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9" r:id="rId5"/>
    <p:sldId id="257" r:id="rId6"/>
    <p:sldId id="258" r:id="rId7"/>
    <p:sldId id="264" r:id="rId8"/>
    <p:sldId id="278" r:id="rId9"/>
    <p:sldId id="275" r:id="rId10"/>
    <p:sldId id="276" r:id="rId11"/>
    <p:sldId id="260" r:id="rId12"/>
    <p:sldId id="265" r:id="rId13"/>
    <p:sldId id="266" r:id="rId14"/>
    <p:sldId id="267" r:id="rId15"/>
    <p:sldId id="269" r:id="rId16"/>
    <p:sldId id="268" r:id="rId17"/>
    <p:sldId id="277" r:id="rId18"/>
    <p:sldId id="280" r:id="rId19"/>
    <p:sldId id="281" r:id="rId20"/>
    <p:sldId id="283" r:id="rId21"/>
    <p:sldId id="284" r:id="rId22"/>
    <p:sldId id="282" r:id="rId23"/>
    <p:sldId id="285" r:id="rId24"/>
    <p:sldId id="261" r:id="rId25"/>
    <p:sldId id="286" r:id="rId26"/>
    <p:sldId id="274" r:id="rId27"/>
    <p:sldId id="272" r:id="rId28"/>
    <p:sldId id="270" r:id="rId29"/>
    <p:sldId id="287" r:id="rId30"/>
    <p:sldId id="288" r:id="rId31"/>
    <p:sldId id="289" r:id="rId32"/>
    <p:sldId id="271" r:id="rId33"/>
    <p:sldId id="290" r:id="rId34"/>
    <p:sldId id="262" r:id="rId35"/>
    <p:sldId id="263" r:id="rId36"/>
    <p:sldId id="291" r:id="rId37"/>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phael Sébastien" initials="WS" lastIdx="1" clrIdx="0">
    <p:extLst>
      <p:ext uri="{19B8F6BF-5375-455C-9EA6-DF929625EA0E}">
        <p15:presenceInfo xmlns:p15="http://schemas.microsoft.com/office/powerpoint/2012/main" userId="S-1-5-21-1991655562-378500907-388384606-166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94" d="100"/>
          <a:sy n="94" d="100"/>
        </p:scale>
        <p:origin x="1166"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A1EE5-7E84-43FC-B7D8-3C6DFF8BFE36}" type="datetimeFigureOut">
              <a:rPr lang="fr-BE" smtClean="0"/>
              <a:t>09-10-19</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69490-615A-43B2-825A-7C6739C79512}" type="slidenum">
              <a:rPr lang="fr-BE" smtClean="0"/>
              <a:t>‹nr.›</a:t>
            </a:fld>
            <a:endParaRPr lang="fr-BE"/>
          </a:p>
        </p:txBody>
      </p:sp>
    </p:spTree>
    <p:extLst>
      <p:ext uri="{BB962C8B-B14F-4D97-AF65-F5344CB8AC3E}">
        <p14:creationId xmlns:p14="http://schemas.microsoft.com/office/powerpoint/2010/main" val="280023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569490-615A-43B2-825A-7C6739C79512}" type="slidenum">
              <a:rPr lang="fr-BE" smtClean="0"/>
              <a:t>1</a:t>
            </a:fld>
            <a:endParaRPr lang="fr-BE"/>
          </a:p>
        </p:txBody>
      </p:sp>
    </p:spTree>
    <p:extLst>
      <p:ext uri="{BB962C8B-B14F-4D97-AF65-F5344CB8AC3E}">
        <p14:creationId xmlns:p14="http://schemas.microsoft.com/office/powerpoint/2010/main" val="60031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The major </a:t>
            </a:r>
            <a:r>
              <a:rPr lang="fr-BE" dirty="0" err="1" smtClean="0"/>
              <a:t>problem</a:t>
            </a:r>
            <a:r>
              <a:rPr lang="fr-BE" dirty="0" smtClean="0"/>
              <a:t> </a:t>
            </a:r>
            <a:r>
              <a:rPr lang="fr-BE" dirty="0" err="1" smtClean="0"/>
              <a:t>we</a:t>
            </a:r>
            <a:r>
              <a:rPr lang="fr-BE" baseline="0" dirty="0" smtClean="0"/>
              <a:t> </a:t>
            </a:r>
            <a:r>
              <a:rPr lang="fr-BE" baseline="0" dirty="0" err="1" smtClean="0"/>
              <a:t>faced</a:t>
            </a:r>
            <a:r>
              <a:rPr lang="fr-BE" baseline="0" dirty="0" smtClean="0"/>
              <a:t> in the first place </a:t>
            </a:r>
            <a:r>
              <a:rPr lang="fr-BE" baseline="0" dirty="0" err="1" smtClean="0"/>
              <a:t>was</a:t>
            </a:r>
            <a:r>
              <a:rPr lang="fr-BE" baseline="0" dirty="0" smtClean="0"/>
              <a:t> </a:t>
            </a:r>
            <a:r>
              <a:rPr lang="fr-BE" baseline="0" dirty="0" err="1" smtClean="0"/>
              <a:t>that</a:t>
            </a:r>
            <a:r>
              <a:rPr lang="fr-BE" baseline="0" dirty="0" smtClean="0"/>
              <a:t> the personnel </a:t>
            </a:r>
            <a:r>
              <a:rPr lang="fr-BE" baseline="0" dirty="0" err="1" smtClean="0"/>
              <a:t>we</a:t>
            </a:r>
            <a:r>
              <a:rPr lang="fr-BE" baseline="0" dirty="0" smtClean="0"/>
              <a:t> </a:t>
            </a:r>
            <a:r>
              <a:rPr lang="fr-BE" baseline="0" dirty="0" err="1" smtClean="0"/>
              <a:t>were</a:t>
            </a:r>
            <a:r>
              <a:rPr lang="fr-BE" baseline="0" dirty="0" smtClean="0"/>
              <a:t> training </a:t>
            </a:r>
            <a:r>
              <a:rPr lang="fr-BE" baseline="0" dirty="0" err="1" smtClean="0"/>
              <a:t>was</a:t>
            </a:r>
            <a:r>
              <a:rPr lang="fr-BE" baseline="0" dirty="0" smtClean="0"/>
              <a:t> </a:t>
            </a:r>
            <a:r>
              <a:rPr lang="fr-BE" baseline="0" dirty="0" err="1" smtClean="0"/>
              <a:t>conbstantly</a:t>
            </a:r>
            <a:r>
              <a:rPr lang="fr-BE" baseline="0" dirty="0" smtClean="0"/>
              <a:t> </a:t>
            </a:r>
            <a:r>
              <a:rPr lang="fr-BE" baseline="0" dirty="0" err="1" smtClean="0"/>
              <a:t>busy</a:t>
            </a:r>
            <a:r>
              <a:rPr lang="fr-BE" baseline="0" dirty="0" smtClean="0"/>
              <a:t> </a:t>
            </a:r>
            <a:r>
              <a:rPr lang="fr-BE" baseline="0" dirty="0" err="1" smtClean="0"/>
              <a:t>during</a:t>
            </a:r>
            <a:r>
              <a:rPr lang="fr-BE" baseline="0" dirty="0" smtClean="0"/>
              <a:t> the </a:t>
            </a:r>
            <a:r>
              <a:rPr lang="fr-BE" baseline="0" dirty="0" err="1" smtClean="0"/>
              <a:t>pre-deployment</a:t>
            </a:r>
            <a:r>
              <a:rPr lang="fr-BE" baseline="0" dirty="0" smtClean="0"/>
              <a:t> </a:t>
            </a:r>
            <a:r>
              <a:rPr lang="fr-BE" baseline="0" dirty="0" err="1" smtClean="0"/>
              <a:t>period</a:t>
            </a:r>
            <a:r>
              <a:rPr lang="fr-BE" baseline="0" dirty="0" smtClean="0"/>
              <a:t>. </a:t>
            </a:r>
          </a:p>
          <a:p>
            <a:r>
              <a:rPr lang="fr-BE" baseline="0" dirty="0" err="1" smtClean="0"/>
              <a:t>Originally</a:t>
            </a:r>
            <a:r>
              <a:rPr lang="fr-BE" baseline="0" dirty="0" smtClean="0"/>
              <a:t>, </a:t>
            </a:r>
            <a:r>
              <a:rPr lang="fr-BE" baseline="0" dirty="0" err="1" smtClean="0"/>
              <a:t>we</a:t>
            </a:r>
            <a:r>
              <a:rPr lang="fr-BE" baseline="0" dirty="0" smtClean="0"/>
              <a:t> </a:t>
            </a:r>
            <a:r>
              <a:rPr lang="fr-BE" baseline="0" dirty="0" err="1" smtClean="0"/>
              <a:t>were</a:t>
            </a:r>
            <a:r>
              <a:rPr lang="fr-BE" baseline="0" dirty="0" smtClean="0"/>
              <a:t> </a:t>
            </a:r>
            <a:r>
              <a:rPr lang="fr-BE" baseline="0" dirty="0" err="1" smtClean="0"/>
              <a:t>supposed</a:t>
            </a:r>
            <a:r>
              <a:rPr lang="fr-BE" baseline="0" dirty="0" smtClean="0"/>
              <a:t> to </a:t>
            </a:r>
            <a:r>
              <a:rPr lang="fr-BE" baseline="0" dirty="0" err="1" smtClean="0"/>
              <a:t>give</a:t>
            </a:r>
            <a:r>
              <a:rPr lang="fr-BE" baseline="0" dirty="0" smtClean="0"/>
              <a:t> a 5-day training but the personnel </a:t>
            </a:r>
            <a:r>
              <a:rPr lang="fr-BE" baseline="0" dirty="0" err="1" smtClean="0"/>
              <a:t>usually</a:t>
            </a:r>
            <a:r>
              <a:rPr lang="fr-BE" baseline="0" dirty="0" smtClean="0"/>
              <a:t> </a:t>
            </a:r>
            <a:r>
              <a:rPr lang="fr-BE" baseline="0" dirty="0" err="1" smtClean="0"/>
              <a:t>leaves</a:t>
            </a:r>
            <a:r>
              <a:rPr lang="fr-BE" baseline="0" dirty="0" smtClean="0"/>
              <a:t> </a:t>
            </a:r>
            <a:r>
              <a:rPr lang="fr-BE" baseline="0" dirty="0" err="1" smtClean="0"/>
              <a:t>earlier</a:t>
            </a:r>
            <a:r>
              <a:rPr lang="fr-BE" baseline="0" dirty="0" smtClean="0"/>
              <a:t> on Friday, </a:t>
            </a:r>
            <a:r>
              <a:rPr lang="fr-BE" baseline="0" dirty="0" err="1" smtClean="0"/>
              <a:t>certainly</a:t>
            </a:r>
            <a:r>
              <a:rPr lang="fr-BE" baseline="0" dirty="0" smtClean="0"/>
              <a:t> in a </a:t>
            </a:r>
            <a:r>
              <a:rPr lang="fr-BE" baseline="0" dirty="0" err="1" smtClean="0"/>
              <a:t>period</a:t>
            </a:r>
            <a:r>
              <a:rPr lang="fr-BE" baseline="0" dirty="0" smtClean="0"/>
              <a:t> </a:t>
            </a:r>
            <a:r>
              <a:rPr lang="fr-BE" baseline="0" dirty="0" err="1" smtClean="0"/>
              <a:t>like</a:t>
            </a:r>
            <a:r>
              <a:rPr lang="fr-BE" baseline="0" dirty="0" smtClean="0"/>
              <a:t> the </a:t>
            </a:r>
            <a:r>
              <a:rPr lang="fr-BE" baseline="0" dirty="0" err="1" smtClean="0"/>
              <a:t>pre-deployment</a:t>
            </a:r>
            <a:r>
              <a:rPr lang="fr-BE" baseline="0" dirty="0" smtClean="0"/>
              <a:t> phase. </a:t>
            </a:r>
          </a:p>
          <a:p>
            <a:r>
              <a:rPr lang="fr-BE" baseline="0" dirty="0" err="1" smtClean="0"/>
              <a:t>They</a:t>
            </a:r>
            <a:r>
              <a:rPr lang="fr-BE" baseline="0" dirty="0" smtClean="0"/>
              <a:t> have to have </a:t>
            </a:r>
            <a:r>
              <a:rPr lang="fr-BE" baseline="0" dirty="0" err="1" smtClean="0"/>
              <a:t>their</a:t>
            </a:r>
            <a:r>
              <a:rPr lang="fr-BE" baseline="0" dirty="0" smtClean="0"/>
              <a:t> </a:t>
            </a:r>
            <a:r>
              <a:rPr lang="fr-BE" baseline="0" dirty="0" err="1" smtClean="0"/>
              <a:t>medical</a:t>
            </a:r>
            <a:r>
              <a:rPr lang="fr-BE" baseline="0" dirty="0" smtClean="0"/>
              <a:t> files </a:t>
            </a:r>
            <a:r>
              <a:rPr lang="fr-BE" baseline="0" dirty="0" err="1" smtClean="0"/>
              <a:t>ready</a:t>
            </a:r>
            <a:r>
              <a:rPr lang="fr-BE" baseline="0" dirty="0" smtClean="0"/>
              <a:t>, attend briefing, </a:t>
            </a:r>
            <a:r>
              <a:rPr lang="fr-BE" baseline="0" dirty="0" err="1" smtClean="0"/>
              <a:t>bring</a:t>
            </a:r>
            <a:r>
              <a:rPr lang="fr-BE" baseline="0" dirty="0" smtClean="0"/>
              <a:t> </a:t>
            </a:r>
            <a:r>
              <a:rPr lang="fr-BE" baseline="0" dirty="0" err="1" smtClean="0"/>
              <a:t>their</a:t>
            </a:r>
            <a:r>
              <a:rPr lang="fr-BE" baseline="0" dirty="0" smtClean="0"/>
              <a:t> </a:t>
            </a:r>
            <a:r>
              <a:rPr lang="fr-BE" baseline="0" dirty="0" err="1" smtClean="0"/>
              <a:t>luggage</a:t>
            </a:r>
            <a:r>
              <a:rPr lang="fr-BE" baseline="0" dirty="0" smtClean="0"/>
              <a:t> to the </a:t>
            </a:r>
            <a:r>
              <a:rPr lang="fr-BE" baseline="0" dirty="0" err="1" smtClean="0"/>
              <a:t>military</a:t>
            </a:r>
            <a:r>
              <a:rPr lang="fr-BE" baseline="0" dirty="0" smtClean="0"/>
              <a:t> </a:t>
            </a:r>
            <a:r>
              <a:rPr lang="fr-BE" baseline="0" dirty="0" err="1" smtClean="0"/>
              <a:t>airport</a:t>
            </a:r>
            <a:r>
              <a:rPr lang="fr-BE" baseline="0" dirty="0" smtClean="0"/>
              <a:t> and </a:t>
            </a:r>
            <a:r>
              <a:rPr lang="fr-BE" baseline="0" dirty="0" err="1" smtClean="0"/>
              <a:t>other</a:t>
            </a:r>
            <a:r>
              <a:rPr lang="fr-BE" baseline="0" dirty="0" smtClean="0"/>
              <a:t> </a:t>
            </a:r>
            <a:r>
              <a:rPr lang="fr-BE" baseline="0" dirty="0" err="1" smtClean="0"/>
              <a:t>activities</a:t>
            </a:r>
            <a:r>
              <a:rPr lang="fr-BE" baseline="0" dirty="0" smtClean="0"/>
              <a:t> of the </a:t>
            </a:r>
            <a:r>
              <a:rPr lang="fr-BE" baseline="0" dirty="0" err="1" smtClean="0"/>
              <a:t>same</a:t>
            </a:r>
            <a:r>
              <a:rPr lang="fr-BE" baseline="0" dirty="0" smtClean="0"/>
              <a:t> </a:t>
            </a:r>
            <a:r>
              <a:rPr lang="fr-BE" baseline="0" dirty="0" err="1" smtClean="0"/>
              <a:t>kind</a:t>
            </a:r>
            <a:r>
              <a:rPr lang="fr-BE" baseline="0" dirty="0" smtClean="0"/>
              <a:t>. </a:t>
            </a:r>
          </a:p>
          <a:p>
            <a:r>
              <a:rPr lang="fr-BE" baseline="0" dirty="0" smtClean="0"/>
              <a:t>Personnel </a:t>
            </a:r>
            <a:r>
              <a:rPr lang="fr-BE" baseline="0" dirty="0" err="1" smtClean="0"/>
              <a:t>is</a:t>
            </a:r>
            <a:r>
              <a:rPr lang="fr-BE" baseline="0" dirty="0" smtClean="0"/>
              <a:t> </a:t>
            </a:r>
            <a:r>
              <a:rPr lang="fr-BE" baseline="0" dirty="0" err="1" smtClean="0"/>
              <a:t>willing</a:t>
            </a:r>
            <a:r>
              <a:rPr lang="fr-BE" baseline="0" dirty="0" smtClean="0"/>
              <a:t> to </a:t>
            </a:r>
            <a:r>
              <a:rPr lang="fr-BE" baseline="0" dirty="0" err="1" smtClean="0"/>
              <a:t>participate</a:t>
            </a:r>
            <a:r>
              <a:rPr lang="fr-BE" baseline="0" dirty="0" smtClean="0"/>
              <a:t> </a:t>
            </a:r>
            <a:r>
              <a:rPr lang="fr-BE" baseline="0" dirty="0" err="1" smtClean="0"/>
              <a:t>actively</a:t>
            </a:r>
            <a:r>
              <a:rPr lang="fr-BE" baseline="0" dirty="0" smtClean="0"/>
              <a:t> but </a:t>
            </a:r>
            <a:r>
              <a:rPr lang="fr-BE" baseline="0" dirty="0" err="1" smtClean="0"/>
              <a:t>attendance</a:t>
            </a:r>
            <a:r>
              <a:rPr lang="fr-BE" baseline="0" dirty="0" smtClean="0"/>
              <a:t> </a:t>
            </a:r>
            <a:r>
              <a:rPr lang="fr-BE" baseline="0" dirty="0" err="1" smtClean="0"/>
              <a:t>is</a:t>
            </a:r>
            <a:r>
              <a:rPr lang="fr-BE" baseline="0" dirty="0" smtClean="0"/>
              <a:t> </a:t>
            </a:r>
            <a:r>
              <a:rPr lang="fr-BE" baseline="0" dirty="0" err="1" smtClean="0"/>
              <a:t>hampered</a:t>
            </a:r>
            <a:r>
              <a:rPr lang="fr-BE" baseline="0" dirty="0" smtClean="0"/>
              <a:t> by an </a:t>
            </a:r>
            <a:r>
              <a:rPr lang="fr-BE" baseline="0" dirty="0" err="1" smtClean="0"/>
              <a:t>overload</a:t>
            </a:r>
            <a:r>
              <a:rPr lang="fr-BE" baseline="0" dirty="0" smtClean="0"/>
              <a:t> of </a:t>
            </a:r>
            <a:r>
              <a:rPr lang="fr-BE" baseline="0" dirty="0" err="1" smtClean="0"/>
              <a:t>pre-deployment</a:t>
            </a:r>
            <a:r>
              <a:rPr lang="fr-BE" baseline="0" dirty="0" smtClean="0"/>
              <a:t> </a:t>
            </a:r>
            <a:r>
              <a:rPr lang="fr-BE" baseline="0" dirty="0" err="1" smtClean="0"/>
              <a:t>activities</a:t>
            </a:r>
            <a:r>
              <a:rPr lang="fr-BE" baseline="0" dirty="0" smtClean="0"/>
              <a:t>. </a:t>
            </a:r>
          </a:p>
          <a:p>
            <a:r>
              <a:rPr lang="fr-BE" baseline="0" dirty="0" smtClean="0"/>
              <a:t>People come and go out of the </a:t>
            </a:r>
            <a:r>
              <a:rPr lang="fr-BE" baseline="0" dirty="0" err="1" smtClean="0"/>
              <a:t>classroom</a:t>
            </a:r>
            <a:r>
              <a:rPr lang="fr-BE" baseline="0" dirty="0" smtClean="0"/>
              <a:t> and </a:t>
            </a:r>
            <a:r>
              <a:rPr lang="fr-BE" baseline="0" dirty="0" err="1" smtClean="0"/>
              <a:t>disturb</a:t>
            </a:r>
            <a:r>
              <a:rPr lang="fr-BE" baseline="0" dirty="0" smtClean="0"/>
              <a:t> the group </a:t>
            </a:r>
            <a:r>
              <a:rPr lang="fr-BE" baseline="0" dirty="0" err="1" smtClean="0"/>
              <a:t>constantly</a:t>
            </a:r>
            <a:r>
              <a:rPr lang="fr-BE" baseline="0" dirty="0" smtClean="0"/>
              <a:t>. </a:t>
            </a:r>
          </a:p>
          <a:p>
            <a:endParaRPr lang="fr-BE" dirty="0"/>
          </a:p>
        </p:txBody>
      </p:sp>
      <p:sp>
        <p:nvSpPr>
          <p:cNvPr id="4" name="Slide Number Placeholder 3"/>
          <p:cNvSpPr>
            <a:spLocks noGrp="1"/>
          </p:cNvSpPr>
          <p:nvPr>
            <p:ph type="sldNum" sz="quarter" idx="10"/>
          </p:nvPr>
        </p:nvSpPr>
        <p:spPr/>
        <p:txBody>
          <a:bodyPr/>
          <a:lstStyle/>
          <a:p>
            <a:fld id="{64569490-615A-43B2-825A-7C6739C79512}" type="slidenum">
              <a:rPr lang="fr-BE" smtClean="0"/>
              <a:t>18</a:t>
            </a:fld>
            <a:endParaRPr lang="fr-BE"/>
          </a:p>
        </p:txBody>
      </p:sp>
    </p:spTree>
    <p:extLst>
      <p:ext uri="{BB962C8B-B14F-4D97-AF65-F5344CB8AC3E}">
        <p14:creationId xmlns:p14="http://schemas.microsoft.com/office/powerpoint/2010/main" val="1128618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really had to think of the encountered problems and inform the chain of command, so that they react appropriately and apply the necessary changes for upcoming rotations, in order to make the training more efficient, provided that we only had a few days of training. </a:t>
            </a:r>
          </a:p>
          <a:p>
            <a:r>
              <a:rPr lang="en-US" baseline="0" dirty="0" smtClean="0"/>
              <a:t>HETEROGENEOUS GROUP: also people with different native languages, e.g. 1</a:t>
            </a:r>
            <a:r>
              <a:rPr lang="en-US" baseline="30000" dirty="0" smtClean="0"/>
              <a:t>st</a:t>
            </a:r>
            <a:r>
              <a:rPr lang="en-US" baseline="0" dirty="0" smtClean="0"/>
              <a:t> tactical Wing has French-speaking and Dutch-speaking personnel. </a:t>
            </a:r>
          </a:p>
          <a:p>
            <a:r>
              <a:rPr lang="en-US" baseline="0" dirty="0" smtClean="0"/>
              <a:t>ROLEPLAYS NOT ALWAYS FEASIBLE: part of the personnel have little or no knowledge of English, which means that they barely know how to ask a question for example. </a:t>
            </a:r>
          </a:p>
          <a:p>
            <a:r>
              <a:rPr lang="en-US" baseline="0" dirty="0" smtClean="0"/>
              <a:t>Therefore, bringing them the necessary vocabulary does not always help, as you have they can not use it in a proper and well-structured sentence. </a:t>
            </a:r>
          </a:p>
          <a:p>
            <a:r>
              <a:rPr lang="en-US" baseline="0" dirty="0" smtClean="0"/>
              <a:t>LITTLE COMMITMENT: we mainly have the feeling that the PL commander in the unit doesn't really take it seriously, and that it’s just a tick in the box that they can have on their PDT: mainly reporting to the chain of command that this has been done. </a:t>
            </a:r>
          </a:p>
          <a:p>
            <a:r>
              <a:rPr lang="en-US" baseline="0" dirty="0" smtClean="0"/>
              <a:t>INTENSIVE TRAINING: it includes sitting in the classroom for long hours. And most of them are just not used to it. They have to move and be outdoors.  Some of them suffer from an hyperactivity syndrome and that’s the reason why they wanted to join the military. </a:t>
            </a:r>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64569490-615A-43B2-825A-7C6739C79512}" type="slidenum">
              <a:rPr lang="fr-BE" smtClean="0"/>
              <a:t>19</a:t>
            </a:fld>
            <a:endParaRPr lang="fr-BE"/>
          </a:p>
        </p:txBody>
      </p:sp>
    </p:spTree>
    <p:extLst>
      <p:ext uri="{BB962C8B-B14F-4D97-AF65-F5344CB8AC3E}">
        <p14:creationId xmlns:p14="http://schemas.microsoft.com/office/powerpoint/2010/main" val="390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Condition for Functional English: the staff in the unit is responsible for the tactical part of the situations – BDLC monitors the use of English only </a:t>
            </a:r>
            <a:r>
              <a:rPr lang="en-US" sz="1200" i="0" dirty="0" smtClean="0"/>
              <a:t>: when we first</a:t>
            </a:r>
            <a:r>
              <a:rPr lang="en-US" sz="1200" i="0" baseline="0" dirty="0" smtClean="0"/>
              <a:t> organized real-life situations including vehicle and also body searches, most of the personnel told us that the procedures we were using (coming from handbooks, internet, etc… ) didn’t match the procedures that they had been taught.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t>Therefore, we have asked the officers in charge and their NCO’s to monitor the tactical part of the </a:t>
            </a:r>
            <a:r>
              <a:rPr lang="en-US" sz="1200" i="0" baseline="0" dirty="0" err="1" smtClean="0"/>
              <a:t>the</a:t>
            </a:r>
            <a:r>
              <a:rPr lang="en-US" sz="1200" i="0" baseline="0" dirty="0" smtClean="0"/>
              <a:t> scenarios and that BDLC would focus on the English usage.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0" baseline="0" dirty="0" smtClean="0"/>
              <a:t>no other activities to be planned: it is not always possible to avoid other activities because English is imposed to the unit by the chain of command and even though they are convinced that it is still very convenient to have some English, sometimes an additional language training will not fit in their already quite full </a:t>
            </a:r>
            <a:r>
              <a:rPr lang="en-US" sz="1200" i="0" baseline="0" dirty="0" err="1" smtClean="0"/>
              <a:t>programme</a:t>
            </a:r>
            <a:r>
              <a:rPr lang="en-US" sz="1200" i="0" baseline="0" dirty="0" smtClean="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i="1" dirty="0" smtClean="0"/>
          </a:p>
          <a:p>
            <a:endParaRPr lang="en-US" dirty="0"/>
          </a:p>
        </p:txBody>
      </p:sp>
      <p:sp>
        <p:nvSpPr>
          <p:cNvPr id="4" name="Slide Number Placeholder 3"/>
          <p:cNvSpPr>
            <a:spLocks noGrp="1"/>
          </p:cNvSpPr>
          <p:nvPr>
            <p:ph type="sldNum" sz="quarter" idx="10"/>
          </p:nvPr>
        </p:nvSpPr>
        <p:spPr/>
        <p:txBody>
          <a:bodyPr/>
          <a:lstStyle/>
          <a:p>
            <a:fld id="{64569490-615A-43B2-825A-7C6739C79512}" type="slidenum">
              <a:rPr lang="fr-BE" smtClean="0"/>
              <a:t>20</a:t>
            </a:fld>
            <a:endParaRPr lang="fr-BE"/>
          </a:p>
        </p:txBody>
      </p:sp>
    </p:spTree>
    <p:extLst>
      <p:ext uri="{BB962C8B-B14F-4D97-AF65-F5344CB8AC3E}">
        <p14:creationId xmlns:p14="http://schemas.microsoft.com/office/powerpoint/2010/main" val="2461552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We</a:t>
            </a:r>
            <a:r>
              <a:rPr lang="fr-BE" dirty="0" smtClean="0"/>
              <a:t> </a:t>
            </a:r>
            <a:r>
              <a:rPr lang="fr-BE" dirty="0" err="1" smtClean="0"/>
              <a:t>decided</a:t>
            </a:r>
            <a:r>
              <a:rPr lang="fr-BE" baseline="0" dirty="0" smtClean="0"/>
              <a:t> </a:t>
            </a:r>
            <a:r>
              <a:rPr lang="fr-BE" baseline="0" dirty="0" err="1" smtClean="0"/>
              <a:t>then</a:t>
            </a:r>
            <a:r>
              <a:rPr lang="fr-BE" baseline="0" dirty="0" smtClean="0"/>
              <a:t> to </a:t>
            </a:r>
            <a:r>
              <a:rPr lang="fr-BE" baseline="0" dirty="0" err="1" smtClean="0"/>
              <a:t>give</a:t>
            </a:r>
            <a:r>
              <a:rPr lang="fr-BE" baseline="0" dirty="0" smtClean="0"/>
              <a:t> a more </a:t>
            </a:r>
            <a:r>
              <a:rPr lang="fr-BE" baseline="0" dirty="0" err="1" smtClean="0"/>
              <a:t>complete</a:t>
            </a:r>
            <a:r>
              <a:rPr lang="fr-BE" baseline="0" dirty="0" smtClean="0"/>
              <a:t> </a:t>
            </a:r>
            <a:r>
              <a:rPr lang="fr-BE" baseline="0" dirty="0" err="1" smtClean="0"/>
              <a:t>theoretical</a:t>
            </a:r>
            <a:r>
              <a:rPr lang="fr-BE" baseline="0" dirty="0" smtClean="0"/>
              <a:t> course (</a:t>
            </a:r>
            <a:r>
              <a:rPr lang="fr-BE" baseline="0" dirty="0" err="1" smtClean="0"/>
              <a:t>grammar</a:t>
            </a:r>
            <a:r>
              <a:rPr lang="fr-BE" baseline="0" dirty="0" smtClean="0"/>
              <a:t> and </a:t>
            </a:r>
            <a:r>
              <a:rPr lang="fr-BE" baseline="0" dirty="0" err="1" smtClean="0"/>
              <a:t>vocab</a:t>
            </a:r>
            <a:r>
              <a:rPr lang="fr-BE" baseline="0" dirty="0" smtClean="0"/>
              <a:t> relevant to the mission) at </a:t>
            </a:r>
            <a:r>
              <a:rPr lang="fr-BE" baseline="0" dirty="0" err="1" smtClean="0"/>
              <a:t>our</a:t>
            </a:r>
            <a:r>
              <a:rPr lang="fr-BE" baseline="0" dirty="0" smtClean="0"/>
              <a:t> </a:t>
            </a:r>
            <a:r>
              <a:rPr lang="fr-BE" baseline="0" dirty="0" err="1" smtClean="0"/>
              <a:t>facilities</a:t>
            </a:r>
            <a:r>
              <a:rPr lang="fr-BE" baseline="0" dirty="0" smtClean="0"/>
              <a:t> – duration 1 </a:t>
            </a:r>
            <a:r>
              <a:rPr lang="fr-BE" baseline="0" dirty="0" err="1" smtClean="0"/>
              <a:t>week</a:t>
            </a:r>
            <a:r>
              <a:rPr lang="fr-BE" baseline="0" dirty="0" smtClean="0"/>
              <a:t> to </a:t>
            </a:r>
            <a:r>
              <a:rPr lang="fr-BE" baseline="0" dirty="0" err="1" smtClean="0"/>
              <a:t>avoid</a:t>
            </a:r>
            <a:r>
              <a:rPr lang="fr-BE" baseline="0" dirty="0" smtClean="0"/>
              <a:t> </a:t>
            </a:r>
            <a:r>
              <a:rPr lang="fr-BE" baseline="0" dirty="0" err="1" smtClean="0"/>
              <a:t>losing</a:t>
            </a:r>
            <a:r>
              <a:rPr lang="fr-BE" baseline="0" dirty="0" smtClean="0"/>
              <a:t> </a:t>
            </a:r>
            <a:r>
              <a:rPr lang="fr-BE" baseline="0" dirty="0" err="1" smtClean="0"/>
              <a:t>too</a:t>
            </a:r>
            <a:r>
              <a:rPr lang="fr-BE" baseline="0" dirty="0" smtClean="0"/>
              <a:t> </a:t>
            </a:r>
            <a:r>
              <a:rPr lang="fr-BE" baseline="0" dirty="0" err="1" smtClean="0"/>
              <a:t>much</a:t>
            </a:r>
            <a:r>
              <a:rPr lang="fr-BE" baseline="0" dirty="0" smtClean="0"/>
              <a:t> time </a:t>
            </a:r>
            <a:r>
              <a:rPr lang="fr-BE" baseline="0" dirty="0" err="1" smtClean="0"/>
              <a:t>with</a:t>
            </a:r>
            <a:r>
              <a:rPr lang="fr-BE" baseline="0" dirty="0" smtClean="0"/>
              <a:t> </a:t>
            </a:r>
            <a:r>
              <a:rPr lang="fr-BE" baseline="0" dirty="0" err="1" smtClean="0"/>
              <a:t>grammar</a:t>
            </a:r>
            <a:r>
              <a:rPr lang="fr-BE" baseline="0" dirty="0" smtClean="0"/>
              <a:t> and </a:t>
            </a:r>
            <a:r>
              <a:rPr lang="fr-BE" baseline="0" dirty="0" err="1" smtClean="0"/>
              <a:t>vocabulary</a:t>
            </a:r>
            <a:r>
              <a:rPr lang="fr-BE" baseline="0" dirty="0" smtClean="0"/>
              <a:t> in the unit. </a:t>
            </a:r>
          </a:p>
          <a:p>
            <a:r>
              <a:rPr lang="fr-BE" baseline="0" dirty="0" smtClean="0"/>
              <a:t>This course </a:t>
            </a:r>
            <a:r>
              <a:rPr lang="fr-BE" baseline="0" dirty="0" err="1" smtClean="0"/>
              <a:t>is</a:t>
            </a:r>
            <a:r>
              <a:rPr lang="fr-BE" baseline="0" dirty="0" smtClean="0"/>
              <a:t> </a:t>
            </a:r>
            <a:r>
              <a:rPr lang="fr-BE" baseline="0" dirty="0" err="1" smtClean="0"/>
              <a:t>prerequisite</a:t>
            </a:r>
            <a:r>
              <a:rPr lang="fr-BE" baseline="0" dirty="0" smtClean="0"/>
              <a:t> for people </a:t>
            </a:r>
            <a:r>
              <a:rPr lang="fr-BE" baseline="0" dirty="0" err="1" smtClean="0"/>
              <a:t>attending</a:t>
            </a:r>
            <a:r>
              <a:rPr lang="fr-BE" baseline="0" dirty="0" smtClean="0"/>
              <a:t> the </a:t>
            </a:r>
            <a:r>
              <a:rPr lang="fr-BE" baseline="0" dirty="0" err="1" smtClean="0"/>
              <a:t>Functional</a:t>
            </a:r>
            <a:r>
              <a:rPr lang="fr-BE" baseline="0" dirty="0" smtClean="0"/>
              <a:t> </a:t>
            </a:r>
            <a:r>
              <a:rPr lang="fr-BE" baseline="0" dirty="0" err="1" smtClean="0"/>
              <a:t>Englisg</a:t>
            </a:r>
            <a:r>
              <a:rPr lang="fr-BE" baseline="0" dirty="0" smtClean="0"/>
              <a:t> training in unit, </a:t>
            </a:r>
            <a:r>
              <a:rPr lang="fr-BE" baseline="0" dirty="0" err="1" smtClean="0"/>
              <a:t>needless</a:t>
            </a:r>
            <a:r>
              <a:rPr lang="fr-BE" baseline="0" dirty="0" smtClean="0"/>
              <a:t> to </a:t>
            </a:r>
            <a:r>
              <a:rPr lang="fr-BE" baseline="0" dirty="0" err="1" smtClean="0"/>
              <a:t>say</a:t>
            </a:r>
            <a:r>
              <a:rPr lang="fr-BE" baseline="0" dirty="0" smtClean="0"/>
              <a:t>. </a:t>
            </a:r>
            <a:endParaRPr lang="fr-BE" dirty="0"/>
          </a:p>
        </p:txBody>
      </p:sp>
      <p:sp>
        <p:nvSpPr>
          <p:cNvPr id="4" name="Slide Number Placeholder 3"/>
          <p:cNvSpPr>
            <a:spLocks noGrp="1"/>
          </p:cNvSpPr>
          <p:nvPr>
            <p:ph type="sldNum" sz="quarter" idx="10"/>
          </p:nvPr>
        </p:nvSpPr>
        <p:spPr/>
        <p:txBody>
          <a:bodyPr/>
          <a:lstStyle/>
          <a:p>
            <a:fld id="{64569490-615A-43B2-825A-7C6739C79512}" type="slidenum">
              <a:rPr lang="fr-BE" smtClean="0"/>
              <a:t>21</a:t>
            </a:fld>
            <a:endParaRPr lang="fr-BE"/>
          </a:p>
        </p:txBody>
      </p:sp>
    </p:spTree>
    <p:extLst>
      <p:ext uri="{BB962C8B-B14F-4D97-AF65-F5344CB8AC3E}">
        <p14:creationId xmlns:p14="http://schemas.microsoft.com/office/powerpoint/2010/main" val="2679730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4569490-615A-43B2-825A-7C6739C79512}" type="slidenum">
              <a:rPr lang="fr-BE" smtClean="0"/>
              <a:t>22</a:t>
            </a:fld>
            <a:endParaRPr lang="fr-BE"/>
          </a:p>
        </p:txBody>
      </p:sp>
    </p:spTree>
    <p:extLst>
      <p:ext uri="{BB962C8B-B14F-4D97-AF65-F5344CB8AC3E}">
        <p14:creationId xmlns:p14="http://schemas.microsoft.com/office/powerpoint/2010/main" val="2068431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these grammatical notions</a:t>
            </a:r>
            <a:r>
              <a:rPr lang="en-US" baseline="0" dirty="0" smtClean="0"/>
              <a:t> are taught on a strictly need-to-have basis. All grammar not relevant to the mission is just not treated during the lessons, as they will probably never have to support their opinion or hypothesize when the next rocket attack is about to take place.. </a:t>
            </a:r>
          </a:p>
          <a:p>
            <a:endParaRPr lang="en-US" dirty="0"/>
          </a:p>
        </p:txBody>
      </p:sp>
      <p:sp>
        <p:nvSpPr>
          <p:cNvPr id="4" name="Slide Number Placeholder 3"/>
          <p:cNvSpPr>
            <a:spLocks noGrp="1"/>
          </p:cNvSpPr>
          <p:nvPr>
            <p:ph type="sldNum" sz="quarter" idx="10"/>
          </p:nvPr>
        </p:nvSpPr>
        <p:spPr/>
        <p:txBody>
          <a:bodyPr/>
          <a:lstStyle/>
          <a:p>
            <a:fld id="{64569490-615A-43B2-825A-7C6739C79512}" type="slidenum">
              <a:rPr lang="fr-BE" smtClean="0"/>
              <a:t>23</a:t>
            </a:fld>
            <a:endParaRPr lang="fr-BE"/>
          </a:p>
        </p:txBody>
      </p:sp>
    </p:spTree>
    <p:extLst>
      <p:ext uri="{BB962C8B-B14F-4D97-AF65-F5344CB8AC3E}">
        <p14:creationId xmlns:p14="http://schemas.microsoft.com/office/powerpoint/2010/main" val="608437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in the unit, we do not recap any grammar notion but only rehearse or see vocabulary that is needed for the afternoons and the real-life scenarios. </a:t>
            </a:r>
            <a:endParaRPr lang="en-US" dirty="0"/>
          </a:p>
        </p:txBody>
      </p:sp>
      <p:sp>
        <p:nvSpPr>
          <p:cNvPr id="4" name="Slide Number Placeholder 3"/>
          <p:cNvSpPr>
            <a:spLocks noGrp="1"/>
          </p:cNvSpPr>
          <p:nvPr>
            <p:ph type="sldNum" sz="quarter" idx="10"/>
          </p:nvPr>
        </p:nvSpPr>
        <p:spPr/>
        <p:txBody>
          <a:bodyPr/>
          <a:lstStyle/>
          <a:p>
            <a:fld id="{64569490-615A-43B2-825A-7C6739C79512}" type="slidenum">
              <a:rPr lang="fr-BE" smtClean="0"/>
              <a:t>25</a:t>
            </a:fld>
            <a:endParaRPr lang="fr-BE"/>
          </a:p>
        </p:txBody>
      </p:sp>
    </p:spTree>
    <p:extLst>
      <p:ext uri="{BB962C8B-B14F-4D97-AF65-F5344CB8AC3E}">
        <p14:creationId xmlns:p14="http://schemas.microsoft.com/office/powerpoint/2010/main" val="2866302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we are asked to add a specific part to the training. As an example, one of the </a:t>
            </a:r>
            <a:r>
              <a:rPr lang="en-US" baseline="0" dirty="0" err="1" smtClean="0"/>
              <a:t>Detco’s</a:t>
            </a:r>
            <a:r>
              <a:rPr lang="en-US" baseline="0" dirty="0" smtClean="0"/>
              <a:t> asked us to give some US drill procedures, because they had to take part in a parade for a HOTO in the very first days of the rotation. </a:t>
            </a:r>
          </a:p>
          <a:p>
            <a:r>
              <a:rPr lang="en-US" baseline="0" dirty="0" smtClean="0"/>
              <a:t>The situational awareness briefing had been designed by the </a:t>
            </a:r>
            <a:r>
              <a:rPr lang="en-US" baseline="0" dirty="0" err="1" smtClean="0"/>
              <a:t>Detco</a:t>
            </a:r>
            <a:r>
              <a:rPr lang="en-US" baseline="0" dirty="0" smtClean="0"/>
              <a:t> in order to train his NCO’s to take notes while following a briefing and to rephrase the message conveyed with more simple words to the junior NCO’s. </a:t>
            </a:r>
            <a:endParaRPr lang="en-US" dirty="0"/>
          </a:p>
        </p:txBody>
      </p:sp>
      <p:sp>
        <p:nvSpPr>
          <p:cNvPr id="4" name="Slide Number Placeholder 3"/>
          <p:cNvSpPr>
            <a:spLocks noGrp="1"/>
          </p:cNvSpPr>
          <p:nvPr>
            <p:ph type="sldNum" sz="quarter" idx="10"/>
          </p:nvPr>
        </p:nvSpPr>
        <p:spPr/>
        <p:txBody>
          <a:bodyPr/>
          <a:lstStyle/>
          <a:p>
            <a:fld id="{64569490-615A-43B2-825A-7C6739C79512}" type="slidenum">
              <a:rPr lang="fr-BE" smtClean="0"/>
              <a:t>27</a:t>
            </a:fld>
            <a:endParaRPr lang="fr-BE"/>
          </a:p>
        </p:txBody>
      </p:sp>
    </p:spTree>
    <p:extLst>
      <p:ext uri="{BB962C8B-B14F-4D97-AF65-F5344CB8AC3E}">
        <p14:creationId xmlns:p14="http://schemas.microsoft.com/office/powerpoint/2010/main" val="1235116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3-week basic English</a:t>
            </a:r>
            <a:r>
              <a:rPr lang="en-US" baseline="0" dirty="0" smtClean="0"/>
              <a:t> course is placed on hold, because it is time consuming for units and unfortunately, time is already running short with a two-week program. </a:t>
            </a:r>
          </a:p>
          <a:p>
            <a:r>
              <a:rPr lang="en-US" baseline="0" dirty="0" smtClean="0"/>
              <a:t>Nonetheless, a two-week program will always remain insufficient for someone who has had little contact with the language. </a:t>
            </a:r>
          </a:p>
          <a:p>
            <a:r>
              <a:rPr lang="en-US" baseline="0" dirty="0" smtClean="0"/>
              <a:t>The continuous guidance that could take place during certification exercises would definitely help them maintain their level throughout the preparation. </a:t>
            </a:r>
            <a:endParaRPr lang="en-US" dirty="0"/>
          </a:p>
        </p:txBody>
      </p:sp>
      <p:sp>
        <p:nvSpPr>
          <p:cNvPr id="4" name="Slide Number Placeholder 3"/>
          <p:cNvSpPr>
            <a:spLocks noGrp="1"/>
          </p:cNvSpPr>
          <p:nvPr>
            <p:ph type="sldNum" sz="quarter" idx="10"/>
          </p:nvPr>
        </p:nvSpPr>
        <p:spPr/>
        <p:txBody>
          <a:bodyPr/>
          <a:lstStyle/>
          <a:p>
            <a:fld id="{64569490-615A-43B2-825A-7C6739C79512}" type="slidenum">
              <a:rPr lang="fr-BE" smtClean="0"/>
              <a:t>30</a:t>
            </a:fld>
            <a:endParaRPr lang="fr-BE"/>
          </a:p>
        </p:txBody>
      </p:sp>
    </p:spTree>
    <p:extLst>
      <p:ext uri="{BB962C8B-B14F-4D97-AF65-F5344CB8AC3E}">
        <p14:creationId xmlns:p14="http://schemas.microsoft.com/office/powerpoint/2010/main" val="74042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In 1972, a crack commando unit was sent to prison by a military court for a crime they didn't commit. These men promptly escaped from a maximum security stockade to the Los Angeles underground. Today, still wanted by the government they survive as soldiers of fortune. If you have a problem, if no one else can help, and if you can find them....maybe you can hire The A-Team</a:t>
            </a:r>
            <a:endParaRPr lang="en-US" dirty="0"/>
          </a:p>
        </p:txBody>
      </p:sp>
      <p:sp>
        <p:nvSpPr>
          <p:cNvPr id="4" name="Slide Number Placeholder 3"/>
          <p:cNvSpPr>
            <a:spLocks noGrp="1"/>
          </p:cNvSpPr>
          <p:nvPr>
            <p:ph type="sldNum" sz="quarter" idx="10"/>
          </p:nvPr>
        </p:nvSpPr>
        <p:spPr/>
        <p:txBody>
          <a:bodyPr/>
          <a:lstStyle/>
          <a:p>
            <a:fld id="{64569490-615A-43B2-825A-7C6739C79512}" type="slidenum">
              <a:rPr lang="fr-BE" smtClean="0"/>
              <a:t>31</a:t>
            </a:fld>
            <a:endParaRPr lang="fr-BE"/>
          </a:p>
        </p:txBody>
      </p:sp>
    </p:spTree>
    <p:extLst>
      <p:ext uri="{BB962C8B-B14F-4D97-AF65-F5344CB8AC3E}">
        <p14:creationId xmlns:p14="http://schemas.microsoft.com/office/powerpoint/2010/main" val="418681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got</a:t>
            </a:r>
            <a:r>
              <a:rPr lang="en-US" baseline="0" dirty="0" smtClean="0"/>
              <a:t> an excerpt of an after action report form a </a:t>
            </a:r>
            <a:r>
              <a:rPr lang="en-US" baseline="0" dirty="0" err="1" smtClean="0"/>
              <a:t>Detco</a:t>
            </a:r>
            <a:r>
              <a:rPr lang="en-US" baseline="0" dirty="0" smtClean="0"/>
              <a:t> based in KAF for a tour of duty with BEL AF troops. </a:t>
            </a:r>
          </a:p>
          <a:p>
            <a:r>
              <a:rPr lang="en-US" baseline="0" dirty="0" smtClean="0"/>
              <a:t>What we can isolate from this passage is the 3 following sentences: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nl-BE" sz="1200" b="1" i="1" dirty="0" err="1" smtClean="0"/>
              <a:t>the</a:t>
            </a:r>
            <a:r>
              <a:rPr lang="nl-BE" sz="1200" b="1" i="1" dirty="0" smtClean="0"/>
              <a:t> </a:t>
            </a:r>
            <a:r>
              <a:rPr lang="nl-BE" sz="1200" b="1" i="1" dirty="0" err="1" smtClean="0"/>
              <a:t>knowledge</a:t>
            </a:r>
            <a:r>
              <a:rPr lang="nl-BE" sz="1200" b="1" i="1" dirty="0" smtClean="0"/>
              <a:t> of English </a:t>
            </a:r>
            <a:r>
              <a:rPr lang="nl-BE" sz="1200" b="1" i="1" dirty="0" err="1" smtClean="0"/>
              <a:t>for</a:t>
            </a:r>
            <a:r>
              <a:rPr lang="nl-BE" sz="1200" b="1" i="1" dirty="0" smtClean="0"/>
              <a:t> most of FP or FLS </a:t>
            </a:r>
            <a:r>
              <a:rPr lang="nl-BE" sz="1200" b="1" i="1" dirty="0" err="1" smtClean="0"/>
              <a:t>personnel</a:t>
            </a:r>
            <a:r>
              <a:rPr lang="nl-BE" sz="1200" b="1" i="1" dirty="0" smtClean="0"/>
              <a:t> is </a:t>
            </a:r>
            <a:r>
              <a:rPr lang="nl-BE" sz="1200" b="1" i="1" dirty="0" err="1" smtClean="0"/>
              <a:t>just</a:t>
            </a:r>
            <a:r>
              <a:rPr lang="nl-BE" sz="1200" b="1" i="1" dirty="0" smtClean="0"/>
              <a:t> </a:t>
            </a:r>
            <a:r>
              <a:rPr lang="nl-BE" sz="1200" b="1" i="1" dirty="0" err="1" smtClean="0"/>
              <a:t>unacceptable</a:t>
            </a:r>
            <a:r>
              <a:rPr lang="nl-BE" sz="1200" b="1" i="1" dirty="0" smtClean="0"/>
              <a:t>: </a:t>
            </a:r>
            <a:r>
              <a:rPr lang="nl-BE" sz="1200" b="0" i="0" dirty="0" err="1" smtClean="0"/>
              <a:t>th</a:t>
            </a:r>
            <a:r>
              <a:rPr lang="nl-BE" sz="1200" b="0" i="0" baseline="0" dirty="0" err="1" smtClean="0"/>
              <a:t>e</a:t>
            </a:r>
            <a:r>
              <a:rPr lang="nl-BE" sz="1200" b="0" i="0" baseline="0" dirty="0" smtClean="0"/>
              <a:t> word </a:t>
            </a:r>
            <a:r>
              <a:rPr lang="nl-BE" sz="1200" b="0" i="0" baseline="0" dirty="0" err="1" smtClean="0"/>
              <a:t>choice</a:t>
            </a:r>
            <a:r>
              <a:rPr lang="nl-BE" sz="1200" b="0" i="0" baseline="0" dirty="0" smtClean="0"/>
              <a:t> is important, </a:t>
            </a:r>
            <a:r>
              <a:rPr lang="nl-BE" sz="1200" b="0" i="0" baseline="0" dirty="0" err="1" smtClean="0"/>
              <a:t>and</a:t>
            </a:r>
            <a:r>
              <a:rPr lang="nl-BE" sz="1200" b="0" i="0" baseline="0" dirty="0" smtClean="0"/>
              <a:t> </a:t>
            </a:r>
            <a:r>
              <a:rPr lang="nl-BE" sz="1200" b="0" i="0" baseline="0" dirty="0" err="1" smtClean="0"/>
              <a:t>can</a:t>
            </a:r>
            <a:r>
              <a:rPr lang="nl-BE" sz="1200" b="0" i="0" baseline="0" dirty="0" smtClean="0"/>
              <a:t> </a:t>
            </a:r>
            <a:r>
              <a:rPr lang="nl-BE" sz="1200" b="0" i="0" baseline="0" dirty="0" err="1" smtClean="0"/>
              <a:t>be</a:t>
            </a:r>
            <a:r>
              <a:rPr lang="nl-BE" sz="1200" b="0" i="0" baseline="0" dirty="0" smtClean="0"/>
              <a:t> found in </a:t>
            </a:r>
            <a:r>
              <a:rPr lang="nl-BE" sz="1200" b="0" i="0" baseline="0" dirty="0" err="1" smtClean="0"/>
              <a:t>other</a:t>
            </a:r>
            <a:r>
              <a:rPr lang="nl-BE" sz="1200" b="0" i="0" baseline="0" dirty="0" smtClean="0"/>
              <a:t> ‘End of mission </a:t>
            </a:r>
            <a:r>
              <a:rPr lang="nl-BE" sz="1200" b="0" i="0" baseline="0" dirty="0" err="1" smtClean="0"/>
              <a:t>reports</a:t>
            </a:r>
            <a:r>
              <a:rPr lang="nl-BE" sz="1200" b="0" i="0" baseline="0" dirty="0" smtClean="0"/>
              <a:t>’. </a:t>
            </a:r>
            <a:r>
              <a:rPr lang="nl-BE" sz="1200" b="0" i="0" baseline="0" dirty="0" err="1" smtClean="0"/>
              <a:t>This</a:t>
            </a:r>
            <a:r>
              <a:rPr lang="nl-BE" sz="1200" b="0" i="0" baseline="0" dirty="0" smtClean="0"/>
              <a:t> is </a:t>
            </a:r>
            <a:r>
              <a:rPr lang="nl-BE" sz="1200" b="1" i="0" baseline="0" dirty="0" err="1" smtClean="0"/>
              <a:t>unacceptable</a:t>
            </a:r>
            <a:r>
              <a:rPr lang="nl-BE" sz="1200" b="1" i="0" baseline="0" dirty="0" smtClean="0"/>
              <a:t>. </a:t>
            </a:r>
            <a:endParaRPr lang="fr-BE" sz="1200" b="1"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sz="1200" b="1" i="1" dirty="0" err="1" smtClean="0"/>
              <a:t>specific</a:t>
            </a:r>
            <a:r>
              <a:rPr lang="nl-BE" sz="1200" b="1" i="1" dirty="0" smtClean="0"/>
              <a:t> English classes </a:t>
            </a:r>
            <a:r>
              <a:rPr lang="nl-BE" sz="1200" b="1" i="1" dirty="0" err="1" smtClean="0"/>
              <a:t>and</a:t>
            </a:r>
            <a:r>
              <a:rPr lang="nl-BE" sz="1200" b="1" i="1" dirty="0" smtClean="0"/>
              <a:t> </a:t>
            </a:r>
            <a:r>
              <a:rPr lang="nl-BE" sz="1200" b="1" i="1" dirty="0" err="1" smtClean="0"/>
              <a:t>specific</a:t>
            </a:r>
            <a:r>
              <a:rPr lang="nl-BE" sz="1200" b="1" i="1" dirty="0" smtClean="0"/>
              <a:t> </a:t>
            </a:r>
            <a:r>
              <a:rPr lang="nl-BE" sz="1200" b="1" i="1" dirty="0" err="1" smtClean="0"/>
              <a:t>scenarios</a:t>
            </a:r>
            <a:r>
              <a:rPr lang="nl-BE" sz="1200" b="1" i="1" dirty="0" smtClean="0"/>
              <a:t> </a:t>
            </a:r>
            <a:r>
              <a:rPr lang="nl-BE" sz="1200" b="1" i="1" dirty="0" err="1" smtClean="0"/>
              <a:t>should</a:t>
            </a:r>
            <a:r>
              <a:rPr lang="nl-BE" sz="1200" b="1" i="1" dirty="0" smtClean="0"/>
              <a:t> </a:t>
            </a:r>
            <a:r>
              <a:rPr lang="nl-BE" sz="1200" b="1" i="1" dirty="0" err="1" smtClean="0"/>
              <a:t>be</a:t>
            </a:r>
            <a:r>
              <a:rPr lang="nl-BE" sz="1200" b="1" i="1" dirty="0" smtClean="0"/>
              <a:t> </a:t>
            </a:r>
            <a:r>
              <a:rPr lang="nl-BE" sz="1200" b="1" i="1" dirty="0" err="1" smtClean="0"/>
              <a:t>designed</a:t>
            </a:r>
            <a:r>
              <a:rPr lang="nl-BE" sz="1200" b="1" i="1" dirty="0" smtClean="0"/>
              <a:t> </a:t>
            </a:r>
            <a:r>
              <a:rPr lang="nl-BE" sz="1200" b="1" i="1" dirty="0" err="1" smtClean="0"/>
              <a:t>and</a:t>
            </a:r>
            <a:r>
              <a:rPr lang="nl-BE" sz="1200" b="1" i="1" dirty="0" smtClean="0"/>
              <a:t> </a:t>
            </a:r>
            <a:r>
              <a:rPr lang="nl-BE" sz="1200" b="1" i="1" dirty="0" err="1" smtClean="0"/>
              <a:t>delivered</a:t>
            </a:r>
            <a:r>
              <a:rPr lang="nl-BE" sz="1200" b="1" i="1" dirty="0" smtClean="0"/>
              <a:t>: </a:t>
            </a:r>
            <a:r>
              <a:rPr lang="nl-BE" sz="1200" b="0" i="0" dirty="0" err="1" smtClean="0"/>
              <a:t>that</a:t>
            </a:r>
            <a:r>
              <a:rPr lang="nl-BE" sz="1200" b="0" i="0" baseline="0" dirty="0" smtClean="0"/>
              <a:t> was </a:t>
            </a:r>
            <a:r>
              <a:rPr lang="nl-BE" sz="1200" b="0" i="0" baseline="0" dirty="0" err="1" smtClean="0"/>
              <a:t>the</a:t>
            </a:r>
            <a:r>
              <a:rPr lang="nl-BE" sz="1200" b="0" i="0" baseline="0" dirty="0" smtClean="0"/>
              <a:t> </a:t>
            </a:r>
            <a:r>
              <a:rPr lang="nl-BE" sz="1200" b="0" i="0" baseline="0" dirty="0" err="1" smtClean="0"/>
              <a:t>starting</a:t>
            </a:r>
            <a:r>
              <a:rPr lang="nl-BE" sz="1200" b="0" i="0" baseline="0" dirty="0" smtClean="0"/>
              <a:t> point </a:t>
            </a:r>
            <a:r>
              <a:rPr lang="nl-BE" sz="1200" b="0" i="0" baseline="0" dirty="0" err="1" smtClean="0"/>
              <a:t>why</a:t>
            </a:r>
            <a:r>
              <a:rPr lang="nl-BE" sz="1200" b="0" i="0" baseline="0" dirty="0" smtClean="0"/>
              <a:t> we </a:t>
            </a:r>
            <a:r>
              <a:rPr lang="nl-BE" sz="1200" b="0" i="0" baseline="0" dirty="0" err="1" smtClean="0"/>
              <a:t>decided</a:t>
            </a:r>
            <a:r>
              <a:rPr lang="nl-BE" sz="1200" b="0" i="0" baseline="0" dirty="0" smtClean="0"/>
              <a:t> </a:t>
            </a:r>
            <a:r>
              <a:rPr lang="nl-BE" sz="1200" b="0" i="0" baseline="0" dirty="0" err="1" smtClean="0"/>
              <a:t>to</a:t>
            </a:r>
            <a:r>
              <a:rPr lang="nl-BE" sz="1200" b="0" i="0" baseline="0" dirty="0" smtClean="0"/>
              <a:t> </a:t>
            </a:r>
            <a:r>
              <a:rPr lang="nl-BE" sz="1200" b="0" i="0" baseline="0" dirty="0" err="1" smtClean="0"/>
              <a:t>give</a:t>
            </a:r>
            <a:r>
              <a:rPr lang="nl-BE" sz="1200" b="0" i="0" baseline="0" dirty="0" smtClean="0"/>
              <a:t> a </a:t>
            </a:r>
            <a:r>
              <a:rPr lang="nl-BE" sz="1200" b="0" i="0" baseline="0" dirty="0" err="1" smtClean="0"/>
              <a:t>specific</a:t>
            </a:r>
            <a:r>
              <a:rPr lang="nl-BE" sz="1200" b="0" i="0" baseline="0" dirty="0" smtClean="0"/>
              <a:t> </a:t>
            </a:r>
            <a:r>
              <a:rPr lang="nl-BE" sz="1200" b="0" i="0" baseline="0" dirty="0" err="1" smtClean="0"/>
              <a:t>and</a:t>
            </a:r>
            <a:r>
              <a:rPr lang="nl-BE" sz="1200" b="0" i="0" baseline="0" dirty="0" smtClean="0"/>
              <a:t> </a:t>
            </a:r>
            <a:r>
              <a:rPr lang="nl-BE" sz="1200" b="0" i="0" baseline="0" dirty="0" err="1" smtClean="0"/>
              <a:t>tailored</a:t>
            </a:r>
            <a:r>
              <a:rPr lang="nl-BE" sz="1200" b="0" i="0" baseline="0" dirty="0" smtClean="0"/>
              <a:t> training in English. It </a:t>
            </a:r>
            <a:r>
              <a:rPr lang="nl-BE" sz="1200" b="0" i="0" baseline="0" dirty="0" err="1" smtClean="0"/>
              <a:t>refers</a:t>
            </a:r>
            <a:r>
              <a:rPr lang="nl-BE" sz="1200" b="0" i="0" baseline="0" dirty="0" smtClean="0"/>
              <a:t> </a:t>
            </a:r>
            <a:r>
              <a:rPr lang="nl-BE" sz="1200" b="0" i="0" baseline="0" dirty="0" err="1" smtClean="0"/>
              <a:t>to</a:t>
            </a:r>
            <a:r>
              <a:rPr lang="nl-BE" sz="1200" b="0" i="0" baseline="0" dirty="0" smtClean="0"/>
              <a:t> </a:t>
            </a:r>
            <a:r>
              <a:rPr lang="nl-BE" sz="1200" b="0" i="0" baseline="0" dirty="0" err="1" smtClean="0"/>
              <a:t>the</a:t>
            </a:r>
            <a:r>
              <a:rPr lang="nl-BE" sz="1200" b="0" i="0" baseline="0" dirty="0" smtClean="0"/>
              <a:t>  </a:t>
            </a:r>
            <a:r>
              <a:rPr lang="nl-BE" sz="1200" b="0" i="0" baseline="0" dirty="0" err="1" smtClean="0"/>
              <a:t>title</a:t>
            </a:r>
            <a:r>
              <a:rPr lang="nl-BE" sz="1200" b="0" i="0" baseline="0" dirty="0" smtClean="0"/>
              <a:t>. The </a:t>
            </a:r>
            <a:r>
              <a:rPr lang="nl-BE" sz="1200" b="0" i="0" baseline="0" dirty="0" err="1" smtClean="0"/>
              <a:t>Airforce</a:t>
            </a:r>
            <a:r>
              <a:rPr lang="nl-BE" sz="1200" b="0" i="0" baseline="0" dirty="0" smtClean="0"/>
              <a:t> is </a:t>
            </a:r>
            <a:r>
              <a:rPr lang="nl-BE" sz="1200" b="0" i="0" baseline="0" dirty="0" err="1" smtClean="0"/>
              <a:t>not</a:t>
            </a:r>
            <a:r>
              <a:rPr lang="nl-BE" sz="1200" b="0" i="0" baseline="0" dirty="0" smtClean="0"/>
              <a:t> </a:t>
            </a:r>
            <a:r>
              <a:rPr lang="nl-BE" sz="1200" b="0" i="0" baseline="0" dirty="0" err="1" smtClean="0"/>
              <a:t>the</a:t>
            </a:r>
            <a:r>
              <a:rPr lang="nl-BE" sz="1200" b="0" i="0" baseline="0" dirty="0" smtClean="0"/>
              <a:t> </a:t>
            </a:r>
            <a:r>
              <a:rPr lang="nl-BE" sz="1200" b="0" i="0" baseline="0" dirty="0" err="1" smtClean="0"/>
              <a:t>only</a:t>
            </a:r>
            <a:r>
              <a:rPr lang="nl-BE" sz="1200" b="0" i="0" baseline="0" dirty="0" smtClean="0"/>
              <a:t> </a:t>
            </a:r>
            <a:r>
              <a:rPr lang="nl-BE" sz="1200" b="0" i="0" baseline="0" dirty="0" err="1" smtClean="0"/>
              <a:t>department</a:t>
            </a:r>
            <a:r>
              <a:rPr lang="nl-BE" sz="1200" b="0" i="0" baseline="0" dirty="0" smtClean="0"/>
              <a:t> in </a:t>
            </a:r>
            <a:r>
              <a:rPr lang="nl-BE" sz="1200" b="0" i="0" baseline="0" dirty="0" err="1" smtClean="0"/>
              <a:t>Defence</a:t>
            </a:r>
            <a:r>
              <a:rPr lang="nl-BE" sz="1200" b="0" i="0" baseline="0" dirty="0" smtClean="0"/>
              <a:t> </a:t>
            </a:r>
            <a:r>
              <a:rPr lang="nl-BE" sz="1200" b="0" i="0" baseline="0" dirty="0" err="1" smtClean="0"/>
              <a:t>that</a:t>
            </a:r>
            <a:r>
              <a:rPr lang="nl-BE" sz="1200" b="0" i="0" baseline="0" dirty="0" smtClean="0"/>
              <a:t> </a:t>
            </a:r>
            <a:r>
              <a:rPr lang="nl-BE" sz="1200" b="0" i="0" baseline="0" dirty="0" err="1" smtClean="0"/>
              <a:t>needs</a:t>
            </a:r>
            <a:r>
              <a:rPr lang="nl-BE" sz="1200" b="0" i="0" baseline="0" dirty="0" smtClean="0"/>
              <a:t> a </a:t>
            </a:r>
            <a:r>
              <a:rPr lang="nl-BE" sz="1200" b="0" i="0" baseline="0" dirty="0" err="1" smtClean="0"/>
              <a:t>good</a:t>
            </a:r>
            <a:r>
              <a:rPr lang="nl-BE" sz="1200" b="0" i="0" baseline="0" dirty="0" smtClean="0"/>
              <a:t> </a:t>
            </a:r>
            <a:r>
              <a:rPr lang="nl-BE" sz="1200" b="0" i="0" baseline="0" dirty="0" err="1" smtClean="0"/>
              <a:t>knowledge</a:t>
            </a:r>
            <a:r>
              <a:rPr lang="nl-BE" sz="1200" b="0" i="0" baseline="0" dirty="0" smtClean="0"/>
              <a:t> of English. </a:t>
            </a:r>
            <a:r>
              <a:rPr lang="nl-BE" sz="1200" b="0" i="0" baseline="0" dirty="0" err="1" smtClean="0"/>
              <a:t>However</a:t>
            </a:r>
            <a:r>
              <a:rPr lang="nl-BE" sz="1200" b="0" i="0" baseline="0" dirty="0" smtClean="0"/>
              <a:t>, FP </a:t>
            </a:r>
            <a:r>
              <a:rPr lang="nl-BE" sz="1200" b="0" i="0" baseline="0" dirty="0" err="1" smtClean="0"/>
              <a:t>and</a:t>
            </a:r>
            <a:r>
              <a:rPr lang="nl-BE" sz="1200" b="0" i="0" baseline="0" dirty="0" smtClean="0"/>
              <a:t> FLS </a:t>
            </a:r>
            <a:r>
              <a:rPr lang="nl-BE" sz="1200" b="0" i="0" baseline="0" dirty="0" err="1" smtClean="0"/>
              <a:t>personnel</a:t>
            </a:r>
            <a:r>
              <a:rPr lang="nl-BE" sz="1200" b="0" i="0" baseline="0" dirty="0" smtClean="0"/>
              <a:t> have </a:t>
            </a:r>
            <a:r>
              <a:rPr lang="nl-BE" sz="1200" b="0" i="0" baseline="0" dirty="0" err="1" smtClean="0"/>
              <a:t>to</a:t>
            </a:r>
            <a:r>
              <a:rPr lang="nl-BE" sz="1200" b="0" i="0" baseline="0" dirty="0" smtClean="0"/>
              <a:t> </a:t>
            </a:r>
            <a:r>
              <a:rPr lang="nl-BE" sz="1200" b="0" i="0" baseline="0" dirty="0" err="1" smtClean="0"/>
              <a:t>work</a:t>
            </a:r>
            <a:r>
              <a:rPr lang="nl-BE" sz="1200" b="0" i="0" baseline="0" dirty="0" smtClean="0"/>
              <a:t> in close </a:t>
            </a:r>
            <a:r>
              <a:rPr lang="nl-BE" sz="1200" b="0" i="0" baseline="0" dirty="0" err="1" smtClean="0"/>
              <a:t>coordination</a:t>
            </a:r>
            <a:r>
              <a:rPr lang="nl-BE" sz="1200" b="0" i="0" baseline="0" dirty="0" smtClean="0"/>
              <a:t> </a:t>
            </a:r>
            <a:r>
              <a:rPr lang="nl-BE" sz="1200" b="0" i="0" baseline="0" dirty="0" err="1" smtClean="0"/>
              <a:t>with</a:t>
            </a:r>
            <a:r>
              <a:rPr lang="nl-BE" sz="1200" b="0" i="0" baseline="0" dirty="0" smtClean="0"/>
              <a:t> </a:t>
            </a:r>
            <a:r>
              <a:rPr lang="nl-BE" sz="1200" b="0" i="0" baseline="0" dirty="0" err="1" smtClean="0"/>
              <a:t>personnel</a:t>
            </a:r>
            <a:r>
              <a:rPr lang="nl-BE" sz="1200" b="0" i="0" baseline="0" dirty="0" smtClean="0"/>
              <a:t> of </a:t>
            </a:r>
            <a:r>
              <a:rPr lang="nl-BE" sz="1200" b="0" i="0" baseline="0" dirty="0" err="1" smtClean="0"/>
              <a:t>other</a:t>
            </a:r>
            <a:r>
              <a:rPr lang="nl-BE" sz="1200" b="0" i="0" baseline="0" dirty="0" smtClean="0"/>
              <a:t> NATO partners. The </a:t>
            </a:r>
            <a:r>
              <a:rPr lang="nl-BE" sz="1200" b="0" i="0" baseline="0" dirty="0" err="1" smtClean="0"/>
              <a:t>airforce</a:t>
            </a:r>
            <a:r>
              <a:rPr lang="nl-BE" sz="1200" b="0" i="0" baseline="0" dirty="0" smtClean="0"/>
              <a:t> </a:t>
            </a:r>
            <a:r>
              <a:rPr lang="nl-BE" sz="1200" b="0" i="0" baseline="0" dirty="0" err="1" smtClean="0"/>
              <a:t>tries</a:t>
            </a:r>
            <a:r>
              <a:rPr lang="nl-BE" sz="1200" b="0" i="0" baseline="0" dirty="0" smtClean="0"/>
              <a:t> </a:t>
            </a:r>
            <a:r>
              <a:rPr lang="nl-BE" sz="1200" b="0" i="0" baseline="0" dirty="0" err="1" smtClean="0"/>
              <a:t>to</a:t>
            </a:r>
            <a:r>
              <a:rPr lang="nl-BE" sz="1200" b="0" i="0" baseline="0" dirty="0" smtClean="0"/>
              <a:t> </a:t>
            </a:r>
            <a:r>
              <a:rPr lang="nl-BE" sz="1200" b="0" i="0" baseline="0" dirty="0" err="1" smtClean="0"/>
              <a:t>establish</a:t>
            </a:r>
            <a:r>
              <a:rPr lang="nl-BE" sz="1200" b="0" i="0" baseline="0" dirty="0" smtClean="0"/>
              <a:t> </a:t>
            </a:r>
            <a:r>
              <a:rPr lang="nl-BE" sz="1200" b="0" i="0" baseline="0" dirty="0" err="1" smtClean="0"/>
              <a:t>synergies</a:t>
            </a:r>
            <a:r>
              <a:rPr lang="nl-BE" sz="1200" b="0" i="0" baseline="0" dirty="0" smtClean="0"/>
              <a:t> </a:t>
            </a:r>
            <a:r>
              <a:rPr lang="nl-BE" sz="1200" b="0" i="0" baseline="0" dirty="0" err="1" smtClean="0"/>
              <a:t>with</a:t>
            </a:r>
            <a:r>
              <a:rPr lang="nl-BE" sz="1200" b="0" i="0" baseline="0" dirty="0" smtClean="0"/>
              <a:t> </a:t>
            </a:r>
            <a:r>
              <a:rPr lang="nl-BE" sz="1200" b="0" i="0" baseline="0" dirty="0" err="1" smtClean="0"/>
              <a:t>other</a:t>
            </a:r>
            <a:r>
              <a:rPr lang="nl-BE" sz="1200" b="0" i="0" baseline="0" dirty="0" smtClean="0"/>
              <a:t> </a:t>
            </a:r>
            <a:r>
              <a:rPr lang="nl-BE" sz="1200" b="0" i="0" baseline="0" dirty="0" err="1" smtClean="0"/>
              <a:t>detachments</a:t>
            </a:r>
            <a:r>
              <a:rPr lang="nl-BE" sz="1200" b="0" i="0" baseline="0" dirty="0" smtClean="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sz="1200" b="0" i="0" baseline="0" dirty="0" smtClean="0"/>
              <a:t>The </a:t>
            </a:r>
            <a:r>
              <a:rPr lang="nl-BE" sz="1200" b="0" i="0" baseline="0" dirty="0" err="1" smtClean="0"/>
              <a:t>lack</a:t>
            </a:r>
            <a:r>
              <a:rPr lang="nl-BE" sz="1200" b="0" i="0" baseline="0" dirty="0" smtClean="0"/>
              <a:t> of </a:t>
            </a:r>
            <a:r>
              <a:rPr lang="nl-BE" sz="1200" b="0" i="0" baseline="0" dirty="0" err="1" smtClean="0"/>
              <a:t>knowledge</a:t>
            </a:r>
            <a:r>
              <a:rPr lang="nl-BE" sz="1200" b="0" i="0" baseline="0" dirty="0" smtClean="0"/>
              <a:t> </a:t>
            </a:r>
            <a:r>
              <a:rPr lang="nl-BE" sz="1200" b="0" i="0" baseline="0" dirty="0" err="1" smtClean="0"/>
              <a:t>could</a:t>
            </a:r>
            <a:r>
              <a:rPr lang="nl-BE" sz="1200" b="0" i="0" baseline="0" dirty="0" smtClean="0"/>
              <a:t> </a:t>
            </a:r>
            <a:r>
              <a:rPr lang="nl-BE" sz="1200" b="0" i="0" baseline="0" dirty="0" err="1" smtClean="0"/>
              <a:t>be</a:t>
            </a:r>
            <a:r>
              <a:rPr lang="nl-BE" sz="1200" b="0" i="0" baseline="0" dirty="0" smtClean="0"/>
              <a:t> </a:t>
            </a:r>
            <a:r>
              <a:rPr lang="nl-BE" sz="1200" b="0" i="0" baseline="0" dirty="0" err="1" smtClean="0"/>
              <a:t>considered</a:t>
            </a:r>
            <a:r>
              <a:rPr lang="nl-BE" sz="1200" b="0" i="0" baseline="0" dirty="0" smtClean="0"/>
              <a:t> as a ‘show stopper’ </a:t>
            </a:r>
            <a:r>
              <a:rPr lang="nl-BE" sz="1200" b="0" i="0" baseline="0" dirty="0" err="1" smtClean="0"/>
              <a:t>for</a:t>
            </a:r>
            <a:r>
              <a:rPr lang="nl-BE" sz="1200" b="0" i="0" baseline="0" dirty="0" smtClean="0"/>
              <a:t> </a:t>
            </a:r>
            <a:r>
              <a:rPr lang="nl-BE" sz="1200" b="0" i="0" baseline="0" dirty="0" err="1" smtClean="0"/>
              <a:t>some</a:t>
            </a:r>
            <a:r>
              <a:rPr lang="nl-BE" sz="1200" b="0" i="0" baseline="0" dirty="0" smtClean="0"/>
              <a:t> members of </a:t>
            </a:r>
            <a:r>
              <a:rPr lang="nl-BE" sz="1200" b="0" i="0" baseline="0" dirty="0" err="1" smtClean="0"/>
              <a:t>the</a:t>
            </a:r>
            <a:r>
              <a:rPr lang="nl-BE" sz="1200" b="0" i="0" baseline="0" dirty="0" smtClean="0"/>
              <a:t> </a:t>
            </a:r>
            <a:r>
              <a:rPr lang="nl-BE" sz="1200" b="0" i="0" baseline="0" dirty="0" err="1" smtClean="0"/>
              <a:t>personnel</a:t>
            </a:r>
            <a:r>
              <a:rPr lang="nl-BE" sz="1200" b="0" i="0" baseline="0" dirty="0" smtClean="0"/>
              <a:t> </a:t>
            </a:r>
            <a:r>
              <a:rPr lang="nl-BE" sz="1200" b="0" i="0" baseline="0" dirty="0" err="1" smtClean="0"/>
              <a:t>especially</a:t>
            </a:r>
            <a:r>
              <a:rPr lang="nl-BE" sz="1200" b="0" i="0" baseline="0" dirty="0" smtClean="0"/>
              <a:t> members of </a:t>
            </a:r>
            <a:r>
              <a:rPr lang="nl-BE" sz="1200" b="0" i="0" baseline="0" dirty="0" err="1" smtClean="0"/>
              <a:t>the</a:t>
            </a:r>
            <a:r>
              <a:rPr lang="nl-BE" sz="1200" b="0" i="0" baseline="0" dirty="0" smtClean="0"/>
              <a:t> FLS taskforce , </a:t>
            </a:r>
            <a:r>
              <a:rPr lang="nl-BE" sz="1200" b="0" i="0" baseline="0" dirty="0" err="1" smtClean="0"/>
              <a:t>because</a:t>
            </a:r>
            <a:r>
              <a:rPr lang="nl-BE" sz="1200" b="0" i="0" baseline="0" dirty="0" smtClean="0"/>
              <a:t> </a:t>
            </a:r>
            <a:r>
              <a:rPr lang="nl-BE" sz="1200" b="0" i="0" baseline="0" dirty="0" err="1" smtClean="0"/>
              <a:t>besides</a:t>
            </a:r>
            <a:r>
              <a:rPr lang="nl-BE" sz="1200" b="0" i="0" baseline="0" dirty="0" smtClean="0"/>
              <a:t> </a:t>
            </a:r>
            <a:r>
              <a:rPr lang="nl-BE" sz="1200" b="0" i="0" baseline="0" dirty="0" err="1" smtClean="0"/>
              <a:t>having</a:t>
            </a:r>
            <a:r>
              <a:rPr lang="nl-BE" sz="1200" b="0" i="0" baseline="0" dirty="0" smtClean="0"/>
              <a:t> </a:t>
            </a:r>
            <a:r>
              <a:rPr lang="nl-BE" sz="1200" b="0" i="0" baseline="0" dirty="0" err="1" smtClean="0"/>
              <a:t>to</a:t>
            </a:r>
            <a:r>
              <a:rPr lang="nl-BE" sz="1200" b="0" i="0" baseline="0" dirty="0" smtClean="0"/>
              <a:t> </a:t>
            </a:r>
            <a:r>
              <a:rPr lang="nl-BE" sz="1200" b="0" i="0" baseline="0" dirty="0" err="1" smtClean="0"/>
              <a:t>function</a:t>
            </a:r>
            <a:r>
              <a:rPr lang="nl-BE" sz="1200" b="0" i="0" baseline="0" dirty="0" smtClean="0"/>
              <a:t> </a:t>
            </a:r>
            <a:r>
              <a:rPr lang="nl-BE" sz="1200" b="0" i="0" baseline="0" dirty="0" err="1" smtClean="0"/>
              <a:t>with</a:t>
            </a:r>
            <a:r>
              <a:rPr lang="nl-BE" sz="1200" b="0" i="0" baseline="0" dirty="0" smtClean="0"/>
              <a:t> </a:t>
            </a:r>
            <a:r>
              <a:rPr lang="nl-BE" sz="1200" b="0" i="0" baseline="0" dirty="0" err="1" smtClean="0"/>
              <a:t>other</a:t>
            </a:r>
            <a:r>
              <a:rPr lang="nl-BE" sz="1200" b="0" i="0" baseline="0" dirty="0" smtClean="0"/>
              <a:t> </a:t>
            </a:r>
            <a:r>
              <a:rPr lang="nl-BE" sz="1200" b="0" i="0" baseline="0" dirty="0" err="1" smtClean="0"/>
              <a:t>nations</a:t>
            </a:r>
            <a:r>
              <a:rPr lang="nl-BE" sz="1200" b="0" i="0" baseline="0" dirty="0" smtClean="0"/>
              <a:t> in English as a common </a:t>
            </a:r>
            <a:r>
              <a:rPr lang="nl-BE" sz="1200" b="0" i="0" baseline="0" dirty="0" err="1" smtClean="0"/>
              <a:t>langauge</a:t>
            </a:r>
            <a:r>
              <a:rPr lang="nl-BE" sz="1200" b="0" i="0" baseline="0" dirty="0" smtClean="0"/>
              <a:t>, </a:t>
            </a:r>
            <a:r>
              <a:rPr lang="nl-BE" sz="1200" b="0" i="0" baseline="0" dirty="0" err="1" smtClean="0"/>
              <a:t>also</a:t>
            </a:r>
            <a:r>
              <a:rPr lang="nl-BE" sz="1200" b="0" i="0" baseline="0" dirty="0" smtClean="0"/>
              <a:t> have </a:t>
            </a:r>
            <a:r>
              <a:rPr lang="nl-BE" sz="1200" b="0" i="0" baseline="0" dirty="0" err="1" smtClean="0"/>
              <a:t>to</a:t>
            </a:r>
            <a:r>
              <a:rPr lang="nl-BE" sz="1200" b="0" i="0" baseline="0" dirty="0" smtClean="0"/>
              <a:t> talk </a:t>
            </a:r>
            <a:r>
              <a:rPr lang="nl-BE" sz="1200" b="0" i="0" baseline="0" dirty="0" err="1" smtClean="0"/>
              <a:t>with</a:t>
            </a:r>
            <a:r>
              <a:rPr lang="nl-BE" sz="1200" b="0" i="0" baseline="0" dirty="0" smtClean="0"/>
              <a:t> </a:t>
            </a:r>
            <a:r>
              <a:rPr lang="nl-BE" sz="1200" b="0" i="0" baseline="0" dirty="0" err="1" smtClean="0"/>
              <a:t>the</a:t>
            </a:r>
            <a:r>
              <a:rPr lang="nl-BE" sz="1200" b="0" i="0" baseline="0" dirty="0" smtClean="0"/>
              <a:t> ‘</a:t>
            </a:r>
            <a:r>
              <a:rPr lang="nl-BE" sz="1200" b="0" i="0" baseline="0" dirty="0" err="1" smtClean="0"/>
              <a:t>ground</a:t>
            </a:r>
            <a:r>
              <a:rPr lang="nl-BE" sz="1200" b="0" i="0" baseline="0" dirty="0" smtClean="0"/>
              <a:t> control’, i.e. </a:t>
            </a:r>
            <a:r>
              <a:rPr lang="nl-BE" sz="1200" b="0" i="0" baseline="0" dirty="0" err="1" smtClean="0"/>
              <a:t>the</a:t>
            </a:r>
            <a:r>
              <a:rPr lang="nl-BE" sz="1200" b="0" i="0" baseline="0" dirty="0" smtClean="0"/>
              <a:t> control </a:t>
            </a:r>
            <a:r>
              <a:rPr lang="nl-BE" sz="1200" b="0" i="0" baseline="0" dirty="0" err="1" smtClean="0"/>
              <a:t>tower</a:t>
            </a:r>
            <a:r>
              <a:rPr lang="nl-BE" sz="1200" b="0" i="0" baseline="0" dirty="0" smtClean="0"/>
              <a:t>. It is </a:t>
            </a:r>
            <a:r>
              <a:rPr lang="nl-BE" sz="1200" b="0" i="0" baseline="0" dirty="0" err="1" smtClean="0"/>
              <a:t>impossible</a:t>
            </a:r>
            <a:r>
              <a:rPr lang="nl-BE" sz="1200" b="0" i="0" baseline="0" dirty="0" smtClean="0"/>
              <a:t> </a:t>
            </a:r>
            <a:r>
              <a:rPr lang="nl-BE" sz="1200" b="0" i="0" baseline="0" dirty="0" err="1" smtClean="0"/>
              <a:t>to</a:t>
            </a:r>
            <a:r>
              <a:rPr lang="nl-BE" sz="1200" b="0" i="0" baseline="0" dirty="0" smtClean="0"/>
              <a:t> </a:t>
            </a:r>
            <a:r>
              <a:rPr lang="nl-BE" sz="1200" b="0" i="0" baseline="0" dirty="0" err="1" smtClean="0"/>
              <a:t>achieve</a:t>
            </a:r>
            <a:r>
              <a:rPr lang="nl-BE" sz="1200" b="0" i="0" baseline="0" dirty="0" smtClean="0"/>
              <a:t> </a:t>
            </a:r>
            <a:r>
              <a:rPr lang="nl-BE" sz="1200" b="0" i="0" baseline="0" dirty="0" err="1" smtClean="0"/>
              <a:t>the</a:t>
            </a:r>
            <a:r>
              <a:rPr lang="nl-BE" sz="1200" b="0" i="0" baseline="0" dirty="0" smtClean="0"/>
              <a:t> </a:t>
            </a:r>
            <a:r>
              <a:rPr lang="nl-BE" sz="1200" b="0" i="0" baseline="0" dirty="0" err="1" smtClean="0"/>
              <a:t>latter</a:t>
            </a:r>
            <a:r>
              <a:rPr lang="nl-BE" sz="1200" b="0" i="0" baseline="0" dirty="0" smtClean="0"/>
              <a:t> without a minimum of English.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sz="1200" b="1" i="1" dirty="0" err="1" smtClean="0"/>
              <a:t>give</a:t>
            </a:r>
            <a:r>
              <a:rPr lang="nl-BE" sz="1200" b="1" i="1" dirty="0" smtClean="0"/>
              <a:t> “go/no-go” </a:t>
            </a:r>
            <a:r>
              <a:rPr lang="nl-BE" sz="1200" b="1" i="1" dirty="0" err="1" smtClean="0"/>
              <a:t>to</a:t>
            </a:r>
            <a:r>
              <a:rPr lang="nl-BE" sz="1200" b="1" i="1" dirty="0" smtClean="0"/>
              <a:t> </a:t>
            </a:r>
            <a:r>
              <a:rPr lang="nl-BE" sz="1200" b="1" i="1" dirty="0" err="1" smtClean="0"/>
              <a:t>participate</a:t>
            </a:r>
            <a:r>
              <a:rPr lang="nl-BE" sz="1200" b="1" i="1" dirty="0" smtClean="0"/>
              <a:t> in </a:t>
            </a:r>
            <a:r>
              <a:rPr lang="nl-BE" sz="1200" b="1" i="1" dirty="0" err="1" smtClean="0"/>
              <a:t>the</a:t>
            </a:r>
            <a:r>
              <a:rPr lang="nl-BE" sz="1200" b="1" i="1" dirty="0" smtClean="0"/>
              <a:t> mission : </a:t>
            </a:r>
            <a:r>
              <a:rPr lang="nl-BE" sz="1200" b="0" i="0" dirty="0" err="1" smtClean="0"/>
              <a:t>some</a:t>
            </a:r>
            <a:r>
              <a:rPr lang="nl-BE" sz="1200" b="0" i="0" baseline="0" dirty="0" smtClean="0"/>
              <a:t> </a:t>
            </a:r>
            <a:r>
              <a:rPr lang="nl-BE" sz="1200" b="0" i="0" baseline="0" dirty="0" err="1" smtClean="0"/>
              <a:t>DetCo</a:t>
            </a:r>
            <a:r>
              <a:rPr lang="nl-BE" sz="1200" b="0" i="0" baseline="0" dirty="0" smtClean="0"/>
              <a:t> </a:t>
            </a:r>
            <a:r>
              <a:rPr lang="nl-BE" sz="1200" b="0" i="0" baseline="0" dirty="0" err="1" smtClean="0"/>
              <a:t>demand</a:t>
            </a:r>
            <a:r>
              <a:rPr lang="nl-BE" sz="1200" b="0" i="0" baseline="0" dirty="0" smtClean="0"/>
              <a:t> a more binding </a:t>
            </a:r>
            <a:r>
              <a:rPr lang="nl-BE" sz="1200" b="0" i="0" baseline="0" dirty="0" err="1" smtClean="0"/>
              <a:t>preparation</a:t>
            </a:r>
            <a:r>
              <a:rPr lang="nl-BE" sz="1200" b="0" i="0" baseline="0" dirty="0" smtClean="0"/>
              <a:t> </a:t>
            </a:r>
            <a:r>
              <a:rPr lang="nl-BE" sz="1200" b="0" i="0" baseline="0" dirty="0" err="1" smtClean="0"/>
              <a:t>and</a:t>
            </a:r>
            <a:r>
              <a:rPr lang="nl-BE" sz="1200" b="0" i="0" baseline="0" dirty="0" smtClean="0"/>
              <a:t> </a:t>
            </a:r>
            <a:r>
              <a:rPr lang="nl-BE" sz="1200" b="0" i="0" baseline="0" dirty="0" err="1" smtClean="0"/>
              <a:t>evaluation</a:t>
            </a:r>
            <a:r>
              <a:rPr lang="nl-BE" sz="1200" b="0" i="0" baseline="0" dirty="0" smtClean="0"/>
              <a:t> of </a:t>
            </a:r>
            <a:r>
              <a:rPr lang="nl-BE" sz="1200" b="0" i="0" baseline="0" dirty="0" err="1" smtClean="0"/>
              <a:t>the</a:t>
            </a:r>
            <a:r>
              <a:rPr lang="nl-BE" sz="1200" b="0" i="0" baseline="0" dirty="0" smtClean="0"/>
              <a:t> </a:t>
            </a:r>
            <a:r>
              <a:rPr lang="nl-BE" sz="1200" b="0" i="0" baseline="0" dirty="0" err="1" smtClean="0"/>
              <a:t>personnel</a:t>
            </a:r>
            <a:r>
              <a:rPr lang="nl-BE" sz="1200" b="0" i="0" baseline="0" dirty="0" smtClean="0"/>
              <a:t> prior </a:t>
            </a:r>
            <a:r>
              <a:rPr lang="nl-BE" sz="1200" b="0" i="0" baseline="0" dirty="0" err="1" smtClean="0"/>
              <a:t>to</a:t>
            </a:r>
            <a:r>
              <a:rPr lang="nl-BE" sz="1200" b="0" i="0" baseline="0" dirty="0" smtClean="0"/>
              <a:t> </a:t>
            </a:r>
            <a:r>
              <a:rPr lang="nl-BE" sz="1200" b="0" i="0" baseline="0" dirty="0" err="1" smtClean="0"/>
              <a:t>their</a:t>
            </a:r>
            <a:r>
              <a:rPr lang="nl-BE" sz="1200" b="0" i="0" baseline="0" dirty="0" smtClean="0"/>
              <a:t> </a:t>
            </a:r>
            <a:r>
              <a:rPr lang="nl-BE" sz="1200" b="0" i="0" baseline="0" dirty="0" err="1" smtClean="0"/>
              <a:t>designation</a:t>
            </a:r>
            <a:r>
              <a:rPr lang="nl-BE" sz="1200" b="0" i="0" baseline="0" dirty="0" smtClean="0"/>
              <a:t> </a:t>
            </a:r>
            <a:r>
              <a:rPr lang="nl-BE" sz="1200" b="0" i="0" baseline="0" dirty="0" err="1" smtClean="0"/>
              <a:t>for</a:t>
            </a:r>
            <a:r>
              <a:rPr lang="nl-BE" sz="1200" b="0" i="0" baseline="0" dirty="0" smtClean="0"/>
              <a:t> </a:t>
            </a:r>
            <a:r>
              <a:rPr lang="nl-BE" sz="1200" b="0" i="0" baseline="0" dirty="0" err="1" smtClean="0"/>
              <a:t>the</a:t>
            </a:r>
            <a:r>
              <a:rPr lang="nl-BE" sz="1200" b="0" i="0" baseline="0" dirty="0" smtClean="0"/>
              <a:t> mission. </a:t>
            </a:r>
            <a:r>
              <a:rPr lang="nl-BE" sz="1200" b="0" i="0" baseline="0" dirty="0" err="1" smtClean="0"/>
              <a:t>Some</a:t>
            </a:r>
            <a:r>
              <a:rPr lang="nl-BE" sz="1200" b="0" i="0" baseline="0" dirty="0" smtClean="0"/>
              <a:t> even </a:t>
            </a:r>
            <a:r>
              <a:rPr lang="nl-BE" sz="1200" b="0" i="0" baseline="0" dirty="0" err="1" smtClean="0"/>
              <a:t>ask</a:t>
            </a:r>
            <a:r>
              <a:rPr lang="nl-BE" sz="1200" b="0" i="0" baseline="0" dirty="0" smtClean="0"/>
              <a:t> a </a:t>
            </a:r>
            <a:r>
              <a:rPr lang="nl-BE" sz="1200" b="0" i="0" baseline="0" dirty="0" err="1" smtClean="0"/>
              <a:t>particular</a:t>
            </a:r>
            <a:r>
              <a:rPr lang="nl-BE" sz="1200" b="0" i="0" baseline="0" dirty="0" smtClean="0"/>
              <a:t> SLP level </a:t>
            </a:r>
            <a:r>
              <a:rPr lang="nl-BE" sz="1200" b="0" i="0" baseline="0" dirty="0" err="1" smtClean="0"/>
              <a:t>for</a:t>
            </a:r>
            <a:r>
              <a:rPr lang="nl-BE" sz="1200" b="0" i="0" baseline="0" dirty="0" smtClean="0"/>
              <a:t> </a:t>
            </a:r>
            <a:r>
              <a:rPr lang="nl-BE" sz="1200" b="0" i="0" baseline="0" dirty="0" err="1" smtClean="0"/>
              <a:t>the</a:t>
            </a:r>
            <a:r>
              <a:rPr lang="nl-BE" sz="1200" b="0" i="0" baseline="0" dirty="0" smtClean="0"/>
              <a:t> </a:t>
            </a:r>
            <a:r>
              <a:rPr lang="nl-BE" sz="1200" b="0" i="0" baseline="0" dirty="0" err="1" smtClean="0"/>
              <a:t>participation</a:t>
            </a:r>
            <a:r>
              <a:rPr lang="nl-BE" sz="1200" b="0" i="0" baseline="0" dirty="0" smtClean="0"/>
              <a:t>. BDLC </a:t>
            </a:r>
            <a:r>
              <a:rPr lang="nl-BE" sz="1200" b="0" i="0" baseline="0" dirty="0" err="1" smtClean="0"/>
              <a:t>can</a:t>
            </a:r>
            <a:r>
              <a:rPr lang="nl-BE" sz="1200" b="0" i="0" baseline="0" dirty="0" smtClean="0"/>
              <a:t> </a:t>
            </a:r>
            <a:r>
              <a:rPr lang="nl-BE" sz="1200" b="0" i="0" baseline="0" dirty="0" err="1" smtClean="0"/>
              <a:t>give</a:t>
            </a:r>
            <a:r>
              <a:rPr lang="nl-BE" sz="1200" b="0" i="0" baseline="0" dirty="0" smtClean="0"/>
              <a:t> </a:t>
            </a:r>
            <a:r>
              <a:rPr lang="nl-BE" sz="1200" b="0" i="0" baseline="0" dirty="0" err="1" smtClean="0"/>
              <a:t>advice</a:t>
            </a:r>
            <a:r>
              <a:rPr lang="nl-BE" sz="1200" b="0" i="0" baseline="0" dirty="0" smtClean="0"/>
              <a:t> on </a:t>
            </a:r>
            <a:r>
              <a:rPr lang="nl-BE" sz="1200" b="0" i="0" baseline="0" dirty="0" err="1" smtClean="0"/>
              <a:t>whether</a:t>
            </a:r>
            <a:r>
              <a:rPr lang="nl-BE" sz="1200" b="0" i="0" baseline="0" dirty="0" smtClean="0"/>
              <a:t> </a:t>
            </a:r>
            <a:r>
              <a:rPr lang="nl-BE" sz="1200" b="0" i="0" baseline="0" dirty="0" err="1" smtClean="0"/>
              <a:t>the</a:t>
            </a:r>
            <a:r>
              <a:rPr lang="nl-BE" sz="1200" b="0" i="0" baseline="0" dirty="0" smtClean="0"/>
              <a:t> </a:t>
            </a:r>
            <a:r>
              <a:rPr lang="nl-BE" sz="1200" b="0" i="0" baseline="0" dirty="0" err="1" smtClean="0"/>
              <a:t>personnel</a:t>
            </a:r>
            <a:r>
              <a:rPr lang="nl-BE" sz="1200" b="0" i="0" baseline="0" dirty="0" smtClean="0"/>
              <a:t> member is </a:t>
            </a:r>
            <a:r>
              <a:rPr lang="nl-BE" sz="1200" b="0" i="0" baseline="0" dirty="0" err="1" smtClean="0"/>
              <a:t>judged</a:t>
            </a:r>
            <a:r>
              <a:rPr lang="nl-BE" sz="1200" b="0" i="0" baseline="0" dirty="0" smtClean="0"/>
              <a:t> </a:t>
            </a:r>
            <a:r>
              <a:rPr lang="nl-BE" sz="1200" b="0" i="0" baseline="0" dirty="0" err="1" smtClean="0"/>
              <a:t>able</a:t>
            </a:r>
            <a:r>
              <a:rPr lang="nl-BE" sz="1200" b="0" i="0" baseline="0" dirty="0" smtClean="0"/>
              <a:t> </a:t>
            </a:r>
            <a:r>
              <a:rPr lang="nl-BE" sz="1200" b="0" i="0" baseline="0" dirty="0" err="1" smtClean="0"/>
              <a:t>to</a:t>
            </a:r>
            <a:r>
              <a:rPr lang="nl-BE" sz="1200" b="0" i="0" baseline="0" dirty="0" smtClean="0"/>
              <a:t> </a:t>
            </a:r>
            <a:r>
              <a:rPr lang="nl-BE" sz="1200" b="0" i="0" baseline="0" dirty="0" err="1" smtClean="0"/>
              <a:t>express</a:t>
            </a:r>
            <a:r>
              <a:rPr lang="nl-BE" sz="1200" b="0" i="0" baseline="0" dirty="0" smtClean="0"/>
              <a:t> </a:t>
            </a:r>
            <a:r>
              <a:rPr lang="nl-BE" sz="1200" b="0" i="0" baseline="0" dirty="0" err="1" smtClean="0"/>
              <a:t>himself</a:t>
            </a:r>
            <a:r>
              <a:rPr lang="nl-BE" sz="1200" b="0" i="0" baseline="0" dirty="0" smtClean="0"/>
              <a:t> in </a:t>
            </a:r>
            <a:r>
              <a:rPr lang="nl-BE" sz="1200" b="0" i="0" baseline="0" dirty="0" err="1" smtClean="0"/>
              <a:t>the</a:t>
            </a:r>
            <a:r>
              <a:rPr lang="nl-BE" sz="1200" b="0" i="0" baseline="0" dirty="0" smtClean="0"/>
              <a:t> English </a:t>
            </a:r>
            <a:r>
              <a:rPr lang="nl-BE" sz="1200" b="0" i="0" baseline="0" dirty="0" err="1" smtClean="0"/>
              <a:t>language</a:t>
            </a:r>
            <a:r>
              <a:rPr lang="nl-BE" sz="1200" b="0" i="0" baseline="0" dirty="0" smtClean="0"/>
              <a:t> but </a:t>
            </a:r>
            <a:r>
              <a:rPr lang="nl-BE" sz="1200" b="0" i="0" baseline="0" dirty="0" err="1" smtClean="0"/>
              <a:t>can</a:t>
            </a:r>
            <a:r>
              <a:rPr lang="nl-BE" sz="1200" b="0" i="0" baseline="0" dirty="0" smtClean="0"/>
              <a:t> </a:t>
            </a:r>
            <a:r>
              <a:rPr lang="nl-BE" sz="1200" b="0" i="0" baseline="0" dirty="0" err="1" smtClean="0"/>
              <a:t>not</a:t>
            </a:r>
            <a:r>
              <a:rPr lang="nl-BE" sz="1200" b="0" i="0" baseline="0" dirty="0" smtClean="0"/>
              <a:t> take </a:t>
            </a:r>
            <a:r>
              <a:rPr lang="nl-BE" sz="1200" b="0" i="0" baseline="0" dirty="0" err="1" smtClean="0"/>
              <a:t>the</a:t>
            </a:r>
            <a:r>
              <a:rPr lang="nl-BE" sz="1200" b="0" i="0" baseline="0" dirty="0" smtClean="0"/>
              <a:t> </a:t>
            </a:r>
            <a:r>
              <a:rPr lang="nl-BE" sz="1200" b="0" i="0" baseline="0" dirty="0" err="1" smtClean="0"/>
              <a:t>responsibilty</a:t>
            </a:r>
            <a:r>
              <a:rPr lang="nl-BE" sz="1200" b="0" i="0" baseline="0" dirty="0" smtClean="0"/>
              <a:t> of  </a:t>
            </a:r>
            <a:r>
              <a:rPr lang="nl-BE" sz="1200" b="0" i="0" baseline="0" dirty="0" err="1" smtClean="0"/>
              <a:t>denying</a:t>
            </a:r>
            <a:r>
              <a:rPr lang="nl-BE" sz="1200" b="0" i="0" baseline="0" dirty="0" smtClean="0"/>
              <a:t>  a </a:t>
            </a:r>
            <a:r>
              <a:rPr lang="nl-BE" sz="1200" b="0" i="0" baseline="0" dirty="0" err="1" smtClean="0"/>
              <a:t>designation</a:t>
            </a:r>
            <a:r>
              <a:rPr lang="nl-BE" sz="1200" b="0" i="0" baseline="0" dirty="0" smtClean="0"/>
              <a:t> </a:t>
            </a:r>
            <a:r>
              <a:rPr lang="nl-BE" sz="1200" b="0" i="0" baseline="0" dirty="0" err="1" smtClean="0"/>
              <a:t>for</a:t>
            </a:r>
            <a:r>
              <a:rPr lang="nl-BE" sz="1200" b="0" i="0" baseline="0" dirty="0" smtClean="0"/>
              <a:t> a </a:t>
            </a:r>
            <a:r>
              <a:rPr lang="nl-BE" sz="1200" b="0" i="0" baseline="0" dirty="0" err="1" smtClean="0"/>
              <a:t>personnel</a:t>
            </a:r>
            <a:r>
              <a:rPr lang="nl-BE" sz="1200" b="0" i="0" baseline="0" dirty="0" smtClean="0"/>
              <a:t> member.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BE" sz="120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BE" sz="1200" dirty="0" smtClean="0"/>
          </a:p>
          <a:p>
            <a:endParaRPr lang="en-US" dirty="0"/>
          </a:p>
        </p:txBody>
      </p:sp>
      <p:sp>
        <p:nvSpPr>
          <p:cNvPr id="4" name="Slide Number Placeholder 3"/>
          <p:cNvSpPr>
            <a:spLocks noGrp="1"/>
          </p:cNvSpPr>
          <p:nvPr>
            <p:ph type="sldNum" sz="quarter" idx="10"/>
          </p:nvPr>
        </p:nvSpPr>
        <p:spPr/>
        <p:txBody>
          <a:bodyPr/>
          <a:lstStyle/>
          <a:p>
            <a:fld id="{64569490-615A-43B2-825A-7C6739C79512}" type="slidenum">
              <a:rPr lang="fr-BE" smtClean="0"/>
              <a:t>3</a:t>
            </a:fld>
            <a:endParaRPr lang="fr-BE"/>
          </a:p>
        </p:txBody>
      </p:sp>
    </p:spTree>
    <p:extLst>
      <p:ext uri="{BB962C8B-B14F-4D97-AF65-F5344CB8AC3E}">
        <p14:creationId xmlns:p14="http://schemas.microsoft.com/office/powerpoint/2010/main" val="40840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BE" dirty="0" smtClean="0"/>
              <a:t>American Englis</a:t>
            </a:r>
            <a:r>
              <a:rPr lang="fr-BE" baseline="0" dirty="0" smtClean="0"/>
              <a:t>h Course </a:t>
            </a:r>
            <a:r>
              <a:rPr lang="fr-BE" baseline="0" dirty="0" err="1" smtClean="0"/>
              <a:t>was</a:t>
            </a:r>
            <a:r>
              <a:rPr lang="fr-BE" baseline="0" dirty="0" smtClean="0"/>
              <a:t> </a:t>
            </a:r>
            <a:r>
              <a:rPr lang="fr-BE" baseline="0" dirty="0" err="1" smtClean="0"/>
              <a:t>specifically</a:t>
            </a:r>
            <a:r>
              <a:rPr lang="fr-BE" baseline="0" dirty="0" smtClean="0"/>
              <a:t> </a:t>
            </a:r>
            <a:r>
              <a:rPr lang="fr-BE" baseline="0" dirty="0" err="1" smtClean="0"/>
              <a:t>designed</a:t>
            </a:r>
            <a:r>
              <a:rPr lang="fr-BE" baseline="0" dirty="0" smtClean="0"/>
              <a:t> for AF personnel </a:t>
            </a:r>
            <a:r>
              <a:rPr lang="fr-BE" baseline="0" dirty="0" err="1" smtClean="0"/>
              <a:t>who</a:t>
            </a:r>
            <a:r>
              <a:rPr lang="fr-BE" baseline="0" dirty="0" smtClean="0"/>
              <a:t> </a:t>
            </a:r>
            <a:r>
              <a:rPr lang="fr-BE" baseline="0" dirty="0" err="1" smtClean="0"/>
              <a:t>often</a:t>
            </a:r>
            <a:r>
              <a:rPr lang="fr-BE" baseline="0" dirty="0" smtClean="0"/>
              <a:t> </a:t>
            </a:r>
            <a:r>
              <a:rPr lang="fr-BE" baseline="0" dirty="0" err="1" smtClean="0"/>
              <a:t>had</a:t>
            </a:r>
            <a:r>
              <a:rPr lang="fr-BE" baseline="0" dirty="0" smtClean="0"/>
              <a:t> to attend courses in English for </a:t>
            </a:r>
            <a:r>
              <a:rPr lang="fr-BE" baseline="0" dirty="0" err="1" smtClean="0"/>
              <a:t>their</a:t>
            </a:r>
            <a:r>
              <a:rPr lang="fr-BE" baseline="0" dirty="0" smtClean="0"/>
              <a:t> </a:t>
            </a:r>
            <a:r>
              <a:rPr lang="fr-BE" baseline="0" dirty="0" err="1" smtClean="0"/>
              <a:t>specific</a:t>
            </a:r>
            <a:r>
              <a:rPr lang="fr-BE" baseline="0" dirty="0" smtClean="0"/>
              <a:t> job. This </a:t>
            </a:r>
            <a:r>
              <a:rPr lang="fr-BE" baseline="0" dirty="0" err="1" smtClean="0"/>
              <a:t>had</a:t>
            </a:r>
            <a:r>
              <a:rPr lang="fr-BE" baseline="0" dirty="0" smtClean="0"/>
              <a:t> </a:t>
            </a:r>
            <a:r>
              <a:rPr lang="fr-BE" baseline="0" dirty="0" err="1" smtClean="0"/>
              <a:t>nothing</a:t>
            </a:r>
            <a:r>
              <a:rPr lang="fr-BE" baseline="0" dirty="0" smtClean="0"/>
              <a:t> to do </a:t>
            </a:r>
            <a:r>
              <a:rPr lang="fr-BE" baseline="0" dirty="0" err="1" smtClean="0"/>
              <a:t>with</a:t>
            </a:r>
            <a:r>
              <a:rPr lang="fr-BE" baseline="0" dirty="0" smtClean="0"/>
              <a:t> STANAG 6001 English, </a:t>
            </a:r>
            <a:r>
              <a:rPr lang="fr-BE" baseline="0" dirty="0" err="1" smtClean="0"/>
              <a:t>because</a:t>
            </a:r>
            <a:r>
              <a:rPr lang="fr-BE" baseline="0" dirty="0" smtClean="0"/>
              <a:t> </a:t>
            </a:r>
            <a:r>
              <a:rPr lang="fr-BE" baseline="0" dirty="0" err="1" smtClean="0"/>
              <a:t>it</a:t>
            </a:r>
            <a:r>
              <a:rPr lang="fr-BE" baseline="0" dirty="0" smtClean="0"/>
              <a:t> </a:t>
            </a:r>
            <a:r>
              <a:rPr lang="fr-BE" baseline="0" dirty="0" err="1" smtClean="0"/>
              <a:t>was</a:t>
            </a:r>
            <a:r>
              <a:rPr lang="fr-BE" baseline="0" dirty="0" smtClean="0"/>
              <a:t> </a:t>
            </a:r>
            <a:r>
              <a:rPr lang="fr-BE" baseline="0" dirty="0" err="1" smtClean="0"/>
              <a:t>meant</a:t>
            </a:r>
            <a:r>
              <a:rPr lang="fr-BE" baseline="0" dirty="0" smtClean="0"/>
              <a:t> to </a:t>
            </a:r>
            <a:r>
              <a:rPr lang="fr-BE" baseline="0" dirty="0" err="1" smtClean="0"/>
              <a:t>be</a:t>
            </a:r>
            <a:r>
              <a:rPr lang="fr-BE" baseline="0" dirty="0" smtClean="0"/>
              <a:t> ESP and </a:t>
            </a:r>
            <a:r>
              <a:rPr lang="fr-BE" baseline="0" dirty="0" err="1" smtClean="0"/>
              <a:t>we</a:t>
            </a:r>
            <a:r>
              <a:rPr lang="fr-BE" baseline="0" dirty="0" smtClean="0"/>
              <a:t> </a:t>
            </a:r>
            <a:r>
              <a:rPr lang="fr-BE" baseline="0" dirty="0" err="1" smtClean="0"/>
              <a:t>had</a:t>
            </a:r>
            <a:r>
              <a:rPr lang="fr-BE" baseline="0" dirty="0" smtClean="0"/>
              <a:t> to </a:t>
            </a:r>
            <a:r>
              <a:rPr lang="fr-BE" baseline="0" dirty="0" err="1" smtClean="0"/>
              <a:t>teach</a:t>
            </a:r>
            <a:r>
              <a:rPr lang="fr-BE" baseline="0" dirty="0" smtClean="0"/>
              <a:t> EGP. So, </a:t>
            </a:r>
            <a:r>
              <a:rPr lang="fr-BE" baseline="0" dirty="0" err="1" smtClean="0"/>
              <a:t>we</a:t>
            </a:r>
            <a:r>
              <a:rPr lang="fr-BE" baseline="0" dirty="0" smtClean="0"/>
              <a:t> </a:t>
            </a:r>
            <a:r>
              <a:rPr lang="fr-BE" baseline="0" dirty="0" err="1" smtClean="0"/>
              <a:t>had</a:t>
            </a:r>
            <a:r>
              <a:rPr lang="fr-BE" baseline="0" dirty="0" smtClean="0"/>
              <a:t> to design new courses in accordance </a:t>
            </a:r>
            <a:r>
              <a:rPr lang="fr-BE" baseline="0" dirty="0" err="1" smtClean="0"/>
              <a:t>with</a:t>
            </a:r>
            <a:r>
              <a:rPr lang="fr-BE" baseline="0" dirty="0" smtClean="0"/>
              <a:t> the STANAG 6001 objectives. </a:t>
            </a:r>
          </a:p>
          <a:p>
            <a:r>
              <a:rPr lang="fr-BE" baseline="0" dirty="0" smtClean="0"/>
              <a:t>- </a:t>
            </a:r>
            <a:r>
              <a:rPr lang="fr-BE" baseline="0" dirty="0" err="1" smtClean="0"/>
              <a:t>Nautical</a:t>
            </a:r>
            <a:r>
              <a:rPr lang="fr-BE" baseline="0" dirty="0" smtClean="0"/>
              <a:t> English : </a:t>
            </a:r>
            <a:r>
              <a:rPr lang="nl-BE" sz="1200" dirty="0" err="1" smtClean="0"/>
              <a:t>To</a:t>
            </a:r>
            <a:r>
              <a:rPr lang="nl-BE" sz="1200" dirty="0" smtClean="0"/>
              <a:t> </a:t>
            </a:r>
            <a:r>
              <a:rPr lang="nl-BE" sz="1200" dirty="0" err="1" smtClean="0"/>
              <a:t>standardize</a:t>
            </a:r>
            <a:r>
              <a:rPr lang="nl-BE" sz="1200" dirty="0" smtClean="0"/>
              <a:t> </a:t>
            </a:r>
            <a:r>
              <a:rPr lang="nl-BE" sz="1200" dirty="0" err="1" smtClean="0"/>
              <a:t>the</a:t>
            </a:r>
            <a:r>
              <a:rPr lang="nl-BE" sz="1200" dirty="0" smtClean="0"/>
              <a:t> </a:t>
            </a:r>
            <a:r>
              <a:rPr lang="nl-BE" sz="1200" dirty="0" err="1" smtClean="0"/>
              <a:t>language</a:t>
            </a:r>
            <a:r>
              <a:rPr lang="nl-BE" sz="1200" dirty="0" smtClean="0"/>
              <a:t> </a:t>
            </a:r>
            <a:r>
              <a:rPr lang="nl-BE" sz="1200" dirty="0" err="1" smtClean="0"/>
              <a:t>used</a:t>
            </a:r>
            <a:r>
              <a:rPr lang="nl-BE" sz="1200" dirty="0" smtClean="0"/>
              <a:t> in </a:t>
            </a:r>
            <a:r>
              <a:rPr lang="nl-BE" sz="1200" dirty="0" err="1" smtClean="0"/>
              <a:t>commuication</a:t>
            </a:r>
            <a:r>
              <a:rPr lang="nl-BE" sz="1200" dirty="0" smtClean="0"/>
              <a:t> , </a:t>
            </a:r>
            <a:r>
              <a:rPr lang="nl-BE" sz="1200" dirty="0" err="1" smtClean="0"/>
              <a:t>forr</a:t>
            </a:r>
            <a:r>
              <a:rPr lang="nl-BE" sz="1200" dirty="0" smtClean="0"/>
              <a:t> </a:t>
            </a:r>
            <a:r>
              <a:rPr lang="nl-BE" sz="1200" dirty="0" err="1" smtClean="0"/>
              <a:t>navigation</a:t>
            </a:r>
            <a:r>
              <a:rPr lang="nl-BE" sz="1200" dirty="0" smtClean="0"/>
              <a:t> at </a:t>
            </a:r>
            <a:r>
              <a:rPr lang="nl-BE" sz="1200" dirty="0" err="1" smtClean="0"/>
              <a:t>sea</a:t>
            </a:r>
            <a:r>
              <a:rPr lang="nl-BE" sz="1200" dirty="0" smtClean="0"/>
              <a:t>, in port approaches, in </a:t>
            </a:r>
            <a:r>
              <a:rPr lang="nl-BE" sz="1200" dirty="0" err="1" smtClean="0"/>
              <a:t>waterways</a:t>
            </a:r>
            <a:r>
              <a:rPr lang="nl-BE" sz="1200" dirty="0" smtClean="0"/>
              <a:t>, </a:t>
            </a:r>
            <a:r>
              <a:rPr lang="nl-BE" sz="1200" dirty="0" err="1" smtClean="0"/>
              <a:t>harbours</a:t>
            </a:r>
            <a:r>
              <a:rPr lang="nl-BE" sz="1200" dirty="0" smtClean="0"/>
              <a:t>, on board </a:t>
            </a:r>
            <a:r>
              <a:rPr lang="nl-BE" sz="1200" dirty="0" err="1" smtClean="0"/>
              <a:t>vessels</a:t>
            </a:r>
            <a:r>
              <a:rPr lang="nl-BE" sz="1200" dirty="0" smtClean="0"/>
              <a:t> </a:t>
            </a:r>
            <a:r>
              <a:rPr lang="nl-BE" sz="1200" dirty="0" err="1" smtClean="0"/>
              <a:t>with</a:t>
            </a:r>
            <a:r>
              <a:rPr lang="nl-BE" sz="1200" dirty="0" smtClean="0"/>
              <a:t> </a:t>
            </a:r>
            <a:r>
              <a:rPr lang="nl-BE" sz="1200" dirty="0" err="1" smtClean="0"/>
              <a:t>multi</a:t>
            </a:r>
            <a:r>
              <a:rPr lang="nl-BE" sz="1200" dirty="0" smtClean="0"/>
              <a:t> </a:t>
            </a:r>
            <a:r>
              <a:rPr lang="nl-BE" sz="1200" dirty="0" err="1" smtClean="0"/>
              <a:t>lingual</a:t>
            </a:r>
            <a:r>
              <a:rPr lang="nl-BE" sz="1200" dirty="0" smtClean="0"/>
              <a:t> crews.</a:t>
            </a:r>
            <a:r>
              <a:rPr lang="nl-BE" sz="1200" baseline="0" dirty="0" smtClean="0"/>
              <a:t> </a:t>
            </a:r>
          </a:p>
          <a:p>
            <a:r>
              <a:rPr lang="nl-BE" dirty="0" smtClean="0"/>
              <a:t>Crews have </a:t>
            </a:r>
            <a:r>
              <a:rPr lang="nl-BE" dirty="0" err="1" smtClean="0"/>
              <a:t>become</a:t>
            </a:r>
            <a:r>
              <a:rPr lang="nl-BE" dirty="0" smtClean="0"/>
              <a:t> ever more </a:t>
            </a:r>
            <a:r>
              <a:rPr lang="nl-BE" dirty="0" err="1" smtClean="0"/>
              <a:t>international</a:t>
            </a:r>
            <a:r>
              <a:rPr lang="nl-BE" dirty="0" smtClean="0"/>
              <a:t> in </a:t>
            </a:r>
            <a:r>
              <a:rPr lang="nl-BE" dirty="0" err="1" smtClean="0"/>
              <a:t>character</a:t>
            </a:r>
            <a:r>
              <a:rPr lang="nl-BE" dirty="0" smtClean="0"/>
              <a:t>. The </a:t>
            </a:r>
            <a:r>
              <a:rPr lang="nl-BE" dirty="0" err="1" smtClean="0"/>
              <a:t>need</a:t>
            </a:r>
            <a:r>
              <a:rPr lang="nl-BE" dirty="0" smtClean="0"/>
              <a:t> </a:t>
            </a:r>
            <a:r>
              <a:rPr lang="nl-BE" dirty="0" err="1" smtClean="0"/>
              <a:t>for</a:t>
            </a:r>
            <a:r>
              <a:rPr lang="nl-BE" dirty="0" smtClean="0"/>
              <a:t> a lingua franca has </a:t>
            </a:r>
            <a:r>
              <a:rPr lang="nl-BE" dirty="0" err="1" smtClean="0"/>
              <a:t>arisen</a:t>
            </a:r>
            <a:r>
              <a:rPr lang="nl-BE" dirty="0" smtClean="0"/>
              <a:t>.</a:t>
            </a:r>
          </a:p>
          <a:p>
            <a:r>
              <a:rPr lang="nl-BE" dirty="0" smtClean="0"/>
              <a:t>English, </a:t>
            </a:r>
            <a:r>
              <a:rPr lang="nl-BE" dirty="0" err="1" smtClean="0"/>
              <a:t>being</a:t>
            </a:r>
            <a:r>
              <a:rPr lang="nl-BE" dirty="0" smtClean="0"/>
              <a:t> a </a:t>
            </a:r>
            <a:r>
              <a:rPr lang="nl-BE" dirty="0" err="1" smtClean="0"/>
              <a:t>world</a:t>
            </a:r>
            <a:r>
              <a:rPr lang="nl-BE" dirty="0" smtClean="0"/>
              <a:t> </a:t>
            </a:r>
            <a:r>
              <a:rPr lang="nl-BE" dirty="0" err="1" smtClean="0"/>
              <a:t>language</a:t>
            </a:r>
            <a:r>
              <a:rPr lang="nl-BE" dirty="0" smtClean="0"/>
              <a:t>, has </a:t>
            </a:r>
            <a:r>
              <a:rPr lang="nl-BE" dirty="0" err="1" smtClean="0"/>
              <a:t>filled</a:t>
            </a:r>
            <a:r>
              <a:rPr lang="nl-BE" dirty="0" smtClean="0"/>
              <a:t> </a:t>
            </a:r>
            <a:r>
              <a:rPr lang="nl-BE" dirty="0" err="1" smtClean="0"/>
              <a:t>the</a:t>
            </a:r>
            <a:r>
              <a:rPr lang="nl-BE" dirty="0" smtClean="0"/>
              <a:t> gap.</a:t>
            </a:r>
          </a:p>
          <a:p>
            <a:r>
              <a:rPr lang="nl-BE" dirty="0" smtClean="0"/>
              <a:t>- Technical</a:t>
            </a:r>
            <a:r>
              <a:rPr lang="nl-BE" baseline="0" dirty="0" smtClean="0"/>
              <a:t> English: </a:t>
            </a:r>
            <a:r>
              <a:rPr lang="nl-BE" baseline="0" dirty="0" err="1" smtClean="0"/>
              <a:t>specific</a:t>
            </a:r>
            <a:r>
              <a:rPr lang="nl-BE" baseline="0" dirty="0" smtClean="0"/>
              <a:t> </a:t>
            </a:r>
            <a:r>
              <a:rPr lang="nl-BE" baseline="0" dirty="0" err="1" smtClean="0"/>
              <a:t>vocabulary</a:t>
            </a:r>
            <a:r>
              <a:rPr lang="nl-BE" baseline="0" dirty="0" smtClean="0"/>
              <a:t> </a:t>
            </a:r>
            <a:r>
              <a:rPr lang="nl-BE" baseline="0" dirty="0" err="1" smtClean="0"/>
              <a:t>and</a:t>
            </a:r>
            <a:r>
              <a:rPr lang="nl-BE" baseline="0" dirty="0" smtClean="0"/>
              <a:t> </a:t>
            </a:r>
            <a:r>
              <a:rPr lang="nl-BE" baseline="0" dirty="0" err="1" smtClean="0"/>
              <a:t>grammar</a:t>
            </a:r>
            <a:r>
              <a:rPr lang="nl-BE" baseline="0" dirty="0" smtClean="0"/>
              <a:t> </a:t>
            </a:r>
            <a:r>
              <a:rPr lang="nl-BE" baseline="0" dirty="0" err="1" smtClean="0"/>
              <a:t>needed</a:t>
            </a:r>
            <a:r>
              <a:rPr lang="nl-BE" baseline="0" dirty="0" smtClean="0"/>
              <a:t> </a:t>
            </a:r>
            <a:r>
              <a:rPr lang="nl-BE" baseline="0" dirty="0" err="1" smtClean="0"/>
              <a:t>to</a:t>
            </a:r>
            <a:r>
              <a:rPr lang="nl-BE" baseline="0" dirty="0" smtClean="0"/>
              <a:t> </a:t>
            </a:r>
            <a:r>
              <a:rPr lang="nl-BE" baseline="0" dirty="0" err="1" smtClean="0"/>
              <a:t>comprehend</a:t>
            </a:r>
            <a:r>
              <a:rPr lang="nl-BE" baseline="0" dirty="0" smtClean="0"/>
              <a:t> </a:t>
            </a:r>
            <a:r>
              <a:rPr lang="nl-BE" baseline="0" dirty="0" err="1" smtClean="0"/>
              <a:t>technical</a:t>
            </a:r>
            <a:r>
              <a:rPr lang="nl-BE" baseline="0" dirty="0" smtClean="0"/>
              <a:t> </a:t>
            </a:r>
            <a:r>
              <a:rPr lang="nl-BE" baseline="0" dirty="0" err="1" smtClean="0"/>
              <a:t>manuals</a:t>
            </a:r>
            <a:r>
              <a:rPr lang="nl-BE" baseline="0" dirty="0" smtClean="0"/>
              <a:t> </a:t>
            </a:r>
            <a:r>
              <a:rPr lang="nl-BE" baseline="0" dirty="0" err="1" smtClean="0"/>
              <a:t>and</a:t>
            </a:r>
            <a:r>
              <a:rPr lang="nl-BE" baseline="0" dirty="0" smtClean="0"/>
              <a:t> job guides. The </a:t>
            </a:r>
            <a:r>
              <a:rPr lang="nl-BE" baseline="0" dirty="0" err="1" smtClean="0"/>
              <a:t>grammar</a:t>
            </a:r>
            <a:r>
              <a:rPr lang="nl-BE" baseline="0" dirty="0" smtClean="0"/>
              <a:t> is </a:t>
            </a:r>
            <a:r>
              <a:rPr lang="nl-BE" baseline="0" dirty="0" err="1" smtClean="0"/>
              <a:t>aimed</a:t>
            </a:r>
            <a:r>
              <a:rPr lang="nl-BE" baseline="0" dirty="0" smtClean="0"/>
              <a:t> at </a:t>
            </a:r>
            <a:r>
              <a:rPr lang="nl-BE" baseline="0" dirty="0" err="1" smtClean="0"/>
              <a:t>understanding</a:t>
            </a:r>
            <a:r>
              <a:rPr lang="nl-BE" baseline="0" dirty="0" smtClean="0"/>
              <a:t> </a:t>
            </a:r>
            <a:r>
              <a:rPr lang="nl-BE" baseline="0" dirty="0" err="1" smtClean="0"/>
              <a:t>the</a:t>
            </a:r>
            <a:r>
              <a:rPr lang="nl-BE" baseline="0" dirty="0" smtClean="0"/>
              <a:t> </a:t>
            </a:r>
            <a:r>
              <a:rPr lang="nl-BE" baseline="0" dirty="0" err="1" smtClean="0"/>
              <a:t>structures</a:t>
            </a:r>
            <a:r>
              <a:rPr lang="nl-BE" baseline="0" dirty="0" smtClean="0"/>
              <a:t> </a:t>
            </a:r>
            <a:r>
              <a:rPr lang="nl-BE" baseline="0" dirty="0" err="1" smtClean="0"/>
              <a:t>they</a:t>
            </a:r>
            <a:r>
              <a:rPr lang="nl-BE" baseline="0" dirty="0" smtClean="0"/>
              <a:t> </a:t>
            </a:r>
            <a:r>
              <a:rPr lang="nl-BE" baseline="0" dirty="0" err="1" smtClean="0"/>
              <a:t>come</a:t>
            </a:r>
            <a:r>
              <a:rPr lang="nl-BE" baseline="0" dirty="0" smtClean="0"/>
              <a:t> </a:t>
            </a:r>
            <a:r>
              <a:rPr lang="nl-BE" baseline="0" dirty="0" err="1" smtClean="0"/>
              <a:t>across</a:t>
            </a:r>
            <a:r>
              <a:rPr lang="nl-BE" baseline="0" dirty="0" smtClean="0"/>
              <a:t> </a:t>
            </a:r>
            <a:r>
              <a:rPr lang="nl-BE" baseline="0" dirty="0" err="1" smtClean="0"/>
              <a:t>while</a:t>
            </a:r>
            <a:r>
              <a:rPr lang="nl-BE" baseline="0" dirty="0" smtClean="0"/>
              <a:t> reading </a:t>
            </a:r>
            <a:r>
              <a:rPr lang="nl-BE" baseline="0" dirty="0" err="1" smtClean="0"/>
              <a:t>their</a:t>
            </a:r>
            <a:r>
              <a:rPr lang="nl-BE" baseline="0" dirty="0" smtClean="0"/>
              <a:t> </a:t>
            </a:r>
            <a:r>
              <a:rPr lang="nl-BE" baseline="0" dirty="0" err="1" smtClean="0"/>
              <a:t>technical</a:t>
            </a:r>
            <a:r>
              <a:rPr lang="nl-BE" baseline="0" dirty="0" smtClean="0"/>
              <a:t> </a:t>
            </a:r>
            <a:r>
              <a:rPr lang="nl-BE" baseline="0" dirty="0" err="1" smtClean="0"/>
              <a:t>documentation</a:t>
            </a:r>
            <a:r>
              <a:rPr lang="nl-BE" baseline="0" dirty="0" smtClean="0"/>
              <a:t> (e.g. </a:t>
            </a:r>
            <a:r>
              <a:rPr lang="nl-BE" baseline="0" dirty="0" err="1" smtClean="0"/>
              <a:t>passive</a:t>
            </a:r>
            <a:r>
              <a:rPr lang="nl-BE" baseline="0" dirty="0" smtClean="0"/>
              <a:t> </a:t>
            </a:r>
            <a:r>
              <a:rPr lang="nl-BE" baseline="0" dirty="0" err="1" smtClean="0"/>
              <a:t>voice</a:t>
            </a:r>
            <a:r>
              <a:rPr lang="nl-BE" baseline="0" dirty="0" smtClean="0"/>
              <a:t>, compound </a:t>
            </a:r>
            <a:r>
              <a:rPr lang="nl-BE" baseline="0" dirty="0" err="1" smtClean="0"/>
              <a:t>nouns</a:t>
            </a:r>
            <a:r>
              <a:rPr lang="nl-BE" baseline="0" dirty="0" smtClean="0"/>
              <a:t>, word order, </a:t>
            </a:r>
            <a:r>
              <a:rPr lang="nl-BE" baseline="0" dirty="0" err="1" smtClean="0"/>
              <a:t>imperatives</a:t>
            </a:r>
            <a:r>
              <a:rPr lang="nl-BE" baseline="0" dirty="0" smtClean="0"/>
              <a:t>, </a:t>
            </a:r>
            <a:r>
              <a:rPr lang="nl-BE" baseline="0" dirty="0" err="1" smtClean="0"/>
              <a:t>suffixes</a:t>
            </a:r>
            <a:r>
              <a:rPr lang="nl-BE" baseline="0" dirty="0" smtClean="0"/>
              <a:t> </a:t>
            </a:r>
            <a:r>
              <a:rPr lang="nl-BE" baseline="0" dirty="0" err="1" smtClean="0"/>
              <a:t>and</a:t>
            </a:r>
            <a:r>
              <a:rPr lang="nl-BE" baseline="0" dirty="0" smtClean="0"/>
              <a:t> </a:t>
            </a:r>
            <a:r>
              <a:rPr lang="nl-BE" baseline="0" dirty="0" err="1" smtClean="0"/>
              <a:t>prefixes</a:t>
            </a:r>
            <a:r>
              <a:rPr lang="nl-BE" baseline="0" dirty="0" smtClean="0"/>
              <a:t>, </a:t>
            </a:r>
            <a:r>
              <a:rPr lang="nl-BE" baseline="0" dirty="0" err="1" smtClean="0"/>
              <a:t>linking</a:t>
            </a:r>
            <a:r>
              <a:rPr lang="nl-BE" baseline="0" dirty="0" smtClean="0"/>
              <a:t> </a:t>
            </a:r>
            <a:r>
              <a:rPr lang="nl-BE" baseline="0" dirty="0" err="1" smtClean="0"/>
              <a:t>devices,etc</a:t>
            </a:r>
            <a:r>
              <a:rPr lang="nl-BE" baseline="0" dirty="0" smtClean="0"/>
              <a:t>… ) </a:t>
            </a:r>
            <a:endParaRPr lang="nl-BE" dirty="0" smtClean="0"/>
          </a:p>
          <a:p>
            <a:r>
              <a:rPr lang="fr-BE" dirty="0" smtClean="0"/>
              <a:t>- </a:t>
            </a:r>
            <a:r>
              <a:rPr lang="fr-BE" dirty="0" err="1" smtClean="0"/>
              <a:t>Operational</a:t>
            </a:r>
            <a:r>
              <a:rPr lang="fr-BE" baseline="0" dirty="0" smtClean="0"/>
              <a:t> English for </a:t>
            </a:r>
            <a:r>
              <a:rPr lang="fr-BE" baseline="0" dirty="0" err="1" smtClean="0"/>
              <a:t>Pfp</a:t>
            </a:r>
            <a:r>
              <a:rPr lang="fr-BE" baseline="0" dirty="0" smtClean="0"/>
              <a:t>: </a:t>
            </a:r>
            <a:r>
              <a:rPr lang="fr-BE" baseline="0" dirty="0" err="1" smtClean="0"/>
              <a:t>problems</a:t>
            </a:r>
            <a:r>
              <a:rPr lang="fr-BE" baseline="0" dirty="0" smtClean="0"/>
              <a:t> </a:t>
            </a:r>
            <a:r>
              <a:rPr lang="fr-BE" baseline="0" dirty="0" err="1" smtClean="0"/>
              <a:t>had</a:t>
            </a:r>
            <a:r>
              <a:rPr lang="fr-BE" baseline="0" dirty="0" smtClean="0"/>
              <a:t> been </a:t>
            </a:r>
            <a:r>
              <a:rPr lang="fr-BE" baseline="0" dirty="0" err="1" smtClean="0"/>
              <a:t>identified</a:t>
            </a:r>
            <a:r>
              <a:rPr lang="fr-BE" baseline="0" dirty="0" smtClean="0"/>
              <a:t> </a:t>
            </a:r>
            <a:r>
              <a:rPr lang="fr-BE" baseline="0" dirty="0" err="1" smtClean="0"/>
              <a:t>regarding</a:t>
            </a:r>
            <a:r>
              <a:rPr lang="fr-BE" baseline="0" dirty="0" smtClean="0"/>
              <a:t> </a:t>
            </a:r>
            <a:r>
              <a:rPr lang="fr-BE" baseline="0" dirty="0" err="1" smtClean="0"/>
              <a:t>some</a:t>
            </a:r>
            <a:r>
              <a:rPr lang="fr-BE" baseline="0" dirty="0" smtClean="0"/>
              <a:t> </a:t>
            </a:r>
            <a:r>
              <a:rPr lang="fr-BE" baseline="0" dirty="0" err="1" smtClean="0"/>
              <a:t>procedures</a:t>
            </a:r>
            <a:r>
              <a:rPr lang="fr-BE" baseline="0" dirty="0" smtClean="0"/>
              <a:t> in the </a:t>
            </a:r>
            <a:r>
              <a:rPr lang="fr-BE" baseline="0" dirty="0" err="1" smtClean="0"/>
              <a:t>field</a:t>
            </a:r>
            <a:r>
              <a:rPr lang="fr-BE" baseline="0" dirty="0" smtClean="0"/>
              <a:t> . </a:t>
            </a:r>
            <a:r>
              <a:rPr lang="fr-BE" baseline="0" dirty="0" err="1" smtClean="0"/>
              <a:t>Some</a:t>
            </a:r>
            <a:r>
              <a:rPr lang="fr-BE" baseline="0" dirty="0" smtClean="0"/>
              <a:t> of the </a:t>
            </a:r>
            <a:r>
              <a:rPr lang="fr-BE" baseline="0" dirty="0" err="1" smtClean="0"/>
              <a:t>procedures</a:t>
            </a:r>
            <a:r>
              <a:rPr lang="fr-BE" baseline="0" dirty="0" smtClean="0"/>
              <a:t> </a:t>
            </a:r>
            <a:r>
              <a:rPr lang="fr-BE" baseline="0" dirty="0" err="1" smtClean="0"/>
              <a:t>were</a:t>
            </a:r>
            <a:r>
              <a:rPr lang="fr-BE" baseline="0" dirty="0" smtClean="0"/>
              <a:t> not </a:t>
            </a:r>
            <a:r>
              <a:rPr lang="fr-BE" baseline="0" dirty="0" err="1" smtClean="0"/>
              <a:t>properly</a:t>
            </a:r>
            <a:r>
              <a:rPr lang="fr-BE" baseline="0" dirty="0" smtClean="0"/>
              <a:t> </a:t>
            </a:r>
            <a:r>
              <a:rPr lang="fr-BE" baseline="0" dirty="0" err="1" smtClean="0"/>
              <a:t>carried</a:t>
            </a:r>
            <a:r>
              <a:rPr lang="fr-BE" baseline="0" dirty="0" smtClean="0"/>
              <a:t> out. </a:t>
            </a:r>
            <a:r>
              <a:rPr lang="fr-BE" baseline="0" dirty="0" err="1" smtClean="0"/>
              <a:t>They</a:t>
            </a:r>
            <a:r>
              <a:rPr lang="fr-BE" baseline="0" dirty="0" smtClean="0"/>
              <a:t> </a:t>
            </a:r>
            <a:r>
              <a:rPr lang="fr-BE" baseline="0" dirty="0" err="1" smtClean="0"/>
              <a:t>had</a:t>
            </a:r>
            <a:r>
              <a:rPr lang="fr-BE" baseline="0" dirty="0" smtClean="0"/>
              <a:t> to use standard NATO </a:t>
            </a:r>
            <a:r>
              <a:rPr lang="fr-BE" baseline="0" dirty="0" err="1" smtClean="0"/>
              <a:t>procedures</a:t>
            </a:r>
            <a:r>
              <a:rPr lang="fr-BE" baseline="0" dirty="0" smtClean="0"/>
              <a:t> </a:t>
            </a:r>
            <a:r>
              <a:rPr lang="fr-BE" baseline="0" dirty="0" err="1" smtClean="0"/>
              <a:t>that</a:t>
            </a:r>
            <a:r>
              <a:rPr lang="fr-BE" baseline="0" dirty="0" smtClean="0"/>
              <a:t> </a:t>
            </a:r>
            <a:r>
              <a:rPr lang="fr-BE" baseline="0" dirty="0" err="1" smtClean="0"/>
              <a:t>somehow</a:t>
            </a:r>
            <a:r>
              <a:rPr lang="fr-BE" baseline="0" dirty="0" smtClean="0"/>
              <a:t> </a:t>
            </a:r>
            <a:r>
              <a:rPr lang="fr-BE" baseline="0" dirty="0" err="1" smtClean="0"/>
              <a:t>differed</a:t>
            </a:r>
            <a:r>
              <a:rPr lang="fr-BE" baseline="0" dirty="0" smtClean="0"/>
              <a:t> </a:t>
            </a:r>
            <a:r>
              <a:rPr lang="fr-BE" baseline="0" dirty="0" err="1" smtClean="0"/>
              <a:t>from</a:t>
            </a:r>
            <a:r>
              <a:rPr lang="fr-BE" baseline="0" dirty="0" smtClean="0"/>
              <a:t> </a:t>
            </a:r>
            <a:r>
              <a:rPr lang="fr-BE" baseline="0" dirty="0" err="1" smtClean="0"/>
              <a:t>their</a:t>
            </a:r>
            <a:r>
              <a:rPr lang="fr-BE" baseline="0" dirty="0" smtClean="0"/>
              <a:t> national </a:t>
            </a:r>
            <a:r>
              <a:rPr lang="fr-BE" baseline="0" dirty="0" err="1" smtClean="0"/>
              <a:t>procedures</a:t>
            </a:r>
            <a:r>
              <a:rPr lang="fr-BE" baseline="0" dirty="0" smtClean="0"/>
              <a:t>. </a:t>
            </a:r>
            <a:r>
              <a:rPr lang="fr-BE" baseline="0" dirty="0" err="1" smtClean="0"/>
              <a:t>Also</a:t>
            </a:r>
            <a:r>
              <a:rPr lang="fr-BE" baseline="0" dirty="0" smtClean="0"/>
              <a:t>, the message </a:t>
            </a:r>
            <a:r>
              <a:rPr lang="fr-BE" baseline="0" dirty="0" err="1" smtClean="0"/>
              <a:t>conveyed</a:t>
            </a:r>
            <a:r>
              <a:rPr lang="fr-BE" baseline="0" dirty="0" smtClean="0"/>
              <a:t> </a:t>
            </a:r>
            <a:r>
              <a:rPr lang="fr-BE" baseline="0" dirty="0" err="1" smtClean="0"/>
              <a:t>needed</a:t>
            </a:r>
            <a:r>
              <a:rPr lang="fr-BE" baseline="0" dirty="0" smtClean="0"/>
              <a:t> to </a:t>
            </a:r>
            <a:r>
              <a:rPr lang="fr-BE" baseline="0" dirty="0" err="1" smtClean="0"/>
              <a:t>be</a:t>
            </a:r>
            <a:r>
              <a:rPr lang="fr-BE" baseline="0" dirty="0" smtClean="0"/>
              <a:t> </a:t>
            </a:r>
            <a:r>
              <a:rPr lang="fr-BE" baseline="0" dirty="0" err="1" smtClean="0"/>
              <a:t>transmitted</a:t>
            </a:r>
            <a:r>
              <a:rPr lang="fr-BE" baseline="0" dirty="0" smtClean="0"/>
              <a:t> in English to </a:t>
            </a:r>
            <a:r>
              <a:rPr lang="fr-BE" baseline="0" dirty="0" err="1" smtClean="0"/>
              <a:t>be</a:t>
            </a:r>
            <a:r>
              <a:rPr lang="fr-BE" baseline="0" dirty="0" smtClean="0"/>
              <a:t> </a:t>
            </a:r>
            <a:r>
              <a:rPr lang="fr-BE" baseline="0" dirty="0" err="1" smtClean="0"/>
              <a:t>understood</a:t>
            </a:r>
            <a:r>
              <a:rPr lang="fr-BE" baseline="0" dirty="0" smtClean="0"/>
              <a:t> by the </a:t>
            </a:r>
            <a:r>
              <a:rPr lang="fr-BE" baseline="0" dirty="0" err="1" smtClean="0"/>
              <a:t>Belgian</a:t>
            </a:r>
            <a:r>
              <a:rPr lang="fr-BE" baseline="0" dirty="0" smtClean="0"/>
              <a:t> </a:t>
            </a:r>
            <a:r>
              <a:rPr lang="fr-BE" baseline="0" dirty="0" err="1" smtClean="0"/>
              <a:t>military</a:t>
            </a:r>
            <a:r>
              <a:rPr lang="fr-BE" baseline="0" dirty="0" smtClean="0"/>
              <a:t> (KFOR). </a:t>
            </a:r>
            <a:r>
              <a:rPr lang="fr-BE" baseline="0" dirty="0" err="1" smtClean="0"/>
              <a:t>Therefore</a:t>
            </a:r>
            <a:r>
              <a:rPr lang="fr-BE" baseline="0" dirty="0" smtClean="0"/>
              <a:t>, as </a:t>
            </a:r>
            <a:r>
              <a:rPr lang="fr-BE" baseline="0" dirty="0" err="1" smtClean="0"/>
              <a:t>mentioned</a:t>
            </a:r>
            <a:r>
              <a:rPr lang="fr-BE" baseline="0" dirty="0" smtClean="0"/>
              <a:t> for </a:t>
            </a:r>
            <a:r>
              <a:rPr lang="fr-BE" baseline="0" dirty="0" err="1" smtClean="0"/>
              <a:t>Nautical</a:t>
            </a:r>
            <a:r>
              <a:rPr lang="fr-BE" baseline="0" dirty="0" smtClean="0"/>
              <a:t> English, English </a:t>
            </a:r>
            <a:r>
              <a:rPr lang="fr-BE" baseline="0" dirty="0" err="1" smtClean="0"/>
              <a:t>was</a:t>
            </a:r>
            <a:r>
              <a:rPr lang="fr-BE" baseline="0" dirty="0" smtClean="0"/>
              <a:t> </a:t>
            </a:r>
            <a:r>
              <a:rPr lang="fr-BE" baseline="0" dirty="0" err="1" smtClean="0"/>
              <a:t>chosen</a:t>
            </a:r>
            <a:r>
              <a:rPr lang="fr-BE" baseline="0" dirty="0" smtClean="0"/>
              <a:t> as the </a:t>
            </a:r>
            <a:r>
              <a:rPr lang="fr-BE" baseline="0" dirty="0" err="1" smtClean="0"/>
              <a:t>working</a:t>
            </a:r>
            <a:r>
              <a:rPr lang="fr-BE" baseline="0" dirty="0" smtClean="0"/>
              <a:t> </a:t>
            </a:r>
            <a:r>
              <a:rPr lang="fr-BE" baseline="0" dirty="0" err="1" smtClean="0"/>
              <a:t>language</a:t>
            </a:r>
            <a:r>
              <a:rPr lang="fr-BE" baseline="0" dirty="0" smtClean="0"/>
              <a:t> </a:t>
            </a:r>
            <a:r>
              <a:rPr lang="fr-BE" baseline="0" dirty="0" err="1" smtClean="0"/>
              <a:t>instead</a:t>
            </a:r>
            <a:r>
              <a:rPr lang="fr-BE" baseline="0" dirty="0" smtClean="0"/>
              <a:t> of French or Dutch, for </a:t>
            </a:r>
            <a:r>
              <a:rPr lang="fr-BE" baseline="0" dirty="0" err="1" smtClean="0"/>
              <a:t>obvious</a:t>
            </a:r>
            <a:r>
              <a:rPr lang="fr-BE" baseline="0" dirty="0" smtClean="0"/>
              <a:t> </a:t>
            </a:r>
            <a:r>
              <a:rPr lang="fr-BE" baseline="0" dirty="0" err="1" smtClean="0"/>
              <a:t>reasons</a:t>
            </a:r>
            <a:r>
              <a:rPr lang="fr-BE" baseline="0" dirty="0" smtClean="0"/>
              <a:t>. </a:t>
            </a:r>
            <a:endParaRPr lang="fr-BE" dirty="0"/>
          </a:p>
        </p:txBody>
      </p:sp>
      <p:sp>
        <p:nvSpPr>
          <p:cNvPr id="4" name="Slide Number Placeholder 3"/>
          <p:cNvSpPr>
            <a:spLocks noGrp="1"/>
          </p:cNvSpPr>
          <p:nvPr>
            <p:ph type="sldNum" sz="quarter" idx="10"/>
          </p:nvPr>
        </p:nvSpPr>
        <p:spPr/>
        <p:txBody>
          <a:bodyPr/>
          <a:lstStyle/>
          <a:p>
            <a:fld id="{64569490-615A-43B2-825A-7C6739C79512}" type="slidenum">
              <a:rPr lang="fr-BE" smtClean="0"/>
              <a:t>4</a:t>
            </a:fld>
            <a:endParaRPr lang="fr-BE"/>
          </a:p>
        </p:txBody>
      </p:sp>
    </p:spTree>
    <p:extLst>
      <p:ext uri="{BB962C8B-B14F-4D97-AF65-F5344CB8AC3E}">
        <p14:creationId xmlns:p14="http://schemas.microsoft.com/office/powerpoint/2010/main" val="360638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had contact for the first time with COMOPSAIR to prepare a pre-deployment training package, we had to brainstorm with the colleagues to figure out what they meant with that. </a:t>
            </a:r>
          </a:p>
          <a:p>
            <a:r>
              <a:rPr lang="en-US" baseline="0" dirty="0" smtClean="0"/>
              <a:t>So we looked up the internet to gather some information about what a force protection was supposed to do on mission. </a:t>
            </a:r>
          </a:p>
          <a:p>
            <a:r>
              <a:rPr lang="en-US" baseline="0" dirty="0" smtClean="0"/>
              <a:t>The future </a:t>
            </a:r>
            <a:r>
              <a:rPr lang="en-US" baseline="0" dirty="0" err="1" smtClean="0"/>
              <a:t>DetCo</a:t>
            </a:r>
            <a:r>
              <a:rPr lang="en-US" baseline="0" dirty="0" smtClean="0"/>
              <a:t> didn’t really know herself what she was supposed to expect as real-life situations on theatre, because it was her first mission. </a:t>
            </a:r>
          </a:p>
          <a:p>
            <a:r>
              <a:rPr lang="en-US" baseline="0" dirty="0" smtClean="0"/>
              <a:t>As we were searching and brainstorming, and the preparation wasn’t really taking off, we first thought of a normal EGP course with a camouflage net above our head… after all, for </a:t>
            </a:r>
            <a:r>
              <a:rPr lang="en-US" baseline="0" dirty="0" err="1" smtClean="0"/>
              <a:t>airforce</a:t>
            </a:r>
            <a:r>
              <a:rPr lang="en-US" baseline="0" dirty="0" smtClean="0"/>
              <a:t> standards, this would be sufficient to make it operational.</a:t>
            </a:r>
          </a:p>
          <a:p>
            <a:endParaRPr lang="en-US" dirty="0"/>
          </a:p>
        </p:txBody>
      </p:sp>
      <p:sp>
        <p:nvSpPr>
          <p:cNvPr id="4" name="Slide Number Placeholder 3"/>
          <p:cNvSpPr>
            <a:spLocks noGrp="1"/>
          </p:cNvSpPr>
          <p:nvPr>
            <p:ph type="sldNum" sz="quarter" idx="10"/>
          </p:nvPr>
        </p:nvSpPr>
        <p:spPr/>
        <p:txBody>
          <a:bodyPr/>
          <a:lstStyle/>
          <a:p>
            <a:fld id="{64569490-615A-43B2-825A-7C6739C79512}" type="slidenum">
              <a:rPr lang="fr-BE" smtClean="0"/>
              <a:t>5</a:t>
            </a:fld>
            <a:endParaRPr lang="fr-BE"/>
          </a:p>
        </p:txBody>
      </p:sp>
    </p:spTree>
    <p:extLst>
      <p:ext uri="{BB962C8B-B14F-4D97-AF65-F5344CB8AC3E}">
        <p14:creationId xmlns:p14="http://schemas.microsoft.com/office/powerpoint/2010/main" val="8908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baseline="0" dirty="0" smtClean="0"/>
              <a:t>also </a:t>
            </a:r>
            <a:r>
              <a:rPr lang="en-US" dirty="0" smtClean="0"/>
              <a:t>seems</a:t>
            </a:r>
            <a:r>
              <a:rPr lang="en-US" baseline="0" dirty="0" smtClean="0"/>
              <a:t> quite logical that personnel on the gate has to: </a:t>
            </a:r>
          </a:p>
          <a:p>
            <a:pPr marL="171450" indent="-171450">
              <a:buFontTx/>
              <a:buChar char="-"/>
            </a:pPr>
            <a:r>
              <a:rPr lang="en-US" baseline="0" dirty="0" smtClean="0"/>
              <a:t>Send message on the radio : spelling names, and giving numbers (military style: e.g. : </a:t>
            </a:r>
            <a:r>
              <a:rPr lang="en-US" baseline="0" dirty="0" err="1" smtClean="0"/>
              <a:t>fower</a:t>
            </a:r>
            <a:r>
              <a:rPr lang="en-US" baseline="0" dirty="0" smtClean="0"/>
              <a:t> – </a:t>
            </a:r>
            <a:r>
              <a:rPr lang="en-US" baseline="0" dirty="0" err="1" smtClean="0"/>
              <a:t>niner</a:t>
            </a:r>
            <a:r>
              <a:rPr lang="en-US" baseline="0" dirty="0" smtClean="0"/>
              <a:t>) </a:t>
            </a:r>
          </a:p>
          <a:p>
            <a:pPr marL="171450" indent="-171450">
              <a:buFontTx/>
              <a:buChar char="-"/>
            </a:pPr>
            <a:r>
              <a:rPr lang="en-US" baseline="0" dirty="0" smtClean="0"/>
              <a:t>Ask some personal information and details and fill out a form. </a:t>
            </a:r>
          </a:p>
          <a:p>
            <a:pPr marL="171450" indent="-171450">
              <a:buFontTx/>
              <a:buChar char="-"/>
            </a:pPr>
            <a:r>
              <a:rPr lang="en-US" baseline="0" dirty="0" smtClean="0"/>
              <a:t>Perform searches on vehicles and people at the gate, if needed (full search or frisk search) </a:t>
            </a:r>
          </a:p>
          <a:p>
            <a:pPr marL="171450" indent="-171450">
              <a:buFontTx/>
              <a:buChar char="-"/>
            </a:pPr>
            <a:r>
              <a:rPr lang="en-US" baseline="0" dirty="0" smtClean="0"/>
              <a:t>Indicating a specific location when sending a report about what they had just observed (using grid locations on </a:t>
            </a:r>
            <a:r>
              <a:rPr lang="en-US" baseline="0" dirty="0" err="1" smtClean="0"/>
              <a:t>crashmaps</a:t>
            </a:r>
            <a:r>
              <a:rPr lang="en-US" baseline="0" dirty="0" smtClean="0"/>
              <a:t>). </a:t>
            </a:r>
          </a:p>
          <a:p>
            <a:pPr marL="171450" indent="-171450">
              <a:buFontTx/>
              <a:buChar char="-"/>
            </a:pPr>
            <a:r>
              <a:rPr lang="en-US" baseline="0" dirty="0" smtClean="0"/>
              <a:t>Indicate what directions to take if someone reports to the gate and wants to enter the airbase and try to find his way to a particular building or sector in the airfield facilities. </a:t>
            </a:r>
          </a:p>
          <a:p>
            <a:pPr marL="171450" indent="-171450">
              <a:buFontTx/>
              <a:buChar char="-"/>
            </a:pPr>
            <a:r>
              <a:rPr lang="en-US" baseline="0" dirty="0" smtClean="0"/>
              <a:t>If needed, handle a situation in which a casualty or wounded person has to be evacuated via MEDEVAC / CASEVAC</a:t>
            </a:r>
          </a:p>
          <a:p>
            <a:pPr marL="171450" indent="-171450">
              <a:buFontTx/>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64569490-615A-43B2-825A-7C6739C79512}" type="slidenum">
              <a:rPr lang="fr-BE" smtClean="0"/>
              <a:t>6</a:t>
            </a:fld>
            <a:endParaRPr lang="fr-BE"/>
          </a:p>
        </p:txBody>
      </p:sp>
    </p:spTree>
    <p:extLst>
      <p:ext uri="{BB962C8B-B14F-4D97-AF65-F5344CB8AC3E}">
        <p14:creationId xmlns:p14="http://schemas.microsoft.com/office/powerpoint/2010/main" val="21925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569490-615A-43B2-825A-7C6739C79512}" type="slidenum">
              <a:rPr lang="fr-BE" smtClean="0"/>
              <a:t>7</a:t>
            </a:fld>
            <a:endParaRPr lang="fr-BE"/>
          </a:p>
        </p:txBody>
      </p:sp>
    </p:spTree>
    <p:extLst>
      <p:ext uri="{BB962C8B-B14F-4D97-AF65-F5344CB8AC3E}">
        <p14:creationId xmlns:p14="http://schemas.microsoft.com/office/powerpoint/2010/main" val="295258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Restricted area badges</a:t>
            </a:r>
            <a:r>
              <a:rPr lang="en-US" baseline="0" dirty="0" smtClean="0"/>
              <a:t> are some sort of forms in which personal details can be found. </a:t>
            </a:r>
          </a:p>
          <a:p>
            <a:r>
              <a:rPr lang="en-US" baseline="0" dirty="0" smtClean="0"/>
              <a:t>The FP at the gate can see to which sectors the person has access. </a:t>
            </a:r>
          </a:p>
          <a:p>
            <a:r>
              <a:rPr lang="en-US" baseline="0" dirty="0" smtClean="0"/>
              <a:t>The EAL (Entry authorization list) is complementary to the RAB; in order to grant access to the airfield, an individual has to show a valid RAB to enter the sector he wants to go to and to be on the EAL list. </a:t>
            </a:r>
          </a:p>
          <a:p>
            <a:r>
              <a:rPr lang="en-US" baseline="0" dirty="0" smtClean="0"/>
              <a:t>If problems are detected the security officer has to be contacted.</a:t>
            </a:r>
          </a:p>
          <a:p>
            <a:pPr marL="171450" indent="-171450">
              <a:buFontTx/>
              <a:buChar char="-"/>
            </a:pPr>
            <a:r>
              <a:rPr lang="en-US" baseline="0" dirty="0" smtClean="0"/>
              <a:t>Incidents on the gate can be a problem for personnel with </a:t>
            </a:r>
            <a:r>
              <a:rPr lang="en-US" baseline="0" dirty="0" err="1" smtClean="0"/>
              <a:t>unsufficient</a:t>
            </a:r>
            <a:r>
              <a:rPr lang="en-US" baseline="0" dirty="0" smtClean="0"/>
              <a:t> knowledge and it is important to know a few key phrases in order to react in a proper way. I will show you one of the incidents that can happen at the gate later on in the presentation. </a:t>
            </a:r>
          </a:p>
          <a:p>
            <a:pPr marL="171450" indent="-171450">
              <a:buFontTx/>
              <a:buChar char="-"/>
            </a:pPr>
            <a:r>
              <a:rPr lang="en-US" dirty="0" smtClean="0"/>
              <a:t>MEDEVAC</a:t>
            </a:r>
            <a:r>
              <a:rPr lang="en-US" baseline="0" dirty="0" smtClean="0"/>
              <a:t> / CASEVAC and MIST(AT) reports are templates used to inform the chain of command that medical help is needed in case someone would be wounded. They have to be sent in a standard format and they require the personnel to transmit the information with great accuracy in order to secure a swift and appropriate reaction by the medical corps. </a:t>
            </a:r>
          </a:p>
          <a:p>
            <a:pPr marL="171450" indent="-171450">
              <a:buFontTx/>
              <a:buChar char="-"/>
            </a:pPr>
            <a:r>
              <a:rPr lang="en-US" dirty="0" smtClean="0"/>
              <a:t>10</a:t>
            </a:r>
            <a:r>
              <a:rPr lang="en-US" baseline="0" dirty="0" smtClean="0"/>
              <a:t> liner or UXO reports are to be used when an FP or rather FLS goes on patrol for example along the perimeter fence and finds what he suspects to be an unexploded ordnance. </a:t>
            </a:r>
          </a:p>
          <a:p>
            <a:pPr marL="171450" indent="-171450">
              <a:buFontTx/>
              <a:buChar char="-"/>
            </a:pPr>
            <a:r>
              <a:rPr lang="en-US" baseline="0" dirty="0" smtClean="0"/>
              <a:t>Finally, SALTA reports are used when observing a suspected enemy movement or incident using grid locations and military time.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4569490-615A-43B2-825A-7C6739C79512}" type="slidenum">
              <a:rPr lang="fr-BE" smtClean="0"/>
              <a:t>8</a:t>
            </a:fld>
            <a:endParaRPr lang="fr-BE"/>
          </a:p>
        </p:txBody>
      </p:sp>
    </p:spTree>
    <p:extLst>
      <p:ext uri="{BB962C8B-B14F-4D97-AF65-F5344CB8AC3E}">
        <p14:creationId xmlns:p14="http://schemas.microsoft.com/office/powerpoint/2010/main" val="1452441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Knowing</a:t>
            </a:r>
            <a:r>
              <a:rPr lang="en-US" baseline="0" dirty="0" smtClean="0"/>
              <a:t> that we went back to our first suggestion and tried to adapt in accordance the information we had gathered from the personnel in operations. </a:t>
            </a:r>
          </a:p>
          <a:p>
            <a:endParaRPr lang="en-US" dirty="0"/>
          </a:p>
        </p:txBody>
      </p:sp>
      <p:sp>
        <p:nvSpPr>
          <p:cNvPr id="4" name="Slide Number Placeholder 3"/>
          <p:cNvSpPr>
            <a:spLocks noGrp="1"/>
          </p:cNvSpPr>
          <p:nvPr>
            <p:ph type="sldNum" sz="quarter" idx="10"/>
          </p:nvPr>
        </p:nvSpPr>
        <p:spPr/>
        <p:txBody>
          <a:bodyPr/>
          <a:lstStyle/>
          <a:p>
            <a:fld id="{64569490-615A-43B2-825A-7C6739C79512}" type="slidenum">
              <a:rPr lang="fr-BE" smtClean="0"/>
              <a:t>14</a:t>
            </a:fld>
            <a:endParaRPr lang="fr-BE"/>
          </a:p>
        </p:txBody>
      </p:sp>
    </p:spTree>
    <p:extLst>
      <p:ext uri="{BB962C8B-B14F-4D97-AF65-F5344CB8AC3E}">
        <p14:creationId xmlns:p14="http://schemas.microsoft.com/office/powerpoint/2010/main" val="1524091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You</a:t>
            </a:r>
            <a:r>
              <a:rPr lang="fr-BE" baseline="0" dirty="0" smtClean="0"/>
              <a:t> </a:t>
            </a:r>
            <a:r>
              <a:rPr lang="fr-BE" baseline="0" dirty="0" err="1" smtClean="0"/>
              <a:t>will</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delivered</a:t>
            </a:r>
            <a:r>
              <a:rPr lang="fr-BE" baseline="0" dirty="0" smtClean="0"/>
              <a:t> the first time </a:t>
            </a:r>
            <a:r>
              <a:rPr lang="fr-BE" baseline="0" dirty="0" err="1" smtClean="0"/>
              <a:t>compared</a:t>
            </a:r>
            <a:r>
              <a:rPr lang="fr-BE" baseline="0" dirty="0" smtClean="0"/>
              <a:t> to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were</a:t>
            </a:r>
            <a:r>
              <a:rPr lang="fr-BE" baseline="0" dirty="0" smtClean="0"/>
              <a:t> </a:t>
            </a:r>
            <a:r>
              <a:rPr lang="fr-BE" baseline="0" dirty="0" err="1" smtClean="0"/>
              <a:t>expecting</a:t>
            </a:r>
            <a:r>
              <a:rPr lang="fr-BE" baseline="0" dirty="0" smtClean="0"/>
              <a:t> to </a:t>
            </a:r>
            <a:r>
              <a:rPr lang="fr-BE" baseline="0" dirty="0" err="1" smtClean="0"/>
              <a:t>give</a:t>
            </a:r>
            <a:r>
              <a:rPr lang="fr-BE" baseline="0" dirty="0" smtClean="0"/>
              <a:t> in the first place has </a:t>
            </a:r>
            <a:r>
              <a:rPr lang="fr-BE" baseline="0" dirty="0" err="1" smtClean="0"/>
              <a:t>somewhat</a:t>
            </a:r>
            <a:r>
              <a:rPr lang="fr-BE" baseline="0" dirty="0" smtClean="0"/>
              <a:t> been </a:t>
            </a:r>
            <a:r>
              <a:rPr lang="fr-BE" baseline="0" dirty="0" err="1" smtClean="0"/>
              <a:t>shortened</a:t>
            </a:r>
            <a:r>
              <a:rPr lang="fr-BE" baseline="0" dirty="0" smtClean="0"/>
              <a:t> and </a:t>
            </a:r>
            <a:r>
              <a:rPr lang="fr-BE" baseline="0" dirty="0" err="1" smtClean="0"/>
              <a:t>simplified</a:t>
            </a:r>
            <a:r>
              <a:rPr lang="fr-BE" baseline="0" dirty="0" smtClean="0"/>
              <a:t> in a </a:t>
            </a:r>
            <a:r>
              <a:rPr lang="fr-BE" baseline="0" dirty="0" err="1" smtClean="0"/>
              <a:t>way</a:t>
            </a:r>
            <a:r>
              <a:rPr lang="fr-BE" baseline="0" dirty="0" smtClean="0"/>
              <a:t>. </a:t>
            </a:r>
          </a:p>
          <a:p>
            <a:endParaRPr lang="fr-BE" dirty="0"/>
          </a:p>
        </p:txBody>
      </p:sp>
      <p:sp>
        <p:nvSpPr>
          <p:cNvPr id="4" name="Slide Number Placeholder 3"/>
          <p:cNvSpPr>
            <a:spLocks noGrp="1"/>
          </p:cNvSpPr>
          <p:nvPr>
            <p:ph type="sldNum" sz="quarter" idx="10"/>
          </p:nvPr>
        </p:nvSpPr>
        <p:spPr/>
        <p:txBody>
          <a:bodyPr/>
          <a:lstStyle/>
          <a:p>
            <a:fld id="{64569490-615A-43B2-825A-7C6739C79512}" type="slidenum">
              <a:rPr lang="fr-BE" smtClean="0"/>
              <a:t>17</a:t>
            </a:fld>
            <a:endParaRPr lang="fr-BE"/>
          </a:p>
        </p:txBody>
      </p:sp>
    </p:spTree>
    <p:extLst>
      <p:ext uri="{BB962C8B-B14F-4D97-AF65-F5344CB8AC3E}">
        <p14:creationId xmlns:p14="http://schemas.microsoft.com/office/powerpoint/2010/main" val="200399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nl-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lvl1pPr>
              <a:defRPr/>
            </a:lvl1pPr>
          </a:lstStyle>
          <a:p>
            <a:pPr>
              <a:defRPr/>
            </a:pPr>
            <a:fld id="{D9ABE4DF-3069-4C58-8E42-2B68BCB7C8B3}" type="datetimeFigureOut">
              <a:rPr lang="nl-BE"/>
              <a:pPr>
                <a:defRPr/>
              </a:pPr>
              <a:t>9/10/2019</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DE57D487-F500-4BCC-8B6D-A10CB3261CC7}" type="slidenum">
              <a:rPr lang="nl-BE"/>
              <a:pPr>
                <a:defRPr/>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B140CE0B-6186-4264-870B-01B7173F9926}" type="datetimeFigureOut">
              <a:rPr lang="nl-BE"/>
              <a:pPr>
                <a:defRPr/>
              </a:pPr>
              <a:t>9/10/2019</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DB616545-D661-40F2-8FC4-99584A85CEC8}" type="slidenum">
              <a:rPr lang="nl-BE"/>
              <a:pPr>
                <a:defRPr/>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A70FA269-D471-4167-B370-D2D5DE1E4566}" type="datetimeFigureOut">
              <a:rPr lang="nl-BE"/>
              <a:pPr>
                <a:defRPr/>
              </a:pPr>
              <a:t>9/10/2019</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CCE46BAD-A70A-4B19-9C27-CE87B91A5198}" type="slidenum">
              <a:rPr lang="nl-BE"/>
              <a:pPr>
                <a:defRPr/>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8" name="Date Placeholder 7"/>
          <p:cNvSpPr>
            <a:spLocks noGrp="1"/>
          </p:cNvSpPr>
          <p:nvPr>
            <p:ph type="dt" sz="half" idx="10"/>
          </p:nvPr>
        </p:nvSpPr>
        <p:spPr/>
        <p:txBody>
          <a:bodyPr/>
          <a:lstStyle/>
          <a:p>
            <a:pPr>
              <a:defRPr/>
            </a:pPr>
            <a:fld id="{66AB6263-5630-4230-82A2-BECBEEBD9056}" type="datetimeFigureOut">
              <a:rPr lang="nl-BE" smtClean="0"/>
              <a:pPr>
                <a:defRPr/>
              </a:pPr>
              <a:t>9/10/2019</a:t>
            </a:fld>
            <a:endParaRPr lang="nl-BE"/>
          </a:p>
        </p:txBody>
      </p:sp>
      <p:sp>
        <p:nvSpPr>
          <p:cNvPr id="9" name="Footer Placeholder 8"/>
          <p:cNvSpPr>
            <a:spLocks noGrp="1"/>
          </p:cNvSpPr>
          <p:nvPr>
            <p:ph type="ftr" sz="quarter" idx="11"/>
          </p:nvPr>
        </p:nvSpPr>
        <p:spPr/>
        <p:txBody>
          <a:bodyPr/>
          <a:lstStyle/>
          <a:p>
            <a:pPr>
              <a:defRPr/>
            </a:pPr>
            <a:endParaRPr lang="nl-BE"/>
          </a:p>
        </p:txBody>
      </p:sp>
      <p:sp>
        <p:nvSpPr>
          <p:cNvPr id="10" name="Slide Number Placeholder 9"/>
          <p:cNvSpPr>
            <a:spLocks noGrp="1"/>
          </p:cNvSpPr>
          <p:nvPr>
            <p:ph type="sldNum" sz="quarter" idx="12"/>
          </p:nvPr>
        </p:nvSpPr>
        <p:spPr/>
        <p:txBody>
          <a:bodyPr/>
          <a:lstStyle/>
          <a:p>
            <a:pPr>
              <a:defRPr/>
            </a:pPr>
            <a:fld id="{8E2574EC-9D9A-4022-9199-7AE26FC6795D}" type="slidenum">
              <a:rPr lang="nl-BE" smtClean="0"/>
              <a:pPr>
                <a:defRPr/>
              </a:pPr>
              <a:t>‹nr.›</a:t>
            </a:fld>
            <a:endParaRPr lang="nl-BE"/>
          </a:p>
        </p:txBody>
      </p:sp>
      <p:pic>
        <p:nvPicPr>
          <p:cNvPr id="12" name="Picture 1"/>
          <p:cNvPicPr>
            <a:picLocks noChangeAspect="1"/>
          </p:cNvPicPr>
          <p:nvPr userDrawn="1"/>
        </p:nvPicPr>
        <p:blipFill>
          <a:blip r:embed="rId2"/>
          <a:srcRect/>
          <a:stretch>
            <a:fillRect/>
          </a:stretch>
        </p:blipFill>
        <p:spPr bwMode="auto">
          <a:xfrm>
            <a:off x="7740352" y="260648"/>
            <a:ext cx="1355888" cy="71437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9620041-9BB3-46F4-908B-59C07A01B7BC}" type="datetimeFigureOut">
              <a:rPr lang="nl-BE"/>
              <a:pPr>
                <a:defRPr/>
              </a:pPr>
              <a:t>9/10/2019</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255C9894-37B8-4C5A-B359-7FA30556D2CB}" type="slidenum">
              <a:rPr lang="nl-BE"/>
              <a:pPr>
                <a:defRPr/>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3"/>
          <p:cNvSpPr>
            <a:spLocks noGrp="1"/>
          </p:cNvSpPr>
          <p:nvPr>
            <p:ph type="dt" sz="half" idx="10"/>
          </p:nvPr>
        </p:nvSpPr>
        <p:spPr/>
        <p:txBody>
          <a:bodyPr/>
          <a:lstStyle>
            <a:lvl1pPr>
              <a:defRPr/>
            </a:lvl1pPr>
          </a:lstStyle>
          <a:p>
            <a:pPr>
              <a:defRPr/>
            </a:pPr>
            <a:fld id="{190C9139-AEAC-4AE6-9AA0-361BD1CE03AD}" type="datetimeFigureOut">
              <a:rPr lang="nl-BE"/>
              <a:pPr>
                <a:defRPr/>
              </a:pPr>
              <a:t>9/10/2019</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56F4DDD1-8EC4-42DB-97E1-A0BE8DDA82B3}" type="slidenum">
              <a:rPr lang="nl-BE"/>
              <a:pPr>
                <a:defRPr/>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3"/>
          <p:cNvSpPr>
            <a:spLocks noGrp="1"/>
          </p:cNvSpPr>
          <p:nvPr>
            <p:ph type="dt" sz="half" idx="10"/>
          </p:nvPr>
        </p:nvSpPr>
        <p:spPr/>
        <p:txBody>
          <a:bodyPr/>
          <a:lstStyle>
            <a:lvl1pPr>
              <a:defRPr/>
            </a:lvl1pPr>
          </a:lstStyle>
          <a:p>
            <a:pPr>
              <a:defRPr/>
            </a:pPr>
            <a:fld id="{0B9A1B53-9388-4AE8-86EE-9B46C70316D3}" type="datetimeFigureOut">
              <a:rPr lang="nl-BE"/>
              <a:pPr>
                <a:defRPr/>
              </a:pPr>
              <a:t>9/10/2019</a:t>
            </a:fld>
            <a:endParaRPr lang="nl-BE"/>
          </a:p>
        </p:txBody>
      </p:sp>
      <p:sp>
        <p:nvSpPr>
          <p:cNvPr id="8" name="Footer Placeholder 4"/>
          <p:cNvSpPr>
            <a:spLocks noGrp="1"/>
          </p:cNvSpPr>
          <p:nvPr>
            <p:ph type="ftr" sz="quarter" idx="11"/>
          </p:nvPr>
        </p:nvSpPr>
        <p:spPr/>
        <p:txBody>
          <a:bodyPr/>
          <a:lstStyle>
            <a:lvl1pPr>
              <a:defRPr/>
            </a:lvl1pPr>
          </a:lstStyle>
          <a:p>
            <a:pPr>
              <a:defRPr/>
            </a:pPr>
            <a:endParaRPr lang="nl-BE"/>
          </a:p>
        </p:txBody>
      </p:sp>
      <p:sp>
        <p:nvSpPr>
          <p:cNvPr id="9" name="Slide Number Placeholder 5"/>
          <p:cNvSpPr>
            <a:spLocks noGrp="1"/>
          </p:cNvSpPr>
          <p:nvPr>
            <p:ph type="sldNum" sz="quarter" idx="12"/>
          </p:nvPr>
        </p:nvSpPr>
        <p:spPr/>
        <p:txBody>
          <a:bodyPr/>
          <a:lstStyle>
            <a:lvl1pPr>
              <a:defRPr/>
            </a:lvl1pPr>
          </a:lstStyle>
          <a:p>
            <a:pPr>
              <a:defRPr/>
            </a:pPr>
            <a:fld id="{9B5A0983-AA98-4ED4-B170-8A93EC56EADA}" type="slidenum">
              <a:rPr lang="nl-BE"/>
              <a:pPr>
                <a:defRPr/>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3"/>
          <p:cNvSpPr>
            <a:spLocks noGrp="1"/>
          </p:cNvSpPr>
          <p:nvPr>
            <p:ph type="dt" sz="half" idx="10"/>
          </p:nvPr>
        </p:nvSpPr>
        <p:spPr/>
        <p:txBody>
          <a:bodyPr/>
          <a:lstStyle>
            <a:lvl1pPr>
              <a:defRPr/>
            </a:lvl1pPr>
          </a:lstStyle>
          <a:p>
            <a:pPr>
              <a:defRPr/>
            </a:pPr>
            <a:fld id="{C8109BF4-FEEE-427D-AD2E-87F7A3A9E643}" type="datetimeFigureOut">
              <a:rPr lang="nl-BE"/>
              <a:pPr>
                <a:defRPr/>
              </a:pPr>
              <a:t>9/10/2019</a:t>
            </a:fld>
            <a:endParaRPr lang="nl-BE"/>
          </a:p>
        </p:txBody>
      </p:sp>
      <p:sp>
        <p:nvSpPr>
          <p:cNvPr id="4" name="Footer Placeholder 4"/>
          <p:cNvSpPr>
            <a:spLocks noGrp="1"/>
          </p:cNvSpPr>
          <p:nvPr>
            <p:ph type="ftr" sz="quarter" idx="11"/>
          </p:nvPr>
        </p:nvSpPr>
        <p:spPr/>
        <p:txBody>
          <a:bodyPr/>
          <a:lstStyle>
            <a:lvl1pPr>
              <a:defRPr/>
            </a:lvl1pPr>
          </a:lstStyle>
          <a:p>
            <a:pPr>
              <a:defRPr/>
            </a:pPr>
            <a:endParaRPr lang="nl-BE"/>
          </a:p>
        </p:txBody>
      </p:sp>
      <p:sp>
        <p:nvSpPr>
          <p:cNvPr id="5" name="Slide Number Placeholder 5"/>
          <p:cNvSpPr>
            <a:spLocks noGrp="1"/>
          </p:cNvSpPr>
          <p:nvPr>
            <p:ph type="sldNum" sz="quarter" idx="12"/>
          </p:nvPr>
        </p:nvSpPr>
        <p:spPr/>
        <p:txBody>
          <a:bodyPr/>
          <a:lstStyle>
            <a:lvl1pPr>
              <a:defRPr/>
            </a:lvl1pPr>
          </a:lstStyle>
          <a:p>
            <a:pPr>
              <a:defRPr/>
            </a:pPr>
            <a:fld id="{94F22C75-CCF3-4EB6-B5E5-34C0CF5ACE42}" type="slidenum">
              <a:rPr lang="nl-BE"/>
              <a:pPr>
                <a:defRPr/>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77549A-560B-4BB2-A344-D2EB4C5A71E9}" type="datetimeFigureOut">
              <a:rPr lang="nl-BE"/>
              <a:pPr>
                <a:defRPr/>
              </a:pPr>
              <a:t>9/10/2019</a:t>
            </a:fld>
            <a:endParaRPr lang="nl-BE"/>
          </a:p>
        </p:txBody>
      </p:sp>
      <p:sp>
        <p:nvSpPr>
          <p:cNvPr id="3" name="Footer Placeholder 4"/>
          <p:cNvSpPr>
            <a:spLocks noGrp="1"/>
          </p:cNvSpPr>
          <p:nvPr>
            <p:ph type="ftr" sz="quarter" idx="11"/>
          </p:nvPr>
        </p:nvSpPr>
        <p:spPr/>
        <p:txBody>
          <a:bodyPr/>
          <a:lstStyle>
            <a:lvl1pPr>
              <a:defRPr/>
            </a:lvl1pPr>
          </a:lstStyle>
          <a:p>
            <a:pPr>
              <a:defRPr/>
            </a:pPr>
            <a:endParaRPr lang="nl-BE"/>
          </a:p>
        </p:txBody>
      </p:sp>
      <p:sp>
        <p:nvSpPr>
          <p:cNvPr id="4" name="Slide Number Placeholder 5"/>
          <p:cNvSpPr>
            <a:spLocks noGrp="1"/>
          </p:cNvSpPr>
          <p:nvPr>
            <p:ph type="sldNum" sz="quarter" idx="12"/>
          </p:nvPr>
        </p:nvSpPr>
        <p:spPr/>
        <p:txBody>
          <a:bodyPr/>
          <a:lstStyle>
            <a:lvl1pPr>
              <a:defRPr/>
            </a:lvl1pPr>
          </a:lstStyle>
          <a:p>
            <a:pPr>
              <a:defRPr/>
            </a:pPr>
            <a:fld id="{A77A6702-D53F-4D40-8B8B-1CBA2EFEC9D1}" type="slidenum">
              <a:rPr lang="nl-BE"/>
              <a:pPr>
                <a:defRPr/>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6AA7DD-2F19-4DCD-9A80-CD5BBB5FDD98}" type="datetimeFigureOut">
              <a:rPr lang="nl-BE"/>
              <a:pPr>
                <a:defRPr/>
              </a:pPr>
              <a:t>9/10/2019</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981ED7B4-480D-4EED-9F07-3816958667D5}" type="slidenum">
              <a:rPr lang="nl-BE"/>
              <a:pPr>
                <a:defRPr/>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CBEC60-BD87-42A3-9292-220F8F45C24A}" type="datetimeFigureOut">
              <a:rPr lang="nl-BE"/>
              <a:pPr>
                <a:defRPr/>
              </a:pPr>
              <a:t>9/10/2019</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44A80B4C-F834-44BC-8101-9B6524C83DDD}" type="slidenum">
              <a:rPr lang="nl-BE"/>
              <a:pPr>
                <a:defRPr/>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6AB6263-5630-4230-82A2-BECBEEBD9056}" type="datetimeFigureOut">
              <a:rPr lang="nl-BE"/>
              <a:pPr>
                <a:defRPr/>
              </a:pPr>
              <a:t>9/10/2019</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E2574EC-9D9A-4022-9199-7AE26FC6795D}" type="slidenum">
              <a:rPr lang="nl-BE"/>
              <a:pPr>
                <a:defRPr/>
              </a:pPr>
              <a:t>‹nr.›</a:t>
            </a:fld>
            <a:endParaRPr lang="nl-B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file:///C:\Users\00397127\Desktop\BILC%20Professional%20Seminar%202019\Presentations\Thursday\ENGLISH_WEEK_PM-TRG_NEWCPNWESPHAEL.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79512" y="1772816"/>
            <a:ext cx="8746053" cy="3024336"/>
          </a:xfrm>
          <a:prstGeom prst="rect">
            <a:avLst/>
          </a:prstGeom>
          <a:ln w="34925">
            <a:solidFill>
              <a:schemeClr val="tx1"/>
            </a:solidFill>
          </a:ln>
          <a:effectLst>
            <a:outerShdw blurRad="228600" dist="152400" dir="2700000" algn="tl" rotWithShape="0">
              <a:prstClr val="black">
                <a:alpha val="54000"/>
              </a:prstClr>
            </a:outerShdw>
          </a:effectLst>
        </p:spPr>
      </p:pic>
      <p:sp>
        <p:nvSpPr>
          <p:cNvPr id="5" name="Subtitle 2"/>
          <p:cNvSpPr txBox="1">
            <a:spLocks/>
          </p:cNvSpPr>
          <p:nvPr/>
        </p:nvSpPr>
        <p:spPr bwMode="auto">
          <a:xfrm>
            <a:off x="1331640" y="3142035"/>
            <a:ext cx="5630344" cy="11516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90000"/>
              </a:lnSpc>
              <a:buNone/>
            </a:pPr>
            <a:r>
              <a:rPr lang="en-US" sz="2200" b="1" dirty="0" smtClean="0">
                <a:latin typeface="Arial" charset="0"/>
                <a:cs typeface="Arial" charset="0"/>
              </a:rPr>
              <a:t>Sebastien Wesphael, </a:t>
            </a:r>
            <a:r>
              <a:rPr lang="en-US" sz="2200" b="1" dirty="0" err="1" smtClean="0">
                <a:latin typeface="Arial" charset="0"/>
                <a:cs typeface="Arial" charset="0"/>
              </a:rPr>
              <a:t>Sen.Capt</a:t>
            </a:r>
            <a:r>
              <a:rPr lang="en-US" sz="2200" b="1" dirty="0" smtClean="0">
                <a:latin typeface="Arial" charset="0"/>
                <a:cs typeface="Arial" charset="0"/>
              </a:rPr>
              <a:t> (OF-3), MA </a:t>
            </a:r>
          </a:p>
          <a:p>
            <a:pPr marL="0" indent="0" algn="ctr" eaLnBrk="1" hangingPunct="1">
              <a:lnSpc>
                <a:spcPct val="90000"/>
              </a:lnSpc>
              <a:buNone/>
            </a:pPr>
            <a:r>
              <a:rPr lang="en-US" sz="2000" b="1" dirty="0" smtClean="0">
                <a:latin typeface="Arial" charset="0"/>
                <a:cs typeface="Arial" charset="0"/>
              </a:rPr>
              <a:t>B</a:t>
            </a:r>
            <a:r>
              <a:rPr lang="en-US" sz="2000" dirty="0" smtClean="0">
                <a:latin typeface="Arial" charset="0"/>
                <a:cs typeface="Arial" charset="0"/>
              </a:rPr>
              <a:t>elgian</a:t>
            </a:r>
            <a:r>
              <a:rPr lang="en-US" sz="2000" b="1" dirty="0" smtClean="0">
                <a:latin typeface="Arial" charset="0"/>
                <a:cs typeface="Arial" charset="0"/>
              </a:rPr>
              <a:t> D</a:t>
            </a:r>
            <a:r>
              <a:rPr lang="en-US" sz="2000" dirty="0" smtClean="0">
                <a:latin typeface="Arial" charset="0"/>
                <a:cs typeface="Arial" charset="0"/>
              </a:rPr>
              <a:t>efense</a:t>
            </a:r>
            <a:r>
              <a:rPr lang="en-US" sz="2000" b="1" dirty="0" smtClean="0">
                <a:latin typeface="Arial" charset="0"/>
                <a:cs typeface="Arial" charset="0"/>
              </a:rPr>
              <a:t> L</a:t>
            </a:r>
            <a:r>
              <a:rPr lang="en-US" sz="2000" dirty="0" smtClean="0">
                <a:latin typeface="Arial" charset="0"/>
                <a:cs typeface="Arial" charset="0"/>
              </a:rPr>
              <a:t>anguage</a:t>
            </a:r>
            <a:r>
              <a:rPr lang="en-US" sz="2000" b="1" dirty="0" smtClean="0">
                <a:latin typeface="Arial" charset="0"/>
                <a:cs typeface="Arial" charset="0"/>
              </a:rPr>
              <a:t> C</a:t>
            </a:r>
            <a:r>
              <a:rPr lang="en-US" sz="2000" dirty="0" smtClean="0">
                <a:latin typeface="Arial" charset="0"/>
                <a:cs typeface="Arial" charset="0"/>
              </a:rPr>
              <a:t>enter</a:t>
            </a:r>
          </a:p>
          <a:p>
            <a:pPr marL="0" indent="0" algn="ctr" eaLnBrk="1" hangingPunct="1">
              <a:lnSpc>
                <a:spcPct val="90000"/>
              </a:lnSpc>
              <a:buNone/>
            </a:pPr>
            <a:r>
              <a:rPr lang="en-US" sz="2000" dirty="0" smtClean="0">
                <a:latin typeface="Arial" charset="0"/>
                <a:cs typeface="Arial" charset="0"/>
              </a:rPr>
              <a:t>BEL NCO School</a:t>
            </a:r>
          </a:p>
        </p:txBody>
      </p:sp>
      <p:sp>
        <p:nvSpPr>
          <p:cNvPr id="6" name="Title 1"/>
          <p:cNvSpPr txBox="1">
            <a:spLocks/>
          </p:cNvSpPr>
          <p:nvPr/>
        </p:nvSpPr>
        <p:spPr bwMode="auto">
          <a:xfrm>
            <a:off x="2038347" y="1989907"/>
            <a:ext cx="5688013" cy="935037"/>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nl-BE" sz="2800" dirty="0" err="1" smtClean="0">
                <a:latin typeface="Arial" charset="0"/>
                <a:cs typeface="Arial" charset="0"/>
              </a:rPr>
              <a:t>Designing</a:t>
            </a:r>
            <a:r>
              <a:rPr lang="nl-BE" sz="2800" dirty="0" smtClean="0">
                <a:latin typeface="Arial" charset="0"/>
                <a:cs typeface="Arial" charset="0"/>
              </a:rPr>
              <a:t> </a:t>
            </a:r>
            <a:r>
              <a:rPr lang="nl-BE" sz="2800" dirty="0" err="1" smtClean="0">
                <a:latin typeface="Arial" charset="0"/>
                <a:cs typeface="Arial" charset="0"/>
              </a:rPr>
              <a:t>and</a:t>
            </a:r>
            <a:r>
              <a:rPr lang="nl-BE" sz="2800" dirty="0" smtClean="0">
                <a:latin typeface="Arial" charset="0"/>
                <a:cs typeface="Arial" charset="0"/>
              </a:rPr>
              <a:t> </a:t>
            </a:r>
            <a:r>
              <a:rPr lang="nl-BE" sz="2800" dirty="0" err="1" smtClean="0">
                <a:latin typeface="Arial" charset="0"/>
                <a:cs typeface="Arial" charset="0"/>
              </a:rPr>
              <a:t>delivering</a:t>
            </a:r>
            <a:r>
              <a:rPr lang="nl-BE" sz="2800" dirty="0" smtClean="0">
                <a:latin typeface="Arial" charset="0"/>
                <a:cs typeface="Arial" charset="0"/>
              </a:rPr>
              <a:t> a pre-</a:t>
            </a:r>
            <a:r>
              <a:rPr lang="nl-BE" sz="2800" dirty="0" err="1" smtClean="0">
                <a:latin typeface="Arial" charset="0"/>
                <a:cs typeface="Arial" charset="0"/>
              </a:rPr>
              <a:t>deployment</a:t>
            </a:r>
            <a:r>
              <a:rPr lang="nl-BE" sz="2800" dirty="0" smtClean="0">
                <a:latin typeface="Arial" charset="0"/>
                <a:cs typeface="Arial" charset="0"/>
              </a:rPr>
              <a:t> </a:t>
            </a:r>
            <a:r>
              <a:rPr lang="nl-BE" sz="2800" dirty="0" err="1" smtClean="0">
                <a:latin typeface="Arial" charset="0"/>
                <a:cs typeface="Arial" charset="0"/>
              </a:rPr>
              <a:t>toolbox</a:t>
            </a:r>
            <a:r>
              <a:rPr lang="nl-BE" sz="2800" dirty="0" smtClean="0">
                <a:latin typeface="Arial" charset="0"/>
                <a:cs typeface="Arial" charset="0"/>
              </a:rPr>
              <a:t> </a:t>
            </a:r>
            <a:r>
              <a:rPr lang="nl-BE" sz="2800" dirty="0" err="1" smtClean="0">
                <a:latin typeface="Arial" charset="0"/>
                <a:cs typeface="Arial" charset="0"/>
              </a:rPr>
              <a:t>for</a:t>
            </a:r>
            <a:r>
              <a:rPr lang="nl-BE" sz="2800" dirty="0" smtClean="0">
                <a:latin typeface="Arial" charset="0"/>
                <a:cs typeface="Arial" charset="0"/>
              </a:rPr>
              <a:t> FP </a:t>
            </a:r>
            <a:r>
              <a:rPr lang="nl-BE" sz="2800" dirty="0" err="1" smtClean="0">
                <a:latin typeface="Arial" charset="0"/>
                <a:cs typeface="Arial" charset="0"/>
              </a:rPr>
              <a:t>and</a:t>
            </a:r>
            <a:r>
              <a:rPr lang="nl-BE" sz="2800" dirty="0" smtClean="0">
                <a:latin typeface="Arial" charset="0"/>
                <a:cs typeface="Arial" charset="0"/>
              </a:rPr>
              <a:t> FLS assets of </a:t>
            </a:r>
            <a:r>
              <a:rPr lang="nl-BE" sz="2800" dirty="0" err="1" smtClean="0">
                <a:latin typeface="Arial" charset="0"/>
                <a:cs typeface="Arial" charset="0"/>
              </a:rPr>
              <a:t>the</a:t>
            </a:r>
            <a:r>
              <a:rPr lang="nl-BE" sz="2800" dirty="0" smtClean="0">
                <a:latin typeface="Arial" charset="0"/>
                <a:cs typeface="Arial" charset="0"/>
              </a:rPr>
              <a:t> BEL AF</a:t>
            </a:r>
            <a:endParaRPr lang="en-US" sz="2800" dirty="0" smtClean="0">
              <a:latin typeface="Arial" charset="0"/>
              <a:cs typeface="Arial" charset="0"/>
            </a:endParaRPr>
          </a:p>
        </p:txBody>
      </p:sp>
    </p:spTree>
    <p:extLst>
      <p:ext uri="{BB962C8B-B14F-4D97-AF65-F5344CB8AC3E}">
        <p14:creationId xmlns:p14="http://schemas.microsoft.com/office/powerpoint/2010/main" val="4261144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412" y="404664"/>
            <a:ext cx="7499176" cy="1325562"/>
          </a:xfrm>
        </p:spPr>
        <p:txBody>
          <a:bodyPr/>
          <a:lstStyle/>
          <a:p>
            <a:r>
              <a:rPr lang="fr-BE" sz="3600" dirty="0" err="1"/>
              <a:t>Developing</a:t>
            </a:r>
            <a:r>
              <a:rPr lang="fr-BE" sz="3600" dirty="0"/>
              <a:t> the </a:t>
            </a:r>
            <a:r>
              <a:rPr lang="fr-BE" sz="3600" dirty="0" err="1"/>
              <a:t>toolbox</a:t>
            </a:r>
            <a:r>
              <a:rPr lang="fr-BE" sz="3600" dirty="0"/>
              <a:t/>
            </a:r>
            <a:br>
              <a:rPr lang="fr-BE" sz="3600" dirty="0"/>
            </a:br>
            <a:r>
              <a:rPr lang="fr-BE" sz="3200" dirty="0"/>
              <a:t/>
            </a:r>
            <a:br>
              <a:rPr lang="fr-BE" sz="3200" dirty="0"/>
            </a:br>
            <a:endParaRPr lang="en-US" sz="3600" u="sng" dirty="0"/>
          </a:p>
        </p:txBody>
      </p:sp>
      <p:sp>
        <p:nvSpPr>
          <p:cNvPr id="4" name="Content Placeholder 3"/>
          <p:cNvSpPr>
            <a:spLocks noGrp="1"/>
          </p:cNvSpPr>
          <p:nvPr>
            <p:ph idx="1"/>
          </p:nvPr>
        </p:nvSpPr>
        <p:spPr>
          <a:xfrm>
            <a:off x="323528" y="1600200"/>
            <a:ext cx="8712968" cy="4709120"/>
          </a:xfrm>
          <a:effectLst/>
        </p:spPr>
        <p:txBody>
          <a:bodyPr/>
          <a:lstStyle/>
          <a:p>
            <a:pPr marL="0" indent="0">
              <a:buNone/>
            </a:pPr>
            <a:r>
              <a:rPr lang="fr-BE" b="1" dirty="0"/>
              <a:t>2</a:t>
            </a:r>
            <a:r>
              <a:rPr lang="fr-BE" b="1" baseline="30000" dirty="0"/>
              <a:t>nd</a:t>
            </a:r>
            <a:r>
              <a:rPr lang="fr-BE" b="1" dirty="0"/>
              <a:t> </a:t>
            </a:r>
            <a:r>
              <a:rPr lang="fr-BE" b="1" dirty="0" err="1"/>
              <a:t>step</a:t>
            </a:r>
            <a:r>
              <a:rPr lang="fr-BE" b="1" dirty="0"/>
              <a:t>: </a:t>
            </a:r>
            <a:r>
              <a:rPr lang="fr-BE" dirty="0" err="1"/>
              <a:t>Gathering</a:t>
            </a:r>
            <a:r>
              <a:rPr lang="fr-BE" dirty="0"/>
              <a:t> info </a:t>
            </a:r>
            <a:r>
              <a:rPr lang="fr-BE" dirty="0" err="1"/>
              <a:t>from</a:t>
            </a:r>
            <a:r>
              <a:rPr lang="fr-BE" dirty="0"/>
              <a:t> </a:t>
            </a:r>
            <a:r>
              <a:rPr lang="fr-BE" dirty="0" err="1"/>
              <a:t>participating</a:t>
            </a:r>
            <a:r>
              <a:rPr lang="fr-BE" dirty="0"/>
              <a:t> </a:t>
            </a:r>
            <a:r>
              <a:rPr lang="fr-BE" dirty="0" err="1"/>
              <a:t>units</a:t>
            </a:r>
            <a:r>
              <a:rPr lang="fr-BE" dirty="0"/>
              <a:t> to missions OGF and ODF – Flight Line Security </a:t>
            </a:r>
            <a:r>
              <a:rPr lang="fr-BE" dirty="0" err="1"/>
              <a:t>Officer</a:t>
            </a:r>
            <a:r>
              <a:rPr lang="fr-BE" dirty="0"/>
              <a:t> </a:t>
            </a:r>
            <a:r>
              <a:rPr lang="fr-BE" dirty="0" err="1"/>
              <a:t>highlighted</a:t>
            </a:r>
            <a:r>
              <a:rPr lang="fr-BE" dirty="0"/>
              <a:t> communication issues in: </a:t>
            </a:r>
            <a:r>
              <a:rPr lang="fr-BE" dirty="0" smtClean="0"/>
              <a:t> </a:t>
            </a:r>
            <a:endParaRPr lang="fr-BE" dirty="0"/>
          </a:p>
          <a:p>
            <a:pPr lvl="1">
              <a:buFont typeface="Wingdings" panose="05000000000000000000" pitchFamily="2" charset="2"/>
              <a:buChar char="ü"/>
            </a:pPr>
            <a:r>
              <a:rPr lang="nl-BE" dirty="0" smtClean="0"/>
              <a:t>RAB </a:t>
            </a:r>
            <a:r>
              <a:rPr lang="nl-BE" dirty="0"/>
              <a:t>(</a:t>
            </a:r>
            <a:r>
              <a:rPr lang="nl-BE" dirty="0" err="1"/>
              <a:t>Restricted</a:t>
            </a:r>
            <a:r>
              <a:rPr lang="nl-BE" dirty="0"/>
              <a:t> Area Badge</a:t>
            </a:r>
            <a:r>
              <a:rPr lang="nl-BE" dirty="0" smtClean="0"/>
              <a:t>) procedures  </a:t>
            </a:r>
            <a:endParaRPr lang="fr-BE" sz="4000" dirty="0"/>
          </a:p>
          <a:p>
            <a:pPr lvl="1">
              <a:buFont typeface="Wingdings" panose="05000000000000000000" pitchFamily="2" charset="2"/>
              <a:buChar char="ü"/>
            </a:pPr>
            <a:r>
              <a:rPr lang="nl-BE" dirty="0" smtClean="0"/>
              <a:t>EAL </a:t>
            </a:r>
            <a:r>
              <a:rPr lang="nl-BE" dirty="0"/>
              <a:t>(</a:t>
            </a:r>
            <a:r>
              <a:rPr lang="nl-BE" dirty="0" err="1"/>
              <a:t>Restricted</a:t>
            </a:r>
            <a:r>
              <a:rPr lang="nl-BE" dirty="0"/>
              <a:t> Area Badge) procedures </a:t>
            </a:r>
            <a:endParaRPr lang="nl-BE" dirty="0" smtClean="0"/>
          </a:p>
          <a:p>
            <a:pPr lvl="1">
              <a:buFont typeface="Wingdings" panose="05000000000000000000" pitchFamily="2" charset="2"/>
              <a:buChar char="ü"/>
            </a:pPr>
            <a:r>
              <a:rPr lang="nl-BE" dirty="0" smtClean="0"/>
              <a:t>Responses </a:t>
            </a:r>
            <a:r>
              <a:rPr lang="nl-BE" dirty="0" err="1" smtClean="0"/>
              <a:t>to</a:t>
            </a:r>
            <a:r>
              <a:rPr lang="nl-BE" dirty="0" smtClean="0"/>
              <a:t> </a:t>
            </a:r>
            <a:r>
              <a:rPr lang="nl-BE" dirty="0" err="1" smtClean="0"/>
              <a:t>incidents</a:t>
            </a:r>
            <a:r>
              <a:rPr lang="nl-BE" dirty="0" smtClean="0"/>
              <a:t> at </a:t>
            </a:r>
            <a:r>
              <a:rPr lang="nl-BE" dirty="0" err="1" smtClean="0"/>
              <a:t>the</a:t>
            </a:r>
            <a:r>
              <a:rPr lang="nl-BE" dirty="0" smtClean="0"/>
              <a:t> gate </a:t>
            </a:r>
          </a:p>
          <a:p>
            <a:pPr marL="457200" lvl="1" indent="0">
              <a:buNone/>
            </a:pPr>
            <a:endParaRPr lang="fr-BE" dirty="0" smtClean="0"/>
          </a:p>
          <a:p>
            <a:pPr lvl="1">
              <a:buFont typeface="Wingdings" panose="05000000000000000000" pitchFamily="2" charset="2"/>
              <a:buChar char="Ø"/>
            </a:pPr>
            <a:endParaRPr lang="fr-BE" dirty="0" smtClean="0"/>
          </a:p>
          <a:p>
            <a:pPr marL="0" indent="0">
              <a:buNone/>
            </a:pPr>
            <a:endParaRPr lang="fr-B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980728"/>
            <a:ext cx="5943600" cy="5114925"/>
          </a:xfrm>
          <a:prstGeom prst="rect">
            <a:avLst/>
          </a:prstGeom>
          <a:ln w="25400">
            <a:solidFill>
              <a:schemeClr val="tx1"/>
            </a:solidFill>
          </a:ln>
          <a:effectLst>
            <a:outerShdw blurRad="393700" dist="266700" dir="2700000" algn="tl" rotWithShape="0">
              <a:prstClr val="black">
                <a:alpha val="61000"/>
              </a:prstClr>
            </a:outerShdw>
          </a:effectLst>
        </p:spPr>
      </p:pic>
    </p:spTree>
    <p:extLst>
      <p:ext uri="{BB962C8B-B14F-4D97-AF65-F5344CB8AC3E}">
        <p14:creationId xmlns:p14="http://schemas.microsoft.com/office/powerpoint/2010/main" val="181344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412" y="404664"/>
            <a:ext cx="7499176" cy="1325562"/>
          </a:xfrm>
        </p:spPr>
        <p:txBody>
          <a:bodyPr/>
          <a:lstStyle/>
          <a:p>
            <a:r>
              <a:rPr lang="fr-BE" sz="3600" dirty="0" err="1"/>
              <a:t>Developing</a:t>
            </a:r>
            <a:r>
              <a:rPr lang="fr-BE" sz="3600" dirty="0"/>
              <a:t> the </a:t>
            </a:r>
            <a:r>
              <a:rPr lang="fr-BE" sz="3600" dirty="0" err="1"/>
              <a:t>toolbox</a:t>
            </a:r>
            <a:r>
              <a:rPr lang="fr-BE" sz="3600" dirty="0"/>
              <a:t/>
            </a:r>
            <a:br>
              <a:rPr lang="fr-BE" sz="3600" dirty="0"/>
            </a:br>
            <a:r>
              <a:rPr lang="fr-BE" sz="3200" dirty="0"/>
              <a:t/>
            </a:r>
            <a:br>
              <a:rPr lang="fr-BE" sz="3200" dirty="0"/>
            </a:br>
            <a:endParaRPr lang="en-US" sz="3600" u="sng" dirty="0"/>
          </a:p>
        </p:txBody>
      </p:sp>
      <p:sp>
        <p:nvSpPr>
          <p:cNvPr id="4" name="Content Placeholder 3"/>
          <p:cNvSpPr>
            <a:spLocks noGrp="1"/>
          </p:cNvSpPr>
          <p:nvPr>
            <p:ph idx="1"/>
          </p:nvPr>
        </p:nvSpPr>
        <p:spPr>
          <a:xfrm>
            <a:off x="323528" y="1600200"/>
            <a:ext cx="8712968" cy="4709120"/>
          </a:xfrm>
        </p:spPr>
        <p:txBody>
          <a:bodyPr/>
          <a:lstStyle/>
          <a:p>
            <a:pPr marL="0" indent="0">
              <a:buNone/>
            </a:pPr>
            <a:r>
              <a:rPr lang="fr-BE" b="1" dirty="0"/>
              <a:t>2</a:t>
            </a:r>
            <a:r>
              <a:rPr lang="fr-BE" b="1" baseline="30000" dirty="0"/>
              <a:t>nd</a:t>
            </a:r>
            <a:r>
              <a:rPr lang="fr-BE" b="1" dirty="0"/>
              <a:t> </a:t>
            </a:r>
            <a:r>
              <a:rPr lang="fr-BE" b="1" dirty="0" err="1"/>
              <a:t>step</a:t>
            </a:r>
            <a:r>
              <a:rPr lang="fr-BE" b="1" dirty="0"/>
              <a:t>: </a:t>
            </a:r>
            <a:r>
              <a:rPr lang="fr-BE" dirty="0" err="1"/>
              <a:t>Gathering</a:t>
            </a:r>
            <a:r>
              <a:rPr lang="fr-BE" dirty="0"/>
              <a:t> info </a:t>
            </a:r>
            <a:r>
              <a:rPr lang="fr-BE" dirty="0" err="1"/>
              <a:t>from</a:t>
            </a:r>
            <a:r>
              <a:rPr lang="fr-BE" dirty="0"/>
              <a:t> </a:t>
            </a:r>
            <a:r>
              <a:rPr lang="fr-BE" dirty="0" err="1"/>
              <a:t>participating</a:t>
            </a:r>
            <a:r>
              <a:rPr lang="fr-BE" dirty="0"/>
              <a:t> </a:t>
            </a:r>
            <a:r>
              <a:rPr lang="fr-BE" dirty="0" err="1"/>
              <a:t>units</a:t>
            </a:r>
            <a:r>
              <a:rPr lang="fr-BE" dirty="0"/>
              <a:t> to missions OGF and ODF – Flight Line Security </a:t>
            </a:r>
            <a:r>
              <a:rPr lang="fr-BE" dirty="0" err="1"/>
              <a:t>Officer</a:t>
            </a:r>
            <a:r>
              <a:rPr lang="fr-BE" dirty="0"/>
              <a:t> </a:t>
            </a:r>
            <a:r>
              <a:rPr lang="fr-BE" dirty="0" err="1"/>
              <a:t>highlighted</a:t>
            </a:r>
            <a:r>
              <a:rPr lang="fr-BE" dirty="0"/>
              <a:t> communication issues in: </a:t>
            </a:r>
            <a:r>
              <a:rPr lang="fr-BE" dirty="0" smtClean="0"/>
              <a:t> </a:t>
            </a:r>
            <a:endParaRPr lang="fr-BE" dirty="0"/>
          </a:p>
          <a:p>
            <a:pPr lvl="1">
              <a:buFont typeface="Wingdings" panose="05000000000000000000" pitchFamily="2" charset="2"/>
              <a:buChar char="ü"/>
            </a:pPr>
            <a:r>
              <a:rPr lang="nl-BE" dirty="0" smtClean="0"/>
              <a:t>RAB </a:t>
            </a:r>
            <a:r>
              <a:rPr lang="nl-BE" dirty="0"/>
              <a:t>(</a:t>
            </a:r>
            <a:r>
              <a:rPr lang="nl-BE" dirty="0" err="1"/>
              <a:t>Restricted</a:t>
            </a:r>
            <a:r>
              <a:rPr lang="nl-BE" dirty="0"/>
              <a:t> Area Badge</a:t>
            </a:r>
            <a:r>
              <a:rPr lang="nl-BE" dirty="0" smtClean="0"/>
              <a:t>) procedures  </a:t>
            </a:r>
            <a:endParaRPr lang="fr-BE" sz="4000" dirty="0"/>
          </a:p>
          <a:p>
            <a:pPr lvl="1">
              <a:buFont typeface="Wingdings" panose="05000000000000000000" pitchFamily="2" charset="2"/>
              <a:buChar char="ü"/>
            </a:pPr>
            <a:r>
              <a:rPr lang="nl-BE" dirty="0"/>
              <a:t>EAL (</a:t>
            </a:r>
            <a:r>
              <a:rPr lang="nl-BE" dirty="0" err="1"/>
              <a:t>Restricted</a:t>
            </a:r>
            <a:r>
              <a:rPr lang="nl-BE" dirty="0"/>
              <a:t> Area Badge) procedures </a:t>
            </a:r>
          </a:p>
          <a:p>
            <a:pPr lvl="1">
              <a:buFont typeface="Wingdings" panose="05000000000000000000" pitchFamily="2" charset="2"/>
              <a:buChar char="ü"/>
            </a:pPr>
            <a:r>
              <a:rPr lang="nl-BE" dirty="0"/>
              <a:t>Responses </a:t>
            </a:r>
            <a:r>
              <a:rPr lang="nl-BE" dirty="0" err="1"/>
              <a:t>to</a:t>
            </a:r>
            <a:r>
              <a:rPr lang="nl-BE" dirty="0"/>
              <a:t> </a:t>
            </a:r>
            <a:r>
              <a:rPr lang="nl-BE" dirty="0" err="1"/>
              <a:t>incidents</a:t>
            </a:r>
            <a:r>
              <a:rPr lang="nl-BE" dirty="0"/>
              <a:t> at </a:t>
            </a:r>
            <a:r>
              <a:rPr lang="nl-BE" dirty="0" err="1"/>
              <a:t>the</a:t>
            </a:r>
            <a:r>
              <a:rPr lang="nl-BE" dirty="0"/>
              <a:t> gate </a:t>
            </a:r>
          </a:p>
          <a:p>
            <a:pPr lvl="1">
              <a:buFont typeface="Wingdings" panose="05000000000000000000" pitchFamily="2" charset="2"/>
              <a:buChar char="ü"/>
            </a:pPr>
            <a:r>
              <a:rPr lang="nl-BE" dirty="0" smtClean="0"/>
              <a:t>9-liner </a:t>
            </a:r>
            <a:r>
              <a:rPr lang="nl-BE" dirty="0"/>
              <a:t>+ </a:t>
            </a:r>
            <a:r>
              <a:rPr lang="nl-BE" dirty="0" smtClean="0"/>
              <a:t>MIST</a:t>
            </a:r>
            <a:endParaRPr lang="fr-BE" sz="4000" dirty="0"/>
          </a:p>
          <a:p>
            <a:pPr marL="457200" lvl="1" indent="0">
              <a:buNone/>
            </a:pPr>
            <a:endParaRPr lang="fr-BE" dirty="0" smtClean="0"/>
          </a:p>
          <a:p>
            <a:pPr lvl="1">
              <a:buFont typeface="Wingdings" panose="05000000000000000000" pitchFamily="2" charset="2"/>
              <a:buChar char="Ø"/>
            </a:pPr>
            <a:endParaRPr lang="fr-BE" dirty="0" smtClean="0"/>
          </a:p>
          <a:p>
            <a:pPr marL="0" indent="0">
              <a:buNone/>
            </a:pPr>
            <a:endParaRPr lang="fr-BE" dirty="0"/>
          </a:p>
        </p:txBody>
      </p:sp>
      <p:pic>
        <p:nvPicPr>
          <p:cNvPr id="5" name="Picture 4"/>
          <p:cNvPicPr/>
          <p:nvPr/>
        </p:nvPicPr>
        <p:blipFill>
          <a:blip r:embed="rId2">
            <a:lum bright="-14000" contrast="22000"/>
            <a:extLst>
              <a:ext uri="{28A0092B-C50C-407E-A947-70E740481C1C}">
                <a14:useLocalDpi xmlns:a14="http://schemas.microsoft.com/office/drawing/2010/main" val="0"/>
              </a:ext>
            </a:extLst>
          </a:blip>
          <a:srcRect/>
          <a:stretch>
            <a:fillRect/>
          </a:stretch>
        </p:blipFill>
        <p:spPr bwMode="auto">
          <a:xfrm>
            <a:off x="1488794" y="104564"/>
            <a:ext cx="5939790" cy="6572563"/>
          </a:xfrm>
          <a:prstGeom prst="rect">
            <a:avLst/>
          </a:prstGeom>
          <a:ln w="25400">
            <a:solidFill>
              <a:schemeClr val="tx1"/>
            </a:solidFill>
          </a:ln>
          <a:effectLst>
            <a:outerShdw blurRad="393700" dist="266700" dir="2700000" algn="tl" rotWithShape="0">
              <a:prstClr val="black">
                <a:alpha val="61000"/>
              </a:prstClr>
            </a:outerShdw>
          </a:effectLst>
        </p:spPr>
      </p:pic>
      <p:pic>
        <p:nvPicPr>
          <p:cNvPr id="2" name="Picture 1"/>
          <p:cNvPicPr>
            <a:picLocks noChangeAspect="1"/>
          </p:cNvPicPr>
          <p:nvPr/>
        </p:nvPicPr>
        <p:blipFill>
          <a:blip r:embed="rId3">
            <a:lum bright="-14000" contrast="22000"/>
            <a:extLst>
              <a:ext uri="{28A0092B-C50C-407E-A947-70E740481C1C}">
                <a14:useLocalDpi xmlns:a14="http://schemas.microsoft.com/office/drawing/2010/main" val="0"/>
              </a:ext>
            </a:extLst>
          </a:blip>
          <a:stretch>
            <a:fillRect/>
          </a:stretch>
        </p:blipFill>
        <p:spPr>
          <a:xfrm>
            <a:off x="1187624" y="779659"/>
            <a:ext cx="6542130" cy="5889701"/>
          </a:xfrm>
          <a:prstGeom prst="rect">
            <a:avLst/>
          </a:prstGeom>
          <a:ln w="25400">
            <a:solidFill>
              <a:schemeClr val="tx1"/>
            </a:solidFill>
          </a:ln>
          <a:effectLst>
            <a:outerShdw blurRad="393700" dist="266700" dir="2700000" algn="tl" rotWithShape="0">
              <a:prstClr val="black">
                <a:alpha val="61000"/>
              </a:prstClr>
            </a:outerShdw>
          </a:effectLst>
        </p:spPr>
      </p:pic>
    </p:spTree>
    <p:extLst>
      <p:ext uri="{BB962C8B-B14F-4D97-AF65-F5344CB8AC3E}">
        <p14:creationId xmlns:p14="http://schemas.microsoft.com/office/powerpoint/2010/main" val="38885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nodeType="clickEffect">
                                  <p:stCondLst>
                                    <p:cond delay="0"/>
                                  </p:stCondLst>
                                  <p:childTnLst>
                                    <p:animEffect transition="out" filter="wipe(down)">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412" y="404664"/>
            <a:ext cx="7499176" cy="1325562"/>
          </a:xfrm>
        </p:spPr>
        <p:txBody>
          <a:bodyPr/>
          <a:lstStyle/>
          <a:p>
            <a:r>
              <a:rPr lang="fr-BE" sz="3600" dirty="0" err="1"/>
              <a:t>Developing</a:t>
            </a:r>
            <a:r>
              <a:rPr lang="fr-BE" sz="3600" dirty="0"/>
              <a:t> the </a:t>
            </a:r>
            <a:r>
              <a:rPr lang="fr-BE" sz="3600" dirty="0" err="1"/>
              <a:t>toolbox</a:t>
            </a:r>
            <a:r>
              <a:rPr lang="fr-BE" sz="3600" dirty="0"/>
              <a:t/>
            </a:r>
            <a:br>
              <a:rPr lang="fr-BE" sz="3600" dirty="0"/>
            </a:br>
            <a:r>
              <a:rPr lang="fr-BE" sz="3200" dirty="0"/>
              <a:t/>
            </a:r>
            <a:br>
              <a:rPr lang="fr-BE" sz="3200" dirty="0"/>
            </a:br>
            <a:endParaRPr lang="en-US" sz="3600" u="sng" dirty="0"/>
          </a:p>
        </p:txBody>
      </p:sp>
      <p:sp>
        <p:nvSpPr>
          <p:cNvPr id="4" name="Content Placeholder 3"/>
          <p:cNvSpPr>
            <a:spLocks noGrp="1"/>
          </p:cNvSpPr>
          <p:nvPr>
            <p:ph idx="1"/>
          </p:nvPr>
        </p:nvSpPr>
        <p:spPr>
          <a:xfrm>
            <a:off x="323528" y="1600200"/>
            <a:ext cx="8712968" cy="4709120"/>
          </a:xfrm>
        </p:spPr>
        <p:txBody>
          <a:bodyPr/>
          <a:lstStyle/>
          <a:p>
            <a:pPr marL="0" indent="0">
              <a:buNone/>
            </a:pPr>
            <a:r>
              <a:rPr lang="fr-BE" b="1" dirty="0"/>
              <a:t>2</a:t>
            </a:r>
            <a:r>
              <a:rPr lang="fr-BE" b="1" baseline="30000" dirty="0"/>
              <a:t>nd</a:t>
            </a:r>
            <a:r>
              <a:rPr lang="fr-BE" b="1" dirty="0"/>
              <a:t> </a:t>
            </a:r>
            <a:r>
              <a:rPr lang="fr-BE" b="1" dirty="0" err="1"/>
              <a:t>step</a:t>
            </a:r>
            <a:r>
              <a:rPr lang="fr-BE" b="1" dirty="0"/>
              <a:t>: </a:t>
            </a:r>
            <a:r>
              <a:rPr lang="fr-BE" dirty="0" err="1"/>
              <a:t>Gathering</a:t>
            </a:r>
            <a:r>
              <a:rPr lang="fr-BE" dirty="0"/>
              <a:t> info </a:t>
            </a:r>
            <a:r>
              <a:rPr lang="fr-BE" dirty="0" err="1"/>
              <a:t>from</a:t>
            </a:r>
            <a:r>
              <a:rPr lang="fr-BE" dirty="0"/>
              <a:t> </a:t>
            </a:r>
            <a:r>
              <a:rPr lang="fr-BE" dirty="0" err="1"/>
              <a:t>participating</a:t>
            </a:r>
            <a:r>
              <a:rPr lang="fr-BE" dirty="0"/>
              <a:t> </a:t>
            </a:r>
            <a:r>
              <a:rPr lang="fr-BE" dirty="0" err="1"/>
              <a:t>units</a:t>
            </a:r>
            <a:r>
              <a:rPr lang="fr-BE" dirty="0"/>
              <a:t> to missions OGF and ODF – Flight Line Security </a:t>
            </a:r>
            <a:r>
              <a:rPr lang="fr-BE" dirty="0" err="1"/>
              <a:t>Officer</a:t>
            </a:r>
            <a:r>
              <a:rPr lang="fr-BE" dirty="0"/>
              <a:t> </a:t>
            </a:r>
            <a:r>
              <a:rPr lang="fr-BE" dirty="0" err="1"/>
              <a:t>highlighted</a:t>
            </a:r>
            <a:r>
              <a:rPr lang="fr-BE" dirty="0"/>
              <a:t> communication issues in: </a:t>
            </a:r>
            <a:r>
              <a:rPr lang="fr-BE" dirty="0" smtClean="0"/>
              <a:t> </a:t>
            </a:r>
            <a:endParaRPr lang="fr-BE" dirty="0"/>
          </a:p>
          <a:p>
            <a:pPr lvl="1">
              <a:buFont typeface="Wingdings" panose="05000000000000000000" pitchFamily="2" charset="2"/>
              <a:buChar char="ü"/>
            </a:pPr>
            <a:r>
              <a:rPr lang="nl-BE" dirty="0" smtClean="0"/>
              <a:t>RAB </a:t>
            </a:r>
            <a:r>
              <a:rPr lang="nl-BE" dirty="0"/>
              <a:t>(</a:t>
            </a:r>
            <a:r>
              <a:rPr lang="nl-BE" dirty="0" err="1"/>
              <a:t>Restricted</a:t>
            </a:r>
            <a:r>
              <a:rPr lang="nl-BE" dirty="0"/>
              <a:t> Area Badge</a:t>
            </a:r>
            <a:r>
              <a:rPr lang="nl-BE" dirty="0" smtClean="0"/>
              <a:t>) procedures  </a:t>
            </a:r>
            <a:endParaRPr lang="fr-BE" sz="4000" dirty="0"/>
          </a:p>
          <a:p>
            <a:pPr lvl="1">
              <a:buFont typeface="Wingdings" panose="05000000000000000000" pitchFamily="2" charset="2"/>
              <a:buChar char="ü"/>
            </a:pPr>
            <a:r>
              <a:rPr lang="nl-BE" dirty="0" smtClean="0"/>
              <a:t>EAL : Entry </a:t>
            </a:r>
            <a:r>
              <a:rPr lang="nl-BE" dirty="0" err="1"/>
              <a:t>Authorization</a:t>
            </a:r>
            <a:r>
              <a:rPr lang="nl-BE" dirty="0"/>
              <a:t> List</a:t>
            </a:r>
            <a:endParaRPr lang="fr-BE" sz="4000" dirty="0"/>
          </a:p>
          <a:p>
            <a:pPr lvl="1">
              <a:buFont typeface="Wingdings" panose="05000000000000000000" pitchFamily="2" charset="2"/>
              <a:buChar char="ü"/>
            </a:pPr>
            <a:r>
              <a:rPr lang="nl-BE" dirty="0" err="1" smtClean="0"/>
              <a:t>Incidents</a:t>
            </a:r>
            <a:r>
              <a:rPr lang="nl-BE" dirty="0" smtClean="0"/>
              <a:t> at </a:t>
            </a:r>
            <a:r>
              <a:rPr lang="nl-BE" dirty="0" err="1" smtClean="0"/>
              <a:t>the</a:t>
            </a:r>
            <a:r>
              <a:rPr lang="nl-BE" dirty="0" smtClean="0"/>
              <a:t> gate</a:t>
            </a:r>
          </a:p>
          <a:p>
            <a:pPr lvl="1">
              <a:buFont typeface="Wingdings" panose="05000000000000000000" pitchFamily="2" charset="2"/>
              <a:buChar char="ü"/>
            </a:pPr>
            <a:r>
              <a:rPr lang="nl-BE" dirty="0" smtClean="0"/>
              <a:t>9-liner </a:t>
            </a:r>
            <a:r>
              <a:rPr lang="nl-BE" dirty="0"/>
              <a:t>+ </a:t>
            </a:r>
            <a:r>
              <a:rPr lang="nl-BE" dirty="0" smtClean="0"/>
              <a:t>MIST</a:t>
            </a:r>
            <a:endParaRPr lang="fr-BE" sz="4000" dirty="0"/>
          </a:p>
          <a:p>
            <a:pPr lvl="1">
              <a:buFont typeface="Wingdings" panose="05000000000000000000" pitchFamily="2" charset="2"/>
              <a:buChar char="ü"/>
            </a:pPr>
            <a:r>
              <a:rPr lang="nl-BE" dirty="0" smtClean="0"/>
              <a:t>10-liner</a:t>
            </a:r>
            <a:endParaRPr lang="fr-BE" sz="4000" dirty="0"/>
          </a:p>
          <a:p>
            <a:pPr marL="457200" lvl="1" indent="0">
              <a:buNone/>
            </a:pPr>
            <a:endParaRPr lang="fr-BE" dirty="0" smtClean="0"/>
          </a:p>
          <a:p>
            <a:pPr lvl="1">
              <a:buFont typeface="Wingdings" panose="05000000000000000000" pitchFamily="2" charset="2"/>
              <a:buChar char="Ø"/>
            </a:pPr>
            <a:endParaRPr lang="fr-BE" dirty="0" smtClean="0"/>
          </a:p>
          <a:p>
            <a:pPr marL="0" indent="0">
              <a:buNone/>
            </a:pPr>
            <a:endParaRPr lang="fr-B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0059" y="188640"/>
            <a:ext cx="4134045" cy="6450422"/>
          </a:xfrm>
          <a:prstGeom prst="rect">
            <a:avLst/>
          </a:prstGeom>
          <a:ln w="25400">
            <a:solidFill>
              <a:schemeClr val="tx1"/>
            </a:solidFill>
          </a:ln>
          <a:effectLst>
            <a:outerShdw blurRad="393700" dist="266700" dir="2700000" algn="tl" rotWithShape="0">
              <a:prstClr val="black">
                <a:alpha val="61000"/>
              </a:prstClr>
            </a:outerShdw>
          </a:effectLst>
        </p:spPr>
      </p:pic>
    </p:spTree>
    <p:extLst>
      <p:ext uri="{BB962C8B-B14F-4D97-AF65-F5344CB8AC3E}">
        <p14:creationId xmlns:p14="http://schemas.microsoft.com/office/powerpoint/2010/main" val="395016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412" y="404664"/>
            <a:ext cx="7499176" cy="1325562"/>
          </a:xfrm>
        </p:spPr>
        <p:txBody>
          <a:bodyPr/>
          <a:lstStyle/>
          <a:p>
            <a:r>
              <a:rPr lang="fr-BE" sz="3600" dirty="0" err="1"/>
              <a:t>Developing</a:t>
            </a:r>
            <a:r>
              <a:rPr lang="fr-BE" sz="3600" dirty="0"/>
              <a:t> the </a:t>
            </a:r>
            <a:r>
              <a:rPr lang="fr-BE" sz="3600" dirty="0" err="1"/>
              <a:t>toolbox</a:t>
            </a:r>
            <a:r>
              <a:rPr lang="fr-BE" sz="3600" dirty="0"/>
              <a:t/>
            </a:r>
            <a:br>
              <a:rPr lang="fr-BE" sz="3600" dirty="0"/>
            </a:br>
            <a:r>
              <a:rPr lang="fr-BE" sz="3200" dirty="0"/>
              <a:t/>
            </a:r>
            <a:br>
              <a:rPr lang="fr-BE" sz="3200" dirty="0"/>
            </a:br>
            <a:endParaRPr lang="en-US" sz="3600" u="sng" dirty="0"/>
          </a:p>
        </p:txBody>
      </p:sp>
      <p:sp>
        <p:nvSpPr>
          <p:cNvPr id="4" name="Content Placeholder 3"/>
          <p:cNvSpPr>
            <a:spLocks noGrp="1"/>
          </p:cNvSpPr>
          <p:nvPr>
            <p:ph idx="1"/>
          </p:nvPr>
        </p:nvSpPr>
        <p:spPr>
          <a:xfrm>
            <a:off x="323528" y="1600200"/>
            <a:ext cx="8712968" cy="4709120"/>
          </a:xfrm>
        </p:spPr>
        <p:txBody>
          <a:bodyPr/>
          <a:lstStyle/>
          <a:p>
            <a:pPr marL="0" indent="0">
              <a:buNone/>
            </a:pPr>
            <a:r>
              <a:rPr lang="fr-BE" b="1" dirty="0"/>
              <a:t>2</a:t>
            </a:r>
            <a:r>
              <a:rPr lang="fr-BE" b="1" baseline="30000" dirty="0"/>
              <a:t>nd</a:t>
            </a:r>
            <a:r>
              <a:rPr lang="fr-BE" b="1" dirty="0"/>
              <a:t> </a:t>
            </a:r>
            <a:r>
              <a:rPr lang="fr-BE" b="1" dirty="0" err="1"/>
              <a:t>step</a:t>
            </a:r>
            <a:r>
              <a:rPr lang="fr-BE" b="1" dirty="0"/>
              <a:t>: </a:t>
            </a:r>
            <a:r>
              <a:rPr lang="fr-BE" dirty="0" err="1"/>
              <a:t>Gathering</a:t>
            </a:r>
            <a:r>
              <a:rPr lang="fr-BE" dirty="0"/>
              <a:t> info </a:t>
            </a:r>
            <a:r>
              <a:rPr lang="fr-BE" dirty="0" err="1"/>
              <a:t>from</a:t>
            </a:r>
            <a:r>
              <a:rPr lang="fr-BE" dirty="0"/>
              <a:t> </a:t>
            </a:r>
            <a:r>
              <a:rPr lang="fr-BE" dirty="0" err="1"/>
              <a:t>participating</a:t>
            </a:r>
            <a:r>
              <a:rPr lang="fr-BE" dirty="0"/>
              <a:t> </a:t>
            </a:r>
            <a:r>
              <a:rPr lang="fr-BE" dirty="0" err="1"/>
              <a:t>units</a:t>
            </a:r>
            <a:r>
              <a:rPr lang="fr-BE" dirty="0"/>
              <a:t> to missions OGF and ODF – Flight Line Security </a:t>
            </a:r>
            <a:r>
              <a:rPr lang="fr-BE" dirty="0" err="1"/>
              <a:t>Officer</a:t>
            </a:r>
            <a:r>
              <a:rPr lang="fr-BE" dirty="0"/>
              <a:t> </a:t>
            </a:r>
            <a:r>
              <a:rPr lang="fr-BE" dirty="0" err="1"/>
              <a:t>highlighted</a:t>
            </a:r>
            <a:r>
              <a:rPr lang="fr-BE" dirty="0"/>
              <a:t> communication issues in: </a:t>
            </a:r>
          </a:p>
          <a:p>
            <a:pPr lvl="1">
              <a:buFont typeface="Wingdings" panose="05000000000000000000" pitchFamily="2" charset="2"/>
              <a:buChar char="ü"/>
            </a:pPr>
            <a:r>
              <a:rPr lang="nl-BE" dirty="0" smtClean="0"/>
              <a:t>RAB </a:t>
            </a:r>
            <a:r>
              <a:rPr lang="nl-BE" dirty="0"/>
              <a:t>(</a:t>
            </a:r>
            <a:r>
              <a:rPr lang="nl-BE" dirty="0" err="1"/>
              <a:t>Restricted</a:t>
            </a:r>
            <a:r>
              <a:rPr lang="nl-BE" dirty="0"/>
              <a:t> Area Badge</a:t>
            </a:r>
            <a:r>
              <a:rPr lang="nl-BE" dirty="0" smtClean="0"/>
              <a:t>) procedures  </a:t>
            </a:r>
            <a:endParaRPr lang="fr-BE" sz="4000" dirty="0"/>
          </a:p>
          <a:p>
            <a:pPr lvl="1">
              <a:buFont typeface="Wingdings" panose="05000000000000000000" pitchFamily="2" charset="2"/>
              <a:buChar char="ü"/>
            </a:pPr>
            <a:r>
              <a:rPr lang="nl-BE" dirty="0" smtClean="0"/>
              <a:t>EAL : Entry </a:t>
            </a:r>
            <a:r>
              <a:rPr lang="nl-BE" dirty="0" err="1"/>
              <a:t>Authorization</a:t>
            </a:r>
            <a:r>
              <a:rPr lang="nl-BE" dirty="0"/>
              <a:t> List</a:t>
            </a:r>
            <a:endParaRPr lang="fr-BE" sz="4000" dirty="0"/>
          </a:p>
          <a:p>
            <a:pPr lvl="1">
              <a:buFont typeface="Wingdings" panose="05000000000000000000" pitchFamily="2" charset="2"/>
              <a:buChar char="ü"/>
            </a:pPr>
            <a:r>
              <a:rPr lang="nl-BE" dirty="0" err="1" smtClean="0"/>
              <a:t>Incidents</a:t>
            </a:r>
            <a:r>
              <a:rPr lang="nl-BE" dirty="0" smtClean="0"/>
              <a:t> at </a:t>
            </a:r>
            <a:r>
              <a:rPr lang="nl-BE" dirty="0" err="1" smtClean="0"/>
              <a:t>the</a:t>
            </a:r>
            <a:r>
              <a:rPr lang="nl-BE" dirty="0" smtClean="0"/>
              <a:t> gate</a:t>
            </a:r>
          </a:p>
          <a:p>
            <a:pPr lvl="1">
              <a:buFont typeface="Wingdings" panose="05000000000000000000" pitchFamily="2" charset="2"/>
              <a:buChar char="ü"/>
            </a:pPr>
            <a:r>
              <a:rPr lang="nl-BE" dirty="0" smtClean="0"/>
              <a:t>9-liner </a:t>
            </a:r>
            <a:r>
              <a:rPr lang="nl-BE" dirty="0"/>
              <a:t>+ </a:t>
            </a:r>
            <a:r>
              <a:rPr lang="nl-BE" dirty="0" smtClean="0"/>
              <a:t>MIST</a:t>
            </a:r>
            <a:endParaRPr lang="fr-BE" sz="4000" dirty="0"/>
          </a:p>
          <a:p>
            <a:pPr lvl="1">
              <a:buFont typeface="Wingdings" panose="05000000000000000000" pitchFamily="2" charset="2"/>
              <a:buChar char="ü"/>
            </a:pPr>
            <a:r>
              <a:rPr lang="nl-BE" dirty="0" smtClean="0"/>
              <a:t>10-liner</a:t>
            </a:r>
            <a:endParaRPr lang="fr-BE" sz="4000" dirty="0"/>
          </a:p>
          <a:p>
            <a:pPr lvl="1">
              <a:buFont typeface="Wingdings" panose="05000000000000000000" pitchFamily="2" charset="2"/>
              <a:buChar char="ü"/>
            </a:pPr>
            <a:r>
              <a:rPr lang="nl-BE" dirty="0" smtClean="0"/>
              <a:t>SALTA </a:t>
            </a:r>
            <a:r>
              <a:rPr lang="nl-BE" dirty="0"/>
              <a:t>report</a:t>
            </a:r>
            <a:endParaRPr lang="fr-BE" sz="4000" dirty="0"/>
          </a:p>
          <a:p>
            <a:pPr marL="457200" lvl="1" indent="0">
              <a:buNone/>
            </a:pPr>
            <a:endParaRPr lang="fr-BE" dirty="0" smtClean="0"/>
          </a:p>
          <a:p>
            <a:pPr lvl="1">
              <a:buFont typeface="Wingdings" panose="05000000000000000000" pitchFamily="2" charset="2"/>
              <a:buChar char="Ø"/>
            </a:pPr>
            <a:endParaRPr lang="fr-BE" dirty="0" smtClean="0"/>
          </a:p>
          <a:p>
            <a:pPr marL="0" indent="0">
              <a:buNone/>
            </a:pPr>
            <a:endParaRPr lang="fr-B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698" y="1196752"/>
            <a:ext cx="5400603" cy="5279327"/>
          </a:xfrm>
          <a:prstGeom prst="rect">
            <a:avLst/>
          </a:prstGeom>
          <a:ln w="25400">
            <a:solidFill>
              <a:schemeClr val="tx1"/>
            </a:solidFill>
          </a:ln>
          <a:effectLst>
            <a:outerShdw blurRad="393700" dist="266700" dir="2700000" algn="tl" rotWithShape="0">
              <a:prstClr val="black">
                <a:alpha val="61000"/>
              </a:prstClr>
            </a:outerShdw>
          </a:effectLst>
        </p:spPr>
      </p:pic>
    </p:spTree>
    <p:extLst>
      <p:ext uri="{BB962C8B-B14F-4D97-AF65-F5344CB8AC3E}">
        <p14:creationId xmlns:p14="http://schemas.microsoft.com/office/powerpoint/2010/main" val="261502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896544"/>
          </a:xfrm>
        </p:spPr>
        <p:txBody>
          <a:bodyPr/>
          <a:lstStyle/>
          <a:p>
            <a:pPr marL="457200" lvl="1" indent="0">
              <a:buNone/>
            </a:pPr>
            <a:r>
              <a:rPr lang="nl-BE" b="1" u="sng" dirty="0" smtClean="0"/>
              <a:t>3rd step: </a:t>
            </a:r>
            <a:r>
              <a:rPr lang="nl-BE" b="1" u="sng" dirty="0" err="1" smtClean="0"/>
              <a:t>merging</a:t>
            </a:r>
            <a:r>
              <a:rPr lang="nl-BE" b="1" u="sng" dirty="0" smtClean="0"/>
              <a:t> </a:t>
            </a:r>
            <a:r>
              <a:rPr lang="nl-BE" b="1" u="sng" dirty="0" err="1" smtClean="0"/>
              <a:t>proposal</a:t>
            </a:r>
            <a:r>
              <a:rPr lang="nl-BE" b="1" u="sng" dirty="0" smtClean="0"/>
              <a:t> </a:t>
            </a:r>
            <a:r>
              <a:rPr lang="nl-BE" b="1" u="sng" dirty="0" err="1" smtClean="0"/>
              <a:t>and</a:t>
            </a:r>
            <a:r>
              <a:rPr lang="nl-BE" b="1" u="sng" dirty="0" smtClean="0"/>
              <a:t> info </a:t>
            </a:r>
            <a:r>
              <a:rPr lang="nl-BE" b="1" u="sng" dirty="0" err="1" smtClean="0"/>
              <a:t>gathered</a:t>
            </a:r>
            <a:r>
              <a:rPr lang="nl-BE" b="1" u="sng" dirty="0" smtClean="0"/>
              <a:t> on </a:t>
            </a:r>
            <a:r>
              <a:rPr lang="nl-BE" b="1" u="sng" dirty="0" err="1" smtClean="0"/>
              <a:t>theatre</a:t>
            </a:r>
            <a:r>
              <a:rPr lang="nl-BE" b="1" dirty="0" smtClean="0"/>
              <a:t>: </a:t>
            </a:r>
          </a:p>
          <a:p>
            <a:pPr marL="57150" indent="-57150">
              <a:buNone/>
            </a:pPr>
            <a:r>
              <a:rPr lang="nl-BE" sz="2800" b="1" dirty="0" smtClean="0"/>
              <a:t>Day 1</a:t>
            </a:r>
          </a:p>
          <a:p>
            <a:r>
              <a:rPr lang="en-US" sz="2400" dirty="0" smtClean="0"/>
              <a:t>ECPs (</a:t>
            </a:r>
            <a:r>
              <a:rPr lang="en-US" sz="2400" dirty="0"/>
              <a:t>vocabulary – expressions)</a:t>
            </a:r>
            <a:endParaRPr lang="fr-BE" sz="2400" dirty="0"/>
          </a:p>
          <a:p>
            <a:pPr lvl="0"/>
            <a:r>
              <a:rPr lang="en-US" sz="2400" dirty="0" smtClean="0"/>
              <a:t>Access </a:t>
            </a:r>
            <a:r>
              <a:rPr lang="en-US" sz="2400" dirty="0"/>
              <a:t>control (</a:t>
            </a:r>
            <a:r>
              <a:rPr lang="en-US" sz="2400" dirty="0" err="1"/>
              <a:t>roleplays</a:t>
            </a:r>
            <a:r>
              <a:rPr lang="en-US" sz="2400" dirty="0"/>
              <a:t>)</a:t>
            </a:r>
            <a:endParaRPr lang="fr-BE" sz="2400" dirty="0"/>
          </a:p>
          <a:p>
            <a:pPr lvl="0"/>
            <a:r>
              <a:rPr lang="en-US" sz="2400" dirty="0"/>
              <a:t>Body and vehicle searches (vocabulary – expressions </a:t>
            </a:r>
            <a:r>
              <a:rPr lang="en-US" sz="2400" dirty="0" smtClean="0"/>
              <a:t>– classroom </a:t>
            </a:r>
            <a:r>
              <a:rPr lang="en-US" sz="2400" dirty="0" err="1" smtClean="0"/>
              <a:t>roleplays</a:t>
            </a:r>
            <a:r>
              <a:rPr lang="en-US" sz="2400" dirty="0" smtClean="0"/>
              <a:t>)</a:t>
            </a:r>
            <a:endParaRPr lang="fr-BE" sz="2400" dirty="0"/>
          </a:p>
          <a:p>
            <a:pPr marL="0" lvl="0" indent="0">
              <a:buNone/>
            </a:pPr>
            <a:r>
              <a:rPr lang="en-US" sz="2800" b="1" dirty="0" smtClean="0"/>
              <a:t>Suggested </a:t>
            </a:r>
            <a:r>
              <a:rPr lang="en-US" sz="2800" b="1" dirty="0" err="1" smtClean="0"/>
              <a:t>roleplays</a:t>
            </a:r>
            <a:r>
              <a:rPr lang="en-US" sz="2800" b="1" dirty="0" smtClean="0"/>
              <a:t> by </a:t>
            </a:r>
            <a:r>
              <a:rPr lang="en-US" sz="2800" b="1" dirty="0" err="1" smtClean="0"/>
              <a:t>Detco</a:t>
            </a:r>
            <a:r>
              <a:rPr lang="en-US" sz="2800" b="1" dirty="0" smtClean="0"/>
              <a:t> </a:t>
            </a:r>
            <a:endParaRPr lang="fr-BE" sz="2800" dirty="0"/>
          </a:p>
          <a:p>
            <a:r>
              <a:rPr lang="nl-BE" sz="2400" dirty="0" err="1"/>
              <a:t>ECPs</a:t>
            </a:r>
            <a:r>
              <a:rPr lang="nl-BE" sz="2400" dirty="0"/>
              <a:t>: </a:t>
            </a:r>
            <a:r>
              <a:rPr lang="nl-BE" sz="2400" dirty="0" err="1"/>
              <a:t>Reactions</a:t>
            </a:r>
            <a:r>
              <a:rPr lang="nl-BE" sz="2400" dirty="0"/>
              <a:t> on RAB (</a:t>
            </a:r>
            <a:r>
              <a:rPr lang="nl-BE" sz="2400" dirty="0" err="1"/>
              <a:t>Restricted</a:t>
            </a:r>
            <a:r>
              <a:rPr lang="nl-BE" sz="2400" dirty="0"/>
              <a:t> Area </a:t>
            </a:r>
            <a:r>
              <a:rPr lang="nl-BE" sz="2400" dirty="0" smtClean="0"/>
              <a:t>Badge)</a:t>
            </a:r>
          </a:p>
          <a:p>
            <a:pPr marL="0" lvl="0" indent="0">
              <a:buNone/>
            </a:pPr>
            <a:r>
              <a:rPr lang="nl-BE" sz="2400" i="1" dirty="0" err="1" smtClean="0"/>
              <a:t>Possibilities</a:t>
            </a:r>
            <a:r>
              <a:rPr lang="nl-BE" sz="2400" dirty="0" smtClean="0"/>
              <a:t>: </a:t>
            </a:r>
            <a:r>
              <a:rPr lang="en-US" sz="2400" i="1" dirty="0"/>
              <a:t>good RAB/False RAB/no </a:t>
            </a:r>
            <a:r>
              <a:rPr lang="en-US" sz="2400" i="1" dirty="0" smtClean="0"/>
              <a:t>RAB </a:t>
            </a:r>
            <a:r>
              <a:rPr lang="en-US" sz="2400" dirty="0" smtClean="0"/>
              <a:t>- </a:t>
            </a:r>
            <a:r>
              <a:rPr lang="en-US" sz="2400" i="1" dirty="0" smtClean="0"/>
              <a:t>drunken person </a:t>
            </a:r>
            <a:r>
              <a:rPr lang="en-US" sz="2400" dirty="0" smtClean="0"/>
              <a:t>- </a:t>
            </a:r>
            <a:r>
              <a:rPr lang="en-US" sz="2400" i="1" dirty="0"/>
              <a:t>aggressive person</a:t>
            </a:r>
            <a:endParaRPr lang="fr-BE" sz="2400" i="1" dirty="0"/>
          </a:p>
          <a:p>
            <a:pPr marL="0" indent="0">
              <a:buNone/>
            </a:pPr>
            <a:endParaRPr lang="fr-BE" sz="2400" dirty="0"/>
          </a:p>
          <a:p>
            <a:pPr marL="0" indent="0">
              <a:buNone/>
            </a:pPr>
            <a:endParaRPr lang="fr-BE" sz="2400" dirty="0" smtClean="0"/>
          </a:p>
          <a:p>
            <a:pPr lvl="0"/>
            <a:endParaRPr lang="fr-BE" sz="2800" dirty="0"/>
          </a:p>
          <a:p>
            <a:pPr marL="0" indent="0">
              <a:buNone/>
            </a:pPr>
            <a:endParaRPr lang="fr-BE" sz="2400" dirty="0"/>
          </a:p>
          <a:p>
            <a:pPr marL="0" indent="0">
              <a:buNone/>
            </a:pPr>
            <a:endParaRPr lang="fr-BE" sz="4400" dirty="0"/>
          </a:p>
          <a:p>
            <a:endParaRPr lang="nl-BE" dirty="0" smtClean="0"/>
          </a:p>
          <a:p>
            <a:pPr marL="57150" indent="0">
              <a:buNone/>
            </a:pPr>
            <a:endParaRPr lang="nl-BE" dirty="0"/>
          </a:p>
          <a:p>
            <a:endParaRPr lang="en-US" dirty="0"/>
          </a:p>
        </p:txBody>
      </p:sp>
      <p:sp>
        <p:nvSpPr>
          <p:cNvPr id="3" name="Title 2"/>
          <p:cNvSpPr>
            <a:spLocks noGrp="1"/>
          </p:cNvSpPr>
          <p:nvPr>
            <p:ph type="title"/>
          </p:nvPr>
        </p:nvSpPr>
        <p:spPr>
          <a:xfrm>
            <a:off x="457200" y="548680"/>
            <a:ext cx="8229600" cy="1051520"/>
          </a:xfrm>
        </p:spPr>
        <p:txBody>
          <a:bodyPr/>
          <a:lstStyle/>
          <a:p>
            <a:r>
              <a:rPr lang="fr-BE" sz="3600" dirty="0" err="1" smtClean="0"/>
              <a:t>Developing</a:t>
            </a:r>
            <a:r>
              <a:rPr lang="fr-BE" sz="3600" dirty="0" smtClean="0"/>
              <a:t> the </a:t>
            </a:r>
            <a:r>
              <a:rPr lang="fr-BE" sz="3600" dirty="0" err="1" smtClean="0"/>
              <a:t>toolbox</a:t>
            </a:r>
            <a:r>
              <a:rPr lang="fr-BE" dirty="0"/>
              <a:t/>
            </a:r>
            <a:br>
              <a:rPr lang="fr-BE" dirty="0"/>
            </a:br>
            <a:endParaRPr lang="en-US" u="sng" dirty="0"/>
          </a:p>
        </p:txBody>
      </p:sp>
    </p:spTree>
    <p:extLst>
      <p:ext uri="{BB962C8B-B14F-4D97-AF65-F5344CB8AC3E}">
        <p14:creationId xmlns:p14="http://schemas.microsoft.com/office/powerpoint/2010/main" val="2091007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5256584"/>
          </a:xfrm>
        </p:spPr>
        <p:txBody>
          <a:bodyPr/>
          <a:lstStyle/>
          <a:p>
            <a:pPr marL="457200" lvl="1" indent="0">
              <a:buNone/>
            </a:pPr>
            <a:r>
              <a:rPr lang="nl-BE" b="1" u="sng" dirty="0" smtClean="0"/>
              <a:t>3rd step: </a:t>
            </a:r>
            <a:r>
              <a:rPr lang="nl-BE" b="1" u="sng" dirty="0" err="1" smtClean="0"/>
              <a:t>merging</a:t>
            </a:r>
            <a:r>
              <a:rPr lang="nl-BE" b="1" u="sng" dirty="0" smtClean="0"/>
              <a:t> </a:t>
            </a:r>
            <a:r>
              <a:rPr lang="nl-BE" b="1" u="sng" dirty="0" err="1" smtClean="0"/>
              <a:t>proposal</a:t>
            </a:r>
            <a:r>
              <a:rPr lang="nl-BE" b="1" u="sng" dirty="0" smtClean="0"/>
              <a:t> </a:t>
            </a:r>
            <a:r>
              <a:rPr lang="nl-BE" b="1" u="sng" dirty="0" err="1" smtClean="0"/>
              <a:t>and</a:t>
            </a:r>
            <a:r>
              <a:rPr lang="nl-BE" b="1" u="sng" dirty="0" smtClean="0"/>
              <a:t> info </a:t>
            </a:r>
            <a:r>
              <a:rPr lang="nl-BE" b="1" u="sng" dirty="0" err="1" smtClean="0"/>
              <a:t>gathered</a:t>
            </a:r>
            <a:r>
              <a:rPr lang="nl-BE" b="1" u="sng" dirty="0" smtClean="0"/>
              <a:t> on </a:t>
            </a:r>
            <a:r>
              <a:rPr lang="nl-BE" b="1" u="sng" dirty="0" err="1" smtClean="0"/>
              <a:t>theatre</a:t>
            </a:r>
            <a:r>
              <a:rPr lang="nl-BE" b="1" dirty="0" smtClean="0"/>
              <a:t>: </a:t>
            </a:r>
          </a:p>
          <a:p>
            <a:pPr marL="0" indent="0">
              <a:buNone/>
            </a:pPr>
            <a:r>
              <a:rPr lang="fr-BE" sz="2800" b="1" dirty="0" smtClean="0"/>
              <a:t>Day 2</a:t>
            </a:r>
            <a:endParaRPr lang="fr-BE" sz="2800" dirty="0"/>
          </a:p>
          <a:p>
            <a:r>
              <a:rPr lang="en-US" sz="2400" dirty="0"/>
              <a:t>Radio </a:t>
            </a:r>
            <a:r>
              <a:rPr lang="en-US" sz="2400" dirty="0" err="1"/>
              <a:t>comms</a:t>
            </a:r>
            <a:r>
              <a:rPr lang="en-US" sz="2400" dirty="0"/>
              <a:t> - </a:t>
            </a:r>
            <a:r>
              <a:rPr lang="en-US" sz="2400" dirty="0" smtClean="0"/>
              <a:t>revision radio </a:t>
            </a:r>
            <a:r>
              <a:rPr lang="en-US" sz="2400" dirty="0" err="1" smtClean="0"/>
              <a:t>prowords</a:t>
            </a:r>
            <a:endParaRPr lang="fr-BE" sz="2400" dirty="0"/>
          </a:p>
          <a:p>
            <a:r>
              <a:rPr lang="en-US" sz="2400" dirty="0"/>
              <a:t>Indicating location (vocabulary – expressions)</a:t>
            </a:r>
            <a:endParaRPr lang="fr-BE" sz="2400" dirty="0"/>
          </a:p>
          <a:p>
            <a:r>
              <a:rPr lang="en-US" sz="2400" dirty="0" err="1" smtClean="0"/>
              <a:t>Radiocheck</a:t>
            </a:r>
            <a:r>
              <a:rPr lang="en-US" sz="2400" dirty="0" smtClean="0"/>
              <a:t> </a:t>
            </a:r>
            <a:r>
              <a:rPr lang="en-US" sz="2400" dirty="0"/>
              <a:t>– </a:t>
            </a:r>
            <a:r>
              <a:rPr lang="en-US" sz="2400" dirty="0" smtClean="0"/>
              <a:t>SITREP(classroom </a:t>
            </a:r>
            <a:r>
              <a:rPr lang="en-US" sz="2400" dirty="0" err="1" smtClean="0"/>
              <a:t>roleplays</a:t>
            </a:r>
            <a:r>
              <a:rPr lang="en-US" sz="2400" dirty="0" smtClean="0"/>
              <a:t>)</a:t>
            </a:r>
            <a:endParaRPr lang="fr-BE" sz="2400" dirty="0"/>
          </a:p>
          <a:p>
            <a:pPr marL="0" lvl="0" indent="0">
              <a:buNone/>
            </a:pPr>
            <a:r>
              <a:rPr lang="en-US" sz="2800" b="1" dirty="0"/>
              <a:t>Proposed </a:t>
            </a:r>
            <a:r>
              <a:rPr lang="en-US" sz="2800" b="1" dirty="0" err="1"/>
              <a:t>roleplays</a:t>
            </a:r>
            <a:r>
              <a:rPr lang="en-US" sz="2800" b="1" dirty="0"/>
              <a:t> by </a:t>
            </a:r>
            <a:r>
              <a:rPr lang="en-US" sz="2800" b="1" dirty="0" err="1"/>
              <a:t>Detco</a:t>
            </a:r>
            <a:r>
              <a:rPr lang="en-US" sz="2800" b="1" dirty="0"/>
              <a:t> </a:t>
            </a:r>
            <a:endParaRPr lang="fr-BE" sz="2800" dirty="0"/>
          </a:p>
          <a:p>
            <a:pPr marL="0" lvl="0" indent="0">
              <a:buNone/>
              <a:tabLst>
                <a:tab pos="228600" algn="l"/>
              </a:tabLst>
            </a:pPr>
            <a:r>
              <a:rPr lang="en-US" altLang="fr-FR" sz="2400" dirty="0" smtClean="0"/>
              <a:t>Radio </a:t>
            </a:r>
            <a:r>
              <a:rPr lang="en-US" altLang="fr-FR" sz="2400" dirty="0"/>
              <a:t>conversations:</a:t>
            </a:r>
            <a:endParaRPr lang="fr-BE" altLang="fr-FR" sz="2400" dirty="0"/>
          </a:p>
          <a:p>
            <a:pPr lvl="0">
              <a:tabLst>
                <a:tab pos="228600" algn="l"/>
              </a:tabLst>
            </a:pPr>
            <a:r>
              <a:rPr lang="en-US" altLang="fr-FR" sz="2400" dirty="0"/>
              <a:t>Rocket attack / </a:t>
            </a:r>
            <a:r>
              <a:rPr lang="en-US" altLang="fr-FR" sz="2400" dirty="0" smtClean="0"/>
              <a:t>“</a:t>
            </a:r>
            <a:r>
              <a:rPr lang="en-US" altLang="fr-FR" sz="2400" dirty="0"/>
              <a:t>SALTA” (=SITREP) </a:t>
            </a:r>
            <a:endParaRPr lang="en-US" altLang="fr-FR" sz="2400" dirty="0" smtClean="0"/>
          </a:p>
          <a:p>
            <a:pPr>
              <a:tabLst>
                <a:tab pos="228600" algn="l"/>
              </a:tabLst>
            </a:pPr>
            <a:r>
              <a:rPr lang="en-US" altLang="fr-FR" sz="2400" dirty="0"/>
              <a:t>ON PATROL : </a:t>
            </a:r>
            <a:r>
              <a:rPr lang="en-US" altLang="fr-FR" sz="2400" i="1" dirty="0" smtClean="0"/>
              <a:t>Possibilities</a:t>
            </a:r>
            <a:r>
              <a:rPr lang="en-US" altLang="fr-FR" sz="2400" dirty="0" smtClean="0"/>
              <a:t>:  </a:t>
            </a:r>
            <a:r>
              <a:rPr lang="en-US" altLang="fr-FR" sz="2400" i="1" dirty="0" smtClean="0"/>
              <a:t>hole </a:t>
            </a:r>
            <a:r>
              <a:rPr lang="en-US" altLang="fr-FR" sz="2400" i="1" dirty="0"/>
              <a:t>in the fence </a:t>
            </a:r>
            <a:r>
              <a:rPr lang="en-US" altLang="fr-FR" sz="2400" i="1" dirty="0" smtClean="0"/>
              <a:t>- footprints </a:t>
            </a:r>
            <a:r>
              <a:rPr lang="en-US" altLang="fr-FR" sz="2400" i="1" dirty="0"/>
              <a:t>on the </a:t>
            </a:r>
            <a:r>
              <a:rPr lang="en-US" altLang="fr-FR" sz="2400" i="1" dirty="0" smtClean="0"/>
              <a:t>ground</a:t>
            </a:r>
            <a:r>
              <a:rPr lang="en-US" altLang="fr-FR" sz="2400" dirty="0" smtClean="0"/>
              <a:t>- </a:t>
            </a:r>
            <a:r>
              <a:rPr lang="en-US" altLang="fr-FR" sz="2400" i="1" dirty="0" smtClean="0"/>
              <a:t>a </a:t>
            </a:r>
            <a:r>
              <a:rPr lang="en-US" altLang="fr-FR" sz="2400" i="1" dirty="0"/>
              <a:t>suicide bomber entering the </a:t>
            </a:r>
            <a:r>
              <a:rPr lang="en-US" altLang="fr-FR" sz="2400" i="1" dirty="0" smtClean="0"/>
              <a:t>base</a:t>
            </a:r>
            <a:r>
              <a:rPr lang="en-US" altLang="fr-FR" sz="2400" dirty="0" smtClean="0"/>
              <a:t>- </a:t>
            </a:r>
            <a:r>
              <a:rPr lang="en-US" altLang="fr-FR" sz="2400" i="1" dirty="0" smtClean="0"/>
              <a:t>find an </a:t>
            </a:r>
            <a:r>
              <a:rPr lang="en-US" altLang="fr-FR" sz="2400" i="1" dirty="0"/>
              <a:t>UXO </a:t>
            </a:r>
            <a:endParaRPr lang="en-US" altLang="fr-FR" sz="2400" i="1" dirty="0" smtClean="0"/>
          </a:p>
          <a:p>
            <a:pPr marL="0" indent="0">
              <a:buNone/>
              <a:tabLst>
                <a:tab pos="228600" algn="l"/>
              </a:tabLst>
            </a:pPr>
            <a:r>
              <a:rPr lang="en-US" altLang="fr-FR" sz="2400" i="1" dirty="0" smtClean="0"/>
              <a:t>(</a:t>
            </a:r>
            <a:r>
              <a:rPr lang="en-US" altLang="fr-FR" sz="2400" i="1" dirty="0"/>
              <a:t>10-liner) </a:t>
            </a:r>
          </a:p>
          <a:p>
            <a:pPr marL="0" lvl="0" indent="0">
              <a:buNone/>
            </a:pPr>
            <a:endParaRPr lang="fr-BE" sz="2800" dirty="0"/>
          </a:p>
          <a:p>
            <a:pPr marL="0" indent="0">
              <a:buNone/>
            </a:pPr>
            <a:endParaRPr lang="fr-BE" sz="2400" dirty="0"/>
          </a:p>
          <a:p>
            <a:pPr marL="0" indent="0">
              <a:buNone/>
            </a:pPr>
            <a:endParaRPr lang="fr-BE" sz="4400" dirty="0"/>
          </a:p>
          <a:p>
            <a:endParaRPr lang="nl-BE" dirty="0" smtClean="0"/>
          </a:p>
          <a:p>
            <a:pPr marL="57150" indent="0">
              <a:buNone/>
            </a:pPr>
            <a:endParaRPr lang="nl-BE" dirty="0"/>
          </a:p>
          <a:p>
            <a:endParaRPr lang="en-US" dirty="0"/>
          </a:p>
        </p:txBody>
      </p:sp>
      <p:sp>
        <p:nvSpPr>
          <p:cNvPr id="3" name="Title 2"/>
          <p:cNvSpPr>
            <a:spLocks noGrp="1"/>
          </p:cNvSpPr>
          <p:nvPr>
            <p:ph type="title"/>
          </p:nvPr>
        </p:nvSpPr>
        <p:spPr>
          <a:xfrm>
            <a:off x="457200" y="548680"/>
            <a:ext cx="8229600" cy="1051520"/>
          </a:xfrm>
        </p:spPr>
        <p:txBody>
          <a:bodyPr/>
          <a:lstStyle/>
          <a:p>
            <a:r>
              <a:rPr lang="fr-BE" sz="3600" dirty="0" err="1" smtClean="0"/>
              <a:t>Developing</a:t>
            </a:r>
            <a:r>
              <a:rPr lang="fr-BE" sz="3600" dirty="0" smtClean="0"/>
              <a:t> the </a:t>
            </a:r>
            <a:r>
              <a:rPr lang="fr-BE" sz="3600" dirty="0" err="1" smtClean="0"/>
              <a:t>toolbox</a:t>
            </a:r>
            <a:r>
              <a:rPr lang="fr-BE" dirty="0"/>
              <a:t/>
            </a:r>
            <a:br>
              <a:rPr lang="fr-BE" dirty="0"/>
            </a:br>
            <a:endParaRPr lang="en-US" u="sng" dirty="0"/>
          </a:p>
        </p:txBody>
      </p:sp>
    </p:spTree>
    <p:extLst>
      <p:ext uri="{BB962C8B-B14F-4D97-AF65-F5344CB8AC3E}">
        <p14:creationId xmlns:p14="http://schemas.microsoft.com/office/powerpoint/2010/main" val="3112409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896544"/>
          </a:xfrm>
        </p:spPr>
        <p:txBody>
          <a:bodyPr/>
          <a:lstStyle/>
          <a:p>
            <a:pPr marL="457200" lvl="1" indent="0">
              <a:buNone/>
            </a:pPr>
            <a:r>
              <a:rPr lang="nl-BE" b="1" u="sng" dirty="0" smtClean="0"/>
              <a:t>3rd step: </a:t>
            </a:r>
            <a:r>
              <a:rPr lang="nl-BE" b="1" u="sng" dirty="0" err="1" smtClean="0"/>
              <a:t>merging</a:t>
            </a:r>
            <a:r>
              <a:rPr lang="nl-BE" b="1" u="sng" dirty="0" smtClean="0"/>
              <a:t> </a:t>
            </a:r>
            <a:r>
              <a:rPr lang="nl-BE" b="1" u="sng" dirty="0" err="1" smtClean="0"/>
              <a:t>proposal</a:t>
            </a:r>
            <a:r>
              <a:rPr lang="nl-BE" b="1" u="sng" dirty="0" smtClean="0"/>
              <a:t> </a:t>
            </a:r>
            <a:r>
              <a:rPr lang="nl-BE" b="1" u="sng" dirty="0" err="1" smtClean="0"/>
              <a:t>and</a:t>
            </a:r>
            <a:r>
              <a:rPr lang="nl-BE" b="1" u="sng" dirty="0" smtClean="0"/>
              <a:t> info </a:t>
            </a:r>
            <a:r>
              <a:rPr lang="nl-BE" b="1" u="sng" dirty="0" err="1" smtClean="0"/>
              <a:t>gathered</a:t>
            </a:r>
            <a:r>
              <a:rPr lang="nl-BE" b="1" u="sng" dirty="0" smtClean="0"/>
              <a:t> on </a:t>
            </a:r>
            <a:r>
              <a:rPr lang="nl-BE" b="1" u="sng" dirty="0" err="1" smtClean="0"/>
              <a:t>theatre</a:t>
            </a:r>
            <a:r>
              <a:rPr lang="nl-BE" b="1" dirty="0" smtClean="0"/>
              <a:t>: </a:t>
            </a:r>
          </a:p>
          <a:p>
            <a:pPr marL="0" indent="0">
              <a:buNone/>
            </a:pPr>
            <a:r>
              <a:rPr lang="fr-BE" sz="2800" b="1" dirty="0" smtClean="0"/>
              <a:t>Day 3</a:t>
            </a:r>
            <a:endParaRPr lang="fr-BE" sz="2800" dirty="0" smtClean="0"/>
          </a:p>
          <a:p>
            <a:pPr lvl="0"/>
            <a:r>
              <a:rPr lang="en-US" sz="2400" dirty="0" smtClean="0"/>
              <a:t>First </a:t>
            </a:r>
            <a:r>
              <a:rPr lang="en-US" sz="2400" dirty="0"/>
              <a:t>aid CASEVAC </a:t>
            </a:r>
            <a:r>
              <a:rPr lang="en-US" sz="2400" dirty="0" smtClean="0"/>
              <a:t>(vocab </a:t>
            </a:r>
            <a:r>
              <a:rPr lang="en-US" sz="2400" dirty="0"/>
              <a:t>– expressions – </a:t>
            </a:r>
            <a:r>
              <a:rPr lang="en-US" sz="2400" dirty="0" err="1" smtClean="0"/>
              <a:t>roleplays</a:t>
            </a:r>
            <a:r>
              <a:rPr lang="en-US" sz="2400" dirty="0" smtClean="0"/>
              <a:t>)</a:t>
            </a:r>
          </a:p>
          <a:p>
            <a:pPr marL="0" lvl="0" indent="0">
              <a:buNone/>
            </a:pPr>
            <a:r>
              <a:rPr lang="en-US" sz="2400" dirty="0" smtClean="0"/>
              <a:t>IN KAF: rather MEDEVAC </a:t>
            </a:r>
            <a:r>
              <a:rPr lang="en-US" sz="2400" dirty="0" smtClean="0">
                <a:sym typeface="Wingdings" panose="05000000000000000000" pitchFamily="2" charset="2"/>
              </a:rPr>
              <a:t> 9-liner </a:t>
            </a:r>
            <a:r>
              <a:rPr lang="en-US" sz="2400" dirty="0" smtClean="0"/>
              <a:t> </a:t>
            </a:r>
            <a:endParaRPr lang="fr-BE" sz="2400" dirty="0"/>
          </a:p>
          <a:p>
            <a:pPr marL="0" indent="0">
              <a:buNone/>
            </a:pPr>
            <a:r>
              <a:rPr lang="en-US" sz="2800" b="1" dirty="0" smtClean="0"/>
              <a:t>Proposed </a:t>
            </a:r>
            <a:r>
              <a:rPr lang="en-US" sz="2800" b="1" dirty="0" err="1" smtClean="0"/>
              <a:t>roleplays</a:t>
            </a:r>
            <a:r>
              <a:rPr lang="en-US" sz="2800" b="1" dirty="0" smtClean="0"/>
              <a:t> by </a:t>
            </a:r>
            <a:r>
              <a:rPr lang="en-US" sz="2800" b="1" dirty="0" err="1" smtClean="0"/>
              <a:t>Detco</a:t>
            </a:r>
            <a:r>
              <a:rPr lang="en-US" sz="2800" b="1" dirty="0" smtClean="0"/>
              <a:t>:</a:t>
            </a:r>
            <a:endParaRPr lang="fr-BE" sz="2800" dirty="0"/>
          </a:p>
          <a:p>
            <a:r>
              <a:rPr lang="en-US" sz="2400" dirty="0"/>
              <a:t>Rocket </a:t>
            </a:r>
            <a:r>
              <a:rPr lang="en-US" sz="2400" dirty="0" smtClean="0"/>
              <a:t>attack</a:t>
            </a:r>
          </a:p>
          <a:p>
            <a:r>
              <a:rPr lang="en-US" sz="2400" dirty="0" smtClean="0"/>
              <a:t>Ground </a:t>
            </a:r>
            <a:r>
              <a:rPr lang="en-US" sz="2400" dirty="0"/>
              <a:t>attack </a:t>
            </a:r>
          </a:p>
          <a:p>
            <a:pPr marL="0" indent="0">
              <a:buNone/>
            </a:pPr>
            <a:r>
              <a:rPr lang="en-US" sz="2400" i="1" dirty="0" smtClean="0"/>
              <a:t>Possibilities</a:t>
            </a:r>
            <a:r>
              <a:rPr lang="en-US" sz="2400" dirty="0" smtClean="0"/>
              <a:t>: </a:t>
            </a:r>
            <a:r>
              <a:rPr lang="en-US" sz="2400" i="1" dirty="0" smtClean="0"/>
              <a:t>wounded </a:t>
            </a:r>
            <a:r>
              <a:rPr lang="en-US" sz="2400" i="1" dirty="0"/>
              <a:t>and </a:t>
            </a:r>
            <a:r>
              <a:rPr lang="en-US" sz="2400" i="1" dirty="0" smtClean="0"/>
              <a:t>dead </a:t>
            </a:r>
            <a:r>
              <a:rPr lang="en-US" sz="2400" i="1" dirty="0"/>
              <a:t>people </a:t>
            </a:r>
            <a:r>
              <a:rPr lang="en-US" sz="2400" i="1" dirty="0" smtClean="0">
                <a:sym typeface="Wingdings" panose="05000000000000000000" pitchFamily="2" charset="2"/>
              </a:rPr>
              <a:t> </a:t>
            </a:r>
            <a:r>
              <a:rPr lang="en-US" sz="2400" dirty="0" smtClean="0"/>
              <a:t>9-liner/MISTAT</a:t>
            </a:r>
            <a:endParaRPr lang="fr-BE" sz="2400" dirty="0"/>
          </a:p>
          <a:p>
            <a:pPr marL="0" indent="0">
              <a:buNone/>
            </a:pPr>
            <a:endParaRPr lang="fr-BE" sz="2400" dirty="0" smtClean="0"/>
          </a:p>
          <a:p>
            <a:pPr lvl="0"/>
            <a:endParaRPr lang="fr-BE" sz="2800" dirty="0"/>
          </a:p>
          <a:p>
            <a:pPr marL="0" indent="0">
              <a:buNone/>
            </a:pPr>
            <a:endParaRPr lang="fr-BE" sz="2400" dirty="0"/>
          </a:p>
          <a:p>
            <a:pPr marL="0" indent="0">
              <a:buNone/>
            </a:pPr>
            <a:endParaRPr lang="fr-BE" sz="4400" dirty="0"/>
          </a:p>
          <a:p>
            <a:endParaRPr lang="nl-BE" dirty="0" smtClean="0"/>
          </a:p>
          <a:p>
            <a:pPr marL="57150" indent="0">
              <a:buNone/>
            </a:pPr>
            <a:endParaRPr lang="nl-BE" dirty="0"/>
          </a:p>
          <a:p>
            <a:endParaRPr lang="en-US" dirty="0"/>
          </a:p>
        </p:txBody>
      </p:sp>
      <p:sp>
        <p:nvSpPr>
          <p:cNvPr id="3" name="Title 2"/>
          <p:cNvSpPr>
            <a:spLocks noGrp="1"/>
          </p:cNvSpPr>
          <p:nvPr>
            <p:ph type="title"/>
          </p:nvPr>
        </p:nvSpPr>
        <p:spPr>
          <a:xfrm>
            <a:off x="457200" y="548680"/>
            <a:ext cx="8229600" cy="1051520"/>
          </a:xfrm>
        </p:spPr>
        <p:txBody>
          <a:bodyPr/>
          <a:lstStyle/>
          <a:p>
            <a:r>
              <a:rPr lang="fr-BE" sz="3600" dirty="0" err="1" smtClean="0"/>
              <a:t>Developing</a:t>
            </a:r>
            <a:r>
              <a:rPr lang="fr-BE" sz="3600" dirty="0" smtClean="0"/>
              <a:t> the </a:t>
            </a:r>
            <a:r>
              <a:rPr lang="fr-BE" sz="3600" dirty="0" err="1" smtClean="0"/>
              <a:t>toolbox</a:t>
            </a:r>
            <a:r>
              <a:rPr lang="fr-BE" dirty="0"/>
              <a:t/>
            </a:r>
            <a:br>
              <a:rPr lang="fr-BE" dirty="0"/>
            </a:br>
            <a:endParaRPr lang="en-US" u="sng" dirty="0"/>
          </a:p>
        </p:txBody>
      </p:sp>
    </p:spTree>
    <p:extLst>
      <p:ext uri="{BB962C8B-B14F-4D97-AF65-F5344CB8AC3E}">
        <p14:creationId xmlns:p14="http://schemas.microsoft.com/office/powerpoint/2010/main" val="3437422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555" y="1556792"/>
            <a:ext cx="8229600" cy="5256584"/>
          </a:xfrm>
        </p:spPr>
        <p:txBody>
          <a:bodyPr/>
          <a:lstStyle/>
          <a:p>
            <a:pPr marL="0" lvl="0" indent="0">
              <a:buNone/>
            </a:pPr>
            <a:r>
              <a:rPr lang="en-US" sz="2800" u="sng" dirty="0"/>
              <a:t>Day 1: </a:t>
            </a:r>
            <a:endParaRPr lang="fr-BE" sz="2800" u="sng" dirty="0"/>
          </a:p>
          <a:p>
            <a:pPr lvl="2"/>
            <a:r>
              <a:rPr lang="en-US" b="1" dirty="0"/>
              <a:t>M</a:t>
            </a:r>
            <a:r>
              <a:rPr lang="en-US" b="1" dirty="0" smtClean="0"/>
              <a:t>ilitary </a:t>
            </a:r>
            <a:r>
              <a:rPr lang="en-US" b="1" dirty="0"/>
              <a:t>ranks </a:t>
            </a:r>
            <a:r>
              <a:rPr lang="en-US" dirty="0"/>
              <a:t>(US </a:t>
            </a:r>
            <a:r>
              <a:rPr lang="en-US" dirty="0" err="1"/>
              <a:t>Airforce</a:t>
            </a:r>
            <a:r>
              <a:rPr lang="en-US" dirty="0"/>
              <a:t> + RAF) </a:t>
            </a:r>
            <a:endParaRPr lang="en-US" dirty="0" smtClean="0"/>
          </a:p>
          <a:p>
            <a:pPr lvl="2"/>
            <a:r>
              <a:rPr lang="en-US" dirty="0" smtClean="0"/>
              <a:t>The</a:t>
            </a:r>
            <a:r>
              <a:rPr lang="en-US" b="1" dirty="0" smtClean="0"/>
              <a:t> </a:t>
            </a:r>
            <a:r>
              <a:rPr lang="en-US" b="1" dirty="0"/>
              <a:t>alphabet </a:t>
            </a:r>
            <a:r>
              <a:rPr lang="en-US" dirty="0"/>
              <a:t>(regular alphabet)</a:t>
            </a:r>
            <a:endParaRPr lang="fr-BE" dirty="0"/>
          </a:p>
          <a:p>
            <a:pPr lvl="2"/>
            <a:r>
              <a:rPr lang="en-US" dirty="0"/>
              <a:t>Introduce </a:t>
            </a:r>
            <a:r>
              <a:rPr lang="en-US" dirty="0" smtClean="0"/>
              <a:t>yourself </a:t>
            </a:r>
            <a:endParaRPr lang="fr-BE" dirty="0"/>
          </a:p>
          <a:p>
            <a:pPr lvl="2"/>
            <a:r>
              <a:rPr lang="en-US" dirty="0" smtClean="0"/>
              <a:t>The </a:t>
            </a:r>
            <a:r>
              <a:rPr lang="en-US" b="1" dirty="0"/>
              <a:t>Entry Control point: </a:t>
            </a:r>
            <a:r>
              <a:rPr lang="en-US" dirty="0"/>
              <a:t>vocabulary</a:t>
            </a:r>
            <a:endParaRPr lang="fr-BE" dirty="0"/>
          </a:p>
          <a:p>
            <a:pPr lvl="2"/>
            <a:r>
              <a:rPr lang="en-US" b="1" dirty="0" smtClean="0"/>
              <a:t>Types of vehicles </a:t>
            </a:r>
            <a:r>
              <a:rPr lang="en-US" dirty="0" smtClean="0"/>
              <a:t>on </a:t>
            </a:r>
            <a:r>
              <a:rPr lang="en-US" dirty="0"/>
              <a:t>an </a:t>
            </a:r>
            <a:r>
              <a:rPr lang="en-US" dirty="0" smtClean="0"/>
              <a:t>airport </a:t>
            </a:r>
            <a:endParaRPr lang="fr-BE" dirty="0"/>
          </a:p>
          <a:p>
            <a:pPr lvl="2"/>
            <a:r>
              <a:rPr lang="en-US" b="1" dirty="0"/>
              <a:t>Access control </a:t>
            </a:r>
            <a:r>
              <a:rPr lang="en-US" dirty="0" smtClean="0"/>
              <a:t>vehicle + pedestrian</a:t>
            </a:r>
            <a:endParaRPr lang="fr-BE" dirty="0"/>
          </a:p>
          <a:p>
            <a:pPr lvl="2"/>
            <a:r>
              <a:rPr lang="en-US" b="1" dirty="0" smtClean="0"/>
              <a:t>Vehicle </a:t>
            </a:r>
            <a:r>
              <a:rPr lang="en-US" b="1" dirty="0"/>
              <a:t>search </a:t>
            </a:r>
            <a:r>
              <a:rPr lang="en-US" dirty="0" smtClean="0"/>
              <a:t>/ </a:t>
            </a:r>
            <a:r>
              <a:rPr lang="en-US" b="1" dirty="0" smtClean="0"/>
              <a:t>body search</a:t>
            </a:r>
          </a:p>
          <a:p>
            <a:pPr marL="0" indent="0">
              <a:buNone/>
            </a:pPr>
            <a:r>
              <a:rPr lang="en-US" sz="2400" b="1" dirty="0" smtClean="0"/>
              <a:t>FINAL ROLEPLAY</a:t>
            </a:r>
            <a:r>
              <a:rPr lang="en-US" sz="2400" dirty="0" smtClean="0"/>
              <a:t>: </a:t>
            </a:r>
            <a:r>
              <a:rPr lang="en-US" sz="2400" i="1" dirty="0"/>
              <a:t>real-life role play </a:t>
            </a:r>
            <a:r>
              <a:rPr lang="en-US" sz="2400" dirty="0"/>
              <a:t>(with vehicles) </a:t>
            </a:r>
            <a:r>
              <a:rPr lang="en-US" sz="2400" dirty="0">
                <a:sym typeface="Wingdings" panose="05000000000000000000" pitchFamily="2" charset="2"/>
              </a:rPr>
              <a:t> </a:t>
            </a:r>
            <a:endParaRPr lang="en-US" sz="2400" dirty="0" smtClean="0">
              <a:sym typeface="Wingdings" panose="05000000000000000000" pitchFamily="2" charset="2"/>
            </a:endParaRPr>
          </a:p>
          <a:p>
            <a:pPr marL="0" indent="0">
              <a:buNone/>
            </a:pPr>
            <a:r>
              <a:rPr lang="en-US" sz="2400" i="1" dirty="0" smtClean="0"/>
              <a:t>vehicle </a:t>
            </a:r>
            <a:r>
              <a:rPr lang="en-US" sz="2400" i="1" dirty="0"/>
              <a:t>search and frisk </a:t>
            </a:r>
            <a:r>
              <a:rPr lang="en-US" sz="2400" i="1" dirty="0" smtClean="0"/>
              <a:t>search (on people)</a:t>
            </a:r>
            <a:endParaRPr lang="fr-BE" sz="2400" i="1" dirty="0"/>
          </a:p>
          <a:p>
            <a:pPr marL="0" lvl="0" indent="0">
              <a:buNone/>
            </a:pPr>
            <a:endParaRPr lang="fr-BE" sz="2400" dirty="0"/>
          </a:p>
          <a:p>
            <a:pPr marL="0" lvl="0" indent="0">
              <a:buNone/>
            </a:pPr>
            <a:endParaRPr lang="fr-BE" sz="2400" dirty="0"/>
          </a:p>
          <a:p>
            <a:pPr marL="0" lvl="0" indent="0">
              <a:buNone/>
            </a:pPr>
            <a:endParaRPr lang="fr-BE" sz="2400" dirty="0"/>
          </a:p>
          <a:p>
            <a:endParaRPr lang="nl-BE" dirty="0" smtClean="0"/>
          </a:p>
          <a:p>
            <a:pPr marL="57150" indent="0">
              <a:buNone/>
            </a:pPr>
            <a:endParaRPr lang="nl-BE" dirty="0"/>
          </a:p>
          <a:p>
            <a:endParaRPr lang="en-US" dirty="0"/>
          </a:p>
        </p:txBody>
      </p:sp>
      <p:sp>
        <p:nvSpPr>
          <p:cNvPr id="3" name="Title 2"/>
          <p:cNvSpPr>
            <a:spLocks noGrp="1"/>
          </p:cNvSpPr>
          <p:nvPr>
            <p:ph type="title"/>
          </p:nvPr>
        </p:nvSpPr>
        <p:spPr>
          <a:xfrm>
            <a:off x="457200" y="457200"/>
            <a:ext cx="8229600" cy="1143000"/>
          </a:xfrm>
        </p:spPr>
        <p:txBody>
          <a:bodyPr/>
          <a:lstStyle/>
          <a:p>
            <a:r>
              <a:rPr lang="fr-BE" sz="3600" dirty="0" err="1" smtClean="0"/>
              <a:t>Delivering</a:t>
            </a:r>
            <a:r>
              <a:rPr lang="fr-BE" sz="3600" dirty="0" smtClean="0"/>
              <a:t> the training : 1st </a:t>
            </a:r>
            <a:r>
              <a:rPr lang="fr-BE" sz="3600" dirty="0" err="1" smtClean="0"/>
              <a:t>try</a:t>
            </a:r>
            <a:r>
              <a:rPr lang="fr-BE" sz="3600" dirty="0" smtClean="0"/>
              <a:t> </a:t>
            </a:r>
            <a:r>
              <a:rPr lang="fr-BE" dirty="0"/>
              <a:t/>
            </a:r>
            <a:br>
              <a:rPr lang="fr-BE" dirty="0"/>
            </a:br>
            <a:endParaRPr lang="en-US" u="sng" dirty="0"/>
          </a:p>
        </p:txBody>
      </p:sp>
    </p:spTree>
    <p:extLst>
      <p:ext uri="{BB962C8B-B14F-4D97-AF65-F5344CB8AC3E}">
        <p14:creationId xmlns:p14="http://schemas.microsoft.com/office/powerpoint/2010/main" val="866940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555" y="1268760"/>
            <a:ext cx="8229600" cy="4536504"/>
          </a:xfrm>
        </p:spPr>
        <p:txBody>
          <a:bodyPr/>
          <a:lstStyle/>
          <a:p>
            <a:pPr marL="0" lvl="0" indent="0">
              <a:buNone/>
            </a:pPr>
            <a:r>
              <a:rPr lang="en-US" sz="2800" u="sng" dirty="0" smtClean="0"/>
              <a:t>Day </a:t>
            </a:r>
            <a:r>
              <a:rPr lang="en-US" sz="2800" u="sng" dirty="0"/>
              <a:t>2: </a:t>
            </a:r>
            <a:endParaRPr lang="fr-BE" dirty="0"/>
          </a:p>
          <a:p>
            <a:pPr lvl="2"/>
            <a:r>
              <a:rPr lang="en-US" b="1" dirty="0"/>
              <a:t>M</a:t>
            </a:r>
            <a:r>
              <a:rPr lang="en-US" b="1" dirty="0" smtClean="0"/>
              <a:t>ilitary alphabet</a:t>
            </a:r>
            <a:r>
              <a:rPr lang="en-US" dirty="0"/>
              <a:t> </a:t>
            </a:r>
            <a:r>
              <a:rPr lang="en-US" dirty="0" smtClean="0"/>
              <a:t>(presentation </a:t>
            </a:r>
            <a:r>
              <a:rPr lang="en-US" dirty="0"/>
              <a:t>and exercises)</a:t>
            </a:r>
            <a:endParaRPr lang="fr-BE" dirty="0"/>
          </a:p>
          <a:p>
            <a:pPr lvl="2"/>
            <a:r>
              <a:rPr lang="en-US" b="1" dirty="0"/>
              <a:t>M</a:t>
            </a:r>
            <a:r>
              <a:rPr lang="en-US" b="1" dirty="0" smtClean="0"/>
              <a:t>ilitary time</a:t>
            </a:r>
            <a:r>
              <a:rPr lang="en-US" dirty="0"/>
              <a:t> </a:t>
            </a:r>
            <a:r>
              <a:rPr lang="en-US" dirty="0" smtClean="0"/>
              <a:t>(presentation </a:t>
            </a:r>
            <a:r>
              <a:rPr lang="en-US" dirty="0"/>
              <a:t>and exercises)</a:t>
            </a:r>
            <a:endParaRPr lang="fr-BE" dirty="0"/>
          </a:p>
          <a:p>
            <a:pPr lvl="2"/>
            <a:r>
              <a:rPr lang="en-US" dirty="0"/>
              <a:t>R</a:t>
            </a:r>
            <a:r>
              <a:rPr lang="en-US" dirty="0" smtClean="0"/>
              <a:t>adio </a:t>
            </a:r>
            <a:r>
              <a:rPr lang="en-US" b="1" dirty="0" err="1" smtClean="0"/>
              <a:t>prowords</a:t>
            </a:r>
            <a:r>
              <a:rPr lang="en-US" dirty="0" smtClean="0"/>
              <a:t> </a:t>
            </a:r>
            <a:r>
              <a:rPr lang="en-US" dirty="0"/>
              <a:t>(vocabulary + application in radio </a:t>
            </a:r>
            <a:r>
              <a:rPr lang="en-US" dirty="0" err="1"/>
              <a:t>comm</a:t>
            </a:r>
            <a:r>
              <a:rPr lang="en-US" dirty="0"/>
              <a:t>)</a:t>
            </a:r>
            <a:endParaRPr lang="fr-BE" dirty="0"/>
          </a:p>
          <a:p>
            <a:pPr lvl="2"/>
            <a:r>
              <a:rPr lang="en-US" b="1" dirty="0"/>
              <a:t>Radio check </a:t>
            </a:r>
            <a:r>
              <a:rPr lang="en-US" dirty="0"/>
              <a:t>(exercises in pairs) </a:t>
            </a:r>
            <a:endParaRPr lang="fr-BE" dirty="0"/>
          </a:p>
          <a:p>
            <a:pPr lvl="2"/>
            <a:r>
              <a:rPr lang="en-US" b="1" dirty="0" smtClean="0"/>
              <a:t>UXO</a:t>
            </a:r>
            <a:r>
              <a:rPr lang="en-US" dirty="0" smtClean="0"/>
              <a:t> </a:t>
            </a:r>
            <a:r>
              <a:rPr lang="en-US" dirty="0"/>
              <a:t>(Unexploded Ordnances)</a:t>
            </a:r>
            <a:r>
              <a:rPr lang="en-US" b="1" dirty="0"/>
              <a:t> report</a:t>
            </a:r>
            <a:r>
              <a:rPr lang="en-US" dirty="0"/>
              <a:t>:  the 10-liner. </a:t>
            </a:r>
          </a:p>
          <a:p>
            <a:pPr marL="114300" indent="0">
              <a:buNone/>
            </a:pPr>
            <a:r>
              <a:rPr lang="en-US" sz="2400" b="1" dirty="0" smtClean="0"/>
              <a:t>FINAL </a:t>
            </a:r>
            <a:r>
              <a:rPr lang="en-US" sz="2400" b="1" dirty="0"/>
              <a:t>ROLEPLAY</a:t>
            </a:r>
            <a:r>
              <a:rPr lang="en-US" dirty="0"/>
              <a:t>: </a:t>
            </a:r>
            <a:r>
              <a:rPr lang="en-US" sz="2400" i="1" dirty="0"/>
              <a:t>real-life </a:t>
            </a:r>
            <a:r>
              <a:rPr lang="en-US" sz="2400" i="1" dirty="0" smtClean="0"/>
              <a:t>situation </a:t>
            </a:r>
            <a:r>
              <a:rPr lang="en-US" sz="2400" dirty="0" smtClean="0">
                <a:sym typeface="Wingdings" panose="05000000000000000000" pitchFamily="2" charset="2"/>
              </a:rPr>
              <a:t> </a:t>
            </a:r>
            <a:endParaRPr lang="en-US" sz="2400" dirty="0"/>
          </a:p>
          <a:p>
            <a:pPr marL="114300" indent="0">
              <a:buNone/>
            </a:pPr>
            <a:r>
              <a:rPr lang="en-US" sz="2400" i="1" dirty="0" smtClean="0"/>
              <a:t>UXO </a:t>
            </a:r>
            <a:r>
              <a:rPr lang="fr-BE" sz="2400" i="1" dirty="0" err="1" smtClean="0"/>
              <a:t>found</a:t>
            </a:r>
            <a:r>
              <a:rPr lang="fr-BE" sz="2400" i="1" dirty="0" smtClean="0"/>
              <a:t> and message transmission on the radio (10-liner report) </a:t>
            </a:r>
            <a:endParaRPr lang="fr-BE" sz="2400" i="1" dirty="0"/>
          </a:p>
          <a:p>
            <a:pPr marL="0" lvl="0" indent="0">
              <a:buNone/>
            </a:pPr>
            <a:endParaRPr lang="fr-BE" sz="2400" dirty="0"/>
          </a:p>
          <a:p>
            <a:pPr marL="0" lvl="0" indent="0">
              <a:buNone/>
            </a:pPr>
            <a:endParaRPr lang="fr-BE" sz="2400" dirty="0"/>
          </a:p>
          <a:p>
            <a:pPr marL="0" lvl="0" indent="0">
              <a:buNone/>
            </a:pPr>
            <a:endParaRPr lang="fr-BE" sz="2400" dirty="0"/>
          </a:p>
          <a:p>
            <a:endParaRPr lang="nl-BE" dirty="0" smtClean="0"/>
          </a:p>
          <a:p>
            <a:pPr marL="57150" indent="0">
              <a:buNone/>
            </a:pPr>
            <a:endParaRPr lang="nl-BE" dirty="0"/>
          </a:p>
          <a:p>
            <a:endParaRPr lang="en-US" dirty="0"/>
          </a:p>
        </p:txBody>
      </p:sp>
      <p:sp>
        <p:nvSpPr>
          <p:cNvPr id="3" name="Title 2"/>
          <p:cNvSpPr>
            <a:spLocks noGrp="1"/>
          </p:cNvSpPr>
          <p:nvPr>
            <p:ph type="title"/>
          </p:nvPr>
        </p:nvSpPr>
        <p:spPr>
          <a:xfrm>
            <a:off x="457200" y="457200"/>
            <a:ext cx="8229600" cy="1143000"/>
          </a:xfrm>
        </p:spPr>
        <p:txBody>
          <a:bodyPr/>
          <a:lstStyle/>
          <a:p>
            <a:r>
              <a:rPr lang="fr-BE" sz="3600" dirty="0" err="1" smtClean="0"/>
              <a:t>Delivering</a:t>
            </a:r>
            <a:r>
              <a:rPr lang="fr-BE" sz="3600" dirty="0" smtClean="0"/>
              <a:t> the training : 1st </a:t>
            </a:r>
            <a:r>
              <a:rPr lang="fr-BE" sz="3600" dirty="0" err="1" smtClean="0"/>
              <a:t>try</a:t>
            </a:r>
            <a:r>
              <a:rPr lang="fr-BE" sz="3600" dirty="0" smtClean="0"/>
              <a:t> </a:t>
            </a:r>
            <a:r>
              <a:rPr lang="fr-BE" dirty="0"/>
              <a:t/>
            </a:r>
            <a:br>
              <a:rPr lang="fr-BE" dirty="0"/>
            </a:br>
            <a:endParaRPr lang="en-US" u="sng" dirty="0"/>
          </a:p>
        </p:txBody>
      </p:sp>
      <p:sp>
        <p:nvSpPr>
          <p:cNvPr id="4" name="TextBox 3"/>
          <p:cNvSpPr txBox="1"/>
          <p:nvPr/>
        </p:nvSpPr>
        <p:spPr>
          <a:xfrm>
            <a:off x="1496015" y="5775369"/>
            <a:ext cx="6120680" cy="523220"/>
          </a:xfrm>
          <a:prstGeom prst="rect">
            <a:avLst/>
          </a:prstGeom>
          <a:noFill/>
          <a:ln w="50800">
            <a:solidFill>
              <a:srgbClr val="C00000"/>
            </a:solidFill>
          </a:ln>
        </p:spPr>
        <p:txBody>
          <a:bodyPr wrap="square" rtlCol="0" anchor="b" anchorCtr="1">
            <a:spAutoFit/>
          </a:bodyPr>
          <a:lstStyle/>
          <a:p>
            <a:pPr algn="ctr"/>
            <a:r>
              <a:rPr lang="fr-BE" sz="2800" dirty="0" smtClean="0"/>
              <a:t>ORIGINALLY: 4 DAYS </a:t>
            </a:r>
            <a:r>
              <a:rPr lang="fr-BE" sz="2800" dirty="0" smtClean="0">
                <a:sym typeface="Wingdings" panose="05000000000000000000" pitchFamily="2" charset="2"/>
              </a:rPr>
              <a:t> 3 DAYS  2 DAYS </a:t>
            </a:r>
            <a:endParaRPr lang="fr-BE" sz="2800" dirty="0"/>
          </a:p>
        </p:txBody>
      </p:sp>
    </p:spTree>
    <p:extLst>
      <p:ext uri="{BB962C8B-B14F-4D97-AF65-F5344CB8AC3E}">
        <p14:creationId xmlns:p14="http://schemas.microsoft.com/office/powerpoint/2010/main" val="390761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mph" presetSubtype="2" fill="remove" grpId="1" nodeType="afterEffect">
                                  <p:stCondLst>
                                    <p:cond delay="1000"/>
                                  </p:stCondLst>
                                  <p:childTnLst>
                                    <p:animClr clrSpc="rgb" dir="cw">
                                      <p:cBhvr>
                                        <p:cTn id="10" dur="5000" fill="hold"/>
                                        <p:tgtEl>
                                          <p:spTgt spid="4"/>
                                        </p:tgtEl>
                                        <p:attrNameLst>
                                          <p:attrName>fillcolor</p:attrName>
                                        </p:attrNameLst>
                                      </p:cBhvr>
                                      <p:to>
                                        <a:schemeClr val="accent2"/>
                                      </p:to>
                                    </p:animClr>
                                    <p:set>
                                      <p:cBhvr>
                                        <p:cTn id="11" dur="5000" fill="hold"/>
                                        <p:tgtEl>
                                          <p:spTgt spid="4"/>
                                        </p:tgtEl>
                                        <p:attrNameLst>
                                          <p:attrName>fill.type</p:attrName>
                                        </p:attrNameLst>
                                      </p:cBhvr>
                                      <p:to>
                                        <p:strVal val="solid"/>
                                      </p:to>
                                    </p:set>
                                    <p:set>
                                      <p:cBhvr>
                                        <p:cTn id="12" dur="5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618" y="1419234"/>
            <a:ext cx="8229600" cy="5301208"/>
          </a:xfrm>
        </p:spPr>
        <p:txBody>
          <a:bodyPr/>
          <a:lstStyle/>
          <a:p>
            <a:r>
              <a:rPr lang="en-US" sz="2400" i="1" dirty="0" smtClean="0"/>
              <a:t>Participants have a </a:t>
            </a:r>
            <a:r>
              <a:rPr lang="en-US" sz="2400" b="1" i="1" dirty="0" smtClean="0"/>
              <a:t>heterogeneous knowledge of English </a:t>
            </a:r>
            <a:r>
              <a:rPr lang="en-US" sz="2400" i="1" dirty="0" smtClean="0"/>
              <a:t>(young&gt;&lt;old, general education&gt;&lt;vocational education) </a:t>
            </a:r>
            <a:r>
              <a:rPr lang="en-US" sz="2400" i="1" dirty="0" smtClean="0">
                <a:sym typeface="Wingdings" panose="05000000000000000000" pitchFamily="2" charset="2"/>
              </a:rPr>
              <a:t> problems in</a:t>
            </a:r>
            <a:r>
              <a:rPr lang="en-US" sz="2400" dirty="0" smtClean="0">
                <a:sym typeface="Wingdings" panose="05000000000000000000" pitchFamily="2" charset="2"/>
              </a:rPr>
              <a:t> : </a:t>
            </a:r>
            <a:r>
              <a:rPr lang="en-US" sz="2400" i="1" dirty="0" smtClean="0">
                <a:sym typeface="Wingdings" panose="05000000000000000000" pitchFamily="2" charset="2"/>
              </a:rPr>
              <a:t>asking questions, word order,…</a:t>
            </a:r>
          </a:p>
          <a:p>
            <a:pPr marL="0" indent="0">
              <a:buNone/>
            </a:pPr>
            <a:r>
              <a:rPr lang="en-US" sz="2400" i="1" dirty="0" smtClean="0">
                <a:sym typeface="Wingdings" panose="05000000000000000000" pitchFamily="2" charset="2"/>
              </a:rPr>
              <a:t> Role-plays not always feasible</a:t>
            </a:r>
          </a:p>
          <a:p>
            <a:r>
              <a:rPr lang="en-US" sz="2400" b="1" i="1" dirty="0" smtClean="0">
                <a:sym typeface="Wingdings" panose="05000000000000000000" pitchFamily="2" charset="2"/>
              </a:rPr>
              <a:t>Lack of time in the units</a:t>
            </a:r>
            <a:r>
              <a:rPr lang="en-US" sz="2400" i="1" dirty="0" smtClean="0">
                <a:sym typeface="Wingdings" panose="05000000000000000000" pitchFamily="2" charset="2"/>
              </a:rPr>
              <a:t>: participants come and go.</a:t>
            </a:r>
          </a:p>
          <a:p>
            <a:r>
              <a:rPr lang="en-US" sz="2400" b="1" i="1" dirty="0" smtClean="0">
                <a:sym typeface="Wingdings" panose="05000000000000000000" pitchFamily="2" charset="2"/>
              </a:rPr>
              <a:t>Training is disturbed </a:t>
            </a:r>
            <a:r>
              <a:rPr lang="en-US" sz="2400" i="1" dirty="0" smtClean="0">
                <a:sym typeface="Wingdings" panose="05000000000000000000" pitchFamily="2" charset="2"/>
              </a:rPr>
              <a:t>by last-minute and unplanned activities (</a:t>
            </a:r>
            <a:r>
              <a:rPr lang="en-US" sz="2400" i="1" dirty="0" err="1" smtClean="0">
                <a:sym typeface="Wingdings" panose="05000000000000000000" pitchFamily="2" charset="2"/>
              </a:rPr>
              <a:t>Detco</a:t>
            </a:r>
            <a:r>
              <a:rPr lang="en-US" sz="2400" i="1" dirty="0" smtClean="0">
                <a:sym typeface="Wingdings" panose="05000000000000000000" pitchFamily="2" charset="2"/>
              </a:rPr>
              <a:t> brief, medical file at Mil </a:t>
            </a:r>
            <a:r>
              <a:rPr lang="en-US" sz="2400" i="1" dirty="0" err="1" smtClean="0">
                <a:sym typeface="Wingdings" panose="05000000000000000000" pitchFamily="2" charset="2"/>
              </a:rPr>
              <a:t>Hosp</a:t>
            </a:r>
            <a:r>
              <a:rPr lang="en-US" sz="2400" i="1" dirty="0" smtClean="0">
                <a:sym typeface="Wingdings" panose="05000000000000000000" pitchFamily="2" charset="2"/>
              </a:rPr>
              <a:t>, etc… ) </a:t>
            </a:r>
          </a:p>
          <a:p>
            <a:r>
              <a:rPr lang="en-US" sz="2400" i="1" dirty="0" smtClean="0">
                <a:sym typeface="Wingdings" panose="05000000000000000000" pitchFamily="2" charset="2"/>
              </a:rPr>
              <a:t>Training is </a:t>
            </a:r>
            <a:r>
              <a:rPr lang="en-US" sz="2400" b="1" i="1" dirty="0" smtClean="0">
                <a:sym typeface="Wingdings" panose="05000000000000000000" pitchFamily="2" charset="2"/>
              </a:rPr>
              <a:t>high-stakes</a:t>
            </a:r>
            <a:r>
              <a:rPr lang="en-US" sz="2400" i="1" dirty="0" smtClean="0">
                <a:sym typeface="Wingdings" panose="05000000000000000000" pitchFamily="2" charset="2"/>
              </a:rPr>
              <a:t> for chain of command but </a:t>
            </a:r>
            <a:r>
              <a:rPr lang="en-US" sz="2400" b="1" i="1" dirty="0" smtClean="0">
                <a:sym typeface="Wingdings" panose="05000000000000000000" pitchFamily="2" charset="2"/>
              </a:rPr>
              <a:t>low-stakes</a:t>
            </a:r>
            <a:r>
              <a:rPr lang="en-US" sz="2400" i="1" dirty="0" smtClean="0">
                <a:sym typeface="Wingdings" panose="05000000000000000000" pitchFamily="2" charset="2"/>
              </a:rPr>
              <a:t> for the unit. (lack of spares anyway)</a:t>
            </a:r>
          </a:p>
          <a:p>
            <a:r>
              <a:rPr lang="en-US" sz="2400" b="1" i="1" dirty="0" smtClean="0">
                <a:sym typeface="Wingdings" panose="05000000000000000000" pitchFamily="2" charset="2"/>
              </a:rPr>
              <a:t>Little commitment of the staff </a:t>
            </a:r>
            <a:r>
              <a:rPr lang="en-US" sz="2400" i="1" dirty="0" smtClean="0">
                <a:sym typeface="Wingdings" panose="05000000000000000000" pitchFamily="2" charset="2"/>
              </a:rPr>
              <a:t>to help up with the preparation of role-plays (vehicles, equipment, fake UXO’s, etc…) </a:t>
            </a:r>
          </a:p>
          <a:p>
            <a:r>
              <a:rPr lang="en-US" sz="2400" b="1" i="1" dirty="0" smtClean="0">
                <a:sym typeface="Wingdings" panose="05000000000000000000" pitchFamily="2" charset="2"/>
              </a:rPr>
              <a:t>Intensive training </a:t>
            </a:r>
            <a:r>
              <a:rPr lang="en-US" sz="2400" i="1" dirty="0" smtClean="0">
                <a:sym typeface="Wingdings" panose="05000000000000000000" pitchFamily="2" charset="2"/>
              </a:rPr>
              <a:t>(8 AM to 4 AM everyday): combat units  need to move. </a:t>
            </a:r>
          </a:p>
          <a:p>
            <a:endParaRPr lang="fr-BE" sz="2800" i="1" dirty="0"/>
          </a:p>
          <a:p>
            <a:pPr marL="0" indent="0">
              <a:buNone/>
            </a:pPr>
            <a:endParaRPr lang="fr-BE" sz="2400" dirty="0"/>
          </a:p>
          <a:p>
            <a:pPr marL="0" indent="0">
              <a:buNone/>
            </a:pPr>
            <a:endParaRPr lang="fr-BE" sz="4400" dirty="0"/>
          </a:p>
          <a:p>
            <a:endParaRPr lang="nl-BE" dirty="0" smtClean="0"/>
          </a:p>
          <a:p>
            <a:pPr marL="57150" indent="0">
              <a:buNone/>
            </a:pPr>
            <a:endParaRPr lang="nl-BE" dirty="0"/>
          </a:p>
          <a:p>
            <a:endParaRPr lang="en-US" dirty="0"/>
          </a:p>
        </p:txBody>
      </p:sp>
      <p:sp>
        <p:nvSpPr>
          <p:cNvPr id="3" name="Title 2"/>
          <p:cNvSpPr>
            <a:spLocks noGrp="1"/>
          </p:cNvSpPr>
          <p:nvPr>
            <p:ph type="title"/>
          </p:nvPr>
        </p:nvSpPr>
        <p:spPr>
          <a:xfrm>
            <a:off x="457200" y="411122"/>
            <a:ext cx="8229600" cy="1008112"/>
          </a:xfrm>
        </p:spPr>
        <p:txBody>
          <a:bodyPr/>
          <a:lstStyle/>
          <a:p>
            <a:r>
              <a:rPr lang="fr-BE" sz="3600" dirty="0" smtClean="0"/>
              <a:t>DELIVERING training: </a:t>
            </a:r>
            <a:br>
              <a:rPr lang="fr-BE" sz="3600" dirty="0" smtClean="0"/>
            </a:br>
            <a:r>
              <a:rPr lang="fr-BE" sz="3600" dirty="0" err="1" smtClean="0"/>
              <a:t>encountered</a:t>
            </a:r>
            <a:r>
              <a:rPr lang="fr-BE" sz="3600" dirty="0" smtClean="0"/>
              <a:t> </a:t>
            </a:r>
            <a:r>
              <a:rPr lang="fr-BE" sz="3600" dirty="0" err="1" smtClean="0"/>
              <a:t>problems</a:t>
            </a:r>
            <a:r>
              <a:rPr lang="fr-BE" sz="3600" dirty="0" smtClean="0"/>
              <a:t> </a:t>
            </a:r>
            <a:r>
              <a:rPr lang="fr-BE" dirty="0" smtClean="0"/>
              <a:t/>
            </a:r>
            <a:br>
              <a:rPr lang="fr-BE" dirty="0" smtClean="0"/>
            </a:br>
            <a:endParaRPr lang="en-US" u="sng"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354" b="6824"/>
          <a:stretch/>
        </p:blipFill>
        <p:spPr>
          <a:xfrm>
            <a:off x="817757" y="1437012"/>
            <a:ext cx="7508485" cy="4608512"/>
          </a:xfrm>
          <a:prstGeom prst="rect">
            <a:avLst/>
          </a:prstGeom>
        </p:spPr>
      </p:pic>
    </p:spTree>
    <p:extLst>
      <p:ext uri="{BB962C8B-B14F-4D97-AF65-F5344CB8AC3E}">
        <p14:creationId xmlns:p14="http://schemas.microsoft.com/office/powerpoint/2010/main" val="130437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xit" presetSubtype="0" fill="hold" grpId="0" nodeType="withEffect">
                                  <p:stCondLst>
                                    <p:cond delay="0"/>
                                  </p:stCondLst>
                                  <p:childTnLst>
                                    <p:animEffect transition="out" filter="fade">
                                      <p:cBhvr>
                                        <p:cTn id="42" dur="500"/>
                                        <p:tgtEl>
                                          <p:spTgt spid="2">
                                            <p:txEl>
                                              <p:pRg st="0" end="0"/>
                                            </p:txEl>
                                          </p:spTgt>
                                        </p:tgtEl>
                                      </p:cBhvr>
                                    </p:animEffect>
                                    <p:set>
                                      <p:cBhvr>
                                        <p:cTn id="43" dur="1" fill="hold">
                                          <p:stCondLst>
                                            <p:cond delay="499"/>
                                          </p:stCondLst>
                                        </p:cTn>
                                        <p:tgtEl>
                                          <p:spTgt spid="2">
                                            <p:txEl>
                                              <p:pRg st="0" end="0"/>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
                                            <p:txEl>
                                              <p:pRg st="1" end="1"/>
                                            </p:txEl>
                                          </p:spTgt>
                                        </p:tgtEl>
                                      </p:cBhvr>
                                    </p:animEffect>
                                    <p:set>
                                      <p:cBhvr>
                                        <p:cTn id="46" dur="1" fill="hold">
                                          <p:stCondLst>
                                            <p:cond delay="499"/>
                                          </p:stCondLst>
                                        </p:cTn>
                                        <p:tgtEl>
                                          <p:spTgt spid="2">
                                            <p:txEl>
                                              <p:pRg st="1" end="1"/>
                                            </p:txEl>
                                          </p:spTgt>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
                                            <p:txEl>
                                              <p:pRg st="2" end="2"/>
                                            </p:txEl>
                                          </p:spTgt>
                                        </p:tgtEl>
                                      </p:cBhvr>
                                    </p:animEffect>
                                    <p:set>
                                      <p:cBhvr>
                                        <p:cTn id="49" dur="1" fill="hold">
                                          <p:stCondLst>
                                            <p:cond delay="499"/>
                                          </p:stCondLst>
                                        </p:cTn>
                                        <p:tgtEl>
                                          <p:spTgt spid="2">
                                            <p:txEl>
                                              <p:pRg st="2" end="2"/>
                                            </p:txEl>
                                          </p:spTgt>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
                                            <p:txEl>
                                              <p:pRg st="3" end="3"/>
                                            </p:txEl>
                                          </p:spTgt>
                                        </p:tgtEl>
                                      </p:cBhvr>
                                    </p:animEffect>
                                    <p:set>
                                      <p:cBhvr>
                                        <p:cTn id="52" dur="1" fill="hold">
                                          <p:stCondLst>
                                            <p:cond delay="499"/>
                                          </p:stCondLst>
                                        </p:cTn>
                                        <p:tgtEl>
                                          <p:spTgt spid="2">
                                            <p:txEl>
                                              <p:pRg st="3" end="3"/>
                                            </p:txEl>
                                          </p:spTgt>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2">
                                            <p:txEl>
                                              <p:pRg st="4" end="4"/>
                                            </p:txEl>
                                          </p:spTgt>
                                        </p:tgtEl>
                                      </p:cBhvr>
                                    </p:animEffect>
                                    <p:set>
                                      <p:cBhvr>
                                        <p:cTn id="55" dur="1" fill="hold">
                                          <p:stCondLst>
                                            <p:cond delay="499"/>
                                          </p:stCondLst>
                                        </p:cTn>
                                        <p:tgtEl>
                                          <p:spTgt spid="2">
                                            <p:txEl>
                                              <p:pRg st="4" end="4"/>
                                            </p:txEl>
                                          </p:spTgt>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2">
                                            <p:txEl>
                                              <p:pRg st="5" end="5"/>
                                            </p:txEl>
                                          </p:spTgt>
                                        </p:tgtEl>
                                      </p:cBhvr>
                                    </p:animEffect>
                                    <p:set>
                                      <p:cBhvr>
                                        <p:cTn id="58" dur="1" fill="hold">
                                          <p:stCondLst>
                                            <p:cond delay="499"/>
                                          </p:stCondLst>
                                        </p:cTn>
                                        <p:tgtEl>
                                          <p:spTgt spid="2">
                                            <p:txEl>
                                              <p:pRg st="5" end="5"/>
                                            </p:txEl>
                                          </p:spTgt>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2">
                                            <p:txEl>
                                              <p:pRg st="6" end="6"/>
                                            </p:txEl>
                                          </p:spTgt>
                                        </p:tgtEl>
                                      </p:cBhvr>
                                    </p:animEffect>
                                    <p:set>
                                      <p:cBhvr>
                                        <p:cTn id="61" dur="1" fill="hold">
                                          <p:stCondLst>
                                            <p:cond delay="499"/>
                                          </p:stCondLst>
                                        </p:cTn>
                                        <p:tgtEl>
                                          <p:spTgt spid="2">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4968552"/>
          </a:xfrm>
        </p:spPr>
        <p:txBody>
          <a:bodyPr/>
          <a:lstStyle/>
          <a:p>
            <a:pPr>
              <a:buFont typeface="Wingdings" panose="05000000000000000000" pitchFamily="2" charset="2"/>
              <a:buChar char="v"/>
            </a:pPr>
            <a:r>
              <a:rPr lang="fr-BE" sz="2400" dirty="0" err="1" smtClean="0"/>
              <a:t>Identifying</a:t>
            </a:r>
            <a:r>
              <a:rPr lang="fr-BE" sz="2400" dirty="0" smtClean="0"/>
              <a:t> the </a:t>
            </a:r>
            <a:r>
              <a:rPr lang="fr-BE" sz="2400" dirty="0" err="1" smtClean="0"/>
              <a:t>needs</a:t>
            </a:r>
            <a:r>
              <a:rPr lang="fr-BE" sz="2400" dirty="0" smtClean="0"/>
              <a:t> for </a:t>
            </a:r>
            <a:r>
              <a:rPr lang="fr-BE" sz="2400" dirty="0" err="1" smtClean="0"/>
              <a:t>specific</a:t>
            </a:r>
            <a:r>
              <a:rPr lang="fr-BE" sz="2400" dirty="0" smtClean="0"/>
              <a:t> </a:t>
            </a:r>
            <a:r>
              <a:rPr lang="fr-BE" sz="2400" dirty="0" err="1" smtClean="0"/>
              <a:t>language</a:t>
            </a:r>
            <a:r>
              <a:rPr lang="fr-BE" sz="2400" dirty="0" smtClean="0"/>
              <a:t> training </a:t>
            </a:r>
          </a:p>
          <a:p>
            <a:pPr>
              <a:buFont typeface="Wingdings" panose="05000000000000000000" pitchFamily="2" charset="2"/>
              <a:buChar char="v"/>
            </a:pPr>
            <a:r>
              <a:rPr lang="fr-BE" sz="2400" dirty="0" err="1" smtClean="0"/>
              <a:t>History</a:t>
            </a:r>
            <a:r>
              <a:rPr lang="fr-BE" sz="2400" dirty="0" smtClean="0"/>
              <a:t> in course design</a:t>
            </a:r>
            <a:endParaRPr lang="fr-BE" sz="2400" dirty="0"/>
          </a:p>
          <a:p>
            <a:pPr>
              <a:buFont typeface="Wingdings" panose="05000000000000000000" pitchFamily="2" charset="2"/>
              <a:buChar char="v"/>
            </a:pPr>
            <a:r>
              <a:rPr lang="fr-BE" sz="2400" dirty="0" err="1" smtClean="0"/>
              <a:t>Developing</a:t>
            </a:r>
            <a:r>
              <a:rPr lang="fr-BE" sz="2400" dirty="0" smtClean="0"/>
              <a:t> the </a:t>
            </a:r>
            <a:r>
              <a:rPr lang="fr-BE" sz="2400" dirty="0" err="1" smtClean="0"/>
              <a:t>toolbox</a:t>
            </a:r>
            <a:endParaRPr lang="fr-BE" sz="2400" dirty="0" smtClean="0"/>
          </a:p>
          <a:p>
            <a:pPr>
              <a:buFont typeface="Wingdings" panose="05000000000000000000" pitchFamily="2" charset="2"/>
              <a:buChar char="v"/>
            </a:pPr>
            <a:r>
              <a:rPr lang="fr-BE" sz="2400" dirty="0" err="1" smtClean="0"/>
              <a:t>Delivering</a:t>
            </a:r>
            <a:r>
              <a:rPr lang="fr-BE" sz="2400" dirty="0"/>
              <a:t> </a:t>
            </a:r>
            <a:r>
              <a:rPr lang="fr-BE" sz="2400" dirty="0" smtClean="0"/>
              <a:t>the training</a:t>
            </a:r>
          </a:p>
          <a:p>
            <a:pPr lvl="1">
              <a:buFont typeface="Wingdings" panose="05000000000000000000" pitchFamily="2" charset="2"/>
              <a:buChar char="v"/>
            </a:pPr>
            <a:r>
              <a:rPr lang="fr-BE" sz="2400" dirty="0" smtClean="0"/>
              <a:t>1st </a:t>
            </a:r>
            <a:r>
              <a:rPr lang="fr-BE" sz="2400" dirty="0" err="1" smtClean="0"/>
              <a:t>attempt</a:t>
            </a:r>
            <a:r>
              <a:rPr lang="fr-BE" sz="2400" dirty="0" smtClean="0"/>
              <a:t> </a:t>
            </a:r>
          </a:p>
          <a:p>
            <a:pPr lvl="1">
              <a:buFont typeface="Wingdings" panose="05000000000000000000" pitchFamily="2" charset="2"/>
              <a:buChar char="v"/>
            </a:pPr>
            <a:r>
              <a:rPr lang="fr-BE" sz="2400" dirty="0" err="1" smtClean="0"/>
              <a:t>Encountered</a:t>
            </a:r>
            <a:r>
              <a:rPr lang="fr-BE" sz="2400" dirty="0" smtClean="0"/>
              <a:t> </a:t>
            </a:r>
            <a:r>
              <a:rPr lang="fr-BE" sz="2400" dirty="0" err="1" smtClean="0"/>
              <a:t>problems</a:t>
            </a:r>
            <a:r>
              <a:rPr lang="fr-BE" sz="2400" dirty="0" smtClean="0"/>
              <a:t> </a:t>
            </a:r>
          </a:p>
          <a:p>
            <a:pPr lvl="1">
              <a:buFont typeface="Wingdings" panose="05000000000000000000" pitchFamily="2" charset="2"/>
              <a:buChar char="v"/>
            </a:pPr>
            <a:r>
              <a:rPr lang="fr-BE" sz="2400" dirty="0" err="1" smtClean="0"/>
              <a:t>Implementing</a:t>
            </a:r>
            <a:r>
              <a:rPr lang="fr-BE" sz="2400" dirty="0" smtClean="0"/>
              <a:t> the changes</a:t>
            </a:r>
          </a:p>
          <a:p>
            <a:pPr lvl="1">
              <a:buFont typeface="Wingdings" panose="05000000000000000000" pitchFamily="2" charset="2"/>
              <a:buChar char="v"/>
            </a:pPr>
            <a:r>
              <a:rPr lang="fr-BE" sz="2400" dirty="0" smtClean="0"/>
              <a:t>2</a:t>
            </a:r>
            <a:r>
              <a:rPr lang="fr-BE" sz="2400" baseline="30000" dirty="0" smtClean="0"/>
              <a:t>nd</a:t>
            </a:r>
            <a:r>
              <a:rPr lang="fr-BE" sz="2400" dirty="0" smtClean="0"/>
              <a:t> </a:t>
            </a:r>
            <a:r>
              <a:rPr lang="fr-BE" sz="2400" dirty="0" err="1" smtClean="0"/>
              <a:t>attempt</a:t>
            </a:r>
            <a:r>
              <a:rPr lang="fr-BE" sz="2400" dirty="0" smtClean="0"/>
              <a:t> </a:t>
            </a:r>
          </a:p>
          <a:p>
            <a:pPr lvl="1">
              <a:buFont typeface="Wingdings" panose="05000000000000000000" pitchFamily="2" charset="2"/>
              <a:buChar char="v"/>
            </a:pPr>
            <a:r>
              <a:rPr lang="fr-BE" sz="2400" dirty="0" err="1" smtClean="0"/>
              <a:t>Specific</a:t>
            </a:r>
            <a:r>
              <a:rPr lang="fr-BE" sz="2400" dirty="0" smtClean="0"/>
              <a:t> training in unit</a:t>
            </a:r>
          </a:p>
          <a:p>
            <a:pPr>
              <a:buFont typeface="Wingdings" panose="05000000000000000000" pitchFamily="2" charset="2"/>
              <a:buChar char="v"/>
            </a:pPr>
            <a:r>
              <a:rPr lang="fr-BE" sz="2400" dirty="0" err="1" smtClean="0"/>
              <a:t>Current</a:t>
            </a:r>
            <a:r>
              <a:rPr lang="fr-BE" sz="2400" dirty="0" smtClean="0"/>
              <a:t> situation </a:t>
            </a:r>
          </a:p>
          <a:p>
            <a:pPr>
              <a:buFont typeface="Wingdings" panose="05000000000000000000" pitchFamily="2" charset="2"/>
              <a:buChar char="v"/>
            </a:pPr>
            <a:r>
              <a:rPr lang="fr-BE" sz="2400" dirty="0" err="1" smtClean="0"/>
              <a:t>Way</a:t>
            </a:r>
            <a:r>
              <a:rPr lang="fr-BE" sz="2400" dirty="0" smtClean="0"/>
              <a:t> </a:t>
            </a:r>
            <a:r>
              <a:rPr lang="fr-BE" sz="2400" dirty="0" err="1" smtClean="0"/>
              <a:t>ahead</a:t>
            </a:r>
            <a:r>
              <a:rPr lang="fr-BE" sz="2400" dirty="0" smtClean="0"/>
              <a:t> </a:t>
            </a:r>
          </a:p>
          <a:p>
            <a:pPr marL="0" indent="0">
              <a:buNone/>
            </a:pPr>
            <a:endParaRPr lang="fr-BE" dirty="0" smtClean="0"/>
          </a:p>
          <a:p>
            <a:pPr>
              <a:buFont typeface="Wingdings" panose="05000000000000000000" pitchFamily="2" charset="2"/>
              <a:buChar char="v"/>
            </a:pPr>
            <a:endParaRPr lang="fr-BE" dirty="0" smtClean="0"/>
          </a:p>
          <a:p>
            <a:pPr>
              <a:buFont typeface="Wingdings" panose="05000000000000000000" pitchFamily="2" charset="2"/>
              <a:buChar char="v"/>
            </a:pPr>
            <a:endParaRPr lang="fr-BE" dirty="0" smtClean="0"/>
          </a:p>
          <a:p>
            <a:pPr>
              <a:buFont typeface="Wingdings" panose="05000000000000000000" pitchFamily="2" charset="2"/>
              <a:buChar char="v"/>
            </a:pPr>
            <a:endParaRPr lang="fr-BE" dirty="0" smtClean="0"/>
          </a:p>
          <a:p>
            <a:pPr>
              <a:buFont typeface="Wingdings" panose="05000000000000000000" pitchFamily="2" charset="2"/>
              <a:buChar char="v"/>
            </a:pPr>
            <a:endParaRPr lang="fr-BE" dirty="0" smtClean="0"/>
          </a:p>
          <a:p>
            <a:pPr>
              <a:buFont typeface="Wingdings" panose="05000000000000000000" pitchFamily="2" charset="2"/>
              <a:buChar char="v"/>
            </a:pPr>
            <a:endParaRPr lang="fr-BE" dirty="0" smtClean="0"/>
          </a:p>
          <a:p>
            <a:pPr>
              <a:buFont typeface="Wingdings" panose="05000000000000000000" pitchFamily="2" charset="2"/>
              <a:buChar char="v"/>
            </a:pPr>
            <a:endParaRPr lang="fr-BE" dirty="0" smtClean="0"/>
          </a:p>
        </p:txBody>
      </p:sp>
      <p:sp>
        <p:nvSpPr>
          <p:cNvPr id="3" name="Title 2"/>
          <p:cNvSpPr>
            <a:spLocks noGrp="1"/>
          </p:cNvSpPr>
          <p:nvPr>
            <p:ph type="title"/>
          </p:nvPr>
        </p:nvSpPr>
        <p:spPr>
          <a:xfrm>
            <a:off x="914400" y="188640"/>
            <a:ext cx="6969968"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fr-BE" sz="3600" dirty="0" err="1" smtClean="0"/>
              <a:t>Presentation</a:t>
            </a:r>
            <a:r>
              <a:rPr lang="fr-BE" sz="3600" dirty="0" smtClean="0"/>
              <a:t> contents </a:t>
            </a:r>
            <a:endParaRPr lang="fr-BE"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60240"/>
            <a:ext cx="8229600" cy="4133056"/>
          </a:xfrm>
        </p:spPr>
        <p:txBody>
          <a:bodyPr/>
          <a:lstStyle/>
          <a:p>
            <a:r>
              <a:rPr lang="en-US" sz="2800" i="1" dirty="0" smtClean="0"/>
              <a:t>More grammar – differentiation in groups</a:t>
            </a:r>
          </a:p>
          <a:p>
            <a:r>
              <a:rPr lang="en-US" sz="2800" i="1" dirty="0" smtClean="0"/>
              <a:t>1st stage: basic Functional English at BDLC – 2</a:t>
            </a:r>
            <a:r>
              <a:rPr lang="en-US" sz="2800" i="1" baseline="30000" dirty="0" smtClean="0"/>
              <a:t>nd</a:t>
            </a:r>
            <a:r>
              <a:rPr lang="en-US" sz="2800" i="1" dirty="0" smtClean="0"/>
              <a:t> stage:  Functional English training in unit </a:t>
            </a:r>
          </a:p>
          <a:p>
            <a:r>
              <a:rPr lang="en-US" sz="2800" i="1" dirty="0" smtClean="0"/>
              <a:t>Transmission of remarks to the AF chain of command </a:t>
            </a:r>
          </a:p>
          <a:p>
            <a:r>
              <a:rPr lang="en-US" sz="2800" i="1" dirty="0" smtClean="0"/>
              <a:t>Condition for Functional English: the staff in the unit is responsible for the tactical part of the situations – BDLC monitors the use of English only </a:t>
            </a:r>
          </a:p>
          <a:p>
            <a:r>
              <a:rPr lang="en-US" sz="2800" i="1" dirty="0" smtClean="0"/>
              <a:t>Functional English week: no other activities planned </a:t>
            </a:r>
          </a:p>
          <a:p>
            <a:endParaRPr lang="fr-BE" dirty="0" smtClean="0"/>
          </a:p>
          <a:p>
            <a:endParaRPr lang="fr-BE" dirty="0"/>
          </a:p>
        </p:txBody>
      </p:sp>
      <p:sp>
        <p:nvSpPr>
          <p:cNvPr id="3" name="Title 2"/>
          <p:cNvSpPr>
            <a:spLocks noGrp="1"/>
          </p:cNvSpPr>
          <p:nvPr>
            <p:ph type="title"/>
          </p:nvPr>
        </p:nvSpPr>
        <p:spPr/>
        <p:txBody>
          <a:bodyPr/>
          <a:lstStyle/>
          <a:p>
            <a:r>
              <a:rPr lang="fr-BE" dirty="0" err="1" smtClean="0"/>
              <a:t>Implementing</a:t>
            </a:r>
            <a:r>
              <a:rPr lang="fr-BE" dirty="0" smtClean="0"/>
              <a:t> changes </a:t>
            </a:r>
            <a:endParaRPr lang="fr-BE" dirty="0"/>
          </a:p>
        </p:txBody>
      </p:sp>
    </p:spTree>
    <p:extLst>
      <p:ext uri="{BB962C8B-B14F-4D97-AF65-F5344CB8AC3E}">
        <p14:creationId xmlns:p14="http://schemas.microsoft.com/office/powerpoint/2010/main" val="387772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84" y="2032248"/>
            <a:ext cx="8229600" cy="3917032"/>
          </a:xfrm>
        </p:spPr>
        <p:txBody>
          <a:bodyPr/>
          <a:lstStyle/>
          <a:p>
            <a:pPr marL="457200" lvl="1" indent="0">
              <a:buNone/>
            </a:pPr>
            <a:r>
              <a:rPr lang="nl-BE" dirty="0" smtClean="0"/>
              <a:t>Course contents BASIC ENGLISH – TOPICS </a:t>
            </a:r>
          </a:p>
          <a:p>
            <a:pPr lvl="0"/>
            <a:r>
              <a:rPr lang="en-US" sz="2800" dirty="0" smtClean="0"/>
              <a:t>Alphabet – military alphabet – numbers – </a:t>
            </a:r>
            <a:r>
              <a:rPr lang="en-US" sz="2800" dirty="0" err="1" smtClean="0"/>
              <a:t>colours</a:t>
            </a:r>
            <a:r>
              <a:rPr lang="en-US" sz="2800" dirty="0" smtClean="0"/>
              <a:t> </a:t>
            </a:r>
            <a:endParaRPr lang="fr-BE" sz="2800" dirty="0" smtClean="0"/>
          </a:p>
          <a:p>
            <a:pPr lvl="0"/>
            <a:r>
              <a:rPr lang="en-US" sz="2800" dirty="0" smtClean="0"/>
              <a:t>Introductions</a:t>
            </a:r>
            <a:endParaRPr lang="fr-BE" sz="2800" dirty="0" smtClean="0"/>
          </a:p>
          <a:p>
            <a:pPr lvl="0"/>
            <a:r>
              <a:rPr lang="en-US" sz="2800" dirty="0" smtClean="0"/>
              <a:t>Filling out forms (personal information)</a:t>
            </a:r>
          </a:p>
          <a:p>
            <a:pPr lvl="0"/>
            <a:r>
              <a:rPr lang="en-US" sz="2800" dirty="0" smtClean="0"/>
              <a:t>Jobs</a:t>
            </a:r>
          </a:p>
          <a:p>
            <a:pPr lvl="0"/>
            <a:r>
              <a:rPr lang="en-US" sz="2800" dirty="0" smtClean="0"/>
              <a:t>Nationalities (adjective and noun) </a:t>
            </a:r>
          </a:p>
          <a:p>
            <a:pPr lvl="0"/>
            <a:r>
              <a:rPr lang="en-US" sz="2800" dirty="0" smtClean="0"/>
              <a:t>NATO and national ranks</a:t>
            </a:r>
          </a:p>
          <a:p>
            <a:pPr marL="0" lvl="0" indent="0">
              <a:buNone/>
            </a:pPr>
            <a:endParaRPr lang="fr-BE" sz="2400" dirty="0" smtClean="0"/>
          </a:p>
          <a:p>
            <a:pPr marL="0" lvl="0" indent="0">
              <a:buNone/>
            </a:pPr>
            <a:endParaRPr lang="fr-BE" sz="2400" dirty="0" smtClean="0"/>
          </a:p>
          <a:p>
            <a:pPr marL="0" lvl="0" indent="0">
              <a:buNone/>
            </a:pPr>
            <a:endParaRPr lang="fr-BE" sz="2400" dirty="0" smtClean="0"/>
          </a:p>
          <a:p>
            <a:endParaRPr lang="nl-BE" dirty="0" smtClean="0"/>
          </a:p>
          <a:p>
            <a:pPr marL="57150" indent="0">
              <a:buNone/>
            </a:pPr>
            <a:endParaRPr lang="nl-BE" dirty="0" smtClean="0"/>
          </a:p>
          <a:p>
            <a:endParaRPr lang="en-US" dirty="0"/>
          </a:p>
        </p:txBody>
      </p:sp>
      <p:sp>
        <p:nvSpPr>
          <p:cNvPr id="3" name="Title 2"/>
          <p:cNvSpPr>
            <a:spLocks noGrp="1"/>
          </p:cNvSpPr>
          <p:nvPr>
            <p:ph type="title"/>
          </p:nvPr>
        </p:nvSpPr>
        <p:spPr>
          <a:xfrm>
            <a:off x="457200" y="457200"/>
            <a:ext cx="8229600" cy="1143000"/>
          </a:xfrm>
        </p:spPr>
        <p:txBody>
          <a:bodyPr/>
          <a:lstStyle/>
          <a:p>
            <a:r>
              <a:rPr lang="fr-BE" sz="3600" dirty="0" err="1" smtClean="0"/>
              <a:t>Delivering</a:t>
            </a:r>
            <a:r>
              <a:rPr lang="fr-BE" sz="3600" dirty="0" smtClean="0"/>
              <a:t> the training : 2</a:t>
            </a:r>
            <a:r>
              <a:rPr lang="fr-BE" sz="3600" baseline="30000" dirty="0" smtClean="0"/>
              <a:t>nd</a:t>
            </a:r>
            <a:r>
              <a:rPr lang="fr-BE" sz="3600" dirty="0" smtClean="0"/>
              <a:t> </a:t>
            </a:r>
            <a:r>
              <a:rPr lang="fr-BE" sz="3600" dirty="0" err="1" smtClean="0"/>
              <a:t>try</a:t>
            </a:r>
            <a:r>
              <a:rPr lang="fr-BE" sz="3600" dirty="0" smtClean="0"/>
              <a:t> </a:t>
            </a:r>
            <a:r>
              <a:rPr lang="fr-BE" dirty="0"/>
              <a:t/>
            </a:r>
            <a:br>
              <a:rPr lang="fr-BE" dirty="0"/>
            </a:br>
            <a:endParaRPr lang="en-US" u="sng" dirty="0"/>
          </a:p>
        </p:txBody>
      </p:sp>
    </p:spTree>
    <p:extLst>
      <p:ext uri="{BB962C8B-B14F-4D97-AF65-F5344CB8AC3E}">
        <p14:creationId xmlns:p14="http://schemas.microsoft.com/office/powerpoint/2010/main" val="2173299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84" y="1600200"/>
            <a:ext cx="8229600" cy="4565104"/>
          </a:xfrm>
        </p:spPr>
        <p:txBody>
          <a:bodyPr/>
          <a:lstStyle/>
          <a:p>
            <a:pPr marL="457200" lvl="1" indent="0">
              <a:buNone/>
            </a:pPr>
            <a:r>
              <a:rPr lang="nl-BE" dirty="0" smtClean="0"/>
              <a:t>Course contents BASIC ENGLISH – TOPICS </a:t>
            </a:r>
          </a:p>
          <a:p>
            <a:pPr lvl="0"/>
            <a:r>
              <a:rPr lang="en-US" sz="2800" dirty="0" smtClean="0"/>
              <a:t>Asking for help</a:t>
            </a:r>
          </a:p>
          <a:p>
            <a:pPr lvl="0"/>
            <a:r>
              <a:rPr lang="en-US" sz="2800" dirty="0" smtClean="0"/>
              <a:t>Military vocabulary: e.g. equipment / vehicles /the barracks / basic training/ uniforms / Mil activities / Mil time / vehicle maintenance</a:t>
            </a:r>
          </a:p>
          <a:p>
            <a:pPr lvl="0"/>
            <a:r>
              <a:rPr lang="en-US" sz="2800" dirty="0" smtClean="0"/>
              <a:t>Observation post procedures (SALTA report)</a:t>
            </a:r>
          </a:p>
          <a:p>
            <a:pPr lvl="0"/>
            <a:r>
              <a:rPr lang="en-US" sz="2800" dirty="0" smtClean="0"/>
              <a:t>Maps and terrain analysis / grids and coordinates </a:t>
            </a:r>
          </a:p>
          <a:p>
            <a:pPr lvl="0"/>
            <a:r>
              <a:rPr lang="en-US" sz="2800" dirty="0" smtClean="0"/>
              <a:t>At the doctor’s (illnesses and first aid)</a:t>
            </a:r>
          </a:p>
          <a:p>
            <a:pPr lvl="0"/>
            <a:r>
              <a:rPr lang="en-US" sz="2800" dirty="0" smtClean="0"/>
              <a:t>Giving directions (the route)</a:t>
            </a:r>
            <a:endParaRPr lang="fr-BE" sz="2800" dirty="0" smtClean="0"/>
          </a:p>
          <a:p>
            <a:pPr marL="0" lvl="0" indent="0">
              <a:buNone/>
            </a:pPr>
            <a:endParaRPr lang="fr-BE" sz="2400" dirty="0" smtClean="0"/>
          </a:p>
          <a:p>
            <a:pPr marL="0" lvl="0" indent="0">
              <a:buNone/>
            </a:pPr>
            <a:endParaRPr lang="fr-BE" sz="2400" dirty="0" smtClean="0"/>
          </a:p>
          <a:p>
            <a:pPr marL="0" lvl="0" indent="0">
              <a:buNone/>
            </a:pPr>
            <a:endParaRPr lang="fr-BE" sz="2400" dirty="0" smtClean="0"/>
          </a:p>
          <a:p>
            <a:endParaRPr lang="nl-BE" dirty="0" smtClean="0"/>
          </a:p>
          <a:p>
            <a:pPr marL="57150" indent="0">
              <a:buNone/>
            </a:pPr>
            <a:endParaRPr lang="nl-BE" dirty="0" smtClean="0"/>
          </a:p>
          <a:p>
            <a:endParaRPr lang="en-US" dirty="0"/>
          </a:p>
        </p:txBody>
      </p:sp>
      <p:sp>
        <p:nvSpPr>
          <p:cNvPr id="3" name="Title 2"/>
          <p:cNvSpPr>
            <a:spLocks noGrp="1"/>
          </p:cNvSpPr>
          <p:nvPr>
            <p:ph type="title"/>
          </p:nvPr>
        </p:nvSpPr>
        <p:spPr>
          <a:xfrm>
            <a:off x="457200" y="457200"/>
            <a:ext cx="8229600" cy="1143000"/>
          </a:xfrm>
        </p:spPr>
        <p:txBody>
          <a:bodyPr/>
          <a:lstStyle/>
          <a:p>
            <a:r>
              <a:rPr lang="fr-BE" sz="3600" dirty="0" err="1" smtClean="0"/>
              <a:t>Delivering</a:t>
            </a:r>
            <a:r>
              <a:rPr lang="fr-BE" sz="3600" dirty="0" smtClean="0"/>
              <a:t> the training : 2</a:t>
            </a:r>
            <a:r>
              <a:rPr lang="fr-BE" sz="3600" baseline="30000" dirty="0" smtClean="0"/>
              <a:t>nd</a:t>
            </a:r>
            <a:r>
              <a:rPr lang="fr-BE" sz="3600" dirty="0" smtClean="0"/>
              <a:t> </a:t>
            </a:r>
            <a:r>
              <a:rPr lang="fr-BE" sz="3600" dirty="0" err="1" smtClean="0"/>
              <a:t>try</a:t>
            </a:r>
            <a:r>
              <a:rPr lang="fr-BE" sz="3600" dirty="0" smtClean="0"/>
              <a:t> </a:t>
            </a:r>
            <a:r>
              <a:rPr lang="fr-BE" dirty="0"/>
              <a:t/>
            </a:r>
            <a:br>
              <a:rPr lang="fr-BE" dirty="0"/>
            </a:br>
            <a:endParaRPr lang="en-US" u="sng" dirty="0"/>
          </a:p>
        </p:txBody>
      </p:sp>
    </p:spTree>
    <p:extLst>
      <p:ext uri="{BB962C8B-B14F-4D97-AF65-F5344CB8AC3E}">
        <p14:creationId xmlns:p14="http://schemas.microsoft.com/office/powerpoint/2010/main" val="3730521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9572" y="854230"/>
            <a:ext cx="5004556" cy="5815129"/>
          </a:xfrm>
        </p:spPr>
        <p:txBody>
          <a:bodyPr/>
          <a:lstStyle/>
          <a:p>
            <a:pPr marL="457200" lvl="1" indent="0">
              <a:buNone/>
            </a:pPr>
            <a:r>
              <a:rPr lang="nl-BE" dirty="0"/>
              <a:t>Course contents BASIC ENGLISH – </a:t>
            </a:r>
            <a:r>
              <a:rPr lang="nl-BE" dirty="0" smtClean="0"/>
              <a:t>GRAMMAR </a:t>
            </a:r>
            <a:endParaRPr lang="nl-BE" dirty="0"/>
          </a:p>
          <a:p>
            <a:pPr marL="0" indent="0">
              <a:buNone/>
            </a:pPr>
            <a:r>
              <a:rPr lang="en-US" sz="2800" dirty="0" smtClean="0"/>
              <a:t>Grammar: </a:t>
            </a:r>
          </a:p>
          <a:p>
            <a:pPr marL="0" indent="0">
              <a:buNone/>
            </a:pPr>
            <a:r>
              <a:rPr lang="en-US" sz="2400" dirty="0" smtClean="0"/>
              <a:t>to be / to have (have got) </a:t>
            </a:r>
          </a:p>
          <a:p>
            <a:pPr marL="0" indent="0">
              <a:buNone/>
            </a:pPr>
            <a:r>
              <a:rPr lang="en-US" sz="2400" dirty="0" smtClean="0"/>
              <a:t>indefinite and definite articles </a:t>
            </a:r>
          </a:p>
          <a:p>
            <a:pPr marL="0" indent="0">
              <a:buNone/>
            </a:pPr>
            <a:r>
              <a:rPr lang="en-US" sz="2400" dirty="0" smtClean="0"/>
              <a:t>there is / there are </a:t>
            </a:r>
          </a:p>
          <a:p>
            <a:pPr marL="0" indent="0">
              <a:buNone/>
            </a:pPr>
            <a:r>
              <a:rPr lang="en-US" sz="2400" dirty="0" smtClean="0"/>
              <a:t>short answers </a:t>
            </a:r>
          </a:p>
          <a:p>
            <a:pPr marL="0" indent="0">
              <a:buNone/>
            </a:pPr>
            <a:r>
              <a:rPr lang="en-US" sz="2400" dirty="0" smtClean="0"/>
              <a:t>present simple – present progressive </a:t>
            </a:r>
          </a:p>
          <a:p>
            <a:pPr marL="0" indent="0">
              <a:buNone/>
            </a:pPr>
            <a:r>
              <a:rPr lang="en-US" sz="2400" i="1" dirty="0" err="1" smtClean="0"/>
              <a:t>Wh</a:t>
            </a:r>
            <a:r>
              <a:rPr lang="en-US" sz="2400" dirty="0" smtClean="0"/>
              <a:t>-questions </a:t>
            </a:r>
          </a:p>
          <a:p>
            <a:pPr marL="0" indent="0">
              <a:buNone/>
            </a:pPr>
            <a:r>
              <a:rPr lang="en-US" sz="2400" dirty="0" smtClean="0"/>
              <a:t>descriptive adjectives and adverbs</a:t>
            </a:r>
          </a:p>
          <a:p>
            <a:pPr marL="0" indent="0">
              <a:buNone/>
            </a:pPr>
            <a:r>
              <a:rPr lang="en-US" sz="2400" dirty="0" smtClean="0"/>
              <a:t> modals (can, must, have to) </a:t>
            </a:r>
          </a:p>
          <a:p>
            <a:pPr marL="0" indent="0">
              <a:buNone/>
            </a:pPr>
            <a:r>
              <a:rPr lang="en-US" sz="2400" dirty="0" smtClean="0"/>
              <a:t> giving advice (should) </a:t>
            </a:r>
          </a:p>
          <a:p>
            <a:pPr marL="0" indent="0">
              <a:buNone/>
            </a:pPr>
            <a:r>
              <a:rPr lang="en-US" sz="2400" dirty="0" smtClean="0"/>
              <a:t> prepositions</a:t>
            </a:r>
          </a:p>
          <a:p>
            <a:pPr marL="0" indent="0">
              <a:buNone/>
            </a:pPr>
            <a:endParaRPr lang="fr-BE" sz="4400" dirty="0"/>
          </a:p>
          <a:p>
            <a:endParaRPr lang="nl-BE" dirty="0" smtClean="0"/>
          </a:p>
          <a:p>
            <a:pPr marL="57150" indent="0">
              <a:buNone/>
            </a:pPr>
            <a:endParaRPr lang="nl-BE" dirty="0"/>
          </a:p>
          <a:p>
            <a:endParaRPr lang="en-US" dirty="0"/>
          </a:p>
        </p:txBody>
      </p:sp>
      <p:sp>
        <p:nvSpPr>
          <p:cNvPr id="3" name="Title 2"/>
          <p:cNvSpPr>
            <a:spLocks noGrp="1"/>
          </p:cNvSpPr>
          <p:nvPr>
            <p:ph type="title"/>
          </p:nvPr>
        </p:nvSpPr>
        <p:spPr>
          <a:xfrm>
            <a:off x="457200" y="260648"/>
            <a:ext cx="8229600" cy="1143000"/>
          </a:xfrm>
        </p:spPr>
        <p:txBody>
          <a:bodyPr/>
          <a:lstStyle/>
          <a:p>
            <a:r>
              <a:rPr lang="fr-BE" sz="3600" dirty="0" err="1"/>
              <a:t>Delivering</a:t>
            </a:r>
            <a:r>
              <a:rPr lang="fr-BE" sz="3600" dirty="0"/>
              <a:t> the training : 2</a:t>
            </a:r>
            <a:r>
              <a:rPr lang="fr-BE" sz="3600" baseline="30000" dirty="0"/>
              <a:t>nd</a:t>
            </a:r>
            <a:r>
              <a:rPr lang="fr-BE" sz="3600" dirty="0"/>
              <a:t> </a:t>
            </a:r>
            <a:r>
              <a:rPr lang="fr-BE" sz="3600" dirty="0" err="1"/>
              <a:t>try</a:t>
            </a:r>
            <a:r>
              <a:rPr lang="fr-BE" dirty="0"/>
              <a:t/>
            </a:r>
            <a:br>
              <a:rPr lang="fr-BE" dirty="0"/>
            </a:br>
            <a:endParaRPr lang="en-US" u="sng" dirty="0"/>
          </a:p>
        </p:txBody>
      </p:sp>
      <p:sp>
        <p:nvSpPr>
          <p:cNvPr id="4" name="Left Arrow Callout 3"/>
          <p:cNvSpPr/>
          <p:nvPr/>
        </p:nvSpPr>
        <p:spPr>
          <a:xfrm>
            <a:off x="5292080" y="1660240"/>
            <a:ext cx="3168352" cy="4337999"/>
          </a:xfrm>
          <a:prstGeom prst="leftArrowCallou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err="1" smtClean="0">
                <a:solidFill>
                  <a:schemeClr val="tx1"/>
                </a:solidFill>
              </a:rPr>
              <a:t>Need</a:t>
            </a:r>
            <a:r>
              <a:rPr lang="fr-BE" sz="2800" dirty="0" smtClean="0">
                <a:solidFill>
                  <a:schemeClr val="tx1"/>
                </a:solidFill>
              </a:rPr>
              <a:t> – to – have for </a:t>
            </a:r>
            <a:r>
              <a:rPr lang="fr-BE" sz="2800" dirty="0" err="1" smtClean="0">
                <a:solidFill>
                  <a:schemeClr val="tx1"/>
                </a:solidFill>
              </a:rPr>
              <a:t>functional</a:t>
            </a:r>
            <a:r>
              <a:rPr lang="fr-BE" sz="2800" dirty="0" smtClean="0">
                <a:solidFill>
                  <a:schemeClr val="tx1"/>
                </a:solidFill>
              </a:rPr>
              <a:t> English course</a:t>
            </a:r>
            <a:endParaRPr lang="fr-BE" sz="2800" dirty="0">
              <a:solidFill>
                <a:schemeClr val="tx1"/>
              </a:solidFill>
            </a:endParaRPr>
          </a:p>
        </p:txBody>
      </p:sp>
    </p:spTree>
    <p:extLst>
      <p:ext uri="{BB962C8B-B14F-4D97-AF65-F5344CB8AC3E}">
        <p14:creationId xmlns:p14="http://schemas.microsoft.com/office/powerpoint/2010/main" val="225262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0">
              <a:buNone/>
            </a:pPr>
            <a:endParaRPr lang="nl-BE" dirty="0" smtClean="0"/>
          </a:p>
          <a:p>
            <a:pPr marL="57150" indent="0">
              <a:buNone/>
            </a:pPr>
            <a:endParaRPr lang="nl-BE" dirty="0"/>
          </a:p>
          <a:p>
            <a:endParaRPr lang="en-US" dirty="0"/>
          </a:p>
        </p:txBody>
      </p:sp>
      <p:sp>
        <p:nvSpPr>
          <p:cNvPr id="3" name="Title 2"/>
          <p:cNvSpPr>
            <a:spLocks noGrp="1"/>
          </p:cNvSpPr>
          <p:nvPr>
            <p:ph type="title"/>
          </p:nvPr>
        </p:nvSpPr>
        <p:spPr>
          <a:xfrm>
            <a:off x="425112" y="422880"/>
            <a:ext cx="8229600" cy="1143000"/>
          </a:xfrm>
        </p:spPr>
        <p:txBody>
          <a:bodyPr/>
          <a:lstStyle/>
          <a:p>
            <a:r>
              <a:rPr lang="fr-BE" dirty="0" err="1"/>
              <a:t>Delivering</a:t>
            </a:r>
            <a:r>
              <a:rPr lang="fr-BE" dirty="0"/>
              <a:t> the </a:t>
            </a:r>
            <a:r>
              <a:rPr lang="fr-BE" dirty="0" smtClean="0"/>
              <a:t>training </a:t>
            </a:r>
            <a:br>
              <a:rPr lang="fr-BE" dirty="0" smtClean="0"/>
            </a:br>
            <a:r>
              <a:rPr lang="fr-BE" dirty="0" smtClean="0"/>
              <a:t>– in the unit </a:t>
            </a:r>
            <a:r>
              <a:rPr lang="fr-BE" dirty="0"/>
              <a:t/>
            </a:r>
            <a:br>
              <a:rPr lang="fr-BE" dirty="0"/>
            </a:br>
            <a:endParaRPr lang="en-US" u="sng"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92" y="1565880"/>
            <a:ext cx="8099108" cy="4442460"/>
          </a:xfrm>
          <a:prstGeom prst="rect">
            <a:avLst/>
          </a:prstGeom>
          <a:ln w="38100">
            <a:solidFill>
              <a:schemeClr val="tx1"/>
            </a:solidFill>
          </a:ln>
        </p:spPr>
      </p:pic>
    </p:spTree>
    <p:extLst>
      <p:ext uri="{BB962C8B-B14F-4D97-AF65-F5344CB8AC3E}">
        <p14:creationId xmlns:p14="http://schemas.microsoft.com/office/powerpoint/2010/main" val="1238062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4300" y="1507918"/>
            <a:ext cx="8147248" cy="4873409"/>
          </a:xfrm>
        </p:spPr>
        <p:txBody>
          <a:bodyPr/>
          <a:lstStyle/>
          <a:p>
            <a:pPr marL="57150" indent="0">
              <a:buNone/>
            </a:pPr>
            <a:r>
              <a:rPr lang="nl-BE" dirty="0" smtClean="0"/>
              <a:t>DAY 1 (ECP)</a:t>
            </a:r>
          </a:p>
          <a:p>
            <a:pPr marL="57150" indent="0">
              <a:buNone/>
            </a:pPr>
            <a:r>
              <a:rPr lang="en-US" dirty="0" smtClean="0"/>
              <a:t>Vocabulary</a:t>
            </a:r>
            <a:r>
              <a:rPr lang="en-US" dirty="0"/>
              <a:t>: </a:t>
            </a:r>
            <a:endParaRPr lang="fr-BE" dirty="0"/>
          </a:p>
          <a:p>
            <a:pPr lvl="2"/>
            <a:r>
              <a:rPr lang="en-US" sz="2000" dirty="0"/>
              <a:t>The Entry Control point: vocabulary</a:t>
            </a:r>
            <a:endParaRPr lang="fr-BE" sz="2000" dirty="0"/>
          </a:p>
          <a:p>
            <a:pPr lvl="2"/>
            <a:r>
              <a:rPr lang="en-US" sz="2000" dirty="0"/>
              <a:t>Force protection: vocabulary</a:t>
            </a:r>
            <a:endParaRPr lang="fr-BE" sz="2000" dirty="0"/>
          </a:p>
          <a:p>
            <a:pPr lvl="2"/>
            <a:r>
              <a:rPr lang="en-US" sz="2000" dirty="0"/>
              <a:t>Prepositions </a:t>
            </a:r>
            <a:endParaRPr lang="fr-BE" sz="2000" dirty="0"/>
          </a:p>
          <a:p>
            <a:pPr lvl="2"/>
            <a:r>
              <a:rPr lang="en-US" sz="2000" dirty="0"/>
              <a:t>Access control vehicle: vocabulary</a:t>
            </a:r>
            <a:endParaRPr lang="fr-BE" sz="2000" dirty="0"/>
          </a:p>
          <a:p>
            <a:pPr lvl="2"/>
            <a:r>
              <a:rPr lang="en-US" sz="2000" dirty="0"/>
              <a:t>Access control pedestrian: vocabulary</a:t>
            </a:r>
            <a:endParaRPr lang="fr-BE" sz="2000" dirty="0"/>
          </a:p>
          <a:p>
            <a:pPr lvl="2"/>
            <a:r>
              <a:rPr lang="en-US" sz="2000" dirty="0"/>
              <a:t>Vehicle search: vocabulary </a:t>
            </a:r>
            <a:endParaRPr lang="fr-BE" sz="2000" dirty="0"/>
          </a:p>
          <a:p>
            <a:pPr lvl="2"/>
            <a:r>
              <a:rPr lang="en-US" sz="2000" dirty="0"/>
              <a:t>Body search: vocabulary </a:t>
            </a:r>
            <a:endParaRPr lang="fr-BE" sz="2000" dirty="0"/>
          </a:p>
          <a:p>
            <a:pPr lvl="1"/>
            <a:r>
              <a:rPr lang="en-US" dirty="0" err="1"/>
              <a:t>Roleplays</a:t>
            </a:r>
            <a:r>
              <a:rPr lang="en-US" dirty="0"/>
              <a:t> (afternoon): </a:t>
            </a:r>
            <a:endParaRPr lang="fr-BE" dirty="0"/>
          </a:p>
          <a:p>
            <a:pPr marL="800100" lvl="2" indent="0">
              <a:buNone/>
            </a:pPr>
            <a:r>
              <a:rPr lang="en-US" dirty="0"/>
              <a:t>ECP (Entry Control Point)</a:t>
            </a:r>
            <a:endParaRPr lang="fr-BE" dirty="0"/>
          </a:p>
          <a:p>
            <a:pPr marL="57150" indent="0">
              <a:buNone/>
            </a:pPr>
            <a:endParaRPr lang="nl-BE" dirty="0" smtClean="0"/>
          </a:p>
        </p:txBody>
      </p:sp>
      <p:sp>
        <p:nvSpPr>
          <p:cNvPr id="3" name="Title 2"/>
          <p:cNvSpPr>
            <a:spLocks noGrp="1"/>
          </p:cNvSpPr>
          <p:nvPr>
            <p:ph type="title"/>
          </p:nvPr>
        </p:nvSpPr>
        <p:spPr/>
        <p:txBody>
          <a:bodyPr/>
          <a:lstStyle/>
          <a:p>
            <a:r>
              <a:rPr lang="fr-BE" dirty="0" err="1"/>
              <a:t>Delivering</a:t>
            </a:r>
            <a:r>
              <a:rPr lang="fr-BE" dirty="0"/>
              <a:t> the training </a:t>
            </a:r>
            <a:br>
              <a:rPr lang="fr-BE" dirty="0"/>
            </a:br>
            <a:r>
              <a:rPr lang="fr-BE" dirty="0"/>
              <a:t>– in the unit</a:t>
            </a:r>
            <a:endParaRPr lang="en-US" u="sng" dirty="0"/>
          </a:p>
        </p:txBody>
      </p:sp>
    </p:spTree>
    <p:extLst>
      <p:ext uri="{BB962C8B-B14F-4D97-AF65-F5344CB8AC3E}">
        <p14:creationId xmlns:p14="http://schemas.microsoft.com/office/powerpoint/2010/main" val="3046905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4300" y="1507918"/>
            <a:ext cx="8147248" cy="5089434"/>
          </a:xfrm>
        </p:spPr>
        <p:txBody>
          <a:bodyPr/>
          <a:lstStyle/>
          <a:p>
            <a:pPr marL="57150" indent="0">
              <a:buNone/>
            </a:pPr>
            <a:r>
              <a:rPr lang="nl-BE" dirty="0" smtClean="0"/>
              <a:t>DAY 2 (THE PATROL)</a:t>
            </a:r>
          </a:p>
          <a:p>
            <a:pPr marL="57150" indent="0">
              <a:buNone/>
            </a:pPr>
            <a:r>
              <a:rPr lang="en-US" dirty="0" smtClean="0"/>
              <a:t>Vocabulary</a:t>
            </a:r>
            <a:r>
              <a:rPr lang="en-US" dirty="0"/>
              <a:t>: </a:t>
            </a:r>
            <a:endParaRPr lang="fr-BE" dirty="0"/>
          </a:p>
          <a:p>
            <a:pPr lvl="2"/>
            <a:r>
              <a:rPr lang="en-US" sz="2000" dirty="0"/>
              <a:t>Radio communications – radio check</a:t>
            </a:r>
            <a:endParaRPr lang="fr-BE" sz="2000" dirty="0"/>
          </a:p>
          <a:p>
            <a:pPr lvl="2"/>
            <a:r>
              <a:rPr lang="en-US" sz="2000" dirty="0"/>
              <a:t>Radio </a:t>
            </a:r>
            <a:r>
              <a:rPr lang="en-US" sz="2000" dirty="0" err="1" smtClean="0"/>
              <a:t>prowords</a:t>
            </a:r>
            <a:r>
              <a:rPr lang="en-US" sz="2000" dirty="0" smtClean="0"/>
              <a:t> </a:t>
            </a:r>
            <a:r>
              <a:rPr lang="en-US" sz="2000" dirty="0"/>
              <a:t>(vocabulary + application in radio </a:t>
            </a:r>
            <a:r>
              <a:rPr lang="en-US" sz="2000" dirty="0" err="1"/>
              <a:t>comms</a:t>
            </a:r>
            <a:r>
              <a:rPr lang="en-US" sz="2000" dirty="0"/>
              <a:t>)</a:t>
            </a:r>
            <a:endParaRPr lang="fr-BE" sz="2000" dirty="0"/>
          </a:p>
          <a:p>
            <a:pPr lvl="2"/>
            <a:r>
              <a:rPr lang="en-US" sz="2000" dirty="0"/>
              <a:t>Medevac – CASEVAC reports (exercises and template</a:t>
            </a:r>
            <a:r>
              <a:rPr lang="en-US" sz="2000" dirty="0" smtClean="0"/>
              <a:t>): </a:t>
            </a:r>
            <a:r>
              <a:rPr lang="en-US" sz="2000" dirty="0"/>
              <a:t>9-liner </a:t>
            </a:r>
            <a:endParaRPr lang="fr-BE" sz="2000" dirty="0"/>
          </a:p>
          <a:p>
            <a:pPr lvl="2"/>
            <a:r>
              <a:rPr lang="en-US" sz="2000" dirty="0"/>
              <a:t>UXO (Unexploded Ordnances) report:  </a:t>
            </a:r>
            <a:r>
              <a:rPr lang="en-US" sz="2000" dirty="0" smtClean="0"/>
              <a:t>10-liner</a:t>
            </a:r>
            <a:endParaRPr lang="fr-BE" sz="2000" dirty="0"/>
          </a:p>
          <a:p>
            <a:pPr lvl="2"/>
            <a:r>
              <a:rPr lang="en-US" sz="2000" dirty="0" smtClean="0"/>
              <a:t>The </a:t>
            </a:r>
            <a:r>
              <a:rPr lang="en-US" sz="2000" dirty="0"/>
              <a:t>observation post – describing a </a:t>
            </a:r>
            <a:r>
              <a:rPr lang="en-US" sz="2000" dirty="0" smtClean="0"/>
              <a:t>situation: SALTA </a:t>
            </a:r>
            <a:r>
              <a:rPr lang="en-US" sz="2000" dirty="0"/>
              <a:t>report</a:t>
            </a:r>
            <a:endParaRPr lang="fr-BE" sz="2000" dirty="0"/>
          </a:p>
          <a:p>
            <a:pPr lvl="1"/>
            <a:r>
              <a:rPr lang="en-US" dirty="0" err="1" smtClean="0"/>
              <a:t>Roleplays</a:t>
            </a:r>
            <a:r>
              <a:rPr lang="en-US" dirty="0" smtClean="0"/>
              <a:t> (afternoon): </a:t>
            </a:r>
            <a:endParaRPr lang="fr-BE" dirty="0"/>
          </a:p>
          <a:p>
            <a:pPr marL="457200" lvl="1" indent="0">
              <a:buNone/>
            </a:pPr>
            <a:r>
              <a:rPr lang="fr-BE" dirty="0" err="1" smtClean="0"/>
              <a:t>Patrolling</a:t>
            </a:r>
            <a:r>
              <a:rPr lang="fr-BE" dirty="0" smtClean="0"/>
              <a:t>: </a:t>
            </a:r>
            <a:r>
              <a:rPr lang="en-US" dirty="0" smtClean="0"/>
              <a:t> </a:t>
            </a:r>
          </a:p>
          <a:p>
            <a:pPr lvl="2"/>
            <a:r>
              <a:rPr lang="en-US" dirty="0" smtClean="0"/>
              <a:t>10-liner report (action cards)</a:t>
            </a:r>
            <a:endParaRPr lang="fr-BE" dirty="0"/>
          </a:p>
          <a:p>
            <a:pPr lvl="2"/>
            <a:r>
              <a:rPr lang="en-US" dirty="0" smtClean="0"/>
              <a:t>SALTA report (incident </a:t>
            </a:r>
            <a:r>
              <a:rPr lang="en-US" dirty="0"/>
              <a:t>report)</a:t>
            </a:r>
            <a:endParaRPr lang="fr-BE" dirty="0"/>
          </a:p>
          <a:p>
            <a:pPr marL="57150" indent="0">
              <a:buNone/>
            </a:pPr>
            <a:endParaRPr lang="nl-BE" dirty="0" smtClean="0"/>
          </a:p>
        </p:txBody>
      </p:sp>
      <p:sp>
        <p:nvSpPr>
          <p:cNvPr id="3" name="Title 2"/>
          <p:cNvSpPr>
            <a:spLocks noGrp="1"/>
          </p:cNvSpPr>
          <p:nvPr>
            <p:ph type="title"/>
          </p:nvPr>
        </p:nvSpPr>
        <p:spPr/>
        <p:txBody>
          <a:bodyPr/>
          <a:lstStyle/>
          <a:p>
            <a:r>
              <a:rPr lang="fr-BE" dirty="0" err="1"/>
              <a:t>Delivering</a:t>
            </a:r>
            <a:r>
              <a:rPr lang="fr-BE" dirty="0"/>
              <a:t> the training </a:t>
            </a:r>
            <a:br>
              <a:rPr lang="fr-BE" dirty="0"/>
            </a:br>
            <a:r>
              <a:rPr lang="fr-BE" dirty="0"/>
              <a:t>– in the unit</a:t>
            </a:r>
            <a:endParaRPr lang="en-US" u="sng" dirty="0"/>
          </a:p>
        </p:txBody>
      </p:sp>
    </p:spTree>
    <p:extLst>
      <p:ext uri="{BB962C8B-B14F-4D97-AF65-F5344CB8AC3E}">
        <p14:creationId xmlns:p14="http://schemas.microsoft.com/office/powerpoint/2010/main" val="1969078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4300" y="1507918"/>
            <a:ext cx="8147248" cy="5089434"/>
          </a:xfrm>
        </p:spPr>
        <p:txBody>
          <a:bodyPr/>
          <a:lstStyle/>
          <a:p>
            <a:pPr marL="57150" indent="0">
              <a:buNone/>
            </a:pPr>
            <a:r>
              <a:rPr lang="nl-BE" dirty="0" smtClean="0"/>
              <a:t>DAY 3 (MISC)</a:t>
            </a:r>
          </a:p>
          <a:p>
            <a:pPr marL="57150" indent="0">
              <a:buNone/>
            </a:pPr>
            <a:r>
              <a:rPr lang="en-US" dirty="0" smtClean="0"/>
              <a:t>Vocabulary</a:t>
            </a:r>
            <a:r>
              <a:rPr lang="en-US" dirty="0"/>
              <a:t>: </a:t>
            </a:r>
            <a:endParaRPr lang="fr-BE" dirty="0"/>
          </a:p>
          <a:p>
            <a:pPr lvl="2"/>
            <a:r>
              <a:rPr lang="en-US" sz="2000" dirty="0" smtClean="0"/>
              <a:t>Giving orders</a:t>
            </a:r>
          </a:p>
          <a:p>
            <a:pPr lvl="2"/>
            <a:r>
              <a:rPr lang="en-US" sz="2000" dirty="0" smtClean="0"/>
              <a:t>American drill</a:t>
            </a:r>
          </a:p>
          <a:p>
            <a:pPr lvl="2"/>
            <a:r>
              <a:rPr lang="en-US" sz="2000" dirty="0" smtClean="0"/>
              <a:t>First aid</a:t>
            </a:r>
          </a:p>
          <a:p>
            <a:pPr lvl="2"/>
            <a:r>
              <a:rPr lang="en-US" sz="2000" dirty="0"/>
              <a:t>Situational awareness briefing </a:t>
            </a:r>
            <a:endParaRPr lang="fr-BE" sz="2000" dirty="0"/>
          </a:p>
          <a:p>
            <a:pPr lvl="2"/>
            <a:r>
              <a:rPr lang="en-US" sz="2000" dirty="0"/>
              <a:t>Common acronyms used in </a:t>
            </a:r>
            <a:r>
              <a:rPr lang="en-US" sz="2000" dirty="0" smtClean="0"/>
              <a:t>KANDAHAR</a:t>
            </a:r>
          </a:p>
          <a:p>
            <a:pPr lvl="2"/>
            <a:r>
              <a:rPr lang="en-US" sz="2000" dirty="0" smtClean="0"/>
              <a:t>arts </a:t>
            </a:r>
            <a:r>
              <a:rPr lang="en-US" sz="2000" dirty="0"/>
              <a:t>of an aircraft and airfield vocabulary. </a:t>
            </a:r>
            <a:endParaRPr lang="en-US" sz="2000" dirty="0" smtClean="0"/>
          </a:p>
          <a:p>
            <a:pPr marL="0" indent="0">
              <a:buNone/>
            </a:pPr>
            <a:r>
              <a:rPr lang="en-US" sz="2800" dirty="0" smtClean="0"/>
              <a:t>- </a:t>
            </a:r>
            <a:r>
              <a:rPr lang="en-US" sz="2800" dirty="0" err="1" smtClean="0"/>
              <a:t>Roleplays</a:t>
            </a:r>
            <a:r>
              <a:rPr lang="en-US" sz="2800" dirty="0" smtClean="0"/>
              <a:t> </a:t>
            </a:r>
            <a:r>
              <a:rPr lang="en-US" sz="2800" dirty="0"/>
              <a:t>(afternoon): </a:t>
            </a:r>
            <a:endParaRPr lang="fr-BE" sz="2800" dirty="0"/>
          </a:p>
          <a:p>
            <a:pPr lvl="2"/>
            <a:r>
              <a:rPr lang="en-US" dirty="0"/>
              <a:t>Situational Awareness Briefing and </a:t>
            </a:r>
            <a:r>
              <a:rPr lang="en-US" dirty="0" err="1"/>
              <a:t>Guardmount</a:t>
            </a:r>
            <a:r>
              <a:rPr lang="en-US" dirty="0"/>
              <a:t> Briefing </a:t>
            </a:r>
            <a:r>
              <a:rPr lang="en-US" dirty="0" smtClean="0"/>
              <a:t>(by </a:t>
            </a:r>
            <a:r>
              <a:rPr lang="en-US" dirty="0" err="1" smtClean="0"/>
              <a:t>Detco</a:t>
            </a:r>
            <a:r>
              <a:rPr lang="en-US" dirty="0" smtClean="0"/>
              <a:t>)</a:t>
            </a:r>
            <a:endParaRPr lang="fr-BE" dirty="0"/>
          </a:p>
          <a:p>
            <a:pPr lvl="2"/>
            <a:r>
              <a:rPr lang="en-US" dirty="0"/>
              <a:t>American Drill (KSOO)</a:t>
            </a:r>
            <a:endParaRPr lang="fr-BE" dirty="0"/>
          </a:p>
          <a:p>
            <a:pPr lvl="2"/>
            <a:endParaRPr lang="fr-BE" dirty="0"/>
          </a:p>
          <a:p>
            <a:pPr lvl="2"/>
            <a:endParaRPr lang="fr-BE" dirty="0"/>
          </a:p>
          <a:p>
            <a:pPr marL="57150" indent="0">
              <a:buNone/>
            </a:pPr>
            <a:endParaRPr lang="nl-BE" dirty="0" smtClean="0"/>
          </a:p>
        </p:txBody>
      </p:sp>
      <p:sp>
        <p:nvSpPr>
          <p:cNvPr id="3" name="Title 2"/>
          <p:cNvSpPr>
            <a:spLocks noGrp="1"/>
          </p:cNvSpPr>
          <p:nvPr>
            <p:ph type="title"/>
          </p:nvPr>
        </p:nvSpPr>
        <p:spPr/>
        <p:txBody>
          <a:bodyPr/>
          <a:lstStyle/>
          <a:p>
            <a:r>
              <a:rPr lang="fr-BE" dirty="0" err="1"/>
              <a:t>Delivering</a:t>
            </a:r>
            <a:r>
              <a:rPr lang="fr-BE" dirty="0"/>
              <a:t> the training </a:t>
            </a:r>
            <a:br>
              <a:rPr lang="fr-BE" dirty="0"/>
            </a:br>
            <a:r>
              <a:rPr lang="fr-BE" dirty="0"/>
              <a:t>– in the unit</a:t>
            </a:r>
            <a:endParaRPr lang="en-US" u="sng" dirty="0"/>
          </a:p>
        </p:txBody>
      </p:sp>
    </p:spTree>
    <p:extLst>
      <p:ext uri="{BB962C8B-B14F-4D97-AF65-F5344CB8AC3E}">
        <p14:creationId xmlns:p14="http://schemas.microsoft.com/office/powerpoint/2010/main" val="1477055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4300" y="1507918"/>
            <a:ext cx="8147248" cy="5089434"/>
          </a:xfrm>
        </p:spPr>
        <p:txBody>
          <a:bodyPr/>
          <a:lstStyle/>
          <a:p>
            <a:pPr marL="57150" indent="0">
              <a:buNone/>
            </a:pPr>
            <a:r>
              <a:rPr lang="nl-BE" dirty="0" smtClean="0"/>
              <a:t>DAY 4 (REHEARSAL) </a:t>
            </a:r>
          </a:p>
          <a:p>
            <a:pPr marL="57150" indent="0">
              <a:buNone/>
            </a:pPr>
            <a:r>
              <a:rPr lang="nl-BE" dirty="0" smtClean="0"/>
              <a:t>ECP </a:t>
            </a:r>
            <a:r>
              <a:rPr lang="nl-BE" dirty="0" err="1" smtClean="0"/>
              <a:t>and</a:t>
            </a:r>
            <a:r>
              <a:rPr lang="nl-BE" dirty="0" smtClean="0"/>
              <a:t> PATROL </a:t>
            </a:r>
            <a:r>
              <a:rPr lang="nl-BE" dirty="0" err="1" smtClean="0"/>
              <a:t>scenarios</a:t>
            </a:r>
            <a:r>
              <a:rPr lang="nl-BE" dirty="0" smtClean="0"/>
              <a:t> (made </a:t>
            </a:r>
            <a:r>
              <a:rPr lang="nl-BE" dirty="0" err="1" smtClean="0"/>
              <a:t>by</a:t>
            </a:r>
            <a:r>
              <a:rPr lang="nl-BE" dirty="0" smtClean="0"/>
              <a:t> </a:t>
            </a:r>
            <a:r>
              <a:rPr lang="nl-BE" dirty="0" err="1" smtClean="0"/>
              <a:t>DetCo</a:t>
            </a:r>
            <a:r>
              <a:rPr lang="nl-BE" dirty="0" smtClean="0"/>
              <a:t>)</a:t>
            </a:r>
          </a:p>
          <a:p>
            <a:pPr marL="57150" indent="0">
              <a:buNone/>
            </a:pPr>
            <a:endParaRPr lang="nl-BE" dirty="0"/>
          </a:p>
          <a:p>
            <a:pPr marL="57150" indent="0">
              <a:buNone/>
            </a:pPr>
            <a:r>
              <a:rPr lang="en-US" dirty="0" smtClean="0"/>
              <a:t>ECP </a:t>
            </a:r>
            <a:r>
              <a:rPr lang="en-US" dirty="0"/>
              <a:t>/ PATROL / MEDEVAC / SALTA / MISTAT / UXO-REPORT</a:t>
            </a:r>
            <a:endParaRPr lang="fr-BE" dirty="0"/>
          </a:p>
          <a:p>
            <a:pPr marL="914400" lvl="2" indent="0">
              <a:buNone/>
            </a:pPr>
            <a:endParaRPr lang="fr-BE" dirty="0"/>
          </a:p>
          <a:p>
            <a:pPr marL="57150" indent="0">
              <a:buNone/>
            </a:pPr>
            <a:endParaRPr lang="nl-BE" dirty="0" smtClean="0"/>
          </a:p>
        </p:txBody>
      </p:sp>
      <p:sp>
        <p:nvSpPr>
          <p:cNvPr id="3" name="Title 2"/>
          <p:cNvSpPr>
            <a:spLocks noGrp="1"/>
          </p:cNvSpPr>
          <p:nvPr>
            <p:ph type="title"/>
          </p:nvPr>
        </p:nvSpPr>
        <p:spPr/>
        <p:txBody>
          <a:bodyPr/>
          <a:lstStyle/>
          <a:p>
            <a:r>
              <a:rPr lang="fr-BE" dirty="0" err="1"/>
              <a:t>Delivering</a:t>
            </a:r>
            <a:r>
              <a:rPr lang="fr-BE" dirty="0"/>
              <a:t> the training </a:t>
            </a:r>
            <a:br>
              <a:rPr lang="fr-BE" dirty="0"/>
            </a:br>
            <a:r>
              <a:rPr lang="fr-BE" dirty="0"/>
              <a:t>– in the unit</a:t>
            </a:r>
            <a:endParaRPr lang="en-US" u="sng" dirty="0"/>
          </a:p>
        </p:txBody>
      </p:sp>
      <p:sp>
        <p:nvSpPr>
          <p:cNvPr id="4" name="Action Button: Information 3">
            <a:hlinkClick r:id="rId2" action="ppaction://hlinkpres?slideindex=1&amp;slidetitle=" highlightClick="1"/>
          </p:cNvPr>
          <p:cNvSpPr/>
          <p:nvPr/>
        </p:nvSpPr>
        <p:spPr>
          <a:xfrm>
            <a:off x="4106716" y="4797152"/>
            <a:ext cx="1042416" cy="1042416"/>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30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5949" y="1438864"/>
            <a:ext cx="8229600" cy="5302504"/>
          </a:xfrm>
        </p:spPr>
        <p:txBody>
          <a:bodyPr/>
          <a:lstStyle/>
          <a:p>
            <a:pPr marL="400050"/>
            <a:r>
              <a:rPr lang="en-US" sz="2400" dirty="0"/>
              <a:t>A</a:t>
            </a:r>
            <a:r>
              <a:rPr lang="en-US" sz="2400" dirty="0" smtClean="0"/>
              <a:t> placement test to assess </a:t>
            </a:r>
            <a:r>
              <a:rPr lang="en-US" sz="2400" dirty="0"/>
              <a:t>the level of the </a:t>
            </a:r>
            <a:r>
              <a:rPr lang="en-US" sz="2400" dirty="0" smtClean="0"/>
              <a:t>participants</a:t>
            </a:r>
            <a:endParaRPr lang="nl-BE" sz="2400" dirty="0"/>
          </a:p>
          <a:p>
            <a:r>
              <a:rPr lang="en-US" sz="2400" dirty="0"/>
              <a:t>A ‘cut-off’ </a:t>
            </a:r>
            <a:r>
              <a:rPr lang="en-US" sz="2400" dirty="0" smtClean="0"/>
              <a:t>score is implemented on this placement test</a:t>
            </a:r>
          </a:p>
          <a:p>
            <a:pPr lvl="1"/>
            <a:r>
              <a:rPr lang="en-US" sz="2000" dirty="0"/>
              <a:t>Candidates above this ‘cut-off’ score </a:t>
            </a:r>
            <a:r>
              <a:rPr lang="en-US" sz="2000" dirty="0" smtClean="0"/>
              <a:t>attend a </a:t>
            </a:r>
            <a:r>
              <a:rPr lang="en-US" sz="2000" dirty="0"/>
              <a:t>‘Functional English Course’</a:t>
            </a:r>
            <a:r>
              <a:rPr lang="en-US" sz="2000" dirty="0" smtClean="0"/>
              <a:t> </a:t>
            </a:r>
          </a:p>
          <a:p>
            <a:pPr lvl="1"/>
            <a:r>
              <a:rPr lang="en-US" sz="2000" dirty="0"/>
              <a:t>Candidates below this ‘cut-off’ </a:t>
            </a:r>
            <a:r>
              <a:rPr lang="en-US" sz="2000" dirty="0" smtClean="0"/>
              <a:t>attend a </a:t>
            </a:r>
            <a:r>
              <a:rPr lang="en-US" sz="2000" dirty="0"/>
              <a:t>‘Basic English Course’ </a:t>
            </a:r>
            <a:r>
              <a:rPr lang="en-US" sz="2000" dirty="0" smtClean="0"/>
              <a:t>at NCO school: </a:t>
            </a:r>
          </a:p>
          <a:p>
            <a:pPr marL="914400" lvl="2" indent="0">
              <a:buNone/>
            </a:pPr>
            <a:r>
              <a:rPr lang="en-US" sz="2000" dirty="0" smtClean="0"/>
              <a:t>!!! Access can be denied to ‘Functional English Course’: training in the unit by language coaches </a:t>
            </a:r>
            <a:r>
              <a:rPr lang="en-US" sz="2000" dirty="0" smtClean="0">
                <a:sym typeface="Wingdings" panose="05000000000000000000" pitchFamily="2" charset="2"/>
              </a:rPr>
              <a:t> </a:t>
            </a:r>
            <a:r>
              <a:rPr lang="en-US" sz="2000" b="1" u="sng" dirty="0" smtClean="0">
                <a:sym typeface="Wingdings" panose="05000000000000000000" pitchFamily="2" charset="2"/>
              </a:rPr>
              <a:t>Force protection personnel only </a:t>
            </a:r>
          </a:p>
          <a:p>
            <a:pPr marL="571500" indent="-457200"/>
            <a:r>
              <a:rPr lang="en-US" sz="2400" dirty="0" smtClean="0"/>
              <a:t>A ‘Functional </a:t>
            </a:r>
            <a:r>
              <a:rPr lang="en-US" sz="2400" dirty="0"/>
              <a:t>English </a:t>
            </a:r>
            <a:r>
              <a:rPr lang="en-US" sz="2400" dirty="0" smtClean="0"/>
              <a:t>Course’ is </a:t>
            </a:r>
            <a:r>
              <a:rPr lang="en-US" sz="2400" dirty="0"/>
              <a:t>held </a:t>
            </a:r>
            <a:r>
              <a:rPr lang="en-US" sz="2400" dirty="0" smtClean="0"/>
              <a:t>upon request in the </a:t>
            </a:r>
            <a:r>
              <a:rPr lang="en-US" sz="2400" dirty="0"/>
              <a:t>respective </a:t>
            </a:r>
            <a:r>
              <a:rPr lang="en-US" sz="2400" dirty="0" smtClean="0"/>
              <a:t>units for personnel with sufficient knowledge. </a:t>
            </a:r>
          </a:p>
          <a:p>
            <a:pPr marL="571500" indent="-457200"/>
            <a:r>
              <a:rPr lang="en-US" sz="2400" dirty="0"/>
              <a:t>The main focus of this training </a:t>
            </a:r>
            <a:r>
              <a:rPr lang="en-US" sz="2400" dirty="0" smtClean="0"/>
              <a:t>is </a:t>
            </a:r>
            <a:r>
              <a:rPr lang="en-US" sz="2400" dirty="0"/>
              <a:t>the situational use of English. </a:t>
            </a:r>
            <a:r>
              <a:rPr lang="en-US" sz="2400" dirty="0" smtClean="0"/>
              <a:t>The unit makes the needed efforts to prepare possible scenarios relevant to the mission.</a:t>
            </a:r>
            <a:endParaRPr lang="fr-BE" sz="2000" dirty="0"/>
          </a:p>
          <a:p>
            <a:pPr lvl="1"/>
            <a:endParaRPr lang="en-US" sz="2000" dirty="0" smtClean="0"/>
          </a:p>
          <a:p>
            <a:pPr lvl="1"/>
            <a:endParaRPr lang="en-US" sz="2000" dirty="0"/>
          </a:p>
        </p:txBody>
      </p:sp>
      <p:sp>
        <p:nvSpPr>
          <p:cNvPr id="3" name="Title 2"/>
          <p:cNvSpPr>
            <a:spLocks noGrp="1"/>
          </p:cNvSpPr>
          <p:nvPr>
            <p:ph type="title"/>
          </p:nvPr>
        </p:nvSpPr>
        <p:spPr/>
        <p:txBody>
          <a:bodyPr/>
          <a:lstStyle/>
          <a:p>
            <a:r>
              <a:rPr lang="fr-BE" dirty="0" err="1" smtClean="0"/>
              <a:t>Current</a:t>
            </a:r>
            <a:r>
              <a:rPr lang="fr-BE" dirty="0" smtClean="0"/>
              <a:t> situation</a:t>
            </a:r>
            <a:r>
              <a:rPr lang="fr-BE" dirty="0"/>
              <a:t/>
            </a:r>
            <a:br>
              <a:rPr lang="fr-BE" dirty="0"/>
            </a:br>
            <a:endParaRPr lang="en-US" u="sng" dirty="0"/>
          </a:p>
        </p:txBody>
      </p:sp>
    </p:spTree>
    <p:extLst>
      <p:ext uri="{BB962C8B-B14F-4D97-AF65-F5344CB8AC3E}">
        <p14:creationId xmlns:p14="http://schemas.microsoft.com/office/powerpoint/2010/main" val="3225856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0">
              <a:buNone/>
            </a:pPr>
            <a:endParaRPr lang="nl-BE" dirty="0" smtClean="0"/>
          </a:p>
          <a:p>
            <a:endParaRPr lang="nl-BE" dirty="0" smtClean="0"/>
          </a:p>
          <a:p>
            <a:pPr marL="57150" indent="0">
              <a:buNone/>
            </a:pPr>
            <a:endParaRPr lang="nl-BE" dirty="0"/>
          </a:p>
          <a:p>
            <a:endParaRPr lang="en-US" dirty="0"/>
          </a:p>
        </p:txBody>
      </p:sp>
      <p:sp>
        <p:nvSpPr>
          <p:cNvPr id="3" name="Title 2"/>
          <p:cNvSpPr>
            <a:spLocks noGrp="1"/>
          </p:cNvSpPr>
          <p:nvPr>
            <p:ph type="title"/>
          </p:nvPr>
        </p:nvSpPr>
        <p:spPr>
          <a:xfrm>
            <a:off x="914400" y="188640"/>
            <a:ext cx="6969968"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fr-BE" sz="3600" dirty="0" err="1"/>
              <a:t>Identifying</a:t>
            </a:r>
            <a:r>
              <a:rPr lang="fr-BE" sz="3600" dirty="0"/>
              <a:t> the </a:t>
            </a:r>
            <a:r>
              <a:rPr lang="fr-BE" sz="3600" dirty="0" err="1"/>
              <a:t>needs</a:t>
            </a:r>
            <a:r>
              <a:rPr lang="fr-BE" sz="3600" dirty="0"/>
              <a:t> for </a:t>
            </a:r>
            <a:r>
              <a:rPr lang="fr-BE" sz="3600" dirty="0" err="1"/>
              <a:t>specific</a:t>
            </a:r>
            <a:r>
              <a:rPr lang="fr-BE" sz="3600" dirty="0"/>
              <a:t> </a:t>
            </a:r>
            <a:r>
              <a:rPr lang="fr-BE" sz="3600" dirty="0" err="1"/>
              <a:t>language</a:t>
            </a:r>
            <a:r>
              <a:rPr lang="fr-BE" sz="3600" dirty="0"/>
              <a:t> training </a:t>
            </a:r>
          </a:p>
        </p:txBody>
      </p:sp>
      <p:sp>
        <p:nvSpPr>
          <p:cNvPr id="4" name="Content Placeholder 1"/>
          <p:cNvSpPr txBox="1">
            <a:spLocks/>
          </p:cNvSpPr>
          <p:nvPr/>
        </p:nvSpPr>
        <p:spPr bwMode="auto">
          <a:xfrm>
            <a:off x="457200" y="1600200"/>
            <a:ext cx="8229600" cy="4637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charset="0"/>
              <a:buNone/>
            </a:pPr>
            <a:r>
              <a:rPr lang="nl-BE" dirty="0" err="1" smtClean="0"/>
              <a:t>Identification</a:t>
            </a:r>
            <a:r>
              <a:rPr lang="nl-BE" dirty="0" smtClean="0"/>
              <a:t> of issues </a:t>
            </a:r>
            <a:r>
              <a:rPr lang="nl-BE" dirty="0" err="1" smtClean="0"/>
              <a:t>for</a:t>
            </a:r>
            <a:r>
              <a:rPr lang="nl-BE" dirty="0" smtClean="0"/>
              <a:t> BEL AF </a:t>
            </a:r>
            <a:r>
              <a:rPr lang="nl-BE" dirty="0" err="1" smtClean="0"/>
              <a:t>troops</a:t>
            </a:r>
            <a:r>
              <a:rPr lang="nl-BE" dirty="0" smtClean="0"/>
              <a:t> </a:t>
            </a:r>
            <a:r>
              <a:rPr lang="nl-BE" dirty="0" err="1" smtClean="0"/>
              <a:t>abroad</a:t>
            </a:r>
            <a:r>
              <a:rPr lang="nl-BE" dirty="0" smtClean="0"/>
              <a:t> (</a:t>
            </a:r>
            <a:r>
              <a:rPr lang="nl-BE" dirty="0" err="1" smtClean="0"/>
              <a:t>mainly</a:t>
            </a:r>
            <a:r>
              <a:rPr lang="nl-BE" dirty="0" smtClean="0"/>
              <a:t> </a:t>
            </a:r>
            <a:r>
              <a:rPr lang="nl-BE" dirty="0" err="1" smtClean="0"/>
              <a:t>Kandahar</a:t>
            </a:r>
            <a:r>
              <a:rPr lang="nl-BE" dirty="0" smtClean="0"/>
              <a:t> </a:t>
            </a:r>
            <a:r>
              <a:rPr lang="nl-BE" dirty="0" err="1" smtClean="0"/>
              <a:t>Airfield</a:t>
            </a:r>
            <a:r>
              <a:rPr lang="nl-BE" dirty="0" smtClean="0"/>
              <a:t>) </a:t>
            </a:r>
          </a:p>
          <a:p>
            <a:pPr marL="457200" lvl="1" indent="0">
              <a:buFont typeface="Arial" charset="0"/>
              <a:buNone/>
            </a:pPr>
            <a:r>
              <a:rPr lang="nl-BE" sz="2000" i="1" dirty="0" smtClean="0"/>
              <a:t>AAR </a:t>
            </a:r>
            <a:r>
              <a:rPr lang="nl-BE" sz="2000" i="1" dirty="0" err="1" smtClean="0"/>
              <a:t>Detco</a:t>
            </a:r>
            <a:r>
              <a:rPr lang="nl-BE" sz="2000" i="1" dirty="0" smtClean="0"/>
              <a:t> on KAF: “ </a:t>
            </a:r>
            <a:r>
              <a:rPr lang="nl-BE" sz="2000" b="1" i="1" dirty="0" smtClean="0"/>
              <a:t>The </a:t>
            </a:r>
            <a:r>
              <a:rPr lang="nl-BE" sz="2000" b="1" i="1" dirty="0" err="1" smtClean="0"/>
              <a:t>knowledge</a:t>
            </a:r>
            <a:r>
              <a:rPr lang="nl-BE" sz="2000" b="1" i="1" dirty="0" smtClean="0"/>
              <a:t> of English </a:t>
            </a:r>
            <a:r>
              <a:rPr lang="nl-BE" sz="2000" b="1" i="1" dirty="0" err="1" smtClean="0"/>
              <a:t>for</a:t>
            </a:r>
            <a:r>
              <a:rPr lang="nl-BE" sz="2000" b="1" i="1" dirty="0" smtClean="0"/>
              <a:t> most of FP or FLS </a:t>
            </a:r>
            <a:r>
              <a:rPr lang="nl-BE" sz="2000" b="1" i="1" dirty="0" err="1" smtClean="0"/>
              <a:t>personnel</a:t>
            </a:r>
            <a:r>
              <a:rPr lang="nl-BE" sz="2000" b="1" i="1" dirty="0" smtClean="0"/>
              <a:t> is </a:t>
            </a:r>
            <a:r>
              <a:rPr lang="nl-BE" sz="2000" b="1" i="1" dirty="0" err="1" smtClean="0"/>
              <a:t>just</a:t>
            </a:r>
            <a:r>
              <a:rPr lang="nl-BE" sz="2000" b="1" i="1" dirty="0" smtClean="0"/>
              <a:t> </a:t>
            </a:r>
            <a:r>
              <a:rPr lang="nl-BE" sz="2000" b="1" i="1" dirty="0" err="1" smtClean="0"/>
              <a:t>unacceptable</a:t>
            </a:r>
            <a:r>
              <a:rPr lang="nl-BE" sz="2000" b="1" i="1" dirty="0" smtClean="0"/>
              <a:t>”.</a:t>
            </a:r>
            <a:r>
              <a:rPr lang="nl-BE" sz="2000" i="1" dirty="0" smtClean="0"/>
              <a:t> The </a:t>
            </a:r>
            <a:r>
              <a:rPr lang="nl-BE" sz="2000" b="1" i="1" dirty="0" smtClean="0"/>
              <a:t>cooperation</a:t>
            </a:r>
            <a:r>
              <a:rPr lang="nl-BE" sz="2000" i="1" dirty="0" smtClean="0"/>
              <a:t> </a:t>
            </a:r>
            <a:r>
              <a:rPr lang="nl-BE" sz="2000" i="1" dirty="0" err="1" smtClean="0"/>
              <a:t>with</a:t>
            </a:r>
            <a:r>
              <a:rPr lang="nl-BE" sz="2000" i="1" dirty="0" smtClean="0"/>
              <a:t> USAF, RAF </a:t>
            </a:r>
            <a:r>
              <a:rPr lang="nl-BE" sz="2000" i="1" dirty="0" err="1" smtClean="0"/>
              <a:t>and</a:t>
            </a:r>
            <a:r>
              <a:rPr lang="nl-BE" sz="2000" i="1" dirty="0" smtClean="0"/>
              <a:t> Royal </a:t>
            </a:r>
            <a:r>
              <a:rPr lang="nl-BE" sz="2000" i="1" dirty="0" err="1" smtClean="0"/>
              <a:t>Australian</a:t>
            </a:r>
            <a:r>
              <a:rPr lang="nl-BE" sz="2000" i="1" dirty="0" smtClean="0"/>
              <a:t> Air Force </a:t>
            </a:r>
            <a:r>
              <a:rPr lang="nl-BE" sz="2000" i="1" dirty="0" err="1" smtClean="0"/>
              <a:t>requires</a:t>
            </a:r>
            <a:r>
              <a:rPr lang="nl-BE" sz="2000" i="1" dirty="0" smtClean="0"/>
              <a:t> a </a:t>
            </a:r>
            <a:r>
              <a:rPr lang="nl-BE" sz="2000" b="1" i="1" dirty="0" err="1" smtClean="0"/>
              <a:t>better</a:t>
            </a:r>
            <a:r>
              <a:rPr lang="nl-BE" sz="2000" b="1" i="1" dirty="0" smtClean="0"/>
              <a:t> </a:t>
            </a:r>
            <a:r>
              <a:rPr lang="nl-BE" sz="2000" b="1" i="1" dirty="0" err="1" smtClean="0"/>
              <a:t>mastery</a:t>
            </a:r>
            <a:r>
              <a:rPr lang="nl-BE" sz="2000" b="1" i="1" dirty="0" smtClean="0"/>
              <a:t> of English</a:t>
            </a:r>
            <a:r>
              <a:rPr lang="nl-BE" sz="2000" i="1" dirty="0" smtClean="0"/>
              <a:t>, </a:t>
            </a:r>
            <a:r>
              <a:rPr lang="nl-BE" sz="2000" i="1" dirty="0" err="1" smtClean="0"/>
              <a:t>especially</a:t>
            </a:r>
            <a:r>
              <a:rPr lang="nl-BE" sz="2000" i="1" dirty="0" smtClean="0"/>
              <a:t> </a:t>
            </a:r>
            <a:r>
              <a:rPr lang="nl-BE" sz="2000" i="1" dirty="0" err="1" smtClean="0"/>
              <a:t>for</a:t>
            </a:r>
            <a:r>
              <a:rPr lang="nl-BE" sz="2000" i="1" dirty="0" smtClean="0"/>
              <a:t> FLS </a:t>
            </a:r>
            <a:r>
              <a:rPr lang="nl-BE" sz="2000" i="1" dirty="0" err="1" smtClean="0"/>
              <a:t>personnel</a:t>
            </a:r>
            <a:r>
              <a:rPr lang="nl-BE" sz="2000" i="1" dirty="0" smtClean="0"/>
              <a:t>. It’s been </a:t>
            </a:r>
            <a:r>
              <a:rPr lang="nl-BE" sz="2000" i="1" dirty="0" err="1" smtClean="0"/>
              <a:t>requested</a:t>
            </a:r>
            <a:r>
              <a:rPr lang="nl-BE" sz="2000" i="1" dirty="0" smtClean="0"/>
              <a:t> </a:t>
            </a:r>
            <a:r>
              <a:rPr lang="nl-BE" sz="2000" i="1" dirty="0" err="1" smtClean="0"/>
              <a:t>that</a:t>
            </a:r>
            <a:r>
              <a:rPr lang="nl-BE" sz="2000" i="1" dirty="0" smtClean="0"/>
              <a:t> </a:t>
            </a:r>
            <a:r>
              <a:rPr lang="nl-BE" sz="2000" i="1" dirty="0" err="1" smtClean="0"/>
              <a:t>Belgian</a:t>
            </a:r>
            <a:r>
              <a:rPr lang="nl-BE" sz="2000" i="1" dirty="0" smtClean="0"/>
              <a:t> FP </a:t>
            </a:r>
            <a:r>
              <a:rPr lang="nl-BE" sz="2000" i="1" dirty="0" err="1" smtClean="0"/>
              <a:t>and</a:t>
            </a:r>
            <a:r>
              <a:rPr lang="nl-BE" sz="2000" i="1" dirty="0" smtClean="0"/>
              <a:t> FLS </a:t>
            </a:r>
            <a:r>
              <a:rPr lang="nl-BE" sz="2000" i="1" dirty="0" err="1" smtClean="0"/>
              <a:t>personnel</a:t>
            </a:r>
            <a:r>
              <a:rPr lang="nl-BE" sz="2000" i="1" dirty="0" smtClean="0"/>
              <a:t> are </a:t>
            </a:r>
            <a:r>
              <a:rPr lang="nl-BE" sz="2000" b="1" i="1" dirty="0" err="1" smtClean="0"/>
              <a:t>interchangeable</a:t>
            </a:r>
            <a:r>
              <a:rPr lang="nl-BE" sz="2000" i="1" dirty="0" smtClean="0"/>
              <a:t> in order </a:t>
            </a:r>
            <a:r>
              <a:rPr lang="nl-BE" sz="2000" i="1" dirty="0" err="1" smtClean="0"/>
              <a:t>to</a:t>
            </a:r>
            <a:r>
              <a:rPr lang="nl-BE" sz="2000" i="1" dirty="0" smtClean="0"/>
              <a:t> </a:t>
            </a:r>
            <a:r>
              <a:rPr lang="nl-BE" sz="2000" i="1" dirty="0" err="1" smtClean="0"/>
              <a:t>obtain</a:t>
            </a:r>
            <a:r>
              <a:rPr lang="nl-BE" sz="2000" i="1" dirty="0" smtClean="0"/>
              <a:t> </a:t>
            </a:r>
            <a:r>
              <a:rPr lang="nl-BE" sz="2000" i="1" dirty="0" err="1" smtClean="0"/>
              <a:t>experience</a:t>
            </a:r>
            <a:r>
              <a:rPr lang="nl-BE" sz="2000" i="1" dirty="0" smtClean="0"/>
              <a:t> of </a:t>
            </a:r>
            <a:r>
              <a:rPr lang="nl-BE" sz="2000" i="1" dirty="0" err="1" smtClean="0"/>
              <a:t>working</a:t>
            </a:r>
            <a:r>
              <a:rPr lang="nl-BE" sz="2000" i="1" dirty="0" smtClean="0"/>
              <a:t> in a </a:t>
            </a:r>
            <a:r>
              <a:rPr lang="nl-BE" sz="2000" i="1" dirty="0" err="1" smtClean="0"/>
              <a:t>international</a:t>
            </a:r>
            <a:r>
              <a:rPr lang="nl-BE" sz="2000" i="1" dirty="0" smtClean="0"/>
              <a:t> environment. </a:t>
            </a:r>
            <a:r>
              <a:rPr lang="nl-BE" sz="2000" i="1" dirty="0" err="1" smtClean="0"/>
              <a:t>However</a:t>
            </a:r>
            <a:r>
              <a:rPr lang="nl-BE" sz="2000" i="1" dirty="0" smtClean="0"/>
              <a:t>, </a:t>
            </a:r>
            <a:r>
              <a:rPr lang="nl-BE" sz="2000" b="1" i="1" dirty="0" err="1" smtClean="0"/>
              <a:t>this</a:t>
            </a:r>
            <a:r>
              <a:rPr lang="nl-BE" sz="2000" b="1" i="1" dirty="0" smtClean="0"/>
              <a:t> is </a:t>
            </a:r>
            <a:r>
              <a:rPr lang="nl-BE" sz="2000" b="1" i="1" dirty="0" err="1" smtClean="0"/>
              <a:t>impossible</a:t>
            </a:r>
            <a:r>
              <a:rPr lang="nl-BE" sz="2000" b="1" i="1" dirty="0" smtClean="0"/>
              <a:t> </a:t>
            </a:r>
            <a:r>
              <a:rPr lang="nl-BE" sz="2000" b="1" i="1" dirty="0" err="1" smtClean="0"/>
              <a:t>due</a:t>
            </a:r>
            <a:r>
              <a:rPr lang="nl-BE" sz="2000" b="1" i="1" dirty="0" smtClean="0"/>
              <a:t> </a:t>
            </a:r>
            <a:r>
              <a:rPr lang="nl-BE" sz="2000" b="1" i="1" dirty="0" err="1" smtClean="0"/>
              <a:t>to</a:t>
            </a:r>
            <a:r>
              <a:rPr lang="nl-BE" sz="2000" b="1" i="1" dirty="0" smtClean="0"/>
              <a:t> </a:t>
            </a:r>
            <a:r>
              <a:rPr lang="nl-BE" sz="2000" b="1" i="1" dirty="0" err="1" smtClean="0"/>
              <a:t>the</a:t>
            </a:r>
            <a:r>
              <a:rPr lang="nl-BE" sz="2000" b="1" i="1" dirty="0" smtClean="0"/>
              <a:t> </a:t>
            </a:r>
            <a:r>
              <a:rPr lang="nl-BE" sz="2000" b="1" i="1" dirty="0" err="1" smtClean="0"/>
              <a:t>lack</a:t>
            </a:r>
            <a:r>
              <a:rPr lang="nl-BE" sz="2000" b="1" i="1" dirty="0" smtClean="0"/>
              <a:t> of English </a:t>
            </a:r>
            <a:r>
              <a:rPr lang="nl-BE" sz="2000" b="1" i="1" dirty="0" err="1" smtClean="0"/>
              <a:t>knowledge</a:t>
            </a:r>
            <a:r>
              <a:rPr lang="nl-BE" sz="2000" i="1" dirty="0" smtClean="0"/>
              <a:t>. </a:t>
            </a:r>
            <a:r>
              <a:rPr lang="nl-BE" sz="2000" i="1" dirty="0" err="1" smtClean="0"/>
              <a:t>Shifts</a:t>
            </a:r>
            <a:r>
              <a:rPr lang="nl-BE" sz="2000" i="1" dirty="0" smtClean="0"/>
              <a:t> on </a:t>
            </a:r>
            <a:r>
              <a:rPr lang="nl-BE" sz="2000" i="1" dirty="0" err="1" smtClean="0"/>
              <a:t>rotational</a:t>
            </a:r>
            <a:r>
              <a:rPr lang="nl-BE" sz="2000" i="1" dirty="0" smtClean="0"/>
              <a:t> basis is </a:t>
            </a:r>
            <a:r>
              <a:rPr lang="nl-BE" sz="2000" i="1" dirty="0" err="1" smtClean="0"/>
              <a:t>only</a:t>
            </a:r>
            <a:r>
              <a:rPr lang="nl-BE" sz="2000" i="1" dirty="0" smtClean="0"/>
              <a:t> </a:t>
            </a:r>
            <a:r>
              <a:rPr lang="nl-BE" sz="2000" i="1" dirty="0" err="1" smtClean="0"/>
              <a:t>possible</a:t>
            </a:r>
            <a:r>
              <a:rPr lang="nl-BE" sz="2000" i="1" dirty="0" smtClean="0"/>
              <a:t> </a:t>
            </a:r>
            <a:r>
              <a:rPr lang="nl-BE" sz="2000" i="1" dirty="0" err="1" smtClean="0"/>
              <a:t>if</a:t>
            </a:r>
            <a:r>
              <a:rPr lang="nl-BE" sz="2000" i="1" dirty="0" smtClean="0"/>
              <a:t> </a:t>
            </a:r>
            <a:r>
              <a:rPr lang="nl-BE" sz="2000" i="1" dirty="0" err="1" smtClean="0"/>
              <a:t>careful</a:t>
            </a:r>
            <a:r>
              <a:rPr lang="nl-BE" sz="2000" i="1" dirty="0" smtClean="0"/>
              <a:t> </a:t>
            </a:r>
            <a:r>
              <a:rPr lang="nl-BE" sz="2000" i="1" dirty="0" err="1" smtClean="0"/>
              <a:t>selection</a:t>
            </a:r>
            <a:r>
              <a:rPr lang="nl-BE" sz="2000" i="1" dirty="0" smtClean="0"/>
              <a:t> of </a:t>
            </a:r>
            <a:r>
              <a:rPr lang="nl-BE" sz="2000" i="1" dirty="0" err="1" smtClean="0"/>
              <a:t>the</a:t>
            </a:r>
            <a:r>
              <a:rPr lang="nl-BE" sz="2000" i="1" dirty="0" smtClean="0"/>
              <a:t> </a:t>
            </a:r>
            <a:r>
              <a:rPr lang="nl-BE" sz="2000" i="1" dirty="0" err="1" smtClean="0"/>
              <a:t>participating</a:t>
            </a:r>
            <a:r>
              <a:rPr lang="nl-BE" sz="2000" i="1" dirty="0" smtClean="0"/>
              <a:t> </a:t>
            </a:r>
            <a:r>
              <a:rPr lang="nl-BE" sz="2000" i="1" dirty="0" err="1" smtClean="0"/>
              <a:t>personnel</a:t>
            </a:r>
            <a:r>
              <a:rPr lang="nl-BE" sz="2000" i="1" dirty="0" smtClean="0"/>
              <a:t> has been made in advance. </a:t>
            </a:r>
            <a:r>
              <a:rPr lang="nl-BE" sz="2000" i="1" dirty="0" err="1" smtClean="0"/>
              <a:t>Therefore</a:t>
            </a:r>
            <a:r>
              <a:rPr lang="nl-BE" sz="2000" i="1" dirty="0" smtClean="0"/>
              <a:t>, </a:t>
            </a:r>
            <a:r>
              <a:rPr lang="nl-BE" sz="2000" b="1" i="1" dirty="0" err="1" smtClean="0"/>
              <a:t>specific</a:t>
            </a:r>
            <a:r>
              <a:rPr lang="nl-BE" sz="2000" b="1" i="1" dirty="0" smtClean="0"/>
              <a:t> English classes </a:t>
            </a:r>
            <a:r>
              <a:rPr lang="nl-BE" sz="2000" b="1" i="1" dirty="0" err="1" smtClean="0"/>
              <a:t>and</a:t>
            </a:r>
            <a:r>
              <a:rPr lang="nl-BE" sz="2000" b="1" i="1" dirty="0" smtClean="0"/>
              <a:t> </a:t>
            </a:r>
            <a:r>
              <a:rPr lang="nl-BE" sz="2000" b="1" i="1" dirty="0" err="1" smtClean="0"/>
              <a:t>specific</a:t>
            </a:r>
            <a:r>
              <a:rPr lang="nl-BE" sz="2000" b="1" i="1" dirty="0" smtClean="0"/>
              <a:t> </a:t>
            </a:r>
            <a:r>
              <a:rPr lang="nl-BE" sz="2000" b="1" i="1" dirty="0" err="1" smtClean="0"/>
              <a:t>scenarios</a:t>
            </a:r>
            <a:r>
              <a:rPr lang="nl-BE" sz="2000" b="1" i="1" dirty="0" smtClean="0"/>
              <a:t> </a:t>
            </a:r>
            <a:r>
              <a:rPr lang="nl-BE" sz="2000" b="1" i="1" dirty="0" err="1" smtClean="0"/>
              <a:t>should</a:t>
            </a:r>
            <a:r>
              <a:rPr lang="nl-BE" sz="2000" b="1" i="1" dirty="0" smtClean="0"/>
              <a:t> </a:t>
            </a:r>
            <a:r>
              <a:rPr lang="nl-BE" sz="2000" b="1" i="1" dirty="0" err="1" smtClean="0"/>
              <a:t>be</a:t>
            </a:r>
            <a:r>
              <a:rPr lang="nl-BE" sz="2000" b="1" i="1" dirty="0" smtClean="0"/>
              <a:t> </a:t>
            </a:r>
            <a:r>
              <a:rPr lang="nl-BE" sz="2000" b="1" i="1" dirty="0" err="1" smtClean="0"/>
              <a:t>designed</a:t>
            </a:r>
            <a:r>
              <a:rPr lang="nl-BE" sz="2000" b="1" i="1" dirty="0" smtClean="0"/>
              <a:t> </a:t>
            </a:r>
            <a:r>
              <a:rPr lang="nl-BE" sz="2000" b="1" i="1" dirty="0" err="1" smtClean="0"/>
              <a:t>and</a:t>
            </a:r>
            <a:r>
              <a:rPr lang="nl-BE" sz="2000" b="1" i="1" dirty="0" smtClean="0"/>
              <a:t> </a:t>
            </a:r>
            <a:r>
              <a:rPr lang="nl-BE" sz="2000" b="1" i="1" dirty="0" err="1" smtClean="0"/>
              <a:t>delivered</a:t>
            </a:r>
            <a:r>
              <a:rPr lang="nl-BE" sz="2000" b="1" i="1" dirty="0" smtClean="0"/>
              <a:t> </a:t>
            </a:r>
            <a:r>
              <a:rPr lang="nl-BE" sz="2000" i="1" dirty="0" smtClean="0"/>
              <a:t>in order </a:t>
            </a:r>
            <a:r>
              <a:rPr lang="nl-BE" sz="2000" i="1" dirty="0" err="1" smtClean="0"/>
              <a:t>to</a:t>
            </a:r>
            <a:r>
              <a:rPr lang="nl-BE" sz="2000" i="1" dirty="0" smtClean="0"/>
              <a:t> </a:t>
            </a:r>
            <a:r>
              <a:rPr lang="nl-BE" sz="2000" i="1" dirty="0" err="1" smtClean="0"/>
              <a:t>give</a:t>
            </a:r>
            <a:r>
              <a:rPr lang="nl-BE" sz="2000" i="1" dirty="0" smtClean="0"/>
              <a:t> </a:t>
            </a:r>
            <a:r>
              <a:rPr lang="nl-BE" sz="2000" i="1" dirty="0" err="1" smtClean="0"/>
              <a:t>the</a:t>
            </a:r>
            <a:r>
              <a:rPr lang="nl-BE" sz="2000" i="1" dirty="0" smtClean="0"/>
              <a:t> </a:t>
            </a:r>
            <a:r>
              <a:rPr lang="nl-BE" sz="2000" i="1" dirty="0" err="1" smtClean="0"/>
              <a:t>designated</a:t>
            </a:r>
            <a:r>
              <a:rPr lang="nl-BE" sz="2000" i="1" dirty="0" smtClean="0"/>
              <a:t> </a:t>
            </a:r>
            <a:r>
              <a:rPr lang="nl-BE" sz="2000" i="1" dirty="0" err="1" smtClean="0"/>
              <a:t>personnel</a:t>
            </a:r>
            <a:r>
              <a:rPr lang="nl-BE" sz="2000" i="1" dirty="0" smtClean="0"/>
              <a:t> a </a:t>
            </a:r>
            <a:r>
              <a:rPr lang="nl-BE" sz="2000" b="1" i="1" dirty="0" smtClean="0"/>
              <a:t>“go/no-go” </a:t>
            </a:r>
            <a:r>
              <a:rPr lang="nl-BE" sz="2000" b="1" i="1" dirty="0" err="1" smtClean="0"/>
              <a:t>to</a:t>
            </a:r>
            <a:r>
              <a:rPr lang="nl-BE" sz="2000" b="1" i="1" dirty="0" smtClean="0"/>
              <a:t> </a:t>
            </a:r>
            <a:r>
              <a:rPr lang="nl-BE" sz="2000" b="1" i="1" dirty="0" err="1" smtClean="0"/>
              <a:t>participate</a:t>
            </a:r>
            <a:r>
              <a:rPr lang="nl-BE" sz="2000" b="1" i="1" dirty="0" smtClean="0"/>
              <a:t> in </a:t>
            </a:r>
            <a:r>
              <a:rPr lang="nl-BE" sz="2000" b="1" i="1" dirty="0" err="1" smtClean="0"/>
              <a:t>the</a:t>
            </a:r>
            <a:r>
              <a:rPr lang="nl-BE" sz="2000" b="1" i="1" dirty="0" smtClean="0"/>
              <a:t> mission</a:t>
            </a:r>
            <a:r>
              <a:rPr lang="nl-BE" sz="2000" i="1" dirty="0" smtClean="0"/>
              <a:t>, </a:t>
            </a:r>
            <a:r>
              <a:rPr lang="nl-BE" sz="2000" i="1" dirty="0" err="1" smtClean="0"/>
              <a:t>and</a:t>
            </a:r>
            <a:r>
              <a:rPr lang="nl-BE" sz="2000" i="1" dirty="0" smtClean="0"/>
              <a:t> </a:t>
            </a:r>
            <a:r>
              <a:rPr lang="nl-BE" sz="2000" i="1" dirty="0" err="1" smtClean="0"/>
              <a:t>prevent</a:t>
            </a:r>
            <a:r>
              <a:rPr lang="nl-BE" sz="2000" i="1" dirty="0" smtClean="0"/>
              <a:t> </a:t>
            </a:r>
            <a:r>
              <a:rPr lang="nl-BE" sz="2000" i="1" dirty="0" err="1" smtClean="0"/>
              <a:t>untrained</a:t>
            </a:r>
            <a:r>
              <a:rPr lang="nl-BE" sz="2000" i="1" dirty="0" smtClean="0"/>
              <a:t> </a:t>
            </a:r>
            <a:r>
              <a:rPr lang="nl-BE" sz="2000" i="1" dirty="0" err="1" smtClean="0"/>
              <a:t>personnel</a:t>
            </a:r>
            <a:r>
              <a:rPr lang="nl-BE" sz="2000" i="1" dirty="0" smtClean="0"/>
              <a:t> </a:t>
            </a:r>
            <a:r>
              <a:rPr lang="nl-BE" sz="2000" i="1" dirty="0" err="1" smtClean="0"/>
              <a:t>to</a:t>
            </a:r>
            <a:r>
              <a:rPr lang="nl-BE" sz="2000" i="1" dirty="0" smtClean="0"/>
              <a:t> </a:t>
            </a:r>
            <a:r>
              <a:rPr lang="nl-BE" sz="2000" i="1" dirty="0" err="1" smtClean="0"/>
              <a:t>operate</a:t>
            </a:r>
            <a:r>
              <a:rPr lang="nl-BE" sz="2000" i="1" dirty="0" smtClean="0"/>
              <a:t>, at </a:t>
            </a:r>
            <a:r>
              <a:rPr lang="nl-BE" sz="2000" i="1" dirty="0" err="1" smtClean="0"/>
              <a:t>least</a:t>
            </a:r>
            <a:r>
              <a:rPr lang="nl-BE" sz="2000" i="1" dirty="0" smtClean="0"/>
              <a:t> as FLS </a:t>
            </a:r>
            <a:r>
              <a:rPr lang="nl-BE" sz="2000" i="1" dirty="0" err="1" smtClean="0"/>
              <a:t>personnel</a:t>
            </a:r>
            <a:r>
              <a:rPr lang="nl-BE" sz="2000" i="1" dirty="0" smtClean="0"/>
              <a:t>. “</a:t>
            </a:r>
          </a:p>
          <a:p>
            <a:endParaRPr lang="nl-BE" dirty="0" smtClean="0"/>
          </a:p>
          <a:p>
            <a:pPr marL="57150" indent="0">
              <a:buFont typeface="Arial" charset="0"/>
              <a:buNone/>
            </a:pPr>
            <a:endParaRPr lang="nl-BE" dirty="0" smtClean="0"/>
          </a:p>
          <a:p>
            <a:endParaRPr lang="en-US" dirty="0"/>
          </a:p>
        </p:txBody>
      </p:sp>
      <p:sp>
        <p:nvSpPr>
          <p:cNvPr id="5" name="TextBox 4"/>
          <p:cNvSpPr txBox="1"/>
          <p:nvPr/>
        </p:nvSpPr>
        <p:spPr>
          <a:xfrm>
            <a:off x="1087906" y="1331640"/>
            <a:ext cx="7272808" cy="1754326"/>
          </a:xfrm>
          <a:prstGeom prst="rect">
            <a:avLst/>
          </a:prstGeom>
          <a:solidFill>
            <a:schemeClr val="bg1">
              <a:lumMod val="85000"/>
            </a:schemeClr>
          </a:solidFill>
          <a:ln w="25400">
            <a:solidFill>
              <a:schemeClr val="tx1"/>
            </a:solidFill>
          </a:ln>
          <a:effectLst>
            <a:outerShdw blurRad="292100" dist="190500" dir="2700000" algn="tl" rotWithShape="0">
              <a:prstClr val="black">
                <a:alpha val="59000"/>
              </a:prstClr>
            </a:outerShdw>
          </a:effectLst>
        </p:spPr>
        <p:txBody>
          <a:bodyPr wrap="square" rtlCol="0">
            <a:spAutoFit/>
          </a:bodyPr>
          <a:lstStyle/>
          <a:p>
            <a:r>
              <a:rPr lang="nl-BE" sz="3600" b="1" i="1" dirty="0" err="1"/>
              <a:t>t</a:t>
            </a:r>
            <a:r>
              <a:rPr lang="nl-BE" sz="3600" b="1" i="1" dirty="0" err="1" smtClean="0"/>
              <a:t>he</a:t>
            </a:r>
            <a:r>
              <a:rPr lang="nl-BE" sz="3600" b="1" i="1" dirty="0" smtClean="0"/>
              <a:t> </a:t>
            </a:r>
            <a:r>
              <a:rPr lang="nl-BE" sz="3600" b="1" i="1" dirty="0" err="1" smtClean="0"/>
              <a:t>knowledge</a:t>
            </a:r>
            <a:r>
              <a:rPr lang="nl-BE" sz="3600" b="1" i="1" dirty="0" smtClean="0"/>
              <a:t> of English </a:t>
            </a:r>
            <a:r>
              <a:rPr lang="nl-BE" sz="3600" b="1" i="1" dirty="0" err="1" smtClean="0"/>
              <a:t>for</a:t>
            </a:r>
            <a:r>
              <a:rPr lang="nl-BE" sz="3600" b="1" i="1" dirty="0" smtClean="0"/>
              <a:t> most of FP or FLS </a:t>
            </a:r>
            <a:r>
              <a:rPr lang="nl-BE" sz="3600" b="1" i="1" dirty="0" err="1" smtClean="0"/>
              <a:t>personnel</a:t>
            </a:r>
            <a:r>
              <a:rPr lang="nl-BE" sz="3600" b="1" i="1" dirty="0" smtClean="0"/>
              <a:t> is </a:t>
            </a:r>
            <a:r>
              <a:rPr lang="nl-BE" sz="3600" b="1" i="1" dirty="0" err="1" smtClean="0"/>
              <a:t>just</a:t>
            </a:r>
            <a:r>
              <a:rPr lang="nl-BE" sz="3600" b="1" i="1" dirty="0" smtClean="0"/>
              <a:t> </a:t>
            </a:r>
            <a:r>
              <a:rPr lang="nl-BE" sz="3600" b="1" i="1" dirty="0" err="1" smtClean="0"/>
              <a:t>unacceptable</a:t>
            </a:r>
            <a:endParaRPr lang="fr-BE" sz="3600" dirty="0"/>
          </a:p>
        </p:txBody>
      </p:sp>
      <p:sp>
        <p:nvSpPr>
          <p:cNvPr id="7" name="TextBox 6"/>
          <p:cNvSpPr txBox="1"/>
          <p:nvPr/>
        </p:nvSpPr>
        <p:spPr>
          <a:xfrm>
            <a:off x="1087906" y="3234825"/>
            <a:ext cx="7272808" cy="1754326"/>
          </a:xfrm>
          <a:prstGeom prst="rect">
            <a:avLst/>
          </a:prstGeom>
          <a:solidFill>
            <a:schemeClr val="bg1">
              <a:lumMod val="85000"/>
            </a:schemeClr>
          </a:solidFill>
          <a:ln w="25400">
            <a:solidFill>
              <a:schemeClr val="tx1"/>
            </a:solidFill>
          </a:ln>
          <a:effectLst>
            <a:outerShdw blurRad="292100" dist="190500" dir="2700000" algn="tl" rotWithShape="0">
              <a:prstClr val="black">
                <a:alpha val="59000"/>
              </a:prstClr>
            </a:outerShdw>
          </a:effectLst>
        </p:spPr>
        <p:txBody>
          <a:bodyPr wrap="square" rtlCol="0">
            <a:spAutoFit/>
          </a:bodyPr>
          <a:lstStyle/>
          <a:p>
            <a:r>
              <a:rPr lang="nl-BE" sz="3600" b="1" i="1" dirty="0" err="1"/>
              <a:t>specific</a:t>
            </a:r>
            <a:r>
              <a:rPr lang="nl-BE" sz="3600" b="1" i="1" dirty="0"/>
              <a:t> English classes </a:t>
            </a:r>
            <a:r>
              <a:rPr lang="nl-BE" sz="3600" b="1" i="1" dirty="0" err="1"/>
              <a:t>and</a:t>
            </a:r>
            <a:r>
              <a:rPr lang="nl-BE" sz="3600" b="1" i="1" dirty="0"/>
              <a:t> </a:t>
            </a:r>
            <a:r>
              <a:rPr lang="nl-BE" sz="3600" b="1" i="1" dirty="0" err="1"/>
              <a:t>specific</a:t>
            </a:r>
            <a:r>
              <a:rPr lang="nl-BE" sz="3600" b="1" i="1" dirty="0"/>
              <a:t> </a:t>
            </a:r>
            <a:r>
              <a:rPr lang="nl-BE" sz="3600" b="1" i="1" dirty="0" err="1"/>
              <a:t>scenarios</a:t>
            </a:r>
            <a:r>
              <a:rPr lang="nl-BE" sz="3600" b="1" i="1" dirty="0"/>
              <a:t> </a:t>
            </a:r>
            <a:r>
              <a:rPr lang="nl-BE" sz="3600" b="1" i="1" dirty="0" err="1"/>
              <a:t>should</a:t>
            </a:r>
            <a:r>
              <a:rPr lang="nl-BE" sz="3600" b="1" i="1" dirty="0"/>
              <a:t> </a:t>
            </a:r>
            <a:r>
              <a:rPr lang="nl-BE" sz="3600" b="1" i="1" dirty="0" err="1"/>
              <a:t>be</a:t>
            </a:r>
            <a:r>
              <a:rPr lang="nl-BE" sz="3600" b="1" i="1" dirty="0"/>
              <a:t> </a:t>
            </a:r>
            <a:r>
              <a:rPr lang="nl-BE" sz="3600" b="1" i="1" dirty="0" err="1"/>
              <a:t>designed</a:t>
            </a:r>
            <a:r>
              <a:rPr lang="nl-BE" sz="3600" b="1" i="1" dirty="0"/>
              <a:t> </a:t>
            </a:r>
            <a:r>
              <a:rPr lang="nl-BE" sz="3600" b="1" i="1" dirty="0" err="1"/>
              <a:t>and</a:t>
            </a:r>
            <a:r>
              <a:rPr lang="nl-BE" sz="3600" b="1" i="1" dirty="0"/>
              <a:t> </a:t>
            </a:r>
            <a:r>
              <a:rPr lang="nl-BE" sz="3600" b="1" i="1" dirty="0" err="1" smtClean="0"/>
              <a:t>delivered</a:t>
            </a:r>
            <a:endParaRPr lang="fr-BE" sz="3600" dirty="0"/>
          </a:p>
        </p:txBody>
      </p:sp>
      <p:sp>
        <p:nvSpPr>
          <p:cNvPr id="8" name="TextBox 7"/>
          <p:cNvSpPr txBox="1"/>
          <p:nvPr/>
        </p:nvSpPr>
        <p:spPr>
          <a:xfrm>
            <a:off x="1087906" y="5138010"/>
            <a:ext cx="7272808" cy="1200329"/>
          </a:xfrm>
          <a:prstGeom prst="rect">
            <a:avLst/>
          </a:prstGeom>
          <a:solidFill>
            <a:schemeClr val="bg1">
              <a:lumMod val="85000"/>
            </a:schemeClr>
          </a:solidFill>
          <a:ln w="25400">
            <a:solidFill>
              <a:schemeClr val="tx1"/>
            </a:solidFill>
          </a:ln>
          <a:effectLst>
            <a:outerShdw blurRad="292100" dist="190500" dir="2700000" algn="tl" rotWithShape="0">
              <a:prstClr val="black">
                <a:alpha val="59000"/>
              </a:prstClr>
            </a:outerShdw>
          </a:effectLst>
        </p:spPr>
        <p:txBody>
          <a:bodyPr wrap="square" rtlCol="0">
            <a:spAutoFit/>
          </a:bodyPr>
          <a:lstStyle/>
          <a:p>
            <a:r>
              <a:rPr lang="nl-BE" sz="3600" b="1" i="1" dirty="0" err="1"/>
              <a:t>g</a:t>
            </a:r>
            <a:r>
              <a:rPr lang="nl-BE" sz="3600" b="1" i="1" dirty="0" err="1" smtClean="0"/>
              <a:t>ive</a:t>
            </a:r>
            <a:r>
              <a:rPr lang="nl-BE" sz="3600" b="1" i="1" dirty="0" smtClean="0"/>
              <a:t> “go/no-go</a:t>
            </a:r>
            <a:r>
              <a:rPr lang="nl-BE" sz="3600" b="1" i="1" dirty="0"/>
              <a:t>” </a:t>
            </a:r>
            <a:r>
              <a:rPr lang="nl-BE" sz="3600" b="1" i="1" dirty="0" err="1"/>
              <a:t>to</a:t>
            </a:r>
            <a:r>
              <a:rPr lang="nl-BE" sz="3600" b="1" i="1" dirty="0"/>
              <a:t> </a:t>
            </a:r>
            <a:r>
              <a:rPr lang="nl-BE" sz="3600" b="1" i="1" dirty="0" err="1"/>
              <a:t>participate</a:t>
            </a:r>
            <a:r>
              <a:rPr lang="nl-BE" sz="3600" b="1" i="1" dirty="0"/>
              <a:t> in </a:t>
            </a:r>
            <a:r>
              <a:rPr lang="nl-BE" sz="3600" b="1" i="1" dirty="0" err="1"/>
              <a:t>the</a:t>
            </a:r>
            <a:r>
              <a:rPr lang="nl-BE" sz="3600" b="1" i="1" dirty="0"/>
              <a:t> </a:t>
            </a:r>
            <a:r>
              <a:rPr lang="nl-BE" sz="3600" b="1" i="1" dirty="0" smtClean="0"/>
              <a:t>mission </a:t>
            </a:r>
            <a:endParaRPr lang="fr-BE" sz="3600" dirty="0"/>
          </a:p>
        </p:txBody>
      </p:sp>
    </p:spTree>
    <p:extLst>
      <p:ext uri="{BB962C8B-B14F-4D97-AF65-F5344CB8AC3E}">
        <p14:creationId xmlns:p14="http://schemas.microsoft.com/office/powerpoint/2010/main" val="125323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xit" presetSubtype="0" fill="hold" grpId="0" nodeType="withEffect">
                                  <p:stCondLst>
                                    <p:cond delay="0"/>
                                  </p:stCondLst>
                                  <p:childTnLst>
                                    <p:animEffect transition="out" filter="fade">
                                      <p:cBhvr>
                                        <p:cTn id="11" dur="5000"/>
                                        <p:tgtEl>
                                          <p:spTgt spid="4"/>
                                        </p:tgtEl>
                                      </p:cBhvr>
                                    </p:animEffect>
                                    <p:set>
                                      <p:cBhvr>
                                        <p:cTn id="12" dur="1" fill="hold">
                                          <p:stCondLst>
                                            <p:cond delay="4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5949" y="1438864"/>
            <a:ext cx="8229600" cy="5302504"/>
          </a:xfrm>
        </p:spPr>
        <p:txBody>
          <a:bodyPr/>
          <a:lstStyle/>
          <a:p>
            <a:pPr marL="400050"/>
            <a:r>
              <a:rPr lang="en-US" sz="2400" dirty="0" smtClean="0"/>
              <a:t>BDLC will advise the </a:t>
            </a:r>
            <a:r>
              <a:rPr lang="en-US" sz="2400" dirty="0" err="1" smtClean="0"/>
              <a:t>DetCo</a:t>
            </a:r>
            <a:r>
              <a:rPr lang="en-US" sz="2400" dirty="0" smtClean="0"/>
              <a:t>, whether the personnel can be earmarked as FP or FLS.</a:t>
            </a:r>
          </a:p>
          <a:p>
            <a:pPr marL="57150" indent="0">
              <a:buNone/>
            </a:pPr>
            <a:r>
              <a:rPr lang="en-US" sz="2400" b="1" u="sng" dirty="0" smtClean="0"/>
              <a:t>Final decision</a:t>
            </a:r>
            <a:r>
              <a:rPr lang="en-US" sz="2400" dirty="0" smtClean="0"/>
              <a:t> though is made </a:t>
            </a:r>
            <a:r>
              <a:rPr lang="en-US" sz="2400" b="1" u="sng" dirty="0" smtClean="0"/>
              <a:t>by the </a:t>
            </a:r>
            <a:r>
              <a:rPr lang="en-US" sz="2400" b="1" u="sng" dirty="0" err="1" smtClean="0"/>
              <a:t>Detco</a:t>
            </a:r>
            <a:r>
              <a:rPr lang="en-US" sz="2400" b="1" u="sng" dirty="0" smtClean="0"/>
              <a:t> </a:t>
            </a:r>
            <a:r>
              <a:rPr lang="en-US" sz="2400" dirty="0" smtClean="0"/>
              <a:t>and his staff.</a:t>
            </a:r>
          </a:p>
          <a:p>
            <a:pPr marL="400050"/>
            <a:r>
              <a:rPr lang="en-US" sz="2400" dirty="0" smtClean="0"/>
              <a:t>A full curriculum for personnel below cut-off score </a:t>
            </a:r>
            <a:r>
              <a:rPr lang="en-US" sz="2400" b="1" dirty="0" smtClean="0"/>
              <a:t>(preferably): </a:t>
            </a:r>
          </a:p>
          <a:p>
            <a:pPr lvl="1"/>
            <a:r>
              <a:rPr lang="en-US" sz="2000" i="1" dirty="0" smtClean="0"/>
              <a:t>Basic English course (mainly grammar and basic vocabulary) : </a:t>
            </a:r>
          </a:p>
          <a:p>
            <a:pPr marL="857250" lvl="2" indent="0">
              <a:buNone/>
            </a:pPr>
            <a:r>
              <a:rPr lang="en-US" sz="2000" b="1" i="1" u="sng" dirty="0"/>
              <a:t>3 </a:t>
            </a:r>
            <a:r>
              <a:rPr lang="en-US" sz="2000" b="1" i="1" u="sng" dirty="0" smtClean="0"/>
              <a:t>weeks </a:t>
            </a:r>
            <a:r>
              <a:rPr lang="en-US" sz="2000" b="1" i="1" dirty="0"/>
              <a:t> </a:t>
            </a:r>
            <a:r>
              <a:rPr lang="en-US" sz="2000" b="1" i="1" dirty="0" smtClean="0"/>
              <a:t>    (ON HOLD)</a:t>
            </a:r>
            <a:endParaRPr lang="en-US" sz="2000" b="1" i="1" dirty="0"/>
          </a:p>
          <a:p>
            <a:pPr lvl="1"/>
            <a:r>
              <a:rPr lang="en-US" sz="2000" dirty="0" smtClean="0"/>
              <a:t>Functional English Course (at NCO school – operational vocabulary and rehearsal of relevant grammar ): </a:t>
            </a:r>
            <a:r>
              <a:rPr lang="en-US" sz="2000" b="1" u="sng" dirty="0" smtClean="0"/>
              <a:t>1 week</a:t>
            </a:r>
          </a:p>
          <a:p>
            <a:pPr lvl="1"/>
            <a:r>
              <a:rPr lang="en-US" sz="2000" dirty="0" smtClean="0"/>
              <a:t>Functional English Training (in unit: scenarios by </a:t>
            </a:r>
            <a:r>
              <a:rPr lang="en-US" sz="2000" dirty="0" err="1" smtClean="0"/>
              <a:t>DetCo</a:t>
            </a:r>
            <a:r>
              <a:rPr lang="en-US" sz="2000" dirty="0" smtClean="0"/>
              <a:t> – held outdoors – equipment provided by unit = vehicles, radios, weapons): </a:t>
            </a:r>
          </a:p>
          <a:p>
            <a:pPr marL="857250" lvl="2" indent="0">
              <a:buNone/>
            </a:pPr>
            <a:r>
              <a:rPr lang="en-US" sz="2000" b="1" u="sng" dirty="0"/>
              <a:t>1 </a:t>
            </a:r>
            <a:r>
              <a:rPr lang="en-US" sz="2000" b="1" u="sng" dirty="0" smtClean="0"/>
              <a:t>week</a:t>
            </a:r>
            <a:r>
              <a:rPr lang="en-US" sz="1600" b="1" u="sng" dirty="0" smtClean="0"/>
              <a:t>.</a:t>
            </a:r>
            <a:endParaRPr lang="en-US" sz="1600" b="1" u="sng" dirty="0"/>
          </a:p>
          <a:p>
            <a:pPr marL="400050"/>
            <a:r>
              <a:rPr lang="en-US" sz="2000" dirty="0" smtClean="0"/>
              <a:t>BDLC personnel could guide staff during CERTEX period and provide </a:t>
            </a:r>
            <a:r>
              <a:rPr lang="en-US" sz="2000" dirty="0" err="1" smtClean="0"/>
              <a:t>DetCo</a:t>
            </a:r>
            <a:r>
              <a:rPr lang="en-US" sz="2000" dirty="0" smtClean="0"/>
              <a:t> with relevant feedback on progression.</a:t>
            </a:r>
          </a:p>
          <a:p>
            <a:pPr lvl="1"/>
            <a:endParaRPr lang="en-US" sz="2000" dirty="0"/>
          </a:p>
        </p:txBody>
      </p:sp>
      <p:sp>
        <p:nvSpPr>
          <p:cNvPr id="3" name="Title 2"/>
          <p:cNvSpPr>
            <a:spLocks noGrp="1"/>
          </p:cNvSpPr>
          <p:nvPr>
            <p:ph type="title"/>
          </p:nvPr>
        </p:nvSpPr>
        <p:spPr/>
        <p:txBody>
          <a:bodyPr/>
          <a:lstStyle/>
          <a:p>
            <a:r>
              <a:rPr lang="fr-BE" dirty="0" err="1" smtClean="0"/>
              <a:t>Way</a:t>
            </a:r>
            <a:r>
              <a:rPr lang="fr-BE" dirty="0" smtClean="0"/>
              <a:t> </a:t>
            </a:r>
            <a:r>
              <a:rPr lang="fr-BE" dirty="0" err="1" smtClean="0"/>
              <a:t>Ahead</a:t>
            </a:r>
            <a:r>
              <a:rPr lang="fr-BE" dirty="0" smtClean="0"/>
              <a:t> </a:t>
            </a:r>
            <a:r>
              <a:rPr lang="fr-BE" dirty="0"/>
              <a:t/>
            </a:r>
            <a:br>
              <a:rPr lang="fr-BE" dirty="0"/>
            </a:br>
            <a:endParaRPr lang="en-US" u="sng" dirty="0"/>
          </a:p>
        </p:txBody>
      </p:sp>
    </p:spTree>
    <p:extLst>
      <p:ext uri="{BB962C8B-B14F-4D97-AF65-F5344CB8AC3E}">
        <p14:creationId xmlns:p14="http://schemas.microsoft.com/office/powerpoint/2010/main" val="1789833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i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220072" y="3112319"/>
            <a:ext cx="609600" cy="609600"/>
          </a:xfrm>
          <a:prstGeom prst="rect">
            <a:avLst/>
          </a:prstGeom>
        </p:spPr>
      </p:pic>
      <p:sp>
        <p:nvSpPr>
          <p:cNvPr id="2" name="Content Placeholder 1"/>
          <p:cNvSpPr>
            <a:spLocks noGrp="1"/>
          </p:cNvSpPr>
          <p:nvPr>
            <p:ph idx="1"/>
          </p:nvPr>
        </p:nvSpPr>
        <p:spPr/>
        <p:txBody>
          <a:bodyPr/>
          <a:lstStyle/>
          <a:p>
            <a:pPr marL="457200" lvl="1" indent="0">
              <a:buNone/>
            </a:pPr>
            <a:endParaRPr lang="nl-BE" dirty="0" smtClean="0"/>
          </a:p>
          <a:p>
            <a:endParaRPr lang="nl-BE" dirty="0" smtClean="0"/>
          </a:p>
          <a:p>
            <a:pPr marL="57150" indent="0">
              <a:buNone/>
            </a:pPr>
            <a:endParaRPr lang="nl-BE" dirty="0"/>
          </a:p>
          <a:p>
            <a:endParaRPr lang="en-US" dirty="0"/>
          </a:p>
        </p:txBody>
      </p:sp>
      <p:sp>
        <p:nvSpPr>
          <p:cNvPr id="3" name="Title 2"/>
          <p:cNvSpPr>
            <a:spLocks noGrp="1"/>
          </p:cNvSpPr>
          <p:nvPr>
            <p:ph type="title"/>
          </p:nvPr>
        </p:nvSpPr>
        <p:spPr>
          <a:xfrm>
            <a:off x="457200" y="413792"/>
            <a:ext cx="8229600" cy="1143000"/>
          </a:xfrm>
        </p:spPr>
        <p:txBody>
          <a:bodyPr/>
          <a:lstStyle/>
          <a:p>
            <a:r>
              <a:rPr lang="fr-BE" sz="3600" dirty="0" smtClean="0">
                <a:latin typeface="Stencil" panose="040409050D0802020404" pitchFamily="82" charset="0"/>
              </a:rPr>
              <a:t>The </a:t>
            </a:r>
            <a:r>
              <a:rPr lang="fr-BE" sz="3600" dirty="0" err="1" smtClean="0">
                <a:latin typeface="Stencil" panose="040409050D0802020404" pitchFamily="82" charset="0"/>
              </a:rPr>
              <a:t>pre-deployment</a:t>
            </a:r>
            <a:r>
              <a:rPr lang="fr-BE" sz="3600" dirty="0" smtClean="0">
                <a:latin typeface="Stencil" panose="040409050D0802020404" pitchFamily="82" charset="0"/>
              </a:rPr>
              <a:t> English </a:t>
            </a:r>
            <a:br>
              <a:rPr lang="fr-BE" sz="3600" dirty="0" smtClean="0">
                <a:latin typeface="Stencil" panose="040409050D0802020404" pitchFamily="82" charset="0"/>
              </a:rPr>
            </a:br>
            <a:r>
              <a:rPr lang="fr-BE" sz="3600" dirty="0" smtClean="0">
                <a:latin typeface="Stencil" panose="040409050D0802020404" pitchFamily="82" charset="0"/>
              </a:rPr>
              <a:t>team </a:t>
            </a:r>
            <a:r>
              <a:rPr lang="fr-BE" dirty="0"/>
              <a:t/>
            </a:r>
            <a:br>
              <a:rPr lang="fr-BE" dirty="0"/>
            </a:br>
            <a:endParaRPr lang="en-US" u="sng" dirty="0"/>
          </a:p>
        </p:txBody>
      </p:sp>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125760" y="1604963"/>
            <a:ext cx="8892480" cy="3624312"/>
          </a:xfrm>
          <a:prstGeom prst="rect">
            <a:avLst/>
          </a:prstGeom>
        </p:spPr>
      </p:pic>
    </p:spTree>
    <p:extLst>
      <p:ext uri="{BB962C8B-B14F-4D97-AF65-F5344CB8AC3E}">
        <p14:creationId xmlns:p14="http://schemas.microsoft.com/office/powerpoint/2010/main" val="158090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Questions</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600200"/>
            <a:ext cx="5941640" cy="4284837"/>
          </a:xfrm>
          <a:prstGeom prst="rect">
            <a:avLst/>
          </a:prstGeom>
          <a:ln w="38100">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731985"/>
            <a:ext cx="6041517" cy="4021265"/>
          </a:xfrm>
          <a:prstGeom prst="rect">
            <a:avLst/>
          </a:prstGeom>
          <a:ln w="38100">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219" y="1633200"/>
            <a:ext cx="6229578" cy="4153052"/>
          </a:xfrm>
          <a:prstGeom prst="rect">
            <a:avLst/>
          </a:prstGeom>
          <a:ln w="38100">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3628" y="1633200"/>
            <a:ext cx="5981700" cy="4333875"/>
          </a:xfrm>
          <a:prstGeom prst="rect">
            <a:avLst/>
          </a:prstGeom>
          <a:ln w="38100">
            <a:solidFill>
              <a:schemeClr val="tx1"/>
            </a:solid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1611" y="1590969"/>
            <a:ext cx="6316494" cy="4195283"/>
          </a:xfrm>
          <a:prstGeom prst="rect">
            <a:avLst/>
          </a:prstGeom>
          <a:ln w="38100">
            <a:solidFill>
              <a:schemeClr val="tx1"/>
            </a:solidFill>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1219" y="1640772"/>
            <a:ext cx="6228184" cy="4149528"/>
          </a:xfrm>
          <a:prstGeom prst="rect">
            <a:avLst/>
          </a:prstGeom>
          <a:ln w="38100">
            <a:solidFill>
              <a:schemeClr val="tx1"/>
            </a:solidFill>
          </a:ln>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3315" y="1600200"/>
            <a:ext cx="6663992" cy="4425307"/>
          </a:xfrm>
          <a:prstGeom prst="rect">
            <a:avLst/>
          </a:prstGeom>
          <a:ln w="38100">
            <a:solidFill>
              <a:schemeClr val="tx1"/>
            </a:solidFill>
          </a:ln>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3388" y="1572508"/>
            <a:ext cx="6742179" cy="4416127"/>
          </a:xfrm>
          <a:prstGeom prst="rect">
            <a:avLst/>
          </a:prstGeom>
          <a:ln w="38100">
            <a:solidFill>
              <a:schemeClr val="tx1"/>
            </a:solidFill>
          </a:ln>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03351" y="1504202"/>
            <a:ext cx="6782216" cy="4518651"/>
          </a:xfrm>
          <a:prstGeom prst="rect">
            <a:avLst/>
          </a:prstGeom>
          <a:ln w="38100">
            <a:solidFill>
              <a:schemeClr val="tx1"/>
            </a:solidFill>
          </a:ln>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43808" y="1268760"/>
            <a:ext cx="3528392" cy="5337960"/>
          </a:xfrm>
          <a:prstGeom prst="rect">
            <a:avLst/>
          </a:prstGeom>
          <a:ln w="38100">
            <a:solidFill>
              <a:schemeClr val="tx1"/>
            </a:solidFill>
          </a:ln>
        </p:spPr>
      </p:pic>
    </p:spTree>
    <p:extLst>
      <p:ext uri="{BB962C8B-B14F-4D97-AF65-F5344CB8AC3E}">
        <p14:creationId xmlns:p14="http://schemas.microsoft.com/office/powerpoint/2010/main" val="3213822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500"/>
                            </p:stCondLst>
                            <p:childTnLst>
                              <p:par>
                                <p:cTn id="9" presetID="10" presetClass="exit" presetSubtype="0" fill="hold" nodeType="afterEffect">
                                  <p:stCondLst>
                                    <p:cond delay="500"/>
                                  </p:stCondLst>
                                  <p:childTnLst>
                                    <p:animEffect transition="out" filter="fade">
                                      <p:cBhvr>
                                        <p:cTn id="10" dur="2000"/>
                                        <p:tgtEl>
                                          <p:spTgt spid="4"/>
                                        </p:tgtEl>
                                      </p:cBhvr>
                                    </p:animEffect>
                                    <p:set>
                                      <p:cBhvr>
                                        <p:cTn id="11" dur="1" fill="hold">
                                          <p:stCondLst>
                                            <p:cond delay="1999"/>
                                          </p:stCondLst>
                                        </p:cTn>
                                        <p:tgtEl>
                                          <p:spTgt spid="4"/>
                                        </p:tgtEl>
                                        <p:attrNameLst>
                                          <p:attrName>style.visibility</p:attrName>
                                        </p:attrNameLst>
                                      </p:cBhvr>
                                      <p:to>
                                        <p:strVal val="hidden"/>
                                      </p:to>
                                    </p:se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7500"/>
                            </p:stCondLst>
                            <p:childTnLst>
                              <p:par>
                                <p:cTn id="17" presetID="10" presetClass="exit" presetSubtype="0" fill="hold" nodeType="afterEffect">
                                  <p:stCondLst>
                                    <p:cond delay="500"/>
                                  </p:stCondLst>
                                  <p:childTnLst>
                                    <p:animEffect transition="out" filter="fade">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childTnLst>
                          </p:cTn>
                        </p:par>
                        <p:par>
                          <p:cTn id="20" fill="hold">
                            <p:stCondLst>
                              <p:cond delay="10000"/>
                            </p:stCondLst>
                            <p:childTnLst>
                              <p:par>
                                <p:cTn id="21" presetID="10"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par>
                          <p:cTn id="24" fill="hold">
                            <p:stCondLst>
                              <p:cond delay="12500"/>
                            </p:stCondLst>
                            <p:childTnLst>
                              <p:par>
                                <p:cTn id="25" presetID="10" presetClass="exit" presetSubtype="0" fill="hold" nodeType="afterEffect">
                                  <p:stCondLst>
                                    <p:cond delay="500"/>
                                  </p:stCondLst>
                                  <p:childTnLst>
                                    <p:animEffect transition="out" filter="fade">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par>
                          <p:cTn id="28" fill="hold">
                            <p:stCondLst>
                              <p:cond delay="15000"/>
                            </p:stCondLst>
                            <p:childTnLst>
                              <p:par>
                                <p:cTn id="29" presetID="10" presetClass="entr" presetSubtype="0" fill="hold" nodeType="after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par>
                          <p:cTn id="32" fill="hold">
                            <p:stCondLst>
                              <p:cond delay="17500"/>
                            </p:stCondLst>
                            <p:childTnLst>
                              <p:par>
                                <p:cTn id="33" presetID="10" presetClass="exit" presetSubtype="0" fill="hold" nodeType="afterEffect">
                                  <p:stCondLst>
                                    <p:cond delay="500"/>
                                  </p:stCondLst>
                                  <p:childTnLst>
                                    <p:animEffect transition="out" filter="fade">
                                      <p:cBhvr>
                                        <p:cTn id="34" dur="2000"/>
                                        <p:tgtEl>
                                          <p:spTgt spid="10"/>
                                        </p:tgtEl>
                                      </p:cBhvr>
                                    </p:animEffect>
                                    <p:set>
                                      <p:cBhvr>
                                        <p:cTn id="35" dur="1" fill="hold">
                                          <p:stCondLst>
                                            <p:cond delay="1999"/>
                                          </p:stCondLst>
                                        </p:cTn>
                                        <p:tgtEl>
                                          <p:spTgt spid="10"/>
                                        </p:tgtEl>
                                        <p:attrNameLst>
                                          <p:attrName>style.visibility</p:attrName>
                                        </p:attrNameLst>
                                      </p:cBhvr>
                                      <p:to>
                                        <p:strVal val="hidden"/>
                                      </p:to>
                                    </p:set>
                                  </p:childTnLst>
                                </p:cTn>
                              </p:par>
                            </p:childTnLst>
                          </p:cTn>
                        </p:par>
                        <p:par>
                          <p:cTn id="36" fill="hold">
                            <p:stCondLst>
                              <p:cond delay="20000"/>
                            </p:stCondLst>
                            <p:childTnLst>
                              <p:par>
                                <p:cTn id="37" presetID="10" presetClass="entr" presetSubtype="0" fill="hold" nodeType="afterEffect">
                                  <p:stCondLst>
                                    <p:cond delay="5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childTnLst>
                          </p:cTn>
                        </p:par>
                        <p:par>
                          <p:cTn id="40" fill="hold">
                            <p:stCondLst>
                              <p:cond delay="22500"/>
                            </p:stCondLst>
                            <p:childTnLst>
                              <p:par>
                                <p:cTn id="41" presetID="10" presetClass="exit" presetSubtype="0" fill="hold" nodeType="afterEffect">
                                  <p:stCondLst>
                                    <p:cond delay="500"/>
                                  </p:stCondLst>
                                  <p:childTnLst>
                                    <p:animEffect transition="out" filter="fade">
                                      <p:cBhvr>
                                        <p:cTn id="42" dur="2000"/>
                                        <p:tgtEl>
                                          <p:spTgt spid="11"/>
                                        </p:tgtEl>
                                      </p:cBhvr>
                                    </p:animEffect>
                                    <p:set>
                                      <p:cBhvr>
                                        <p:cTn id="43" dur="1" fill="hold">
                                          <p:stCondLst>
                                            <p:cond delay="1999"/>
                                          </p:stCondLst>
                                        </p:cTn>
                                        <p:tgtEl>
                                          <p:spTgt spid="11"/>
                                        </p:tgtEl>
                                        <p:attrNameLst>
                                          <p:attrName>style.visibility</p:attrName>
                                        </p:attrNameLst>
                                      </p:cBhvr>
                                      <p:to>
                                        <p:strVal val="hidden"/>
                                      </p:to>
                                    </p:set>
                                  </p:childTnLst>
                                </p:cTn>
                              </p:par>
                            </p:childTnLst>
                          </p:cTn>
                        </p:par>
                        <p:par>
                          <p:cTn id="44" fill="hold">
                            <p:stCondLst>
                              <p:cond delay="25000"/>
                            </p:stCondLst>
                            <p:childTnLst>
                              <p:par>
                                <p:cTn id="45" presetID="10" presetClass="entr" presetSubtype="0" fill="hold" nodeType="afterEffect">
                                  <p:stCondLst>
                                    <p:cond delay="5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par>
                          <p:cTn id="48" fill="hold">
                            <p:stCondLst>
                              <p:cond delay="27500"/>
                            </p:stCondLst>
                            <p:childTnLst>
                              <p:par>
                                <p:cTn id="49" presetID="10" presetClass="exit" presetSubtype="0" fill="hold" nodeType="afterEffect">
                                  <p:stCondLst>
                                    <p:cond delay="500"/>
                                  </p:stCondLst>
                                  <p:childTnLst>
                                    <p:animEffect transition="out" filter="fade">
                                      <p:cBhvr>
                                        <p:cTn id="50" dur="2000"/>
                                        <p:tgtEl>
                                          <p:spTgt spid="12"/>
                                        </p:tgtEl>
                                      </p:cBhvr>
                                    </p:animEffect>
                                    <p:set>
                                      <p:cBhvr>
                                        <p:cTn id="51" dur="1" fill="hold">
                                          <p:stCondLst>
                                            <p:cond delay="1999"/>
                                          </p:stCondLst>
                                        </p:cTn>
                                        <p:tgtEl>
                                          <p:spTgt spid="12"/>
                                        </p:tgtEl>
                                        <p:attrNameLst>
                                          <p:attrName>style.visibility</p:attrName>
                                        </p:attrNameLst>
                                      </p:cBhvr>
                                      <p:to>
                                        <p:strVal val="hidden"/>
                                      </p:to>
                                    </p:set>
                                  </p:childTnLst>
                                </p:cTn>
                              </p:par>
                            </p:childTnLst>
                          </p:cTn>
                        </p:par>
                        <p:par>
                          <p:cTn id="52" fill="hold">
                            <p:stCondLst>
                              <p:cond delay="30000"/>
                            </p:stCondLst>
                            <p:childTnLst>
                              <p:par>
                                <p:cTn id="53" presetID="10" presetClass="entr" presetSubtype="0" fill="hold" nodeType="afterEffect">
                                  <p:stCondLst>
                                    <p:cond delay="50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2000"/>
                                        <p:tgtEl>
                                          <p:spTgt spid="13"/>
                                        </p:tgtEl>
                                      </p:cBhvr>
                                    </p:animEffect>
                                  </p:childTnLst>
                                </p:cTn>
                              </p:par>
                            </p:childTnLst>
                          </p:cTn>
                        </p:par>
                        <p:par>
                          <p:cTn id="56" fill="hold">
                            <p:stCondLst>
                              <p:cond delay="32500"/>
                            </p:stCondLst>
                            <p:childTnLst>
                              <p:par>
                                <p:cTn id="57" presetID="10" presetClass="exit" presetSubtype="0" fill="hold" nodeType="afterEffect">
                                  <p:stCondLst>
                                    <p:cond delay="500"/>
                                  </p:stCondLst>
                                  <p:childTnLst>
                                    <p:animEffect transition="out" filter="fade">
                                      <p:cBhvr>
                                        <p:cTn id="58" dur="2000"/>
                                        <p:tgtEl>
                                          <p:spTgt spid="13"/>
                                        </p:tgtEl>
                                      </p:cBhvr>
                                    </p:animEffect>
                                    <p:set>
                                      <p:cBhvr>
                                        <p:cTn id="59" dur="1" fill="hold">
                                          <p:stCondLst>
                                            <p:cond delay="1999"/>
                                          </p:stCondLst>
                                        </p:cTn>
                                        <p:tgtEl>
                                          <p:spTgt spid="13"/>
                                        </p:tgtEl>
                                        <p:attrNameLst>
                                          <p:attrName>style.visibility</p:attrName>
                                        </p:attrNameLst>
                                      </p:cBhvr>
                                      <p:to>
                                        <p:strVal val="hidden"/>
                                      </p:to>
                                    </p:set>
                                  </p:childTnLst>
                                </p:cTn>
                              </p:par>
                            </p:childTnLst>
                          </p:cTn>
                        </p:par>
                        <p:par>
                          <p:cTn id="60" fill="hold">
                            <p:stCondLst>
                              <p:cond delay="35000"/>
                            </p:stCondLst>
                            <p:childTnLst>
                              <p:par>
                                <p:cTn id="61" presetID="10" presetClass="entr" presetSubtype="0" fill="hold" nodeType="afterEffect">
                                  <p:stCondLst>
                                    <p:cond delay="50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2000"/>
                                        <p:tgtEl>
                                          <p:spTgt spid="14"/>
                                        </p:tgtEl>
                                      </p:cBhvr>
                                    </p:animEffect>
                                  </p:childTnLst>
                                </p:cTn>
                              </p:par>
                            </p:childTnLst>
                          </p:cTn>
                        </p:par>
                        <p:par>
                          <p:cTn id="64" fill="hold">
                            <p:stCondLst>
                              <p:cond delay="37500"/>
                            </p:stCondLst>
                            <p:childTnLst>
                              <p:par>
                                <p:cTn id="65" presetID="10" presetClass="exit" presetSubtype="0" fill="hold" nodeType="afterEffect">
                                  <p:stCondLst>
                                    <p:cond delay="500"/>
                                  </p:stCondLst>
                                  <p:childTnLst>
                                    <p:animEffect transition="out" filter="fade">
                                      <p:cBhvr>
                                        <p:cTn id="66" dur="2000"/>
                                        <p:tgtEl>
                                          <p:spTgt spid="14"/>
                                        </p:tgtEl>
                                      </p:cBhvr>
                                    </p:animEffect>
                                    <p:set>
                                      <p:cBhvr>
                                        <p:cTn id="67" dur="1" fill="hold">
                                          <p:stCondLst>
                                            <p:cond delay="1999"/>
                                          </p:stCondLst>
                                        </p:cTn>
                                        <p:tgtEl>
                                          <p:spTgt spid="14"/>
                                        </p:tgtEl>
                                        <p:attrNameLst>
                                          <p:attrName>style.visibility</p:attrName>
                                        </p:attrNameLst>
                                      </p:cBhvr>
                                      <p:to>
                                        <p:strVal val="hidden"/>
                                      </p:to>
                                    </p:set>
                                  </p:childTnLst>
                                </p:cTn>
                              </p:par>
                            </p:childTnLst>
                          </p:cTn>
                        </p:par>
                        <p:par>
                          <p:cTn id="68" fill="hold">
                            <p:stCondLst>
                              <p:cond delay="40000"/>
                            </p:stCondLst>
                            <p:childTnLst>
                              <p:par>
                                <p:cTn id="69" presetID="10" presetClass="entr" presetSubtype="0" fill="hold" nodeType="afterEffect">
                                  <p:stCondLst>
                                    <p:cond delay="50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2000"/>
                                        <p:tgtEl>
                                          <p:spTgt spid="15"/>
                                        </p:tgtEl>
                                      </p:cBhvr>
                                    </p:animEffect>
                                  </p:childTnLst>
                                </p:cTn>
                              </p:par>
                            </p:childTnLst>
                          </p:cTn>
                        </p:par>
                        <p:par>
                          <p:cTn id="72" fill="hold">
                            <p:stCondLst>
                              <p:cond delay="42500"/>
                            </p:stCondLst>
                            <p:childTnLst>
                              <p:par>
                                <p:cTn id="73" presetID="10" presetClass="exit" presetSubtype="0" fill="hold" nodeType="afterEffect">
                                  <p:stCondLst>
                                    <p:cond delay="500"/>
                                  </p:stCondLst>
                                  <p:childTnLst>
                                    <p:animEffect transition="out" filter="fade">
                                      <p:cBhvr>
                                        <p:cTn id="74" dur="2000"/>
                                        <p:tgtEl>
                                          <p:spTgt spid="15"/>
                                        </p:tgtEl>
                                      </p:cBhvr>
                                    </p:animEffect>
                                    <p:set>
                                      <p:cBhvr>
                                        <p:cTn id="75" dur="1" fill="hold">
                                          <p:stCondLst>
                                            <p:cond delay="1999"/>
                                          </p:stCondLst>
                                        </p:cTn>
                                        <p:tgtEl>
                                          <p:spTgt spid="15"/>
                                        </p:tgtEl>
                                        <p:attrNameLst>
                                          <p:attrName>style.visibility</p:attrName>
                                        </p:attrNameLst>
                                      </p:cBhvr>
                                      <p:to>
                                        <p:strVal val="hidden"/>
                                      </p:to>
                                    </p:set>
                                  </p:childTnLst>
                                </p:cTn>
                              </p:par>
                            </p:childTnLst>
                          </p:cTn>
                        </p:par>
                        <p:par>
                          <p:cTn id="76" fill="hold">
                            <p:stCondLst>
                              <p:cond delay="45000"/>
                            </p:stCondLst>
                            <p:childTnLst>
                              <p:par>
                                <p:cTn id="77" presetID="10" presetClass="entr" presetSubtype="0" fill="hold" nodeType="afterEffect">
                                  <p:stCondLst>
                                    <p:cond delay="50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2000"/>
                                        <p:tgtEl>
                                          <p:spTgt spid="16"/>
                                        </p:tgtEl>
                                      </p:cBhvr>
                                    </p:animEffect>
                                  </p:childTnLst>
                                </p:cTn>
                              </p:par>
                            </p:childTnLst>
                          </p:cTn>
                        </p:par>
                        <p:par>
                          <p:cTn id="80" fill="hold">
                            <p:stCondLst>
                              <p:cond delay="47500"/>
                            </p:stCondLst>
                            <p:childTnLst>
                              <p:par>
                                <p:cTn id="81" presetID="10" presetClass="exit" presetSubtype="0" fill="hold" nodeType="afterEffect">
                                  <p:stCondLst>
                                    <p:cond delay="500"/>
                                  </p:stCondLst>
                                  <p:childTnLst>
                                    <p:animEffect transition="out" filter="fade">
                                      <p:cBhvr>
                                        <p:cTn id="82" dur="2000"/>
                                        <p:tgtEl>
                                          <p:spTgt spid="16"/>
                                        </p:tgtEl>
                                      </p:cBhvr>
                                    </p:animEffect>
                                    <p:set>
                                      <p:cBhvr>
                                        <p:cTn id="83"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0">
              <a:buNone/>
            </a:pPr>
            <a:endParaRPr lang="nl-BE" dirty="0" smtClean="0"/>
          </a:p>
          <a:p>
            <a:endParaRPr lang="nl-BE" dirty="0" smtClean="0"/>
          </a:p>
          <a:p>
            <a:pPr marL="57150" indent="0">
              <a:buNone/>
            </a:pPr>
            <a:endParaRPr lang="nl-BE" dirty="0"/>
          </a:p>
          <a:p>
            <a:endParaRPr lang="en-US" dirty="0"/>
          </a:p>
        </p:txBody>
      </p:sp>
      <p:sp>
        <p:nvSpPr>
          <p:cNvPr id="3" name="Title 2"/>
          <p:cNvSpPr>
            <a:spLocks noGrp="1"/>
          </p:cNvSpPr>
          <p:nvPr>
            <p:ph type="title"/>
          </p:nvPr>
        </p:nvSpPr>
        <p:spPr/>
        <p:txBody>
          <a:bodyPr/>
          <a:lstStyle/>
          <a:p>
            <a:r>
              <a:rPr lang="en-US" u="sng" dirty="0" smtClean="0"/>
              <a:t>Next presentation</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292" y="1268760"/>
            <a:ext cx="2357415" cy="5482360"/>
          </a:xfrm>
          <a:prstGeom prst="rect">
            <a:avLst/>
          </a:prstGeom>
          <a:ln w="50800">
            <a:solidFill>
              <a:schemeClr val="tx1"/>
            </a:solidFill>
          </a:ln>
        </p:spPr>
      </p:pic>
      <p:sp>
        <p:nvSpPr>
          <p:cNvPr id="6" name="Oval Callout 5"/>
          <p:cNvSpPr/>
          <p:nvPr/>
        </p:nvSpPr>
        <p:spPr>
          <a:xfrm>
            <a:off x="5994617" y="1268760"/>
            <a:ext cx="2448272" cy="848392"/>
          </a:xfrm>
          <a:prstGeom prst="wedgeEllipseCallout">
            <a:avLst>
              <a:gd name="adj1" fmla="val -85349"/>
              <a:gd name="adj2" fmla="val 93795"/>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#HOWDAREYOU</a:t>
            </a:r>
            <a:endParaRPr lang="en-US" dirty="0"/>
          </a:p>
        </p:txBody>
      </p:sp>
    </p:spTree>
    <p:extLst>
      <p:ext uri="{BB962C8B-B14F-4D97-AF65-F5344CB8AC3E}">
        <p14:creationId xmlns:p14="http://schemas.microsoft.com/office/powerpoint/2010/main" val="3558650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dirty="0" err="1" smtClean="0"/>
              <a:t>History</a:t>
            </a:r>
            <a:r>
              <a:rPr lang="fr-BE" dirty="0" smtClean="0"/>
              <a:t> in Course </a:t>
            </a:r>
            <a:r>
              <a:rPr lang="fr-BE" dirty="0"/>
              <a:t>D</a:t>
            </a:r>
            <a:r>
              <a:rPr lang="fr-BE" dirty="0" smtClean="0"/>
              <a:t>esign </a:t>
            </a:r>
            <a:r>
              <a:rPr lang="fr-BE" dirty="0"/>
              <a:t/>
            </a:r>
            <a:br>
              <a:rPr lang="fr-BE" dirty="0"/>
            </a:br>
            <a:endParaRPr lang="fr-BE" dirty="0"/>
          </a:p>
        </p:txBody>
      </p:sp>
      <p:sp>
        <p:nvSpPr>
          <p:cNvPr id="4" name="TextBox 3"/>
          <p:cNvSpPr txBox="1"/>
          <p:nvPr/>
        </p:nvSpPr>
        <p:spPr>
          <a:xfrm>
            <a:off x="863588" y="1268760"/>
            <a:ext cx="7416824" cy="6740307"/>
          </a:xfrm>
          <a:prstGeom prst="rect">
            <a:avLst/>
          </a:prstGeom>
          <a:noFill/>
        </p:spPr>
        <p:txBody>
          <a:bodyPr wrap="square" rtlCol="0">
            <a:spAutoFit/>
          </a:bodyPr>
          <a:lstStyle/>
          <a:p>
            <a:pPr marL="285750" indent="-285750">
              <a:buFontTx/>
              <a:buChar char="-"/>
            </a:pPr>
            <a:r>
              <a:rPr lang="fr-BE" sz="2600" dirty="0" smtClean="0"/>
              <a:t>SLP &gt;&lt; American English Course (STANAG 6001 in 2006)</a:t>
            </a:r>
          </a:p>
          <a:p>
            <a:pPr marL="285750" indent="-285750">
              <a:buFontTx/>
              <a:buChar char="-"/>
            </a:pPr>
            <a:r>
              <a:rPr lang="fr-BE" sz="2600" dirty="0" err="1" smtClean="0"/>
              <a:t>Nautical</a:t>
            </a:r>
            <a:r>
              <a:rPr lang="fr-BE" sz="2600" dirty="0" smtClean="0"/>
              <a:t> English (</a:t>
            </a:r>
            <a:r>
              <a:rPr lang="fr-BE" sz="2600" dirty="0" err="1" smtClean="0"/>
              <a:t>specific</a:t>
            </a:r>
            <a:r>
              <a:rPr lang="fr-BE" sz="2600" dirty="0" smtClean="0"/>
              <a:t> </a:t>
            </a:r>
            <a:r>
              <a:rPr lang="fr-BE" sz="2600" dirty="0" err="1" smtClean="0"/>
              <a:t>Navy</a:t>
            </a:r>
            <a:r>
              <a:rPr lang="fr-BE" sz="2600" dirty="0" smtClean="0"/>
              <a:t> </a:t>
            </a:r>
            <a:r>
              <a:rPr lang="fr-BE" sz="2600" dirty="0" err="1" smtClean="0"/>
              <a:t>vocabulary</a:t>
            </a:r>
            <a:r>
              <a:rPr lang="fr-BE" sz="2600" dirty="0" smtClean="0"/>
              <a:t> and </a:t>
            </a:r>
            <a:r>
              <a:rPr lang="fr-BE" sz="2600" dirty="0" err="1" smtClean="0"/>
              <a:t>procedures</a:t>
            </a:r>
            <a:r>
              <a:rPr lang="fr-BE" sz="2600" dirty="0" smtClean="0"/>
              <a:t>) </a:t>
            </a:r>
          </a:p>
          <a:p>
            <a:pPr marL="285750" indent="-285750">
              <a:buFontTx/>
              <a:buChar char="-"/>
            </a:pPr>
            <a:r>
              <a:rPr lang="fr-BE" sz="2600" dirty="0" err="1" smtClean="0"/>
              <a:t>Technical</a:t>
            </a:r>
            <a:r>
              <a:rPr lang="fr-BE" sz="2600" dirty="0" smtClean="0"/>
              <a:t> English for </a:t>
            </a:r>
            <a:r>
              <a:rPr lang="fr-BE" sz="2600" dirty="0" err="1" smtClean="0"/>
              <a:t>aircraft</a:t>
            </a:r>
            <a:r>
              <a:rPr lang="fr-BE" sz="2600" dirty="0" smtClean="0"/>
              <a:t> </a:t>
            </a:r>
            <a:r>
              <a:rPr lang="fr-BE" sz="2600" dirty="0" err="1" smtClean="0"/>
              <a:t>technicians</a:t>
            </a:r>
            <a:endParaRPr lang="fr-BE" sz="2600" dirty="0" smtClean="0"/>
          </a:p>
          <a:p>
            <a:pPr marL="285750" indent="-285750">
              <a:buFontTx/>
              <a:buChar char="-"/>
            </a:pPr>
            <a:r>
              <a:rPr lang="fr-BE" sz="2600" dirty="0" err="1" smtClean="0"/>
              <a:t>Operational</a:t>
            </a:r>
            <a:r>
              <a:rPr lang="fr-BE" sz="2600" dirty="0" smtClean="0"/>
              <a:t> English for </a:t>
            </a:r>
            <a:r>
              <a:rPr lang="fr-BE" sz="2600" dirty="0" err="1" smtClean="0"/>
              <a:t>PfP</a:t>
            </a:r>
            <a:r>
              <a:rPr lang="fr-BE" sz="2600" dirty="0" smtClean="0"/>
              <a:t>  - i</a:t>
            </a:r>
            <a:r>
              <a:rPr lang="en-US" sz="2600" dirty="0" smtClean="0"/>
              <a:t>n </a:t>
            </a:r>
            <a:r>
              <a:rPr lang="en-US" sz="2600" dirty="0"/>
              <a:t>2005/2006, Mongolian troops also served as part of the Belgian KFOR contingent in Kosovo. </a:t>
            </a:r>
            <a:endParaRPr lang="en-US" sz="2600" dirty="0" smtClean="0"/>
          </a:p>
          <a:p>
            <a:pPr marL="742950" lvl="1" indent="-285750">
              <a:buFontTx/>
              <a:buChar char="-"/>
            </a:pPr>
            <a:r>
              <a:rPr lang="en-US" sz="2600" dirty="0" smtClean="0"/>
              <a:t>Classroom training involving: </a:t>
            </a:r>
          </a:p>
          <a:p>
            <a:pPr marL="1200150" lvl="2" indent="-285750">
              <a:buFontTx/>
              <a:buChar char="-"/>
            </a:pPr>
            <a:r>
              <a:rPr lang="en-US" sz="2600" dirty="0" smtClean="0"/>
              <a:t>Radio procedures and communication</a:t>
            </a:r>
          </a:p>
          <a:p>
            <a:pPr marL="1200150" lvl="2" indent="-285750">
              <a:buFontTx/>
              <a:buChar char="-"/>
            </a:pPr>
            <a:r>
              <a:rPr lang="en-US" sz="2600" dirty="0" smtClean="0"/>
              <a:t>Cyrillic &gt;&lt; </a:t>
            </a:r>
            <a:r>
              <a:rPr lang="en-US" sz="2600" dirty="0" err="1" smtClean="0"/>
              <a:t>latin</a:t>
            </a:r>
            <a:r>
              <a:rPr lang="en-US" sz="2600" dirty="0" smtClean="0"/>
              <a:t> alphabet</a:t>
            </a:r>
          </a:p>
          <a:p>
            <a:pPr marL="1200150" lvl="2" indent="-285750">
              <a:buFontTx/>
              <a:buChar char="-"/>
            </a:pPr>
            <a:r>
              <a:rPr lang="en-US" sz="2600" dirty="0" smtClean="0"/>
              <a:t>Pronunciation</a:t>
            </a:r>
          </a:p>
          <a:p>
            <a:pPr marL="1200150" lvl="2" indent="-285750">
              <a:buFontTx/>
              <a:buChar char="-"/>
            </a:pPr>
            <a:r>
              <a:rPr lang="en-US" sz="2600" dirty="0" smtClean="0"/>
              <a:t>Standard ops phrases</a:t>
            </a:r>
          </a:p>
          <a:p>
            <a:pPr marL="1200150" lvl="2" indent="-285750">
              <a:buFontTx/>
              <a:buChar char="-"/>
            </a:pPr>
            <a:endParaRPr lang="en-US" sz="2000" dirty="0" smtClean="0"/>
          </a:p>
          <a:p>
            <a:pPr marL="742950" lvl="1" indent="-285750">
              <a:buFontTx/>
              <a:buChar char="-"/>
            </a:pPr>
            <a:endParaRPr lang="en-US" sz="2000" dirty="0"/>
          </a:p>
          <a:p>
            <a:pPr marL="285750" indent="-285750">
              <a:buFontTx/>
              <a:buChar char="-"/>
            </a:pPr>
            <a:endParaRPr lang="en-US" dirty="0" smtClean="0"/>
          </a:p>
          <a:p>
            <a:pPr marL="285750" indent="-285750">
              <a:buFontTx/>
              <a:buChar char="-"/>
            </a:pPr>
            <a:endParaRPr lang="fr-BE" dirty="0" smtClean="0"/>
          </a:p>
          <a:p>
            <a:pPr marL="285750" indent="-285750">
              <a:buFontTx/>
              <a:buChar char="-"/>
            </a:pPr>
            <a:endParaRPr lang="fr-BE" dirty="0"/>
          </a:p>
        </p:txBody>
      </p:sp>
    </p:spTree>
    <p:extLst>
      <p:ext uri="{BB962C8B-B14F-4D97-AF65-F5344CB8AC3E}">
        <p14:creationId xmlns:p14="http://schemas.microsoft.com/office/powerpoint/2010/main" val="887781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896544"/>
          </a:xfrm>
        </p:spPr>
        <p:txBody>
          <a:bodyPr/>
          <a:lstStyle/>
          <a:p>
            <a:pPr marL="0" lvl="0" indent="0">
              <a:buNone/>
            </a:pPr>
            <a:r>
              <a:rPr lang="fr-BE" sz="2800" dirty="0" err="1" smtClean="0"/>
              <a:t>Developing</a:t>
            </a:r>
            <a:r>
              <a:rPr lang="fr-BE" sz="2800" dirty="0" smtClean="0"/>
              <a:t> a </a:t>
            </a:r>
            <a:r>
              <a:rPr lang="fr-BE" sz="2800" dirty="0" err="1" smtClean="0"/>
              <a:t>pre-deployment</a:t>
            </a:r>
            <a:r>
              <a:rPr lang="fr-BE" sz="2800" dirty="0" smtClean="0"/>
              <a:t> training for the FP and FLS </a:t>
            </a:r>
            <a:r>
              <a:rPr lang="fr-BE" sz="2800" dirty="0" err="1" smtClean="0"/>
              <a:t>assets</a:t>
            </a:r>
            <a:r>
              <a:rPr lang="fr-BE" sz="2800" dirty="0" smtClean="0"/>
              <a:t> of the Bel AF…. </a:t>
            </a:r>
          </a:p>
          <a:p>
            <a:pPr marL="0" lvl="0" indent="0">
              <a:buNone/>
            </a:pPr>
            <a:r>
              <a:rPr lang="fr-BE" sz="2800" dirty="0" err="1" smtClean="0"/>
              <a:t>What</a:t>
            </a:r>
            <a:r>
              <a:rPr lang="fr-BE" sz="2800" dirty="0" smtClean="0"/>
              <a:t> </a:t>
            </a:r>
            <a:r>
              <a:rPr lang="fr-BE" sz="2800" dirty="0" err="1" smtClean="0"/>
              <a:t>could</a:t>
            </a:r>
            <a:r>
              <a:rPr lang="fr-BE" sz="2800" dirty="0" smtClean="0"/>
              <a:t> </a:t>
            </a:r>
            <a:r>
              <a:rPr lang="fr-BE" sz="2800" dirty="0" err="1" smtClean="0"/>
              <a:t>that</a:t>
            </a:r>
            <a:r>
              <a:rPr lang="fr-BE" sz="2800" dirty="0" smtClean="0"/>
              <a:t> </a:t>
            </a:r>
            <a:r>
              <a:rPr lang="fr-BE" sz="2800" dirty="0" err="1" smtClean="0"/>
              <a:t>represent</a:t>
            </a:r>
            <a:r>
              <a:rPr lang="fr-BE" sz="2800" dirty="0" smtClean="0"/>
              <a:t>? </a:t>
            </a:r>
          </a:p>
          <a:p>
            <a:pPr marL="0" lvl="0" indent="0">
              <a:buNone/>
            </a:pPr>
            <a:endParaRPr lang="fr-BE" sz="2800" dirty="0"/>
          </a:p>
          <a:p>
            <a:pPr marL="0" lvl="0" indent="0">
              <a:buNone/>
            </a:pPr>
            <a:r>
              <a:rPr lang="fr-BE" sz="2800" dirty="0" err="1" smtClean="0"/>
              <a:t>We</a:t>
            </a:r>
            <a:r>
              <a:rPr lang="fr-BE" sz="2800" dirty="0" smtClean="0"/>
              <a:t> first </a:t>
            </a:r>
            <a:r>
              <a:rPr lang="fr-BE" sz="2800" dirty="0" err="1" smtClean="0"/>
              <a:t>thought</a:t>
            </a:r>
            <a:r>
              <a:rPr lang="fr-BE" sz="2800" dirty="0" smtClean="0"/>
              <a:t> of </a:t>
            </a:r>
            <a:r>
              <a:rPr lang="fr-BE" sz="2800" dirty="0" err="1" smtClean="0"/>
              <a:t>this</a:t>
            </a:r>
            <a:r>
              <a:rPr lang="fr-BE" sz="2800" dirty="0" smtClean="0"/>
              <a:t>: </a:t>
            </a:r>
            <a:endParaRPr lang="fr-BE" sz="2800" dirty="0"/>
          </a:p>
          <a:p>
            <a:pPr marL="0" indent="0">
              <a:buNone/>
            </a:pPr>
            <a:endParaRPr lang="fr-BE" sz="2400" dirty="0"/>
          </a:p>
          <a:p>
            <a:pPr marL="0" indent="0">
              <a:buNone/>
            </a:pPr>
            <a:endParaRPr lang="fr-BE" sz="4400" dirty="0"/>
          </a:p>
          <a:p>
            <a:endParaRPr lang="nl-BE" dirty="0" smtClean="0"/>
          </a:p>
          <a:p>
            <a:pPr marL="57150" indent="0">
              <a:buNone/>
            </a:pPr>
            <a:endParaRPr lang="nl-BE" dirty="0"/>
          </a:p>
          <a:p>
            <a:endParaRPr lang="en-US" dirty="0"/>
          </a:p>
        </p:txBody>
      </p:sp>
      <p:sp>
        <p:nvSpPr>
          <p:cNvPr id="3" name="Title 2"/>
          <p:cNvSpPr>
            <a:spLocks noGrp="1"/>
          </p:cNvSpPr>
          <p:nvPr>
            <p:ph type="title"/>
          </p:nvPr>
        </p:nvSpPr>
        <p:spPr>
          <a:xfrm>
            <a:off x="457200" y="548680"/>
            <a:ext cx="8229600" cy="1051520"/>
          </a:xfrm>
        </p:spPr>
        <p:txBody>
          <a:bodyPr/>
          <a:lstStyle/>
          <a:p>
            <a:r>
              <a:rPr lang="fr-BE" sz="3600" dirty="0" err="1" smtClean="0"/>
              <a:t>Developing</a:t>
            </a:r>
            <a:r>
              <a:rPr lang="fr-BE" sz="3600" dirty="0" smtClean="0"/>
              <a:t> the </a:t>
            </a:r>
            <a:r>
              <a:rPr lang="fr-BE" sz="3600" dirty="0" err="1" smtClean="0"/>
              <a:t>toolbox</a:t>
            </a:r>
            <a:r>
              <a:rPr lang="fr-BE" dirty="0"/>
              <a:t/>
            </a:r>
            <a:br>
              <a:rPr lang="fr-BE" dirty="0"/>
            </a:b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68" y="1521236"/>
            <a:ext cx="7643192" cy="4802832"/>
          </a:xfrm>
          <a:prstGeom prst="rect">
            <a:avLst/>
          </a:prstGeom>
          <a:ln w="25400">
            <a:solidFill>
              <a:schemeClr val="tx1"/>
            </a:solidFill>
          </a:ln>
          <a:effectLst>
            <a:outerShdw blurRad="393700" dist="266700" dir="2700000" algn="tl" rotWithShape="0">
              <a:prstClr val="black">
                <a:alpha val="61000"/>
              </a:prstClr>
            </a:outerShdw>
          </a:effectLst>
        </p:spPr>
      </p:pic>
    </p:spTree>
    <p:extLst>
      <p:ext uri="{BB962C8B-B14F-4D97-AF65-F5344CB8AC3E}">
        <p14:creationId xmlns:p14="http://schemas.microsoft.com/office/powerpoint/2010/main" val="27966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896544"/>
          </a:xfrm>
        </p:spPr>
        <p:txBody>
          <a:bodyPr/>
          <a:lstStyle/>
          <a:p>
            <a:pPr marL="457200" lvl="1" indent="0">
              <a:buNone/>
            </a:pPr>
            <a:r>
              <a:rPr lang="nl-BE" b="1" u="sng" dirty="0" smtClean="0"/>
              <a:t>1st step: </a:t>
            </a:r>
            <a:r>
              <a:rPr lang="nl-BE" b="1" dirty="0" smtClean="0"/>
              <a:t>course contents </a:t>
            </a:r>
            <a:r>
              <a:rPr lang="nl-BE" b="1" dirty="0" err="1" smtClean="0"/>
              <a:t>proposal</a:t>
            </a:r>
            <a:r>
              <a:rPr lang="nl-BE" b="1" dirty="0" smtClean="0"/>
              <a:t> (</a:t>
            </a:r>
            <a:r>
              <a:rPr lang="nl-BE" b="1" dirty="0" err="1" smtClean="0"/>
              <a:t>from</a:t>
            </a:r>
            <a:r>
              <a:rPr lang="nl-BE" b="1" dirty="0" smtClean="0"/>
              <a:t> BDLC –</a:t>
            </a:r>
            <a:r>
              <a:rPr lang="nl-BE" b="1" dirty="0" err="1" smtClean="0"/>
              <a:t>based</a:t>
            </a:r>
            <a:r>
              <a:rPr lang="nl-BE" b="1" dirty="0" smtClean="0"/>
              <a:t> on </a:t>
            </a:r>
            <a:r>
              <a:rPr lang="nl-BE" b="1" dirty="0" err="1" smtClean="0"/>
              <a:t>conversation</a:t>
            </a:r>
            <a:r>
              <a:rPr lang="nl-BE" b="1" dirty="0" smtClean="0"/>
              <a:t> </a:t>
            </a:r>
            <a:r>
              <a:rPr lang="nl-BE" b="1" dirty="0" err="1" smtClean="0"/>
              <a:t>with</a:t>
            </a:r>
            <a:r>
              <a:rPr lang="nl-BE" b="1" dirty="0" smtClean="0"/>
              <a:t> </a:t>
            </a:r>
            <a:r>
              <a:rPr lang="nl-BE" b="1" dirty="0" err="1" smtClean="0"/>
              <a:t>future</a:t>
            </a:r>
            <a:r>
              <a:rPr lang="nl-BE" b="1" dirty="0" smtClean="0"/>
              <a:t> </a:t>
            </a:r>
            <a:r>
              <a:rPr lang="nl-BE" b="1" dirty="0" err="1" smtClean="0"/>
              <a:t>Detco</a:t>
            </a:r>
            <a:r>
              <a:rPr lang="nl-BE" b="1" dirty="0" smtClean="0"/>
              <a:t>) : </a:t>
            </a:r>
          </a:p>
          <a:p>
            <a:pPr marL="0" indent="0">
              <a:buNone/>
            </a:pPr>
            <a:endParaRPr lang="fr-BE" sz="2400" dirty="0" smtClean="0"/>
          </a:p>
          <a:p>
            <a:pPr lvl="0"/>
            <a:r>
              <a:rPr lang="en-US" sz="2800" dirty="0" smtClean="0"/>
              <a:t>Alphabet </a:t>
            </a:r>
            <a:r>
              <a:rPr lang="en-US" sz="2800" dirty="0"/>
              <a:t>– military alphabet – numbers</a:t>
            </a:r>
            <a:endParaRPr lang="fr-BE" sz="2800" dirty="0"/>
          </a:p>
          <a:p>
            <a:pPr lvl="0"/>
            <a:r>
              <a:rPr lang="en-US" sz="2800" dirty="0"/>
              <a:t>Introductions</a:t>
            </a:r>
            <a:endParaRPr lang="fr-BE" sz="2800" dirty="0"/>
          </a:p>
          <a:p>
            <a:pPr lvl="0"/>
            <a:r>
              <a:rPr lang="en-US" sz="2800" dirty="0"/>
              <a:t>Filling out forms (personal information</a:t>
            </a:r>
            <a:r>
              <a:rPr lang="en-US" sz="2800" dirty="0" smtClean="0"/>
              <a:t>)</a:t>
            </a:r>
            <a:r>
              <a:rPr lang="en-US" sz="2800" dirty="0"/>
              <a:t> </a:t>
            </a:r>
            <a:endParaRPr lang="fr-BE" sz="2800" dirty="0"/>
          </a:p>
          <a:p>
            <a:pPr lvl="0"/>
            <a:r>
              <a:rPr lang="en-US" sz="2800" dirty="0" smtClean="0"/>
              <a:t>ECPs </a:t>
            </a:r>
            <a:r>
              <a:rPr lang="en-US" sz="2800" dirty="0"/>
              <a:t>(vocabulary – expressions)</a:t>
            </a:r>
            <a:endParaRPr lang="fr-BE" sz="2800" dirty="0"/>
          </a:p>
          <a:p>
            <a:pPr lvl="0"/>
            <a:r>
              <a:rPr lang="en-US" sz="2800" dirty="0"/>
              <a:t>Access control </a:t>
            </a:r>
            <a:r>
              <a:rPr lang="en-US" sz="2800" dirty="0" smtClean="0"/>
              <a:t>(classroom </a:t>
            </a:r>
            <a:r>
              <a:rPr lang="en-US" sz="2800" dirty="0" err="1" smtClean="0"/>
              <a:t>roleplays</a:t>
            </a:r>
            <a:r>
              <a:rPr lang="en-US" sz="2800" dirty="0" smtClean="0"/>
              <a:t>)</a:t>
            </a:r>
          </a:p>
          <a:p>
            <a:r>
              <a:rPr lang="en-US" sz="2800" dirty="0"/>
              <a:t>Body and vehicle searches (vocabulary – expressions </a:t>
            </a:r>
            <a:r>
              <a:rPr lang="en-US" sz="2800" dirty="0" smtClean="0"/>
              <a:t>– classroom </a:t>
            </a:r>
            <a:r>
              <a:rPr lang="en-US" sz="2800" dirty="0" err="1" smtClean="0"/>
              <a:t>roleplays</a:t>
            </a:r>
            <a:r>
              <a:rPr lang="en-US" sz="2800" dirty="0"/>
              <a:t>)</a:t>
            </a:r>
            <a:endParaRPr lang="fr-BE" sz="2800" dirty="0"/>
          </a:p>
          <a:p>
            <a:pPr lvl="0"/>
            <a:endParaRPr lang="fr-BE" sz="2800" dirty="0"/>
          </a:p>
          <a:p>
            <a:pPr marL="0" indent="0">
              <a:buNone/>
            </a:pPr>
            <a:endParaRPr lang="fr-BE" sz="2400" dirty="0"/>
          </a:p>
          <a:p>
            <a:pPr marL="0" indent="0">
              <a:buNone/>
            </a:pPr>
            <a:endParaRPr lang="fr-BE" sz="4400" dirty="0"/>
          </a:p>
          <a:p>
            <a:endParaRPr lang="nl-BE" dirty="0" smtClean="0"/>
          </a:p>
          <a:p>
            <a:pPr marL="57150" indent="0">
              <a:buNone/>
            </a:pPr>
            <a:endParaRPr lang="nl-BE" dirty="0"/>
          </a:p>
          <a:p>
            <a:endParaRPr lang="en-US" dirty="0"/>
          </a:p>
        </p:txBody>
      </p:sp>
      <p:sp>
        <p:nvSpPr>
          <p:cNvPr id="3" name="Title 2"/>
          <p:cNvSpPr>
            <a:spLocks noGrp="1"/>
          </p:cNvSpPr>
          <p:nvPr>
            <p:ph type="title"/>
          </p:nvPr>
        </p:nvSpPr>
        <p:spPr>
          <a:xfrm>
            <a:off x="457200" y="548680"/>
            <a:ext cx="8229600" cy="1051520"/>
          </a:xfrm>
        </p:spPr>
        <p:txBody>
          <a:bodyPr/>
          <a:lstStyle/>
          <a:p>
            <a:r>
              <a:rPr lang="fr-BE" sz="3600" dirty="0" err="1" smtClean="0"/>
              <a:t>Developing</a:t>
            </a:r>
            <a:r>
              <a:rPr lang="fr-BE" sz="3600" dirty="0" smtClean="0"/>
              <a:t> the </a:t>
            </a:r>
            <a:r>
              <a:rPr lang="fr-BE" sz="3600" dirty="0" err="1" smtClean="0"/>
              <a:t>toolbox</a:t>
            </a:r>
            <a:r>
              <a:rPr lang="fr-BE" dirty="0"/>
              <a:t/>
            </a:r>
            <a:br>
              <a:rPr lang="fr-BE" dirty="0"/>
            </a:br>
            <a:endParaRPr lang="en-US" u="sng" dirty="0"/>
          </a:p>
        </p:txBody>
      </p:sp>
    </p:spTree>
    <p:extLst>
      <p:ext uri="{BB962C8B-B14F-4D97-AF65-F5344CB8AC3E}">
        <p14:creationId xmlns:p14="http://schemas.microsoft.com/office/powerpoint/2010/main" val="1858300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smtClean="0"/>
              <a:t>Radio </a:t>
            </a:r>
            <a:r>
              <a:rPr lang="en-US" sz="2800" dirty="0" err="1"/>
              <a:t>comms</a:t>
            </a:r>
            <a:r>
              <a:rPr lang="en-US" sz="2800" dirty="0"/>
              <a:t> -  revision </a:t>
            </a:r>
            <a:r>
              <a:rPr lang="en-US" sz="2800" dirty="0" err="1"/>
              <a:t>prowords</a:t>
            </a:r>
            <a:endParaRPr lang="fr-BE" sz="2800" dirty="0"/>
          </a:p>
          <a:p>
            <a:pPr lvl="0"/>
            <a:r>
              <a:rPr lang="en-US" sz="2800" dirty="0"/>
              <a:t>Indicating location (vocabulary – expressions)</a:t>
            </a:r>
            <a:endParaRPr lang="fr-BE" sz="2800" dirty="0"/>
          </a:p>
          <a:p>
            <a:pPr lvl="0"/>
            <a:r>
              <a:rPr lang="en-US" sz="2800" dirty="0" err="1"/>
              <a:t>Roleplays</a:t>
            </a:r>
            <a:r>
              <a:rPr lang="en-US" sz="2800" dirty="0"/>
              <a:t> </a:t>
            </a:r>
            <a:r>
              <a:rPr lang="en-US" sz="2800" dirty="0" err="1"/>
              <a:t>Radiocheck</a:t>
            </a:r>
            <a:r>
              <a:rPr lang="en-US" sz="2800" dirty="0"/>
              <a:t> – SITREP </a:t>
            </a:r>
            <a:endParaRPr lang="fr-BE" sz="2800" dirty="0"/>
          </a:p>
          <a:p>
            <a:r>
              <a:rPr lang="en-US" sz="2800" dirty="0" smtClean="0"/>
              <a:t>First </a:t>
            </a:r>
            <a:r>
              <a:rPr lang="en-US" sz="2800" dirty="0"/>
              <a:t>aid CASEVAC </a:t>
            </a:r>
            <a:r>
              <a:rPr lang="en-US" sz="2800" dirty="0" smtClean="0"/>
              <a:t>(vocab </a:t>
            </a:r>
            <a:r>
              <a:rPr lang="en-US" sz="2800" dirty="0"/>
              <a:t>– expressions </a:t>
            </a:r>
            <a:r>
              <a:rPr lang="en-US" sz="2800" dirty="0" smtClean="0"/>
              <a:t>– classroom </a:t>
            </a:r>
            <a:r>
              <a:rPr lang="en-US" sz="2800" dirty="0" err="1" smtClean="0"/>
              <a:t>roleplays</a:t>
            </a:r>
            <a:r>
              <a:rPr lang="en-US" sz="2800" dirty="0" smtClean="0"/>
              <a:t>)</a:t>
            </a:r>
            <a:r>
              <a:rPr lang="en-US" sz="2800" dirty="0"/>
              <a:t> </a:t>
            </a:r>
            <a:endParaRPr lang="en-US" sz="2800" dirty="0" smtClean="0"/>
          </a:p>
          <a:p>
            <a:endParaRPr lang="en-US" sz="2800" dirty="0"/>
          </a:p>
          <a:p>
            <a:pPr marL="0" indent="0">
              <a:buNone/>
            </a:pPr>
            <a:r>
              <a:rPr lang="en-US" sz="2800" b="1" dirty="0" smtClean="0"/>
              <a:t>Reserve </a:t>
            </a:r>
            <a:r>
              <a:rPr lang="en-US" sz="2800" b="1" dirty="0"/>
              <a:t>topic</a:t>
            </a:r>
            <a:endParaRPr lang="fr-BE" sz="2800" dirty="0"/>
          </a:p>
          <a:p>
            <a:pPr marL="0" indent="0">
              <a:buNone/>
            </a:pPr>
            <a:r>
              <a:rPr lang="en-US" sz="2800" dirty="0"/>
              <a:t>Giving directions </a:t>
            </a:r>
            <a:r>
              <a:rPr lang="en-US" sz="2800" dirty="0" smtClean="0"/>
              <a:t>(vocab </a:t>
            </a:r>
            <a:r>
              <a:rPr lang="en-US" sz="2800" dirty="0"/>
              <a:t>– expressions </a:t>
            </a:r>
            <a:r>
              <a:rPr lang="en-US" sz="2800" dirty="0" smtClean="0"/>
              <a:t>– classroom </a:t>
            </a:r>
            <a:r>
              <a:rPr lang="en-US" sz="2800" dirty="0" err="1" smtClean="0"/>
              <a:t>roleplays</a:t>
            </a:r>
            <a:r>
              <a:rPr lang="en-US" sz="2800" dirty="0" smtClean="0"/>
              <a:t>)</a:t>
            </a:r>
            <a:endParaRPr lang="fr-BE" sz="2800" dirty="0"/>
          </a:p>
          <a:p>
            <a:pPr marL="0" indent="0">
              <a:buNone/>
            </a:pPr>
            <a:endParaRPr lang="fr-BE" sz="4400" dirty="0"/>
          </a:p>
          <a:p>
            <a:endParaRPr lang="nl-BE" dirty="0" smtClean="0"/>
          </a:p>
          <a:p>
            <a:pPr marL="57150" indent="0">
              <a:buNone/>
            </a:pPr>
            <a:endParaRPr lang="nl-BE" dirty="0"/>
          </a:p>
          <a:p>
            <a:endParaRPr lang="en-US" dirty="0"/>
          </a:p>
        </p:txBody>
      </p:sp>
      <p:sp>
        <p:nvSpPr>
          <p:cNvPr id="3" name="Title 2"/>
          <p:cNvSpPr>
            <a:spLocks noGrp="1"/>
          </p:cNvSpPr>
          <p:nvPr>
            <p:ph type="title"/>
          </p:nvPr>
        </p:nvSpPr>
        <p:spPr>
          <a:xfrm>
            <a:off x="457200" y="457200"/>
            <a:ext cx="8229600" cy="1143000"/>
          </a:xfrm>
        </p:spPr>
        <p:txBody>
          <a:bodyPr/>
          <a:lstStyle/>
          <a:p>
            <a:r>
              <a:rPr lang="fr-BE" sz="3600" dirty="0" err="1"/>
              <a:t>Developing</a:t>
            </a:r>
            <a:r>
              <a:rPr lang="fr-BE" sz="3600" dirty="0"/>
              <a:t> the </a:t>
            </a:r>
            <a:r>
              <a:rPr lang="fr-BE" sz="3600" dirty="0" err="1"/>
              <a:t>toolbox</a:t>
            </a:r>
            <a:r>
              <a:rPr lang="fr-BE" dirty="0"/>
              <a:t/>
            </a:r>
            <a:br>
              <a:rPr lang="fr-BE" dirty="0"/>
            </a:br>
            <a:endParaRPr lang="en-US" u="sng" dirty="0"/>
          </a:p>
        </p:txBody>
      </p:sp>
    </p:spTree>
    <p:extLst>
      <p:ext uri="{BB962C8B-B14F-4D97-AF65-F5344CB8AC3E}">
        <p14:creationId xmlns:p14="http://schemas.microsoft.com/office/powerpoint/2010/main" val="1014042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412" y="404664"/>
            <a:ext cx="7499176" cy="1325562"/>
          </a:xfrm>
        </p:spPr>
        <p:txBody>
          <a:bodyPr/>
          <a:lstStyle/>
          <a:p>
            <a:r>
              <a:rPr lang="fr-BE" sz="3600" dirty="0" err="1"/>
              <a:t>Developing</a:t>
            </a:r>
            <a:r>
              <a:rPr lang="fr-BE" sz="3600" dirty="0"/>
              <a:t> the </a:t>
            </a:r>
            <a:r>
              <a:rPr lang="fr-BE" sz="3600" dirty="0" err="1"/>
              <a:t>toolbox</a:t>
            </a:r>
            <a:r>
              <a:rPr lang="fr-BE" sz="3600" dirty="0"/>
              <a:t/>
            </a:r>
            <a:br>
              <a:rPr lang="fr-BE" sz="3600" dirty="0"/>
            </a:br>
            <a:r>
              <a:rPr lang="fr-BE" sz="3200" dirty="0"/>
              <a:t/>
            </a:r>
            <a:br>
              <a:rPr lang="fr-BE" sz="3200" dirty="0"/>
            </a:br>
            <a:endParaRPr lang="en-US" sz="3600" u="sng" dirty="0"/>
          </a:p>
        </p:txBody>
      </p:sp>
      <p:sp>
        <p:nvSpPr>
          <p:cNvPr id="4" name="Content Placeholder 3"/>
          <p:cNvSpPr>
            <a:spLocks noGrp="1"/>
          </p:cNvSpPr>
          <p:nvPr>
            <p:ph idx="1"/>
          </p:nvPr>
        </p:nvSpPr>
        <p:spPr>
          <a:xfrm>
            <a:off x="323528" y="1600200"/>
            <a:ext cx="8712968" cy="4709120"/>
          </a:xfrm>
        </p:spPr>
        <p:txBody>
          <a:bodyPr/>
          <a:lstStyle/>
          <a:p>
            <a:pPr marL="0" indent="0">
              <a:buNone/>
            </a:pPr>
            <a:r>
              <a:rPr lang="fr-BE" b="1" dirty="0" smtClean="0"/>
              <a:t>2</a:t>
            </a:r>
            <a:r>
              <a:rPr lang="fr-BE" b="1" baseline="30000" dirty="0" smtClean="0"/>
              <a:t>nd</a:t>
            </a:r>
            <a:r>
              <a:rPr lang="fr-BE" b="1" dirty="0" smtClean="0"/>
              <a:t> </a:t>
            </a:r>
            <a:r>
              <a:rPr lang="fr-BE" b="1" dirty="0" err="1" smtClean="0"/>
              <a:t>step</a:t>
            </a:r>
            <a:r>
              <a:rPr lang="fr-BE" b="1" dirty="0" smtClean="0"/>
              <a:t>: </a:t>
            </a:r>
            <a:r>
              <a:rPr lang="fr-BE" dirty="0" err="1"/>
              <a:t>g</a:t>
            </a:r>
            <a:r>
              <a:rPr lang="fr-BE" dirty="0" err="1" smtClean="0"/>
              <a:t>athering</a:t>
            </a:r>
            <a:r>
              <a:rPr lang="fr-BE" dirty="0" smtClean="0"/>
              <a:t> info </a:t>
            </a:r>
            <a:r>
              <a:rPr lang="fr-BE" dirty="0" err="1" smtClean="0"/>
              <a:t>from</a:t>
            </a:r>
            <a:r>
              <a:rPr lang="fr-BE" dirty="0" smtClean="0"/>
              <a:t> </a:t>
            </a:r>
            <a:r>
              <a:rPr lang="fr-BE" dirty="0" err="1" smtClean="0"/>
              <a:t>participating</a:t>
            </a:r>
            <a:r>
              <a:rPr lang="fr-BE" dirty="0" smtClean="0"/>
              <a:t> </a:t>
            </a:r>
            <a:r>
              <a:rPr lang="fr-BE" dirty="0" err="1" smtClean="0"/>
              <a:t>units</a:t>
            </a:r>
            <a:r>
              <a:rPr lang="fr-BE" dirty="0" smtClean="0"/>
              <a:t> to missions OGF and ODF – Flight Line Security </a:t>
            </a:r>
            <a:r>
              <a:rPr lang="fr-BE" dirty="0" err="1" smtClean="0"/>
              <a:t>Officer</a:t>
            </a:r>
            <a:r>
              <a:rPr lang="fr-BE" dirty="0" smtClean="0"/>
              <a:t> </a:t>
            </a:r>
            <a:r>
              <a:rPr lang="fr-BE" dirty="0" err="1" smtClean="0"/>
              <a:t>highlighted</a:t>
            </a:r>
            <a:r>
              <a:rPr lang="fr-BE" dirty="0" smtClean="0"/>
              <a:t> communication issues in: </a:t>
            </a:r>
            <a:endParaRPr lang="fr-BE" dirty="0"/>
          </a:p>
          <a:p>
            <a:pPr lvl="1">
              <a:buFont typeface="Wingdings" panose="05000000000000000000" pitchFamily="2" charset="2"/>
              <a:buChar char="ü"/>
            </a:pPr>
            <a:r>
              <a:rPr lang="nl-BE" dirty="0" smtClean="0"/>
              <a:t>RAB </a:t>
            </a:r>
            <a:r>
              <a:rPr lang="nl-BE" dirty="0"/>
              <a:t>(</a:t>
            </a:r>
            <a:r>
              <a:rPr lang="nl-BE" dirty="0" err="1"/>
              <a:t>Restricted</a:t>
            </a:r>
            <a:r>
              <a:rPr lang="nl-BE" dirty="0"/>
              <a:t> Area Badge</a:t>
            </a:r>
            <a:r>
              <a:rPr lang="nl-BE" dirty="0" smtClean="0"/>
              <a:t>) procedures  </a:t>
            </a:r>
            <a:endParaRPr lang="fr-BE" sz="4000" dirty="0"/>
          </a:p>
          <a:p>
            <a:pPr marL="457200" lvl="1" indent="0">
              <a:buNone/>
            </a:pPr>
            <a:endParaRPr lang="fr-BE" dirty="0" smtClean="0"/>
          </a:p>
          <a:p>
            <a:pPr lvl="1">
              <a:buFont typeface="Wingdings" panose="05000000000000000000" pitchFamily="2" charset="2"/>
              <a:buChar char="Ø"/>
            </a:pPr>
            <a:endParaRPr lang="fr-BE" dirty="0" smtClean="0"/>
          </a:p>
          <a:p>
            <a:pPr marL="0" indent="0">
              <a:buNone/>
            </a:pPr>
            <a:endParaRPr lang="fr-BE" dirty="0"/>
          </a:p>
        </p:txBody>
      </p:sp>
      <p:pic>
        <p:nvPicPr>
          <p:cNvPr id="5" name="Picture 4"/>
          <p:cNvPicPr/>
          <p:nvPr/>
        </p:nvPicPr>
        <p:blipFill rotWithShape="1">
          <a:blip r:embed="rId3"/>
          <a:srcRect l="4990" t="28107" r="51267" b="10651"/>
          <a:stretch/>
        </p:blipFill>
        <p:spPr bwMode="auto">
          <a:xfrm>
            <a:off x="1469949" y="1067445"/>
            <a:ext cx="6204101" cy="5005164"/>
          </a:xfrm>
          <a:prstGeom prst="rect">
            <a:avLst/>
          </a:prstGeom>
          <a:ln w="25400">
            <a:solidFill>
              <a:schemeClr val="tx1"/>
            </a:solidFill>
          </a:ln>
          <a:effectLst>
            <a:outerShdw blurRad="393700" dist="266700" dir="2700000" algn="tl" rotWithShape="0">
              <a:prstClr val="black">
                <a:alpha val="61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9868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412" y="404664"/>
            <a:ext cx="7499176" cy="1325562"/>
          </a:xfrm>
        </p:spPr>
        <p:txBody>
          <a:bodyPr/>
          <a:lstStyle/>
          <a:p>
            <a:r>
              <a:rPr lang="fr-BE" sz="3600" dirty="0" err="1"/>
              <a:t>Developing</a:t>
            </a:r>
            <a:r>
              <a:rPr lang="fr-BE" sz="3600" dirty="0"/>
              <a:t> the </a:t>
            </a:r>
            <a:r>
              <a:rPr lang="fr-BE" sz="3600" dirty="0" err="1"/>
              <a:t>toolbox</a:t>
            </a:r>
            <a:r>
              <a:rPr lang="fr-BE" sz="3600" dirty="0"/>
              <a:t/>
            </a:r>
            <a:br>
              <a:rPr lang="fr-BE" sz="3600" dirty="0"/>
            </a:br>
            <a:r>
              <a:rPr lang="fr-BE" sz="3200" dirty="0"/>
              <a:t/>
            </a:r>
            <a:br>
              <a:rPr lang="fr-BE" sz="3200" dirty="0"/>
            </a:br>
            <a:endParaRPr lang="en-US" sz="3600" u="sng" dirty="0"/>
          </a:p>
        </p:txBody>
      </p:sp>
      <p:sp>
        <p:nvSpPr>
          <p:cNvPr id="4" name="Content Placeholder 3"/>
          <p:cNvSpPr>
            <a:spLocks noGrp="1"/>
          </p:cNvSpPr>
          <p:nvPr>
            <p:ph idx="1"/>
          </p:nvPr>
        </p:nvSpPr>
        <p:spPr>
          <a:xfrm>
            <a:off x="323528" y="1600200"/>
            <a:ext cx="8712968" cy="4709120"/>
          </a:xfrm>
        </p:spPr>
        <p:txBody>
          <a:bodyPr/>
          <a:lstStyle/>
          <a:p>
            <a:pPr marL="0" indent="0">
              <a:buNone/>
            </a:pPr>
            <a:r>
              <a:rPr lang="fr-BE" b="1" dirty="0"/>
              <a:t>2</a:t>
            </a:r>
            <a:r>
              <a:rPr lang="fr-BE" b="1" baseline="30000" dirty="0"/>
              <a:t>nd</a:t>
            </a:r>
            <a:r>
              <a:rPr lang="fr-BE" b="1" dirty="0"/>
              <a:t> </a:t>
            </a:r>
            <a:r>
              <a:rPr lang="fr-BE" b="1" dirty="0" err="1"/>
              <a:t>step</a:t>
            </a:r>
            <a:r>
              <a:rPr lang="fr-BE" b="1" dirty="0"/>
              <a:t>: </a:t>
            </a:r>
            <a:r>
              <a:rPr lang="fr-BE" dirty="0" err="1"/>
              <a:t>Gathering</a:t>
            </a:r>
            <a:r>
              <a:rPr lang="fr-BE" dirty="0"/>
              <a:t> info </a:t>
            </a:r>
            <a:r>
              <a:rPr lang="fr-BE" dirty="0" err="1"/>
              <a:t>from</a:t>
            </a:r>
            <a:r>
              <a:rPr lang="fr-BE" dirty="0"/>
              <a:t> </a:t>
            </a:r>
            <a:r>
              <a:rPr lang="fr-BE" dirty="0" err="1"/>
              <a:t>participating</a:t>
            </a:r>
            <a:r>
              <a:rPr lang="fr-BE" dirty="0"/>
              <a:t> </a:t>
            </a:r>
            <a:r>
              <a:rPr lang="fr-BE" dirty="0" err="1"/>
              <a:t>units</a:t>
            </a:r>
            <a:r>
              <a:rPr lang="fr-BE" dirty="0"/>
              <a:t> to missions OGF and ODF – Flight Line Security </a:t>
            </a:r>
            <a:r>
              <a:rPr lang="fr-BE" dirty="0" err="1"/>
              <a:t>Officer</a:t>
            </a:r>
            <a:r>
              <a:rPr lang="fr-BE" dirty="0"/>
              <a:t> </a:t>
            </a:r>
            <a:r>
              <a:rPr lang="fr-BE" dirty="0" err="1"/>
              <a:t>highlighted</a:t>
            </a:r>
            <a:r>
              <a:rPr lang="fr-BE" dirty="0"/>
              <a:t> communication issues </a:t>
            </a:r>
            <a:r>
              <a:rPr lang="fr-BE" dirty="0" smtClean="0"/>
              <a:t>in:</a:t>
            </a:r>
            <a:endParaRPr lang="fr-BE" dirty="0"/>
          </a:p>
          <a:p>
            <a:pPr lvl="1">
              <a:buFont typeface="Wingdings" panose="05000000000000000000" pitchFamily="2" charset="2"/>
              <a:buChar char="ü"/>
            </a:pPr>
            <a:r>
              <a:rPr lang="nl-BE" dirty="0" smtClean="0"/>
              <a:t>RAB </a:t>
            </a:r>
            <a:r>
              <a:rPr lang="nl-BE" dirty="0"/>
              <a:t>(</a:t>
            </a:r>
            <a:r>
              <a:rPr lang="nl-BE" dirty="0" err="1"/>
              <a:t>Restricted</a:t>
            </a:r>
            <a:r>
              <a:rPr lang="nl-BE" dirty="0"/>
              <a:t> Area Badge</a:t>
            </a:r>
            <a:r>
              <a:rPr lang="nl-BE" dirty="0" smtClean="0"/>
              <a:t>) procedures  </a:t>
            </a:r>
            <a:endParaRPr lang="fr-BE" sz="4000" dirty="0"/>
          </a:p>
          <a:p>
            <a:pPr lvl="1">
              <a:buFont typeface="Wingdings" panose="05000000000000000000" pitchFamily="2" charset="2"/>
              <a:buChar char="ü"/>
            </a:pPr>
            <a:r>
              <a:rPr lang="nl-BE" dirty="0" smtClean="0"/>
              <a:t>EAL (Entry </a:t>
            </a:r>
            <a:r>
              <a:rPr lang="nl-BE" dirty="0" err="1"/>
              <a:t>Authorization</a:t>
            </a:r>
            <a:r>
              <a:rPr lang="nl-BE" dirty="0"/>
              <a:t> </a:t>
            </a:r>
            <a:r>
              <a:rPr lang="nl-BE" dirty="0" smtClean="0"/>
              <a:t>List ) checks</a:t>
            </a:r>
            <a:endParaRPr lang="fr-BE" sz="4000" dirty="0"/>
          </a:p>
          <a:p>
            <a:pPr marL="457200" lvl="1" indent="0">
              <a:buNone/>
            </a:pPr>
            <a:endParaRPr lang="fr-BE" dirty="0" smtClean="0"/>
          </a:p>
          <a:p>
            <a:pPr lvl="1">
              <a:buFont typeface="Wingdings" panose="05000000000000000000" pitchFamily="2" charset="2"/>
              <a:buChar char="Ø"/>
            </a:pPr>
            <a:endParaRPr lang="fr-BE" dirty="0" smtClean="0"/>
          </a:p>
          <a:p>
            <a:pPr marL="0" indent="0">
              <a:buNone/>
            </a:pPr>
            <a:endParaRPr lang="fr-BE"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54800" y="692696"/>
            <a:ext cx="6234399" cy="5993317"/>
          </a:xfrm>
          <a:prstGeom prst="rect">
            <a:avLst/>
          </a:prstGeom>
          <a:ln w="25400">
            <a:solidFill>
              <a:schemeClr val="tx1"/>
            </a:solidFill>
          </a:ln>
          <a:effectLst>
            <a:outerShdw blurRad="393700" dist="266700" dir="2700000" algn="tl" rotWithShape="0">
              <a:prstClr val="black">
                <a:alpha val="61000"/>
              </a:prstClr>
            </a:outerShdw>
          </a:effectLst>
        </p:spPr>
      </p:pic>
    </p:spTree>
    <p:extLst>
      <p:ext uri="{BB962C8B-B14F-4D97-AF65-F5344CB8AC3E}">
        <p14:creationId xmlns:p14="http://schemas.microsoft.com/office/powerpoint/2010/main" val="2806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FA9EB06A70846ADCEB808573CC71A" ma:contentTypeVersion="1" ma:contentTypeDescription="Create a new document." ma:contentTypeScope="" ma:versionID="bd2a2bb682f0a4fb6667c59f173ac8d8">
  <xsd:schema xmlns:xsd="http://www.w3.org/2001/XMLSchema" xmlns:xs="http://www.w3.org/2001/XMLSchema" xmlns:p="http://schemas.microsoft.com/office/2006/metadata/properties" xmlns:ns1="http://schemas.microsoft.com/sharepoint/v3" targetNamespace="http://schemas.microsoft.com/office/2006/metadata/properties" ma:root="true" ma:fieldsID="357b0279518cee27d0c26577c0bfcf62" ns1:_="">
    <xsd:import namespace="http://schemas.microsoft.com/sharepoint/v3"/>
    <xsd:element name="properties">
      <xsd:complexType>
        <xsd:sequence>
          <xsd:element name="documentManagement">
            <xsd:complexType>
              <xsd:all>
                <xsd:element ref="ns1:Languag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8" ma:displayName="Language" ma:default="NF" ma:format="Dropdown" ma:internalName="Language">
      <xsd:simpleType>
        <xsd:union memberTypes="dms:Text">
          <xsd:simpleType>
            <xsd:restriction base="dms:Choice">
              <xsd:enumeration value="N"/>
              <xsd:enumeration value="F"/>
              <xsd:enumeration value="NF"/>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http://schemas.microsoft.com/sharepoint/v3">NF</Languag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14563C-3AD0-4117-B660-6CF822F4E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9010A0-FEA8-473D-A8A7-C6AE9452EDE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FD80AA5-7D67-4200-9BB6-CBDF037DD6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2716</TotalTime>
  <Words>3847</Words>
  <Application>Microsoft Office PowerPoint</Application>
  <PresentationFormat>Skærmshow (4:3)</PresentationFormat>
  <Paragraphs>391</Paragraphs>
  <Slides>33</Slides>
  <Notes>19</Notes>
  <HiddenSlides>1</HiddenSlides>
  <MMClips>1</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33</vt:i4>
      </vt:variant>
    </vt:vector>
  </HeadingPairs>
  <TitlesOfParts>
    <vt:vector size="38" baseType="lpstr">
      <vt:lpstr>Arial</vt:lpstr>
      <vt:lpstr>Calibri</vt:lpstr>
      <vt:lpstr>Stencil</vt:lpstr>
      <vt:lpstr>Wingdings</vt:lpstr>
      <vt:lpstr>Presentation</vt:lpstr>
      <vt:lpstr>PowerPoint-præsentation</vt:lpstr>
      <vt:lpstr>Presentation contents </vt:lpstr>
      <vt:lpstr>Identifying the needs for specific language training </vt:lpstr>
      <vt:lpstr>History in Course Design  </vt:lpstr>
      <vt:lpstr>Developing the toolbox </vt:lpstr>
      <vt:lpstr>Developing the toolbox </vt:lpstr>
      <vt:lpstr>Developing the toolbox </vt:lpstr>
      <vt:lpstr>Developing the toolbox  </vt:lpstr>
      <vt:lpstr>Developing the toolbox  </vt:lpstr>
      <vt:lpstr>Developing the toolbox  </vt:lpstr>
      <vt:lpstr>Developing the toolbox  </vt:lpstr>
      <vt:lpstr>Developing the toolbox  </vt:lpstr>
      <vt:lpstr>Developing the toolbox  </vt:lpstr>
      <vt:lpstr>Developing the toolbox </vt:lpstr>
      <vt:lpstr>Developing the toolbox </vt:lpstr>
      <vt:lpstr>Developing the toolbox </vt:lpstr>
      <vt:lpstr>Delivering the training : 1st try  </vt:lpstr>
      <vt:lpstr>Delivering the training : 1st try  </vt:lpstr>
      <vt:lpstr>DELIVERING training:  encountered problems  </vt:lpstr>
      <vt:lpstr>Implementing changes </vt:lpstr>
      <vt:lpstr>Delivering the training : 2nd try  </vt:lpstr>
      <vt:lpstr>Delivering the training : 2nd try  </vt:lpstr>
      <vt:lpstr>Delivering the training : 2nd try </vt:lpstr>
      <vt:lpstr>Delivering the training  – in the unit  </vt:lpstr>
      <vt:lpstr>Delivering the training  – in the unit</vt:lpstr>
      <vt:lpstr>Delivering the training  – in the unit</vt:lpstr>
      <vt:lpstr>Delivering the training  – in the unit</vt:lpstr>
      <vt:lpstr>Delivering the training  – in the unit</vt:lpstr>
      <vt:lpstr>Current situation </vt:lpstr>
      <vt:lpstr>Way Ahead  </vt:lpstr>
      <vt:lpstr>The pre-deployment English  team  </vt:lpstr>
      <vt:lpstr>Questions</vt:lpstr>
      <vt:lpstr>Next presentation</vt:lpstr>
    </vt:vector>
  </TitlesOfParts>
  <Company>Belgian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Presentation (Template) 2</dc:title>
  <dc:creator>Boiten Claudia</dc:creator>
  <cp:lastModifiedBy>Kristensen, Allan Juhl</cp:lastModifiedBy>
  <cp:revision>145</cp:revision>
  <dcterms:created xsi:type="dcterms:W3CDTF">2011-12-22T10:13:19Z</dcterms:created>
  <dcterms:modified xsi:type="dcterms:W3CDTF">2019-10-09T13:17:35Z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
    <vt:lpwstr>NF</vt:lpwstr>
  </property>
  <property fmtid="{D5CDD505-2E9C-101B-9397-08002B2CF9AE}" pid="3" name="ContentType">
    <vt:lpwstr>Document</vt:lpwstr>
  </property>
  <property fmtid="{D5CDD505-2E9C-101B-9397-08002B2CF9AE}" pid="4" name="Beschrijving">
    <vt:lpwstr>Power Point Presentation (voorbeeld)</vt:lpwstr>
  </property>
  <property fmtid="{D5CDD505-2E9C-101B-9397-08002B2CF9AE}" pid="5" name="ImageCreateDate">
    <vt:lpwstr/>
  </property>
  <property fmtid="{D5CDD505-2E9C-101B-9397-08002B2CF9AE}" pid="6" name="Description">
    <vt:lpwstr/>
  </property>
  <property fmtid="{D5CDD505-2E9C-101B-9397-08002B2CF9AE}" pid="7" name="Language">
    <vt:lpwstr>NF</vt:lpwstr>
  </property>
  <property fmtid="{D5CDD505-2E9C-101B-9397-08002B2CF9AE}" pid="8" name="ContentTypeId">
    <vt:lpwstr>0x0101006F5FA9EB06A70846ADCEB808573CC71A</vt:lpwstr>
  </property>
</Properties>
</file>