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3"/>
  </p:notesMasterIdLst>
  <p:sldIdLst>
    <p:sldId id="256" r:id="rId2"/>
    <p:sldId id="265" r:id="rId3"/>
    <p:sldId id="257" r:id="rId4"/>
    <p:sldId id="271" r:id="rId5"/>
    <p:sldId id="270" r:id="rId6"/>
    <p:sldId id="272" r:id="rId7"/>
    <p:sldId id="269" r:id="rId8"/>
    <p:sldId id="258" r:id="rId9"/>
    <p:sldId id="260" r:id="rId10"/>
    <p:sldId id="259" r:id="rId11"/>
    <p:sldId id="261" r:id="rId12"/>
    <p:sldId id="264" r:id="rId13"/>
    <p:sldId id="276" r:id="rId14"/>
    <p:sldId id="267" r:id="rId15"/>
    <p:sldId id="277" r:id="rId16"/>
    <p:sldId id="278" r:id="rId17"/>
    <p:sldId id="279" r:id="rId18"/>
    <p:sldId id="280" r:id="rId19"/>
    <p:sldId id="281" r:id="rId20"/>
    <p:sldId id="282" r:id="rId21"/>
    <p:sldId id="26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891" autoAdjust="0"/>
  </p:normalViewPr>
  <p:slideViewPr>
    <p:cSldViewPr snapToGrid="0">
      <p:cViewPr varScale="1">
        <p:scale>
          <a:sx n="51" d="100"/>
          <a:sy n="51" d="100"/>
        </p:scale>
        <p:origin x="15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4446C-866B-4AD1-B2F2-5FDB16638FBC}" type="datetimeFigureOut">
              <a:rPr lang="da-DK" smtClean="0"/>
              <a:t>08-10-2019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7A732-7058-42A1-BBA5-DEE3DC182B0E}" type="slidenum">
              <a:rPr lang="da-DK" smtClean="0"/>
              <a:t>‹nr.›</a:t>
            </a:fld>
            <a:endParaRPr lang="da-DK"/>
          </a:p>
        </p:txBody>
      </p:sp>
    </p:spTree>
    <p:extLst>
      <p:ext uri="{BB962C8B-B14F-4D97-AF65-F5344CB8AC3E}">
        <p14:creationId xmlns:p14="http://schemas.microsoft.com/office/powerpoint/2010/main" val="3420861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HPheWEOc0e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smtClean="0">
                <a:hlinkClick r:id="rId3"/>
              </a:rPr>
              <a:t>https://www.youtube.com/watch?v=HPheWEOc0e8</a:t>
            </a:r>
            <a:endParaRPr lang="en-US" u="sng"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would like to sketch a scenario for you.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are here: [rough seas] but the vessel is larger, it is a frigate (around 140 meters). It is rolling (i.e. starboard to portside) and pitching (up and down)</a:t>
            </a:r>
            <a:endParaRPr lang="da-DK"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Inside: </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Crew</a:t>
            </a:r>
            <a:r>
              <a:rPr lang="en-US" sz="1200" kern="1200" baseline="0" dirty="0" smtClean="0">
                <a:solidFill>
                  <a:schemeClr val="tx1"/>
                </a:solidFill>
                <a:effectLst/>
                <a:latin typeface="+mn-lt"/>
                <a:ea typeface="+mn-ea"/>
                <a:cs typeface="+mn-cs"/>
              </a:rPr>
              <a:t> of about 100</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seasickness: paleness and sweating</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Sleep deprivation: tough shift rotation and long periods at battle stations</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cognitive strain during</a:t>
            </a:r>
            <a:r>
              <a:rPr lang="en-US" sz="1200" kern="1200" baseline="0" dirty="0" smtClean="0">
                <a:solidFill>
                  <a:schemeClr val="tx1"/>
                </a:solidFill>
                <a:effectLst/>
                <a:latin typeface="+mn-lt"/>
                <a:ea typeface="+mn-ea"/>
                <a:cs typeface="+mn-cs"/>
              </a:rPr>
              <a:t> shifts</a:t>
            </a:r>
            <a:r>
              <a:rPr lang="en-US" sz="1200" kern="1200" dirty="0" smtClean="0">
                <a:solidFill>
                  <a:schemeClr val="tx1"/>
                </a:solidFill>
                <a:effectLst/>
                <a:latin typeface="+mn-lt"/>
                <a:ea typeface="+mn-ea"/>
                <a:cs typeface="+mn-cs"/>
              </a:rPr>
              <a:t>: complexity of tasks is high at times (e.g., dual or multi-tasking)</a:t>
            </a:r>
            <a:endParaRPr lang="da-DK"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pressure/ adrenalin due to time shortage and urgency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tasks are in</a:t>
            </a:r>
            <a:r>
              <a:rPr lang="en-US" sz="1200" kern="1200" baseline="0" dirty="0" smtClean="0">
                <a:solidFill>
                  <a:schemeClr val="tx1"/>
                </a:solidFill>
                <a:effectLst/>
                <a:latin typeface="+mn-lt"/>
                <a:ea typeface="+mn-ea"/>
                <a:cs typeface="+mn-cs"/>
              </a:rPr>
              <a:t> English but the working language crew member to crew member is Danish. Bi-lingual context.</a:t>
            </a:r>
            <a:endParaRPr lang="da-DK"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could be in any number of places: NATO exercise, FOST training, live operation.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Bear this scenario</a:t>
            </a:r>
            <a:r>
              <a:rPr lang="en-US" sz="1200" kern="1200" baseline="0" dirty="0" smtClean="0">
                <a:solidFill>
                  <a:schemeClr val="tx1"/>
                </a:solidFill>
                <a:effectLst/>
                <a:latin typeface="+mn-lt"/>
                <a:ea typeface="+mn-ea"/>
                <a:cs typeface="+mn-cs"/>
              </a:rPr>
              <a:t> in mind as I describe the result of my study.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3</a:t>
            </a:fld>
            <a:endParaRPr lang="da-DK"/>
          </a:p>
        </p:txBody>
      </p:sp>
    </p:spTree>
    <p:extLst>
      <p:ext uri="{BB962C8B-B14F-4D97-AF65-F5344CB8AC3E}">
        <p14:creationId xmlns:p14="http://schemas.microsoft.com/office/powerpoint/2010/main" val="1985089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16</a:t>
            </a:fld>
            <a:endParaRPr lang="da-DK"/>
          </a:p>
        </p:txBody>
      </p:sp>
    </p:spTree>
    <p:extLst>
      <p:ext uri="{BB962C8B-B14F-4D97-AF65-F5344CB8AC3E}">
        <p14:creationId xmlns:p14="http://schemas.microsoft.com/office/powerpoint/2010/main" val="76927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17</a:t>
            </a:fld>
            <a:endParaRPr lang="da-DK"/>
          </a:p>
        </p:txBody>
      </p:sp>
    </p:spTree>
    <p:extLst>
      <p:ext uri="{BB962C8B-B14F-4D97-AF65-F5344CB8AC3E}">
        <p14:creationId xmlns:p14="http://schemas.microsoft.com/office/powerpoint/2010/main" val="1836490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smtClean="0"/>
          </a:p>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18</a:t>
            </a:fld>
            <a:endParaRPr lang="da-DK"/>
          </a:p>
        </p:txBody>
      </p:sp>
    </p:spTree>
    <p:extLst>
      <p:ext uri="{BB962C8B-B14F-4D97-AF65-F5344CB8AC3E}">
        <p14:creationId xmlns:p14="http://schemas.microsoft.com/office/powerpoint/2010/main" val="1623353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endParaRPr lang="da-DK" sz="1200" kern="1200" dirty="0" smtClean="0">
              <a:solidFill>
                <a:schemeClr val="tx1"/>
              </a:solidFill>
              <a:effectLst/>
              <a:latin typeface="+mn-lt"/>
              <a:ea typeface="+mn-ea"/>
              <a:cs typeface="+mn-cs"/>
            </a:endParaRPr>
          </a:p>
          <a:p>
            <a:endParaRPr lang="da-DK" dirty="0" smtClean="0"/>
          </a:p>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19</a:t>
            </a:fld>
            <a:endParaRPr lang="da-DK"/>
          </a:p>
        </p:txBody>
      </p:sp>
    </p:spTree>
    <p:extLst>
      <p:ext uri="{BB962C8B-B14F-4D97-AF65-F5344CB8AC3E}">
        <p14:creationId xmlns:p14="http://schemas.microsoft.com/office/powerpoint/2010/main" val="158065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21</a:t>
            </a:fld>
            <a:endParaRPr lang="da-DK"/>
          </a:p>
        </p:txBody>
      </p:sp>
    </p:spTree>
    <p:extLst>
      <p:ext uri="{BB962C8B-B14F-4D97-AF65-F5344CB8AC3E}">
        <p14:creationId xmlns:p14="http://schemas.microsoft.com/office/powerpoint/2010/main" val="288169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 typeface="Arial" panose="020B0604020202020204" pitchFamily="34" charset="0"/>
              <a:buNone/>
            </a:pPr>
            <a:r>
              <a:rPr lang="da-DK" b="0" dirty="0" err="1" smtClean="0"/>
              <a:t>Defence</a:t>
            </a:r>
            <a:r>
              <a:rPr lang="da-DK" b="0" dirty="0" smtClean="0"/>
              <a:t> Agreement:</a:t>
            </a:r>
            <a:r>
              <a:rPr lang="da-DK" b="0" baseline="0" dirty="0" smtClean="0"/>
              <a:t> frigates (2011)</a:t>
            </a:r>
          </a:p>
          <a:p>
            <a:pPr marL="0" indent="0">
              <a:buFont typeface="Arial" panose="020B0604020202020204" pitchFamily="34" charset="0"/>
              <a:buNone/>
            </a:pPr>
            <a:r>
              <a:rPr lang="da-DK" b="0" baseline="0" dirty="0" err="1" smtClean="0"/>
              <a:t>Defence</a:t>
            </a:r>
            <a:r>
              <a:rPr lang="da-DK" b="0" baseline="0" dirty="0" smtClean="0"/>
              <a:t> Agreement: misiles   </a:t>
            </a:r>
          </a:p>
          <a:p>
            <a:pPr marL="0" indent="0">
              <a:buFont typeface="Arial" panose="020B0604020202020204" pitchFamily="34" charset="0"/>
              <a:buNone/>
            </a:pPr>
            <a:endParaRPr lang="da-DK" b="0" dirty="0" smtClean="0"/>
          </a:p>
          <a:p>
            <a:pPr marL="171450" indent="-171450">
              <a:buFont typeface="Arial" panose="020B0604020202020204" pitchFamily="34" charset="0"/>
              <a:buChar char="•"/>
            </a:pPr>
            <a:r>
              <a:rPr lang="da-DK" b="0" dirty="0" smtClean="0"/>
              <a:t>Operative</a:t>
            </a:r>
            <a:r>
              <a:rPr lang="da-DK" b="0" baseline="0" dirty="0" smtClean="0"/>
              <a:t> units – materiel (frigates 8 </a:t>
            </a:r>
            <a:r>
              <a:rPr lang="da-DK" b="0" baseline="0" dirty="0" err="1" smtClean="0"/>
              <a:t>years</a:t>
            </a:r>
            <a:r>
              <a:rPr lang="da-DK" b="0" baseline="0" dirty="0" smtClean="0"/>
              <a:t> old)</a:t>
            </a:r>
          </a:p>
          <a:p>
            <a:pPr marL="171450" indent="-171450">
              <a:buFont typeface="Arial" panose="020B0604020202020204" pitchFamily="34" charset="0"/>
              <a:buChar char="•"/>
            </a:pPr>
            <a:r>
              <a:rPr lang="da-DK" b="0" baseline="0" dirty="0" smtClean="0"/>
              <a:t>Flag Officer Sea Training – personel</a:t>
            </a:r>
          </a:p>
          <a:p>
            <a:pPr marL="171450" indent="-171450">
              <a:buFont typeface="Arial" panose="020B0604020202020204" pitchFamily="34" charset="0"/>
              <a:buChar char="•"/>
            </a:pPr>
            <a:endParaRPr lang="da-DK" b="0" baseline="0" dirty="0" smtClean="0"/>
          </a:p>
          <a:p>
            <a:pPr marL="0" indent="0">
              <a:buFont typeface="Arial" panose="020B0604020202020204" pitchFamily="34" charset="0"/>
              <a:buNone/>
            </a:pPr>
            <a:r>
              <a:rPr lang="da-DK" b="0" baseline="0" dirty="0" smtClean="0"/>
              <a:t>Training &amp; </a:t>
            </a:r>
            <a:r>
              <a:rPr lang="da-DK" b="0" baseline="0" dirty="0" err="1" smtClean="0"/>
              <a:t>deployment</a:t>
            </a:r>
            <a:r>
              <a:rPr lang="da-DK" b="0" baseline="0" dirty="0" smtClean="0"/>
              <a:t>:</a:t>
            </a:r>
          </a:p>
          <a:p>
            <a:pPr marL="228600" indent="-228600">
              <a:buFont typeface="+mj-lt"/>
              <a:buAutoNum type="arabicPeriod"/>
            </a:pPr>
            <a:r>
              <a:rPr lang="da-DK" b="0" baseline="0" dirty="0" err="1" smtClean="0"/>
              <a:t>Standing</a:t>
            </a:r>
            <a:r>
              <a:rPr lang="da-DK" b="0" baseline="0" dirty="0" smtClean="0"/>
              <a:t> Nato Maritime Group 1, </a:t>
            </a:r>
            <a:r>
              <a:rPr lang="da-DK" b="0" baseline="0" dirty="0" err="1" smtClean="0"/>
              <a:t>command</a:t>
            </a:r>
            <a:r>
              <a:rPr lang="da-DK" b="0" baseline="0" dirty="0" smtClean="0"/>
              <a:t> last </a:t>
            </a:r>
            <a:r>
              <a:rPr lang="da-DK" b="0" baseline="0" dirty="0" err="1" smtClean="0"/>
              <a:t>year</a:t>
            </a:r>
            <a:endParaRPr lang="da-DK" b="0" baseline="0" dirty="0" smtClean="0"/>
          </a:p>
          <a:p>
            <a:pPr marL="228600" indent="-228600">
              <a:buFont typeface="+mj-lt"/>
              <a:buAutoNum type="arabicPeriod"/>
            </a:pPr>
            <a:r>
              <a:rPr lang="da-DK" b="0" baseline="0" dirty="0" smtClean="0"/>
              <a:t>French </a:t>
            </a:r>
            <a:r>
              <a:rPr lang="da-DK" b="0" baseline="0" dirty="0" err="1" smtClean="0"/>
              <a:t>carrier</a:t>
            </a:r>
            <a:r>
              <a:rPr lang="da-DK" b="0" baseline="0" dirty="0" smtClean="0"/>
              <a:t> strike </a:t>
            </a:r>
            <a:r>
              <a:rPr lang="da-DK" b="0" baseline="0" dirty="0" err="1" smtClean="0"/>
              <a:t>group</a:t>
            </a:r>
            <a:r>
              <a:rPr lang="da-DK" b="0" baseline="0" dirty="0" smtClean="0"/>
              <a:t> </a:t>
            </a:r>
            <a:r>
              <a:rPr lang="da-DK" b="0" baseline="0" dirty="0" err="1" smtClean="0"/>
              <a:t>earlier</a:t>
            </a:r>
            <a:r>
              <a:rPr lang="da-DK" b="0" baseline="0" dirty="0" smtClean="0"/>
              <a:t> </a:t>
            </a:r>
            <a:r>
              <a:rPr lang="da-DK" b="0" baseline="0" dirty="0" err="1" smtClean="0"/>
              <a:t>this</a:t>
            </a:r>
            <a:r>
              <a:rPr lang="da-DK" b="0" baseline="0" dirty="0" smtClean="0"/>
              <a:t> </a:t>
            </a:r>
            <a:r>
              <a:rPr lang="da-DK" b="0" baseline="0" dirty="0" err="1" smtClean="0"/>
              <a:t>year</a:t>
            </a:r>
            <a:endParaRPr lang="da-DK" b="0" baseline="0" dirty="0" smtClean="0"/>
          </a:p>
          <a:p>
            <a:pPr marL="228600" indent="-228600">
              <a:buFont typeface="+mj-lt"/>
              <a:buAutoNum type="arabicPeriod"/>
            </a:pPr>
            <a:r>
              <a:rPr lang="da-DK" b="0" baseline="0" dirty="0" smtClean="0"/>
              <a:t>Escort and force </a:t>
            </a:r>
            <a:r>
              <a:rPr lang="da-DK" b="0" baseline="0" dirty="0" err="1" smtClean="0"/>
              <a:t>protection</a:t>
            </a:r>
            <a:r>
              <a:rPr lang="da-DK" b="0" baseline="0" dirty="0" smtClean="0"/>
              <a:t> of US air </a:t>
            </a:r>
            <a:r>
              <a:rPr lang="da-DK" b="0" baseline="0" dirty="0" err="1" smtClean="0"/>
              <a:t>craft</a:t>
            </a:r>
            <a:r>
              <a:rPr lang="da-DK" b="0" baseline="0" dirty="0" smtClean="0"/>
              <a:t> </a:t>
            </a:r>
            <a:r>
              <a:rPr lang="da-DK" b="0" baseline="0" dirty="0" err="1" smtClean="0"/>
              <a:t>carrier</a:t>
            </a:r>
            <a:r>
              <a:rPr lang="da-DK" b="0" baseline="0" dirty="0" smtClean="0"/>
              <a:t> last </a:t>
            </a:r>
            <a:r>
              <a:rPr lang="da-DK" b="0" baseline="0" dirty="0" err="1" smtClean="0"/>
              <a:t>year</a:t>
            </a:r>
            <a:endParaRPr lang="da-DK" b="0" baseline="0" dirty="0" smtClean="0"/>
          </a:p>
          <a:p>
            <a:pPr marL="171450" indent="-171450">
              <a:buFont typeface="Arial" panose="020B0604020202020204" pitchFamily="34" charset="0"/>
              <a:buChar char="•"/>
            </a:pPr>
            <a:endParaRPr lang="da-DK" b="0" baseline="0" dirty="0" smtClean="0"/>
          </a:p>
          <a:p>
            <a:pPr marL="0" indent="0">
              <a:buFont typeface="Arial" panose="020B0604020202020204" pitchFamily="34" charset="0"/>
              <a:buNone/>
            </a:pPr>
            <a:r>
              <a:rPr lang="da-DK" b="0" baseline="0" dirty="0" err="1" smtClean="0"/>
              <a:t>Why</a:t>
            </a:r>
            <a:r>
              <a:rPr lang="da-DK" b="0" baseline="0" dirty="0" smtClean="0"/>
              <a:t> not </a:t>
            </a:r>
            <a:r>
              <a:rPr lang="da-DK" b="0" baseline="0" dirty="0" err="1" smtClean="0"/>
              <a:t>language</a:t>
            </a:r>
            <a:r>
              <a:rPr lang="da-DK" b="0" baseline="0" dirty="0" smtClean="0"/>
              <a:t> </a:t>
            </a:r>
            <a:r>
              <a:rPr lang="da-DK" b="0" baseline="0" dirty="0" err="1" smtClean="0"/>
              <a:t>training</a:t>
            </a:r>
            <a:r>
              <a:rPr lang="da-DK" b="0" baseline="0" dirty="0" smtClean="0"/>
              <a:t>?</a:t>
            </a:r>
          </a:p>
          <a:p>
            <a:pPr marL="0" indent="0">
              <a:buFont typeface="Arial" panose="020B0604020202020204" pitchFamily="34" charset="0"/>
              <a:buNone/>
            </a:pPr>
            <a:endParaRPr lang="da-DK" b="0" baseline="0" dirty="0" smtClean="0"/>
          </a:p>
          <a:p>
            <a:pPr marL="0" indent="0">
              <a:buFont typeface="Arial" panose="020B0604020202020204" pitchFamily="34" charset="0"/>
              <a:buNone/>
            </a:pPr>
            <a:r>
              <a:rPr lang="da-DK" b="0" baseline="0" dirty="0" smtClean="0"/>
              <a:t>As </a:t>
            </a:r>
            <a:r>
              <a:rPr lang="da-DK" b="0" baseline="0" dirty="0" err="1" smtClean="0"/>
              <a:t>teachers</a:t>
            </a:r>
            <a:r>
              <a:rPr lang="da-DK" b="0" baseline="0" dirty="0" smtClean="0"/>
              <a:t> of English in the </a:t>
            </a:r>
            <a:r>
              <a:rPr lang="da-DK" b="0" baseline="0" dirty="0" err="1" smtClean="0"/>
              <a:t>armed</a:t>
            </a:r>
            <a:r>
              <a:rPr lang="da-DK" b="0" baseline="0" dirty="0" smtClean="0"/>
              <a:t> forces, </a:t>
            </a:r>
            <a:r>
              <a:rPr lang="da-DK" b="0" baseline="0" dirty="0" err="1" smtClean="0"/>
              <a:t>we</a:t>
            </a:r>
            <a:r>
              <a:rPr lang="da-DK" b="0" baseline="0" dirty="0" smtClean="0"/>
              <a:t> </a:t>
            </a:r>
            <a:r>
              <a:rPr lang="da-DK" b="0" baseline="0" dirty="0" err="1" smtClean="0"/>
              <a:t>often</a:t>
            </a:r>
            <a:r>
              <a:rPr lang="da-DK" b="0" baseline="0" dirty="0" smtClean="0"/>
              <a:t> </a:t>
            </a:r>
            <a:r>
              <a:rPr lang="da-DK" b="0" baseline="0" dirty="0" err="1" smtClean="0"/>
              <a:t>work</a:t>
            </a:r>
            <a:r>
              <a:rPr lang="da-DK" b="0" baseline="0" dirty="0" smtClean="0"/>
              <a:t> in the </a:t>
            </a:r>
            <a:r>
              <a:rPr lang="da-DK" b="0" baseline="0" dirty="0" err="1" smtClean="0"/>
              <a:t>cross-section</a:t>
            </a:r>
            <a:r>
              <a:rPr lang="da-DK" b="0" baseline="0" dirty="0" smtClean="0"/>
              <a:t> </a:t>
            </a:r>
            <a:r>
              <a:rPr lang="da-DK" b="0" baseline="0" dirty="0" err="1" smtClean="0"/>
              <a:t>between</a:t>
            </a:r>
            <a:r>
              <a:rPr lang="da-DK" b="0" baseline="0" dirty="0" smtClean="0"/>
              <a:t> the </a:t>
            </a:r>
            <a:r>
              <a:rPr lang="da-DK" b="0" baseline="0" dirty="0" err="1" smtClean="0"/>
              <a:t>need</a:t>
            </a:r>
            <a:r>
              <a:rPr lang="da-DK" b="0" baseline="0" dirty="0" smtClean="0"/>
              <a:t> for general </a:t>
            </a:r>
            <a:r>
              <a:rPr lang="da-DK" b="0" baseline="0" dirty="0" err="1" smtClean="0"/>
              <a:t>proficiency</a:t>
            </a:r>
            <a:r>
              <a:rPr lang="da-DK" b="0" baseline="0" dirty="0" smtClean="0"/>
              <a:t> and the </a:t>
            </a:r>
            <a:r>
              <a:rPr lang="da-DK" b="0" baseline="0" dirty="0" err="1" smtClean="0"/>
              <a:t>need</a:t>
            </a:r>
            <a:r>
              <a:rPr lang="da-DK" b="0" baseline="0" dirty="0" smtClean="0"/>
              <a:t> for </a:t>
            </a:r>
            <a:r>
              <a:rPr lang="da-DK" b="0" baseline="0" dirty="0" err="1" smtClean="0"/>
              <a:t>military</a:t>
            </a:r>
            <a:r>
              <a:rPr lang="da-DK" b="0" baseline="0" dirty="0" smtClean="0"/>
              <a:t> </a:t>
            </a:r>
            <a:r>
              <a:rPr lang="da-DK" b="0" baseline="0" dirty="0" err="1" smtClean="0"/>
              <a:t>terminology</a:t>
            </a:r>
            <a:r>
              <a:rPr lang="da-DK" b="0" baseline="0" dirty="0" smtClean="0"/>
              <a:t> and procedure. But it is </a:t>
            </a:r>
            <a:r>
              <a:rPr lang="da-DK" b="0" baseline="0" dirty="0" err="1" smtClean="0"/>
              <a:t>less</a:t>
            </a:r>
            <a:r>
              <a:rPr lang="da-DK" b="0" baseline="0" dirty="0" smtClean="0"/>
              <a:t> </a:t>
            </a:r>
            <a:r>
              <a:rPr lang="da-DK" b="0" baseline="0" dirty="0" err="1" smtClean="0"/>
              <a:t>common</a:t>
            </a:r>
            <a:r>
              <a:rPr lang="da-DK" b="0" baseline="0" dirty="0" smtClean="0"/>
              <a:t> for </a:t>
            </a:r>
            <a:r>
              <a:rPr lang="da-DK" b="0" baseline="0" dirty="0" err="1" smtClean="0"/>
              <a:t>us</a:t>
            </a:r>
            <a:r>
              <a:rPr lang="da-DK" b="0" baseline="0" dirty="0" smtClean="0"/>
              <a:t> to </a:t>
            </a:r>
            <a:r>
              <a:rPr lang="da-DK" b="0" baseline="0" dirty="0" err="1" smtClean="0"/>
              <a:t>consider</a:t>
            </a:r>
            <a:r>
              <a:rPr lang="da-DK" b="0" baseline="0" dirty="0" smtClean="0"/>
              <a:t> </a:t>
            </a:r>
            <a:r>
              <a:rPr lang="da-DK" b="0" baseline="0" dirty="0" err="1" smtClean="0"/>
              <a:t>aspects</a:t>
            </a:r>
            <a:r>
              <a:rPr lang="da-DK" b="0" baseline="0" dirty="0" smtClean="0"/>
              <a:t> of the </a:t>
            </a:r>
            <a:r>
              <a:rPr lang="da-DK" b="0" baseline="0" dirty="0" err="1" smtClean="0"/>
              <a:t>communicative</a:t>
            </a:r>
            <a:r>
              <a:rPr lang="da-DK" b="0" baseline="0" dirty="0" smtClean="0"/>
              <a:t> situation, </a:t>
            </a:r>
            <a:r>
              <a:rPr lang="da-DK" b="0" baseline="0" dirty="0" err="1" smtClean="0"/>
              <a:t>such</a:t>
            </a:r>
            <a:r>
              <a:rPr lang="da-DK" b="0" baseline="0" dirty="0" smtClean="0"/>
              <a:t> as speed or pressure.</a:t>
            </a:r>
          </a:p>
          <a:p>
            <a:pPr marL="0" indent="0">
              <a:buFont typeface="Arial" panose="020B0604020202020204" pitchFamily="34" charset="0"/>
              <a:buNone/>
            </a:pPr>
            <a:endParaRPr lang="da-DK" b="0" baseline="0" dirty="0" smtClean="0"/>
          </a:p>
          <a:p>
            <a:pPr marL="0" indent="0">
              <a:buFont typeface="Arial" panose="020B0604020202020204" pitchFamily="34" charset="0"/>
              <a:buNone/>
            </a:pPr>
            <a:r>
              <a:rPr lang="da-DK" b="0" baseline="0" dirty="0" smtClean="0"/>
              <a:t>The </a:t>
            </a:r>
            <a:r>
              <a:rPr lang="da-DK" b="0" baseline="0" dirty="0" err="1" smtClean="0"/>
              <a:t>project</a:t>
            </a:r>
            <a:r>
              <a:rPr lang="da-DK" b="0" baseline="0" dirty="0" smtClean="0"/>
              <a:t> </a:t>
            </a:r>
            <a:r>
              <a:rPr lang="da-DK" b="0" baseline="0" dirty="0" err="1" smtClean="0"/>
              <a:t>grew</a:t>
            </a:r>
            <a:r>
              <a:rPr lang="da-DK" b="0" baseline="0" dirty="0" smtClean="0"/>
              <a:t> out of </a:t>
            </a:r>
            <a:r>
              <a:rPr lang="da-DK" b="0" baseline="0" dirty="0" err="1" smtClean="0"/>
              <a:t>curiosity</a:t>
            </a:r>
            <a:r>
              <a:rPr lang="da-DK" b="0" baseline="0" dirty="0" smtClean="0"/>
              <a:t> – </a:t>
            </a:r>
            <a:r>
              <a:rPr lang="da-DK" b="0" baseline="0" dirty="0" err="1" smtClean="0"/>
              <a:t>what</a:t>
            </a:r>
            <a:r>
              <a:rPr lang="da-DK" b="0" baseline="0" dirty="0" smtClean="0"/>
              <a:t> </a:t>
            </a:r>
            <a:r>
              <a:rPr lang="da-DK" b="0" baseline="0" dirty="0" err="1" smtClean="0"/>
              <a:t>happens</a:t>
            </a:r>
            <a:r>
              <a:rPr lang="da-DK" b="0" baseline="0" dirty="0" smtClean="0"/>
              <a:t> to </a:t>
            </a:r>
            <a:r>
              <a:rPr lang="da-DK" b="0" baseline="0" dirty="0" err="1" smtClean="0"/>
              <a:t>second</a:t>
            </a:r>
            <a:r>
              <a:rPr lang="da-DK" b="0" baseline="0" dirty="0" smtClean="0"/>
              <a:t> </a:t>
            </a:r>
            <a:r>
              <a:rPr lang="da-DK" b="0" baseline="0" dirty="0" err="1" smtClean="0"/>
              <a:t>language</a:t>
            </a:r>
            <a:r>
              <a:rPr lang="da-DK" b="0" baseline="0" dirty="0" smtClean="0"/>
              <a:t> </a:t>
            </a:r>
            <a:r>
              <a:rPr lang="da-DK" b="0" baseline="0" dirty="0" err="1" smtClean="0"/>
              <a:t>use</a:t>
            </a:r>
            <a:r>
              <a:rPr lang="da-DK" b="0" baseline="0" dirty="0" smtClean="0"/>
              <a:t> under </a:t>
            </a:r>
            <a:r>
              <a:rPr lang="da-DK" b="0" baseline="0" dirty="0" err="1" smtClean="0"/>
              <a:t>these</a:t>
            </a:r>
            <a:r>
              <a:rPr lang="da-DK" b="0" baseline="0" dirty="0" smtClean="0"/>
              <a:t> </a:t>
            </a:r>
            <a:r>
              <a:rPr lang="da-DK" b="0" baseline="0" dirty="0" err="1" smtClean="0"/>
              <a:t>circumstances</a:t>
            </a:r>
            <a:r>
              <a:rPr lang="da-DK" b="0" baseline="0" dirty="0" smtClean="0"/>
              <a:t>? </a:t>
            </a:r>
            <a:r>
              <a:rPr lang="da-DK" b="0" baseline="0" dirty="0" err="1" smtClean="0"/>
              <a:t>Anything</a:t>
            </a:r>
            <a:r>
              <a:rPr lang="da-DK" b="0" baseline="0" dirty="0" smtClean="0"/>
              <a:t>?</a:t>
            </a:r>
          </a:p>
          <a:p>
            <a:pPr marL="0" indent="0">
              <a:buFont typeface="Arial" panose="020B0604020202020204" pitchFamily="34" charset="0"/>
              <a:buNone/>
            </a:pPr>
            <a:endParaRPr lang="da-DK" b="0" baseline="0" dirty="0" smtClean="0"/>
          </a:p>
          <a:p>
            <a:pPr marL="0" indent="0">
              <a:buFont typeface="Arial" panose="020B0604020202020204" pitchFamily="34" charset="0"/>
              <a:buNone/>
            </a:pPr>
            <a:endParaRPr lang="da-DK" b="0" baseline="0" dirty="0" smtClean="0"/>
          </a:p>
          <a:p>
            <a:pPr marL="0" indent="0">
              <a:buFont typeface="Arial" panose="020B0604020202020204" pitchFamily="34" charset="0"/>
              <a:buNone/>
            </a:pPr>
            <a:endParaRPr lang="da-DK" b="0" baseline="0" dirty="0" smtClean="0"/>
          </a:p>
          <a:p>
            <a:pPr marL="0" indent="0">
              <a:buFont typeface="Arial" panose="020B0604020202020204" pitchFamily="34" charset="0"/>
              <a:buNone/>
            </a:pPr>
            <a:endParaRPr lang="da-DK" b="0" dirty="0" smtClean="0"/>
          </a:p>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5</a:t>
            </a:fld>
            <a:endParaRPr lang="da-DK"/>
          </a:p>
        </p:txBody>
      </p:sp>
    </p:spTree>
    <p:extLst>
      <p:ext uri="{BB962C8B-B14F-4D97-AF65-F5344CB8AC3E}">
        <p14:creationId xmlns:p14="http://schemas.microsoft.com/office/powerpoint/2010/main" val="2533027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Ops-</a:t>
            </a:r>
            <a:r>
              <a:rPr lang="da-DK" dirty="0" err="1" smtClean="0"/>
              <a:t>room</a:t>
            </a:r>
            <a:r>
              <a:rPr lang="da-DK" dirty="0" smtClean="0"/>
              <a:t> </a:t>
            </a:r>
            <a:r>
              <a:rPr lang="da-DK" dirty="0" err="1" smtClean="0"/>
              <a:t>during</a:t>
            </a:r>
            <a:r>
              <a:rPr lang="da-DK" dirty="0" smtClean="0"/>
              <a:t> </a:t>
            </a:r>
            <a:r>
              <a:rPr lang="da-DK" dirty="0" err="1" smtClean="0"/>
              <a:t>battle</a:t>
            </a:r>
            <a:r>
              <a:rPr lang="da-DK" dirty="0" smtClean="0"/>
              <a:t> stations</a:t>
            </a:r>
            <a:endParaRPr lang="da-DK" dirty="0" smtClean="0"/>
          </a:p>
          <a:p>
            <a:endParaRPr lang="da-DK" dirty="0" smtClean="0"/>
          </a:p>
          <a:p>
            <a:r>
              <a:rPr lang="da-DK" dirty="0" smtClean="0"/>
              <a:t>FOST:</a:t>
            </a:r>
          </a:p>
          <a:p>
            <a:pPr marL="228600" indent="-228600">
              <a:buFont typeface="+mj-lt"/>
              <a:buAutoNum type="arabicPeriod"/>
            </a:pPr>
            <a:r>
              <a:rPr lang="da-DK" dirty="0" smtClean="0"/>
              <a:t>6 </a:t>
            </a:r>
            <a:r>
              <a:rPr lang="da-DK" dirty="0" err="1" smtClean="0"/>
              <a:t>week</a:t>
            </a:r>
            <a:r>
              <a:rPr lang="da-DK" dirty="0" smtClean="0"/>
              <a:t> </a:t>
            </a:r>
            <a:r>
              <a:rPr lang="da-DK" dirty="0" err="1" smtClean="0"/>
              <a:t>training</a:t>
            </a:r>
            <a:r>
              <a:rPr lang="da-DK" dirty="0" smtClean="0"/>
              <a:t> program </a:t>
            </a:r>
          </a:p>
          <a:p>
            <a:pPr marL="228600" indent="-228600">
              <a:buFont typeface="+mj-lt"/>
              <a:buAutoNum type="arabicPeriod"/>
            </a:pPr>
            <a:r>
              <a:rPr lang="da-DK" dirty="0" smtClean="0"/>
              <a:t>Growing </a:t>
            </a:r>
            <a:r>
              <a:rPr lang="da-DK" dirty="0" err="1" smtClean="0"/>
              <a:t>level</a:t>
            </a:r>
            <a:r>
              <a:rPr lang="da-DK" dirty="0" smtClean="0"/>
              <a:t> of </a:t>
            </a:r>
            <a:r>
              <a:rPr lang="da-DK" dirty="0" err="1" smtClean="0"/>
              <a:t>complexity</a:t>
            </a:r>
            <a:endParaRPr lang="da-DK" dirty="0" smtClean="0"/>
          </a:p>
          <a:p>
            <a:pPr marL="228600" indent="-228600">
              <a:buFont typeface="+mj-lt"/>
              <a:buAutoNum type="arabicPeriod"/>
            </a:pPr>
            <a:r>
              <a:rPr lang="da-DK" dirty="0" smtClean="0"/>
              <a:t>”</a:t>
            </a:r>
            <a:r>
              <a:rPr lang="da-DK" dirty="0" err="1" smtClean="0"/>
              <a:t>Thursday</a:t>
            </a:r>
            <a:r>
              <a:rPr lang="da-DK" dirty="0" smtClean="0"/>
              <a:t> </a:t>
            </a:r>
            <a:r>
              <a:rPr lang="da-DK" dirty="0" err="1" smtClean="0"/>
              <a:t>war</a:t>
            </a:r>
            <a:r>
              <a:rPr lang="da-DK" dirty="0" smtClean="0"/>
              <a:t>” (the </a:t>
            </a:r>
            <a:r>
              <a:rPr lang="da-DK" dirty="0" err="1" smtClean="0"/>
              <a:t>best</a:t>
            </a:r>
            <a:r>
              <a:rPr lang="da-DK" dirty="0" smtClean="0"/>
              <a:t> </a:t>
            </a:r>
            <a:r>
              <a:rPr lang="da-DK" dirty="0" err="1" smtClean="0"/>
              <a:t>place</a:t>
            </a:r>
            <a:r>
              <a:rPr lang="da-DK" dirty="0" smtClean="0"/>
              <a:t> to </a:t>
            </a:r>
            <a:r>
              <a:rPr lang="da-DK" dirty="0" err="1" smtClean="0"/>
              <a:t>observe</a:t>
            </a:r>
            <a:r>
              <a:rPr lang="da-DK" dirty="0" smtClean="0"/>
              <a:t> </a:t>
            </a:r>
            <a:r>
              <a:rPr lang="da-DK" dirty="0" err="1" smtClean="0"/>
              <a:t>language</a:t>
            </a:r>
            <a:r>
              <a:rPr lang="da-DK" dirty="0" smtClean="0"/>
              <a:t> under pressure in</a:t>
            </a:r>
            <a:r>
              <a:rPr lang="da-DK" baseline="0" dirty="0" smtClean="0"/>
              <a:t> the </a:t>
            </a:r>
            <a:r>
              <a:rPr lang="da-DK" baseline="0" dirty="0" err="1" smtClean="0"/>
              <a:t>Navy</a:t>
            </a:r>
            <a:r>
              <a:rPr lang="da-DK" baseline="0" dirty="0" smtClean="0"/>
              <a:t> </a:t>
            </a:r>
            <a:r>
              <a:rPr lang="da-DK" baseline="0" dirty="0" err="1" smtClean="0"/>
              <a:t>today</a:t>
            </a:r>
            <a:r>
              <a:rPr lang="da-DK" baseline="0" dirty="0" smtClean="0"/>
              <a:t>)</a:t>
            </a:r>
            <a:endParaRPr lang="da-DK" dirty="0" smtClean="0"/>
          </a:p>
          <a:p>
            <a:endParaRPr lang="da-DK" dirty="0" smtClean="0"/>
          </a:p>
          <a:p>
            <a:r>
              <a:rPr lang="da-DK" b="1" dirty="0" smtClean="0"/>
              <a:t>Projektet</a:t>
            </a:r>
            <a:r>
              <a:rPr lang="da-DK" dirty="0" smtClean="0"/>
              <a:t>:</a:t>
            </a:r>
          </a:p>
          <a:p>
            <a:pPr marL="228600" indent="-228600">
              <a:buFont typeface="+mj-lt"/>
              <a:buAutoNum type="arabicPeriod"/>
            </a:pPr>
            <a:r>
              <a:rPr lang="da-DK" baseline="0" dirty="0" smtClean="0"/>
              <a:t>The FOST </a:t>
            </a:r>
            <a:r>
              <a:rPr lang="da-DK" baseline="0" dirty="0" err="1" smtClean="0"/>
              <a:t>concept</a:t>
            </a:r>
            <a:r>
              <a:rPr lang="da-DK" baseline="0" dirty="0" smtClean="0"/>
              <a:t>: </a:t>
            </a:r>
            <a:r>
              <a:rPr lang="da-DK" baseline="0" dirty="0" err="1" smtClean="0"/>
              <a:t>whole-ship</a:t>
            </a:r>
            <a:r>
              <a:rPr lang="da-DK" baseline="0" dirty="0" smtClean="0"/>
              <a:t> </a:t>
            </a:r>
            <a:r>
              <a:rPr lang="da-DK" baseline="0" dirty="0" smtClean="0"/>
              <a:t>approach. </a:t>
            </a:r>
            <a:r>
              <a:rPr lang="da-DK" baseline="0" dirty="0" err="1" smtClean="0"/>
              <a:t>Internal</a:t>
            </a:r>
            <a:r>
              <a:rPr lang="da-DK" baseline="0" dirty="0" smtClean="0"/>
              <a:t> and </a:t>
            </a:r>
            <a:r>
              <a:rPr lang="da-DK" baseline="0" dirty="0" err="1" smtClean="0"/>
              <a:t>external</a:t>
            </a:r>
            <a:r>
              <a:rPr lang="da-DK" baseline="0" dirty="0" smtClean="0"/>
              <a:t> </a:t>
            </a:r>
            <a:r>
              <a:rPr lang="da-DK" baseline="0" dirty="0" err="1" smtClean="0"/>
              <a:t>battle</a:t>
            </a:r>
            <a:r>
              <a:rPr lang="da-DK" baseline="0" dirty="0" smtClean="0"/>
              <a:t>.</a:t>
            </a:r>
            <a:endParaRPr lang="da-DK" baseline="0" dirty="0" smtClean="0"/>
          </a:p>
          <a:p>
            <a:pPr marL="0" indent="0">
              <a:buFont typeface="+mj-lt"/>
              <a:buNone/>
            </a:pPr>
            <a:endParaRPr lang="da-DK" baseline="0" dirty="0" smtClean="0"/>
          </a:p>
        </p:txBody>
      </p:sp>
      <p:sp>
        <p:nvSpPr>
          <p:cNvPr id="4" name="Pladsholder til slidenummer 3"/>
          <p:cNvSpPr>
            <a:spLocks noGrp="1"/>
          </p:cNvSpPr>
          <p:nvPr>
            <p:ph type="sldNum" sz="quarter" idx="10"/>
          </p:nvPr>
        </p:nvSpPr>
        <p:spPr/>
        <p:txBody>
          <a:bodyPr/>
          <a:lstStyle/>
          <a:p>
            <a:fld id="{B8BDA81B-807C-45D1-B89D-0C4EE8622EB4}" type="slidenum">
              <a:rPr lang="da-DK" smtClean="0"/>
              <a:t>6</a:t>
            </a:fld>
            <a:endParaRPr lang="da-DK"/>
          </a:p>
        </p:txBody>
      </p:sp>
    </p:spTree>
    <p:extLst>
      <p:ext uri="{BB962C8B-B14F-4D97-AF65-F5344CB8AC3E}">
        <p14:creationId xmlns:p14="http://schemas.microsoft.com/office/powerpoint/2010/main" val="2907900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Both</a:t>
            </a:r>
            <a:r>
              <a:rPr lang="da-DK" dirty="0" smtClean="0"/>
              <a:t> </a:t>
            </a:r>
            <a:r>
              <a:rPr lang="da-DK" dirty="0" err="1" smtClean="0"/>
              <a:t>were</a:t>
            </a:r>
            <a:r>
              <a:rPr lang="da-DK" dirty="0" smtClean="0"/>
              <a:t> </a:t>
            </a:r>
            <a:r>
              <a:rPr lang="da-DK" dirty="0" err="1" smtClean="0"/>
              <a:t>affected</a:t>
            </a:r>
            <a:r>
              <a:rPr lang="da-DK" dirty="0" smtClean="0"/>
              <a:t> and I </a:t>
            </a:r>
            <a:r>
              <a:rPr lang="da-DK" dirty="0" err="1" smtClean="0"/>
              <a:t>will</a:t>
            </a:r>
            <a:r>
              <a:rPr lang="da-DK" dirty="0" smtClean="0"/>
              <a:t> </a:t>
            </a:r>
            <a:r>
              <a:rPr lang="da-DK" dirty="0" err="1" smtClean="0"/>
              <a:t>be</a:t>
            </a:r>
            <a:r>
              <a:rPr lang="da-DK" dirty="0" smtClean="0"/>
              <a:t> </a:t>
            </a:r>
            <a:r>
              <a:rPr lang="da-DK" dirty="0" err="1" smtClean="0"/>
              <a:t>mentioning</a:t>
            </a:r>
            <a:r>
              <a:rPr lang="da-DK" baseline="0" dirty="0" smtClean="0"/>
              <a:t> </a:t>
            </a:r>
            <a:r>
              <a:rPr lang="da-DK" baseline="0" dirty="0" err="1" smtClean="0"/>
              <a:t>both</a:t>
            </a:r>
            <a:r>
              <a:rPr lang="da-DK" baseline="0" dirty="0" smtClean="0"/>
              <a:t> but </a:t>
            </a:r>
            <a:r>
              <a:rPr lang="da-DK" baseline="0" dirty="0" err="1" smtClean="0"/>
              <a:t>that</a:t>
            </a:r>
            <a:r>
              <a:rPr lang="da-DK" baseline="0" dirty="0" smtClean="0"/>
              <a:t> </a:t>
            </a:r>
            <a:r>
              <a:rPr lang="da-DK" baseline="0" dirty="0" err="1" smtClean="0"/>
              <a:t>this</a:t>
            </a:r>
            <a:r>
              <a:rPr lang="da-DK" baseline="0" dirty="0" smtClean="0"/>
              <a:t> receptive </a:t>
            </a:r>
            <a:r>
              <a:rPr lang="da-DK" baseline="0" dirty="0" err="1" smtClean="0"/>
              <a:t>skill</a:t>
            </a:r>
            <a:r>
              <a:rPr lang="da-DK" baseline="0" dirty="0" smtClean="0"/>
              <a:t> </a:t>
            </a:r>
            <a:r>
              <a:rPr lang="da-DK" baseline="0" dirty="0" err="1" smtClean="0"/>
              <a:t>was</a:t>
            </a:r>
            <a:r>
              <a:rPr lang="da-DK" baseline="0" dirty="0" smtClean="0"/>
              <a:t> so </a:t>
            </a:r>
            <a:r>
              <a:rPr lang="da-DK" baseline="0" dirty="0" err="1" smtClean="0"/>
              <a:t>affected</a:t>
            </a:r>
            <a:r>
              <a:rPr lang="da-DK" baseline="0" dirty="0" smtClean="0"/>
              <a:t> </a:t>
            </a:r>
            <a:r>
              <a:rPr lang="da-DK" baseline="0" dirty="0" err="1" smtClean="0"/>
              <a:t>was</a:t>
            </a:r>
            <a:r>
              <a:rPr lang="da-DK" baseline="0" dirty="0" smtClean="0"/>
              <a:t> a </a:t>
            </a:r>
            <a:r>
              <a:rPr lang="da-DK" baseline="0" dirty="0" err="1" smtClean="0"/>
              <a:t>surprise</a:t>
            </a:r>
            <a:r>
              <a:rPr lang="da-DK" baseline="0" dirty="0" smtClean="0"/>
              <a:t>.</a:t>
            </a:r>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7</a:t>
            </a:fld>
            <a:endParaRPr lang="da-DK"/>
          </a:p>
        </p:txBody>
      </p:sp>
    </p:spTree>
    <p:extLst>
      <p:ext uri="{BB962C8B-B14F-4D97-AF65-F5344CB8AC3E}">
        <p14:creationId xmlns:p14="http://schemas.microsoft.com/office/powerpoint/2010/main" val="2297725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9</a:t>
            </a:fld>
            <a:endParaRPr lang="da-DK"/>
          </a:p>
        </p:txBody>
      </p:sp>
    </p:spTree>
    <p:extLst>
      <p:ext uri="{BB962C8B-B14F-4D97-AF65-F5344CB8AC3E}">
        <p14:creationId xmlns:p14="http://schemas.microsoft.com/office/powerpoint/2010/main" val="322514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1" dirty="0" smtClean="0"/>
              <a:t>1. Before slide</a:t>
            </a:r>
          </a:p>
          <a:p>
            <a:r>
              <a:rPr lang="en-US" dirty="0" smtClean="0"/>
              <a:t>However,</a:t>
            </a:r>
            <a:r>
              <a:rPr lang="en-US" baseline="0" dirty="0" smtClean="0"/>
              <a:t> all these</a:t>
            </a:r>
            <a:r>
              <a:rPr lang="en-US" dirty="0" smtClean="0"/>
              <a:t> features –</a:t>
            </a:r>
            <a:r>
              <a:rPr lang="en-US" baseline="0" dirty="0" smtClean="0"/>
              <a:t> processing delay, shortened sentences, non-verbal reinforcement, code-switching… could they not be a result of other factors (i.e. not the result of working in a foreign language while multi-tasking or working under time-pressure)? </a:t>
            </a:r>
          </a:p>
          <a:p>
            <a:endParaRPr lang="en-US" baseline="0" dirty="0" smtClean="0"/>
          </a:p>
          <a:p>
            <a:r>
              <a:rPr lang="en-US" baseline="0" dirty="0" smtClean="0"/>
              <a:t>And couldn’t it be argued that we will do exactly the same thing when using our native language?</a:t>
            </a:r>
          </a:p>
          <a:p>
            <a:endParaRPr lang="en-US" baseline="0" dirty="0" smtClean="0"/>
          </a:p>
          <a:p>
            <a:r>
              <a:rPr lang="en-US" baseline="0" dirty="0" smtClean="0"/>
              <a:t>To a certain extent, yes. </a:t>
            </a:r>
            <a:endParaRPr lang="en-US" dirty="0" smtClean="0"/>
          </a:p>
          <a:p>
            <a:endParaRPr lang="da-DK" dirty="0" smtClean="0"/>
          </a:p>
          <a:p>
            <a:r>
              <a:rPr lang="da-DK" dirty="0" smtClean="0"/>
              <a:t>But</a:t>
            </a:r>
            <a:r>
              <a:rPr lang="da-DK" baseline="0" dirty="0" smtClean="0"/>
              <a:t> research </a:t>
            </a:r>
            <a:r>
              <a:rPr lang="da-DK" baseline="0" dirty="0" err="1" smtClean="0"/>
              <a:t>projects</a:t>
            </a:r>
            <a:r>
              <a:rPr lang="da-DK" baseline="0" dirty="0" smtClean="0"/>
              <a:t> from </a:t>
            </a:r>
            <a:r>
              <a:rPr lang="da-DK" baseline="0" dirty="0" err="1" smtClean="0"/>
              <a:t>various</a:t>
            </a:r>
            <a:r>
              <a:rPr lang="da-DK" baseline="0" dirty="0" smtClean="0"/>
              <a:t> </a:t>
            </a:r>
            <a:r>
              <a:rPr lang="da-DK" baseline="0" dirty="0" err="1" smtClean="0"/>
              <a:t>fields</a:t>
            </a:r>
            <a:r>
              <a:rPr lang="da-DK" baseline="0" dirty="0" smtClean="0"/>
              <a:t> (</a:t>
            </a:r>
            <a:r>
              <a:rPr lang="da-DK" baseline="0" dirty="0" err="1" smtClean="0"/>
              <a:t>primarily</a:t>
            </a:r>
            <a:r>
              <a:rPr lang="da-DK" baseline="0" dirty="0" smtClean="0"/>
              <a:t> </a:t>
            </a:r>
            <a:r>
              <a:rPr lang="da-DK" baseline="0" dirty="0" err="1" smtClean="0"/>
              <a:t>linguistics</a:t>
            </a:r>
            <a:r>
              <a:rPr lang="da-DK" baseline="0" dirty="0" smtClean="0"/>
              <a:t> and </a:t>
            </a:r>
            <a:r>
              <a:rPr lang="da-DK" baseline="0" dirty="0" err="1" smtClean="0"/>
              <a:t>cognitive</a:t>
            </a:r>
            <a:r>
              <a:rPr lang="da-DK" baseline="0" dirty="0" smtClean="0"/>
              <a:t> </a:t>
            </a:r>
            <a:r>
              <a:rPr lang="da-DK" baseline="0" dirty="0" err="1" smtClean="0"/>
              <a:t>psychology</a:t>
            </a:r>
            <a:r>
              <a:rPr lang="da-DK" baseline="0" dirty="0" smtClean="0"/>
              <a:t>) have </a:t>
            </a:r>
            <a:r>
              <a:rPr lang="da-DK" baseline="0" dirty="0" err="1" smtClean="0"/>
              <a:t>started</a:t>
            </a:r>
            <a:r>
              <a:rPr lang="da-DK" baseline="0" dirty="0" smtClean="0"/>
              <a:t> to </a:t>
            </a:r>
            <a:r>
              <a:rPr lang="da-DK" baseline="0" dirty="0" err="1" smtClean="0"/>
              <a:t>map</a:t>
            </a:r>
            <a:r>
              <a:rPr lang="da-DK" baseline="0" dirty="0" smtClean="0"/>
              <a:t> the differences </a:t>
            </a:r>
            <a:r>
              <a:rPr lang="da-DK" baseline="0" dirty="0" err="1" smtClean="0"/>
              <a:t>between</a:t>
            </a:r>
            <a:r>
              <a:rPr lang="da-DK" baseline="0" dirty="0" smtClean="0"/>
              <a:t> </a:t>
            </a:r>
            <a:r>
              <a:rPr lang="da-DK" baseline="0" dirty="0" err="1" smtClean="0"/>
              <a:t>how</a:t>
            </a:r>
            <a:r>
              <a:rPr lang="da-DK" baseline="0" dirty="0" smtClean="0"/>
              <a:t> </a:t>
            </a:r>
            <a:r>
              <a:rPr lang="da-DK" baseline="0" dirty="0" err="1" smtClean="0"/>
              <a:t>conditions</a:t>
            </a:r>
            <a:r>
              <a:rPr lang="da-DK" baseline="0" dirty="0" smtClean="0"/>
              <a:t> </a:t>
            </a:r>
            <a:r>
              <a:rPr lang="da-DK" baseline="0" dirty="0" err="1" smtClean="0"/>
              <a:t>such</a:t>
            </a:r>
            <a:r>
              <a:rPr lang="da-DK" baseline="0" dirty="0" smtClean="0"/>
              <a:t> as </a:t>
            </a:r>
            <a:r>
              <a:rPr lang="da-DK" baseline="0" dirty="0" err="1" smtClean="0"/>
              <a:t>sleep</a:t>
            </a:r>
            <a:r>
              <a:rPr lang="da-DK" baseline="0" dirty="0" smtClean="0"/>
              <a:t> deprivation, time-pressure and </a:t>
            </a:r>
            <a:r>
              <a:rPr lang="da-DK" baseline="0" dirty="0" err="1" smtClean="0"/>
              <a:t>cognitive</a:t>
            </a:r>
            <a:r>
              <a:rPr lang="da-DK" baseline="0" dirty="0" smtClean="0"/>
              <a:t> pressure (</a:t>
            </a:r>
            <a:r>
              <a:rPr lang="da-DK" baseline="0" dirty="0" err="1" smtClean="0"/>
              <a:t>e.g</a:t>
            </a:r>
            <a:r>
              <a:rPr lang="da-DK" baseline="0" dirty="0" smtClean="0"/>
              <a:t>. </a:t>
            </a:r>
            <a:r>
              <a:rPr lang="da-DK" baseline="0" dirty="0" err="1" smtClean="0"/>
              <a:t>multi-tasking</a:t>
            </a:r>
            <a:r>
              <a:rPr lang="da-DK" baseline="0" dirty="0" smtClean="0"/>
              <a:t>) </a:t>
            </a:r>
            <a:r>
              <a:rPr lang="da-DK" baseline="0" dirty="0" err="1" smtClean="0"/>
              <a:t>affects</a:t>
            </a:r>
            <a:r>
              <a:rPr lang="da-DK" baseline="0" dirty="0" smtClean="0"/>
              <a:t> </a:t>
            </a:r>
            <a:r>
              <a:rPr lang="da-DK" baseline="0" dirty="0" err="1" smtClean="0"/>
              <a:t>our</a:t>
            </a:r>
            <a:r>
              <a:rPr lang="da-DK" baseline="0" dirty="0" smtClean="0"/>
              <a:t> </a:t>
            </a:r>
            <a:r>
              <a:rPr lang="da-DK" baseline="0" dirty="0" err="1" smtClean="0"/>
              <a:t>foreign</a:t>
            </a:r>
            <a:r>
              <a:rPr lang="da-DK" baseline="0" dirty="0" smtClean="0"/>
              <a:t> </a:t>
            </a:r>
            <a:r>
              <a:rPr lang="da-DK" baseline="0" dirty="0" err="1" smtClean="0"/>
              <a:t>language</a:t>
            </a:r>
            <a:r>
              <a:rPr lang="da-DK" baseline="0" dirty="0" smtClean="0"/>
              <a:t> </a:t>
            </a:r>
            <a:r>
              <a:rPr lang="da-DK" baseline="0" dirty="0" err="1" smtClean="0"/>
              <a:t>use</a:t>
            </a:r>
            <a:r>
              <a:rPr lang="da-DK" baseline="0" dirty="0" smtClean="0"/>
              <a:t> in </a:t>
            </a:r>
            <a:r>
              <a:rPr lang="da-DK" baseline="0" dirty="0" err="1" smtClean="0"/>
              <a:t>ways</a:t>
            </a:r>
            <a:r>
              <a:rPr lang="da-DK" baseline="0" dirty="0" smtClean="0"/>
              <a:t> </a:t>
            </a:r>
            <a:r>
              <a:rPr lang="da-DK" baseline="0" dirty="0" err="1" smtClean="0"/>
              <a:t>that</a:t>
            </a:r>
            <a:r>
              <a:rPr lang="da-DK" baseline="0" dirty="0" smtClean="0"/>
              <a:t> </a:t>
            </a:r>
            <a:r>
              <a:rPr lang="da-DK" baseline="0" dirty="0" err="1" smtClean="0"/>
              <a:t>differ</a:t>
            </a:r>
            <a:r>
              <a:rPr lang="da-DK" baseline="0" dirty="0" smtClean="0"/>
              <a:t> from </a:t>
            </a:r>
            <a:r>
              <a:rPr lang="da-DK" baseline="0" dirty="0" err="1" smtClean="0"/>
              <a:t>that</a:t>
            </a:r>
            <a:r>
              <a:rPr lang="da-DK" baseline="0" dirty="0" smtClean="0"/>
              <a:t> of </a:t>
            </a:r>
            <a:r>
              <a:rPr lang="da-DK" baseline="0" dirty="0" err="1" smtClean="0"/>
              <a:t>our</a:t>
            </a:r>
            <a:r>
              <a:rPr lang="da-DK" baseline="0" dirty="0" smtClean="0"/>
              <a:t> </a:t>
            </a:r>
            <a:r>
              <a:rPr lang="da-DK" baseline="0" dirty="0" err="1" smtClean="0"/>
              <a:t>native</a:t>
            </a:r>
            <a:r>
              <a:rPr lang="da-DK" baseline="0" dirty="0" smtClean="0"/>
              <a:t> </a:t>
            </a:r>
            <a:r>
              <a:rPr lang="da-DK" baseline="0" dirty="0" err="1" smtClean="0"/>
              <a:t>language</a:t>
            </a:r>
            <a:r>
              <a:rPr lang="da-DK" baseline="0" dirty="0" smtClean="0"/>
              <a:t>. </a:t>
            </a:r>
          </a:p>
          <a:p>
            <a:endParaRPr lang="da-DK" baseline="0" dirty="0" smtClean="0"/>
          </a:p>
          <a:p>
            <a:r>
              <a:rPr lang="da-DK" b="1" baseline="0" dirty="0" smtClean="0"/>
              <a:t>2. End of slide</a:t>
            </a:r>
          </a:p>
          <a:p>
            <a:endParaRPr lang="da-DK"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err="1" smtClean="0"/>
              <a:t>What</a:t>
            </a:r>
            <a:r>
              <a:rPr lang="da-DK" b="0" dirty="0" smtClean="0"/>
              <a:t> </a:t>
            </a:r>
            <a:r>
              <a:rPr lang="da-DK" b="0" dirty="0" err="1" smtClean="0"/>
              <a:t>defines</a:t>
            </a:r>
            <a:r>
              <a:rPr lang="da-DK" b="0" dirty="0" smtClean="0"/>
              <a:t> the ”</a:t>
            </a:r>
            <a:r>
              <a:rPr lang="da-DK" b="0" dirty="0" err="1" smtClean="0"/>
              <a:t>field</a:t>
            </a:r>
            <a:r>
              <a:rPr lang="da-DK" b="0" dirty="0" smtClean="0"/>
              <a:t>” is </a:t>
            </a:r>
            <a:r>
              <a:rPr lang="da-DK" b="0" dirty="0" err="1" smtClean="0"/>
              <a:t>that</a:t>
            </a:r>
            <a:r>
              <a:rPr lang="da-DK" b="0" dirty="0" smtClean="0"/>
              <a:t> most </a:t>
            </a:r>
            <a:r>
              <a:rPr lang="da-DK" b="0" dirty="0" err="1" smtClean="0"/>
              <a:t>papers</a:t>
            </a:r>
            <a:r>
              <a:rPr lang="da-DK" b="0" dirty="0" smtClean="0"/>
              <a:t> </a:t>
            </a:r>
            <a:r>
              <a:rPr lang="da-DK" b="0" dirty="0" err="1" smtClean="0"/>
              <a:t>are</a:t>
            </a:r>
            <a:r>
              <a:rPr lang="da-DK" b="0" dirty="0" smtClean="0"/>
              <a:t> stand-</a:t>
            </a:r>
            <a:r>
              <a:rPr lang="da-DK" b="0" dirty="0" err="1" smtClean="0"/>
              <a:t>alone</a:t>
            </a:r>
            <a:r>
              <a:rPr lang="da-DK" b="0" dirty="0" smtClean="0"/>
              <a:t> </a:t>
            </a:r>
            <a:r>
              <a:rPr lang="da-DK" b="0" dirty="0" err="1" smtClean="0"/>
              <a:t>papers</a:t>
            </a:r>
            <a:r>
              <a:rPr lang="da-DK" b="0" dirty="0" smtClean="0"/>
              <a:t> </a:t>
            </a:r>
            <a:r>
              <a:rPr lang="da-DK" b="0" dirty="0" err="1" smtClean="0"/>
              <a:t>that</a:t>
            </a:r>
            <a:r>
              <a:rPr lang="da-DK" b="0" dirty="0" smtClean="0"/>
              <a:t> </a:t>
            </a:r>
            <a:r>
              <a:rPr lang="da-DK" b="0" dirty="0" err="1" smtClean="0"/>
              <a:t>refer</a:t>
            </a:r>
            <a:r>
              <a:rPr lang="da-DK" b="0" dirty="0" smtClean="0"/>
              <a:t> to large </a:t>
            </a:r>
            <a:r>
              <a:rPr lang="da-DK" b="0" dirty="0" err="1" smtClean="0"/>
              <a:t>linguistic</a:t>
            </a:r>
            <a:r>
              <a:rPr lang="da-DK" b="0" dirty="0" smtClean="0"/>
              <a:t> </a:t>
            </a:r>
            <a:r>
              <a:rPr lang="da-DK" b="0" dirty="0" err="1" smtClean="0"/>
              <a:t>fields</a:t>
            </a:r>
            <a:r>
              <a:rPr lang="da-DK" b="0" dirty="0" smtClean="0"/>
              <a:t> (</a:t>
            </a:r>
            <a:r>
              <a:rPr lang="da-DK" b="0" dirty="0" err="1" smtClean="0"/>
              <a:t>such</a:t>
            </a:r>
            <a:r>
              <a:rPr lang="da-DK" b="0" dirty="0" smtClean="0"/>
              <a:t> as </a:t>
            </a:r>
            <a:r>
              <a:rPr lang="da-DK" b="0" dirty="0" err="1" smtClean="0"/>
              <a:t>language</a:t>
            </a:r>
            <a:r>
              <a:rPr lang="da-DK" b="0" dirty="0" smtClean="0"/>
              <a:t> </a:t>
            </a:r>
            <a:r>
              <a:rPr lang="da-DK" b="0" dirty="0" err="1" smtClean="0"/>
              <a:t>processesing</a:t>
            </a:r>
            <a:r>
              <a:rPr lang="da-DK" b="0" dirty="0" smtClean="0"/>
              <a:t> research or </a:t>
            </a:r>
            <a:r>
              <a:rPr lang="da-DK" b="0" dirty="0" err="1" smtClean="0"/>
              <a:t>working</a:t>
            </a:r>
            <a:r>
              <a:rPr lang="da-DK" b="0" dirty="0" smtClean="0"/>
              <a:t> </a:t>
            </a:r>
            <a:r>
              <a:rPr lang="da-DK" b="0" dirty="0" err="1" smtClean="0"/>
              <a:t>memory</a:t>
            </a:r>
            <a:r>
              <a:rPr lang="da-DK" b="0" dirty="0" smtClean="0"/>
              <a:t> research) </a:t>
            </a:r>
            <a:r>
              <a:rPr lang="da-DK" b="0" dirty="0" err="1" smtClean="0"/>
              <a:t>without</a:t>
            </a:r>
            <a:r>
              <a:rPr lang="da-DK" b="0" dirty="0" smtClean="0"/>
              <a:t> </a:t>
            </a:r>
            <a:r>
              <a:rPr lang="da-DK" b="0" dirty="0" err="1" smtClean="0"/>
              <a:t>creating</a:t>
            </a:r>
            <a:r>
              <a:rPr lang="da-DK" b="0" dirty="0" smtClean="0"/>
              <a:t> </a:t>
            </a:r>
            <a:r>
              <a:rPr lang="da-DK" b="0" dirty="0" err="1" smtClean="0"/>
              <a:t>critical</a:t>
            </a:r>
            <a:r>
              <a:rPr lang="da-DK" b="0" dirty="0" smtClean="0"/>
              <a:t> </a:t>
            </a:r>
            <a:r>
              <a:rPr lang="da-DK" b="0" dirty="0" err="1" smtClean="0"/>
              <a:t>mass</a:t>
            </a:r>
            <a:r>
              <a:rPr lang="da-DK" b="0" dirty="0" smtClean="0"/>
              <a:t> </a:t>
            </a:r>
            <a:r>
              <a:rPr lang="da-DK" b="0" dirty="0" err="1" smtClean="0"/>
              <a:t>within</a:t>
            </a:r>
            <a:r>
              <a:rPr lang="da-DK" b="0" dirty="0" smtClean="0"/>
              <a:t> an L2 </a:t>
            </a:r>
            <a:r>
              <a:rPr lang="da-DK" b="0" dirty="0" err="1" smtClean="0"/>
              <a:t>context</a:t>
            </a:r>
            <a:r>
              <a:rPr lang="da-DK" b="0" dirty="0" smtClean="0"/>
              <a:t>.</a:t>
            </a:r>
          </a:p>
          <a:p>
            <a:endParaRPr lang="da-DK"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err="1" smtClean="0"/>
              <a:t>Further</a:t>
            </a:r>
            <a:r>
              <a:rPr lang="da-DK" b="1" dirty="0" smtClean="0"/>
              <a:t> </a:t>
            </a:r>
            <a:r>
              <a:rPr lang="da-DK" b="1" dirty="0" err="1" smtClean="0"/>
              <a:t>issue</a:t>
            </a:r>
            <a:r>
              <a:rPr lang="da-DK" b="1" dirty="0" smtClean="0"/>
              <a:t>: </a:t>
            </a:r>
            <a:r>
              <a:rPr lang="da-DK" b="1" dirty="0" err="1" smtClean="0"/>
              <a:t>almost</a:t>
            </a:r>
            <a:r>
              <a:rPr lang="da-DK" b="1" dirty="0" smtClean="0"/>
              <a:t> </a:t>
            </a:r>
            <a:r>
              <a:rPr lang="da-DK" b="1" dirty="0" err="1" smtClean="0"/>
              <a:t>no</a:t>
            </a:r>
            <a:r>
              <a:rPr lang="da-DK" b="1" dirty="0" smtClean="0"/>
              <a:t> research is from </a:t>
            </a:r>
            <a:r>
              <a:rPr lang="da-DK" b="1" dirty="0" err="1" smtClean="0"/>
              <a:t>within</a:t>
            </a:r>
            <a:r>
              <a:rPr lang="da-DK" b="1" dirty="0" smtClean="0"/>
              <a:t> a </a:t>
            </a:r>
            <a:r>
              <a:rPr lang="da-DK" b="1" dirty="0" err="1" smtClean="0"/>
              <a:t>military</a:t>
            </a:r>
            <a:r>
              <a:rPr lang="da-DK" b="1" dirty="0" smtClean="0"/>
              <a:t> </a:t>
            </a:r>
            <a:r>
              <a:rPr lang="da-DK" b="1" dirty="0" err="1" smtClean="0"/>
              <a:t>context</a:t>
            </a:r>
            <a:endParaRPr lang="da-DK" b="1" dirty="0" smtClean="0"/>
          </a:p>
          <a:p>
            <a:endParaRPr lang="da-DK" dirty="0" smtClean="0"/>
          </a:p>
          <a:p>
            <a:endParaRPr lang="da-DK" dirty="0" smtClean="0"/>
          </a:p>
        </p:txBody>
      </p:sp>
      <p:sp>
        <p:nvSpPr>
          <p:cNvPr id="4" name="Pladsholder til slidenummer 3"/>
          <p:cNvSpPr>
            <a:spLocks noGrp="1"/>
          </p:cNvSpPr>
          <p:nvPr>
            <p:ph type="sldNum" sz="quarter" idx="10"/>
          </p:nvPr>
        </p:nvSpPr>
        <p:spPr/>
        <p:txBody>
          <a:bodyPr/>
          <a:lstStyle/>
          <a:p>
            <a:fld id="{9527A732-7058-42A1-BBA5-DEE3DC182B0E}" type="slidenum">
              <a:rPr lang="da-DK" smtClean="0"/>
              <a:t>12</a:t>
            </a:fld>
            <a:endParaRPr lang="da-DK"/>
          </a:p>
        </p:txBody>
      </p:sp>
    </p:spTree>
    <p:extLst>
      <p:ext uri="{BB962C8B-B14F-4D97-AF65-F5344CB8AC3E}">
        <p14:creationId xmlns:p14="http://schemas.microsoft.com/office/powerpoint/2010/main" val="139224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13</a:t>
            </a:fld>
            <a:endParaRPr lang="da-DK"/>
          </a:p>
        </p:txBody>
      </p:sp>
    </p:spTree>
    <p:extLst>
      <p:ext uri="{BB962C8B-B14F-4D97-AF65-F5344CB8AC3E}">
        <p14:creationId xmlns:p14="http://schemas.microsoft.com/office/powerpoint/2010/main" val="777952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 sound files</a:t>
            </a:r>
          </a:p>
          <a:p>
            <a:r>
              <a:rPr lang="da-DK" dirty="0" smtClean="0"/>
              <a:t>+ </a:t>
            </a:r>
            <a:r>
              <a:rPr lang="da-DK" dirty="0" err="1" smtClean="0"/>
              <a:t>reflections</a:t>
            </a:r>
            <a:endParaRPr lang="da-DK" dirty="0" smtClean="0"/>
          </a:p>
          <a:p>
            <a:endParaRPr lang="da-DK" dirty="0"/>
          </a:p>
        </p:txBody>
      </p:sp>
      <p:sp>
        <p:nvSpPr>
          <p:cNvPr id="4" name="Pladsholder til slidenummer 3"/>
          <p:cNvSpPr>
            <a:spLocks noGrp="1"/>
          </p:cNvSpPr>
          <p:nvPr>
            <p:ph type="sldNum" sz="quarter" idx="10"/>
          </p:nvPr>
        </p:nvSpPr>
        <p:spPr/>
        <p:txBody>
          <a:bodyPr/>
          <a:lstStyle/>
          <a:p>
            <a:fld id="{9527A732-7058-42A1-BBA5-DEE3DC182B0E}" type="slidenum">
              <a:rPr lang="da-DK" smtClean="0"/>
              <a:t>14</a:t>
            </a:fld>
            <a:endParaRPr lang="da-DK"/>
          </a:p>
        </p:txBody>
      </p:sp>
    </p:spTree>
    <p:extLst>
      <p:ext uri="{BB962C8B-B14F-4D97-AF65-F5344CB8AC3E}">
        <p14:creationId xmlns:p14="http://schemas.microsoft.com/office/powerpoint/2010/main" val="190058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Sound files</a:t>
            </a:r>
          </a:p>
        </p:txBody>
      </p:sp>
      <p:sp>
        <p:nvSpPr>
          <p:cNvPr id="4" name="Pladsholder til slidenummer 3"/>
          <p:cNvSpPr>
            <a:spLocks noGrp="1"/>
          </p:cNvSpPr>
          <p:nvPr>
            <p:ph type="sldNum" sz="quarter" idx="10"/>
          </p:nvPr>
        </p:nvSpPr>
        <p:spPr/>
        <p:txBody>
          <a:bodyPr/>
          <a:lstStyle/>
          <a:p>
            <a:fld id="{9527A732-7058-42A1-BBA5-DEE3DC182B0E}" type="slidenum">
              <a:rPr lang="da-DK" smtClean="0"/>
              <a:t>15</a:t>
            </a:fld>
            <a:endParaRPr lang="da-DK"/>
          </a:p>
        </p:txBody>
      </p:sp>
    </p:spTree>
    <p:extLst>
      <p:ext uri="{BB962C8B-B14F-4D97-AF65-F5344CB8AC3E}">
        <p14:creationId xmlns:p14="http://schemas.microsoft.com/office/powerpoint/2010/main" val="331674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da-DK" smtClean="0"/>
              <a:t>Klik for at redigere i master</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da-DK" smtClean="0"/>
              <a:t>Klik for at redigere undertiteltypografien i masteren</a:t>
            </a:r>
            <a:endParaRPr lang="en-US" dirty="0"/>
          </a:p>
        </p:txBody>
      </p:sp>
      <p:sp>
        <p:nvSpPr>
          <p:cNvPr id="4" name="Date Placeholder 3"/>
          <p:cNvSpPr>
            <a:spLocks noGrp="1"/>
          </p:cNvSpPr>
          <p:nvPr>
            <p:ph type="dt" sz="half" idx="10"/>
          </p:nvPr>
        </p:nvSpPr>
        <p:spPr/>
        <p:txBody>
          <a:bodyPr/>
          <a:lstStyle>
            <a:lvl1pPr algn="l">
              <a:defRPr/>
            </a:lvl1pPr>
          </a:lstStyle>
          <a:p>
            <a:fld id="{81A4E474-CF28-4BA3-A25A-B00ED50F595A}" type="datetime1">
              <a:rPr lang="da-DK" smtClean="0"/>
              <a:t>09-10-2019</a:t>
            </a:fld>
            <a:endParaRPr lang="da-DK"/>
          </a:p>
        </p:txBody>
      </p:sp>
      <p:sp>
        <p:nvSpPr>
          <p:cNvPr id="5" name="Footer Placeholder 4"/>
          <p:cNvSpPr>
            <a:spLocks noGrp="1"/>
          </p:cNvSpPr>
          <p:nvPr>
            <p:ph type="ftr" sz="quarter" idx="11"/>
          </p:nvPr>
        </p:nvSpPr>
        <p:spPr/>
        <p:txBody>
          <a:bodyPr/>
          <a:lstStyle/>
          <a:p>
            <a:r>
              <a:rPr lang="da-DK" smtClean="0"/>
              <a:t>Gro Frølund: "Language under pressure", BILC 2019</a:t>
            </a:r>
            <a:endParaRPr lang="da-DK"/>
          </a:p>
        </p:txBody>
      </p:sp>
      <p:sp>
        <p:nvSpPr>
          <p:cNvPr id="6" name="Slide Number Placeholder 5"/>
          <p:cNvSpPr>
            <a:spLocks noGrp="1"/>
          </p:cNvSpPr>
          <p:nvPr>
            <p:ph type="sldNum" sz="quarter" idx="12"/>
          </p:nvPr>
        </p:nvSpPr>
        <p:spPr/>
        <p:txBody>
          <a:bodyPr/>
          <a:lstStyle/>
          <a:p>
            <a:fld id="{9FE34D94-7449-4570-8DA1-BFCD89C297C8}" type="slidenum">
              <a:rPr lang="da-DK" smtClean="0"/>
              <a:t>‹nr.›</a:t>
            </a:fld>
            <a:endParaRPr lang="da-DK"/>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621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1544ED45-4228-4114-9DF9-283A3E9743A6}" type="datetime1">
              <a:rPr lang="da-DK" smtClean="0"/>
              <a:t>09-10-2019</a:t>
            </a:fld>
            <a:endParaRPr lang="da-DK"/>
          </a:p>
        </p:txBody>
      </p:sp>
      <p:sp>
        <p:nvSpPr>
          <p:cNvPr id="5" name="Footer Placeholder 4"/>
          <p:cNvSpPr>
            <a:spLocks noGrp="1"/>
          </p:cNvSpPr>
          <p:nvPr>
            <p:ph type="ftr" sz="quarter" idx="11"/>
          </p:nvPr>
        </p:nvSpPr>
        <p:spPr/>
        <p:txBody>
          <a:bodyPr/>
          <a:lstStyle/>
          <a:p>
            <a:r>
              <a:rPr lang="da-DK" smtClean="0"/>
              <a:t>Gro Frølund: "Language under pressure", BILC 2019</a:t>
            </a:r>
            <a:endParaRPr lang="da-DK"/>
          </a:p>
        </p:txBody>
      </p:sp>
      <p:sp>
        <p:nvSpPr>
          <p:cNvPr id="6" name="Slide Number Placeholder 5"/>
          <p:cNvSpPr>
            <a:spLocks noGrp="1"/>
          </p:cNvSpPr>
          <p:nvPr>
            <p:ph type="sldNum" sz="quarter" idx="12"/>
          </p:nvPr>
        </p:nvSpPr>
        <p:spPr/>
        <p:txBody>
          <a:bodyPr/>
          <a:lstStyle/>
          <a:p>
            <a:fld id="{9FE34D94-7449-4570-8DA1-BFCD89C297C8}" type="slidenum">
              <a:rPr lang="da-DK" smtClean="0"/>
              <a:t>‹nr.›</a:t>
            </a:fld>
            <a:endParaRPr lang="da-DK"/>
          </a:p>
        </p:txBody>
      </p:sp>
    </p:spTree>
    <p:extLst>
      <p:ext uri="{BB962C8B-B14F-4D97-AF65-F5344CB8AC3E}">
        <p14:creationId xmlns:p14="http://schemas.microsoft.com/office/powerpoint/2010/main" val="2569982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da-DK" smtClean="0"/>
              <a:t>Klik for at redigere i master</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86B29827-F2E5-453C-BA50-2FD35AC4E9E7}" type="datetime1">
              <a:rPr lang="da-DK" smtClean="0"/>
              <a:t>09-10-2019</a:t>
            </a:fld>
            <a:endParaRPr lang="da-DK"/>
          </a:p>
        </p:txBody>
      </p:sp>
      <p:sp>
        <p:nvSpPr>
          <p:cNvPr id="5" name="Footer Placeholder 4"/>
          <p:cNvSpPr>
            <a:spLocks noGrp="1"/>
          </p:cNvSpPr>
          <p:nvPr>
            <p:ph type="ftr" sz="quarter" idx="11"/>
          </p:nvPr>
        </p:nvSpPr>
        <p:spPr/>
        <p:txBody>
          <a:bodyPr/>
          <a:lstStyle/>
          <a:p>
            <a:r>
              <a:rPr lang="da-DK" smtClean="0"/>
              <a:t>Gro Frølund: "Language under pressure", BILC 2019</a:t>
            </a:r>
            <a:endParaRPr lang="da-DK"/>
          </a:p>
        </p:txBody>
      </p:sp>
      <p:sp>
        <p:nvSpPr>
          <p:cNvPr id="6" name="Slide Number Placeholder 5"/>
          <p:cNvSpPr>
            <a:spLocks noGrp="1"/>
          </p:cNvSpPr>
          <p:nvPr>
            <p:ph type="sldNum" sz="quarter" idx="12"/>
          </p:nvPr>
        </p:nvSpPr>
        <p:spPr/>
        <p:txBody>
          <a:bodyPr/>
          <a:lstStyle/>
          <a:p>
            <a:fld id="{9FE34D94-7449-4570-8DA1-BFCD89C297C8}" type="slidenum">
              <a:rPr lang="da-DK" smtClean="0"/>
              <a:t>‹nr.›</a:t>
            </a:fld>
            <a:endParaRPr lang="da-DK"/>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06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Content Placeholder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10"/>
          </p:nvPr>
        </p:nvSpPr>
        <p:spPr/>
        <p:txBody>
          <a:bodyPr/>
          <a:lstStyle/>
          <a:p>
            <a:fld id="{ED690F99-0B6F-4B5A-93A8-24B3CE0A767B}" type="datetime1">
              <a:rPr lang="da-DK" smtClean="0"/>
              <a:t>09-10-2019</a:t>
            </a:fld>
            <a:endParaRPr lang="da-DK"/>
          </a:p>
        </p:txBody>
      </p:sp>
      <p:sp>
        <p:nvSpPr>
          <p:cNvPr id="5" name="Footer Placeholder 4"/>
          <p:cNvSpPr>
            <a:spLocks noGrp="1"/>
          </p:cNvSpPr>
          <p:nvPr>
            <p:ph type="ftr" sz="quarter" idx="11"/>
          </p:nvPr>
        </p:nvSpPr>
        <p:spPr/>
        <p:txBody>
          <a:bodyPr/>
          <a:lstStyle/>
          <a:p>
            <a:r>
              <a:rPr lang="da-DK" smtClean="0"/>
              <a:t>Gro Frølund: "Language under pressure", BILC 2019</a:t>
            </a:r>
            <a:endParaRPr lang="da-DK"/>
          </a:p>
        </p:txBody>
      </p:sp>
      <p:sp>
        <p:nvSpPr>
          <p:cNvPr id="6" name="Slide Number Placeholder 5"/>
          <p:cNvSpPr>
            <a:spLocks noGrp="1"/>
          </p:cNvSpPr>
          <p:nvPr>
            <p:ph type="sldNum" sz="quarter" idx="12"/>
          </p:nvPr>
        </p:nvSpPr>
        <p:spPr/>
        <p:txBody>
          <a:bodyPr/>
          <a:lstStyle/>
          <a:p>
            <a:fld id="{9FE34D94-7449-4570-8DA1-BFCD89C297C8}" type="slidenum">
              <a:rPr lang="da-DK" smtClean="0"/>
              <a:t>‹nr.›</a:t>
            </a:fld>
            <a:endParaRPr lang="da-DK"/>
          </a:p>
        </p:txBody>
      </p:sp>
    </p:spTree>
    <p:extLst>
      <p:ext uri="{BB962C8B-B14F-4D97-AF65-F5344CB8AC3E}">
        <p14:creationId xmlns:p14="http://schemas.microsoft.com/office/powerpoint/2010/main" val="3362886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da-DK" smtClean="0"/>
              <a:t>Klik for at redigere i master</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Rediger typografien i masterens</a:t>
            </a:r>
          </a:p>
        </p:txBody>
      </p:sp>
      <p:sp>
        <p:nvSpPr>
          <p:cNvPr id="4" name="Date Placeholder 3"/>
          <p:cNvSpPr>
            <a:spLocks noGrp="1"/>
          </p:cNvSpPr>
          <p:nvPr>
            <p:ph type="dt" sz="half" idx="10"/>
          </p:nvPr>
        </p:nvSpPr>
        <p:spPr/>
        <p:txBody>
          <a:bodyPr/>
          <a:lstStyle/>
          <a:p>
            <a:fld id="{DBD242C6-8306-4352-91B2-B6C2FCD505D5}" type="datetime1">
              <a:rPr lang="da-DK" smtClean="0"/>
              <a:t>09-10-2019</a:t>
            </a:fld>
            <a:endParaRPr lang="da-DK"/>
          </a:p>
        </p:txBody>
      </p:sp>
      <p:sp>
        <p:nvSpPr>
          <p:cNvPr id="5" name="Footer Placeholder 4"/>
          <p:cNvSpPr>
            <a:spLocks noGrp="1"/>
          </p:cNvSpPr>
          <p:nvPr>
            <p:ph type="ftr" sz="quarter" idx="11"/>
          </p:nvPr>
        </p:nvSpPr>
        <p:spPr/>
        <p:txBody>
          <a:bodyPr/>
          <a:lstStyle/>
          <a:p>
            <a:r>
              <a:rPr lang="da-DK" smtClean="0"/>
              <a:t>Gro Frølund: "Language under pressure", BILC 2019</a:t>
            </a:r>
            <a:endParaRPr lang="da-DK"/>
          </a:p>
        </p:txBody>
      </p:sp>
      <p:sp>
        <p:nvSpPr>
          <p:cNvPr id="6" name="Slide Number Placeholder 5"/>
          <p:cNvSpPr>
            <a:spLocks noGrp="1"/>
          </p:cNvSpPr>
          <p:nvPr>
            <p:ph type="sldNum" sz="quarter" idx="12"/>
          </p:nvPr>
        </p:nvSpPr>
        <p:spPr/>
        <p:txBody>
          <a:bodyPr/>
          <a:lstStyle/>
          <a:p>
            <a:fld id="{9FE34D94-7449-4570-8DA1-BFCD89C297C8}" type="slidenum">
              <a:rPr lang="da-DK" smtClean="0"/>
              <a:t>‹nr.›</a:t>
            </a:fld>
            <a:endParaRPr lang="da-DK"/>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8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da-DK" smtClean="0"/>
              <a:t>Klik for at redigere i master</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Date Placeholder 4"/>
          <p:cNvSpPr>
            <a:spLocks noGrp="1"/>
          </p:cNvSpPr>
          <p:nvPr>
            <p:ph type="dt" sz="half" idx="10"/>
          </p:nvPr>
        </p:nvSpPr>
        <p:spPr/>
        <p:txBody>
          <a:bodyPr/>
          <a:lstStyle/>
          <a:p>
            <a:fld id="{84A723F6-8789-42D8-B4B1-7AC8AAA0F2FF}" type="datetime1">
              <a:rPr lang="da-DK" smtClean="0"/>
              <a:t>09-10-2019</a:t>
            </a:fld>
            <a:endParaRPr lang="da-DK"/>
          </a:p>
        </p:txBody>
      </p:sp>
      <p:sp>
        <p:nvSpPr>
          <p:cNvPr id="6" name="Footer Placeholder 5"/>
          <p:cNvSpPr>
            <a:spLocks noGrp="1"/>
          </p:cNvSpPr>
          <p:nvPr>
            <p:ph type="ftr" sz="quarter" idx="11"/>
          </p:nvPr>
        </p:nvSpPr>
        <p:spPr/>
        <p:txBody>
          <a:bodyPr/>
          <a:lstStyle/>
          <a:p>
            <a:r>
              <a:rPr lang="da-DK" smtClean="0"/>
              <a:t>Gro Frølund: "Language under pressure", BILC 2019</a:t>
            </a:r>
            <a:endParaRPr lang="da-DK"/>
          </a:p>
        </p:txBody>
      </p:sp>
      <p:sp>
        <p:nvSpPr>
          <p:cNvPr id="7" name="Slide Number Placeholder 6"/>
          <p:cNvSpPr>
            <a:spLocks noGrp="1"/>
          </p:cNvSpPr>
          <p:nvPr>
            <p:ph type="sldNum" sz="quarter" idx="12"/>
          </p:nvPr>
        </p:nvSpPr>
        <p:spPr/>
        <p:txBody>
          <a:bodyPr/>
          <a:lstStyle/>
          <a:p>
            <a:fld id="{9FE34D94-7449-4570-8DA1-BFCD89C297C8}" type="slidenum">
              <a:rPr lang="da-DK" smtClean="0"/>
              <a:t>‹nr.›</a:t>
            </a:fld>
            <a:endParaRPr lang="da-DK"/>
          </a:p>
        </p:txBody>
      </p:sp>
    </p:spTree>
    <p:extLst>
      <p:ext uri="{BB962C8B-B14F-4D97-AF65-F5344CB8AC3E}">
        <p14:creationId xmlns:p14="http://schemas.microsoft.com/office/powerpoint/2010/main" val="1192455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da-DK" smtClean="0"/>
              <a:t>Klik for at redigere i master</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da-DK" smtClean="0"/>
              <a:t>Rediger typografien i masterens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7" name="Date Placeholder 6"/>
          <p:cNvSpPr>
            <a:spLocks noGrp="1"/>
          </p:cNvSpPr>
          <p:nvPr>
            <p:ph type="dt" sz="half" idx="10"/>
          </p:nvPr>
        </p:nvSpPr>
        <p:spPr/>
        <p:txBody>
          <a:bodyPr/>
          <a:lstStyle/>
          <a:p>
            <a:fld id="{5D3D8376-DD63-4D27-8C84-922E2690B2AC}" type="datetime1">
              <a:rPr lang="da-DK" smtClean="0"/>
              <a:t>09-10-2019</a:t>
            </a:fld>
            <a:endParaRPr lang="da-DK"/>
          </a:p>
        </p:txBody>
      </p:sp>
      <p:sp>
        <p:nvSpPr>
          <p:cNvPr id="8" name="Footer Placeholder 7"/>
          <p:cNvSpPr>
            <a:spLocks noGrp="1"/>
          </p:cNvSpPr>
          <p:nvPr>
            <p:ph type="ftr" sz="quarter" idx="11"/>
          </p:nvPr>
        </p:nvSpPr>
        <p:spPr/>
        <p:txBody>
          <a:bodyPr/>
          <a:lstStyle/>
          <a:p>
            <a:r>
              <a:rPr lang="da-DK" smtClean="0"/>
              <a:t>Gro Frølund: "Language under pressure", BILC 2019</a:t>
            </a:r>
            <a:endParaRPr lang="da-DK"/>
          </a:p>
        </p:txBody>
      </p:sp>
      <p:sp>
        <p:nvSpPr>
          <p:cNvPr id="9" name="Slide Number Placeholder 8"/>
          <p:cNvSpPr>
            <a:spLocks noGrp="1"/>
          </p:cNvSpPr>
          <p:nvPr>
            <p:ph type="sldNum" sz="quarter" idx="12"/>
          </p:nvPr>
        </p:nvSpPr>
        <p:spPr/>
        <p:txBody>
          <a:bodyPr/>
          <a:lstStyle/>
          <a:p>
            <a:fld id="{9FE34D94-7449-4570-8DA1-BFCD89C297C8}" type="slidenum">
              <a:rPr lang="da-DK" smtClean="0"/>
              <a:t>‹nr.›</a:t>
            </a:fld>
            <a:endParaRPr lang="da-DK"/>
          </a:p>
        </p:txBody>
      </p:sp>
    </p:spTree>
    <p:extLst>
      <p:ext uri="{BB962C8B-B14F-4D97-AF65-F5344CB8AC3E}">
        <p14:creationId xmlns:p14="http://schemas.microsoft.com/office/powerpoint/2010/main" val="390183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2F818238-5975-41BE-80B5-11FE6DF32FCB}" type="datetime1">
              <a:rPr lang="da-DK" smtClean="0"/>
              <a:t>09-10-2019</a:t>
            </a:fld>
            <a:endParaRPr lang="da-DK"/>
          </a:p>
        </p:txBody>
      </p:sp>
      <p:sp>
        <p:nvSpPr>
          <p:cNvPr id="4" name="Footer Placeholder 3"/>
          <p:cNvSpPr>
            <a:spLocks noGrp="1"/>
          </p:cNvSpPr>
          <p:nvPr>
            <p:ph type="ftr" sz="quarter" idx="11"/>
          </p:nvPr>
        </p:nvSpPr>
        <p:spPr/>
        <p:txBody>
          <a:bodyPr/>
          <a:lstStyle/>
          <a:p>
            <a:r>
              <a:rPr lang="da-DK" smtClean="0"/>
              <a:t>Gro Frølund: "Language under pressure", BILC 2019</a:t>
            </a:r>
            <a:endParaRPr lang="da-DK"/>
          </a:p>
        </p:txBody>
      </p:sp>
      <p:sp>
        <p:nvSpPr>
          <p:cNvPr id="5" name="Slide Number Placeholder 4"/>
          <p:cNvSpPr>
            <a:spLocks noGrp="1"/>
          </p:cNvSpPr>
          <p:nvPr>
            <p:ph type="sldNum" sz="quarter" idx="12"/>
          </p:nvPr>
        </p:nvSpPr>
        <p:spPr/>
        <p:txBody>
          <a:bodyPr/>
          <a:lstStyle/>
          <a:p>
            <a:fld id="{9FE34D94-7449-4570-8DA1-BFCD89C297C8}" type="slidenum">
              <a:rPr lang="da-DK" smtClean="0"/>
              <a:t>‹nr.›</a:t>
            </a:fld>
            <a:endParaRPr lang="da-DK"/>
          </a:p>
        </p:txBody>
      </p:sp>
    </p:spTree>
    <p:extLst>
      <p:ext uri="{BB962C8B-B14F-4D97-AF65-F5344CB8AC3E}">
        <p14:creationId xmlns:p14="http://schemas.microsoft.com/office/powerpoint/2010/main" val="179352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39AB9-1A5D-4E7A-95AA-5DD93B3A0C1E}" type="datetime1">
              <a:rPr lang="da-DK" smtClean="0"/>
              <a:t>09-10-2019</a:t>
            </a:fld>
            <a:endParaRPr lang="da-DK"/>
          </a:p>
        </p:txBody>
      </p:sp>
      <p:sp>
        <p:nvSpPr>
          <p:cNvPr id="3" name="Footer Placeholder 2"/>
          <p:cNvSpPr>
            <a:spLocks noGrp="1"/>
          </p:cNvSpPr>
          <p:nvPr>
            <p:ph type="ftr" sz="quarter" idx="11"/>
          </p:nvPr>
        </p:nvSpPr>
        <p:spPr/>
        <p:txBody>
          <a:bodyPr/>
          <a:lstStyle/>
          <a:p>
            <a:r>
              <a:rPr lang="da-DK" smtClean="0"/>
              <a:t>Gro Frølund: "Language under pressure", BILC 2019</a:t>
            </a:r>
            <a:endParaRPr lang="da-DK"/>
          </a:p>
        </p:txBody>
      </p:sp>
      <p:sp>
        <p:nvSpPr>
          <p:cNvPr id="4" name="Slide Number Placeholder 3"/>
          <p:cNvSpPr>
            <a:spLocks noGrp="1"/>
          </p:cNvSpPr>
          <p:nvPr>
            <p:ph type="sldNum" sz="quarter" idx="12"/>
          </p:nvPr>
        </p:nvSpPr>
        <p:spPr/>
        <p:txBody>
          <a:bodyPr/>
          <a:lstStyle/>
          <a:p>
            <a:fld id="{9FE34D94-7449-4570-8DA1-BFCD89C297C8}" type="slidenum">
              <a:rPr lang="da-DK" smtClean="0"/>
              <a:t>‹nr.›</a:t>
            </a:fld>
            <a:endParaRPr lang="da-DK"/>
          </a:p>
        </p:txBody>
      </p:sp>
    </p:spTree>
    <p:extLst>
      <p:ext uri="{BB962C8B-B14F-4D97-AF65-F5344CB8AC3E}">
        <p14:creationId xmlns:p14="http://schemas.microsoft.com/office/powerpoint/2010/main" val="1999426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da-DK" smtClean="0"/>
              <a:t>Klik for at redigere i master</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FD9A3A16-2DE9-4BEF-ACFD-B506F289C56B}" type="datetime1">
              <a:rPr lang="da-DK" smtClean="0"/>
              <a:t>09-10-2019</a:t>
            </a:fld>
            <a:endParaRPr lang="da-DK"/>
          </a:p>
        </p:txBody>
      </p:sp>
      <p:sp>
        <p:nvSpPr>
          <p:cNvPr id="6" name="Footer Placeholder 5"/>
          <p:cNvSpPr>
            <a:spLocks noGrp="1"/>
          </p:cNvSpPr>
          <p:nvPr>
            <p:ph type="ftr" sz="quarter" idx="11"/>
          </p:nvPr>
        </p:nvSpPr>
        <p:spPr/>
        <p:txBody>
          <a:bodyPr/>
          <a:lstStyle/>
          <a:p>
            <a:r>
              <a:rPr lang="da-DK" smtClean="0"/>
              <a:t>Gro Frølund: "Language under pressure", BILC 2019</a:t>
            </a:r>
            <a:endParaRPr lang="da-DK"/>
          </a:p>
        </p:txBody>
      </p:sp>
      <p:sp>
        <p:nvSpPr>
          <p:cNvPr id="7" name="Slide Number Placeholder 6"/>
          <p:cNvSpPr>
            <a:spLocks noGrp="1"/>
          </p:cNvSpPr>
          <p:nvPr>
            <p:ph type="sldNum" sz="quarter" idx="12"/>
          </p:nvPr>
        </p:nvSpPr>
        <p:spPr/>
        <p:txBody>
          <a:bodyPr/>
          <a:lstStyle/>
          <a:p>
            <a:fld id="{9FE34D94-7449-4570-8DA1-BFCD89C297C8}" type="slidenum">
              <a:rPr lang="da-DK" smtClean="0"/>
              <a:t>‹nr.›</a:t>
            </a:fld>
            <a:endParaRPr lang="da-DK"/>
          </a:p>
        </p:txBody>
      </p:sp>
    </p:spTree>
    <p:extLst>
      <p:ext uri="{BB962C8B-B14F-4D97-AF65-F5344CB8AC3E}">
        <p14:creationId xmlns:p14="http://schemas.microsoft.com/office/powerpoint/2010/main" val="2588840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da-DK" smtClean="0"/>
              <a:t>Klik for at redigere i master</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Date Placeholder 4"/>
          <p:cNvSpPr>
            <a:spLocks noGrp="1"/>
          </p:cNvSpPr>
          <p:nvPr>
            <p:ph type="dt" sz="half" idx="10"/>
          </p:nvPr>
        </p:nvSpPr>
        <p:spPr/>
        <p:txBody>
          <a:bodyPr/>
          <a:lstStyle/>
          <a:p>
            <a:fld id="{5A8A8EE1-A8C9-42BC-8745-403C357214AB}" type="datetime1">
              <a:rPr lang="da-DK" smtClean="0"/>
              <a:t>09-10-2019</a:t>
            </a:fld>
            <a:endParaRPr lang="da-DK"/>
          </a:p>
        </p:txBody>
      </p:sp>
      <p:sp>
        <p:nvSpPr>
          <p:cNvPr id="6" name="Footer Placeholder 5"/>
          <p:cNvSpPr>
            <a:spLocks noGrp="1"/>
          </p:cNvSpPr>
          <p:nvPr>
            <p:ph type="ftr" sz="quarter" idx="11"/>
          </p:nvPr>
        </p:nvSpPr>
        <p:spPr/>
        <p:txBody>
          <a:bodyPr/>
          <a:lstStyle/>
          <a:p>
            <a:r>
              <a:rPr lang="da-DK" smtClean="0"/>
              <a:t>Gro Frølund: "Language under pressure", BILC 2019</a:t>
            </a:r>
            <a:endParaRPr lang="da-DK"/>
          </a:p>
        </p:txBody>
      </p:sp>
      <p:sp>
        <p:nvSpPr>
          <p:cNvPr id="7" name="Slide Number Placeholder 6"/>
          <p:cNvSpPr>
            <a:spLocks noGrp="1"/>
          </p:cNvSpPr>
          <p:nvPr>
            <p:ph type="sldNum" sz="quarter" idx="12"/>
          </p:nvPr>
        </p:nvSpPr>
        <p:spPr/>
        <p:txBody>
          <a:bodyPr/>
          <a:lstStyle/>
          <a:p>
            <a:fld id="{9FE34D94-7449-4570-8DA1-BFCD89C297C8}" type="slidenum">
              <a:rPr lang="da-DK" smtClean="0"/>
              <a:t>‹nr.›</a:t>
            </a:fld>
            <a:endParaRPr lang="da-DK"/>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41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da-DK" smtClean="0"/>
              <a:t>Klik for at redigere i master</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28A438A7-4EC7-4E87-94F0-17847AC12D89}" type="datetime1">
              <a:rPr lang="da-DK" smtClean="0"/>
              <a:t>09-10-2019</a:t>
            </a:fld>
            <a:endParaRPr lang="da-DK"/>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da-DK" smtClean="0"/>
              <a:t>Gro Frølund: "Language under pressure", BILC 2019</a:t>
            </a:r>
            <a:endParaRPr lang="da-DK"/>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FE34D94-7449-4570-8DA1-BFCD89C297C8}" type="slidenum">
              <a:rPr lang="da-DK" smtClean="0"/>
              <a:t>‹nr.›</a:t>
            </a:fld>
            <a:endParaRPr lang="da-DK"/>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209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2.wav"/><Relationship Id="rId7"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media3.wav"/><Relationship Id="rId5" Type="http://schemas.microsoft.com/office/2007/relationships/media" Target="../media/media3.wav"/><Relationship Id="rId4" Type="http://schemas.openxmlformats.org/officeDocument/2006/relationships/audio" Target="../media/media2.wav"/><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W7JSZs7n2Ps" TargetMode="External"/><Relationship Id="rId5" Type="http://schemas.openxmlformats.org/officeDocument/2006/relationships/image" Target="../media/image3.jpeg"/><Relationship Id="rId4" Type="http://schemas.openxmlformats.org/officeDocument/2006/relationships/hyperlink" Target="https://www.youtube.com/watch?v=HPheWEOc0e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4833257"/>
            <a:ext cx="8229600" cy="1589920"/>
          </a:xfrm>
        </p:spPr>
        <p:txBody>
          <a:bodyPr>
            <a:noAutofit/>
          </a:bodyPr>
          <a:lstStyle/>
          <a:p>
            <a:r>
              <a:rPr lang="da-DK" sz="4000" dirty="0" smtClean="0"/>
              <a:t>Gro Frølund</a:t>
            </a:r>
            <a:br>
              <a:rPr lang="da-DK" sz="4000" dirty="0" smtClean="0"/>
            </a:br>
            <a:r>
              <a:rPr lang="da-DK" sz="4000" dirty="0" smtClean="0"/>
              <a:t>English and </a:t>
            </a:r>
            <a:r>
              <a:rPr lang="da-DK" sz="4000" dirty="0" err="1" smtClean="0"/>
              <a:t>Testing</a:t>
            </a:r>
            <a:r>
              <a:rPr lang="da-DK" sz="4000" dirty="0" smtClean="0"/>
              <a:t/>
            </a:r>
            <a:br>
              <a:rPr lang="da-DK" sz="4000" dirty="0" smtClean="0"/>
            </a:br>
            <a:r>
              <a:rPr lang="da-DK" sz="4000" dirty="0" smtClean="0"/>
              <a:t>Royal Danish </a:t>
            </a:r>
            <a:r>
              <a:rPr lang="da-DK" sz="4000" dirty="0" err="1" smtClean="0"/>
              <a:t>defence</a:t>
            </a:r>
            <a:r>
              <a:rPr lang="da-DK" sz="4000" dirty="0" smtClean="0"/>
              <a:t> </a:t>
            </a:r>
            <a:r>
              <a:rPr lang="da-DK" sz="4000" dirty="0" err="1" smtClean="0"/>
              <a:t>language</a:t>
            </a:r>
            <a:r>
              <a:rPr lang="da-DK" sz="4000" dirty="0" smtClean="0"/>
              <a:t> </a:t>
            </a:r>
            <a:r>
              <a:rPr lang="da-DK" sz="4000" dirty="0" err="1" smtClean="0"/>
              <a:t>academy</a:t>
            </a:r>
            <a:endParaRPr lang="da-DK" sz="4000" dirty="0"/>
          </a:p>
        </p:txBody>
      </p:sp>
      <p:sp>
        <p:nvSpPr>
          <p:cNvPr id="3" name="Undertitel 2"/>
          <p:cNvSpPr>
            <a:spLocks noGrp="1"/>
          </p:cNvSpPr>
          <p:nvPr>
            <p:ph type="subTitle" idx="1"/>
          </p:nvPr>
        </p:nvSpPr>
        <p:spPr/>
        <p:txBody>
          <a:bodyPr/>
          <a:lstStyle/>
          <a:p>
            <a:r>
              <a:rPr lang="da-DK" sz="2000" dirty="0" smtClean="0"/>
              <a:t>”Language under pressure”</a:t>
            </a:r>
          </a:p>
          <a:p>
            <a:r>
              <a:rPr lang="da-DK" sz="2000" dirty="0" smtClean="0"/>
              <a:t>BILC </a:t>
            </a:r>
            <a:r>
              <a:rPr lang="da-DK" sz="2000" dirty="0"/>
              <a:t>P</a:t>
            </a:r>
            <a:r>
              <a:rPr lang="da-DK" sz="2000" dirty="0" smtClean="0"/>
              <a:t>rofessional Seminar</a:t>
            </a:r>
          </a:p>
          <a:p>
            <a:r>
              <a:rPr lang="da-DK" sz="2000" dirty="0" smtClean="0"/>
              <a:t>Copenhagen, </a:t>
            </a:r>
            <a:r>
              <a:rPr lang="da-DK" sz="2000" dirty="0" err="1"/>
              <a:t>October</a:t>
            </a:r>
            <a:r>
              <a:rPr lang="da-DK" sz="2000" dirty="0"/>
              <a:t> 2019</a:t>
            </a:r>
          </a:p>
          <a:p>
            <a:endParaRPr lang="da-DK" dirty="0" smtClean="0"/>
          </a:p>
        </p:txBody>
      </p:sp>
    </p:spTree>
    <p:extLst>
      <p:ext uri="{BB962C8B-B14F-4D97-AF65-F5344CB8AC3E}">
        <p14:creationId xmlns:p14="http://schemas.microsoft.com/office/powerpoint/2010/main" val="205019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Observations: non-verbal reinforcement</a:t>
            </a:r>
            <a:endParaRPr lang="en-US" dirty="0"/>
          </a:p>
        </p:txBody>
      </p:sp>
      <p:sp>
        <p:nvSpPr>
          <p:cNvPr id="3" name="Pladsholder til indhold 2"/>
          <p:cNvSpPr>
            <a:spLocks noGrp="1"/>
          </p:cNvSpPr>
          <p:nvPr>
            <p:ph idx="1"/>
          </p:nvPr>
        </p:nvSpPr>
        <p:spPr/>
        <p:txBody>
          <a:bodyPr/>
          <a:lstStyle/>
          <a:p>
            <a:endParaRPr lang="da-DK" sz="2800" dirty="0"/>
          </a:p>
          <a:p>
            <a:r>
              <a:rPr lang="en-US" sz="2800" dirty="0" err="1" smtClean="0"/>
              <a:t>Searider</a:t>
            </a:r>
            <a:r>
              <a:rPr lang="en-US" sz="2800" dirty="0" smtClean="0"/>
              <a:t>: </a:t>
            </a:r>
            <a:r>
              <a:rPr lang="en-US" sz="2800" dirty="0"/>
              <a:t>”Has it been passed on?”</a:t>
            </a:r>
            <a:endParaRPr lang="da-DK" sz="2800" dirty="0"/>
          </a:p>
          <a:p>
            <a:r>
              <a:rPr lang="en-US" sz="2800" dirty="0" smtClean="0"/>
              <a:t>Officer: </a:t>
            </a:r>
            <a:r>
              <a:rPr lang="en-US" sz="2800" dirty="0"/>
              <a:t>“What?”</a:t>
            </a:r>
            <a:endParaRPr lang="da-DK" sz="2800" dirty="0"/>
          </a:p>
          <a:p>
            <a:r>
              <a:rPr lang="en-US" sz="2800" dirty="0" err="1" smtClean="0"/>
              <a:t>Searider</a:t>
            </a:r>
            <a:r>
              <a:rPr lang="en-US" sz="2800" dirty="0" smtClean="0"/>
              <a:t>: </a:t>
            </a:r>
            <a:r>
              <a:rPr lang="en-US" sz="2800" dirty="0"/>
              <a:t>“Has it gone out yet?” [</a:t>
            </a:r>
            <a:r>
              <a:rPr lang="en-US" sz="2800" dirty="0">
                <a:solidFill>
                  <a:srgbClr val="7030A0"/>
                </a:solidFill>
              </a:rPr>
              <a:t>gestures</a:t>
            </a:r>
            <a:r>
              <a:rPr lang="en-US" sz="2800" dirty="0"/>
              <a:t>]</a:t>
            </a:r>
            <a:endParaRPr lang="da-DK" sz="2800" dirty="0"/>
          </a:p>
          <a:p>
            <a:r>
              <a:rPr lang="en-US" sz="2800" dirty="0" smtClean="0"/>
              <a:t>Officer: </a:t>
            </a:r>
            <a:r>
              <a:rPr lang="en-US" sz="2800" dirty="0"/>
              <a:t>”Yes”</a:t>
            </a:r>
            <a:endParaRPr lang="da-DK" sz="2800" dirty="0"/>
          </a:p>
          <a:p>
            <a:endParaRPr lang="da-DK"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10</a:t>
            </a:fld>
            <a:endParaRPr lang="da-DK"/>
          </a:p>
        </p:txBody>
      </p:sp>
    </p:spTree>
    <p:extLst>
      <p:ext uri="{BB962C8B-B14F-4D97-AF65-F5344CB8AC3E}">
        <p14:creationId xmlns:p14="http://schemas.microsoft.com/office/powerpoint/2010/main" val="956194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Observations: </a:t>
            </a:r>
            <a:r>
              <a:rPr lang="da-DK" dirty="0" err="1" smtClean="0"/>
              <a:t>code</a:t>
            </a:r>
            <a:r>
              <a:rPr lang="da-DK" dirty="0" err="1"/>
              <a:t>-</a:t>
            </a:r>
            <a:r>
              <a:rPr lang="da-DK" dirty="0" err="1" smtClean="0"/>
              <a:t>switching</a:t>
            </a:r>
            <a:endParaRPr lang="da-DK" dirty="0"/>
          </a:p>
        </p:txBody>
      </p:sp>
      <p:sp>
        <p:nvSpPr>
          <p:cNvPr id="3" name="Pladsholder til indhold 2"/>
          <p:cNvSpPr>
            <a:spLocks noGrp="1"/>
          </p:cNvSpPr>
          <p:nvPr>
            <p:ph idx="1"/>
          </p:nvPr>
        </p:nvSpPr>
        <p:spPr/>
        <p:txBody>
          <a:bodyPr/>
          <a:lstStyle/>
          <a:p>
            <a:endParaRPr lang="da-DK" sz="2800" dirty="0" smtClean="0"/>
          </a:p>
          <a:p>
            <a:pPr marL="0" indent="0">
              <a:buNone/>
            </a:pPr>
            <a:r>
              <a:rPr lang="da-DK" sz="2800" dirty="0" err="1" smtClean="0"/>
              <a:t>Searider</a:t>
            </a:r>
            <a:r>
              <a:rPr lang="da-DK" sz="2800" dirty="0" smtClean="0"/>
              <a:t>: 	[Asks a </a:t>
            </a:r>
            <a:r>
              <a:rPr lang="da-DK" sz="2800" dirty="0" err="1" smtClean="0"/>
              <a:t>question</a:t>
            </a:r>
            <a:r>
              <a:rPr lang="da-DK" sz="2800" dirty="0" smtClean="0"/>
              <a:t>, </a:t>
            </a:r>
            <a:r>
              <a:rPr lang="da-DK" sz="2800" dirty="0" err="1" smtClean="0"/>
              <a:t>then</a:t>
            </a:r>
            <a:r>
              <a:rPr lang="da-DK" sz="2800" dirty="0" smtClean="0"/>
              <a:t> </a:t>
            </a:r>
            <a:r>
              <a:rPr lang="da-DK" sz="2800" dirty="0" err="1" smtClean="0"/>
              <a:t>repeats</a:t>
            </a:r>
            <a:r>
              <a:rPr lang="da-DK" sz="2800" dirty="0" smtClean="0"/>
              <a:t> it] </a:t>
            </a:r>
            <a:endParaRPr lang="da-DK" sz="2800" dirty="0"/>
          </a:p>
          <a:p>
            <a:pPr marL="0" indent="0">
              <a:buNone/>
            </a:pPr>
            <a:r>
              <a:rPr lang="da-DK" sz="2800" dirty="0" smtClean="0"/>
              <a:t>Officer:	”</a:t>
            </a:r>
            <a:r>
              <a:rPr lang="da-DK" sz="2800" dirty="0" smtClean="0">
                <a:solidFill>
                  <a:srgbClr val="7030A0"/>
                </a:solidFill>
              </a:rPr>
              <a:t>Om det er North</a:t>
            </a:r>
            <a:r>
              <a:rPr lang="da-DK" sz="2800" dirty="0" smtClean="0"/>
              <a:t>? Oh </a:t>
            </a:r>
            <a:r>
              <a:rPr lang="da-DK" sz="2800" dirty="0" err="1" smtClean="0"/>
              <a:t>sorry</a:t>
            </a:r>
            <a:r>
              <a:rPr lang="da-DK" sz="2800" dirty="0" smtClean="0"/>
              <a:t>… </a:t>
            </a:r>
            <a:r>
              <a:rPr lang="da-DK" sz="2800" dirty="0" err="1" smtClean="0"/>
              <a:t>erh</a:t>
            </a:r>
            <a:r>
              <a:rPr lang="da-DK" sz="2800" dirty="0" smtClean="0"/>
              <a:t>…”</a:t>
            </a:r>
          </a:p>
          <a:p>
            <a:pPr marL="0" indent="0">
              <a:buNone/>
            </a:pPr>
            <a:r>
              <a:rPr lang="da-DK" sz="2800" dirty="0" smtClean="0"/>
              <a:t>              </a:t>
            </a:r>
          </a:p>
          <a:p>
            <a:pPr marL="0" indent="0">
              <a:buNone/>
            </a:pPr>
            <a:r>
              <a:rPr lang="da-DK" sz="2800" dirty="0"/>
              <a:t> </a:t>
            </a:r>
            <a:r>
              <a:rPr lang="da-DK" sz="2800" dirty="0" smtClean="0"/>
              <a:t>             </a:t>
            </a:r>
            <a:endParaRPr lang="da-DK" dirty="0"/>
          </a:p>
        </p:txBody>
      </p:sp>
      <p:sp>
        <p:nvSpPr>
          <p:cNvPr id="5" name="Pladsholder til sidefod 4"/>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6" name="Pladsholder til slidenummer 5"/>
          <p:cNvSpPr>
            <a:spLocks noGrp="1"/>
          </p:cNvSpPr>
          <p:nvPr>
            <p:ph type="sldNum" sz="quarter" idx="12"/>
          </p:nvPr>
        </p:nvSpPr>
        <p:spPr/>
        <p:txBody>
          <a:bodyPr/>
          <a:lstStyle/>
          <a:p>
            <a:fld id="{9FE34D94-7449-4570-8DA1-BFCD89C297C8}" type="slidenum">
              <a:rPr lang="da-DK" smtClean="0"/>
              <a:t>11</a:t>
            </a:fld>
            <a:endParaRPr lang="da-DK"/>
          </a:p>
        </p:txBody>
      </p:sp>
    </p:spTree>
    <p:extLst>
      <p:ext uri="{BB962C8B-B14F-4D97-AF65-F5344CB8AC3E}">
        <p14:creationId xmlns:p14="http://schemas.microsoft.com/office/powerpoint/2010/main" val="824892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258388" cy="1499616"/>
          </a:xfrm>
        </p:spPr>
        <p:txBody>
          <a:bodyPr/>
          <a:lstStyle/>
          <a:p>
            <a:r>
              <a:rPr lang="da-DK" dirty="0" smtClean="0"/>
              <a:t>Research in the </a:t>
            </a:r>
            <a:r>
              <a:rPr lang="da-DK" dirty="0" err="1" smtClean="0"/>
              <a:t>field</a:t>
            </a:r>
            <a:r>
              <a:rPr lang="da-DK" dirty="0" smtClean="0"/>
              <a:t>: </a:t>
            </a:r>
            <a:r>
              <a:rPr lang="da-DK" dirty="0" err="1" smtClean="0"/>
              <a:t>some</a:t>
            </a:r>
            <a:r>
              <a:rPr lang="da-DK" dirty="0" smtClean="0"/>
              <a:t> central </a:t>
            </a:r>
            <a:r>
              <a:rPr lang="da-DK" dirty="0" err="1" smtClean="0"/>
              <a:t>concerns</a:t>
            </a:r>
            <a:endParaRPr lang="da-DK" dirty="0"/>
          </a:p>
        </p:txBody>
      </p:sp>
      <p:sp>
        <p:nvSpPr>
          <p:cNvPr id="3" name="Pladsholder til indhold 2"/>
          <p:cNvSpPr>
            <a:spLocks noGrp="1"/>
          </p:cNvSpPr>
          <p:nvPr>
            <p:ph idx="1"/>
          </p:nvPr>
        </p:nvSpPr>
        <p:spPr>
          <a:xfrm>
            <a:off x="1024128" y="1917290"/>
            <a:ext cx="9720071" cy="4392070"/>
          </a:xfrm>
        </p:spPr>
        <p:txBody>
          <a:bodyPr>
            <a:normAutofit/>
          </a:bodyPr>
          <a:lstStyle/>
          <a:p>
            <a:pPr lvl="0"/>
            <a:r>
              <a:rPr lang="en-US" sz="3000" dirty="0" smtClean="0"/>
              <a:t>Noise (contentious)</a:t>
            </a:r>
          </a:p>
          <a:p>
            <a:pPr lvl="0"/>
            <a:r>
              <a:rPr lang="da-DK" sz="3000" dirty="0" err="1" smtClean="0"/>
              <a:t>Sleep</a:t>
            </a:r>
            <a:r>
              <a:rPr lang="da-DK" sz="3000" dirty="0" smtClean="0"/>
              <a:t> deprivation</a:t>
            </a:r>
          </a:p>
          <a:p>
            <a:pPr lvl="0"/>
            <a:r>
              <a:rPr lang="da-DK" sz="3000" dirty="0" smtClean="0"/>
              <a:t>High </a:t>
            </a:r>
            <a:r>
              <a:rPr lang="da-DK" sz="3000" dirty="0" err="1" smtClean="0"/>
              <a:t>cognitive</a:t>
            </a:r>
            <a:r>
              <a:rPr lang="da-DK" sz="3000" dirty="0" smtClean="0"/>
              <a:t> load</a:t>
            </a:r>
          </a:p>
          <a:p>
            <a:pPr lvl="0"/>
            <a:endParaRPr lang="da-DK" b="1" dirty="0"/>
          </a:p>
          <a:p>
            <a:pPr lvl="0"/>
            <a:r>
              <a:rPr lang="da-DK" sz="2800" dirty="0" smtClean="0"/>
              <a:t>Main </a:t>
            </a:r>
            <a:r>
              <a:rPr lang="da-DK" sz="2800" dirty="0" err="1" smtClean="0"/>
              <a:t>results</a:t>
            </a:r>
            <a:r>
              <a:rPr lang="da-DK" sz="2800" dirty="0" smtClean="0"/>
              <a:t>:</a:t>
            </a:r>
          </a:p>
          <a:p>
            <a:pPr marL="457200" lvl="0" indent="-457200">
              <a:buFont typeface="+mj-lt"/>
              <a:buAutoNum type="arabicPeriod"/>
            </a:pPr>
            <a:r>
              <a:rPr lang="da-DK" sz="2800" dirty="0" smtClean="0"/>
              <a:t>Processing </a:t>
            </a:r>
            <a:r>
              <a:rPr lang="da-DK" sz="2800" dirty="0" err="1" smtClean="0"/>
              <a:t>delays</a:t>
            </a:r>
            <a:r>
              <a:rPr lang="da-DK" sz="2800" dirty="0" smtClean="0"/>
              <a:t> (</a:t>
            </a:r>
            <a:r>
              <a:rPr lang="da-DK" sz="2800" dirty="0" err="1" smtClean="0"/>
              <a:t>noise</a:t>
            </a:r>
            <a:r>
              <a:rPr lang="da-DK" sz="2800" dirty="0" smtClean="0"/>
              <a:t> and </a:t>
            </a:r>
            <a:r>
              <a:rPr lang="da-DK" sz="2800" dirty="0" err="1" smtClean="0"/>
              <a:t>high</a:t>
            </a:r>
            <a:r>
              <a:rPr lang="da-DK" sz="2800" dirty="0" smtClean="0"/>
              <a:t> </a:t>
            </a:r>
            <a:r>
              <a:rPr lang="da-DK" sz="2800" dirty="0" err="1" smtClean="0"/>
              <a:t>cognitive</a:t>
            </a:r>
            <a:r>
              <a:rPr lang="da-DK" sz="2800" dirty="0" smtClean="0"/>
              <a:t> load)</a:t>
            </a:r>
          </a:p>
          <a:p>
            <a:pPr marL="457200" lvl="0" indent="-457200">
              <a:buFont typeface="+mj-lt"/>
              <a:buAutoNum type="arabicPeriod"/>
            </a:pPr>
            <a:r>
              <a:rPr lang="da-DK" sz="2800" dirty="0" err="1" smtClean="0"/>
              <a:t>Lack</a:t>
            </a:r>
            <a:r>
              <a:rPr lang="da-DK" sz="2800" dirty="0" smtClean="0"/>
              <a:t> of </a:t>
            </a:r>
            <a:r>
              <a:rPr lang="da-DK" sz="2800" dirty="0" err="1" smtClean="0"/>
              <a:t>clarity</a:t>
            </a:r>
            <a:r>
              <a:rPr lang="da-DK" sz="2800" dirty="0" smtClean="0"/>
              <a:t> and </a:t>
            </a:r>
            <a:r>
              <a:rPr lang="da-DK" sz="2800" dirty="0" err="1" smtClean="0"/>
              <a:t>accuracy</a:t>
            </a:r>
            <a:r>
              <a:rPr lang="da-DK" sz="2800" dirty="0" smtClean="0"/>
              <a:t> as </a:t>
            </a:r>
            <a:r>
              <a:rPr lang="da-DK" sz="2800" dirty="0" err="1" smtClean="0"/>
              <a:t>message</a:t>
            </a:r>
            <a:r>
              <a:rPr lang="da-DK" sz="2800" dirty="0" smtClean="0"/>
              <a:t> is </a:t>
            </a:r>
            <a:r>
              <a:rPr lang="da-DK" sz="2800" dirty="0" err="1" smtClean="0"/>
              <a:t>repeated</a:t>
            </a:r>
            <a:r>
              <a:rPr lang="da-DK" sz="2800" dirty="0" smtClean="0"/>
              <a:t> back by </a:t>
            </a:r>
            <a:r>
              <a:rPr lang="da-DK" sz="2800" dirty="0" err="1" smtClean="0"/>
              <a:t>subject</a:t>
            </a:r>
            <a:r>
              <a:rPr lang="da-DK" sz="2800" dirty="0" smtClean="0"/>
              <a:t> (</a:t>
            </a:r>
            <a:r>
              <a:rPr lang="da-DK" sz="2800" dirty="0" err="1" smtClean="0"/>
              <a:t>sleep</a:t>
            </a:r>
            <a:r>
              <a:rPr lang="da-DK" sz="2800" dirty="0" smtClean="0"/>
              <a:t> deprivation and </a:t>
            </a:r>
            <a:r>
              <a:rPr lang="da-DK" sz="2800" dirty="0" err="1" smtClean="0"/>
              <a:t>high</a:t>
            </a:r>
            <a:r>
              <a:rPr lang="da-DK" sz="2800" dirty="0" smtClean="0"/>
              <a:t> </a:t>
            </a:r>
            <a:r>
              <a:rPr lang="da-DK" sz="2800" dirty="0" err="1" smtClean="0"/>
              <a:t>cognitive</a:t>
            </a:r>
            <a:r>
              <a:rPr lang="da-DK" sz="2800" dirty="0" smtClean="0"/>
              <a:t> load)</a:t>
            </a:r>
          </a:p>
          <a:p>
            <a:pPr lvl="0"/>
            <a:endParaRPr lang="da-DK" dirty="0"/>
          </a:p>
          <a:p>
            <a:endParaRPr lang="da-DK"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12</a:t>
            </a:fld>
            <a:endParaRPr lang="da-DK"/>
          </a:p>
        </p:txBody>
      </p:sp>
    </p:spTree>
    <p:extLst>
      <p:ext uri="{BB962C8B-B14F-4D97-AF65-F5344CB8AC3E}">
        <p14:creationId xmlns:p14="http://schemas.microsoft.com/office/powerpoint/2010/main" val="32796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Learning </a:t>
            </a:r>
            <a:r>
              <a:rPr lang="da-DK" dirty="0" err="1" smtClean="0"/>
              <a:t>materials</a:t>
            </a:r>
            <a:r>
              <a:rPr lang="da-DK" dirty="0" smtClean="0"/>
              <a:t> &amp; </a:t>
            </a:r>
            <a:r>
              <a:rPr lang="da-DK" dirty="0" err="1" smtClean="0"/>
              <a:t>learning</a:t>
            </a:r>
            <a:r>
              <a:rPr lang="da-DK" dirty="0" smtClean="0"/>
              <a:t> </a:t>
            </a:r>
            <a:r>
              <a:rPr lang="da-DK" dirty="0" err="1" smtClean="0"/>
              <a:t>activities</a:t>
            </a:r>
            <a:endParaRPr lang="da-DK" dirty="0"/>
          </a:p>
        </p:txBody>
      </p:sp>
      <p:sp>
        <p:nvSpPr>
          <p:cNvPr id="3" name="Pladsholder til indhold 2"/>
          <p:cNvSpPr>
            <a:spLocks noGrp="1"/>
          </p:cNvSpPr>
          <p:nvPr>
            <p:ph idx="1"/>
          </p:nvPr>
        </p:nvSpPr>
        <p:spPr>
          <a:xfrm>
            <a:off x="760942" y="2140508"/>
            <a:ext cx="9582149" cy="4023360"/>
          </a:xfrm>
        </p:spPr>
        <p:txBody>
          <a:bodyPr/>
          <a:lstStyle/>
          <a:p>
            <a:r>
              <a:rPr lang="da-DK" sz="2800" dirty="0" err="1" smtClean="0"/>
              <a:t>Educational</a:t>
            </a:r>
            <a:r>
              <a:rPr lang="da-DK" sz="2800" dirty="0" smtClean="0"/>
              <a:t> </a:t>
            </a:r>
            <a:r>
              <a:rPr lang="da-DK" sz="2800" dirty="0" err="1" smtClean="0"/>
              <a:t>philosophy</a:t>
            </a:r>
            <a:r>
              <a:rPr lang="da-DK" sz="2800" dirty="0" smtClean="0"/>
              <a:t> </a:t>
            </a:r>
            <a:r>
              <a:rPr lang="da-DK" sz="2800" dirty="0" err="1" smtClean="0"/>
              <a:t>behind</a:t>
            </a:r>
            <a:r>
              <a:rPr lang="da-DK" sz="2800" dirty="0" smtClean="0"/>
              <a:t> the translation of </a:t>
            </a:r>
            <a:r>
              <a:rPr lang="da-DK" sz="2800" dirty="0" err="1" smtClean="0"/>
              <a:t>study</a:t>
            </a:r>
            <a:r>
              <a:rPr lang="da-DK" sz="2800" dirty="0" smtClean="0"/>
              <a:t> </a:t>
            </a:r>
            <a:r>
              <a:rPr lang="da-DK" sz="2800" dirty="0" err="1" smtClean="0"/>
              <a:t>results</a:t>
            </a:r>
            <a:r>
              <a:rPr lang="da-DK" sz="2800" dirty="0" smtClean="0"/>
              <a:t> </a:t>
            </a:r>
            <a:r>
              <a:rPr lang="da-DK" sz="2800" dirty="0" err="1" smtClean="0"/>
              <a:t>into</a:t>
            </a:r>
            <a:r>
              <a:rPr lang="da-DK" sz="2800" dirty="0" smtClean="0"/>
              <a:t> </a:t>
            </a:r>
            <a:r>
              <a:rPr lang="da-DK" sz="2800" dirty="0" err="1" smtClean="0"/>
              <a:t>learning</a:t>
            </a:r>
            <a:r>
              <a:rPr lang="da-DK" sz="2800" dirty="0" smtClean="0"/>
              <a:t> </a:t>
            </a:r>
            <a:r>
              <a:rPr lang="da-DK" sz="2800" dirty="0" err="1" smtClean="0"/>
              <a:t>materials</a:t>
            </a:r>
            <a:r>
              <a:rPr lang="da-DK" sz="2800" dirty="0" smtClean="0"/>
              <a:t>:</a:t>
            </a:r>
          </a:p>
          <a:p>
            <a:endParaRPr lang="da-DK" sz="2800" dirty="0"/>
          </a:p>
          <a:p>
            <a:pPr>
              <a:buFont typeface="Wingdings" panose="05000000000000000000" pitchFamily="2" charset="2"/>
              <a:buChar char="Ø"/>
            </a:pPr>
            <a:r>
              <a:rPr lang="da-DK" sz="2800" dirty="0" smtClean="0"/>
              <a:t>”</a:t>
            </a:r>
            <a:r>
              <a:rPr lang="da-DK" sz="2800" dirty="0" err="1" smtClean="0"/>
              <a:t>Bildung</a:t>
            </a:r>
            <a:r>
              <a:rPr lang="da-DK" sz="2800" dirty="0" smtClean="0"/>
              <a:t>” &amp; moral </a:t>
            </a:r>
            <a:r>
              <a:rPr lang="da-DK" sz="2800" dirty="0" err="1" smtClean="0"/>
              <a:t>education</a:t>
            </a:r>
            <a:r>
              <a:rPr lang="da-DK" sz="2800" dirty="0" smtClean="0"/>
              <a:t> </a:t>
            </a:r>
            <a:r>
              <a:rPr lang="da-DK" sz="2800" dirty="0" err="1" smtClean="0"/>
              <a:t>through</a:t>
            </a:r>
            <a:r>
              <a:rPr lang="da-DK" sz="2800" dirty="0" smtClean="0"/>
              <a:t> </a:t>
            </a:r>
            <a:r>
              <a:rPr lang="da-DK" sz="2800" dirty="0" err="1" smtClean="0"/>
              <a:t>individual</a:t>
            </a:r>
            <a:r>
              <a:rPr lang="da-DK" sz="2800" dirty="0" smtClean="0"/>
              <a:t> </a:t>
            </a:r>
            <a:r>
              <a:rPr lang="da-DK" sz="2800" dirty="0" err="1" smtClean="0"/>
              <a:t>experience</a:t>
            </a:r>
            <a:endParaRPr lang="da-DK" sz="2800" dirty="0" smtClean="0"/>
          </a:p>
          <a:p>
            <a:pPr>
              <a:buFont typeface="Wingdings" panose="05000000000000000000" pitchFamily="2" charset="2"/>
              <a:buChar char="Ø"/>
            </a:pPr>
            <a:r>
              <a:rPr lang="da-DK" sz="2800" dirty="0" smtClean="0"/>
              <a:t>Trial-and-</a:t>
            </a:r>
            <a:r>
              <a:rPr lang="da-DK" sz="2800" dirty="0" err="1" smtClean="0"/>
              <a:t>error</a:t>
            </a:r>
            <a:endParaRPr lang="da-DK" sz="2800" dirty="0" smtClean="0"/>
          </a:p>
          <a:p>
            <a:pPr>
              <a:buFont typeface="Wingdings" panose="05000000000000000000" pitchFamily="2" charset="2"/>
              <a:buChar char="Ø"/>
            </a:pPr>
            <a:r>
              <a:rPr lang="da-DK" sz="2800" dirty="0" err="1" smtClean="0"/>
              <a:t>Shift</a:t>
            </a:r>
            <a:r>
              <a:rPr lang="da-DK" sz="2800" dirty="0" smtClean="0"/>
              <a:t> from </a:t>
            </a:r>
            <a:r>
              <a:rPr lang="da-DK" sz="2800" dirty="0" err="1" smtClean="0"/>
              <a:t>teacher</a:t>
            </a:r>
            <a:r>
              <a:rPr lang="da-DK" sz="2800" dirty="0" smtClean="0"/>
              <a:t> </a:t>
            </a:r>
            <a:r>
              <a:rPr lang="da-DK" sz="2800" dirty="0" err="1" smtClean="0"/>
              <a:t>lecturing</a:t>
            </a:r>
            <a:r>
              <a:rPr lang="da-DK" sz="2800" dirty="0" smtClean="0"/>
              <a:t> to </a:t>
            </a:r>
            <a:r>
              <a:rPr lang="da-DK" sz="2800" dirty="0" err="1" smtClean="0"/>
              <a:t>cadets</a:t>
            </a:r>
            <a:r>
              <a:rPr lang="da-DK" sz="2800" dirty="0" smtClean="0"/>
              <a:t> </a:t>
            </a:r>
            <a:r>
              <a:rPr lang="da-DK" sz="2800" dirty="0" err="1" smtClean="0"/>
              <a:t>exploring</a:t>
            </a:r>
            <a:endParaRPr lang="da-DK" sz="28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13</a:t>
            </a:fld>
            <a:endParaRPr lang="da-DK"/>
          </a:p>
        </p:txBody>
      </p:sp>
      <p:sp>
        <p:nvSpPr>
          <p:cNvPr id="6" name="Afrundet rektangulær billedforklaring 5"/>
          <p:cNvSpPr/>
          <p:nvPr/>
        </p:nvSpPr>
        <p:spPr>
          <a:xfrm>
            <a:off x="9000066" y="4152188"/>
            <a:ext cx="2686050" cy="1859180"/>
          </a:xfrm>
          <a:prstGeom prst="wedgeRoundRectCallout">
            <a:avLst>
              <a:gd name="adj1" fmla="val -82030"/>
              <a:gd name="adj2" fmla="val 5350"/>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rPr>
              <a:t>”Use yourself as an object of study”</a:t>
            </a:r>
          </a:p>
          <a:p>
            <a:pPr algn="ctr"/>
            <a:endParaRPr lang="da-DK" dirty="0"/>
          </a:p>
        </p:txBody>
      </p:sp>
    </p:spTree>
    <p:extLst>
      <p:ext uri="{BB962C8B-B14F-4D97-AF65-F5344CB8AC3E}">
        <p14:creationId xmlns:p14="http://schemas.microsoft.com/office/powerpoint/2010/main" val="1701829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Learning </a:t>
            </a:r>
            <a:r>
              <a:rPr lang="da-DK" dirty="0" err="1" smtClean="0"/>
              <a:t>materials</a:t>
            </a:r>
            <a:r>
              <a:rPr lang="da-DK" dirty="0" smtClean="0"/>
              <a:t> &amp; </a:t>
            </a:r>
            <a:r>
              <a:rPr lang="da-DK" dirty="0" err="1" smtClean="0"/>
              <a:t>learning</a:t>
            </a:r>
            <a:r>
              <a:rPr lang="da-DK" dirty="0" smtClean="0"/>
              <a:t> </a:t>
            </a:r>
            <a:r>
              <a:rPr lang="da-DK" dirty="0" err="1" smtClean="0"/>
              <a:t>activities</a:t>
            </a:r>
            <a:endParaRPr lang="da-DK" dirty="0"/>
          </a:p>
        </p:txBody>
      </p:sp>
      <p:sp>
        <p:nvSpPr>
          <p:cNvPr id="3" name="Pladsholder til indhold 2"/>
          <p:cNvSpPr>
            <a:spLocks noGrp="1"/>
          </p:cNvSpPr>
          <p:nvPr>
            <p:ph idx="1"/>
          </p:nvPr>
        </p:nvSpPr>
        <p:spPr>
          <a:xfrm>
            <a:off x="1024128" y="2265226"/>
            <a:ext cx="5148072" cy="3887272"/>
          </a:xfrm>
        </p:spPr>
        <p:txBody>
          <a:bodyPr>
            <a:normAutofit/>
          </a:bodyPr>
          <a:lstStyle/>
          <a:p>
            <a:r>
              <a:rPr lang="da-DK" sz="2800" b="1" dirty="0" smtClean="0"/>
              <a:t>Three-</a:t>
            </a:r>
            <a:r>
              <a:rPr lang="da-DK" sz="2800" b="1" dirty="0" err="1" smtClean="0"/>
              <a:t>tiered</a:t>
            </a:r>
            <a:r>
              <a:rPr lang="da-DK" sz="2800" b="1" dirty="0" smtClean="0"/>
              <a:t> </a:t>
            </a:r>
            <a:r>
              <a:rPr lang="da-DK" sz="2800" b="1" dirty="0" err="1" smtClean="0"/>
              <a:t>learning</a:t>
            </a:r>
            <a:r>
              <a:rPr lang="da-DK" sz="2800" b="1" dirty="0" smtClean="0"/>
              <a:t> design:</a:t>
            </a:r>
          </a:p>
          <a:p>
            <a:pPr marL="457200" indent="-457200">
              <a:buFont typeface="+mj-lt"/>
              <a:buAutoNum type="arabicPeriod"/>
            </a:pPr>
            <a:r>
              <a:rPr lang="da-DK" sz="2800" dirty="0" err="1" smtClean="0"/>
              <a:t>Awareness-raising</a:t>
            </a:r>
            <a:r>
              <a:rPr lang="da-DK" sz="2800" dirty="0" smtClean="0"/>
              <a:t> </a:t>
            </a:r>
          </a:p>
          <a:p>
            <a:pPr marL="457200" indent="-457200">
              <a:buFont typeface="+mj-lt"/>
              <a:buAutoNum type="arabicPeriod"/>
            </a:pPr>
            <a:r>
              <a:rPr lang="da-DK" sz="2800" dirty="0" smtClean="0"/>
              <a:t>Training </a:t>
            </a:r>
            <a:r>
              <a:rPr lang="da-DK" sz="2800" dirty="0" err="1" smtClean="0"/>
              <a:t>specific</a:t>
            </a:r>
            <a:r>
              <a:rPr lang="da-DK" sz="2800" dirty="0" smtClean="0"/>
              <a:t> </a:t>
            </a:r>
            <a:r>
              <a:rPr lang="da-DK" sz="2800" dirty="0" err="1" smtClean="0"/>
              <a:t>skill</a:t>
            </a:r>
            <a:r>
              <a:rPr lang="da-DK" sz="2800" dirty="0" smtClean="0"/>
              <a:t> </a:t>
            </a:r>
          </a:p>
          <a:p>
            <a:pPr marL="457200" indent="-457200">
              <a:buFont typeface="+mj-lt"/>
              <a:buAutoNum type="arabicPeriod"/>
            </a:pPr>
            <a:r>
              <a:rPr lang="da-DK" sz="2800" dirty="0" err="1" smtClean="0"/>
              <a:t>Combining</a:t>
            </a:r>
            <a:r>
              <a:rPr lang="da-DK" sz="2800" dirty="0" smtClean="0"/>
              <a:t> </a:t>
            </a:r>
            <a:r>
              <a:rPr lang="da-DK" sz="2800" dirty="0" err="1" smtClean="0"/>
              <a:t>skills</a:t>
            </a:r>
            <a:r>
              <a:rPr lang="da-DK" sz="2800" dirty="0" smtClean="0"/>
              <a:t> </a:t>
            </a:r>
            <a:r>
              <a:rPr lang="da-DK" sz="2800" dirty="0" err="1" smtClean="0"/>
              <a:t>into</a:t>
            </a:r>
            <a:r>
              <a:rPr lang="da-DK" sz="2800" dirty="0" smtClean="0"/>
              <a:t> </a:t>
            </a:r>
            <a:r>
              <a:rPr lang="da-DK" sz="2800" dirty="0" err="1" smtClean="0"/>
              <a:t>competency</a:t>
            </a:r>
            <a:r>
              <a:rPr lang="da-DK" sz="2800" dirty="0" smtClean="0"/>
              <a:t> is </a:t>
            </a:r>
            <a:r>
              <a:rPr lang="da-DK" sz="2800" dirty="0" err="1" smtClean="0"/>
              <a:t>complex</a:t>
            </a:r>
            <a:r>
              <a:rPr lang="da-DK" sz="2800" dirty="0" smtClean="0"/>
              <a:t> </a:t>
            </a:r>
            <a:r>
              <a:rPr lang="da-DK" sz="2800" dirty="0" err="1" smtClean="0"/>
              <a:t>training</a:t>
            </a:r>
            <a:r>
              <a:rPr lang="da-DK" sz="2800" dirty="0" smtClean="0"/>
              <a:t> scenario (</a:t>
            </a:r>
            <a:r>
              <a:rPr lang="da-DK" sz="2800" dirty="0" err="1" smtClean="0"/>
              <a:t>cross-disciplinary</a:t>
            </a:r>
            <a:r>
              <a:rPr lang="da-DK" sz="2800" dirty="0" smtClean="0"/>
              <a:t>)</a:t>
            </a:r>
          </a:p>
          <a:p>
            <a:endParaRPr lang="da-DK" dirty="0" smtClean="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14</a:t>
            </a:fld>
            <a:endParaRPr lang="da-DK"/>
          </a:p>
        </p:txBody>
      </p:sp>
      <p:sp>
        <p:nvSpPr>
          <p:cNvPr id="8" name="Tekstfelt 7"/>
          <p:cNvSpPr txBox="1"/>
          <p:nvPr/>
        </p:nvSpPr>
        <p:spPr>
          <a:xfrm>
            <a:off x="6972300" y="2800350"/>
            <a:ext cx="1276350" cy="895350"/>
          </a:xfrm>
          <a:prstGeom prst="rect">
            <a:avLst/>
          </a:prstGeom>
          <a:noFill/>
        </p:spPr>
        <p:txBody>
          <a:bodyPr wrap="square" rtlCol="0">
            <a:spAutoFit/>
          </a:bodyPr>
          <a:lstStyle/>
          <a:p>
            <a:endParaRPr lang="da-DK" dirty="0"/>
          </a:p>
        </p:txBody>
      </p:sp>
      <p:sp>
        <p:nvSpPr>
          <p:cNvPr id="10" name="Rektangel 9"/>
          <p:cNvSpPr/>
          <p:nvPr/>
        </p:nvSpPr>
        <p:spPr>
          <a:xfrm>
            <a:off x="6934200" y="2182180"/>
            <a:ext cx="5257800" cy="3539430"/>
          </a:xfrm>
          <a:prstGeom prst="rect">
            <a:avLst/>
          </a:prstGeom>
        </p:spPr>
        <p:txBody>
          <a:bodyPr wrap="square">
            <a:spAutoFit/>
          </a:bodyPr>
          <a:lstStyle/>
          <a:p>
            <a:pPr lvl="2"/>
            <a:r>
              <a:rPr lang="da-DK" sz="2800" b="1" dirty="0" err="1" smtClean="0"/>
              <a:t>Exercises</a:t>
            </a:r>
            <a:endParaRPr lang="da-DK" sz="2800" b="1" dirty="0" smtClean="0"/>
          </a:p>
          <a:p>
            <a:pPr marL="1428750" lvl="2" indent="-514350">
              <a:buFont typeface="Arial" panose="020B0604020202020204" pitchFamily="34" charset="0"/>
              <a:buChar char="•"/>
            </a:pPr>
            <a:r>
              <a:rPr lang="da-DK" sz="2800" dirty="0" smtClean="0"/>
              <a:t>1 </a:t>
            </a:r>
            <a:r>
              <a:rPr lang="da-DK" sz="2800" dirty="0"/>
              <a:t>x </a:t>
            </a:r>
            <a:r>
              <a:rPr lang="da-DK" sz="2800" dirty="0" err="1"/>
              <a:t>tetris</a:t>
            </a:r>
            <a:r>
              <a:rPr lang="da-DK" sz="2800" dirty="0"/>
              <a:t>, interview</a:t>
            </a:r>
          </a:p>
          <a:p>
            <a:pPr marL="1428750" lvl="2" indent="-514350">
              <a:buFont typeface="Arial" panose="020B0604020202020204" pitchFamily="34" charset="0"/>
              <a:buChar char="•"/>
            </a:pPr>
            <a:r>
              <a:rPr lang="da-DK" sz="2800" dirty="0"/>
              <a:t>1 x </a:t>
            </a:r>
            <a:r>
              <a:rPr lang="da-DK" sz="2800" dirty="0" err="1"/>
              <a:t>tetris</a:t>
            </a:r>
            <a:r>
              <a:rPr lang="da-DK" sz="2800" dirty="0"/>
              <a:t> </a:t>
            </a:r>
            <a:r>
              <a:rPr lang="da-DK" sz="2800" dirty="0" smtClean="0"/>
              <a:t>w/ </a:t>
            </a:r>
            <a:r>
              <a:rPr lang="da-DK" sz="2800" dirty="0"/>
              <a:t>s</a:t>
            </a:r>
            <a:r>
              <a:rPr lang="da-DK" sz="2800" dirty="0" smtClean="0"/>
              <a:t>ound</a:t>
            </a:r>
            <a:endParaRPr lang="da-DK" sz="2800" dirty="0"/>
          </a:p>
          <a:p>
            <a:pPr marL="1428750" lvl="2" indent="-514350">
              <a:buFont typeface="Arial" panose="020B0604020202020204" pitchFamily="34" charset="0"/>
              <a:buChar char="•"/>
            </a:pPr>
            <a:r>
              <a:rPr lang="da-DK" sz="2800" dirty="0"/>
              <a:t>C</a:t>
            </a:r>
            <a:r>
              <a:rPr lang="da-DK" sz="2800" dirty="0" smtClean="0"/>
              <a:t>ollaboration (</a:t>
            </a:r>
            <a:r>
              <a:rPr lang="da-DK" sz="2800" dirty="0" err="1" smtClean="0"/>
              <a:t>egg</a:t>
            </a:r>
            <a:r>
              <a:rPr lang="da-DK" sz="2800" dirty="0" smtClean="0"/>
              <a:t>)</a:t>
            </a:r>
            <a:endParaRPr lang="da-DK" sz="2800" dirty="0"/>
          </a:p>
          <a:p>
            <a:pPr marL="1428750" lvl="2" indent="-514350">
              <a:buFont typeface="Arial" panose="020B0604020202020204" pitchFamily="34" charset="0"/>
              <a:buChar char="•"/>
            </a:pPr>
            <a:r>
              <a:rPr lang="da-DK" sz="2800" dirty="0"/>
              <a:t>Battle </a:t>
            </a:r>
            <a:r>
              <a:rPr lang="da-DK" sz="2800" dirty="0" err="1"/>
              <a:t>Damage</a:t>
            </a:r>
            <a:r>
              <a:rPr lang="da-DK" sz="2800" dirty="0"/>
              <a:t> Management (BDM</a:t>
            </a:r>
            <a:r>
              <a:rPr lang="da-DK" sz="2800" dirty="0" smtClean="0"/>
              <a:t>)</a:t>
            </a:r>
          </a:p>
          <a:p>
            <a:pPr marL="1428750" lvl="2" indent="-514350">
              <a:buFont typeface="Arial" panose="020B0604020202020204" pitchFamily="34" charset="0"/>
              <a:buChar char="•"/>
            </a:pPr>
            <a:endParaRPr lang="da-DK" sz="2800" dirty="0"/>
          </a:p>
          <a:p>
            <a:pPr lvl="2"/>
            <a:r>
              <a:rPr lang="da-DK" sz="2800" dirty="0" err="1" smtClean="0"/>
              <a:t>Then</a:t>
            </a:r>
            <a:r>
              <a:rPr lang="da-DK" sz="2800" dirty="0" smtClean="0"/>
              <a:t>: </a:t>
            </a:r>
            <a:r>
              <a:rPr lang="da-DK" sz="2800" dirty="0" err="1"/>
              <a:t>w</a:t>
            </a:r>
            <a:r>
              <a:rPr lang="da-DK" sz="2800" dirty="0" err="1" smtClean="0"/>
              <a:t>ritten</a:t>
            </a:r>
            <a:r>
              <a:rPr lang="da-DK" sz="2800" dirty="0" smtClean="0"/>
              <a:t> </a:t>
            </a:r>
            <a:r>
              <a:rPr lang="da-DK" sz="2800" dirty="0" err="1" smtClean="0"/>
              <a:t>reflections</a:t>
            </a:r>
            <a:endParaRPr lang="da-DK" sz="2800" dirty="0"/>
          </a:p>
        </p:txBody>
      </p:sp>
      <p:sp>
        <p:nvSpPr>
          <p:cNvPr id="11" name="Højrepil 10"/>
          <p:cNvSpPr/>
          <p:nvPr/>
        </p:nvSpPr>
        <p:spPr>
          <a:xfrm>
            <a:off x="5444872" y="3005709"/>
            <a:ext cx="153085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8512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500"/>
                                        <p:tgtEl>
                                          <p:spTgt spid="10">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fade">
                                      <p:cBhvr>
                                        <p:cTn id="24" dur="500"/>
                                        <p:tgtEl>
                                          <p:spTgt spid="10">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Learning: the </a:t>
            </a:r>
            <a:r>
              <a:rPr lang="da-DK" dirty="0" err="1" smtClean="0"/>
              <a:t>cadet</a:t>
            </a:r>
            <a:r>
              <a:rPr lang="da-DK" dirty="0" smtClean="0"/>
              <a:t> </a:t>
            </a:r>
            <a:r>
              <a:rPr lang="da-DK" dirty="0" err="1" smtClean="0"/>
              <a:t>experience</a:t>
            </a:r>
            <a:endParaRPr lang="da-DK" dirty="0"/>
          </a:p>
        </p:txBody>
      </p:sp>
      <p:sp>
        <p:nvSpPr>
          <p:cNvPr id="3" name="Pladsholder til indhold 2"/>
          <p:cNvSpPr>
            <a:spLocks noGrp="1"/>
          </p:cNvSpPr>
          <p:nvPr>
            <p:ph idx="1"/>
          </p:nvPr>
        </p:nvSpPr>
        <p:spPr/>
        <p:txBody>
          <a:bodyPr/>
          <a:lstStyle/>
          <a:p>
            <a:r>
              <a:rPr lang="da-DK" sz="2800" dirty="0" err="1" smtClean="0"/>
              <a:t>What</a:t>
            </a:r>
            <a:r>
              <a:rPr lang="da-DK" sz="2800" dirty="0" smtClean="0"/>
              <a:t> did the </a:t>
            </a:r>
            <a:r>
              <a:rPr lang="da-DK" sz="2800" dirty="0" err="1" smtClean="0"/>
              <a:t>cadets</a:t>
            </a:r>
            <a:r>
              <a:rPr lang="da-DK" sz="2800" dirty="0" smtClean="0"/>
              <a:t> </a:t>
            </a:r>
            <a:r>
              <a:rPr lang="da-DK" sz="2800" dirty="0" err="1" smtClean="0"/>
              <a:t>experience</a:t>
            </a:r>
            <a:r>
              <a:rPr lang="da-DK" sz="2800" dirty="0" smtClean="0"/>
              <a:t>?</a:t>
            </a:r>
          </a:p>
          <a:p>
            <a:endParaRPr lang="da-DK" sz="2800" dirty="0"/>
          </a:p>
          <a:p>
            <a:endParaRPr lang="da-DK" sz="2800" dirty="0" smtClean="0"/>
          </a:p>
          <a:p>
            <a:endParaRPr lang="da-DK" sz="2800" dirty="0"/>
          </a:p>
          <a:p>
            <a:endParaRPr lang="da-DK" sz="2800" dirty="0" smtClean="0"/>
          </a:p>
          <a:p>
            <a:endParaRPr lang="da-DK" sz="2800" dirty="0"/>
          </a:p>
          <a:p>
            <a:endParaRPr lang="da-DK" sz="28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15</a:t>
            </a:fld>
            <a:endParaRPr lang="da-DK"/>
          </a:p>
        </p:txBody>
      </p:sp>
      <p:pic>
        <p:nvPicPr>
          <p:cNvPr id="6" name="English skills excellent_CA - TK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538132" y="3486150"/>
            <a:ext cx="609600" cy="609600"/>
          </a:xfrm>
          <a:prstGeom prst="rect">
            <a:avLst/>
          </a:prstGeom>
        </p:spPr>
      </p:pic>
      <p:pic>
        <p:nvPicPr>
          <p:cNvPr id="7" name="English skills good Code switching_DWEO - C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93661" y="3486150"/>
            <a:ext cx="495300" cy="609600"/>
          </a:xfrm>
          <a:prstGeom prst="rect">
            <a:avLst/>
          </a:prstGeom>
        </p:spPr>
      </p:pic>
      <p:pic>
        <p:nvPicPr>
          <p:cNvPr id="8" name="English skills good confusion VLO">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1587403" y="3486150"/>
            <a:ext cx="609600" cy="609600"/>
          </a:xfrm>
          <a:prstGeom prst="rect">
            <a:avLst/>
          </a:prstGeom>
        </p:spPr>
      </p:pic>
    </p:spTree>
    <p:extLst>
      <p:ext uri="{BB962C8B-B14F-4D97-AF65-F5344CB8AC3E}">
        <p14:creationId xmlns:p14="http://schemas.microsoft.com/office/powerpoint/2010/main" val="2980930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0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760"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660" fill="hold"/>
                                        <p:tgtEl>
                                          <p:spTgt spid="8"/>
                                        </p:tgtEl>
                                      </p:cBhvr>
                                    </p:cmd>
                                  </p:childTnLst>
                                </p:cTn>
                              </p:par>
                            </p:childTnLst>
                          </p:cTn>
                        </p:par>
                      </p:childTnLst>
                    </p:cTn>
                  </p:par>
                </p:childTnLst>
              </p:cTn>
              <p:nextCondLst>
                <p:cond evt="onClick" delay="0">
                  <p:tgtEl>
                    <p:spTgt spid="8"/>
                  </p:tgtEl>
                </p:cond>
              </p:nextCondLst>
            </p:seq>
            <p:audio>
              <p:cMediaNode vol="80000">
                <p:cTn id="19" fill="hold" display="0">
                  <p:stCondLst>
                    <p:cond delay="indefinite"/>
                  </p:stCondLst>
                  <p:endCondLst>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Learning: the </a:t>
            </a:r>
            <a:r>
              <a:rPr lang="da-DK" dirty="0" err="1" smtClean="0"/>
              <a:t>cadet</a:t>
            </a:r>
            <a:r>
              <a:rPr lang="da-DK" dirty="0" smtClean="0"/>
              <a:t> </a:t>
            </a:r>
            <a:r>
              <a:rPr lang="da-DK" dirty="0" err="1" smtClean="0"/>
              <a:t>experience</a:t>
            </a:r>
            <a:endParaRPr lang="da-DK" dirty="0"/>
          </a:p>
        </p:txBody>
      </p:sp>
      <p:sp>
        <p:nvSpPr>
          <p:cNvPr id="3" name="Pladsholder til indhold 2"/>
          <p:cNvSpPr>
            <a:spLocks noGrp="1"/>
          </p:cNvSpPr>
          <p:nvPr>
            <p:ph idx="1"/>
          </p:nvPr>
        </p:nvSpPr>
        <p:spPr/>
        <p:txBody>
          <a:bodyPr/>
          <a:lstStyle/>
          <a:p>
            <a:r>
              <a:rPr lang="da-DK" sz="2800" dirty="0" err="1" smtClean="0"/>
              <a:t>Written</a:t>
            </a:r>
            <a:r>
              <a:rPr lang="da-DK" sz="2800" dirty="0" smtClean="0"/>
              <a:t> </a:t>
            </a:r>
            <a:r>
              <a:rPr lang="da-DK" sz="2800" dirty="0" err="1" smtClean="0"/>
              <a:t>reflections</a:t>
            </a:r>
            <a:r>
              <a:rPr lang="da-DK" sz="2800" dirty="0" smtClean="0"/>
              <a:t>:</a:t>
            </a:r>
          </a:p>
          <a:p>
            <a:r>
              <a:rPr lang="en-GB" sz="2800" dirty="0"/>
              <a:t>“Another observation I made was that the cadet’s </a:t>
            </a:r>
            <a:r>
              <a:rPr lang="en-GB" sz="2800" b="1" dirty="0"/>
              <a:t>Danish accents</a:t>
            </a:r>
            <a:r>
              <a:rPr lang="en-GB" sz="2800" dirty="0"/>
              <a:t> were more predominant when they were stressed. It felt like there was a linear connection between the level of stress and how much the accent protruded”</a:t>
            </a:r>
          </a:p>
          <a:p>
            <a:endParaRPr lang="da-DK" sz="2800" dirty="0"/>
          </a:p>
          <a:p>
            <a:endParaRPr lang="da-DK" sz="28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16</a:t>
            </a:fld>
            <a:endParaRPr lang="da-DK"/>
          </a:p>
        </p:txBody>
      </p:sp>
    </p:spTree>
    <p:extLst>
      <p:ext uri="{BB962C8B-B14F-4D97-AF65-F5344CB8AC3E}">
        <p14:creationId xmlns:p14="http://schemas.microsoft.com/office/powerpoint/2010/main" val="1651279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Learning: the </a:t>
            </a:r>
            <a:r>
              <a:rPr lang="da-DK" dirty="0" err="1" smtClean="0"/>
              <a:t>cadet</a:t>
            </a:r>
            <a:r>
              <a:rPr lang="da-DK" dirty="0" smtClean="0"/>
              <a:t> </a:t>
            </a:r>
            <a:r>
              <a:rPr lang="da-DK" dirty="0" err="1" smtClean="0"/>
              <a:t>experience</a:t>
            </a:r>
            <a:endParaRPr lang="da-DK" dirty="0"/>
          </a:p>
        </p:txBody>
      </p:sp>
      <p:sp>
        <p:nvSpPr>
          <p:cNvPr id="3" name="Pladsholder til indhold 2"/>
          <p:cNvSpPr>
            <a:spLocks noGrp="1"/>
          </p:cNvSpPr>
          <p:nvPr>
            <p:ph idx="1"/>
          </p:nvPr>
        </p:nvSpPr>
        <p:spPr/>
        <p:txBody>
          <a:bodyPr/>
          <a:lstStyle/>
          <a:p>
            <a:r>
              <a:rPr lang="da-DK" sz="2800" dirty="0" err="1" smtClean="0"/>
              <a:t>Written</a:t>
            </a:r>
            <a:r>
              <a:rPr lang="da-DK" sz="2800" dirty="0" smtClean="0"/>
              <a:t> </a:t>
            </a:r>
            <a:r>
              <a:rPr lang="da-DK" sz="2800" dirty="0" err="1" smtClean="0"/>
              <a:t>reflections</a:t>
            </a:r>
            <a:r>
              <a:rPr lang="da-DK" sz="2800" dirty="0" smtClean="0"/>
              <a:t>:</a:t>
            </a:r>
          </a:p>
          <a:p>
            <a:r>
              <a:rPr lang="en-US" sz="2800" dirty="0"/>
              <a:t>“When trying to be precise, the messages tended to become </a:t>
            </a:r>
            <a:r>
              <a:rPr lang="en-US" sz="2800" b="1" dirty="0"/>
              <a:t>complicated</a:t>
            </a:r>
            <a:r>
              <a:rPr lang="en-US" sz="2800" dirty="0"/>
              <a:t>. When trying to be concise, the message was often </a:t>
            </a:r>
            <a:r>
              <a:rPr lang="en-US" sz="2800" b="1" dirty="0"/>
              <a:t>too short</a:t>
            </a:r>
            <a:r>
              <a:rPr lang="en-US" sz="2800" dirty="0"/>
              <a:t> and therefore misunderstood. Here is an example I witnessed during the course. Sender; “There is a fire alarm in 4L1 and 4L2” Receiver; “I confirm fire in 4L1 and 4L2”. Has the receiver now confirmed the locations or has he confirmed the fires as being actual fires and not just fire alarms? Or did the receiver just hear something else, then what was said?”</a:t>
            </a:r>
          </a:p>
          <a:p>
            <a:endParaRPr lang="da-DK" sz="2800" dirty="0"/>
          </a:p>
          <a:p>
            <a:endParaRPr lang="da-DK" sz="28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17</a:t>
            </a:fld>
            <a:endParaRPr lang="da-DK"/>
          </a:p>
        </p:txBody>
      </p:sp>
    </p:spTree>
    <p:extLst>
      <p:ext uri="{BB962C8B-B14F-4D97-AF65-F5344CB8AC3E}">
        <p14:creationId xmlns:p14="http://schemas.microsoft.com/office/powerpoint/2010/main" val="2653698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Learning: the </a:t>
            </a:r>
            <a:r>
              <a:rPr lang="da-DK" dirty="0" err="1" smtClean="0"/>
              <a:t>cadet</a:t>
            </a:r>
            <a:r>
              <a:rPr lang="da-DK" dirty="0" smtClean="0"/>
              <a:t> </a:t>
            </a:r>
            <a:r>
              <a:rPr lang="da-DK" dirty="0" err="1" smtClean="0"/>
              <a:t>experience</a:t>
            </a:r>
            <a:endParaRPr lang="da-DK" dirty="0"/>
          </a:p>
        </p:txBody>
      </p:sp>
      <p:sp>
        <p:nvSpPr>
          <p:cNvPr id="3" name="Pladsholder til indhold 2"/>
          <p:cNvSpPr>
            <a:spLocks noGrp="1"/>
          </p:cNvSpPr>
          <p:nvPr>
            <p:ph idx="1"/>
          </p:nvPr>
        </p:nvSpPr>
        <p:spPr/>
        <p:txBody>
          <a:bodyPr/>
          <a:lstStyle/>
          <a:p>
            <a:r>
              <a:rPr lang="da-DK" sz="2800" dirty="0" err="1" smtClean="0"/>
              <a:t>Written</a:t>
            </a:r>
            <a:r>
              <a:rPr lang="da-DK" sz="2800" dirty="0" smtClean="0"/>
              <a:t> </a:t>
            </a:r>
            <a:r>
              <a:rPr lang="da-DK" sz="2800" dirty="0" err="1" smtClean="0"/>
              <a:t>reflections</a:t>
            </a:r>
            <a:r>
              <a:rPr lang="da-DK" sz="2800" dirty="0" smtClean="0"/>
              <a:t>:</a:t>
            </a:r>
          </a:p>
          <a:p>
            <a:endParaRPr lang="da-DK" sz="2800" dirty="0"/>
          </a:p>
          <a:p>
            <a:r>
              <a:rPr lang="en-US" sz="2800" dirty="0"/>
              <a:t>“The communication and the language are calm, loud, clear and fluent before a hit took place. Afterward the communication changes to nervous and </a:t>
            </a:r>
            <a:r>
              <a:rPr lang="en-US" sz="2800" b="1" dirty="0"/>
              <a:t>unclear</a:t>
            </a:r>
            <a:r>
              <a:rPr lang="en-US" sz="2800" dirty="0"/>
              <a:t> voices, when it is required to communicate on different radio channels and with several people in the room.”</a:t>
            </a:r>
          </a:p>
          <a:p>
            <a:endParaRPr lang="da-DK" sz="28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18</a:t>
            </a:fld>
            <a:endParaRPr lang="da-DK"/>
          </a:p>
        </p:txBody>
      </p:sp>
    </p:spTree>
    <p:extLst>
      <p:ext uri="{BB962C8B-B14F-4D97-AF65-F5344CB8AC3E}">
        <p14:creationId xmlns:p14="http://schemas.microsoft.com/office/powerpoint/2010/main" val="2351732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Learning: the </a:t>
            </a:r>
            <a:r>
              <a:rPr lang="da-DK" dirty="0" err="1" smtClean="0"/>
              <a:t>cadet</a:t>
            </a:r>
            <a:r>
              <a:rPr lang="da-DK" dirty="0" smtClean="0"/>
              <a:t> </a:t>
            </a:r>
            <a:r>
              <a:rPr lang="da-DK" dirty="0" err="1" smtClean="0"/>
              <a:t>experience</a:t>
            </a:r>
            <a:endParaRPr lang="da-DK" dirty="0"/>
          </a:p>
        </p:txBody>
      </p:sp>
      <p:sp>
        <p:nvSpPr>
          <p:cNvPr id="3" name="Pladsholder til indhold 2"/>
          <p:cNvSpPr>
            <a:spLocks noGrp="1"/>
          </p:cNvSpPr>
          <p:nvPr>
            <p:ph idx="1"/>
          </p:nvPr>
        </p:nvSpPr>
        <p:spPr/>
        <p:txBody>
          <a:bodyPr/>
          <a:lstStyle/>
          <a:p>
            <a:r>
              <a:rPr lang="da-DK" sz="2800" dirty="0" err="1" smtClean="0"/>
              <a:t>Written</a:t>
            </a:r>
            <a:r>
              <a:rPr lang="da-DK" sz="2800" dirty="0" smtClean="0"/>
              <a:t> </a:t>
            </a:r>
            <a:r>
              <a:rPr lang="da-DK" sz="2800" dirty="0" err="1" smtClean="0"/>
              <a:t>reflections</a:t>
            </a:r>
            <a:r>
              <a:rPr lang="da-DK" sz="2800" dirty="0" smtClean="0"/>
              <a:t>:</a:t>
            </a:r>
          </a:p>
          <a:p>
            <a:endParaRPr lang="da-DK" sz="2800" dirty="0"/>
          </a:p>
          <a:p>
            <a:r>
              <a:rPr lang="en-US" sz="2800" dirty="0"/>
              <a:t>“Here can unconstructive and unconscious </a:t>
            </a:r>
            <a:r>
              <a:rPr lang="en-US" sz="2800" b="1" dirty="0"/>
              <a:t>pauses</a:t>
            </a:r>
            <a:r>
              <a:rPr lang="en-US" sz="2800" dirty="0"/>
              <a:t> also affect the communication. These will make the receivers believe, that the sender is finish with his/her message and therefore they will start on their own tasks and actions.“</a:t>
            </a:r>
            <a:endParaRPr lang="da-DK" sz="2800" dirty="0"/>
          </a:p>
          <a:p>
            <a:endParaRPr lang="da-DK" sz="28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19</a:t>
            </a:fld>
            <a:endParaRPr lang="da-DK"/>
          </a:p>
        </p:txBody>
      </p:sp>
    </p:spTree>
    <p:extLst>
      <p:ext uri="{BB962C8B-B14F-4D97-AF65-F5344CB8AC3E}">
        <p14:creationId xmlns:p14="http://schemas.microsoft.com/office/powerpoint/2010/main" val="2039743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Agenda</a:t>
            </a:r>
            <a:endParaRPr lang="da-DK" dirty="0"/>
          </a:p>
        </p:txBody>
      </p:sp>
      <p:sp>
        <p:nvSpPr>
          <p:cNvPr id="3" name="Pladsholder til indhold 2"/>
          <p:cNvSpPr>
            <a:spLocks noGrp="1"/>
          </p:cNvSpPr>
          <p:nvPr>
            <p:ph idx="1"/>
          </p:nvPr>
        </p:nvSpPr>
        <p:spPr/>
        <p:txBody>
          <a:bodyPr/>
          <a:lstStyle/>
          <a:p>
            <a:pPr marL="457200" indent="-457200">
              <a:buFont typeface="+mj-lt"/>
              <a:buAutoNum type="arabicPeriod"/>
            </a:pPr>
            <a:r>
              <a:rPr lang="da-DK" sz="2800" dirty="0" smtClean="0"/>
              <a:t>My </a:t>
            </a:r>
            <a:r>
              <a:rPr lang="da-DK" sz="2800" dirty="0" err="1" smtClean="0"/>
              <a:t>project</a:t>
            </a:r>
            <a:r>
              <a:rPr lang="da-DK" sz="2800" dirty="0" smtClean="0"/>
              <a:t>: ”Language under pressure”</a:t>
            </a:r>
          </a:p>
          <a:p>
            <a:pPr marL="457200" indent="-457200">
              <a:buFont typeface="+mj-lt"/>
              <a:buAutoNum type="arabicPeriod"/>
            </a:pPr>
            <a:r>
              <a:rPr lang="da-DK" sz="2800" dirty="0" err="1" smtClean="0"/>
              <a:t>Results</a:t>
            </a:r>
            <a:r>
              <a:rPr lang="da-DK" sz="2800" dirty="0" smtClean="0"/>
              <a:t> from the </a:t>
            </a:r>
            <a:r>
              <a:rPr lang="da-DK" sz="2800" dirty="0" err="1" smtClean="0"/>
              <a:t>study</a:t>
            </a:r>
            <a:endParaRPr lang="da-DK" sz="2800" dirty="0" smtClean="0"/>
          </a:p>
          <a:p>
            <a:pPr marL="457200" indent="-457200">
              <a:buFont typeface="+mj-lt"/>
              <a:buAutoNum type="arabicPeriod"/>
            </a:pPr>
            <a:r>
              <a:rPr lang="da-DK" sz="2800" dirty="0" smtClean="0"/>
              <a:t>Research in the </a:t>
            </a:r>
            <a:r>
              <a:rPr lang="da-DK" sz="2800" dirty="0" err="1" smtClean="0"/>
              <a:t>field</a:t>
            </a:r>
            <a:endParaRPr lang="da-DK" sz="2800" dirty="0" smtClean="0"/>
          </a:p>
          <a:p>
            <a:pPr marL="457200" indent="-457200">
              <a:buFont typeface="+mj-lt"/>
              <a:buAutoNum type="arabicPeriod"/>
            </a:pPr>
            <a:r>
              <a:rPr lang="da-DK" sz="2800" dirty="0" smtClean="0"/>
              <a:t>Materials </a:t>
            </a:r>
            <a:r>
              <a:rPr lang="da-DK" sz="2800" dirty="0" err="1" smtClean="0"/>
              <a:t>produced</a:t>
            </a:r>
            <a:r>
              <a:rPr lang="da-DK" sz="2800" dirty="0" smtClean="0"/>
              <a:t> on the basis of the </a:t>
            </a:r>
            <a:r>
              <a:rPr lang="da-DK" sz="2800" dirty="0" err="1" smtClean="0"/>
              <a:t>study</a:t>
            </a:r>
            <a:endParaRPr lang="da-DK" sz="2800" dirty="0" smtClean="0"/>
          </a:p>
          <a:p>
            <a:pPr marL="457200" indent="-457200">
              <a:buFont typeface="+mj-lt"/>
              <a:buAutoNum type="arabicPeriod"/>
            </a:pPr>
            <a:endParaRPr lang="da-DK"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2</a:t>
            </a:fld>
            <a:endParaRPr lang="da-DK"/>
          </a:p>
        </p:txBody>
      </p:sp>
    </p:spTree>
    <p:extLst>
      <p:ext uri="{BB962C8B-B14F-4D97-AF65-F5344CB8AC3E}">
        <p14:creationId xmlns:p14="http://schemas.microsoft.com/office/powerpoint/2010/main" val="1854096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Conclusion</a:t>
            </a:r>
            <a:endParaRPr lang="da-DK" dirty="0"/>
          </a:p>
        </p:txBody>
      </p:sp>
      <p:sp>
        <p:nvSpPr>
          <p:cNvPr id="3" name="Pladsholder til indhold 2"/>
          <p:cNvSpPr>
            <a:spLocks noGrp="1"/>
          </p:cNvSpPr>
          <p:nvPr>
            <p:ph idx="1"/>
          </p:nvPr>
        </p:nvSpPr>
        <p:spPr/>
        <p:txBody>
          <a:bodyPr>
            <a:normAutofit/>
          </a:bodyPr>
          <a:lstStyle/>
          <a:p>
            <a:r>
              <a:rPr lang="da-DK" sz="3200" dirty="0" smtClean="0"/>
              <a:t>Development of </a:t>
            </a:r>
            <a:r>
              <a:rPr lang="da-DK" sz="3200" dirty="0" err="1" smtClean="0"/>
              <a:t>training</a:t>
            </a:r>
            <a:r>
              <a:rPr lang="da-DK" sz="3200" dirty="0" smtClean="0"/>
              <a:t> </a:t>
            </a:r>
            <a:r>
              <a:rPr lang="da-DK" sz="3200" dirty="0" err="1" smtClean="0"/>
              <a:t>opportunities</a:t>
            </a:r>
            <a:r>
              <a:rPr lang="da-DK" sz="3200" dirty="0" smtClean="0"/>
              <a:t> </a:t>
            </a:r>
            <a:r>
              <a:rPr lang="da-DK" sz="3200" dirty="0" err="1" smtClean="0"/>
              <a:t>that</a:t>
            </a:r>
            <a:r>
              <a:rPr lang="da-DK" sz="3200" dirty="0" smtClean="0"/>
              <a:t> </a:t>
            </a:r>
            <a:r>
              <a:rPr lang="da-DK" sz="3200" dirty="0" err="1" smtClean="0"/>
              <a:t>combine</a:t>
            </a:r>
            <a:r>
              <a:rPr lang="da-DK" sz="3200" dirty="0" smtClean="0"/>
              <a:t> </a:t>
            </a:r>
            <a:r>
              <a:rPr lang="da-DK" sz="3200" dirty="0" err="1" smtClean="0"/>
              <a:t>specific</a:t>
            </a:r>
            <a:r>
              <a:rPr lang="da-DK" sz="3200" dirty="0" smtClean="0"/>
              <a:t> </a:t>
            </a:r>
            <a:r>
              <a:rPr lang="da-DK" sz="3200" dirty="0" err="1" smtClean="0"/>
              <a:t>skills</a:t>
            </a:r>
            <a:r>
              <a:rPr lang="da-DK" sz="3200" dirty="0" smtClean="0"/>
              <a:t> </a:t>
            </a:r>
            <a:r>
              <a:rPr lang="da-DK" sz="3200" dirty="0" err="1" smtClean="0"/>
              <a:t>training</a:t>
            </a:r>
            <a:r>
              <a:rPr lang="da-DK" sz="3200" dirty="0" smtClean="0"/>
              <a:t> (automation) and </a:t>
            </a:r>
            <a:r>
              <a:rPr lang="da-DK" sz="3200" dirty="0" err="1" smtClean="0"/>
              <a:t>competency</a:t>
            </a:r>
            <a:r>
              <a:rPr lang="da-DK" sz="3200" dirty="0" smtClean="0"/>
              <a:t> </a:t>
            </a:r>
            <a:r>
              <a:rPr lang="da-DK" sz="3200" dirty="0" err="1" smtClean="0"/>
              <a:t>development</a:t>
            </a:r>
            <a:r>
              <a:rPr lang="da-DK" sz="3200" dirty="0" smtClean="0"/>
              <a:t> in </a:t>
            </a:r>
            <a:r>
              <a:rPr lang="da-DK" sz="3200" dirty="0" err="1" smtClean="0"/>
              <a:t>complex</a:t>
            </a:r>
            <a:r>
              <a:rPr lang="da-DK" sz="3200" dirty="0" smtClean="0"/>
              <a:t>, </a:t>
            </a:r>
            <a:r>
              <a:rPr lang="da-DK" sz="3200" dirty="0" err="1" smtClean="0"/>
              <a:t>cross-disciplinary</a:t>
            </a:r>
            <a:r>
              <a:rPr lang="da-DK" sz="3200" dirty="0" smtClean="0"/>
              <a:t> scenarios</a:t>
            </a:r>
            <a:endParaRPr lang="da-DK" sz="32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20</a:t>
            </a:fld>
            <a:endParaRPr lang="da-DK"/>
          </a:p>
        </p:txBody>
      </p:sp>
    </p:spTree>
    <p:extLst>
      <p:ext uri="{BB962C8B-B14F-4D97-AF65-F5344CB8AC3E}">
        <p14:creationId xmlns:p14="http://schemas.microsoft.com/office/powerpoint/2010/main" val="99029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Materials and leads from colleagues </a:t>
            </a:r>
            <a:endParaRPr lang="en-US" dirty="0"/>
          </a:p>
        </p:txBody>
      </p:sp>
      <p:sp>
        <p:nvSpPr>
          <p:cNvPr id="3" name="Pladsholder til indhold 2"/>
          <p:cNvSpPr>
            <a:spLocks noGrp="1"/>
          </p:cNvSpPr>
          <p:nvPr>
            <p:ph idx="1"/>
          </p:nvPr>
        </p:nvSpPr>
        <p:spPr/>
        <p:txBody>
          <a:bodyPr>
            <a:normAutofit fontScale="92500" lnSpcReduction="20000"/>
          </a:bodyPr>
          <a:lstStyle/>
          <a:p>
            <a:pPr marL="0" indent="0">
              <a:buNone/>
            </a:pPr>
            <a:endParaRPr lang="da-DK" sz="2800" dirty="0"/>
          </a:p>
          <a:p>
            <a:pPr marL="0" indent="0">
              <a:buNone/>
            </a:pPr>
            <a:r>
              <a:rPr lang="da-DK" sz="3000" dirty="0" smtClean="0"/>
              <a:t>If </a:t>
            </a:r>
            <a:r>
              <a:rPr lang="da-DK" sz="3000" dirty="0" err="1" smtClean="0"/>
              <a:t>you</a:t>
            </a:r>
            <a:r>
              <a:rPr lang="da-DK" sz="3000" dirty="0" smtClean="0"/>
              <a:t> </a:t>
            </a:r>
            <a:r>
              <a:rPr lang="da-DK" sz="3000" dirty="0" err="1" smtClean="0"/>
              <a:t>are</a:t>
            </a:r>
            <a:r>
              <a:rPr lang="da-DK" sz="3000" dirty="0" smtClean="0"/>
              <a:t> in </a:t>
            </a:r>
            <a:r>
              <a:rPr lang="da-DK" sz="3000" dirty="0" err="1" smtClean="0"/>
              <a:t>possession</a:t>
            </a:r>
            <a:r>
              <a:rPr lang="da-DK" sz="3000" dirty="0" smtClean="0"/>
              <a:t> of research, </a:t>
            </a:r>
            <a:r>
              <a:rPr lang="da-DK" sz="3000" dirty="0" err="1" smtClean="0"/>
              <a:t>materials</a:t>
            </a:r>
            <a:r>
              <a:rPr lang="da-DK" sz="3000" dirty="0" smtClean="0"/>
              <a:t> or </a:t>
            </a:r>
            <a:r>
              <a:rPr lang="da-DK" sz="3000" dirty="0" err="1" smtClean="0"/>
              <a:t>experience</a:t>
            </a:r>
            <a:r>
              <a:rPr lang="da-DK" sz="3000" dirty="0" smtClean="0"/>
              <a:t> in </a:t>
            </a:r>
            <a:r>
              <a:rPr lang="da-DK" sz="3000" dirty="0" err="1" smtClean="0"/>
              <a:t>this</a:t>
            </a:r>
            <a:r>
              <a:rPr lang="da-DK" sz="3000" dirty="0" smtClean="0"/>
              <a:t> </a:t>
            </a:r>
            <a:r>
              <a:rPr lang="da-DK" sz="3000" dirty="0" err="1" smtClean="0"/>
              <a:t>field</a:t>
            </a:r>
            <a:r>
              <a:rPr lang="da-DK" sz="3000" dirty="0" smtClean="0"/>
              <a:t> </a:t>
            </a:r>
            <a:r>
              <a:rPr lang="da-DK" sz="3000" dirty="0" err="1" smtClean="0"/>
              <a:t>that</a:t>
            </a:r>
            <a:r>
              <a:rPr lang="da-DK" sz="3000" dirty="0" smtClean="0"/>
              <a:t> </a:t>
            </a:r>
            <a:r>
              <a:rPr lang="da-DK" sz="3000" dirty="0" err="1" smtClean="0"/>
              <a:t>you</a:t>
            </a:r>
            <a:r>
              <a:rPr lang="da-DK" sz="3000" dirty="0" smtClean="0"/>
              <a:t> </a:t>
            </a:r>
            <a:r>
              <a:rPr lang="da-DK" sz="3000" dirty="0" err="1" smtClean="0"/>
              <a:t>would</a:t>
            </a:r>
            <a:r>
              <a:rPr lang="da-DK" sz="3000" dirty="0" smtClean="0"/>
              <a:t> </a:t>
            </a:r>
            <a:r>
              <a:rPr lang="da-DK" sz="3000" dirty="0" err="1" smtClean="0"/>
              <a:t>like</a:t>
            </a:r>
            <a:r>
              <a:rPr lang="da-DK" sz="3000" dirty="0" smtClean="0"/>
              <a:t> to </a:t>
            </a:r>
            <a:r>
              <a:rPr lang="da-DK" sz="3000" dirty="0" err="1" smtClean="0"/>
              <a:t>share</a:t>
            </a:r>
            <a:r>
              <a:rPr lang="da-DK" sz="3000" dirty="0" smtClean="0"/>
              <a:t> with </a:t>
            </a:r>
            <a:r>
              <a:rPr lang="da-DK" sz="3000" dirty="0" err="1" smtClean="0"/>
              <a:t>me</a:t>
            </a:r>
            <a:r>
              <a:rPr lang="da-DK" sz="3000" dirty="0" smtClean="0"/>
              <a:t>, I </a:t>
            </a:r>
            <a:r>
              <a:rPr lang="da-DK" sz="3000" dirty="0" err="1" smtClean="0"/>
              <a:t>would</a:t>
            </a:r>
            <a:r>
              <a:rPr lang="da-DK" sz="3000" dirty="0" smtClean="0"/>
              <a:t> </a:t>
            </a:r>
            <a:r>
              <a:rPr lang="da-DK" sz="3000" dirty="0" err="1" smtClean="0"/>
              <a:t>be</a:t>
            </a:r>
            <a:r>
              <a:rPr lang="da-DK" sz="3000" dirty="0" smtClean="0"/>
              <a:t> </a:t>
            </a:r>
            <a:r>
              <a:rPr lang="da-DK" sz="3000" dirty="0" err="1" smtClean="0"/>
              <a:t>delighted</a:t>
            </a:r>
            <a:r>
              <a:rPr lang="da-DK" sz="3000" dirty="0" smtClean="0"/>
              <a:t> to </a:t>
            </a:r>
            <a:r>
              <a:rPr lang="da-DK" sz="3000" dirty="0" err="1" smtClean="0"/>
              <a:t>hear</a:t>
            </a:r>
            <a:r>
              <a:rPr lang="da-DK" sz="3000" dirty="0" smtClean="0"/>
              <a:t> from </a:t>
            </a:r>
            <a:r>
              <a:rPr lang="da-DK" sz="3000" dirty="0" err="1" smtClean="0"/>
              <a:t>you</a:t>
            </a:r>
            <a:r>
              <a:rPr lang="da-DK" sz="3000" dirty="0" smtClean="0"/>
              <a:t>:</a:t>
            </a:r>
          </a:p>
          <a:p>
            <a:pPr marL="0" indent="0">
              <a:buNone/>
            </a:pPr>
            <a:r>
              <a:rPr lang="da-DK" sz="3000" dirty="0" smtClean="0"/>
              <a:t>				</a:t>
            </a:r>
          </a:p>
          <a:p>
            <a:pPr marL="0" indent="0">
              <a:buNone/>
            </a:pPr>
            <a:r>
              <a:rPr lang="da-DK" sz="3000" dirty="0"/>
              <a:t>	</a:t>
            </a:r>
            <a:r>
              <a:rPr lang="da-DK" sz="3000" dirty="0" smtClean="0"/>
              <a:t>		lofr@fak.dk</a:t>
            </a:r>
          </a:p>
          <a:p>
            <a:pPr marL="0" indent="0">
              <a:buNone/>
            </a:pPr>
            <a:endParaRPr lang="da-DK" sz="3000" dirty="0" smtClean="0"/>
          </a:p>
          <a:p>
            <a:pPr marL="0" indent="0">
              <a:buNone/>
            </a:pPr>
            <a:r>
              <a:rPr lang="da-DK" sz="3000" dirty="0" smtClean="0"/>
              <a:t>For more information </a:t>
            </a:r>
            <a:r>
              <a:rPr lang="da-DK" sz="3000" dirty="0" err="1" smtClean="0"/>
              <a:t>about</a:t>
            </a:r>
            <a:r>
              <a:rPr lang="da-DK" sz="3000" dirty="0" smtClean="0"/>
              <a:t> </a:t>
            </a:r>
            <a:r>
              <a:rPr lang="da-DK" sz="3000" dirty="0" err="1" smtClean="0"/>
              <a:t>my</a:t>
            </a:r>
            <a:r>
              <a:rPr lang="da-DK" sz="3000" dirty="0" smtClean="0"/>
              <a:t> </a:t>
            </a:r>
            <a:r>
              <a:rPr lang="da-DK" sz="3000" dirty="0" err="1" smtClean="0"/>
              <a:t>project</a:t>
            </a:r>
            <a:r>
              <a:rPr lang="da-DK" sz="3000" dirty="0" smtClean="0"/>
              <a:t>, an </a:t>
            </a:r>
            <a:r>
              <a:rPr lang="da-DK" sz="3000" dirty="0" err="1" smtClean="0"/>
              <a:t>article</a:t>
            </a:r>
            <a:r>
              <a:rPr lang="da-DK" sz="3000" dirty="0"/>
              <a:t> </a:t>
            </a:r>
            <a:r>
              <a:rPr lang="da-DK" sz="3000" dirty="0" err="1" smtClean="0"/>
              <a:t>will</a:t>
            </a:r>
            <a:r>
              <a:rPr lang="da-DK" sz="3000" dirty="0" smtClean="0"/>
              <a:t> </a:t>
            </a:r>
            <a:r>
              <a:rPr lang="da-DK" sz="3000" dirty="0" err="1" smtClean="0"/>
              <a:t>be</a:t>
            </a:r>
            <a:r>
              <a:rPr lang="da-DK" sz="3000" dirty="0" smtClean="0"/>
              <a:t> </a:t>
            </a:r>
            <a:r>
              <a:rPr lang="da-DK" sz="3000" dirty="0" err="1" smtClean="0"/>
              <a:t>coming</a:t>
            </a:r>
            <a:r>
              <a:rPr lang="da-DK" sz="3000" dirty="0" smtClean="0"/>
              <a:t> out.</a:t>
            </a:r>
            <a:endParaRPr lang="da-DK" sz="3000" dirty="0"/>
          </a:p>
          <a:p>
            <a:pPr marL="0" indent="0">
              <a:buNone/>
            </a:pPr>
            <a:endParaRPr lang="da-DK" sz="2800"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21</a:t>
            </a:fld>
            <a:endParaRPr lang="da-DK"/>
          </a:p>
        </p:txBody>
      </p:sp>
    </p:spTree>
    <p:extLst>
      <p:ext uri="{BB962C8B-B14F-4D97-AF65-F5344CB8AC3E}">
        <p14:creationId xmlns:p14="http://schemas.microsoft.com/office/powerpoint/2010/main" val="531832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idx="1"/>
          </p:nvPr>
        </p:nvSpPr>
        <p:spPr/>
        <p:txBody>
          <a:bodyPr>
            <a:normAutofit/>
          </a:bodyPr>
          <a:lstStyle/>
          <a:p>
            <a:endParaRPr lang="da-DK" dirty="0" smtClean="0"/>
          </a:p>
          <a:p>
            <a:endParaRPr lang="en-US" u="sng" dirty="0">
              <a:hlinkClick r:id="rId4"/>
            </a:endParaRPr>
          </a:p>
          <a:p>
            <a:endParaRPr lang="en-US" u="sng" dirty="0"/>
          </a:p>
          <a:p>
            <a:endParaRPr lang="en-US" u="sng" dirty="0" smtClean="0"/>
          </a:p>
          <a:p>
            <a:endParaRPr lang="en-US" u="sng" dirty="0" smtClean="0"/>
          </a:p>
          <a:p>
            <a:endParaRPr lang="en-US" u="sng" dirty="0"/>
          </a:p>
          <a:p>
            <a:endParaRPr lang="da-DK" dirty="0"/>
          </a:p>
        </p:txBody>
      </p:sp>
      <p:pic>
        <p:nvPicPr>
          <p:cNvPr id="5" name="W7JSZs7n2Ps"/>
          <p:cNvPicPr>
            <a:picLocks noRot="1" noChangeAspect="1"/>
          </p:cNvPicPr>
          <p:nvPr>
            <a:videoFile r:link="rId1"/>
          </p:nvPr>
        </p:nvPicPr>
        <p:blipFill>
          <a:blip r:embed="rId5"/>
          <a:stretch>
            <a:fillRect/>
          </a:stretch>
        </p:blipFill>
        <p:spPr>
          <a:xfrm>
            <a:off x="1024128" y="585216"/>
            <a:ext cx="10176256" cy="5724144"/>
          </a:xfrm>
          <a:prstGeom prst="rect">
            <a:avLst/>
          </a:prstGeom>
        </p:spPr>
      </p:pic>
      <p:sp>
        <p:nvSpPr>
          <p:cNvPr id="6" name="Pladsholder til sidefod 5"/>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7" name="Pladsholder til slidenummer 6"/>
          <p:cNvSpPr>
            <a:spLocks noGrp="1"/>
          </p:cNvSpPr>
          <p:nvPr>
            <p:ph type="sldNum" sz="quarter" idx="12"/>
          </p:nvPr>
        </p:nvSpPr>
        <p:spPr/>
        <p:txBody>
          <a:bodyPr/>
          <a:lstStyle/>
          <a:p>
            <a:fld id="{9FE34D94-7449-4570-8DA1-BFCD89C297C8}" type="slidenum">
              <a:rPr lang="da-DK" smtClean="0"/>
              <a:t>3</a:t>
            </a:fld>
            <a:endParaRPr lang="da-DK"/>
          </a:p>
        </p:txBody>
      </p:sp>
    </p:spTree>
    <p:extLst>
      <p:ext uri="{BB962C8B-B14F-4D97-AF65-F5344CB8AC3E}">
        <p14:creationId xmlns:p14="http://schemas.microsoft.com/office/powerpoint/2010/main" val="399282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Project </a:t>
            </a:r>
            <a:r>
              <a:rPr lang="da-DK" dirty="0" err="1" smtClean="0"/>
              <a:t>aims</a:t>
            </a:r>
            <a:endParaRPr lang="da-DK" dirty="0"/>
          </a:p>
        </p:txBody>
      </p:sp>
      <p:sp>
        <p:nvSpPr>
          <p:cNvPr id="3" name="Pladsholder til indhold 2"/>
          <p:cNvSpPr>
            <a:spLocks noGrp="1"/>
          </p:cNvSpPr>
          <p:nvPr>
            <p:ph idx="1"/>
          </p:nvPr>
        </p:nvSpPr>
        <p:spPr/>
        <p:txBody>
          <a:bodyPr/>
          <a:lstStyle/>
          <a:p>
            <a:pPr marL="514350" lvl="0" indent="-514350">
              <a:buFont typeface="+mj-lt"/>
              <a:buAutoNum type="arabicPeriod"/>
            </a:pPr>
            <a:r>
              <a:rPr lang="en-US" sz="2800" dirty="0"/>
              <a:t>T</a:t>
            </a:r>
            <a:r>
              <a:rPr lang="en-US" sz="2800" dirty="0" smtClean="0"/>
              <a:t>o </a:t>
            </a:r>
            <a:r>
              <a:rPr lang="en-US" sz="2800" dirty="0"/>
              <a:t>identify potential/ likely sources of error that relate to using English as a second language in operative or other military communication tasks characterized by time-shortage and </a:t>
            </a:r>
            <a:r>
              <a:rPr lang="en-US" sz="2800" dirty="0" smtClean="0"/>
              <a:t>pressure</a:t>
            </a:r>
            <a:endParaRPr lang="da-DK" sz="2800" dirty="0"/>
          </a:p>
          <a:p>
            <a:pPr marL="514350" lvl="0" indent="-514350">
              <a:buFont typeface="+mj-lt"/>
              <a:buAutoNum type="arabicPeriod"/>
            </a:pPr>
            <a:r>
              <a:rPr lang="en-US" sz="2800" dirty="0"/>
              <a:t>To create new learning materials and learning activities </a:t>
            </a:r>
            <a:r>
              <a:rPr lang="en-US" sz="2800" dirty="0" smtClean="0"/>
              <a:t>to mitigate these sources of error</a:t>
            </a:r>
            <a:endParaRPr lang="da-DK" sz="2800" dirty="0"/>
          </a:p>
          <a:p>
            <a:endParaRPr lang="da-DK"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4</a:t>
            </a:fld>
            <a:endParaRPr lang="da-DK"/>
          </a:p>
        </p:txBody>
      </p:sp>
    </p:spTree>
    <p:extLst>
      <p:ext uri="{BB962C8B-B14F-4D97-AF65-F5344CB8AC3E}">
        <p14:creationId xmlns:p14="http://schemas.microsoft.com/office/powerpoint/2010/main" val="290974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the new reality of the Danish </a:t>
            </a:r>
            <a:r>
              <a:rPr lang="da-DK" dirty="0" err="1" smtClean="0"/>
              <a:t>Navy</a:t>
            </a:r>
            <a:endParaRPr lang="da-DK" dirty="0"/>
          </a:p>
        </p:txBody>
      </p:sp>
      <p:pic>
        <p:nvPicPr>
          <p:cNvPr id="2050" name="Picture 2" descr="Image result for standing nato maritime group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84616" y="2084832"/>
            <a:ext cx="6199096" cy="4184390"/>
          </a:xfrm>
          <a:prstGeom prst="rect">
            <a:avLst/>
          </a:prstGeom>
          <a:noFill/>
          <a:extLst>
            <a:ext uri="{909E8E84-426E-40DD-AFC4-6F175D3DCCD1}">
              <a14:hiddenFill xmlns:a14="http://schemas.microsoft.com/office/drawing/2010/main">
                <a:solidFill>
                  <a:srgbClr val="FFFFFF"/>
                </a:solidFill>
              </a14:hiddenFill>
            </a:ext>
          </a:extLst>
        </p:spPr>
      </p:pic>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5</a:t>
            </a:fld>
            <a:endParaRPr lang="da-DK"/>
          </a:p>
        </p:txBody>
      </p:sp>
    </p:spTree>
    <p:extLst>
      <p:ext uri="{BB962C8B-B14F-4D97-AF65-F5344CB8AC3E}">
        <p14:creationId xmlns:p14="http://schemas.microsoft.com/office/powerpoint/2010/main" val="4201080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Flag officer </a:t>
            </a:r>
            <a:r>
              <a:rPr lang="da-DK" dirty="0" err="1" smtClean="0"/>
              <a:t>sea</a:t>
            </a:r>
            <a:r>
              <a:rPr lang="da-DK" dirty="0" smtClean="0"/>
              <a:t> </a:t>
            </a:r>
            <a:r>
              <a:rPr lang="da-DK" dirty="0" err="1" smtClean="0"/>
              <a:t>training</a:t>
            </a:r>
            <a:r>
              <a:rPr lang="da-DK" dirty="0" smtClean="0"/>
              <a:t> (</a:t>
            </a:r>
            <a:r>
              <a:rPr lang="da-DK" dirty="0" err="1" smtClean="0"/>
              <a:t>fost</a:t>
            </a:r>
            <a:r>
              <a:rPr lang="da-DK" dirty="0" smtClean="0"/>
              <a:t>)</a:t>
            </a:r>
            <a:endParaRPr lang="da-DK" dirty="0"/>
          </a:p>
        </p:txBody>
      </p:sp>
      <p:pic>
        <p:nvPicPr>
          <p:cNvPr id="4" name="Pladsholder til ind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38401" y="2000250"/>
            <a:ext cx="6462712" cy="4308475"/>
          </a:xfrm>
        </p:spPr>
      </p:pic>
    </p:spTree>
    <p:extLst>
      <p:ext uri="{BB962C8B-B14F-4D97-AF65-F5344CB8AC3E}">
        <p14:creationId xmlns:p14="http://schemas.microsoft.com/office/powerpoint/2010/main" val="3592622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Hypothesis</a:t>
            </a:r>
            <a:endParaRPr lang="da-DK" dirty="0"/>
          </a:p>
        </p:txBody>
      </p:sp>
      <p:pic>
        <p:nvPicPr>
          <p:cNvPr id="1026" name="Picture 2"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24128" y="2636519"/>
            <a:ext cx="4211334" cy="2767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1359" y="2448717"/>
            <a:ext cx="3169921" cy="31699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Nedadgående pil 3"/>
          <p:cNvSpPr/>
          <p:nvPr/>
        </p:nvSpPr>
        <p:spPr>
          <a:xfrm>
            <a:off x="8006080" y="772160"/>
            <a:ext cx="1134872" cy="114096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sidefod 4"/>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6" name="Pladsholder til slidenummer 5"/>
          <p:cNvSpPr>
            <a:spLocks noGrp="1"/>
          </p:cNvSpPr>
          <p:nvPr>
            <p:ph type="sldNum" sz="quarter" idx="12"/>
          </p:nvPr>
        </p:nvSpPr>
        <p:spPr/>
        <p:txBody>
          <a:bodyPr/>
          <a:lstStyle/>
          <a:p>
            <a:fld id="{9FE34D94-7449-4570-8DA1-BFCD89C297C8}" type="slidenum">
              <a:rPr lang="da-DK" smtClean="0"/>
              <a:t>7</a:t>
            </a:fld>
            <a:endParaRPr lang="da-DK"/>
          </a:p>
        </p:txBody>
      </p:sp>
    </p:spTree>
    <p:extLst>
      <p:ext uri="{BB962C8B-B14F-4D97-AF65-F5344CB8AC3E}">
        <p14:creationId xmlns:p14="http://schemas.microsoft.com/office/powerpoint/2010/main" val="27154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Observations: </a:t>
            </a:r>
            <a:r>
              <a:rPr lang="da-DK" dirty="0" err="1" smtClean="0"/>
              <a:t>shortened</a:t>
            </a:r>
            <a:r>
              <a:rPr lang="da-DK" dirty="0" smtClean="0"/>
              <a:t> </a:t>
            </a:r>
            <a:r>
              <a:rPr lang="da-DK" dirty="0" err="1" smtClean="0"/>
              <a:t>sentences</a:t>
            </a:r>
            <a:endParaRPr lang="da-DK" dirty="0"/>
          </a:p>
        </p:txBody>
      </p:sp>
      <p:sp>
        <p:nvSpPr>
          <p:cNvPr id="3" name="Pladsholder til indhold 2"/>
          <p:cNvSpPr>
            <a:spLocks noGrp="1"/>
          </p:cNvSpPr>
          <p:nvPr>
            <p:ph idx="1"/>
          </p:nvPr>
        </p:nvSpPr>
        <p:spPr>
          <a:xfrm>
            <a:off x="1024128" y="2338251"/>
            <a:ext cx="9720071" cy="4023360"/>
          </a:xfrm>
        </p:spPr>
        <p:txBody>
          <a:bodyPr>
            <a:normAutofit/>
          </a:bodyPr>
          <a:lstStyle/>
          <a:p>
            <a:pPr marL="0" indent="0">
              <a:buNone/>
            </a:pPr>
            <a:r>
              <a:rPr lang="da-DK" sz="2800" dirty="0"/>
              <a:t> </a:t>
            </a:r>
            <a:r>
              <a:rPr lang="da-DK" sz="2800" dirty="0" smtClean="0"/>
              <a:t>Ops-</a:t>
            </a:r>
            <a:r>
              <a:rPr lang="da-DK" sz="2800" dirty="0" err="1" smtClean="0"/>
              <a:t>room</a:t>
            </a:r>
            <a:r>
              <a:rPr lang="da-DK" sz="2800" dirty="0" smtClean="0"/>
              <a:t> </a:t>
            </a:r>
            <a:r>
              <a:rPr lang="da-DK" sz="2800" dirty="0" err="1" smtClean="0"/>
              <a:t>interaction</a:t>
            </a:r>
            <a:r>
              <a:rPr lang="da-DK" sz="2800" dirty="0" smtClean="0"/>
              <a:t> </a:t>
            </a:r>
            <a:r>
              <a:rPr lang="da-DK" sz="2800" dirty="0" err="1" smtClean="0"/>
              <a:t>between</a:t>
            </a:r>
            <a:r>
              <a:rPr lang="da-DK" sz="2800" dirty="0" smtClean="0"/>
              <a:t> officer and </a:t>
            </a:r>
            <a:r>
              <a:rPr lang="da-DK" sz="2800" dirty="0" err="1" smtClean="0"/>
              <a:t>searider</a:t>
            </a:r>
            <a:endParaRPr lang="da-DK" sz="2800" dirty="0"/>
          </a:p>
          <a:p>
            <a:r>
              <a:rPr lang="da-DK" sz="2800" dirty="0" err="1" smtClean="0"/>
              <a:t>Searider</a:t>
            </a:r>
            <a:r>
              <a:rPr lang="da-DK" sz="2800" dirty="0" smtClean="0"/>
              <a:t>: 	[Asks </a:t>
            </a:r>
            <a:r>
              <a:rPr lang="da-DK" sz="2800" dirty="0" err="1" smtClean="0"/>
              <a:t>question</a:t>
            </a:r>
            <a:r>
              <a:rPr lang="da-DK" sz="2800" dirty="0" smtClean="0"/>
              <a:t>]</a:t>
            </a:r>
          </a:p>
          <a:p>
            <a:r>
              <a:rPr lang="da-DK" sz="2800" dirty="0" smtClean="0"/>
              <a:t>Officer: 	”</a:t>
            </a:r>
            <a:r>
              <a:rPr lang="da-DK" sz="2800" dirty="0" err="1" smtClean="0"/>
              <a:t>What</a:t>
            </a:r>
            <a:r>
              <a:rPr lang="da-DK" sz="2800" dirty="0" smtClean="0"/>
              <a:t>?”</a:t>
            </a:r>
          </a:p>
          <a:p>
            <a:r>
              <a:rPr lang="da-DK" sz="2800" dirty="0" err="1" smtClean="0"/>
              <a:t>Searider</a:t>
            </a:r>
            <a:r>
              <a:rPr lang="da-DK" sz="2800" dirty="0" smtClean="0"/>
              <a:t>:	[</a:t>
            </a:r>
            <a:r>
              <a:rPr lang="da-DK" sz="2800" dirty="0" err="1" smtClean="0"/>
              <a:t>Explains</a:t>
            </a:r>
            <a:r>
              <a:rPr lang="da-DK" sz="2800" dirty="0" smtClean="0"/>
              <a:t> and asks </a:t>
            </a:r>
            <a:r>
              <a:rPr lang="da-DK" sz="2800" dirty="0" err="1" smtClean="0"/>
              <a:t>again</a:t>
            </a:r>
            <a:r>
              <a:rPr lang="da-DK" sz="2800" dirty="0" smtClean="0"/>
              <a:t>]</a:t>
            </a:r>
          </a:p>
          <a:p>
            <a:r>
              <a:rPr lang="da-DK" sz="2800" dirty="0" smtClean="0"/>
              <a:t>Officer: 	</a:t>
            </a:r>
            <a:r>
              <a:rPr lang="da-DK" sz="2800" dirty="0" smtClean="0">
                <a:solidFill>
                  <a:srgbClr val="7030A0"/>
                </a:solidFill>
              </a:rPr>
              <a:t>”</a:t>
            </a:r>
            <a:r>
              <a:rPr lang="da-DK" sz="2800" dirty="0">
                <a:solidFill>
                  <a:srgbClr val="7030A0"/>
                </a:solidFill>
              </a:rPr>
              <a:t>No </a:t>
            </a:r>
            <a:r>
              <a:rPr lang="da-DK" sz="2800" dirty="0" err="1">
                <a:solidFill>
                  <a:srgbClr val="7030A0"/>
                </a:solidFill>
              </a:rPr>
              <a:t>idea</a:t>
            </a:r>
            <a:r>
              <a:rPr lang="da-DK" sz="2800" dirty="0" smtClean="0">
                <a:solidFill>
                  <a:srgbClr val="7030A0"/>
                </a:solidFill>
              </a:rPr>
              <a:t>”, </a:t>
            </a:r>
            <a:r>
              <a:rPr lang="da-DK" sz="2800" dirty="0" err="1" smtClean="0"/>
              <a:t>then</a:t>
            </a:r>
            <a:r>
              <a:rPr lang="da-DK" sz="2800" dirty="0">
                <a:solidFill>
                  <a:srgbClr val="7030A0"/>
                </a:solidFill>
              </a:rPr>
              <a:t> </a:t>
            </a:r>
            <a:r>
              <a:rPr lang="da-DK" sz="2800" dirty="0" smtClean="0">
                <a:solidFill>
                  <a:srgbClr val="7030A0"/>
                </a:solidFill>
              </a:rPr>
              <a:t>”No</a:t>
            </a:r>
            <a:r>
              <a:rPr lang="da-DK" sz="2800" dirty="0">
                <a:solidFill>
                  <a:srgbClr val="7030A0"/>
                </a:solidFill>
              </a:rPr>
              <a:t>”</a:t>
            </a:r>
          </a:p>
          <a:p>
            <a:endParaRPr lang="da-DK" sz="2800" dirty="0" smtClean="0"/>
          </a:p>
          <a:p>
            <a:r>
              <a:rPr lang="da-DK" sz="2800" dirty="0" smtClean="0"/>
              <a:t>A </a:t>
            </a:r>
            <a:r>
              <a:rPr lang="da-DK" sz="2800" dirty="0" err="1" smtClean="0"/>
              <a:t>tendency</a:t>
            </a:r>
            <a:r>
              <a:rPr lang="da-DK" sz="2800" dirty="0" smtClean="0"/>
              <a:t> </a:t>
            </a:r>
            <a:r>
              <a:rPr lang="da-DK" sz="2800" dirty="0" err="1" smtClean="0"/>
              <a:t>towards</a:t>
            </a:r>
            <a:r>
              <a:rPr lang="da-DK" sz="2800" dirty="0" smtClean="0"/>
              <a:t> short </a:t>
            </a:r>
            <a:r>
              <a:rPr lang="da-DK" sz="2800" dirty="0" err="1" smtClean="0"/>
              <a:t>answers</a:t>
            </a:r>
            <a:r>
              <a:rPr lang="da-DK" sz="2800" dirty="0" smtClean="0"/>
              <a:t> with </a:t>
            </a:r>
            <a:r>
              <a:rPr lang="da-DK" sz="2800" dirty="0" err="1" smtClean="0"/>
              <a:t>no</a:t>
            </a:r>
            <a:r>
              <a:rPr lang="da-DK" sz="2800" dirty="0" smtClean="0"/>
              <a:t> </a:t>
            </a:r>
            <a:r>
              <a:rPr lang="da-DK" sz="2800" dirty="0" err="1" smtClean="0"/>
              <a:t>explanatory</a:t>
            </a:r>
            <a:r>
              <a:rPr lang="da-DK" sz="2800" dirty="0" smtClean="0"/>
              <a:t> </a:t>
            </a:r>
            <a:r>
              <a:rPr lang="da-DK" sz="2800" dirty="0" err="1" smtClean="0"/>
              <a:t>follow-up</a:t>
            </a:r>
            <a:endParaRPr lang="da-DK" sz="2800" dirty="0"/>
          </a:p>
          <a:p>
            <a:endParaRPr lang="da-DK"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8</a:t>
            </a:fld>
            <a:endParaRPr lang="da-DK"/>
          </a:p>
        </p:txBody>
      </p:sp>
    </p:spTree>
    <p:extLst>
      <p:ext uri="{BB962C8B-B14F-4D97-AF65-F5344CB8AC3E}">
        <p14:creationId xmlns:p14="http://schemas.microsoft.com/office/powerpoint/2010/main" val="3379703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24128" y="585216"/>
            <a:ext cx="10279412" cy="1499616"/>
          </a:xfrm>
        </p:spPr>
        <p:txBody>
          <a:bodyPr/>
          <a:lstStyle/>
          <a:p>
            <a:r>
              <a:rPr lang="da-DK" dirty="0" smtClean="0"/>
              <a:t>Observations: repetition/ </a:t>
            </a:r>
            <a:r>
              <a:rPr lang="da-DK" dirty="0" err="1" smtClean="0"/>
              <a:t>delayed</a:t>
            </a:r>
            <a:r>
              <a:rPr lang="da-DK" dirty="0" smtClean="0"/>
              <a:t> </a:t>
            </a:r>
            <a:r>
              <a:rPr lang="da-DK" dirty="0" err="1" smtClean="0"/>
              <a:t>processing</a:t>
            </a:r>
            <a:endParaRPr lang="da-DK" dirty="0"/>
          </a:p>
        </p:txBody>
      </p:sp>
      <p:sp>
        <p:nvSpPr>
          <p:cNvPr id="3" name="Pladsholder til indhold 2"/>
          <p:cNvSpPr>
            <a:spLocks noGrp="1"/>
          </p:cNvSpPr>
          <p:nvPr>
            <p:ph idx="1"/>
          </p:nvPr>
        </p:nvSpPr>
        <p:spPr/>
        <p:txBody>
          <a:bodyPr/>
          <a:lstStyle/>
          <a:p>
            <a:endParaRPr lang="en-US" sz="2800" dirty="0" smtClean="0"/>
          </a:p>
          <a:p>
            <a:pPr marL="0" indent="0">
              <a:buNone/>
            </a:pPr>
            <a:r>
              <a:rPr lang="en-US" sz="2800" dirty="0" err="1" smtClean="0"/>
              <a:t>Searider</a:t>
            </a:r>
            <a:r>
              <a:rPr lang="en-US" sz="2800" dirty="0" smtClean="0"/>
              <a:t>: </a:t>
            </a:r>
            <a:r>
              <a:rPr lang="en-US" sz="2800" dirty="0"/>
              <a:t>”What’s that attacking us now?” [with glottal stops]</a:t>
            </a:r>
            <a:endParaRPr lang="da-DK" sz="2800" dirty="0"/>
          </a:p>
          <a:p>
            <a:pPr marL="0" lvl="0" indent="0">
              <a:buNone/>
            </a:pPr>
            <a:r>
              <a:rPr lang="da-DK" sz="2800" dirty="0" err="1" smtClean="0">
                <a:solidFill>
                  <a:srgbClr val="7030A0"/>
                </a:solidFill>
              </a:rPr>
              <a:t>Repeated</a:t>
            </a:r>
            <a:r>
              <a:rPr lang="da-DK" sz="2800" dirty="0" smtClean="0">
                <a:solidFill>
                  <a:srgbClr val="7030A0"/>
                </a:solidFill>
              </a:rPr>
              <a:t> </a:t>
            </a:r>
            <a:r>
              <a:rPr lang="da-DK" sz="2800" dirty="0" err="1" smtClean="0">
                <a:solidFill>
                  <a:srgbClr val="7030A0"/>
                </a:solidFill>
              </a:rPr>
              <a:t>three</a:t>
            </a:r>
            <a:r>
              <a:rPr lang="da-DK" sz="2800" dirty="0" smtClean="0">
                <a:solidFill>
                  <a:srgbClr val="7030A0"/>
                </a:solidFill>
              </a:rPr>
              <a:t> times </a:t>
            </a:r>
            <a:r>
              <a:rPr lang="da-DK" sz="2800" dirty="0" err="1" smtClean="0"/>
              <a:t>before</a:t>
            </a:r>
            <a:r>
              <a:rPr lang="da-DK" sz="2800" dirty="0" smtClean="0"/>
              <a:t> the officer </a:t>
            </a:r>
            <a:r>
              <a:rPr lang="da-DK" sz="2800" dirty="0" err="1" smtClean="0"/>
              <a:t>replies</a:t>
            </a:r>
            <a:r>
              <a:rPr lang="da-DK" sz="2800" dirty="0" smtClean="0"/>
              <a:t> with </a:t>
            </a:r>
            <a:r>
              <a:rPr lang="da-DK" sz="2800" dirty="0" err="1" smtClean="0"/>
              <a:t>one</a:t>
            </a:r>
            <a:r>
              <a:rPr lang="da-DK" sz="2800" dirty="0" smtClean="0"/>
              <a:t> </a:t>
            </a:r>
            <a:r>
              <a:rPr lang="da-DK" sz="2800" dirty="0" err="1" smtClean="0"/>
              <a:t>word</a:t>
            </a:r>
            <a:r>
              <a:rPr lang="da-DK" sz="2800" dirty="0" smtClean="0"/>
              <a:t>.</a:t>
            </a:r>
          </a:p>
          <a:p>
            <a:endParaRPr lang="da-DK" dirty="0"/>
          </a:p>
        </p:txBody>
      </p:sp>
      <p:sp>
        <p:nvSpPr>
          <p:cNvPr id="4" name="Pladsholder til sidefod 3"/>
          <p:cNvSpPr>
            <a:spLocks noGrp="1"/>
          </p:cNvSpPr>
          <p:nvPr>
            <p:ph type="ftr" sz="quarter" idx="11"/>
          </p:nvPr>
        </p:nvSpPr>
        <p:spPr/>
        <p:txBody>
          <a:bodyPr/>
          <a:lstStyle/>
          <a:p>
            <a:r>
              <a:rPr lang="da-DK" sz="1600" dirty="0" smtClean="0"/>
              <a:t>Gro Frølund: "Language under pressure", BILC 2019</a:t>
            </a:r>
            <a:endParaRPr lang="da-DK" sz="1600" dirty="0"/>
          </a:p>
        </p:txBody>
      </p:sp>
      <p:sp>
        <p:nvSpPr>
          <p:cNvPr id="5" name="Pladsholder til slidenummer 4"/>
          <p:cNvSpPr>
            <a:spLocks noGrp="1"/>
          </p:cNvSpPr>
          <p:nvPr>
            <p:ph type="sldNum" sz="quarter" idx="12"/>
          </p:nvPr>
        </p:nvSpPr>
        <p:spPr/>
        <p:txBody>
          <a:bodyPr/>
          <a:lstStyle/>
          <a:p>
            <a:fld id="{9FE34D94-7449-4570-8DA1-BFCD89C297C8}" type="slidenum">
              <a:rPr lang="da-DK" smtClean="0"/>
              <a:t>9</a:t>
            </a:fld>
            <a:endParaRPr lang="da-DK"/>
          </a:p>
        </p:txBody>
      </p:sp>
    </p:spTree>
    <p:extLst>
      <p:ext uri="{BB962C8B-B14F-4D97-AF65-F5344CB8AC3E}">
        <p14:creationId xmlns:p14="http://schemas.microsoft.com/office/powerpoint/2010/main" val="3188374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Varm blå">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1092</TotalTime>
  <Words>1425</Words>
  <Application>Microsoft Office PowerPoint</Application>
  <PresentationFormat>Widescreen</PresentationFormat>
  <Paragraphs>218</Paragraphs>
  <Slides>21</Slides>
  <Notes>14</Notes>
  <HiddenSlides>0</HiddenSlides>
  <MMClips>4</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21</vt:i4>
      </vt:variant>
    </vt:vector>
  </HeadingPairs>
  <TitlesOfParts>
    <vt:vector size="28" baseType="lpstr">
      <vt:lpstr>Arial</vt:lpstr>
      <vt:lpstr>Calibri</vt:lpstr>
      <vt:lpstr>Tw Cen MT</vt:lpstr>
      <vt:lpstr>Tw Cen MT Condensed</vt:lpstr>
      <vt:lpstr>Wingdings</vt:lpstr>
      <vt:lpstr>Wingdings 3</vt:lpstr>
      <vt:lpstr>Integral</vt:lpstr>
      <vt:lpstr>Gro Frølund English and Testing Royal Danish defence language academy</vt:lpstr>
      <vt:lpstr>Agenda</vt:lpstr>
      <vt:lpstr>PowerPoint-præsentation</vt:lpstr>
      <vt:lpstr>Project aims</vt:lpstr>
      <vt:lpstr>the new reality of the Danish Navy</vt:lpstr>
      <vt:lpstr>Flag officer sea training (fost)</vt:lpstr>
      <vt:lpstr>Hypothesis</vt:lpstr>
      <vt:lpstr>Observations: shortened sentences</vt:lpstr>
      <vt:lpstr>Observations: repetition/ delayed processing</vt:lpstr>
      <vt:lpstr>Observations: non-verbal reinforcement</vt:lpstr>
      <vt:lpstr>Observations: code-switching</vt:lpstr>
      <vt:lpstr>Research in the field: some central concerns</vt:lpstr>
      <vt:lpstr>Learning materials &amp; learning activities</vt:lpstr>
      <vt:lpstr>Learning materials &amp; learning activities</vt:lpstr>
      <vt:lpstr>Learning: the cadet experience</vt:lpstr>
      <vt:lpstr>Learning: the cadet experience</vt:lpstr>
      <vt:lpstr>Learning: the cadet experience</vt:lpstr>
      <vt:lpstr>Learning: the cadet experience</vt:lpstr>
      <vt:lpstr>Learning: the cadet experience</vt:lpstr>
      <vt:lpstr>Conclusion</vt:lpstr>
      <vt:lpstr>Materials and leads from colleagues </vt:lpstr>
    </vt:vector>
  </TitlesOfParts>
  <Company>FAK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 Frølund English and Testing Royal Danish defence language academy</dc:title>
  <dc:creator>ISK-ET04 Frølund, Louise Gro</dc:creator>
  <cp:lastModifiedBy>ISK-ET04 Frølund, Louise Gro</cp:lastModifiedBy>
  <cp:revision>75</cp:revision>
  <dcterms:created xsi:type="dcterms:W3CDTF">2019-10-08T11:14:23Z</dcterms:created>
  <dcterms:modified xsi:type="dcterms:W3CDTF">2019-10-09T05:26:56Z</dcterms:modified>
</cp:coreProperties>
</file>