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notesMasterIdLst>
    <p:notesMasterId r:id="rId20"/>
  </p:notesMasterIdLst>
  <p:sldIdLst>
    <p:sldId id="256" r:id="rId4"/>
    <p:sldId id="306" r:id="rId5"/>
    <p:sldId id="295" r:id="rId6"/>
    <p:sldId id="296" r:id="rId7"/>
    <p:sldId id="277" r:id="rId8"/>
    <p:sldId id="297" r:id="rId9"/>
    <p:sldId id="283" r:id="rId10"/>
    <p:sldId id="298" r:id="rId11"/>
    <p:sldId id="299" r:id="rId12"/>
    <p:sldId id="300" r:id="rId13"/>
    <p:sldId id="301" r:id="rId14"/>
    <p:sldId id="303" r:id="rId15"/>
    <p:sldId id="302" r:id="rId16"/>
    <p:sldId id="304" r:id="rId17"/>
    <p:sldId id="305" r:id="rId18"/>
    <p:sldId id="293" r:id="rId19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37E3E-F768-4298-8114-DD9187AABAD0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7FACD-9F02-456F-879A-F4480227399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8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6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60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lsida hel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0" y="619200"/>
            <a:ext cx="9147600" cy="5623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4" name="Bildobjekt 5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183" y="2437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10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lsida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2"/>
          <p:cNvSpPr/>
          <p:nvPr/>
        </p:nvSpPr>
        <p:spPr>
          <a:xfrm>
            <a:off x="4714875" y="624205"/>
            <a:ext cx="4429125" cy="56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5" name="Rektangel 4"/>
          <p:cNvSpPr/>
          <p:nvPr/>
        </p:nvSpPr>
        <p:spPr>
          <a:xfrm>
            <a:off x="0" y="624205"/>
            <a:ext cx="4429125" cy="56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6" name="Bildobjekt 3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898" y="243713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5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023" y="243713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56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llsida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6"/>
          <p:cNvSpPr/>
          <p:nvPr/>
        </p:nvSpPr>
        <p:spPr>
          <a:xfrm>
            <a:off x="1588" y="618490"/>
            <a:ext cx="4336732" cy="262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7" name="Bildobjekt 7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96056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ktangel 6"/>
          <p:cNvSpPr/>
          <p:nvPr/>
        </p:nvSpPr>
        <p:spPr>
          <a:xfrm>
            <a:off x="4809600" y="619200"/>
            <a:ext cx="4338000" cy="262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9" name="Bildobjekt 7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62" y="9612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ktangel 6"/>
          <p:cNvSpPr/>
          <p:nvPr/>
        </p:nvSpPr>
        <p:spPr>
          <a:xfrm>
            <a:off x="1588" y="3618000"/>
            <a:ext cx="4338000" cy="262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1" name="Bildobjekt 7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00" y="401872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ktangel 6"/>
          <p:cNvSpPr/>
          <p:nvPr/>
        </p:nvSpPr>
        <p:spPr>
          <a:xfrm>
            <a:off x="4809600" y="3618000"/>
            <a:ext cx="4338000" cy="262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3" name="Bildobjekt 7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362" y="40176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03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00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1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9929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9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5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67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94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487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030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153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040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01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0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403860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67544" y="227687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4008" y="227687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924943"/>
            <a:ext cx="4041775" cy="32012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4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2"/>
          <p:cNvSpPr/>
          <p:nvPr/>
        </p:nvSpPr>
        <p:spPr>
          <a:xfrm>
            <a:off x="4653280" y="1839600"/>
            <a:ext cx="4050000" cy="430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" name="Rubrik 1"/>
          <p:cNvSpPr>
            <a:spLocks noGrp="1"/>
          </p:cNvSpPr>
          <p:nvPr>
            <p:ph type="ctrTitle"/>
          </p:nvPr>
        </p:nvSpPr>
        <p:spPr bwMode="auto">
          <a:xfrm>
            <a:off x="418240" y="851920"/>
            <a:ext cx="8280000" cy="83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defRPr cap="all" baseline="0">
                <a:latin typeface="+mj-lt"/>
              </a:defRPr>
            </a:lvl1pPr>
          </a:lstStyle>
          <a:p>
            <a:pPr eaLnBrk="1" hangingPunct="1"/>
            <a:r>
              <a:rPr lang="sv-SE" b="0" smtClean="0">
                <a:latin typeface="Gunplay" pitchFamily="34" charset="0"/>
                <a:cs typeface="Arial" charset="0"/>
              </a:rPr>
              <a:t>Klicka här för att ändra format</a:t>
            </a:r>
            <a:endParaRPr lang="sv-SE" b="0" dirty="0" smtClean="0">
              <a:latin typeface="Gunplay" pitchFamily="34" charset="0"/>
              <a:cs typeface="Arial" charset="0"/>
            </a:endParaRPr>
          </a:p>
        </p:txBody>
      </p:sp>
      <p:sp>
        <p:nvSpPr>
          <p:cNvPr id="4" name="Underrubrik 2"/>
          <p:cNvSpPr>
            <a:spLocks noGrp="1"/>
          </p:cNvSpPr>
          <p:nvPr>
            <p:ph type="subTitle" idx="1"/>
          </p:nvPr>
        </p:nvSpPr>
        <p:spPr>
          <a:xfrm>
            <a:off x="421982" y="1838961"/>
            <a:ext cx="4048418" cy="430784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pic>
        <p:nvPicPr>
          <p:cNvPr id="7" name="Bildobjekt 3" descr="fm_placerabil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78" y="303657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8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28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988840"/>
            <a:ext cx="3008313" cy="413732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le\Documents\FM\Mallar 2010 Systemförvaltning\01_Proj\Grafiska byrån\OMS\PPT_Extern_Head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Text Box 23"/>
          <p:cNvSpPr txBox="1">
            <a:spLocks noChangeArrowheads="1"/>
          </p:cNvSpPr>
          <p:nvPr/>
        </p:nvSpPr>
        <p:spPr bwMode="auto">
          <a:xfrm>
            <a:off x="3419475" y="187326"/>
            <a:ext cx="5627688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sv-SE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WWW.FORSVARSMAKTEN.SE</a:t>
            </a:r>
            <a:endParaRPr lang="en-US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994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2132856"/>
            <a:ext cx="8229600" cy="3993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7" name="FmMallOrgVapen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7000"/>
            <a:ext cx="143917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5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cap="none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F0429-0CE0-4BF0-9BAB-88C6B326038D}" type="datetimeFigureOut">
              <a:rPr lang="en-US" smtClean="0"/>
              <a:t>10/11/14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73E52-A41B-4F80-9EB7-16131BBD0B4B}" type="slidenum">
              <a:rPr lang="en-US" smtClean="0"/>
              <a:t>‹Nr.›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FmMallOrgVap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7000"/>
            <a:ext cx="1439173" cy="381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4F0429-0CE0-4BF0-9BAB-88C6B326038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10/11/14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673E52-A41B-4F80-9EB7-16131BBD0B4B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‹Nr.›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4" name="FmMallOrgVapen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27000"/>
            <a:ext cx="1439173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Maintaining</a:t>
            </a:r>
            <a:r>
              <a:rPr lang="en-US" sz="4800" dirty="0" smtClean="0">
                <a:solidFill>
                  <a:schemeClr val="bg1"/>
                </a:solidFill>
                <a:effectLst/>
                <a:cs typeface="Arial" panose="020B0604020202020204" pitchFamily="34" charset="0"/>
              </a:rPr>
              <a:t> student motivation</a:t>
            </a:r>
            <a:endParaRPr lang="en-US" sz="4800" dirty="0">
              <a:solidFill>
                <a:schemeClr val="bg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215064" cy="3440824"/>
          </a:xfrm>
        </p:spPr>
        <p:txBody>
          <a:bodyPr>
            <a:norm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Mariamma Martin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7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5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Group work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Construct and extend understanding of what is being learned through discussion of multiple perspectives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Receive interpersonal feedback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Motivate one another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Social interaction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Sharing and generating ideas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The sum is greater than the parts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57204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Give and take feedback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" y="836712"/>
            <a:ext cx="9140356" cy="583264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115616" y="116632"/>
            <a:ext cx="7125416" cy="79208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Underrubrik 2"/>
          <p:cNvSpPr txBox="1">
            <a:spLocks/>
          </p:cNvSpPr>
          <p:nvPr/>
        </p:nvSpPr>
        <p:spPr>
          <a:xfrm>
            <a:off x="533400" y="3228536"/>
            <a:ext cx="8215064" cy="34408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352800" y="990600"/>
            <a:ext cx="2438400" cy="1295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dirty="0"/>
              <a:t>LOG BOOK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3400" y="2590800"/>
            <a:ext cx="2514600" cy="11430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/>
              <a:t>PUT YOUR IDEAS </a:t>
            </a:r>
          </a:p>
          <a:p>
            <a:pPr algn="ctr"/>
            <a:r>
              <a:rPr lang="sv-SE" dirty="0"/>
              <a:t>INTO WORDS 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3157879" y="2918635"/>
            <a:ext cx="2828241" cy="116701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4">
                <a:lumMod val="60000"/>
                <a:lumOff val="4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dirty="0"/>
              <a:t>IDEA OF </a:t>
            </a:r>
          </a:p>
          <a:p>
            <a:pPr algn="ctr"/>
            <a:r>
              <a:rPr lang="sv-SE" dirty="0"/>
              <a:t>KNOWLEDGE</a:t>
            </a:r>
          </a:p>
          <a:p>
            <a:pPr algn="ctr"/>
            <a:r>
              <a:rPr lang="sv-SE" dirty="0"/>
              <a:t>&amp; PROGRESS</a:t>
            </a:r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705600" y="2362200"/>
            <a:ext cx="2286000" cy="1219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/>
              <a:t>EVALUATION OF</a:t>
            </a:r>
          </a:p>
          <a:p>
            <a:pPr algn="ctr"/>
            <a:r>
              <a:rPr lang="sv-SE" dirty="0"/>
              <a:t>TEACHING</a:t>
            </a: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715000" y="1905000"/>
            <a:ext cx="1371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4571999" y="2268914"/>
            <a:ext cx="0" cy="6497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6"/>
          <p:cNvSpPr>
            <a:spLocks noChangeArrowheads="1"/>
          </p:cNvSpPr>
          <p:nvPr/>
        </p:nvSpPr>
        <p:spPr bwMode="auto">
          <a:xfrm>
            <a:off x="0" y="4343400"/>
            <a:ext cx="1790700" cy="807087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 smtClean="0"/>
              <a:t>NEED TO </a:t>
            </a:r>
            <a:endParaRPr lang="sv-SE" dirty="0"/>
          </a:p>
          <a:p>
            <a:pPr algn="ctr"/>
            <a:r>
              <a:rPr lang="sv-SE" dirty="0"/>
              <a:t>FOCUS</a:t>
            </a:r>
          </a:p>
        </p:txBody>
      </p:sp>
      <p:sp>
        <p:nvSpPr>
          <p:cNvPr id="13" name="Oval 19"/>
          <p:cNvSpPr>
            <a:spLocks noChangeArrowheads="1"/>
          </p:cNvSpPr>
          <p:nvPr/>
        </p:nvSpPr>
        <p:spPr bwMode="auto">
          <a:xfrm>
            <a:off x="2133600" y="4448609"/>
            <a:ext cx="2078360" cy="840683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 smtClean="0"/>
              <a:t>VOCABULARY</a:t>
            </a:r>
            <a:endParaRPr lang="sv-SE" dirty="0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4754282" y="3972173"/>
            <a:ext cx="2463676" cy="1015189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/>
              <a:t>ACTIVE</a:t>
            </a:r>
          </a:p>
          <a:p>
            <a:pPr algn="ctr"/>
            <a:r>
              <a:rPr lang="sv-SE" dirty="0" smtClean="0"/>
              <a:t>PARTICIPATION</a:t>
            </a:r>
            <a:endParaRPr lang="sv-SE" dirty="0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7086601" y="4720359"/>
            <a:ext cx="1905000" cy="868881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/>
              <a:t>NECESSARY</a:t>
            </a:r>
          </a:p>
          <a:p>
            <a:pPr algn="ctr"/>
            <a:r>
              <a:rPr lang="sv-SE" dirty="0"/>
              <a:t>CHANGES</a:t>
            </a:r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8027711" y="3581400"/>
            <a:ext cx="11390" cy="11389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33"/>
          <p:cNvSpPr>
            <a:spLocks noChangeShapeType="1"/>
          </p:cNvSpPr>
          <p:nvPr/>
        </p:nvSpPr>
        <p:spPr bwMode="auto">
          <a:xfrm>
            <a:off x="6695209" y="4904826"/>
            <a:ext cx="439316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 flipH="1">
            <a:off x="6477000" y="33528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762000" y="5715000"/>
            <a:ext cx="2590800" cy="8382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dirty="0"/>
              <a:t>CONSTRUCTIVE</a:t>
            </a:r>
          </a:p>
          <a:p>
            <a:pPr algn="ctr"/>
            <a:r>
              <a:rPr lang="sv-SE" dirty="0"/>
              <a:t>CRITICISM</a:t>
            </a: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9144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41"/>
          <p:cNvSpPr>
            <a:spLocks noChangeShapeType="1"/>
          </p:cNvSpPr>
          <p:nvPr/>
        </p:nvSpPr>
        <p:spPr bwMode="auto">
          <a:xfrm>
            <a:off x="1907704" y="3725719"/>
            <a:ext cx="0" cy="19892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 flipH="1">
            <a:off x="1752600" y="1752600"/>
            <a:ext cx="1600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59"/>
          <p:cNvSpPr>
            <a:spLocks noChangeShapeType="1"/>
          </p:cNvSpPr>
          <p:nvPr/>
        </p:nvSpPr>
        <p:spPr bwMode="auto">
          <a:xfrm flipH="1">
            <a:off x="2869002" y="3477482"/>
            <a:ext cx="0" cy="9711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01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Self-reflection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marmar04\AppData\Local\Microsoft\Windows\Temporary Internet Files\Content.Outlook\6FBK5146\mirror-self-refl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164087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4706981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Friendly competition</a:t>
            </a:r>
          </a:p>
        </p:txBody>
      </p:sp>
      <p:pic>
        <p:nvPicPr>
          <p:cNvPr id="4" name="Picture 3" descr="C:\Users\marmar04\Desktop\Challenge-Accepted-2fbfpdp-252x3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736304" cy="3257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 flipV="1">
            <a:off x="7812360" y="3436234"/>
            <a:ext cx="179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	</a:t>
            </a:r>
            <a:r>
              <a:rPr lang="en-US" dirty="0"/>
              <a:t>		 </a:t>
            </a:r>
            <a:endParaRPr lang="en-US" sz="3200" dirty="0">
              <a:latin typeface="+mj-lt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4355976" y="3501008"/>
            <a:ext cx="410445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BOOK CHALLENGE</a:t>
            </a:r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21047811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“Student motivation to learn is an acquired competence developed through general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experience </a:t>
            </a: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but stimulated most directly through modeling, communication of expectations and direct instruction or socialization by others.” -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Jere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Brophy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28036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marmar04\AppData\Local\Microsoft\Windows\Temporary Internet Files\Content.Outlook\6FBK5146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39"/>
            <a:ext cx="6624736" cy="456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68732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:\Users\marmar04\Desktop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06" y="2420888"/>
            <a:ext cx="3581201" cy="35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0697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M</a:t>
            </a:r>
            <a:r>
              <a:rPr lang="en-US" sz="4000" b="1" dirty="0" smtClean="0">
                <a:solidFill>
                  <a:schemeClr val="tx1"/>
                </a:solidFill>
              </a:rPr>
              <a:t>ethods used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Sense of control and influence to the student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Diverse experiences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Intrinsic motivation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Group work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Give and take feedback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Self-reflection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Friendly competition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24109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marmar04\Desktop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5407"/>
            <a:ext cx="7740860" cy="39318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63760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cs typeface="Arial" panose="020B0604020202020204" pitchFamily="34" charset="0"/>
              </a:rPr>
              <a:t>Sense of control and influence to the </a:t>
            </a:r>
            <a:r>
              <a:rPr lang="en-US" sz="40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student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Platshållare för innehåll 4" descr="sti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>
            <a:fillRect/>
          </a:stretch>
        </p:blipFill>
        <p:spPr>
          <a:xfrm>
            <a:off x="683568" y="2468880"/>
            <a:ext cx="8229600" cy="4389120"/>
          </a:xfrm>
        </p:spPr>
      </p:pic>
    </p:spTree>
    <p:extLst>
      <p:ext uri="{BB962C8B-B14F-4D97-AF65-F5344CB8AC3E}">
        <p14:creationId xmlns:p14="http://schemas.microsoft.com/office/powerpoint/2010/main" val="148056592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val 2"/>
          <p:cNvSpPr>
            <a:spLocks noChangeArrowheads="1"/>
          </p:cNvSpPr>
          <p:nvPr/>
        </p:nvSpPr>
        <p:spPr bwMode="auto">
          <a:xfrm>
            <a:off x="2882897" y="2057399"/>
            <a:ext cx="3124200" cy="1295400"/>
          </a:xfrm>
          <a:prstGeom prst="ellipse">
            <a:avLst/>
          </a:prstGeom>
          <a:solidFill>
            <a:srgbClr val="9933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 smtClean="0"/>
              <a:t>METHODS</a:t>
            </a:r>
            <a:endParaRPr lang="sv-SE" sz="1400" dirty="0"/>
          </a:p>
        </p:txBody>
      </p:sp>
      <p:sp>
        <p:nvSpPr>
          <p:cNvPr id="2051" name="Oval 14"/>
          <p:cNvSpPr>
            <a:spLocks noChangeArrowheads="1"/>
          </p:cNvSpPr>
          <p:nvPr/>
        </p:nvSpPr>
        <p:spPr bwMode="auto">
          <a:xfrm>
            <a:off x="3612680" y="3708926"/>
            <a:ext cx="1905000" cy="838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/>
              <a:t>EXAMINATION</a:t>
            </a:r>
          </a:p>
        </p:txBody>
      </p:sp>
      <p:sp>
        <p:nvSpPr>
          <p:cNvPr id="2052" name="Oval 16"/>
          <p:cNvSpPr>
            <a:spLocks noChangeArrowheads="1"/>
          </p:cNvSpPr>
          <p:nvPr/>
        </p:nvSpPr>
        <p:spPr bwMode="auto">
          <a:xfrm>
            <a:off x="1145653" y="4340253"/>
            <a:ext cx="1691208" cy="740381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/>
              <a:t>GLOSSARY</a:t>
            </a:r>
          </a:p>
        </p:txBody>
      </p:sp>
      <p:sp>
        <p:nvSpPr>
          <p:cNvPr id="2053" name="Oval 18"/>
          <p:cNvSpPr>
            <a:spLocks noChangeArrowheads="1"/>
          </p:cNvSpPr>
          <p:nvPr/>
        </p:nvSpPr>
        <p:spPr bwMode="auto">
          <a:xfrm>
            <a:off x="4288837" y="5325535"/>
            <a:ext cx="1867145" cy="695753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/>
              <a:t>POP </a:t>
            </a:r>
          </a:p>
          <a:p>
            <a:pPr algn="ctr"/>
            <a:r>
              <a:rPr lang="sv-SE" sz="1400" dirty="0"/>
              <a:t>QUIZZES</a:t>
            </a:r>
          </a:p>
        </p:txBody>
      </p:sp>
      <p:sp>
        <p:nvSpPr>
          <p:cNvPr id="2054" name="Oval 20"/>
          <p:cNvSpPr>
            <a:spLocks noChangeArrowheads="1"/>
          </p:cNvSpPr>
          <p:nvPr/>
        </p:nvSpPr>
        <p:spPr bwMode="auto">
          <a:xfrm>
            <a:off x="6239619" y="4877237"/>
            <a:ext cx="1808398" cy="678036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/>
              <a:t>ORAL </a:t>
            </a:r>
          </a:p>
          <a:p>
            <a:pPr algn="ctr"/>
            <a:r>
              <a:rPr lang="sv-SE" sz="1400" dirty="0" smtClean="0"/>
              <a:t>PRESENTATION</a:t>
            </a:r>
            <a:endParaRPr lang="sv-SE" sz="1400" dirty="0"/>
          </a:p>
        </p:txBody>
      </p:sp>
      <p:sp>
        <p:nvSpPr>
          <p:cNvPr id="2055" name="Oval 23"/>
          <p:cNvSpPr>
            <a:spLocks noChangeArrowheads="1"/>
          </p:cNvSpPr>
          <p:nvPr/>
        </p:nvSpPr>
        <p:spPr bwMode="auto">
          <a:xfrm>
            <a:off x="2195736" y="5314564"/>
            <a:ext cx="1863413" cy="706724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/>
              <a:t>WRITTEN </a:t>
            </a:r>
          </a:p>
          <a:p>
            <a:pPr algn="ctr"/>
            <a:r>
              <a:rPr lang="sv-SE" sz="1400" dirty="0"/>
              <a:t>ASSIGNMENTS</a:t>
            </a:r>
          </a:p>
        </p:txBody>
      </p:sp>
      <p:sp>
        <p:nvSpPr>
          <p:cNvPr id="2056" name="Oval 28"/>
          <p:cNvSpPr>
            <a:spLocks noChangeArrowheads="1"/>
          </p:cNvSpPr>
          <p:nvPr/>
        </p:nvSpPr>
        <p:spPr bwMode="auto">
          <a:xfrm>
            <a:off x="3518063" y="421556"/>
            <a:ext cx="1762884" cy="721444"/>
          </a:xfrm>
          <a:prstGeom prst="ellipse">
            <a:avLst/>
          </a:prstGeom>
          <a:solidFill>
            <a:srgbClr val="FF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 smtClean="0"/>
              <a:t>LMS</a:t>
            </a:r>
            <a:endParaRPr lang="sv-SE" sz="1400" dirty="0"/>
          </a:p>
        </p:txBody>
      </p:sp>
      <p:sp>
        <p:nvSpPr>
          <p:cNvPr id="2057" name="Oval 30"/>
          <p:cNvSpPr>
            <a:spLocks noChangeArrowheads="1"/>
          </p:cNvSpPr>
          <p:nvPr/>
        </p:nvSpPr>
        <p:spPr bwMode="auto">
          <a:xfrm>
            <a:off x="539552" y="1620982"/>
            <a:ext cx="1746448" cy="8001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 smtClean="0"/>
              <a:t>ARTICLES</a:t>
            </a:r>
            <a:endParaRPr lang="sv-SE" sz="1400" dirty="0"/>
          </a:p>
          <a:p>
            <a:pPr algn="ctr"/>
            <a:r>
              <a:rPr lang="sv-SE" sz="1400" dirty="0" smtClean="0"/>
              <a:t>BOOKS</a:t>
            </a:r>
            <a:endParaRPr lang="sv-SE" sz="1400" dirty="0"/>
          </a:p>
        </p:txBody>
      </p:sp>
      <p:sp>
        <p:nvSpPr>
          <p:cNvPr id="2058" name="Oval 112"/>
          <p:cNvSpPr>
            <a:spLocks noChangeArrowheads="1"/>
          </p:cNvSpPr>
          <p:nvPr/>
        </p:nvSpPr>
        <p:spPr bwMode="auto">
          <a:xfrm>
            <a:off x="6051373" y="3352800"/>
            <a:ext cx="1721993" cy="723901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 smtClean="0"/>
              <a:t>FIELD  </a:t>
            </a:r>
          </a:p>
          <a:p>
            <a:pPr algn="ctr"/>
            <a:r>
              <a:rPr lang="sv-SE" sz="1400" dirty="0" smtClean="0"/>
              <a:t>EXERCISES</a:t>
            </a:r>
            <a:endParaRPr lang="sv-SE" sz="1400" dirty="0"/>
          </a:p>
        </p:txBody>
      </p:sp>
      <p:sp>
        <p:nvSpPr>
          <p:cNvPr id="2059" name="Oval 113"/>
          <p:cNvSpPr>
            <a:spLocks noChangeArrowheads="1"/>
          </p:cNvSpPr>
          <p:nvPr/>
        </p:nvSpPr>
        <p:spPr bwMode="auto">
          <a:xfrm>
            <a:off x="1475656" y="571081"/>
            <a:ext cx="1767009" cy="7239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/>
              <a:t>FILM</a:t>
            </a:r>
          </a:p>
        </p:txBody>
      </p:sp>
      <p:sp>
        <p:nvSpPr>
          <p:cNvPr id="2060" name="Oval 152"/>
          <p:cNvSpPr>
            <a:spLocks noChangeArrowheads="1"/>
          </p:cNvSpPr>
          <p:nvPr/>
        </p:nvSpPr>
        <p:spPr bwMode="auto">
          <a:xfrm>
            <a:off x="5791200" y="685800"/>
            <a:ext cx="1676400" cy="685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 smtClean="0"/>
              <a:t>DICTIONARY</a:t>
            </a:r>
            <a:endParaRPr lang="sv-SE" sz="1400" dirty="0"/>
          </a:p>
        </p:txBody>
      </p:sp>
      <p:sp>
        <p:nvSpPr>
          <p:cNvPr id="2061" name="Oval 154"/>
          <p:cNvSpPr>
            <a:spLocks noChangeArrowheads="1"/>
          </p:cNvSpPr>
          <p:nvPr/>
        </p:nvSpPr>
        <p:spPr bwMode="auto">
          <a:xfrm>
            <a:off x="6804248" y="2064680"/>
            <a:ext cx="16002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v-SE" sz="1400" dirty="0"/>
              <a:t>GRAMMAR</a:t>
            </a:r>
          </a:p>
        </p:txBody>
      </p:sp>
      <p:sp>
        <p:nvSpPr>
          <p:cNvPr id="2062" name="Line 207"/>
          <p:cNvSpPr>
            <a:spLocks noChangeShapeType="1"/>
          </p:cNvSpPr>
          <p:nvPr/>
        </p:nvSpPr>
        <p:spPr bwMode="auto">
          <a:xfrm flipV="1">
            <a:off x="4419600" y="1143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3" name="Line 209"/>
          <p:cNvSpPr>
            <a:spLocks noChangeShapeType="1"/>
          </p:cNvSpPr>
          <p:nvPr/>
        </p:nvSpPr>
        <p:spPr bwMode="auto">
          <a:xfrm flipH="1" flipV="1">
            <a:off x="2585778" y="1271890"/>
            <a:ext cx="1159974" cy="8454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4" name="Line 212"/>
          <p:cNvSpPr>
            <a:spLocks noChangeShapeType="1"/>
          </p:cNvSpPr>
          <p:nvPr/>
        </p:nvSpPr>
        <p:spPr bwMode="auto">
          <a:xfrm flipH="1" flipV="1">
            <a:off x="2012247" y="2317524"/>
            <a:ext cx="883351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5" name="Line 213"/>
          <p:cNvSpPr>
            <a:spLocks noChangeShapeType="1"/>
          </p:cNvSpPr>
          <p:nvPr/>
        </p:nvSpPr>
        <p:spPr bwMode="auto">
          <a:xfrm>
            <a:off x="44196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6" name="Line 215"/>
          <p:cNvSpPr>
            <a:spLocks noChangeShapeType="1"/>
          </p:cNvSpPr>
          <p:nvPr/>
        </p:nvSpPr>
        <p:spPr bwMode="auto">
          <a:xfrm>
            <a:off x="5992085" y="2801215"/>
            <a:ext cx="622303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7" name="Line 216"/>
          <p:cNvSpPr>
            <a:spLocks noChangeShapeType="1"/>
          </p:cNvSpPr>
          <p:nvPr/>
        </p:nvSpPr>
        <p:spPr bwMode="auto">
          <a:xfrm flipV="1">
            <a:off x="5524500" y="1318956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8" name="Line 217"/>
          <p:cNvSpPr>
            <a:spLocks noChangeShapeType="1"/>
          </p:cNvSpPr>
          <p:nvPr/>
        </p:nvSpPr>
        <p:spPr bwMode="auto">
          <a:xfrm flipV="1">
            <a:off x="5898975" y="2377097"/>
            <a:ext cx="905273" cy="8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69" name="Line 218"/>
          <p:cNvSpPr>
            <a:spLocks noChangeShapeType="1"/>
          </p:cNvSpPr>
          <p:nvPr/>
        </p:nvSpPr>
        <p:spPr bwMode="auto">
          <a:xfrm flipH="1">
            <a:off x="2778775" y="4173261"/>
            <a:ext cx="833905" cy="41374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70" name="Line 219"/>
          <p:cNvSpPr>
            <a:spLocks noChangeShapeType="1"/>
          </p:cNvSpPr>
          <p:nvPr/>
        </p:nvSpPr>
        <p:spPr bwMode="auto">
          <a:xfrm flipH="1">
            <a:off x="3518063" y="4492953"/>
            <a:ext cx="541086" cy="8645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71" name="Line 221"/>
          <p:cNvSpPr>
            <a:spLocks noChangeShapeType="1"/>
          </p:cNvSpPr>
          <p:nvPr/>
        </p:nvSpPr>
        <p:spPr bwMode="auto">
          <a:xfrm>
            <a:off x="4875950" y="4506613"/>
            <a:ext cx="152400" cy="850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072" name="Line 222"/>
          <p:cNvSpPr>
            <a:spLocks noChangeShapeType="1"/>
          </p:cNvSpPr>
          <p:nvPr/>
        </p:nvSpPr>
        <p:spPr bwMode="auto">
          <a:xfrm>
            <a:off x="5524500" y="4118687"/>
            <a:ext cx="1619318" cy="758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25" name="Oval 30"/>
          <p:cNvSpPr>
            <a:spLocks noChangeArrowheads="1"/>
          </p:cNvSpPr>
          <p:nvPr/>
        </p:nvSpPr>
        <p:spPr bwMode="auto">
          <a:xfrm>
            <a:off x="539552" y="3163025"/>
            <a:ext cx="1842363" cy="76055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sv-SE" sz="1400" dirty="0" smtClean="0"/>
              <a:t>LOG BOOK</a:t>
            </a:r>
            <a:endParaRPr lang="sv-SE" sz="1400" dirty="0"/>
          </a:p>
        </p:txBody>
      </p:sp>
      <p:sp>
        <p:nvSpPr>
          <p:cNvPr id="26" name="Line 212"/>
          <p:cNvSpPr>
            <a:spLocks noChangeShapeType="1"/>
          </p:cNvSpPr>
          <p:nvPr/>
        </p:nvSpPr>
        <p:spPr bwMode="auto">
          <a:xfrm flipH="1">
            <a:off x="2328906" y="2990200"/>
            <a:ext cx="711843" cy="4455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75967478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Diverse experiences</a:t>
            </a:r>
          </a:p>
        </p:txBody>
      </p:sp>
      <p:pic>
        <p:nvPicPr>
          <p:cNvPr id="4" name="Picture 3" descr="C:\Users\marmar04\AppData\Local\Microsoft\Windows\Temporary Internet Files\Content.Outlook\6FBK5146\Diverse Experienc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54916"/>
            <a:ext cx="8229600" cy="4349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889351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4400" b="1" dirty="0" smtClean="0">
                <a:solidFill>
                  <a:schemeClr val="tx1"/>
                </a:solidFill>
              </a:rPr>
              <a:t>Human Bingo</a:t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en-US" sz="4400" b="1" dirty="0" smtClean="0">
                <a:solidFill>
                  <a:schemeClr val="tx1"/>
                </a:solidFill>
              </a:rPr>
              <a:t>Find someone who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718508"/>
              </p:ext>
            </p:extLst>
          </p:nvPr>
        </p:nvGraphicFramePr>
        <p:xfrm>
          <a:off x="1331640" y="1628800"/>
          <a:ext cx="6120681" cy="5057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1270"/>
                <a:gridCol w="1511058"/>
                <a:gridCol w="1371482"/>
                <a:gridCol w="1796871"/>
              </a:tblGrid>
              <a:tr h="760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in what revolution/war the Human Rights first were proclaimed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what ”</a:t>
                      </a:r>
                      <a:r>
                        <a:rPr lang="en-US" sz="1100" dirty="0" err="1">
                          <a:effectLst/>
                        </a:rPr>
                        <a:t>stig</a:t>
                      </a:r>
                      <a:r>
                        <a:rPr lang="en-US" sz="1100" dirty="0">
                          <a:effectLst/>
                        </a:rPr>
                        <a:t>” is in English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how many insignias a British/an American major has on his/her shoulder straps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how many platoons there are in a company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</a:tr>
              <a:tr h="935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 explain how to prepare Iceland moss for food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what is in a ranger’s backpack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knows the first article in the Declaration of Human Rights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 explain the word ”smoke discharger” in English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</a:tr>
              <a:tr h="8749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knows what to say for the letter ”T” on the radio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knows why a modern tank is more reliable than an old one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what ”</a:t>
                      </a:r>
                      <a:r>
                        <a:rPr lang="en-US" sz="1100" dirty="0" err="1">
                          <a:effectLst/>
                        </a:rPr>
                        <a:t>höjdkurva</a:t>
                      </a:r>
                      <a:r>
                        <a:rPr lang="en-US" sz="1100" dirty="0">
                          <a:effectLst/>
                        </a:rPr>
                        <a:t>” is in English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which alternative is correct: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 be ”at, in” or ”on” an observation post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</a:tr>
              <a:tr h="779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is familiar with briefings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has jumped with a parachute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 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opposite of ’in barracks’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dirty="0" err="1">
                          <a:effectLst/>
                        </a:rPr>
                        <a:t>knows</a:t>
                      </a:r>
                      <a:r>
                        <a:rPr lang="sv-SE" sz="1100" dirty="0">
                          <a:effectLst/>
                        </a:rPr>
                        <a:t> </a:t>
                      </a:r>
                      <a:r>
                        <a:rPr lang="sv-SE" sz="1100" dirty="0" err="1">
                          <a:effectLst/>
                        </a:rPr>
                        <a:t>what</a:t>
                      </a:r>
                      <a:r>
                        <a:rPr lang="sv-SE" sz="1100" dirty="0">
                          <a:effectLst/>
                        </a:rPr>
                        <a:t> ”</a:t>
                      </a:r>
                      <a:r>
                        <a:rPr lang="sv-SE" sz="1100" dirty="0" err="1">
                          <a:effectLst/>
                        </a:rPr>
                        <a:t>armour-plated</a:t>
                      </a:r>
                      <a:r>
                        <a:rPr lang="sv-SE" sz="1100" dirty="0">
                          <a:effectLst/>
                        </a:rPr>
                        <a:t>” </a:t>
                      </a:r>
                      <a:r>
                        <a:rPr lang="sv-SE" sz="1100" dirty="0" err="1">
                          <a:effectLst/>
                        </a:rPr>
                        <a:t>means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</a:tr>
              <a:tr h="14028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knows the five standard points within NATO for a so-called Standard Order Format.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knows what’s correct when you mean many of this: 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equipment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1100">
                          <a:effectLst/>
                        </a:rPr>
                        <a:t>equipments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sv-SE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Knows the word in English for ’läsa karta’</a:t>
                      </a:r>
                      <a:endParaRPr lang="sv-SE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sv-SE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can explain how to use the rifle in English</a:t>
                      </a:r>
                      <a:endParaRPr lang="sv-SE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789" marR="3678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267564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147248" cy="63668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Intrinsic motivation</a:t>
            </a:r>
          </a:p>
        </p:txBody>
      </p:sp>
      <p:pic>
        <p:nvPicPr>
          <p:cNvPr id="6" name="Platshållare för innehåll 5" descr="facr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50" r="-98250"/>
          <a:stretch>
            <a:fillRect/>
          </a:stretch>
        </p:blipFill>
        <p:spPr>
          <a:xfrm>
            <a:off x="457200" y="1935163"/>
            <a:ext cx="8229600" cy="4389437"/>
          </a:xfrm>
        </p:spPr>
      </p:pic>
    </p:spTree>
    <p:extLst>
      <p:ext uri="{BB962C8B-B14F-4D97-AF65-F5344CB8AC3E}">
        <p14:creationId xmlns:p14="http://schemas.microsoft.com/office/powerpoint/2010/main" val="4103756012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Situation with Iraq – has it become worse after 9/</a:t>
            </a:r>
            <a:r>
              <a:rPr lang="en-US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11?</a:t>
            </a:r>
            <a:endParaRPr lang="sv-SE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Is any country really safe from </a:t>
            </a:r>
            <a:r>
              <a:rPr lang="en-US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terrorism</a:t>
            </a: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sv-SE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Reasons for terrorism</a:t>
            </a:r>
            <a:endParaRPr lang="sv-SE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What changes have taken place in Sweden after 9/</a:t>
            </a:r>
            <a:r>
              <a:rPr lang="en-US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11?</a:t>
            </a:r>
            <a:endParaRPr lang="sv-SE" sz="3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800" b="1" dirty="0">
                <a:latin typeface="Calibri" panose="020F0502020204030204" pitchFamily="34" charset="0"/>
                <a:cs typeface="Calibri" panose="020F0502020204030204" pitchFamily="34" charset="0"/>
              </a:rPr>
              <a:t>What kind of a world leader has Bush </a:t>
            </a:r>
            <a:r>
              <a:rPr lang="en-US" sz="3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become?</a:t>
            </a:r>
            <a:endParaRPr lang="sv-SE" sz="3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60882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M Tema Extern">
  <a:themeElements>
    <a:clrScheme name="FM Temafärger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627D33"/>
      </a:accent1>
      <a:accent2>
        <a:srgbClr val="A98B66"/>
      </a:accent2>
      <a:accent3>
        <a:srgbClr val="0A1334"/>
      </a:accent3>
      <a:accent4>
        <a:srgbClr val="ABABAB"/>
      </a:accent4>
      <a:accent5>
        <a:srgbClr val="CBDCEB"/>
      </a:accent5>
      <a:accent6>
        <a:srgbClr val="EE8534"/>
      </a:accent6>
      <a:hlink>
        <a:srgbClr val="4177A1"/>
      </a:hlink>
      <a:folHlink>
        <a:srgbClr val="274964"/>
      </a:folHlink>
    </a:clrScheme>
    <a:fontScheme name="FM Temateckensnitt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öde">
  <a:themeElements>
    <a:clrScheme name="Flöd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öde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öd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FM Tema Extern</Template>
  <TotalTime>2030</TotalTime>
  <Words>214</Words>
  <Application>Microsoft Macintosh PowerPoint</Application>
  <PresentationFormat>Bildspel på skärmen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FM Tema Extern</vt:lpstr>
      <vt:lpstr>Flöde</vt:lpstr>
      <vt:lpstr>1_Flöde</vt:lpstr>
      <vt:lpstr>Maintaining student motivation</vt:lpstr>
      <vt:lpstr>Methods used</vt:lpstr>
      <vt:lpstr>PowerPoint-presentation</vt:lpstr>
      <vt:lpstr>Sense of control and influence to the student</vt:lpstr>
      <vt:lpstr>PowerPoint-presentation</vt:lpstr>
      <vt:lpstr>Diverse experiences</vt:lpstr>
      <vt:lpstr> Human Bingo Find someone who</vt:lpstr>
      <vt:lpstr>Intrinsic motivation</vt:lpstr>
      <vt:lpstr>PowerPoint-presentation</vt:lpstr>
      <vt:lpstr>Group work</vt:lpstr>
      <vt:lpstr>Give and take feedback</vt:lpstr>
      <vt:lpstr>Self-reflection</vt:lpstr>
      <vt:lpstr>Friendly competition</vt:lpstr>
      <vt:lpstr>PowerPoint-presentation</vt:lpstr>
      <vt:lpstr>PowerPoint-presentation</vt:lpstr>
      <vt:lpstr>PowerPoint-presentation</vt:lpstr>
    </vt:vector>
  </TitlesOfParts>
  <Company>Försvarsmakten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Maintaining student motivation</dc:title>
  <dc:creator>marmar04</dc:creator>
  <cp:lastModifiedBy>Mariamma Martin</cp:lastModifiedBy>
  <cp:revision>95</cp:revision>
  <cp:lastPrinted>2014-10-09T13:25:57Z</cp:lastPrinted>
  <dcterms:created xsi:type="dcterms:W3CDTF">2014-09-15T14:10:34Z</dcterms:created>
  <dcterms:modified xsi:type="dcterms:W3CDTF">2014-10-11T19:13:03Z</dcterms:modified>
</cp:coreProperties>
</file>