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61" r:id="rId2"/>
    <p:sldId id="259" r:id="rId3"/>
    <p:sldId id="263" r:id="rId4"/>
    <p:sldId id="264" r:id="rId5"/>
    <p:sldId id="260" r:id="rId6"/>
    <p:sldId id="267" r:id="rId7"/>
    <p:sldId id="258" r:id="rId8"/>
    <p:sldId id="256" r:id="rId9"/>
    <p:sldId id="257" r:id="rId10"/>
    <p:sldId id="262" r:id="rId11"/>
    <p:sldId id="265" r:id="rId12"/>
    <p:sldId id="266" r:id="rId13"/>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452" autoAdjust="0"/>
  </p:normalViewPr>
  <p:slideViewPr>
    <p:cSldViewPr>
      <p:cViewPr varScale="1">
        <p:scale>
          <a:sx n="77" d="100"/>
          <a:sy n="77" d="100"/>
        </p:scale>
        <p:origin x="161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78DC0-F8E6-4599-87E3-F7DED923A3F9}" type="datetimeFigureOut">
              <a:rPr lang="da-DK" smtClean="0"/>
              <a:t>07-10-2019</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FA479B-D144-4D23-AE04-F8C90825A17E}" type="slidenum">
              <a:rPr lang="da-DK" smtClean="0"/>
              <a:t>‹nr.›</a:t>
            </a:fld>
            <a:endParaRPr lang="da-DK"/>
          </a:p>
        </p:txBody>
      </p:sp>
    </p:spTree>
    <p:extLst>
      <p:ext uri="{BB962C8B-B14F-4D97-AF65-F5344CB8AC3E}">
        <p14:creationId xmlns:p14="http://schemas.microsoft.com/office/powerpoint/2010/main" val="54173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This </a:t>
            </a:r>
            <a:r>
              <a:rPr lang="da-DK" dirty="0" err="1" smtClean="0"/>
              <a:t>will</a:t>
            </a:r>
            <a:r>
              <a:rPr lang="da-DK" dirty="0" smtClean="0"/>
              <a:t> </a:t>
            </a:r>
            <a:r>
              <a:rPr lang="da-DK" dirty="0" err="1" smtClean="0"/>
              <a:t>be</a:t>
            </a:r>
            <a:r>
              <a:rPr lang="da-DK" dirty="0" smtClean="0"/>
              <a:t> a </a:t>
            </a:r>
            <a:r>
              <a:rPr lang="da-DK" dirty="0" err="1" smtClean="0"/>
              <a:t>co-presentation</a:t>
            </a:r>
            <a:r>
              <a:rPr lang="da-DK" dirty="0" smtClean="0"/>
              <a:t> </a:t>
            </a:r>
            <a:r>
              <a:rPr lang="da-DK" dirty="0" err="1" smtClean="0"/>
              <a:t>featuring</a:t>
            </a:r>
            <a:r>
              <a:rPr lang="da-DK" dirty="0" smtClean="0"/>
              <a:t> </a:t>
            </a:r>
            <a:r>
              <a:rPr lang="da-DK" dirty="0" err="1" smtClean="0"/>
              <a:t>me</a:t>
            </a:r>
            <a:r>
              <a:rPr lang="da-DK" dirty="0" smtClean="0"/>
              <a:t> and Mike…… My part </a:t>
            </a:r>
            <a:r>
              <a:rPr lang="da-DK" dirty="0" smtClean="0"/>
              <a:t>is </a:t>
            </a:r>
            <a:r>
              <a:rPr lang="da-DK" dirty="0" err="1" smtClean="0"/>
              <a:t>about</a:t>
            </a:r>
            <a:r>
              <a:rPr lang="da-DK" dirty="0" smtClean="0"/>
              <a:t> </a:t>
            </a:r>
            <a:r>
              <a:rPr lang="da-DK" dirty="0" smtClean="0"/>
              <a:t>a ”situation” </a:t>
            </a:r>
            <a:r>
              <a:rPr lang="da-DK" dirty="0" err="1" smtClean="0"/>
              <a:t>that</a:t>
            </a:r>
            <a:r>
              <a:rPr lang="da-DK" dirty="0" smtClean="0"/>
              <a:t> </a:t>
            </a:r>
            <a:r>
              <a:rPr lang="da-DK" dirty="0" err="1" smtClean="0"/>
              <a:t>may</a:t>
            </a:r>
            <a:r>
              <a:rPr lang="da-DK" dirty="0" smtClean="0"/>
              <a:t> have the potential to </a:t>
            </a:r>
            <a:r>
              <a:rPr lang="da-DK" dirty="0" err="1" smtClean="0"/>
              <a:t>evolve</a:t>
            </a:r>
            <a:r>
              <a:rPr lang="da-DK" dirty="0" smtClean="0"/>
              <a:t> </a:t>
            </a:r>
            <a:r>
              <a:rPr lang="da-DK" dirty="0" err="1" smtClean="0"/>
              <a:t>into</a:t>
            </a:r>
            <a:r>
              <a:rPr lang="da-DK" dirty="0" smtClean="0"/>
              <a:t> a ”problem”. </a:t>
            </a:r>
            <a:r>
              <a:rPr lang="da-DK" dirty="0" err="1" smtClean="0"/>
              <a:t>It’s</a:t>
            </a:r>
            <a:r>
              <a:rPr lang="da-DK" dirty="0" smtClean="0"/>
              <a:t> </a:t>
            </a:r>
            <a:r>
              <a:rPr lang="da-DK" dirty="0" err="1" smtClean="0"/>
              <a:t>about</a:t>
            </a:r>
            <a:r>
              <a:rPr lang="da-DK" dirty="0" smtClean="0"/>
              <a:t> </a:t>
            </a:r>
            <a:r>
              <a:rPr lang="da-DK" dirty="0" smtClean="0"/>
              <a:t>Danish </a:t>
            </a:r>
            <a:r>
              <a:rPr lang="da-DK" dirty="0" err="1" smtClean="0"/>
              <a:t>JTACs</a:t>
            </a:r>
            <a:r>
              <a:rPr lang="da-DK" baseline="0" dirty="0" smtClean="0"/>
              <a:t> </a:t>
            </a:r>
            <a:r>
              <a:rPr lang="da-DK" baseline="0" dirty="0" err="1" smtClean="0"/>
              <a:t>going</a:t>
            </a:r>
            <a:r>
              <a:rPr lang="da-DK" baseline="0" dirty="0" smtClean="0"/>
              <a:t> </a:t>
            </a:r>
            <a:r>
              <a:rPr lang="da-DK" baseline="0" dirty="0" err="1" smtClean="0"/>
              <a:t>through</a:t>
            </a:r>
            <a:r>
              <a:rPr lang="da-DK" baseline="0" dirty="0" smtClean="0"/>
              <a:t> </a:t>
            </a:r>
            <a:r>
              <a:rPr lang="da-DK" baseline="0" dirty="0" err="1" smtClean="0"/>
              <a:t>testing</a:t>
            </a:r>
            <a:r>
              <a:rPr lang="da-DK" baseline="0" dirty="0" smtClean="0"/>
              <a:t> of </a:t>
            </a:r>
            <a:r>
              <a:rPr lang="da-DK" baseline="0" dirty="0" err="1" smtClean="0"/>
              <a:t>their</a:t>
            </a:r>
            <a:r>
              <a:rPr lang="da-DK" baseline="0" dirty="0" smtClean="0"/>
              <a:t> English </a:t>
            </a:r>
            <a:r>
              <a:rPr lang="da-DK" baseline="0" dirty="0" err="1" smtClean="0"/>
              <a:t>skills</a:t>
            </a:r>
            <a:r>
              <a:rPr lang="da-DK" baseline="0" dirty="0" smtClean="0"/>
              <a:t>, and </a:t>
            </a:r>
            <a:r>
              <a:rPr lang="da-DK" baseline="0" dirty="0" err="1" smtClean="0"/>
              <a:t>how</a:t>
            </a:r>
            <a:r>
              <a:rPr lang="da-DK" baseline="0" dirty="0" smtClean="0"/>
              <a:t> the </a:t>
            </a:r>
            <a:r>
              <a:rPr lang="da-DK" baseline="0" dirty="0" err="1" smtClean="0"/>
              <a:t>results</a:t>
            </a:r>
            <a:r>
              <a:rPr lang="da-DK" baseline="0" dirty="0" smtClean="0"/>
              <a:t> as </a:t>
            </a:r>
            <a:r>
              <a:rPr lang="da-DK" baseline="0" dirty="0" err="1" smtClean="0"/>
              <a:t>well</a:t>
            </a:r>
            <a:r>
              <a:rPr lang="da-DK" baseline="0" dirty="0" smtClean="0"/>
              <a:t> as the attitude </a:t>
            </a:r>
            <a:r>
              <a:rPr lang="da-DK" baseline="0" dirty="0" err="1" smtClean="0"/>
              <a:t>among</a:t>
            </a:r>
            <a:r>
              <a:rPr lang="da-DK" baseline="0" dirty="0" smtClean="0"/>
              <a:t> </a:t>
            </a:r>
            <a:r>
              <a:rPr lang="da-DK" baseline="0" dirty="0" err="1" smtClean="0"/>
              <a:t>their</a:t>
            </a:r>
            <a:r>
              <a:rPr lang="da-DK" baseline="0" dirty="0" smtClean="0"/>
              <a:t> </a:t>
            </a:r>
            <a:r>
              <a:rPr lang="da-DK" baseline="0" dirty="0" err="1" smtClean="0"/>
              <a:t>commanders</a:t>
            </a:r>
            <a:r>
              <a:rPr lang="da-DK" baseline="0" dirty="0" smtClean="0"/>
              <a:t> </a:t>
            </a:r>
            <a:r>
              <a:rPr lang="da-DK" baseline="0" dirty="0" err="1" smtClean="0"/>
              <a:t>may</a:t>
            </a:r>
            <a:r>
              <a:rPr lang="da-DK" baseline="0" dirty="0" smtClean="0"/>
              <a:t> </a:t>
            </a:r>
            <a:r>
              <a:rPr lang="da-DK" baseline="0" dirty="0" err="1" smtClean="0"/>
              <a:t>motivate</a:t>
            </a:r>
            <a:r>
              <a:rPr lang="da-DK" baseline="0" dirty="0" smtClean="0"/>
              <a:t> </a:t>
            </a:r>
            <a:r>
              <a:rPr lang="da-DK" baseline="0" dirty="0" err="1" smtClean="0"/>
              <a:t>them</a:t>
            </a:r>
            <a:r>
              <a:rPr lang="da-DK" baseline="0" dirty="0" smtClean="0"/>
              <a:t> to go SLP shopping…..</a:t>
            </a:r>
            <a:endParaRPr lang="da-DK" dirty="0"/>
          </a:p>
        </p:txBody>
      </p:sp>
      <p:sp>
        <p:nvSpPr>
          <p:cNvPr id="4" name="Pladsholder til diasnummer 3"/>
          <p:cNvSpPr>
            <a:spLocks noGrp="1"/>
          </p:cNvSpPr>
          <p:nvPr>
            <p:ph type="sldNum" sz="quarter" idx="10"/>
          </p:nvPr>
        </p:nvSpPr>
        <p:spPr/>
        <p:txBody>
          <a:bodyPr/>
          <a:lstStyle/>
          <a:p>
            <a:fld id="{CBFA479B-D144-4D23-AE04-F8C90825A17E}" type="slidenum">
              <a:rPr lang="da-DK" smtClean="0"/>
              <a:t>1</a:t>
            </a:fld>
            <a:endParaRPr lang="da-DK"/>
          </a:p>
        </p:txBody>
      </p:sp>
    </p:spTree>
    <p:extLst>
      <p:ext uri="{BB962C8B-B14F-4D97-AF65-F5344CB8AC3E}">
        <p14:creationId xmlns:p14="http://schemas.microsoft.com/office/powerpoint/2010/main" val="3011101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So </a:t>
            </a:r>
            <a:r>
              <a:rPr lang="da-DK" dirty="0" err="1" smtClean="0"/>
              <a:t>this</a:t>
            </a:r>
            <a:r>
              <a:rPr lang="da-DK" dirty="0" smtClean="0"/>
              <a:t> </a:t>
            </a:r>
            <a:r>
              <a:rPr lang="da-DK" dirty="0" err="1" smtClean="0"/>
              <a:t>document</a:t>
            </a:r>
            <a:r>
              <a:rPr lang="da-DK" dirty="0" smtClean="0"/>
              <a:t> talks </a:t>
            </a:r>
            <a:r>
              <a:rPr lang="da-DK" dirty="0" err="1" smtClean="0"/>
              <a:t>about</a:t>
            </a:r>
            <a:r>
              <a:rPr lang="da-DK" dirty="0" smtClean="0"/>
              <a:t> the </a:t>
            </a:r>
            <a:r>
              <a:rPr lang="da-DK" dirty="0" err="1" smtClean="0"/>
              <a:t>skills</a:t>
            </a:r>
            <a:r>
              <a:rPr lang="da-DK" dirty="0" smtClean="0"/>
              <a:t> </a:t>
            </a:r>
            <a:r>
              <a:rPr lang="da-DK" dirty="0" err="1" smtClean="0"/>
              <a:t>needed</a:t>
            </a:r>
            <a:r>
              <a:rPr lang="da-DK" dirty="0" smtClean="0"/>
              <a:t> to </a:t>
            </a:r>
            <a:r>
              <a:rPr lang="da-DK" dirty="0" err="1" smtClean="0"/>
              <a:t>qualify</a:t>
            </a:r>
            <a:r>
              <a:rPr lang="da-DK" dirty="0" smtClean="0"/>
              <a:t> as a JTAC. In terms of </a:t>
            </a:r>
            <a:r>
              <a:rPr lang="da-DK" dirty="0" err="1" smtClean="0"/>
              <a:t>language</a:t>
            </a:r>
            <a:r>
              <a:rPr lang="da-DK" dirty="0" smtClean="0"/>
              <a:t> </a:t>
            </a:r>
            <a:r>
              <a:rPr lang="da-DK" dirty="0" err="1" smtClean="0"/>
              <a:t>skills</a:t>
            </a:r>
            <a:r>
              <a:rPr lang="da-DK" dirty="0" smtClean="0"/>
              <a:t> is </a:t>
            </a:r>
            <a:r>
              <a:rPr lang="da-DK" dirty="0" err="1" smtClean="0"/>
              <a:t>focuses</a:t>
            </a:r>
            <a:r>
              <a:rPr lang="da-DK" dirty="0" smtClean="0"/>
              <a:t> on </a:t>
            </a:r>
            <a:r>
              <a:rPr lang="da-DK" b="1" dirty="0" err="1" smtClean="0"/>
              <a:t>verifying</a:t>
            </a:r>
            <a:r>
              <a:rPr lang="da-DK" dirty="0" smtClean="0"/>
              <a:t> </a:t>
            </a:r>
            <a:r>
              <a:rPr lang="da-DK" b="0" dirty="0" err="1" smtClean="0"/>
              <a:t>proficiency</a:t>
            </a:r>
            <a:r>
              <a:rPr lang="da-DK" dirty="0" smtClean="0"/>
              <a:t> (</a:t>
            </a:r>
            <a:r>
              <a:rPr lang="da-DK" b="1" dirty="0" err="1" smtClean="0"/>
              <a:t>testing</a:t>
            </a:r>
            <a:r>
              <a:rPr lang="da-DK" dirty="0" smtClean="0"/>
              <a:t>) as </a:t>
            </a:r>
            <a:r>
              <a:rPr lang="da-DK" dirty="0" err="1" smtClean="0"/>
              <a:t>well</a:t>
            </a:r>
            <a:r>
              <a:rPr lang="da-DK" dirty="0" smtClean="0"/>
              <a:t> as </a:t>
            </a:r>
            <a:r>
              <a:rPr lang="da-DK" b="1" dirty="0" err="1" smtClean="0"/>
              <a:t>developing</a:t>
            </a:r>
            <a:r>
              <a:rPr lang="da-DK" dirty="0" smtClean="0"/>
              <a:t> </a:t>
            </a:r>
            <a:r>
              <a:rPr lang="da-DK" dirty="0" err="1" smtClean="0"/>
              <a:t>proficiency</a:t>
            </a:r>
            <a:r>
              <a:rPr lang="da-DK" dirty="0" smtClean="0"/>
              <a:t> (</a:t>
            </a:r>
            <a:r>
              <a:rPr lang="da-DK" b="1" dirty="0" err="1" smtClean="0"/>
              <a:t>teaching</a:t>
            </a:r>
            <a:r>
              <a:rPr lang="da-DK" dirty="0" smtClean="0"/>
              <a:t>). The Danish</a:t>
            </a:r>
            <a:r>
              <a:rPr lang="da-DK" baseline="0" dirty="0" smtClean="0"/>
              <a:t> </a:t>
            </a:r>
            <a:r>
              <a:rPr lang="da-DK" baseline="0" dirty="0" err="1" smtClean="0"/>
              <a:t>Armed</a:t>
            </a:r>
            <a:r>
              <a:rPr lang="da-DK" baseline="0" dirty="0" smtClean="0"/>
              <a:t> Forces </a:t>
            </a:r>
            <a:r>
              <a:rPr lang="da-DK" baseline="0" dirty="0" err="1" smtClean="0"/>
              <a:t>language</a:t>
            </a:r>
            <a:r>
              <a:rPr lang="da-DK" baseline="0" dirty="0" smtClean="0"/>
              <a:t> </a:t>
            </a:r>
            <a:r>
              <a:rPr lang="da-DK" baseline="0" dirty="0" err="1" smtClean="0"/>
              <a:t>school</a:t>
            </a:r>
            <a:r>
              <a:rPr lang="da-DK" baseline="0" dirty="0" smtClean="0"/>
              <a:t> is NOT </a:t>
            </a:r>
            <a:r>
              <a:rPr lang="da-DK" baseline="0" dirty="0" err="1" smtClean="0"/>
              <a:t>involved</a:t>
            </a:r>
            <a:r>
              <a:rPr lang="da-DK" baseline="0" dirty="0" smtClean="0"/>
              <a:t> in </a:t>
            </a:r>
            <a:r>
              <a:rPr lang="da-DK" baseline="0" dirty="0" err="1" smtClean="0"/>
              <a:t>any</a:t>
            </a:r>
            <a:r>
              <a:rPr lang="da-DK" baseline="0" dirty="0" smtClean="0"/>
              <a:t> </a:t>
            </a:r>
            <a:r>
              <a:rPr lang="da-DK" baseline="0" dirty="0" err="1" smtClean="0"/>
              <a:t>teaching</a:t>
            </a:r>
            <a:r>
              <a:rPr lang="da-DK" baseline="0" dirty="0" smtClean="0"/>
              <a:t> of </a:t>
            </a:r>
            <a:r>
              <a:rPr lang="da-DK" baseline="0" dirty="0" err="1" smtClean="0"/>
              <a:t>JTACs</a:t>
            </a:r>
            <a:r>
              <a:rPr lang="da-DK" baseline="0" dirty="0" smtClean="0"/>
              <a:t>. </a:t>
            </a:r>
          </a:p>
          <a:p>
            <a:r>
              <a:rPr lang="da-DK" baseline="0" dirty="0" smtClean="0"/>
              <a:t>The </a:t>
            </a:r>
            <a:r>
              <a:rPr lang="da-DK" baseline="0" dirty="0" err="1" smtClean="0"/>
              <a:t>document</a:t>
            </a:r>
            <a:r>
              <a:rPr lang="da-DK" baseline="0" dirty="0" smtClean="0"/>
              <a:t> </a:t>
            </a:r>
            <a:r>
              <a:rPr lang="da-DK" baseline="0" dirty="0" err="1" smtClean="0"/>
              <a:t>also</a:t>
            </a:r>
            <a:r>
              <a:rPr lang="da-DK" baseline="0" dirty="0" smtClean="0"/>
              <a:t> </a:t>
            </a:r>
            <a:r>
              <a:rPr lang="da-DK" baseline="0" dirty="0" err="1" smtClean="0"/>
              <a:t>recommends</a:t>
            </a:r>
            <a:r>
              <a:rPr lang="da-DK" baseline="0" dirty="0" smtClean="0"/>
              <a:t> </a:t>
            </a:r>
            <a:r>
              <a:rPr lang="da-DK" baseline="0" dirty="0" err="1" smtClean="0"/>
              <a:t>making</a:t>
            </a:r>
            <a:r>
              <a:rPr lang="da-DK" baseline="0" dirty="0" smtClean="0"/>
              <a:t> </a:t>
            </a:r>
            <a:r>
              <a:rPr lang="da-DK" baseline="0" dirty="0" err="1" smtClean="0"/>
              <a:t>use</a:t>
            </a:r>
            <a:r>
              <a:rPr lang="da-DK" baseline="0" dirty="0" smtClean="0"/>
              <a:t> of JTAC-</a:t>
            </a:r>
            <a:r>
              <a:rPr lang="da-DK" baseline="0" dirty="0" err="1" smtClean="0"/>
              <a:t>specific</a:t>
            </a:r>
            <a:r>
              <a:rPr lang="da-DK" baseline="0" dirty="0" smtClean="0"/>
              <a:t> </a:t>
            </a:r>
            <a:r>
              <a:rPr lang="da-DK" baseline="0" dirty="0" err="1" smtClean="0"/>
              <a:t>vocab</a:t>
            </a:r>
            <a:r>
              <a:rPr lang="da-DK" baseline="0" dirty="0" smtClean="0"/>
              <a:t> and jargon </a:t>
            </a:r>
            <a:r>
              <a:rPr lang="da-DK" baseline="0" dirty="0" err="1" smtClean="0"/>
              <a:t>during</a:t>
            </a:r>
            <a:r>
              <a:rPr lang="da-DK" baseline="0" dirty="0" smtClean="0"/>
              <a:t> English </a:t>
            </a:r>
            <a:r>
              <a:rPr lang="da-DK" baseline="0" dirty="0" err="1" smtClean="0"/>
              <a:t>teaching</a:t>
            </a:r>
            <a:r>
              <a:rPr lang="da-DK" baseline="0" dirty="0" smtClean="0"/>
              <a:t>, </a:t>
            </a:r>
            <a:r>
              <a:rPr lang="da-DK" baseline="0" dirty="0" err="1" smtClean="0"/>
              <a:t>which</a:t>
            </a:r>
            <a:r>
              <a:rPr lang="da-DK" baseline="0" dirty="0" smtClean="0"/>
              <a:t> is not </a:t>
            </a:r>
            <a:r>
              <a:rPr lang="da-DK" baseline="0" dirty="0" err="1" smtClean="0"/>
              <a:t>well</a:t>
            </a:r>
            <a:r>
              <a:rPr lang="da-DK" baseline="0" dirty="0" smtClean="0"/>
              <a:t> </a:t>
            </a:r>
            <a:r>
              <a:rPr lang="da-DK" baseline="0" dirty="0" err="1" smtClean="0"/>
              <a:t>aligned</a:t>
            </a:r>
            <a:r>
              <a:rPr lang="da-DK" baseline="0" dirty="0" smtClean="0"/>
              <a:t> with the </a:t>
            </a:r>
            <a:r>
              <a:rPr lang="da-DK" baseline="0" dirty="0" err="1" smtClean="0"/>
              <a:t>focus</a:t>
            </a:r>
            <a:r>
              <a:rPr lang="da-DK" baseline="0" dirty="0" smtClean="0"/>
              <a:t> of the STANAG </a:t>
            </a:r>
            <a:r>
              <a:rPr lang="da-DK" baseline="0" dirty="0" err="1" smtClean="0"/>
              <a:t>scale</a:t>
            </a:r>
            <a:r>
              <a:rPr lang="da-DK" baseline="0" dirty="0" smtClean="0"/>
              <a:t>.</a:t>
            </a:r>
            <a:endParaRPr lang="da-DK" dirty="0"/>
          </a:p>
        </p:txBody>
      </p:sp>
      <p:sp>
        <p:nvSpPr>
          <p:cNvPr id="4" name="Pladsholder til diasnummer 3"/>
          <p:cNvSpPr>
            <a:spLocks noGrp="1"/>
          </p:cNvSpPr>
          <p:nvPr>
            <p:ph type="sldNum" sz="quarter" idx="10"/>
          </p:nvPr>
        </p:nvSpPr>
        <p:spPr/>
        <p:txBody>
          <a:bodyPr/>
          <a:lstStyle/>
          <a:p>
            <a:fld id="{CBFA479B-D144-4D23-AE04-F8C90825A17E}" type="slidenum">
              <a:rPr lang="da-DK" smtClean="0"/>
              <a:t>5</a:t>
            </a:fld>
            <a:endParaRPr lang="da-DK"/>
          </a:p>
        </p:txBody>
      </p:sp>
    </p:spTree>
    <p:extLst>
      <p:ext uri="{BB962C8B-B14F-4D97-AF65-F5344CB8AC3E}">
        <p14:creationId xmlns:p14="http://schemas.microsoft.com/office/powerpoint/2010/main" val="848216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err="1" smtClean="0"/>
              <a:t>Does</a:t>
            </a:r>
            <a:r>
              <a:rPr lang="da-DK" dirty="0" smtClean="0"/>
              <a:t> ”meeting the standard” </a:t>
            </a:r>
            <a:r>
              <a:rPr lang="da-DK" dirty="0" err="1" smtClean="0"/>
              <a:t>apply</a:t>
            </a:r>
            <a:r>
              <a:rPr lang="da-DK" dirty="0" smtClean="0"/>
              <a:t> to </a:t>
            </a:r>
            <a:r>
              <a:rPr lang="da-DK" dirty="0" err="1" smtClean="0"/>
              <a:t>testing</a:t>
            </a:r>
            <a:r>
              <a:rPr lang="da-DK" dirty="0" smtClean="0"/>
              <a:t> </a:t>
            </a:r>
            <a:r>
              <a:rPr lang="da-DK" dirty="0" err="1" smtClean="0"/>
              <a:t>only</a:t>
            </a:r>
            <a:r>
              <a:rPr lang="da-DK" dirty="0" smtClean="0"/>
              <a:t>? </a:t>
            </a:r>
            <a:endParaRPr lang="da-DK" dirty="0"/>
          </a:p>
        </p:txBody>
      </p:sp>
      <p:sp>
        <p:nvSpPr>
          <p:cNvPr id="4" name="Pladsholder til diasnummer 3"/>
          <p:cNvSpPr>
            <a:spLocks noGrp="1"/>
          </p:cNvSpPr>
          <p:nvPr>
            <p:ph type="sldNum" sz="quarter" idx="10"/>
          </p:nvPr>
        </p:nvSpPr>
        <p:spPr/>
        <p:txBody>
          <a:bodyPr/>
          <a:lstStyle/>
          <a:p>
            <a:fld id="{CBFA479B-D144-4D23-AE04-F8C90825A17E}" type="slidenum">
              <a:rPr lang="da-DK" smtClean="0"/>
              <a:t>6</a:t>
            </a:fld>
            <a:endParaRPr lang="da-DK"/>
          </a:p>
        </p:txBody>
      </p:sp>
    </p:spTree>
    <p:extLst>
      <p:ext uri="{BB962C8B-B14F-4D97-AF65-F5344CB8AC3E}">
        <p14:creationId xmlns:p14="http://schemas.microsoft.com/office/powerpoint/2010/main" val="1940626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Comprehensive </a:t>
            </a:r>
            <a:r>
              <a:rPr lang="da-DK" dirty="0" err="1" smtClean="0"/>
              <a:t>because</a:t>
            </a:r>
            <a:r>
              <a:rPr lang="da-DK" dirty="0" smtClean="0"/>
              <a:t> the</a:t>
            </a:r>
            <a:r>
              <a:rPr lang="da-DK" baseline="0" dirty="0" smtClean="0"/>
              <a:t> </a:t>
            </a:r>
            <a:r>
              <a:rPr lang="da-DK" baseline="0" dirty="0" err="1" smtClean="0"/>
              <a:t>testing</a:t>
            </a:r>
            <a:r>
              <a:rPr lang="da-DK" baseline="0" dirty="0" smtClean="0"/>
              <a:t> covers </a:t>
            </a:r>
            <a:r>
              <a:rPr lang="da-DK" baseline="0" dirty="0" err="1" smtClean="0"/>
              <a:t>nearly</a:t>
            </a:r>
            <a:r>
              <a:rPr lang="da-DK" baseline="0" dirty="0" smtClean="0"/>
              <a:t> all Danish </a:t>
            </a:r>
            <a:r>
              <a:rPr lang="da-DK" baseline="0" dirty="0" err="1" smtClean="0"/>
              <a:t>JTACs</a:t>
            </a:r>
            <a:r>
              <a:rPr lang="da-DK" baseline="0" dirty="0" smtClean="0"/>
              <a:t>. Limited </a:t>
            </a:r>
            <a:r>
              <a:rPr lang="da-DK" baseline="0" dirty="0" err="1" smtClean="0"/>
              <a:t>because</a:t>
            </a:r>
            <a:r>
              <a:rPr lang="da-DK" baseline="0" dirty="0" smtClean="0"/>
              <a:t> the population is small, so stats </a:t>
            </a:r>
            <a:r>
              <a:rPr lang="da-DK" baseline="0" dirty="0" err="1" smtClean="0"/>
              <a:t>become</a:t>
            </a:r>
            <a:r>
              <a:rPr lang="da-DK" baseline="0" dirty="0" smtClean="0"/>
              <a:t> </a:t>
            </a:r>
            <a:r>
              <a:rPr lang="da-DK" baseline="0" dirty="0" err="1" smtClean="0"/>
              <a:t>quite</a:t>
            </a:r>
            <a:r>
              <a:rPr lang="da-DK" baseline="0" dirty="0" smtClean="0"/>
              <a:t> tentative.</a:t>
            </a:r>
            <a:endParaRPr lang="en-US" dirty="0"/>
          </a:p>
        </p:txBody>
      </p:sp>
      <p:sp>
        <p:nvSpPr>
          <p:cNvPr id="4" name="Pladsholder til slidenummer 3"/>
          <p:cNvSpPr>
            <a:spLocks noGrp="1"/>
          </p:cNvSpPr>
          <p:nvPr>
            <p:ph type="sldNum" sz="quarter" idx="10"/>
          </p:nvPr>
        </p:nvSpPr>
        <p:spPr/>
        <p:txBody>
          <a:bodyPr/>
          <a:lstStyle/>
          <a:p>
            <a:fld id="{CBFA479B-D144-4D23-AE04-F8C90825A17E}" type="slidenum">
              <a:rPr lang="da-DK" smtClean="0"/>
              <a:t>7</a:t>
            </a:fld>
            <a:endParaRPr lang="da-DK"/>
          </a:p>
        </p:txBody>
      </p:sp>
    </p:spTree>
    <p:extLst>
      <p:ext uri="{BB962C8B-B14F-4D97-AF65-F5344CB8AC3E}">
        <p14:creationId xmlns:p14="http://schemas.microsoft.com/office/powerpoint/2010/main" val="2894152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BFA479B-D144-4D23-AE04-F8C90825A17E}" type="slidenum">
              <a:rPr lang="da-DK" smtClean="0"/>
              <a:t>8</a:t>
            </a:fld>
            <a:endParaRPr lang="da-DK"/>
          </a:p>
        </p:txBody>
      </p:sp>
    </p:spTree>
    <p:extLst>
      <p:ext uri="{BB962C8B-B14F-4D97-AF65-F5344CB8AC3E}">
        <p14:creationId xmlns:p14="http://schemas.microsoft.com/office/powerpoint/2010/main" val="3016924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BFA479B-D144-4D23-AE04-F8C90825A17E}" type="slidenum">
              <a:rPr lang="da-DK" smtClean="0"/>
              <a:t>9</a:t>
            </a:fld>
            <a:endParaRPr lang="da-DK"/>
          </a:p>
        </p:txBody>
      </p:sp>
    </p:spTree>
    <p:extLst>
      <p:ext uri="{BB962C8B-B14F-4D97-AF65-F5344CB8AC3E}">
        <p14:creationId xmlns:p14="http://schemas.microsoft.com/office/powerpoint/2010/main" val="2127967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228600" indent="-228600">
              <a:buAutoNum type="arabicPeriod"/>
            </a:pPr>
            <a:r>
              <a:rPr lang="da-DK" dirty="0" err="1" smtClean="0"/>
              <a:t>Certainly</a:t>
            </a:r>
            <a:r>
              <a:rPr lang="da-DK" baseline="0" dirty="0" smtClean="0"/>
              <a:t> test </a:t>
            </a:r>
            <a:r>
              <a:rPr lang="da-DK" baseline="0" dirty="0" err="1" smtClean="0"/>
              <a:t>credibility</a:t>
            </a:r>
            <a:r>
              <a:rPr lang="da-DK" baseline="0" dirty="0" smtClean="0"/>
              <a:t> </a:t>
            </a:r>
            <a:r>
              <a:rPr lang="da-DK" baseline="0" dirty="0" smtClean="0"/>
              <a:t>and </a:t>
            </a:r>
            <a:r>
              <a:rPr lang="da-DK" baseline="0" dirty="0" err="1" smtClean="0"/>
              <a:t>validity</a:t>
            </a:r>
            <a:r>
              <a:rPr lang="da-DK" baseline="0" dirty="0" smtClean="0"/>
              <a:t> </a:t>
            </a:r>
            <a:r>
              <a:rPr lang="da-DK" baseline="0" dirty="0" err="1" smtClean="0"/>
              <a:t>would</a:t>
            </a:r>
            <a:r>
              <a:rPr lang="da-DK" baseline="0" dirty="0" smtClean="0"/>
              <a:t> </a:t>
            </a:r>
            <a:r>
              <a:rPr lang="da-DK" baseline="0" dirty="0" err="1" smtClean="0"/>
              <a:t>suffer</a:t>
            </a:r>
            <a:r>
              <a:rPr lang="da-DK" baseline="0" dirty="0" smtClean="0"/>
              <a:t>, and </a:t>
            </a:r>
            <a:r>
              <a:rPr lang="da-DK" baseline="0" dirty="0" err="1" smtClean="0"/>
              <a:t>reliability</a:t>
            </a:r>
            <a:r>
              <a:rPr lang="da-DK" baseline="0" dirty="0" smtClean="0"/>
              <a:t> </a:t>
            </a:r>
            <a:r>
              <a:rPr lang="da-DK" baseline="0" dirty="0" err="1" smtClean="0"/>
              <a:t>would</a:t>
            </a:r>
            <a:r>
              <a:rPr lang="da-DK" baseline="0" dirty="0" smtClean="0"/>
              <a:t> </a:t>
            </a:r>
            <a:r>
              <a:rPr lang="da-DK" baseline="0" dirty="0" err="1" smtClean="0"/>
              <a:t>be</a:t>
            </a:r>
            <a:r>
              <a:rPr lang="da-DK" baseline="0" dirty="0" smtClean="0"/>
              <a:t> </a:t>
            </a:r>
            <a:r>
              <a:rPr lang="da-DK" baseline="0" dirty="0" err="1" smtClean="0"/>
              <a:t>questioned</a:t>
            </a:r>
            <a:r>
              <a:rPr lang="da-DK" baseline="0" dirty="0" smtClean="0"/>
              <a:t>.</a:t>
            </a:r>
          </a:p>
          <a:p>
            <a:pPr marL="228600" indent="-228600">
              <a:buAutoNum type="arabicPeriod"/>
            </a:pPr>
            <a:r>
              <a:rPr lang="da-DK" baseline="0" dirty="0" err="1" smtClean="0"/>
              <a:t>I’m</a:t>
            </a:r>
            <a:r>
              <a:rPr lang="da-DK" baseline="0" dirty="0" smtClean="0"/>
              <a:t> not </a:t>
            </a:r>
            <a:r>
              <a:rPr lang="da-DK" baseline="0" dirty="0" smtClean="0"/>
              <a:t>sure, but Mike has more on </a:t>
            </a:r>
            <a:r>
              <a:rPr lang="da-DK" baseline="0" dirty="0" err="1" smtClean="0"/>
              <a:t>that</a:t>
            </a:r>
            <a:r>
              <a:rPr lang="da-DK" baseline="0" dirty="0" smtClean="0"/>
              <a:t>.</a:t>
            </a:r>
            <a:endParaRPr lang="da-DK" baseline="0" dirty="0" smtClean="0"/>
          </a:p>
          <a:p>
            <a:pPr marL="228600" indent="-228600">
              <a:buAutoNum type="arabicPeriod"/>
            </a:pPr>
            <a:r>
              <a:rPr lang="da-DK" baseline="0" dirty="0" smtClean="0"/>
              <a:t>Not as far as I know. But I </a:t>
            </a:r>
            <a:r>
              <a:rPr lang="da-DK" baseline="0" dirty="0" err="1" smtClean="0"/>
              <a:t>think</a:t>
            </a:r>
            <a:r>
              <a:rPr lang="da-DK" baseline="0" dirty="0" smtClean="0"/>
              <a:t> </a:t>
            </a:r>
            <a:r>
              <a:rPr lang="da-DK" baseline="0" dirty="0" err="1" smtClean="0"/>
              <a:t>we</a:t>
            </a:r>
            <a:r>
              <a:rPr lang="da-DK" baseline="0" dirty="0" smtClean="0"/>
              <a:t> </a:t>
            </a:r>
            <a:r>
              <a:rPr lang="da-DK" baseline="0" dirty="0" err="1" smtClean="0"/>
              <a:t>should</a:t>
            </a:r>
            <a:r>
              <a:rPr lang="da-DK" baseline="0" dirty="0" smtClean="0"/>
              <a:t> have </a:t>
            </a:r>
            <a:r>
              <a:rPr lang="da-DK" baseline="0" dirty="0" err="1" smtClean="0"/>
              <a:t>one</a:t>
            </a:r>
            <a:r>
              <a:rPr lang="da-DK" baseline="0" dirty="0" smtClean="0"/>
              <a:t>…..</a:t>
            </a:r>
          </a:p>
          <a:p>
            <a:r>
              <a:rPr lang="da-DK" baseline="0" dirty="0" smtClean="0"/>
              <a:t>4.  This is from the </a:t>
            </a:r>
            <a:r>
              <a:rPr lang="da-DK" sz="1200" b="1" i="0" u="none" strike="noStrike" kern="1200" baseline="0" dirty="0" smtClean="0">
                <a:solidFill>
                  <a:schemeClr val="tx1"/>
                </a:solidFill>
                <a:latin typeface="+mn-lt"/>
                <a:ea typeface="+mn-ea"/>
                <a:cs typeface="+mn-cs"/>
              </a:rPr>
              <a:t>BILC POLICY RECOMMENDATION on the </a:t>
            </a:r>
            <a:r>
              <a:rPr lang="en-US" sz="1200" b="1" i="0" u="none" strike="noStrike" kern="1200" baseline="0" dirty="0" smtClean="0">
                <a:solidFill>
                  <a:schemeClr val="tx1"/>
                </a:solidFill>
                <a:latin typeface="+mn-lt"/>
                <a:ea typeface="+mn-ea"/>
                <a:cs typeface="+mn-cs"/>
              </a:rPr>
              <a:t>Acceptance of Commercial STANAG 6001 Certificates, Jan 2018 </a:t>
            </a:r>
            <a:endParaRPr lang="da-DK" baseline="0" dirty="0" smtClean="0"/>
          </a:p>
          <a:p>
            <a:endParaRPr lang="da-DK" dirty="0"/>
          </a:p>
        </p:txBody>
      </p:sp>
      <p:sp>
        <p:nvSpPr>
          <p:cNvPr id="4" name="Pladsholder til diasnummer 3"/>
          <p:cNvSpPr>
            <a:spLocks noGrp="1"/>
          </p:cNvSpPr>
          <p:nvPr>
            <p:ph type="sldNum" sz="quarter" idx="10"/>
          </p:nvPr>
        </p:nvSpPr>
        <p:spPr/>
        <p:txBody>
          <a:bodyPr/>
          <a:lstStyle/>
          <a:p>
            <a:fld id="{CBFA479B-D144-4D23-AE04-F8C90825A17E}" type="slidenum">
              <a:rPr lang="da-DK" smtClean="0"/>
              <a:t>11</a:t>
            </a:fld>
            <a:endParaRPr lang="da-DK"/>
          </a:p>
        </p:txBody>
      </p:sp>
    </p:spTree>
    <p:extLst>
      <p:ext uri="{BB962C8B-B14F-4D97-AF65-F5344CB8AC3E}">
        <p14:creationId xmlns:p14="http://schemas.microsoft.com/office/powerpoint/2010/main" val="2046320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da-DK" smtClean="0"/>
              <a:t>Klik for at redigere i master</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en-US" dirty="0"/>
          </a:p>
        </p:txBody>
      </p:sp>
      <p:sp>
        <p:nvSpPr>
          <p:cNvPr id="4" name="Date Placeholder 3"/>
          <p:cNvSpPr>
            <a:spLocks noGrp="1"/>
          </p:cNvSpPr>
          <p:nvPr>
            <p:ph type="dt" sz="half" idx="10"/>
          </p:nvPr>
        </p:nvSpPr>
        <p:spPr/>
        <p:txBody>
          <a:bodyPr/>
          <a:lstStyle/>
          <a:p>
            <a:fld id="{1A7CC012-F591-4FD5-91F7-1C989329B8A7}" type="datetimeFigureOut">
              <a:rPr lang="da-DK" smtClean="0"/>
              <a:t>07-10-2019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F36B3F6B-DC8C-41DA-94E1-3EEBBBB9B8F8}" type="slidenum">
              <a:rPr lang="da-DK" smtClean="0"/>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Date Placeholder 3"/>
          <p:cNvSpPr>
            <a:spLocks noGrp="1"/>
          </p:cNvSpPr>
          <p:nvPr>
            <p:ph type="dt" sz="half" idx="10"/>
          </p:nvPr>
        </p:nvSpPr>
        <p:spPr/>
        <p:txBody>
          <a:bodyPr/>
          <a:lstStyle/>
          <a:p>
            <a:fld id="{1A7CC012-F591-4FD5-91F7-1C989329B8A7}" type="datetimeFigureOut">
              <a:rPr lang="da-DK" smtClean="0"/>
              <a:t>07-10-2019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F36B3F6B-DC8C-41DA-94E1-3EEBBBB9B8F8}" type="slidenum">
              <a:rPr lang="da-DK" smtClean="0"/>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et titel og teks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A7CC012-F591-4FD5-91F7-1C989329B8A7}" type="datetimeFigureOut">
              <a:rPr lang="da-DK" smtClean="0"/>
              <a:t>07-10-2019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F36B3F6B-DC8C-41DA-94E1-3EEBBBB9B8F8}" type="slidenum">
              <a:rPr lang="da-DK" smtClean="0"/>
              <a:t>‹nr.›</a:t>
            </a:fld>
            <a:endParaRPr lang="da-DK"/>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da-DK" smtClean="0"/>
              <a:t>Klik for at redigere i master</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Date Placeholder 3"/>
          <p:cNvSpPr>
            <a:spLocks noGrp="1"/>
          </p:cNvSpPr>
          <p:nvPr>
            <p:ph type="dt" sz="half" idx="10"/>
          </p:nvPr>
        </p:nvSpPr>
        <p:spPr/>
        <p:txBody>
          <a:bodyPr/>
          <a:lstStyle/>
          <a:p>
            <a:fld id="{1A7CC012-F591-4FD5-91F7-1C989329B8A7}" type="datetimeFigureOut">
              <a:rPr lang="da-DK" smtClean="0"/>
              <a:t>07-10-2019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F36B3F6B-DC8C-41DA-94E1-3EEBBBB9B8F8}" type="slidenum">
              <a:rPr lang="da-DK" smtClean="0"/>
              <a:t>‹nr.›</a:t>
            </a:fld>
            <a:endParaRPr lang="da-DK"/>
          </a:p>
        </p:txBody>
      </p:sp>
      <p:sp>
        <p:nvSpPr>
          <p:cNvPr id="7" name="Title 6"/>
          <p:cNvSpPr>
            <a:spLocks noGrp="1"/>
          </p:cNvSpPr>
          <p:nvPr>
            <p:ph type="title"/>
          </p:nvPr>
        </p:nvSpPr>
        <p:spPr/>
        <p:txBody>
          <a:bodyPr/>
          <a:lstStyle/>
          <a:p>
            <a:r>
              <a:rPr lang="da-DK" smtClean="0"/>
              <a:t>Klik for at redigere i master</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da-DK" smtClean="0"/>
              <a:t>Klik for at redigere i master</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Date Placeholder 3"/>
          <p:cNvSpPr>
            <a:spLocks noGrp="1"/>
          </p:cNvSpPr>
          <p:nvPr>
            <p:ph type="dt" sz="half" idx="10"/>
          </p:nvPr>
        </p:nvSpPr>
        <p:spPr/>
        <p:txBody>
          <a:bodyPr/>
          <a:lstStyle/>
          <a:p>
            <a:fld id="{1A7CC012-F591-4FD5-91F7-1C989329B8A7}" type="datetimeFigureOut">
              <a:rPr lang="da-DK" smtClean="0"/>
              <a:t>07-10-2019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F36B3F6B-DC8C-41DA-94E1-3EEBBBB9B8F8}" type="slidenum">
              <a:rPr lang="da-DK" smtClean="0"/>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a:p>
        </p:txBody>
      </p:sp>
      <p:sp>
        <p:nvSpPr>
          <p:cNvPr id="5" name="Date Placeholder 4"/>
          <p:cNvSpPr>
            <a:spLocks noGrp="1"/>
          </p:cNvSpPr>
          <p:nvPr>
            <p:ph type="dt" sz="half" idx="10"/>
          </p:nvPr>
        </p:nvSpPr>
        <p:spPr/>
        <p:txBody>
          <a:bodyPr/>
          <a:lstStyle/>
          <a:p>
            <a:fld id="{1A7CC012-F591-4FD5-91F7-1C989329B8A7}" type="datetimeFigureOut">
              <a:rPr lang="da-DK" smtClean="0"/>
              <a:t>07-10-2019</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F36B3F6B-DC8C-41DA-94E1-3EEBBBB9B8F8}" type="slidenum">
              <a:rPr lang="da-DK" smtClean="0"/>
              <a:t>‹nr.›</a:t>
            </a:fld>
            <a:endParaRPr lang="da-DK"/>
          </a:p>
        </p:txBody>
      </p:sp>
      <p:sp>
        <p:nvSpPr>
          <p:cNvPr id="9" name="Content Placeholder 8"/>
          <p:cNvSpPr>
            <a:spLocks noGrp="1"/>
          </p:cNvSpPr>
          <p:nvPr>
            <p:ph sz="quarter" idx="13"/>
          </p:nvPr>
        </p:nvSpPr>
        <p:spPr>
          <a:xfrm>
            <a:off x="676655" y="2679192"/>
            <a:ext cx="3822192" cy="344728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smtClean="0"/>
              <a:t>Klik for at redigere i master</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6"/>
          <p:cNvSpPr>
            <a:spLocks noGrp="1"/>
          </p:cNvSpPr>
          <p:nvPr>
            <p:ph type="dt" sz="half" idx="10"/>
          </p:nvPr>
        </p:nvSpPr>
        <p:spPr/>
        <p:txBody>
          <a:bodyPr/>
          <a:lstStyle/>
          <a:p>
            <a:fld id="{1A7CC012-F591-4FD5-91F7-1C989329B8A7}" type="datetimeFigureOut">
              <a:rPr lang="da-DK" smtClean="0"/>
              <a:t>07-10-2019</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F36B3F6B-DC8C-41DA-94E1-3EEBBBB9B8F8}" type="slidenum">
              <a:rPr lang="da-DK" smtClean="0"/>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a:p>
        </p:txBody>
      </p:sp>
      <p:sp>
        <p:nvSpPr>
          <p:cNvPr id="3" name="Date Placeholder 2"/>
          <p:cNvSpPr>
            <a:spLocks noGrp="1"/>
          </p:cNvSpPr>
          <p:nvPr>
            <p:ph type="dt" sz="half" idx="10"/>
          </p:nvPr>
        </p:nvSpPr>
        <p:spPr/>
        <p:txBody>
          <a:bodyPr/>
          <a:lstStyle/>
          <a:p>
            <a:fld id="{1A7CC012-F591-4FD5-91F7-1C989329B8A7}" type="datetimeFigureOut">
              <a:rPr lang="da-DK" smtClean="0"/>
              <a:t>07-10-2019</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F36B3F6B-DC8C-41DA-94E1-3EEBBBB9B8F8}" type="slidenum">
              <a:rPr lang="da-DK" smtClean="0"/>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A7CC012-F591-4FD5-91F7-1C989329B8A7}" type="datetimeFigureOut">
              <a:rPr lang="da-DK" smtClean="0"/>
              <a:t>07-10-2019</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F36B3F6B-DC8C-41DA-94E1-3EEBBBB9B8F8}" type="slidenum">
              <a:rPr lang="da-DK" smtClean="0"/>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A7CC012-F591-4FD5-91F7-1C989329B8A7}" type="datetimeFigureOut">
              <a:rPr lang="da-DK" smtClean="0"/>
              <a:t>07-10-2019</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F36B3F6B-DC8C-41DA-94E1-3EEBBBB9B8F8}" type="slidenum">
              <a:rPr lang="da-DK" smtClean="0"/>
              <a:t>‹nr.›</a:t>
            </a:fld>
            <a:endParaRPr lang="da-DK"/>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da-DK" smtClean="0"/>
              <a:t>Klik for at redigere i master</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da-DK" smtClean="0"/>
              <a:t>Klik for at redigere i master</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Date Placeholder 4"/>
          <p:cNvSpPr>
            <a:spLocks noGrp="1"/>
          </p:cNvSpPr>
          <p:nvPr>
            <p:ph type="dt" sz="half" idx="10"/>
          </p:nvPr>
        </p:nvSpPr>
        <p:spPr/>
        <p:txBody>
          <a:bodyPr/>
          <a:lstStyle/>
          <a:p>
            <a:fld id="{1A7CC012-F591-4FD5-91F7-1C989329B8A7}" type="datetimeFigureOut">
              <a:rPr lang="da-DK" smtClean="0"/>
              <a:t>07-10-2019</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F36B3F6B-DC8C-41DA-94E1-3EEBBBB9B8F8}" type="slidenum">
              <a:rPr lang="da-DK" smtClean="0"/>
              <a:t>‹nr.›</a:t>
            </a:fld>
            <a:endParaRPr lang="da-DK"/>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Klik på ikonet for at tilføje et billede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da-DK" smtClean="0"/>
              <a:t>Klik for at redigere i master</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A7CC012-F591-4FD5-91F7-1C989329B8A7}" type="datetimeFigureOut">
              <a:rPr lang="da-DK" smtClean="0"/>
              <a:t>07-10-2019</a:t>
            </a:fld>
            <a:endParaRPr lang="da-DK"/>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da-DK"/>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6B3F6B-DC8C-41DA-94E1-3EEBBBB9B8F8}" type="slidenum">
              <a:rPr lang="da-DK" smtClean="0"/>
              <a:t>‹nr.›</a:t>
            </a:fld>
            <a:endParaRPr lang="da-DK"/>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a-DK" sz="3600" b="1" dirty="0" smtClean="0">
                <a:solidFill>
                  <a:schemeClr val="tx1"/>
                </a:solidFill>
              </a:rPr>
              <a:t>SLP shopping; </a:t>
            </a:r>
            <a:r>
              <a:rPr lang="da-DK" sz="3600" b="1" dirty="0" err="1" smtClean="0">
                <a:solidFill>
                  <a:schemeClr val="tx1"/>
                </a:solidFill>
              </a:rPr>
              <a:t>how</a:t>
            </a:r>
            <a:r>
              <a:rPr lang="da-DK" sz="3600" b="1" dirty="0" smtClean="0">
                <a:solidFill>
                  <a:schemeClr val="tx1"/>
                </a:solidFill>
              </a:rPr>
              <a:t> to nip it in the bud?</a:t>
            </a:r>
            <a:endParaRPr lang="da-DK" sz="3600" b="1" dirty="0">
              <a:solidFill>
                <a:schemeClr val="tx1"/>
              </a:solidFill>
            </a:endParaRPr>
          </a:p>
        </p:txBody>
      </p:sp>
      <p:pic>
        <p:nvPicPr>
          <p:cNvPr id="4" name="Pladsholder til indhold 3" descr="Relateret billede"/>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43608" y="1988840"/>
            <a:ext cx="7416824" cy="4464496"/>
          </a:xfrm>
          <a:prstGeom prst="rect">
            <a:avLst/>
          </a:prstGeom>
          <a:noFill/>
          <a:ln>
            <a:noFill/>
          </a:ln>
        </p:spPr>
      </p:pic>
      <p:sp>
        <p:nvSpPr>
          <p:cNvPr id="5" name="Tekstboks 4"/>
          <p:cNvSpPr txBox="1"/>
          <p:nvPr/>
        </p:nvSpPr>
        <p:spPr>
          <a:xfrm>
            <a:off x="2411760" y="4941168"/>
            <a:ext cx="4752528" cy="1323439"/>
          </a:xfrm>
          <a:prstGeom prst="rect">
            <a:avLst/>
          </a:prstGeom>
          <a:noFill/>
        </p:spPr>
        <p:txBody>
          <a:bodyPr wrap="square" rtlCol="0">
            <a:spAutoFit/>
          </a:bodyPr>
          <a:lstStyle/>
          <a:p>
            <a:pPr algn="ctr"/>
            <a:r>
              <a:rPr lang="da-DK" sz="4000" b="1" dirty="0" smtClean="0">
                <a:latin typeface="Chiller" panose="04020404031007020602" pitchFamily="82" charset="0"/>
                <a:ea typeface="GulimChe" panose="020B0609000101010101" pitchFamily="49" charset="-127"/>
              </a:rPr>
              <a:t>STANAG </a:t>
            </a:r>
            <a:r>
              <a:rPr lang="da-DK" sz="4000" b="1" dirty="0" err="1" smtClean="0">
                <a:latin typeface="Chiller" panose="04020404031007020602" pitchFamily="82" charset="0"/>
                <a:ea typeface="GulimChe" panose="020B0609000101010101" pitchFamily="49" charset="-127"/>
              </a:rPr>
              <a:t>certificates</a:t>
            </a:r>
            <a:r>
              <a:rPr lang="da-DK" sz="4000" b="1" dirty="0" smtClean="0">
                <a:latin typeface="Chiller" panose="04020404031007020602" pitchFamily="82" charset="0"/>
                <a:ea typeface="GulimChe" panose="020B0609000101010101" pitchFamily="49" charset="-127"/>
              </a:rPr>
              <a:t> – </a:t>
            </a:r>
          </a:p>
          <a:p>
            <a:pPr algn="ctr"/>
            <a:r>
              <a:rPr lang="da-DK" sz="4000" b="1" dirty="0" err="1">
                <a:latin typeface="Chiller" panose="04020404031007020602" pitchFamily="82" charset="0"/>
                <a:ea typeface="GulimChe" panose="020B0609000101010101" pitchFamily="49" charset="-127"/>
              </a:rPr>
              <a:t>h</a:t>
            </a:r>
            <a:r>
              <a:rPr lang="da-DK" sz="4000" b="1" dirty="0" err="1" smtClean="0">
                <a:latin typeface="Chiller" panose="04020404031007020602" pitchFamily="82" charset="0"/>
                <a:ea typeface="GulimChe" panose="020B0609000101010101" pitchFamily="49" charset="-127"/>
              </a:rPr>
              <a:t>ardly</a:t>
            </a:r>
            <a:r>
              <a:rPr lang="da-DK" sz="4000" b="1" dirty="0" smtClean="0">
                <a:latin typeface="Chiller" panose="04020404031007020602" pitchFamily="82" charset="0"/>
                <a:ea typeface="GulimChe" panose="020B0609000101010101" pitchFamily="49" charset="-127"/>
              </a:rPr>
              <a:t> </a:t>
            </a:r>
            <a:r>
              <a:rPr lang="da-DK" sz="4000" b="1" dirty="0" err="1" smtClean="0">
                <a:latin typeface="Chiller" panose="04020404031007020602" pitchFamily="82" charset="0"/>
                <a:ea typeface="GulimChe" panose="020B0609000101010101" pitchFamily="49" charset="-127"/>
              </a:rPr>
              <a:t>used</a:t>
            </a:r>
            <a:r>
              <a:rPr lang="da-DK" sz="4000" b="1" dirty="0" smtClean="0">
                <a:latin typeface="Chiller" panose="04020404031007020602" pitchFamily="82" charset="0"/>
                <a:ea typeface="GulimChe" panose="020B0609000101010101" pitchFamily="49" charset="-127"/>
              </a:rPr>
              <a:t>!!</a:t>
            </a:r>
            <a:endParaRPr lang="da-DK" sz="4000" b="1" dirty="0">
              <a:latin typeface="Chiller" panose="04020404031007020602" pitchFamily="82" charset="0"/>
              <a:ea typeface="GulimChe" panose="020B0609000101010101" pitchFamily="49" charset="-127"/>
            </a:endParaRPr>
          </a:p>
        </p:txBody>
      </p:sp>
    </p:spTree>
    <p:extLst>
      <p:ext uri="{BB962C8B-B14F-4D97-AF65-F5344CB8AC3E}">
        <p14:creationId xmlns:p14="http://schemas.microsoft.com/office/powerpoint/2010/main" val="4109426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lstStyle/>
          <a:p>
            <a:r>
              <a:rPr lang="da-DK" b="1" dirty="0" smtClean="0"/>
              <a:t>The </a:t>
            </a:r>
            <a:r>
              <a:rPr lang="da-DK" b="1" dirty="0" err="1" smtClean="0"/>
              <a:t>good</a:t>
            </a:r>
            <a:r>
              <a:rPr lang="da-DK" b="1" dirty="0" smtClean="0"/>
              <a:t>: ”</a:t>
            </a:r>
            <a:r>
              <a:rPr lang="da-DK" b="1" dirty="0" err="1" smtClean="0"/>
              <a:t>There’s</a:t>
            </a:r>
            <a:r>
              <a:rPr lang="da-DK" b="1" dirty="0" smtClean="0"/>
              <a:t> </a:t>
            </a:r>
            <a:r>
              <a:rPr lang="da-DK" b="1" dirty="0" err="1" smtClean="0"/>
              <a:t>been</a:t>
            </a:r>
            <a:r>
              <a:rPr lang="da-DK" b="1" dirty="0" smtClean="0"/>
              <a:t> a </a:t>
            </a:r>
            <a:r>
              <a:rPr lang="da-DK" b="1" dirty="0" err="1" smtClean="0"/>
              <a:t>mistake</a:t>
            </a:r>
            <a:r>
              <a:rPr lang="da-DK" b="1" dirty="0" smtClean="0"/>
              <a:t>. The </a:t>
            </a:r>
            <a:r>
              <a:rPr lang="da-DK" b="1" dirty="0" err="1" smtClean="0"/>
              <a:t>certificate</a:t>
            </a:r>
            <a:r>
              <a:rPr lang="da-DK" b="1" dirty="0" smtClean="0"/>
              <a:t> </a:t>
            </a:r>
            <a:r>
              <a:rPr lang="da-DK" b="1" dirty="0" err="1" smtClean="0"/>
              <a:t>doesn’t</a:t>
            </a:r>
            <a:r>
              <a:rPr lang="da-DK" b="1" dirty="0" smtClean="0"/>
              <a:t> show the </a:t>
            </a:r>
            <a:r>
              <a:rPr lang="da-DK" b="1" dirty="0" err="1" smtClean="0"/>
              <a:t>required</a:t>
            </a:r>
            <a:r>
              <a:rPr lang="da-DK" b="1" dirty="0" smtClean="0"/>
              <a:t> SLP. </a:t>
            </a:r>
            <a:r>
              <a:rPr lang="da-DK" b="1" dirty="0" err="1" smtClean="0"/>
              <a:t>You</a:t>
            </a:r>
            <a:r>
              <a:rPr lang="da-DK" b="1" dirty="0" smtClean="0"/>
              <a:t> have to </a:t>
            </a:r>
            <a:r>
              <a:rPr lang="da-DK" b="1" dirty="0" err="1" smtClean="0"/>
              <a:t>issue</a:t>
            </a:r>
            <a:r>
              <a:rPr lang="da-DK" b="1" dirty="0" smtClean="0"/>
              <a:t> a new </a:t>
            </a:r>
            <a:r>
              <a:rPr lang="da-DK" b="1" dirty="0" err="1" smtClean="0"/>
              <a:t>one</a:t>
            </a:r>
            <a:r>
              <a:rPr lang="da-DK" b="1" dirty="0" smtClean="0"/>
              <a:t>.” </a:t>
            </a:r>
          </a:p>
          <a:p>
            <a:endParaRPr lang="da-DK" b="1" dirty="0"/>
          </a:p>
          <a:p>
            <a:r>
              <a:rPr lang="da-DK" b="1" dirty="0" smtClean="0"/>
              <a:t>The bad: ”</a:t>
            </a:r>
            <a:r>
              <a:rPr lang="da-DK" b="1" dirty="0" err="1" smtClean="0"/>
              <a:t>Can’t</a:t>
            </a:r>
            <a:r>
              <a:rPr lang="da-DK" b="1" dirty="0" smtClean="0"/>
              <a:t> </a:t>
            </a:r>
            <a:r>
              <a:rPr lang="da-DK" b="1" dirty="0" err="1" smtClean="0"/>
              <a:t>you</a:t>
            </a:r>
            <a:r>
              <a:rPr lang="da-DK" b="1" dirty="0" smtClean="0"/>
              <a:t> </a:t>
            </a:r>
            <a:r>
              <a:rPr lang="da-DK" b="1" dirty="0" err="1" smtClean="0"/>
              <a:t>simply</a:t>
            </a:r>
            <a:r>
              <a:rPr lang="da-DK" b="1" dirty="0" smtClean="0"/>
              <a:t> </a:t>
            </a:r>
            <a:r>
              <a:rPr lang="da-DK" b="1" dirty="0" err="1" smtClean="0"/>
              <a:t>change</a:t>
            </a:r>
            <a:r>
              <a:rPr lang="da-DK" b="1" dirty="0" smtClean="0"/>
              <a:t> the 2s </a:t>
            </a:r>
            <a:r>
              <a:rPr lang="da-DK" b="1" dirty="0" err="1" smtClean="0"/>
              <a:t>into</a:t>
            </a:r>
            <a:r>
              <a:rPr lang="da-DK" b="1" dirty="0" smtClean="0"/>
              <a:t> 3s?” </a:t>
            </a:r>
          </a:p>
          <a:p>
            <a:endParaRPr lang="da-DK" dirty="0"/>
          </a:p>
          <a:p>
            <a:r>
              <a:rPr lang="da-DK" b="1" dirty="0" smtClean="0"/>
              <a:t>The </a:t>
            </a:r>
            <a:r>
              <a:rPr lang="da-DK" b="1" dirty="0" err="1"/>
              <a:t>u</a:t>
            </a:r>
            <a:r>
              <a:rPr lang="da-DK" b="1" dirty="0" err="1" smtClean="0"/>
              <a:t>gly</a:t>
            </a:r>
            <a:r>
              <a:rPr lang="da-DK" b="1" dirty="0" smtClean="0"/>
              <a:t>: ”</a:t>
            </a:r>
            <a:r>
              <a:rPr lang="da-DK" b="1" dirty="0" err="1" smtClean="0"/>
              <a:t>We</a:t>
            </a:r>
            <a:r>
              <a:rPr lang="da-DK" b="1" dirty="0" smtClean="0"/>
              <a:t> </a:t>
            </a:r>
            <a:r>
              <a:rPr lang="da-DK" b="1" dirty="0" err="1" smtClean="0"/>
              <a:t>should</a:t>
            </a:r>
            <a:r>
              <a:rPr lang="da-DK" b="1" dirty="0" smtClean="0"/>
              <a:t> have </a:t>
            </a:r>
            <a:r>
              <a:rPr lang="da-DK" b="1" dirty="0" err="1" smtClean="0"/>
              <a:t>them</a:t>
            </a:r>
            <a:r>
              <a:rPr lang="da-DK" b="1" dirty="0" smtClean="0"/>
              <a:t> </a:t>
            </a:r>
            <a:r>
              <a:rPr lang="da-DK" b="1" dirty="0" err="1" smtClean="0"/>
              <a:t>take</a:t>
            </a:r>
            <a:r>
              <a:rPr lang="da-DK" b="1" dirty="0" smtClean="0"/>
              <a:t> the test in       X-land; </a:t>
            </a:r>
            <a:r>
              <a:rPr lang="da-DK" b="1" dirty="0" err="1" smtClean="0"/>
              <a:t>nobody</a:t>
            </a:r>
            <a:r>
              <a:rPr lang="da-DK" b="1" dirty="0" smtClean="0"/>
              <a:t> </a:t>
            </a:r>
            <a:r>
              <a:rPr lang="da-DK" b="1" dirty="0" err="1" smtClean="0"/>
              <a:t>fails</a:t>
            </a:r>
            <a:r>
              <a:rPr lang="da-DK" b="1" dirty="0" smtClean="0"/>
              <a:t> </a:t>
            </a:r>
            <a:r>
              <a:rPr lang="da-DK" b="1" dirty="0" err="1" smtClean="0"/>
              <a:t>there</a:t>
            </a:r>
            <a:r>
              <a:rPr lang="da-DK" b="1" dirty="0" smtClean="0"/>
              <a:t>”. </a:t>
            </a:r>
            <a:endParaRPr lang="da-DK" b="1" dirty="0"/>
          </a:p>
        </p:txBody>
      </p:sp>
      <p:sp>
        <p:nvSpPr>
          <p:cNvPr id="3" name="Titel 2"/>
          <p:cNvSpPr>
            <a:spLocks noGrp="1"/>
          </p:cNvSpPr>
          <p:nvPr>
            <p:ph type="title"/>
          </p:nvPr>
        </p:nvSpPr>
        <p:spPr/>
        <p:txBody>
          <a:bodyPr>
            <a:normAutofit/>
          </a:bodyPr>
          <a:lstStyle/>
          <a:p>
            <a:r>
              <a:rPr lang="da-DK" sz="3600" b="1" dirty="0" err="1" smtClean="0">
                <a:solidFill>
                  <a:schemeClr val="tx1"/>
                </a:solidFill>
              </a:rPr>
              <a:t>What</a:t>
            </a:r>
            <a:r>
              <a:rPr lang="da-DK" sz="3600" b="1" dirty="0" smtClean="0">
                <a:solidFill>
                  <a:schemeClr val="tx1"/>
                </a:solidFill>
              </a:rPr>
              <a:t> </a:t>
            </a:r>
            <a:r>
              <a:rPr lang="da-DK" sz="3600" b="1" dirty="0" err="1" smtClean="0">
                <a:solidFill>
                  <a:schemeClr val="tx1"/>
                </a:solidFill>
              </a:rPr>
              <a:t>are</a:t>
            </a:r>
            <a:r>
              <a:rPr lang="da-DK" sz="3600" b="1" dirty="0" smtClean="0">
                <a:solidFill>
                  <a:schemeClr val="tx1"/>
                </a:solidFill>
              </a:rPr>
              <a:t> the </a:t>
            </a:r>
            <a:r>
              <a:rPr lang="da-DK" sz="3600" b="1" dirty="0" err="1" smtClean="0">
                <a:solidFill>
                  <a:schemeClr val="tx1"/>
                </a:solidFill>
              </a:rPr>
              <a:t>responses</a:t>
            </a:r>
            <a:r>
              <a:rPr lang="da-DK" sz="3600" b="1" dirty="0" smtClean="0">
                <a:solidFill>
                  <a:schemeClr val="tx1"/>
                </a:solidFill>
              </a:rPr>
              <a:t> in the </a:t>
            </a:r>
            <a:br>
              <a:rPr lang="da-DK" sz="3600" b="1" dirty="0" smtClean="0">
                <a:solidFill>
                  <a:schemeClr val="tx1"/>
                </a:solidFill>
              </a:rPr>
            </a:br>
            <a:r>
              <a:rPr lang="da-DK" sz="3600" b="1" dirty="0" smtClean="0">
                <a:solidFill>
                  <a:schemeClr val="tx1"/>
                </a:solidFill>
              </a:rPr>
              <a:t>Danish JTAC </a:t>
            </a:r>
            <a:r>
              <a:rPr lang="da-DK" sz="3600" b="1" dirty="0" err="1" smtClean="0">
                <a:solidFill>
                  <a:schemeClr val="tx1"/>
                </a:solidFill>
              </a:rPr>
              <a:t>community</a:t>
            </a:r>
            <a:r>
              <a:rPr lang="da-DK" sz="3600" b="1" dirty="0" smtClean="0">
                <a:solidFill>
                  <a:schemeClr val="tx1"/>
                </a:solidFill>
              </a:rPr>
              <a:t>?</a:t>
            </a:r>
            <a:endParaRPr lang="da-DK" sz="3600" b="1" dirty="0">
              <a:solidFill>
                <a:schemeClr val="tx1"/>
              </a:solidFill>
            </a:endParaRPr>
          </a:p>
        </p:txBody>
      </p:sp>
      <p:pic>
        <p:nvPicPr>
          <p:cNvPr id="4" name="Billede 3" descr="🙄"/>
          <p:cNvPicPr/>
          <p:nvPr/>
        </p:nvPicPr>
        <p:blipFill>
          <a:blip r:embed="rId2">
            <a:extLst>
              <a:ext uri="{28A0092B-C50C-407E-A947-70E740481C1C}">
                <a14:useLocalDpi xmlns:a14="http://schemas.microsoft.com/office/drawing/2010/main" val="0"/>
              </a:ext>
            </a:extLst>
          </a:blip>
          <a:srcRect/>
          <a:stretch>
            <a:fillRect/>
          </a:stretch>
        </p:blipFill>
        <p:spPr bwMode="auto">
          <a:xfrm>
            <a:off x="2699792" y="3429000"/>
            <a:ext cx="457200" cy="457200"/>
          </a:xfrm>
          <a:prstGeom prst="rect">
            <a:avLst/>
          </a:prstGeom>
          <a:noFill/>
          <a:ln>
            <a:noFill/>
          </a:ln>
        </p:spPr>
      </p:pic>
      <p:pic>
        <p:nvPicPr>
          <p:cNvPr id="5" name="Billede 4" descr="😡"/>
          <p:cNvPicPr/>
          <p:nvPr/>
        </p:nvPicPr>
        <p:blipFill>
          <a:blip r:embed="rId3">
            <a:extLst>
              <a:ext uri="{28A0092B-C50C-407E-A947-70E740481C1C}">
                <a14:useLocalDpi xmlns:a14="http://schemas.microsoft.com/office/drawing/2010/main" val="0"/>
              </a:ext>
            </a:extLst>
          </a:blip>
          <a:srcRect/>
          <a:stretch>
            <a:fillRect/>
          </a:stretch>
        </p:blipFill>
        <p:spPr bwMode="auto">
          <a:xfrm>
            <a:off x="7884368" y="4221088"/>
            <a:ext cx="434340" cy="457200"/>
          </a:xfrm>
          <a:prstGeom prst="rect">
            <a:avLst/>
          </a:prstGeom>
          <a:noFill/>
          <a:ln>
            <a:noFill/>
          </a:ln>
        </p:spPr>
      </p:pic>
      <p:pic>
        <p:nvPicPr>
          <p:cNvPr id="6" name="Billede 5" descr="😱"/>
          <p:cNvPicPr/>
          <p:nvPr/>
        </p:nvPicPr>
        <p:blipFill>
          <a:blip r:embed="rId4">
            <a:extLst>
              <a:ext uri="{28A0092B-C50C-407E-A947-70E740481C1C}">
                <a14:useLocalDpi xmlns:a14="http://schemas.microsoft.com/office/drawing/2010/main" val="0"/>
              </a:ext>
            </a:extLst>
          </a:blip>
          <a:srcRect/>
          <a:stretch>
            <a:fillRect/>
          </a:stretch>
        </p:blipFill>
        <p:spPr bwMode="auto">
          <a:xfrm>
            <a:off x="4989993" y="5517232"/>
            <a:ext cx="457200" cy="457200"/>
          </a:xfrm>
          <a:prstGeom prst="rect">
            <a:avLst/>
          </a:prstGeom>
          <a:noFill/>
          <a:ln>
            <a:noFill/>
          </a:ln>
        </p:spPr>
      </p:pic>
    </p:spTree>
    <p:extLst>
      <p:ext uri="{BB962C8B-B14F-4D97-AF65-F5344CB8AC3E}">
        <p14:creationId xmlns:p14="http://schemas.microsoft.com/office/powerpoint/2010/main" val="1674687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fontScale="92500" lnSpcReduction="10000"/>
          </a:bodyPr>
          <a:lstStyle/>
          <a:p>
            <a:r>
              <a:rPr lang="da-DK" b="1" dirty="0" err="1" smtClean="0"/>
              <a:t>Would</a:t>
            </a:r>
            <a:r>
              <a:rPr lang="da-DK" b="1" dirty="0" smtClean="0"/>
              <a:t> SLP shopping </a:t>
            </a:r>
            <a:r>
              <a:rPr lang="da-DK" b="1" dirty="0" err="1" smtClean="0"/>
              <a:t>be</a:t>
            </a:r>
            <a:r>
              <a:rPr lang="da-DK" b="1" dirty="0" smtClean="0"/>
              <a:t> a problem?</a:t>
            </a:r>
          </a:p>
          <a:p>
            <a:r>
              <a:rPr lang="da-DK" b="1" dirty="0" err="1" smtClean="0"/>
              <a:t>Would</a:t>
            </a:r>
            <a:r>
              <a:rPr lang="da-DK" b="1" dirty="0" smtClean="0"/>
              <a:t> </a:t>
            </a:r>
            <a:r>
              <a:rPr lang="da-DK" b="1" dirty="0" err="1" smtClean="0"/>
              <a:t>testing</a:t>
            </a:r>
            <a:r>
              <a:rPr lang="da-DK" b="1" dirty="0" smtClean="0"/>
              <a:t> centers in </a:t>
            </a:r>
            <a:r>
              <a:rPr lang="da-DK" b="1" dirty="0" err="1" smtClean="0"/>
              <a:t>other</a:t>
            </a:r>
            <a:r>
              <a:rPr lang="da-DK" b="1" dirty="0" smtClean="0"/>
              <a:t> NATO </a:t>
            </a:r>
            <a:r>
              <a:rPr lang="da-DK" b="1" dirty="0" err="1" smtClean="0"/>
              <a:t>countries</a:t>
            </a:r>
            <a:r>
              <a:rPr lang="da-DK" b="1" dirty="0" smtClean="0"/>
              <a:t> </a:t>
            </a:r>
            <a:r>
              <a:rPr lang="da-DK" b="1" dirty="0" err="1" smtClean="0"/>
              <a:t>be</a:t>
            </a:r>
            <a:r>
              <a:rPr lang="da-DK" b="1" dirty="0" smtClean="0"/>
              <a:t> </a:t>
            </a:r>
            <a:r>
              <a:rPr lang="da-DK" b="1" dirty="0" err="1" smtClean="0"/>
              <a:t>authorized</a:t>
            </a:r>
            <a:r>
              <a:rPr lang="da-DK" b="1" dirty="0" smtClean="0"/>
              <a:t> (and </a:t>
            </a:r>
            <a:r>
              <a:rPr lang="da-DK" b="1" dirty="0" err="1" smtClean="0"/>
              <a:t>willing</a:t>
            </a:r>
            <a:r>
              <a:rPr lang="da-DK" b="1" dirty="0" smtClean="0"/>
              <a:t>) to perform </a:t>
            </a:r>
            <a:r>
              <a:rPr lang="da-DK" b="1" dirty="0" err="1" smtClean="0"/>
              <a:t>testing</a:t>
            </a:r>
            <a:r>
              <a:rPr lang="da-DK" b="1" dirty="0" smtClean="0"/>
              <a:t> for non-</a:t>
            </a:r>
            <a:r>
              <a:rPr lang="da-DK" b="1" dirty="0" err="1" smtClean="0"/>
              <a:t>nationals</a:t>
            </a:r>
            <a:r>
              <a:rPr lang="da-DK" b="1" dirty="0" smtClean="0"/>
              <a:t>?</a:t>
            </a:r>
          </a:p>
          <a:p>
            <a:r>
              <a:rPr lang="da-DK" b="1" dirty="0" smtClean="0"/>
              <a:t>Do the Danish </a:t>
            </a:r>
            <a:r>
              <a:rPr lang="da-DK" b="1" dirty="0" err="1" smtClean="0"/>
              <a:t>Armed</a:t>
            </a:r>
            <a:r>
              <a:rPr lang="da-DK" b="1" dirty="0" smtClean="0"/>
              <a:t> Forces have a policy on </a:t>
            </a:r>
            <a:r>
              <a:rPr lang="da-DK" b="1" dirty="0" err="1" smtClean="0"/>
              <a:t>whether</a:t>
            </a:r>
            <a:r>
              <a:rPr lang="da-DK" b="1" dirty="0" smtClean="0"/>
              <a:t> </a:t>
            </a:r>
            <a:r>
              <a:rPr lang="da-DK" b="1" dirty="0" err="1" smtClean="0"/>
              <a:t>we</a:t>
            </a:r>
            <a:r>
              <a:rPr lang="da-DK" b="1" dirty="0" smtClean="0"/>
              <a:t> </a:t>
            </a:r>
            <a:r>
              <a:rPr lang="da-DK" b="1" dirty="0" err="1" smtClean="0"/>
              <a:t>would</a:t>
            </a:r>
            <a:r>
              <a:rPr lang="da-DK" b="1" dirty="0" smtClean="0"/>
              <a:t> accept </a:t>
            </a:r>
            <a:r>
              <a:rPr lang="da-DK" b="1" dirty="0" err="1" smtClean="0"/>
              <a:t>certificates</a:t>
            </a:r>
            <a:r>
              <a:rPr lang="da-DK" b="1" dirty="0" smtClean="0"/>
              <a:t> </a:t>
            </a:r>
            <a:r>
              <a:rPr lang="da-DK" b="1" dirty="0" err="1" smtClean="0"/>
              <a:t>acquired</a:t>
            </a:r>
            <a:r>
              <a:rPr lang="da-DK" b="1" dirty="0" smtClean="0"/>
              <a:t> in </a:t>
            </a:r>
            <a:r>
              <a:rPr lang="da-DK" b="1" dirty="0" err="1" smtClean="0"/>
              <a:t>other</a:t>
            </a:r>
            <a:r>
              <a:rPr lang="da-DK" b="1" dirty="0" smtClean="0"/>
              <a:t> </a:t>
            </a:r>
            <a:r>
              <a:rPr lang="da-DK" b="1" dirty="0" err="1" smtClean="0"/>
              <a:t>countries</a:t>
            </a:r>
            <a:r>
              <a:rPr lang="da-DK" b="1" dirty="0" smtClean="0"/>
              <a:t>?</a:t>
            </a:r>
          </a:p>
          <a:p>
            <a:r>
              <a:rPr lang="da-DK" b="1" dirty="0" smtClean="0"/>
              <a:t>The BILC </a:t>
            </a:r>
            <a:r>
              <a:rPr lang="da-DK" b="1" dirty="0" err="1" smtClean="0"/>
              <a:t>recommendation</a:t>
            </a:r>
            <a:r>
              <a:rPr lang="da-DK" b="1" dirty="0" smtClean="0"/>
              <a:t>: </a:t>
            </a:r>
            <a:r>
              <a:rPr lang="en-US" b="1" dirty="0"/>
              <a:t>“On an agreed bilateral basis, nations may accept STANAG 6001 certificates from other nations’ recognized </a:t>
            </a:r>
            <a:r>
              <a:rPr lang="en-US" b="1" dirty="0" err="1"/>
              <a:t>Defence</a:t>
            </a:r>
            <a:r>
              <a:rPr lang="en-US" b="1" dirty="0"/>
              <a:t> Language Testing Organizations.” </a:t>
            </a:r>
            <a:endParaRPr lang="da-DK" b="1" dirty="0" smtClean="0"/>
          </a:p>
          <a:p>
            <a:endParaRPr lang="da-DK" dirty="0"/>
          </a:p>
        </p:txBody>
      </p:sp>
      <p:sp>
        <p:nvSpPr>
          <p:cNvPr id="3" name="Titel 2"/>
          <p:cNvSpPr>
            <a:spLocks noGrp="1"/>
          </p:cNvSpPr>
          <p:nvPr>
            <p:ph type="title"/>
          </p:nvPr>
        </p:nvSpPr>
        <p:spPr/>
        <p:txBody>
          <a:bodyPr>
            <a:normAutofit/>
          </a:bodyPr>
          <a:lstStyle/>
          <a:p>
            <a:r>
              <a:rPr lang="da-DK" sz="3600" b="1" dirty="0" err="1" smtClean="0">
                <a:solidFill>
                  <a:schemeClr val="tx1"/>
                </a:solidFill>
              </a:rPr>
              <a:t>Questions</a:t>
            </a:r>
            <a:r>
              <a:rPr lang="da-DK" sz="3600" b="1" dirty="0" smtClean="0">
                <a:solidFill>
                  <a:schemeClr val="tx1"/>
                </a:solidFill>
              </a:rPr>
              <a:t> </a:t>
            </a:r>
            <a:r>
              <a:rPr lang="da-DK" sz="3600" b="1" dirty="0" err="1" smtClean="0">
                <a:solidFill>
                  <a:schemeClr val="tx1"/>
                </a:solidFill>
              </a:rPr>
              <a:t>raised</a:t>
            </a:r>
            <a:r>
              <a:rPr lang="da-DK" sz="3600" b="1" dirty="0" smtClean="0">
                <a:solidFill>
                  <a:schemeClr val="tx1"/>
                </a:solidFill>
              </a:rPr>
              <a:t>…..</a:t>
            </a:r>
            <a:endParaRPr lang="da-DK" sz="3600" b="1" dirty="0">
              <a:solidFill>
                <a:schemeClr val="tx1"/>
              </a:solidFill>
            </a:endParaRPr>
          </a:p>
        </p:txBody>
      </p:sp>
    </p:spTree>
    <p:extLst>
      <p:ext uri="{BB962C8B-B14F-4D97-AF65-F5344CB8AC3E}">
        <p14:creationId xmlns:p14="http://schemas.microsoft.com/office/powerpoint/2010/main" val="2283686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a-DK" sz="3600" b="1" dirty="0" smtClean="0">
                <a:solidFill>
                  <a:schemeClr val="tx1"/>
                </a:solidFill>
              </a:rPr>
              <a:t>Over to </a:t>
            </a:r>
            <a:r>
              <a:rPr lang="da-DK" sz="3600" b="1" dirty="0" err="1" smtClean="0">
                <a:solidFill>
                  <a:schemeClr val="tx1"/>
                </a:solidFill>
              </a:rPr>
              <a:t>you</a:t>
            </a:r>
            <a:r>
              <a:rPr lang="da-DK" sz="3600" b="1" dirty="0" smtClean="0">
                <a:solidFill>
                  <a:schemeClr val="tx1"/>
                </a:solidFill>
              </a:rPr>
              <a:t>, Mike…</a:t>
            </a:r>
            <a:endParaRPr lang="da-DK" sz="3600" b="1" dirty="0">
              <a:solidFill>
                <a:schemeClr val="tx1"/>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81460" y="2348880"/>
            <a:ext cx="6158892" cy="4219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7965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457200" y="338328"/>
            <a:ext cx="8229600" cy="2586616"/>
          </a:xfrm>
        </p:spPr>
        <p:txBody>
          <a:bodyPr>
            <a:normAutofit fontScale="90000"/>
          </a:bodyPr>
          <a:lstStyle/>
          <a:p>
            <a:r>
              <a:rPr lang="da-DK" sz="3600" b="1" dirty="0" err="1" smtClean="0">
                <a:solidFill>
                  <a:schemeClr val="tx1"/>
                </a:solidFill>
              </a:rPr>
              <a:t>JTACs</a:t>
            </a:r>
            <a:r>
              <a:rPr lang="da-DK" sz="3600" b="1" dirty="0" smtClean="0">
                <a:solidFill>
                  <a:schemeClr val="tx1"/>
                </a:solidFill>
              </a:rPr>
              <a:t>, </a:t>
            </a:r>
            <a:r>
              <a:rPr lang="da-DK" sz="3600" b="1" dirty="0" err="1" smtClean="0">
                <a:solidFill>
                  <a:schemeClr val="tx1"/>
                </a:solidFill>
              </a:rPr>
              <a:t>FACs</a:t>
            </a:r>
            <a:r>
              <a:rPr lang="da-DK" sz="3600" b="1" dirty="0" smtClean="0">
                <a:solidFill>
                  <a:schemeClr val="tx1"/>
                </a:solidFill>
              </a:rPr>
              <a:t>, CAS; </a:t>
            </a:r>
            <a:r>
              <a:rPr lang="da-DK" sz="3600" b="1" dirty="0" err="1" smtClean="0">
                <a:solidFill>
                  <a:schemeClr val="tx1"/>
                </a:solidFill>
              </a:rPr>
              <a:t>what</a:t>
            </a:r>
            <a:r>
              <a:rPr lang="da-DK" sz="3600" b="1" dirty="0" smtClean="0">
                <a:solidFill>
                  <a:schemeClr val="tx1"/>
                </a:solidFill>
              </a:rPr>
              <a:t> </a:t>
            </a:r>
            <a:r>
              <a:rPr lang="da-DK" sz="3600" b="1" dirty="0" err="1" smtClean="0">
                <a:solidFill>
                  <a:schemeClr val="tx1"/>
                </a:solidFill>
              </a:rPr>
              <a:t>it’s</a:t>
            </a:r>
            <a:r>
              <a:rPr lang="da-DK" sz="3600" b="1" dirty="0" smtClean="0">
                <a:solidFill>
                  <a:schemeClr val="tx1"/>
                </a:solidFill>
              </a:rPr>
              <a:t> all </a:t>
            </a:r>
            <a:r>
              <a:rPr lang="da-DK" sz="3600" b="1" dirty="0" err="1" smtClean="0">
                <a:solidFill>
                  <a:schemeClr val="tx1"/>
                </a:solidFill>
              </a:rPr>
              <a:t>about</a:t>
            </a:r>
            <a:r>
              <a:rPr lang="da-DK" sz="3600" b="1" dirty="0" smtClean="0">
                <a:solidFill>
                  <a:schemeClr val="tx1"/>
                </a:solidFill>
              </a:rPr>
              <a:t>…</a:t>
            </a:r>
            <a:br>
              <a:rPr lang="da-DK" sz="3600" b="1" dirty="0" smtClean="0">
                <a:solidFill>
                  <a:schemeClr val="tx1"/>
                </a:solidFill>
              </a:rPr>
            </a:br>
            <a:r>
              <a:rPr lang="da-DK" sz="2700" b="1" dirty="0" err="1" smtClean="0">
                <a:solidFill>
                  <a:schemeClr val="tx1"/>
                </a:solidFill>
              </a:rPr>
              <a:t>JTACs</a:t>
            </a:r>
            <a:r>
              <a:rPr lang="da-DK" sz="2700" dirty="0" smtClean="0">
                <a:solidFill>
                  <a:schemeClr val="tx1"/>
                </a:solidFill>
              </a:rPr>
              <a:t> (joint </a:t>
            </a:r>
            <a:r>
              <a:rPr lang="da-DK" sz="2700" dirty="0">
                <a:solidFill>
                  <a:schemeClr val="tx1"/>
                </a:solidFill>
              </a:rPr>
              <a:t>terminal </a:t>
            </a:r>
            <a:r>
              <a:rPr lang="da-DK" sz="2700" dirty="0" err="1">
                <a:solidFill>
                  <a:schemeClr val="tx1"/>
                </a:solidFill>
              </a:rPr>
              <a:t>attack</a:t>
            </a:r>
            <a:r>
              <a:rPr lang="da-DK" sz="2700" dirty="0">
                <a:solidFill>
                  <a:schemeClr val="tx1"/>
                </a:solidFill>
              </a:rPr>
              <a:t> </a:t>
            </a:r>
            <a:r>
              <a:rPr lang="da-DK" sz="2700" dirty="0" smtClean="0">
                <a:solidFill>
                  <a:schemeClr val="tx1"/>
                </a:solidFill>
              </a:rPr>
              <a:t>controllers) </a:t>
            </a:r>
            <a:r>
              <a:rPr lang="da-DK" sz="2700" dirty="0" err="1">
                <a:solidFill>
                  <a:schemeClr val="tx1"/>
                </a:solidFill>
              </a:rPr>
              <a:t>used</a:t>
            </a:r>
            <a:r>
              <a:rPr lang="da-DK" sz="2700" dirty="0">
                <a:solidFill>
                  <a:schemeClr val="tx1"/>
                </a:solidFill>
              </a:rPr>
              <a:t> to </a:t>
            </a:r>
            <a:r>
              <a:rPr lang="da-DK" sz="2700" dirty="0" err="1">
                <a:solidFill>
                  <a:schemeClr val="tx1"/>
                </a:solidFill>
              </a:rPr>
              <a:t>be</a:t>
            </a:r>
            <a:r>
              <a:rPr lang="da-DK" sz="2700" dirty="0">
                <a:solidFill>
                  <a:schemeClr val="tx1"/>
                </a:solidFill>
              </a:rPr>
              <a:t> referred to as </a:t>
            </a:r>
            <a:r>
              <a:rPr lang="da-DK" sz="2700" b="1" dirty="0" err="1">
                <a:solidFill>
                  <a:schemeClr val="tx1"/>
                </a:solidFill>
              </a:rPr>
              <a:t>FACs</a:t>
            </a:r>
            <a:r>
              <a:rPr lang="da-DK" sz="2700" dirty="0">
                <a:solidFill>
                  <a:schemeClr val="tx1"/>
                </a:solidFill>
              </a:rPr>
              <a:t> (forward air controllers). </a:t>
            </a:r>
            <a:r>
              <a:rPr lang="da-DK" sz="2700" dirty="0" err="1">
                <a:solidFill>
                  <a:schemeClr val="tx1"/>
                </a:solidFill>
              </a:rPr>
              <a:t>They</a:t>
            </a:r>
            <a:r>
              <a:rPr lang="da-DK" sz="2700" dirty="0">
                <a:solidFill>
                  <a:schemeClr val="tx1"/>
                </a:solidFill>
              </a:rPr>
              <a:t> </a:t>
            </a:r>
            <a:r>
              <a:rPr lang="da-DK" sz="2700" dirty="0" err="1">
                <a:solidFill>
                  <a:schemeClr val="tx1"/>
                </a:solidFill>
              </a:rPr>
              <a:t>are</a:t>
            </a:r>
            <a:r>
              <a:rPr lang="da-DK" sz="2700" dirty="0">
                <a:solidFill>
                  <a:schemeClr val="tx1"/>
                </a:solidFill>
              </a:rPr>
              <a:t> </a:t>
            </a:r>
            <a:r>
              <a:rPr lang="da-DK" sz="2700" dirty="0" err="1">
                <a:solidFill>
                  <a:schemeClr val="tx1"/>
                </a:solidFill>
              </a:rPr>
              <a:t>highly</a:t>
            </a:r>
            <a:r>
              <a:rPr lang="da-DK" sz="2700" dirty="0">
                <a:solidFill>
                  <a:schemeClr val="tx1"/>
                </a:solidFill>
              </a:rPr>
              <a:t> </a:t>
            </a:r>
            <a:r>
              <a:rPr lang="da-DK" sz="2700" dirty="0" err="1">
                <a:solidFill>
                  <a:schemeClr val="tx1"/>
                </a:solidFill>
              </a:rPr>
              <a:t>specialized</a:t>
            </a:r>
            <a:r>
              <a:rPr lang="da-DK" sz="2700" dirty="0">
                <a:solidFill>
                  <a:schemeClr val="tx1"/>
                </a:solidFill>
              </a:rPr>
              <a:t> </a:t>
            </a:r>
            <a:r>
              <a:rPr lang="da-DK" sz="2700" dirty="0" err="1" smtClean="0">
                <a:solidFill>
                  <a:schemeClr val="tx1"/>
                </a:solidFill>
              </a:rPr>
              <a:t>ground</a:t>
            </a:r>
            <a:r>
              <a:rPr lang="da-DK" sz="2700" dirty="0" smtClean="0">
                <a:solidFill>
                  <a:schemeClr val="tx1"/>
                </a:solidFill>
              </a:rPr>
              <a:t> </a:t>
            </a:r>
            <a:r>
              <a:rPr lang="da-DK" sz="2700" dirty="0" err="1" smtClean="0">
                <a:solidFill>
                  <a:schemeClr val="tx1"/>
                </a:solidFill>
              </a:rPr>
              <a:t>personnel</a:t>
            </a:r>
            <a:r>
              <a:rPr lang="da-DK" sz="2700" dirty="0" smtClean="0">
                <a:solidFill>
                  <a:schemeClr val="tx1"/>
                </a:solidFill>
              </a:rPr>
              <a:t> </a:t>
            </a:r>
            <a:r>
              <a:rPr lang="da-DK" sz="2700" dirty="0" err="1">
                <a:solidFill>
                  <a:schemeClr val="tx1"/>
                </a:solidFill>
              </a:rPr>
              <a:t>who</a:t>
            </a:r>
            <a:r>
              <a:rPr lang="da-DK" sz="2700" dirty="0">
                <a:solidFill>
                  <a:schemeClr val="tx1"/>
                </a:solidFill>
              </a:rPr>
              <a:t> guide and </a:t>
            </a:r>
            <a:r>
              <a:rPr lang="da-DK" sz="2700" dirty="0" err="1">
                <a:solidFill>
                  <a:schemeClr val="tx1"/>
                </a:solidFill>
              </a:rPr>
              <a:t>direct</a:t>
            </a:r>
            <a:r>
              <a:rPr lang="da-DK" sz="2700" dirty="0">
                <a:solidFill>
                  <a:schemeClr val="tx1"/>
                </a:solidFill>
              </a:rPr>
              <a:t> </a:t>
            </a:r>
            <a:r>
              <a:rPr lang="da-DK" sz="2700" dirty="0" err="1">
                <a:solidFill>
                  <a:schemeClr val="tx1"/>
                </a:solidFill>
              </a:rPr>
              <a:t>aircraft</a:t>
            </a:r>
            <a:r>
              <a:rPr lang="da-DK" sz="2700" dirty="0">
                <a:solidFill>
                  <a:schemeClr val="tx1"/>
                </a:solidFill>
              </a:rPr>
              <a:t> fire in </a:t>
            </a:r>
            <a:r>
              <a:rPr lang="da-DK" sz="2700" b="1" dirty="0">
                <a:solidFill>
                  <a:schemeClr val="tx1"/>
                </a:solidFill>
              </a:rPr>
              <a:t>CAS</a:t>
            </a:r>
            <a:r>
              <a:rPr lang="da-DK" sz="2700" dirty="0">
                <a:solidFill>
                  <a:schemeClr val="tx1"/>
                </a:solidFill>
              </a:rPr>
              <a:t> (</a:t>
            </a:r>
            <a:r>
              <a:rPr lang="da-DK" sz="2700" dirty="0" err="1">
                <a:solidFill>
                  <a:schemeClr val="tx1"/>
                </a:solidFill>
              </a:rPr>
              <a:t>close</a:t>
            </a:r>
            <a:r>
              <a:rPr lang="da-DK" sz="2700" dirty="0">
                <a:solidFill>
                  <a:schemeClr val="tx1"/>
                </a:solidFill>
              </a:rPr>
              <a:t> air support) operations.  </a:t>
            </a:r>
            <a:br>
              <a:rPr lang="da-DK" sz="2700" dirty="0">
                <a:solidFill>
                  <a:schemeClr val="tx1"/>
                </a:solidFill>
              </a:rPr>
            </a:br>
            <a:endParaRPr lang="da-DK" sz="2700" b="1" dirty="0">
              <a:solidFill>
                <a:schemeClr val="tx1"/>
              </a:solidFill>
            </a:endParaRPr>
          </a:p>
        </p:txBody>
      </p:sp>
      <p:pic>
        <p:nvPicPr>
          <p:cNvPr id="3074"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482154" y="2996952"/>
            <a:ext cx="4097649"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Grp="1" noChangeAspect="1" noChangeArrowheads="1"/>
          </p:cNvPicPr>
          <p:nvPr>
            <p:ph sz="quarter" idx="14"/>
          </p:nvPr>
        </p:nvPicPr>
        <p:blipFill>
          <a:blip r:embed="rId3">
            <a:extLst>
              <a:ext uri="{28A0092B-C50C-407E-A947-70E740481C1C}">
                <a14:useLocalDpi xmlns:a14="http://schemas.microsoft.com/office/drawing/2010/main" val="0"/>
              </a:ext>
            </a:extLst>
          </a:blip>
          <a:srcRect/>
          <a:stretch>
            <a:fillRect/>
          </a:stretch>
        </p:blipFill>
        <p:spPr bwMode="auto">
          <a:xfrm>
            <a:off x="4782609" y="2996952"/>
            <a:ext cx="3648406"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1323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r>
              <a:rPr lang="da-DK" b="1" dirty="0" err="1" smtClean="0"/>
              <a:t>Based</a:t>
            </a:r>
            <a:r>
              <a:rPr lang="da-DK" b="1" dirty="0" smtClean="0"/>
              <a:t> on the situation in the Danish JTAC </a:t>
            </a:r>
            <a:r>
              <a:rPr lang="da-DK" b="1" dirty="0" err="1" smtClean="0"/>
              <a:t>community</a:t>
            </a:r>
            <a:r>
              <a:rPr lang="da-DK" b="1" dirty="0" smtClean="0"/>
              <a:t>.</a:t>
            </a:r>
          </a:p>
          <a:p>
            <a:r>
              <a:rPr lang="da-DK" b="1" dirty="0" smtClean="0"/>
              <a:t>But </a:t>
            </a:r>
            <a:r>
              <a:rPr lang="da-DK" b="1" dirty="0" err="1" smtClean="0"/>
              <a:t>corroborated</a:t>
            </a:r>
            <a:r>
              <a:rPr lang="da-DK" b="1" dirty="0" smtClean="0"/>
              <a:t> by input from the </a:t>
            </a:r>
            <a:r>
              <a:rPr lang="da-DK" b="1" dirty="0" err="1" smtClean="0"/>
              <a:t>other</a:t>
            </a:r>
            <a:r>
              <a:rPr lang="da-DK" b="1" dirty="0" smtClean="0"/>
              <a:t> NORDEFCO </a:t>
            </a:r>
            <a:r>
              <a:rPr lang="da-DK" b="1" dirty="0" err="1" smtClean="0"/>
              <a:t>countries</a:t>
            </a:r>
            <a:r>
              <a:rPr lang="da-DK" b="1" dirty="0" smtClean="0"/>
              <a:t> (SWE, NOR, FIN).</a:t>
            </a:r>
          </a:p>
          <a:p>
            <a:r>
              <a:rPr lang="da-DK" b="1" dirty="0" smtClean="0"/>
              <a:t>In all </a:t>
            </a:r>
            <a:r>
              <a:rPr lang="da-DK" b="1" dirty="0" err="1" smtClean="0"/>
              <a:t>four</a:t>
            </a:r>
            <a:r>
              <a:rPr lang="da-DK" b="1" dirty="0" smtClean="0"/>
              <a:t> </a:t>
            </a:r>
            <a:r>
              <a:rPr lang="da-DK" b="1" dirty="0" err="1" smtClean="0"/>
              <a:t>countries</a:t>
            </a:r>
            <a:r>
              <a:rPr lang="da-DK" b="1" dirty="0" smtClean="0"/>
              <a:t> </a:t>
            </a:r>
            <a:r>
              <a:rPr lang="da-DK" b="1" dirty="0" err="1" smtClean="0"/>
              <a:t>JTACs</a:t>
            </a:r>
            <a:r>
              <a:rPr lang="da-DK" b="1" dirty="0" smtClean="0"/>
              <a:t> go </a:t>
            </a:r>
            <a:r>
              <a:rPr lang="da-DK" b="1" dirty="0" err="1" smtClean="0"/>
              <a:t>through</a:t>
            </a:r>
            <a:r>
              <a:rPr lang="da-DK" b="1" dirty="0" smtClean="0"/>
              <a:t> </a:t>
            </a:r>
            <a:r>
              <a:rPr lang="da-DK" b="1" dirty="0" err="1" smtClean="0"/>
              <a:t>high-stakes</a:t>
            </a:r>
            <a:r>
              <a:rPr lang="da-DK" b="1" dirty="0" smtClean="0"/>
              <a:t> </a:t>
            </a:r>
            <a:r>
              <a:rPr lang="da-DK" b="1" dirty="0" err="1" smtClean="0"/>
              <a:t>language-testing</a:t>
            </a:r>
            <a:r>
              <a:rPr lang="da-DK" b="1" dirty="0" smtClean="0"/>
              <a:t> </a:t>
            </a:r>
            <a:r>
              <a:rPr lang="da-DK" b="1" dirty="0" err="1" smtClean="0"/>
              <a:t>that</a:t>
            </a:r>
            <a:r>
              <a:rPr lang="da-DK" b="1" dirty="0" smtClean="0"/>
              <a:t> has the potential to </a:t>
            </a:r>
            <a:r>
              <a:rPr lang="da-DK" b="1" dirty="0" err="1" smtClean="0"/>
              <a:t>make</a:t>
            </a:r>
            <a:r>
              <a:rPr lang="da-DK" b="1" dirty="0" smtClean="0"/>
              <a:t> or break </a:t>
            </a:r>
            <a:r>
              <a:rPr lang="da-DK" b="1" dirty="0" err="1" smtClean="0"/>
              <a:t>their</a:t>
            </a:r>
            <a:r>
              <a:rPr lang="da-DK" b="1" dirty="0" smtClean="0"/>
              <a:t> </a:t>
            </a:r>
            <a:r>
              <a:rPr lang="da-DK" b="1" dirty="0" err="1" smtClean="0"/>
              <a:t>chosen</a:t>
            </a:r>
            <a:r>
              <a:rPr lang="da-DK" b="1" dirty="0" smtClean="0"/>
              <a:t> </a:t>
            </a:r>
            <a:r>
              <a:rPr lang="da-DK" b="1" dirty="0" err="1" smtClean="0"/>
              <a:t>career</a:t>
            </a:r>
            <a:r>
              <a:rPr lang="da-DK" b="1" dirty="0" smtClean="0"/>
              <a:t> </a:t>
            </a:r>
            <a:r>
              <a:rPr lang="da-DK" b="1" dirty="0" err="1" smtClean="0"/>
              <a:t>paths</a:t>
            </a:r>
            <a:r>
              <a:rPr lang="da-DK" b="1" dirty="0" smtClean="0"/>
              <a:t>.</a:t>
            </a:r>
          </a:p>
        </p:txBody>
      </p:sp>
      <p:sp>
        <p:nvSpPr>
          <p:cNvPr id="3" name="Titel 2"/>
          <p:cNvSpPr>
            <a:spLocks noGrp="1"/>
          </p:cNvSpPr>
          <p:nvPr>
            <p:ph type="title"/>
          </p:nvPr>
        </p:nvSpPr>
        <p:spPr/>
        <p:txBody>
          <a:bodyPr>
            <a:normAutofit/>
          </a:bodyPr>
          <a:lstStyle/>
          <a:p>
            <a:r>
              <a:rPr lang="da-DK" sz="3600" b="1" dirty="0" smtClean="0">
                <a:solidFill>
                  <a:schemeClr val="tx1"/>
                </a:solidFill>
              </a:rPr>
              <a:t>The </a:t>
            </a:r>
            <a:r>
              <a:rPr lang="da-DK" sz="3600" b="1" dirty="0" err="1" smtClean="0">
                <a:solidFill>
                  <a:schemeClr val="tx1"/>
                </a:solidFill>
              </a:rPr>
              <a:t>scope</a:t>
            </a:r>
            <a:r>
              <a:rPr lang="da-DK" sz="3600" b="1" dirty="0" smtClean="0">
                <a:solidFill>
                  <a:schemeClr val="tx1"/>
                </a:solidFill>
              </a:rPr>
              <a:t> of </a:t>
            </a:r>
            <a:r>
              <a:rPr lang="da-DK" sz="3600" b="1" dirty="0" err="1" smtClean="0">
                <a:solidFill>
                  <a:schemeClr val="tx1"/>
                </a:solidFill>
              </a:rPr>
              <a:t>this</a:t>
            </a:r>
            <a:r>
              <a:rPr lang="da-DK" sz="3600" b="1" dirty="0" smtClean="0">
                <a:solidFill>
                  <a:schemeClr val="tx1"/>
                </a:solidFill>
              </a:rPr>
              <a:t> </a:t>
            </a:r>
            <a:r>
              <a:rPr lang="da-DK" sz="3600" b="1" dirty="0" err="1" smtClean="0">
                <a:solidFill>
                  <a:schemeClr val="tx1"/>
                </a:solidFill>
              </a:rPr>
              <a:t>presentation</a:t>
            </a:r>
            <a:endParaRPr lang="da-DK" sz="3600" b="1" dirty="0">
              <a:solidFill>
                <a:schemeClr val="tx1"/>
              </a:solidFill>
            </a:endParaRPr>
          </a:p>
        </p:txBody>
      </p:sp>
    </p:spTree>
    <p:extLst>
      <p:ext uri="{BB962C8B-B14F-4D97-AF65-F5344CB8AC3E}">
        <p14:creationId xmlns:p14="http://schemas.microsoft.com/office/powerpoint/2010/main" val="203965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lstStyle/>
          <a:p>
            <a:r>
              <a:rPr lang="da-DK" b="1" dirty="0" err="1"/>
              <a:t>However</a:t>
            </a:r>
            <a:r>
              <a:rPr lang="da-DK" b="1" dirty="0"/>
              <a:t>, </a:t>
            </a:r>
            <a:r>
              <a:rPr lang="da-DK" b="1" dirty="0" err="1"/>
              <a:t>though</a:t>
            </a:r>
            <a:r>
              <a:rPr lang="da-DK" b="1" dirty="0"/>
              <a:t> </a:t>
            </a:r>
            <a:r>
              <a:rPr lang="da-DK" b="1" dirty="0" smtClean="0"/>
              <a:t>NORDEFCO JTAC test </a:t>
            </a:r>
            <a:r>
              <a:rPr lang="da-DK" b="1" dirty="0" err="1" smtClean="0"/>
              <a:t>results</a:t>
            </a:r>
            <a:r>
              <a:rPr lang="da-DK" b="1" dirty="0" smtClean="0"/>
              <a:t> </a:t>
            </a:r>
            <a:r>
              <a:rPr lang="da-DK" b="1" dirty="0" err="1" smtClean="0"/>
              <a:t>are</a:t>
            </a:r>
            <a:r>
              <a:rPr lang="da-DK" b="1" dirty="0" smtClean="0"/>
              <a:t> </a:t>
            </a:r>
            <a:r>
              <a:rPr lang="da-DK" b="1" dirty="0" err="1" smtClean="0"/>
              <a:t>quite</a:t>
            </a:r>
            <a:r>
              <a:rPr lang="da-DK" b="1" dirty="0" smtClean="0"/>
              <a:t> </a:t>
            </a:r>
            <a:r>
              <a:rPr lang="da-DK" b="1" dirty="0" err="1"/>
              <a:t>similar</a:t>
            </a:r>
            <a:r>
              <a:rPr lang="da-DK" b="1" dirty="0"/>
              <a:t>, </a:t>
            </a:r>
            <a:r>
              <a:rPr lang="da-DK" b="1" dirty="0" err="1"/>
              <a:t>there</a:t>
            </a:r>
            <a:r>
              <a:rPr lang="da-DK" b="1" dirty="0"/>
              <a:t> </a:t>
            </a:r>
            <a:r>
              <a:rPr lang="da-DK" b="1" dirty="0" err="1"/>
              <a:t>are</a:t>
            </a:r>
            <a:r>
              <a:rPr lang="da-DK" b="1" dirty="0"/>
              <a:t> </a:t>
            </a:r>
            <a:r>
              <a:rPr lang="da-DK" b="1" dirty="0" smtClean="0"/>
              <a:t>national differences</a:t>
            </a:r>
            <a:r>
              <a:rPr lang="da-DK" b="1" dirty="0"/>
              <a:t>:</a:t>
            </a:r>
          </a:p>
          <a:p>
            <a:r>
              <a:rPr lang="da-DK" b="1" dirty="0"/>
              <a:t>SWE and NOR </a:t>
            </a:r>
            <a:r>
              <a:rPr lang="da-DK" b="1" dirty="0" err="1"/>
              <a:t>mainly</a:t>
            </a:r>
            <a:r>
              <a:rPr lang="da-DK" b="1" dirty="0"/>
              <a:t> test </a:t>
            </a:r>
            <a:r>
              <a:rPr lang="da-DK" b="1" u="sng" dirty="0"/>
              <a:t>JTAC </a:t>
            </a:r>
            <a:r>
              <a:rPr lang="da-DK" b="1" u="sng" dirty="0" err="1" smtClean="0"/>
              <a:t>applicants</a:t>
            </a:r>
            <a:r>
              <a:rPr lang="da-DK" b="1" u="sng" dirty="0" smtClean="0"/>
              <a:t> (and the SWE </a:t>
            </a:r>
            <a:r>
              <a:rPr lang="da-DK" b="1" u="sng" dirty="0" err="1" smtClean="0"/>
              <a:t>ones</a:t>
            </a:r>
            <a:r>
              <a:rPr lang="da-DK" b="1" u="sng" dirty="0" smtClean="0"/>
              <a:t> score </a:t>
            </a:r>
            <a:r>
              <a:rPr lang="da-DK" b="1" u="sng" dirty="0" err="1" smtClean="0"/>
              <a:t>considerably</a:t>
            </a:r>
            <a:r>
              <a:rPr lang="da-DK" b="1" u="sng" dirty="0" smtClean="0"/>
              <a:t> </a:t>
            </a:r>
            <a:r>
              <a:rPr lang="da-DK" b="1" u="sng" dirty="0" err="1" smtClean="0"/>
              <a:t>better</a:t>
            </a:r>
            <a:r>
              <a:rPr lang="da-DK" b="1" u="sng" dirty="0" smtClean="0"/>
              <a:t>)</a:t>
            </a:r>
            <a:r>
              <a:rPr lang="da-DK" b="1" dirty="0" smtClean="0"/>
              <a:t>.</a:t>
            </a:r>
            <a:endParaRPr lang="da-DK" b="1" dirty="0"/>
          </a:p>
          <a:p>
            <a:r>
              <a:rPr lang="da-DK" b="1" dirty="0"/>
              <a:t>FIN </a:t>
            </a:r>
            <a:r>
              <a:rPr lang="da-DK" b="1" dirty="0" err="1" smtClean="0"/>
              <a:t>primarily</a:t>
            </a:r>
            <a:r>
              <a:rPr lang="da-DK" b="1" dirty="0" smtClean="0"/>
              <a:t> tests </a:t>
            </a:r>
            <a:r>
              <a:rPr lang="da-DK" b="1" u="sng" dirty="0"/>
              <a:t>JTAC </a:t>
            </a:r>
            <a:r>
              <a:rPr lang="da-DK" b="1" u="sng" dirty="0" err="1"/>
              <a:t>trainees</a:t>
            </a:r>
            <a:r>
              <a:rPr lang="da-DK" b="1" u="sng" dirty="0"/>
              <a:t> </a:t>
            </a:r>
            <a:r>
              <a:rPr lang="da-DK" b="1" dirty="0"/>
              <a:t>”in the pipeline”.</a:t>
            </a:r>
          </a:p>
          <a:p>
            <a:r>
              <a:rPr lang="da-DK" b="1" dirty="0"/>
              <a:t>DNK </a:t>
            </a:r>
            <a:r>
              <a:rPr lang="da-DK" b="1" dirty="0" err="1" smtClean="0"/>
              <a:t>mostly</a:t>
            </a:r>
            <a:r>
              <a:rPr lang="da-DK" b="1" dirty="0" smtClean="0"/>
              <a:t> tests </a:t>
            </a:r>
            <a:r>
              <a:rPr lang="da-DK" b="1" u="sng" dirty="0" err="1" smtClean="0"/>
              <a:t>certified</a:t>
            </a:r>
            <a:r>
              <a:rPr lang="da-DK" b="1" u="sng" dirty="0" smtClean="0"/>
              <a:t>, </a:t>
            </a:r>
            <a:r>
              <a:rPr lang="da-DK" b="1" u="sng" dirty="0" err="1" smtClean="0"/>
              <a:t>operational</a:t>
            </a:r>
            <a:r>
              <a:rPr lang="da-DK" b="1" u="sng" dirty="0" smtClean="0"/>
              <a:t> </a:t>
            </a:r>
            <a:r>
              <a:rPr lang="da-DK" b="1" u="sng" dirty="0" err="1"/>
              <a:t>JTACs</a:t>
            </a:r>
            <a:r>
              <a:rPr lang="da-DK" b="1" dirty="0"/>
              <a:t>.</a:t>
            </a:r>
          </a:p>
          <a:p>
            <a:endParaRPr lang="da-DK" dirty="0"/>
          </a:p>
        </p:txBody>
      </p:sp>
      <p:sp>
        <p:nvSpPr>
          <p:cNvPr id="3" name="Titel 2"/>
          <p:cNvSpPr>
            <a:spLocks noGrp="1"/>
          </p:cNvSpPr>
          <p:nvPr>
            <p:ph type="title"/>
          </p:nvPr>
        </p:nvSpPr>
        <p:spPr/>
        <p:txBody>
          <a:bodyPr>
            <a:normAutofit/>
          </a:bodyPr>
          <a:lstStyle/>
          <a:p>
            <a:r>
              <a:rPr lang="da-DK" sz="3600" b="1" dirty="0" smtClean="0">
                <a:solidFill>
                  <a:schemeClr val="tx1"/>
                </a:solidFill>
              </a:rPr>
              <a:t>Differences and </a:t>
            </a:r>
            <a:r>
              <a:rPr lang="da-DK" sz="3600" b="1" dirty="0" err="1" smtClean="0">
                <a:solidFill>
                  <a:schemeClr val="tx1"/>
                </a:solidFill>
              </a:rPr>
              <a:t>similarities</a:t>
            </a:r>
            <a:endParaRPr lang="da-DK" sz="3600" b="1" dirty="0">
              <a:solidFill>
                <a:schemeClr val="tx1"/>
              </a:solidFill>
            </a:endParaRPr>
          </a:p>
        </p:txBody>
      </p:sp>
    </p:spTree>
    <p:extLst>
      <p:ext uri="{BB962C8B-B14F-4D97-AF65-F5344CB8AC3E}">
        <p14:creationId xmlns:p14="http://schemas.microsoft.com/office/powerpoint/2010/main" val="151230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a:xfrm>
            <a:off x="872067" y="2708920"/>
            <a:ext cx="7408333" cy="3312368"/>
          </a:xfrm>
        </p:spPr>
        <p:txBody>
          <a:bodyPr>
            <a:normAutofit/>
          </a:bodyPr>
          <a:lstStyle/>
          <a:p>
            <a:r>
              <a:rPr lang="en-US" b="1" dirty="0" smtClean="0"/>
              <a:t>NATO STANAG 3797 – ATP 3.3.2.2. Joint Terminal Attack Controller Program:</a:t>
            </a:r>
          </a:p>
          <a:p>
            <a:r>
              <a:rPr lang="en-US" b="1" dirty="0" smtClean="0"/>
              <a:t>“Possession of a documented SLP – LSRW of 3332 IAW STANAG 6001 </a:t>
            </a:r>
            <a:r>
              <a:rPr lang="en-US" b="1" u="sng" dirty="0" smtClean="0"/>
              <a:t>when the individual is not a native English speaker.</a:t>
            </a:r>
            <a:r>
              <a:rPr lang="en-US" b="1" dirty="0" smtClean="0"/>
              <a:t>”</a:t>
            </a:r>
          </a:p>
          <a:p>
            <a:r>
              <a:rPr lang="en-US" b="1" dirty="0" smtClean="0"/>
              <a:t>“The </a:t>
            </a:r>
            <a:r>
              <a:rPr lang="en-US" b="1" dirty="0"/>
              <a:t>use of </a:t>
            </a:r>
            <a:r>
              <a:rPr lang="en-US" b="1" u="sng" dirty="0"/>
              <a:t>operational and technical language in the development of English proficiency of the JTAC </a:t>
            </a:r>
            <a:r>
              <a:rPr lang="en-US" b="1" dirty="0"/>
              <a:t>is </a:t>
            </a:r>
            <a:r>
              <a:rPr lang="en-US" b="1" dirty="0" smtClean="0"/>
              <a:t>highly recommended </a:t>
            </a:r>
            <a:r>
              <a:rPr lang="en-US" b="1" dirty="0" smtClean="0"/>
              <a:t>(…..</a:t>
            </a:r>
            <a:r>
              <a:rPr lang="en-US" b="1" dirty="0" smtClean="0"/>
              <a:t>.)”</a:t>
            </a:r>
            <a:endParaRPr lang="da-DK" b="1" dirty="0"/>
          </a:p>
        </p:txBody>
      </p:sp>
      <p:sp>
        <p:nvSpPr>
          <p:cNvPr id="3" name="Titel 2"/>
          <p:cNvSpPr>
            <a:spLocks noGrp="1"/>
          </p:cNvSpPr>
          <p:nvPr>
            <p:ph type="title"/>
          </p:nvPr>
        </p:nvSpPr>
        <p:spPr/>
        <p:txBody>
          <a:bodyPr>
            <a:normAutofit/>
          </a:bodyPr>
          <a:lstStyle/>
          <a:p>
            <a:r>
              <a:rPr lang="da-DK" sz="3600" b="1" dirty="0" smtClean="0">
                <a:solidFill>
                  <a:schemeClr val="tx1"/>
                </a:solidFill>
              </a:rPr>
              <a:t>NATO </a:t>
            </a:r>
            <a:r>
              <a:rPr lang="da-DK" sz="3600" b="1" dirty="0" err="1" smtClean="0">
                <a:solidFill>
                  <a:schemeClr val="tx1"/>
                </a:solidFill>
              </a:rPr>
              <a:t>language</a:t>
            </a:r>
            <a:r>
              <a:rPr lang="da-DK" sz="3600" b="1" dirty="0" smtClean="0">
                <a:solidFill>
                  <a:schemeClr val="tx1"/>
                </a:solidFill>
              </a:rPr>
              <a:t> </a:t>
            </a:r>
            <a:r>
              <a:rPr lang="da-DK" sz="3600" b="1" dirty="0" err="1" smtClean="0">
                <a:solidFill>
                  <a:schemeClr val="tx1"/>
                </a:solidFill>
              </a:rPr>
              <a:t>requirements</a:t>
            </a:r>
            <a:r>
              <a:rPr lang="da-DK" sz="3600" b="1" dirty="0" smtClean="0">
                <a:solidFill>
                  <a:schemeClr val="tx1"/>
                </a:solidFill>
              </a:rPr>
              <a:t> for </a:t>
            </a:r>
            <a:r>
              <a:rPr lang="da-DK" sz="3600" b="1" dirty="0" err="1" smtClean="0">
                <a:solidFill>
                  <a:schemeClr val="tx1"/>
                </a:solidFill>
              </a:rPr>
              <a:t>qualified</a:t>
            </a:r>
            <a:r>
              <a:rPr lang="da-DK" sz="3600" b="1" dirty="0" smtClean="0">
                <a:solidFill>
                  <a:schemeClr val="tx1"/>
                </a:solidFill>
              </a:rPr>
              <a:t> </a:t>
            </a:r>
            <a:r>
              <a:rPr lang="da-DK" sz="3600" b="1" dirty="0" err="1" smtClean="0">
                <a:solidFill>
                  <a:schemeClr val="tx1"/>
                </a:solidFill>
              </a:rPr>
              <a:t>JTACs</a:t>
            </a:r>
            <a:r>
              <a:rPr lang="da-DK" sz="3600" b="1" dirty="0" smtClean="0">
                <a:solidFill>
                  <a:schemeClr val="tx1"/>
                </a:solidFill>
              </a:rPr>
              <a:t> </a:t>
            </a:r>
            <a:endParaRPr lang="da-DK" sz="3600" b="1" dirty="0">
              <a:solidFill>
                <a:schemeClr val="tx1"/>
              </a:solidFill>
            </a:endParaRPr>
          </a:p>
        </p:txBody>
      </p:sp>
    </p:spTree>
    <p:extLst>
      <p:ext uri="{BB962C8B-B14F-4D97-AF65-F5344CB8AC3E}">
        <p14:creationId xmlns:p14="http://schemas.microsoft.com/office/powerpoint/2010/main" val="16610087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lstStyle/>
          <a:p>
            <a:r>
              <a:rPr lang="en-US" b="1" dirty="0" smtClean="0"/>
              <a:t>JTAC Memorandum of Agreement:</a:t>
            </a:r>
          </a:p>
          <a:p>
            <a:r>
              <a:rPr lang="en-US" b="1" dirty="0" smtClean="0"/>
              <a:t>“</a:t>
            </a:r>
            <a:r>
              <a:rPr lang="en-US" b="1" dirty="0"/>
              <a:t>Language proficiency must meet </a:t>
            </a:r>
            <a:r>
              <a:rPr lang="en-US" b="1" u="sng" dirty="0"/>
              <a:t>standards as defined in NATO STANAG 6001</a:t>
            </a:r>
            <a:r>
              <a:rPr lang="en-US" b="1" dirty="0"/>
              <a:t>”.</a:t>
            </a:r>
          </a:p>
          <a:p>
            <a:r>
              <a:rPr lang="en-US" b="1" dirty="0"/>
              <a:t>“It is a </a:t>
            </a:r>
            <a:r>
              <a:rPr lang="en-US" b="1" u="sng" dirty="0"/>
              <a:t>national responsibility to ensure JTACs meet this standard</a:t>
            </a:r>
            <a:r>
              <a:rPr lang="en-US" b="1" dirty="0"/>
              <a:t>”.</a:t>
            </a:r>
          </a:p>
          <a:p>
            <a:endParaRPr lang="da-DK" dirty="0"/>
          </a:p>
        </p:txBody>
      </p:sp>
      <p:sp>
        <p:nvSpPr>
          <p:cNvPr id="3" name="Titel 2"/>
          <p:cNvSpPr>
            <a:spLocks noGrp="1"/>
          </p:cNvSpPr>
          <p:nvPr>
            <p:ph type="title"/>
          </p:nvPr>
        </p:nvSpPr>
        <p:spPr/>
        <p:txBody>
          <a:bodyPr>
            <a:normAutofit/>
          </a:bodyPr>
          <a:lstStyle/>
          <a:p>
            <a:r>
              <a:rPr lang="da-DK" sz="3600" b="1" dirty="0">
                <a:solidFill>
                  <a:schemeClr val="tx1"/>
                </a:solidFill>
              </a:rPr>
              <a:t>NATO </a:t>
            </a:r>
            <a:r>
              <a:rPr lang="da-DK" sz="3600" b="1" dirty="0" err="1">
                <a:solidFill>
                  <a:schemeClr val="tx1"/>
                </a:solidFill>
              </a:rPr>
              <a:t>language</a:t>
            </a:r>
            <a:r>
              <a:rPr lang="da-DK" sz="3600" b="1" dirty="0">
                <a:solidFill>
                  <a:schemeClr val="tx1"/>
                </a:solidFill>
              </a:rPr>
              <a:t> </a:t>
            </a:r>
            <a:r>
              <a:rPr lang="da-DK" sz="3600" b="1" dirty="0" err="1">
                <a:solidFill>
                  <a:schemeClr val="tx1"/>
                </a:solidFill>
              </a:rPr>
              <a:t>requirements</a:t>
            </a:r>
            <a:r>
              <a:rPr lang="da-DK" sz="3600" b="1" dirty="0">
                <a:solidFill>
                  <a:schemeClr val="tx1"/>
                </a:solidFill>
              </a:rPr>
              <a:t> for </a:t>
            </a:r>
            <a:r>
              <a:rPr lang="da-DK" sz="3600" b="1" dirty="0" err="1" smtClean="0">
                <a:solidFill>
                  <a:schemeClr val="tx1"/>
                </a:solidFill>
              </a:rPr>
              <a:t>qualified</a:t>
            </a:r>
            <a:r>
              <a:rPr lang="da-DK" sz="3600" b="1" dirty="0" smtClean="0">
                <a:solidFill>
                  <a:schemeClr val="tx1"/>
                </a:solidFill>
              </a:rPr>
              <a:t> </a:t>
            </a:r>
            <a:r>
              <a:rPr lang="da-DK" sz="3600" b="1" dirty="0" err="1" smtClean="0">
                <a:solidFill>
                  <a:schemeClr val="tx1"/>
                </a:solidFill>
              </a:rPr>
              <a:t>JTACs</a:t>
            </a:r>
            <a:r>
              <a:rPr lang="da-DK" sz="3600" b="1" dirty="0" smtClean="0">
                <a:solidFill>
                  <a:schemeClr val="tx1"/>
                </a:solidFill>
              </a:rPr>
              <a:t> </a:t>
            </a:r>
            <a:endParaRPr lang="da-DK" sz="3600" dirty="0"/>
          </a:p>
        </p:txBody>
      </p:sp>
    </p:spTree>
    <p:extLst>
      <p:ext uri="{BB962C8B-B14F-4D97-AF65-F5344CB8AC3E}">
        <p14:creationId xmlns:p14="http://schemas.microsoft.com/office/powerpoint/2010/main" val="3055357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lstStyle/>
          <a:p>
            <a:r>
              <a:rPr lang="en-US" b="1" dirty="0" smtClean="0"/>
              <a:t>The Danish Armed Forces have a  </a:t>
            </a:r>
            <a:r>
              <a:rPr lang="en-US" b="1" dirty="0"/>
              <a:t>total of </a:t>
            </a:r>
            <a:r>
              <a:rPr lang="en-US" b="1" dirty="0" smtClean="0"/>
              <a:t>31 </a:t>
            </a:r>
            <a:r>
              <a:rPr lang="en-US" b="1" u="sng" dirty="0" smtClean="0"/>
              <a:t>certified </a:t>
            </a:r>
            <a:r>
              <a:rPr lang="en-US" b="1" dirty="0" smtClean="0"/>
              <a:t>JTACs currently operational; 27 have been tested in accordance with the current NATO requirement.  </a:t>
            </a:r>
          </a:p>
          <a:p>
            <a:r>
              <a:rPr lang="en-US" b="1" dirty="0" smtClean="0"/>
              <a:t>Officers do </a:t>
            </a:r>
            <a:r>
              <a:rPr lang="en-US" b="1" dirty="0"/>
              <a:t>much better (37 </a:t>
            </a:r>
            <a:r>
              <a:rPr lang="en-US" b="1" dirty="0" err="1"/>
              <a:t>pct</a:t>
            </a:r>
            <a:r>
              <a:rPr lang="en-US" b="1" dirty="0"/>
              <a:t> meet the language requirements) </a:t>
            </a:r>
            <a:r>
              <a:rPr lang="en-US" b="1" dirty="0" smtClean="0"/>
              <a:t>than </a:t>
            </a:r>
            <a:r>
              <a:rPr lang="en-US" b="1" dirty="0"/>
              <a:t>NCOs (16 </a:t>
            </a:r>
            <a:r>
              <a:rPr lang="en-US" b="1" dirty="0" err="1"/>
              <a:t>pct</a:t>
            </a:r>
            <a:r>
              <a:rPr lang="en-US" b="1" dirty="0"/>
              <a:t>), but neither group </a:t>
            </a:r>
            <a:r>
              <a:rPr lang="en-US" b="1" dirty="0" smtClean="0"/>
              <a:t>does </a:t>
            </a:r>
            <a:r>
              <a:rPr lang="en-US" b="1" dirty="0"/>
              <a:t>well. </a:t>
            </a:r>
            <a:endParaRPr lang="da-DK" dirty="0"/>
          </a:p>
          <a:p>
            <a:endParaRPr lang="da-DK" dirty="0"/>
          </a:p>
        </p:txBody>
      </p:sp>
      <p:sp>
        <p:nvSpPr>
          <p:cNvPr id="3" name="Titel 2"/>
          <p:cNvSpPr>
            <a:spLocks noGrp="1"/>
          </p:cNvSpPr>
          <p:nvPr>
            <p:ph type="title"/>
          </p:nvPr>
        </p:nvSpPr>
        <p:spPr/>
        <p:txBody>
          <a:bodyPr>
            <a:normAutofit fontScale="90000"/>
          </a:bodyPr>
          <a:lstStyle/>
          <a:p>
            <a:r>
              <a:rPr lang="da-DK" sz="3600" b="1" dirty="0" smtClean="0">
                <a:solidFill>
                  <a:schemeClr val="tx1"/>
                </a:solidFill>
              </a:rPr>
              <a:t>Main observations, </a:t>
            </a:r>
            <a:r>
              <a:rPr lang="da-DK" sz="3600" b="1" dirty="0" err="1" smtClean="0">
                <a:solidFill>
                  <a:schemeClr val="tx1"/>
                </a:solidFill>
              </a:rPr>
              <a:t>based</a:t>
            </a:r>
            <a:r>
              <a:rPr lang="da-DK" sz="3600" b="1" dirty="0" smtClean="0">
                <a:solidFill>
                  <a:schemeClr val="tx1"/>
                </a:solidFill>
              </a:rPr>
              <a:t> </a:t>
            </a:r>
            <a:r>
              <a:rPr lang="da-DK" sz="3600" b="1" dirty="0" smtClean="0">
                <a:solidFill>
                  <a:schemeClr val="tx1"/>
                </a:solidFill>
              </a:rPr>
              <a:t>on </a:t>
            </a:r>
            <a:r>
              <a:rPr lang="da-DK" sz="3600" b="1" dirty="0" err="1">
                <a:solidFill>
                  <a:schemeClr val="tx1"/>
                </a:solidFill>
              </a:rPr>
              <a:t>c</a:t>
            </a:r>
            <a:r>
              <a:rPr lang="da-DK" sz="3600" b="1" dirty="0" err="1" smtClean="0">
                <a:solidFill>
                  <a:schemeClr val="tx1"/>
                </a:solidFill>
              </a:rPr>
              <a:t>omprehensive</a:t>
            </a:r>
            <a:r>
              <a:rPr lang="da-DK" sz="3600" b="1" dirty="0" smtClean="0">
                <a:solidFill>
                  <a:schemeClr val="tx1"/>
                </a:solidFill>
              </a:rPr>
              <a:t> </a:t>
            </a:r>
            <a:r>
              <a:rPr lang="da-DK" sz="3600" b="1" dirty="0" smtClean="0">
                <a:solidFill>
                  <a:schemeClr val="tx1"/>
                </a:solidFill>
              </a:rPr>
              <a:t>input but </a:t>
            </a:r>
            <a:r>
              <a:rPr lang="da-DK" sz="3600" b="1" dirty="0" err="1" smtClean="0">
                <a:solidFill>
                  <a:schemeClr val="tx1"/>
                </a:solidFill>
              </a:rPr>
              <a:t>limited</a:t>
            </a:r>
            <a:r>
              <a:rPr lang="da-DK" sz="3600" b="1" dirty="0" smtClean="0">
                <a:solidFill>
                  <a:schemeClr val="tx1"/>
                </a:solidFill>
              </a:rPr>
              <a:t> </a:t>
            </a:r>
            <a:r>
              <a:rPr lang="da-DK" sz="3600" b="1" dirty="0" err="1" smtClean="0">
                <a:solidFill>
                  <a:schemeClr val="tx1"/>
                </a:solidFill>
              </a:rPr>
              <a:t>numbers</a:t>
            </a:r>
            <a:endParaRPr lang="da-DK" sz="3600" b="1" dirty="0">
              <a:solidFill>
                <a:schemeClr val="tx1"/>
              </a:solidFill>
            </a:endParaRPr>
          </a:p>
        </p:txBody>
      </p:sp>
    </p:spTree>
    <p:extLst>
      <p:ext uri="{BB962C8B-B14F-4D97-AF65-F5344CB8AC3E}">
        <p14:creationId xmlns:p14="http://schemas.microsoft.com/office/powerpoint/2010/main" val="1336132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Pladsholder til indhold 7"/>
          <p:cNvGraphicFramePr>
            <a:graphicFrameLocks noGrp="1"/>
          </p:cNvGraphicFramePr>
          <p:nvPr>
            <p:ph idx="1"/>
            <p:extLst>
              <p:ext uri="{D42A27DB-BD31-4B8C-83A1-F6EECF244321}">
                <p14:modId xmlns:p14="http://schemas.microsoft.com/office/powerpoint/2010/main" val="2008782162"/>
              </p:ext>
            </p:extLst>
          </p:nvPr>
        </p:nvGraphicFramePr>
        <p:xfrm>
          <a:off x="2195736" y="2564899"/>
          <a:ext cx="5256584" cy="3755136"/>
        </p:xfrm>
        <a:graphic>
          <a:graphicData uri="http://schemas.openxmlformats.org/drawingml/2006/table">
            <a:tbl>
              <a:tblPr firstRow="1" firstCol="1" bandRow="1"/>
              <a:tblGrid>
                <a:gridCol w="2628292">
                  <a:extLst>
                    <a:ext uri="{9D8B030D-6E8A-4147-A177-3AD203B41FA5}">
                      <a16:colId xmlns:a16="http://schemas.microsoft.com/office/drawing/2014/main" val="20000"/>
                    </a:ext>
                  </a:extLst>
                </a:gridCol>
                <a:gridCol w="2628292">
                  <a:extLst>
                    <a:ext uri="{9D8B030D-6E8A-4147-A177-3AD203B41FA5}">
                      <a16:colId xmlns:a16="http://schemas.microsoft.com/office/drawing/2014/main" val="20001"/>
                    </a:ext>
                  </a:extLst>
                </a:gridCol>
              </a:tblGrid>
              <a:tr h="178816">
                <a:tc>
                  <a:txBody>
                    <a:bodyPr/>
                    <a:lstStyle/>
                    <a:p>
                      <a:pPr algn="ctr">
                        <a:lnSpc>
                          <a:spcPts val="1300"/>
                        </a:lnSpc>
                        <a:spcAft>
                          <a:spcPts val="0"/>
                        </a:spcAft>
                      </a:pPr>
                      <a:r>
                        <a:rPr lang="da-DK" sz="1000" b="1" dirty="0">
                          <a:effectLst/>
                          <a:latin typeface="Verdana"/>
                          <a:ea typeface="Calibri"/>
                          <a:cs typeface="Times New Roman"/>
                        </a:rPr>
                        <a:t>JTAC </a:t>
                      </a:r>
                      <a:r>
                        <a:rPr lang="da-DK" sz="1000" b="1" dirty="0" err="1">
                          <a:effectLst/>
                          <a:latin typeface="Verdana"/>
                          <a:ea typeface="Calibri"/>
                          <a:cs typeface="Times New Roman"/>
                        </a:rPr>
                        <a:t>applicants</a:t>
                      </a:r>
                      <a:r>
                        <a:rPr lang="da-DK" sz="1000" b="1" dirty="0">
                          <a:effectLst/>
                          <a:latin typeface="Verdana"/>
                          <a:ea typeface="Calibri"/>
                          <a:cs typeface="Times New Roman"/>
                        </a:rPr>
                        <a:t>; SLP </a:t>
                      </a:r>
                      <a:r>
                        <a:rPr lang="da-DK" sz="1000" b="1" dirty="0" err="1">
                          <a:effectLst/>
                          <a:latin typeface="Verdana"/>
                          <a:ea typeface="Calibri"/>
                          <a:cs typeface="Times New Roman"/>
                        </a:rPr>
                        <a:t>achieved</a:t>
                      </a:r>
                      <a:endParaRPr lang="da-DK" sz="1000" dirty="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effectLst/>
                          <a:latin typeface="Verdana"/>
                          <a:ea typeface="Calibri"/>
                          <a:cs typeface="Times New Roman"/>
                        </a:rPr>
                        <a:t>Trained JTACs; SLP achieved</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2+ 2+ 3 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00B050"/>
                          </a:solidFill>
                          <a:effectLst/>
                          <a:latin typeface="Verdana"/>
                          <a:ea typeface="Calibri"/>
                          <a:cs typeface="Times New Roman"/>
                        </a:rPr>
                        <a:t>3332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2+ 2+ 3 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00B050"/>
                          </a:solidFill>
                          <a:effectLst/>
                          <a:latin typeface="Verdana"/>
                          <a:ea typeface="Calibri"/>
                          <a:cs typeface="Times New Roman"/>
                        </a:rPr>
                        <a:t>3332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2 2 2 1+</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00B050"/>
                          </a:solidFill>
                          <a:effectLst/>
                          <a:latin typeface="Verdana"/>
                          <a:ea typeface="Calibri"/>
                          <a:cs typeface="Times New Roman"/>
                        </a:rPr>
                        <a:t>3332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3 2+ 3 2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2+ 3 3 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dirty="0">
                          <a:solidFill>
                            <a:srgbClr val="FF0000"/>
                          </a:solidFill>
                          <a:effectLst/>
                          <a:latin typeface="Verdana"/>
                          <a:ea typeface="Calibri"/>
                          <a:cs typeface="Times New Roman"/>
                        </a:rPr>
                        <a:t>3 2+ 3 2</a:t>
                      </a:r>
                      <a:endParaRPr lang="da-DK" sz="1000" dirty="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dirty="0">
                          <a:solidFill>
                            <a:srgbClr val="FF0000"/>
                          </a:solidFill>
                          <a:effectLst/>
                          <a:latin typeface="Verdana"/>
                          <a:ea typeface="Calibri"/>
                          <a:cs typeface="Times New Roman"/>
                        </a:rPr>
                        <a:t>2+ 3 2+ 2</a:t>
                      </a:r>
                      <a:endParaRPr lang="da-DK" sz="1000" dirty="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  3 2+ 2 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2+ 3 2 2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 2+ 3 2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3222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2+ 2+ 2+ 2+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2+ 2+ 2 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 2 2+ 2  </a:t>
                      </a:r>
                      <a:r>
                        <a:rPr lang="da-DK" sz="1000" b="1">
                          <a:solidFill>
                            <a:srgbClr val="00B05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 2+ 2 2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 2+ 2 2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2222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2222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78816">
                <a:tc>
                  <a:txBody>
                    <a:bodyPr/>
                    <a:lstStyle/>
                    <a:p>
                      <a:pPr algn="ctr">
                        <a:lnSpc>
                          <a:spcPts val="1300"/>
                        </a:lnSpc>
                        <a:spcAft>
                          <a:spcPts val="0"/>
                        </a:spcAft>
                      </a:pPr>
                      <a:r>
                        <a:rPr lang="da-DK" sz="1000" b="1">
                          <a:solidFill>
                            <a:srgbClr val="FF0000"/>
                          </a:solidFill>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2222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78816">
                <a:tc>
                  <a:txBody>
                    <a:bodyPr/>
                    <a:lstStyle/>
                    <a:p>
                      <a:pPr algn="ctr">
                        <a:lnSpc>
                          <a:spcPts val="1300"/>
                        </a:lnSpc>
                        <a:spcAft>
                          <a:spcPts val="0"/>
                        </a:spcAft>
                      </a:pPr>
                      <a:r>
                        <a:rPr lang="da-DK" sz="1000" b="1" dirty="0">
                          <a:effectLst/>
                          <a:latin typeface="Verdana"/>
                          <a:ea typeface="Calibri"/>
                          <a:cs typeface="Times New Roman"/>
                        </a:rPr>
                        <a:t>0/3</a:t>
                      </a:r>
                      <a:endParaRPr lang="da-DK" sz="1000" dirty="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dirty="0">
                          <a:effectLst/>
                          <a:latin typeface="Verdana"/>
                          <a:ea typeface="Calibri"/>
                          <a:cs typeface="Times New Roman"/>
                        </a:rPr>
                        <a:t>3/19</a:t>
                      </a:r>
                      <a:endParaRPr lang="da-DK" sz="1000" dirty="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
        <p:nvSpPr>
          <p:cNvPr id="4" name="Titel 3"/>
          <p:cNvSpPr>
            <a:spLocks noGrp="1"/>
          </p:cNvSpPr>
          <p:nvPr>
            <p:ph type="title"/>
          </p:nvPr>
        </p:nvSpPr>
        <p:spPr/>
        <p:txBody>
          <a:bodyPr>
            <a:normAutofit/>
          </a:bodyPr>
          <a:lstStyle/>
          <a:p>
            <a:r>
              <a:rPr lang="da-DK" sz="3600" b="1" dirty="0" err="1" smtClean="0">
                <a:solidFill>
                  <a:schemeClr val="tx1"/>
                </a:solidFill>
              </a:rPr>
              <a:t>JTACs</a:t>
            </a:r>
            <a:r>
              <a:rPr lang="da-DK" sz="3600" b="1" dirty="0" smtClean="0">
                <a:solidFill>
                  <a:schemeClr val="tx1"/>
                </a:solidFill>
              </a:rPr>
              <a:t> (OR-2 to OR-8) </a:t>
            </a:r>
            <a:r>
              <a:rPr lang="da-DK" sz="3600" b="1" dirty="0" err="1" smtClean="0">
                <a:solidFill>
                  <a:schemeClr val="tx1"/>
                </a:solidFill>
              </a:rPr>
              <a:t>tested</a:t>
            </a:r>
            <a:r>
              <a:rPr lang="da-DK" sz="3600" b="1" dirty="0" smtClean="0">
                <a:solidFill>
                  <a:schemeClr val="tx1"/>
                </a:solidFill>
              </a:rPr>
              <a:t> for SLP 3332</a:t>
            </a:r>
            <a:endParaRPr lang="da-DK" sz="3600" b="1" dirty="0">
              <a:solidFill>
                <a:schemeClr val="tx1"/>
              </a:solidFill>
            </a:endParaRPr>
          </a:p>
        </p:txBody>
      </p:sp>
      <p:pic>
        <p:nvPicPr>
          <p:cNvPr id="10" name="Billede 9"/>
          <p:cNvPicPr/>
          <p:nvPr/>
        </p:nvPicPr>
        <p:blipFill>
          <a:blip r:embed="rId3">
            <a:extLst>
              <a:ext uri="{28A0092B-C50C-407E-A947-70E740481C1C}">
                <a14:useLocalDpi xmlns:a14="http://schemas.microsoft.com/office/drawing/2010/main" val="0"/>
              </a:ext>
            </a:extLst>
          </a:blip>
          <a:srcRect/>
          <a:stretch>
            <a:fillRect/>
          </a:stretch>
        </p:blipFill>
        <p:spPr bwMode="auto">
          <a:xfrm>
            <a:off x="251520" y="2564904"/>
            <a:ext cx="1656184" cy="2664296"/>
          </a:xfrm>
          <a:prstGeom prst="rect">
            <a:avLst/>
          </a:prstGeom>
          <a:noFill/>
        </p:spPr>
      </p:pic>
    </p:spTree>
    <p:extLst>
      <p:ext uri="{BB962C8B-B14F-4D97-AF65-F5344CB8AC3E}">
        <p14:creationId xmlns:p14="http://schemas.microsoft.com/office/powerpoint/2010/main" val="1538508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sz="3600" b="1" dirty="0" err="1">
                <a:solidFill>
                  <a:prstClr val="black"/>
                </a:solidFill>
              </a:rPr>
              <a:t>JTACs</a:t>
            </a:r>
            <a:r>
              <a:rPr lang="da-DK" sz="3600" b="1" dirty="0">
                <a:solidFill>
                  <a:prstClr val="black"/>
                </a:solidFill>
              </a:rPr>
              <a:t> (</a:t>
            </a:r>
            <a:r>
              <a:rPr lang="da-DK" sz="3600" b="1" dirty="0" smtClean="0">
                <a:solidFill>
                  <a:prstClr val="black"/>
                </a:solidFill>
              </a:rPr>
              <a:t>OF-1 &amp; OF-2) </a:t>
            </a:r>
            <a:r>
              <a:rPr lang="da-DK" sz="3600" b="1" dirty="0" err="1">
                <a:solidFill>
                  <a:prstClr val="black"/>
                </a:solidFill>
              </a:rPr>
              <a:t>tested</a:t>
            </a:r>
            <a:r>
              <a:rPr lang="da-DK" sz="3600" b="1" dirty="0">
                <a:solidFill>
                  <a:prstClr val="black"/>
                </a:solidFill>
              </a:rPr>
              <a:t> for SLP 3332</a:t>
            </a:r>
            <a:endParaRPr lang="da-DK" dirty="0"/>
          </a:p>
        </p:txBody>
      </p:sp>
      <p:pic>
        <p:nvPicPr>
          <p:cNvPr id="4" name="Pladsholder til indhold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1520" y="2564904"/>
            <a:ext cx="1728192" cy="2880320"/>
          </a:xfrm>
          <a:prstGeom prst="rect">
            <a:avLst/>
          </a:prstGeom>
          <a:noFill/>
        </p:spPr>
      </p:pic>
      <p:sp>
        <p:nvSpPr>
          <p:cNvPr id="7" name="Rectangle 1"/>
          <p:cNvSpPr>
            <a:spLocks noChangeArrowheads="1"/>
          </p:cNvSpPr>
          <p:nvPr/>
        </p:nvSpPr>
        <p:spPr bwMode="auto">
          <a:xfrm>
            <a:off x="1481138" y="3657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a-DK" altLang="da-DK"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8" name="Tabel 7"/>
          <p:cNvGraphicFramePr>
            <a:graphicFrameLocks noGrp="1"/>
          </p:cNvGraphicFramePr>
          <p:nvPr>
            <p:extLst>
              <p:ext uri="{D42A27DB-BD31-4B8C-83A1-F6EECF244321}">
                <p14:modId xmlns:p14="http://schemas.microsoft.com/office/powerpoint/2010/main" val="1308442942"/>
              </p:ext>
            </p:extLst>
          </p:nvPr>
        </p:nvGraphicFramePr>
        <p:xfrm>
          <a:off x="2195736" y="2564904"/>
          <a:ext cx="6189345" cy="1651000"/>
        </p:xfrm>
        <a:graphic>
          <a:graphicData uri="http://schemas.openxmlformats.org/drawingml/2006/table">
            <a:tbl>
              <a:tblPr firstRow="1" firstCol="1" bandRow="1"/>
              <a:tblGrid>
                <a:gridCol w="3094990">
                  <a:extLst>
                    <a:ext uri="{9D8B030D-6E8A-4147-A177-3AD203B41FA5}">
                      <a16:colId xmlns:a16="http://schemas.microsoft.com/office/drawing/2014/main" val="20000"/>
                    </a:ext>
                  </a:extLst>
                </a:gridCol>
                <a:gridCol w="3094355">
                  <a:extLst>
                    <a:ext uri="{9D8B030D-6E8A-4147-A177-3AD203B41FA5}">
                      <a16:colId xmlns:a16="http://schemas.microsoft.com/office/drawing/2014/main" val="20001"/>
                    </a:ext>
                  </a:extLst>
                </a:gridCol>
              </a:tblGrid>
              <a:tr h="0">
                <a:tc>
                  <a:txBody>
                    <a:bodyPr/>
                    <a:lstStyle/>
                    <a:p>
                      <a:pPr algn="ctr">
                        <a:lnSpc>
                          <a:spcPts val="1300"/>
                        </a:lnSpc>
                        <a:spcAft>
                          <a:spcPts val="0"/>
                        </a:spcAft>
                      </a:pPr>
                      <a:r>
                        <a:rPr lang="da-DK" sz="1000" b="1" dirty="0">
                          <a:effectLst/>
                          <a:latin typeface="Verdana"/>
                          <a:ea typeface="Calibri"/>
                          <a:cs typeface="Times New Roman"/>
                        </a:rPr>
                        <a:t>JTAC </a:t>
                      </a:r>
                      <a:r>
                        <a:rPr lang="da-DK" sz="1000" b="1" dirty="0" err="1" smtClean="0">
                          <a:effectLst/>
                          <a:latin typeface="Verdana"/>
                          <a:ea typeface="Calibri"/>
                          <a:cs typeface="Times New Roman"/>
                        </a:rPr>
                        <a:t>applicants</a:t>
                      </a:r>
                      <a:r>
                        <a:rPr lang="da-DK" sz="1000" b="1" dirty="0" smtClean="0">
                          <a:effectLst/>
                          <a:latin typeface="Verdana"/>
                          <a:ea typeface="Calibri"/>
                          <a:cs typeface="Times New Roman"/>
                        </a:rPr>
                        <a:t>;</a:t>
                      </a:r>
                      <a:r>
                        <a:rPr lang="da-DK" sz="1000" b="1" baseline="0" dirty="0" smtClean="0">
                          <a:effectLst/>
                          <a:latin typeface="Verdana"/>
                          <a:ea typeface="Calibri"/>
                          <a:cs typeface="Times New Roman"/>
                        </a:rPr>
                        <a:t> </a:t>
                      </a:r>
                      <a:r>
                        <a:rPr lang="da-DK" sz="1000" b="1" dirty="0" smtClean="0">
                          <a:effectLst/>
                          <a:latin typeface="Verdana"/>
                          <a:ea typeface="Calibri"/>
                          <a:cs typeface="Times New Roman"/>
                        </a:rPr>
                        <a:t>SLP </a:t>
                      </a:r>
                      <a:r>
                        <a:rPr lang="da-DK" sz="1000" b="1" dirty="0" err="1">
                          <a:effectLst/>
                          <a:latin typeface="Verdana"/>
                          <a:ea typeface="Calibri"/>
                          <a:cs typeface="Times New Roman"/>
                        </a:rPr>
                        <a:t>achieved</a:t>
                      </a:r>
                      <a:endParaRPr lang="da-DK" sz="1000" dirty="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effectLst/>
                          <a:latin typeface="Verdana"/>
                          <a:ea typeface="Calibri"/>
                          <a:cs typeface="Times New Roman"/>
                        </a:rPr>
                        <a:t>Trained JTACs; SLP achieved</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lnSpc>
                          <a:spcPts val="1300"/>
                        </a:lnSpc>
                        <a:spcAft>
                          <a:spcPts val="0"/>
                        </a:spcAft>
                      </a:pPr>
                      <a:r>
                        <a:rPr lang="da-DK" sz="1000" b="1">
                          <a:solidFill>
                            <a:srgbClr val="00B050"/>
                          </a:solidFill>
                          <a:effectLst/>
                          <a:latin typeface="Verdana"/>
                          <a:ea typeface="Calibri"/>
                          <a:cs typeface="Times New Roman"/>
                        </a:rPr>
                        <a:t>3332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00B050"/>
                          </a:solidFill>
                          <a:effectLst/>
                          <a:latin typeface="Verdana"/>
                          <a:ea typeface="Calibri"/>
                          <a:cs typeface="Times New Roman"/>
                        </a:rPr>
                        <a:t>3332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ctr">
                        <a:lnSpc>
                          <a:spcPts val="1300"/>
                        </a:lnSpc>
                        <a:spcAft>
                          <a:spcPts val="0"/>
                        </a:spcAft>
                      </a:pPr>
                      <a:r>
                        <a:rPr lang="da-DK" sz="1000" b="1">
                          <a:effectLst/>
                          <a:latin typeface="Verdana"/>
                          <a:ea typeface="Calibri"/>
                          <a:cs typeface="Times New Roman"/>
                        </a:rPr>
                        <a:t> </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00B050"/>
                          </a:solidFill>
                          <a:effectLst/>
                          <a:latin typeface="Verdana"/>
                          <a:ea typeface="Calibri"/>
                          <a:cs typeface="Times New Roman"/>
                        </a:rPr>
                        <a:t>3332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ctr">
                        <a:lnSpc>
                          <a:spcPts val="1300"/>
                        </a:lnSpc>
                        <a:spcAft>
                          <a:spcPts val="0"/>
                        </a:spcAft>
                      </a:pPr>
                      <a:r>
                        <a:rPr lang="da-DK" sz="1000">
                          <a:effectLst/>
                          <a:latin typeface="Verdana"/>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00B050"/>
                          </a:solidFill>
                          <a:effectLst/>
                          <a:latin typeface="Verdana"/>
                          <a:ea typeface="Calibri"/>
                          <a:cs typeface="Times New Roman"/>
                        </a:rPr>
                        <a:t>3332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lnSpc>
                          <a:spcPts val="1300"/>
                        </a:lnSpc>
                        <a:spcAft>
                          <a:spcPts val="0"/>
                        </a:spcAft>
                      </a:pPr>
                      <a:r>
                        <a:rPr lang="da-DK" sz="1000">
                          <a:effectLst/>
                          <a:latin typeface="Verdana"/>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3 2+ 3 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gn="ctr">
                        <a:lnSpc>
                          <a:spcPts val="1300"/>
                        </a:lnSpc>
                        <a:spcAft>
                          <a:spcPts val="0"/>
                        </a:spcAft>
                      </a:pPr>
                      <a:r>
                        <a:rPr lang="da-DK" sz="1000">
                          <a:effectLst/>
                          <a:latin typeface="Verdana"/>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3322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algn="ctr">
                        <a:lnSpc>
                          <a:spcPts val="1300"/>
                        </a:lnSpc>
                        <a:spcAft>
                          <a:spcPts val="0"/>
                        </a:spcAft>
                      </a:pPr>
                      <a:r>
                        <a:rPr lang="da-DK" sz="1000">
                          <a:effectLst/>
                          <a:latin typeface="Verdana"/>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33—2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algn="ctr">
                        <a:lnSpc>
                          <a:spcPts val="1300"/>
                        </a:lnSpc>
                        <a:spcAft>
                          <a:spcPts val="0"/>
                        </a:spcAft>
                      </a:pPr>
                      <a:r>
                        <a:rPr lang="da-DK" sz="1000">
                          <a:effectLst/>
                          <a:latin typeface="Verdana"/>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2322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algn="ctr">
                        <a:lnSpc>
                          <a:spcPts val="1300"/>
                        </a:lnSpc>
                        <a:spcAft>
                          <a:spcPts val="0"/>
                        </a:spcAft>
                      </a:pPr>
                      <a:r>
                        <a:rPr lang="da-DK" sz="1000">
                          <a:effectLst/>
                          <a:latin typeface="Verdana"/>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a:solidFill>
                            <a:srgbClr val="FF0000"/>
                          </a:solidFill>
                          <a:effectLst/>
                          <a:latin typeface="Verdana"/>
                          <a:ea typeface="Calibri"/>
                          <a:cs typeface="Times New Roman"/>
                        </a:rPr>
                        <a:t>2322</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0">
                <a:tc>
                  <a:txBody>
                    <a:bodyPr/>
                    <a:lstStyle/>
                    <a:p>
                      <a:pPr algn="ctr">
                        <a:lnSpc>
                          <a:spcPts val="1300"/>
                        </a:lnSpc>
                        <a:spcAft>
                          <a:spcPts val="0"/>
                        </a:spcAft>
                      </a:pPr>
                      <a:r>
                        <a:rPr lang="da-DK" sz="1000" b="1">
                          <a:effectLst/>
                          <a:latin typeface="Verdana"/>
                          <a:ea typeface="Calibri"/>
                          <a:cs typeface="Times New Roman"/>
                        </a:rPr>
                        <a:t>1/1</a:t>
                      </a:r>
                      <a:endParaRPr lang="da-DK" sz="100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da-DK" sz="1000" b="1" dirty="0">
                          <a:effectLst/>
                          <a:latin typeface="Verdana"/>
                          <a:ea typeface="Calibri"/>
                          <a:cs typeface="Times New Roman"/>
                        </a:rPr>
                        <a:t>3/8</a:t>
                      </a:r>
                      <a:endParaRPr lang="da-DK" sz="1000" dirty="0">
                        <a:effectLst/>
                        <a:latin typeface="Verdan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9" name="Rectangle 2"/>
          <p:cNvSpPr>
            <a:spLocks noChangeArrowheads="1"/>
          </p:cNvSpPr>
          <p:nvPr/>
        </p:nvSpPr>
        <p:spPr bwMode="auto">
          <a:xfrm>
            <a:off x="1481138" y="35750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a-DK" altLang="da-DK"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481915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ølgeform">
  <a:themeElements>
    <a:clrScheme name="Bølg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Bølg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ølg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1767</TotalTime>
  <Words>825</Words>
  <Application>Microsoft Office PowerPoint</Application>
  <PresentationFormat>Skærmshow (4:3)</PresentationFormat>
  <Paragraphs>116</Paragraphs>
  <Slides>12</Slides>
  <Notes>7</Notes>
  <HiddenSlides>0</HiddenSlides>
  <MMClips>0</MMClips>
  <ScaleCrop>false</ScaleCrop>
  <HeadingPairs>
    <vt:vector size="6" baseType="variant">
      <vt:variant>
        <vt:lpstr>Benyttede skrifttyper</vt:lpstr>
      </vt:variant>
      <vt:variant>
        <vt:i4>8</vt:i4>
      </vt:variant>
      <vt:variant>
        <vt:lpstr>Tema</vt:lpstr>
      </vt:variant>
      <vt:variant>
        <vt:i4>1</vt:i4>
      </vt:variant>
      <vt:variant>
        <vt:lpstr>Slidetitler</vt:lpstr>
      </vt:variant>
      <vt:variant>
        <vt:i4>12</vt:i4>
      </vt:variant>
    </vt:vector>
  </HeadingPairs>
  <TitlesOfParts>
    <vt:vector size="21" baseType="lpstr">
      <vt:lpstr>Arial</vt:lpstr>
      <vt:lpstr>Calibri</vt:lpstr>
      <vt:lpstr>Candara</vt:lpstr>
      <vt:lpstr>Chiller</vt:lpstr>
      <vt:lpstr>GulimChe</vt:lpstr>
      <vt:lpstr>Symbol</vt:lpstr>
      <vt:lpstr>Times New Roman</vt:lpstr>
      <vt:lpstr>Verdana</vt:lpstr>
      <vt:lpstr>Bølgeform</vt:lpstr>
      <vt:lpstr>SLP shopping; how to nip it in the bud?</vt:lpstr>
      <vt:lpstr>JTACs, FACs, CAS; what it’s all about… JTACs (joint terminal attack controllers) used to be referred to as FACs (forward air controllers). They are highly specialized ground personnel who guide and direct aircraft fire in CAS (close air support) operations.   </vt:lpstr>
      <vt:lpstr>The scope of this presentation</vt:lpstr>
      <vt:lpstr>Differences and similarities</vt:lpstr>
      <vt:lpstr>NATO language requirements for qualified JTACs </vt:lpstr>
      <vt:lpstr>NATO language requirements for qualified JTACs </vt:lpstr>
      <vt:lpstr>Main observations, based on comprehensive input but limited numbers</vt:lpstr>
      <vt:lpstr>JTACs (OR-2 to OR-8) tested for SLP 3332</vt:lpstr>
      <vt:lpstr>JTACs (OF-1 &amp; OF-2) tested for SLP 3332</vt:lpstr>
      <vt:lpstr>What are the responses in the  Danish JTAC community?</vt:lpstr>
      <vt:lpstr>Questions raised…..</vt:lpstr>
      <vt:lpstr>Over to you, Mike…</vt:lpstr>
    </vt:vector>
  </TitlesOfParts>
  <Company>Forsvaret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JTACs (OR-5 to OR-8) tested for SLP 3332</dc:title>
  <dc:creator>FAK-FSS-ET01 Kildevang-Jakobsen, Kåre</dc:creator>
  <cp:lastModifiedBy>Kildevang-Jacobsen, Kåre</cp:lastModifiedBy>
  <cp:revision>45</cp:revision>
  <dcterms:created xsi:type="dcterms:W3CDTF">2019-09-30T11:51:54Z</dcterms:created>
  <dcterms:modified xsi:type="dcterms:W3CDTF">2019-10-07T08:04:49Z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fd340517-5b9b-4756-aafa-e186e6c15671</vt:lpwstr>
  </property>
  <property fmtid="{D5CDD505-2E9C-101B-9397-08002B2CF9AE}" pid="3" name="OriginatingUser">
    <vt:lpwstr>fak-fss-et01</vt:lpwstr>
  </property>
  <property fmtid="{D5CDD505-2E9C-101B-9397-08002B2CF9AE}" pid="4" name="Klassifikation">
    <vt:lpwstr>IKKE KLASSIFICERET</vt:lpwstr>
  </property>
  <property fmtid="{D5CDD505-2E9C-101B-9397-08002B2CF9AE}" pid="5" name="Maerkning">
    <vt:lpwstr/>
  </property>
</Properties>
</file>