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6"/>
    <p:sldMasterId id="2147483684" r:id="rId7"/>
  </p:sldMasterIdLst>
  <p:notesMasterIdLst>
    <p:notesMasterId r:id="rId30"/>
  </p:notesMasterIdLst>
  <p:sldIdLst>
    <p:sldId id="259" r:id="rId8"/>
    <p:sldId id="272" r:id="rId9"/>
    <p:sldId id="260" r:id="rId10"/>
    <p:sldId id="261" r:id="rId11"/>
    <p:sldId id="274" r:id="rId12"/>
    <p:sldId id="273" r:id="rId13"/>
    <p:sldId id="275" r:id="rId14"/>
    <p:sldId id="262" r:id="rId15"/>
    <p:sldId id="263" r:id="rId16"/>
    <p:sldId id="264" r:id="rId17"/>
    <p:sldId id="265" r:id="rId18"/>
    <p:sldId id="276" r:id="rId19"/>
    <p:sldId id="277" r:id="rId20"/>
    <p:sldId id="268" r:id="rId21"/>
    <p:sldId id="269" r:id="rId22"/>
    <p:sldId id="271" r:id="rId23"/>
    <p:sldId id="270" r:id="rId24"/>
    <p:sldId id="279" r:id="rId25"/>
    <p:sldId id="280" r:id="rId26"/>
    <p:sldId id="281" r:id="rId27"/>
    <p:sldId id="278" r:id="rId28"/>
    <p:sldId id="258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2E2"/>
    <a:srgbClr val="E7EAD2"/>
    <a:srgbClr val="CED4A0"/>
    <a:srgbClr val="C9E4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0811" autoAdjust="0"/>
    <p:restoredTop sz="70160"/>
  </p:normalViewPr>
  <p:slideViewPr>
    <p:cSldViewPr snapToGrid="0">
      <p:cViewPr varScale="1">
        <p:scale>
          <a:sx n="65" d="100"/>
          <a:sy n="65" d="100"/>
        </p:scale>
        <p:origin x="672" y="20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0AD424-E0AC-4F04-8106-EAB09860C85A}" type="datetimeFigureOut">
              <a:rPr lang="fr-CA" smtClean="0"/>
              <a:t>2022-10-16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7A01F-227D-40EE-A58E-944DF34ABA0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82734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7A01F-227D-40EE-A58E-944DF34ABA09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43810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7A01F-227D-40EE-A58E-944DF34ABA09}" type="slidenum">
              <a:rPr lang="fr-CA" smtClean="0"/>
              <a:t>14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714843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7A01F-227D-40EE-A58E-944DF34ABA09}" type="slidenum">
              <a:rPr lang="fr-CA" smtClean="0"/>
              <a:t>16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264826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7A01F-227D-40EE-A58E-944DF34ABA09}" type="slidenum">
              <a:rPr lang="fr-CA" smtClean="0"/>
              <a:t>18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712144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7A01F-227D-40EE-A58E-944DF34ABA09}" type="slidenum">
              <a:rPr lang="fr-CA" smtClean="0"/>
              <a:t>19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073517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7A01F-227D-40EE-A58E-944DF34ABA09}" type="slidenum">
              <a:rPr lang="fr-CA" smtClean="0"/>
              <a:t>20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83339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7A01F-227D-40EE-A58E-944DF34ABA09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42917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7A01F-227D-40EE-A58E-944DF34ABA09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97034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7A01F-227D-40EE-A58E-944DF34ABA09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52989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7A01F-227D-40EE-A58E-944DF34ABA09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43747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7A01F-227D-40EE-A58E-944DF34ABA09}" type="slidenum">
              <a:rPr lang="fr-CA" smtClean="0"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173856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7A01F-227D-40EE-A58E-944DF34ABA09}" type="slidenum">
              <a:rPr lang="fr-CA" smtClean="0"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18968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7A01F-227D-40EE-A58E-944DF34ABA09}" type="slidenum">
              <a:rPr lang="fr-CA" smtClean="0"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1462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7A01F-227D-40EE-A58E-944DF34ABA09}" type="slidenum">
              <a:rPr lang="fr-CA" smtClean="0"/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05090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668ED-C5DC-4B8E-9644-94DF98415D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820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61706-20D7-4229-A17A-AD9A464C0B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634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4724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4724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40166-A12D-4EA6-9C51-D8315D9C0D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303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668ED-C5DC-4B8E-9644-94DF98415D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834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805BE-8106-4A26-8812-F6D19C4010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072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F1AF1-DEA8-4C0E-A9E0-654DB508D1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541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3"/>
            <a:ext cx="38100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295403"/>
            <a:ext cx="38100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2C766-790A-4F81-A7A0-43AAA8CD55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294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D8FF2-21F1-414E-9230-F5A4FFC0B5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226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F850D-BDFE-488B-B4D4-3868A085A6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1800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A3387-6FF0-438D-B408-10F748CEE0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1435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6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1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5FD84-8244-4656-AD33-D7F98C2721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780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805BE-8106-4A26-8812-F6D19C4010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4138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E5013-62ED-4C9A-A6BE-93C47A0AA6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364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61706-20D7-4229-A17A-AD9A464C0B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3444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4724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4724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40166-A12D-4EA6-9C51-D8315D9C0D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293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F1AF1-DEA8-4C0E-A9E0-654DB508D1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989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3"/>
            <a:ext cx="38100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295403"/>
            <a:ext cx="38100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2C766-790A-4F81-A7A0-43AAA8CD55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26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D8FF2-21F1-414E-9230-F5A4FFC0B5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536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F850D-BDFE-488B-B4D4-3868A085A6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987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A3387-6FF0-438D-B408-10F748CEE0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047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6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1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5FD84-8244-4656-AD33-D7F98C2721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523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E5013-62ED-4C9A-A6BE-93C47A0AA6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88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3"/>
            <a:ext cx="77724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53415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="0"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B48A58-C655-4C70-B3F6-9D5AE28EBBC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Line 11"/>
          <p:cNvSpPr>
            <a:spLocks noChangeShapeType="1"/>
          </p:cNvSpPr>
          <p:nvPr userDrawn="1"/>
        </p:nvSpPr>
        <p:spPr bwMode="auto">
          <a:xfrm>
            <a:off x="533400" y="990610"/>
            <a:ext cx="8148638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 sz="22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4205306" y="6477010"/>
            <a:ext cx="757237" cy="11191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 sz="2200" b="1">
              <a:solidFill>
                <a:srgbClr val="000000"/>
              </a:solidFill>
              <a:latin typeface="Arial" pitchFamily="34" charset="0"/>
            </a:endParaRPr>
          </a:p>
        </p:txBody>
      </p:sp>
      <p:cxnSp>
        <p:nvCxnSpPr>
          <p:cNvPr id="12" name="Straight Connector 11"/>
          <p:cNvCxnSpPr/>
          <p:nvPr userDrawn="1"/>
        </p:nvCxnSpPr>
        <p:spPr bwMode="auto">
          <a:xfrm>
            <a:off x="0" y="6464411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021601" y="6487242"/>
            <a:ext cx="919869" cy="32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517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54545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545454"/>
          </a:solidFill>
          <a:latin typeface="Helvetica Light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545454"/>
          </a:solidFill>
          <a:latin typeface="Helvetica Light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545454"/>
          </a:solidFill>
          <a:latin typeface="Helvetica Light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545454"/>
          </a:solidFill>
          <a:latin typeface="Helvetica Light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545454"/>
          </a:solidFill>
          <a:latin typeface="Helvetica Light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545454"/>
          </a:solidFill>
          <a:latin typeface="Helvetica Light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545454"/>
          </a:solidFill>
          <a:latin typeface="Helvetica Light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545454"/>
          </a:solidFill>
          <a:latin typeface="Helvetica Light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tabLst>
          <a:tab pos="912813" algn="l"/>
          <a:tab pos="1427163" algn="l"/>
        </a:tabLst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228600" algn="l" rtl="0" eaLnBrk="0" fontAlgn="base" hangingPunct="0">
        <a:spcBef>
          <a:spcPct val="20000"/>
        </a:spcBef>
        <a:spcAft>
          <a:spcPct val="0"/>
        </a:spcAft>
        <a:buClr>
          <a:srgbClr val="880212"/>
        </a:buClr>
        <a:buFont typeface="Times" charset="0"/>
        <a:buChar char="•"/>
        <a:tabLst>
          <a:tab pos="912813" algn="l"/>
          <a:tab pos="1427163" algn="l"/>
        </a:tabLst>
        <a:defRPr sz="2000">
          <a:solidFill>
            <a:schemeClr val="tx1"/>
          </a:solidFill>
          <a:latin typeface="+mn-lt"/>
          <a:ea typeface="+mn-ea"/>
        </a:defRPr>
      </a:lvl2pPr>
      <a:lvl3pPr marL="969963" indent="-228600" algn="l" rtl="0" eaLnBrk="0" fontAlgn="base" hangingPunct="0">
        <a:spcBef>
          <a:spcPct val="20000"/>
        </a:spcBef>
        <a:spcAft>
          <a:spcPct val="0"/>
        </a:spcAft>
        <a:buChar char="•"/>
        <a:tabLst>
          <a:tab pos="912813" algn="l"/>
          <a:tab pos="1427163" algn="l"/>
        </a:tabLst>
        <a:defRPr>
          <a:solidFill>
            <a:schemeClr val="tx1"/>
          </a:solidFill>
          <a:latin typeface="+mn-lt"/>
          <a:ea typeface="+mn-ea"/>
        </a:defRPr>
      </a:lvl3pPr>
      <a:lvl4pPr marL="1484313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912813" algn="l"/>
          <a:tab pos="1427163" algn="l"/>
        </a:tabLst>
        <a:defRPr i="1">
          <a:solidFill>
            <a:schemeClr val="tx1"/>
          </a:solidFill>
          <a:latin typeface="+mn-lt"/>
          <a:ea typeface="+mn-ea"/>
        </a:defRPr>
      </a:lvl4pPr>
      <a:lvl5pPr marL="1997075" indent="-168275" algn="l" rtl="0" eaLnBrk="0" fontAlgn="base" hangingPunct="0">
        <a:spcBef>
          <a:spcPct val="20000"/>
        </a:spcBef>
        <a:spcAft>
          <a:spcPct val="0"/>
        </a:spcAft>
        <a:buChar char="»"/>
        <a:tabLst>
          <a:tab pos="912813" algn="l"/>
          <a:tab pos="1427163" algn="l"/>
        </a:tabLst>
        <a:defRPr sz="1400">
          <a:solidFill>
            <a:schemeClr val="tx1"/>
          </a:solidFill>
          <a:latin typeface="+mn-lt"/>
          <a:ea typeface="+mn-ea"/>
        </a:defRPr>
      </a:lvl5pPr>
      <a:lvl6pPr marL="2454275" indent="-168275" algn="l" rtl="0" fontAlgn="base">
        <a:spcBef>
          <a:spcPct val="20000"/>
        </a:spcBef>
        <a:spcAft>
          <a:spcPct val="0"/>
        </a:spcAft>
        <a:buChar char="»"/>
        <a:tabLst>
          <a:tab pos="912813" algn="l"/>
          <a:tab pos="1427163" algn="l"/>
        </a:tabLst>
        <a:defRPr sz="1400">
          <a:solidFill>
            <a:schemeClr val="tx1"/>
          </a:solidFill>
          <a:latin typeface="+mn-lt"/>
          <a:ea typeface="+mn-ea"/>
        </a:defRPr>
      </a:lvl6pPr>
      <a:lvl7pPr marL="2911475" indent="-168275" algn="l" rtl="0" fontAlgn="base">
        <a:spcBef>
          <a:spcPct val="20000"/>
        </a:spcBef>
        <a:spcAft>
          <a:spcPct val="0"/>
        </a:spcAft>
        <a:buChar char="»"/>
        <a:tabLst>
          <a:tab pos="912813" algn="l"/>
          <a:tab pos="1427163" algn="l"/>
        </a:tabLst>
        <a:defRPr sz="1400">
          <a:solidFill>
            <a:schemeClr val="tx1"/>
          </a:solidFill>
          <a:latin typeface="+mn-lt"/>
          <a:ea typeface="+mn-ea"/>
        </a:defRPr>
      </a:lvl7pPr>
      <a:lvl8pPr marL="3368675" indent="-168275" algn="l" rtl="0" fontAlgn="base">
        <a:spcBef>
          <a:spcPct val="20000"/>
        </a:spcBef>
        <a:spcAft>
          <a:spcPct val="0"/>
        </a:spcAft>
        <a:buChar char="»"/>
        <a:tabLst>
          <a:tab pos="912813" algn="l"/>
          <a:tab pos="1427163" algn="l"/>
        </a:tabLst>
        <a:defRPr sz="1400">
          <a:solidFill>
            <a:schemeClr val="tx1"/>
          </a:solidFill>
          <a:latin typeface="+mn-lt"/>
          <a:ea typeface="+mn-ea"/>
        </a:defRPr>
      </a:lvl8pPr>
      <a:lvl9pPr marL="3825875" indent="-168275" algn="l" rtl="0" fontAlgn="base">
        <a:spcBef>
          <a:spcPct val="20000"/>
        </a:spcBef>
        <a:spcAft>
          <a:spcPct val="0"/>
        </a:spcAft>
        <a:buChar char="»"/>
        <a:tabLst>
          <a:tab pos="912813" algn="l"/>
          <a:tab pos="1427163" algn="l"/>
        </a:tabLst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3"/>
            <a:ext cx="77724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53415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="0"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B48A58-C655-4C70-B3F6-9D5AE28EBBC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Line 11"/>
          <p:cNvSpPr>
            <a:spLocks noChangeShapeType="1"/>
          </p:cNvSpPr>
          <p:nvPr userDrawn="1"/>
        </p:nvSpPr>
        <p:spPr bwMode="auto">
          <a:xfrm>
            <a:off x="533400" y="990610"/>
            <a:ext cx="8148638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 sz="22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4205306" y="6477010"/>
            <a:ext cx="757237" cy="11191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 sz="2200" b="1">
              <a:solidFill>
                <a:srgbClr val="000000"/>
              </a:solidFill>
              <a:latin typeface="Arial" pitchFamily="34" charset="0"/>
            </a:endParaRPr>
          </a:p>
        </p:txBody>
      </p:sp>
      <p:cxnSp>
        <p:nvCxnSpPr>
          <p:cNvPr id="12" name="Straight Connector 11"/>
          <p:cNvCxnSpPr/>
          <p:nvPr userDrawn="1"/>
        </p:nvCxnSpPr>
        <p:spPr bwMode="auto">
          <a:xfrm>
            <a:off x="0" y="6464411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11871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54545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545454"/>
          </a:solidFill>
          <a:latin typeface="Helvetica Light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545454"/>
          </a:solidFill>
          <a:latin typeface="Helvetica Light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545454"/>
          </a:solidFill>
          <a:latin typeface="Helvetica Light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545454"/>
          </a:solidFill>
          <a:latin typeface="Helvetica Light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545454"/>
          </a:solidFill>
          <a:latin typeface="Helvetica Light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545454"/>
          </a:solidFill>
          <a:latin typeface="Helvetica Light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545454"/>
          </a:solidFill>
          <a:latin typeface="Helvetica Light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545454"/>
          </a:solidFill>
          <a:latin typeface="Helvetica Light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tabLst>
          <a:tab pos="912813" algn="l"/>
          <a:tab pos="1427163" algn="l"/>
        </a:tabLst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228600" algn="l" rtl="0" eaLnBrk="0" fontAlgn="base" hangingPunct="0">
        <a:spcBef>
          <a:spcPct val="20000"/>
        </a:spcBef>
        <a:spcAft>
          <a:spcPct val="0"/>
        </a:spcAft>
        <a:buClr>
          <a:srgbClr val="880212"/>
        </a:buClr>
        <a:buFont typeface="Times" charset="0"/>
        <a:buChar char="•"/>
        <a:tabLst>
          <a:tab pos="912813" algn="l"/>
          <a:tab pos="1427163" algn="l"/>
        </a:tabLst>
        <a:defRPr sz="2000">
          <a:solidFill>
            <a:schemeClr val="tx1"/>
          </a:solidFill>
          <a:latin typeface="+mn-lt"/>
          <a:ea typeface="+mn-ea"/>
        </a:defRPr>
      </a:lvl2pPr>
      <a:lvl3pPr marL="969963" indent="-228600" algn="l" rtl="0" eaLnBrk="0" fontAlgn="base" hangingPunct="0">
        <a:spcBef>
          <a:spcPct val="20000"/>
        </a:spcBef>
        <a:spcAft>
          <a:spcPct val="0"/>
        </a:spcAft>
        <a:buChar char="•"/>
        <a:tabLst>
          <a:tab pos="912813" algn="l"/>
          <a:tab pos="1427163" algn="l"/>
        </a:tabLst>
        <a:defRPr>
          <a:solidFill>
            <a:schemeClr val="tx1"/>
          </a:solidFill>
          <a:latin typeface="+mn-lt"/>
          <a:ea typeface="+mn-ea"/>
        </a:defRPr>
      </a:lvl3pPr>
      <a:lvl4pPr marL="1484313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912813" algn="l"/>
          <a:tab pos="1427163" algn="l"/>
        </a:tabLst>
        <a:defRPr i="1">
          <a:solidFill>
            <a:schemeClr val="tx1"/>
          </a:solidFill>
          <a:latin typeface="+mn-lt"/>
          <a:ea typeface="+mn-ea"/>
        </a:defRPr>
      </a:lvl4pPr>
      <a:lvl5pPr marL="1997075" indent="-168275" algn="l" rtl="0" eaLnBrk="0" fontAlgn="base" hangingPunct="0">
        <a:spcBef>
          <a:spcPct val="20000"/>
        </a:spcBef>
        <a:spcAft>
          <a:spcPct val="0"/>
        </a:spcAft>
        <a:buChar char="»"/>
        <a:tabLst>
          <a:tab pos="912813" algn="l"/>
          <a:tab pos="1427163" algn="l"/>
        </a:tabLst>
        <a:defRPr sz="1400">
          <a:solidFill>
            <a:schemeClr val="tx1"/>
          </a:solidFill>
          <a:latin typeface="+mn-lt"/>
          <a:ea typeface="+mn-ea"/>
        </a:defRPr>
      </a:lvl5pPr>
      <a:lvl6pPr marL="2454275" indent="-168275" algn="l" rtl="0" fontAlgn="base">
        <a:spcBef>
          <a:spcPct val="20000"/>
        </a:spcBef>
        <a:spcAft>
          <a:spcPct val="0"/>
        </a:spcAft>
        <a:buChar char="»"/>
        <a:tabLst>
          <a:tab pos="912813" algn="l"/>
          <a:tab pos="1427163" algn="l"/>
        </a:tabLst>
        <a:defRPr sz="1400">
          <a:solidFill>
            <a:schemeClr val="tx1"/>
          </a:solidFill>
          <a:latin typeface="+mn-lt"/>
          <a:ea typeface="+mn-ea"/>
        </a:defRPr>
      </a:lvl6pPr>
      <a:lvl7pPr marL="2911475" indent="-168275" algn="l" rtl="0" fontAlgn="base">
        <a:spcBef>
          <a:spcPct val="20000"/>
        </a:spcBef>
        <a:spcAft>
          <a:spcPct val="0"/>
        </a:spcAft>
        <a:buChar char="»"/>
        <a:tabLst>
          <a:tab pos="912813" algn="l"/>
          <a:tab pos="1427163" algn="l"/>
        </a:tabLst>
        <a:defRPr sz="1400">
          <a:solidFill>
            <a:schemeClr val="tx1"/>
          </a:solidFill>
          <a:latin typeface="+mn-lt"/>
          <a:ea typeface="+mn-ea"/>
        </a:defRPr>
      </a:lvl7pPr>
      <a:lvl8pPr marL="3368675" indent="-168275" algn="l" rtl="0" fontAlgn="base">
        <a:spcBef>
          <a:spcPct val="20000"/>
        </a:spcBef>
        <a:spcAft>
          <a:spcPct val="0"/>
        </a:spcAft>
        <a:buChar char="»"/>
        <a:tabLst>
          <a:tab pos="912813" algn="l"/>
          <a:tab pos="1427163" algn="l"/>
        </a:tabLst>
        <a:defRPr sz="1400">
          <a:solidFill>
            <a:schemeClr val="tx1"/>
          </a:solidFill>
          <a:latin typeface="+mn-lt"/>
          <a:ea typeface="+mn-ea"/>
        </a:defRPr>
      </a:lvl8pPr>
      <a:lvl9pPr marL="3825875" indent="-168275" algn="l" rtl="0" fontAlgn="base">
        <a:spcBef>
          <a:spcPct val="20000"/>
        </a:spcBef>
        <a:spcAft>
          <a:spcPct val="0"/>
        </a:spcAft>
        <a:buChar char="»"/>
        <a:tabLst>
          <a:tab pos="912813" algn="l"/>
          <a:tab pos="1427163" algn="l"/>
        </a:tabLst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indd.adobe.com/view/cfdbc40c-acea-4fe2-9f23-14b7b89630f6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08DEB3-9545-4124-AF42-CBC22013C50D}" type="slidenum">
              <a:rPr lang="en-US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6795"/>
            <a:ext cx="9144793" cy="68585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6511" y="6313594"/>
            <a:ext cx="408467" cy="5182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97" y="1069066"/>
            <a:ext cx="9144793" cy="1341236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838200" y="2693004"/>
            <a:ext cx="7772400" cy="147002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54545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545454"/>
                </a:solidFill>
                <a:latin typeface="Arial Bold" pitchFamily="34" charset="0"/>
                <a:ea typeface="ＭＳ Ｐゴシック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545454"/>
                </a:solidFill>
                <a:latin typeface="Arial Bold" pitchFamily="34" charset="0"/>
                <a:ea typeface="ＭＳ Ｐゴシック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545454"/>
                </a:solidFill>
                <a:latin typeface="Arial Bold" pitchFamily="34" charset="0"/>
                <a:ea typeface="ＭＳ Ｐゴシック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545454"/>
                </a:solidFill>
                <a:latin typeface="Arial Bold" pitchFamily="34" charset="0"/>
                <a:ea typeface="ＭＳ Ｐゴシック" pitchFamily="34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545454"/>
                </a:solidFill>
                <a:latin typeface="Arial Bold" pitchFamily="34" charset="0"/>
                <a:ea typeface="ＭＳ Ｐゴシック" pitchFamily="34" charset="-128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545454"/>
                </a:solidFill>
                <a:latin typeface="Arial Bold" pitchFamily="34" charset="0"/>
                <a:ea typeface="ＭＳ Ｐゴシック" pitchFamily="34" charset="-128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545454"/>
                </a:solidFill>
                <a:latin typeface="Arial Bold" pitchFamily="34" charset="0"/>
                <a:ea typeface="ＭＳ Ｐゴシック" pitchFamily="34" charset="-128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545454"/>
                </a:solidFill>
                <a:latin typeface="Arial Bold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old"/>
                <a:ea typeface="ＭＳ Ｐゴシック"/>
                <a:cs typeface="+mj-cs"/>
                <a:sym typeface="Helvetica Light" charset="0"/>
              </a:rPr>
              <a:t>30 Years later: New curriculum and new pedagogical orientation for Canadian</a:t>
            </a:r>
            <a:r>
              <a:rPr kumimoji="0" lang="en-CA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old"/>
                <a:ea typeface="ＭＳ Ｐゴシック"/>
                <a:cs typeface="+mj-cs"/>
                <a:sym typeface="Helvetica Light" charset="0"/>
              </a:rPr>
              <a:t> Armed Forces FSL program</a:t>
            </a:r>
            <a:endParaRPr kumimoji="0" lang="en-CA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old"/>
              <a:ea typeface="ＭＳ Ｐゴシック"/>
              <a:cs typeface="+mj-cs"/>
              <a:sym typeface="Helvetica Light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30211" y="4787289"/>
            <a:ext cx="7752600" cy="1200322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tabLst>
                <a:tab pos="912813" algn="l"/>
                <a:tab pos="1427163" algn="l"/>
              </a:tabLst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0212"/>
              </a:buClr>
              <a:buFont typeface="Times" charset="0"/>
              <a:buNone/>
              <a:tabLst>
                <a:tab pos="912813" algn="l"/>
                <a:tab pos="1427163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tabLst>
                <a:tab pos="912813" algn="l"/>
                <a:tab pos="1427163" algn="l"/>
              </a:tabLst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tabLst>
                <a:tab pos="912813" algn="l"/>
                <a:tab pos="1427163" algn="l"/>
              </a:tabLst>
              <a:defRPr i="1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tabLst>
                <a:tab pos="912813" algn="l"/>
                <a:tab pos="1427163" algn="l"/>
              </a:tabLst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tabLst>
                <a:tab pos="912813" algn="l"/>
                <a:tab pos="1427163" algn="l"/>
              </a:tabLst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tabLst>
                <a:tab pos="912813" algn="l"/>
                <a:tab pos="1427163" algn="l"/>
              </a:tabLst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tabLst>
                <a:tab pos="912813" algn="l"/>
                <a:tab pos="1427163" algn="l"/>
              </a:tabLst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tabLst>
                <a:tab pos="912813" algn="l"/>
                <a:tab pos="1427163" algn="l"/>
              </a:tabLst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2813" algn="l"/>
                <a:tab pos="1427163" algn="l"/>
              </a:tabLst>
              <a:defRPr/>
            </a:pPr>
            <a:r>
              <a:rPr lang="en-CA" sz="2000" b="1" kern="0" dirty="0">
                <a:solidFill>
                  <a:srgbClr val="000000"/>
                </a:solidFill>
                <a:latin typeface="Arial"/>
                <a:ea typeface="ＭＳ Ｐゴシック"/>
              </a:rPr>
              <a:t>Danielle </a:t>
            </a:r>
            <a:r>
              <a:rPr lang="en-CA" sz="2000" b="1" kern="0" dirty="0" err="1">
                <a:solidFill>
                  <a:srgbClr val="000000"/>
                </a:solidFill>
                <a:latin typeface="Arial"/>
                <a:ea typeface="ＭＳ Ｐゴシック"/>
              </a:rPr>
              <a:t>Bérubé</a:t>
            </a:r>
            <a:endParaRPr kumimoji="0" lang="en-CA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2813" algn="l"/>
                <a:tab pos="1427163" algn="l"/>
              </a:tabLst>
              <a:defRPr/>
            </a:pPr>
            <a:r>
              <a:rPr kumimoji="0" lang="en-CA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Chief of French Curriculum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2813" algn="l"/>
                <a:tab pos="1427163" algn="l"/>
              </a:tabLst>
              <a:defRPr/>
            </a:pPr>
            <a:r>
              <a:rPr lang="en-CA" sz="1800" b="1" kern="0" dirty="0">
                <a:solidFill>
                  <a:srgbClr val="000000"/>
                </a:solidFill>
                <a:latin typeface="Arial"/>
                <a:ea typeface="ＭＳ Ｐゴシック"/>
              </a:rPr>
              <a:t>October 2022</a:t>
            </a:r>
            <a:endParaRPr kumimoji="0" lang="en-CA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2813" algn="l"/>
                <a:tab pos="1427163" algn="l"/>
              </a:tabLst>
              <a:defRPr/>
            </a:pPr>
            <a:endParaRPr kumimoji="0" lang="en-CA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1617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2800" dirty="0" err="1"/>
              <a:t>Theoritical</a:t>
            </a:r>
            <a:r>
              <a:rPr lang="fr-CA" sz="2800" dirty="0"/>
              <a:t> and </a:t>
            </a:r>
            <a:r>
              <a:rPr lang="fr-CA" sz="2800" dirty="0" err="1"/>
              <a:t>pedagogical</a:t>
            </a:r>
            <a:r>
              <a:rPr lang="fr-CA" sz="2800" dirty="0"/>
              <a:t> orientation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95403"/>
            <a:ext cx="7772400" cy="4821192"/>
          </a:xfrm>
        </p:spPr>
        <p:txBody>
          <a:bodyPr/>
          <a:lstStyle/>
          <a:p>
            <a:r>
              <a:rPr lang="fr-CA" sz="2400" dirty="0" err="1"/>
              <a:t>Andragogy</a:t>
            </a:r>
            <a:endParaRPr lang="fr-CA" sz="2400" dirty="0"/>
          </a:p>
          <a:p>
            <a:pPr marL="1084263" lvl="2" indent="-457200">
              <a:buFont typeface="Courier New" panose="02070309020205020404" pitchFamily="49" charset="0"/>
              <a:buChar char="o"/>
            </a:pPr>
            <a:r>
              <a:rPr lang="fr-CA" sz="2000" dirty="0"/>
              <a:t>Encourage </a:t>
            </a:r>
            <a:r>
              <a:rPr lang="fr-CA" sz="2000" dirty="0" err="1"/>
              <a:t>autonomy</a:t>
            </a:r>
            <a:endParaRPr lang="fr-CA" sz="2000" dirty="0"/>
          </a:p>
          <a:p>
            <a:pPr marL="1084263" lvl="2" indent="-457200">
              <a:buFont typeface="Courier New" panose="02070309020205020404" pitchFamily="49" charset="0"/>
              <a:buChar char="o"/>
            </a:pPr>
            <a:r>
              <a:rPr lang="fr-CA" sz="2000" dirty="0" err="1"/>
              <a:t>Clear</a:t>
            </a:r>
            <a:r>
              <a:rPr lang="fr-CA" sz="2000" dirty="0"/>
              <a:t> objectives </a:t>
            </a:r>
            <a:r>
              <a:rPr lang="fr-CA" sz="2000" dirty="0" err="1"/>
              <a:t>each</a:t>
            </a:r>
            <a:r>
              <a:rPr lang="fr-CA" sz="2000" dirty="0"/>
              <a:t> </a:t>
            </a:r>
            <a:r>
              <a:rPr lang="fr-CA" sz="2000" dirty="0" err="1"/>
              <a:t>day</a:t>
            </a:r>
            <a:r>
              <a:rPr lang="fr-CA" sz="2000" dirty="0"/>
              <a:t> (</a:t>
            </a:r>
            <a:r>
              <a:rPr lang="fr-CA" sz="2000" dirty="0" err="1"/>
              <a:t>sense</a:t>
            </a:r>
            <a:r>
              <a:rPr lang="fr-CA" sz="2000" dirty="0"/>
              <a:t> of </a:t>
            </a:r>
            <a:r>
              <a:rPr lang="fr-CA" sz="2000" dirty="0" err="1"/>
              <a:t>personnal</a:t>
            </a:r>
            <a:r>
              <a:rPr lang="fr-CA" sz="2000" dirty="0"/>
              <a:t> </a:t>
            </a:r>
            <a:r>
              <a:rPr lang="fr-CA" sz="2000" dirty="0" err="1"/>
              <a:t>efficacy</a:t>
            </a:r>
            <a:r>
              <a:rPr lang="fr-CA" sz="2000" dirty="0"/>
              <a:t>)</a:t>
            </a:r>
          </a:p>
          <a:p>
            <a:pPr marL="1084263" lvl="2" indent="-457200">
              <a:buFont typeface="Courier New" panose="02070309020205020404" pitchFamily="49" charset="0"/>
              <a:buChar char="o"/>
            </a:pPr>
            <a:r>
              <a:rPr lang="fr-CA" sz="2000" dirty="0" err="1"/>
              <a:t>Accountability</a:t>
            </a:r>
            <a:r>
              <a:rPr lang="fr-CA" sz="2000" dirty="0"/>
              <a:t> (</a:t>
            </a:r>
            <a:r>
              <a:rPr lang="fr-CA" sz="2000" dirty="0" err="1"/>
              <a:t>vocabulary</a:t>
            </a:r>
            <a:r>
              <a:rPr lang="fr-CA" sz="2000" dirty="0"/>
              <a:t> </a:t>
            </a:r>
            <a:r>
              <a:rPr lang="fr-CA" sz="2000" dirty="0" err="1"/>
              <a:t>learning</a:t>
            </a:r>
            <a:r>
              <a:rPr lang="fr-CA" sz="2000" dirty="0"/>
              <a:t>)</a:t>
            </a:r>
          </a:p>
          <a:p>
            <a:pPr marL="0" indent="0"/>
            <a:endParaRPr lang="fr-CA" sz="2400" dirty="0"/>
          </a:p>
          <a:p>
            <a:pPr marL="0" indent="0"/>
            <a:r>
              <a:rPr lang="fr-CA" sz="2400" dirty="0" err="1"/>
              <a:t>Dealing</a:t>
            </a:r>
            <a:r>
              <a:rPr lang="fr-CA" sz="2400" dirty="0"/>
              <a:t> </a:t>
            </a:r>
            <a:r>
              <a:rPr lang="fr-CA" sz="2400" dirty="0" err="1"/>
              <a:t>with</a:t>
            </a:r>
            <a:r>
              <a:rPr lang="fr-CA" sz="2400" dirty="0"/>
              <a:t> </a:t>
            </a:r>
            <a:r>
              <a:rPr lang="fr-CA" sz="2400" dirty="0" err="1"/>
              <a:t>learning</a:t>
            </a:r>
            <a:r>
              <a:rPr lang="fr-CA" sz="2400" dirty="0"/>
              <a:t> challenges</a:t>
            </a:r>
          </a:p>
          <a:p>
            <a:pPr marL="1084263" lvl="2" indent="-457200">
              <a:buFont typeface="Courier New" panose="02070309020205020404" pitchFamily="49" charset="0"/>
              <a:buChar char="o"/>
            </a:pPr>
            <a:r>
              <a:rPr lang="fr-CA" sz="2000" dirty="0" err="1"/>
              <a:t>Exposure</a:t>
            </a:r>
            <a:r>
              <a:rPr lang="fr-CA" sz="2000" dirty="0"/>
              <a:t> to stress / PTSD</a:t>
            </a:r>
          </a:p>
          <a:p>
            <a:pPr marL="1084263" lvl="2" indent="-457200">
              <a:buFont typeface="Courier New" panose="02070309020205020404" pitchFamily="49" charset="0"/>
              <a:buChar char="o"/>
            </a:pPr>
            <a:r>
              <a:rPr lang="fr-CA" sz="2000" dirty="0"/>
              <a:t>Performance </a:t>
            </a:r>
            <a:r>
              <a:rPr lang="fr-CA" sz="2000" dirty="0" err="1"/>
              <a:t>anxiety</a:t>
            </a:r>
            <a:endParaRPr lang="fr-CA" sz="2000" dirty="0"/>
          </a:p>
          <a:p>
            <a:pPr marL="1084263" lvl="2" indent="-457200">
              <a:buFont typeface="Courier New" panose="02070309020205020404" pitchFamily="49" charset="0"/>
              <a:buChar char="o"/>
            </a:pPr>
            <a:r>
              <a:rPr lang="fr-CA" sz="2000" dirty="0"/>
              <a:t>Learning </a:t>
            </a:r>
            <a:r>
              <a:rPr lang="fr-CA" sz="2000" dirty="0" err="1"/>
              <a:t>disabilities</a:t>
            </a:r>
            <a:endParaRPr lang="fr-CA" sz="2000" dirty="0"/>
          </a:p>
          <a:p>
            <a:pPr marL="627063" lvl="2" indent="0">
              <a:buNone/>
            </a:pPr>
            <a:endParaRPr lang="fr-CA" sz="2000" dirty="0">
              <a:cs typeface="+mn-cs"/>
            </a:endParaRPr>
          </a:p>
          <a:p>
            <a:pPr marL="0" lvl="1" indent="0">
              <a:buNone/>
            </a:pPr>
            <a:r>
              <a:rPr lang="fr-CA" sz="2600" dirty="0">
                <a:cs typeface="+mn-cs"/>
              </a:rPr>
              <a:t>New </a:t>
            </a:r>
            <a:r>
              <a:rPr lang="fr-CA" sz="2600" dirty="0" err="1">
                <a:cs typeface="+mn-cs"/>
              </a:rPr>
              <a:t>pedagogical</a:t>
            </a:r>
            <a:r>
              <a:rPr lang="fr-CA" sz="2600" dirty="0">
                <a:cs typeface="+mn-cs"/>
              </a:rPr>
              <a:t> orientation :</a:t>
            </a:r>
          </a:p>
          <a:p>
            <a:pPr lvl="2" indent="-342900">
              <a:buFont typeface="Courier New" panose="02070309020205020404" pitchFamily="49" charset="0"/>
              <a:buChar char="o"/>
            </a:pPr>
            <a:r>
              <a:rPr lang="fr-CA" sz="2000" dirty="0" err="1">
                <a:cs typeface="+mn-cs"/>
              </a:rPr>
              <a:t>Differentiated</a:t>
            </a:r>
            <a:r>
              <a:rPr lang="fr-CA" sz="2000" dirty="0">
                <a:cs typeface="+mn-cs"/>
              </a:rPr>
              <a:t> </a:t>
            </a:r>
            <a:r>
              <a:rPr lang="fr-CA" sz="2000" dirty="0" err="1">
                <a:cs typeface="+mn-cs"/>
              </a:rPr>
              <a:t>pedagogy</a:t>
            </a:r>
            <a:endParaRPr lang="fr-CA" sz="2400" dirty="0">
              <a:cs typeface="+mn-cs"/>
            </a:endParaRPr>
          </a:p>
          <a:p>
            <a:pPr marL="457200" indent="-457200">
              <a:buFontTx/>
              <a:buChar char="-"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A805BE-8106-4A26-8812-F6D19C40101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4F698C9-DD84-D3DA-E00A-9B8D018832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222" y="4476935"/>
            <a:ext cx="2671628" cy="184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413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/>
              <a:t>Differentiated</a:t>
            </a:r>
            <a:r>
              <a:rPr lang="fr-CA" dirty="0"/>
              <a:t> instruction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95402"/>
            <a:ext cx="7772400" cy="4882975"/>
          </a:xfrm>
        </p:spPr>
        <p:txBody>
          <a:bodyPr/>
          <a:lstStyle/>
          <a:p>
            <a:endParaRPr lang="fr-CA" sz="2000" dirty="0"/>
          </a:p>
          <a:p>
            <a:r>
              <a:rPr lang="fr-CA" sz="2000" dirty="0" err="1"/>
              <a:t>Differentiated</a:t>
            </a:r>
            <a:r>
              <a:rPr lang="fr-CA" sz="2000" dirty="0"/>
              <a:t> instruction </a:t>
            </a:r>
            <a:r>
              <a:rPr lang="fr-CA" sz="2000" dirty="0" err="1"/>
              <a:t>is</a:t>
            </a:r>
            <a:r>
              <a:rPr lang="fr-CA" sz="2000" dirty="0"/>
              <a:t> : </a:t>
            </a:r>
            <a:r>
              <a:rPr lang="fr-CA" sz="2000" dirty="0" err="1"/>
              <a:t>providing</a:t>
            </a:r>
            <a:r>
              <a:rPr lang="fr-CA" sz="2000" dirty="0"/>
              <a:t> all </a:t>
            </a:r>
            <a:r>
              <a:rPr lang="fr-CA" sz="2000" dirty="0" err="1"/>
              <a:t>students</a:t>
            </a:r>
            <a:r>
              <a:rPr lang="fr-CA" sz="2000" dirty="0"/>
              <a:t> </a:t>
            </a:r>
            <a:r>
              <a:rPr lang="fr-CA" sz="2000" dirty="0" err="1"/>
              <a:t>within</a:t>
            </a:r>
            <a:r>
              <a:rPr lang="fr-CA" sz="2000" dirty="0"/>
              <a:t> </a:t>
            </a:r>
            <a:r>
              <a:rPr lang="fr-CA" sz="2000" dirty="0" err="1"/>
              <a:t>their</a:t>
            </a:r>
            <a:r>
              <a:rPr lang="fr-CA" sz="2000" dirty="0"/>
              <a:t> diverse </a:t>
            </a:r>
            <a:r>
              <a:rPr lang="fr-CA" sz="2000" dirty="0" err="1"/>
              <a:t>classroom</a:t>
            </a:r>
            <a:r>
              <a:rPr lang="fr-CA" sz="2000" dirty="0"/>
              <a:t> </a:t>
            </a:r>
            <a:r>
              <a:rPr lang="fr-CA" sz="2000" dirty="0" err="1"/>
              <a:t>community</a:t>
            </a:r>
            <a:r>
              <a:rPr lang="fr-CA" sz="2000" dirty="0"/>
              <a:t> of </a:t>
            </a:r>
            <a:r>
              <a:rPr lang="fr-CA" sz="2000" dirty="0" err="1"/>
              <a:t>learners</a:t>
            </a:r>
            <a:r>
              <a:rPr lang="fr-CA" sz="2000" dirty="0"/>
              <a:t> a range of </a:t>
            </a:r>
            <a:r>
              <a:rPr lang="fr-CA" sz="2000" dirty="0" err="1"/>
              <a:t>different</a:t>
            </a:r>
            <a:r>
              <a:rPr lang="fr-CA" sz="2000" dirty="0"/>
              <a:t> avenues for </a:t>
            </a:r>
            <a:r>
              <a:rPr lang="fr-CA" sz="2000" dirty="0" err="1"/>
              <a:t>understanding</a:t>
            </a:r>
            <a:r>
              <a:rPr lang="fr-CA" sz="2000" dirty="0"/>
              <a:t> new information (…) </a:t>
            </a:r>
            <a:r>
              <a:rPr lang="fr-CA" sz="2000" dirty="0" err="1"/>
              <a:t>so</a:t>
            </a:r>
            <a:r>
              <a:rPr lang="fr-CA" sz="2000" dirty="0"/>
              <a:t> </a:t>
            </a:r>
            <a:r>
              <a:rPr lang="fr-CA" sz="2000" dirty="0" err="1"/>
              <a:t>that</a:t>
            </a:r>
            <a:r>
              <a:rPr lang="fr-CA" sz="2000" dirty="0"/>
              <a:t> all </a:t>
            </a:r>
            <a:r>
              <a:rPr lang="fr-CA" sz="2000" dirty="0" err="1"/>
              <a:t>students</a:t>
            </a:r>
            <a:r>
              <a:rPr lang="fr-CA" sz="2000" dirty="0"/>
              <a:t> </a:t>
            </a:r>
            <a:r>
              <a:rPr lang="fr-CA" sz="2000" dirty="0" err="1"/>
              <a:t>within</a:t>
            </a:r>
            <a:r>
              <a:rPr lang="fr-CA" sz="2000" dirty="0"/>
              <a:t> a </a:t>
            </a:r>
            <a:r>
              <a:rPr lang="fr-CA" sz="2000" dirty="0" err="1"/>
              <a:t>classroom</a:t>
            </a:r>
            <a:r>
              <a:rPr lang="fr-CA" sz="2000" dirty="0"/>
              <a:t> can </a:t>
            </a:r>
            <a:r>
              <a:rPr lang="fr-CA" sz="2000" dirty="0" err="1"/>
              <a:t>learn</a:t>
            </a:r>
            <a:r>
              <a:rPr lang="fr-CA" sz="2000" dirty="0"/>
              <a:t> </a:t>
            </a:r>
            <a:r>
              <a:rPr lang="fr-CA" sz="2000" dirty="0" err="1"/>
              <a:t>effectively</a:t>
            </a:r>
            <a:r>
              <a:rPr lang="fr-CA" sz="2000" dirty="0"/>
              <a:t>, </a:t>
            </a:r>
            <a:r>
              <a:rPr lang="fr-CA" sz="2000" dirty="0" err="1"/>
              <a:t>regardless</a:t>
            </a:r>
            <a:r>
              <a:rPr lang="fr-CA" sz="2000" dirty="0"/>
              <a:t> of </a:t>
            </a:r>
            <a:r>
              <a:rPr lang="fr-CA" sz="2000" dirty="0" err="1"/>
              <a:t>differences</a:t>
            </a:r>
            <a:r>
              <a:rPr lang="fr-CA" sz="2000" dirty="0"/>
              <a:t> in </a:t>
            </a:r>
            <a:r>
              <a:rPr lang="fr-CA" sz="2000" dirty="0" err="1"/>
              <a:t>their</a:t>
            </a:r>
            <a:r>
              <a:rPr lang="fr-CA" sz="2000" dirty="0"/>
              <a:t> </a:t>
            </a:r>
            <a:r>
              <a:rPr lang="fr-CA" sz="2000" dirty="0" err="1"/>
              <a:t>ability</a:t>
            </a:r>
            <a:r>
              <a:rPr lang="fr-CA" sz="2000" dirty="0"/>
              <a:t>. </a:t>
            </a:r>
          </a:p>
          <a:p>
            <a:r>
              <a:rPr lang="fr-CA" sz="2000" dirty="0" err="1"/>
              <a:t>Aims</a:t>
            </a:r>
            <a:r>
              <a:rPr lang="fr-CA" sz="2000" dirty="0"/>
              <a:t> to </a:t>
            </a:r>
            <a:r>
              <a:rPr lang="fr-CA" sz="2000" dirty="0" err="1"/>
              <a:t>respond</a:t>
            </a:r>
            <a:r>
              <a:rPr lang="fr-CA" sz="2000" dirty="0"/>
              <a:t> to </a:t>
            </a:r>
            <a:r>
              <a:rPr lang="fr-CA" sz="2000" dirty="0" err="1"/>
              <a:t>student</a:t>
            </a:r>
            <a:r>
              <a:rPr lang="fr-CA" sz="2000" dirty="0"/>
              <a:t> </a:t>
            </a:r>
            <a:r>
              <a:rPr lang="fr-CA" sz="2000" dirty="0" err="1"/>
              <a:t>variety</a:t>
            </a:r>
            <a:r>
              <a:rPr lang="fr-CA" sz="2000" dirty="0"/>
              <a:t> in </a:t>
            </a:r>
            <a:r>
              <a:rPr lang="fr-CA" sz="2000" dirty="0" err="1"/>
              <a:t>readiness</a:t>
            </a:r>
            <a:r>
              <a:rPr lang="fr-CA" sz="2000" dirty="0"/>
              <a:t> </a:t>
            </a:r>
            <a:r>
              <a:rPr lang="fr-CA" sz="2000" dirty="0" err="1"/>
              <a:t>levels</a:t>
            </a:r>
            <a:r>
              <a:rPr lang="fr-CA" sz="2000" dirty="0"/>
              <a:t>, </a:t>
            </a:r>
            <a:r>
              <a:rPr lang="fr-CA" sz="2000" dirty="0" err="1"/>
              <a:t>interests</a:t>
            </a:r>
            <a:r>
              <a:rPr lang="fr-CA" sz="2000" dirty="0"/>
              <a:t>, and </a:t>
            </a:r>
            <a:r>
              <a:rPr lang="fr-CA" sz="2000" dirty="0" err="1"/>
              <a:t>learning</a:t>
            </a:r>
            <a:r>
              <a:rPr lang="fr-CA" sz="2000" dirty="0"/>
              <a:t> profiles. It </a:t>
            </a:r>
            <a:r>
              <a:rPr lang="fr-CA" sz="2000" dirty="0" err="1"/>
              <a:t>is</a:t>
            </a:r>
            <a:r>
              <a:rPr lang="fr-CA" sz="2000" dirty="0"/>
              <a:t> a </a:t>
            </a:r>
            <a:r>
              <a:rPr lang="fr-CA" sz="2000" dirty="0" err="1"/>
              <a:t>classroom</a:t>
            </a:r>
            <a:r>
              <a:rPr lang="fr-CA" sz="2000" dirty="0"/>
              <a:t> </a:t>
            </a:r>
            <a:r>
              <a:rPr lang="fr-CA" sz="2000" dirty="0" err="1"/>
              <a:t>that</a:t>
            </a:r>
            <a:r>
              <a:rPr lang="fr-CA" sz="2000" dirty="0"/>
              <a:t> </a:t>
            </a:r>
            <a:r>
              <a:rPr lang="fr-CA" sz="2000" dirty="0" err="1"/>
              <a:t>includes</a:t>
            </a:r>
            <a:r>
              <a:rPr lang="fr-CA" sz="2000" dirty="0"/>
              <a:t> and </a:t>
            </a:r>
            <a:r>
              <a:rPr lang="fr-CA" sz="2000" dirty="0" err="1"/>
              <a:t>allows</a:t>
            </a:r>
            <a:r>
              <a:rPr lang="fr-CA" sz="2000" dirty="0"/>
              <a:t> all </a:t>
            </a:r>
            <a:r>
              <a:rPr lang="fr-CA" sz="2000" dirty="0" err="1"/>
              <a:t>students</a:t>
            </a:r>
            <a:r>
              <a:rPr lang="fr-CA" sz="2000" dirty="0"/>
              <a:t> to </a:t>
            </a:r>
            <a:r>
              <a:rPr lang="fr-CA" sz="2000" dirty="0" err="1"/>
              <a:t>be</a:t>
            </a:r>
            <a:r>
              <a:rPr lang="fr-CA" sz="2000" dirty="0"/>
              <a:t> </a:t>
            </a:r>
            <a:r>
              <a:rPr lang="fr-CA" sz="2000" dirty="0" err="1"/>
              <a:t>successful</a:t>
            </a:r>
            <a:r>
              <a:rPr lang="fr-CA" sz="2000" dirty="0"/>
              <a:t>.</a:t>
            </a:r>
            <a:endParaRPr lang="fr-CA" dirty="0"/>
          </a:p>
          <a:p>
            <a:pPr algn="r"/>
            <a:r>
              <a:rPr lang="fr-CA" dirty="0"/>
              <a:t> </a:t>
            </a:r>
            <a:r>
              <a:rPr lang="fr-CA" sz="1800" dirty="0"/>
              <a:t>(</a:t>
            </a:r>
            <a:r>
              <a:rPr lang="fr-CA" sz="1800" dirty="0" err="1"/>
              <a:t>Wikipedia</a:t>
            </a:r>
            <a:r>
              <a:rPr lang="fr-CA" sz="1800" dirty="0"/>
              <a:t>, 2022)</a:t>
            </a:r>
          </a:p>
          <a:p>
            <a:endParaRPr lang="fr-CA" dirty="0"/>
          </a:p>
          <a:p>
            <a:r>
              <a:rPr lang="fr-CA" dirty="0"/>
              <a:t>*</a:t>
            </a:r>
            <a:r>
              <a:rPr lang="fr-CA" dirty="0" err="1"/>
              <a:t>Teachers</a:t>
            </a:r>
            <a:r>
              <a:rPr lang="fr-CA" dirty="0"/>
              <a:t> are </a:t>
            </a:r>
            <a:r>
              <a:rPr lang="fr-CA" dirty="0" err="1"/>
              <a:t>provided</a:t>
            </a:r>
            <a:r>
              <a:rPr lang="fr-CA" dirty="0"/>
              <a:t> </a:t>
            </a:r>
            <a:r>
              <a:rPr lang="fr-CA" dirty="0" err="1"/>
              <a:t>with</a:t>
            </a:r>
            <a:r>
              <a:rPr lang="fr-CA" dirty="0"/>
              <a:t> a guide </a:t>
            </a:r>
            <a:r>
              <a:rPr lang="fr-CA" dirty="0" err="1"/>
              <a:t>presenting</a:t>
            </a:r>
            <a:r>
              <a:rPr lang="fr-CA" dirty="0"/>
              <a:t> the new </a:t>
            </a:r>
            <a:r>
              <a:rPr lang="fr-CA" dirty="0" err="1"/>
              <a:t>pedagogical</a:t>
            </a:r>
            <a:r>
              <a:rPr lang="fr-CA" dirty="0"/>
              <a:t> orientation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A805BE-8106-4A26-8812-F6D19C40101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837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2400" dirty="0" err="1"/>
              <a:t>Approaches</a:t>
            </a:r>
            <a:r>
              <a:rPr lang="fr-CA" sz="2400" dirty="0"/>
              <a:t> and </a:t>
            </a:r>
            <a:r>
              <a:rPr lang="fr-CA" sz="2400" dirty="0" err="1"/>
              <a:t>theories</a:t>
            </a:r>
            <a:r>
              <a:rPr lang="fr-CA" sz="2400" dirty="0"/>
              <a:t> in </a:t>
            </a:r>
            <a:r>
              <a:rPr lang="fr-CA" sz="2400" dirty="0" err="1"/>
              <a:t>ecucation</a:t>
            </a:r>
            <a:r>
              <a:rPr lang="fr-CA" sz="2400" dirty="0"/>
              <a:t> </a:t>
            </a:r>
            <a:r>
              <a:rPr lang="fr-CA" sz="2400" dirty="0" err="1"/>
              <a:t>presented</a:t>
            </a:r>
            <a:r>
              <a:rPr lang="fr-CA" sz="2400" dirty="0"/>
              <a:t> in the </a:t>
            </a:r>
            <a:r>
              <a:rPr lang="fr-CA" sz="2400" dirty="0" err="1"/>
              <a:t>teachers</a:t>
            </a:r>
            <a:r>
              <a:rPr lang="fr-CA" sz="2400" dirty="0"/>
              <a:t>’ guide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95402"/>
            <a:ext cx="7772400" cy="4981829"/>
          </a:xfrm>
        </p:spPr>
        <p:txBody>
          <a:bodyPr/>
          <a:lstStyle/>
          <a:p>
            <a:pPr marL="457200" indent="-457200">
              <a:buFontTx/>
              <a:buChar char="-"/>
            </a:pPr>
            <a:r>
              <a:rPr lang="fr-CA" dirty="0"/>
              <a:t>Communicative </a:t>
            </a:r>
            <a:r>
              <a:rPr lang="fr-CA" dirty="0" err="1"/>
              <a:t>approach</a:t>
            </a:r>
            <a:endParaRPr lang="fr-CA" dirty="0"/>
          </a:p>
          <a:p>
            <a:pPr marL="457200" indent="-457200">
              <a:buFontTx/>
              <a:buChar char="-"/>
            </a:pPr>
            <a:r>
              <a:rPr lang="fr-CA" dirty="0"/>
              <a:t>Natural </a:t>
            </a:r>
            <a:r>
              <a:rPr lang="fr-CA" dirty="0" err="1"/>
              <a:t>approach</a:t>
            </a:r>
            <a:endParaRPr lang="fr-CA" dirty="0"/>
          </a:p>
          <a:p>
            <a:pPr marL="457200" indent="-457200">
              <a:buFontTx/>
              <a:buChar char="-"/>
            </a:pPr>
            <a:r>
              <a:rPr lang="fr-CA" dirty="0" err="1"/>
              <a:t>Neurolinguistic</a:t>
            </a:r>
            <a:r>
              <a:rPr lang="fr-CA" dirty="0"/>
              <a:t> </a:t>
            </a:r>
            <a:r>
              <a:rPr lang="fr-CA" dirty="0" err="1"/>
              <a:t>approach</a:t>
            </a:r>
            <a:endParaRPr lang="fr-CA" dirty="0"/>
          </a:p>
          <a:p>
            <a:pPr marL="457200" indent="-457200">
              <a:buFontTx/>
              <a:buChar char="-"/>
            </a:pPr>
            <a:r>
              <a:rPr lang="fr-CA" dirty="0" err="1"/>
              <a:t>Behaviorism</a:t>
            </a:r>
            <a:endParaRPr lang="fr-CA" dirty="0"/>
          </a:p>
          <a:p>
            <a:pPr marL="457200" indent="-457200">
              <a:buFontTx/>
              <a:buChar char="-"/>
            </a:pPr>
            <a:r>
              <a:rPr lang="fr-CA" dirty="0" err="1"/>
              <a:t>Constructivism</a:t>
            </a:r>
            <a:r>
              <a:rPr lang="fr-CA" dirty="0"/>
              <a:t> </a:t>
            </a:r>
          </a:p>
          <a:p>
            <a:pPr marL="457200" indent="-457200">
              <a:buFontTx/>
              <a:buChar char="-"/>
            </a:pPr>
            <a:r>
              <a:rPr lang="fr-CA" dirty="0" err="1"/>
              <a:t>Traditionnal</a:t>
            </a:r>
            <a:r>
              <a:rPr lang="fr-CA" dirty="0"/>
              <a:t> </a:t>
            </a:r>
            <a:r>
              <a:rPr lang="fr-CA" dirty="0" err="1"/>
              <a:t>approach</a:t>
            </a:r>
            <a:endParaRPr lang="fr-CA" dirty="0"/>
          </a:p>
          <a:p>
            <a:pPr marL="457200" indent="-457200">
              <a:buFontTx/>
              <a:buChar char="-"/>
            </a:pPr>
            <a:r>
              <a:rPr lang="fr-CA" dirty="0"/>
              <a:t>Project-</a:t>
            </a:r>
            <a:r>
              <a:rPr lang="fr-CA" dirty="0" err="1"/>
              <a:t>based</a:t>
            </a:r>
            <a:r>
              <a:rPr lang="fr-CA" dirty="0"/>
              <a:t> </a:t>
            </a:r>
            <a:r>
              <a:rPr lang="fr-CA" dirty="0" err="1"/>
              <a:t>learning</a:t>
            </a:r>
            <a:endParaRPr lang="fr-CA" dirty="0"/>
          </a:p>
          <a:p>
            <a:pPr marL="457200" indent="-457200">
              <a:buFontTx/>
              <a:buChar char="-"/>
            </a:pPr>
            <a:r>
              <a:rPr lang="fr-CA" dirty="0" err="1"/>
              <a:t>Task-based</a:t>
            </a:r>
            <a:r>
              <a:rPr lang="fr-CA" dirty="0"/>
              <a:t> </a:t>
            </a:r>
            <a:r>
              <a:rPr lang="fr-CA" dirty="0" err="1"/>
              <a:t>approach</a:t>
            </a:r>
            <a:endParaRPr lang="fr-CA" dirty="0"/>
          </a:p>
          <a:p>
            <a:pPr marL="457200" indent="-457200">
              <a:buFontTx/>
              <a:buChar char="-"/>
            </a:pPr>
            <a:r>
              <a:rPr lang="fr-CA" dirty="0"/>
              <a:t>Structuro-global </a:t>
            </a:r>
            <a:r>
              <a:rPr lang="fr-CA" dirty="0" err="1"/>
              <a:t>approach</a:t>
            </a:r>
            <a:endParaRPr lang="fr-CA" dirty="0"/>
          </a:p>
          <a:p>
            <a:pPr marL="457200" indent="-457200">
              <a:buFontTx/>
              <a:buChar char="-"/>
            </a:pPr>
            <a:endParaRPr lang="fr-CA" dirty="0"/>
          </a:p>
          <a:p>
            <a:pPr marL="457200" indent="-457200">
              <a:buFontTx/>
              <a:buChar char="-"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A805BE-8106-4A26-8812-F6D19C40101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D1A00D4-7CEB-7984-84F2-1D5A8ED235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800" y="1601059"/>
            <a:ext cx="2692400" cy="18796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0DE7E87-26D9-BE8D-78B7-D9560480A5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850" y="3786316"/>
            <a:ext cx="2482850" cy="226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440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2400"/>
              <a:t>Best Practices in Education: The Teacher’s Guide</a:t>
            </a:r>
            <a:endParaRPr lang="fr-CA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Tx/>
              <a:buChar char="-"/>
            </a:pPr>
            <a:endParaRPr lang="fr-CA"/>
          </a:p>
          <a:p>
            <a:pPr marL="457200" indent="-457200">
              <a:buFontTx/>
              <a:buChar char="-"/>
            </a:pPr>
            <a:r>
              <a:rPr lang="fr-CA"/>
              <a:t>Use of talk time in the classroom (70% / 30%)</a:t>
            </a:r>
          </a:p>
          <a:p>
            <a:pPr marL="457200" indent="-457200">
              <a:buFontTx/>
              <a:buChar char="-"/>
            </a:pPr>
            <a:r>
              <a:rPr lang="fr-CA"/>
              <a:t>Flipped classroom</a:t>
            </a:r>
          </a:p>
          <a:p>
            <a:pPr marL="457200" indent="-457200">
              <a:buFontTx/>
              <a:buChar char="-"/>
            </a:pPr>
            <a:r>
              <a:rPr lang="fr-CA"/>
              <a:t>Corrective feedback (oral and written)</a:t>
            </a:r>
          </a:p>
          <a:p>
            <a:pPr marL="457200" indent="-457200">
              <a:buFontTx/>
              <a:buChar char="-"/>
            </a:pPr>
            <a:r>
              <a:rPr lang="fr-CA"/>
              <a:t>Mindmaps</a:t>
            </a:r>
          </a:p>
          <a:p>
            <a:pPr marL="457200" indent="-457200">
              <a:buFontTx/>
              <a:buChar char="-"/>
            </a:pPr>
            <a:r>
              <a:rPr lang="fr-CA"/>
              <a:t>Learning disabilities and learing difficulties</a:t>
            </a:r>
          </a:p>
          <a:p>
            <a:pPr marL="457200" indent="-457200">
              <a:buFontTx/>
              <a:buChar char="-"/>
            </a:pPr>
            <a:r>
              <a:rPr lang="fr-CA"/>
              <a:t>Formative and summative assessment</a:t>
            </a:r>
          </a:p>
          <a:p>
            <a:pPr marL="457200" indent="-457200">
              <a:buFontTx/>
              <a:buChar char="-"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A805BE-8106-4A26-8812-F6D19C40101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7A29CE9-43C9-4535-D394-1E98A84011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150" y="4625689"/>
            <a:ext cx="3028950" cy="205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608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How </a:t>
            </a:r>
            <a:r>
              <a:rPr lang="fr-CA" dirty="0" err="1"/>
              <a:t>does</a:t>
            </a:r>
            <a:r>
              <a:rPr lang="fr-CA" dirty="0"/>
              <a:t> </a:t>
            </a:r>
            <a:r>
              <a:rPr lang="fr-CA" dirty="0" err="1"/>
              <a:t>this</a:t>
            </a:r>
            <a:r>
              <a:rPr lang="fr-CA" dirty="0"/>
              <a:t> translate </a:t>
            </a:r>
            <a:r>
              <a:rPr lang="fr-CA" dirty="0" err="1"/>
              <a:t>into</a:t>
            </a:r>
            <a:r>
              <a:rPr lang="fr-CA" dirty="0"/>
              <a:t> the curriculum?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95402"/>
            <a:ext cx="7772400" cy="4610097"/>
          </a:xfrm>
        </p:spPr>
        <p:txBody>
          <a:bodyPr/>
          <a:lstStyle/>
          <a:p>
            <a:pPr marL="0" indent="0"/>
            <a:r>
              <a:rPr lang="fr-CA" dirty="0"/>
              <a:t>The new version of </a:t>
            </a:r>
            <a:r>
              <a:rPr lang="fr-CA" dirty="0" err="1"/>
              <a:t>level</a:t>
            </a:r>
            <a:r>
              <a:rPr lang="fr-CA" dirty="0"/>
              <a:t> 4</a:t>
            </a:r>
          </a:p>
          <a:p>
            <a:pPr marL="457200" indent="-457200">
              <a:buFontTx/>
              <a:buChar char="-"/>
            </a:pPr>
            <a:endParaRPr lang="fr-CA" dirty="0"/>
          </a:p>
          <a:p>
            <a:pPr marL="457200" indent="-457200">
              <a:buFontTx/>
              <a:buChar char="-"/>
            </a:pPr>
            <a:r>
              <a:rPr lang="fr-CA" dirty="0" err="1"/>
              <a:t>Task-based</a:t>
            </a:r>
            <a:r>
              <a:rPr lang="fr-CA" dirty="0"/>
              <a:t> </a:t>
            </a:r>
            <a:r>
              <a:rPr lang="fr-CA" dirty="0" err="1"/>
              <a:t>units</a:t>
            </a:r>
            <a:r>
              <a:rPr lang="fr-CA" dirty="0"/>
              <a:t> (12 </a:t>
            </a:r>
            <a:r>
              <a:rPr lang="fr-CA" dirty="0" err="1"/>
              <a:t>mandatory</a:t>
            </a:r>
            <a:r>
              <a:rPr lang="fr-CA" dirty="0"/>
              <a:t> </a:t>
            </a:r>
            <a:r>
              <a:rPr lang="fr-CA" dirty="0" err="1"/>
              <a:t>tasks</a:t>
            </a:r>
            <a:r>
              <a:rPr lang="fr-CA" dirty="0"/>
              <a:t> and a </a:t>
            </a:r>
            <a:r>
              <a:rPr lang="fr-CA" dirty="0" err="1"/>
              <a:t>bank</a:t>
            </a:r>
            <a:r>
              <a:rPr lang="fr-CA" dirty="0"/>
              <a:t> of 20 </a:t>
            </a:r>
            <a:r>
              <a:rPr lang="fr-CA" dirty="0" err="1"/>
              <a:t>optional</a:t>
            </a:r>
            <a:r>
              <a:rPr lang="fr-CA" dirty="0"/>
              <a:t> </a:t>
            </a:r>
            <a:r>
              <a:rPr lang="fr-CA" dirty="0" err="1"/>
              <a:t>tasks</a:t>
            </a:r>
            <a:r>
              <a:rPr lang="fr-CA" dirty="0"/>
              <a:t>)</a:t>
            </a:r>
          </a:p>
          <a:p>
            <a:pPr marL="457200" indent="-457200">
              <a:buFontTx/>
              <a:buChar char="-"/>
            </a:pPr>
            <a:r>
              <a:rPr lang="fr-CA" dirty="0" err="1"/>
              <a:t>Each</a:t>
            </a:r>
            <a:r>
              <a:rPr lang="fr-CA" dirty="0"/>
              <a:t> unit (</a:t>
            </a:r>
            <a:r>
              <a:rPr lang="fr-CA" dirty="0" err="1"/>
              <a:t>task</a:t>
            </a:r>
            <a:r>
              <a:rPr lang="fr-CA" dirty="0"/>
              <a:t>) = 6 </a:t>
            </a:r>
            <a:r>
              <a:rPr lang="fr-CA" dirty="0" err="1"/>
              <a:t>hours</a:t>
            </a:r>
            <a:r>
              <a:rPr lang="fr-CA" dirty="0"/>
              <a:t> of training</a:t>
            </a:r>
          </a:p>
          <a:p>
            <a:pPr marL="457200" indent="-457200">
              <a:buFontTx/>
              <a:buChar char="-"/>
            </a:pPr>
            <a:r>
              <a:rPr lang="fr-CA" dirty="0"/>
              <a:t>4 </a:t>
            </a:r>
            <a:r>
              <a:rPr lang="fr-CA" dirty="0" err="1"/>
              <a:t>language</a:t>
            </a:r>
            <a:r>
              <a:rPr lang="fr-CA" dirty="0"/>
              <a:t> </a:t>
            </a:r>
            <a:r>
              <a:rPr lang="fr-CA" dirty="0" err="1"/>
              <a:t>skills</a:t>
            </a:r>
            <a:r>
              <a:rPr lang="fr-CA" dirty="0"/>
              <a:t> (S, L, R, W, S) + 1h </a:t>
            </a:r>
            <a:r>
              <a:rPr lang="fr-CA" dirty="0" err="1"/>
              <a:t>differentiation</a:t>
            </a:r>
            <a:endParaRPr lang="fr-CA" dirty="0"/>
          </a:p>
          <a:p>
            <a:pPr marL="457200" indent="-457200">
              <a:buFontTx/>
              <a:buChar char="-"/>
            </a:pPr>
            <a:r>
              <a:rPr lang="fr-CA" dirty="0"/>
              <a:t>A lot of </a:t>
            </a:r>
            <a:r>
              <a:rPr lang="fr-CA" dirty="0" err="1"/>
              <a:t>authentic</a:t>
            </a:r>
            <a:r>
              <a:rPr lang="fr-CA" dirty="0"/>
              <a:t> documents (articles, </a:t>
            </a:r>
            <a:r>
              <a:rPr lang="fr-CA" dirty="0" err="1"/>
              <a:t>videos</a:t>
            </a:r>
            <a:r>
              <a:rPr lang="fr-CA" dirty="0"/>
              <a:t>, etc.)</a:t>
            </a:r>
          </a:p>
          <a:p>
            <a:pPr marL="457200" indent="-457200">
              <a:buFontTx/>
              <a:buChar char="-"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A805BE-8106-4A26-8812-F6D19C40101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E0C2613-C2DB-011B-4ED2-1A133239F3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900" y="1968498"/>
            <a:ext cx="622300" cy="35179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6C1121A-39CA-F08A-D79D-3C2172412E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1041398"/>
            <a:ext cx="8255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839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097AE7F6-DFD8-3EDA-260C-19AFCE4902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881" y="4893638"/>
            <a:ext cx="4261319" cy="149351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/>
              <a:t>Into</a:t>
            </a:r>
            <a:r>
              <a:rPr lang="fr-CA" dirty="0"/>
              <a:t> the </a:t>
            </a:r>
            <a:r>
              <a:rPr lang="fr-CA" dirty="0" err="1"/>
              <a:t>classroom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295402"/>
            <a:ext cx="8227181" cy="4944759"/>
          </a:xfrm>
        </p:spPr>
        <p:txBody>
          <a:bodyPr/>
          <a:lstStyle/>
          <a:p>
            <a:pPr marL="457200" indent="-457200">
              <a:buFontTx/>
              <a:buChar char="-"/>
            </a:pPr>
            <a:r>
              <a:rPr lang="fr-CA" dirty="0" err="1"/>
              <a:t>Teachers</a:t>
            </a:r>
            <a:r>
              <a:rPr lang="fr-CA" dirty="0"/>
              <a:t> are </a:t>
            </a:r>
            <a:r>
              <a:rPr lang="fr-CA" dirty="0" err="1"/>
              <a:t>invited</a:t>
            </a:r>
            <a:r>
              <a:rPr lang="fr-CA" dirty="0"/>
              <a:t> to </a:t>
            </a:r>
            <a:r>
              <a:rPr lang="fr-CA" dirty="0" err="1"/>
              <a:t>adapt</a:t>
            </a:r>
            <a:r>
              <a:rPr lang="fr-CA" dirty="0"/>
              <a:t> to the </a:t>
            </a:r>
            <a:r>
              <a:rPr lang="fr-CA" dirty="0" err="1"/>
              <a:t>students</a:t>
            </a:r>
            <a:r>
              <a:rPr lang="fr-CA" dirty="0"/>
              <a:t> </a:t>
            </a:r>
            <a:r>
              <a:rPr lang="fr-CA" dirty="0" err="1"/>
              <a:t>needs</a:t>
            </a:r>
            <a:r>
              <a:rPr lang="fr-CA" dirty="0"/>
              <a:t> or </a:t>
            </a:r>
            <a:r>
              <a:rPr lang="fr-CA" dirty="0" err="1"/>
              <a:t>rythm</a:t>
            </a:r>
            <a:endParaRPr lang="fr-CA" dirty="0"/>
          </a:p>
          <a:p>
            <a:pPr marL="457200" indent="-457200">
              <a:buFontTx/>
              <a:buChar char="-"/>
            </a:pPr>
            <a:r>
              <a:rPr lang="fr-CA" dirty="0"/>
              <a:t>A </a:t>
            </a:r>
            <a:r>
              <a:rPr lang="fr-CA" dirty="0" err="1"/>
              <a:t>larger</a:t>
            </a:r>
            <a:r>
              <a:rPr lang="fr-CA" dirty="0"/>
              <a:t> </a:t>
            </a:r>
            <a:r>
              <a:rPr lang="fr-CA" dirty="0" err="1"/>
              <a:t>pedagogical</a:t>
            </a:r>
            <a:r>
              <a:rPr lang="fr-CA" dirty="0"/>
              <a:t> </a:t>
            </a:r>
            <a:r>
              <a:rPr lang="fr-CA" dirty="0" err="1"/>
              <a:t>project</a:t>
            </a:r>
            <a:r>
              <a:rPr lang="fr-CA" dirty="0"/>
              <a:t> </a:t>
            </a:r>
            <a:r>
              <a:rPr lang="fr-CA" dirty="0" err="1"/>
              <a:t>is</a:t>
            </a:r>
            <a:r>
              <a:rPr lang="fr-CA" dirty="0"/>
              <a:t> </a:t>
            </a:r>
            <a:r>
              <a:rPr lang="fr-CA" dirty="0" err="1"/>
              <a:t>proposed</a:t>
            </a:r>
            <a:endParaRPr lang="fr-CA" dirty="0"/>
          </a:p>
          <a:p>
            <a:pPr marL="457200" indent="-457200">
              <a:buFontTx/>
              <a:buChar char="-"/>
            </a:pPr>
            <a:r>
              <a:rPr lang="fr-CA" dirty="0" err="1"/>
              <a:t>Students</a:t>
            </a:r>
            <a:r>
              <a:rPr lang="fr-CA" dirty="0"/>
              <a:t> are </a:t>
            </a:r>
            <a:r>
              <a:rPr lang="fr-CA" dirty="0" err="1"/>
              <a:t>invited</a:t>
            </a:r>
            <a:r>
              <a:rPr lang="fr-CA" dirty="0"/>
              <a:t> to self-</a:t>
            </a:r>
            <a:r>
              <a:rPr lang="fr-CA" dirty="0" err="1"/>
              <a:t>assess</a:t>
            </a:r>
            <a:r>
              <a:rPr lang="fr-CA" dirty="0"/>
              <a:t> </a:t>
            </a:r>
            <a:r>
              <a:rPr lang="fr-CA" dirty="0" err="1"/>
              <a:t>three</a:t>
            </a:r>
            <a:r>
              <a:rPr lang="fr-CA" dirty="0"/>
              <a:t> times per unit</a:t>
            </a:r>
          </a:p>
          <a:p>
            <a:pPr marL="457200" indent="-457200">
              <a:buFontTx/>
              <a:buChar char="-"/>
            </a:pPr>
            <a:r>
              <a:rPr lang="fr-CA" dirty="0" err="1"/>
              <a:t>Students</a:t>
            </a:r>
            <a:r>
              <a:rPr lang="fr-CA" dirty="0"/>
              <a:t> are </a:t>
            </a:r>
            <a:r>
              <a:rPr lang="fr-CA" dirty="0" err="1"/>
              <a:t>responsible</a:t>
            </a:r>
            <a:r>
              <a:rPr lang="fr-CA" dirty="0"/>
              <a:t> for </a:t>
            </a:r>
            <a:r>
              <a:rPr lang="fr-CA" dirty="0" err="1"/>
              <a:t>selecting</a:t>
            </a:r>
            <a:r>
              <a:rPr lang="fr-CA" dirty="0"/>
              <a:t> a part of the </a:t>
            </a:r>
            <a:r>
              <a:rPr lang="fr-CA" dirty="0" err="1"/>
              <a:t>vocabulary</a:t>
            </a:r>
            <a:r>
              <a:rPr lang="fr-CA" dirty="0"/>
              <a:t> to </a:t>
            </a:r>
            <a:r>
              <a:rPr lang="fr-CA" dirty="0" err="1"/>
              <a:t>be</a:t>
            </a:r>
            <a:r>
              <a:rPr lang="fr-CA" dirty="0"/>
              <a:t> </a:t>
            </a:r>
            <a:r>
              <a:rPr lang="fr-CA" dirty="0" err="1"/>
              <a:t>learned</a:t>
            </a:r>
            <a:endParaRPr lang="fr-CA" dirty="0"/>
          </a:p>
          <a:p>
            <a:pPr marL="457200" indent="-457200">
              <a:buFontTx/>
              <a:buChar char="-"/>
            </a:pPr>
            <a:r>
              <a:rPr lang="fr-CA" dirty="0" err="1"/>
              <a:t>Students</a:t>
            </a:r>
            <a:r>
              <a:rPr lang="fr-CA" dirty="0"/>
              <a:t> and </a:t>
            </a:r>
            <a:r>
              <a:rPr lang="fr-CA" dirty="0" err="1"/>
              <a:t>teachers</a:t>
            </a:r>
            <a:r>
              <a:rPr lang="fr-CA" dirty="0"/>
              <a:t> have the </a:t>
            </a:r>
            <a:r>
              <a:rPr lang="fr-CA" dirty="0" err="1"/>
              <a:t>flexibility</a:t>
            </a:r>
            <a:r>
              <a:rPr lang="fr-CA" dirty="0"/>
              <a:t> to select </a:t>
            </a:r>
            <a:r>
              <a:rPr lang="fr-CA" dirty="0" err="1"/>
              <a:t>units</a:t>
            </a:r>
            <a:r>
              <a:rPr lang="fr-CA" dirty="0"/>
              <a:t> </a:t>
            </a:r>
            <a:r>
              <a:rPr lang="fr-CA" dirty="0" err="1"/>
              <a:t>based</a:t>
            </a:r>
            <a:r>
              <a:rPr lang="fr-CA" dirty="0"/>
              <a:t> on </a:t>
            </a:r>
            <a:r>
              <a:rPr lang="fr-CA" dirty="0" err="1"/>
              <a:t>their</a:t>
            </a:r>
            <a:r>
              <a:rPr lang="fr-CA" dirty="0"/>
              <a:t> </a:t>
            </a:r>
            <a:r>
              <a:rPr lang="fr-CA" dirty="0" err="1"/>
              <a:t>needs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A805BE-8106-4A26-8812-F6D19C40101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057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Class trial : 44 candidates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95402"/>
            <a:ext cx="7772400" cy="4549343"/>
          </a:xfrm>
        </p:spPr>
        <p:txBody>
          <a:bodyPr/>
          <a:lstStyle/>
          <a:p>
            <a:pPr marL="457200" indent="-457200">
              <a:buFontTx/>
              <a:buChar char="-"/>
            </a:pPr>
            <a:r>
              <a:rPr lang="fr-CA" dirty="0" err="1"/>
              <a:t>Confirmed</a:t>
            </a:r>
            <a:r>
              <a:rPr lang="fr-CA" dirty="0"/>
              <a:t> </a:t>
            </a:r>
            <a:r>
              <a:rPr lang="fr-CA" dirty="0" err="1"/>
              <a:t>that</a:t>
            </a:r>
            <a:r>
              <a:rPr lang="fr-CA" dirty="0"/>
              <a:t> the new </a:t>
            </a:r>
            <a:r>
              <a:rPr lang="fr-CA" dirty="0" err="1"/>
              <a:t>product</a:t>
            </a:r>
            <a:r>
              <a:rPr lang="fr-CA" dirty="0"/>
              <a:t> </a:t>
            </a:r>
            <a:r>
              <a:rPr lang="fr-CA" dirty="0" err="1"/>
              <a:t>responds</a:t>
            </a:r>
            <a:r>
              <a:rPr lang="fr-CA" dirty="0"/>
              <a:t> to the </a:t>
            </a:r>
            <a:r>
              <a:rPr lang="fr-CA" dirty="0" err="1"/>
              <a:t>needs</a:t>
            </a:r>
            <a:endParaRPr lang="fr-CA" dirty="0"/>
          </a:p>
          <a:p>
            <a:pPr marL="457200" indent="-457200">
              <a:buFontTx/>
              <a:buChar char="-"/>
            </a:pPr>
            <a:r>
              <a:rPr lang="fr-CA" dirty="0" err="1"/>
              <a:t>Autonomy</a:t>
            </a:r>
            <a:r>
              <a:rPr lang="fr-CA" dirty="0"/>
              <a:t> </a:t>
            </a:r>
            <a:r>
              <a:rPr lang="fr-CA" dirty="0" err="1"/>
              <a:t>with</a:t>
            </a:r>
            <a:r>
              <a:rPr lang="fr-CA" dirty="0"/>
              <a:t> </a:t>
            </a:r>
            <a:r>
              <a:rPr lang="fr-CA" dirty="0" err="1"/>
              <a:t>vocabulary</a:t>
            </a:r>
            <a:r>
              <a:rPr lang="fr-CA" dirty="0"/>
              <a:t> and </a:t>
            </a:r>
            <a:r>
              <a:rPr lang="fr-CA" dirty="0" err="1"/>
              <a:t>grammar</a:t>
            </a:r>
            <a:r>
              <a:rPr lang="fr-CA" dirty="0"/>
              <a:t> </a:t>
            </a:r>
            <a:r>
              <a:rPr lang="fr-CA" dirty="0" err="1"/>
              <a:t>will</a:t>
            </a:r>
            <a:r>
              <a:rPr lang="fr-CA" dirty="0"/>
              <a:t> </a:t>
            </a:r>
            <a:r>
              <a:rPr lang="fr-CA" dirty="0" err="1"/>
              <a:t>take</a:t>
            </a:r>
            <a:r>
              <a:rPr lang="fr-CA" dirty="0"/>
              <a:t> </a:t>
            </a:r>
            <a:r>
              <a:rPr lang="fr-CA" dirty="0" err="1"/>
              <a:t>some</a:t>
            </a:r>
            <a:r>
              <a:rPr lang="fr-CA" dirty="0"/>
              <a:t> </a:t>
            </a:r>
            <a:r>
              <a:rPr lang="fr-CA" dirty="0" err="1"/>
              <a:t>ajustment</a:t>
            </a:r>
            <a:r>
              <a:rPr lang="fr-CA" dirty="0"/>
              <a:t> </a:t>
            </a:r>
            <a:r>
              <a:rPr lang="fr-CA" dirty="0" err="1"/>
              <a:t>from</a:t>
            </a:r>
            <a:r>
              <a:rPr lang="fr-CA" dirty="0"/>
              <a:t> </a:t>
            </a:r>
            <a:r>
              <a:rPr lang="fr-CA" dirty="0" err="1"/>
              <a:t>teachers</a:t>
            </a:r>
            <a:r>
              <a:rPr lang="fr-CA" dirty="0"/>
              <a:t> and </a:t>
            </a:r>
            <a:r>
              <a:rPr lang="fr-CA" dirty="0" err="1"/>
              <a:t>students</a:t>
            </a:r>
            <a:endParaRPr lang="fr-CA" dirty="0"/>
          </a:p>
          <a:p>
            <a:pPr marL="457200" indent="-457200">
              <a:buFontTx/>
              <a:buChar char="-"/>
            </a:pPr>
            <a:r>
              <a:rPr lang="fr-CA" dirty="0" err="1"/>
              <a:t>After</a:t>
            </a:r>
            <a:r>
              <a:rPr lang="fr-CA" dirty="0"/>
              <a:t> trial of </a:t>
            </a:r>
            <a:r>
              <a:rPr lang="fr-CA" dirty="0" err="1"/>
              <a:t>level</a:t>
            </a:r>
            <a:r>
              <a:rPr lang="fr-CA" dirty="0"/>
              <a:t> 4, </a:t>
            </a:r>
            <a:r>
              <a:rPr lang="fr-CA" dirty="0" err="1"/>
              <a:t>many</a:t>
            </a:r>
            <a:r>
              <a:rPr lang="fr-CA" dirty="0"/>
              <a:t> </a:t>
            </a:r>
            <a:r>
              <a:rPr lang="fr-CA" dirty="0" err="1"/>
              <a:t>teachers</a:t>
            </a:r>
            <a:r>
              <a:rPr lang="fr-CA" dirty="0"/>
              <a:t> </a:t>
            </a:r>
            <a:r>
              <a:rPr lang="fr-CA" dirty="0" err="1"/>
              <a:t>continued</a:t>
            </a:r>
            <a:r>
              <a:rPr lang="fr-CA" dirty="0"/>
              <a:t> </a:t>
            </a:r>
            <a:r>
              <a:rPr lang="fr-CA" dirty="0" err="1"/>
              <a:t>with</a:t>
            </a:r>
            <a:r>
              <a:rPr lang="fr-CA" dirty="0"/>
              <a:t> the new </a:t>
            </a:r>
            <a:r>
              <a:rPr lang="fr-CA" dirty="0" err="1"/>
              <a:t>pedagogical</a:t>
            </a:r>
            <a:r>
              <a:rPr lang="fr-CA" dirty="0"/>
              <a:t> orientation (</a:t>
            </a:r>
            <a:r>
              <a:rPr lang="fr-CA" dirty="0" err="1"/>
              <a:t>adapting</a:t>
            </a:r>
            <a:r>
              <a:rPr lang="fr-CA" dirty="0"/>
              <a:t> </a:t>
            </a:r>
            <a:r>
              <a:rPr lang="fr-CA" dirty="0" err="1"/>
              <a:t>current</a:t>
            </a:r>
            <a:r>
              <a:rPr lang="fr-CA" dirty="0"/>
              <a:t> curriculum)</a:t>
            </a:r>
          </a:p>
          <a:p>
            <a:pPr marL="457200" indent="-457200">
              <a:buFontTx/>
              <a:buChar char="-"/>
            </a:pPr>
            <a:r>
              <a:rPr lang="fr-CA" dirty="0"/>
              <a:t>90% </a:t>
            </a:r>
            <a:r>
              <a:rPr lang="fr-CA" dirty="0" err="1"/>
              <a:t>success</a:t>
            </a:r>
            <a:r>
              <a:rPr lang="fr-CA" dirty="0"/>
              <a:t> at </a:t>
            </a:r>
            <a:r>
              <a:rPr lang="fr-CA" dirty="0" err="1"/>
              <a:t>level</a:t>
            </a:r>
            <a:r>
              <a:rPr lang="fr-CA" dirty="0"/>
              <a:t> </a:t>
            </a:r>
            <a:r>
              <a:rPr lang="fr-CA" dirty="0" err="1"/>
              <a:t>assessment</a:t>
            </a:r>
            <a:endParaRPr lang="fr-CA" dirty="0"/>
          </a:p>
          <a:p>
            <a:pPr marL="457200" indent="-457200">
              <a:buFontTx/>
              <a:buChar char="-"/>
            </a:pPr>
            <a:endParaRPr lang="fr-CA" dirty="0"/>
          </a:p>
          <a:p>
            <a:pPr marL="457200" indent="-457200">
              <a:buFontTx/>
              <a:buChar char="-"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A805BE-8106-4A26-8812-F6D19C40101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201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6203"/>
            <a:ext cx="8229600" cy="1143000"/>
          </a:xfrm>
        </p:spPr>
        <p:txBody>
          <a:bodyPr wrap="square" anchor="ctr">
            <a:normAutofit/>
          </a:bodyPr>
          <a:lstStyle/>
          <a:p>
            <a:r>
              <a:rPr lang="fr-CA" dirty="0" err="1"/>
              <a:t>What</a:t>
            </a:r>
            <a:r>
              <a:rPr lang="fr-CA" dirty="0"/>
              <a:t> a unit looks </a:t>
            </a:r>
            <a:r>
              <a:rPr lang="fr-CA" dirty="0" err="1"/>
              <a:t>like</a:t>
            </a:r>
            <a:endParaRPr lang="fr-CA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76F3654-5831-6AC4-534B-CEE3842627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79" y="1676400"/>
            <a:ext cx="2690241" cy="3505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>
          <a:xfrm>
            <a:off x="4419600" y="1295403"/>
            <a:ext cx="3810000" cy="3505200"/>
          </a:xfrm>
        </p:spPr>
        <p:txBody>
          <a:bodyPr wrap="square" anchor="t">
            <a:normAutofit/>
          </a:bodyPr>
          <a:lstStyle/>
          <a:p>
            <a:endParaRPr lang="fr-CA" u="sng" dirty="0"/>
          </a:p>
          <a:p>
            <a:endParaRPr lang="fr-CA" u="sng" dirty="0"/>
          </a:p>
          <a:p>
            <a:r>
              <a:rPr lang="fr-CA" u="sng" dirty="0"/>
              <a:t>CFFAC Modernisé_Liens NP4 (adobe.com)</a:t>
            </a:r>
          </a:p>
          <a:p>
            <a:endParaRPr lang="fr-CA" u="sng" dirty="0">
              <a:hlinkClick r:id="rId3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6934200" y="6534150"/>
            <a:ext cx="1905000" cy="38100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E1A805BE-8106-4A26-8812-F6D19C401018}" type="slidenum">
              <a:rPr lang="en-US" smtClean="0">
                <a:solidFill>
                  <a:srgbClr val="000000"/>
                </a:solidFill>
              </a:rPr>
              <a:pPr>
                <a:spcAft>
                  <a:spcPts val="600"/>
                </a:spcAft>
                <a:defRPr/>
              </a:pPr>
              <a:t>17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765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0A38730-05B5-FD46-7416-3030E0D9F4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42C766-790A-4F81-A7A0-43AAA8CD552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4519FA3-8103-B61B-E46C-5CD7AE97CE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13" y="1013791"/>
            <a:ext cx="4106187" cy="5303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1D5268D-674E-14BB-BE7C-B7E7F57CB9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078" y="1031124"/>
            <a:ext cx="4106187" cy="5324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55805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882E030-BBD9-CCD4-D007-3A71919A52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42C766-790A-4F81-A7A0-43AAA8CD552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26B41B5-E3A7-4942-F6A4-5899E24C13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24" y="1152939"/>
            <a:ext cx="3838034" cy="4989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621F68B-0DAA-025E-8627-BC905ED85F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443" y="1152939"/>
            <a:ext cx="3985641" cy="5148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7206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 err="1"/>
              <a:t>Summary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95402"/>
            <a:ext cx="7772400" cy="4771289"/>
          </a:xfrm>
        </p:spPr>
        <p:txBody>
          <a:bodyPr/>
          <a:lstStyle/>
          <a:p>
            <a:pPr marL="457200" indent="-457200">
              <a:buFontTx/>
              <a:buChar char="-"/>
            </a:pPr>
            <a:endParaRPr lang="fr-CA" dirty="0"/>
          </a:p>
          <a:p>
            <a:pPr marL="457200" indent="-457200">
              <a:buFontTx/>
              <a:buChar char="-"/>
            </a:pPr>
            <a:r>
              <a:rPr lang="fr-CA" dirty="0"/>
              <a:t>Introduction</a:t>
            </a:r>
          </a:p>
          <a:p>
            <a:pPr marL="457200" indent="-457200">
              <a:buFontTx/>
              <a:buChar char="-"/>
            </a:pPr>
            <a:r>
              <a:rPr lang="fr-CA" dirty="0"/>
              <a:t>The </a:t>
            </a:r>
            <a:r>
              <a:rPr lang="fr-CA" dirty="0" err="1"/>
              <a:t>current</a:t>
            </a:r>
            <a:r>
              <a:rPr lang="fr-CA" dirty="0"/>
              <a:t> curriculum</a:t>
            </a:r>
          </a:p>
          <a:p>
            <a:pPr marL="457200" indent="-457200">
              <a:buFontTx/>
              <a:buChar char="-"/>
            </a:pPr>
            <a:r>
              <a:rPr lang="fr-CA" dirty="0" err="1"/>
              <a:t>Operational</a:t>
            </a:r>
            <a:r>
              <a:rPr lang="fr-CA" dirty="0"/>
              <a:t> and </a:t>
            </a:r>
            <a:r>
              <a:rPr lang="fr-CA" dirty="0" err="1"/>
              <a:t>theoritical</a:t>
            </a:r>
            <a:r>
              <a:rPr lang="fr-CA" dirty="0"/>
              <a:t> </a:t>
            </a:r>
            <a:r>
              <a:rPr lang="fr-CA" dirty="0" err="1"/>
              <a:t>parameters</a:t>
            </a:r>
            <a:r>
              <a:rPr lang="fr-CA" dirty="0"/>
              <a:t> </a:t>
            </a:r>
            <a:r>
              <a:rPr lang="fr-CA" dirty="0" err="1"/>
              <a:t>surrounding</a:t>
            </a:r>
            <a:r>
              <a:rPr lang="fr-CA" dirty="0"/>
              <a:t> the </a:t>
            </a:r>
            <a:r>
              <a:rPr lang="fr-CA" dirty="0" err="1"/>
              <a:t>development</a:t>
            </a:r>
            <a:r>
              <a:rPr lang="fr-CA" dirty="0"/>
              <a:t> of the new curriculum </a:t>
            </a:r>
          </a:p>
          <a:p>
            <a:pPr marL="457200" indent="-457200">
              <a:buFontTx/>
              <a:buChar char="-"/>
            </a:pPr>
            <a:r>
              <a:rPr lang="fr-CA" dirty="0"/>
              <a:t>New curriculum design, a </a:t>
            </a:r>
            <a:r>
              <a:rPr lang="fr-CA" dirty="0" err="1"/>
              <a:t>sample</a:t>
            </a:r>
            <a:r>
              <a:rPr lang="fr-CA" dirty="0"/>
              <a:t> (first </a:t>
            </a:r>
            <a:r>
              <a:rPr lang="fr-CA" dirty="0" err="1"/>
              <a:t>level</a:t>
            </a:r>
            <a:r>
              <a:rPr lang="fr-CA" dirty="0"/>
              <a:t> : </a:t>
            </a:r>
            <a:r>
              <a:rPr lang="fr-CA" dirty="0" err="1"/>
              <a:t>Level</a:t>
            </a:r>
            <a:r>
              <a:rPr lang="fr-CA" dirty="0"/>
              <a:t> 4)</a:t>
            </a:r>
          </a:p>
          <a:p>
            <a:pPr marL="457200" indent="-457200">
              <a:buFontTx/>
              <a:buChar char="-"/>
            </a:pPr>
            <a:endParaRPr lang="fr-CA" dirty="0"/>
          </a:p>
          <a:p>
            <a:pPr marL="457200" indent="-457200">
              <a:buFontTx/>
              <a:buChar char="-"/>
            </a:pPr>
            <a:endParaRPr lang="fr-CA" dirty="0"/>
          </a:p>
          <a:p>
            <a:pPr marL="457200" indent="-457200">
              <a:buFontTx/>
              <a:buChar char="-"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A805BE-8106-4A26-8812-F6D19C40101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5F286BA-DA6B-0F24-47FD-3934D21860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732" y="4739665"/>
            <a:ext cx="1635368" cy="164440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6DDEC71-8B8B-1FB8-50F6-4BB0340667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762" y="4823313"/>
            <a:ext cx="1488047" cy="147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7109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5A19C98-CD1E-B4C1-994B-418021E674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42C766-790A-4F81-A7A0-43AAA8CD552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C9F04A4-8A08-7598-24D9-F0F1EABB20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71" y="1113185"/>
            <a:ext cx="3870513" cy="5029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7C69CA6-2356-4163-53FB-C4CEC2D7FE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226" y="1113185"/>
            <a:ext cx="3870513" cy="5005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07034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95403"/>
            <a:ext cx="7772400" cy="4770860"/>
          </a:xfrm>
        </p:spPr>
        <p:txBody>
          <a:bodyPr/>
          <a:lstStyle/>
          <a:p>
            <a:pPr algn="ctr"/>
            <a:endParaRPr lang="fr-CA"/>
          </a:p>
          <a:p>
            <a:pPr algn="ctr"/>
            <a:r>
              <a:rPr lang="fr-CA"/>
              <a:t>Thank </a:t>
            </a:r>
            <a:r>
              <a:rPr lang="fr-CA" dirty="0" err="1"/>
              <a:t>you</a:t>
            </a:r>
            <a:r>
              <a:rPr lang="fr-CA" dirty="0"/>
              <a:t>!</a:t>
            </a:r>
          </a:p>
          <a:p>
            <a:pPr algn="ctr"/>
            <a:r>
              <a:rPr lang="fr-CA" dirty="0"/>
              <a:t>Merci!</a:t>
            </a:r>
          </a:p>
          <a:p>
            <a:pPr algn="ctr"/>
            <a:endParaRPr lang="fr-CA" dirty="0"/>
          </a:p>
          <a:p>
            <a:pPr algn="ctr"/>
            <a:r>
              <a:rPr lang="fr-CA" dirty="0"/>
              <a:t>Questions?</a:t>
            </a:r>
          </a:p>
          <a:p>
            <a:pPr algn="ctr"/>
            <a:endParaRPr lang="fr-CA" dirty="0"/>
          </a:p>
          <a:p>
            <a:pPr algn="ctr"/>
            <a:endParaRPr lang="fr-CA" dirty="0"/>
          </a:p>
          <a:p>
            <a:pPr algn="ctr"/>
            <a:endParaRPr lang="fr-CA" dirty="0"/>
          </a:p>
          <a:p>
            <a:pPr algn="ctr"/>
            <a:r>
              <a:rPr lang="fr-CA" dirty="0"/>
              <a:t>danielle.berube2@forces.gc.ca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A805BE-8106-4A26-8812-F6D19C40101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8750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FC2E1F-8485-4F03-BFA1-DB83998E692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3795" name="Picture 14" descr="Canadian_Defence_Academy_[CDA]_Badge__[1_5x1_5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412" y="1482735"/>
            <a:ext cx="2008188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2" descr="C:\Users\Murphy.DC\Desktop\CF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720" y="4537595"/>
            <a:ext cx="1289980" cy="164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2" name="TextBox 7"/>
          <p:cNvSpPr txBox="1">
            <a:spLocks noChangeArrowheads="1"/>
          </p:cNvSpPr>
          <p:nvPr/>
        </p:nvSpPr>
        <p:spPr bwMode="auto">
          <a:xfrm>
            <a:off x="351218" y="184220"/>
            <a:ext cx="8458200" cy="95410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u="sng" dirty="0">
                <a:solidFill>
                  <a:srgbClr val="000000">
                    <a:lumMod val="65000"/>
                    <a:lumOff val="35000"/>
                  </a:srgbClr>
                </a:solidFill>
              </a:rPr>
              <a:t>Canadian Defence Academy /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u="sng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Académie</a:t>
            </a:r>
            <a:r>
              <a:rPr lang="en-CA" sz="2800" u="sng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CA" sz="2800" u="sng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canadienne</a:t>
            </a:r>
            <a:r>
              <a:rPr lang="en-CA" sz="2800" u="sng" dirty="0">
                <a:solidFill>
                  <a:srgbClr val="000000">
                    <a:lumMod val="65000"/>
                    <a:lumOff val="35000"/>
                  </a:srgbClr>
                </a:solidFill>
              </a:rPr>
              <a:t> de </a:t>
            </a:r>
            <a:r>
              <a:rPr lang="en-CA" sz="2800" u="sng">
                <a:solidFill>
                  <a:srgbClr val="000000">
                    <a:lumMod val="65000"/>
                    <a:lumOff val="35000"/>
                  </a:srgbClr>
                </a:solidFill>
              </a:rPr>
              <a:t>la </a:t>
            </a:r>
            <a:r>
              <a:rPr lang="en-CA" sz="2800" u="sng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D</a:t>
            </a:r>
            <a:r>
              <a:rPr lang="en-CA" sz="2800" u="sng">
                <a:solidFill>
                  <a:srgbClr val="000000">
                    <a:lumMod val="65000"/>
                    <a:lumOff val="35000"/>
                  </a:srgbClr>
                </a:solidFill>
              </a:rPr>
              <a:t>éfense</a:t>
            </a:r>
            <a:endParaRPr lang="en-CA" sz="2800" u="sng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1026" name="Picture 2" descr="C:\Users\Murphy.DC\Desktop\RMC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8" y="4468422"/>
            <a:ext cx="838200" cy="180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O:\03 - COMMON\00 - COMD GP\03 - CPAO\Crests\Logos-Crests\CMR_72_croppe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071" y="4450227"/>
            <a:ext cx="914400" cy="1842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D:\logo Osside white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165" y="4575536"/>
            <a:ext cx="1784413" cy="1592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578" y="4972478"/>
            <a:ext cx="3595480" cy="79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544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Introduction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  <a:p>
            <a:pPr algn="ctr"/>
            <a:r>
              <a:rPr lang="fr-CA" dirty="0"/>
              <a:t>Canadian </a:t>
            </a:r>
            <a:r>
              <a:rPr lang="fr-CA" dirty="0" err="1"/>
              <a:t>Armed</a:t>
            </a:r>
            <a:r>
              <a:rPr lang="fr-CA" dirty="0"/>
              <a:t> Forces :</a:t>
            </a:r>
          </a:p>
          <a:p>
            <a:pPr algn="ctr"/>
            <a:r>
              <a:rPr lang="fr-CA" dirty="0"/>
              <a:t>Under the Official </a:t>
            </a:r>
            <a:r>
              <a:rPr lang="fr-CA" dirty="0" err="1"/>
              <a:t>Languages</a:t>
            </a:r>
            <a:r>
              <a:rPr lang="fr-CA" dirty="0"/>
              <a:t> </a:t>
            </a:r>
            <a:r>
              <a:rPr lang="fr-CA" dirty="0" err="1"/>
              <a:t>Act</a:t>
            </a:r>
            <a:r>
              <a:rPr lang="fr-CA" dirty="0"/>
              <a:t> of Canada</a:t>
            </a:r>
          </a:p>
          <a:p>
            <a:pPr algn="ctr"/>
            <a:r>
              <a:rPr lang="fr-CA" dirty="0"/>
              <a:t>+ 20 </a:t>
            </a:r>
            <a:r>
              <a:rPr lang="fr-CA" dirty="0" err="1"/>
              <a:t>learning</a:t>
            </a:r>
            <a:r>
              <a:rPr lang="fr-CA" dirty="0"/>
              <a:t> </a:t>
            </a:r>
            <a:r>
              <a:rPr lang="fr-CA" dirty="0" err="1"/>
              <a:t>centers</a:t>
            </a:r>
            <a:endParaRPr lang="fr-CA" dirty="0"/>
          </a:p>
          <a:p>
            <a:pPr algn="ctr"/>
            <a:r>
              <a:rPr lang="fr-CA" dirty="0"/>
              <a:t>11 Progress </a:t>
            </a:r>
            <a:r>
              <a:rPr lang="fr-CA" dirty="0" err="1"/>
              <a:t>levels</a:t>
            </a:r>
            <a:r>
              <a:rPr lang="fr-CA" dirty="0"/>
              <a:t> (</a:t>
            </a:r>
            <a:r>
              <a:rPr lang="fr-CA" dirty="0" err="1"/>
              <a:t>Scale</a:t>
            </a:r>
            <a:r>
              <a:rPr lang="fr-CA" dirty="0"/>
              <a:t> A B C)</a:t>
            </a:r>
          </a:p>
          <a:p>
            <a:pPr algn="ctr"/>
            <a:endParaRPr lang="fr-CA" dirty="0"/>
          </a:p>
          <a:p>
            <a:pPr algn="ctr"/>
            <a:r>
              <a:rPr lang="fr-CA" dirty="0" err="1"/>
              <a:t>My</a:t>
            </a:r>
            <a:r>
              <a:rPr lang="fr-CA" dirty="0"/>
              <a:t> </a:t>
            </a:r>
            <a:r>
              <a:rPr lang="fr-CA" dirty="0" err="1"/>
              <a:t>experience</a:t>
            </a:r>
            <a:r>
              <a:rPr lang="fr-CA" dirty="0"/>
              <a:t> </a:t>
            </a:r>
            <a:r>
              <a:rPr lang="fr-CA" dirty="0" err="1"/>
              <a:t>with</a:t>
            </a:r>
            <a:r>
              <a:rPr lang="fr-CA" dirty="0"/>
              <a:t> the CAF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A805BE-8106-4A26-8812-F6D19C40101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E38229B-70F1-D7B4-3A73-6FF06A0CBC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" y="4800603"/>
            <a:ext cx="1358900" cy="16129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6296B4A-1361-1450-85F0-E9426A5498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800" y="959827"/>
            <a:ext cx="13462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13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The </a:t>
            </a:r>
            <a:r>
              <a:rPr lang="fr-CA" dirty="0" err="1"/>
              <a:t>current</a:t>
            </a:r>
            <a:r>
              <a:rPr lang="fr-CA" dirty="0"/>
              <a:t> French curriculum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95403"/>
            <a:ext cx="7772400" cy="4248870"/>
          </a:xfrm>
        </p:spPr>
        <p:txBody>
          <a:bodyPr/>
          <a:lstStyle/>
          <a:p>
            <a:pPr marL="457200" indent="-457200">
              <a:buFontTx/>
              <a:buChar char="-"/>
            </a:pPr>
            <a:r>
              <a:rPr lang="fr-CA" dirty="0" err="1"/>
              <a:t>Outdated</a:t>
            </a:r>
            <a:r>
              <a:rPr lang="fr-CA" dirty="0"/>
              <a:t> (</a:t>
            </a:r>
            <a:r>
              <a:rPr lang="fr-CA" dirty="0" err="1"/>
              <a:t>trades</a:t>
            </a:r>
            <a:r>
              <a:rPr lang="fr-CA" dirty="0"/>
              <a:t>, uniformes, images, etc.)</a:t>
            </a:r>
          </a:p>
          <a:p>
            <a:pPr marL="457200" indent="-457200">
              <a:buFontTx/>
              <a:buChar char="-"/>
            </a:pPr>
            <a:r>
              <a:rPr lang="fr-CA" dirty="0"/>
              <a:t>Hard to </a:t>
            </a:r>
            <a:r>
              <a:rPr lang="fr-CA" dirty="0" err="1"/>
              <a:t>navigate</a:t>
            </a:r>
            <a:endParaRPr lang="fr-CA" dirty="0"/>
          </a:p>
          <a:p>
            <a:pPr marL="457200" indent="-457200">
              <a:buFontTx/>
              <a:buChar char="-"/>
            </a:pPr>
            <a:r>
              <a:rPr lang="fr-CA" dirty="0" err="1"/>
              <a:t>Vocabulary</a:t>
            </a:r>
            <a:r>
              <a:rPr lang="fr-CA" dirty="0"/>
              <a:t> issues (</a:t>
            </a:r>
            <a:r>
              <a:rPr lang="fr-CA" dirty="0" err="1"/>
              <a:t>selection</a:t>
            </a:r>
            <a:r>
              <a:rPr lang="fr-CA" dirty="0"/>
              <a:t> and </a:t>
            </a:r>
            <a:r>
              <a:rPr lang="fr-CA" dirty="0" err="1"/>
              <a:t>quantity</a:t>
            </a:r>
            <a:r>
              <a:rPr lang="fr-CA" dirty="0"/>
              <a:t>)</a:t>
            </a:r>
          </a:p>
          <a:p>
            <a:pPr marL="457200" indent="-457200">
              <a:buFontTx/>
              <a:buChar char="-"/>
            </a:pPr>
            <a:r>
              <a:rPr lang="fr-CA" dirty="0" err="1"/>
              <a:t>Lack</a:t>
            </a:r>
            <a:r>
              <a:rPr lang="fr-CA" dirty="0"/>
              <a:t> of </a:t>
            </a:r>
            <a:r>
              <a:rPr lang="fr-CA" dirty="0" err="1"/>
              <a:t>technology</a:t>
            </a:r>
            <a:endParaRPr lang="fr-CA" dirty="0"/>
          </a:p>
          <a:p>
            <a:pPr marL="457200" indent="-457200">
              <a:buFontTx/>
              <a:buChar char="-"/>
            </a:pPr>
            <a:r>
              <a:rPr lang="fr-CA" dirty="0"/>
              <a:t>Distribution </a:t>
            </a:r>
            <a:r>
              <a:rPr lang="fr-CA" dirty="0" err="1"/>
              <a:t>problems</a:t>
            </a:r>
            <a:r>
              <a:rPr lang="fr-CA" dirty="0"/>
              <a:t> (cd sent by mail)</a:t>
            </a:r>
          </a:p>
          <a:p>
            <a:pPr marL="457200" indent="-457200">
              <a:buFontTx/>
              <a:buChar char="-"/>
            </a:pPr>
            <a:r>
              <a:rPr lang="fr-CA" dirty="0" err="1"/>
              <a:t>Need</a:t>
            </a:r>
            <a:r>
              <a:rPr lang="fr-CA" dirty="0"/>
              <a:t> for </a:t>
            </a:r>
            <a:r>
              <a:rPr lang="fr-CA" dirty="0" err="1"/>
              <a:t>authentic</a:t>
            </a:r>
            <a:r>
              <a:rPr lang="fr-CA" dirty="0"/>
              <a:t> documents (</a:t>
            </a:r>
            <a:r>
              <a:rPr lang="fr-CA" dirty="0" err="1"/>
              <a:t>videos</a:t>
            </a:r>
            <a:r>
              <a:rPr lang="fr-CA" dirty="0"/>
              <a:t>, articles, etc.)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A805BE-8106-4A26-8812-F6D19C40101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B1D4367-13A2-84D2-9CF7-D9D67DAAA0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937" y="5094905"/>
            <a:ext cx="1320800" cy="13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696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A805BE-8106-4A26-8812-F6D19C40101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832" y="432011"/>
            <a:ext cx="2567668" cy="331161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9384" y="605481"/>
            <a:ext cx="4633784" cy="510448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832" y="2841705"/>
            <a:ext cx="3365028" cy="370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618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A805BE-8106-4A26-8812-F6D19C40101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75" y="0"/>
            <a:ext cx="3804851" cy="452229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665" y="734069"/>
            <a:ext cx="3262828" cy="433832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8221" y="1080958"/>
            <a:ext cx="3664296" cy="486955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9125" y="2411197"/>
            <a:ext cx="4410075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84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A805BE-8106-4A26-8812-F6D19C40101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438" y="118032"/>
            <a:ext cx="3108976" cy="424390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8927" y="118032"/>
            <a:ext cx="3630140" cy="479949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4705" y="2868570"/>
            <a:ext cx="3014413" cy="349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794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/>
              <a:t>What</a:t>
            </a:r>
            <a:r>
              <a:rPr lang="fr-CA" dirty="0"/>
              <a:t> </a:t>
            </a:r>
            <a:r>
              <a:rPr lang="fr-CA" dirty="0" err="1"/>
              <a:t>we’ve</a:t>
            </a:r>
            <a:r>
              <a:rPr lang="fr-CA" dirty="0"/>
              <a:t> </a:t>
            </a:r>
            <a:r>
              <a:rPr lang="fr-CA" dirty="0" err="1"/>
              <a:t>kept</a:t>
            </a:r>
            <a:r>
              <a:rPr lang="fr-CA" dirty="0"/>
              <a:t> </a:t>
            </a:r>
            <a:r>
              <a:rPr lang="fr-CA" dirty="0" err="1"/>
              <a:t>from</a:t>
            </a:r>
            <a:r>
              <a:rPr lang="fr-CA" dirty="0"/>
              <a:t> the </a:t>
            </a:r>
            <a:r>
              <a:rPr lang="fr-CA" dirty="0" err="1"/>
              <a:t>current</a:t>
            </a:r>
            <a:r>
              <a:rPr lang="fr-CA" dirty="0"/>
              <a:t> curriculum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Tx/>
              <a:buChar char="-"/>
            </a:pPr>
            <a:endParaRPr lang="fr-CA" dirty="0"/>
          </a:p>
          <a:p>
            <a:pPr marL="457200" indent="-457200">
              <a:buFontTx/>
              <a:buChar char="-"/>
            </a:pPr>
            <a:endParaRPr lang="fr-CA" dirty="0"/>
          </a:p>
          <a:p>
            <a:pPr marL="457200" indent="-457200">
              <a:buFontTx/>
              <a:buChar char="-"/>
            </a:pPr>
            <a:r>
              <a:rPr lang="fr-CA" dirty="0"/>
              <a:t>Progression in </a:t>
            </a:r>
            <a:r>
              <a:rPr lang="fr-CA" dirty="0" err="1"/>
              <a:t>learning</a:t>
            </a:r>
            <a:r>
              <a:rPr lang="fr-CA" dirty="0"/>
              <a:t> </a:t>
            </a:r>
            <a:r>
              <a:rPr lang="fr-CA" dirty="0" err="1"/>
              <a:t>is</a:t>
            </a:r>
            <a:r>
              <a:rPr lang="fr-CA" dirty="0"/>
              <a:t> </a:t>
            </a:r>
            <a:r>
              <a:rPr lang="fr-CA" dirty="0" err="1"/>
              <a:t>recognised</a:t>
            </a:r>
            <a:r>
              <a:rPr lang="fr-CA" dirty="0"/>
              <a:t> as efficient</a:t>
            </a:r>
          </a:p>
          <a:p>
            <a:pPr marL="457200" indent="-457200">
              <a:buFontTx/>
              <a:buChar char="-"/>
            </a:pPr>
            <a:endParaRPr lang="fr-CA" dirty="0"/>
          </a:p>
          <a:p>
            <a:pPr marL="457200" indent="-457200">
              <a:buFontTx/>
              <a:buChar char="-"/>
            </a:pPr>
            <a:r>
              <a:rPr lang="fr-CA" dirty="0"/>
              <a:t>The </a:t>
            </a:r>
            <a:r>
              <a:rPr lang="fr-CA" dirty="0" err="1"/>
              <a:t>assessments</a:t>
            </a:r>
            <a:r>
              <a:rPr lang="fr-CA" dirty="0"/>
              <a:t> (</a:t>
            </a:r>
            <a:r>
              <a:rPr lang="fr-CA" dirty="0" err="1"/>
              <a:t>correlated</a:t>
            </a:r>
            <a:r>
              <a:rPr lang="fr-CA" dirty="0"/>
              <a:t> and </a:t>
            </a:r>
            <a:r>
              <a:rPr lang="fr-CA" dirty="0" err="1"/>
              <a:t>used</a:t>
            </a:r>
            <a:r>
              <a:rPr lang="fr-CA" dirty="0"/>
              <a:t> as a validation of the new curriculum)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A805BE-8106-4A26-8812-F6D19C40101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609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/>
              <a:t>Operational</a:t>
            </a:r>
            <a:r>
              <a:rPr lang="fr-CA" dirty="0"/>
              <a:t> </a:t>
            </a:r>
            <a:r>
              <a:rPr lang="fr-CA" dirty="0" err="1"/>
              <a:t>needs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95402"/>
            <a:ext cx="7772400" cy="4806459"/>
          </a:xfrm>
        </p:spPr>
        <p:txBody>
          <a:bodyPr/>
          <a:lstStyle/>
          <a:p>
            <a:pPr marL="457200" indent="-457200">
              <a:buFontTx/>
              <a:buChar char="-"/>
            </a:pPr>
            <a:r>
              <a:rPr lang="fr-CA" sz="2800" dirty="0" err="1"/>
              <a:t>Different</a:t>
            </a:r>
            <a:r>
              <a:rPr lang="fr-CA" sz="2800" dirty="0"/>
              <a:t> types of training </a:t>
            </a:r>
          </a:p>
          <a:p>
            <a:pPr marL="1084263" lvl="2" indent="-457200">
              <a:buFontTx/>
              <a:buChar char="-"/>
            </a:pPr>
            <a:r>
              <a:rPr lang="fr-CA" sz="2400" dirty="0"/>
              <a:t>part time / full time, </a:t>
            </a:r>
          </a:p>
          <a:p>
            <a:pPr marL="1084263" lvl="2" indent="-457200">
              <a:buFontTx/>
              <a:buChar char="-"/>
            </a:pPr>
            <a:r>
              <a:rPr lang="fr-CA" sz="2400" dirty="0" err="1"/>
              <a:t>individual</a:t>
            </a:r>
            <a:r>
              <a:rPr lang="fr-CA" sz="2400" dirty="0"/>
              <a:t> / group class, </a:t>
            </a:r>
          </a:p>
          <a:p>
            <a:pPr marL="1084263" lvl="2" indent="-457200">
              <a:buFontTx/>
              <a:buChar char="-"/>
            </a:pPr>
            <a:r>
              <a:rPr lang="fr-CA" sz="2400" dirty="0" err="1"/>
              <a:t>access</a:t>
            </a:r>
            <a:r>
              <a:rPr lang="fr-CA" sz="2400" dirty="0"/>
              <a:t> to </a:t>
            </a:r>
            <a:r>
              <a:rPr lang="fr-CA" sz="2400" dirty="0" err="1"/>
              <a:t>technology</a:t>
            </a:r>
            <a:r>
              <a:rPr lang="fr-CA" sz="2400" dirty="0"/>
              <a:t>… or not</a:t>
            </a:r>
          </a:p>
          <a:p>
            <a:pPr marL="457200" lvl="1" indent="-457200">
              <a:buFontTx/>
              <a:buChar char="-"/>
            </a:pPr>
            <a:r>
              <a:rPr lang="fr-CA" sz="2800" dirty="0"/>
              <a:t>Document updates and distribution</a:t>
            </a:r>
          </a:p>
          <a:p>
            <a:pPr marL="457200" lvl="1" indent="-457200">
              <a:buFontTx/>
              <a:buChar char="-"/>
            </a:pPr>
            <a:r>
              <a:rPr lang="fr-CA" sz="2800" dirty="0"/>
              <a:t>Train the trainer </a:t>
            </a:r>
            <a:r>
              <a:rPr lang="fr-CA" sz="2800" dirty="0" err="1"/>
              <a:t>needs</a:t>
            </a:r>
            <a:endParaRPr lang="fr-CA" sz="2800" dirty="0"/>
          </a:p>
          <a:p>
            <a:pPr marL="457200" lvl="1" indent="-457200">
              <a:buFontTx/>
              <a:buChar char="-"/>
            </a:pPr>
            <a:r>
              <a:rPr lang="fr-CA" sz="2800" dirty="0"/>
              <a:t>New </a:t>
            </a:r>
            <a:r>
              <a:rPr lang="fr-CA" sz="2800" dirty="0" err="1"/>
              <a:t>teacher</a:t>
            </a:r>
            <a:r>
              <a:rPr lang="fr-CA" sz="2800" dirty="0"/>
              <a:t> support vs </a:t>
            </a:r>
            <a:r>
              <a:rPr lang="fr-CA" sz="2800" dirty="0" err="1"/>
              <a:t>flexibility</a:t>
            </a:r>
            <a:r>
              <a:rPr lang="fr-CA" sz="2800" dirty="0"/>
              <a:t> for the </a:t>
            </a:r>
            <a:r>
              <a:rPr lang="fr-CA" sz="2800" dirty="0" err="1"/>
              <a:t>experienced</a:t>
            </a:r>
            <a:r>
              <a:rPr lang="fr-CA" sz="2800" dirty="0"/>
              <a:t> </a:t>
            </a:r>
            <a:r>
              <a:rPr lang="fr-CA" sz="2800" dirty="0" err="1"/>
              <a:t>teachers</a:t>
            </a:r>
            <a:r>
              <a:rPr lang="fr-CA" sz="2800" dirty="0"/>
              <a:t> </a:t>
            </a:r>
          </a:p>
          <a:p>
            <a:pPr marL="457200" indent="-457200">
              <a:buFontTx/>
              <a:buChar char="-"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A805BE-8106-4A26-8812-F6D19C40101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51A12B5-F15B-DCD0-7394-664A648036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072" y="371476"/>
            <a:ext cx="2221256" cy="2876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835472147"/>
      </p:ext>
    </p:extLst>
  </p:cSld>
  <p:clrMapOvr>
    <a:masterClrMapping/>
  </p:clrMapOvr>
</p:sld>
</file>

<file path=ppt/theme/theme1.xml><?xml version="1.0" encoding="utf-8"?>
<a:theme xmlns:a="http://schemas.openxmlformats.org/drawingml/2006/main" name="1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Helvetica Light"/>
        <a:ea typeface="ＭＳ Ｐゴシック"/>
        <a:cs typeface=""/>
      </a:majorFont>
      <a:minorFont>
        <a:latin typeface="Helvetica Ligh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Helvetica Light"/>
        <a:ea typeface="ＭＳ Ｐゴシック"/>
        <a:cs typeface=""/>
      </a:majorFont>
      <a:minorFont>
        <a:latin typeface="Helvetica Ligh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671534e-74e5-4236-8092-3129c56dc4ea">
      <Value>50</Value>
    </TaxCatchAll>
    <Template_Unit xmlns="99e78d67-67fb-4791-b992-34948cbfc20e">CDA</Template_Unit>
    <_dlc_DocIdPersistId xmlns="66b22653-7dbf-4ece-89aa-52c5283950ff" xsi:nil="true"/>
    <_dlc_DocId xmlns="66b22653-7dbf-4ece-89aa-52c5283950ff">C77FMSS4XVX3-386228423-7</_dlc_DocId>
    <_dlc_DocIdUrl xmlns="66b22653-7dbf-4ece-89aa-52c5283950ff">
      <Url>https://collaboration-vcds.forces.mil.ca/sites/CDA/HQ/_layouts/15/DocIdRedir.aspx?ID=C77FMSS4XVX3-386228423-7</Url>
      <Description>C77FMSS4XVX3-386228423-7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MILPERSGEN DOCUMENT" ma:contentTypeID="0x010100BD7431E853051A48BA00221E72E2DEAB0100B9F6170B684C98438D68D30868935124" ma:contentTypeVersion="14" ma:contentTypeDescription="" ma:contentTypeScope="" ma:versionID="9fd42f9f6887876cfe735c206165b503">
  <xsd:schema xmlns:xsd="http://www.w3.org/2001/XMLSchema" xmlns:xs="http://www.w3.org/2001/XMLSchema" xmlns:p="http://schemas.microsoft.com/office/2006/metadata/properties" xmlns:ns2="f671534e-74e5-4236-8092-3129c56dc4ea" xmlns:ns3="66b22653-7dbf-4ece-89aa-52c5283950ff" xmlns:ns4="99e78d67-67fb-4791-b992-34948cbfc20e" targetNamespace="http://schemas.microsoft.com/office/2006/metadata/properties" ma:root="true" ma:fieldsID="e893cb68aa658624646bc0ba0f4af9b7" ns2:_="" ns3:_="" ns4:_="">
    <xsd:import namespace="f671534e-74e5-4236-8092-3129c56dc4ea"/>
    <xsd:import namespace="66b22653-7dbf-4ece-89aa-52c5283950ff"/>
    <xsd:import namespace="99e78d67-67fb-4791-b992-34948cbfc20e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3:_dlc_DocId" minOccurs="0"/>
                <xsd:element ref="ns3:_dlc_DocIdUrl" minOccurs="0"/>
                <xsd:element ref="ns3:_dlc_DocIdPersistId" minOccurs="0"/>
                <xsd:element ref="ns4:Template_Unit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71534e-74e5-4236-8092-3129c56dc4ea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description="" ma:hidden="true" ma:list="{b9cf44cd-b440-4a90-9112-2a3bc7527284}" ma:internalName="TaxCatchAll" ma:readOnly="false" ma:showField="CatchAllData" ma:web="df3f9aa7-b228-465d-89b8-832f6b38d9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description="" ma:hidden="true" ma:list="{b9cf44cd-b440-4a90-9112-2a3bc7527284}" ma:internalName="TaxCatchAllLabel" ma:readOnly="true" ma:showField="CatchAllDataLabel" ma:web="df3f9aa7-b228-465d-89b8-832f6b38d9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b22653-7dbf-4ece-89aa-52c5283950ff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e78d67-67fb-4791-b992-34948cbfc20e" elementFormDefault="qualified">
    <xsd:import namespace="http://schemas.microsoft.com/office/2006/documentManagement/types"/>
    <xsd:import namespace="http://schemas.microsoft.com/office/infopath/2007/PartnerControls"/>
    <xsd:element name="Template_Unit" ma:index="13" ma:displayName="Template_Unit" ma:default="CDA" ma:description="Letterhead and formatting specific to Unit" ma:format="Dropdown" ma:internalName="Template_Unit" ma:readOnly="false">
      <xsd:simpleType>
        <xsd:restriction base="dms:Choice">
          <xsd:enumeration value="CDA"/>
          <xsd:enumeration value="MPG"/>
          <xsd:enumeration value="MPC"/>
          <xsd:enumeration value="CDS"/>
          <xsd:enumeration value="SOI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9CFD83-C6D1-48A2-9C44-1B53120C1C6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4A0225-1584-40EC-9BFB-BB61E56F649A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66b22653-7dbf-4ece-89aa-52c5283950ff"/>
    <ds:schemaRef ds:uri="http://purl.org/dc/elements/1.1/"/>
    <ds:schemaRef ds:uri="http://schemas.microsoft.com/office/2006/metadata/properties"/>
    <ds:schemaRef ds:uri="99e78d67-67fb-4791-b992-34948cbfc20e"/>
    <ds:schemaRef ds:uri="f671534e-74e5-4236-8092-3129c56dc4ea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F308E2A-FCA8-4B7E-A8FE-8A14F8FCB464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FF91B417-7094-4078-82DF-679A14A3102D}">
  <ds:schemaRefs>
    <ds:schemaRef ds:uri="http://schemas.microsoft.com/office/2006/metadata/customXsn"/>
  </ds:schemaRefs>
</ds:datastoreItem>
</file>

<file path=customXml/itemProps5.xml><?xml version="1.0" encoding="utf-8"?>
<ds:datastoreItem xmlns:ds="http://schemas.openxmlformats.org/officeDocument/2006/customXml" ds:itemID="{B822C871-3A67-4F37-B7A5-4185D0569B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71534e-74e5-4236-8092-3129c56dc4ea"/>
    <ds:schemaRef ds:uri="66b22653-7dbf-4ece-89aa-52c5283950ff"/>
    <ds:schemaRef ds:uri="99e78d67-67fb-4791-b992-34948cbfc2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6975</TotalTime>
  <Words>647</Words>
  <Application>Microsoft Macintosh PowerPoint</Application>
  <PresentationFormat>Affichage à l'écran (4:3)</PresentationFormat>
  <Paragraphs>147</Paragraphs>
  <Slides>22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22</vt:i4>
      </vt:variant>
    </vt:vector>
  </HeadingPairs>
  <TitlesOfParts>
    <vt:vector size="30" baseType="lpstr">
      <vt:lpstr>Arial</vt:lpstr>
      <vt:lpstr>Arial Bold</vt:lpstr>
      <vt:lpstr>Calibri</vt:lpstr>
      <vt:lpstr>Courier New</vt:lpstr>
      <vt:lpstr>Helvetica Light</vt:lpstr>
      <vt:lpstr>Times</vt:lpstr>
      <vt:lpstr>1_Blank Presentation</vt:lpstr>
      <vt:lpstr>3_Blank Presentation</vt:lpstr>
      <vt:lpstr>Présentation PowerPoint</vt:lpstr>
      <vt:lpstr>Summary</vt:lpstr>
      <vt:lpstr>Introduction</vt:lpstr>
      <vt:lpstr>The current French curriculum</vt:lpstr>
      <vt:lpstr>Présentation PowerPoint</vt:lpstr>
      <vt:lpstr>Présentation PowerPoint</vt:lpstr>
      <vt:lpstr>Présentation PowerPoint</vt:lpstr>
      <vt:lpstr>What we’ve kept from the current curriculum</vt:lpstr>
      <vt:lpstr>Operational needs</vt:lpstr>
      <vt:lpstr>Theoritical and pedagogical orientation</vt:lpstr>
      <vt:lpstr>Differentiated instruction</vt:lpstr>
      <vt:lpstr>Approaches and theories in ecucation presented in the teachers’ guide</vt:lpstr>
      <vt:lpstr>Best Practices in Education: The Teacher’s Guide</vt:lpstr>
      <vt:lpstr>How does this translate into the curriculum?</vt:lpstr>
      <vt:lpstr>Into the classroom</vt:lpstr>
      <vt:lpstr>Class trial : 44 candidates</vt:lpstr>
      <vt:lpstr>What a unit looks like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Department of National Defence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CDA PowerPoint Presentation</dc:title>
  <dc:creator>dionne.jb</dc:creator>
  <cp:lastModifiedBy>Danielle Berube</cp:lastModifiedBy>
  <cp:revision>52</cp:revision>
  <dcterms:created xsi:type="dcterms:W3CDTF">2017-08-21T19:09:07Z</dcterms:created>
  <dcterms:modified xsi:type="dcterms:W3CDTF">2022-10-17T02:06:33Z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0x010100BD7431E853051A48BA00221E72E2DEAB0100B9F6170B684C98438D68D30868935124</vt:lpwstr>
  </property>
  <property fmtid="{D5CDD505-2E9C-101B-9397-08002B2CF9AE}" pid="3" name="File_Number">
    <vt:lpwstr>50;#1350|e3c9eb46-81e5-466f-883e-6e413cf8a2fe</vt:lpwstr>
  </property>
  <property fmtid="{D5CDD505-2E9C-101B-9397-08002B2CF9AE}" pid="4" name="URL">
    <vt:lpwstr/>
  </property>
  <property fmtid="{D5CDD505-2E9C-101B-9397-08002B2CF9AE}" pid="5" name="WorkflowChangePath">
    <vt:lpwstr>a993a875-7ab4-4572-86fe-c72e050c3c54,4;0d6d8662-ae78-495b-9520-252c216e1169,5;</vt:lpwstr>
  </property>
  <property fmtid="{D5CDD505-2E9C-101B-9397-08002B2CF9AE}" pid="6" name="DTG">
    <vt:lpwstr>20171130</vt:lpwstr>
  </property>
  <property fmtid="{D5CDD505-2E9C-101B-9397-08002B2CF9AE}" pid="7" name="MPG_FileNumber">
    <vt:lpwstr>1000</vt:lpwstr>
  </property>
  <property fmtid="{D5CDD505-2E9C-101B-9397-08002B2CF9AE}" pid="8" name="Classification">
    <vt:lpwstr>U</vt:lpwstr>
  </property>
  <property fmtid="{D5CDD505-2E9C-101B-9397-08002B2CF9AE}" pid="9" name="Unit">
    <vt:lpwstr>MILPERSGEN</vt:lpwstr>
  </property>
  <property fmtid="{D5CDD505-2E9C-101B-9397-08002B2CF9AE}" pid="10" name="_dlc_DocIdItemGuid">
    <vt:lpwstr>51ac44b5-0e79-4f2d-9681-f1b8abdfedaf</vt:lpwstr>
  </property>
</Properties>
</file>