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8" r:id="rId4"/>
    <p:sldId id="276" r:id="rId5"/>
    <p:sldId id="272" r:id="rId6"/>
    <p:sldId id="274" r:id="rId7"/>
    <p:sldId id="273" r:id="rId8"/>
    <p:sldId id="269" r:id="rId9"/>
    <p:sldId id="271" r:id="rId10"/>
    <p:sldId id="266" r:id="rId11"/>
    <p:sldId id="267" r:id="rId12"/>
    <p:sldId id="262" r:id="rId13"/>
    <p:sldId id="263" r:id="rId14"/>
    <p:sldId id="265" r:id="rId15"/>
    <p:sldId id="285" r:id="rId16"/>
    <p:sldId id="287" r:id="rId17"/>
    <p:sldId id="282" r:id="rId18"/>
    <p:sldId id="283" r:id="rId19"/>
    <p:sldId id="275" r:id="rId20"/>
    <p:sldId id="264" r:id="rId21"/>
    <p:sldId id="281" r:id="rId22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5" autoAdjust="0"/>
  </p:normalViewPr>
  <p:slideViewPr>
    <p:cSldViewPr snapToGrid="0">
      <p:cViewPr varScale="1">
        <p:scale>
          <a:sx n="96" d="100"/>
          <a:sy n="96" d="100"/>
        </p:scale>
        <p:origin x="294" y="78"/>
      </p:cViewPr>
      <p:guideLst/>
    </p:cSldViewPr>
  </p:slideViewPr>
  <p:outlineViewPr>
    <p:cViewPr>
      <p:scale>
        <a:sx n="33" d="100"/>
        <a:sy n="33" d="100"/>
      </p:scale>
      <p:origin x="0" y="-191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EFDE6-BA69-4612-8329-A3CC8F66478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193E1-2F59-4850-8E8D-9EFF226E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81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E7051-C54B-4F61-B429-FBDE523304D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75D47-1849-4C91-8EA3-9F7F9AD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4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75D47-1849-4C91-8EA3-9F7F9ADC4F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4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1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9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78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3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06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4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9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8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0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498C-21AA-4A94-B804-099747949EB9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F371D-CC71-4929-B4E9-B8AA97C2E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5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noProof="0" dirty="0" smtClean="0"/>
              <a:t>NATIONAL Presentation LATVIA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3658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Inga Fārte-Zālīte</a:t>
            </a:r>
          </a:p>
          <a:p>
            <a:r>
              <a:rPr lang="en-US" dirty="0" smtClean="0"/>
              <a:t>Head of Testing, NAF Language School</a:t>
            </a:r>
          </a:p>
          <a:p>
            <a:r>
              <a:rPr lang="en-US" dirty="0" smtClean="0"/>
              <a:t>SEPT 5, 2023</a:t>
            </a:r>
          </a:p>
          <a:p>
            <a:r>
              <a:rPr lang="en-US" dirty="0" smtClean="0"/>
              <a:t>BILC Testing Workshop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464" y="428625"/>
            <a:ext cx="11525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STANAG testing team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6+1 testers (full-time)</a:t>
            </a:r>
          </a:p>
          <a:p>
            <a:r>
              <a:rPr lang="en-US" dirty="0" smtClean="0"/>
              <a:t>min requirements - BA+ 3 years teaching experience</a:t>
            </a:r>
          </a:p>
          <a:p>
            <a:r>
              <a:rPr lang="en-US" dirty="0" smtClean="0"/>
              <a:t>English - min IELTS 7.5</a:t>
            </a:r>
          </a:p>
          <a:p>
            <a:r>
              <a:rPr lang="en-US" dirty="0" smtClean="0"/>
              <a:t>in-service training</a:t>
            </a:r>
          </a:p>
          <a:p>
            <a:r>
              <a:rPr lang="en-US" dirty="0" smtClean="0"/>
              <a:t>professional development (LTS, ALTS, BILC seminars etc.)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i="1" dirty="0" smtClean="0"/>
              <a:t>Selecting new testers and integrating them into test team’ (BILC Testing Workshop, 2017)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19" y="3259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3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BILATERAL Co-operation </a:t>
            </a:r>
            <a:br>
              <a:rPr lang="en-US" dirty="0" smtClean="0"/>
            </a:br>
            <a:r>
              <a:rPr lang="en-US" dirty="0" smtClean="0"/>
              <a:t>with ESTONIA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noProof="0" dirty="0" smtClean="0"/>
              <a:t>Protocol of Intent to the Agreement between LVA &amp; EST (2007)</a:t>
            </a:r>
          </a:p>
          <a:p>
            <a:r>
              <a:rPr lang="en-US" sz="2800" noProof="0" dirty="0" smtClean="0"/>
              <a:t>Common listening &amp; reading tests</a:t>
            </a:r>
          </a:p>
          <a:p>
            <a:r>
              <a:rPr lang="en-US" sz="2800" noProof="0" dirty="0" smtClean="0"/>
              <a:t>Statistical analysis</a:t>
            </a:r>
          </a:p>
          <a:p>
            <a:r>
              <a:rPr lang="en-US" sz="2800" noProof="0" dirty="0" smtClean="0"/>
              <a:t>Assisting in testing speaking</a:t>
            </a:r>
          </a:p>
          <a:p>
            <a:pPr marL="0" indent="0">
              <a:buNone/>
            </a:pPr>
            <a:endParaRPr lang="en-US" sz="2800" noProof="0" dirty="0" smtClean="0"/>
          </a:p>
          <a:p>
            <a:r>
              <a:rPr lang="en-US" sz="2800" i="1" noProof="0" dirty="0" smtClean="0"/>
              <a:t>Bilateral cooperation on </a:t>
            </a:r>
            <a:r>
              <a:rPr lang="en-US" sz="2800" i="1" noProof="0" dirty="0" err="1" smtClean="0"/>
              <a:t>trialling</a:t>
            </a:r>
            <a:r>
              <a:rPr lang="en-US" sz="2800" i="1" noProof="0" dirty="0" smtClean="0"/>
              <a:t> - Latvian &amp; Estonian experience (BILC Testing </a:t>
            </a:r>
            <a:r>
              <a:rPr lang="en-US" sz="2800" i="1" dirty="0" smtClean="0"/>
              <a:t>Workshop 2018)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19" y="325981"/>
            <a:ext cx="1152381" cy="1200000"/>
          </a:xfrm>
          <a:prstGeom prst="rect">
            <a:avLst/>
          </a:prstGeom>
        </p:spPr>
      </p:pic>
      <p:pic>
        <p:nvPicPr>
          <p:cNvPr id="5" name="Picture 4" descr="Estonian flag [Counter-Strike 1.6] [Sprays]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10" y="1373872"/>
            <a:ext cx="856008" cy="564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511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Norming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noProof="0" dirty="0" smtClean="0"/>
              <a:t>Rating agreement indices – </a:t>
            </a:r>
            <a:br>
              <a:rPr lang="en-US" sz="3200" noProof="0" dirty="0" smtClean="0"/>
            </a:br>
            <a:r>
              <a:rPr lang="en-US" sz="3200" noProof="0" dirty="0" smtClean="0"/>
              <a:t>		part of testers’ annual performance review</a:t>
            </a:r>
            <a:br>
              <a:rPr lang="en-US" sz="3200" noProof="0" dirty="0" smtClean="0"/>
            </a:br>
            <a:endParaRPr lang="en-US" sz="3200" noProof="0" dirty="0" smtClean="0"/>
          </a:p>
          <a:p>
            <a:r>
              <a:rPr lang="en-US" sz="3200" noProof="0" dirty="0" smtClean="0"/>
              <a:t>Speaking – benchmark interviews</a:t>
            </a:r>
            <a:br>
              <a:rPr lang="en-US" sz="3200" noProof="0" dirty="0" smtClean="0"/>
            </a:br>
            <a:endParaRPr lang="en-US" sz="3200" noProof="0" dirty="0" smtClean="0"/>
          </a:p>
          <a:p>
            <a:r>
              <a:rPr lang="en-US" sz="3200" noProof="0" dirty="0" smtClean="0"/>
              <a:t>Writing – benchmark/ anchor scripts and scripts for 	norming (for all tasks &amp; papers)</a:t>
            </a:r>
            <a:br>
              <a:rPr lang="en-US" sz="3200" noProof="0" dirty="0" smtClean="0"/>
            </a:br>
            <a:endParaRPr lang="en-US" sz="3200" noProof="0" dirty="0" smtClean="0"/>
          </a:p>
          <a:p>
            <a:r>
              <a:rPr lang="en-US" sz="3200" dirty="0" smtClean="0"/>
              <a:t>Analytical scales</a:t>
            </a:r>
            <a:endParaRPr lang="en-US" sz="32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99" y="3259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Statistical analysis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87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noProof="0" dirty="0" smtClean="0"/>
              <a:t>In co-operation with EST</a:t>
            </a:r>
            <a:br>
              <a:rPr lang="en-US" sz="3200" noProof="0" dirty="0" smtClean="0"/>
            </a:br>
            <a:r>
              <a:rPr lang="en-US" sz="3200" noProof="0" dirty="0" err="1" smtClean="0"/>
              <a:t>jMetrik</a:t>
            </a:r>
            <a:r>
              <a:rPr lang="en-US" sz="3200" noProof="0" dirty="0" smtClean="0"/>
              <a:t> &amp; </a:t>
            </a:r>
            <a:r>
              <a:rPr lang="en-US" sz="3200" noProof="0" dirty="0" err="1" smtClean="0"/>
              <a:t>jamovi</a:t>
            </a:r>
            <a:r>
              <a:rPr lang="en-US" sz="3200" noProof="0" dirty="0" smtClean="0"/>
              <a:t> &amp; SPSS (productive skills) </a:t>
            </a:r>
            <a:br>
              <a:rPr lang="en-US" sz="3200" noProof="0" dirty="0" smtClean="0"/>
            </a:br>
            <a:r>
              <a:rPr lang="en-US" sz="3200" noProof="0" dirty="0" smtClean="0"/>
              <a:t>  + </a:t>
            </a:r>
            <a:r>
              <a:rPr lang="en-US" sz="3200" noProof="0" dirty="0" err="1" smtClean="0"/>
              <a:t>TiaPlus</a:t>
            </a:r>
            <a:r>
              <a:rPr lang="en-US" sz="3200" noProof="0" dirty="0" smtClean="0"/>
              <a:t>/ Dexter package in R Studio(EST)</a:t>
            </a:r>
            <a:br>
              <a:rPr lang="en-US" sz="3200" noProof="0" dirty="0" smtClean="0"/>
            </a:br>
            <a:endParaRPr lang="en-US" sz="3200" noProof="0" dirty="0" smtClean="0"/>
          </a:p>
          <a:p>
            <a:r>
              <a:rPr lang="en-US" sz="3200" dirty="0" smtClean="0"/>
              <a:t>All testing sessions/ pilot tests/ sample tests/ 4 skills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noProof="0" dirty="0" smtClean="0"/>
              <a:t>CTA + </a:t>
            </a:r>
            <a:r>
              <a:rPr lang="en-US" sz="3200" noProof="0" dirty="0" err="1" smtClean="0"/>
              <a:t>Rasch</a:t>
            </a:r>
            <a:endParaRPr lang="en-US" sz="32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19" y="346763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Digital solutions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noProof="0" dirty="0" smtClean="0"/>
              <a:t>Computer-delivered online tests for reading &amp; writing (ILIAS platform)</a:t>
            </a:r>
            <a:br>
              <a:rPr lang="en-US" sz="2400" noProof="0" dirty="0" smtClean="0"/>
            </a:br>
            <a:r>
              <a:rPr lang="en-US" sz="2400" noProof="0" dirty="0" smtClean="0"/>
              <a:t>	Feedback online questionnaires</a:t>
            </a:r>
            <a:br>
              <a:rPr lang="en-US" sz="2400" noProof="0" dirty="0" smtClean="0"/>
            </a:br>
            <a:r>
              <a:rPr lang="en-US" sz="2400" noProof="0" dirty="0" smtClean="0"/>
              <a:t>	Video instructions (OBS Studio)</a:t>
            </a:r>
            <a:br>
              <a:rPr lang="en-US" sz="2400" noProof="0" dirty="0" smtClean="0"/>
            </a:br>
            <a:r>
              <a:rPr lang="en-US" sz="2400" noProof="0" dirty="0" smtClean="0"/>
              <a:t>	Audio editing (Audacity)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Analyze text difficulty (Text inspector)</a:t>
            </a:r>
            <a:r>
              <a:rPr lang="en-US" sz="2400" noProof="0" dirty="0" smtClean="0"/>
              <a:t/>
            </a:r>
            <a:br>
              <a:rPr lang="en-US" sz="2400" noProof="0" dirty="0" smtClean="0"/>
            </a:br>
            <a:endParaRPr lang="en-US" sz="2400" noProof="0" dirty="0" smtClean="0"/>
          </a:p>
          <a:p>
            <a:r>
              <a:rPr lang="en-US" sz="2400" noProof="0" dirty="0" smtClean="0"/>
              <a:t>Remote interviews via MS Teams for personnel in training units outside Riga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All interviews digitally recorded – for double-marking, appeals &amp; norming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noProof="0" dirty="0" smtClean="0"/>
              <a:t>Moderation online (MS Teams)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19" y="3259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specs (READ) - task types &amp; sub-skills &amp; word limits per text</a:t>
            </a:r>
            <a:br>
              <a:rPr lang="en-US" dirty="0" smtClean="0"/>
            </a:br>
            <a:r>
              <a:rPr lang="en-US" dirty="0" smtClean="0"/>
              <a:t>Test length (WRITE) - longer by 0.5hr</a:t>
            </a:r>
            <a:br>
              <a:rPr lang="en-US" dirty="0" smtClean="0"/>
            </a:br>
            <a:r>
              <a:rPr lang="en-US" dirty="0" smtClean="0"/>
              <a:t>Preparation - both digitally &amp; on paper</a:t>
            </a:r>
            <a:br>
              <a:rPr lang="en-US" dirty="0" smtClean="0"/>
            </a:br>
            <a:r>
              <a:rPr lang="en-US" dirty="0" smtClean="0"/>
              <a:t>Administration</a:t>
            </a:r>
            <a:br>
              <a:rPr lang="en-US" dirty="0" smtClean="0"/>
            </a:br>
            <a:r>
              <a:rPr lang="en-US" dirty="0" smtClean="0"/>
              <a:t>	* Introduction of  video instructions/ spell checker/ word counter/ </a:t>
            </a:r>
            <a:br>
              <a:rPr lang="en-US" dirty="0" smtClean="0"/>
            </a:br>
            <a:r>
              <a:rPr lang="en-US" dirty="0" smtClean="0"/>
              <a:t>	text highlighter</a:t>
            </a:r>
            <a:br>
              <a:rPr lang="en-US" dirty="0" smtClean="0"/>
            </a:br>
            <a:r>
              <a:rPr lang="en-US" dirty="0" smtClean="0"/>
              <a:t>	* changed coding system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Marking procedures</a:t>
            </a:r>
            <a:br>
              <a:rPr lang="en-US" dirty="0" smtClean="0"/>
            </a:br>
            <a:r>
              <a:rPr lang="en-US" dirty="0" smtClean="0"/>
              <a:t>	* READ - stricter for structures/ more lenient for spelling/ typos; </a:t>
            </a:r>
            <a:br>
              <a:rPr lang="en-US" dirty="0" smtClean="0"/>
            </a:br>
            <a:r>
              <a:rPr lang="en-US" dirty="0" smtClean="0"/>
              <a:t>	* WRITE - stricter for accuracy of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19" y="3259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7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Digitalization Lessons Learned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Pluses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+</a:t>
            </a:r>
            <a:r>
              <a:rPr lang="en-US" dirty="0" smtClean="0"/>
              <a:t> </a:t>
            </a:r>
            <a:r>
              <a:rPr lang="en-US" sz="2700" dirty="0" smtClean="0"/>
              <a:t>faster marking (WRITE)</a:t>
            </a:r>
            <a:br>
              <a:rPr lang="en-US" sz="2700" dirty="0" smtClean="0"/>
            </a:br>
            <a:r>
              <a:rPr lang="en-US" sz="2700" dirty="0" smtClean="0"/>
              <a:t>+ easier &amp; faster &amp; more precise test data collection &amp; analysis</a:t>
            </a:r>
            <a:br>
              <a:rPr lang="en-US" sz="2700" dirty="0" smtClean="0"/>
            </a:br>
            <a:r>
              <a:rPr lang="en-US" sz="2700" dirty="0" smtClean="0"/>
              <a:t>+ more environmentally friendly??</a:t>
            </a:r>
            <a:br>
              <a:rPr lang="en-US" sz="2700" dirty="0" smtClean="0"/>
            </a:br>
            <a:r>
              <a:rPr lang="en-US" sz="2700" dirty="0" smtClean="0"/>
              <a:t>+ more appealing to TTs??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05670" y="2194559"/>
            <a:ext cx="6341165" cy="40241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Minuses &amp; Threats &amp; Challenges &amp; Concerns</a:t>
            </a:r>
          </a:p>
          <a:p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700" dirty="0" smtClean="0"/>
              <a:t>- time consuming (development &amp; plan B)</a:t>
            </a:r>
            <a:br>
              <a:rPr lang="en-US" sz="2700" dirty="0" smtClean="0"/>
            </a:br>
            <a:r>
              <a:rPr lang="en-US" sz="2700" dirty="0" smtClean="0"/>
              <a:t>- digital literacy of TTs</a:t>
            </a:r>
            <a:br>
              <a:rPr lang="en-US" sz="2700" dirty="0" smtClean="0"/>
            </a:br>
            <a:r>
              <a:rPr lang="en-US" sz="2700" dirty="0" smtClean="0"/>
              <a:t>- technical issues - network/ power/ updates </a:t>
            </a:r>
            <a:br>
              <a:rPr lang="en-US" sz="2700" dirty="0" smtClean="0"/>
            </a:br>
            <a:r>
              <a:rPr lang="en-US" sz="2700" dirty="0" smtClean="0"/>
              <a:t>- test security</a:t>
            </a:r>
            <a:br>
              <a:rPr lang="en-US" sz="2700" dirty="0" smtClean="0"/>
            </a:br>
            <a:r>
              <a:rPr lang="en-US" sz="2700" dirty="0" smtClean="0"/>
              <a:t>- network security</a:t>
            </a:r>
            <a:br>
              <a:rPr lang="en-US" sz="2700" dirty="0" smtClean="0"/>
            </a:br>
            <a:r>
              <a:rPr lang="en-US" sz="2700" dirty="0" smtClean="0"/>
              <a:t>- IT support?/ limited opportunities for training</a:t>
            </a:r>
            <a:br>
              <a:rPr lang="en-US" sz="2700" dirty="0" smtClean="0"/>
            </a:br>
            <a:r>
              <a:rPr lang="en-US" sz="2700" dirty="0" smtClean="0"/>
              <a:t>- expensive (hardware/ software/ training)</a:t>
            </a:r>
            <a:br>
              <a:rPr lang="en-US" sz="2700" dirty="0" smtClean="0"/>
            </a:br>
            <a:r>
              <a:rPr lang="en-US" sz="2700" dirty="0" smtClean="0"/>
              <a:t>- requires more people/ labor division</a:t>
            </a:r>
            <a:br>
              <a:rPr lang="en-US" sz="2700" dirty="0" smtClean="0"/>
            </a:br>
            <a:r>
              <a:rPr lang="en-US" sz="2700" dirty="0" smtClean="0"/>
              <a:t>- requires new skills (new programs/ programming)</a:t>
            </a:r>
            <a:endParaRPr lang="en-US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19" y="3259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4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Digital Reading tests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0" y="2193925"/>
            <a:ext cx="10565460" cy="40243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04" y="423222"/>
            <a:ext cx="11583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Digital Reading tests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54965"/>
            <a:ext cx="10820400" cy="328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71" y="366809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3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Preventative measures for </a:t>
            </a:r>
            <a:br>
              <a:rPr lang="en-US" dirty="0" smtClean="0"/>
            </a:br>
            <a:r>
              <a:rPr lang="en-US" dirty="0" smtClean="0"/>
              <a:t>test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10691"/>
            <a:ext cx="10820400" cy="3807994"/>
          </a:xfrm>
        </p:spPr>
        <p:txBody>
          <a:bodyPr/>
          <a:lstStyle/>
          <a:p>
            <a:r>
              <a:rPr lang="en-US" dirty="0" smtClean="0"/>
              <a:t>Identity checked before the test</a:t>
            </a:r>
          </a:p>
          <a:p>
            <a:r>
              <a:rPr lang="en-US" dirty="0" smtClean="0"/>
              <a:t>Unique codes for test takers</a:t>
            </a:r>
          </a:p>
          <a:p>
            <a:r>
              <a:rPr lang="en-US" dirty="0" smtClean="0"/>
              <a:t>No smartphones or watches or recording devices</a:t>
            </a:r>
          </a:p>
          <a:p>
            <a:r>
              <a:rPr lang="en-US" dirty="0" smtClean="0"/>
              <a:t>Access only to ILIAS</a:t>
            </a:r>
          </a:p>
          <a:p>
            <a:r>
              <a:rPr lang="en-US" dirty="0" smtClean="0"/>
              <a:t>1 test pass in ILIAS, limited availability period, manually selected participants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19" y="411083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Agenda     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</a:t>
            </a:r>
            <a:r>
              <a:rPr lang="en-US" dirty="0" smtClean="0"/>
              <a:t>school</a:t>
            </a:r>
          </a:p>
          <a:p>
            <a:r>
              <a:rPr lang="en-US" dirty="0" smtClean="0"/>
              <a:t>Language &amp; testing policy</a:t>
            </a:r>
          </a:p>
          <a:p>
            <a:r>
              <a:rPr lang="en-US" dirty="0" smtClean="0"/>
              <a:t>Testing team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Cooperation</a:t>
            </a:r>
          </a:p>
          <a:p>
            <a:r>
              <a:rPr lang="en-US" dirty="0" smtClean="0"/>
              <a:t>Statistical analysis/ norming/ digital tools/ AI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618" y="3259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AI &amp; </a:t>
            </a:r>
            <a:r>
              <a:rPr lang="en-US" noProof="0" dirty="0" err="1" smtClean="0"/>
              <a:t>ChatGPT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noProof="0" dirty="0" smtClean="0"/>
              <a:t>Text to Voice converter (</a:t>
            </a:r>
            <a:r>
              <a:rPr lang="en-US" sz="3200" noProof="0" dirty="0" err="1" smtClean="0"/>
              <a:t>narakeet</a:t>
            </a:r>
            <a:r>
              <a:rPr lang="en-US" sz="3200" noProof="0" dirty="0" smtClean="0"/>
              <a:t>)</a:t>
            </a:r>
            <a:br>
              <a:rPr lang="en-US" sz="3200" noProof="0" dirty="0" smtClean="0"/>
            </a:br>
            <a:endParaRPr lang="en-US" sz="3200" noProof="0" dirty="0" smtClean="0"/>
          </a:p>
          <a:p>
            <a:r>
              <a:rPr lang="en-US" sz="3200" noProof="0" dirty="0" smtClean="0"/>
              <a:t>Experimenting with </a:t>
            </a:r>
            <a:r>
              <a:rPr lang="en-US" sz="3200" noProof="0" dirty="0" err="1" smtClean="0"/>
              <a:t>ChatGPT</a:t>
            </a:r>
            <a:r>
              <a:rPr lang="en-US" sz="3200" noProof="0" dirty="0" smtClean="0"/>
              <a:t> </a:t>
            </a:r>
            <a:br>
              <a:rPr lang="en-US" sz="3200" noProof="0" dirty="0" smtClean="0"/>
            </a:br>
            <a:r>
              <a:rPr lang="en-US" sz="3200" noProof="0" dirty="0" smtClean="0"/>
              <a:t>- summaries,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paraphrasing,</a:t>
            </a:r>
            <a:r>
              <a:rPr lang="en-US" sz="3200" noProof="0" dirty="0" smtClean="0"/>
              <a:t> </a:t>
            </a:r>
            <a:br>
              <a:rPr lang="en-US" sz="3200" noProof="0" dirty="0" smtClean="0"/>
            </a:br>
            <a:r>
              <a:rPr lang="en-US" sz="3200" noProof="0" dirty="0" smtClean="0"/>
              <a:t>- extracting key points, </a:t>
            </a:r>
            <a:br>
              <a:rPr lang="en-US" sz="3200" noProof="0" dirty="0" smtClean="0"/>
            </a:br>
            <a:r>
              <a:rPr lang="en-US" sz="3200" noProof="0" dirty="0" smtClean="0"/>
              <a:t>- generating tasks/questions for speaking, e.g. role-plays</a:t>
            </a:r>
            <a:endParaRPr lang="en-US" sz="3200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845" y="3733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THANK YOU!        PALDIES!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845" y="347870"/>
            <a:ext cx="1152381" cy="12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2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LANGUAGES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English </a:t>
            </a:r>
            <a:endParaRPr lang="lv-LV" noProof="0" dirty="0" smtClean="0"/>
          </a:p>
          <a:p>
            <a:r>
              <a:rPr lang="en-US" noProof="0" dirty="0" smtClean="0"/>
              <a:t>Russian </a:t>
            </a:r>
            <a:endParaRPr lang="lv-LV" noProof="0" dirty="0" smtClean="0"/>
          </a:p>
          <a:p>
            <a:r>
              <a:rPr lang="en-US" noProof="0" dirty="0" smtClean="0"/>
              <a:t>French</a:t>
            </a:r>
            <a:endParaRPr lang="lv-LV" noProof="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noProof="0" dirty="0" smtClean="0"/>
              <a:t>Other languages – upon request</a:t>
            </a:r>
            <a:r>
              <a:rPr lang="en-US" dirty="0" smtClean="0"/>
              <a:t> (outsourcing)</a:t>
            </a:r>
            <a:endParaRPr lang="en-US" noProof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19" y="3259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1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/>
              <a:t>Course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noProof="0" dirty="0" smtClean="0"/>
              <a:t>INTENSIVE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a) </a:t>
            </a:r>
            <a:r>
              <a:rPr lang="en-US" noProof="0" dirty="0" smtClean="0">
                <a:solidFill>
                  <a:srgbClr val="00B050"/>
                </a:solidFill>
              </a:rPr>
              <a:t>4 skills</a:t>
            </a:r>
            <a:r>
              <a:rPr lang="en-US" dirty="0" smtClean="0">
                <a:solidFill>
                  <a:srgbClr val="00B050"/>
                </a:solidFill>
              </a:rPr>
              <a:t>/ multiple levels </a:t>
            </a:r>
            <a:r>
              <a:rPr lang="en-US" noProof="0" dirty="0" smtClean="0">
                <a:solidFill>
                  <a:srgbClr val="00B050"/>
                </a:solidFill>
              </a:rPr>
              <a:t>(9 weeks)</a:t>
            </a:r>
            <a:br>
              <a:rPr lang="en-US" noProof="0" dirty="0" smtClean="0">
                <a:solidFill>
                  <a:srgbClr val="00B050"/>
                </a:solidFill>
              </a:rPr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b) Professional terminology for cadets </a:t>
            </a:r>
            <a:br>
              <a:rPr lang="en-US" noProof="0" dirty="0" smtClean="0"/>
            </a:br>
            <a:r>
              <a:rPr lang="en-US" noProof="0" dirty="0" smtClean="0"/>
              <a:t>(up to 6 weeks)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c) </a:t>
            </a:r>
            <a:r>
              <a:rPr lang="en-US" noProof="0" dirty="0" smtClean="0">
                <a:solidFill>
                  <a:srgbClr val="00B050"/>
                </a:solidFill>
              </a:rPr>
              <a:t>Professional </a:t>
            </a:r>
            <a:r>
              <a:rPr lang="en-US" noProof="0" dirty="0" err="1" smtClean="0">
                <a:solidFill>
                  <a:srgbClr val="00B050"/>
                </a:solidFill>
              </a:rPr>
              <a:t>lge</a:t>
            </a:r>
            <a:r>
              <a:rPr lang="en-US" noProof="0" dirty="0" smtClean="0">
                <a:solidFill>
                  <a:srgbClr val="00B050"/>
                </a:solidFill>
              </a:rPr>
              <a:t> </a:t>
            </a:r>
            <a:r>
              <a:rPr lang="en-US" noProof="0" dirty="0" smtClean="0">
                <a:solidFill>
                  <a:srgbClr val="00B050"/>
                </a:solidFill>
              </a:rPr>
              <a:t>training</a:t>
            </a:r>
            <a:r>
              <a:rPr lang="lv-LV" noProof="0" dirty="0" smtClean="0">
                <a:solidFill>
                  <a:srgbClr val="00B050"/>
                </a:solidFill>
              </a:rPr>
              <a:t> </a:t>
            </a:r>
            <a:r>
              <a:rPr lang="lv-LV" noProof="0" dirty="0" err="1" smtClean="0">
                <a:solidFill>
                  <a:srgbClr val="00B050"/>
                </a:solidFill>
              </a:rPr>
              <a:t>for</a:t>
            </a:r>
            <a:r>
              <a:rPr lang="lv-LV" noProof="0" dirty="0" smtClean="0">
                <a:solidFill>
                  <a:srgbClr val="00B050"/>
                </a:solidFill>
              </a:rPr>
              <a:t> </a:t>
            </a:r>
            <a:r>
              <a:rPr lang="lv-LV" noProof="0" dirty="0" err="1" smtClean="0">
                <a:solidFill>
                  <a:srgbClr val="00B050"/>
                </a:solidFill>
              </a:rPr>
              <a:t>various</a:t>
            </a:r>
            <a:r>
              <a:rPr lang="lv-LV" noProof="0" dirty="0" smtClean="0">
                <a:solidFill>
                  <a:srgbClr val="00B050"/>
                </a:solidFill>
              </a:rPr>
              <a:t> </a:t>
            </a:r>
            <a:r>
              <a:rPr lang="lv-LV" noProof="0" dirty="0" err="1" smtClean="0">
                <a:solidFill>
                  <a:srgbClr val="00B050"/>
                </a:solidFill>
              </a:rPr>
              <a:t>target</a:t>
            </a:r>
            <a:r>
              <a:rPr lang="lv-LV" noProof="0" dirty="0" smtClean="0">
                <a:solidFill>
                  <a:srgbClr val="00B050"/>
                </a:solidFill>
              </a:rPr>
              <a:t> </a:t>
            </a:r>
            <a:r>
              <a:rPr lang="lv-LV" noProof="0" dirty="0" err="1" smtClean="0">
                <a:solidFill>
                  <a:srgbClr val="00B050"/>
                </a:solidFill>
              </a:rPr>
              <a:t>groups</a:t>
            </a:r>
            <a:r>
              <a:rPr lang="lv-LV" noProof="0" dirty="0" smtClean="0">
                <a:solidFill>
                  <a:srgbClr val="00B050"/>
                </a:solidFill>
              </a:rPr>
              <a:t> (6 </a:t>
            </a:r>
            <a:r>
              <a:rPr lang="lv-LV" noProof="0" dirty="0" err="1" smtClean="0">
                <a:solidFill>
                  <a:srgbClr val="00B050"/>
                </a:solidFill>
              </a:rPr>
              <a:t>weeks</a:t>
            </a:r>
            <a:r>
              <a:rPr lang="lv-LV" noProof="0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lv-LV" dirty="0" smtClean="0"/>
              <a:t>d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B050"/>
                </a:solidFill>
              </a:rPr>
              <a:t>1-week STANAG prep course for externals</a:t>
            </a:r>
            <a:endParaRPr lang="en-US" noProof="0" dirty="0" smtClean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noProof="0" dirty="0" smtClean="0"/>
              <a:t>NON-INTENSIVE</a:t>
            </a:r>
            <a:br>
              <a:rPr lang="en-US" b="1" u="sng" noProof="0" dirty="0" smtClean="0"/>
            </a:br>
            <a:endParaRPr lang="en-US" b="1" u="sng" noProof="0" dirty="0" smtClean="0"/>
          </a:p>
          <a:p>
            <a:pPr marL="0" indent="0">
              <a:buNone/>
            </a:pPr>
            <a:r>
              <a:rPr lang="en-US" dirty="0" smtClean="0"/>
              <a:t>a) </a:t>
            </a:r>
            <a:r>
              <a:rPr lang="en-US" noProof="0" dirty="0" smtClean="0">
                <a:solidFill>
                  <a:srgbClr val="00B050"/>
                </a:solidFill>
              </a:rPr>
              <a:t>Writing (remedial) course (96 hours)</a:t>
            </a:r>
            <a:br>
              <a:rPr lang="en-US" noProof="0" dirty="0" smtClean="0">
                <a:solidFill>
                  <a:srgbClr val="00B050"/>
                </a:solidFill>
              </a:rPr>
            </a:br>
            <a:r>
              <a:rPr lang="en-US" noProof="0" dirty="0" smtClean="0"/>
              <a:t>	</a:t>
            </a:r>
            <a:br>
              <a:rPr lang="en-US" noProof="0" dirty="0" smtClean="0"/>
            </a:br>
            <a:r>
              <a:rPr lang="en-US" noProof="0" dirty="0" smtClean="0"/>
              <a:t>b) </a:t>
            </a:r>
            <a:r>
              <a:rPr lang="en-US" noProof="0" dirty="0" smtClean="0">
                <a:solidFill>
                  <a:srgbClr val="00B050"/>
                </a:solidFill>
              </a:rPr>
              <a:t>3-skills remedial course </a:t>
            </a:r>
            <a:br>
              <a:rPr lang="en-US" noProof="0" dirty="0" smtClean="0">
                <a:solidFill>
                  <a:srgbClr val="00B050"/>
                </a:solidFill>
              </a:rPr>
            </a:br>
            <a:r>
              <a:rPr lang="en-US" noProof="0" dirty="0" smtClean="0">
                <a:solidFill>
                  <a:srgbClr val="00B050"/>
                </a:solidFill>
              </a:rPr>
              <a:t>(listen-speak-read) (96 hours)</a:t>
            </a:r>
            <a:br>
              <a:rPr lang="en-US" noProof="0" dirty="0" smtClean="0">
                <a:solidFill>
                  <a:srgbClr val="00B050"/>
                </a:solidFill>
              </a:rPr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c) </a:t>
            </a:r>
            <a:r>
              <a:rPr lang="en-US" noProof="0" dirty="0" smtClean="0">
                <a:solidFill>
                  <a:srgbClr val="00B050"/>
                </a:solidFill>
              </a:rPr>
              <a:t>grammar course (96 hours)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d) Professional </a:t>
            </a:r>
            <a:r>
              <a:rPr lang="en-US" noProof="0" dirty="0" err="1" smtClean="0"/>
              <a:t>lge</a:t>
            </a:r>
            <a:r>
              <a:rPr lang="en-US" noProof="0" dirty="0" smtClean="0"/>
              <a:t> training for MOD and security services personnel (240 hours)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e) Professional terminology for Armed Forces personnel (254 hours)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428" y="325980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 smtClean="0"/>
              <a:t>Testing &amp; Language policy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noProof="0" dirty="0" smtClean="0"/>
              <a:t>Purpose of each test/ who is required to be tested and why is specified</a:t>
            </a:r>
          </a:p>
          <a:p>
            <a:pPr marL="0" indent="0">
              <a:buNone/>
            </a:pPr>
            <a:endParaRPr lang="en-US" noProof="0" dirty="0" smtClean="0"/>
          </a:p>
          <a:p>
            <a:r>
              <a:rPr lang="en-US" b="1" noProof="0" dirty="0" smtClean="0"/>
              <a:t>ALCPT</a:t>
            </a:r>
            <a:r>
              <a:rPr lang="en-US" noProof="0" dirty="0" smtClean="0"/>
              <a:t> - for placement and screening for STANAG 6001 test </a:t>
            </a:r>
          </a:p>
          <a:p>
            <a:r>
              <a:rPr lang="en-US" b="1" noProof="0" dirty="0" smtClean="0"/>
              <a:t>STANAG 6001 test</a:t>
            </a:r>
            <a:r>
              <a:rPr lang="en-US" noProof="0" dirty="0" smtClean="0"/>
              <a:t> - to assess a person’s proficiency </a:t>
            </a:r>
          </a:p>
          <a:p>
            <a:pPr marL="0" indent="0">
              <a:buNone/>
            </a:pPr>
            <a:r>
              <a:rPr lang="en-US" dirty="0" smtClean="0"/>
              <a:t>	a) Next rank*/ position</a:t>
            </a:r>
            <a:r>
              <a:rPr lang="en-US" dirty="0" smtClean="0"/>
              <a:t>*</a:t>
            </a:r>
            <a:r>
              <a:rPr lang="en-US" dirty="0" smtClean="0"/>
              <a:t>	</a:t>
            </a:r>
            <a:endParaRPr lang="lv-LV" dirty="0" smtClean="0"/>
          </a:p>
          <a:p>
            <a:pPr marL="0" indent="0">
              <a:buNone/>
            </a:pPr>
            <a:r>
              <a:rPr lang="lv-LV" dirty="0"/>
              <a:t>	</a:t>
            </a:r>
            <a:r>
              <a:rPr lang="en-US" dirty="0" smtClean="0"/>
              <a:t>b</a:t>
            </a:r>
            <a:r>
              <a:rPr lang="en-US" dirty="0" smtClean="0"/>
              <a:t>) Participation in training </a:t>
            </a:r>
            <a:r>
              <a:rPr lang="en-US" dirty="0" smtClean="0"/>
              <a:t>or </a:t>
            </a:r>
            <a:r>
              <a:rPr lang="en-US" dirty="0" smtClean="0"/>
              <a:t>overseas deployments</a:t>
            </a:r>
          </a:p>
          <a:p>
            <a:pPr marL="0" indent="0">
              <a:buNone/>
            </a:pPr>
            <a:r>
              <a:rPr lang="en-US" dirty="0" smtClean="0"/>
              <a:t>	c) After a course* at Language School</a:t>
            </a:r>
          </a:p>
          <a:p>
            <a:pPr marL="0" indent="0"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i="1" noProof="0" dirty="0" smtClean="0"/>
              <a:t>The results of other tests and examinations cannot be equated with the results of the NATO STANAG 6001 English proficiency test.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91" y="3259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Testing &amp; Language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at Levels 1, 2 &amp; 3;  plus levels are used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TTs are allowed to take a test only in one or more of the skills*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Certificate valid for 3 years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NATO STANAG 6001 English proficiency test is not permitted if the candidate holds a valid test certificate, unless </a:t>
            </a:r>
            <a:r>
              <a:rPr lang="en-US" dirty="0" err="1" smtClean="0"/>
              <a:t>lge</a:t>
            </a:r>
            <a:r>
              <a:rPr lang="en-US" dirty="0" smtClean="0"/>
              <a:t> training received – min 72 hours.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28" y="3259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Testing &amp; Language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noProof="0" dirty="0" smtClean="0"/>
              <a:t>ach speaking &amp;</a:t>
            </a:r>
            <a:r>
              <a:rPr lang="en-US" baseline="0" noProof="0" dirty="0" smtClean="0"/>
              <a:t> writing </a:t>
            </a:r>
            <a:r>
              <a:rPr lang="en-US" noProof="0" dirty="0" smtClean="0"/>
              <a:t>test is rated by 2 testers. When needed – another 2</a:t>
            </a:r>
          </a:p>
          <a:p>
            <a:r>
              <a:rPr lang="en-US" dirty="0" smtClean="0"/>
              <a:t>S</a:t>
            </a:r>
            <a:r>
              <a:rPr lang="en-US" noProof="0" dirty="0" smtClean="0"/>
              <a:t>peaking tests recorded</a:t>
            </a:r>
          </a:p>
          <a:p>
            <a:r>
              <a:rPr lang="en-US" noProof="0" dirty="0" smtClean="0"/>
              <a:t>8-10 interviews per day (depending on the level, 20-40 min per candidate)</a:t>
            </a:r>
          </a:p>
          <a:p>
            <a:r>
              <a:rPr lang="en-US" noProof="0" dirty="0" smtClean="0"/>
              <a:t>Info about the test</a:t>
            </a:r>
            <a:r>
              <a:rPr lang="en-US" baseline="0" noProof="0" dirty="0" smtClean="0"/>
              <a:t> – </a:t>
            </a:r>
            <a:r>
              <a:rPr lang="en-US" noProof="0" dirty="0" smtClean="0"/>
              <a:t>J-1 informs units, they apply</a:t>
            </a:r>
          </a:p>
          <a:p>
            <a:r>
              <a:rPr lang="en-US" noProof="0" dirty="0" smtClean="0"/>
              <a:t>TTs are issued printed certificates (in LAT &amp; ENG), results – in electronic database.</a:t>
            </a:r>
          </a:p>
          <a:p>
            <a:r>
              <a:rPr lang="en-US" noProof="0" dirty="0" smtClean="0"/>
              <a:t>Feedback to TTs - may provide individual feedback if there is a justified need</a:t>
            </a:r>
          </a:p>
          <a:p>
            <a:r>
              <a:rPr lang="en-US" noProof="0" dirty="0" smtClean="0"/>
              <a:t>Appeals</a:t>
            </a:r>
            <a:r>
              <a:rPr lang="en-US" dirty="0" smtClean="0"/>
              <a:t> </a:t>
            </a:r>
            <a:endParaRPr lang="en-US" noProof="0" dirty="0" smtClean="0"/>
          </a:p>
          <a:p>
            <a:r>
              <a:rPr lang="en-US" noProof="0" dirty="0" smtClean="0"/>
              <a:t>Test security – storage and access of test materials.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19" y="501437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1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STANAG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STANAG 6001 tests in Latvia since 2003</a:t>
            </a:r>
          </a:p>
          <a:p>
            <a:r>
              <a:rPr lang="en-US" dirty="0" smtClean="0"/>
              <a:t>plus levels since 2014</a:t>
            </a:r>
          </a:p>
          <a:p>
            <a:r>
              <a:rPr lang="en-US" dirty="0" smtClean="0"/>
              <a:t>rank requirements 2-2-2-1+ since 2018*</a:t>
            </a:r>
          </a:p>
          <a:p>
            <a:endParaRPr lang="en-US" noProof="0" dirty="0" smtClean="0"/>
          </a:p>
          <a:p>
            <a:r>
              <a:rPr lang="en-US" noProof="0" dirty="0" smtClean="0"/>
              <a:t>bi-level tests for L1&amp;2 and L2&amp;3</a:t>
            </a:r>
          </a:p>
          <a:p>
            <a:r>
              <a:rPr lang="en-US" noProof="0" dirty="0" smtClean="0"/>
              <a:t>4 sessions a year </a:t>
            </a:r>
            <a:endParaRPr lang="lv-LV" noProof="0" dirty="0" smtClean="0"/>
          </a:p>
          <a:p>
            <a:r>
              <a:rPr lang="en-US" noProof="0" dirty="0" smtClean="0"/>
              <a:t>writing  </a:t>
            </a:r>
            <a:r>
              <a:rPr lang="en-US" noProof="0" dirty="0" smtClean="0"/>
              <a:t>&amp; reading tests</a:t>
            </a:r>
            <a:r>
              <a:rPr lang="en-US" dirty="0" smtClean="0"/>
              <a:t> - </a:t>
            </a:r>
            <a:r>
              <a:rPr lang="en-US" noProof="0" dirty="0" smtClean="0"/>
              <a:t>online</a:t>
            </a:r>
          </a:p>
          <a:p>
            <a:r>
              <a:rPr lang="en-US" noProof="0" dirty="0" smtClean="0"/>
              <a:t>listening test – pen &amp; paper* (wireless headphones)</a:t>
            </a:r>
          </a:p>
          <a:p>
            <a:r>
              <a:rPr lang="en-US" noProof="0" dirty="0" smtClean="0"/>
              <a:t>For foreign personnel taking L1&amp;2 tests – instructions</a:t>
            </a:r>
            <a:r>
              <a:rPr lang="en-US" dirty="0" smtClean="0"/>
              <a:t> &amp; prompts for</a:t>
            </a:r>
            <a:r>
              <a:rPr lang="en-US" noProof="0" dirty="0" smtClean="0"/>
              <a:t> role-plays and writing tasks – also in RUS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45" y="3259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2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STANAG testing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Develop </a:t>
            </a:r>
            <a:br>
              <a:rPr lang="en-US" noProof="0" dirty="0" smtClean="0"/>
            </a:br>
            <a:r>
              <a:rPr lang="en-US" noProof="0" dirty="0" smtClean="0"/>
              <a:t>- STANAG tests in English (both </a:t>
            </a:r>
            <a:r>
              <a:rPr lang="en-US" noProof="0" dirty="0" err="1" smtClean="0"/>
              <a:t>pen&amp;paper</a:t>
            </a:r>
            <a:r>
              <a:rPr lang="en-US" noProof="0" dirty="0" smtClean="0"/>
              <a:t> and computer</a:t>
            </a:r>
            <a:r>
              <a:rPr lang="en-US" dirty="0" smtClean="0"/>
              <a:t>-</a:t>
            </a:r>
            <a:r>
              <a:rPr lang="en-US" noProof="0" dirty="0" smtClean="0"/>
              <a:t>delivered)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Sample tests for </a:t>
            </a:r>
            <a:r>
              <a:rPr lang="en-US" i="1" dirty="0" smtClean="0"/>
              <a:t>externals</a:t>
            </a:r>
            <a:r>
              <a:rPr lang="en-US" dirty="0" smtClean="0"/>
              <a:t> &amp; to be used in class</a:t>
            </a:r>
            <a:br>
              <a:rPr lang="en-US" dirty="0" smtClean="0"/>
            </a:br>
            <a:r>
              <a:rPr lang="en-US" dirty="0" smtClean="0"/>
              <a:t>  (2 versions available for L1&amp;2 and L2&amp;3)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noProof="0" dirty="0" smtClean="0"/>
              <a:t>Test tasks for extra practice</a:t>
            </a:r>
          </a:p>
          <a:p>
            <a:r>
              <a:rPr lang="en-US" noProof="0" dirty="0" smtClean="0"/>
              <a:t>Piloting</a:t>
            </a:r>
          </a:p>
          <a:p>
            <a:r>
              <a:rPr lang="en-US" dirty="0" smtClean="0"/>
              <a:t>Provide feedback (trends/ tendencies) to the teaching department</a:t>
            </a:r>
            <a:endParaRPr lang="en-US" noProof="0" dirty="0" smtClean="0"/>
          </a:p>
          <a:p>
            <a:endParaRPr lang="en-US" dirty="0" smtClean="0"/>
          </a:p>
          <a:p>
            <a:r>
              <a:rPr lang="en-US" noProof="0" dirty="0" smtClean="0"/>
              <a:t>STANAG tests in Russian (in future?)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19" y="325981"/>
            <a:ext cx="1152381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1188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1245</TotalTime>
  <Words>1110</Words>
  <Application>Microsoft Office PowerPoint</Application>
  <PresentationFormat>Widescreen</PresentationFormat>
  <Paragraphs>113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Vapor Trail</vt:lpstr>
      <vt:lpstr>NATIONAL Presentation LATVIA</vt:lpstr>
      <vt:lpstr>Agenda     </vt:lpstr>
      <vt:lpstr>LANGUAGES</vt:lpstr>
      <vt:lpstr>Course system</vt:lpstr>
      <vt:lpstr>Testing &amp; Language policy</vt:lpstr>
      <vt:lpstr>Testing &amp; Language policy</vt:lpstr>
      <vt:lpstr>Testing &amp; Language policy</vt:lpstr>
      <vt:lpstr>STANAG Testing</vt:lpstr>
      <vt:lpstr>STANAG testing team</vt:lpstr>
      <vt:lpstr>STANAG testing team</vt:lpstr>
      <vt:lpstr>BILATERAL Co-operation  with ESTONIA </vt:lpstr>
      <vt:lpstr>Norming</vt:lpstr>
      <vt:lpstr>Statistical analysis</vt:lpstr>
      <vt:lpstr>Digital solutions</vt:lpstr>
      <vt:lpstr>Digitalization </vt:lpstr>
      <vt:lpstr>Digitalization Lessons Learned</vt:lpstr>
      <vt:lpstr>Digital Reading tests</vt:lpstr>
      <vt:lpstr>Digital Reading tests</vt:lpstr>
      <vt:lpstr>Preventative measures for  test security</vt:lpstr>
      <vt:lpstr>AI &amp; ChatGPT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Latvian NAF</dc:title>
  <dc:creator>Inga Farte-Zalite</dc:creator>
  <cp:lastModifiedBy>Inga Farte-Zalite</cp:lastModifiedBy>
  <cp:revision>58</cp:revision>
  <cp:lastPrinted>2023-08-24T11:32:40Z</cp:lastPrinted>
  <dcterms:created xsi:type="dcterms:W3CDTF">2023-07-13T10:01:27Z</dcterms:created>
  <dcterms:modified xsi:type="dcterms:W3CDTF">2023-09-21T08:21:23Z</dcterms:modified>
</cp:coreProperties>
</file>