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7" r:id="rId3"/>
    <p:sldId id="258" r:id="rId4"/>
    <p:sldId id="259" r:id="rId5"/>
    <p:sldId id="261" r:id="rId6"/>
    <p:sldId id="260" r:id="rId7"/>
    <p:sldId id="263" r:id="rId8"/>
    <p:sldId id="266" r:id="rId9"/>
    <p:sldId id="276" r:id="rId10"/>
    <p:sldId id="268" r:id="rId11"/>
    <p:sldId id="265" r:id="rId12"/>
    <p:sldId id="267" r:id="rId13"/>
    <p:sldId id="269" r:id="rId14"/>
    <p:sldId id="270" r:id="rId15"/>
    <p:sldId id="271" r:id="rId16"/>
    <p:sldId id="272" r:id="rId17"/>
    <p:sldId id="273" r:id="rId18"/>
    <p:sldId id="274" r:id="rId19"/>
    <p:sldId id="275" r:id="rId2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dianu Cristina" initials="BC" lastIdx="19" clrIdx="0">
    <p:extLst>
      <p:ext uri="{19B8F6BF-5375-455C-9EA6-DF929625EA0E}">
        <p15:presenceInfo xmlns:p15="http://schemas.microsoft.com/office/powerpoint/2012/main" userId="S-1-5-21-2336240541-2184335127-719603695-26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95" autoAdjust="0"/>
  </p:normalViewPr>
  <p:slideViewPr>
    <p:cSldViewPr snapToGrid="0">
      <p:cViewPr varScale="1">
        <p:scale>
          <a:sx n="61" d="100"/>
          <a:sy n="61" d="100"/>
        </p:scale>
        <p:origin x="16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7969A-5246-47E0-811A-6BBC28F8786C}" type="datetimeFigureOut">
              <a:rPr lang="ro-RO" smtClean="0"/>
              <a:t>07.11.2022</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8A37C-BA49-477D-928C-E6934B971E0A}" type="slidenum">
              <a:rPr lang="ro-RO" smtClean="0"/>
              <a:t>‹#›</a:t>
            </a:fld>
            <a:endParaRPr lang="ro-RO"/>
          </a:p>
        </p:txBody>
      </p:sp>
    </p:spTree>
    <p:extLst>
      <p:ext uri="{BB962C8B-B14F-4D97-AF65-F5344CB8AC3E}">
        <p14:creationId xmlns:p14="http://schemas.microsoft.com/office/powerpoint/2010/main" val="6847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Good morning, ladies and gentlemen. (CLICK) My name is Marioara Donat, I am a teacher of English working for the Land Forces Academy of Romania. I am also the administrator of the elementary online English course coordinated by the General Directorate of Human Resources Management (CLICK). My presentation outlines two of the key aspects of the new stage of language training that we have experienced recently, through our </a:t>
            </a:r>
            <a:r>
              <a:rPr lang="en-US" sz="1200" b="1" dirty="0">
                <a:latin typeface="Times New Roman" panose="02020603050405020304" pitchFamily="18" charset="0"/>
                <a:cs typeface="Times New Roman" panose="02020603050405020304" pitchFamily="18" charset="0"/>
              </a:rPr>
              <a:t>new</a:t>
            </a:r>
            <a:r>
              <a:rPr lang="en-US" sz="1200" dirty="0">
                <a:latin typeface="Times New Roman" panose="02020603050405020304" pitchFamily="18" charset="0"/>
                <a:cs typeface="Times New Roman" panose="02020603050405020304" pitchFamily="18" charset="0"/>
              </a:rPr>
              <a:t> elementary online English course. It will be all about students’ personalized learning and motivation. But first, WHY DID WE NEED A NEW ONLINE ENGLISH 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we all know that n</a:t>
            </a:r>
            <a:r>
              <a:rPr lang="ro-RO" sz="1200" kern="1200" dirty="0" err="1">
                <a:solidFill>
                  <a:schemeClr val="tx1"/>
                </a:solidFill>
                <a:effectLst/>
                <a:latin typeface="+mn-lt"/>
                <a:ea typeface="+mn-ea"/>
                <a:cs typeface="+mn-cs"/>
              </a:rPr>
              <a:t>owadays</a:t>
            </a:r>
            <a:r>
              <a:rPr lang="ro-RO" sz="1200" kern="1200" dirty="0">
                <a:solidFill>
                  <a:schemeClr val="tx1"/>
                </a:solidFill>
                <a:effectLst/>
                <a:latin typeface="+mn-lt"/>
                <a:ea typeface="+mn-ea"/>
                <a:cs typeface="+mn-cs"/>
              </a:rPr>
              <a:t> the situation in the </a:t>
            </a:r>
            <a:r>
              <a:rPr lang="ro-RO" sz="1200" kern="1200" dirty="0" err="1">
                <a:solidFill>
                  <a:schemeClr val="tx1"/>
                </a:solidFill>
                <a:effectLst/>
                <a:latin typeface="+mn-lt"/>
                <a:ea typeface="+mn-ea"/>
                <a:cs typeface="+mn-cs"/>
              </a:rPr>
              <a:t>Eastern</a:t>
            </a:r>
            <a:r>
              <a:rPr lang="ro-RO" sz="1200" kern="1200" dirty="0">
                <a:solidFill>
                  <a:schemeClr val="tx1"/>
                </a:solidFill>
                <a:effectLst/>
                <a:latin typeface="+mn-lt"/>
                <a:ea typeface="+mn-ea"/>
                <a:cs typeface="+mn-cs"/>
              </a:rPr>
              <a:t> Europe is </a:t>
            </a:r>
            <a:r>
              <a:rPr lang="ro-RO" sz="1200" kern="1200" dirty="0" err="1">
                <a:solidFill>
                  <a:schemeClr val="tx1"/>
                </a:solidFill>
                <a:effectLst/>
                <a:latin typeface="+mn-lt"/>
                <a:ea typeface="+mn-ea"/>
                <a:cs typeface="+mn-cs"/>
              </a:rPr>
              <a:t>very</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demanding</a:t>
            </a:r>
            <a:r>
              <a:rPr lang="ro-RO" sz="1200" kern="1200" dirty="0">
                <a:solidFill>
                  <a:schemeClr val="tx1"/>
                </a:solidFill>
                <a:effectLst/>
                <a:latin typeface="+mn-lt"/>
                <a:ea typeface="+mn-ea"/>
                <a:cs typeface="+mn-cs"/>
              </a:rPr>
              <a:t> for the </a:t>
            </a:r>
            <a:r>
              <a:rPr lang="ro-RO" sz="1200" kern="1200" dirty="0" err="1">
                <a:solidFill>
                  <a:schemeClr val="tx1"/>
                </a:solidFill>
                <a:effectLst/>
                <a:latin typeface="+mn-lt"/>
                <a:ea typeface="+mn-ea"/>
                <a:cs typeface="+mn-cs"/>
              </a:rPr>
              <a:t>military</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personnel</a:t>
            </a:r>
            <a:r>
              <a:rPr lang="ro-RO" sz="1200" kern="1200" dirty="0">
                <a:solidFill>
                  <a:schemeClr val="tx1"/>
                </a:solidFill>
                <a:effectLst/>
                <a:latin typeface="+mn-lt"/>
                <a:ea typeface="+mn-ea"/>
                <a:cs typeface="+mn-cs"/>
              </a:rPr>
              <a:t>. The Global Pandemic </a:t>
            </a:r>
            <a:r>
              <a:rPr lang="en-US" sz="1200" kern="1200" dirty="0">
                <a:solidFill>
                  <a:schemeClr val="tx1"/>
                </a:solidFill>
                <a:effectLst/>
                <a:latin typeface="+mn-lt"/>
                <a:ea typeface="+mn-ea"/>
                <a:cs typeface="+mn-cs"/>
              </a:rPr>
              <a:t>challenged </a:t>
            </a:r>
            <a:r>
              <a:rPr lang="ro-RO" sz="1200" kern="1200" dirty="0">
                <a:solidFill>
                  <a:schemeClr val="tx1"/>
                </a:solidFill>
                <a:effectLst/>
                <a:latin typeface="+mn-lt"/>
                <a:ea typeface="+mn-ea"/>
                <a:cs typeface="+mn-cs"/>
              </a:rPr>
              <a:t>the </a:t>
            </a:r>
            <a:r>
              <a:rPr lang="ro-RO" sz="1200" kern="1200" dirty="0" err="1">
                <a:solidFill>
                  <a:schemeClr val="tx1"/>
                </a:solidFill>
                <a:effectLst/>
                <a:latin typeface="+mn-lt"/>
                <a:ea typeface="+mn-ea"/>
                <a:cs typeface="+mn-cs"/>
              </a:rPr>
              <a:t>education</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system</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worldwide</a:t>
            </a:r>
            <a:r>
              <a:rPr lang="en-US" sz="1200" kern="1200" dirty="0">
                <a:solidFill>
                  <a:schemeClr val="tx1"/>
                </a:solidFill>
                <a:effectLst/>
                <a:latin typeface="+mn-lt"/>
                <a:ea typeface="+mn-ea"/>
                <a:cs typeface="+mn-cs"/>
              </a:rPr>
              <a:t>. Moreover, </a:t>
            </a:r>
            <a:r>
              <a:rPr lang="ro-RO" sz="1200" kern="1200" dirty="0" err="1">
                <a:solidFill>
                  <a:schemeClr val="tx1"/>
                </a:solidFill>
                <a:effectLst/>
                <a:latin typeface="+mn-lt"/>
                <a:ea typeface="+mn-ea"/>
                <a:cs typeface="+mn-cs"/>
              </a:rPr>
              <a:t>starting</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February</a:t>
            </a:r>
            <a:r>
              <a:rPr lang="ro-RO" sz="1200" kern="1200" dirty="0">
                <a:solidFill>
                  <a:schemeClr val="tx1"/>
                </a:solidFill>
                <a:effectLst/>
                <a:latin typeface="+mn-lt"/>
                <a:ea typeface="+mn-ea"/>
                <a:cs typeface="+mn-cs"/>
              </a:rPr>
              <a:t> 2022 the </a:t>
            </a:r>
            <a:r>
              <a:rPr lang="en-US" sz="1200" kern="1200" dirty="0">
                <a:solidFill>
                  <a:schemeClr val="tx1"/>
                </a:solidFill>
                <a:effectLst/>
                <a:latin typeface="+mn-lt"/>
                <a:ea typeface="+mn-ea"/>
                <a:cs typeface="+mn-cs"/>
              </a:rPr>
              <a:t>conflict</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between</a:t>
            </a:r>
            <a:r>
              <a:rPr lang="ro-RO" sz="1200" kern="1200" dirty="0">
                <a:solidFill>
                  <a:schemeClr val="tx1"/>
                </a:solidFill>
                <a:effectLst/>
                <a:latin typeface="+mn-lt"/>
                <a:ea typeface="+mn-ea"/>
                <a:cs typeface="+mn-cs"/>
              </a:rPr>
              <a:t> Rusia and </a:t>
            </a:r>
            <a:r>
              <a:rPr lang="ro-RO" sz="1200" kern="1200" dirty="0" err="1">
                <a:solidFill>
                  <a:schemeClr val="tx1"/>
                </a:solidFill>
                <a:effectLst/>
                <a:latin typeface="+mn-lt"/>
                <a:ea typeface="+mn-ea"/>
                <a:cs typeface="+mn-cs"/>
              </a:rPr>
              <a:t>Ukraine</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challenged far more </a:t>
            </a:r>
            <a:r>
              <a:rPr lang="ro-RO" sz="1200" kern="1200" dirty="0">
                <a:solidFill>
                  <a:schemeClr val="tx1"/>
                </a:solidFill>
                <a:effectLst/>
                <a:latin typeface="+mn-lt"/>
                <a:ea typeface="+mn-ea"/>
                <a:cs typeface="+mn-cs"/>
              </a:rPr>
              <a:t>the </a:t>
            </a:r>
            <a:r>
              <a:rPr lang="ro-RO" sz="1200" kern="1200" dirty="0" err="1">
                <a:solidFill>
                  <a:schemeClr val="tx1"/>
                </a:solidFill>
                <a:effectLst/>
                <a:latin typeface="+mn-lt"/>
                <a:ea typeface="+mn-ea"/>
                <a:cs typeface="+mn-cs"/>
              </a:rPr>
              <a:t>East</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Europe</a:t>
            </a:r>
            <a:r>
              <a:rPr lang="en-US" sz="1200" kern="1200" dirty="0">
                <a:solidFill>
                  <a:schemeClr val="tx1"/>
                </a:solidFill>
                <a:effectLst/>
                <a:latin typeface="+mn-lt"/>
                <a:ea typeface="+mn-ea"/>
                <a:cs typeface="+mn-cs"/>
              </a:rPr>
              <a:t>an</a:t>
            </a:r>
            <a:r>
              <a:rPr lang="ro-RO" sz="1200" kern="1200" dirty="0">
                <a:solidFill>
                  <a:schemeClr val="tx1"/>
                </a:solidFill>
                <a:effectLst/>
                <a:latin typeface="+mn-lt"/>
                <a:ea typeface="+mn-ea"/>
                <a:cs typeface="+mn-cs"/>
              </a:rPr>
              <a:t> NATO </a:t>
            </a:r>
            <a:r>
              <a:rPr lang="ro-RO" sz="1200" kern="1200" dirty="0" err="1">
                <a:solidFill>
                  <a:schemeClr val="tx1"/>
                </a:solidFill>
                <a:effectLst/>
                <a:latin typeface="+mn-lt"/>
                <a:ea typeface="+mn-ea"/>
                <a:cs typeface="+mn-cs"/>
              </a:rPr>
              <a:t>countries</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our military personnel have to learn foreign languages at workplace, combining the  daily duties and missions with one or two hours of learning, as commanders cannot spare them for long. </a:t>
            </a:r>
            <a:r>
              <a:rPr lang="ro-RO" sz="1200" kern="1200" dirty="0" err="1">
                <a:solidFill>
                  <a:schemeClr val="tx1"/>
                </a:solidFill>
                <a:effectLst/>
                <a:latin typeface="+mn-lt"/>
                <a:ea typeface="+mn-ea"/>
                <a:cs typeface="+mn-cs"/>
              </a:rPr>
              <a:t>Fortunately</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were able to continue the language training of our soldiers with the help of technology.</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online language training programs had been well developed and served us well before. Under the new circumstances, we needed to refine the learning approach. The result was a </a:t>
            </a:r>
            <a:r>
              <a:rPr lang="en-US" sz="1200" b="1" kern="1200" dirty="0">
                <a:solidFill>
                  <a:schemeClr val="tx1"/>
                </a:solidFill>
                <a:effectLst/>
                <a:latin typeface="+mn-lt"/>
                <a:ea typeface="+mn-ea"/>
                <a:cs typeface="+mn-cs"/>
              </a:rPr>
              <a:t>new type of online language course </a:t>
            </a:r>
            <a:r>
              <a:rPr lang="en-US" sz="1200" kern="1200" dirty="0">
                <a:solidFill>
                  <a:schemeClr val="tx1"/>
                </a:solidFill>
                <a:effectLst/>
                <a:latin typeface="+mn-lt"/>
                <a:ea typeface="+mn-ea"/>
                <a:cs typeface="+mn-cs"/>
              </a:rPr>
              <a:t>with new elements in terms of course concept, feedback, personalized learning and motivation of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the agenda of my presentation is this: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a:t>
            </a:fld>
            <a:endParaRPr lang="ro-RO"/>
          </a:p>
        </p:txBody>
      </p:sp>
    </p:spTree>
    <p:extLst>
      <p:ext uri="{BB962C8B-B14F-4D97-AF65-F5344CB8AC3E}">
        <p14:creationId xmlns:p14="http://schemas.microsoft.com/office/powerpoint/2010/main" val="347924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(CLICK1)  If the tutor considers that the student needs more practice he/ she has the possibility to design remedial activities.</a:t>
            </a:r>
            <a:endParaRPr lang="ro-RO" dirty="0"/>
          </a:p>
          <a:p>
            <a:r>
              <a:rPr lang="en-US" dirty="0"/>
              <a:t>(CLICK2)The course designers created a</a:t>
            </a:r>
            <a:r>
              <a:rPr lang="en-US" baseline="0" dirty="0"/>
              <a:t> zone on the platform</a:t>
            </a:r>
            <a:r>
              <a:rPr lang="en-US" dirty="0"/>
              <a:t> for remedial activities.</a:t>
            </a:r>
            <a:r>
              <a:rPr lang="en-US" baseline="0" dirty="0"/>
              <a:t> They might be (CLICK3) synchronous, for which </a:t>
            </a:r>
            <a:r>
              <a:rPr lang="en-US" dirty="0"/>
              <a:t>students make reservations</a:t>
            </a:r>
            <a:r>
              <a:rPr lang="ro-RO" dirty="0"/>
              <a:t> (CLICK</a:t>
            </a:r>
            <a:r>
              <a:rPr lang="en-US" dirty="0"/>
              <a:t>4</a:t>
            </a:r>
            <a:r>
              <a:rPr lang="ro-RO" dirty="0"/>
              <a:t>)</a:t>
            </a:r>
            <a:r>
              <a:rPr lang="en-US" dirty="0"/>
              <a:t> to meet their</a:t>
            </a:r>
            <a:r>
              <a:rPr lang="en-US" baseline="0" dirty="0"/>
              <a:t> tutor for (CLICK 5)supplementary explanations or for (CLICK6)more speaking practice. </a:t>
            </a:r>
          </a:p>
          <a:p>
            <a:r>
              <a:rPr lang="en-US" baseline="0" dirty="0"/>
              <a:t>(CLICK7) The asynchronous part of the remedial activities offer tutors the possibility(CLICK8)  to design their own materials to help students to improve their abilities. (CLICK9)</a:t>
            </a:r>
          </a:p>
          <a:p>
            <a:endParaRPr lang="en-US" baseline="0" dirty="0"/>
          </a:p>
          <a:p>
            <a:r>
              <a:rPr lang="en-US" b="1" baseline="0" dirty="0"/>
              <a:t>This is the next novelty of the course, remedial activities created for each student or group of students according to the needs the tutor identified</a:t>
            </a:r>
            <a:r>
              <a:rPr lang="en-US" baseline="0" dirty="0"/>
              <a:t>. (CLICK10)Tutor has to take into consideration individual cognitive abilities after observing students’ performance during interactive activities and after checking their answers to the productive tasks of speaking and writing.</a:t>
            </a:r>
          </a:p>
          <a:p>
            <a:r>
              <a:rPr lang="en-US" baseline="0" dirty="0"/>
              <a:t>Here, students have dedicated folders (CLICK11) (CLICK 12)with their names on, and the teacher assigns the needed tasks to each of them. (CLICK13) </a:t>
            </a:r>
            <a:r>
              <a:rPr lang="en-US" b="1" baseline="0" dirty="0"/>
              <a:t>This actually means personalized learning</a:t>
            </a:r>
            <a:r>
              <a:rPr lang="en-US" baseline="0" dirty="0"/>
              <a:t>. </a:t>
            </a:r>
          </a:p>
          <a:p>
            <a:endParaRPr lang="en-US" baseline="0" dirty="0"/>
          </a:p>
          <a:p>
            <a:r>
              <a:rPr lang="en-US" baseline="0"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10</a:t>
            </a:fld>
            <a:endParaRPr lang="ro-RO"/>
          </a:p>
        </p:txBody>
      </p:sp>
    </p:spTree>
    <p:extLst>
      <p:ext uri="{BB962C8B-B14F-4D97-AF65-F5344CB8AC3E}">
        <p14:creationId xmlns:p14="http://schemas.microsoft.com/office/powerpoint/2010/main" val="2065612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(CLICK1) </a:t>
            </a:r>
          </a:p>
          <a:p>
            <a:r>
              <a:rPr lang="en-US" sz="1200" noProof="0" dirty="0">
                <a:latin typeface="Times New Roman" panose="02020603050405020304" pitchFamily="18" charset="0"/>
                <a:cs typeface="Times New Roman" panose="02020603050405020304" pitchFamily="18" charset="0"/>
              </a:rPr>
              <a:t>(CLICK2)The roles of the players involved in the learning process of the course have been redesigned.</a:t>
            </a:r>
            <a:r>
              <a:rPr lang="en-US" sz="1200" baseline="0" noProof="0" dirty="0">
                <a:latin typeface="Times New Roman" panose="02020603050405020304" pitchFamily="18" charset="0"/>
                <a:cs typeface="Times New Roman" panose="02020603050405020304" pitchFamily="18" charset="0"/>
              </a:rPr>
              <a:t> (CLICK 3) The role of the Program coordinator is to coordinate the entire process of the course design and implementation, including the teams and work groups and she works with 5 course administrators.(CLICK4) </a:t>
            </a:r>
            <a:r>
              <a:rPr lang="en-US" sz="1200" noProof="0" dirty="0">
                <a:latin typeface="Times New Roman" panose="02020603050405020304" pitchFamily="18" charset="0"/>
                <a:cs typeface="Times New Roman" panose="02020603050405020304" pitchFamily="18" charset="0"/>
              </a:rPr>
              <a:t>The Course Administrator has the role of guiding and coordinating the course sessions.</a:t>
            </a:r>
            <a:r>
              <a:rPr lang="en-US" sz="1200" baseline="0" noProof="0" dirty="0">
                <a:latin typeface="Times New Roman" panose="02020603050405020304" pitchFamily="18" charset="0"/>
                <a:cs typeface="Times New Roman" panose="02020603050405020304" pitchFamily="18" charset="0"/>
              </a:rPr>
              <a:t> The course administrator usually works with a team of 3-4 tutors. T</a:t>
            </a:r>
            <a:r>
              <a:rPr lang="en-US" sz="1200" noProof="0" dirty="0">
                <a:latin typeface="Times New Roman" panose="02020603050405020304" pitchFamily="18" charset="0"/>
                <a:cs typeface="Times New Roman" panose="02020603050405020304" pitchFamily="18" charset="0"/>
              </a:rPr>
              <a:t>he tutor (CLICK5) has the role of a facilitator, checking the productive tasks, creating personalized content for each student and assessing the students at the end of the lessons</a:t>
            </a:r>
            <a:r>
              <a:rPr lang="en-US" sz="1200" baseline="0" noProof="0" dirty="0">
                <a:latin typeface="Times New Roman" panose="02020603050405020304" pitchFamily="18" charset="0"/>
                <a:cs typeface="Times New Roman" panose="02020603050405020304" pitchFamily="18" charset="0"/>
              </a:rPr>
              <a:t> during virtual classes. Each tutor has a group of 10-15 students. </a:t>
            </a:r>
          </a:p>
          <a:p>
            <a:endParaRPr lang="en-US" sz="1200" baseline="0" noProof="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real challenge of this online course was</a:t>
            </a:r>
            <a:r>
              <a:rPr lang="en-US" baseline="0" dirty="0"/>
              <a:t> the way to put it into practice, to make it work, to get the students to react positively to the course content and the new way to learn English. This was the most difficult part. Last autumn we had all the course materials prepared and all the design challenges were met. Everything was in good order on the platform. But we didn’t know what the reaction of our students would be.</a:t>
            </a:r>
          </a:p>
          <a:p>
            <a:endParaRPr lang="en-US" sz="1200" baseline="0" noProof="0" dirty="0">
              <a:latin typeface="Times New Roman" panose="02020603050405020304" pitchFamily="18" charset="0"/>
              <a:cs typeface="Times New Roman" panose="02020603050405020304" pitchFamily="18" charset="0"/>
            </a:endParaRPr>
          </a:p>
          <a:p>
            <a:r>
              <a:rPr lang="en-US" sz="1200" baseline="0" noProof="0" dirty="0">
                <a:latin typeface="Times New Roman" panose="02020603050405020304" pitchFamily="18" charset="0"/>
                <a:cs typeface="Times New Roman" panose="02020603050405020304" pitchFamily="18" charset="0"/>
              </a:rPr>
              <a:t>From the administrators’ point of view it was very difficult to make things move on. Starting from the observation of the students behavior, their reaction to the course content and the messages we exchanged during the first session, we have established a strategy of communicating with our students throughout the course. We have used this </a:t>
            </a:r>
            <a:r>
              <a:rPr lang="en-US" sz="1200" b="1" baseline="0" noProof="0" dirty="0">
                <a:latin typeface="Times New Roman" panose="02020603050405020304" pitchFamily="18" charset="0"/>
                <a:cs typeface="Times New Roman" panose="02020603050405020304" pitchFamily="18" charset="0"/>
              </a:rPr>
              <a:t>new strategy of communication </a:t>
            </a:r>
            <a:r>
              <a:rPr lang="en-US" sz="1200" baseline="0" noProof="0" dirty="0">
                <a:latin typeface="Times New Roman" panose="02020603050405020304" pitchFamily="18" charset="0"/>
                <a:cs typeface="Times New Roman" panose="02020603050405020304" pitchFamily="18" charset="0"/>
              </a:rPr>
              <a:t>during the second session and there was a significant improvement.  Our conclusion was that, besides a strong, reliable course design, communication is equally important and </a:t>
            </a:r>
            <a:r>
              <a:rPr lang="ro-RO" sz="1200" baseline="0" noProof="0" dirty="0">
                <a:latin typeface="Times New Roman" panose="02020603050405020304" pitchFamily="18" charset="0"/>
                <a:cs typeface="Times New Roman" panose="02020603050405020304" pitchFamily="18" charset="0"/>
              </a:rPr>
              <a:t>it is </a:t>
            </a:r>
            <a:r>
              <a:rPr lang="en-US" sz="1200" baseline="0" noProof="0" dirty="0" smtClean="0">
                <a:latin typeface="Times New Roman" panose="02020603050405020304" pitchFamily="18" charset="0"/>
                <a:cs typeface="Times New Roman" panose="02020603050405020304" pitchFamily="18" charset="0"/>
              </a:rPr>
              <a:t>the key </a:t>
            </a:r>
            <a:r>
              <a:rPr lang="en-US" sz="1200" baseline="0" noProof="0" dirty="0">
                <a:latin typeface="Times New Roman" panose="02020603050405020304" pitchFamily="18" charset="0"/>
                <a:cs typeface="Times New Roman" panose="02020603050405020304" pitchFamily="18" charset="0"/>
              </a:rPr>
              <a:t>to students motivation.</a:t>
            </a:r>
          </a:p>
          <a:p>
            <a:endParaRPr lang="en-US" sz="1200" baseline="0" noProof="0" dirty="0">
              <a:latin typeface="Times New Roman" panose="02020603050405020304" pitchFamily="18" charset="0"/>
              <a:cs typeface="Times New Roman" panose="02020603050405020304" pitchFamily="18" charset="0"/>
            </a:endParaRPr>
          </a:p>
          <a:p>
            <a:r>
              <a:rPr lang="en-US" sz="1200" baseline="0" noProof="0" dirty="0">
                <a:latin typeface="Times New Roman" panose="02020603050405020304" pitchFamily="18" charset="0"/>
                <a:cs typeface="Times New Roman" panose="02020603050405020304" pitchFamily="18" charset="0"/>
              </a:rPr>
              <a:t>Next, I am going to tell you just a few things about how we succeeded to motivate students to work on the platform and learn English. I am going to refer to (CLICK 6)Rules for Efficient Communication, (CLICK 7)Means of Communication and (CLICK 8)Types of Messages we have used. </a:t>
            </a:r>
          </a:p>
          <a:p>
            <a:endParaRPr lang="en-US" sz="1200" baseline="0" noProof="0" dirty="0">
              <a:latin typeface="Times New Roman" panose="02020603050405020304" pitchFamily="18" charset="0"/>
              <a:cs typeface="Times New Roman" panose="02020603050405020304" pitchFamily="18" charset="0"/>
            </a:endParaRPr>
          </a:p>
          <a:p>
            <a:r>
              <a:rPr lang="en-US" sz="1200" baseline="0" noProof="0" dirty="0">
                <a:latin typeface="Times New Roman" panose="02020603050405020304" pitchFamily="18" charset="0"/>
                <a:cs typeface="Times New Roman" panose="02020603050405020304" pitchFamily="18" charset="0"/>
              </a:rPr>
              <a:t>(CLICK)</a:t>
            </a:r>
          </a:p>
          <a:p>
            <a:endParaRPr lang="en-US" sz="1200" baseline="0" noProof="0" dirty="0">
              <a:latin typeface="Times New Roman" panose="02020603050405020304" pitchFamily="18" charset="0"/>
              <a:cs typeface="Times New Roman" panose="02020603050405020304" pitchFamily="18" charset="0"/>
            </a:endParaRPr>
          </a:p>
          <a:p>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11</a:t>
            </a:fld>
            <a:endParaRPr lang="ro-RO"/>
          </a:p>
        </p:txBody>
      </p:sp>
    </p:spTree>
    <p:extLst>
      <p:ext uri="{BB962C8B-B14F-4D97-AF65-F5344CB8AC3E}">
        <p14:creationId xmlns:p14="http://schemas.microsoft.com/office/powerpoint/2010/main" val="270747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(CLICK1) (CLICK2)The</a:t>
            </a:r>
            <a:r>
              <a:rPr lang="en-US" baseline="0" dirty="0"/>
              <a:t> first rule for Efficient Communication is to maintain a permanent contact student-tutor, or student – administrator. Even if the students are not in the classroom, there should be a close connection with the teaching team. Students need to know that there is someone to help or to guide them throughout the learning process. Through their messages, the tutors and the administrator encourage students to ask for assistance if they need. </a:t>
            </a:r>
          </a:p>
          <a:p>
            <a:endParaRPr lang="en-US" baseline="0" dirty="0"/>
          </a:p>
          <a:p>
            <a:r>
              <a:rPr lang="en-US" baseline="0" dirty="0"/>
              <a:t>(CLICK3)Communicating the objectives and tutor’s expectations is crucial. Students need to be aware of what they are supposed to do at the end of the course, what their linguistic abilities would be. The objectives are posted at the beginning of each learning sequence on the platform. But more than that, it is important </a:t>
            </a:r>
            <a:r>
              <a:rPr lang="en-US" b="1" baseline="0" dirty="0"/>
              <a:t>to emphasize them through the messages the administrator is sending when announcing the beginning of a lesson</a:t>
            </a:r>
            <a:r>
              <a:rPr lang="en-US" baseline="0" dirty="0"/>
              <a:t>.</a:t>
            </a:r>
          </a:p>
          <a:p>
            <a:endParaRPr lang="en-US" baseline="0" dirty="0"/>
          </a:p>
          <a:p>
            <a:r>
              <a:rPr lang="en-US" baseline="0" dirty="0"/>
              <a:t>(CLICK4)The learning content of this course includes diverse, interactive exercises in order to keep the students engaged. It might be accessed even on mobile phones. This makes the course attractive, especially for young learners. The administrator’s role is to encourage students to access the learning content and to be there if they need any help or to solve technical problems. On the other side, tutor’s role is to give more detailed explanations if the students ask for.</a:t>
            </a:r>
          </a:p>
          <a:p>
            <a:endParaRPr lang="en-US" baseline="0" dirty="0"/>
          </a:p>
          <a:p>
            <a:r>
              <a:rPr lang="en-US" baseline="0" dirty="0"/>
              <a:t>(CLICK5)The course has been designed for independent learners. Students can work at their own pace in the given time frames provided for each module. This time frame is announced by admins. If a student does not keep up the pace within the time frames, he is provided a schedule to keep up the pace, after consultations among student-tutor-administrator.</a:t>
            </a:r>
          </a:p>
          <a:p>
            <a:endParaRPr lang="en-US" baseline="0" dirty="0"/>
          </a:p>
          <a:p>
            <a:r>
              <a:rPr lang="en-US" baseline="0" dirty="0"/>
              <a:t>(CLICK6)Offering a prompt feedback makes the students feel that there is always someone there, behind the computer, who is guiding and protecting their work. Tutors should offer  feedback no later than 24 hours during the week days and 48 hours at the weekend. In this way, students can continue their activities on the platform and the tutor has the possibility to ask for remedial exercises if needed.</a:t>
            </a:r>
          </a:p>
          <a:p>
            <a:endParaRPr lang="en-US" baseline="0" dirty="0"/>
          </a:p>
          <a:p>
            <a:r>
              <a:rPr lang="en-US" baseline="0" dirty="0"/>
              <a:t>(CLICK)</a:t>
            </a:r>
          </a:p>
        </p:txBody>
      </p:sp>
      <p:sp>
        <p:nvSpPr>
          <p:cNvPr id="4" name="Slide Number Placeholder 3"/>
          <p:cNvSpPr>
            <a:spLocks noGrp="1"/>
          </p:cNvSpPr>
          <p:nvPr>
            <p:ph type="sldNum" sz="quarter" idx="10"/>
          </p:nvPr>
        </p:nvSpPr>
        <p:spPr/>
        <p:txBody>
          <a:bodyPr/>
          <a:lstStyle/>
          <a:p>
            <a:fld id="{AF88A37C-BA49-477D-928C-E6934B971E0A}" type="slidenum">
              <a:rPr lang="ro-RO" smtClean="0"/>
              <a:t>12</a:t>
            </a:fld>
            <a:endParaRPr lang="ro-RO"/>
          </a:p>
        </p:txBody>
      </p:sp>
    </p:spTree>
    <p:extLst>
      <p:ext uri="{BB962C8B-B14F-4D97-AF65-F5344CB8AC3E}">
        <p14:creationId xmlns:p14="http://schemas.microsoft.com/office/powerpoint/2010/main" val="96896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(CLICK1)</a:t>
            </a:r>
          </a:p>
          <a:p>
            <a:r>
              <a:rPr lang="en-US" dirty="0"/>
              <a:t> (CLICK2) I will continue with the means of communication we have used.</a:t>
            </a:r>
          </a:p>
          <a:p>
            <a:r>
              <a:rPr lang="en-US" dirty="0"/>
              <a:t>(CLICK3)To communicate to our students we</a:t>
            </a:r>
            <a:r>
              <a:rPr lang="en-US" baseline="0" dirty="0"/>
              <a:t> used the e-mail on </a:t>
            </a:r>
            <a:r>
              <a:rPr lang="en-US" baseline="0" dirty="0" smtClean="0"/>
              <a:t>platform</a:t>
            </a:r>
            <a:r>
              <a:rPr lang="en-US" baseline="0" dirty="0"/>
              <a:t>. It is useful and easy to use for everyone, but some of the students do not read their e-mails.</a:t>
            </a:r>
          </a:p>
          <a:p>
            <a:r>
              <a:rPr lang="en-US" baseline="0" dirty="0"/>
              <a:t>(CLICK4) So actually </a:t>
            </a:r>
            <a:r>
              <a:rPr lang="en-US" b="1" baseline="0" dirty="0"/>
              <a:t>we used WhatsApp more, and we created groups there</a:t>
            </a:r>
            <a:r>
              <a:rPr lang="en-US" baseline="0" dirty="0"/>
              <a:t>. What are the advantages of using this application? It is very handy. Everyone uses it and students usually read the messages posted on WhatsApp. The administrator posts messages to coordinate the activity of the entire group. Tutors post feedback messages or congrats.  Students answer to teachers’ messages promptly, but they might post messages asking for explanations or asking for help if there is a technical problem. What is extraordinary, I can say, is that the students help each other and they offer explanations to their colleagues. (CLICK5) (CLICK6)In this way we have got a cohesion of the group. (CLICK7)The communication goes on not only between the teaching staff and the students, but also among students. </a:t>
            </a:r>
            <a:r>
              <a:rPr lang="en-US" b="1" baseline="0" dirty="0"/>
              <a:t>Therefore, a new type of communication was born, that is called Diamond communication</a:t>
            </a:r>
            <a:r>
              <a:rPr lang="en-US" baseline="0" dirty="0"/>
              <a:t>, as you can see on the slide. Social media has helped us to establish relationships between students, even if they are physically far from one another. In this way, they felt secure and comfortable. Students do not feel alone when they are in front of their computers. They become aware that computers are </a:t>
            </a:r>
            <a:r>
              <a:rPr lang="en-US" b="1" baseline="0" dirty="0"/>
              <a:t>tools</a:t>
            </a:r>
            <a:r>
              <a:rPr lang="en-US" baseline="0" dirty="0"/>
              <a:t> they can use to learn and get guidance and information, as there is always someone there to help. </a:t>
            </a:r>
          </a:p>
          <a:p>
            <a:endParaRPr lang="en-US" baseline="0" dirty="0"/>
          </a:p>
          <a:p>
            <a:r>
              <a:rPr lang="en-US" baseline="0" dirty="0"/>
              <a:t>(CLICK8)Of course we have used personalized messages on WhatsApp for individual feedback. (CLICK9) We have contacted our students on the phone if they remained behind and to establish together a way to catch up with the other students. </a:t>
            </a:r>
          </a:p>
          <a:p>
            <a:endParaRPr lang="en-US" baseline="0" dirty="0"/>
          </a:p>
          <a:p>
            <a:r>
              <a:rPr lang="en-US" baseline="0"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13</a:t>
            </a:fld>
            <a:endParaRPr lang="ro-RO"/>
          </a:p>
        </p:txBody>
      </p:sp>
    </p:spTree>
    <p:extLst>
      <p:ext uri="{BB962C8B-B14F-4D97-AF65-F5344CB8AC3E}">
        <p14:creationId xmlns:p14="http://schemas.microsoft.com/office/powerpoint/2010/main" val="41411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(CLICK1) Taking</a:t>
            </a:r>
            <a:r>
              <a:rPr lang="en-US" baseline="0" dirty="0"/>
              <a:t> into consideration the content of the messages we sent, we consider that they might be:</a:t>
            </a:r>
            <a:r>
              <a:rPr lang="ro-RO" baseline="0" dirty="0"/>
              <a:t> (CLICK</a:t>
            </a:r>
            <a:r>
              <a:rPr lang="en-US" baseline="0" dirty="0"/>
              <a:t>2</a:t>
            </a:r>
            <a:r>
              <a:rPr lang="ro-RO" baseline="0" dirty="0"/>
              <a:t>)</a:t>
            </a:r>
            <a:r>
              <a:rPr lang="en-US" baseline="0" dirty="0"/>
              <a:t> Announcements, </a:t>
            </a:r>
            <a:r>
              <a:rPr lang="ro-RO" baseline="0" dirty="0"/>
              <a:t>(CLICK</a:t>
            </a:r>
            <a:r>
              <a:rPr lang="en-US" baseline="0" dirty="0"/>
              <a:t>3</a:t>
            </a:r>
            <a:r>
              <a:rPr lang="ro-RO" baseline="0" dirty="0"/>
              <a:t>)</a:t>
            </a:r>
            <a:r>
              <a:rPr lang="en-US" baseline="0" dirty="0"/>
              <a:t>Feedback Messages or</a:t>
            </a:r>
            <a:r>
              <a:rPr lang="ro-RO" baseline="0" dirty="0"/>
              <a:t> (CLICK</a:t>
            </a:r>
            <a:r>
              <a:rPr lang="en-US" baseline="0" dirty="0"/>
              <a:t>4</a:t>
            </a:r>
            <a:r>
              <a:rPr lang="ro-RO" baseline="0" dirty="0"/>
              <a:t>)</a:t>
            </a:r>
            <a:r>
              <a:rPr lang="en-US" baseline="0" dirty="0"/>
              <a:t> Congratulations.</a:t>
            </a:r>
          </a:p>
          <a:p>
            <a:endParaRPr lang="en-US" baseline="0" dirty="0"/>
          </a:p>
          <a:p>
            <a:r>
              <a:rPr lang="en-US" dirty="0"/>
              <a:t>(CLICK5)The</a:t>
            </a:r>
            <a:r>
              <a:rPr lang="en-US" baseline="0" dirty="0"/>
              <a:t> administrator uses announcements at the beginning of each lesson. The message should include details about: the objectives, a short description of the content in order to arise students’ interest, the time frame for asynchronous activities, the schedule for virtual classrooms, mentioning that the teaching staff will be there anytime if they need any help.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(CLICK6)It was very useful to announce the schedule for the virtual classes as well as the students who had made a reservation for that day. The students had to re-confirm their participation, as last-minute changes may occur all the time in the military requiring </a:t>
            </a:r>
            <a:r>
              <a:rPr lang="en-US" baseline="0" dirty="0" smtClean="0"/>
              <a:t>re</a:t>
            </a:r>
            <a:r>
              <a:rPr lang="ro-RO" baseline="0" dirty="0" smtClean="0"/>
              <a:t>s</a:t>
            </a:r>
            <a:r>
              <a:rPr lang="en-US" baseline="0" dirty="0" err="1"/>
              <a:t>chedules</a:t>
            </a:r>
            <a:r>
              <a:rPr lang="en-US" baseline="0" dirty="0"/>
              <a:t> of the class. Because our students are just beginners, most messages are in Romanian, but we also used short messages in English, too. (CLICK7)And here you can see students’ reaction to the administrator’s messages.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(CLICK8)Feedback messages were used to tell the students the progress they have made and to remind them to finish the exercises in within the specified time frame.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(CLICK9)Congratulations have the role to motivate the students. They feel rewarded and their self esteem is growing. In this way students feel they are important and they do their best. (CLICK10)They receive the appreciation of the other students who might be their workmates.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a:t>
            </a:r>
          </a:p>
        </p:txBody>
      </p:sp>
      <p:sp>
        <p:nvSpPr>
          <p:cNvPr id="4" name="Slide Number Placeholder 3"/>
          <p:cNvSpPr>
            <a:spLocks noGrp="1"/>
          </p:cNvSpPr>
          <p:nvPr>
            <p:ph type="sldNum" sz="quarter" idx="10"/>
          </p:nvPr>
        </p:nvSpPr>
        <p:spPr/>
        <p:txBody>
          <a:bodyPr/>
          <a:lstStyle/>
          <a:p>
            <a:fld id="{AF88A37C-BA49-477D-928C-E6934B971E0A}" type="slidenum">
              <a:rPr lang="ro-RO" smtClean="0"/>
              <a:t>14</a:t>
            </a:fld>
            <a:endParaRPr lang="ro-RO"/>
          </a:p>
        </p:txBody>
      </p:sp>
    </p:spTree>
    <p:extLst>
      <p:ext uri="{BB962C8B-B14F-4D97-AF65-F5344CB8AC3E}">
        <p14:creationId xmlns:p14="http://schemas.microsoft.com/office/powerpoint/2010/main" val="58997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(CLICK1)  At the end of the course,</a:t>
            </a:r>
            <a:r>
              <a:rPr lang="en-US" baseline="0" dirty="0"/>
              <a:t> our students have completed a survey. They have expressed their opinion on the main elements of the course, on a scale from one to five. </a:t>
            </a:r>
          </a:p>
          <a:p>
            <a:r>
              <a:rPr lang="ro-RO" baseline="0" dirty="0"/>
              <a:t>(CLICK</a:t>
            </a:r>
            <a:r>
              <a:rPr lang="en-US" baseline="0" dirty="0"/>
              <a:t>2</a:t>
            </a:r>
            <a:r>
              <a:rPr lang="ro-RO" baseline="0" dirty="0"/>
              <a:t>)</a:t>
            </a:r>
            <a:r>
              <a:rPr lang="en-US" baseline="0" dirty="0"/>
              <a:t>The first question is reflecting their opinion about the content of the learning sequence, (CLICK 3)the second refers to grammar explanations, (CLICK 4) the third represents their opinion about the speaking and writing assignments, (CLICK5) the fourth – how they appreciated the virtual classrooms and (CLICK6) finally the remedial activities. The chart was generated automatically on ILIAS Platform.</a:t>
            </a:r>
          </a:p>
          <a:p>
            <a:endParaRPr lang="en-US" baseline="0" dirty="0"/>
          </a:p>
          <a:p>
            <a:r>
              <a:rPr lang="en-US" baseline="0"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15</a:t>
            </a:fld>
            <a:endParaRPr lang="ro-RO"/>
          </a:p>
        </p:txBody>
      </p:sp>
    </p:spTree>
    <p:extLst>
      <p:ext uri="{BB962C8B-B14F-4D97-AF65-F5344CB8AC3E}">
        <p14:creationId xmlns:p14="http://schemas.microsoft.com/office/powerpoint/2010/main" val="389420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(CLICK1) </a:t>
            </a:r>
            <a:r>
              <a:rPr lang="en-US" baseline="0" dirty="0"/>
              <a:t> </a:t>
            </a:r>
            <a:r>
              <a:rPr lang="en-US" dirty="0"/>
              <a:t>Using</a:t>
            </a:r>
            <a:r>
              <a:rPr lang="en-US" baseline="0" dirty="0"/>
              <a:t> the same scale from 1 to 5, they have expressed their satisfaction regarding (CLICK2)the teach</a:t>
            </a:r>
            <a:r>
              <a:rPr lang="ro-RO" baseline="0" dirty="0" err="1"/>
              <a:t>er</a:t>
            </a:r>
            <a:r>
              <a:rPr lang="en-US" baseline="0" dirty="0"/>
              <a:t>’s support and(CLICK3) the communication with the teacher. As you can see the teacher has a close relationship with students. (CLICK 4)Then they appreciate the feedback they had got for productive tasks.</a:t>
            </a:r>
          </a:p>
          <a:p>
            <a:endParaRPr lang="en-US" baseline="0" dirty="0"/>
          </a:p>
          <a:p>
            <a:r>
              <a:rPr lang="en-US" baseline="0" dirty="0"/>
              <a:t>After that (CLICK5) they have been asked about the support they had got from the administrator and (CLICK6)the communication with the administrator. The administrator is the person who keeps pushing them with the time frames. I assume that is why, sometimes the administrator has got lower rates compared with the teacher’s.</a:t>
            </a:r>
          </a:p>
          <a:p>
            <a:endParaRPr lang="en-US" baseline="0" dirty="0"/>
          </a:p>
          <a:p>
            <a:r>
              <a:rPr lang="ro-RO" baseline="0" dirty="0"/>
              <a:t>(CLICK</a:t>
            </a:r>
            <a:r>
              <a:rPr lang="en-US" baseline="0" dirty="0"/>
              <a:t>7</a:t>
            </a:r>
            <a:r>
              <a:rPr lang="ro-RO" baseline="0" dirty="0"/>
              <a:t>) </a:t>
            </a:r>
            <a:r>
              <a:rPr lang="en-US" baseline="0" dirty="0"/>
              <a:t>In an open question they expressed their personal opinions about the course. They consider that this course helps them a  lot, through its content, structure, implementation and kept them fully functional at work and at home, as they didn’t have to leave their families to learn English.</a:t>
            </a:r>
            <a:r>
              <a:rPr lang="ro-RO" baseline="0" dirty="0"/>
              <a:t> (CLICK</a:t>
            </a:r>
            <a:r>
              <a:rPr lang="en-US" baseline="0" dirty="0"/>
              <a:t>8</a:t>
            </a:r>
            <a:r>
              <a:rPr lang="ro-RO" baseline="0" dirty="0"/>
              <a:t>) </a:t>
            </a:r>
            <a:r>
              <a:rPr lang="ro-RO" baseline="0" dirty="0" err="1"/>
              <a:t>These</a:t>
            </a:r>
            <a:r>
              <a:rPr lang="ro-RO" baseline="0" dirty="0"/>
              <a:t> </a:t>
            </a:r>
            <a:r>
              <a:rPr lang="ro-RO" baseline="0" dirty="0" err="1"/>
              <a:t>messages</a:t>
            </a:r>
            <a:r>
              <a:rPr lang="ro-RO" baseline="0" dirty="0"/>
              <a:t> </a:t>
            </a:r>
            <a:r>
              <a:rPr lang="ro-RO" baseline="0" dirty="0" err="1"/>
              <a:t>were</a:t>
            </a:r>
            <a:r>
              <a:rPr lang="ro-RO" baseline="0" dirty="0"/>
              <a:t> </a:t>
            </a:r>
            <a:r>
              <a:rPr lang="ro-RO" baseline="0" dirty="0" err="1"/>
              <a:t>really</a:t>
            </a:r>
            <a:r>
              <a:rPr lang="ro-RO" baseline="0" dirty="0"/>
              <a:t> </a:t>
            </a:r>
            <a:r>
              <a:rPr lang="ro-RO" baseline="0" dirty="0" err="1"/>
              <a:t>rewarding</a:t>
            </a:r>
            <a:r>
              <a:rPr lang="ro-RO" baseline="0" dirty="0"/>
              <a:t> for the </a:t>
            </a:r>
            <a:r>
              <a:rPr lang="ro-RO" baseline="0" dirty="0" err="1"/>
              <a:t>teaching</a:t>
            </a:r>
            <a:r>
              <a:rPr lang="ro-RO" baseline="0" dirty="0"/>
              <a:t> staff. </a:t>
            </a:r>
            <a:endParaRPr lang="en-US" baseline="0" dirty="0"/>
          </a:p>
          <a:p>
            <a:endParaRPr lang="en-US" baseline="0" dirty="0"/>
          </a:p>
          <a:p>
            <a:r>
              <a:rPr lang="en-US" baseline="0"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16</a:t>
            </a:fld>
            <a:endParaRPr lang="ro-RO"/>
          </a:p>
        </p:txBody>
      </p:sp>
    </p:spTree>
    <p:extLst>
      <p:ext uri="{BB962C8B-B14F-4D97-AF65-F5344CB8AC3E}">
        <p14:creationId xmlns:p14="http://schemas.microsoft.com/office/powerpoint/2010/main" val="262900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conclusion, (CLICK1</a:t>
            </a:r>
            <a:r>
              <a:rPr lang="en-US" baseline="0" dirty="0"/>
              <a:t> </a:t>
            </a:r>
            <a:r>
              <a:rPr lang="en-US" dirty="0"/>
              <a:t>)the new elementary online course was really new! It is an</a:t>
            </a:r>
            <a:r>
              <a:rPr lang="en-US" baseline="0" dirty="0"/>
              <a:t> objective driven course both as a concept and a digital object. We have used the concept of micro e learning while designing the content. It is interactive and engaging and the students can use even their mobile phones to access it. Video Conference used for Speaking Activities showed that technology can bring people together no matter where they are. </a:t>
            </a:r>
          </a:p>
          <a:p>
            <a:endParaRPr lang="en-US" baseline="0" dirty="0"/>
          </a:p>
          <a:p>
            <a:r>
              <a:rPr lang="en-US" baseline="0" dirty="0"/>
              <a:t>The tutors offer individual feedback and they design personalized learning materials for remedial activities in order to help each student to reach the objectives. We have created a motivating online environment through social media and diamond communication. </a:t>
            </a:r>
          </a:p>
          <a:p>
            <a:r>
              <a:rPr lang="en-US" baseline="0" dirty="0"/>
              <a:t>Our students are satisfied and happy that they can carry on their daily duties while learning English and more than that, they do not have to leave their families to learn the skills of a foreign language. </a:t>
            </a:r>
          </a:p>
          <a:p>
            <a:endParaRPr lang="en-US" baseline="0" dirty="0"/>
          </a:p>
          <a:p>
            <a:r>
              <a:rPr lang="en-US" baseline="0"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17</a:t>
            </a:fld>
            <a:endParaRPr lang="ro-RO"/>
          </a:p>
        </p:txBody>
      </p:sp>
    </p:spTree>
    <p:extLst>
      <p:ext uri="{BB962C8B-B14F-4D97-AF65-F5344CB8AC3E}">
        <p14:creationId xmlns:p14="http://schemas.microsoft.com/office/powerpoint/2010/main" val="3082380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p>
          <a:p>
            <a:r>
              <a:rPr lang="en-US" dirty="0"/>
              <a:t>If you have any questions, I would be</a:t>
            </a:r>
            <a:r>
              <a:rPr lang="en-US" baseline="0" dirty="0"/>
              <a:t> very glad to answer.</a:t>
            </a:r>
          </a:p>
          <a:p>
            <a:endParaRPr lang="en-US" baseline="0" dirty="0"/>
          </a:p>
          <a:p>
            <a:r>
              <a:rPr lang="en-US" baseline="0"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18</a:t>
            </a:fld>
            <a:endParaRPr lang="ro-RO"/>
          </a:p>
        </p:txBody>
      </p:sp>
    </p:spTree>
    <p:extLst>
      <p:ext uri="{BB962C8B-B14F-4D97-AF65-F5344CB8AC3E}">
        <p14:creationId xmlns:p14="http://schemas.microsoft.com/office/powerpoint/2010/main" val="76877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(CLICK)Thank you</a:t>
            </a:r>
            <a:r>
              <a:rPr lang="en-US" baseline="0" dirty="0"/>
              <a:t> for your attention!</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19</a:t>
            </a:fld>
            <a:endParaRPr lang="ro-RO"/>
          </a:p>
        </p:txBody>
      </p:sp>
    </p:spTree>
    <p:extLst>
      <p:ext uri="{BB962C8B-B14F-4D97-AF65-F5344CB8AC3E}">
        <p14:creationId xmlns:p14="http://schemas.microsoft.com/office/powerpoint/2010/main" val="145789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a:t>
            </a:r>
            <a:endParaRPr lang="ro-R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will briefly present the steps taken for</a:t>
            </a:r>
            <a:r>
              <a:rPr lang="en-US" sz="1200" kern="1200" baseline="0" dirty="0">
                <a:solidFill>
                  <a:schemeClr val="tx1"/>
                </a:solidFill>
                <a:effectLst/>
                <a:latin typeface="+mn-lt"/>
                <a:ea typeface="+mn-ea"/>
                <a:cs typeface="+mn-cs"/>
              </a:rPr>
              <a:t> this project and </a:t>
            </a:r>
            <a:r>
              <a:rPr lang="en-US" sz="1200" kern="1200" dirty="0">
                <a:solidFill>
                  <a:schemeClr val="tx1"/>
                </a:solidFill>
                <a:effectLst/>
                <a:latin typeface="+mn-lt"/>
                <a:ea typeface="+mn-ea"/>
                <a:cs typeface="+mn-cs"/>
              </a:rPr>
              <a:t>describe </a:t>
            </a:r>
            <a:r>
              <a:rPr lang="ro-RO"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new concept of the e</a:t>
            </a:r>
            <a:r>
              <a:rPr lang="ro-RO" sz="1200" kern="1200" dirty="0" err="1">
                <a:solidFill>
                  <a:schemeClr val="tx1"/>
                </a:solidFill>
                <a:effectLst/>
                <a:latin typeface="+mn-lt"/>
                <a:ea typeface="+mn-ea"/>
                <a:cs typeface="+mn-cs"/>
              </a:rPr>
              <a:t>lementary</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a:t>
            </a:r>
            <a:r>
              <a:rPr lang="ro-RO" sz="1200" kern="1200" dirty="0" err="1">
                <a:solidFill>
                  <a:schemeClr val="tx1"/>
                </a:solidFill>
                <a:effectLst/>
                <a:latin typeface="+mn-lt"/>
                <a:ea typeface="+mn-ea"/>
                <a:cs typeface="+mn-cs"/>
              </a:rPr>
              <a:t>nline</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English c</a:t>
            </a:r>
            <a:r>
              <a:rPr lang="ro-RO" sz="1200" kern="1200" dirty="0" err="1">
                <a:solidFill>
                  <a:schemeClr val="tx1"/>
                </a:solidFill>
                <a:effectLst/>
                <a:latin typeface="+mn-lt"/>
                <a:ea typeface="+mn-ea"/>
                <a:cs typeface="+mn-cs"/>
              </a:rPr>
              <a:t>ourse</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we are teaching in the online environment at </a:t>
            </a:r>
            <a:r>
              <a:rPr lang="en-US" sz="1200" kern="1200" dirty="0" smtClean="0">
                <a:solidFill>
                  <a:schemeClr val="tx1"/>
                </a:solidFill>
                <a:effectLst/>
                <a:latin typeface="+mn-lt"/>
                <a:ea typeface="+mn-ea"/>
                <a:cs typeface="+mn-cs"/>
              </a:rPr>
              <a:t>present</a:t>
            </a:r>
            <a:r>
              <a:rPr lang="en-US" sz="1200" kern="1200" dirty="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N</a:t>
            </a:r>
            <a:r>
              <a:rPr lang="ro-RO" sz="1200" kern="1200" dirty="0" err="1" smtClean="0">
                <a:solidFill>
                  <a:schemeClr val="tx1"/>
                </a:solidFill>
                <a:effectLst/>
                <a:latin typeface="+mn-lt"/>
                <a:ea typeface="+mn-ea"/>
                <a:cs typeface="+mn-cs"/>
              </a:rPr>
              <a:t>ext</a:t>
            </a:r>
            <a:r>
              <a:rPr lang="en-US"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a:t>
            </a:r>
            <a:r>
              <a:rPr lang="ro-RO" sz="1200" kern="1200" dirty="0">
                <a:solidFill>
                  <a:schemeClr val="tx1"/>
                </a:solidFill>
                <a:effectLst/>
                <a:latin typeface="+mn-lt"/>
                <a:ea typeface="+mn-ea"/>
                <a:cs typeface="+mn-cs"/>
              </a:rPr>
              <a:t>I </a:t>
            </a:r>
            <a:r>
              <a:rPr lang="en-US" sz="1200" kern="1200" dirty="0">
                <a:solidFill>
                  <a:schemeClr val="tx1"/>
                </a:solidFill>
                <a:effectLst/>
                <a:latin typeface="+mn-lt"/>
                <a:ea typeface="+mn-ea"/>
                <a:cs typeface="+mn-cs"/>
              </a:rPr>
              <a:t>will talk </a:t>
            </a:r>
            <a:r>
              <a:rPr lang="ro-RO" sz="1200" kern="1200" dirty="0">
                <a:solidFill>
                  <a:schemeClr val="tx1"/>
                </a:solidFill>
                <a:effectLst/>
                <a:latin typeface="+mn-lt"/>
                <a:ea typeface="+mn-ea"/>
                <a:cs typeface="+mn-cs"/>
              </a:rPr>
              <a:t>about </a:t>
            </a:r>
            <a:r>
              <a:rPr lang="en-US" sz="1200" kern="1200" dirty="0">
                <a:solidFill>
                  <a:schemeClr val="tx1"/>
                </a:solidFill>
                <a:effectLst/>
                <a:latin typeface="+mn-lt"/>
                <a:ea typeface="+mn-ea"/>
                <a:cs typeface="+mn-cs"/>
              </a:rPr>
              <a:t>the new type of feedback that we offer using technology , then I will present the personalized learning and the methods we use to motivate and keep our students engaged in the online learning process. At the end, I will present aspects of students’ satisfaction that ultimately were the best reward for the challenged team of creators.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2</a:t>
            </a:fld>
            <a:endParaRPr lang="ro-RO"/>
          </a:p>
        </p:txBody>
      </p:sp>
    </p:spTree>
    <p:extLst>
      <p:ext uri="{BB962C8B-B14F-4D97-AF65-F5344CB8AC3E}">
        <p14:creationId xmlns:p14="http://schemas.microsoft.com/office/powerpoint/2010/main" val="107264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(CLICK1) </a:t>
            </a:r>
            <a:r>
              <a:rPr lang="ro-RO"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new elementary</a:t>
            </a:r>
            <a:r>
              <a:rPr lang="ro-RO" sz="1200" kern="1200" dirty="0">
                <a:solidFill>
                  <a:schemeClr val="tx1"/>
                </a:solidFill>
                <a:effectLst/>
                <a:latin typeface="+mn-lt"/>
                <a:ea typeface="+mn-ea"/>
                <a:cs typeface="+mn-cs"/>
              </a:rPr>
              <a:t> online </a:t>
            </a:r>
            <a:r>
              <a:rPr lang="en-US" sz="1200" kern="1200" dirty="0">
                <a:solidFill>
                  <a:schemeClr val="tx1"/>
                </a:solidFill>
                <a:effectLst/>
                <a:latin typeface="+mn-lt"/>
                <a:ea typeface="+mn-ea"/>
                <a:cs typeface="+mn-cs"/>
              </a:rPr>
              <a:t>English </a:t>
            </a:r>
            <a:r>
              <a:rPr lang="ro-RO" sz="1200" kern="1200" dirty="0">
                <a:solidFill>
                  <a:schemeClr val="tx1"/>
                </a:solidFill>
                <a:effectLst/>
                <a:latin typeface="+mn-lt"/>
                <a:ea typeface="+mn-ea"/>
                <a:cs typeface="+mn-cs"/>
              </a:rPr>
              <a:t>course is the result of teachers</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efforts as a response to the pandemic situation</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As there are fewer and fewer students that can take part in the face-to-face courses, we keep on teaching this course at present. How did this course come into being?</a:t>
            </a:r>
          </a:p>
          <a:p>
            <a:endParaRPr lang="ro-R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(CLICK2)</a:t>
            </a:r>
            <a:r>
              <a:rPr lang="ro-RO" sz="1200" kern="1200" dirty="0">
                <a:solidFill>
                  <a:schemeClr val="tx1"/>
                </a:solidFill>
                <a:effectLst/>
                <a:latin typeface="+mn-lt"/>
                <a:ea typeface="+mn-ea"/>
                <a:cs typeface="+mn-cs"/>
              </a:rPr>
              <a:t>Material </a:t>
            </a:r>
            <a:r>
              <a:rPr lang="ro-RO" sz="1200" kern="1200" dirty="0" err="1">
                <a:solidFill>
                  <a:schemeClr val="tx1"/>
                </a:solidFill>
                <a:effectLst/>
                <a:latin typeface="+mn-lt"/>
                <a:ea typeface="+mn-ea"/>
                <a:cs typeface="+mn-cs"/>
              </a:rPr>
              <a:t>development</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work</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groups created the content from October 2020 until </a:t>
            </a:r>
            <a:r>
              <a:rPr lang="ro-RO" sz="1200" kern="1200" dirty="0" err="1">
                <a:solidFill>
                  <a:schemeClr val="tx1"/>
                </a:solidFill>
                <a:effectLst/>
                <a:latin typeface="+mn-lt"/>
                <a:ea typeface="+mn-ea"/>
                <a:cs typeface="+mn-cs"/>
              </a:rPr>
              <a:t>March</a:t>
            </a:r>
            <a:r>
              <a:rPr lang="ro-RO" sz="1200" kern="1200" dirty="0">
                <a:solidFill>
                  <a:schemeClr val="tx1"/>
                </a:solidFill>
                <a:effectLst/>
                <a:latin typeface="+mn-lt"/>
                <a:ea typeface="+mn-ea"/>
                <a:cs typeface="+mn-cs"/>
              </a:rPr>
              <a:t> 2021. </a:t>
            </a:r>
            <a:r>
              <a:rPr lang="en-US" sz="1200" kern="1200" dirty="0">
                <a:solidFill>
                  <a:schemeClr val="tx1"/>
                </a:solidFill>
                <a:effectLst/>
                <a:latin typeface="+mn-lt"/>
                <a:ea typeface="+mn-ea"/>
                <a:cs typeface="+mn-cs"/>
              </a:rPr>
              <a:t>(CLICK3) </a:t>
            </a:r>
            <a:r>
              <a:rPr lang="ro-RO" sz="1200" kern="1200" dirty="0">
                <a:solidFill>
                  <a:schemeClr val="tx1"/>
                </a:solidFill>
                <a:effectLst/>
                <a:latin typeface="+mn-lt"/>
                <a:ea typeface="+mn-ea"/>
                <a:cs typeface="+mn-cs"/>
              </a:rPr>
              <a:t>The </a:t>
            </a:r>
            <a:r>
              <a:rPr lang="ro-RO" sz="1200" kern="1200" dirty="0" err="1">
                <a:solidFill>
                  <a:schemeClr val="tx1"/>
                </a:solidFill>
                <a:effectLst/>
                <a:latin typeface="+mn-lt"/>
                <a:ea typeface="+mn-ea"/>
                <a:cs typeface="+mn-cs"/>
              </a:rPr>
              <a:t>materials</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were</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imple</a:t>
            </a:r>
            <a:r>
              <a:rPr lang="en-US" sz="1200" kern="1200" dirty="0">
                <a:solidFill>
                  <a:schemeClr val="tx1"/>
                </a:solidFill>
                <a:effectLst/>
                <a:latin typeface="+mn-lt"/>
                <a:ea typeface="+mn-ea"/>
                <a:cs typeface="+mn-cs"/>
              </a:rPr>
              <a:t>me</a:t>
            </a:r>
            <a:r>
              <a:rPr lang="ro-RO" sz="1200" kern="1200" dirty="0" err="1">
                <a:solidFill>
                  <a:schemeClr val="tx1"/>
                </a:solidFill>
                <a:effectLst/>
                <a:latin typeface="+mn-lt"/>
                <a:ea typeface="+mn-ea"/>
                <a:cs typeface="+mn-cs"/>
              </a:rPr>
              <a:t>nted</a:t>
            </a:r>
            <a:r>
              <a:rPr lang="ro-RO" sz="1200" kern="1200" dirty="0">
                <a:solidFill>
                  <a:schemeClr val="tx1"/>
                </a:solidFill>
                <a:effectLst/>
                <a:latin typeface="+mn-lt"/>
                <a:ea typeface="+mn-ea"/>
                <a:cs typeface="+mn-cs"/>
              </a:rPr>
              <a:t> on ILIAS </a:t>
            </a:r>
            <a:r>
              <a:rPr lang="ro-RO" sz="1200" kern="1200" dirty="0" err="1">
                <a:solidFill>
                  <a:schemeClr val="tx1"/>
                </a:solidFill>
                <a:effectLst/>
                <a:latin typeface="+mn-lt"/>
                <a:ea typeface="+mn-ea"/>
                <a:cs typeface="+mn-cs"/>
              </a:rPr>
              <a:t>platform</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piloted </a:t>
            </a:r>
            <a:r>
              <a:rPr lang="ro-RO" sz="1200" kern="1200" dirty="0">
                <a:solidFill>
                  <a:schemeClr val="tx1"/>
                </a:solidFill>
                <a:effectLst/>
                <a:latin typeface="+mn-lt"/>
                <a:ea typeface="+mn-ea"/>
                <a:cs typeface="+mn-cs"/>
              </a:rPr>
              <a:t>until </a:t>
            </a:r>
            <a:r>
              <a:rPr lang="ro-RO" sz="1200" kern="1200" dirty="0" err="1">
                <a:solidFill>
                  <a:schemeClr val="tx1"/>
                </a:solidFill>
                <a:effectLst/>
                <a:latin typeface="+mn-lt"/>
                <a:ea typeface="+mn-ea"/>
                <a:cs typeface="+mn-cs"/>
              </a:rPr>
              <a:t>September</a:t>
            </a:r>
            <a:r>
              <a:rPr lang="ro-RO" sz="1200" kern="1200" dirty="0">
                <a:solidFill>
                  <a:schemeClr val="tx1"/>
                </a:solidFill>
                <a:effectLst/>
                <a:latin typeface="+mn-lt"/>
                <a:ea typeface="+mn-ea"/>
                <a:cs typeface="+mn-cs"/>
              </a:rPr>
              <a:t> 2021</a:t>
            </a:r>
            <a:r>
              <a:rPr lang="en-US" sz="1200" kern="1200" dirty="0">
                <a:solidFill>
                  <a:schemeClr val="tx1"/>
                </a:solidFill>
                <a:effectLst/>
                <a:latin typeface="+mn-lt"/>
                <a:ea typeface="+mn-ea"/>
                <a:cs typeface="+mn-cs"/>
              </a:rPr>
              <a:t> by another work group</a:t>
            </a:r>
            <a:r>
              <a:rPr lang="ro-RO"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(CLICK4) </a:t>
            </a:r>
            <a:r>
              <a:rPr lang="ro-RO" sz="1200" kern="1200" dirty="0">
                <a:solidFill>
                  <a:schemeClr val="tx1"/>
                </a:solidFill>
                <a:effectLst/>
                <a:latin typeface="+mn-lt"/>
                <a:ea typeface="+mn-ea"/>
                <a:cs typeface="+mn-cs"/>
              </a:rPr>
              <a:t>Until </a:t>
            </a:r>
            <a:r>
              <a:rPr lang="ro-RO" sz="1200" kern="1200" dirty="0" err="1">
                <a:solidFill>
                  <a:schemeClr val="tx1"/>
                </a:solidFill>
                <a:effectLst/>
                <a:latin typeface="+mn-lt"/>
                <a:ea typeface="+mn-ea"/>
                <a:cs typeface="+mn-cs"/>
              </a:rPr>
              <a:t>now</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we</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taught </a:t>
            </a:r>
            <a:r>
              <a:rPr lang="ro-RO" sz="1200" kern="1200" dirty="0">
                <a:solidFill>
                  <a:schemeClr val="tx1"/>
                </a:solidFill>
                <a:effectLst/>
                <a:latin typeface="+mn-lt"/>
                <a:ea typeface="+mn-ea"/>
                <a:cs typeface="+mn-cs"/>
              </a:rPr>
              <a:t>2 </a:t>
            </a:r>
            <a:r>
              <a:rPr lang="ro-RO" sz="1200" kern="1200" dirty="0" err="1">
                <a:solidFill>
                  <a:schemeClr val="tx1"/>
                </a:solidFill>
                <a:effectLst/>
                <a:latin typeface="+mn-lt"/>
                <a:ea typeface="+mn-ea"/>
                <a:cs typeface="+mn-cs"/>
              </a:rPr>
              <a:t>sessions</a:t>
            </a:r>
            <a:r>
              <a:rPr lang="en-US" sz="1200" kern="1200" dirty="0">
                <a:solidFill>
                  <a:schemeClr val="tx1"/>
                </a:solidFill>
                <a:effectLst/>
                <a:latin typeface="+mn-lt"/>
                <a:ea typeface="+mn-ea"/>
                <a:cs typeface="+mn-cs"/>
              </a:rPr>
              <a:t> of the course: </a:t>
            </a:r>
            <a:endParaRPr lang="ro-RO"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5</a:t>
            </a:r>
            <a:r>
              <a:rPr lang="ro-RO" sz="1200" kern="1200" dirty="0">
                <a:solidFill>
                  <a:schemeClr val="tx1"/>
                </a:solidFill>
                <a:effectLst/>
                <a:latin typeface="+mn-lt"/>
                <a:ea typeface="+mn-ea"/>
                <a:cs typeface="+mn-cs"/>
              </a:rPr>
              <a:t>)</a:t>
            </a:r>
            <a:r>
              <a:rPr lang="ro-RO" sz="1200" kern="1200" dirty="0" err="1">
                <a:solidFill>
                  <a:schemeClr val="tx1"/>
                </a:solidFill>
                <a:effectLst/>
                <a:latin typeface="+mn-lt"/>
                <a:ea typeface="+mn-ea"/>
                <a:cs typeface="+mn-cs"/>
              </a:rPr>
              <a:t>September</a:t>
            </a:r>
            <a:r>
              <a:rPr lang="ro-RO" sz="1200" kern="1200" dirty="0">
                <a:solidFill>
                  <a:schemeClr val="tx1"/>
                </a:solidFill>
                <a:effectLst/>
                <a:latin typeface="+mn-lt"/>
                <a:ea typeface="+mn-ea"/>
                <a:cs typeface="+mn-cs"/>
              </a:rPr>
              <a:t> 2021 – </a:t>
            </a:r>
            <a:r>
              <a:rPr lang="ro-RO" sz="1200" kern="1200" dirty="0" err="1">
                <a:solidFill>
                  <a:schemeClr val="tx1"/>
                </a:solidFill>
                <a:effectLst/>
                <a:latin typeface="+mn-lt"/>
                <a:ea typeface="+mn-ea"/>
                <a:cs typeface="+mn-cs"/>
              </a:rPr>
              <a:t>February</a:t>
            </a:r>
            <a:r>
              <a:rPr lang="ro-RO" sz="1200" kern="1200" dirty="0">
                <a:solidFill>
                  <a:schemeClr val="tx1"/>
                </a:solidFill>
                <a:effectLst/>
                <a:latin typeface="+mn-lt"/>
                <a:ea typeface="+mn-ea"/>
                <a:cs typeface="+mn-cs"/>
              </a:rPr>
              <a:t> 2022</a:t>
            </a:r>
            <a:r>
              <a:rPr lang="en-US" sz="1200" kern="1200" dirty="0">
                <a:solidFill>
                  <a:schemeClr val="tx1"/>
                </a:solidFill>
                <a:effectLst/>
                <a:latin typeface="+mn-lt"/>
                <a:ea typeface="+mn-ea"/>
                <a:cs typeface="+mn-cs"/>
              </a:rPr>
              <a:t> </a:t>
            </a:r>
            <a:endParaRPr lang="ro-RO"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6</a:t>
            </a:r>
            <a:r>
              <a:rPr lang="ro-RO" sz="1200" kern="1200" dirty="0">
                <a:solidFill>
                  <a:schemeClr val="tx1"/>
                </a:solidFill>
                <a:effectLst/>
                <a:latin typeface="+mn-lt"/>
                <a:ea typeface="+mn-ea"/>
                <a:cs typeface="+mn-cs"/>
              </a:rPr>
              <a:t>)</a:t>
            </a:r>
            <a:r>
              <a:rPr lang="ro-RO" sz="1200" kern="1200" dirty="0" err="1">
                <a:solidFill>
                  <a:schemeClr val="tx1"/>
                </a:solidFill>
                <a:effectLst/>
                <a:latin typeface="+mn-lt"/>
                <a:ea typeface="+mn-ea"/>
                <a:cs typeface="+mn-cs"/>
              </a:rPr>
              <a:t>February</a:t>
            </a:r>
            <a:r>
              <a:rPr lang="ro-RO"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2022 </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July</a:t>
            </a:r>
            <a:r>
              <a:rPr lang="ro-RO" sz="1200" kern="1200" dirty="0">
                <a:solidFill>
                  <a:schemeClr val="tx1"/>
                </a:solidFill>
                <a:effectLst/>
                <a:latin typeface="+mn-lt"/>
                <a:ea typeface="+mn-ea"/>
                <a:cs typeface="+mn-cs"/>
              </a:rPr>
              <a:t> 2022</a:t>
            </a:r>
          </a:p>
          <a:p>
            <a:r>
              <a:rPr lang="ro-RO" sz="1200"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7</a:t>
            </a:r>
            <a:r>
              <a:rPr lang="ro-RO" sz="1200" kern="1200" dirty="0">
                <a:solidFill>
                  <a:schemeClr val="tx1"/>
                </a:solidFill>
                <a:effectLst/>
                <a:latin typeface="+mn-lt"/>
                <a:ea typeface="+mn-ea"/>
                <a:cs typeface="+mn-cs"/>
              </a:rPr>
              <a:t>)A </a:t>
            </a:r>
            <a:r>
              <a:rPr lang="ro-RO" sz="1200" kern="1200" dirty="0" err="1">
                <a:solidFill>
                  <a:schemeClr val="tx1"/>
                </a:solidFill>
                <a:effectLst/>
                <a:latin typeface="+mn-lt"/>
                <a:ea typeface="+mn-ea"/>
                <a:cs typeface="+mn-cs"/>
              </a:rPr>
              <a:t>new</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session</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has</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started</a:t>
            </a:r>
            <a:r>
              <a:rPr lang="ro-RO" sz="1200" kern="1200" dirty="0">
                <a:solidFill>
                  <a:schemeClr val="tx1"/>
                </a:solidFill>
                <a:effectLst/>
                <a:latin typeface="+mn-lt"/>
                <a:ea typeface="+mn-ea"/>
                <a:cs typeface="+mn-cs"/>
              </a:rPr>
              <a:t> on 29th of August</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course duration</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20 </a:t>
            </a:r>
            <a:r>
              <a:rPr lang="en-US" sz="1200" kern="1200" dirty="0" smtClean="0">
                <a:solidFill>
                  <a:schemeClr val="tx1"/>
                </a:solidFill>
                <a:effectLst/>
                <a:latin typeface="+mn-lt"/>
                <a:ea typeface="+mn-ea"/>
                <a:cs typeface="+mn-cs"/>
              </a:rPr>
              <a:t>weeks.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(CLICK8)We had two training seminars for tutors</a:t>
            </a:r>
            <a:r>
              <a:rPr lang="en-US" sz="1200" kern="1200" baseline="0" dirty="0">
                <a:solidFill>
                  <a:schemeClr val="tx1"/>
                </a:solidFill>
                <a:effectLst/>
                <a:latin typeface="+mn-lt"/>
                <a:ea typeface="+mn-ea"/>
                <a:cs typeface="+mn-cs"/>
              </a:rPr>
              <a:t> that are teachers of English working for the English Learning Centers of the Armed Forces all over the country.</a:t>
            </a:r>
            <a:r>
              <a:rPr lang="ro-RO" sz="1200" kern="1200" baseline="0" dirty="0">
                <a:solidFill>
                  <a:schemeClr val="tx1"/>
                </a:solidFill>
                <a:effectLst/>
                <a:latin typeface="+mn-lt"/>
                <a:ea typeface="+mn-ea"/>
                <a:cs typeface="+mn-cs"/>
              </a:rPr>
              <a:t> (CLICK</a:t>
            </a:r>
            <a:r>
              <a:rPr lang="en-US" sz="1200" kern="1200" baseline="0" dirty="0">
                <a:solidFill>
                  <a:schemeClr val="tx1"/>
                </a:solidFill>
                <a:effectLst/>
                <a:latin typeface="+mn-lt"/>
                <a:ea typeface="+mn-ea"/>
                <a:cs typeface="+mn-cs"/>
              </a:rPr>
              <a:t>9</a:t>
            </a:r>
            <a:r>
              <a:rPr lang="ro-RO"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The first </a:t>
            </a:r>
            <a:r>
              <a:rPr lang="ro-RO" sz="1200" kern="1200" baseline="0" dirty="0">
                <a:solidFill>
                  <a:schemeClr val="tx1"/>
                </a:solidFill>
                <a:effectLst/>
                <a:latin typeface="+mn-lt"/>
                <a:ea typeface="+mn-ea"/>
                <a:cs typeface="+mn-cs"/>
              </a:rPr>
              <a:t>seminar </a:t>
            </a:r>
            <a:r>
              <a:rPr lang="ro-RO" sz="1200" kern="1200" baseline="0" dirty="0" err="1">
                <a:solidFill>
                  <a:schemeClr val="tx1"/>
                </a:solidFill>
                <a:effectLst/>
                <a:latin typeface="+mn-lt"/>
                <a:ea typeface="+mn-ea"/>
                <a:cs typeface="+mn-cs"/>
              </a:rPr>
              <a:t>was</a:t>
            </a:r>
            <a:r>
              <a:rPr lang="ro-RO" sz="1200" kern="1200" baseline="0" dirty="0">
                <a:solidFill>
                  <a:schemeClr val="tx1"/>
                </a:solidFill>
                <a:effectLst/>
                <a:latin typeface="+mn-lt"/>
                <a:ea typeface="+mn-ea"/>
                <a:cs typeface="+mn-cs"/>
              </a:rPr>
              <a:t> on site, (CLICK</a:t>
            </a:r>
            <a:r>
              <a:rPr lang="en-US" sz="1200" kern="1200" baseline="0" dirty="0">
                <a:solidFill>
                  <a:schemeClr val="tx1"/>
                </a:solidFill>
                <a:effectLst/>
                <a:latin typeface="+mn-lt"/>
                <a:ea typeface="+mn-ea"/>
                <a:cs typeface="+mn-cs"/>
              </a:rPr>
              <a:t>10</a:t>
            </a:r>
            <a:r>
              <a:rPr lang="ro-RO"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ro-RO" sz="1200" kern="1200" baseline="0" dirty="0">
                <a:solidFill>
                  <a:schemeClr val="tx1"/>
                </a:solidFill>
                <a:effectLst/>
                <a:latin typeface="+mn-lt"/>
                <a:ea typeface="+mn-ea"/>
                <a:cs typeface="+mn-cs"/>
              </a:rPr>
              <a:t>but in </a:t>
            </a:r>
            <a:r>
              <a:rPr lang="ro-RO" sz="1200" kern="1200" baseline="0" dirty="0" err="1">
                <a:solidFill>
                  <a:schemeClr val="tx1"/>
                </a:solidFill>
                <a:effectLst/>
                <a:latin typeface="+mn-lt"/>
                <a:ea typeface="+mn-ea"/>
                <a:cs typeface="+mn-cs"/>
              </a:rPr>
              <a:t>February</a:t>
            </a:r>
            <a:r>
              <a:rPr lang="ro-RO"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the second seminar was conducted online and it was even more successful</a:t>
            </a:r>
            <a:r>
              <a:rPr lang="ro-RO" sz="1200" kern="1200" baseline="0" dirty="0">
                <a:solidFill>
                  <a:schemeClr val="tx1"/>
                </a:solidFill>
                <a:effectLst/>
                <a:latin typeface="+mn-lt"/>
                <a:ea typeface="+mn-ea"/>
                <a:cs typeface="+mn-cs"/>
              </a:rPr>
              <a:t>.</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(CLICK)</a:t>
            </a:r>
            <a:endParaRPr lang="ro-RO" sz="1200" kern="1200" dirty="0">
              <a:solidFill>
                <a:schemeClr val="tx1"/>
              </a:solidFill>
              <a:effectLst/>
              <a:latin typeface="+mn-lt"/>
              <a:ea typeface="+mn-ea"/>
              <a:cs typeface="+mn-cs"/>
            </a:endParaRPr>
          </a:p>
          <a:p>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3</a:t>
            </a:fld>
            <a:endParaRPr lang="ro-RO"/>
          </a:p>
        </p:txBody>
      </p:sp>
    </p:spTree>
    <p:extLst>
      <p:ext uri="{BB962C8B-B14F-4D97-AF65-F5344CB8AC3E}">
        <p14:creationId xmlns:p14="http://schemas.microsoft.com/office/powerpoint/2010/main" val="7713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6318" rtl="0" eaLnBrk="1" fontAlgn="auto" latinLnBrk="0" hangingPunct="1">
              <a:lnSpc>
                <a:spcPct val="100000"/>
              </a:lnSpc>
              <a:spcBef>
                <a:spcPts val="0"/>
              </a:spcBef>
              <a:spcAft>
                <a:spcPts val="0"/>
              </a:spcAft>
              <a:buClrTx/>
              <a:buSzTx/>
              <a:buFontTx/>
              <a:buNone/>
              <a:tabLst/>
              <a:defRPr/>
            </a:pPr>
            <a:r>
              <a:rPr lang="en-GB" sz="1200" dirty="0">
                <a:latin typeface="Times New Roman" panose="02020603050405020304" pitchFamily="18" charset="0"/>
                <a:cs typeface="Times New Roman" panose="02020603050405020304" pitchFamily="18" charset="0"/>
              </a:rPr>
              <a:t>(CLICK1) What does this new course look like? Well, the concept has several elements of novelty</a:t>
            </a:r>
            <a:r>
              <a:rPr lang="en-GB" sz="1200" baseline="0" dirty="0">
                <a:latin typeface="Times New Roman" panose="02020603050405020304" pitchFamily="18" charset="0"/>
                <a:cs typeface="Times New Roman" panose="02020603050405020304" pitchFamily="18" charset="0"/>
              </a:rPr>
              <a:t>. The first one is the fact that </a:t>
            </a:r>
            <a:r>
              <a:rPr lang="en-GB" sz="1200" dirty="0">
                <a:latin typeface="Times New Roman" panose="02020603050405020304" pitchFamily="18" charset="0"/>
                <a:cs typeface="Times New Roman" panose="02020603050405020304" pitchFamily="18" charset="0"/>
              </a:rPr>
              <a:t>(CLICK2) it is an ”objective-driven course”.</a:t>
            </a:r>
            <a:r>
              <a:rPr lang="en-GB" sz="1200" baseline="0" dirty="0">
                <a:latin typeface="Times New Roman" panose="02020603050405020304" pitchFamily="18" charset="0"/>
                <a:cs typeface="Times New Roman" panose="02020603050405020304" pitchFamily="18" charset="0"/>
              </a:rPr>
              <a:t> The objectives are student-friendly, (CLICK 3)set in accordance with STANAG LEVEL 1 descriptors, and can be reached through a well-defined sequence of activities.</a:t>
            </a:r>
            <a:endParaRPr lang="en-GB" sz="1200" dirty="0">
              <a:latin typeface="Times New Roman" panose="02020603050405020304" pitchFamily="18" charset="0"/>
              <a:cs typeface="Times New Roman" panose="02020603050405020304" pitchFamily="18" charset="0"/>
            </a:endParaRPr>
          </a:p>
          <a:p>
            <a:pPr marL="0" marR="0" lvl="0" indent="0" algn="l" defTabSz="806318" rtl="0" eaLnBrk="1" fontAlgn="auto" latinLnBrk="0" hangingPunct="1">
              <a:lnSpc>
                <a:spcPct val="100000"/>
              </a:lnSpc>
              <a:spcBef>
                <a:spcPts val="0"/>
              </a:spcBef>
              <a:spcAft>
                <a:spcPts val="0"/>
              </a:spcAft>
              <a:buClrTx/>
              <a:buSzTx/>
              <a:buFontTx/>
              <a:buNone/>
              <a:tabLst/>
              <a:defRPr/>
            </a:pPr>
            <a:endParaRPr lang="en-GB" sz="1200" baseline="0" dirty="0">
              <a:latin typeface="Times New Roman" panose="02020603050405020304" pitchFamily="18" charset="0"/>
              <a:cs typeface="Times New Roman" panose="02020603050405020304" pitchFamily="18" charset="0"/>
            </a:endParaRPr>
          </a:p>
          <a:p>
            <a:pPr marL="0" marR="0" lvl="0" indent="0" algn="l" defTabSz="806318" rtl="0" eaLnBrk="1" fontAlgn="auto" latinLnBrk="0" hangingPunct="1">
              <a:lnSpc>
                <a:spcPct val="100000"/>
              </a:lnSpc>
              <a:spcBef>
                <a:spcPts val="0"/>
              </a:spcBef>
              <a:spcAft>
                <a:spcPts val="0"/>
              </a:spcAft>
              <a:buClrTx/>
              <a:buSzTx/>
              <a:buFontTx/>
              <a:buNone/>
              <a:tabLst/>
              <a:defRPr/>
            </a:pPr>
            <a:r>
              <a:rPr lang="en-GB" sz="1200" baseline="0" dirty="0">
                <a:latin typeface="Times New Roman" panose="02020603050405020304" pitchFamily="18" charset="0"/>
                <a:cs typeface="Times New Roman" panose="02020603050405020304" pitchFamily="18" charset="0"/>
              </a:rPr>
              <a:t>Students frequently ask themselves at the beginning of a course: </a:t>
            </a:r>
            <a:r>
              <a:rPr lang="en-US" sz="1200" b="0" i="0" kern="1200" dirty="0">
                <a:solidFill>
                  <a:schemeClr val="tx1"/>
                </a:solidFill>
                <a:effectLst/>
                <a:latin typeface="+mn-lt"/>
                <a:ea typeface="+mn-ea"/>
                <a:cs typeface="+mn-cs"/>
              </a:rPr>
              <a:t>“What’s the point of this? Why am I going to learn that?” So, it is extremely beneficial to have well defined instructional goals and objectives, especially when learning is self-directed and done with minimal guidance.  Students become aware of their goals. T</a:t>
            </a:r>
            <a:r>
              <a:rPr lang="en-US" sz="1200" b="0" i="0" kern="1200" baseline="0" dirty="0">
                <a:solidFill>
                  <a:schemeClr val="tx1"/>
                </a:solidFill>
                <a:effectLst/>
                <a:latin typeface="+mn-lt"/>
                <a:ea typeface="+mn-ea"/>
                <a:cs typeface="+mn-cs"/>
              </a:rPr>
              <a:t>heir performance is obvious at the end of each exercise, lesson or module. This </a:t>
            </a:r>
            <a:r>
              <a:rPr lang="en-US" sz="1200" b="0" i="0" kern="1200" dirty="0">
                <a:solidFill>
                  <a:schemeClr val="tx1"/>
                </a:solidFill>
                <a:effectLst/>
                <a:latin typeface="+mn-lt"/>
                <a:ea typeface="+mn-ea"/>
                <a:cs typeface="+mn-cs"/>
              </a:rPr>
              <a:t>provides instant gratification, allowing learners to be aware of their efforts and results. </a:t>
            </a:r>
          </a:p>
          <a:p>
            <a:pPr marL="0" marR="0" lvl="0" indent="0" algn="l" defTabSz="806318"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806318" rtl="0" eaLnBrk="1" fontAlgn="auto" latinLnBrk="0" hangingPunct="1">
              <a:lnSpc>
                <a:spcPct val="100000"/>
              </a:lnSpc>
              <a:spcBef>
                <a:spcPts val="0"/>
              </a:spcBef>
              <a:spcAft>
                <a:spcPts val="0"/>
              </a:spcAft>
              <a:buClrTx/>
              <a:buSzTx/>
              <a:buFontTx/>
              <a:buNone/>
              <a:tabLst/>
              <a:defRPr/>
            </a:pPr>
            <a:r>
              <a:rPr lang="en-GB" sz="1200" baseline="0" dirty="0">
                <a:latin typeface="Times New Roman" panose="02020603050405020304" pitchFamily="18" charset="0"/>
                <a:cs typeface="Times New Roman" panose="02020603050405020304" pitchFamily="18" charset="0"/>
              </a:rPr>
              <a:t>Students must accomplish the objectives of the lesson in order to move on to the next one.  This means that there are pre-conditions built inside the lesson and at the end of it that need to be met. For instance, one cannot take part in the speaking interaction designed for that lesson unless one goes successfully through the exercises and explanations provided for that speaking interaction. I</a:t>
            </a:r>
            <a:r>
              <a:rPr lang="en-GB" sz="1200" dirty="0">
                <a:latin typeface="Times New Roman" panose="02020603050405020304" pitchFamily="18" charset="0"/>
                <a:cs typeface="Times New Roman" panose="02020603050405020304" pitchFamily="18" charset="0"/>
              </a:rPr>
              <a:t>f the students do not accomplish the objectives of one lesson, the tutor has to </a:t>
            </a:r>
            <a:r>
              <a:rPr lang="en-GB" sz="1200" baseline="0" dirty="0">
                <a:latin typeface="Times New Roman" panose="02020603050405020304" pitchFamily="18" charset="0"/>
                <a:cs typeface="Times New Roman" panose="02020603050405020304" pitchFamily="18" charset="0"/>
              </a:rPr>
              <a:t>design remedial activities and to assist the students go through them and be successful. </a:t>
            </a:r>
          </a:p>
          <a:p>
            <a:pPr marL="0" marR="0" lvl="0" indent="0" algn="l" defTabSz="806318" rtl="0" eaLnBrk="1" fontAlgn="auto" latinLnBrk="0" hangingPunct="1">
              <a:lnSpc>
                <a:spcPct val="100000"/>
              </a:lnSpc>
              <a:spcBef>
                <a:spcPts val="0"/>
              </a:spcBef>
              <a:spcAft>
                <a:spcPts val="0"/>
              </a:spcAft>
              <a:buClrTx/>
              <a:buSzTx/>
              <a:buFontTx/>
              <a:buNone/>
              <a:tabLst/>
              <a:defRPr/>
            </a:pPr>
            <a:r>
              <a:rPr lang="en-GB" sz="1200" baseline="0" dirty="0">
                <a:latin typeface="Times New Roman" panose="02020603050405020304" pitchFamily="18" charset="0"/>
                <a:cs typeface="Times New Roman" panose="02020603050405020304" pitchFamily="18" charset="0"/>
              </a:rPr>
              <a:t>(CLICK4) The course has 4 Modules with 6 or 7 Lessons each. </a:t>
            </a:r>
          </a:p>
          <a:p>
            <a:pPr marL="0" marR="0" lvl="0" indent="0" algn="l" defTabSz="806318" rtl="0" eaLnBrk="1" fontAlgn="auto" latinLnBrk="0" hangingPunct="1">
              <a:lnSpc>
                <a:spcPct val="100000"/>
              </a:lnSpc>
              <a:spcBef>
                <a:spcPts val="0"/>
              </a:spcBef>
              <a:spcAft>
                <a:spcPts val="0"/>
              </a:spcAft>
              <a:buClrTx/>
              <a:buSzTx/>
              <a:buFontTx/>
              <a:buNone/>
              <a:tabLst/>
              <a:defRPr/>
            </a:pPr>
            <a:r>
              <a:rPr lang="en-GB" sz="1200" baseline="0" dirty="0">
                <a:latin typeface="Times New Roman" panose="02020603050405020304" pitchFamily="18" charset="0"/>
                <a:cs typeface="Times New Roman" panose="02020603050405020304" pitchFamily="18" charset="0"/>
              </a:rPr>
              <a:t>(CLICK5) The Tests at the end of each Module measure the achievement of the module objective. (CLICK6) The Final Evaluation measures the achievement of course objectives.</a:t>
            </a:r>
            <a:endParaRPr lang="en-GB" sz="1200" dirty="0">
              <a:latin typeface="Times New Roman" panose="02020603050405020304" pitchFamily="18" charset="0"/>
              <a:cs typeface="Times New Roman" panose="02020603050405020304" pitchFamily="18" charset="0"/>
            </a:endParaRPr>
          </a:p>
          <a:p>
            <a:pPr marL="0" marR="0" lvl="0" indent="0" algn="l" defTabSz="806318" rtl="0" eaLnBrk="1" fontAlgn="auto" latinLnBrk="0" hangingPunct="1">
              <a:lnSpc>
                <a:spcPct val="100000"/>
              </a:lnSpc>
              <a:spcBef>
                <a:spcPts val="0"/>
              </a:spcBef>
              <a:spcAft>
                <a:spcPts val="0"/>
              </a:spcAft>
              <a:buClrTx/>
              <a:buSzTx/>
              <a:buFontTx/>
              <a:buNone/>
              <a:tabLst/>
              <a:defRPr/>
            </a:pPr>
            <a:endParaRPr lang="en-GB" sz="1200" dirty="0">
              <a:latin typeface="Times New Roman" panose="02020603050405020304" pitchFamily="18" charset="0"/>
              <a:cs typeface="Times New Roman" panose="02020603050405020304" pitchFamily="18" charset="0"/>
            </a:endParaRPr>
          </a:p>
          <a:p>
            <a:pPr marL="0" marR="0" lvl="0" indent="0" algn="l" defTabSz="806318" rtl="0" eaLnBrk="1" fontAlgn="auto" latinLnBrk="0" hangingPunct="1">
              <a:lnSpc>
                <a:spcPct val="100000"/>
              </a:lnSpc>
              <a:spcBef>
                <a:spcPts val="0"/>
              </a:spcBef>
              <a:spcAft>
                <a:spcPts val="0"/>
              </a:spcAft>
              <a:buClrTx/>
              <a:buSzTx/>
              <a:buFontTx/>
              <a:buNone/>
              <a:tabLst/>
              <a:defRPr/>
            </a:pPr>
            <a:r>
              <a:rPr lang="en-GB" sz="1200" dirty="0">
                <a:latin typeface="Times New Roman" panose="02020603050405020304" pitchFamily="18" charset="0"/>
                <a:cs typeface="Times New Roman" panose="02020603050405020304" pitchFamily="18" charset="0"/>
              </a:rPr>
              <a:t>(CLICK)</a:t>
            </a:r>
          </a:p>
          <a:p>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4</a:t>
            </a:fld>
            <a:endParaRPr lang="ro-RO"/>
          </a:p>
        </p:txBody>
      </p:sp>
    </p:spTree>
    <p:extLst>
      <p:ext uri="{BB962C8B-B14F-4D97-AF65-F5344CB8AC3E}">
        <p14:creationId xmlns:p14="http://schemas.microsoft.com/office/powerpoint/2010/main" val="412351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a:latin typeface="Times New Roman" panose="02020603050405020304" pitchFamily="18" charset="0"/>
                <a:cs typeface="Times New Roman" panose="02020603050405020304" pitchFamily="18" charset="0"/>
              </a:rPr>
              <a:t>The</a:t>
            </a:r>
            <a:r>
              <a:rPr lang="en-US" sz="1200" baseline="0" noProof="0" dirty="0">
                <a:latin typeface="Times New Roman" panose="02020603050405020304" pitchFamily="18" charset="0"/>
                <a:cs typeface="Times New Roman" panose="02020603050405020304" pitchFamily="18" charset="0"/>
              </a:rPr>
              <a:t> course organization includes 6-7 lessons for each module as I’ve said before. </a:t>
            </a:r>
            <a:r>
              <a:rPr lang="en-US" sz="1200" noProof="0" dirty="0">
                <a:latin typeface="Times New Roman" panose="02020603050405020304" pitchFamily="18" charset="0"/>
                <a:cs typeface="Times New Roman" panose="02020603050405020304" pitchFamily="18" charset="0"/>
              </a:rPr>
              <a:t>(CLICK1) What does each lesson include? (CLICK2)  </a:t>
            </a:r>
            <a:r>
              <a:rPr lang="en-US" sz="1200" baseline="0" noProof="0" dirty="0">
                <a:latin typeface="Times New Roman" panose="02020603050405020304" pitchFamily="18" charset="0"/>
                <a:cs typeface="Times New Roman" panose="02020603050405020304" pitchFamily="18" charset="0"/>
              </a:rPr>
              <a:t>A Lesson includes</a:t>
            </a:r>
            <a:r>
              <a:rPr lang="en-US" sz="1200" noProof="0" dirty="0">
                <a:latin typeface="Times New Roman" panose="02020603050405020304" pitchFamily="18" charset="0"/>
                <a:cs typeface="Times New Roman" panose="02020603050405020304" pitchFamily="18" charset="0"/>
              </a:rPr>
              <a:t> asynchronous</a:t>
            </a:r>
            <a:r>
              <a:rPr lang="en-US" sz="1200" baseline="0" noProof="0" dirty="0">
                <a:latin typeface="Times New Roman" panose="02020603050405020304" pitchFamily="18" charset="0"/>
                <a:cs typeface="Times New Roman" panose="02020603050405020304" pitchFamily="18" charset="0"/>
              </a:rPr>
              <a:t> activities (small learning sequences that we called parts, speaking or writing assignments) and synchronous activities (that is the speaking interaction performed in real time in virtual classrooms) . </a:t>
            </a:r>
            <a:endParaRPr lang="ro-RO" sz="1200" baseline="0" noProof="0" dirty="0">
              <a:latin typeface="Times New Roman" panose="02020603050405020304" pitchFamily="18" charset="0"/>
              <a:cs typeface="Times New Roman" panose="02020603050405020304" pitchFamily="18" charset="0"/>
            </a:endParaRPr>
          </a:p>
          <a:p>
            <a:endParaRPr lang="ro-RO" sz="1200" baseline="0" noProof="0" dirty="0">
              <a:latin typeface="Times New Roman" panose="02020603050405020304" pitchFamily="18" charset="0"/>
              <a:cs typeface="Times New Roman" panose="02020603050405020304" pitchFamily="18" charset="0"/>
            </a:endParaRPr>
          </a:p>
          <a:p>
            <a:r>
              <a:rPr lang="en-US" sz="1200" baseline="0" noProof="0" dirty="0">
                <a:latin typeface="Times New Roman" panose="02020603050405020304" pitchFamily="18" charset="0"/>
                <a:cs typeface="Times New Roman" panose="02020603050405020304" pitchFamily="18" charset="0"/>
              </a:rPr>
              <a:t>(CLICK3)</a:t>
            </a:r>
            <a:r>
              <a:rPr lang="ro-RO" sz="1200" baseline="0" noProof="0" dirty="0">
                <a:latin typeface="Times New Roman" panose="02020603050405020304" pitchFamily="18" charset="0"/>
                <a:cs typeface="Times New Roman" panose="02020603050405020304" pitchFamily="18" charset="0"/>
              </a:rPr>
              <a:t> </a:t>
            </a:r>
            <a:r>
              <a:rPr lang="en-US" sz="1200" baseline="0" noProof="0" dirty="0">
                <a:latin typeface="Times New Roman" panose="02020603050405020304" pitchFamily="18" charset="0"/>
                <a:cs typeface="Times New Roman" panose="02020603050405020304" pitchFamily="18" charset="0"/>
              </a:rPr>
              <a:t>Asynchronous activities are </a:t>
            </a:r>
            <a:r>
              <a:rPr lang="en-US" sz="1200" noProof="0" dirty="0">
                <a:latin typeface="Times New Roman" panose="02020603050405020304" pitchFamily="18" charset="0"/>
                <a:cs typeface="Times New Roman" panose="02020603050405020304" pitchFamily="18" charset="0"/>
              </a:rPr>
              <a:t>small learning sequences</a:t>
            </a:r>
            <a:r>
              <a:rPr lang="en-US" sz="1200" baseline="0" noProof="0" dirty="0">
                <a:latin typeface="Times New Roman" panose="02020603050405020304" pitchFamily="18" charset="0"/>
                <a:cs typeface="Times New Roman" panose="02020603050405020304" pitchFamily="18" charset="0"/>
              </a:rPr>
              <a:t> inside a lesson. As you can see on the slide, a lesson contains 2-3 such small parts.(CLICK4) For each small part of the lesson, the course designers have established objectives that are stated at the very beginning. There are two or three activities inside each part.(CLICK5) for which operational objectives were established. Students read and listen to these objectives and become aware of what they get at the end of that small part if they solve the exercises included in these activities and the productive assignments. Their question “What am I going to get, if I do that” is answered. </a:t>
            </a:r>
            <a:r>
              <a:rPr lang="en-US" sz="1200" b="1" baseline="0" noProof="0" dirty="0">
                <a:latin typeface="Times New Roman" panose="02020603050405020304" pitchFamily="18" charset="0"/>
                <a:cs typeface="Times New Roman" panose="02020603050405020304" pitchFamily="18" charset="0"/>
              </a:rPr>
              <a:t>This objective awareness is one more of the course novelties </a:t>
            </a:r>
            <a:r>
              <a:rPr lang="en-US" sz="1200" baseline="0" noProof="0" dirty="0">
                <a:latin typeface="Times New Roman" panose="02020603050405020304" pitchFamily="18" charset="0"/>
                <a:cs typeface="Times New Roman" panose="02020603050405020304" pitchFamily="18" charset="0"/>
              </a:rPr>
              <a:t>and a way to raise intrinsic motivation of our students.</a:t>
            </a:r>
          </a:p>
          <a:p>
            <a:endParaRPr lang="en-US" sz="1200" baseline="0" noProof="0" dirty="0">
              <a:latin typeface="Times New Roman" panose="02020603050405020304" pitchFamily="18" charset="0"/>
              <a:cs typeface="Times New Roman" panose="02020603050405020304" pitchFamily="18" charset="0"/>
            </a:endParaRPr>
          </a:p>
          <a:p>
            <a:r>
              <a:rPr lang="en-US" sz="1200" baseline="0" noProof="0" dirty="0">
                <a:latin typeface="Times New Roman" panose="02020603050405020304" pitchFamily="18" charset="0"/>
                <a:cs typeface="Times New Roman" panose="02020603050405020304" pitchFamily="18" charset="0"/>
              </a:rPr>
              <a:t>(CLICK6) (CLICK7) The transitions between the small parts and the productive tasks are </a:t>
            </a:r>
            <a:r>
              <a:rPr lang="en-US" sz="1200" noProof="0" dirty="0">
                <a:latin typeface="Times New Roman" panose="02020603050405020304" pitchFamily="18" charset="0"/>
                <a:cs typeface="Times New Roman" panose="02020603050405020304" pitchFamily="18" charset="0"/>
              </a:rPr>
              <a:t>pre-conditioned.</a:t>
            </a:r>
            <a:r>
              <a:rPr lang="en-US" sz="1200" baseline="0" noProof="0" dirty="0">
                <a:latin typeface="Times New Roman" panose="02020603050405020304" pitchFamily="18" charset="0"/>
                <a:cs typeface="Times New Roman" panose="02020603050405020304" pitchFamily="18" charset="0"/>
              </a:rPr>
              <a:t> (CLICK8) Students move to the next part only if they went through activities and productive assignments successfully. We used the pre-condition options provided by technology to direct the students thoroughly </a:t>
            </a:r>
            <a:r>
              <a:rPr lang="en-US" sz="1200" noProof="0" dirty="0">
                <a:latin typeface="Times New Roman" panose="02020603050405020304" pitchFamily="18" charset="0"/>
                <a:cs typeface="Times New Roman" panose="02020603050405020304" pitchFamily="18" charset="0"/>
              </a:rPr>
              <a:t>from the very beginning until the very end of the lesson. </a:t>
            </a:r>
          </a:p>
          <a:p>
            <a:r>
              <a:rPr lang="en-US" sz="1200" noProof="0" dirty="0">
                <a:latin typeface="Times New Roman" panose="02020603050405020304" pitchFamily="18" charset="0"/>
                <a:cs typeface="Times New Roman" panose="02020603050405020304" pitchFamily="18" charset="0"/>
              </a:rPr>
              <a:t>Setting pre-conditions for each and every step of learning proved to be challenging but rewarding, as it has improved the learning process in two ways:</a:t>
            </a:r>
          </a:p>
          <a:p>
            <a:pPr marL="171450" indent="-171450">
              <a:buFont typeface="Arial" panose="020B0604020202020204" pitchFamily="34" charset="0"/>
              <a:buChar char="•"/>
            </a:pPr>
            <a:r>
              <a:rPr lang="en-US" sz="1200" noProof="0" dirty="0" smtClean="0">
                <a:latin typeface="Times New Roman" panose="02020603050405020304" pitchFamily="18" charset="0"/>
                <a:cs typeface="Times New Roman" panose="02020603050405020304" pitchFamily="18" charset="0"/>
              </a:rPr>
              <a:t>It </a:t>
            </a:r>
            <a:r>
              <a:rPr lang="en-US" sz="1200" noProof="0" dirty="0">
                <a:latin typeface="Times New Roman" panose="02020603050405020304" pitchFamily="18" charset="0"/>
                <a:cs typeface="Times New Roman" panose="02020603050405020304" pitchFamily="18" charset="0"/>
              </a:rPr>
              <a:t>has enhanced students’ awareness on objectives and on their own responsibility for learning</a:t>
            </a:r>
          </a:p>
          <a:p>
            <a:pPr marL="171450" indent="-171450">
              <a:buFont typeface="Arial" panose="020B0604020202020204" pitchFamily="34" charset="0"/>
              <a:buChar char="•"/>
            </a:pPr>
            <a:r>
              <a:rPr lang="en-US" sz="1200" noProof="0" dirty="0" smtClean="0">
                <a:latin typeface="Times New Roman" panose="02020603050405020304" pitchFamily="18" charset="0"/>
                <a:cs typeface="Times New Roman" panose="02020603050405020304" pitchFamily="18" charset="0"/>
              </a:rPr>
              <a:t>It </a:t>
            </a:r>
            <a:r>
              <a:rPr lang="en-US" sz="1200" noProof="0" dirty="0">
                <a:latin typeface="Times New Roman" panose="02020603050405020304" pitchFamily="18" charset="0"/>
                <a:cs typeface="Times New Roman" panose="02020603050405020304" pitchFamily="18" charset="0"/>
              </a:rPr>
              <a:t>has spurred them to discover what and how they will learn next; </a:t>
            </a:r>
          </a:p>
          <a:p>
            <a:pPr marL="285750" indent="-285750">
              <a:buFontTx/>
              <a:buChar char="-"/>
            </a:pPr>
            <a:endParaRPr lang="en-US" sz="1200" noProof="0" dirty="0">
              <a:latin typeface="Times New Roman" panose="02020603050405020304" pitchFamily="18" charset="0"/>
              <a:cs typeface="Times New Roman" panose="02020603050405020304" pitchFamily="18" charset="0"/>
            </a:endParaRPr>
          </a:p>
          <a:p>
            <a:pPr marL="0" indent="0">
              <a:buFontTx/>
              <a:buNone/>
            </a:pPr>
            <a:r>
              <a:rPr lang="en-US" sz="1200" noProof="0" dirty="0">
                <a:latin typeface="Times New Roman" panose="02020603050405020304" pitchFamily="18" charset="0"/>
                <a:cs typeface="Times New Roman" panose="02020603050405020304" pitchFamily="18" charset="0"/>
              </a:rPr>
              <a:t>(CLICK9)(CLICK10)The</a:t>
            </a:r>
            <a:r>
              <a:rPr lang="en-US" sz="1200" baseline="0" noProof="0" dirty="0">
                <a:latin typeface="Times New Roman" panose="02020603050405020304" pitchFamily="18" charset="0"/>
                <a:cs typeface="Times New Roman" panose="02020603050405020304" pitchFamily="18" charset="0"/>
              </a:rPr>
              <a:t> Asynchronous Activities end with </a:t>
            </a:r>
            <a:r>
              <a:rPr lang="en-US" sz="1200" noProof="0" dirty="0">
                <a:latin typeface="Times New Roman" panose="02020603050405020304" pitchFamily="18" charset="0"/>
                <a:cs typeface="Times New Roman" panose="02020603050405020304" pitchFamily="18" charset="0"/>
              </a:rPr>
              <a:t>a mini quiz. (CLICK11)The students have the opportunity to practice more and to consolidate their</a:t>
            </a:r>
            <a:r>
              <a:rPr lang="en-US" sz="1200" baseline="0" noProof="0" dirty="0">
                <a:latin typeface="Times New Roman" panose="02020603050405020304" pitchFamily="18" charset="0"/>
                <a:cs typeface="Times New Roman" panose="02020603050405020304" pitchFamily="18" charset="0"/>
              </a:rPr>
              <a:t> skills. At the same time they check their progress,</a:t>
            </a:r>
            <a:r>
              <a:rPr lang="ro-RO" sz="1200" baseline="0" noProof="0" dirty="0">
                <a:latin typeface="Times New Roman" panose="02020603050405020304" pitchFamily="18" charset="0"/>
                <a:cs typeface="Times New Roman" panose="02020603050405020304" pitchFamily="18" charset="0"/>
              </a:rPr>
              <a:t> </a:t>
            </a:r>
            <a:r>
              <a:rPr lang="en-US" sz="1200" baseline="0" noProof="0" dirty="0">
                <a:latin typeface="Times New Roman" panose="02020603050405020304" pitchFamily="18" charset="0"/>
                <a:cs typeface="Times New Roman" panose="02020603050405020304" pitchFamily="18" charset="0"/>
              </a:rPr>
              <a:t>namely  if they reached the objective stated at the beginning of the lesson.</a:t>
            </a:r>
          </a:p>
          <a:p>
            <a:pPr marL="0" indent="0">
              <a:buFontTx/>
              <a:buNone/>
            </a:pPr>
            <a:r>
              <a:rPr lang="en-US" sz="1200" baseline="0" noProof="0" dirty="0">
                <a:latin typeface="Times New Roman" panose="02020603050405020304" pitchFamily="18" charset="0"/>
                <a:cs typeface="Times New Roman" panose="02020603050405020304" pitchFamily="18" charset="0"/>
              </a:rPr>
              <a:t>(CLICK12)(CLICK13)The asynchronous activities are followed by Synchronous Activities, Speaking Interaction using Video Conference.</a:t>
            </a:r>
          </a:p>
          <a:p>
            <a:pPr marL="0" indent="0">
              <a:buFontTx/>
              <a:buNone/>
            </a:pPr>
            <a:endParaRPr lang="en-US" sz="1200" baseline="0" noProof="0" dirty="0">
              <a:latin typeface="Times New Roman" panose="02020603050405020304" pitchFamily="18" charset="0"/>
              <a:cs typeface="Times New Roman" panose="02020603050405020304" pitchFamily="18" charset="0"/>
            </a:endParaRPr>
          </a:p>
          <a:p>
            <a:pPr marL="0" indent="0">
              <a:buFontTx/>
              <a:buNone/>
            </a:pPr>
            <a:r>
              <a:rPr lang="en-US" sz="1200" baseline="0" noProof="0" dirty="0">
                <a:latin typeface="Times New Roman" panose="02020603050405020304" pitchFamily="18" charset="0"/>
                <a:cs typeface="Times New Roman" panose="02020603050405020304" pitchFamily="18" charset="0"/>
              </a:rPr>
              <a:t>(CLICK)</a:t>
            </a:r>
            <a:endParaRPr lang="en-US" sz="1200" noProof="0" dirty="0">
              <a:latin typeface="Times New Roman" panose="02020603050405020304" pitchFamily="18" charset="0"/>
              <a:cs typeface="Times New Roman" panose="02020603050405020304" pitchFamily="18" charset="0"/>
            </a:endParaRPr>
          </a:p>
          <a:p>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5</a:t>
            </a:fld>
            <a:endParaRPr lang="ro-RO"/>
          </a:p>
        </p:txBody>
      </p:sp>
    </p:spTree>
    <p:extLst>
      <p:ext uri="{BB962C8B-B14F-4D97-AF65-F5344CB8AC3E}">
        <p14:creationId xmlns:p14="http://schemas.microsoft.com/office/powerpoint/2010/main" val="232160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(CLICK1)When we designed the small parts of the lesson we used the concept of Micro</a:t>
            </a:r>
            <a:r>
              <a:rPr lang="en-US" sz="1200" b="0" i="0" kern="1200" baseline="0" dirty="0">
                <a:solidFill>
                  <a:schemeClr val="tx1"/>
                </a:solidFill>
                <a:effectLst/>
                <a:latin typeface="+mn-lt"/>
                <a:ea typeface="+mn-ea"/>
                <a:cs typeface="+mn-cs"/>
              </a:rPr>
              <a:t> eLearning. </a:t>
            </a:r>
            <a:r>
              <a:rPr lang="en-US" sz="1200" b="0" i="0" kern="1200" dirty="0">
                <a:solidFill>
                  <a:schemeClr val="tx1"/>
                </a:solidFill>
                <a:effectLst/>
                <a:latin typeface="+mn-lt"/>
                <a:ea typeface="+mn-ea"/>
                <a:cs typeface="+mn-cs"/>
              </a:rPr>
              <a:t>Our aim was to inspire intrinsic motivation by generating relevant, engaging, and learner-centric content. Learners best assimilate, retain, and apply knowledge when they are engaged throughout the training. </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What is the difference between micro learning and </a:t>
            </a:r>
            <a:r>
              <a:rPr lang="en-US" sz="1200" b="1" i="0" kern="1200" baseline="0" dirty="0">
                <a:solidFill>
                  <a:schemeClr val="tx1"/>
                </a:solidFill>
                <a:effectLst/>
                <a:latin typeface="+mn-lt"/>
                <a:ea typeface="+mn-ea"/>
                <a:cs typeface="+mn-cs"/>
              </a:rPr>
              <a:t>micro</a:t>
            </a:r>
            <a:r>
              <a:rPr lang="en-US" sz="1200" b="0" i="0" kern="1200" baseline="0" dirty="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elearning</a:t>
            </a:r>
            <a:r>
              <a:rPr lang="en-US" sz="1200" b="0" i="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(CLICK2)The definition of micro learning includes (CLICK3)“small doses of training material” and (CLICK4) well defined operational 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I have already talked about this when I presented the organization of one lesson which includes smaller and smaller learning sequences. </a:t>
            </a:r>
          </a:p>
          <a:p>
            <a:r>
              <a:rPr lang="en-US" sz="1200" b="0" i="0" kern="1200" baseline="0" dirty="0">
                <a:solidFill>
                  <a:schemeClr val="tx1"/>
                </a:solidFill>
                <a:effectLst/>
                <a:latin typeface="+mn-lt"/>
                <a:ea typeface="+mn-ea"/>
                <a:cs typeface="+mn-cs"/>
              </a:rPr>
              <a:t> </a:t>
            </a:r>
            <a:r>
              <a:rPr lang="ro-RO" sz="1200" b="0" i="0" kern="1200" baseline="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5</a:t>
            </a:r>
            <a:r>
              <a:rPr lang="ro-RO"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When we refer to </a:t>
            </a:r>
            <a:r>
              <a:rPr lang="en-US" sz="1200" b="1" i="0" kern="1200" baseline="0" dirty="0">
                <a:solidFill>
                  <a:schemeClr val="tx1"/>
                </a:solidFill>
                <a:effectLst/>
                <a:latin typeface="+mn-lt"/>
                <a:ea typeface="+mn-ea"/>
                <a:cs typeface="+mn-cs"/>
              </a:rPr>
              <a:t>micro</a:t>
            </a:r>
            <a:r>
              <a:rPr lang="en-US" sz="1200" b="0" i="0" kern="1200" baseline="0" dirty="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elearning</a:t>
            </a:r>
            <a:r>
              <a:rPr lang="en-US" sz="1200" b="1" i="0" kern="1200" baseline="0" dirty="0" smtClean="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we have to add that (CLICK6) the learning is performed in short bursts of time and (CLICK7) it requires straightly-guided, well-dosed efforts from individual.</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(CLICK8) CLICK9)In the new elementary course, t</a:t>
            </a:r>
            <a:r>
              <a:rPr lang="ro-RO" sz="1200" b="0" i="0" kern="1200" baseline="0" dirty="0" err="1">
                <a:solidFill>
                  <a:schemeClr val="tx1"/>
                </a:solidFill>
                <a:effectLst/>
                <a:latin typeface="+mn-lt"/>
                <a:ea typeface="+mn-ea"/>
                <a:cs typeface="+mn-cs"/>
              </a:rPr>
              <a:t>he</a:t>
            </a:r>
            <a:r>
              <a:rPr lang="ro-RO"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content is presented gradually, f</a:t>
            </a:r>
            <a:r>
              <a:rPr lang="ro-RO" sz="1200" b="0" i="0" kern="1200" baseline="0" dirty="0">
                <a:solidFill>
                  <a:schemeClr val="tx1"/>
                </a:solidFill>
                <a:effectLst/>
                <a:latin typeface="+mn-lt"/>
                <a:ea typeface="+mn-ea"/>
                <a:cs typeface="+mn-cs"/>
              </a:rPr>
              <a:t>rom</a:t>
            </a:r>
            <a:r>
              <a:rPr lang="en-US" sz="1200" b="0" i="0" kern="1200" baseline="0" dirty="0">
                <a:solidFill>
                  <a:schemeClr val="tx1"/>
                </a:solidFill>
                <a:effectLst/>
                <a:latin typeface="+mn-lt"/>
                <a:ea typeface="+mn-ea"/>
                <a:cs typeface="+mn-cs"/>
              </a:rPr>
              <a:t> simple to more complex tasks guiding </a:t>
            </a:r>
            <a:r>
              <a:rPr lang="ro-RO" sz="1200" b="0" i="0" kern="1200" baseline="0" dirty="0" err="1">
                <a:solidFill>
                  <a:schemeClr val="tx1"/>
                </a:solidFill>
                <a:effectLst/>
                <a:latin typeface="+mn-lt"/>
                <a:ea typeface="+mn-ea"/>
                <a:cs typeface="+mn-cs"/>
              </a:rPr>
              <a:t>students</a:t>
            </a:r>
            <a:r>
              <a:rPr lang="ro-RO"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step by step </a:t>
            </a:r>
            <a:r>
              <a:rPr lang="ro-RO" sz="1200" b="0" i="0" kern="1200" baseline="0" dirty="0">
                <a:solidFill>
                  <a:schemeClr val="tx1"/>
                </a:solidFill>
                <a:effectLst/>
                <a:latin typeface="+mn-lt"/>
                <a:ea typeface="+mn-ea"/>
                <a:cs typeface="+mn-cs"/>
              </a:rPr>
              <a:t>to </a:t>
            </a:r>
            <a:r>
              <a:rPr lang="ro-RO" sz="1200" b="0" i="0" kern="1200" baseline="0" dirty="0" err="1">
                <a:solidFill>
                  <a:schemeClr val="tx1"/>
                </a:solidFill>
                <a:effectLst/>
                <a:latin typeface="+mn-lt"/>
                <a:ea typeface="+mn-ea"/>
                <a:cs typeface="+mn-cs"/>
              </a:rPr>
              <a:t>understand</a:t>
            </a:r>
            <a:r>
              <a:rPr lang="ro-RO" sz="1200" b="0" i="0" kern="1200" baseline="0" dirty="0">
                <a:solidFill>
                  <a:schemeClr val="tx1"/>
                </a:solidFill>
                <a:effectLst/>
                <a:latin typeface="+mn-lt"/>
                <a:ea typeface="+mn-ea"/>
                <a:cs typeface="+mn-cs"/>
              </a:rPr>
              <a:t> and </a:t>
            </a:r>
            <a:r>
              <a:rPr lang="ro-RO" sz="1200" b="0" i="0" kern="1200" baseline="0" dirty="0" err="1">
                <a:solidFill>
                  <a:schemeClr val="tx1"/>
                </a:solidFill>
                <a:effectLst/>
                <a:latin typeface="+mn-lt"/>
                <a:ea typeface="+mn-ea"/>
                <a:cs typeface="+mn-cs"/>
              </a:rPr>
              <a:t>learn</a:t>
            </a:r>
            <a:r>
              <a:rPr lang="ro-RO" sz="1200" b="0" i="0" kern="1200" baseline="0" dirty="0">
                <a:solidFill>
                  <a:schemeClr val="tx1"/>
                </a:solidFill>
                <a:effectLst/>
                <a:latin typeface="+mn-lt"/>
                <a:ea typeface="+mn-ea"/>
                <a:cs typeface="+mn-cs"/>
              </a:rPr>
              <a:t> </a:t>
            </a:r>
            <a:r>
              <a:rPr lang="ro-RO" sz="1200" b="0" i="0" kern="1200" baseline="0" dirty="0" err="1">
                <a:solidFill>
                  <a:schemeClr val="tx1"/>
                </a:solidFill>
                <a:effectLst/>
                <a:latin typeface="+mn-lt"/>
                <a:ea typeface="+mn-ea"/>
                <a:cs typeface="+mn-cs"/>
              </a:rPr>
              <a:t>by</a:t>
            </a:r>
            <a:r>
              <a:rPr lang="ro-RO" sz="1200" b="0" i="0" kern="1200" baseline="0" dirty="0">
                <a:solidFill>
                  <a:schemeClr val="tx1"/>
                </a:solidFill>
                <a:effectLst/>
                <a:latin typeface="+mn-lt"/>
                <a:ea typeface="+mn-ea"/>
                <a:cs typeface="+mn-cs"/>
              </a:rPr>
              <a:t> </a:t>
            </a:r>
            <a:r>
              <a:rPr lang="ro-RO" sz="1200" b="0" i="0" kern="1200" baseline="0" dirty="0" err="1">
                <a:solidFill>
                  <a:schemeClr val="tx1"/>
                </a:solidFill>
                <a:effectLst/>
                <a:latin typeface="+mn-lt"/>
                <a:ea typeface="+mn-ea"/>
                <a:cs typeface="+mn-cs"/>
              </a:rPr>
              <a:t>themselves</a:t>
            </a:r>
            <a:r>
              <a:rPr lang="ro-RO" sz="1200" b="0" i="0" kern="1200" baseline="0" dirty="0">
                <a:solidFill>
                  <a:schemeClr val="tx1"/>
                </a:solidFill>
                <a:effectLst/>
                <a:latin typeface="+mn-lt"/>
                <a:ea typeface="+mn-ea"/>
                <a:cs typeface="+mn-cs"/>
              </a:rPr>
              <a:t>. </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(CLICK10) T</a:t>
            </a:r>
            <a:r>
              <a:rPr lang="ro-RO" sz="1200" b="0" i="0" kern="1200" baseline="0" dirty="0" err="1">
                <a:solidFill>
                  <a:schemeClr val="tx1"/>
                </a:solidFill>
                <a:effectLst/>
                <a:latin typeface="+mn-lt"/>
                <a:ea typeface="+mn-ea"/>
                <a:cs typeface="+mn-cs"/>
              </a:rPr>
              <a:t>he</a:t>
            </a:r>
            <a:r>
              <a:rPr lang="ro-RO"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course </a:t>
            </a:r>
            <a:r>
              <a:rPr lang="ro-RO" sz="1200" b="0" i="0" kern="1200" baseline="0" dirty="0" err="1">
                <a:solidFill>
                  <a:schemeClr val="tx1"/>
                </a:solidFill>
                <a:effectLst/>
                <a:latin typeface="+mn-lt"/>
                <a:ea typeface="+mn-ea"/>
                <a:cs typeface="+mn-cs"/>
              </a:rPr>
              <a:t>also</a:t>
            </a:r>
            <a:r>
              <a:rPr lang="ro-RO"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contains simple and narrowed range of vocabulary, according to STANAG descriptors for Level 1. (CLICK 11) (CLICK 12)It is a course for beginners, it should create cognitive representations on students’ mind</a:t>
            </a:r>
            <a:r>
              <a:rPr lang="ro-RO"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Therefore, we used plenty of visual and audio aids in order to help students acquire the vocabulary.</a:t>
            </a:r>
            <a:r>
              <a:rPr lang="ro-RO" sz="1200" b="0" i="0" kern="1200" baseline="0" dirty="0">
                <a:solidFill>
                  <a:schemeClr val="tx1"/>
                </a:solidFill>
                <a:effectLst/>
                <a:latin typeface="+mn-lt"/>
                <a:ea typeface="+mn-ea"/>
                <a:cs typeface="+mn-cs"/>
              </a:rPr>
              <a:t> (CLICK</a:t>
            </a:r>
            <a:r>
              <a:rPr lang="en-US" sz="1200" b="0" i="0" kern="1200" baseline="0" dirty="0">
                <a:solidFill>
                  <a:schemeClr val="tx1"/>
                </a:solidFill>
                <a:effectLst/>
                <a:latin typeface="+mn-lt"/>
                <a:ea typeface="+mn-ea"/>
                <a:cs typeface="+mn-cs"/>
              </a:rPr>
              <a:t>13</a:t>
            </a:r>
            <a:r>
              <a:rPr lang="ro-RO"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(CLICK 14)   We did that using interactive images. (CLICK 15) (CLICK 16)We did just the same for simple grammar structures with very short explanations derived from examples .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(CLICK17)(CLICK18)What is the most important aspect of this course, is that (CLICK19)  you can do it anywhere. You can access the course on a laptop, tablet or even on your mobile phone. So we can talk about Mobile Learning. (CLICK20) (CLICK21)This brings us closer to that independent learner we all strive for.</a:t>
            </a:r>
            <a:endParaRPr lang="ro-RO" dirty="0"/>
          </a:p>
          <a:p>
            <a:endParaRPr lang="ro-RO" dirty="0"/>
          </a:p>
          <a:p>
            <a:r>
              <a:rPr lang="en-US"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6</a:t>
            </a:fld>
            <a:endParaRPr lang="ro-RO"/>
          </a:p>
        </p:txBody>
      </p:sp>
    </p:spTree>
    <p:extLst>
      <p:ext uri="{BB962C8B-B14F-4D97-AF65-F5344CB8AC3E}">
        <p14:creationId xmlns:p14="http://schemas.microsoft.com/office/powerpoint/2010/main" val="105773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806318" rtl="0" eaLnBrk="1" fontAlgn="auto" latinLnBrk="0" hangingPunct="1">
              <a:lnSpc>
                <a:spcPct val="100000"/>
              </a:lnSpc>
              <a:spcBef>
                <a:spcPts val="0"/>
              </a:spcBef>
              <a:spcAft>
                <a:spcPts val="600"/>
              </a:spcAft>
              <a:buClrTx/>
              <a:buSzTx/>
              <a:buFontTx/>
              <a:buNone/>
              <a:tabLst>
                <a:tab pos="457200" algn="l"/>
              </a:tabLst>
              <a:defRPr/>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(CLICK1)(CLICK 2)</a:t>
            </a:r>
            <a:r>
              <a:rPr lang="en-US" sz="1200" b="0" i="0" kern="1200" baseline="0" dirty="0">
                <a:solidFill>
                  <a:schemeClr val="tx1"/>
                </a:solidFill>
                <a:effectLst/>
                <a:latin typeface="+mn-lt"/>
                <a:ea typeface="+mn-ea"/>
                <a:cs typeface="+mn-cs"/>
              </a:rPr>
              <a:t>The activities included in the new course are interactive and engaging. (CLICK3)</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new course offers</a:t>
            </a: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instant, automatic feedback created by the course designers for the exercises included in the activities. (CLICK4)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Students want to know if what they are doing is correct or not. But</a:t>
            </a: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more than that, if they make mistakes, they learn from them.  (CLICK5)</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This step of explaining what is good or not through the automatic feedback is not only a new way of providing feedback, but also an important way to create motivation. </a:t>
            </a:r>
          </a:p>
          <a:p>
            <a:pPr marL="0" marR="0" lvl="0" indent="0" algn="just" defTabSz="806318" rtl="0" eaLnBrk="1" fontAlgn="auto" latinLnBrk="0" hangingPunct="1">
              <a:lnSpc>
                <a:spcPct val="100000"/>
              </a:lnSpc>
              <a:spcBef>
                <a:spcPts val="0"/>
              </a:spcBef>
              <a:spcAft>
                <a:spcPts val="600"/>
              </a:spcAft>
              <a:buClrTx/>
              <a:buSzTx/>
              <a:buFontTx/>
              <a:buNone/>
              <a:tabLst>
                <a:tab pos="457200" algn="l"/>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(CLICK6) All the vocabulary, grammar, reading and listening materials developed inside this course, provide instant comprehensive feedback when marking an answer as right or wrong. This meant a lot of work for the materials developers since each answer, right or wrong needed to be analyzed to provide </a:t>
            </a:r>
            <a:r>
              <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rPr>
              <a:t>useful and clear details on why an answer is that way, in order to promote learning and completely develop the skill. But it’s worth it.</a:t>
            </a:r>
            <a:endParaRPr lang="en-US" sz="1200" baseline="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806318" rtl="0" eaLnBrk="1" fontAlgn="auto" latinLnBrk="0" hangingPunct="1">
              <a:lnSpc>
                <a:spcPct val="100000"/>
              </a:lnSpc>
              <a:spcBef>
                <a:spcPts val="0"/>
              </a:spcBef>
              <a:spcAft>
                <a:spcPts val="600"/>
              </a:spcAft>
              <a:buClrTx/>
              <a:buSzTx/>
              <a:buFontTx/>
              <a:buNone/>
              <a:tabLst>
                <a:tab pos="457200" algn="l"/>
              </a:tabLst>
              <a:defRPr/>
            </a:pPr>
            <a:endParaRPr lang="en-US" sz="1200" baseline="0" noProof="0" dirty="0">
              <a:effectLst/>
              <a:latin typeface="Times New Roman" panose="02020603050405020304" pitchFamily="18" charset="0"/>
              <a:ea typeface="Segoe UI" panose="020B0502040204020203" pitchFamily="34" charset="0"/>
              <a:cs typeface="Times New Roman" panose="02020603050405020304" pitchFamily="18" charset="0"/>
            </a:endParaRPr>
          </a:p>
          <a:p>
            <a:pPr marL="0" marR="0" lvl="0" indent="0" algn="just" defTabSz="806318" rtl="0" eaLnBrk="1" fontAlgn="auto" latinLnBrk="0" hangingPunct="1">
              <a:lnSpc>
                <a:spcPct val="100000"/>
              </a:lnSpc>
              <a:spcBef>
                <a:spcPts val="0"/>
              </a:spcBef>
              <a:spcAft>
                <a:spcPts val="600"/>
              </a:spcAft>
              <a:buClrTx/>
              <a:buSzTx/>
              <a:buFontTx/>
              <a:buNone/>
              <a:tabLst>
                <a:tab pos="457200" algn="l"/>
              </a:tabLst>
              <a:defRPr/>
            </a:pPr>
            <a:endParaRPr lang="en-US" sz="1200" noProof="0" dirty="0">
              <a:effectLst/>
              <a:latin typeface="Times New Roman" panose="02020603050405020304" pitchFamily="18" charset="0"/>
              <a:ea typeface="Segoe UI" panose="020B0502040204020203" pitchFamily="34" charset="0"/>
              <a:cs typeface="Times New Roman" panose="02020603050405020304" pitchFamily="18" charset="0"/>
            </a:endParaRPr>
          </a:p>
          <a:p>
            <a:r>
              <a:rPr lang="en-US" dirty="0"/>
              <a:t>(CLICK 7) For the productive tasks, Speaking and Writing Assignments,</a:t>
            </a:r>
            <a:r>
              <a:rPr lang="en-US" baseline="0" dirty="0"/>
              <a:t> (CLICK8)(CLICK9) the tutor offers personalized feedback. (CLICK 10)</a:t>
            </a:r>
            <a:r>
              <a:rPr lang="en-US" b="1" baseline="0" dirty="0"/>
              <a:t>They </a:t>
            </a:r>
            <a:r>
              <a:rPr lang="en-US" baseline="0" dirty="0"/>
              <a:t>check students’ handed in audio or writing materials and provide personalized feedback – Here we have some examples (CLICK11) or (CLICK12). Sometimes (CLICK 13) they offer examples of pronunciation through voice messages that they record. (CLICK 14), (CLICK15)They write feedback messages for each student when they grade students’ homework– as you can see on the slide,  or (CLICK16)(CLICK 17) they send links for further practice to various sites or online resources. </a:t>
            </a:r>
          </a:p>
          <a:p>
            <a:endParaRPr lang="en-US" baseline="0" dirty="0"/>
          </a:p>
          <a:p>
            <a:r>
              <a:rPr lang="en-US" baseline="0" dirty="0"/>
              <a:t>(CLICK 18)If the tutor considers that the student needs more practice he/ she designs remedial activities about which I am going to talk briefly later.</a:t>
            </a:r>
          </a:p>
          <a:p>
            <a:r>
              <a:rPr lang="en-US" baseline="0"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7</a:t>
            </a:fld>
            <a:endParaRPr lang="ro-RO"/>
          </a:p>
        </p:txBody>
      </p:sp>
    </p:spTree>
    <p:extLst>
      <p:ext uri="{BB962C8B-B14F-4D97-AF65-F5344CB8AC3E}">
        <p14:creationId xmlns:p14="http://schemas.microsoft.com/office/powerpoint/2010/main" val="63764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(CLICK1)The Synchronous Activities are mainly speaking interaction activities that take place in real time, in virtual classrooms. (CLICK3) Speaking Interactions were designed to take place at the end of each lesson. Students can access it only if they have finished</a:t>
            </a:r>
            <a:r>
              <a:rPr lang="en-US" baseline="0" dirty="0"/>
              <a:t> all the asynchronous activities.(CLICK 3) (CLICK4) This is how they  book a seat to a speaking activity using the booking pool option provided by the platform. (CLICK5)The schedule is established on Wednesday, Thursday and Friday and there are only 10 seats available for one session. On Wednesday you can see on the slide just 9 seats available because one seat had already been booked.  (CLICK6) Tutors check the reservations a few hours before the virtual classroom takes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(CLICK7)(CLICK8)There are some pre – speaking activities posted in this section for the students in order to prepare for the speaking classes.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(CLICK9) (CLICK 10)During the Speaking interaction Activities, students access a Virtual Classroom and the tutor uses power point materials, videos, audio or shared notes to make the classes interactive and to maintain students’ interest on the topic. </a:t>
            </a:r>
          </a:p>
          <a:p>
            <a:r>
              <a:rPr lang="en-US" baseline="0" dirty="0"/>
              <a:t>(CLICK11) In order to be aware of their speaking interaction progress, students have to complete a self-evaluation file before each virtual class  (CLICK 12)It’s the first chart presented on the slide. (CLICK 13) (CLICK 14)The tutor is offering individual feedback for each student after the speaking interaction class is over. You can see the teacher’s feedback on the second chart on the slide. If the tutor considers that the student has to practice more, she can ask the student to meet in the Remedial Activities area where the tutor can design exercises to help the student reach the speaking interaction objectives. </a:t>
            </a:r>
          </a:p>
          <a:p>
            <a:r>
              <a:rPr lang="en-US" baseline="0" dirty="0"/>
              <a:t>(CLICK)</a:t>
            </a:r>
          </a:p>
          <a:p>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8</a:t>
            </a:fld>
            <a:endParaRPr lang="ro-RO"/>
          </a:p>
        </p:txBody>
      </p:sp>
    </p:spTree>
    <p:extLst>
      <p:ext uri="{BB962C8B-B14F-4D97-AF65-F5344CB8AC3E}">
        <p14:creationId xmlns:p14="http://schemas.microsoft.com/office/powerpoint/2010/main" val="275395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a:t>
            </a:r>
            <a:r>
              <a:rPr lang="en-US" baseline="0" dirty="0"/>
              <a:t> tests and the Final Evaluation Test have been designed using a new technology. (CLICK1)The questions are organized in a pool using taxonomies and nodes. What does this mean? (CLICK 2) The questions are relevant to the learning objectives and they are extracted automatically from the pool. Each time you start the test, the questions are different, (CLICK 3)but they measure the same abilities, because the taxonomies have been established in accordance with the learning objectives. </a:t>
            </a:r>
          </a:p>
          <a:p>
            <a:endParaRPr lang="en-US" baseline="0" dirty="0"/>
          </a:p>
          <a:p>
            <a:r>
              <a:rPr lang="en-US" baseline="0" dirty="0"/>
              <a:t>(CLICK4) (CLICK 5)The </a:t>
            </a:r>
            <a:r>
              <a:rPr lang="en-US" baseline="0" dirty="0" smtClean="0"/>
              <a:t>tests </a:t>
            </a:r>
            <a:r>
              <a:rPr lang="en-US" baseline="0" dirty="0"/>
              <a:t>evaluate the students’ abilities to communicate using the vocabulary and grammar structures that had been presented in the lessons.(CLICK6)</a:t>
            </a:r>
          </a:p>
          <a:p>
            <a:r>
              <a:rPr lang="en-US" baseline="0" dirty="0"/>
              <a:t>The tasks are interactive and the test designers have used pictures (CLICK 7)(CLICK 8), audio or even video materials (CLICK 9) for the input. (CLICK10) (CLICK 11)Students have to answer in full sentences in order to prove they assimilated the information and they are able to communicate.</a:t>
            </a:r>
          </a:p>
          <a:p>
            <a:endParaRPr lang="en-US" baseline="0" dirty="0"/>
          </a:p>
          <a:p>
            <a:r>
              <a:rPr lang="en-US" baseline="0" dirty="0"/>
              <a:t>(CLICK 12) (CLICK 13)The tests offer instant, automated feedback for the students that was designed by the test creators.</a:t>
            </a:r>
          </a:p>
          <a:p>
            <a:r>
              <a:rPr lang="en-US" baseline="0" dirty="0"/>
              <a:t>(CLICK)</a:t>
            </a:r>
            <a:endParaRPr lang="ro-RO" dirty="0"/>
          </a:p>
        </p:txBody>
      </p:sp>
      <p:sp>
        <p:nvSpPr>
          <p:cNvPr id="4" name="Slide Number Placeholder 3"/>
          <p:cNvSpPr>
            <a:spLocks noGrp="1"/>
          </p:cNvSpPr>
          <p:nvPr>
            <p:ph type="sldNum" sz="quarter" idx="10"/>
          </p:nvPr>
        </p:nvSpPr>
        <p:spPr/>
        <p:txBody>
          <a:bodyPr/>
          <a:lstStyle/>
          <a:p>
            <a:fld id="{AF88A37C-BA49-477D-928C-E6934B971E0A}" type="slidenum">
              <a:rPr lang="ro-RO" smtClean="0"/>
              <a:t>9</a:t>
            </a:fld>
            <a:endParaRPr lang="ro-RO"/>
          </a:p>
        </p:txBody>
      </p:sp>
    </p:spTree>
    <p:extLst>
      <p:ext uri="{BB962C8B-B14F-4D97-AF65-F5344CB8AC3E}">
        <p14:creationId xmlns:p14="http://schemas.microsoft.com/office/powerpoint/2010/main" val="160023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217613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C47B50-A7BA-4EDF-98DE-FE2EE3704473}" type="datetimeFigureOut">
              <a:rPr lang="ro-RO" smtClean="0"/>
              <a:t>07.11.2022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429381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56526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14521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1640474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773286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103796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3643802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326385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382161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30330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C47B50-A7BA-4EDF-98DE-FE2EE3704473}" type="datetimeFigureOut">
              <a:rPr lang="ro-RO" smtClean="0"/>
              <a:t>07.11.2022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73563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C47B50-A7BA-4EDF-98DE-FE2EE3704473}" type="datetimeFigureOut">
              <a:rPr lang="ro-RO" smtClean="0"/>
              <a:t>07.11.2022</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377461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3"/>
          <p:cNvSpPr>
            <a:spLocks noGrp="1"/>
          </p:cNvSpPr>
          <p:nvPr>
            <p:ph type="ftr" sz="quarter" idx="11"/>
          </p:nvPr>
        </p:nvSpPr>
        <p:spPr/>
        <p:txBody>
          <a:bodyPr/>
          <a:lstStyle/>
          <a:p>
            <a:endParaRPr lang="ro-RO"/>
          </a:p>
        </p:txBody>
      </p:sp>
      <p:sp>
        <p:nvSpPr>
          <p:cNvPr id="6" name="Slide Number Placeholder 4"/>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269455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2"/>
          <p:cNvSpPr>
            <a:spLocks noGrp="1"/>
          </p:cNvSpPr>
          <p:nvPr>
            <p:ph type="ftr" sz="quarter" idx="11"/>
          </p:nvPr>
        </p:nvSpPr>
        <p:spPr/>
        <p:txBody>
          <a:bodyPr/>
          <a:lstStyle/>
          <a:p>
            <a:endParaRPr lang="ro-RO"/>
          </a:p>
        </p:txBody>
      </p:sp>
      <p:sp>
        <p:nvSpPr>
          <p:cNvPr id="6" name="Slide Number Placeholder 3"/>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321945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5C47B50-A7BA-4EDF-98DE-FE2EE3704473}" type="datetimeFigureOut">
              <a:rPr lang="ro-RO" smtClean="0"/>
              <a:t>07.11.2022</a:t>
            </a:fld>
            <a:endParaRPr lang="ro-RO"/>
          </a:p>
        </p:txBody>
      </p:sp>
      <p:sp>
        <p:nvSpPr>
          <p:cNvPr id="5" name="Footer Placeholder 5"/>
          <p:cNvSpPr>
            <a:spLocks noGrp="1"/>
          </p:cNvSpPr>
          <p:nvPr>
            <p:ph type="ftr" sz="quarter" idx="11"/>
          </p:nvPr>
        </p:nvSpPr>
        <p:spPr/>
        <p:txBody>
          <a:bodyPr/>
          <a:lstStyle/>
          <a:p>
            <a:endParaRPr lang="ro-RO"/>
          </a:p>
        </p:txBody>
      </p:sp>
      <p:sp>
        <p:nvSpPr>
          <p:cNvPr id="6" name="Slide Number Placeholder 6"/>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17383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C47B50-A7BA-4EDF-98DE-FE2EE3704473}" type="datetimeFigureOut">
              <a:rPr lang="ro-RO" smtClean="0"/>
              <a:t>07.11.2022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0FB77C8-08DB-46D1-8110-19FEF92A3D6A}" type="slidenum">
              <a:rPr lang="ro-RO" smtClean="0"/>
              <a:t>‹#›</a:t>
            </a:fld>
            <a:endParaRPr lang="ro-RO"/>
          </a:p>
        </p:txBody>
      </p:sp>
    </p:spTree>
    <p:extLst>
      <p:ext uri="{BB962C8B-B14F-4D97-AF65-F5344CB8AC3E}">
        <p14:creationId xmlns:p14="http://schemas.microsoft.com/office/powerpoint/2010/main" val="425521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C47B50-A7BA-4EDF-98DE-FE2EE3704473}" type="datetimeFigureOut">
              <a:rPr lang="ro-RO" smtClean="0"/>
              <a:t>07.11.2022</a:t>
            </a:fld>
            <a:endParaRPr lang="ro-R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o-RO"/>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FB77C8-08DB-46D1-8110-19FEF92A3D6A}" type="slidenum">
              <a:rPr lang="ro-RO" smtClean="0"/>
              <a:t>‹#›</a:t>
            </a:fld>
            <a:endParaRPr lang="ro-RO"/>
          </a:p>
        </p:txBody>
      </p:sp>
    </p:spTree>
    <p:extLst>
      <p:ext uri="{BB962C8B-B14F-4D97-AF65-F5344CB8AC3E}">
        <p14:creationId xmlns:p14="http://schemas.microsoft.com/office/powerpoint/2010/main" val="163798397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504497"/>
            <a:ext cx="9234523" cy="1450427"/>
          </a:xfrm>
        </p:spPr>
        <p:txBody>
          <a:bodyPr/>
          <a:lstStyle/>
          <a:p>
            <a:pPr algn="ctr"/>
            <a:r>
              <a:rPr lang="en-US" sz="2000" dirty="0"/>
              <a:t>The “</a:t>
            </a:r>
            <a:r>
              <a:rPr lang="en-US" sz="2000" dirty="0" err="1"/>
              <a:t>Nicolae</a:t>
            </a:r>
            <a:r>
              <a:rPr lang="en-US" sz="2000" dirty="0"/>
              <a:t> B</a:t>
            </a:r>
            <a:r>
              <a:rPr lang="ro-RO" sz="2000" dirty="0" err="1"/>
              <a:t>ălcescu</a:t>
            </a:r>
            <a:r>
              <a:rPr lang="en-US" sz="2000" dirty="0"/>
              <a:t>” Land Forces Academy – Sibiu, Romania</a:t>
            </a:r>
            <a:br>
              <a:rPr lang="en-US" sz="2000" dirty="0"/>
            </a:br>
            <a:r>
              <a:rPr lang="en-US" sz="2000" dirty="0"/>
              <a:t>The Foreign Language Learning Center</a:t>
            </a:r>
            <a:br>
              <a:rPr lang="en-US" sz="2000" dirty="0"/>
            </a:br>
            <a:r>
              <a:rPr lang="en-US" sz="2000" dirty="0"/>
              <a:t/>
            </a:r>
            <a:br>
              <a:rPr lang="en-US" sz="2000" dirty="0"/>
            </a:br>
            <a:endParaRPr lang="ro-RO" sz="2000" dirty="0"/>
          </a:p>
        </p:txBody>
      </p:sp>
      <p:sp>
        <p:nvSpPr>
          <p:cNvPr id="8" name="Content Placeholder 7"/>
          <p:cNvSpPr>
            <a:spLocks noGrp="1"/>
          </p:cNvSpPr>
          <p:nvPr>
            <p:ph idx="1"/>
          </p:nvPr>
        </p:nvSpPr>
        <p:spPr>
          <a:xfrm>
            <a:off x="4784616" y="5454868"/>
            <a:ext cx="5195997" cy="564931"/>
          </a:xfrm>
        </p:spPr>
        <p:txBody>
          <a:bodyPr>
            <a:normAutofit fontScale="70000" lnSpcReduction="20000"/>
          </a:bodyPr>
          <a:lstStyle/>
          <a:p>
            <a:pPr marL="0" indent="0">
              <a:buNone/>
            </a:pPr>
            <a:r>
              <a:rPr lang="en-US" dirty="0"/>
              <a:t>Marioara </a:t>
            </a:r>
            <a:r>
              <a:rPr lang="en-US" dirty="0" err="1"/>
              <a:t>Donat</a:t>
            </a:r>
            <a:endParaRPr lang="en-US" dirty="0"/>
          </a:p>
          <a:p>
            <a:pPr marL="0" indent="0">
              <a:buNone/>
            </a:pPr>
            <a:r>
              <a:rPr lang="en-US" dirty="0"/>
              <a:t>Land Forces Academy of Romania</a:t>
            </a:r>
            <a:endParaRPr lang="ro-RO" dirty="0"/>
          </a:p>
        </p:txBody>
      </p:sp>
      <p:sp>
        <p:nvSpPr>
          <p:cNvPr id="3" name="Subtitle 2"/>
          <p:cNvSpPr>
            <a:spLocks noGrp="1"/>
          </p:cNvSpPr>
          <p:nvPr>
            <p:ph type="body" sz="half" idx="2"/>
          </p:nvPr>
        </p:nvSpPr>
        <p:spPr>
          <a:xfrm>
            <a:off x="1154953" y="2569779"/>
            <a:ext cx="9612895" cy="1529256"/>
          </a:xfrm>
        </p:spPr>
        <p:txBody>
          <a:bodyPr>
            <a:normAutofit fontScale="92500" lnSpcReduction="20000"/>
          </a:bodyPr>
          <a:lstStyle/>
          <a:p>
            <a:pPr algn="ctr"/>
            <a:r>
              <a:rPr lang="en-US" sz="4000" b="1" dirty="0"/>
              <a:t>Motivation and Personalized Learning in The New Elementary Online English Course</a:t>
            </a:r>
          </a:p>
          <a:p>
            <a:pPr algn="ctr"/>
            <a:endParaRPr lang="en-US" sz="4000" b="1" dirty="0"/>
          </a:p>
        </p:txBody>
      </p:sp>
    </p:spTree>
    <p:extLst>
      <p:ext uri="{BB962C8B-B14F-4D97-AF65-F5344CB8AC3E}">
        <p14:creationId xmlns:p14="http://schemas.microsoft.com/office/powerpoint/2010/main" val="189597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250"/>
                                        <p:tgtEl>
                                          <p:spTgt spid="3">
                                            <p:txEl>
                                              <p:pRg st="0" end="0"/>
                                            </p:txEl>
                                          </p:spTgt>
                                        </p:tgtEl>
                                      </p:cBhvr>
                                    </p:animEffect>
                                    <p:anim calcmode="lin" valueType="num">
                                      <p:cBhvr>
                                        <p:cTn id="15"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94703" cy="871585"/>
          </a:xfrm>
        </p:spPr>
        <p:txBody>
          <a:bodyPr/>
          <a:lstStyle/>
          <a:p>
            <a:pPr algn="ctr"/>
            <a:r>
              <a:rPr lang="en-US" sz="3600" dirty="0"/>
              <a:t>PERSONALIZED LEARNING </a:t>
            </a:r>
            <a:endParaRPr lang="ro-RO" sz="3600" dirty="0"/>
          </a:p>
        </p:txBody>
      </p:sp>
      <p:sp>
        <p:nvSpPr>
          <p:cNvPr id="3" name="Content Placeholder 2"/>
          <p:cNvSpPr>
            <a:spLocks noGrp="1"/>
          </p:cNvSpPr>
          <p:nvPr>
            <p:ph idx="1"/>
          </p:nvPr>
        </p:nvSpPr>
        <p:spPr>
          <a:xfrm>
            <a:off x="268015" y="1529255"/>
            <a:ext cx="4812554" cy="5108028"/>
          </a:xfrm>
        </p:spPr>
        <p:txBody>
          <a:bodyPr>
            <a:normAutofit fontScale="25000" lnSpcReduction="20000"/>
          </a:bodyPr>
          <a:lstStyle/>
          <a:p>
            <a:r>
              <a:rPr lang="en-US" sz="7400" b="1" dirty="0">
                <a:solidFill>
                  <a:srgbClr val="00B050"/>
                </a:solidFill>
              </a:rPr>
              <a:t>Remedial Activities</a:t>
            </a:r>
          </a:p>
          <a:p>
            <a:pPr marL="0" indent="0">
              <a:buNone/>
            </a:pPr>
            <a:endParaRPr lang="en-US" sz="7400" b="1" dirty="0">
              <a:solidFill>
                <a:srgbClr val="00B050"/>
              </a:solidFill>
            </a:endParaRPr>
          </a:p>
          <a:p>
            <a:pPr>
              <a:buFont typeface="Wingdings" panose="05000000000000000000" pitchFamily="2" charset="2"/>
              <a:buChar char="§"/>
            </a:pPr>
            <a:r>
              <a:rPr lang="en-US" sz="7400" b="1" dirty="0"/>
              <a:t>Synchronous</a:t>
            </a:r>
            <a:r>
              <a:rPr lang="en-US" sz="7400" dirty="0"/>
              <a:t>: </a:t>
            </a:r>
          </a:p>
          <a:p>
            <a:pPr marL="0" indent="0">
              <a:buNone/>
            </a:pPr>
            <a:r>
              <a:rPr lang="en-US" sz="7400" dirty="0"/>
              <a:t>      - supplementary explanations</a:t>
            </a:r>
          </a:p>
          <a:p>
            <a:pPr marL="0" indent="0">
              <a:buNone/>
            </a:pPr>
            <a:r>
              <a:rPr lang="en-US" sz="7400" dirty="0"/>
              <a:t>      - more speaking practice</a:t>
            </a:r>
          </a:p>
          <a:p>
            <a:endParaRPr lang="en-US" sz="7400" dirty="0"/>
          </a:p>
          <a:p>
            <a:pPr>
              <a:buFont typeface="Wingdings" panose="05000000000000000000" pitchFamily="2" charset="2"/>
              <a:buChar char="§"/>
            </a:pPr>
            <a:r>
              <a:rPr lang="en-US" sz="7400" b="1" dirty="0"/>
              <a:t>Asynchronous</a:t>
            </a:r>
            <a:r>
              <a:rPr lang="en-US" sz="7400" dirty="0"/>
              <a:t>: </a:t>
            </a:r>
          </a:p>
          <a:p>
            <a:pPr marL="0" indent="0">
              <a:buNone/>
            </a:pPr>
            <a:r>
              <a:rPr lang="en-US" sz="7400" dirty="0"/>
              <a:t>  </a:t>
            </a:r>
            <a:r>
              <a:rPr lang="en-US" sz="7400" dirty="0" smtClean="0"/>
              <a:t> </a:t>
            </a:r>
            <a:r>
              <a:rPr lang="en-US" sz="7400" dirty="0"/>
              <a:t>- tutor designs different tasks for </a:t>
            </a:r>
            <a:r>
              <a:rPr lang="en-US" sz="7400" dirty="0" smtClean="0"/>
              <a:t>   students</a:t>
            </a:r>
            <a:endParaRPr lang="en-US" sz="7400" dirty="0"/>
          </a:p>
          <a:p>
            <a:pPr marL="0" indent="0">
              <a:buNone/>
            </a:pPr>
            <a:r>
              <a:rPr lang="en-US" sz="7400" dirty="0"/>
              <a:t> </a:t>
            </a:r>
            <a:r>
              <a:rPr lang="en-US" sz="7400" dirty="0" smtClean="0"/>
              <a:t>  </a:t>
            </a:r>
            <a:r>
              <a:rPr lang="en-US" sz="7400" dirty="0"/>
              <a:t>- learning content according to individual needs </a:t>
            </a:r>
            <a:r>
              <a:rPr lang="en-US" sz="7400" dirty="0" smtClean="0"/>
              <a:t>and </a:t>
            </a:r>
            <a:r>
              <a:rPr lang="en-US" sz="7400" dirty="0"/>
              <a:t>cognitive abilities</a:t>
            </a:r>
          </a:p>
          <a:p>
            <a:pPr marL="0" indent="0">
              <a:buNone/>
            </a:pPr>
            <a:r>
              <a:rPr lang="en-US" sz="7400" dirty="0"/>
              <a:t>  </a:t>
            </a:r>
            <a:r>
              <a:rPr lang="en-US" sz="7400" dirty="0" smtClean="0"/>
              <a:t> </a:t>
            </a:r>
            <a:r>
              <a:rPr lang="en-US" sz="7400" dirty="0"/>
              <a:t>- folders for each student</a:t>
            </a:r>
          </a:p>
          <a:p>
            <a:pPr marL="0" indent="0">
              <a:buNone/>
            </a:pPr>
            <a:endParaRPr lang="en-US" dirty="0">
              <a:solidFill>
                <a:srgbClr val="00B050"/>
              </a:solidFill>
            </a:endParaRPr>
          </a:p>
          <a:p>
            <a:pPr marL="0" indent="0">
              <a:buNone/>
            </a:pPr>
            <a:endParaRPr lang="en-US" dirty="0">
              <a:solidFill>
                <a:srgbClr val="00B050"/>
              </a:solidFill>
            </a:endParaRPr>
          </a:p>
          <a:p>
            <a:pPr marL="0" indent="0">
              <a:buNone/>
            </a:pPr>
            <a:r>
              <a:rPr lang="en-US" sz="9600" dirty="0">
                <a:solidFill>
                  <a:srgbClr val="00B050"/>
                </a:solidFill>
              </a:rPr>
              <a:t>      </a:t>
            </a:r>
            <a:endParaRPr lang="en-US" dirty="0">
              <a:solidFill>
                <a:srgbClr val="00B05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a:p>
            <a:endParaRPr lang="ro-RO"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411" y="1592316"/>
            <a:ext cx="6697127" cy="498190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15" y="1592316"/>
            <a:ext cx="6621517" cy="40232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6213" y="1592313"/>
            <a:ext cx="6564777" cy="498190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5683" y="1592309"/>
            <a:ext cx="6549854" cy="498190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7445" y="1868423"/>
            <a:ext cx="4109189" cy="4429679"/>
          </a:xfrm>
          <a:prstGeom prst="rect">
            <a:avLst/>
          </a:prstGeom>
        </p:spPr>
      </p:pic>
    </p:spTree>
    <p:extLst>
      <p:ext uri="{BB962C8B-B14F-4D97-AF65-F5344CB8AC3E}">
        <p14:creationId xmlns:p14="http://schemas.microsoft.com/office/powerpoint/2010/main" val="881876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423379"/>
          </a:xfrm>
        </p:spPr>
        <p:txBody>
          <a:bodyPr/>
          <a:lstStyle/>
          <a:p>
            <a:pPr algn="ctr"/>
            <a:r>
              <a:rPr lang="en-US" sz="4000" dirty="0"/>
              <a:t>Motivation</a:t>
            </a:r>
            <a:r>
              <a:rPr lang="en-US" dirty="0"/>
              <a:t/>
            </a:r>
            <a:br>
              <a:rPr lang="en-US" dirty="0"/>
            </a:br>
            <a:endParaRPr lang="ro-RO" dirty="0"/>
          </a:p>
        </p:txBody>
      </p:sp>
      <p:sp>
        <p:nvSpPr>
          <p:cNvPr id="3" name="Content Placeholder 2"/>
          <p:cNvSpPr>
            <a:spLocks noGrp="1"/>
          </p:cNvSpPr>
          <p:nvPr>
            <p:ph idx="1"/>
          </p:nvPr>
        </p:nvSpPr>
        <p:spPr/>
        <p:txBody>
          <a:bodyPr/>
          <a:lstStyle/>
          <a:p>
            <a:r>
              <a:rPr lang="en-US" dirty="0"/>
              <a:t>Roles of players</a:t>
            </a:r>
          </a:p>
          <a:p>
            <a:pPr>
              <a:buFont typeface="Wingdings" panose="05000000000000000000" pitchFamily="2" charset="2"/>
              <a:buChar char="§"/>
            </a:pPr>
            <a:r>
              <a:rPr lang="en-US" dirty="0"/>
              <a:t>program coordinator</a:t>
            </a:r>
          </a:p>
          <a:p>
            <a:pPr>
              <a:buFont typeface="Wingdings" panose="05000000000000000000" pitchFamily="2" charset="2"/>
              <a:buChar char="§"/>
            </a:pPr>
            <a:r>
              <a:rPr lang="en-US" dirty="0"/>
              <a:t>course administrator</a:t>
            </a:r>
          </a:p>
          <a:p>
            <a:pPr>
              <a:buFont typeface="Wingdings" panose="05000000000000000000" pitchFamily="2" charset="2"/>
              <a:buChar char="§"/>
            </a:pPr>
            <a:r>
              <a:rPr lang="en-US" dirty="0"/>
              <a:t>course tutor</a:t>
            </a:r>
          </a:p>
          <a:p>
            <a:pPr marL="0" indent="0">
              <a:buNone/>
            </a:pPr>
            <a:endParaRPr lang="en-US" dirty="0"/>
          </a:p>
          <a:p>
            <a:r>
              <a:rPr lang="en-US" dirty="0"/>
              <a:t>Rules for Efficient Communication </a:t>
            </a:r>
          </a:p>
          <a:p>
            <a:r>
              <a:rPr lang="en-US" dirty="0"/>
              <a:t>Means of Communication</a:t>
            </a:r>
          </a:p>
          <a:p>
            <a:r>
              <a:rPr lang="en-US" dirty="0"/>
              <a:t>Types of Messages</a:t>
            </a:r>
          </a:p>
          <a:p>
            <a:endParaRPr lang="en-US" dirty="0"/>
          </a:p>
          <a:p>
            <a:endParaRPr lang="en-US" dirty="0"/>
          </a:p>
          <a:p>
            <a:endParaRPr lang="en-US" dirty="0"/>
          </a:p>
          <a:p>
            <a:pPr>
              <a:buFont typeface="Wingdings" panose="05000000000000000000" pitchFamily="2" charset="2"/>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634" y="2458791"/>
            <a:ext cx="2429214" cy="1971950"/>
          </a:xfrm>
          <a:prstGeom prst="rect">
            <a:avLst/>
          </a:prstGeom>
        </p:spPr>
      </p:pic>
    </p:spTree>
    <p:extLst>
      <p:ext uri="{BB962C8B-B14F-4D97-AF65-F5344CB8AC3E}">
        <p14:creationId xmlns:p14="http://schemas.microsoft.com/office/powerpoint/2010/main" val="403918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Motivation</a:t>
            </a:r>
            <a:endParaRPr lang="ro-RO" dirty="0"/>
          </a:p>
        </p:txBody>
      </p:sp>
      <p:sp>
        <p:nvSpPr>
          <p:cNvPr id="3" name="Content Placeholder 2"/>
          <p:cNvSpPr>
            <a:spLocks noGrp="1"/>
          </p:cNvSpPr>
          <p:nvPr>
            <p:ph idx="1"/>
          </p:nvPr>
        </p:nvSpPr>
        <p:spPr>
          <a:xfrm>
            <a:off x="1103313" y="2522483"/>
            <a:ext cx="8624012" cy="3547241"/>
          </a:xfrm>
        </p:spPr>
        <p:txBody>
          <a:bodyPr/>
          <a:lstStyle/>
          <a:p>
            <a:r>
              <a:rPr lang="en-US" dirty="0"/>
              <a:t>Rules for Efficient Communication</a:t>
            </a:r>
          </a:p>
          <a:p>
            <a:pPr>
              <a:buFont typeface="Wingdings" panose="05000000000000000000" pitchFamily="2" charset="2"/>
              <a:buChar char="q"/>
            </a:pPr>
            <a:r>
              <a:rPr lang="en-US" dirty="0"/>
              <a:t>Maintaining a permanent contact student – tutor/administrator</a:t>
            </a:r>
          </a:p>
          <a:p>
            <a:pPr>
              <a:buFont typeface="Wingdings" panose="05000000000000000000" pitchFamily="2" charset="2"/>
              <a:buChar char="q"/>
            </a:pPr>
            <a:r>
              <a:rPr lang="en-US" dirty="0"/>
              <a:t>Communicating the objectives and tutor’s expectations</a:t>
            </a:r>
          </a:p>
          <a:p>
            <a:pPr>
              <a:buFont typeface="Wingdings" panose="05000000000000000000" pitchFamily="2" charset="2"/>
              <a:buChar char="q"/>
            </a:pPr>
            <a:r>
              <a:rPr lang="en-US" dirty="0"/>
              <a:t>Encouraging students to learn actively</a:t>
            </a:r>
          </a:p>
          <a:p>
            <a:pPr>
              <a:buFont typeface="Wingdings" panose="05000000000000000000" pitchFamily="2" charset="2"/>
              <a:buChar char="q"/>
            </a:pPr>
            <a:r>
              <a:rPr lang="en-US" dirty="0"/>
              <a:t>Establishing a dead line for each lesson</a:t>
            </a:r>
          </a:p>
          <a:p>
            <a:pPr>
              <a:buFont typeface="Wingdings" panose="05000000000000000000" pitchFamily="2" charset="2"/>
              <a:buChar char="q"/>
            </a:pPr>
            <a:r>
              <a:rPr lang="en-US" dirty="0"/>
              <a:t>Offering a prompt feedback</a:t>
            </a:r>
          </a:p>
          <a:p>
            <a:pPr>
              <a:buFont typeface="Wingdings" panose="05000000000000000000" pitchFamily="2" charset="2"/>
              <a:buChar char="q"/>
            </a:pPr>
            <a:endParaRPr lang="ro-RO" dirty="0"/>
          </a:p>
        </p:txBody>
      </p:sp>
    </p:spTree>
    <p:extLst>
      <p:ext uri="{BB962C8B-B14F-4D97-AF65-F5344CB8AC3E}">
        <p14:creationId xmlns:p14="http://schemas.microsoft.com/office/powerpoint/2010/main" val="274384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Motivation</a:t>
            </a:r>
            <a:endParaRPr lang="ro-RO" dirty="0"/>
          </a:p>
        </p:txBody>
      </p:sp>
      <p:sp>
        <p:nvSpPr>
          <p:cNvPr id="3" name="Content Placeholder 2"/>
          <p:cNvSpPr>
            <a:spLocks noGrp="1"/>
          </p:cNvSpPr>
          <p:nvPr>
            <p:ph idx="1"/>
          </p:nvPr>
        </p:nvSpPr>
        <p:spPr>
          <a:xfrm>
            <a:off x="646110" y="2052918"/>
            <a:ext cx="5281723" cy="3701496"/>
          </a:xfrm>
        </p:spPr>
        <p:txBody>
          <a:bodyPr>
            <a:normAutofit/>
          </a:bodyPr>
          <a:lstStyle/>
          <a:p>
            <a:pPr marL="0" indent="0">
              <a:buNone/>
            </a:pPr>
            <a:r>
              <a:rPr lang="en-US" b="1" dirty="0"/>
              <a:t>Means of Communication</a:t>
            </a:r>
            <a:r>
              <a:rPr lang="en-US" dirty="0"/>
              <a:t>:</a:t>
            </a:r>
          </a:p>
          <a:p>
            <a:endParaRPr lang="en-US" dirty="0"/>
          </a:p>
          <a:p>
            <a:r>
              <a:rPr lang="en-US" dirty="0"/>
              <a:t>E-mail on </a:t>
            </a:r>
            <a:r>
              <a:rPr lang="en-US" dirty="0" err="1"/>
              <a:t>Ilias</a:t>
            </a:r>
            <a:r>
              <a:rPr lang="en-US" dirty="0"/>
              <a:t> Platform</a:t>
            </a:r>
          </a:p>
          <a:p>
            <a:r>
              <a:rPr lang="en-US" dirty="0"/>
              <a:t>Messages on WhatsApp groups               </a:t>
            </a:r>
          </a:p>
          <a:p>
            <a:pPr marL="0" indent="0">
              <a:buNone/>
            </a:pPr>
            <a:r>
              <a:rPr lang="en-US" b="1" dirty="0">
                <a:solidFill>
                  <a:srgbClr val="00B050"/>
                </a:solidFill>
              </a:rPr>
              <a:t>               Group cohesion</a:t>
            </a:r>
          </a:p>
          <a:p>
            <a:pPr marL="0" indent="0">
              <a:buNone/>
            </a:pPr>
            <a:r>
              <a:rPr lang="en-US" b="1" dirty="0">
                <a:solidFill>
                  <a:srgbClr val="00B050"/>
                </a:solidFill>
              </a:rPr>
              <a:t>               Diamond Communication</a:t>
            </a:r>
          </a:p>
          <a:p>
            <a:r>
              <a:rPr lang="en-US" dirty="0"/>
              <a:t>Personalized messages on WhatsApp</a:t>
            </a:r>
          </a:p>
          <a:p>
            <a:r>
              <a:rPr lang="en-US" dirty="0"/>
              <a:t>Phone Calls</a:t>
            </a:r>
            <a:endParaRPr lang="ro-RO" dirty="0"/>
          </a:p>
        </p:txBody>
      </p:sp>
      <p:sp>
        <p:nvSpPr>
          <p:cNvPr id="4" name="Right Arrow 3"/>
          <p:cNvSpPr/>
          <p:nvPr/>
        </p:nvSpPr>
        <p:spPr>
          <a:xfrm>
            <a:off x="851063" y="3903666"/>
            <a:ext cx="835572" cy="126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972" y="2228484"/>
            <a:ext cx="4744112" cy="3399806"/>
          </a:xfrm>
          <a:prstGeom prst="rect">
            <a:avLst/>
          </a:prstGeom>
        </p:spPr>
      </p:pic>
    </p:spTree>
    <p:extLst>
      <p:ext uri="{BB962C8B-B14F-4D97-AF65-F5344CB8AC3E}">
        <p14:creationId xmlns:p14="http://schemas.microsoft.com/office/powerpoint/2010/main" val="407819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361"/>
          </a:xfrm>
        </p:spPr>
        <p:txBody>
          <a:bodyPr/>
          <a:lstStyle/>
          <a:p>
            <a:pPr algn="ctr"/>
            <a:r>
              <a:rPr lang="en-US" sz="4000" dirty="0"/>
              <a:t>Motivation</a:t>
            </a:r>
            <a:endParaRPr lang="ro-RO" sz="4000" dirty="0"/>
          </a:p>
        </p:txBody>
      </p:sp>
      <p:sp>
        <p:nvSpPr>
          <p:cNvPr id="3" name="Content Placeholder 2"/>
          <p:cNvSpPr>
            <a:spLocks noGrp="1"/>
          </p:cNvSpPr>
          <p:nvPr>
            <p:ph idx="1"/>
          </p:nvPr>
        </p:nvSpPr>
        <p:spPr>
          <a:xfrm>
            <a:off x="646112" y="2389272"/>
            <a:ext cx="4618697" cy="2608397"/>
          </a:xfrm>
        </p:spPr>
        <p:txBody>
          <a:bodyPr/>
          <a:lstStyle/>
          <a:p>
            <a:r>
              <a:rPr lang="en-US" dirty="0"/>
              <a:t>Types of Messages:</a:t>
            </a:r>
          </a:p>
          <a:p>
            <a:pPr marL="0" indent="0">
              <a:buNone/>
            </a:pPr>
            <a:endParaRPr lang="en-US" dirty="0"/>
          </a:p>
          <a:p>
            <a:pPr>
              <a:buFont typeface="Wingdings" panose="05000000000000000000" pitchFamily="2" charset="2"/>
              <a:buChar char="q"/>
            </a:pPr>
            <a:r>
              <a:rPr lang="en-US" dirty="0"/>
              <a:t>Announcements</a:t>
            </a:r>
          </a:p>
          <a:p>
            <a:pPr>
              <a:buFont typeface="Wingdings" panose="05000000000000000000" pitchFamily="2" charset="2"/>
              <a:buChar char="q"/>
            </a:pPr>
            <a:r>
              <a:rPr lang="en-US" dirty="0"/>
              <a:t>Feedback Messages</a:t>
            </a:r>
          </a:p>
          <a:p>
            <a:pPr>
              <a:buFont typeface="Wingdings" panose="05000000000000000000" pitchFamily="2" charset="2"/>
              <a:buChar char="q"/>
            </a:pPr>
            <a:r>
              <a:rPr lang="en-US" dirty="0"/>
              <a:t>Congratulations</a:t>
            </a:r>
          </a:p>
          <a:p>
            <a:pPr>
              <a:buFont typeface="Wingdings" panose="05000000000000000000" pitchFamily="2" charset="2"/>
              <a:buChar char="q"/>
            </a:pPr>
            <a:endParaRPr lang="en-US" dirty="0"/>
          </a:p>
          <a:p>
            <a:pPr>
              <a:buFont typeface="Wingdings" panose="05000000000000000000" pitchFamily="2" charset="2"/>
              <a:buChar char="q"/>
            </a:pPr>
            <a:endParaRPr lang="ro-R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712" y="2050314"/>
            <a:ext cx="6715515" cy="32863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699" y="2050314"/>
            <a:ext cx="7141182" cy="328631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9432" y="1889805"/>
            <a:ext cx="7189351" cy="448266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806" y="1889805"/>
            <a:ext cx="7111977" cy="448266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3246" y="1889803"/>
            <a:ext cx="7204088" cy="448266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3245" y="2517019"/>
            <a:ext cx="7199591" cy="3134162"/>
          </a:xfrm>
          <a:prstGeom prst="rect">
            <a:avLst/>
          </a:prstGeom>
        </p:spPr>
      </p:pic>
    </p:spTree>
    <p:extLst>
      <p:ext uri="{BB962C8B-B14F-4D97-AF65-F5344CB8AC3E}">
        <p14:creationId xmlns:p14="http://schemas.microsoft.com/office/powerpoint/2010/main" val="96549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342455" cy="1400530"/>
          </a:xfrm>
        </p:spPr>
        <p:txBody>
          <a:bodyPr/>
          <a:lstStyle/>
          <a:p>
            <a:pPr algn="ctr"/>
            <a:r>
              <a:rPr lang="en-US" dirty="0"/>
              <a:t>Aspects of students’ satisfaction</a:t>
            </a:r>
            <a:r>
              <a:rPr lang="ro-RO" dirty="0"/>
              <a:t/>
            </a:r>
            <a:br>
              <a:rPr lang="ro-RO" dirty="0"/>
            </a:br>
            <a:endParaRPr lang="ro-RO" dirty="0"/>
          </a:p>
        </p:txBody>
      </p:sp>
      <p:sp>
        <p:nvSpPr>
          <p:cNvPr id="6" name="Content Placeholder 5"/>
          <p:cNvSpPr>
            <a:spLocks noGrp="1"/>
          </p:cNvSpPr>
          <p:nvPr>
            <p:ph idx="1"/>
          </p:nvPr>
        </p:nvSpPr>
        <p:spPr>
          <a:xfrm>
            <a:off x="1103312" y="2380593"/>
            <a:ext cx="4083543" cy="3168869"/>
          </a:xfrm>
        </p:spPr>
        <p:txBody>
          <a:bodyPr/>
          <a:lstStyle/>
          <a:p>
            <a:r>
              <a:rPr lang="en-US" dirty="0"/>
              <a:t>1. Content</a:t>
            </a:r>
          </a:p>
          <a:p>
            <a:r>
              <a:rPr lang="en-US" dirty="0"/>
              <a:t>2. Grammar</a:t>
            </a:r>
          </a:p>
          <a:p>
            <a:r>
              <a:rPr lang="en-US" dirty="0"/>
              <a:t>3. Productive tasks</a:t>
            </a:r>
          </a:p>
          <a:p>
            <a:r>
              <a:rPr lang="en-US" dirty="0"/>
              <a:t>4. Virtual Classrooms</a:t>
            </a:r>
          </a:p>
          <a:p>
            <a:r>
              <a:rPr lang="en-US" dirty="0"/>
              <a:t>5. Remedial Activities</a:t>
            </a:r>
          </a:p>
          <a:p>
            <a:endParaRPr lang="ro-RO"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946" y="2052918"/>
            <a:ext cx="5910148" cy="3496544"/>
          </a:xfrm>
          <a:prstGeom prst="rect">
            <a:avLst/>
          </a:prstGeom>
        </p:spPr>
      </p:pic>
    </p:spTree>
    <p:extLst>
      <p:ext uri="{BB962C8B-B14F-4D97-AF65-F5344CB8AC3E}">
        <p14:creationId xmlns:p14="http://schemas.microsoft.com/office/powerpoint/2010/main" val="1312485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32551" cy="1202662"/>
          </a:xfrm>
        </p:spPr>
        <p:txBody>
          <a:bodyPr/>
          <a:lstStyle/>
          <a:p>
            <a:pPr algn="ctr"/>
            <a:r>
              <a:rPr lang="en-US" dirty="0"/>
              <a:t>Aspects of students’ satisfaction</a:t>
            </a:r>
            <a:endParaRPr lang="ro-RO" dirty="0"/>
          </a:p>
        </p:txBody>
      </p:sp>
      <p:sp>
        <p:nvSpPr>
          <p:cNvPr id="3" name="Content Placeholder 2"/>
          <p:cNvSpPr>
            <a:spLocks noGrp="1"/>
          </p:cNvSpPr>
          <p:nvPr>
            <p:ph idx="1"/>
          </p:nvPr>
        </p:nvSpPr>
        <p:spPr>
          <a:xfrm>
            <a:off x="1103313" y="2286001"/>
            <a:ext cx="4304260" cy="3358056"/>
          </a:xfrm>
        </p:spPr>
        <p:txBody>
          <a:bodyPr/>
          <a:lstStyle/>
          <a:p>
            <a:r>
              <a:rPr lang="en-US" dirty="0"/>
              <a:t>1. Teacher’s support</a:t>
            </a:r>
          </a:p>
          <a:p>
            <a:r>
              <a:rPr lang="en-US" dirty="0"/>
              <a:t>2. Communication with the teacher</a:t>
            </a:r>
          </a:p>
          <a:p>
            <a:r>
              <a:rPr lang="en-US" dirty="0"/>
              <a:t>3. Individual feedback</a:t>
            </a:r>
          </a:p>
          <a:p>
            <a:r>
              <a:rPr lang="en-US" dirty="0"/>
              <a:t>4. Administrator’s support</a:t>
            </a:r>
          </a:p>
          <a:p>
            <a:r>
              <a:rPr lang="en-US" dirty="0"/>
              <a:t>5. Communication with the administrator</a:t>
            </a:r>
          </a:p>
          <a:p>
            <a:endParaRPr lang="ro-RO"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586" y="2286000"/>
            <a:ext cx="6009170" cy="33580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386" y="1823997"/>
            <a:ext cx="6201640" cy="462409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386" y="1823997"/>
            <a:ext cx="6201640" cy="4624098"/>
          </a:xfrm>
          <a:prstGeom prst="rect">
            <a:avLst/>
          </a:prstGeom>
        </p:spPr>
      </p:pic>
    </p:spTree>
    <p:extLst>
      <p:ext uri="{BB962C8B-B14F-4D97-AF65-F5344CB8AC3E}">
        <p14:creationId xmlns:p14="http://schemas.microsoft.com/office/powerpoint/2010/main" val="2397544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a:t>
            </a:r>
            <a:endParaRPr lang="ro-RO" dirty="0"/>
          </a:p>
        </p:txBody>
      </p:sp>
      <p:sp>
        <p:nvSpPr>
          <p:cNvPr id="3" name="Content Placeholder 2"/>
          <p:cNvSpPr>
            <a:spLocks noGrp="1"/>
          </p:cNvSpPr>
          <p:nvPr>
            <p:ph idx="1"/>
          </p:nvPr>
        </p:nvSpPr>
        <p:spPr>
          <a:xfrm>
            <a:off x="1103312" y="2052918"/>
            <a:ext cx="8946541" cy="4032571"/>
          </a:xfrm>
        </p:spPr>
        <p:txBody>
          <a:bodyPr>
            <a:normAutofit fontScale="47500" lnSpcReduction="20000"/>
          </a:bodyPr>
          <a:lstStyle/>
          <a:p>
            <a:r>
              <a:rPr lang="en-US" sz="6700" dirty="0"/>
              <a:t>The new Elementary Online English Course</a:t>
            </a:r>
          </a:p>
          <a:p>
            <a:pPr lvl="1"/>
            <a:r>
              <a:rPr lang="en-US" sz="6700" dirty="0"/>
              <a:t>Steps taken</a:t>
            </a:r>
          </a:p>
          <a:p>
            <a:pPr lvl="1"/>
            <a:r>
              <a:rPr lang="en-US" sz="6700" dirty="0"/>
              <a:t>Concept</a:t>
            </a:r>
          </a:p>
          <a:p>
            <a:pPr lvl="1"/>
            <a:r>
              <a:rPr lang="en-US" sz="6700" dirty="0"/>
              <a:t>Feedback</a:t>
            </a:r>
          </a:p>
          <a:p>
            <a:pPr lvl="1"/>
            <a:r>
              <a:rPr lang="en-US" sz="6700" dirty="0"/>
              <a:t>Personalized learning</a:t>
            </a:r>
          </a:p>
          <a:p>
            <a:pPr lvl="1"/>
            <a:r>
              <a:rPr lang="en-US" sz="6700" dirty="0"/>
              <a:t>Motivation</a:t>
            </a:r>
          </a:p>
          <a:p>
            <a:pPr lvl="1"/>
            <a:r>
              <a:rPr lang="en-US" sz="6700" dirty="0"/>
              <a:t>Aspects of students’ satisfaction</a:t>
            </a:r>
            <a:endParaRPr lang="ro-RO" sz="6700" dirty="0"/>
          </a:p>
          <a:p>
            <a:endParaRPr lang="ro-RO" dirty="0"/>
          </a:p>
        </p:txBody>
      </p:sp>
    </p:spTree>
    <p:extLst>
      <p:ext uri="{BB962C8B-B14F-4D97-AF65-F5344CB8AC3E}">
        <p14:creationId xmlns:p14="http://schemas.microsoft.com/office/powerpoint/2010/main" val="8241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Power of Asking 'Why?': Improving the depth and credibility of your  writing - LDSP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871" y="1422297"/>
            <a:ext cx="8608247" cy="440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2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8,013 Thank You Illustrations &amp; Clip Art - iStoc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7891" y="1348752"/>
            <a:ext cx="7614744" cy="420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762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endParaRPr lang="ro-RO" dirty="0"/>
          </a:p>
        </p:txBody>
      </p:sp>
      <p:sp>
        <p:nvSpPr>
          <p:cNvPr id="3" name="Content Placeholder 2"/>
          <p:cNvSpPr>
            <a:spLocks noGrp="1"/>
          </p:cNvSpPr>
          <p:nvPr>
            <p:ph idx="1"/>
          </p:nvPr>
        </p:nvSpPr>
        <p:spPr>
          <a:xfrm>
            <a:off x="1427968" y="1623848"/>
            <a:ext cx="8929978" cy="4624552"/>
          </a:xfrm>
        </p:spPr>
        <p:txBody>
          <a:bodyPr>
            <a:normAutofit/>
          </a:bodyPr>
          <a:lstStyle/>
          <a:p>
            <a:endParaRPr lang="en-US" dirty="0"/>
          </a:p>
          <a:p>
            <a:r>
              <a:rPr lang="en-US" sz="3200" dirty="0"/>
              <a:t>The </a:t>
            </a:r>
            <a:r>
              <a:rPr lang="en-US" sz="3200" dirty="0" smtClean="0"/>
              <a:t>New </a:t>
            </a:r>
            <a:r>
              <a:rPr lang="en-US" sz="3200" dirty="0"/>
              <a:t>Elementary Online English Course</a:t>
            </a:r>
          </a:p>
          <a:p>
            <a:pPr lvl="1"/>
            <a:r>
              <a:rPr lang="en-US" sz="2800" dirty="0"/>
              <a:t>Steps</a:t>
            </a:r>
            <a:r>
              <a:rPr lang="en-US" sz="3000" dirty="0"/>
              <a:t> taken</a:t>
            </a:r>
          </a:p>
          <a:p>
            <a:pPr lvl="1"/>
            <a:r>
              <a:rPr lang="en-US" sz="2800" dirty="0"/>
              <a:t>Concept</a:t>
            </a:r>
          </a:p>
          <a:p>
            <a:pPr lvl="1"/>
            <a:r>
              <a:rPr lang="en-US" sz="2800" dirty="0"/>
              <a:t>Feedback</a:t>
            </a:r>
          </a:p>
          <a:p>
            <a:pPr lvl="1"/>
            <a:r>
              <a:rPr lang="en-US" sz="2800" dirty="0"/>
              <a:t>Personalized learning</a:t>
            </a:r>
          </a:p>
          <a:p>
            <a:pPr lvl="1"/>
            <a:r>
              <a:rPr lang="en-US" sz="2800" dirty="0"/>
              <a:t>Motivation</a:t>
            </a:r>
          </a:p>
          <a:p>
            <a:pPr lvl="1"/>
            <a:r>
              <a:rPr lang="en-US" sz="2800" dirty="0"/>
              <a:t>Aspects</a:t>
            </a:r>
            <a:r>
              <a:rPr lang="en-US" sz="3000" dirty="0"/>
              <a:t> of students’ satisfaction</a:t>
            </a:r>
            <a:endParaRPr lang="ro-RO" sz="3000" dirty="0"/>
          </a:p>
        </p:txBody>
      </p:sp>
    </p:spTree>
    <p:extLst>
      <p:ext uri="{BB962C8B-B14F-4D97-AF65-F5344CB8AC3E}">
        <p14:creationId xmlns:p14="http://schemas.microsoft.com/office/powerpoint/2010/main" val="2071508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452718"/>
            <a:ext cx="11899725" cy="763859"/>
          </a:xfrm>
        </p:spPr>
        <p:txBody>
          <a:bodyPr/>
          <a:lstStyle/>
          <a:p>
            <a:r>
              <a:rPr lang="en-US" sz="3350" dirty="0"/>
              <a:t>The </a:t>
            </a:r>
            <a:r>
              <a:rPr lang="en-US" sz="3350" dirty="0">
                <a:solidFill>
                  <a:schemeClr val="tx1"/>
                </a:solidFill>
              </a:rPr>
              <a:t>New</a:t>
            </a:r>
            <a:r>
              <a:rPr lang="en-US" sz="3350" dirty="0"/>
              <a:t> Elementary Online English Course – Steps Taken</a:t>
            </a:r>
            <a:endParaRPr lang="ro-RO" sz="3350" dirty="0"/>
          </a:p>
        </p:txBody>
      </p:sp>
      <p:sp>
        <p:nvSpPr>
          <p:cNvPr id="3" name="Content Placeholder 2"/>
          <p:cNvSpPr>
            <a:spLocks noGrp="1"/>
          </p:cNvSpPr>
          <p:nvPr>
            <p:ph idx="1"/>
          </p:nvPr>
        </p:nvSpPr>
        <p:spPr>
          <a:xfrm>
            <a:off x="472967" y="1718442"/>
            <a:ext cx="6653048" cy="4603530"/>
          </a:xfrm>
        </p:spPr>
        <p:txBody>
          <a:bodyPr>
            <a:normAutofit lnSpcReduction="10000"/>
          </a:bodyPr>
          <a:lstStyle/>
          <a:p>
            <a:r>
              <a:rPr lang="en-US" dirty="0"/>
              <a:t>Material development workgroups: October 2020 – March 2021</a:t>
            </a:r>
          </a:p>
          <a:p>
            <a:r>
              <a:rPr lang="en-US" dirty="0"/>
              <a:t>Implementation on ILIAS platform  - workgroups : March 2021 – September 2021</a:t>
            </a:r>
          </a:p>
          <a:p>
            <a:r>
              <a:rPr lang="en-US" dirty="0"/>
              <a:t>Course sessions: </a:t>
            </a:r>
          </a:p>
          <a:p>
            <a:pPr>
              <a:buFont typeface="Wingdings" panose="05000000000000000000" pitchFamily="2" charset="2"/>
              <a:buChar char="v"/>
            </a:pPr>
            <a:r>
              <a:rPr lang="en-US" dirty="0"/>
              <a:t>September 2021 – February 2022 – 20 weeks</a:t>
            </a:r>
          </a:p>
          <a:p>
            <a:pPr>
              <a:buFont typeface="Wingdings" panose="05000000000000000000" pitchFamily="2" charset="2"/>
              <a:buChar char="v"/>
            </a:pPr>
            <a:r>
              <a:rPr lang="en-US" dirty="0"/>
              <a:t> February 2022 – July 2022 – 20 weeks</a:t>
            </a:r>
          </a:p>
          <a:p>
            <a:pPr>
              <a:buFont typeface="Wingdings" panose="05000000000000000000" pitchFamily="2" charset="2"/>
              <a:buChar char="v"/>
            </a:pPr>
            <a:r>
              <a:rPr lang="en-US" dirty="0"/>
              <a:t>August 2022 – January 2023 – 22 weeks</a:t>
            </a:r>
          </a:p>
          <a:p>
            <a:r>
              <a:rPr lang="en-US" dirty="0"/>
              <a:t>Training Seminars for tutors:</a:t>
            </a:r>
          </a:p>
          <a:p>
            <a:pPr>
              <a:buFont typeface="Wingdings" panose="05000000000000000000" pitchFamily="2" charset="2"/>
              <a:buChar char="v"/>
            </a:pPr>
            <a:r>
              <a:rPr lang="en-US" dirty="0"/>
              <a:t>September 2021 – on site</a:t>
            </a:r>
          </a:p>
          <a:p>
            <a:pPr>
              <a:buFont typeface="Wingdings" panose="05000000000000000000" pitchFamily="2" charset="2"/>
              <a:buChar char="v"/>
            </a:pPr>
            <a:r>
              <a:rPr lang="en-US" dirty="0"/>
              <a:t>February 2022 – online </a:t>
            </a:r>
          </a:p>
          <a:p>
            <a:pPr marL="0" indent="0">
              <a:buNone/>
            </a:pPr>
            <a:r>
              <a:rPr lang="en-US" dirty="0"/>
              <a:t> </a:t>
            </a:r>
          </a:p>
          <a:p>
            <a:pPr marL="0" indent="0">
              <a:buNone/>
            </a:pPr>
            <a:endParaRPr lang="ro-R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016" y="2286001"/>
            <a:ext cx="4824246" cy="3355422"/>
          </a:xfrm>
          <a:prstGeom prst="rect">
            <a:avLst/>
          </a:prstGeom>
        </p:spPr>
      </p:pic>
    </p:spTree>
    <p:extLst>
      <p:ext uri="{BB962C8B-B14F-4D97-AF65-F5344CB8AC3E}">
        <p14:creationId xmlns:p14="http://schemas.microsoft.com/office/powerpoint/2010/main" val="1616688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78027" cy="808523"/>
          </a:xfrm>
        </p:spPr>
        <p:txBody>
          <a:bodyPr/>
          <a:lstStyle/>
          <a:p>
            <a:r>
              <a:rPr lang="en-US" sz="3600" dirty="0"/>
              <a:t>The </a:t>
            </a:r>
            <a:r>
              <a:rPr lang="en-US" sz="3600" dirty="0">
                <a:solidFill>
                  <a:schemeClr val="tx1"/>
                </a:solidFill>
              </a:rPr>
              <a:t>New</a:t>
            </a:r>
            <a:r>
              <a:rPr lang="en-US" sz="3600" dirty="0"/>
              <a:t> Elementary Online Course - </a:t>
            </a:r>
            <a:r>
              <a:rPr lang="en-US" sz="3600" dirty="0">
                <a:solidFill>
                  <a:schemeClr val="tx1"/>
                </a:solidFill>
              </a:rPr>
              <a:t>Concept</a:t>
            </a:r>
            <a:endParaRPr lang="ro-RO" sz="3600" dirty="0">
              <a:solidFill>
                <a:schemeClr val="tx1"/>
              </a:solidFill>
            </a:endParaRPr>
          </a:p>
        </p:txBody>
      </p:sp>
      <p:sp>
        <p:nvSpPr>
          <p:cNvPr id="3" name="Content Placeholder 2"/>
          <p:cNvSpPr>
            <a:spLocks noGrp="1"/>
          </p:cNvSpPr>
          <p:nvPr>
            <p:ph idx="1"/>
          </p:nvPr>
        </p:nvSpPr>
        <p:spPr>
          <a:xfrm>
            <a:off x="1103313" y="2052918"/>
            <a:ext cx="3027254" cy="4195481"/>
          </a:xfrm>
        </p:spPr>
        <p:txBody>
          <a:bodyPr>
            <a:normAutofit fontScale="92500" lnSpcReduction="20000"/>
          </a:bodyPr>
          <a:lstStyle/>
          <a:p>
            <a:r>
              <a:rPr lang="en-US" dirty="0"/>
              <a:t>Objective driven course</a:t>
            </a:r>
          </a:p>
          <a:p>
            <a:pPr marL="0" indent="0">
              <a:buNone/>
            </a:pPr>
            <a:endParaRPr lang="en-US" dirty="0"/>
          </a:p>
          <a:p>
            <a:r>
              <a:rPr lang="en-US" dirty="0"/>
              <a:t>STANAG 6001 – Level 1 descriptors</a:t>
            </a:r>
          </a:p>
          <a:p>
            <a:pPr marL="0" indent="0">
              <a:buNone/>
            </a:pPr>
            <a:endParaRPr lang="en-US" dirty="0"/>
          </a:p>
          <a:p>
            <a:r>
              <a:rPr lang="en-US" dirty="0"/>
              <a:t>4 Modules : 6 – 7 lessons</a:t>
            </a:r>
          </a:p>
          <a:p>
            <a:pPr marL="0" indent="0">
              <a:buNone/>
            </a:pPr>
            <a:endParaRPr lang="en-US" dirty="0"/>
          </a:p>
          <a:p>
            <a:r>
              <a:rPr lang="en-US" dirty="0"/>
              <a:t>Module Tests</a:t>
            </a:r>
          </a:p>
          <a:p>
            <a:pPr marL="0" indent="0">
              <a:buNone/>
            </a:pPr>
            <a:endParaRPr lang="en-US" dirty="0"/>
          </a:p>
          <a:p>
            <a:r>
              <a:rPr lang="en-US" dirty="0"/>
              <a:t>Final Evaluation</a:t>
            </a:r>
          </a:p>
          <a:p>
            <a:endParaRPr lang="ro-RO"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567" y="1815364"/>
            <a:ext cx="7848085" cy="4267796"/>
          </a:xfrm>
          <a:prstGeom prst="rect">
            <a:avLst/>
          </a:prstGeom>
        </p:spPr>
      </p:pic>
    </p:spTree>
    <p:extLst>
      <p:ext uri="{BB962C8B-B14F-4D97-AF65-F5344CB8AC3E}">
        <p14:creationId xmlns:p14="http://schemas.microsoft.com/office/powerpoint/2010/main" val="876478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9"/>
            <a:ext cx="11319917" cy="666633"/>
          </a:xfrm>
        </p:spPr>
        <p:txBody>
          <a:bodyPr/>
          <a:lstStyle/>
          <a:p>
            <a:r>
              <a:rPr lang="en-US" sz="3200" dirty="0"/>
              <a:t>The </a:t>
            </a:r>
            <a:r>
              <a:rPr lang="en-US" sz="3200" dirty="0">
                <a:solidFill>
                  <a:schemeClr val="tx1"/>
                </a:solidFill>
              </a:rPr>
              <a:t>New</a:t>
            </a:r>
            <a:r>
              <a:rPr lang="en-US" sz="3200" dirty="0"/>
              <a:t> Elementary Online Course - </a:t>
            </a:r>
            <a:r>
              <a:rPr lang="en-US" sz="3200" dirty="0">
                <a:solidFill>
                  <a:schemeClr val="tx1"/>
                </a:solidFill>
              </a:rPr>
              <a:t>Concept</a:t>
            </a:r>
            <a:endParaRPr lang="ro-RO" sz="3200" dirty="0"/>
          </a:p>
        </p:txBody>
      </p:sp>
      <p:sp>
        <p:nvSpPr>
          <p:cNvPr id="3" name="Content Placeholder 2"/>
          <p:cNvSpPr>
            <a:spLocks noGrp="1"/>
          </p:cNvSpPr>
          <p:nvPr>
            <p:ph idx="1"/>
          </p:nvPr>
        </p:nvSpPr>
        <p:spPr>
          <a:xfrm>
            <a:off x="220718" y="1479123"/>
            <a:ext cx="4698124" cy="4769277"/>
          </a:xfrm>
        </p:spPr>
        <p:txBody>
          <a:bodyPr/>
          <a:lstStyle/>
          <a:p>
            <a:pPr marL="0" indent="0">
              <a:buNone/>
            </a:pPr>
            <a:r>
              <a:rPr lang="en-US" dirty="0"/>
              <a:t>LESSON  </a:t>
            </a:r>
          </a:p>
          <a:p>
            <a:pPr marL="0" indent="0">
              <a:buNone/>
            </a:pPr>
            <a:endParaRPr lang="en-US" dirty="0"/>
          </a:p>
          <a:p>
            <a:pPr>
              <a:buFont typeface="Wingdings" panose="05000000000000000000" pitchFamily="2" charset="2"/>
              <a:buChar char="q"/>
            </a:pPr>
            <a:r>
              <a:rPr lang="en-US" dirty="0"/>
              <a:t>Asynchronous activities – 2-3 small learning sequences</a:t>
            </a:r>
          </a:p>
          <a:p>
            <a:pPr>
              <a:buFont typeface="Wingdings" panose="05000000000000000000" pitchFamily="2" charset="2"/>
              <a:buChar char="q"/>
            </a:pPr>
            <a:r>
              <a:rPr lang="en-US" dirty="0"/>
              <a:t>Productive tasks : speaking or writing assignments</a:t>
            </a:r>
          </a:p>
          <a:p>
            <a:pPr>
              <a:buFont typeface="Wingdings" panose="05000000000000000000" pitchFamily="2" charset="2"/>
              <a:buChar char="q"/>
            </a:pPr>
            <a:r>
              <a:rPr lang="en-US" dirty="0"/>
              <a:t>Mini - Quiz</a:t>
            </a:r>
          </a:p>
          <a:p>
            <a:pPr>
              <a:buFont typeface="Wingdings" panose="05000000000000000000" pitchFamily="2" charset="2"/>
              <a:buChar char="q"/>
            </a:pPr>
            <a:r>
              <a:rPr lang="en-US" dirty="0"/>
              <a:t>Synchronous Activities – Speaking Interaction - VTC</a:t>
            </a:r>
          </a:p>
          <a:p>
            <a:pPr marL="0" indent="0">
              <a:buNone/>
            </a:pPr>
            <a:endParaRPr lang="en-US" dirty="0"/>
          </a:p>
          <a:p>
            <a:pPr marL="0" indent="0">
              <a:buNone/>
            </a:pPr>
            <a:endParaRPr lang="ro-R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648" y="1461084"/>
            <a:ext cx="6574219" cy="49054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344" y="1461084"/>
            <a:ext cx="6591523" cy="50041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9344" y="1461084"/>
            <a:ext cx="6574219" cy="500417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995" y="1461084"/>
            <a:ext cx="6574219" cy="500417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0691" y="1452126"/>
            <a:ext cx="6574219" cy="501313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995" y="1452126"/>
            <a:ext cx="6628075" cy="501313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7995" y="1461084"/>
            <a:ext cx="6623655" cy="5004172"/>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0690" y="1434491"/>
            <a:ext cx="6640959" cy="5030765"/>
          </a:xfrm>
          <a:prstGeom prst="rect">
            <a:avLst/>
          </a:prstGeom>
        </p:spPr>
      </p:pic>
    </p:spTree>
    <p:extLst>
      <p:ext uri="{BB962C8B-B14F-4D97-AF65-F5344CB8AC3E}">
        <p14:creationId xmlns:p14="http://schemas.microsoft.com/office/powerpoint/2010/main" val="1090116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1000"/>
                                        <p:tgtEl>
                                          <p:spTgt spid="3">
                                            <p:txEl>
                                              <p:pRg st="4" end="4"/>
                                            </p:txEl>
                                          </p:spTgt>
                                        </p:tgtEl>
                                      </p:cBhvr>
                                    </p:animEffect>
                                    <p:anim calcmode="lin" valueType="num">
                                      <p:cBhvr>
                                        <p:cTn id="6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fade">
                                      <p:cBhvr>
                                        <p:cTn id="84" dur="1000"/>
                                        <p:tgtEl>
                                          <p:spTgt spid="3">
                                            <p:txEl>
                                              <p:pRg st="5" end="5"/>
                                            </p:txEl>
                                          </p:spTgt>
                                        </p:tgtEl>
                                      </p:cBhvr>
                                    </p:animEffect>
                                    <p:anim calcmode="lin" valueType="num">
                                      <p:cBhvr>
                                        <p:cTn id="8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10013" cy="840054"/>
          </a:xfrm>
        </p:spPr>
        <p:txBody>
          <a:bodyPr/>
          <a:lstStyle/>
          <a:p>
            <a:r>
              <a:rPr lang="en-US" sz="3200" dirty="0"/>
              <a:t>The </a:t>
            </a:r>
            <a:r>
              <a:rPr lang="en-US" sz="3200" dirty="0">
                <a:solidFill>
                  <a:schemeClr val="tx1"/>
                </a:solidFill>
              </a:rPr>
              <a:t>New</a:t>
            </a:r>
            <a:r>
              <a:rPr lang="en-US" sz="3200" dirty="0"/>
              <a:t> Elementary Online Course - C</a:t>
            </a:r>
            <a:r>
              <a:rPr lang="en-US" sz="3200" dirty="0">
                <a:solidFill>
                  <a:schemeClr val="tx1"/>
                </a:solidFill>
              </a:rPr>
              <a:t>oncept</a:t>
            </a:r>
            <a:endParaRPr lang="ro-RO" sz="3200" dirty="0"/>
          </a:p>
        </p:txBody>
      </p:sp>
      <p:sp>
        <p:nvSpPr>
          <p:cNvPr id="3" name="Content Placeholder 2"/>
          <p:cNvSpPr>
            <a:spLocks noGrp="1"/>
          </p:cNvSpPr>
          <p:nvPr>
            <p:ph idx="1"/>
          </p:nvPr>
        </p:nvSpPr>
        <p:spPr>
          <a:xfrm>
            <a:off x="646112" y="740979"/>
            <a:ext cx="4975030" cy="5919836"/>
          </a:xfrm>
        </p:spPr>
        <p:txBody>
          <a:bodyPr>
            <a:normAutofit fontScale="92500" lnSpcReduction="20000"/>
          </a:bodyPr>
          <a:lstStyle/>
          <a:p>
            <a:endParaRPr lang="en-US" b="1" dirty="0">
              <a:solidFill>
                <a:srgbClr val="00B050"/>
              </a:solidFill>
            </a:endParaRPr>
          </a:p>
          <a:p>
            <a:pPr>
              <a:buFont typeface="Wingdings" panose="05000000000000000000" pitchFamily="2" charset="2"/>
              <a:buChar char="Ø"/>
            </a:pPr>
            <a:r>
              <a:rPr lang="en-US" b="1" dirty="0">
                <a:solidFill>
                  <a:srgbClr val="00B050"/>
                </a:solidFill>
              </a:rPr>
              <a:t>Micro Learning</a:t>
            </a:r>
            <a:r>
              <a:rPr lang="en-US" dirty="0"/>
              <a:t>: </a:t>
            </a:r>
          </a:p>
          <a:p>
            <a:pPr>
              <a:buFont typeface="Wingdings" panose="05000000000000000000" pitchFamily="2" charset="2"/>
              <a:buChar char="§"/>
            </a:pPr>
            <a:r>
              <a:rPr lang="en-US" dirty="0"/>
              <a:t> small doses of training material</a:t>
            </a:r>
          </a:p>
          <a:p>
            <a:pPr>
              <a:buFont typeface="Wingdings" panose="05000000000000000000" pitchFamily="2" charset="2"/>
              <a:buChar char="§"/>
            </a:pPr>
            <a:r>
              <a:rPr lang="en-US" dirty="0"/>
              <a:t>well-defined operational objectives</a:t>
            </a:r>
          </a:p>
          <a:p>
            <a:pPr>
              <a:buFont typeface="Wingdings" panose="05000000000000000000" pitchFamily="2" charset="2"/>
              <a:buChar char="Ø"/>
            </a:pPr>
            <a:r>
              <a:rPr lang="en-US" b="1" dirty="0">
                <a:solidFill>
                  <a:srgbClr val="00B050"/>
                </a:solidFill>
              </a:rPr>
              <a:t>Micro eLearning</a:t>
            </a:r>
          </a:p>
          <a:p>
            <a:pPr>
              <a:buFont typeface="Wingdings" panose="05000000000000000000" pitchFamily="2" charset="2"/>
              <a:buChar char="§"/>
            </a:pPr>
            <a:r>
              <a:rPr lang="en-US" dirty="0"/>
              <a:t>performed in short bursts of time</a:t>
            </a:r>
          </a:p>
          <a:p>
            <a:pPr>
              <a:buFont typeface="Wingdings" panose="05000000000000000000" pitchFamily="2" charset="2"/>
              <a:buChar char="§"/>
            </a:pPr>
            <a:r>
              <a:rPr lang="en-US" dirty="0"/>
              <a:t>well-dosed effort from individual</a:t>
            </a:r>
          </a:p>
          <a:p>
            <a:pPr marL="0" indent="0">
              <a:buNone/>
            </a:pPr>
            <a:r>
              <a:rPr lang="en-US" dirty="0"/>
              <a:t>        - simple to complex tasks</a:t>
            </a:r>
          </a:p>
          <a:p>
            <a:pPr marL="0" indent="0">
              <a:buNone/>
            </a:pPr>
            <a:r>
              <a:rPr lang="en-US" dirty="0"/>
              <a:t>        - narrowed range of vocabulary</a:t>
            </a:r>
          </a:p>
          <a:p>
            <a:pPr marL="0" indent="0">
              <a:buNone/>
            </a:pPr>
            <a:r>
              <a:rPr lang="en-US" dirty="0"/>
              <a:t>       </a:t>
            </a:r>
            <a:r>
              <a:rPr lang="ro-RO" dirty="0"/>
              <a:t> - </a:t>
            </a:r>
            <a:r>
              <a:rPr lang="en-US" dirty="0"/>
              <a:t>multimedia : audio, video materials</a:t>
            </a:r>
            <a:endParaRPr lang="ro-RO" dirty="0"/>
          </a:p>
          <a:p>
            <a:pPr marL="0" indent="0">
              <a:buNone/>
            </a:pPr>
            <a:r>
              <a:rPr lang="ro-RO" dirty="0"/>
              <a:t>        </a:t>
            </a:r>
            <a:r>
              <a:rPr lang="en-US" dirty="0"/>
              <a:t>- interactive images to introduce new vocabulary</a:t>
            </a:r>
          </a:p>
          <a:p>
            <a:pPr marL="0" indent="0">
              <a:buNone/>
            </a:pPr>
            <a:r>
              <a:rPr lang="en-US" dirty="0"/>
              <a:t>        - simple grammar structures</a:t>
            </a:r>
            <a:endParaRPr lang="ro-RO" dirty="0"/>
          </a:p>
          <a:p>
            <a:pPr marL="0" indent="0">
              <a:buNone/>
            </a:pPr>
            <a:r>
              <a:rPr lang="en-US" b="1" dirty="0">
                <a:solidFill>
                  <a:srgbClr val="00B050"/>
                </a:solidFill>
              </a:rPr>
              <a:t>Mobile learning</a:t>
            </a:r>
          </a:p>
          <a:p>
            <a:pPr>
              <a:buFont typeface="Wingdings" panose="05000000000000000000" pitchFamily="2" charset="2"/>
              <a:buChar char="§"/>
            </a:pPr>
            <a:r>
              <a:rPr lang="en-US" dirty="0"/>
              <a:t>you can do it anywhere</a:t>
            </a:r>
          </a:p>
          <a:p>
            <a:pPr marL="0" indent="0">
              <a:buNone/>
            </a:pPr>
            <a:r>
              <a:rPr lang="en-US" dirty="0"/>
              <a:t>               </a:t>
            </a:r>
            <a:r>
              <a:rPr lang="en-US" i="1" dirty="0">
                <a:solidFill>
                  <a:srgbClr val="00B050"/>
                </a:solidFill>
              </a:rPr>
              <a:t>independent learner</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096" y="1783641"/>
            <a:ext cx="5484985" cy="40201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447" y="1726753"/>
            <a:ext cx="5839559" cy="4393901"/>
          </a:xfrm>
          <a:prstGeom prst="rect">
            <a:avLst/>
          </a:prstGeom>
        </p:spPr>
      </p:pic>
      <p:sp>
        <p:nvSpPr>
          <p:cNvPr id="12" name="Right Arrow 11"/>
          <p:cNvSpPr/>
          <p:nvPr/>
        </p:nvSpPr>
        <p:spPr>
          <a:xfrm>
            <a:off x="911332" y="6183201"/>
            <a:ext cx="551931" cy="405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3447" y="1726753"/>
            <a:ext cx="5821768" cy="443009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447" y="1726752"/>
            <a:ext cx="5839559" cy="439390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8023" y="1575192"/>
            <a:ext cx="5934983" cy="481079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8023" y="1042613"/>
            <a:ext cx="5934983" cy="5502165"/>
          </a:xfrm>
          <a:prstGeom prst="rect">
            <a:avLst/>
          </a:prstGeom>
        </p:spPr>
      </p:pic>
    </p:spTree>
    <p:extLst>
      <p:ext uri="{BB962C8B-B14F-4D97-AF65-F5344CB8AC3E}">
        <p14:creationId xmlns:p14="http://schemas.microsoft.com/office/powerpoint/2010/main" val="59779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Effect transition="in" filter="fade">
                                      <p:cBhvr>
                                        <p:cTn id="91" dur="1000"/>
                                        <p:tgtEl>
                                          <p:spTgt spid="3">
                                            <p:txEl>
                                              <p:pRg st="10" end="10"/>
                                            </p:txEl>
                                          </p:spTgt>
                                        </p:tgtEl>
                                      </p:cBhvr>
                                    </p:animEffect>
                                    <p:anim calcmode="lin" valueType="num">
                                      <p:cBhvr>
                                        <p:cTn id="9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Effect transition="in" filter="fade">
                                      <p:cBhvr>
                                        <p:cTn id="105" dur="1000"/>
                                        <p:tgtEl>
                                          <p:spTgt spid="3">
                                            <p:txEl>
                                              <p:pRg st="11" end="11"/>
                                            </p:txEl>
                                          </p:spTgt>
                                        </p:tgtEl>
                                      </p:cBhvr>
                                    </p:animEffect>
                                    <p:anim calcmode="lin" valueType="num">
                                      <p:cBhvr>
                                        <p:cTn id="10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1000"/>
                                        <p:tgtEl>
                                          <p:spTgt spid="19"/>
                                        </p:tgtEl>
                                      </p:cBhvr>
                                    </p:animEffect>
                                    <p:anim calcmode="lin" valueType="num">
                                      <p:cBhvr>
                                        <p:cTn id="113" dur="1000" fill="hold"/>
                                        <p:tgtEl>
                                          <p:spTgt spid="19"/>
                                        </p:tgtEl>
                                        <p:attrNameLst>
                                          <p:attrName>ppt_x</p:attrName>
                                        </p:attrNameLst>
                                      </p:cBhvr>
                                      <p:tavLst>
                                        <p:tav tm="0">
                                          <p:val>
                                            <p:strVal val="#ppt_x"/>
                                          </p:val>
                                        </p:tav>
                                        <p:tav tm="100000">
                                          <p:val>
                                            <p:strVal val="#ppt_x"/>
                                          </p:val>
                                        </p:tav>
                                      </p:tavLst>
                                    </p:anim>
                                    <p:anim calcmode="lin" valueType="num">
                                      <p:cBhvr>
                                        <p:cTn id="1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
                                            <p:txEl>
                                              <p:pRg st="12" end="12"/>
                                            </p:txEl>
                                          </p:spTgt>
                                        </p:tgtEl>
                                        <p:attrNameLst>
                                          <p:attrName>style.visibility</p:attrName>
                                        </p:attrNameLst>
                                      </p:cBhvr>
                                      <p:to>
                                        <p:strVal val="visible"/>
                                      </p:to>
                                    </p:set>
                                    <p:animEffect transition="in" filter="fade">
                                      <p:cBhvr>
                                        <p:cTn id="119" dur="1000"/>
                                        <p:tgtEl>
                                          <p:spTgt spid="3">
                                            <p:txEl>
                                              <p:pRg st="12" end="12"/>
                                            </p:txEl>
                                          </p:spTgt>
                                        </p:tgtEl>
                                      </p:cBhvr>
                                    </p:animEffect>
                                    <p:anim calcmode="lin" valueType="num">
                                      <p:cBhvr>
                                        <p:cTn id="12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1000"/>
                                        <p:tgtEl>
                                          <p:spTgt spid="20"/>
                                        </p:tgtEl>
                                      </p:cBhvr>
                                    </p:animEffect>
                                    <p:anim calcmode="lin" valueType="num">
                                      <p:cBhvr>
                                        <p:cTn id="127" dur="1000" fill="hold"/>
                                        <p:tgtEl>
                                          <p:spTgt spid="20"/>
                                        </p:tgtEl>
                                        <p:attrNameLst>
                                          <p:attrName>ppt_x</p:attrName>
                                        </p:attrNameLst>
                                      </p:cBhvr>
                                      <p:tavLst>
                                        <p:tav tm="0">
                                          <p:val>
                                            <p:strVal val="#ppt_x"/>
                                          </p:val>
                                        </p:tav>
                                        <p:tav tm="100000">
                                          <p:val>
                                            <p:strVal val="#ppt_x"/>
                                          </p:val>
                                        </p:tav>
                                      </p:tavLst>
                                    </p:anim>
                                    <p:anim calcmode="lin" valueType="num">
                                      <p:cBhvr>
                                        <p:cTn id="1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
                                            <p:txEl>
                                              <p:pRg st="13" end="13"/>
                                            </p:txEl>
                                          </p:spTgt>
                                        </p:tgtEl>
                                        <p:attrNameLst>
                                          <p:attrName>style.visibility</p:attrName>
                                        </p:attrNameLst>
                                      </p:cBhvr>
                                      <p:to>
                                        <p:strVal val="visible"/>
                                      </p:to>
                                    </p:set>
                                    <p:animEffect transition="in" filter="fade">
                                      <p:cBhvr>
                                        <p:cTn id="133" dur="1000"/>
                                        <p:tgtEl>
                                          <p:spTgt spid="3">
                                            <p:txEl>
                                              <p:pRg st="13" end="13"/>
                                            </p:txEl>
                                          </p:spTgt>
                                        </p:tgtEl>
                                      </p:cBhvr>
                                    </p:animEffect>
                                    <p:anim calcmode="lin" valueType="num">
                                      <p:cBhvr>
                                        <p:cTn id="13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3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fade">
                                      <p:cBhvr>
                                        <p:cTn id="140" dur="1000"/>
                                        <p:tgtEl>
                                          <p:spTgt spid="12"/>
                                        </p:tgtEl>
                                      </p:cBhvr>
                                    </p:animEffect>
                                    <p:anim calcmode="lin" valueType="num">
                                      <p:cBhvr>
                                        <p:cTn id="141" dur="1000" fill="hold"/>
                                        <p:tgtEl>
                                          <p:spTgt spid="12"/>
                                        </p:tgtEl>
                                        <p:attrNameLst>
                                          <p:attrName>ppt_x</p:attrName>
                                        </p:attrNameLst>
                                      </p:cBhvr>
                                      <p:tavLst>
                                        <p:tav tm="0">
                                          <p:val>
                                            <p:strVal val="#ppt_x"/>
                                          </p:val>
                                        </p:tav>
                                        <p:tav tm="100000">
                                          <p:val>
                                            <p:strVal val="#ppt_x"/>
                                          </p:val>
                                        </p:tav>
                                      </p:tavLst>
                                    </p:anim>
                                    <p:anim calcmode="lin" valueType="num">
                                      <p:cBhvr>
                                        <p:cTn id="1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
                                            <p:txEl>
                                              <p:pRg st="14" end="14"/>
                                            </p:txEl>
                                          </p:spTgt>
                                        </p:tgtEl>
                                        <p:attrNameLst>
                                          <p:attrName>style.visibility</p:attrName>
                                        </p:attrNameLst>
                                      </p:cBhvr>
                                      <p:to>
                                        <p:strVal val="visible"/>
                                      </p:to>
                                    </p:set>
                                    <p:animEffect transition="in" filter="fade">
                                      <p:cBhvr>
                                        <p:cTn id="147" dur="1000"/>
                                        <p:tgtEl>
                                          <p:spTgt spid="3">
                                            <p:txEl>
                                              <p:pRg st="14" end="14"/>
                                            </p:txEl>
                                          </p:spTgt>
                                        </p:tgtEl>
                                      </p:cBhvr>
                                    </p:animEffect>
                                    <p:anim calcmode="lin" valueType="num">
                                      <p:cBhvr>
                                        <p:cTn id="14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4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50413"/>
          </a:xfrm>
        </p:spPr>
        <p:txBody>
          <a:bodyPr/>
          <a:lstStyle/>
          <a:p>
            <a:pPr algn="ctr"/>
            <a:r>
              <a:rPr lang="en-US" sz="3600" dirty="0"/>
              <a:t>FEEDBACK – Asynchronous Activities</a:t>
            </a:r>
            <a:endParaRPr lang="ro-RO" sz="3600" dirty="0"/>
          </a:p>
        </p:txBody>
      </p:sp>
      <p:sp>
        <p:nvSpPr>
          <p:cNvPr id="3" name="Content Placeholder 2"/>
          <p:cNvSpPr>
            <a:spLocks noGrp="1"/>
          </p:cNvSpPr>
          <p:nvPr>
            <p:ph idx="1"/>
          </p:nvPr>
        </p:nvSpPr>
        <p:spPr>
          <a:xfrm>
            <a:off x="268015" y="1728024"/>
            <a:ext cx="5218385" cy="4801502"/>
          </a:xfrm>
        </p:spPr>
        <p:txBody>
          <a:bodyPr>
            <a:normAutofit fontScale="92500" lnSpcReduction="10000"/>
          </a:bodyPr>
          <a:lstStyle/>
          <a:p>
            <a:endParaRPr lang="en-US" dirty="0"/>
          </a:p>
          <a:p>
            <a:r>
              <a:rPr lang="ro-RO" dirty="0"/>
              <a:t>Interactive and engaging activities </a:t>
            </a:r>
          </a:p>
          <a:p>
            <a:r>
              <a:rPr lang="en-US" dirty="0"/>
              <a:t>Exercises</a:t>
            </a:r>
            <a:r>
              <a:rPr lang="en-US" dirty="0">
                <a:solidFill>
                  <a:srgbClr val="00B050"/>
                </a:solidFill>
              </a:rPr>
              <a:t>: automatic feedback created by the course designers</a:t>
            </a:r>
          </a:p>
          <a:p>
            <a:r>
              <a:rPr lang="en-US" dirty="0"/>
              <a:t>Speaking and Writing Assignments</a:t>
            </a:r>
            <a:endParaRPr lang="en-US" dirty="0">
              <a:solidFill>
                <a:srgbClr val="00B050"/>
              </a:solidFill>
            </a:endParaRPr>
          </a:p>
          <a:p>
            <a:pPr marL="0" indent="0">
              <a:buNone/>
            </a:pPr>
            <a:r>
              <a:rPr lang="en-US" dirty="0"/>
              <a:t> - </a:t>
            </a:r>
            <a:r>
              <a:rPr lang="en-US" dirty="0">
                <a:solidFill>
                  <a:srgbClr val="00B050"/>
                </a:solidFill>
              </a:rPr>
              <a:t>Personalized Feedback</a:t>
            </a:r>
            <a:r>
              <a:rPr lang="en-US" dirty="0"/>
              <a:t>:</a:t>
            </a:r>
          </a:p>
          <a:p>
            <a:pPr>
              <a:buFont typeface="Wingdings" panose="05000000000000000000" pitchFamily="2" charset="2"/>
              <a:buChar char="§"/>
            </a:pPr>
            <a:r>
              <a:rPr lang="en-US" dirty="0"/>
              <a:t>teacher’s notes</a:t>
            </a:r>
          </a:p>
          <a:p>
            <a:pPr>
              <a:buFont typeface="Wingdings" panose="05000000000000000000" pitchFamily="2" charset="2"/>
              <a:buChar char="§"/>
            </a:pPr>
            <a:r>
              <a:rPr lang="en-US" dirty="0"/>
              <a:t>recordings – pronunciation</a:t>
            </a:r>
          </a:p>
          <a:p>
            <a:pPr>
              <a:buFont typeface="Wingdings" panose="05000000000000000000" pitchFamily="2" charset="2"/>
              <a:buChar char="§"/>
            </a:pPr>
            <a:r>
              <a:rPr lang="en-US" dirty="0"/>
              <a:t>feedback messages</a:t>
            </a:r>
          </a:p>
          <a:p>
            <a:pPr>
              <a:buFont typeface="Wingdings" panose="05000000000000000000" pitchFamily="2" charset="2"/>
              <a:buChar char="§"/>
            </a:pPr>
            <a:r>
              <a:rPr lang="en-US" dirty="0"/>
              <a:t>links to exercises /dictionaries</a:t>
            </a:r>
          </a:p>
          <a:p>
            <a:pPr>
              <a:buFont typeface="Wingdings" panose="05000000000000000000" pitchFamily="2" charset="2"/>
              <a:buChar char="q"/>
            </a:pPr>
            <a:r>
              <a:rPr lang="en-US" dirty="0"/>
              <a:t>Remedial Activities</a:t>
            </a:r>
          </a:p>
          <a:p>
            <a:pPr marL="0" indent="0">
              <a:buNone/>
            </a:pPr>
            <a:r>
              <a:rPr lang="en-US" dirty="0"/>
              <a:t>          </a:t>
            </a:r>
            <a:endParaRPr lang="ro-RO" dirty="0"/>
          </a:p>
        </p:txBody>
      </p:sp>
      <p:sp>
        <p:nvSpPr>
          <p:cNvPr id="4" name="Right Arrow 3"/>
          <p:cNvSpPr/>
          <p:nvPr/>
        </p:nvSpPr>
        <p:spPr>
          <a:xfrm>
            <a:off x="106764" y="3577176"/>
            <a:ext cx="441435" cy="204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889" y="1324925"/>
            <a:ext cx="5546985" cy="483922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353" y="1227134"/>
            <a:ext cx="6321697" cy="520460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352" y="1227134"/>
            <a:ext cx="6321697" cy="523588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080" y="1227134"/>
            <a:ext cx="6335969" cy="528758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9425" y="1241947"/>
            <a:ext cx="6353278" cy="5287579"/>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9426" y="1227134"/>
            <a:ext cx="6360414" cy="531035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9424" y="1182841"/>
            <a:ext cx="6361573" cy="5354643"/>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6562" y="1182841"/>
            <a:ext cx="6348311" cy="5354643"/>
          </a:xfrm>
          <a:prstGeom prst="rect">
            <a:avLst/>
          </a:prstGeom>
        </p:spPr>
      </p:pic>
    </p:spTree>
    <p:extLst>
      <p:ext uri="{BB962C8B-B14F-4D97-AF65-F5344CB8AC3E}">
        <p14:creationId xmlns:p14="http://schemas.microsoft.com/office/powerpoint/2010/main" val="3667868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1000"/>
                                        <p:tgtEl>
                                          <p:spTgt spid="3">
                                            <p:txEl>
                                              <p:pRg st="4" end="4"/>
                                            </p:txEl>
                                          </p:spTgt>
                                        </p:tgtEl>
                                      </p:cBhvr>
                                    </p:animEffect>
                                    <p:anim calcmode="lin" valueType="num">
                                      <p:cBhvr>
                                        <p:cTn id="6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animEffect transition="in" filter="fade">
                                      <p:cBhvr>
                                        <p:cTn id="70" dur="1000"/>
                                        <p:tgtEl>
                                          <p:spTgt spid="3">
                                            <p:txEl>
                                              <p:pRg st="5" end="5"/>
                                            </p:txEl>
                                          </p:spTgt>
                                        </p:tgtEl>
                                      </p:cBhvr>
                                    </p:animEffect>
                                    <p:anim calcmode="lin" valueType="num">
                                      <p:cBhvr>
                                        <p:cTn id="7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Effect transition="in" filter="fade">
                                      <p:cBhvr>
                                        <p:cTn id="91" dur="1000"/>
                                        <p:tgtEl>
                                          <p:spTgt spid="3">
                                            <p:txEl>
                                              <p:pRg st="6" end="6"/>
                                            </p:txEl>
                                          </p:spTgt>
                                        </p:tgtEl>
                                      </p:cBhvr>
                                    </p:animEffect>
                                    <p:anim calcmode="lin" valueType="num">
                                      <p:cBhvr>
                                        <p:cTn id="9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Effect transition="in" filter="fade">
                                      <p:cBhvr>
                                        <p:cTn id="98" dur="1000"/>
                                        <p:tgtEl>
                                          <p:spTgt spid="3">
                                            <p:txEl>
                                              <p:pRg st="7" end="7"/>
                                            </p:txEl>
                                          </p:spTgt>
                                        </p:tgtEl>
                                      </p:cBhvr>
                                    </p:animEffect>
                                    <p:anim calcmode="lin" valueType="num">
                                      <p:cBhvr>
                                        <p:cTn id="9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8" end="8"/>
                                            </p:txEl>
                                          </p:spTgt>
                                        </p:tgtEl>
                                        <p:attrNameLst>
                                          <p:attrName>style.visibility</p:attrName>
                                        </p:attrNameLst>
                                      </p:cBhvr>
                                      <p:to>
                                        <p:strVal val="visible"/>
                                      </p:to>
                                    </p:set>
                                    <p:animEffect transition="in" filter="fade">
                                      <p:cBhvr>
                                        <p:cTn id="112" dur="1000"/>
                                        <p:tgtEl>
                                          <p:spTgt spid="3">
                                            <p:txEl>
                                              <p:pRg st="8" end="8"/>
                                            </p:txEl>
                                          </p:spTgt>
                                        </p:tgtEl>
                                      </p:cBhvr>
                                    </p:animEffect>
                                    <p:anim calcmode="lin" valueType="num">
                                      <p:cBhvr>
                                        <p:cTn id="1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0"/>
                                        <p:tgtEl>
                                          <p:spTgt spid="24"/>
                                        </p:tgtEl>
                                      </p:cBhvr>
                                    </p:animEffect>
                                    <p:anim calcmode="lin" valueType="num">
                                      <p:cBhvr>
                                        <p:cTn id="120" dur="1000" fill="hold"/>
                                        <p:tgtEl>
                                          <p:spTgt spid="24"/>
                                        </p:tgtEl>
                                        <p:attrNameLst>
                                          <p:attrName>ppt_x</p:attrName>
                                        </p:attrNameLst>
                                      </p:cBhvr>
                                      <p:tavLst>
                                        <p:tav tm="0">
                                          <p:val>
                                            <p:strVal val="#ppt_x"/>
                                          </p:val>
                                        </p:tav>
                                        <p:tav tm="100000">
                                          <p:val>
                                            <p:strVal val="#ppt_x"/>
                                          </p:val>
                                        </p:tav>
                                      </p:tavLst>
                                    </p:anim>
                                    <p:anim calcmode="lin" valueType="num">
                                      <p:cBhvr>
                                        <p:cTn id="1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
                                            <p:txEl>
                                              <p:pRg st="9" end="9"/>
                                            </p:txEl>
                                          </p:spTgt>
                                        </p:tgtEl>
                                        <p:attrNameLst>
                                          <p:attrName>style.visibility</p:attrName>
                                        </p:attrNameLst>
                                      </p:cBhvr>
                                      <p:to>
                                        <p:strVal val="visible"/>
                                      </p:to>
                                    </p:set>
                                    <p:animEffect transition="in" filter="fade">
                                      <p:cBhvr>
                                        <p:cTn id="126" dur="1000"/>
                                        <p:tgtEl>
                                          <p:spTgt spid="3">
                                            <p:txEl>
                                              <p:pRg st="9" end="9"/>
                                            </p:txEl>
                                          </p:spTgt>
                                        </p:tgtEl>
                                      </p:cBhvr>
                                    </p:animEffect>
                                    <p:anim calcmode="lin" valueType="num">
                                      <p:cBhvr>
                                        <p:cTn id="1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1585"/>
          </a:xfrm>
        </p:spPr>
        <p:txBody>
          <a:bodyPr/>
          <a:lstStyle/>
          <a:p>
            <a:r>
              <a:rPr lang="en-US" sz="3600" dirty="0"/>
              <a:t>FEEDBACK – Synchronous Activities</a:t>
            </a:r>
            <a:endParaRPr lang="ro-RO" sz="3600" dirty="0"/>
          </a:p>
        </p:txBody>
      </p:sp>
      <p:sp>
        <p:nvSpPr>
          <p:cNvPr id="3" name="Content Placeholder 2"/>
          <p:cNvSpPr>
            <a:spLocks noGrp="1"/>
          </p:cNvSpPr>
          <p:nvPr>
            <p:ph idx="1"/>
          </p:nvPr>
        </p:nvSpPr>
        <p:spPr>
          <a:xfrm>
            <a:off x="520263" y="2052919"/>
            <a:ext cx="4493171" cy="4119282"/>
          </a:xfrm>
        </p:spPr>
        <p:txBody>
          <a:bodyPr/>
          <a:lstStyle/>
          <a:p>
            <a:r>
              <a:rPr lang="en-US" dirty="0"/>
              <a:t>Speaking Interaction</a:t>
            </a:r>
          </a:p>
          <a:p>
            <a:pPr>
              <a:buFont typeface="Wingdings" panose="05000000000000000000" pitchFamily="2" charset="2"/>
              <a:buChar char="§"/>
            </a:pPr>
            <a:r>
              <a:rPr lang="en-US" dirty="0"/>
              <a:t>Booking Pool</a:t>
            </a:r>
          </a:p>
          <a:p>
            <a:pPr>
              <a:buFont typeface="Wingdings" panose="05000000000000000000" pitchFamily="2" charset="2"/>
              <a:buChar char="§"/>
            </a:pPr>
            <a:r>
              <a:rPr lang="en-US" dirty="0"/>
              <a:t>Pre-speaking Activities</a:t>
            </a:r>
          </a:p>
          <a:p>
            <a:pPr>
              <a:buFont typeface="Wingdings" panose="05000000000000000000" pitchFamily="2" charset="2"/>
              <a:buChar char="§"/>
            </a:pPr>
            <a:r>
              <a:rPr lang="en-US" dirty="0"/>
              <a:t>Virtual Classrooms</a:t>
            </a:r>
          </a:p>
          <a:p>
            <a:pPr>
              <a:buFont typeface="Wingdings" panose="05000000000000000000" pitchFamily="2" charset="2"/>
              <a:buChar char="§"/>
            </a:pPr>
            <a:r>
              <a:rPr lang="en-US" dirty="0"/>
              <a:t>Self-Evaluation and Evaluation by teachers</a:t>
            </a:r>
          </a:p>
          <a:p>
            <a:pPr marL="0" indent="0">
              <a:buNone/>
            </a:pPr>
            <a:r>
              <a:rPr lang="en-US" dirty="0"/>
              <a:t>              </a:t>
            </a:r>
            <a:r>
              <a:rPr lang="en-US" b="1" dirty="0">
                <a:solidFill>
                  <a:srgbClr val="00B050"/>
                </a:solidFill>
              </a:rPr>
              <a:t>individual feedback</a:t>
            </a:r>
          </a:p>
          <a:p>
            <a:pPr marL="0" indent="0">
              <a:buNone/>
            </a:pPr>
            <a:r>
              <a:rPr lang="en-US" dirty="0"/>
              <a:t>             </a:t>
            </a:r>
            <a:endParaRPr lang="en-US" b="1" dirty="0">
              <a:solidFill>
                <a:srgbClr val="00B050"/>
              </a:solidFill>
            </a:endParaRPr>
          </a:p>
          <a:p>
            <a:pPr marL="0" indent="0">
              <a:buNone/>
            </a:pPr>
            <a:endParaRPr lang="ro-RO" dirty="0"/>
          </a:p>
        </p:txBody>
      </p:sp>
      <p:pic>
        <p:nvPicPr>
          <p:cNvPr id="5" name="Picture 4">
            <a:extLst>
              <a:ext uri="{FF2B5EF4-FFF2-40B4-BE49-F238E27FC236}">
                <a16:creationId xmlns:a16="http://schemas.microsoft.com/office/drawing/2014/main" id="{7AE495E3-28A0-2341-9F7A-1426765ED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745" y="1651995"/>
            <a:ext cx="6432079" cy="4598192"/>
          </a:xfrm>
          <a:prstGeom prst="rect">
            <a:avLst/>
          </a:prstGeom>
        </p:spPr>
      </p:pic>
      <p:pic>
        <p:nvPicPr>
          <p:cNvPr id="6" name="Picture 5">
            <a:extLst>
              <a:ext uri="{FF2B5EF4-FFF2-40B4-BE49-F238E27FC236}">
                <a16:creationId xmlns:a16="http://schemas.microsoft.com/office/drawing/2014/main" id="{9ADD1E83-A01F-8243-B7ED-BCCD1738D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746" y="1651995"/>
            <a:ext cx="6432078" cy="45981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9017" y="1651995"/>
            <a:ext cx="6471533" cy="45981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9562" y="1614832"/>
            <a:ext cx="6510988" cy="475966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1637" y="1614832"/>
            <a:ext cx="6499187" cy="475966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1637" y="1614831"/>
            <a:ext cx="6518912" cy="4759661"/>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9835" y="1614830"/>
            <a:ext cx="6522789" cy="4756039"/>
          </a:xfrm>
          <a:prstGeom prst="rect">
            <a:avLst/>
          </a:prstGeom>
        </p:spPr>
      </p:pic>
      <p:sp>
        <p:nvSpPr>
          <p:cNvPr id="16" name="Right Arrow 15"/>
          <p:cNvSpPr/>
          <p:nvPr/>
        </p:nvSpPr>
        <p:spPr>
          <a:xfrm>
            <a:off x="646111" y="4604093"/>
            <a:ext cx="865414" cy="277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475188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fade">
                                      <p:cBhvr>
                                        <p:cTn id="63" dur="1000"/>
                                        <p:tgtEl>
                                          <p:spTgt spid="3">
                                            <p:txEl>
                                              <p:pRg st="3" end="3"/>
                                            </p:txEl>
                                          </p:spTgt>
                                        </p:tgtEl>
                                      </p:cBhvr>
                                    </p:animEffect>
                                    <p:anim calcmode="lin" valueType="num">
                                      <p:cBhvr>
                                        <p:cTn id="6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fade">
                                      <p:cBhvr>
                                        <p:cTn id="77" dur="1000"/>
                                        <p:tgtEl>
                                          <p:spTgt spid="3">
                                            <p:txEl>
                                              <p:pRg st="4" end="4"/>
                                            </p:txEl>
                                          </p:spTgt>
                                        </p:tgtEl>
                                      </p:cBhvr>
                                    </p:animEffect>
                                    <p:anim calcmode="lin" valueType="num">
                                      <p:cBhvr>
                                        <p:cTn id="7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5" end="5"/>
                                            </p:txEl>
                                          </p:spTgt>
                                        </p:tgtEl>
                                        <p:attrNameLst>
                                          <p:attrName>style.visibility</p:attrName>
                                        </p:attrNameLst>
                                      </p:cBhvr>
                                      <p:to>
                                        <p:strVal val="visible"/>
                                      </p:to>
                                    </p:set>
                                    <p:animEffect transition="in" filter="fade">
                                      <p:cBhvr>
                                        <p:cTn id="98" dur="1000"/>
                                        <p:tgtEl>
                                          <p:spTgt spid="3">
                                            <p:txEl>
                                              <p:pRg st="5" end="5"/>
                                            </p:txEl>
                                          </p:spTgt>
                                        </p:tgtEl>
                                      </p:cBhvr>
                                    </p:animEffect>
                                    <p:anim calcmode="lin" valueType="num">
                                      <p:cBhvr>
                                        <p:cTn id="9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53268" cy="1045006"/>
          </a:xfrm>
        </p:spPr>
        <p:txBody>
          <a:bodyPr/>
          <a:lstStyle/>
          <a:p>
            <a:r>
              <a:rPr lang="en-US" sz="3200" dirty="0"/>
              <a:t>FEEDBACK – Module Tests and Final Evaluation Test</a:t>
            </a:r>
            <a:endParaRPr lang="ro-RO" sz="3200" dirty="0"/>
          </a:p>
        </p:txBody>
      </p:sp>
      <p:sp>
        <p:nvSpPr>
          <p:cNvPr id="3" name="Content Placeholder 2"/>
          <p:cNvSpPr>
            <a:spLocks noGrp="1"/>
          </p:cNvSpPr>
          <p:nvPr>
            <p:ph idx="1"/>
          </p:nvPr>
        </p:nvSpPr>
        <p:spPr>
          <a:xfrm>
            <a:off x="646112" y="2317532"/>
            <a:ext cx="4370435" cy="3930868"/>
          </a:xfrm>
        </p:spPr>
        <p:txBody>
          <a:bodyPr>
            <a:normAutofit/>
          </a:bodyPr>
          <a:lstStyle/>
          <a:p>
            <a:r>
              <a:rPr lang="en-US" dirty="0"/>
              <a:t>Questions relevant to the learning objectives</a:t>
            </a:r>
          </a:p>
          <a:p>
            <a:r>
              <a:rPr lang="en-US" dirty="0"/>
              <a:t>Vocabulary and grammar structures presented in the lessons</a:t>
            </a:r>
          </a:p>
          <a:p>
            <a:r>
              <a:rPr lang="en-US" dirty="0"/>
              <a:t>Interactive tasks</a:t>
            </a:r>
          </a:p>
          <a:p>
            <a:r>
              <a:rPr lang="en-US" dirty="0"/>
              <a:t>Pictures, audio, video materials</a:t>
            </a:r>
          </a:p>
          <a:p>
            <a:r>
              <a:rPr lang="en-US" dirty="0"/>
              <a:t>Cloze questions</a:t>
            </a:r>
          </a:p>
          <a:p>
            <a:r>
              <a:rPr lang="en-US" dirty="0"/>
              <a:t>Instant feedback</a:t>
            </a:r>
            <a:endParaRPr lang="ro-R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731" y="1804826"/>
            <a:ext cx="6984125" cy="46532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30" y="1787786"/>
            <a:ext cx="6984125" cy="465329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8750" y="1847927"/>
            <a:ext cx="6984125" cy="461821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0729" y="1787786"/>
            <a:ext cx="6976105" cy="470600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750" y="1751781"/>
            <a:ext cx="6976105" cy="4706007"/>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749" y="1724746"/>
            <a:ext cx="6992147" cy="4751988"/>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8749" y="1770246"/>
            <a:ext cx="7012267" cy="4741086"/>
          </a:xfrm>
          <a:prstGeom prst="rect">
            <a:avLst/>
          </a:prstGeom>
        </p:spPr>
      </p:pic>
    </p:spTree>
    <p:extLst>
      <p:ext uri="{BB962C8B-B14F-4D97-AF65-F5344CB8AC3E}">
        <p14:creationId xmlns:p14="http://schemas.microsoft.com/office/powerpoint/2010/main" val="297902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1000"/>
                                        <p:tgtEl>
                                          <p:spTgt spid="3">
                                            <p:txEl>
                                              <p:pRg st="4" end="4"/>
                                            </p:txEl>
                                          </p:spTgt>
                                        </p:tgtEl>
                                      </p:cBhvr>
                                    </p:animEffect>
                                    <p:anim calcmode="lin" valueType="num">
                                      <p:cBhvr>
                                        <p:cTn id="7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fade">
                                      <p:cBhvr>
                                        <p:cTn id="84" dur="1000"/>
                                        <p:tgtEl>
                                          <p:spTgt spid="3">
                                            <p:txEl>
                                              <p:pRg st="5" end="5"/>
                                            </p:txEl>
                                          </p:spTgt>
                                        </p:tgtEl>
                                      </p:cBhvr>
                                    </p:animEffect>
                                    <p:anim calcmode="lin" valueType="num">
                                      <p:cBhvr>
                                        <p:cTn id="8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4590</TotalTime>
  <Words>4690</Words>
  <Application>Microsoft Office PowerPoint</Application>
  <PresentationFormat>Widescreen</PresentationFormat>
  <Paragraphs>320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Segoe UI</vt:lpstr>
      <vt:lpstr>Times New Roman</vt:lpstr>
      <vt:lpstr>Wingdings</vt:lpstr>
      <vt:lpstr>Wingdings 3</vt:lpstr>
      <vt:lpstr>Ion</vt:lpstr>
      <vt:lpstr>The “Nicolae Bălcescu” Land Forces Academy – Sibiu, Romania The Foreign Language Learning Center  </vt:lpstr>
      <vt:lpstr>Agenda:</vt:lpstr>
      <vt:lpstr>The New Elementary Online English Course – Steps Taken</vt:lpstr>
      <vt:lpstr>The New Elementary Online Course - Concept</vt:lpstr>
      <vt:lpstr>The New Elementary Online Course - Concept</vt:lpstr>
      <vt:lpstr>The New Elementary Online Course - Concept</vt:lpstr>
      <vt:lpstr>FEEDBACK – Asynchronous Activities</vt:lpstr>
      <vt:lpstr>FEEDBACK – Synchronous Activities</vt:lpstr>
      <vt:lpstr>FEEDBACK – Module Tests and Final Evaluation Test</vt:lpstr>
      <vt:lpstr>PERSONALIZED LEARNING </vt:lpstr>
      <vt:lpstr>Motivation </vt:lpstr>
      <vt:lpstr>Motivation</vt:lpstr>
      <vt:lpstr>Motivation</vt:lpstr>
      <vt:lpstr>Motivation</vt:lpstr>
      <vt:lpstr>Aspects of students’ satisfaction </vt:lpstr>
      <vt:lpstr>Aspects of students’ satisfaction</vt:lpstr>
      <vt:lpstr>Review</vt:lpstr>
      <vt:lpstr>PowerPoint Presentation</vt:lpstr>
      <vt:lpstr>PowerPoint Presentation</vt:lpstr>
    </vt:vector>
  </TitlesOfParts>
  <Company>Bg. 81 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“Nicolae Bălcescu” Land Forces Academy – Sibiu, Romania The Foreign Language Learning Center</dc:title>
  <dc:creator>Donat, Marioara</dc:creator>
  <cp:lastModifiedBy>Donat, Marioara</cp:lastModifiedBy>
  <cp:revision>270</cp:revision>
  <dcterms:created xsi:type="dcterms:W3CDTF">2022-09-01T10:05:36Z</dcterms:created>
  <dcterms:modified xsi:type="dcterms:W3CDTF">2022-11-07T10:47:22Z</dcterms:modified>
</cp:coreProperties>
</file>