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9"/>
  </p:notesMasterIdLst>
  <p:sldIdLst>
    <p:sldId id="259" r:id="rId2"/>
    <p:sldId id="277" r:id="rId3"/>
    <p:sldId id="274" r:id="rId4"/>
    <p:sldId id="265" r:id="rId5"/>
    <p:sldId id="279" r:id="rId6"/>
    <p:sldId id="281" r:id="rId7"/>
    <p:sldId id="282" r:id="rId8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76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F91812D-6694-66B3-954B-BCF677BE09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907FDD-6074-D20C-CC5A-112A21DDB9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48C41C-4CA1-4E47-96C6-095A55DC0ACA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AC451A5-86E9-3A66-8F75-FD226FA14A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C4C6173-70E3-7E45-E5FD-2CE97ED72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D7A48C-DC04-AACC-6F49-71F4E1DDE4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1F1B74-2CF2-CD41-89A2-EE64F4A66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D831129-73C5-430B-A3E2-45F8991CE45A}" type="slidenum">
              <a:rPr lang="ru-RU" altLang="sl-SI"/>
              <a:pPr/>
              <a:t>‹#›</a:t>
            </a:fld>
            <a:endParaRPr lang="ru-RU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B5271E48-D626-C8BD-7BB7-779A0B1525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EEACB417-64AC-1286-FE8D-BBE1D04EB2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6EC26909-44F1-2A2B-078B-C7D66B026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943A256-8841-416F-98C4-555BDA0AA958}" type="slidenum">
              <a:rPr lang="ru-RU" altLang="sl-SI">
                <a:latin typeface="Calibri" panose="020F0502020204030204" pitchFamily="34" charset="0"/>
              </a:rPr>
              <a:pPr/>
              <a:t>4</a:t>
            </a:fld>
            <a:endParaRPr lang="ru-RU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566D6CD4-D62D-60A6-D74B-71FAF844F859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28">
              <a:extLst>
                <a:ext uri="{FF2B5EF4-FFF2-40B4-BE49-F238E27FC236}">
                  <a16:creationId xmlns:a16="http://schemas.microsoft.com/office/drawing/2014/main" id="{8E66BBA9-3C4C-41BB-6890-DEAD1C7F1E0C}"/>
                </a:ext>
              </a:extLst>
            </p:cNvPr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106392D-4A7E-48B1-AA33-EA5581ADBEC9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5CC2CF2-F62C-9BE5-8564-B39E72B16EBB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69492FF7-EB67-723B-4D87-2D83671BE332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734AEDA7-0173-2B87-27A1-367C06BD544B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798D9AF-2E7D-54EE-9FA9-8A6C752E0533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8C2A2344-153D-2C25-9CC0-CB2C57601C3A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222C9957-C985-15A1-7B70-1B0FE8B8456D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E918CEE7-8DCA-EC7D-B8BF-6BCC7AACFF0A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90B14EB-DEF8-4B5B-C803-1CBAABEE6CDA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E59D1BC-9C6F-CBEF-4E9F-C0CB8DF80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C56A-5F7B-4753-AE49-44902D42CCC1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71AB34-DB28-0A6C-1388-18DD9EEA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FBC6E30-7B05-1B2D-A480-5BDB7504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D9C95-182A-4343-8D37-3A5974606174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146066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D7B3-A173-3474-C71B-8C2DA5BC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FA53-92F7-405E-9752-F64B7B1F977C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804E-7BF1-6F5B-80C2-DFC37454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E4EA5-0271-CDC9-8D23-1281F308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1ACF5-F101-45C6-A29C-893476F7E4E5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318229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id="{A5A43053-6D02-87D1-B4FB-369031E6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sl-SI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2976BF9C-CE77-B378-32BC-FC1531D9A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sl-SI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0BA280-3DB2-FC75-164D-AC6334E4CB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C4F81-2A77-4341-A8E8-80DB1F60FFB3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AEDE96-4AFD-A46B-5C71-52D5D3688C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7164F25-D368-8CD2-DE05-030A4E2144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93F78D6-7F19-4BD7-85F6-EFC55F8ED181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183498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81F57-0AB8-57B2-FB93-FF35DEAA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8D95-AF4E-4E51-989A-71F294F61B96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7300A-35AF-0959-E828-CA31C03E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E0FD6-A94E-3065-ACC5-D43C037A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DFBE2-9D02-4125-AAD5-A1CC25F2CCF0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3915195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id="{0465556D-B33F-9E8A-9A11-7BDC3CBF3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sl-SI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6FA6B9D6-71A0-3812-4AB2-874B9F6D1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sl-SI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88F3791-4B9C-4F82-1E98-1C8607DD1A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12F5-B10E-473A-9C75-BBA639A40395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5158F13-C97C-160A-9CA8-F06BA27288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4BF023-C202-CAED-2DA0-936D7C303B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BDC68DC-C96B-4698-8A17-A492B1FD4EAB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351495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165C3-4E20-BD96-24DE-E89C9C81D7B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49FE2-5EB6-4A32-9519-D9C92D6E2760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7E629-0BB7-6D0A-B5C3-035F247800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41D2F-B47F-AA2B-906B-668DE3D68E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BCB091D-ED25-4478-8EBA-6A1FDF66F738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124775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29B43-0BD3-D1A8-F5BB-4055D985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3BE9-CBE3-4AB8-87FA-332E42CEF51B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685F6-FE26-B726-A57A-EE33F93B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94D14-DB8C-1237-9638-08A127DE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BE247-CC99-421C-B1D3-8991CBC4BA30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603339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BBF78-41B7-71B5-C39C-9A0E5BC1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DE55-A82C-42AC-A05C-4EC22C46B8D2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92A37-4948-2AEB-8C82-FBDB92CC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69BE6-1485-D1B7-7624-3F09A8E5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DC7B2-A695-4C60-8E3A-3CA16A449ADB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421594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2E4C9-5C3C-E30D-EF84-A508408A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3520F-D200-431F-9335-D951456D195E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E60E-23A5-93A2-6A70-6BA1D917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FB9F0-8B76-6F10-0E76-C6C54771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3556E-626D-4CA5-8142-DA910D093A3B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159848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00BFD-AB9B-E621-3F03-BEFBB73D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4EAE9-3751-43F9-9431-B3A1320BD5FA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73FED-0F69-5668-3704-135AB56B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6ED71-D902-3C48-E4B7-8C8C2ECD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5BD9C-1DBD-42D5-8F02-7355AEDB547A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58360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C530FC-E8C5-7339-4BC2-6138CA2D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9897-F1E7-42A2-8FDC-7A34917FD1EC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7B68F8-9ABE-B8F4-0C0A-302508A1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0F0FB4-7B9D-DEF8-193B-CE50FC90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0FF6D-5CD6-4BA0-B939-CEDD899003BD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358891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E4AC25-E979-7F85-D822-932BF2BC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8A44-704B-4E94-856F-3574FBCD2D80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80EB8D-BC5C-81A4-52B6-7964DA6D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2E8209-579B-FA93-D906-8C4B325E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99DCC-908B-48F3-A5A3-62A9937C378C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109375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FDA8F8-CF21-2F14-6A84-C7F1410E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45892-2E27-4E42-8E18-F8E2897BCC9A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92D20B-CCE0-3FCF-FADB-7862CFA0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C6E7E6-AAEB-2829-9E42-33C6A7FC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BACD-D679-4B28-93FD-C2C1D778DBCA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248809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5EE214-B711-9A37-F116-EE048BF5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3BCA-FF1D-40D3-964A-731810ADB8A0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0B219E6-DFE4-FE34-92AA-EF670FD1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5FB4AA-60D5-9837-F15F-3E7DAF17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159C7-40C5-4578-BB95-04B04B5C90B4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24008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F4DB53-4E8B-A07A-8079-AF5E7D0B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3644-D1E0-4E61-A563-B77A425CBCC2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96187A-34F5-5275-D60E-28040859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35EDD5-2740-F90B-F81F-4A7FC5A5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9872B-BA1F-4E9D-B1E7-B851452C5102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99257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B6A6A2-5E82-9AED-B1AF-4915397D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A7F3-7F82-4A49-B836-71113FD28572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7BC960-D522-DF58-B1AA-B1C908AF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1A7185-F15D-B8A3-A16F-7925818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9645B-C5C1-4B2F-BFB6-A1F80618312D}" type="slidenum">
              <a:rPr lang="ru-RU" altLang="sl-SI"/>
              <a:pPr/>
              <a:t>‹#›</a:t>
            </a:fld>
            <a:endParaRPr lang="ru-RU" altLang="sl-SI"/>
          </a:p>
        </p:txBody>
      </p:sp>
    </p:spTree>
    <p:extLst>
      <p:ext uri="{BB962C8B-B14F-4D97-AF65-F5344CB8AC3E}">
        <p14:creationId xmlns:p14="http://schemas.microsoft.com/office/powerpoint/2010/main" val="413212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>
            <a:extLst>
              <a:ext uri="{FF2B5EF4-FFF2-40B4-BE49-F238E27FC236}">
                <a16:creationId xmlns:a16="http://schemas.microsoft.com/office/drawing/2014/main" id="{E86E4BA3-5471-35AC-B092-7E2E10EA4995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A1CE98-7E59-EA5F-3CDE-337B837F2752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FAFD9C2-469C-D0F3-04A7-45E273052A93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4052CCDA-17CA-E91F-8B78-631F017AB2A6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25BC4711-6619-E29F-989C-F4C002DB67C2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B322F78F-35CD-686E-374D-D52A5CCF28BA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0330034F-84FD-701F-BCCF-C98BFFC79B46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91028DAC-98C8-E1A3-A8FF-F9CF3DA7BDE8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883B62DB-C9D1-5408-B07C-D0B0485F7C71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1C36698D-642A-EC29-920A-A7CAC4E02FBF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0A5A8ED-CB8E-A0C2-64B8-BCBCFE79676A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4BAEF5D-5A39-3710-B13D-519C749CC3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sl-SI"/>
              <a:t>Образец заголовка</a:t>
            </a:r>
            <a:endParaRPr lang="en-US" altLang="sl-SI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FF61FEC-0301-95E7-3C93-0ACCBAE223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sl-SI"/>
              <a:t>Образец текста</a:t>
            </a:r>
          </a:p>
          <a:p>
            <a:pPr lvl="1"/>
            <a:r>
              <a:rPr lang="ru-RU" altLang="sl-SI"/>
              <a:t>Второй уровень</a:t>
            </a:r>
          </a:p>
          <a:p>
            <a:pPr lvl="2"/>
            <a:r>
              <a:rPr lang="ru-RU" altLang="sl-SI"/>
              <a:t>Третий уровень</a:t>
            </a:r>
          </a:p>
          <a:p>
            <a:pPr lvl="3"/>
            <a:r>
              <a:rPr lang="ru-RU" altLang="sl-SI"/>
              <a:t>Четвертый уровень</a:t>
            </a:r>
          </a:p>
          <a:p>
            <a:pPr lvl="4"/>
            <a:r>
              <a:rPr lang="ru-RU" altLang="sl-SI"/>
              <a:t>Пятый уровень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B122A-F124-DC3A-EB74-3A457709A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54BDE2-6716-431B-AD19-06854AA984EF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D3E8-2B17-2CED-2EB6-D0F13CCC0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32A28-E000-35DD-407C-21FCE002C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3A51AB-3A3D-4CF3-8B8E-979644B36F6A}" type="slidenum">
              <a:rPr lang="ru-RU" altLang="sl-SI"/>
              <a:pPr/>
              <a:t>‹#›</a:t>
            </a:fld>
            <a:endParaRPr lang="ru-RU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64" r:id="rId11"/>
    <p:sldLayoutId id="2147483759" r:id="rId12"/>
    <p:sldLayoutId id="2147483765" r:id="rId13"/>
    <p:sldLayoutId id="2147483760" r:id="rId14"/>
    <p:sldLayoutId id="2147483761" r:id="rId15"/>
    <p:sldLayoutId id="214748376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F7A87-118A-0090-D434-E2B05BCF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650" y="2635250"/>
            <a:ext cx="8596313" cy="2187575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z-Latn-AZ" sz="5400" b="1" dirty="0">
                <a:solidFill>
                  <a:schemeClr val="tx1"/>
                </a:solidFill>
              </a:rPr>
              <a:t>NAT</a:t>
            </a:r>
            <a:r>
              <a:rPr lang="en-US" sz="5400" b="1" dirty="0">
                <a:solidFill>
                  <a:schemeClr val="tx1"/>
                </a:solidFill>
              </a:rPr>
              <a:t>I</a:t>
            </a:r>
            <a:r>
              <a:rPr lang="az-Latn-AZ" sz="5400" b="1" dirty="0">
                <a:solidFill>
                  <a:schemeClr val="tx1"/>
                </a:solidFill>
              </a:rPr>
              <a:t>VE</a:t>
            </a:r>
            <a:r>
              <a:rPr lang="en-US" sz="5400" b="1" dirty="0">
                <a:solidFill>
                  <a:schemeClr val="tx1"/>
                </a:solidFill>
              </a:rPr>
              <a:t> TEACHERS</a:t>
            </a:r>
            <a:r>
              <a:rPr lang="az-Latn-AZ" sz="5400" b="1" dirty="0">
                <a:solidFill>
                  <a:schemeClr val="tx1"/>
                </a:solidFill>
              </a:rPr>
              <a:t> </a:t>
            </a:r>
            <a:r>
              <a:rPr lang="az-Latn-AZ" sz="5400" b="1" dirty="0">
                <a:solidFill>
                  <a:schemeClr val="accent2"/>
                </a:solidFill>
              </a:rPr>
              <a:t>VERSUS</a:t>
            </a:r>
            <a:r>
              <a:rPr lang="az-Latn-AZ" sz="5400" b="1" dirty="0">
                <a:solidFill>
                  <a:schemeClr val="tx1"/>
                </a:solidFill>
              </a:rPr>
              <a:t> NON-NAT</a:t>
            </a:r>
            <a:r>
              <a:rPr lang="en-US" sz="5400" b="1" dirty="0">
                <a:solidFill>
                  <a:schemeClr val="tx1"/>
                </a:solidFill>
              </a:rPr>
              <a:t>I</a:t>
            </a:r>
            <a:r>
              <a:rPr lang="az-Latn-AZ" sz="5400" b="1" dirty="0">
                <a:solidFill>
                  <a:schemeClr val="tx1"/>
                </a:solidFill>
              </a:rPr>
              <a:t>VE TEACHERS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5123" name="Picture 1041" descr="az-flag1">
            <a:extLst>
              <a:ext uri="{FF2B5EF4-FFF2-40B4-BE49-F238E27FC236}">
                <a16:creationId xmlns:a16="http://schemas.microsoft.com/office/drawing/2014/main" id="{DD8615DC-C31C-9D62-5EB6-123EAE62A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547688"/>
            <a:ext cx="235267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Image result for BILC sign">
            <a:extLst>
              <a:ext uri="{FF2B5EF4-FFF2-40B4-BE49-F238E27FC236}">
                <a16:creationId xmlns:a16="http://schemas.microsoft.com/office/drawing/2014/main" id="{B3C279F9-122B-28D9-2296-CC6CA84B5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304800"/>
            <a:ext cx="199072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5">
            <a:extLst>
              <a:ext uri="{FF2B5EF4-FFF2-40B4-BE49-F238E27FC236}">
                <a16:creationId xmlns:a16="http://schemas.microsoft.com/office/drawing/2014/main" id="{BBC0B6C3-605E-484A-5B3C-A6E72ECFB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5349875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az-Latn-AZ" altLang="sl-SI" b="1">
                <a:solidFill>
                  <a:schemeClr val="accent2"/>
                </a:solidFill>
                <a:latin typeface="Arial" panose="020B0604020202020204" pitchFamily="34" charset="0"/>
              </a:rPr>
              <a:t>PROFESSIONAL DEVELOPMENT SEMINAR</a:t>
            </a:r>
            <a:br>
              <a:rPr lang="az-Latn-AZ" altLang="sl-SI" b="1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sl-SI" b="1">
                <a:solidFill>
                  <a:schemeClr val="accent2"/>
                </a:solidFill>
                <a:latin typeface="Arial" panose="020B0604020202020204" pitchFamily="34" charset="0"/>
              </a:rPr>
              <a:t>                 </a:t>
            </a:r>
            <a:r>
              <a:rPr lang="az-Latn-AZ" altLang="sl-SI" b="1">
                <a:solidFill>
                  <a:schemeClr val="accent2"/>
                </a:solidFill>
                <a:latin typeface="Arial" panose="020B0604020202020204" pitchFamily="34" charset="0"/>
              </a:rPr>
              <a:t>15-19 OCTOBER 2023</a:t>
            </a:r>
            <a:br>
              <a:rPr lang="az-Latn-AZ" altLang="sl-SI" b="1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sl-SI" b="1">
                <a:solidFill>
                  <a:schemeClr val="accent2"/>
                </a:solidFill>
                <a:latin typeface="Arial" panose="020B0604020202020204" pitchFamily="34" charset="0"/>
              </a:rPr>
              <a:t>                 </a:t>
            </a:r>
            <a:r>
              <a:rPr lang="az-Latn-AZ" altLang="sl-SI" b="1">
                <a:solidFill>
                  <a:schemeClr val="accent2"/>
                </a:solidFill>
                <a:latin typeface="Arial" panose="020B0604020202020204" pitchFamily="34" charset="0"/>
              </a:rPr>
              <a:t>BAKU, AZERBAIJAN</a:t>
            </a:r>
            <a:endParaRPr lang="en-US" altLang="sl-SI">
              <a:solidFill>
                <a:schemeClr val="accent2"/>
              </a:solidFill>
            </a:endParaRPr>
          </a:p>
        </p:txBody>
      </p:sp>
      <p:sp>
        <p:nvSpPr>
          <p:cNvPr id="5126" name="TextBox 3">
            <a:extLst>
              <a:ext uri="{FF2B5EF4-FFF2-40B4-BE49-F238E27FC236}">
                <a16:creationId xmlns:a16="http://schemas.microsoft.com/office/drawing/2014/main" id="{2222683C-4C86-0CE7-5040-4744B726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4991100"/>
            <a:ext cx="1925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az-Latn-AZ" altLang="sl-SI" b="1"/>
              <a:t>Gulnur Aslanova</a:t>
            </a:r>
            <a:endParaRPr lang="ru-RU" altLang="sl-SI" b="1"/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6D2EF9-3131-3645-06EE-AC884387641A}"/>
              </a:ext>
            </a:extLst>
          </p:cNvPr>
          <p:cNvSpPr txBox="1"/>
          <p:nvPr/>
        </p:nvSpPr>
        <p:spPr>
          <a:xfrm>
            <a:off x="0" y="236538"/>
            <a:ext cx="82454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Söhne"/>
                <a:cs typeface="+mn-cs"/>
              </a:rPr>
              <a:t>Advantages of </a:t>
            </a:r>
            <a:r>
              <a:rPr lang="en-US" sz="2400" b="1" i="1" dirty="0">
                <a:solidFill>
                  <a:schemeClr val="accent5"/>
                </a:solidFill>
                <a:latin typeface="Söhne"/>
                <a:cs typeface="+mn-cs"/>
              </a:rPr>
              <a:t>Native </a:t>
            </a:r>
            <a:r>
              <a:rPr lang="en-US" sz="2400" b="1" dirty="0">
                <a:latin typeface="Söhne"/>
                <a:cs typeface="+mn-cs"/>
              </a:rPr>
              <a:t>Teachers:</a:t>
            </a:r>
            <a:endParaRPr lang="en-US" sz="2400" dirty="0">
              <a:latin typeface="Söhne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63026-7184-7AE8-B0FC-08861D395D36}"/>
              </a:ext>
            </a:extLst>
          </p:cNvPr>
          <p:cNvSpPr txBox="1"/>
          <p:nvPr/>
        </p:nvSpPr>
        <p:spPr>
          <a:xfrm>
            <a:off x="5842000" y="238125"/>
            <a:ext cx="92694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Söhne"/>
                <a:cs typeface="+mn-cs"/>
              </a:rPr>
              <a:t>Disadvantages of </a:t>
            </a:r>
            <a:r>
              <a:rPr lang="en-US" sz="2400" b="1" i="1" dirty="0">
                <a:solidFill>
                  <a:schemeClr val="accent5"/>
                </a:solidFill>
                <a:latin typeface="Söhne"/>
                <a:cs typeface="+mn-cs"/>
              </a:rPr>
              <a:t>Native </a:t>
            </a:r>
            <a:r>
              <a:rPr lang="en-US" sz="2400" b="1" dirty="0">
                <a:latin typeface="Söhne"/>
                <a:cs typeface="+mn-cs"/>
              </a:rPr>
              <a:t>Teachers: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11CCCD1-5F0D-9455-9D30-F5EB7EE5237E}"/>
              </a:ext>
            </a:extLst>
          </p:cNvPr>
          <p:cNvCxnSpPr/>
          <p:nvPr/>
        </p:nvCxnSpPr>
        <p:spPr>
          <a:xfrm>
            <a:off x="571023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74E2E7D1-2BE3-FBE2-1D86-F63388E898F9}"/>
              </a:ext>
            </a:extLst>
          </p:cNvPr>
          <p:cNvSpPr/>
          <p:nvPr/>
        </p:nvSpPr>
        <p:spPr>
          <a:xfrm>
            <a:off x="5565775" y="-157163"/>
            <a:ext cx="144463" cy="7210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2D05FD-ABE3-6ED4-7278-7E457A5CF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977900"/>
            <a:ext cx="8583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/>
            <a:r>
              <a:rPr lang="az-Latn-AZ" altLang="sl-SI" sz="2200" b="1">
                <a:solidFill>
                  <a:srgbClr val="002060"/>
                </a:solidFill>
                <a:latin typeface="Söhne"/>
              </a:rPr>
              <a:t>1. </a:t>
            </a:r>
            <a:r>
              <a:rPr lang="en-US" altLang="sl-SI" sz="2200" b="1">
                <a:solidFill>
                  <a:srgbClr val="002060"/>
                </a:solidFill>
                <a:latin typeface="Söhne"/>
              </a:rPr>
              <a:t>Native Language Proficiency</a:t>
            </a:r>
            <a:endParaRPr lang="az-Latn-AZ" altLang="sl-SI" sz="2200">
              <a:solidFill>
                <a:srgbClr val="002060"/>
              </a:solidFill>
              <a:latin typeface="Söhn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D907CC-D0DE-981E-FD9F-ACE313445529}"/>
              </a:ext>
            </a:extLst>
          </p:cNvPr>
          <p:cNvSpPr txBox="1"/>
          <p:nvPr/>
        </p:nvSpPr>
        <p:spPr>
          <a:xfrm>
            <a:off x="1246188" y="1462088"/>
            <a:ext cx="8431212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sz="2200" b="1" dirty="0">
                <a:solidFill>
                  <a:schemeClr val="accent5"/>
                </a:solidFill>
                <a:latin typeface="Söhne"/>
                <a:cs typeface="+mn-cs"/>
              </a:rPr>
              <a:t>2. </a:t>
            </a:r>
            <a:r>
              <a:rPr lang="en-US" sz="2200" b="1" dirty="0">
                <a:solidFill>
                  <a:schemeClr val="accent5"/>
                </a:solidFill>
                <a:latin typeface="Söhne"/>
                <a:cs typeface="+mn-cs"/>
              </a:rPr>
              <a:t>Cultural Authenticity</a:t>
            </a:r>
            <a:endParaRPr lang="az-Latn-AZ" sz="2200" dirty="0">
              <a:solidFill>
                <a:schemeClr val="accent5"/>
              </a:solidFill>
              <a:latin typeface="Söhne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6F6B78-60B7-0F49-E66A-B0F184761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1971675"/>
            <a:ext cx="5568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az-Latn-AZ" altLang="sl-SI" sz="2200" b="1">
                <a:solidFill>
                  <a:srgbClr val="FF0000"/>
                </a:solidFill>
                <a:latin typeface="Söhne"/>
              </a:rPr>
              <a:t>3. </a:t>
            </a:r>
            <a:r>
              <a:rPr lang="en-US" altLang="sl-SI" sz="2200" b="1">
                <a:solidFill>
                  <a:srgbClr val="FF0000"/>
                </a:solidFill>
                <a:latin typeface="Söhne"/>
              </a:rPr>
              <a:t>Natural Intuition</a:t>
            </a:r>
            <a:endParaRPr lang="az-Latn-AZ" altLang="sl-SI" sz="2200">
              <a:solidFill>
                <a:srgbClr val="FF0000"/>
              </a:solidFill>
              <a:latin typeface="Söhn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657DC5-57EB-EBB6-A008-5224BEBDF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2592388"/>
            <a:ext cx="4689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az-Latn-AZ" altLang="sl-SI" sz="2200" b="1">
                <a:latin typeface="Söhne"/>
              </a:rPr>
              <a:t>4. </a:t>
            </a:r>
            <a:r>
              <a:rPr lang="en-US" altLang="sl-SI" sz="2200" b="1">
                <a:latin typeface="Söhne"/>
              </a:rPr>
              <a:t>Motivation</a:t>
            </a:r>
            <a:endParaRPr lang="ru-RU" altLang="sl-SI" sz="2200"/>
          </a:p>
        </p:txBody>
      </p:sp>
      <p:pic>
        <p:nvPicPr>
          <p:cNvPr id="6154" name="Picture 4" descr="Humanitarian operations course focuses on inter-agency cooperation |  Article | The United States Army">
            <a:extLst>
              <a:ext uri="{FF2B5EF4-FFF2-40B4-BE49-F238E27FC236}">
                <a16:creationId xmlns:a16="http://schemas.microsoft.com/office/drawing/2014/main" id="{01899A32-07D8-CB03-315A-0A067D8F2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432175"/>
            <a:ext cx="5487987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46D2025-B10B-B987-191B-6745CC0C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8" y="989013"/>
            <a:ext cx="86058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Font typeface="Trebuchet MS" panose="020B0603020202020204" pitchFamily="34" charset="0"/>
              <a:buAutoNum type="arabicPeriod"/>
            </a:pPr>
            <a:r>
              <a:rPr lang="en-US" altLang="sl-SI" sz="2200" b="1">
                <a:solidFill>
                  <a:srgbClr val="002060"/>
                </a:solidFill>
                <a:latin typeface="Söhne"/>
              </a:rPr>
              <a:t> Lack of Teaching Skills</a:t>
            </a:r>
            <a:endParaRPr lang="az-Latn-AZ" altLang="sl-SI" sz="2200">
              <a:solidFill>
                <a:srgbClr val="002060"/>
              </a:solidFill>
              <a:latin typeface="Söhn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75FCA9-44EA-5B0A-3975-5B511DA97713}"/>
              </a:ext>
            </a:extLst>
          </p:cNvPr>
          <p:cNvSpPr txBox="1"/>
          <p:nvPr/>
        </p:nvSpPr>
        <p:spPr>
          <a:xfrm>
            <a:off x="6973888" y="1654175"/>
            <a:ext cx="62515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sz="2200" b="1" dirty="0">
                <a:solidFill>
                  <a:schemeClr val="accent5"/>
                </a:solidFill>
                <a:latin typeface="Söhne"/>
                <a:cs typeface="+mn-cs"/>
              </a:rPr>
              <a:t>2. </a:t>
            </a:r>
            <a:r>
              <a:rPr lang="en-US" sz="2200" b="1" dirty="0">
                <a:solidFill>
                  <a:srgbClr val="C00000"/>
                </a:solidFill>
                <a:latin typeface="Söhne"/>
                <a:cs typeface="+mn-cs"/>
              </a:rPr>
              <a:t>Limited Multilingual Skills</a:t>
            </a:r>
            <a:endParaRPr lang="az-Latn-AZ" sz="2200" dirty="0">
              <a:solidFill>
                <a:srgbClr val="C00000"/>
              </a:solidFill>
              <a:latin typeface="Söhne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A04D81-20F7-C07F-FA75-F7FAA50B6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2278063"/>
            <a:ext cx="62436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az-Latn-AZ" altLang="sl-SI" sz="2200" b="1">
                <a:solidFill>
                  <a:schemeClr val="accent2"/>
                </a:solidFill>
                <a:latin typeface="Söhne"/>
              </a:rPr>
              <a:t>3. </a:t>
            </a:r>
            <a:r>
              <a:rPr lang="en-US" altLang="sl-SI" sz="2200" b="1">
                <a:solidFill>
                  <a:schemeClr val="accent2"/>
                </a:solidFill>
                <a:latin typeface="Söhne"/>
              </a:rPr>
              <a:t>Cultural Bias</a:t>
            </a:r>
            <a:endParaRPr lang="ru-RU" altLang="sl-SI" sz="2200">
              <a:solidFill>
                <a:schemeClr val="accent2"/>
              </a:solidFill>
            </a:endParaRPr>
          </a:p>
        </p:txBody>
      </p:sp>
      <p:pic>
        <p:nvPicPr>
          <p:cNvPr id="6158" name="Picture 2" descr="United States Africa Command">
            <a:extLst>
              <a:ext uri="{FF2B5EF4-FFF2-40B4-BE49-F238E27FC236}">
                <a16:creationId xmlns:a16="http://schemas.microsoft.com/office/drawing/2014/main" id="{ED02958A-CA2A-DFD0-4DD4-EFEC6E9E7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09950"/>
            <a:ext cx="57848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346878-AA5D-85F4-9FB3-D7DEFFEC5AC6}"/>
              </a:ext>
            </a:extLst>
          </p:cNvPr>
          <p:cNvSpPr txBox="1"/>
          <p:nvPr/>
        </p:nvSpPr>
        <p:spPr>
          <a:xfrm>
            <a:off x="0" y="236538"/>
            <a:ext cx="82454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Söhne"/>
                <a:cs typeface="+mn-cs"/>
              </a:rPr>
              <a:t>Advantages of </a:t>
            </a:r>
            <a:r>
              <a:rPr lang="az-Latn-AZ" sz="2400" b="1" i="1" dirty="0">
                <a:solidFill>
                  <a:schemeClr val="accent5"/>
                </a:solidFill>
                <a:latin typeface="Söhne"/>
                <a:cs typeface="+mn-cs"/>
              </a:rPr>
              <a:t>Non-</a:t>
            </a:r>
            <a:r>
              <a:rPr lang="en-US" sz="2400" b="1" i="1" dirty="0">
                <a:solidFill>
                  <a:schemeClr val="accent5"/>
                </a:solidFill>
                <a:latin typeface="Söhne"/>
                <a:cs typeface="+mn-cs"/>
              </a:rPr>
              <a:t>Native </a:t>
            </a:r>
            <a:r>
              <a:rPr lang="en-US" sz="2400" b="1" dirty="0">
                <a:latin typeface="Söhne"/>
                <a:cs typeface="+mn-cs"/>
              </a:rPr>
              <a:t>Teachers:</a:t>
            </a:r>
            <a:endParaRPr lang="en-US" sz="2400" dirty="0">
              <a:latin typeface="Söhne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CE153E-C34E-05A0-EAC1-B98B330CD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914400"/>
            <a:ext cx="7286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Font typeface="Trebuchet MS" panose="020B0603020202020204" pitchFamily="34" charset="0"/>
              <a:buAutoNum type="arabicPeriod"/>
            </a:pPr>
            <a:r>
              <a:rPr lang="en-US" altLang="sl-SI" sz="2200" b="1">
                <a:solidFill>
                  <a:schemeClr val="accent2"/>
                </a:solidFill>
                <a:latin typeface="Söhne"/>
              </a:rPr>
              <a:t>Empathy</a:t>
            </a:r>
            <a:endParaRPr lang="en-US" altLang="sl-SI" sz="2200">
              <a:solidFill>
                <a:schemeClr val="accent2"/>
              </a:solidFill>
              <a:latin typeface="Söhn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03F840-47E0-5943-8BDC-53465568535E}"/>
              </a:ext>
            </a:extLst>
          </p:cNvPr>
          <p:cNvSpPr txBox="1"/>
          <p:nvPr/>
        </p:nvSpPr>
        <p:spPr>
          <a:xfrm>
            <a:off x="990600" y="1408113"/>
            <a:ext cx="7405688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sz="2200" b="1" dirty="0">
                <a:solidFill>
                  <a:schemeClr val="accent5"/>
                </a:solidFill>
                <a:latin typeface="Söhne"/>
                <a:cs typeface="+mn-cs"/>
              </a:rPr>
              <a:t>2. </a:t>
            </a:r>
            <a:r>
              <a:rPr lang="en-US" sz="2200" b="1" dirty="0">
                <a:solidFill>
                  <a:schemeClr val="accent5"/>
                </a:solidFill>
                <a:latin typeface="Söhne"/>
                <a:cs typeface="+mn-cs"/>
              </a:rPr>
              <a:t>Teaching Skills</a:t>
            </a:r>
            <a:endParaRPr lang="en-US" sz="2200" dirty="0">
              <a:solidFill>
                <a:schemeClr val="accent5"/>
              </a:solidFill>
              <a:latin typeface="Söhne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574E7E-2C43-FE2F-041D-96BE252CC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898650"/>
            <a:ext cx="7286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az-Latn-AZ" altLang="sl-SI" sz="2200" b="1">
                <a:solidFill>
                  <a:srgbClr val="FF0000"/>
                </a:solidFill>
                <a:latin typeface="Söhne"/>
              </a:rPr>
              <a:t>3. </a:t>
            </a:r>
            <a:r>
              <a:rPr lang="en-US" altLang="sl-SI" sz="2200" b="1">
                <a:solidFill>
                  <a:srgbClr val="FF0000"/>
                </a:solidFill>
                <a:latin typeface="Söhne"/>
              </a:rPr>
              <a:t>Multilingual Abilities</a:t>
            </a:r>
            <a:endParaRPr lang="en-US" altLang="sl-SI" sz="2200">
              <a:solidFill>
                <a:srgbClr val="FF0000"/>
              </a:solidFill>
              <a:latin typeface="Söhn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7127B-95B4-3D85-AD28-38BC7D19D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2584450"/>
            <a:ext cx="6648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az-Latn-AZ" altLang="sl-SI" sz="2200" b="1">
                <a:latin typeface="Söhne"/>
              </a:rPr>
              <a:t>4. </a:t>
            </a:r>
            <a:r>
              <a:rPr lang="en-US" altLang="sl-SI" sz="2200" b="1">
                <a:latin typeface="Söhne"/>
              </a:rPr>
              <a:t>Cultural Sensitivity</a:t>
            </a:r>
            <a:endParaRPr lang="en-US" altLang="sl-SI" sz="2200">
              <a:latin typeface="Söhne"/>
            </a:endParaRPr>
          </a:p>
        </p:txBody>
      </p:sp>
      <p:pic>
        <p:nvPicPr>
          <p:cNvPr id="7175" name="Рисунок 6">
            <a:extLst>
              <a:ext uri="{FF2B5EF4-FFF2-40B4-BE49-F238E27FC236}">
                <a16:creationId xmlns:a16="http://schemas.microsoft.com/office/drawing/2014/main" id="{9794C2ED-BCE9-8250-68B8-6851A4758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460750"/>
            <a:ext cx="49625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2">
            <a:extLst>
              <a:ext uri="{FF2B5EF4-FFF2-40B4-BE49-F238E27FC236}">
                <a16:creationId xmlns:a16="http://schemas.microsoft.com/office/drawing/2014/main" id="{A275137F-FC62-6255-2761-F8B75CF46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3460750"/>
            <a:ext cx="49704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D88AA5-1B3B-BAC0-B8BF-A1628BBB43FF}"/>
              </a:ext>
            </a:extLst>
          </p:cNvPr>
          <p:cNvSpPr txBox="1"/>
          <p:nvPr/>
        </p:nvSpPr>
        <p:spPr>
          <a:xfrm>
            <a:off x="5842000" y="238125"/>
            <a:ext cx="92694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Söhne"/>
                <a:cs typeface="+mn-cs"/>
              </a:rPr>
              <a:t>Disadvantages of </a:t>
            </a:r>
            <a:r>
              <a:rPr lang="az-Latn-AZ" sz="2400" b="1" i="1" dirty="0">
                <a:solidFill>
                  <a:schemeClr val="accent5"/>
                </a:solidFill>
                <a:latin typeface="Söhne"/>
                <a:cs typeface="+mn-cs"/>
              </a:rPr>
              <a:t>Non- </a:t>
            </a:r>
            <a:r>
              <a:rPr lang="en-US" sz="2400" b="1" i="1" dirty="0">
                <a:solidFill>
                  <a:schemeClr val="accent5"/>
                </a:solidFill>
                <a:latin typeface="Söhne"/>
                <a:cs typeface="+mn-cs"/>
              </a:rPr>
              <a:t>Native </a:t>
            </a:r>
            <a:r>
              <a:rPr lang="en-US" sz="2400" b="1" dirty="0">
                <a:latin typeface="Söhne"/>
                <a:cs typeface="+mn-cs"/>
              </a:rPr>
              <a:t>Teachers: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63AC682-3C87-6678-CE54-E1D8F197992B}"/>
              </a:ext>
            </a:extLst>
          </p:cNvPr>
          <p:cNvCxnSpPr/>
          <p:nvPr/>
        </p:nvCxnSpPr>
        <p:spPr>
          <a:xfrm>
            <a:off x="571023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E959B374-08B4-9CD6-97C1-C2B4B7440681}"/>
              </a:ext>
            </a:extLst>
          </p:cNvPr>
          <p:cNvSpPr/>
          <p:nvPr/>
        </p:nvSpPr>
        <p:spPr>
          <a:xfrm>
            <a:off x="5565775" y="-157163"/>
            <a:ext cx="144463" cy="7210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0008A4-1AAD-1DEC-0856-E480FB056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857250"/>
            <a:ext cx="9483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Font typeface="Trebuchet MS" panose="020B0603020202020204" pitchFamily="34" charset="0"/>
              <a:buAutoNum type="arabicPeriod"/>
            </a:pPr>
            <a:r>
              <a:rPr lang="az-Latn-AZ" altLang="sl-SI" sz="2200" b="1">
                <a:solidFill>
                  <a:srgbClr val="0070C0"/>
                </a:solidFill>
                <a:latin typeface="Söhne"/>
              </a:rPr>
              <a:t> </a:t>
            </a:r>
            <a:r>
              <a:rPr lang="en-US" altLang="sl-SI" sz="2200" b="1">
                <a:solidFill>
                  <a:srgbClr val="0070C0"/>
                </a:solidFill>
                <a:latin typeface="Söhne"/>
              </a:rPr>
              <a:t>Language Proficiency</a:t>
            </a:r>
            <a:endParaRPr lang="en-US" altLang="sl-SI" sz="2200">
              <a:solidFill>
                <a:srgbClr val="0070C0"/>
              </a:solidFill>
              <a:latin typeface="Söhn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FBD815-0056-EA4C-5D66-5B106A19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1604963"/>
            <a:ext cx="90265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az-Latn-AZ" altLang="sl-SI" sz="2200" b="1">
                <a:solidFill>
                  <a:srgbClr val="FF0000"/>
                </a:solidFill>
                <a:latin typeface="Söhne"/>
              </a:rPr>
              <a:t>2. </a:t>
            </a:r>
            <a:r>
              <a:rPr lang="en-US" altLang="sl-SI" sz="2200" b="1">
                <a:solidFill>
                  <a:srgbClr val="FF0000"/>
                </a:solidFill>
                <a:latin typeface="Söhne"/>
              </a:rPr>
              <a:t>Student Perceptions</a:t>
            </a:r>
            <a:endParaRPr lang="en-US" altLang="sl-SI" sz="2200">
              <a:solidFill>
                <a:srgbClr val="FF0000"/>
              </a:solidFill>
              <a:latin typeface="Söhn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CFB4B-1BB0-141E-9A7B-81AD384C7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357438"/>
            <a:ext cx="7772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az-Latn-AZ" altLang="sl-SI" sz="2200" b="1">
                <a:latin typeface="Söhne"/>
              </a:rPr>
              <a:t>3. </a:t>
            </a:r>
            <a:r>
              <a:rPr lang="en-US" altLang="sl-SI" sz="2200" b="1">
                <a:latin typeface="Söhne"/>
              </a:rPr>
              <a:t>Career Opportunities</a:t>
            </a:r>
            <a:endParaRPr lang="en-US" altLang="sl-SI" sz="2200">
              <a:latin typeface="Söhne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ADD336-96D3-2907-206D-441D6DCDDC73}"/>
              </a:ext>
            </a:extLst>
          </p:cNvPr>
          <p:cNvSpPr/>
          <p:nvPr/>
        </p:nvSpPr>
        <p:spPr>
          <a:xfrm>
            <a:off x="355600" y="3573463"/>
            <a:ext cx="90043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groups bring unique strengths and weaknesses to the classroom, and the effectiveness of a teacher ultimately depends on their individual qualifications, teaching skills, and the needs of the students. </a:t>
            </a:r>
            <a:endParaRPr lang="az-Latn-AZ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Texto De La Conclusión, Escrito En El Sello De Goma Del Vintage Del Círculo  Simple Verde. Fotos, retratos, imágenes y fotografía de archivo libres de  derecho. Image 90392021">
            <a:extLst>
              <a:ext uri="{FF2B5EF4-FFF2-40B4-BE49-F238E27FC236}">
                <a16:creationId xmlns:a16="http://schemas.microsoft.com/office/drawing/2014/main" id="{9CF232FF-A86A-2B97-EC45-DD89837A23AF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59153" cy="26087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>
            <a:extLst>
              <a:ext uri="{FF2B5EF4-FFF2-40B4-BE49-F238E27FC236}">
                <a16:creationId xmlns:a16="http://schemas.microsoft.com/office/drawing/2014/main" id="{F3845BE7-77A2-4178-DBF4-83A3CEBD1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436813"/>
            <a:ext cx="10972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sl-SI" sz="3000">
                <a:latin typeface="Times New Roman" panose="02020603050405020304" pitchFamily="18" charset="0"/>
                <a:cs typeface="Times New Roman" panose="02020603050405020304" pitchFamily="18" charset="0"/>
              </a:rPr>
              <a:t>Students prefer non-native teachers. </a:t>
            </a:r>
          </a:p>
          <a:p>
            <a:pPr>
              <a:buFontTx/>
              <a:buAutoNum type="alphaLcParenR"/>
            </a:pPr>
            <a:r>
              <a:rPr lang="en-US" altLang="sl-SI" sz="3000">
                <a:latin typeface="Times New Roman" panose="02020603050405020304" pitchFamily="18" charset="0"/>
                <a:cs typeface="Times New Roman" panose="02020603050405020304" pitchFamily="18" charset="0"/>
              </a:rPr>
              <a:t>Students typically favor native teachers.</a:t>
            </a:r>
          </a:p>
          <a:p>
            <a:pPr>
              <a:buFontTx/>
              <a:buAutoNum type="alphaLcParenR"/>
            </a:pPr>
            <a:r>
              <a:rPr lang="en-US" altLang="sl-SI" sz="300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az-Latn-AZ" altLang="sl-SI" sz="300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sl-SI" sz="3000">
                <a:latin typeface="Times New Roman" panose="02020603050405020304" pitchFamily="18" charset="0"/>
                <a:cs typeface="Times New Roman" panose="02020603050405020304" pitchFamily="18" charset="0"/>
              </a:rPr>
              <a:t> more</a:t>
            </a:r>
            <a:r>
              <a:rPr lang="az-Latn-AZ" altLang="sl-SI" sz="3000">
                <a:latin typeface="Times New Roman" panose="02020603050405020304" pitchFamily="18" charset="0"/>
                <a:cs typeface="Times New Roman" panose="02020603050405020304" pitchFamily="18" charset="0"/>
              </a:rPr>
              <a:t> flexible </a:t>
            </a:r>
            <a:r>
              <a:rPr lang="en-US" altLang="sl-SI" sz="3000">
                <a:latin typeface="Times New Roman" panose="02020603050405020304" pitchFamily="18" charset="0"/>
                <a:cs typeface="Times New Roman" panose="02020603050405020304" pitchFamily="18" charset="0"/>
              </a:rPr>
              <a:t>wit</a:t>
            </a:r>
            <a:r>
              <a:rPr lang="az-Latn-AZ" altLang="sl-SI" sz="3000">
                <a:latin typeface="Times New Roman" panose="02020603050405020304" pitchFamily="18" charset="0"/>
                <a:cs typeface="Times New Roman" panose="02020603050405020304" pitchFamily="18" charset="0"/>
              </a:rPr>
              <a:t>h their </a:t>
            </a:r>
            <a:r>
              <a:rPr lang="en-US" altLang="sl-SI" sz="3000">
                <a:latin typeface="Times New Roman" panose="02020603050405020304" pitchFamily="18" charset="0"/>
                <a:cs typeface="Times New Roman" panose="02020603050405020304" pitchFamily="18" charset="0"/>
              </a:rPr>
              <a:t>teachers.</a:t>
            </a:r>
            <a:endParaRPr lang="az-Latn-AZ" altLang="sl-SI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lphaLcParenR"/>
            </a:pPr>
            <a:r>
              <a:rPr lang="en-US" altLang="sl-SI" sz="3000">
                <a:latin typeface="Times New Roman" panose="02020603050405020304" pitchFamily="18" charset="0"/>
                <a:cs typeface="Times New Roman" panose="02020603050405020304" pitchFamily="18" charset="0"/>
              </a:rPr>
              <a:t>Students engagement vary with teaching approaches.</a:t>
            </a: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8CC2ECFA-B351-AC49-5704-C84F0C085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390525"/>
            <a:ext cx="4087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sl-SI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 1 </a:t>
            </a:r>
            <a:endParaRPr lang="ru-RU" altLang="sl-SI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Box 5">
            <a:extLst>
              <a:ext uri="{FF2B5EF4-FFF2-40B4-BE49-F238E27FC236}">
                <a16:creationId xmlns:a16="http://schemas.microsoft.com/office/drawing/2014/main" id="{FABF3E32-D0DD-CF8F-C7C8-1415E3DCB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141413"/>
            <a:ext cx="10396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sl-SI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do studies on student preferences reveal about native and non-native teachers? </a:t>
            </a:r>
            <a:endParaRPr lang="ru-RU" altLang="sl-SI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B3E1472-46FE-0E08-9E88-B1B45A861793}"/>
              </a:ext>
            </a:extLst>
          </p:cNvPr>
          <p:cNvCxnSpPr/>
          <p:nvPr/>
        </p:nvCxnSpPr>
        <p:spPr>
          <a:xfrm>
            <a:off x="1384300" y="4376738"/>
            <a:ext cx="82978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oshiba\Desktop\şəkil\taking-a-bow.jpg">
            <a:extLst>
              <a:ext uri="{FF2B5EF4-FFF2-40B4-BE49-F238E27FC236}">
                <a16:creationId xmlns:a16="http://schemas.microsoft.com/office/drawing/2014/main" id="{A4342C6E-8DAD-24E7-B296-8A33C892D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916113"/>
            <a:ext cx="4303713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619" name="TextBox 3">
            <a:extLst>
              <a:ext uri="{FF2B5EF4-FFF2-40B4-BE49-F238E27FC236}">
                <a16:creationId xmlns:a16="http://schemas.microsoft.com/office/drawing/2014/main" id="{F120160F-3453-5882-ACAD-AA5B1880A40E}"/>
              </a:ext>
            </a:extLst>
          </p:cNvPr>
          <p:cNvSpPr txBox="1"/>
          <p:nvPr/>
        </p:nvSpPr>
        <p:spPr>
          <a:xfrm>
            <a:off x="1574800" y="346075"/>
            <a:ext cx="70564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cs typeface="+mn-cs"/>
              </a:rPr>
              <a:t>THANK YOU FOR YOUR ATTENTION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DBE3FE9D-EA03-33FE-5B8B-69DB6E05C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1850</TotalTime>
  <Words>182</Words>
  <Application>Microsoft Office PowerPoint</Application>
  <PresentationFormat>Widescreen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Trebuchet MS</vt:lpstr>
      <vt:lpstr>Arial</vt:lpstr>
      <vt:lpstr>Wingdings 3</vt:lpstr>
      <vt:lpstr>Calibri</vt:lpstr>
      <vt:lpstr>Söhne</vt:lpstr>
      <vt:lpstr>Times New Roman</vt:lpstr>
      <vt:lpstr>Palatino Linotype</vt:lpstr>
      <vt:lpstr>Грань</vt:lpstr>
      <vt:lpstr>NATIVE TEACHERS VERSUS NON-NATIVE TEACHERS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isms</cp:lastModifiedBy>
  <cp:revision>98</cp:revision>
  <cp:lastPrinted>2023-10-02T11:02:54Z</cp:lastPrinted>
  <dcterms:created xsi:type="dcterms:W3CDTF">2023-09-16T11:46:07Z</dcterms:created>
  <dcterms:modified xsi:type="dcterms:W3CDTF">2024-01-29T15:49:50Z</dcterms:modified>
</cp:coreProperties>
</file>