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Metadata/metadata.xml" ContentType="application/vnd.titus.tmi.meta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2"/>
  </p:sldMasterIdLst>
  <p:notesMasterIdLst>
    <p:notesMasterId r:id="rId53"/>
  </p:notesMasterIdLst>
  <p:handoutMasterIdLst>
    <p:handoutMasterId r:id="rId54"/>
  </p:handoutMasterIdLst>
  <p:sldIdLst>
    <p:sldId id="329" r:id="rId3"/>
    <p:sldId id="339" r:id="rId4"/>
    <p:sldId id="340" r:id="rId5"/>
    <p:sldId id="338" r:id="rId6"/>
    <p:sldId id="263" r:id="rId7"/>
    <p:sldId id="259" r:id="rId8"/>
    <p:sldId id="264" r:id="rId9"/>
    <p:sldId id="265" r:id="rId10"/>
    <p:sldId id="322" r:id="rId11"/>
    <p:sldId id="331" r:id="rId12"/>
    <p:sldId id="332" r:id="rId13"/>
    <p:sldId id="345" r:id="rId14"/>
    <p:sldId id="333" r:id="rId15"/>
    <p:sldId id="334" r:id="rId16"/>
    <p:sldId id="270" r:id="rId17"/>
    <p:sldId id="272" r:id="rId18"/>
    <p:sldId id="302" r:id="rId19"/>
    <p:sldId id="303" r:id="rId20"/>
    <p:sldId id="305" r:id="rId21"/>
    <p:sldId id="277" r:id="rId22"/>
    <p:sldId id="306" r:id="rId23"/>
    <p:sldId id="279" r:id="rId24"/>
    <p:sldId id="307" r:id="rId25"/>
    <p:sldId id="308" r:id="rId26"/>
    <p:sldId id="283" r:id="rId27"/>
    <p:sldId id="309" r:id="rId28"/>
    <p:sldId id="353" r:id="rId29"/>
    <p:sldId id="310" r:id="rId30"/>
    <p:sldId id="364" r:id="rId31"/>
    <p:sldId id="365" r:id="rId32"/>
    <p:sldId id="355" r:id="rId33"/>
    <p:sldId id="356" r:id="rId34"/>
    <p:sldId id="346" r:id="rId35"/>
    <p:sldId id="285" r:id="rId36"/>
    <p:sldId id="335" r:id="rId37"/>
    <p:sldId id="327" r:id="rId38"/>
    <p:sldId id="336" r:id="rId39"/>
    <p:sldId id="324" r:id="rId40"/>
    <p:sldId id="325" r:id="rId41"/>
    <p:sldId id="326" r:id="rId42"/>
    <p:sldId id="337" r:id="rId43"/>
    <p:sldId id="286" r:id="rId44"/>
    <p:sldId id="312" r:id="rId45"/>
    <p:sldId id="313" r:id="rId46"/>
    <p:sldId id="314" r:id="rId47"/>
    <p:sldId id="316" r:id="rId48"/>
    <p:sldId id="348" r:id="rId49"/>
    <p:sldId id="350" r:id="rId50"/>
    <p:sldId id="330" r:id="rId51"/>
    <p:sldId id="298" r:id="rId52"/>
  </p:sldIdLst>
  <p:sldSz cx="12192000" cy="6858000"/>
  <p:notesSz cx="7023100" cy="93091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880"/>
    <a:srgbClr val="A6A6A6"/>
    <a:srgbClr val="1F4E79"/>
    <a:srgbClr val="E7E6E6"/>
    <a:srgbClr val="FFFFFF"/>
    <a:srgbClr val="AFD8ED"/>
    <a:srgbClr val="98CDE8"/>
    <a:srgbClr val="134181"/>
    <a:srgbClr val="44546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485" autoAdjust="0"/>
  </p:normalViewPr>
  <p:slideViewPr>
    <p:cSldViewPr>
      <p:cViewPr varScale="1">
        <p:scale>
          <a:sx n="107" d="100"/>
          <a:sy n="107" d="100"/>
        </p:scale>
        <p:origin x="612" y="102"/>
      </p:cViewPr>
      <p:guideLst>
        <p:guide orient="horz" pos="2160"/>
        <p:guide pos="39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BED44-2237-4D76-A9AF-49197A7916B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22E7BD2-8363-484D-9B5F-922454336F41}">
      <dgm:prSet phldrT="[Text]" phldr="1"/>
      <dgm:spPr>
        <a:noFill/>
      </dgm:spPr>
      <dgm:t>
        <a:bodyPr/>
        <a:lstStyle/>
        <a:p>
          <a:endParaRPr lang="en-US" dirty="0"/>
        </a:p>
      </dgm:t>
    </dgm:pt>
    <dgm:pt modelId="{B98EA8FE-0F4C-45E2-8EC8-C267F569442A}" type="parTrans" cxnId="{BB136101-039F-436B-B323-88F5738C07EE}">
      <dgm:prSet/>
      <dgm:spPr/>
      <dgm:t>
        <a:bodyPr/>
        <a:lstStyle/>
        <a:p>
          <a:endParaRPr lang="en-US"/>
        </a:p>
      </dgm:t>
    </dgm:pt>
    <dgm:pt modelId="{5F38B742-29B1-4DAD-B992-4E1A395707C9}" type="sibTrans" cxnId="{BB136101-039F-436B-B323-88F5738C07EE}">
      <dgm:prSet/>
      <dgm:spPr/>
      <dgm:t>
        <a:bodyPr/>
        <a:lstStyle/>
        <a:p>
          <a:endParaRPr lang="en-US"/>
        </a:p>
      </dgm:t>
    </dgm:pt>
    <dgm:pt modelId="{93D5CCD4-F1D2-444B-B29E-20A1124F0D64}">
      <dgm:prSet phldrT="[Text]" custT="1"/>
      <dgm:spPr/>
      <dgm:t>
        <a:bodyPr anchor="t"/>
        <a:lstStyle/>
        <a:p>
          <a:pPr algn="ctr"/>
          <a:r>
            <a:rPr lang="en-US" sz="2400" dirty="0"/>
            <a:t>PHASE 1</a:t>
          </a:r>
        </a:p>
        <a:p>
          <a:pPr algn="ctr"/>
          <a:r>
            <a:rPr lang="en-US" sz="1600" i="1" dirty="0">
              <a:solidFill>
                <a:srgbClr val="203864"/>
              </a:solidFill>
            </a:rPr>
            <a:t>SUBMISSION</a:t>
          </a:r>
        </a:p>
      </dgm:t>
    </dgm:pt>
    <dgm:pt modelId="{BD644C62-177C-4D04-92A7-8A8364B457DB}" type="parTrans" cxnId="{6B9836DF-6512-4FC0-92DC-76B21D59B640}">
      <dgm:prSet/>
      <dgm:spPr/>
      <dgm:t>
        <a:bodyPr/>
        <a:lstStyle/>
        <a:p>
          <a:endParaRPr lang="en-US"/>
        </a:p>
      </dgm:t>
    </dgm:pt>
    <dgm:pt modelId="{0F168A33-C17B-4F70-B6E4-298788894798}" type="sibTrans" cxnId="{6B9836DF-6512-4FC0-92DC-76B21D59B640}">
      <dgm:prSet/>
      <dgm:spPr/>
      <dgm:t>
        <a:bodyPr/>
        <a:lstStyle/>
        <a:p>
          <a:endParaRPr lang="en-US"/>
        </a:p>
      </dgm:t>
    </dgm:pt>
    <dgm:pt modelId="{6DA770E4-6694-4348-B4CB-DFE5391DFCC0}">
      <dgm:prSet phldrT="[Text]" custT="1"/>
      <dgm:spPr/>
      <dgm:t>
        <a:bodyPr anchor="t"/>
        <a:lstStyle/>
        <a:p>
          <a:r>
            <a:rPr lang="en-US" sz="2400" dirty="0"/>
            <a:t>PHASE 2</a:t>
          </a:r>
        </a:p>
        <a:p>
          <a:r>
            <a:rPr lang="en-US" sz="1600" i="1" dirty="0">
              <a:solidFill>
                <a:srgbClr val="203864"/>
              </a:solidFill>
            </a:rPr>
            <a:t>DEVELOPMENT</a:t>
          </a:r>
        </a:p>
      </dgm:t>
    </dgm:pt>
    <dgm:pt modelId="{8DFC1B1D-F94F-41CF-850C-2365924C0D26}" type="parTrans" cxnId="{7899811E-C2D6-4948-B709-9264C090D32A}">
      <dgm:prSet/>
      <dgm:spPr/>
      <dgm:t>
        <a:bodyPr/>
        <a:lstStyle/>
        <a:p>
          <a:endParaRPr lang="en-US"/>
        </a:p>
      </dgm:t>
    </dgm:pt>
    <dgm:pt modelId="{D745E540-6A43-4BDD-8279-DB1DBFB180F2}" type="sibTrans" cxnId="{7899811E-C2D6-4948-B709-9264C090D32A}">
      <dgm:prSet/>
      <dgm:spPr/>
      <dgm:t>
        <a:bodyPr/>
        <a:lstStyle/>
        <a:p>
          <a:endParaRPr lang="en-US"/>
        </a:p>
      </dgm:t>
    </dgm:pt>
    <dgm:pt modelId="{B9A1A930-20A3-47F2-80B9-98826A28007E}">
      <dgm:prSet phldrT="[Text]" custT="1"/>
      <dgm:spPr/>
      <dgm:t>
        <a:bodyPr anchor="b"/>
        <a:lstStyle/>
        <a:p>
          <a:r>
            <a:rPr lang="en-US" sz="1600" i="1" dirty="0">
              <a:solidFill>
                <a:srgbClr val="203864"/>
              </a:solidFill>
            </a:rPr>
            <a:t>APPROVAL</a:t>
          </a:r>
        </a:p>
        <a:p>
          <a:r>
            <a:rPr lang="en-US" sz="2400" dirty="0"/>
            <a:t>PHASE 3</a:t>
          </a:r>
        </a:p>
      </dgm:t>
    </dgm:pt>
    <dgm:pt modelId="{F1B1A572-F7A9-4890-9666-09E20D032C63}" type="parTrans" cxnId="{AE9B39C3-1F71-486D-8AC2-D7A0C6689575}">
      <dgm:prSet/>
      <dgm:spPr/>
      <dgm:t>
        <a:bodyPr/>
        <a:lstStyle/>
        <a:p>
          <a:endParaRPr lang="en-US"/>
        </a:p>
      </dgm:t>
    </dgm:pt>
    <dgm:pt modelId="{EB63D27A-DC8D-463E-A325-3BF67960A0B9}" type="sibTrans" cxnId="{AE9B39C3-1F71-486D-8AC2-D7A0C6689575}">
      <dgm:prSet/>
      <dgm:spPr/>
      <dgm:t>
        <a:bodyPr/>
        <a:lstStyle/>
        <a:p>
          <a:endParaRPr lang="en-US"/>
        </a:p>
      </dgm:t>
    </dgm:pt>
    <dgm:pt modelId="{3238538D-D075-443A-9BCB-792A117A9950}">
      <dgm:prSet phldrT="[Text]" custT="1"/>
      <dgm:spPr/>
      <dgm:t>
        <a:bodyPr anchor="b"/>
        <a:lstStyle/>
        <a:p>
          <a:r>
            <a:rPr lang="en-US" sz="1600" i="1" dirty="0">
              <a:solidFill>
                <a:srgbClr val="203864"/>
              </a:solidFill>
            </a:rPr>
            <a:t>PROMULGATION</a:t>
          </a:r>
        </a:p>
        <a:p>
          <a:r>
            <a:rPr lang="en-US" sz="2400" dirty="0"/>
            <a:t>PHASE 4</a:t>
          </a:r>
        </a:p>
      </dgm:t>
    </dgm:pt>
    <dgm:pt modelId="{86B05812-246B-4323-80FE-9F73A966300A}" type="parTrans" cxnId="{B67C3FC9-E168-4AE3-BE3D-3D46DF285D87}">
      <dgm:prSet/>
      <dgm:spPr/>
      <dgm:t>
        <a:bodyPr/>
        <a:lstStyle/>
        <a:p>
          <a:endParaRPr lang="en-US"/>
        </a:p>
      </dgm:t>
    </dgm:pt>
    <dgm:pt modelId="{8B43EDAD-287F-4B78-B921-9E55D91FCD98}" type="sibTrans" cxnId="{B67C3FC9-E168-4AE3-BE3D-3D46DF285D87}">
      <dgm:prSet/>
      <dgm:spPr/>
      <dgm:t>
        <a:bodyPr/>
        <a:lstStyle/>
        <a:p>
          <a:endParaRPr lang="en-US"/>
        </a:p>
      </dgm:t>
    </dgm:pt>
    <dgm:pt modelId="{DA96BA52-B71E-470B-A8BB-53DCC7960453}" type="pres">
      <dgm:prSet presAssocID="{50CBED44-2237-4D76-A9AF-49197A7916BF}" presName="diagram" presStyleCnt="0">
        <dgm:presLayoutVars>
          <dgm:chMax val="1"/>
          <dgm:dir/>
          <dgm:animLvl val="ctr"/>
          <dgm:resizeHandles val="exact"/>
        </dgm:presLayoutVars>
      </dgm:prSet>
      <dgm:spPr/>
    </dgm:pt>
    <dgm:pt modelId="{CD695D6B-1A3F-41C3-BB68-5F2BB619E805}" type="pres">
      <dgm:prSet presAssocID="{50CBED44-2237-4D76-A9AF-49197A7916BF}" presName="matrix" presStyleCnt="0"/>
      <dgm:spPr/>
    </dgm:pt>
    <dgm:pt modelId="{EC9C2ABF-997A-49F5-A555-167D9ADC14A0}" type="pres">
      <dgm:prSet presAssocID="{50CBED44-2237-4D76-A9AF-49197A7916BF}" presName="tile1" presStyleLbl="node1" presStyleIdx="0" presStyleCnt="4" custLinFactNeighborX="-6350" custLinFactNeighborY="-4901"/>
      <dgm:spPr/>
    </dgm:pt>
    <dgm:pt modelId="{11988C24-F679-4C06-8EB4-C9D7411DC042}" type="pres">
      <dgm:prSet presAssocID="{50CBED44-2237-4D76-A9AF-49197A7916BF}" presName="tile1text" presStyleLbl="node1" presStyleIdx="0" presStyleCnt="4">
        <dgm:presLayoutVars>
          <dgm:chMax val="0"/>
          <dgm:chPref val="0"/>
          <dgm:bulletEnabled val="1"/>
        </dgm:presLayoutVars>
      </dgm:prSet>
      <dgm:spPr/>
    </dgm:pt>
    <dgm:pt modelId="{D62E5080-3E2F-4C36-B846-F378DF6D5146}" type="pres">
      <dgm:prSet presAssocID="{50CBED44-2237-4D76-A9AF-49197A7916BF}" presName="tile2" presStyleLbl="node1" presStyleIdx="1" presStyleCnt="4" custLinFactNeighborY="-5941"/>
      <dgm:spPr/>
    </dgm:pt>
    <dgm:pt modelId="{51BE09A5-C45C-4773-911D-CC51D4720B24}" type="pres">
      <dgm:prSet presAssocID="{50CBED44-2237-4D76-A9AF-49197A7916BF}" presName="tile2text" presStyleLbl="node1" presStyleIdx="1" presStyleCnt="4">
        <dgm:presLayoutVars>
          <dgm:chMax val="0"/>
          <dgm:chPref val="0"/>
          <dgm:bulletEnabled val="1"/>
        </dgm:presLayoutVars>
      </dgm:prSet>
      <dgm:spPr/>
    </dgm:pt>
    <dgm:pt modelId="{1E337196-97A4-4016-BB05-B66E689202AC}" type="pres">
      <dgm:prSet presAssocID="{50CBED44-2237-4D76-A9AF-49197A7916BF}" presName="tile3" presStyleLbl="node1" presStyleIdx="2" presStyleCnt="4"/>
      <dgm:spPr/>
    </dgm:pt>
    <dgm:pt modelId="{E95DFADE-DFD5-4F57-B119-13D1213AD1B6}" type="pres">
      <dgm:prSet presAssocID="{50CBED44-2237-4D76-A9AF-49197A7916BF}" presName="tile3text" presStyleLbl="node1" presStyleIdx="2" presStyleCnt="4">
        <dgm:presLayoutVars>
          <dgm:chMax val="0"/>
          <dgm:chPref val="0"/>
          <dgm:bulletEnabled val="1"/>
        </dgm:presLayoutVars>
      </dgm:prSet>
      <dgm:spPr/>
    </dgm:pt>
    <dgm:pt modelId="{F2202C3B-6337-4C70-8915-417CA76E86C1}" type="pres">
      <dgm:prSet presAssocID="{50CBED44-2237-4D76-A9AF-49197A7916BF}" presName="tile4" presStyleLbl="node1" presStyleIdx="3" presStyleCnt="4"/>
      <dgm:spPr/>
    </dgm:pt>
    <dgm:pt modelId="{71999FCC-0B69-4107-A173-3AC1526779A0}" type="pres">
      <dgm:prSet presAssocID="{50CBED44-2237-4D76-A9AF-49197A7916BF}" presName="tile4text" presStyleLbl="node1" presStyleIdx="3" presStyleCnt="4">
        <dgm:presLayoutVars>
          <dgm:chMax val="0"/>
          <dgm:chPref val="0"/>
          <dgm:bulletEnabled val="1"/>
        </dgm:presLayoutVars>
      </dgm:prSet>
      <dgm:spPr/>
    </dgm:pt>
    <dgm:pt modelId="{D189D6D0-8233-4F42-B51E-6BEA7D4971FD}" type="pres">
      <dgm:prSet presAssocID="{50CBED44-2237-4D76-A9AF-49197A7916BF}" presName="centerTile" presStyleLbl="fgShp" presStyleIdx="0" presStyleCnt="1">
        <dgm:presLayoutVars>
          <dgm:chMax val="0"/>
          <dgm:chPref val="0"/>
        </dgm:presLayoutVars>
      </dgm:prSet>
      <dgm:spPr>
        <a:prstGeom prst="ellipse">
          <a:avLst/>
        </a:prstGeom>
      </dgm:spPr>
    </dgm:pt>
  </dgm:ptLst>
  <dgm:cxnLst>
    <dgm:cxn modelId="{BB136101-039F-436B-B323-88F5738C07EE}" srcId="{50CBED44-2237-4D76-A9AF-49197A7916BF}" destId="{722E7BD2-8363-484D-9B5F-922454336F41}" srcOrd="0" destOrd="0" parTransId="{B98EA8FE-0F4C-45E2-8EC8-C267F569442A}" sibTransId="{5F38B742-29B1-4DAD-B992-4E1A395707C9}"/>
    <dgm:cxn modelId="{9F6EA60F-50EE-4DCC-AA89-B5BD132D4C2D}" type="presOf" srcId="{722E7BD2-8363-484D-9B5F-922454336F41}" destId="{D189D6D0-8233-4F42-B51E-6BEA7D4971FD}" srcOrd="0" destOrd="0" presId="urn:microsoft.com/office/officeart/2005/8/layout/matrix1"/>
    <dgm:cxn modelId="{2BC00910-89FF-4EAF-92D7-4D87D718B332}" type="presOf" srcId="{B9A1A930-20A3-47F2-80B9-98826A28007E}" destId="{E95DFADE-DFD5-4F57-B119-13D1213AD1B6}" srcOrd="1" destOrd="0" presId="urn:microsoft.com/office/officeart/2005/8/layout/matrix1"/>
    <dgm:cxn modelId="{7899811E-C2D6-4948-B709-9264C090D32A}" srcId="{722E7BD2-8363-484D-9B5F-922454336F41}" destId="{6DA770E4-6694-4348-B4CB-DFE5391DFCC0}" srcOrd="1" destOrd="0" parTransId="{8DFC1B1D-F94F-41CF-850C-2365924C0D26}" sibTransId="{D745E540-6A43-4BDD-8279-DB1DBFB180F2}"/>
    <dgm:cxn modelId="{3AB02528-98AF-4127-B32F-7D09982FB260}" type="presOf" srcId="{B9A1A930-20A3-47F2-80B9-98826A28007E}" destId="{1E337196-97A4-4016-BB05-B66E689202AC}" srcOrd="0" destOrd="0" presId="urn:microsoft.com/office/officeart/2005/8/layout/matrix1"/>
    <dgm:cxn modelId="{7C3C1A44-BF28-44BC-A0F0-057ABDFFB904}" type="presOf" srcId="{93D5CCD4-F1D2-444B-B29E-20A1124F0D64}" destId="{11988C24-F679-4C06-8EB4-C9D7411DC042}" srcOrd="1" destOrd="0" presId="urn:microsoft.com/office/officeart/2005/8/layout/matrix1"/>
    <dgm:cxn modelId="{BC585C99-2B7A-41FA-8BF5-4EFD0CD5B141}" type="presOf" srcId="{6DA770E4-6694-4348-B4CB-DFE5391DFCC0}" destId="{D62E5080-3E2F-4C36-B846-F378DF6D5146}" srcOrd="0" destOrd="0" presId="urn:microsoft.com/office/officeart/2005/8/layout/matrix1"/>
    <dgm:cxn modelId="{3CEF46B6-0B6A-4293-92F7-728D29D49D55}" type="presOf" srcId="{3238538D-D075-443A-9BCB-792A117A9950}" destId="{71999FCC-0B69-4107-A173-3AC1526779A0}" srcOrd="1" destOrd="0" presId="urn:microsoft.com/office/officeart/2005/8/layout/matrix1"/>
    <dgm:cxn modelId="{00F11DB7-BE48-4F87-92EB-72B6D4595BA5}" type="presOf" srcId="{93D5CCD4-F1D2-444B-B29E-20A1124F0D64}" destId="{EC9C2ABF-997A-49F5-A555-167D9ADC14A0}" srcOrd="0" destOrd="0" presId="urn:microsoft.com/office/officeart/2005/8/layout/matrix1"/>
    <dgm:cxn modelId="{AE9B39C3-1F71-486D-8AC2-D7A0C6689575}" srcId="{722E7BD2-8363-484D-9B5F-922454336F41}" destId="{B9A1A930-20A3-47F2-80B9-98826A28007E}" srcOrd="2" destOrd="0" parTransId="{F1B1A572-F7A9-4890-9666-09E20D032C63}" sibTransId="{EB63D27A-DC8D-463E-A325-3BF67960A0B9}"/>
    <dgm:cxn modelId="{B67C3FC9-E168-4AE3-BE3D-3D46DF285D87}" srcId="{722E7BD2-8363-484D-9B5F-922454336F41}" destId="{3238538D-D075-443A-9BCB-792A117A9950}" srcOrd="3" destOrd="0" parTransId="{86B05812-246B-4323-80FE-9F73A966300A}" sibTransId="{8B43EDAD-287F-4B78-B921-9E55D91FCD98}"/>
    <dgm:cxn modelId="{44D778D0-E902-4C52-906F-0D0484388BD1}" type="presOf" srcId="{50CBED44-2237-4D76-A9AF-49197A7916BF}" destId="{DA96BA52-B71E-470B-A8BB-53DCC7960453}" srcOrd="0" destOrd="0" presId="urn:microsoft.com/office/officeart/2005/8/layout/matrix1"/>
    <dgm:cxn modelId="{FCAF61DA-A56C-428B-B2FC-21E1E4EAB6EB}" type="presOf" srcId="{3238538D-D075-443A-9BCB-792A117A9950}" destId="{F2202C3B-6337-4C70-8915-417CA76E86C1}" srcOrd="0" destOrd="0" presId="urn:microsoft.com/office/officeart/2005/8/layout/matrix1"/>
    <dgm:cxn modelId="{6B9836DF-6512-4FC0-92DC-76B21D59B640}" srcId="{722E7BD2-8363-484D-9B5F-922454336F41}" destId="{93D5CCD4-F1D2-444B-B29E-20A1124F0D64}" srcOrd="0" destOrd="0" parTransId="{BD644C62-177C-4D04-92A7-8A8364B457DB}" sibTransId="{0F168A33-C17B-4F70-B6E4-298788894798}"/>
    <dgm:cxn modelId="{C9C086F0-309C-477E-BA93-196B77796D8C}" type="presOf" srcId="{6DA770E4-6694-4348-B4CB-DFE5391DFCC0}" destId="{51BE09A5-C45C-4773-911D-CC51D4720B24}" srcOrd="1" destOrd="0" presId="urn:microsoft.com/office/officeart/2005/8/layout/matrix1"/>
    <dgm:cxn modelId="{C1EE27D0-37E2-4AE2-B8D7-2AAE877101C1}" type="presParOf" srcId="{DA96BA52-B71E-470B-A8BB-53DCC7960453}" destId="{CD695D6B-1A3F-41C3-BB68-5F2BB619E805}" srcOrd="0" destOrd="0" presId="urn:microsoft.com/office/officeart/2005/8/layout/matrix1"/>
    <dgm:cxn modelId="{1BA698E2-7C34-4EC4-9087-944000635205}" type="presParOf" srcId="{CD695D6B-1A3F-41C3-BB68-5F2BB619E805}" destId="{EC9C2ABF-997A-49F5-A555-167D9ADC14A0}" srcOrd="0" destOrd="0" presId="urn:microsoft.com/office/officeart/2005/8/layout/matrix1"/>
    <dgm:cxn modelId="{942EF190-8229-486F-83B1-2F71A9515919}" type="presParOf" srcId="{CD695D6B-1A3F-41C3-BB68-5F2BB619E805}" destId="{11988C24-F679-4C06-8EB4-C9D7411DC042}" srcOrd="1" destOrd="0" presId="urn:microsoft.com/office/officeart/2005/8/layout/matrix1"/>
    <dgm:cxn modelId="{628C1FB3-3E1F-42D6-A34A-B51A1AFC2B70}" type="presParOf" srcId="{CD695D6B-1A3F-41C3-BB68-5F2BB619E805}" destId="{D62E5080-3E2F-4C36-B846-F378DF6D5146}" srcOrd="2" destOrd="0" presId="urn:microsoft.com/office/officeart/2005/8/layout/matrix1"/>
    <dgm:cxn modelId="{D1B4DDAC-DCB4-4C9F-9266-8C94C58B57AF}" type="presParOf" srcId="{CD695D6B-1A3F-41C3-BB68-5F2BB619E805}" destId="{51BE09A5-C45C-4773-911D-CC51D4720B24}" srcOrd="3" destOrd="0" presId="urn:microsoft.com/office/officeart/2005/8/layout/matrix1"/>
    <dgm:cxn modelId="{2CA93892-C5CF-478C-8438-8F03DEAC559A}" type="presParOf" srcId="{CD695D6B-1A3F-41C3-BB68-5F2BB619E805}" destId="{1E337196-97A4-4016-BB05-B66E689202AC}" srcOrd="4" destOrd="0" presId="urn:microsoft.com/office/officeart/2005/8/layout/matrix1"/>
    <dgm:cxn modelId="{12799439-B7F3-4B20-BB68-F1F2DA3356CA}" type="presParOf" srcId="{CD695D6B-1A3F-41C3-BB68-5F2BB619E805}" destId="{E95DFADE-DFD5-4F57-B119-13D1213AD1B6}" srcOrd="5" destOrd="0" presId="urn:microsoft.com/office/officeart/2005/8/layout/matrix1"/>
    <dgm:cxn modelId="{182C6EED-526F-4C16-BF8F-FC97BEE0EA7F}" type="presParOf" srcId="{CD695D6B-1A3F-41C3-BB68-5F2BB619E805}" destId="{F2202C3B-6337-4C70-8915-417CA76E86C1}" srcOrd="6" destOrd="0" presId="urn:microsoft.com/office/officeart/2005/8/layout/matrix1"/>
    <dgm:cxn modelId="{A5D066B7-718B-473A-A5A2-32F0F4B031A8}" type="presParOf" srcId="{CD695D6B-1A3F-41C3-BB68-5F2BB619E805}" destId="{71999FCC-0B69-4107-A173-3AC1526779A0}" srcOrd="7" destOrd="0" presId="urn:microsoft.com/office/officeart/2005/8/layout/matrix1"/>
    <dgm:cxn modelId="{8112310A-DCC0-41D6-9D09-B7AFF0C9777A}" type="presParOf" srcId="{DA96BA52-B71E-470B-A8BB-53DCC7960453}" destId="{D189D6D0-8233-4F42-B51E-6BEA7D4971F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C2ABF-997A-49F5-A555-167D9ADC14A0}">
      <dsp:nvSpPr>
        <dsp:cNvPr id="0" name=""/>
        <dsp:cNvSpPr/>
      </dsp:nvSpPr>
      <dsp:spPr>
        <a:xfrm rot="16200000">
          <a:off x="632042" y="-632042"/>
          <a:ext cx="2420155" cy="368424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PHASE 1</a:t>
          </a:r>
        </a:p>
        <a:p>
          <a:pPr marL="0" lvl="0" indent="0" algn="ctr" defTabSz="1066800">
            <a:lnSpc>
              <a:spcPct val="90000"/>
            </a:lnSpc>
            <a:spcBef>
              <a:spcPct val="0"/>
            </a:spcBef>
            <a:spcAft>
              <a:spcPct val="35000"/>
            </a:spcAft>
            <a:buNone/>
          </a:pPr>
          <a:r>
            <a:rPr lang="en-US" sz="1600" i="1" kern="1200" dirty="0">
              <a:solidFill>
                <a:srgbClr val="203864"/>
              </a:solidFill>
            </a:rPr>
            <a:t>SUBMISSION</a:t>
          </a:r>
        </a:p>
      </dsp:txBody>
      <dsp:txXfrm rot="5400000">
        <a:off x="0" y="0"/>
        <a:ext cx="3684240" cy="1815117"/>
      </dsp:txXfrm>
    </dsp:sp>
    <dsp:sp modelId="{D62E5080-3E2F-4C36-B846-F378DF6D5146}">
      <dsp:nvSpPr>
        <dsp:cNvPr id="0" name=""/>
        <dsp:cNvSpPr/>
      </dsp:nvSpPr>
      <dsp:spPr>
        <a:xfrm>
          <a:off x="3684240" y="0"/>
          <a:ext cx="3684240" cy="242015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PHASE 2</a:t>
          </a:r>
        </a:p>
        <a:p>
          <a:pPr marL="0" lvl="0" indent="0" algn="ctr" defTabSz="1066800">
            <a:lnSpc>
              <a:spcPct val="90000"/>
            </a:lnSpc>
            <a:spcBef>
              <a:spcPct val="0"/>
            </a:spcBef>
            <a:spcAft>
              <a:spcPct val="35000"/>
            </a:spcAft>
            <a:buNone/>
          </a:pPr>
          <a:r>
            <a:rPr lang="en-US" sz="1600" i="1" kern="1200" dirty="0">
              <a:solidFill>
                <a:srgbClr val="203864"/>
              </a:solidFill>
            </a:rPr>
            <a:t>DEVELOPMENT</a:t>
          </a:r>
        </a:p>
      </dsp:txBody>
      <dsp:txXfrm>
        <a:off x="3684240" y="0"/>
        <a:ext cx="3684240" cy="1815117"/>
      </dsp:txXfrm>
    </dsp:sp>
    <dsp:sp modelId="{1E337196-97A4-4016-BB05-B66E689202AC}">
      <dsp:nvSpPr>
        <dsp:cNvPr id="0" name=""/>
        <dsp:cNvSpPr/>
      </dsp:nvSpPr>
      <dsp:spPr>
        <a:xfrm rot="10800000">
          <a:off x="0" y="2420155"/>
          <a:ext cx="3684240" cy="242015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i="1" kern="1200" dirty="0">
              <a:solidFill>
                <a:srgbClr val="203864"/>
              </a:solidFill>
            </a:rPr>
            <a:t>APPROVAL</a:t>
          </a:r>
        </a:p>
        <a:p>
          <a:pPr marL="0" lvl="0" indent="0" algn="ctr" defTabSz="711200">
            <a:lnSpc>
              <a:spcPct val="90000"/>
            </a:lnSpc>
            <a:spcBef>
              <a:spcPct val="0"/>
            </a:spcBef>
            <a:spcAft>
              <a:spcPct val="35000"/>
            </a:spcAft>
            <a:buNone/>
          </a:pPr>
          <a:r>
            <a:rPr lang="en-US" sz="2400" kern="1200" dirty="0"/>
            <a:t>PHASE 3</a:t>
          </a:r>
        </a:p>
      </dsp:txBody>
      <dsp:txXfrm rot="10800000">
        <a:off x="0" y="3025194"/>
        <a:ext cx="3684240" cy="1815117"/>
      </dsp:txXfrm>
    </dsp:sp>
    <dsp:sp modelId="{F2202C3B-6337-4C70-8915-417CA76E86C1}">
      <dsp:nvSpPr>
        <dsp:cNvPr id="0" name=""/>
        <dsp:cNvSpPr/>
      </dsp:nvSpPr>
      <dsp:spPr>
        <a:xfrm rot="5400000">
          <a:off x="4316282" y="1788113"/>
          <a:ext cx="2420155" cy="368424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i="1" kern="1200" dirty="0">
              <a:solidFill>
                <a:srgbClr val="203864"/>
              </a:solidFill>
            </a:rPr>
            <a:t>PROMULGATION</a:t>
          </a:r>
        </a:p>
        <a:p>
          <a:pPr marL="0" lvl="0" indent="0" algn="ctr" defTabSz="711200">
            <a:lnSpc>
              <a:spcPct val="90000"/>
            </a:lnSpc>
            <a:spcBef>
              <a:spcPct val="0"/>
            </a:spcBef>
            <a:spcAft>
              <a:spcPct val="35000"/>
            </a:spcAft>
            <a:buNone/>
          </a:pPr>
          <a:r>
            <a:rPr lang="en-US" sz="2400" kern="1200" dirty="0"/>
            <a:t>PHASE 4</a:t>
          </a:r>
        </a:p>
      </dsp:txBody>
      <dsp:txXfrm rot="-5400000">
        <a:off x="3684240" y="3025194"/>
        <a:ext cx="3684240" cy="1815117"/>
      </dsp:txXfrm>
    </dsp:sp>
    <dsp:sp modelId="{D189D6D0-8233-4F42-B51E-6BEA7D4971FD}">
      <dsp:nvSpPr>
        <dsp:cNvPr id="0" name=""/>
        <dsp:cNvSpPr/>
      </dsp:nvSpPr>
      <dsp:spPr>
        <a:xfrm>
          <a:off x="2578968" y="1815117"/>
          <a:ext cx="2210544" cy="121007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2902695" y="1992329"/>
        <a:ext cx="1563090" cy="85565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0" y="0"/>
            <a:ext cx="3042619" cy="4659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84003" name="Rectangle 3"/>
          <p:cNvSpPr>
            <a:spLocks noGrp="1" noChangeArrowheads="1"/>
          </p:cNvSpPr>
          <p:nvPr>
            <p:ph type="dt" sz="quarter" idx="1"/>
          </p:nvPr>
        </p:nvSpPr>
        <p:spPr bwMode="auto">
          <a:xfrm>
            <a:off x="3978808" y="0"/>
            <a:ext cx="3042619" cy="4659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384004" name="Rectangle 4"/>
          <p:cNvSpPr>
            <a:spLocks noGrp="1" noChangeArrowheads="1"/>
          </p:cNvSpPr>
          <p:nvPr>
            <p:ph type="ftr" sz="quarter" idx="2"/>
          </p:nvPr>
        </p:nvSpPr>
        <p:spPr bwMode="auto">
          <a:xfrm>
            <a:off x="0" y="8841710"/>
            <a:ext cx="3042619" cy="4659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84005" name="Rectangle 5"/>
          <p:cNvSpPr>
            <a:spLocks noGrp="1" noChangeArrowheads="1"/>
          </p:cNvSpPr>
          <p:nvPr>
            <p:ph type="sldNum" sz="quarter" idx="3"/>
          </p:nvPr>
        </p:nvSpPr>
        <p:spPr bwMode="auto">
          <a:xfrm>
            <a:off x="3978808" y="8841710"/>
            <a:ext cx="3042619" cy="4659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2D4B437-A2B5-4E45-B374-BEEFD36029E5}" type="slidenum">
              <a:rPr lang="en-US"/>
              <a:pPr>
                <a:defRPr/>
              </a:pPr>
              <a:t>‹#›</a:t>
            </a:fld>
            <a:endParaRPr lang="en-US" dirty="0"/>
          </a:p>
        </p:txBody>
      </p:sp>
    </p:spTree>
    <p:extLst>
      <p:ext uri="{BB962C8B-B14F-4D97-AF65-F5344CB8AC3E}">
        <p14:creationId xmlns:p14="http://schemas.microsoft.com/office/powerpoint/2010/main" val="48980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2619" cy="4659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10243" name="Rectangle 3"/>
          <p:cNvSpPr>
            <a:spLocks noGrp="1" noChangeArrowheads="1"/>
          </p:cNvSpPr>
          <p:nvPr>
            <p:ph type="dt" idx="1"/>
          </p:nvPr>
        </p:nvSpPr>
        <p:spPr bwMode="auto">
          <a:xfrm>
            <a:off x="3978808" y="0"/>
            <a:ext cx="3042619" cy="4659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409575" y="698500"/>
            <a:ext cx="6203950" cy="349091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238128" y="4422345"/>
            <a:ext cx="6546842" cy="46208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p:txBody>
      </p:sp>
      <p:sp>
        <p:nvSpPr>
          <p:cNvPr id="10246" name="Rectangle 6"/>
          <p:cNvSpPr>
            <a:spLocks noGrp="1" noChangeArrowheads="1"/>
          </p:cNvSpPr>
          <p:nvPr>
            <p:ph type="ftr" sz="quarter" idx="4"/>
          </p:nvPr>
        </p:nvSpPr>
        <p:spPr bwMode="auto">
          <a:xfrm>
            <a:off x="0" y="8841710"/>
            <a:ext cx="3042619" cy="4659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10247" name="Rectangle 7"/>
          <p:cNvSpPr>
            <a:spLocks noGrp="1" noChangeArrowheads="1"/>
          </p:cNvSpPr>
          <p:nvPr>
            <p:ph type="sldNum" sz="quarter" idx="5"/>
          </p:nvPr>
        </p:nvSpPr>
        <p:spPr bwMode="auto">
          <a:xfrm>
            <a:off x="3978808" y="8841710"/>
            <a:ext cx="3042619" cy="4659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0">
                <a:latin typeface="Arial" charset="0"/>
              </a:defRPr>
            </a:lvl1pPr>
          </a:lstStyle>
          <a:p>
            <a:pPr>
              <a:defRPr/>
            </a:pPr>
            <a:fld id="{357BC759-7E54-41E5-A7AD-94B7ABD9B863}" type="slidenum">
              <a:rPr lang="en-GB" smtClean="0"/>
              <a:pPr>
                <a:defRPr/>
              </a:pPr>
              <a:t>‹#›</a:t>
            </a:fld>
            <a:endParaRPr lang="en-GB" dirty="0"/>
          </a:p>
        </p:txBody>
      </p:sp>
    </p:spTree>
    <p:extLst>
      <p:ext uri="{BB962C8B-B14F-4D97-AF65-F5344CB8AC3E}">
        <p14:creationId xmlns:p14="http://schemas.microsoft.com/office/powerpoint/2010/main" val="982405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360000" indent="-285750" algn="l" rtl="0" eaLnBrk="0" fontAlgn="base" hangingPunct="0">
      <a:spcBef>
        <a:spcPct val="30000"/>
      </a:spcBef>
      <a:spcAft>
        <a:spcPct val="0"/>
      </a:spcAft>
      <a:buFont typeface="Arial" panose="020B0604020202020204" pitchFamily="34" charset="0"/>
      <a:buChar char="•"/>
      <a:defRPr sz="1400" kern="1200">
        <a:solidFill>
          <a:schemeClr val="tx1"/>
        </a:solidFill>
        <a:latin typeface="Arial" charset="0"/>
        <a:ea typeface="+mn-ea"/>
        <a:cs typeface="+mn-cs"/>
      </a:defRPr>
    </a:lvl2pPr>
    <a:lvl3pPr marL="540000" indent="-171450" algn="l" rtl="0" eaLnBrk="0" fontAlgn="base" hangingPunct="0">
      <a:spcBef>
        <a:spcPct val="30000"/>
      </a:spcBef>
      <a:spcAft>
        <a:spcPct val="0"/>
      </a:spcAft>
      <a:buFont typeface="Wingdings" panose="05000000000000000000" pitchFamily="2" charset="2"/>
      <a:buChar char="ü"/>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600" kern="1200">
        <a:solidFill>
          <a:schemeClr val="tx1"/>
        </a:solidFill>
        <a:latin typeface="Arial" charset="0"/>
        <a:ea typeface="+mn-ea"/>
        <a:cs typeface="+mn-cs"/>
      </a:defRPr>
    </a:lvl4pPr>
    <a:lvl5pPr marL="1828800" algn="l"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57BC759-7E54-41E5-A7AD-94B7ABD9B863}" type="slidenum">
              <a:rPr lang="en-GB" smtClean="0"/>
              <a:pPr>
                <a:defRPr/>
              </a:pPr>
              <a:t>8</a:t>
            </a:fld>
            <a:endParaRPr lang="en-GB" dirty="0"/>
          </a:p>
        </p:txBody>
      </p:sp>
    </p:spTree>
    <p:extLst>
      <p:ext uri="{BB962C8B-B14F-4D97-AF65-F5344CB8AC3E}">
        <p14:creationId xmlns:p14="http://schemas.microsoft.com/office/powerpoint/2010/main" val="57803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57BC759-7E54-41E5-A7AD-94B7ABD9B863}" type="slidenum">
              <a:rPr lang="en-GB" smtClean="0"/>
              <a:pPr>
                <a:defRPr/>
              </a:pPr>
              <a:t>23</a:t>
            </a:fld>
            <a:endParaRPr lang="en-GB" dirty="0"/>
          </a:p>
        </p:txBody>
      </p:sp>
    </p:spTree>
    <p:extLst>
      <p:ext uri="{BB962C8B-B14F-4D97-AF65-F5344CB8AC3E}">
        <p14:creationId xmlns:p14="http://schemas.microsoft.com/office/powerpoint/2010/main" val="47566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57BC759-7E54-41E5-A7AD-94B7ABD9B863}" type="slidenum">
              <a:rPr lang="en-GB" smtClean="0"/>
              <a:pPr>
                <a:defRPr/>
              </a:pPr>
              <a:t>28</a:t>
            </a:fld>
            <a:endParaRPr lang="en-GB" dirty="0"/>
          </a:p>
        </p:txBody>
      </p:sp>
    </p:spTree>
    <p:extLst>
      <p:ext uri="{BB962C8B-B14F-4D97-AF65-F5344CB8AC3E}">
        <p14:creationId xmlns:p14="http://schemas.microsoft.com/office/powerpoint/2010/main" val="2355708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28" y="32678"/>
            <a:ext cx="1412751" cy="1107950"/>
          </a:xfrm>
          <a:prstGeom prst="rect">
            <a:avLst/>
          </a:prstGeom>
        </p:spPr>
      </p:pic>
      <p:sp>
        <p:nvSpPr>
          <p:cNvPr id="18"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624188" y="4149908"/>
            <a:ext cx="5761413" cy="774643"/>
          </a:xfrm>
          <a:prstGeom prst="rect">
            <a:avLst/>
          </a:prstGeom>
          <a:noFill/>
          <a:ln w="25400">
            <a:noFill/>
          </a:ln>
          <a:effectLst/>
        </p:spPr>
        <p:txBody>
          <a:bodyPr anchor="t">
            <a:normAutofit/>
          </a:bodyPr>
          <a:lstStyle>
            <a:lvl1pPr marL="0" indent="0" algn="l">
              <a:lnSpc>
                <a:spcPct val="150000"/>
              </a:lnSpc>
              <a:buNone/>
              <a:defRPr sz="2400">
                <a:solidFill>
                  <a:srgbClr val="1F4E7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x-none" dirty="0"/>
          </a:p>
        </p:txBody>
      </p:sp>
      <p:sp>
        <p:nvSpPr>
          <p:cNvPr id="19" name="Rectangle 18">
            <a:extLst>
              <a:ext uri="{FF2B5EF4-FFF2-40B4-BE49-F238E27FC236}">
                <a16:creationId xmlns:a16="http://schemas.microsoft.com/office/drawing/2014/main" id="{CED1A815-0D87-754E-B4CF-9C7CD2796D65}"/>
              </a:ext>
            </a:extLst>
          </p:cNvPr>
          <p:cNvSpPr/>
          <p:nvPr userDrawn="1"/>
        </p:nvSpPr>
        <p:spPr>
          <a:xfrm>
            <a:off x="1052535" y="5301208"/>
            <a:ext cx="45719" cy="10351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0" name="Text Placeholder 7">
            <a:extLst>
              <a:ext uri="{FF2B5EF4-FFF2-40B4-BE49-F238E27FC236}">
                <a16:creationId xmlns:a16="http://schemas.microsoft.com/office/drawing/2014/main" id="{E521D610-C921-4645-94DC-BE9CD8D3A5CC}"/>
              </a:ext>
            </a:extLst>
          </p:cNvPr>
          <p:cNvSpPr>
            <a:spLocks noGrp="1"/>
          </p:cNvSpPr>
          <p:nvPr>
            <p:ph type="body" sz="quarter" idx="13" hasCustomPrompt="1"/>
          </p:nvPr>
        </p:nvSpPr>
        <p:spPr>
          <a:xfrm>
            <a:off x="1238332" y="5373216"/>
            <a:ext cx="4981012" cy="953370"/>
          </a:xfrm>
          <a:prstGeom prst="rect">
            <a:avLst/>
          </a:prstGeom>
        </p:spPr>
        <p:txBody>
          <a:bodyPr>
            <a:normAutofit/>
          </a:bodyPr>
          <a:lstStyle>
            <a:lvl1pPr marL="0" indent="0">
              <a:buNone/>
              <a:defRPr sz="1400">
                <a:solidFill>
                  <a:srgbClr val="545454"/>
                </a:solidFill>
                <a:latin typeface="Arial" panose="020B0604020202020204" pitchFamily="34" charset="0"/>
                <a:cs typeface="Arial" panose="020B0604020202020204" pitchFamily="34" charset="0"/>
              </a:defRPr>
            </a:lvl1pPr>
          </a:lstStyle>
          <a:p>
            <a:r>
              <a:rPr lang="en-GB" b="1" dirty="0"/>
              <a:t>Name SURNAME </a:t>
            </a:r>
            <a:br>
              <a:rPr lang="en-GB" dirty="0"/>
            </a:br>
            <a:r>
              <a:rPr lang="en-GB" i="1" dirty="0"/>
              <a:t>Role, Branch</a:t>
            </a:r>
            <a:br>
              <a:rPr lang="en-GB" dirty="0"/>
            </a:br>
            <a:r>
              <a:rPr lang="en-GB" dirty="0"/>
              <a:t>NATO Standardization Office</a:t>
            </a:r>
            <a:endParaRPr lang="x-none" sz="1600" dirty="0"/>
          </a:p>
        </p:txBody>
      </p:sp>
      <p:sp>
        <p:nvSpPr>
          <p:cNvPr id="21" name="Title 1">
            <a:extLst>
              <a:ext uri="{FF2B5EF4-FFF2-40B4-BE49-F238E27FC236}">
                <a16:creationId xmlns:a16="http://schemas.microsoft.com/office/drawing/2014/main" id="{BCE84C19-CBE9-374A-B18E-841555DEF412}"/>
              </a:ext>
            </a:extLst>
          </p:cNvPr>
          <p:cNvSpPr>
            <a:spLocks noGrp="1"/>
          </p:cNvSpPr>
          <p:nvPr>
            <p:ph type="ctrTitle" hasCustomPrompt="1"/>
          </p:nvPr>
        </p:nvSpPr>
        <p:spPr>
          <a:xfrm>
            <a:off x="624188" y="1762558"/>
            <a:ext cx="7192753" cy="2387600"/>
          </a:xfrm>
          <a:prstGeom prst="rect">
            <a:avLst/>
          </a:prstGeom>
        </p:spPr>
        <p:txBody>
          <a:bodyPr anchor="b">
            <a:normAutofit/>
          </a:bodyPr>
          <a:lstStyle>
            <a:lvl1pPr algn="l">
              <a:lnSpc>
                <a:spcPct val="100000"/>
              </a:lnSpc>
              <a:defRPr sz="4800" b="1">
                <a:solidFill>
                  <a:srgbClr val="1F4E79"/>
                </a:solidFill>
                <a:latin typeface="Arial" panose="020B0604020202020204" pitchFamily="34" charset="0"/>
                <a:cs typeface="Arial" panose="020B0604020202020204" pitchFamily="34" charset="0"/>
              </a:defRPr>
            </a:lvl1pPr>
          </a:lstStyle>
          <a:p>
            <a:r>
              <a:rPr lang="en-GB" dirty="0"/>
              <a:t>NATO Standardization</a:t>
            </a:r>
            <a:endParaRPr lang="x-none" dirty="0"/>
          </a:p>
        </p:txBody>
      </p:sp>
      <p:sp>
        <p:nvSpPr>
          <p:cNvPr id="8"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4069432" y="6308725"/>
            <a:ext cx="4114800" cy="365125"/>
          </a:xfrm>
          <a:prstGeom prst="rect">
            <a:avLst/>
          </a:prstGeom>
        </p:spPr>
        <p:txBody>
          <a:bodyPr vert="horz" lIns="91440" tIns="45720" rIns="91440" bIns="45720" rtlCol="0" anchor="ctr"/>
          <a:lstStyle>
            <a:lvl1pPr algn="ct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en-US"/>
              <a:t>CLASSIFICATION</a:t>
            </a:r>
            <a:endParaRPr lang="x-none" dirty="0"/>
          </a:p>
        </p:txBody>
      </p:sp>
      <p:pic>
        <p:nvPicPr>
          <p:cNvPr id="9" name="Picture Placeholder 4">
            <a:extLst>
              <a:ext uri="{FF2B5EF4-FFF2-40B4-BE49-F238E27FC236}">
                <a16:creationId xmlns:a16="http://schemas.microsoft.com/office/drawing/2014/main" id="{278BD3EF-E5A0-4C80-A5B9-27BBE4954F1F}"/>
              </a:ext>
            </a:extLst>
          </p:cNvPr>
          <p:cNvPicPr>
            <a:picLocks noChangeAspect="1"/>
          </p:cNvPicPr>
          <p:nvPr userDrawn="1"/>
        </p:nvPicPr>
        <p:blipFill>
          <a:blip r:embed="rId3">
            <a:extLst>
              <a:ext uri="{28A0092B-C50C-407E-A947-70E740481C1C}">
                <a14:useLocalDpi xmlns:a14="http://schemas.microsoft.com/office/drawing/2010/main" val="0"/>
              </a:ext>
            </a:extLst>
          </a:blip>
          <a:srcRect l="936" r="936"/>
          <a:stretch>
            <a:fillRect/>
          </a:stretch>
        </p:blipFill>
        <p:spPr>
          <a:xfrm>
            <a:off x="473175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p:spPr>
      </p:pic>
    </p:spTree>
    <p:extLst>
      <p:ext uri="{BB962C8B-B14F-4D97-AF65-F5344CB8AC3E}">
        <p14:creationId xmlns:p14="http://schemas.microsoft.com/office/powerpoint/2010/main" val="31461225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87488" y="44625"/>
            <a:ext cx="10656000" cy="1080119"/>
          </a:xfrm>
          <a:prstGeom prst="rect">
            <a:avLst/>
          </a:prstGeom>
          <a:solidFill>
            <a:srgbClr val="E7E6E6"/>
          </a:solidFill>
        </p:spPr>
        <p:txBody>
          <a:bodyPr anchor="ctr"/>
          <a:lstStyle>
            <a:lvl1pPr algn="ctr">
              <a:defRPr sz="2800" b="1">
                <a:solidFill>
                  <a:srgbClr val="1F4E79"/>
                </a:solidFill>
                <a:latin typeface="Arial" panose="020B0604020202020204" pitchFamily="34" charset="0"/>
                <a:cs typeface="Arial" panose="020B0604020202020204" pitchFamily="34" charset="0"/>
              </a:defRPr>
            </a:lvl1pPr>
          </a:lstStyle>
          <a:p>
            <a:r>
              <a:rPr lang="en-US" dirty="0"/>
              <a:t>NATO Standardization</a:t>
            </a:r>
            <a:endParaRPr lang="en-GB" dirty="0"/>
          </a:p>
        </p:txBody>
      </p:sp>
      <p:sp>
        <p:nvSpPr>
          <p:cNvPr id="5" name="Text Placeholder 15"/>
          <p:cNvSpPr>
            <a:spLocks noGrp="1"/>
          </p:cNvSpPr>
          <p:nvPr>
            <p:ph type="body" sz="quarter" idx="12"/>
          </p:nvPr>
        </p:nvSpPr>
        <p:spPr>
          <a:xfrm>
            <a:off x="334963" y="1484313"/>
            <a:ext cx="11588750" cy="4681537"/>
          </a:xfrm>
          <a:prstGeom prst="rect">
            <a:avLst/>
          </a:prstGeom>
        </p:spPr>
        <p:txBody>
          <a:bodyPr/>
          <a:lstStyle>
            <a:lvl1pPr marL="228600" indent="-228600">
              <a:buFont typeface="Wingdings" panose="05000000000000000000" pitchFamily="2" charset="2"/>
              <a:buChar char="§"/>
              <a:defRPr>
                <a:solidFill>
                  <a:srgbClr val="1F4E79"/>
                </a:solidFill>
              </a:defRPr>
            </a:lvl1pPr>
            <a:lvl2pPr marL="685800" indent="-228600">
              <a:buFont typeface="Wingdings" panose="05000000000000000000" pitchFamily="2" charset="2"/>
              <a:buChar char="§"/>
              <a:defRPr>
                <a:solidFill>
                  <a:srgbClr val="1F4E79"/>
                </a:solidFill>
              </a:defRPr>
            </a:lvl2pPr>
            <a:lvl3pPr marL="1143000" indent="-228600">
              <a:buFont typeface="Wingdings" panose="05000000000000000000" pitchFamily="2" charset="2"/>
              <a:buChar char="§"/>
              <a:defRPr>
                <a:solidFill>
                  <a:srgbClr val="1F4E79"/>
                </a:solidFill>
              </a:defRPr>
            </a:lvl3pPr>
            <a:lvl4pPr marL="1600200" indent="-228600">
              <a:buFont typeface="Wingdings" panose="05000000000000000000" pitchFamily="2" charset="2"/>
              <a:buChar char="§"/>
              <a:defRPr>
                <a:solidFill>
                  <a:srgbClr val="1F4E79"/>
                </a:solidFill>
              </a:defRPr>
            </a:lvl4pPr>
            <a:lvl5pPr marL="2057400" indent="-228600">
              <a:buFont typeface="Wingdings" panose="05000000000000000000" pitchFamily="2" charset="2"/>
              <a:buChar char="§"/>
              <a:defRPr>
                <a:solidFill>
                  <a:srgbClr val="1F4E7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F4E79"/>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6/4/2024</a:t>
            </a:fld>
            <a:r>
              <a:rPr lang="x-none" dirty="0"/>
              <a:t>  |  </a:t>
            </a:r>
            <a:r>
              <a:rPr lang="en-GB" dirty="0"/>
              <a:t>P</a:t>
            </a:r>
            <a:r>
              <a:rPr lang="x-none" dirty="0"/>
              <a:t>AGE </a:t>
            </a:r>
            <a:fld id="{3C66DE6B-CC4B-F74A-99D4-2DC8DD154D90}" type="slidenum">
              <a:rPr lang="x-none" smtClean="0"/>
              <a:pPr/>
              <a:t>‹#›</a:t>
            </a:fld>
            <a:endParaRPr lang="x-none" dirty="0"/>
          </a:p>
        </p:txBody>
      </p:sp>
      <p:sp>
        <p:nvSpPr>
          <p:cNvPr id="7"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4069432" y="6308725"/>
            <a:ext cx="4114800" cy="365125"/>
          </a:xfrm>
          <a:prstGeom prst="rect">
            <a:avLst/>
          </a:prstGeom>
        </p:spPr>
        <p:txBody>
          <a:bodyPr vert="horz" lIns="91440" tIns="45720" rIns="91440" bIns="45720" rtlCol="0" anchor="ctr"/>
          <a:lstStyle>
            <a:lvl1pPr algn="ctr">
              <a:defRPr sz="1000" b="0" i="0">
                <a:solidFill>
                  <a:srgbClr val="1F4E79"/>
                </a:solidFill>
                <a:latin typeface="Arial" panose="020B0604020202020204" pitchFamily="34" charset="0"/>
                <a:ea typeface="Noto Sans" panose="020B0502040504020204" pitchFamily="34" charset="0"/>
                <a:cs typeface="Arial" panose="020B0604020202020204" pitchFamily="34" charset="0"/>
              </a:defRPr>
            </a:lvl1pPr>
          </a:lstStyle>
          <a:p>
            <a:r>
              <a:rPr lang="en-GB"/>
              <a:t>CLASSIFICATION</a:t>
            </a:r>
            <a:endParaRPr lang="x-none" dirty="0"/>
          </a:p>
        </p:txBody>
      </p:sp>
    </p:spTree>
    <p:extLst>
      <p:ext uri="{BB962C8B-B14F-4D97-AF65-F5344CB8AC3E}">
        <p14:creationId xmlns:p14="http://schemas.microsoft.com/office/powerpoint/2010/main" val="279749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28" y="32678"/>
            <a:ext cx="1412751" cy="1107950"/>
          </a:xfrm>
          <a:prstGeom prst="rect">
            <a:avLst/>
          </a:prstGeom>
        </p:spPr>
      </p:pic>
      <p:sp>
        <p:nvSpPr>
          <p:cNvPr id="19" name="Rectangle 18">
            <a:extLst>
              <a:ext uri="{FF2B5EF4-FFF2-40B4-BE49-F238E27FC236}">
                <a16:creationId xmlns:a16="http://schemas.microsoft.com/office/drawing/2014/main" id="{CED1A815-0D87-754E-B4CF-9C7CD2796D65}"/>
              </a:ext>
            </a:extLst>
          </p:cNvPr>
          <p:cNvSpPr/>
          <p:nvPr userDrawn="1"/>
        </p:nvSpPr>
        <p:spPr>
          <a:xfrm>
            <a:off x="1052535" y="5301208"/>
            <a:ext cx="45719" cy="10351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1" name="Title 1">
            <a:extLst>
              <a:ext uri="{FF2B5EF4-FFF2-40B4-BE49-F238E27FC236}">
                <a16:creationId xmlns:a16="http://schemas.microsoft.com/office/drawing/2014/main" id="{BCE84C19-CBE9-374A-B18E-841555DEF412}"/>
              </a:ext>
            </a:extLst>
          </p:cNvPr>
          <p:cNvSpPr>
            <a:spLocks noGrp="1"/>
          </p:cNvSpPr>
          <p:nvPr>
            <p:ph type="ctrTitle" hasCustomPrompt="1"/>
          </p:nvPr>
        </p:nvSpPr>
        <p:spPr>
          <a:xfrm>
            <a:off x="624188" y="1762558"/>
            <a:ext cx="7192753" cy="2387600"/>
          </a:xfrm>
          <a:prstGeom prst="rect">
            <a:avLst/>
          </a:prstGeom>
        </p:spPr>
        <p:txBody>
          <a:bodyPr anchor="b">
            <a:normAutofit/>
          </a:bodyPr>
          <a:lstStyle>
            <a:lvl1pPr algn="l">
              <a:lnSpc>
                <a:spcPct val="100000"/>
              </a:lnSpc>
              <a:defRPr sz="5400" b="1">
                <a:solidFill>
                  <a:srgbClr val="1F4E79"/>
                </a:solidFill>
              </a:defRPr>
            </a:lvl1pPr>
          </a:lstStyle>
          <a:p>
            <a:r>
              <a:rPr lang="en-GB" dirty="0"/>
              <a:t>Contact us</a:t>
            </a:r>
            <a:endParaRPr lang="x-none" dirty="0"/>
          </a:p>
        </p:txBody>
      </p:sp>
      <p:sp>
        <p:nvSpPr>
          <p:cNvPr id="12" name="Text Placeholder 20">
            <a:extLst>
              <a:ext uri="{FF2B5EF4-FFF2-40B4-BE49-F238E27FC236}">
                <a16:creationId xmlns:a16="http://schemas.microsoft.com/office/drawing/2014/main" id="{D61FBFD3-0C7E-6944-839E-23CE2A3959D9}"/>
              </a:ext>
            </a:extLst>
          </p:cNvPr>
          <p:cNvSpPr>
            <a:spLocks noGrp="1"/>
          </p:cNvSpPr>
          <p:nvPr>
            <p:ph type="body" sz="quarter" idx="14" hasCustomPrompt="1"/>
          </p:nvPr>
        </p:nvSpPr>
        <p:spPr>
          <a:xfrm>
            <a:off x="1199456" y="5373216"/>
            <a:ext cx="3887787" cy="342900"/>
          </a:xfrm>
          <a:prstGeom prst="rect">
            <a:avLst/>
          </a:prstGeom>
        </p:spPr>
        <p:txBody>
          <a:bodyPr anchor="ctr">
            <a:noAutofit/>
          </a:bodyPr>
          <a:lstStyle>
            <a:lvl1pPr marL="0" indent="0">
              <a:buNone/>
              <a:defRPr sz="1400">
                <a:solidFill>
                  <a:srgbClr val="1F4E79"/>
                </a:solidFill>
              </a:defRPr>
            </a:lvl1pPr>
          </a:lstStyle>
          <a:p>
            <a:pPr lvl="0"/>
            <a:r>
              <a:rPr lang="en-GB" dirty="0"/>
              <a:t>Name.surname@nso.nato.int</a:t>
            </a:r>
            <a:endParaRPr lang="x-none" dirty="0"/>
          </a:p>
        </p:txBody>
      </p:sp>
      <p:sp>
        <p:nvSpPr>
          <p:cNvPr id="13" name="Text Placeholder 20">
            <a:extLst>
              <a:ext uri="{FF2B5EF4-FFF2-40B4-BE49-F238E27FC236}">
                <a16:creationId xmlns:a16="http://schemas.microsoft.com/office/drawing/2014/main" id="{48D2D7B9-9719-5948-A695-3E51EFFC1289}"/>
              </a:ext>
            </a:extLst>
          </p:cNvPr>
          <p:cNvSpPr>
            <a:spLocks noGrp="1"/>
          </p:cNvSpPr>
          <p:nvPr>
            <p:ph type="body" sz="quarter" idx="15" hasCustomPrompt="1"/>
          </p:nvPr>
        </p:nvSpPr>
        <p:spPr>
          <a:xfrm>
            <a:off x="1199456" y="5817848"/>
            <a:ext cx="3887787" cy="342900"/>
          </a:xfrm>
          <a:prstGeom prst="rect">
            <a:avLst/>
          </a:prstGeom>
        </p:spPr>
        <p:txBody>
          <a:bodyPr anchor="ctr">
            <a:noAutofit/>
          </a:bodyPr>
          <a:lstStyle>
            <a:lvl1pPr marL="0" indent="0">
              <a:buNone/>
              <a:defRPr sz="1400">
                <a:solidFill>
                  <a:srgbClr val="1F4E79"/>
                </a:solidFill>
              </a:defRPr>
            </a:lvl1pPr>
          </a:lstStyle>
          <a:p>
            <a:pPr lvl="0"/>
            <a:r>
              <a:rPr lang="en-GB" dirty="0"/>
              <a:t>+32 (0)2 707 XXXX</a:t>
            </a:r>
            <a:endParaRPr lang="x-none" dirty="0"/>
          </a:p>
        </p:txBody>
      </p:sp>
      <p:pic>
        <p:nvPicPr>
          <p:cNvPr id="8" name="Picture Placeholder 4">
            <a:extLst>
              <a:ext uri="{FF2B5EF4-FFF2-40B4-BE49-F238E27FC236}">
                <a16:creationId xmlns:a16="http://schemas.microsoft.com/office/drawing/2014/main" id="{278BD3EF-E5A0-4C80-A5B9-27BBE4954F1F}"/>
              </a:ext>
            </a:extLst>
          </p:cNvPr>
          <p:cNvPicPr>
            <a:picLocks noChangeAspect="1"/>
          </p:cNvPicPr>
          <p:nvPr userDrawn="1"/>
        </p:nvPicPr>
        <p:blipFill>
          <a:blip r:embed="rId3">
            <a:extLst>
              <a:ext uri="{28A0092B-C50C-407E-A947-70E740481C1C}">
                <a14:useLocalDpi xmlns:a14="http://schemas.microsoft.com/office/drawing/2010/main" val="0"/>
              </a:ext>
            </a:extLst>
          </a:blip>
          <a:srcRect l="936" r="936"/>
          <a:stretch>
            <a:fillRect/>
          </a:stretch>
        </p:blipFill>
        <p:spPr>
          <a:xfrm>
            <a:off x="473175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p:spPr>
      </p:pic>
    </p:spTree>
    <p:extLst>
      <p:ext uri="{BB962C8B-B14F-4D97-AF65-F5344CB8AC3E}">
        <p14:creationId xmlns:p14="http://schemas.microsoft.com/office/powerpoint/2010/main" val="41040617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6/4/2024</a:t>
            </a:fld>
            <a:r>
              <a:rPr lang="x-none" dirty="0"/>
              <a:t>  |  </a:t>
            </a:r>
            <a:r>
              <a:rPr lang="en-GB" dirty="0"/>
              <a:t>P</a:t>
            </a:r>
            <a:r>
              <a:rPr lang="x-none" dirty="0"/>
              <a:t>AGE </a:t>
            </a:r>
            <a:fld id="{3C66DE6B-CC4B-F74A-99D4-2DC8DD154D90}" type="slidenum">
              <a:rPr lang="x-none" smtClean="0"/>
              <a:pPr/>
              <a:t>‹#›</a:t>
            </a:fld>
            <a:endParaRPr lang="x-none" dirty="0"/>
          </a:p>
        </p:txBody>
      </p:sp>
      <p:sp>
        <p:nvSpPr>
          <p:cNvPr id="7"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4069432" y="6308725"/>
            <a:ext cx="4114800" cy="365125"/>
          </a:xfrm>
          <a:prstGeom prst="rect">
            <a:avLst/>
          </a:prstGeom>
        </p:spPr>
        <p:txBody>
          <a:bodyPr vert="horz" lIns="91440" tIns="45720" rIns="91440" bIns="45720" rtlCol="0" anchor="ctr"/>
          <a:lstStyle>
            <a:lvl1pPr algn="ct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en-US"/>
              <a:t>CLASSIFICATION</a:t>
            </a:r>
            <a:endParaRPr lang="x-none" dirty="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28" y="32678"/>
            <a:ext cx="1412751" cy="1107950"/>
          </a:xfrm>
          <a:prstGeom prst="rect">
            <a:avLst/>
          </a:prstGeom>
        </p:spPr>
      </p:pic>
    </p:spTree>
    <p:extLst>
      <p:ext uri="{BB962C8B-B14F-4D97-AF65-F5344CB8AC3E}">
        <p14:creationId xmlns:p14="http://schemas.microsoft.com/office/powerpoint/2010/main" val="2589098634"/>
      </p:ext>
    </p:extLst>
  </p:cSld>
  <p:clrMap bg1="lt1" tx1="dk1" bg2="lt2" tx2="dk2" accent1="accent1" accent2="accent2" accent3="accent3" accent4="accent4" accent5="accent5" accent6="accent6" hlink="hlink" folHlink="folHlink"/>
  <p:sldLayoutIdLst>
    <p:sldLayoutId id="2147483712" r:id="rId1"/>
    <p:sldLayoutId id="2147483716" r:id="rId2"/>
    <p:sldLayoutId id="214748371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nso.int/natoter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terminology@nso.nato.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238331" y="5373216"/>
            <a:ext cx="5147269" cy="953370"/>
          </a:xfrm>
        </p:spPr>
        <p:txBody>
          <a:bodyPr wrap="square">
            <a:noAutofit/>
          </a:bodyPr>
          <a:lstStyle/>
          <a:p>
            <a:r>
              <a:rPr lang="en-US" dirty="0"/>
              <a:t>Axelle VANSNICK</a:t>
            </a:r>
          </a:p>
          <a:p>
            <a:r>
              <a:rPr lang="en-US" dirty="0"/>
              <a:t>Senior Terminologist / Head of NATO Terminology Office (NTO)</a:t>
            </a:r>
          </a:p>
          <a:p>
            <a:r>
              <a:rPr lang="en-US" dirty="0"/>
              <a:t>NATO Standardization Office (NSO)</a:t>
            </a:r>
          </a:p>
          <a:p>
            <a:endParaRPr lang="en-US" dirty="0"/>
          </a:p>
        </p:txBody>
      </p:sp>
      <p:sp>
        <p:nvSpPr>
          <p:cNvPr id="4" name="Title 3"/>
          <p:cNvSpPr>
            <a:spLocks noGrp="1"/>
          </p:cNvSpPr>
          <p:nvPr>
            <p:ph type="ctrTitle"/>
          </p:nvPr>
        </p:nvSpPr>
        <p:spPr>
          <a:xfrm>
            <a:off x="624188" y="1762558"/>
            <a:ext cx="10152332" cy="2387600"/>
          </a:xfrm>
        </p:spPr>
        <p:txBody>
          <a:bodyPr>
            <a:normAutofit/>
          </a:bodyPr>
          <a:lstStyle/>
          <a:p>
            <a:r>
              <a:rPr lang="fr-FR" sz="4000" dirty="0"/>
              <a:t>Terminology </a:t>
            </a:r>
            <a:r>
              <a:rPr lang="fr-FR" sz="4000" dirty="0" err="1"/>
              <a:t>standardization</a:t>
            </a:r>
            <a:endParaRPr lang="en-GB" sz="4000" dirty="0"/>
          </a:p>
        </p:txBody>
      </p:sp>
      <p:sp>
        <p:nvSpPr>
          <p:cNvPr id="5" name="Subtitle 4"/>
          <p:cNvSpPr>
            <a:spLocks noGrp="1"/>
          </p:cNvSpPr>
          <p:nvPr>
            <p:ph type="subTitle" idx="1"/>
          </p:nvPr>
        </p:nvSpPr>
        <p:spPr/>
        <p:txBody>
          <a:bodyPr/>
          <a:lstStyle/>
          <a:p>
            <a:r>
              <a:rPr lang="fr-FR" dirty="0"/>
              <a:t>NATO Terminology Programme (NTP)</a:t>
            </a:r>
            <a:endParaRPr lang="en-GB" dirty="0"/>
          </a:p>
        </p:txBody>
      </p:sp>
    </p:spTree>
    <p:extLst>
      <p:ext uri="{BB962C8B-B14F-4D97-AF65-F5344CB8AC3E}">
        <p14:creationId xmlns:p14="http://schemas.microsoft.com/office/powerpoint/2010/main" val="7376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D00C83F-5F44-47C4-BDA1-88709E9F16F6}" type="datetime1">
              <a:rPr lang="x-none" smtClean="0"/>
              <a:pPr/>
              <a:t>6/4/2024</a:t>
            </a:fld>
            <a:r>
              <a:rPr lang="x-none"/>
              <a:t>  |  </a:t>
            </a:r>
            <a:r>
              <a:rPr lang="en-GB"/>
              <a:t>P</a:t>
            </a:r>
            <a:r>
              <a:rPr lang="x-none"/>
              <a:t>AGE </a:t>
            </a:r>
            <a:fld id="{3C66DE6B-CC4B-F74A-99D4-2DC8DD154D90}" type="slidenum">
              <a:rPr lang="x-none" smtClean="0"/>
              <a:pPr/>
              <a:t>10</a:t>
            </a:fld>
            <a:endParaRPr lang="x-none" dirty="0"/>
          </a:p>
        </p:txBody>
      </p:sp>
      <p:sp>
        <p:nvSpPr>
          <p:cNvPr id="6" name="TextBox 5"/>
          <p:cNvSpPr txBox="1"/>
          <p:nvPr/>
        </p:nvSpPr>
        <p:spPr>
          <a:xfrm>
            <a:off x="2423592" y="1340769"/>
            <a:ext cx="7344816" cy="954107"/>
          </a:xfrm>
          <a:prstGeom prst="rect">
            <a:avLst/>
          </a:prstGeom>
          <a:noFill/>
        </p:spPr>
        <p:txBody>
          <a:bodyPr wrap="square" rtlCol="0">
            <a:spAutoFit/>
          </a:bodyPr>
          <a:lstStyle/>
          <a:p>
            <a:pPr algn="ctr"/>
            <a:r>
              <a:rPr lang="en-GB" sz="2800" dirty="0">
                <a:solidFill>
                  <a:schemeClr val="accent1">
                    <a:lumMod val="50000"/>
                  </a:schemeClr>
                </a:solidFill>
                <a:latin typeface="+mn-lt"/>
                <a:ea typeface="+mj-ea"/>
                <a:cs typeface="+mj-cs"/>
              </a:rPr>
              <a:t>NATOTerm enables the terminology from one document to be </a:t>
            </a:r>
            <a:r>
              <a:rPr lang="en-GB" sz="2800" dirty="0">
                <a:solidFill>
                  <a:srgbClr val="C00000"/>
                </a:solidFill>
                <a:latin typeface="+mn-lt"/>
                <a:ea typeface="+mj-ea"/>
                <a:cs typeface="+mj-cs"/>
              </a:rPr>
              <a:t>shared</a:t>
            </a:r>
            <a:r>
              <a:rPr lang="en-GB" sz="2800" dirty="0">
                <a:solidFill>
                  <a:schemeClr val="accent1">
                    <a:lumMod val="50000"/>
                  </a:schemeClr>
                </a:solidFill>
                <a:latin typeface="+mn-lt"/>
                <a:ea typeface="+mj-ea"/>
                <a:cs typeface="+mj-cs"/>
              </a:rPr>
              <a:t>... </a:t>
            </a:r>
          </a:p>
        </p:txBody>
      </p:sp>
      <p:pic>
        <p:nvPicPr>
          <p:cNvPr id="7" name="Picture 6"/>
          <p:cNvPicPr>
            <a:picLocks noChangeAspect="1"/>
          </p:cNvPicPr>
          <p:nvPr/>
        </p:nvPicPr>
        <p:blipFill>
          <a:blip r:embed="rId2"/>
          <a:stretch>
            <a:fillRect/>
          </a:stretch>
        </p:blipFill>
        <p:spPr>
          <a:xfrm>
            <a:off x="2567609" y="2708921"/>
            <a:ext cx="4124909" cy="2227451"/>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136" y="2780928"/>
            <a:ext cx="2160240" cy="2160240"/>
          </a:xfrm>
          <a:prstGeom prst="rect">
            <a:avLst/>
          </a:prstGeom>
        </p:spPr>
      </p:pic>
      <p:sp>
        <p:nvSpPr>
          <p:cNvPr id="9" name="Title 1"/>
          <p:cNvSpPr>
            <a:spLocks noGrp="1"/>
          </p:cNvSpPr>
          <p:nvPr>
            <p:ph type="title"/>
          </p:nvPr>
        </p:nvSpPr>
        <p:spPr>
          <a:xfrm>
            <a:off x="2353930" y="5445264"/>
            <a:ext cx="7413334" cy="648072"/>
          </a:xfrm>
          <a:noFill/>
        </p:spPr>
        <p:txBody>
          <a:bodyPr>
            <a:normAutofit/>
          </a:bodyPr>
          <a:lstStyle/>
          <a:p>
            <a:r>
              <a:rPr lang="en-GB" b="0" dirty="0">
                <a:latin typeface="+mn-lt"/>
              </a:rPr>
              <a:t>... </a:t>
            </a:r>
            <a:r>
              <a:rPr lang="en-GB" b="0" dirty="0">
                <a:solidFill>
                  <a:schemeClr val="accent1">
                    <a:lumMod val="50000"/>
                  </a:schemeClr>
                </a:solidFill>
                <a:latin typeface="+mn-lt"/>
                <a:cs typeface="+mj-cs"/>
              </a:rPr>
              <a:t>and</a:t>
            </a:r>
            <a:r>
              <a:rPr lang="en-GB" b="0" dirty="0">
                <a:latin typeface="+mn-lt"/>
              </a:rPr>
              <a:t> </a:t>
            </a:r>
            <a:r>
              <a:rPr lang="en-GB" b="0" dirty="0">
                <a:solidFill>
                  <a:srgbClr val="C00000"/>
                </a:solidFill>
                <a:latin typeface="+mn-lt"/>
              </a:rPr>
              <a:t>reused</a:t>
            </a:r>
            <a:r>
              <a:rPr lang="en-GB" b="0" dirty="0">
                <a:latin typeface="+mn-lt"/>
              </a:rPr>
              <a:t> in other NATO documents</a:t>
            </a:r>
          </a:p>
        </p:txBody>
      </p:sp>
    </p:spTree>
    <p:extLst>
      <p:ext uri="{BB962C8B-B14F-4D97-AF65-F5344CB8AC3E}">
        <p14:creationId xmlns:p14="http://schemas.microsoft.com/office/powerpoint/2010/main" val="70851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20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2500"/>
                            </p:stCondLst>
                            <p:childTnLst>
                              <p:par>
                                <p:cTn id="13" presetID="53" presetClass="entr" presetSubtype="16" fill="hold" nodeType="afterEffect">
                                  <p:stCondLst>
                                    <p:cond delay="2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2" presetClass="entr" presetSubtype="4" fill="hold" grpId="0" nodeType="withEffect">
                                  <p:stCondLst>
                                    <p:cond delay="20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marL="0" indent="0" algn="ctr">
              <a:buNone/>
            </a:pPr>
            <a:r>
              <a:rPr lang="fr-FR" sz="3600" dirty="0"/>
              <a:t>So, NATO </a:t>
            </a:r>
            <a:r>
              <a:rPr lang="fr-FR" sz="3600" dirty="0" err="1">
                <a:solidFill>
                  <a:srgbClr val="C00000"/>
                </a:solidFill>
              </a:rPr>
              <a:t>standardizes</a:t>
            </a:r>
            <a:r>
              <a:rPr lang="fr-FR" sz="3600" dirty="0"/>
              <a:t> </a:t>
            </a:r>
            <a:r>
              <a:rPr lang="fr-FR" sz="3600" dirty="0" err="1"/>
              <a:t>its</a:t>
            </a:r>
            <a:r>
              <a:rPr lang="fr-FR" sz="3600" dirty="0"/>
              <a:t> </a:t>
            </a:r>
            <a:r>
              <a:rPr lang="fr-FR" sz="3600" dirty="0" err="1"/>
              <a:t>terminology</a:t>
            </a:r>
            <a:r>
              <a:rPr lang="fr-FR" sz="3600" dirty="0"/>
              <a:t>!</a:t>
            </a:r>
          </a:p>
          <a:p>
            <a:pPr marL="0" indent="0" algn="ctr">
              <a:buNone/>
            </a:pPr>
            <a:endParaRPr lang="fr-FR" sz="3600" dirty="0"/>
          </a:p>
          <a:p>
            <a:pPr marL="0" indent="0" algn="ctr">
              <a:buNone/>
            </a:pPr>
            <a:r>
              <a:rPr lang="fr-FR" sz="3600" dirty="0"/>
              <a:t>The </a:t>
            </a:r>
            <a:r>
              <a:rPr lang="fr-FR" sz="3600" dirty="0" err="1"/>
              <a:t>same</a:t>
            </a:r>
            <a:r>
              <a:rPr lang="fr-FR" sz="3600" dirty="0"/>
              <a:t> </a:t>
            </a:r>
            <a:r>
              <a:rPr lang="fr-FR" sz="3600" dirty="0" err="1"/>
              <a:t>terms</a:t>
            </a:r>
            <a:r>
              <a:rPr lang="fr-FR" sz="3600" dirty="0"/>
              <a:t> and </a:t>
            </a:r>
            <a:r>
              <a:rPr lang="fr-FR" sz="3600" dirty="0" err="1"/>
              <a:t>definitions</a:t>
            </a:r>
            <a:endParaRPr lang="fr-FR" sz="3600" dirty="0"/>
          </a:p>
          <a:p>
            <a:pPr marL="0" indent="0" algn="ctr">
              <a:buNone/>
            </a:pPr>
            <a:r>
              <a:rPr lang="fr-FR" sz="3600" dirty="0"/>
              <a:t>of the </a:t>
            </a:r>
            <a:r>
              <a:rPr lang="fr-FR" sz="3600" dirty="0" err="1"/>
              <a:t>same</a:t>
            </a:r>
            <a:r>
              <a:rPr lang="fr-FR" sz="3600" dirty="0"/>
              <a:t> concepts</a:t>
            </a:r>
          </a:p>
          <a:p>
            <a:pPr marL="0" indent="0" algn="ctr">
              <a:buNone/>
            </a:pPr>
            <a:r>
              <a:rPr lang="fr-FR" sz="3600" dirty="0"/>
              <a:t>in all NATO documents.</a:t>
            </a:r>
            <a:endParaRPr lang="en-GB" sz="3600" dirty="0"/>
          </a:p>
        </p:txBody>
      </p:sp>
      <p:sp>
        <p:nvSpPr>
          <p:cNvPr id="4" name="Slide Number Placeholder 3"/>
          <p:cNvSpPr>
            <a:spLocks noGrp="1"/>
          </p:cNvSpPr>
          <p:nvPr>
            <p:ph type="sldNum" sz="quarter" idx="4"/>
          </p:nvPr>
        </p:nvSpPr>
        <p:spPr/>
        <p:txBody>
          <a:bodyPr/>
          <a:lstStyle/>
          <a:p>
            <a:fld id="{41D34385-BA8D-467B-A3D0-308CF4D3CE76}" type="datetime1">
              <a:rPr lang="x-none" smtClean="0"/>
              <a:pPr/>
              <a:t>6/4/2024</a:t>
            </a:fld>
            <a:r>
              <a:rPr lang="x-none"/>
              <a:t>  |  </a:t>
            </a:r>
            <a:r>
              <a:rPr lang="en-GB"/>
              <a:t>P</a:t>
            </a:r>
            <a:r>
              <a:rPr lang="x-none"/>
              <a:t>AGE </a:t>
            </a:r>
            <a:fld id="{3C66DE6B-CC4B-F74A-99D4-2DC8DD154D90}" type="slidenum">
              <a:rPr lang="x-none" smtClean="0"/>
              <a:pPr/>
              <a:t>11</a:t>
            </a:fld>
            <a:endParaRPr lang="x-none" dirty="0"/>
          </a:p>
        </p:txBody>
      </p:sp>
    </p:spTree>
    <p:extLst>
      <p:ext uri="{BB962C8B-B14F-4D97-AF65-F5344CB8AC3E}">
        <p14:creationId xmlns:p14="http://schemas.microsoft.com/office/powerpoint/2010/main" val="201627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43472" y="4221088"/>
            <a:ext cx="9289032" cy="1440631"/>
          </a:xfrm>
        </p:spPr>
        <p:txBody>
          <a:bodyPr/>
          <a:lstStyle/>
          <a:p>
            <a:pPr marL="0" indent="0">
              <a:buNone/>
            </a:pPr>
            <a:r>
              <a:rPr lang="fr-FR" sz="3200" dirty="0">
                <a:solidFill>
                  <a:srgbClr val="A6A6A6"/>
                </a:solidFill>
              </a:rPr>
              <a:t>02</a:t>
            </a:r>
          </a:p>
          <a:p>
            <a:pPr marL="0" indent="0">
              <a:buNone/>
            </a:pPr>
            <a:r>
              <a:rPr lang="fr-FR" sz="3200" dirty="0"/>
              <a:t>NTP - </a:t>
            </a:r>
            <a:r>
              <a:rPr lang="fr-FR" sz="3200" dirty="0" err="1"/>
              <a:t>Process</a:t>
            </a:r>
            <a:endParaRPr lang="en-GB" sz="3200" dirty="0"/>
          </a:p>
        </p:txBody>
      </p:sp>
      <p:sp>
        <p:nvSpPr>
          <p:cNvPr id="4" name="Slide Number Placeholder 3"/>
          <p:cNvSpPr>
            <a:spLocks noGrp="1"/>
          </p:cNvSpPr>
          <p:nvPr>
            <p:ph type="sldNum" sz="quarter" idx="4"/>
          </p:nvPr>
        </p:nvSpPr>
        <p:spPr/>
        <p:txBody>
          <a:bodyPr/>
          <a:lstStyle/>
          <a:p>
            <a:fld id="{EC36DE5E-1C2B-4F19-9183-6D240BA7A2EE}" type="datetime1">
              <a:rPr lang="x-none" smtClean="0"/>
              <a:pPr/>
              <a:t>6/4/2024</a:t>
            </a:fld>
            <a:r>
              <a:rPr lang="x-none"/>
              <a:t>  |  </a:t>
            </a:r>
            <a:r>
              <a:rPr lang="en-GB"/>
              <a:t>P</a:t>
            </a:r>
            <a:r>
              <a:rPr lang="x-none"/>
              <a:t>AGE </a:t>
            </a:r>
            <a:fld id="{3C66DE6B-CC4B-F74A-99D4-2DC8DD154D90}" type="slidenum">
              <a:rPr lang="x-none" smtClean="0"/>
              <a:pPr/>
              <a:t>12</a:t>
            </a:fld>
            <a:endParaRPr lang="x-none" dirty="0"/>
          </a:p>
        </p:txBody>
      </p:sp>
      <p:sp>
        <p:nvSpPr>
          <p:cNvPr id="6" name="Text Placeholder 2"/>
          <p:cNvSpPr txBox="1">
            <a:spLocks/>
          </p:cNvSpPr>
          <p:nvPr/>
        </p:nvSpPr>
        <p:spPr>
          <a:xfrm>
            <a:off x="1415480" y="3213447"/>
            <a:ext cx="9289032" cy="144063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1F4E79"/>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1F4E79"/>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1F4E79"/>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endParaRPr lang="en-GB" sz="3200" dirty="0"/>
          </a:p>
        </p:txBody>
      </p:sp>
      <p:cxnSp>
        <p:nvCxnSpPr>
          <p:cNvPr id="5" name="Straight Connector 4"/>
          <p:cNvCxnSpPr/>
          <p:nvPr/>
        </p:nvCxnSpPr>
        <p:spPr>
          <a:xfrm>
            <a:off x="1487488" y="5517232"/>
            <a:ext cx="9361040" cy="0"/>
          </a:xfrm>
          <a:prstGeom prst="line">
            <a:avLst/>
          </a:prstGeom>
          <a:ln w="76200">
            <a:solidFill>
              <a:srgbClr val="2B58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3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d You Know​​​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333771"/>
            <a:ext cx="4749180" cy="316612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1127448" y="2636912"/>
            <a:ext cx="8725412" cy="2448743"/>
          </a:xfrm>
        </p:spPr>
        <p:txBody>
          <a:bodyPr/>
          <a:lstStyle/>
          <a:p>
            <a:pPr marL="0" indent="0" algn="just">
              <a:buNone/>
            </a:pPr>
            <a:r>
              <a:rPr lang="en-US" i="1" dirty="0"/>
              <a:t>You can choose to accept the terminology from the </a:t>
            </a:r>
            <a:r>
              <a:rPr lang="en-US" i="1" dirty="0">
                <a:solidFill>
                  <a:srgbClr val="C00000"/>
                </a:solidFill>
              </a:rPr>
              <a:t>reference dictionaries</a:t>
            </a:r>
            <a:r>
              <a:rPr lang="en-US" i="1" dirty="0"/>
              <a:t>.</a:t>
            </a:r>
          </a:p>
          <a:p>
            <a:pPr marL="0" indent="0" algn="just">
              <a:buNone/>
            </a:pPr>
            <a:endParaRPr lang="en-US" i="1" dirty="0"/>
          </a:p>
          <a:p>
            <a:pPr marL="0" indent="0" algn="just">
              <a:buNone/>
            </a:pPr>
            <a:r>
              <a:rPr lang="en-US" i="1" dirty="0"/>
              <a:t>If you do, there is no need to submit proposals for the terminology in your document.</a:t>
            </a:r>
          </a:p>
        </p:txBody>
      </p:sp>
      <p:sp>
        <p:nvSpPr>
          <p:cNvPr id="4" name="Slide Number Placeholder 3"/>
          <p:cNvSpPr>
            <a:spLocks noGrp="1"/>
          </p:cNvSpPr>
          <p:nvPr>
            <p:ph type="sldNum" sz="quarter" idx="4"/>
          </p:nvPr>
        </p:nvSpPr>
        <p:spPr/>
        <p:txBody>
          <a:bodyPr/>
          <a:lstStyle/>
          <a:p>
            <a:fld id="{A3A0CE6E-9964-4FD4-A11C-A0DA25AE8725}" type="datetime1">
              <a:rPr lang="x-none" smtClean="0"/>
              <a:pPr/>
              <a:t>6/4/2024</a:t>
            </a:fld>
            <a:r>
              <a:rPr lang="x-none"/>
              <a:t>  |  </a:t>
            </a:r>
            <a:r>
              <a:rPr lang="en-GB"/>
              <a:t>P</a:t>
            </a:r>
            <a:r>
              <a:rPr lang="x-none"/>
              <a:t>AGE </a:t>
            </a:r>
            <a:fld id="{3C66DE6B-CC4B-F74A-99D4-2DC8DD154D90}" type="slidenum">
              <a:rPr lang="x-none" smtClean="0"/>
              <a:pPr/>
              <a:t>13</a:t>
            </a:fld>
            <a:endParaRPr lang="x-none" dirty="0"/>
          </a:p>
        </p:txBody>
      </p:sp>
    </p:spTree>
    <p:extLst>
      <p:ext uri="{BB962C8B-B14F-4D97-AF65-F5344CB8AC3E}">
        <p14:creationId xmlns:p14="http://schemas.microsoft.com/office/powerpoint/2010/main" val="95359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Reference </a:t>
            </a:r>
            <a:r>
              <a:rPr lang="fr-FR" dirty="0" err="1"/>
              <a:t>dictionaries</a:t>
            </a:r>
            <a:endParaRPr lang="en-GB" dirty="0"/>
          </a:p>
        </p:txBody>
      </p:sp>
      <p:sp>
        <p:nvSpPr>
          <p:cNvPr id="4" name="Slide Number Placeholder 3"/>
          <p:cNvSpPr>
            <a:spLocks noGrp="1"/>
          </p:cNvSpPr>
          <p:nvPr>
            <p:ph type="sldNum" sz="quarter" idx="4"/>
          </p:nvPr>
        </p:nvSpPr>
        <p:spPr/>
        <p:txBody>
          <a:bodyPr/>
          <a:lstStyle/>
          <a:p>
            <a:fld id="{3C92C4A2-459D-4B0B-8B90-F52BD085C4D2}" type="datetime1">
              <a:rPr lang="x-none" smtClean="0"/>
              <a:pPr/>
              <a:t>6/4/2024</a:t>
            </a:fld>
            <a:r>
              <a:rPr lang="x-none"/>
              <a:t>  |  </a:t>
            </a:r>
            <a:r>
              <a:rPr lang="en-GB"/>
              <a:t>P</a:t>
            </a:r>
            <a:r>
              <a:rPr lang="x-none"/>
              <a:t>AGE </a:t>
            </a:r>
            <a:fld id="{3C66DE6B-CC4B-F74A-99D4-2DC8DD154D90}" type="slidenum">
              <a:rPr lang="x-none" smtClean="0"/>
              <a:pPr/>
              <a:t>14</a:t>
            </a:fld>
            <a:endParaRPr lang="x-none" dirty="0"/>
          </a:p>
        </p:txBody>
      </p:sp>
      <p:pic>
        <p:nvPicPr>
          <p:cNvPr id="6" name="Picture 3" descr="F:\Concise-Oxford-English-Dictionary 12th e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2276872"/>
            <a:ext cx="2273300" cy="3200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565" y="2276872"/>
            <a:ext cx="2367836" cy="3200400"/>
          </a:xfrm>
          <a:prstGeom prst="rect">
            <a:avLst/>
          </a:prstGeom>
          <a:noFill/>
          <a:ln>
            <a:noFill/>
          </a:ln>
          <a:effectLst>
            <a:outerShdw blurRad="50800" dist="38100" dir="2700000" algn="tl" rotWithShape="0">
              <a:prstClr val="black">
                <a:alpha val="40000"/>
              </a:prstClr>
            </a:outerShdw>
          </a:effectLst>
        </p:spPr>
      </p:pic>
      <p:sp>
        <p:nvSpPr>
          <p:cNvPr id="8" name="Rectangle 7"/>
          <p:cNvSpPr/>
          <p:nvPr/>
        </p:nvSpPr>
        <p:spPr>
          <a:xfrm>
            <a:off x="6168008" y="2215078"/>
            <a:ext cx="5526902" cy="3323987"/>
          </a:xfrm>
          <a:prstGeom prst="rect">
            <a:avLst/>
          </a:prstGeom>
        </p:spPr>
        <p:txBody>
          <a:bodyPr wrap="square">
            <a:spAutoFit/>
          </a:bodyPr>
          <a:lstStyle/>
          <a:p>
            <a:endParaRPr lang="en-US" altLang="en-US" sz="1400" dirty="0">
              <a:solidFill>
                <a:srgbClr val="001A6E"/>
              </a:solidFill>
            </a:endParaRPr>
          </a:p>
          <a:p>
            <a:pPr algn="just"/>
            <a:r>
              <a:rPr lang="en-US" altLang="en-US" sz="2800" dirty="0">
                <a:solidFill>
                  <a:srgbClr val="1F4E79"/>
                </a:solidFill>
                <a:latin typeface="+mn-lt"/>
              </a:rPr>
              <a:t>The definitions in these dictionaries apply by default.</a:t>
            </a:r>
          </a:p>
          <a:p>
            <a:endParaRPr lang="en-US" altLang="en-US" sz="2800" dirty="0">
              <a:solidFill>
                <a:srgbClr val="1F4E79"/>
              </a:solidFill>
              <a:latin typeface="+mn-lt"/>
            </a:endParaRPr>
          </a:p>
          <a:p>
            <a:pPr algn="just"/>
            <a:r>
              <a:rPr lang="en-US" altLang="en-US" sz="2800" dirty="0">
                <a:solidFill>
                  <a:srgbClr val="1F4E79"/>
                </a:solidFill>
                <a:latin typeface="+mn-lt"/>
              </a:rPr>
              <a:t>If the terminology from the COED and Le Petit Robert is acceptable and </a:t>
            </a:r>
            <a:r>
              <a:rPr lang="en-US" altLang="en-US" sz="2800" u="sng" dirty="0">
                <a:solidFill>
                  <a:srgbClr val="1F4E79"/>
                </a:solidFill>
                <a:latin typeface="+mn-lt"/>
              </a:rPr>
              <a:t>consistent</a:t>
            </a:r>
            <a:r>
              <a:rPr lang="en-US" altLang="en-US" sz="2800" dirty="0">
                <a:solidFill>
                  <a:srgbClr val="1F4E79"/>
                </a:solidFill>
                <a:latin typeface="+mn-lt"/>
              </a:rPr>
              <a:t>, there is no need to submit a terminology proposal!</a:t>
            </a:r>
          </a:p>
        </p:txBody>
      </p:sp>
    </p:spTree>
    <p:extLst>
      <p:ext uri="{BB962C8B-B14F-4D97-AF65-F5344CB8AC3E}">
        <p14:creationId xmlns:p14="http://schemas.microsoft.com/office/powerpoint/2010/main" val="105196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187886-D1C1-46CD-B3BD-7AA31D2F9CAA}" type="datetime1">
              <a:rPr lang="x-none" smtClean="0"/>
              <a:pPr/>
              <a:t>6/4/2024</a:t>
            </a:fld>
            <a:r>
              <a:rPr lang="x-none"/>
              <a:t>  |  </a:t>
            </a:r>
            <a:r>
              <a:rPr lang="en-GB"/>
              <a:t>P</a:t>
            </a:r>
            <a:r>
              <a:rPr lang="x-none"/>
              <a:t>AGE </a:t>
            </a:r>
            <a:fld id="{3C66DE6B-CC4B-F74A-99D4-2DC8DD154D90}" type="slidenum">
              <a:rPr lang="x-none" smtClean="0"/>
              <a:pPr/>
              <a:t>15</a:t>
            </a:fld>
            <a:endParaRPr lang="x-none" dirty="0"/>
          </a:p>
        </p:txBody>
      </p:sp>
      <p:sp>
        <p:nvSpPr>
          <p:cNvPr id="7" name="Freeform 6"/>
          <p:cNvSpPr/>
          <p:nvPr/>
        </p:nvSpPr>
        <p:spPr>
          <a:xfrm>
            <a:off x="3290789" y="1975941"/>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1</a:t>
            </a:r>
          </a:p>
        </p:txBody>
      </p:sp>
      <p:sp>
        <p:nvSpPr>
          <p:cNvPr id="8" name="Freeform 7"/>
          <p:cNvSpPr/>
          <p:nvPr/>
        </p:nvSpPr>
        <p:spPr>
          <a:xfrm>
            <a:off x="4079776" y="1975340"/>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cs typeface="Arial" panose="020B0604020202020204" pitchFamily="34" charset="0"/>
              </a:rPr>
              <a:t>Submission</a:t>
            </a:r>
          </a:p>
        </p:txBody>
      </p:sp>
      <p:sp>
        <p:nvSpPr>
          <p:cNvPr id="9" name="Freeform 8"/>
          <p:cNvSpPr/>
          <p:nvPr/>
        </p:nvSpPr>
        <p:spPr>
          <a:xfrm>
            <a:off x="3290789" y="2954498"/>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167129"/>
              <a:satOff val="4478"/>
              <a:lumOff val="19726"/>
              <a:alphaOff val="0"/>
            </a:schemeClr>
          </a:lnRef>
          <a:fillRef idx="1">
            <a:schemeClr val="accent1">
              <a:shade val="50000"/>
              <a:hueOff val="167129"/>
              <a:satOff val="4478"/>
              <a:lumOff val="19726"/>
              <a:alphaOff val="0"/>
            </a:schemeClr>
          </a:fillRef>
          <a:effectRef idx="0">
            <a:schemeClr val="accent1">
              <a:shade val="50000"/>
              <a:hueOff val="167129"/>
              <a:satOff val="4478"/>
              <a:lumOff val="19726"/>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2</a:t>
            </a:r>
          </a:p>
        </p:txBody>
      </p:sp>
      <p:sp>
        <p:nvSpPr>
          <p:cNvPr id="10" name="Freeform 9"/>
          <p:cNvSpPr/>
          <p:nvPr/>
        </p:nvSpPr>
        <p:spPr>
          <a:xfrm>
            <a:off x="4079776" y="2954499"/>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167129"/>
              <a:satOff val="4478"/>
              <a:lumOff val="19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cs typeface="Arial" panose="020B0604020202020204" pitchFamily="34" charset="0"/>
              </a:rPr>
              <a:t>Development</a:t>
            </a:r>
          </a:p>
        </p:txBody>
      </p:sp>
      <p:sp>
        <p:nvSpPr>
          <p:cNvPr id="11" name="Freeform 10"/>
          <p:cNvSpPr/>
          <p:nvPr/>
        </p:nvSpPr>
        <p:spPr>
          <a:xfrm>
            <a:off x="3290789" y="3933055"/>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334258"/>
              <a:satOff val="8955"/>
              <a:lumOff val="39453"/>
              <a:alphaOff val="0"/>
            </a:schemeClr>
          </a:lnRef>
          <a:fillRef idx="1">
            <a:schemeClr val="accent1">
              <a:shade val="50000"/>
              <a:hueOff val="334258"/>
              <a:satOff val="8955"/>
              <a:lumOff val="39453"/>
              <a:alphaOff val="0"/>
            </a:schemeClr>
          </a:fillRef>
          <a:effectRef idx="0">
            <a:schemeClr val="accent1">
              <a:shade val="50000"/>
              <a:hueOff val="334258"/>
              <a:satOff val="8955"/>
              <a:lumOff val="39453"/>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3</a:t>
            </a:r>
          </a:p>
        </p:txBody>
      </p:sp>
      <p:sp>
        <p:nvSpPr>
          <p:cNvPr id="12" name="Freeform 11"/>
          <p:cNvSpPr/>
          <p:nvPr/>
        </p:nvSpPr>
        <p:spPr>
          <a:xfrm>
            <a:off x="4079776" y="3933056"/>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334258"/>
              <a:satOff val="8955"/>
              <a:lumOff val="394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cs typeface="Arial" panose="020B0604020202020204" pitchFamily="34" charset="0"/>
              </a:rPr>
              <a:t>Approval</a:t>
            </a:r>
          </a:p>
        </p:txBody>
      </p:sp>
      <p:sp>
        <p:nvSpPr>
          <p:cNvPr id="13" name="Freeform 12"/>
          <p:cNvSpPr/>
          <p:nvPr/>
        </p:nvSpPr>
        <p:spPr>
          <a:xfrm>
            <a:off x="3290789" y="4911613"/>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167129"/>
              <a:satOff val="4478"/>
              <a:lumOff val="19726"/>
              <a:alphaOff val="0"/>
            </a:schemeClr>
          </a:lnRef>
          <a:fillRef idx="1">
            <a:schemeClr val="accent1">
              <a:shade val="50000"/>
              <a:hueOff val="167129"/>
              <a:satOff val="4478"/>
              <a:lumOff val="19726"/>
              <a:alphaOff val="0"/>
            </a:schemeClr>
          </a:fillRef>
          <a:effectRef idx="0">
            <a:schemeClr val="accent1">
              <a:shade val="50000"/>
              <a:hueOff val="167129"/>
              <a:satOff val="4478"/>
              <a:lumOff val="19726"/>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4</a:t>
            </a:r>
          </a:p>
        </p:txBody>
      </p:sp>
      <p:sp>
        <p:nvSpPr>
          <p:cNvPr id="14" name="Freeform 13"/>
          <p:cNvSpPr/>
          <p:nvPr/>
        </p:nvSpPr>
        <p:spPr>
          <a:xfrm>
            <a:off x="4079776" y="4911613"/>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167129"/>
              <a:satOff val="4478"/>
              <a:lumOff val="19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defTabSz="1333500">
              <a:lnSpc>
                <a:spcPct val="90000"/>
              </a:lnSpc>
              <a:spcAft>
                <a:spcPct val="15000"/>
              </a:spcAft>
              <a:buChar char="••"/>
            </a:pPr>
            <a:r>
              <a:rPr lang="en-US" sz="3000" dirty="0">
                <a:solidFill>
                  <a:srgbClr val="203864"/>
                </a:solidFill>
                <a:cs typeface="Arial" panose="020B0604020202020204" pitchFamily="34" charset="0"/>
              </a:rPr>
              <a:t>Promulgation</a:t>
            </a:r>
          </a:p>
        </p:txBody>
      </p:sp>
      <p:sp>
        <p:nvSpPr>
          <p:cNvPr id="16" name="Rectangle 15"/>
          <p:cNvSpPr/>
          <p:nvPr/>
        </p:nvSpPr>
        <p:spPr>
          <a:xfrm>
            <a:off x="2066653" y="713456"/>
            <a:ext cx="8352928" cy="707886"/>
          </a:xfrm>
          <a:prstGeom prst="rect">
            <a:avLst/>
          </a:prstGeom>
          <a:solidFill>
            <a:srgbClr val="1F4E79"/>
          </a:solidFill>
        </p:spPr>
        <p:txBody>
          <a:bodyPr wrap="square">
            <a:spAutoFit/>
          </a:bodyPr>
          <a:lstStyle/>
          <a:p>
            <a:pPr algn="ctr"/>
            <a:r>
              <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 process in </a:t>
            </a:r>
            <a:r>
              <a:rPr lang="fr-FR"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4 main phases</a:t>
            </a:r>
            <a:endPar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308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187886-D1C1-46CD-B3BD-7AA31D2F9CAA}" type="datetime1">
              <a:rPr lang="x-none" smtClean="0"/>
              <a:pPr/>
              <a:t>6/4/2024</a:t>
            </a:fld>
            <a:r>
              <a:rPr lang="x-none"/>
              <a:t>  |  </a:t>
            </a:r>
            <a:r>
              <a:rPr lang="en-GB"/>
              <a:t>P</a:t>
            </a:r>
            <a:r>
              <a:rPr lang="x-none"/>
              <a:t>AGE </a:t>
            </a:r>
            <a:fld id="{3C66DE6B-CC4B-F74A-99D4-2DC8DD154D90}" type="slidenum">
              <a:rPr lang="x-none" smtClean="0"/>
              <a:pPr/>
              <a:t>16</a:t>
            </a:fld>
            <a:endParaRPr lang="x-none" dirty="0"/>
          </a:p>
        </p:txBody>
      </p:sp>
      <p:sp>
        <p:nvSpPr>
          <p:cNvPr id="9" name="Rectangle 8"/>
          <p:cNvSpPr/>
          <p:nvPr/>
        </p:nvSpPr>
        <p:spPr>
          <a:xfrm>
            <a:off x="1706613" y="235472"/>
            <a:ext cx="8352928" cy="707886"/>
          </a:xfrm>
          <a:prstGeom prst="rect">
            <a:avLst/>
          </a:prstGeom>
          <a:solidFill>
            <a:srgbClr val="1F4E79"/>
          </a:solidFill>
        </p:spPr>
        <p:txBody>
          <a:bodyPr wrap="square">
            <a:spAutoFit/>
          </a:bodyPr>
          <a:lstStyle/>
          <a:p>
            <a:pPr algn="ctr"/>
            <a:r>
              <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 process in </a:t>
            </a:r>
            <a:r>
              <a:rPr lang="fr-FR"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4 main phases</a:t>
            </a:r>
            <a:endPar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10" name="Freeform 9"/>
          <p:cNvSpPr/>
          <p:nvPr/>
        </p:nvSpPr>
        <p:spPr>
          <a:xfrm>
            <a:off x="3002757" y="1241477"/>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1</a:t>
            </a:r>
          </a:p>
        </p:txBody>
      </p:sp>
      <p:sp>
        <p:nvSpPr>
          <p:cNvPr id="11" name="Freeform 10"/>
          <p:cNvSpPr/>
          <p:nvPr/>
        </p:nvSpPr>
        <p:spPr>
          <a:xfrm>
            <a:off x="3791744" y="1240876"/>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Submission</a:t>
            </a:r>
          </a:p>
        </p:txBody>
      </p:sp>
      <p:sp>
        <p:nvSpPr>
          <p:cNvPr id="12" name="TextBox 11"/>
          <p:cNvSpPr txBox="1"/>
          <p:nvPr/>
        </p:nvSpPr>
        <p:spPr>
          <a:xfrm>
            <a:off x="2570709" y="2537020"/>
            <a:ext cx="7128792" cy="286232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fr-FR" dirty="0" err="1">
                <a:solidFill>
                  <a:schemeClr val="bg1"/>
                </a:solidFill>
              </a:rPr>
              <a:t>Authors</a:t>
            </a:r>
            <a:r>
              <a:rPr lang="fr-FR" dirty="0">
                <a:solidFill>
                  <a:schemeClr val="bg1"/>
                </a:solidFill>
              </a:rPr>
              <a:t> check the </a:t>
            </a:r>
            <a:r>
              <a:rPr lang="fr-FR" dirty="0" err="1">
                <a:solidFill>
                  <a:schemeClr val="bg1"/>
                </a:solidFill>
              </a:rPr>
              <a:t>terminology</a:t>
            </a:r>
            <a:r>
              <a:rPr lang="fr-FR" dirty="0">
                <a:solidFill>
                  <a:schemeClr val="bg1"/>
                </a:solidFill>
              </a:rPr>
              <a:t> </a:t>
            </a:r>
            <a:r>
              <a:rPr lang="fr-FR" dirty="0" err="1">
                <a:solidFill>
                  <a:schemeClr val="bg1"/>
                </a:solidFill>
              </a:rPr>
              <a:t>used</a:t>
            </a:r>
            <a:r>
              <a:rPr lang="fr-FR" dirty="0">
                <a:solidFill>
                  <a:schemeClr val="bg1"/>
                </a:solidFill>
              </a:rPr>
              <a:t> in </a:t>
            </a:r>
            <a:r>
              <a:rPr lang="fr-FR" dirty="0" err="1">
                <a:solidFill>
                  <a:schemeClr val="bg1"/>
                </a:solidFill>
              </a:rPr>
              <a:t>their</a:t>
            </a:r>
            <a:r>
              <a:rPr lang="fr-FR" dirty="0">
                <a:solidFill>
                  <a:schemeClr val="bg1"/>
                </a:solidFill>
              </a:rPr>
              <a:t> documents </a:t>
            </a:r>
            <a:r>
              <a:rPr lang="fr-FR" dirty="0" err="1">
                <a:solidFill>
                  <a:schemeClr val="bg1"/>
                </a:solidFill>
              </a:rPr>
              <a:t>against</a:t>
            </a:r>
            <a:r>
              <a:rPr lang="fr-FR" dirty="0">
                <a:solidFill>
                  <a:schemeClr val="bg1"/>
                </a:solidFill>
              </a:rPr>
              <a:t> the NATO </a:t>
            </a:r>
            <a:r>
              <a:rPr lang="fr-FR" dirty="0" err="1">
                <a:solidFill>
                  <a:schemeClr val="bg1"/>
                </a:solidFill>
              </a:rPr>
              <a:t>terminology</a:t>
            </a:r>
            <a:r>
              <a:rPr lang="fr-FR" dirty="0">
                <a:solidFill>
                  <a:schemeClr val="bg1"/>
                </a:solidFill>
              </a:rPr>
              <a:t> </a:t>
            </a:r>
            <a:r>
              <a:rPr lang="fr-FR" dirty="0" err="1">
                <a:solidFill>
                  <a:schemeClr val="bg1"/>
                </a:solidFill>
              </a:rPr>
              <a:t>database</a:t>
            </a:r>
            <a:r>
              <a:rPr lang="fr-FR" dirty="0">
                <a:solidFill>
                  <a:schemeClr val="bg1"/>
                </a:solidFill>
              </a:rPr>
              <a:t>, </a:t>
            </a:r>
            <a:r>
              <a:rPr lang="fr-FR" dirty="0" err="1">
                <a:solidFill>
                  <a:schemeClr val="bg1"/>
                </a:solidFill>
              </a:rPr>
              <a:t>NATOTerm</a:t>
            </a:r>
            <a:r>
              <a:rPr lang="fr-FR" dirty="0">
                <a:solidFill>
                  <a:schemeClr val="bg1"/>
                </a:solidFill>
              </a:rPr>
              <a:t>.</a:t>
            </a:r>
          </a:p>
          <a:p>
            <a:pPr marL="285750" indent="-285750">
              <a:buFont typeface="Arial" panose="020B0604020202020204" pitchFamily="34" charset="0"/>
              <a:buChar char="•"/>
            </a:pPr>
            <a:r>
              <a:rPr lang="fr-FR" dirty="0">
                <a:solidFill>
                  <a:schemeClr val="bg1"/>
                </a:solidFill>
              </a:rPr>
              <a:t>If </a:t>
            </a:r>
            <a:r>
              <a:rPr lang="fr-FR" dirty="0" err="1">
                <a:solidFill>
                  <a:schemeClr val="bg1"/>
                </a:solidFill>
              </a:rPr>
              <a:t>necessary</a:t>
            </a:r>
            <a:r>
              <a:rPr lang="fr-FR" dirty="0">
                <a:solidFill>
                  <a:schemeClr val="bg1"/>
                </a:solidFill>
              </a:rPr>
              <a:t>, </a:t>
            </a:r>
            <a:r>
              <a:rPr lang="fr-FR" dirty="0" err="1">
                <a:solidFill>
                  <a:schemeClr val="bg1"/>
                </a:solidFill>
              </a:rPr>
              <a:t>they</a:t>
            </a:r>
            <a:r>
              <a:rPr lang="fr-FR" dirty="0">
                <a:solidFill>
                  <a:schemeClr val="bg1"/>
                </a:solidFill>
              </a:rPr>
              <a:t> </a:t>
            </a:r>
            <a:r>
              <a:rPr lang="fr-FR" dirty="0" err="1">
                <a:solidFill>
                  <a:schemeClr val="bg1"/>
                </a:solidFill>
              </a:rPr>
              <a:t>prepare</a:t>
            </a:r>
            <a:r>
              <a:rPr lang="fr-FR" dirty="0">
                <a:solidFill>
                  <a:schemeClr val="bg1"/>
                </a:solidFill>
              </a:rPr>
              <a:t> </a:t>
            </a:r>
            <a:r>
              <a:rPr lang="fr-FR" dirty="0" err="1">
                <a:solidFill>
                  <a:schemeClr val="bg1"/>
                </a:solidFill>
              </a:rPr>
              <a:t>proposals</a:t>
            </a:r>
            <a:r>
              <a:rPr lang="fr-FR" dirty="0">
                <a:solidFill>
                  <a:schemeClr val="bg1"/>
                </a:solidFill>
              </a:rPr>
              <a:t> for:</a:t>
            </a:r>
          </a:p>
          <a:p>
            <a:pPr marL="742950" lvl="1" indent="-285750">
              <a:buFont typeface="Arial" panose="020B0604020202020204" pitchFamily="34" charset="0"/>
              <a:buChar char="•"/>
            </a:pPr>
            <a:r>
              <a:rPr lang="fr-FR" dirty="0" err="1">
                <a:solidFill>
                  <a:schemeClr val="bg1"/>
                </a:solidFill>
              </a:rPr>
              <a:t>Adding</a:t>
            </a:r>
            <a:r>
              <a:rPr lang="fr-FR" dirty="0">
                <a:solidFill>
                  <a:schemeClr val="bg1"/>
                </a:solidFill>
              </a:rPr>
              <a:t> new </a:t>
            </a:r>
            <a:r>
              <a:rPr lang="fr-FR" dirty="0" err="1">
                <a:solidFill>
                  <a:schemeClr val="bg1"/>
                </a:solidFill>
              </a:rPr>
              <a:t>terminology</a:t>
            </a:r>
            <a:r>
              <a:rPr lang="fr-FR" dirty="0">
                <a:solidFill>
                  <a:schemeClr val="bg1"/>
                </a:solidFill>
              </a:rPr>
              <a:t>;</a:t>
            </a:r>
          </a:p>
          <a:p>
            <a:pPr marL="742950" lvl="1" indent="-285750">
              <a:buFont typeface="Arial" panose="020B0604020202020204" pitchFamily="34" charset="0"/>
              <a:buChar char="•"/>
            </a:pPr>
            <a:r>
              <a:rPr lang="fr-FR" dirty="0" err="1">
                <a:solidFill>
                  <a:schemeClr val="bg1"/>
                </a:solidFill>
              </a:rPr>
              <a:t>Modifying</a:t>
            </a:r>
            <a:r>
              <a:rPr lang="fr-FR" dirty="0">
                <a:solidFill>
                  <a:schemeClr val="bg1"/>
                </a:solidFill>
              </a:rPr>
              <a:t> </a:t>
            </a:r>
            <a:r>
              <a:rPr lang="fr-FR" dirty="0" err="1">
                <a:solidFill>
                  <a:schemeClr val="bg1"/>
                </a:solidFill>
              </a:rPr>
              <a:t>existing</a:t>
            </a:r>
            <a:r>
              <a:rPr lang="fr-FR" dirty="0">
                <a:solidFill>
                  <a:schemeClr val="bg1"/>
                </a:solidFill>
              </a:rPr>
              <a:t> </a:t>
            </a:r>
            <a:r>
              <a:rPr lang="fr-FR" dirty="0" err="1">
                <a:solidFill>
                  <a:schemeClr val="bg1"/>
                </a:solidFill>
              </a:rPr>
              <a:t>terminology</a:t>
            </a:r>
            <a:r>
              <a:rPr lang="fr-FR" dirty="0">
                <a:solidFill>
                  <a:schemeClr val="bg1"/>
                </a:solidFill>
              </a:rPr>
              <a:t>;</a:t>
            </a:r>
          </a:p>
          <a:p>
            <a:pPr marL="742950" lvl="1" indent="-285750">
              <a:buFont typeface="Arial" panose="020B0604020202020204" pitchFamily="34" charset="0"/>
              <a:buChar char="•"/>
            </a:pPr>
            <a:r>
              <a:rPr lang="fr-FR" dirty="0" err="1">
                <a:solidFill>
                  <a:schemeClr val="bg1"/>
                </a:solidFill>
              </a:rPr>
              <a:t>Cancelling</a:t>
            </a:r>
            <a:r>
              <a:rPr lang="fr-FR" dirty="0">
                <a:solidFill>
                  <a:schemeClr val="bg1"/>
                </a:solidFill>
              </a:rPr>
              <a:t> </a:t>
            </a:r>
            <a:r>
              <a:rPr lang="fr-FR" dirty="0" err="1">
                <a:solidFill>
                  <a:schemeClr val="bg1"/>
                </a:solidFill>
              </a:rPr>
              <a:t>existing</a:t>
            </a:r>
            <a:r>
              <a:rPr lang="fr-FR" dirty="0">
                <a:solidFill>
                  <a:schemeClr val="bg1"/>
                </a:solidFill>
              </a:rPr>
              <a:t> </a:t>
            </a:r>
            <a:r>
              <a:rPr lang="fr-FR" dirty="0" err="1">
                <a:solidFill>
                  <a:schemeClr val="bg1"/>
                </a:solidFill>
              </a:rPr>
              <a:t>terminology</a:t>
            </a:r>
            <a:r>
              <a:rPr lang="fr-FR" dirty="0">
                <a:solidFill>
                  <a:schemeClr val="bg1"/>
                </a:solidFill>
              </a:rPr>
              <a:t>;</a:t>
            </a:r>
          </a:p>
          <a:p>
            <a:pPr marL="742950" lvl="1" indent="-285750">
              <a:buFont typeface="Arial" panose="020B0604020202020204" pitchFamily="34" charset="0"/>
              <a:buChar char="•"/>
            </a:pPr>
            <a:r>
              <a:rPr lang="fr-FR" dirty="0" err="1">
                <a:solidFill>
                  <a:schemeClr val="bg1"/>
                </a:solidFill>
              </a:rPr>
              <a:t>Revalidating</a:t>
            </a:r>
            <a:r>
              <a:rPr lang="fr-FR" dirty="0">
                <a:solidFill>
                  <a:schemeClr val="bg1"/>
                </a:solidFill>
              </a:rPr>
              <a:t> </a:t>
            </a:r>
            <a:r>
              <a:rPr lang="fr-FR" dirty="0" err="1">
                <a:solidFill>
                  <a:schemeClr val="bg1"/>
                </a:solidFill>
              </a:rPr>
              <a:t>existing</a:t>
            </a:r>
            <a:r>
              <a:rPr lang="fr-FR" dirty="0">
                <a:solidFill>
                  <a:schemeClr val="bg1"/>
                </a:solidFill>
              </a:rPr>
              <a:t> </a:t>
            </a:r>
            <a:r>
              <a:rPr lang="fr-FR" dirty="0" err="1">
                <a:solidFill>
                  <a:schemeClr val="bg1"/>
                </a:solidFill>
              </a:rPr>
              <a:t>terminology</a:t>
            </a:r>
            <a:r>
              <a:rPr lang="fr-FR" dirty="0">
                <a:solidFill>
                  <a:schemeClr val="bg1"/>
                </a:solidFill>
              </a:rPr>
              <a:t>. </a:t>
            </a:r>
            <a:r>
              <a:rPr lang="fr-FR" dirty="0">
                <a:solidFill>
                  <a:schemeClr val="bg1"/>
                </a:solidFill>
                <a:sym typeface="Wingdings" panose="05000000000000000000" pitchFamily="2" charset="2"/>
              </a:rPr>
              <a:t> </a:t>
            </a:r>
            <a:r>
              <a:rPr lang="fr-FR" sz="1400" i="1" dirty="0">
                <a:solidFill>
                  <a:schemeClr val="bg1"/>
                </a:solidFill>
                <a:sym typeface="Wingdings" panose="05000000000000000000" pitchFamily="2" charset="2"/>
              </a:rPr>
              <a:t>new date </a:t>
            </a:r>
            <a:r>
              <a:rPr lang="fr-FR" sz="1400" i="1" dirty="0" err="1">
                <a:solidFill>
                  <a:schemeClr val="bg1"/>
                </a:solidFill>
                <a:sym typeface="Wingdings" panose="05000000000000000000" pitchFamily="2" charset="2"/>
              </a:rPr>
              <a:t>stamp</a:t>
            </a:r>
            <a:endParaRPr lang="fr-FR" i="1" dirty="0">
              <a:solidFill>
                <a:schemeClr val="bg1"/>
              </a:solidFill>
            </a:endParaRPr>
          </a:p>
          <a:p>
            <a:pPr marL="285750" indent="-285750">
              <a:buFont typeface="Arial" panose="020B0604020202020204" pitchFamily="34" charset="0"/>
              <a:buChar char="•"/>
            </a:pPr>
            <a:r>
              <a:rPr lang="fr-FR" dirty="0" err="1">
                <a:solidFill>
                  <a:schemeClr val="bg1"/>
                </a:solidFill>
              </a:rPr>
              <a:t>Proposals</a:t>
            </a:r>
            <a:r>
              <a:rPr lang="fr-FR" dirty="0">
                <a:solidFill>
                  <a:schemeClr val="bg1"/>
                </a:solidFill>
              </a:rPr>
              <a:t> are </a:t>
            </a:r>
            <a:r>
              <a:rPr lang="fr-FR" dirty="0" err="1">
                <a:solidFill>
                  <a:schemeClr val="bg1"/>
                </a:solidFill>
              </a:rPr>
              <a:t>prepared</a:t>
            </a:r>
            <a:r>
              <a:rPr lang="fr-FR" dirty="0">
                <a:solidFill>
                  <a:schemeClr val="bg1"/>
                </a:solidFill>
              </a:rPr>
              <a:t> in accordance </a:t>
            </a:r>
            <a:r>
              <a:rPr lang="fr-FR" dirty="0" err="1">
                <a:solidFill>
                  <a:schemeClr val="bg1"/>
                </a:solidFill>
              </a:rPr>
              <a:t>with</a:t>
            </a:r>
            <a:r>
              <a:rPr lang="fr-FR" dirty="0">
                <a:solidFill>
                  <a:schemeClr val="bg1"/>
                </a:solidFill>
              </a:rPr>
              <a:t> the NATO Terminology </a:t>
            </a:r>
            <a:r>
              <a:rPr lang="fr-FR" dirty="0" err="1">
                <a:solidFill>
                  <a:schemeClr val="bg1"/>
                </a:solidFill>
              </a:rPr>
              <a:t>Manual</a:t>
            </a:r>
            <a:r>
              <a:rPr lang="fr-FR" dirty="0">
                <a:solidFill>
                  <a:schemeClr val="bg1"/>
                </a:solidFill>
              </a:rPr>
              <a:t> (AAP-77).</a:t>
            </a:r>
          </a:p>
          <a:p>
            <a:pPr marL="285750" indent="-285750">
              <a:buFont typeface="Arial" panose="020B0604020202020204" pitchFamily="34" charset="0"/>
              <a:buChar char="•"/>
            </a:pPr>
            <a:r>
              <a:rPr lang="fr-FR" dirty="0" err="1">
                <a:solidFill>
                  <a:schemeClr val="bg1"/>
                </a:solidFill>
              </a:rPr>
              <a:t>Proposals</a:t>
            </a:r>
            <a:r>
              <a:rPr lang="fr-FR" dirty="0">
                <a:solidFill>
                  <a:schemeClr val="bg1"/>
                </a:solidFill>
              </a:rPr>
              <a:t> are </a:t>
            </a:r>
            <a:r>
              <a:rPr lang="fr-FR" dirty="0" err="1">
                <a:solidFill>
                  <a:schemeClr val="bg1"/>
                </a:solidFill>
              </a:rPr>
              <a:t>submitted</a:t>
            </a:r>
            <a:r>
              <a:rPr lang="fr-FR" dirty="0">
                <a:solidFill>
                  <a:schemeClr val="bg1"/>
                </a:solidFill>
              </a:rPr>
              <a:t> to NTO @ </a:t>
            </a:r>
            <a:r>
              <a:rPr lang="fr-FR" u="sng" dirty="0">
                <a:solidFill>
                  <a:schemeClr val="bg1"/>
                </a:solidFill>
              </a:rPr>
              <a:t>terminology@nso.nato.int</a:t>
            </a:r>
            <a:r>
              <a:rPr lang="fr-FR" dirty="0">
                <a:solidFill>
                  <a:schemeClr val="bg1"/>
                </a:solidFill>
              </a:rPr>
              <a:t>.</a:t>
            </a:r>
            <a:endParaRPr lang="en-GB" dirty="0">
              <a:solidFill>
                <a:schemeClr val="bg1"/>
              </a:solidFill>
            </a:endParaRPr>
          </a:p>
        </p:txBody>
      </p:sp>
      <p:pic>
        <p:nvPicPr>
          <p:cNvPr id="13" name="Picture 12"/>
          <p:cNvPicPr>
            <a:picLocks noChangeAspect="1"/>
          </p:cNvPicPr>
          <p:nvPr/>
        </p:nvPicPr>
        <p:blipFill>
          <a:blip r:embed="rId3"/>
          <a:stretch>
            <a:fillRect/>
          </a:stretch>
        </p:blipFill>
        <p:spPr>
          <a:xfrm>
            <a:off x="3254785" y="5561638"/>
            <a:ext cx="5760640" cy="1079838"/>
          </a:xfrm>
          <a:prstGeom prst="rect">
            <a:avLst/>
          </a:prstGeom>
        </p:spPr>
      </p:pic>
    </p:spTree>
    <p:extLst>
      <p:ext uri="{BB962C8B-B14F-4D97-AF65-F5344CB8AC3E}">
        <p14:creationId xmlns:p14="http://schemas.microsoft.com/office/powerpoint/2010/main" val="31066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Terminology Proposal Form - </a:t>
            </a:r>
            <a:r>
              <a:rPr lang="en-GB" altLang="en-US" i="1" dirty="0"/>
              <a:t>template</a:t>
            </a:r>
            <a:endParaRPr lang="en-GB" i="1" dirty="0"/>
          </a:p>
        </p:txBody>
      </p:sp>
      <p:sp>
        <p:nvSpPr>
          <p:cNvPr id="4" name="Slide Number Placeholder 3"/>
          <p:cNvSpPr>
            <a:spLocks noGrp="1"/>
          </p:cNvSpPr>
          <p:nvPr>
            <p:ph type="sldNum" sz="quarter" idx="4"/>
          </p:nvPr>
        </p:nvSpPr>
        <p:spPr/>
        <p:txBody>
          <a:bodyPr/>
          <a:lstStyle/>
          <a:p>
            <a:fld id="{69332F8B-FABD-4D76-99DE-5CDEE20F2C25}" type="datetime1">
              <a:rPr lang="x-none" smtClean="0"/>
              <a:pPr/>
              <a:t>6/4/2024</a:t>
            </a:fld>
            <a:r>
              <a:rPr lang="x-none"/>
              <a:t>  |  </a:t>
            </a:r>
            <a:r>
              <a:rPr lang="en-GB"/>
              <a:t>P</a:t>
            </a:r>
            <a:r>
              <a:rPr lang="x-none"/>
              <a:t>AGE </a:t>
            </a:r>
            <a:fld id="{3C66DE6B-CC4B-F74A-99D4-2DC8DD154D90}" type="slidenum">
              <a:rPr lang="x-none" smtClean="0"/>
              <a:pPr/>
              <a:t>17</a:t>
            </a:fld>
            <a:endParaRPr lang="x-none" dirty="0"/>
          </a:p>
        </p:txBody>
      </p:sp>
      <p:pic>
        <p:nvPicPr>
          <p:cNvPr id="6" name="Picture 5"/>
          <p:cNvPicPr>
            <a:picLocks noChangeAspect="1"/>
          </p:cNvPicPr>
          <p:nvPr/>
        </p:nvPicPr>
        <p:blipFill>
          <a:blip r:embed="rId2"/>
          <a:stretch>
            <a:fillRect/>
          </a:stretch>
        </p:blipFill>
        <p:spPr>
          <a:xfrm>
            <a:off x="551384" y="1571793"/>
            <a:ext cx="7548599" cy="4517934"/>
          </a:xfrm>
          <a:prstGeom prst="rect">
            <a:avLst/>
          </a:prstGeom>
        </p:spPr>
      </p:pic>
      <p:sp>
        <p:nvSpPr>
          <p:cNvPr id="7" name="TextBox 6"/>
          <p:cNvSpPr txBox="1"/>
          <p:nvPr/>
        </p:nvSpPr>
        <p:spPr>
          <a:xfrm>
            <a:off x="8500638" y="1268760"/>
            <a:ext cx="3312368" cy="7386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1400" dirty="0">
                <a:solidFill>
                  <a:schemeClr val="bg1"/>
                </a:solidFill>
              </a:rPr>
              <a:t>To </a:t>
            </a:r>
            <a:r>
              <a:rPr lang="fr-FR" sz="1400" dirty="0" err="1">
                <a:solidFill>
                  <a:schemeClr val="bg1"/>
                </a:solidFill>
              </a:rPr>
              <a:t>access</a:t>
            </a:r>
            <a:r>
              <a:rPr lang="fr-FR" sz="1400" dirty="0">
                <a:solidFill>
                  <a:schemeClr val="bg1"/>
                </a:solidFill>
              </a:rPr>
              <a:t> the </a:t>
            </a:r>
            <a:r>
              <a:rPr lang="fr-FR" sz="1400" dirty="0" err="1">
                <a:solidFill>
                  <a:schemeClr val="bg1"/>
                </a:solidFill>
              </a:rPr>
              <a:t>proposal</a:t>
            </a:r>
            <a:r>
              <a:rPr lang="fr-FR" sz="1400" dirty="0">
                <a:solidFill>
                  <a:schemeClr val="bg1"/>
                </a:solidFill>
              </a:rPr>
              <a:t> </a:t>
            </a:r>
            <a:r>
              <a:rPr lang="fr-FR" sz="1400" dirty="0" err="1">
                <a:solidFill>
                  <a:schemeClr val="bg1"/>
                </a:solidFill>
              </a:rPr>
              <a:t>form</a:t>
            </a:r>
            <a:r>
              <a:rPr lang="fr-FR" sz="1400" dirty="0">
                <a:solidFill>
                  <a:schemeClr val="bg1"/>
                </a:solidFill>
              </a:rPr>
              <a:t>, go to the NSO </a:t>
            </a:r>
            <a:r>
              <a:rPr lang="fr-FR" sz="1400" i="1" dirty="0">
                <a:solidFill>
                  <a:schemeClr val="bg1"/>
                </a:solidFill>
              </a:rPr>
              <a:t>PROTECTED</a:t>
            </a:r>
            <a:r>
              <a:rPr lang="fr-FR" sz="1400" dirty="0">
                <a:solidFill>
                  <a:schemeClr val="bg1"/>
                </a:solidFill>
              </a:rPr>
              <a:t> </a:t>
            </a:r>
            <a:r>
              <a:rPr lang="fr-FR" sz="1400" dirty="0" err="1">
                <a:solidFill>
                  <a:schemeClr val="bg1"/>
                </a:solidFill>
              </a:rPr>
              <a:t>website</a:t>
            </a:r>
            <a:r>
              <a:rPr lang="fr-FR" sz="1400" dirty="0">
                <a:solidFill>
                  <a:schemeClr val="bg1"/>
                </a:solidFill>
              </a:rPr>
              <a:t>: Terminology &gt; NATO Terminology Programme.</a:t>
            </a:r>
            <a:endParaRPr lang="en-GB" sz="1400" dirty="0">
              <a:solidFill>
                <a:schemeClr val="bg1"/>
              </a:solidFill>
            </a:endParaRPr>
          </a:p>
        </p:txBody>
      </p:sp>
      <p:pic>
        <p:nvPicPr>
          <p:cNvPr id="8" name="Picture 7"/>
          <p:cNvPicPr>
            <a:picLocks noChangeAspect="1"/>
          </p:cNvPicPr>
          <p:nvPr/>
        </p:nvPicPr>
        <p:blipFill>
          <a:blip r:embed="rId3"/>
          <a:stretch>
            <a:fillRect/>
          </a:stretch>
        </p:blipFill>
        <p:spPr>
          <a:xfrm>
            <a:off x="8500638" y="4293096"/>
            <a:ext cx="2650458" cy="141198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6960096" y="2141203"/>
            <a:ext cx="4191000" cy="19335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Right Arrow 4"/>
          <p:cNvSpPr/>
          <p:nvPr/>
        </p:nvSpPr>
        <p:spPr>
          <a:xfrm>
            <a:off x="8056207" y="3212976"/>
            <a:ext cx="648072" cy="12411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728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Structure of a </a:t>
            </a:r>
            <a:r>
              <a:rPr lang="fr-FR" dirty="0" err="1"/>
              <a:t>terminological</a:t>
            </a:r>
            <a:r>
              <a:rPr lang="fr-FR" dirty="0"/>
              <a:t> entry</a:t>
            </a:r>
            <a:endParaRPr lang="en-GB" dirty="0"/>
          </a:p>
        </p:txBody>
      </p:sp>
      <p:sp>
        <p:nvSpPr>
          <p:cNvPr id="4" name="Slide Number Placeholder 3"/>
          <p:cNvSpPr>
            <a:spLocks noGrp="1"/>
          </p:cNvSpPr>
          <p:nvPr>
            <p:ph type="sldNum" sz="quarter" idx="4"/>
          </p:nvPr>
        </p:nvSpPr>
        <p:spPr/>
        <p:txBody>
          <a:bodyPr/>
          <a:lstStyle/>
          <a:p>
            <a:fld id="{9D8BBDE4-BCE0-4130-B12B-0075DD51F621}" type="datetime1">
              <a:rPr lang="x-none" smtClean="0"/>
              <a:pPr/>
              <a:t>6/4/2024</a:t>
            </a:fld>
            <a:r>
              <a:rPr lang="x-none"/>
              <a:t>  |  </a:t>
            </a:r>
            <a:r>
              <a:rPr lang="en-GB"/>
              <a:t>P</a:t>
            </a:r>
            <a:r>
              <a:rPr lang="x-none"/>
              <a:t>AGE </a:t>
            </a:r>
            <a:fld id="{3C66DE6B-CC4B-F74A-99D4-2DC8DD154D90}" type="slidenum">
              <a:rPr lang="x-none" smtClean="0"/>
              <a:pPr/>
              <a:t>18</a:t>
            </a:fld>
            <a:endParaRPr lang="x-none" dirty="0"/>
          </a:p>
        </p:txBody>
      </p:sp>
      <p:sp>
        <p:nvSpPr>
          <p:cNvPr id="6" name="Rectangle 5"/>
          <p:cNvSpPr>
            <a:spLocks noChangeArrowheads="1"/>
          </p:cNvSpPr>
          <p:nvPr/>
        </p:nvSpPr>
        <p:spPr bwMode="auto">
          <a:xfrm>
            <a:off x="2758629" y="1334254"/>
            <a:ext cx="56642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a:spcBef>
                <a:spcPct val="20000"/>
              </a:spcBef>
              <a:buSzPct val="100000"/>
              <a:buChar char="•"/>
              <a:defRPr sz="3200">
                <a:solidFill>
                  <a:schemeClr val="bg2"/>
                </a:solidFill>
                <a:latin typeface="Arial" panose="020B0604020202020204" pitchFamily="34" charset="0"/>
              </a:defRPr>
            </a:lvl1pPr>
            <a:lvl2pPr marL="742950" indent="-285750" defTabSz="762000">
              <a:spcBef>
                <a:spcPct val="20000"/>
              </a:spcBef>
              <a:buSzPct val="100000"/>
              <a:buChar char="–"/>
              <a:defRPr sz="2800">
                <a:solidFill>
                  <a:schemeClr val="bg2"/>
                </a:solidFill>
                <a:latin typeface="Arial" panose="020B0604020202020204" pitchFamily="34" charset="0"/>
              </a:defRPr>
            </a:lvl2pPr>
            <a:lvl3pPr marL="1143000" indent="-228600" defTabSz="762000">
              <a:spcBef>
                <a:spcPct val="20000"/>
              </a:spcBef>
              <a:buSzPct val="100000"/>
              <a:buChar char="•"/>
              <a:defRPr sz="2400">
                <a:solidFill>
                  <a:schemeClr val="bg2"/>
                </a:solidFill>
                <a:latin typeface="Arial" panose="020B0604020202020204" pitchFamily="34" charset="0"/>
              </a:defRPr>
            </a:lvl3pPr>
            <a:lvl4pPr marL="1600200" indent="-228600" defTabSz="762000">
              <a:spcBef>
                <a:spcPct val="20000"/>
              </a:spcBef>
              <a:buSzPct val="100000"/>
              <a:buChar char="–"/>
              <a:defRPr sz="2000">
                <a:solidFill>
                  <a:schemeClr val="bg2"/>
                </a:solidFill>
                <a:latin typeface="Arial" panose="020B0604020202020204" pitchFamily="34" charset="0"/>
              </a:defRPr>
            </a:lvl4pPr>
            <a:lvl5pPr marL="2057400" indent="-228600" defTabSz="762000">
              <a:spcBef>
                <a:spcPct val="20000"/>
              </a:spcBef>
              <a:buSzPct val="100000"/>
              <a:buChar char="•"/>
              <a:defRPr sz="2000">
                <a:solidFill>
                  <a:schemeClr val="bg2"/>
                </a:solidFill>
                <a:latin typeface="Arial" panose="020B0604020202020204" pitchFamily="34" charset="0"/>
              </a:defRPr>
            </a:lvl5pPr>
            <a:lvl6pPr marL="2514600" indent="-228600" defTabSz="7620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defTabSz="7620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defTabSz="7620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defTabSz="7620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buFontTx/>
              <a:buNone/>
            </a:pPr>
            <a:r>
              <a:rPr lang="en-GB" altLang="en-US" sz="1600" b="1" dirty="0">
                <a:solidFill>
                  <a:srgbClr val="203864"/>
                </a:solidFill>
                <a:cs typeface="Arial" panose="020B0604020202020204" pitchFamily="34" charset="0"/>
              </a:rPr>
              <a:t>preferred term(s)</a:t>
            </a:r>
          </a:p>
          <a:p>
            <a:pPr>
              <a:buFontTx/>
              <a:buNone/>
            </a:pPr>
            <a:r>
              <a:rPr lang="en-GB" altLang="en-US" sz="1600" b="1" dirty="0">
                <a:solidFill>
                  <a:srgbClr val="203864"/>
                </a:solidFill>
                <a:cs typeface="Arial" panose="020B0604020202020204" pitchFamily="34" charset="0"/>
              </a:rPr>
              <a:t>+ abbreviation(s)</a:t>
            </a:r>
          </a:p>
          <a:p>
            <a:pPr>
              <a:buFontTx/>
              <a:buNone/>
            </a:pPr>
            <a:r>
              <a:rPr lang="en-GB" altLang="en-US" sz="1600" b="1" dirty="0">
                <a:solidFill>
                  <a:srgbClr val="203864"/>
                </a:solidFill>
                <a:cs typeface="Arial" panose="020B0604020202020204" pitchFamily="34" charset="0"/>
              </a:rPr>
              <a:t>admitted term(s)</a:t>
            </a:r>
          </a:p>
          <a:p>
            <a:pPr>
              <a:buFontTx/>
              <a:buNone/>
            </a:pPr>
            <a:r>
              <a:rPr lang="en-GB" altLang="en-US" sz="1600" b="1" dirty="0">
                <a:solidFill>
                  <a:srgbClr val="203864"/>
                </a:solidFill>
                <a:cs typeface="Arial" panose="020B0604020202020204" pitchFamily="34" charset="0"/>
              </a:rPr>
              <a:t>+ abbreviation(s)</a:t>
            </a:r>
          </a:p>
          <a:p>
            <a:pPr>
              <a:buFontTx/>
              <a:buNone/>
            </a:pPr>
            <a:r>
              <a:rPr lang="en-GB" altLang="en-US" sz="1600" b="1" dirty="0">
                <a:solidFill>
                  <a:srgbClr val="203864"/>
                </a:solidFill>
                <a:cs typeface="Arial" panose="020B0604020202020204" pitchFamily="34" charset="0"/>
              </a:rPr>
              <a:t>deprecated term(s)</a:t>
            </a:r>
          </a:p>
          <a:p>
            <a:pPr>
              <a:buFontTx/>
              <a:buNone/>
            </a:pPr>
            <a:r>
              <a:rPr lang="en-GB" altLang="en-US" sz="1600" b="1" dirty="0">
                <a:solidFill>
                  <a:srgbClr val="203864"/>
                </a:solidFill>
                <a:cs typeface="Arial" panose="020B0604020202020204" pitchFamily="34" charset="0"/>
              </a:rPr>
              <a:t>+ abbreviation(s)</a:t>
            </a:r>
          </a:p>
          <a:p>
            <a:pPr>
              <a:buFontTx/>
              <a:buNone/>
            </a:pPr>
            <a:r>
              <a:rPr lang="en-GB" altLang="en-US" sz="1600" b="1" dirty="0">
                <a:solidFill>
                  <a:srgbClr val="203864"/>
                </a:solidFill>
                <a:cs typeface="Arial" panose="020B0604020202020204" pitchFamily="34" charset="0"/>
              </a:rPr>
              <a:t>obsolete term(s)</a:t>
            </a:r>
            <a:endParaRPr lang="en-GB" altLang="en-US" sz="1600" dirty="0">
              <a:solidFill>
                <a:srgbClr val="203864"/>
              </a:solidFill>
              <a:cs typeface="Arial" panose="020B0604020202020204" pitchFamily="34" charset="0"/>
            </a:endParaRPr>
          </a:p>
          <a:p>
            <a:pPr>
              <a:buFontTx/>
              <a:buNone/>
            </a:pPr>
            <a:r>
              <a:rPr lang="en-GB" altLang="en-US" sz="1600" b="1" dirty="0">
                <a:solidFill>
                  <a:srgbClr val="203864"/>
                </a:solidFill>
                <a:cs typeface="Arial" panose="020B0604020202020204" pitchFamily="34" charset="0"/>
              </a:rPr>
              <a:t>+ abbreviation(s)</a:t>
            </a:r>
          </a:p>
          <a:p>
            <a:pPr>
              <a:buFontTx/>
              <a:buNone/>
            </a:pPr>
            <a:r>
              <a:rPr lang="en-GB" altLang="en-US" sz="1600" dirty="0">
                <a:solidFill>
                  <a:srgbClr val="203864"/>
                </a:solidFill>
                <a:cs typeface="Arial" panose="020B0604020202020204" pitchFamily="34" charset="0"/>
              </a:rPr>
              <a:t>Definition: to consist of one sentence.</a:t>
            </a:r>
          </a:p>
          <a:p>
            <a:pPr>
              <a:buFontTx/>
              <a:buNone/>
            </a:pPr>
            <a:r>
              <a:rPr lang="en-GB" altLang="en-US" sz="1600" dirty="0">
                <a:solidFill>
                  <a:srgbClr val="203864"/>
                </a:solidFill>
                <a:cs typeface="Arial" panose="020B0604020202020204" pitchFamily="34" charset="0"/>
              </a:rPr>
              <a:t>Note(s): if required.</a:t>
            </a:r>
          </a:p>
          <a:p>
            <a:pPr>
              <a:buFontTx/>
              <a:buNone/>
            </a:pPr>
            <a:r>
              <a:rPr lang="en-GB" altLang="en-US" sz="1600" dirty="0">
                <a:solidFill>
                  <a:srgbClr val="203864"/>
                </a:solidFill>
                <a:cs typeface="Arial" panose="020B0604020202020204" pitchFamily="34" charset="0"/>
              </a:rPr>
              <a:t>Example(s): if required.</a:t>
            </a:r>
          </a:p>
          <a:p>
            <a:pPr>
              <a:buFontTx/>
              <a:buNone/>
            </a:pPr>
            <a:r>
              <a:rPr lang="en-GB" altLang="en-US" sz="1600" dirty="0">
                <a:solidFill>
                  <a:srgbClr val="203864"/>
                </a:solidFill>
                <a:cs typeface="Arial" panose="020B0604020202020204" pitchFamily="34" charset="0"/>
              </a:rPr>
              <a:t>[Source]</a:t>
            </a:r>
          </a:p>
          <a:p>
            <a:pPr>
              <a:buFontTx/>
              <a:buNone/>
            </a:pPr>
            <a:endParaRPr lang="en-US" altLang="en-US" sz="1600" dirty="0">
              <a:solidFill>
                <a:srgbClr val="001A6E"/>
              </a:solidFill>
              <a:cs typeface="Arial" panose="020B0604020202020204" pitchFamily="34" charset="0"/>
            </a:endParaRPr>
          </a:p>
        </p:txBody>
      </p:sp>
      <p:sp>
        <p:nvSpPr>
          <p:cNvPr id="7" name="Rectangle 3"/>
          <p:cNvSpPr>
            <a:spLocks noChangeArrowheads="1"/>
          </p:cNvSpPr>
          <p:nvPr/>
        </p:nvSpPr>
        <p:spPr bwMode="auto">
          <a:xfrm>
            <a:off x="5468190" y="4328139"/>
            <a:ext cx="4752528" cy="2262699"/>
          </a:xfrm>
          <a:prstGeom prst="rect">
            <a:avLst/>
          </a:prstGeom>
          <a:solidFill>
            <a:schemeClr val="bg1">
              <a:lumMod val="85000"/>
            </a:schemeClr>
          </a:solidFill>
          <a:ln>
            <a:noFill/>
          </a:ln>
          <a:extLst/>
        </p:spPr>
        <p:txBody>
          <a:bodyPr lIns="90488" tIns="44450" rIns="90488" bIns="44450"/>
          <a:lstStyle>
            <a:lvl1pPr defTabSz="762000">
              <a:spcBef>
                <a:spcPct val="20000"/>
              </a:spcBef>
              <a:buSzPct val="100000"/>
              <a:buChar char="•"/>
              <a:defRPr sz="3200">
                <a:solidFill>
                  <a:schemeClr val="bg2"/>
                </a:solidFill>
                <a:latin typeface="Arial" panose="020B0604020202020204" pitchFamily="34" charset="0"/>
              </a:defRPr>
            </a:lvl1pPr>
            <a:lvl2pPr marL="742950" indent="-285750" defTabSz="762000">
              <a:spcBef>
                <a:spcPct val="20000"/>
              </a:spcBef>
              <a:buSzPct val="100000"/>
              <a:buChar char="–"/>
              <a:defRPr sz="2800">
                <a:solidFill>
                  <a:schemeClr val="bg2"/>
                </a:solidFill>
                <a:latin typeface="Arial" panose="020B0604020202020204" pitchFamily="34" charset="0"/>
              </a:defRPr>
            </a:lvl2pPr>
            <a:lvl3pPr marL="1143000" indent="-228600" defTabSz="762000">
              <a:spcBef>
                <a:spcPct val="20000"/>
              </a:spcBef>
              <a:buSzPct val="100000"/>
              <a:buChar char="•"/>
              <a:defRPr sz="2400">
                <a:solidFill>
                  <a:schemeClr val="bg2"/>
                </a:solidFill>
                <a:latin typeface="Arial" panose="020B0604020202020204" pitchFamily="34" charset="0"/>
              </a:defRPr>
            </a:lvl3pPr>
            <a:lvl4pPr marL="1600200" indent="-228600" defTabSz="762000">
              <a:spcBef>
                <a:spcPct val="20000"/>
              </a:spcBef>
              <a:buSzPct val="100000"/>
              <a:buChar char="–"/>
              <a:defRPr sz="2000">
                <a:solidFill>
                  <a:schemeClr val="bg2"/>
                </a:solidFill>
                <a:latin typeface="Arial" panose="020B0604020202020204" pitchFamily="34" charset="0"/>
              </a:defRPr>
            </a:lvl4pPr>
            <a:lvl5pPr marL="2057400" indent="-228600" defTabSz="762000">
              <a:spcBef>
                <a:spcPct val="20000"/>
              </a:spcBef>
              <a:buSzPct val="100000"/>
              <a:buChar char="•"/>
              <a:defRPr sz="2000">
                <a:solidFill>
                  <a:schemeClr val="bg2"/>
                </a:solidFill>
                <a:latin typeface="Arial" panose="020B0604020202020204" pitchFamily="34" charset="0"/>
              </a:defRPr>
            </a:lvl5pPr>
            <a:lvl6pPr marL="2514600" indent="-228600" defTabSz="7620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defTabSz="7620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defTabSz="7620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defTabSz="7620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nSpc>
                <a:spcPct val="80000"/>
              </a:lnSpc>
              <a:buFontTx/>
              <a:buNone/>
            </a:pPr>
            <a:r>
              <a:rPr lang="en-GB" altLang="en-US" sz="1400" b="1" dirty="0">
                <a:solidFill>
                  <a:srgbClr val="203864"/>
                </a:solidFill>
                <a:cs typeface="Arial" panose="020B0604020202020204" pitchFamily="34" charset="0"/>
              </a:rPr>
              <a:t>superiority in the electromagnetic spectrum</a:t>
            </a:r>
            <a:endParaRPr lang="en-GB" altLang="en-US" sz="1400" dirty="0">
              <a:solidFill>
                <a:srgbClr val="203864"/>
              </a:solidFill>
              <a:cs typeface="Arial" panose="020B0604020202020204" pitchFamily="34" charset="0"/>
            </a:endParaRPr>
          </a:p>
          <a:p>
            <a:pPr>
              <a:lnSpc>
                <a:spcPct val="80000"/>
              </a:lnSpc>
              <a:buFontTx/>
              <a:buNone/>
            </a:pPr>
            <a:r>
              <a:rPr lang="fr-FR" altLang="en-US" sz="1400" b="1" dirty="0">
                <a:solidFill>
                  <a:srgbClr val="203864"/>
                </a:solidFill>
                <a:cs typeface="Arial" panose="020B0604020202020204" pitchFamily="34" charset="0"/>
              </a:rPr>
              <a:t>SEMS</a:t>
            </a:r>
            <a:endParaRPr lang="en-GB" altLang="en-US" sz="1400" b="1" dirty="0">
              <a:solidFill>
                <a:srgbClr val="203864"/>
              </a:solidFill>
              <a:cs typeface="Arial" panose="020B0604020202020204" pitchFamily="34" charset="0"/>
            </a:endParaRPr>
          </a:p>
          <a:p>
            <a:pPr>
              <a:lnSpc>
                <a:spcPct val="80000"/>
              </a:lnSpc>
              <a:buFontTx/>
              <a:buNone/>
            </a:pPr>
            <a:r>
              <a:rPr lang="en-GB" altLang="en-US" sz="1400" b="1" dirty="0">
                <a:solidFill>
                  <a:srgbClr val="203864"/>
                </a:solidFill>
                <a:cs typeface="Arial" panose="020B0604020202020204" pitchFamily="34" charset="0"/>
              </a:rPr>
              <a:t>electromagnetic spectrum superiority </a:t>
            </a:r>
            <a:r>
              <a:rPr lang="en-GB" altLang="en-US" sz="1400" dirty="0">
                <a:solidFill>
                  <a:srgbClr val="203864"/>
                </a:solidFill>
                <a:cs typeface="Arial" panose="020B0604020202020204" pitchFamily="34" charset="0"/>
              </a:rPr>
              <a:t>(admitted)</a:t>
            </a:r>
            <a:r>
              <a:rPr lang="en-GB" altLang="en-US" sz="1400" b="1" dirty="0">
                <a:solidFill>
                  <a:srgbClr val="203864"/>
                </a:solidFill>
                <a:cs typeface="Arial" panose="020B0604020202020204" pitchFamily="34" charset="0"/>
              </a:rPr>
              <a:t> </a:t>
            </a:r>
            <a:endParaRPr lang="en-GB" altLang="en-US" sz="1400" dirty="0">
              <a:solidFill>
                <a:srgbClr val="203864"/>
              </a:solidFill>
              <a:cs typeface="Arial" panose="020B0604020202020204" pitchFamily="34" charset="0"/>
            </a:endParaRPr>
          </a:p>
          <a:p>
            <a:pPr>
              <a:lnSpc>
                <a:spcPct val="80000"/>
              </a:lnSpc>
              <a:buFontTx/>
              <a:buNone/>
            </a:pPr>
            <a:r>
              <a:rPr lang="en-GB" altLang="en-US" sz="1400" b="1" dirty="0">
                <a:solidFill>
                  <a:srgbClr val="203864"/>
                </a:solidFill>
                <a:cs typeface="Arial" panose="020B0604020202020204" pitchFamily="34" charset="0"/>
              </a:rPr>
              <a:t>EMS superiority </a:t>
            </a:r>
            <a:r>
              <a:rPr lang="en-GB" altLang="en-US" sz="1400" dirty="0">
                <a:solidFill>
                  <a:srgbClr val="203864"/>
                </a:solidFill>
                <a:cs typeface="Arial" panose="020B0604020202020204" pitchFamily="34" charset="0"/>
              </a:rPr>
              <a:t>(admitted)</a:t>
            </a:r>
            <a:endParaRPr lang="en-GB" altLang="en-US" sz="1400" b="1" dirty="0">
              <a:solidFill>
                <a:srgbClr val="203864"/>
              </a:solidFill>
              <a:cs typeface="Arial" panose="020B0604020202020204" pitchFamily="34" charset="0"/>
            </a:endParaRPr>
          </a:p>
          <a:p>
            <a:pPr>
              <a:lnSpc>
                <a:spcPct val="80000"/>
              </a:lnSpc>
              <a:buFontTx/>
              <a:buNone/>
            </a:pPr>
            <a:r>
              <a:rPr lang="en-US" sz="1400" dirty="0">
                <a:solidFill>
                  <a:srgbClr val="203864"/>
                </a:solidFill>
                <a:cs typeface="Arial" panose="020B0604020202020204" pitchFamily="34" charset="0"/>
              </a:rPr>
              <a:t>The degree of dominance in the electromagnetic environment that permits forces to successfully conduct electromagnetic operations at the time, place and parameters of their choosing, while denying the same to the adversary</a:t>
            </a:r>
            <a:r>
              <a:rPr lang="en-US" altLang="en-US" sz="1400" dirty="0">
                <a:solidFill>
                  <a:srgbClr val="203864"/>
                </a:solidFill>
                <a:cs typeface="Arial" panose="020B0604020202020204" pitchFamily="34" charset="0"/>
              </a:rPr>
              <a:t>.</a:t>
            </a:r>
          </a:p>
          <a:p>
            <a:pPr>
              <a:lnSpc>
                <a:spcPct val="80000"/>
              </a:lnSpc>
              <a:buFontTx/>
              <a:buNone/>
            </a:pPr>
            <a:endParaRPr lang="en-US" altLang="en-US" sz="1400" dirty="0">
              <a:solidFill>
                <a:srgbClr val="203864"/>
              </a:solidFill>
              <a:cs typeface="Arial" panose="020B0604020202020204" pitchFamily="34" charset="0"/>
            </a:endParaRPr>
          </a:p>
          <a:p>
            <a:pPr>
              <a:lnSpc>
                <a:spcPct val="80000"/>
              </a:lnSpc>
              <a:buFontTx/>
              <a:buNone/>
            </a:pPr>
            <a:r>
              <a:rPr lang="en-US" altLang="en-US" sz="1400" dirty="0">
                <a:solidFill>
                  <a:srgbClr val="203864"/>
                </a:solidFill>
                <a:cs typeface="Arial" panose="020B0604020202020204" pitchFamily="34" charset="0"/>
              </a:rPr>
              <a:t>NATO Agreed, 2021-10-18</a:t>
            </a:r>
          </a:p>
        </p:txBody>
      </p:sp>
      <p:grpSp>
        <p:nvGrpSpPr>
          <p:cNvPr id="8" name="Group 9"/>
          <p:cNvGrpSpPr>
            <a:grpSpLocks/>
          </p:cNvGrpSpPr>
          <p:nvPr/>
        </p:nvGrpSpPr>
        <p:grpSpPr bwMode="auto">
          <a:xfrm>
            <a:off x="2083814" y="1696835"/>
            <a:ext cx="771525" cy="2157700"/>
            <a:chOff x="35" y="1043"/>
            <a:chExt cx="486" cy="1407"/>
          </a:xfrm>
        </p:grpSpPr>
        <p:sp>
          <p:nvSpPr>
            <p:cNvPr id="9" name="AutoShape 6"/>
            <p:cNvSpPr>
              <a:spLocks/>
            </p:cNvSpPr>
            <p:nvPr/>
          </p:nvSpPr>
          <p:spPr bwMode="auto">
            <a:xfrm>
              <a:off x="295" y="1242"/>
              <a:ext cx="226" cy="1092"/>
            </a:xfrm>
            <a:prstGeom prst="leftBrace">
              <a:avLst>
                <a:gd name="adj1" fmla="val 71784"/>
                <a:gd name="adj2" fmla="val 50000"/>
              </a:avLst>
            </a:prstGeom>
            <a:noFill/>
            <a:ln w="9525">
              <a:solidFill>
                <a:srgbClr val="001A6E"/>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rgbClr val="FFFFFF"/>
                </a:solidFill>
              </a:endParaRPr>
            </a:p>
          </p:txBody>
        </p:sp>
        <p:sp>
          <p:nvSpPr>
            <p:cNvPr id="10" name="Rectangle 9"/>
            <p:cNvSpPr>
              <a:spLocks noChangeArrowheads="1"/>
            </p:cNvSpPr>
            <p:nvPr/>
          </p:nvSpPr>
          <p:spPr bwMode="auto">
            <a:xfrm rot="16200000">
              <a:off x="-552" y="1630"/>
              <a:ext cx="14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US" altLang="en-US" sz="1800" dirty="0">
                  <a:solidFill>
                    <a:srgbClr val="203864"/>
                  </a:solidFill>
                  <a:cs typeface="Arial" panose="020B0604020202020204" pitchFamily="34" charset="0"/>
                </a:rPr>
                <a:t>Synonyms</a:t>
              </a:r>
            </a:p>
          </p:txBody>
        </p:sp>
      </p:grpSp>
      <p:pic>
        <p:nvPicPr>
          <p:cNvPr id="11" name="Picture 10" descr="F:\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2" y="2132856"/>
            <a:ext cx="1399274" cy="128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4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Terminology </a:t>
            </a:r>
            <a:r>
              <a:rPr lang="fr-FR" dirty="0" err="1"/>
              <a:t>tracking</a:t>
            </a:r>
            <a:r>
              <a:rPr lang="fr-FR" dirty="0"/>
              <a:t> file (TTF)</a:t>
            </a:r>
            <a:endParaRPr lang="en-GB" dirty="0"/>
          </a:p>
        </p:txBody>
      </p:sp>
      <p:sp>
        <p:nvSpPr>
          <p:cNvPr id="4" name="Slide Number Placeholder 3"/>
          <p:cNvSpPr>
            <a:spLocks noGrp="1"/>
          </p:cNvSpPr>
          <p:nvPr>
            <p:ph type="sldNum" sz="quarter" idx="4"/>
          </p:nvPr>
        </p:nvSpPr>
        <p:spPr/>
        <p:txBody>
          <a:bodyPr/>
          <a:lstStyle/>
          <a:p>
            <a:fld id="{2FDEE1B8-681F-4AC7-BC36-56F53FE11109}" type="datetime1">
              <a:rPr lang="x-none" smtClean="0"/>
              <a:pPr/>
              <a:t>6/4/2024</a:t>
            </a:fld>
            <a:r>
              <a:rPr lang="x-none"/>
              <a:t>  |  </a:t>
            </a:r>
            <a:r>
              <a:rPr lang="en-GB"/>
              <a:t>P</a:t>
            </a:r>
            <a:r>
              <a:rPr lang="x-none"/>
              <a:t>AGE </a:t>
            </a:r>
            <a:fld id="{3C66DE6B-CC4B-F74A-99D4-2DC8DD154D90}" type="slidenum">
              <a:rPr lang="x-none" smtClean="0"/>
              <a:pPr/>
              <a:t>19</a:t>
            </a:fld>
            <a:endParaRPr lang="x-none" dirty="0"/>
          </a:p>
        </p:txBody>
      </p:sp>
      <p:pic>
        <p:nvPicPr>
          <p:cNvPr id="6" name="Picture 5"/>
          <p:cNvPicPr>
            <a:picLocks noChangeAspect="1"/>
          </p:cNvPicPr>
          <p:nvPr/>
        </p:nvPicPr>
        <p:blipFill>
          <a:blip r:embed="rId2"/>
          <a:stretch>
            <a:fillRect/>
          </a:stretch>
        </p:blipFill>
        <p:spPr>
          <a:xfrm>
            <a:off x="1991544" y="1138731"/>
            <a:ext cx="8280920" cy="4320480"/>
          </a:xfrm>
          <a:prstGeom prst="rect">
            <a:avLst/>
          </a:prstGeom>
        </p:spPr>
      </p:pic>
      <p:sp>
        <p:nvSpPr>
          <p:cNvPr id="7" name="TextBox 6"/>
          <p:cNvSpPr txBox="1"/>
          <p:nvPr/>
        </p:nvSpPr>
        <p:spPr>
          <a:xfrm>
            <a:off x="2171564" y="5531219"/>
            <a:ext cx="7920880" cy="116955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fr-FR" sz="1400" dirty="0">
                <a:solidFill>
                  <a:schemeClr val="bg1"/>
                </a:solidFill>
              </a:rPr>
              <a:t>Once a </a:t>
            </a:r>
            <a:r>
              <a:rPr lang="fr-FR" sz="1400" dirty="0" err="1">
                <a:solidFill>
                  <a:schemeClr val="bg1"/>
                </a:solidFill>
              </a:rPr>
              <a:t>proposal</a:t>
            </a:r>
            <a:r>
              <a:rPr lang="fr-FR" sz="1400" dirty="0">
                <a:solidFill>
                  <a:schemeClr val="bg1"/>
                </a:solidFill>
              </a:rPr>
              <a:t> </a:t>
            </a:r>
            <a:r>
              <a:rPr lang="fr-FR" sz="1400" dirty="0" err="1">
                <a:solidFill>
                  <a:schemeClr val="bg1"/>
                </a:solidFill>
              </a:rPr>
              <a:t>is</a:t>
            </a:r>
            <a:r>
              <a:rPr lang="fr-FR" sz="1400" dirty="0">
                <a:solidFill>
                  <a:schemeClr val="bg1"/>
                </a:solidFill>
              </a:rPr>
              <a:t> </a:t>
            </a:r>
            <a:r>
              <a:rPr lang="fr-FR" sz="1400" dirty="0" err="1">
                <a:solidFill>
                  <a:schemeClr val="bg1"/>
                </a:solidFill>
              </a:rPr>
              <a:t>recorded</a:t>
            </a:r>
            <a:r>
              <a:rPr lang="fr-FR" sz="1400" dirty="0">
                <a:solidFill>
                  <a:schemeClr val="bg1"/>
                </a:solidFill>
              </a:rPr>
              <a:t> in the TTF </a:t>
            </a:r>
            <a:r>
              <a:rPr lang="fr-FR" sz="1400" dirty="0" err="1">
                <a:solidFill>
                  <a:schemeClr val="bg1"/>
                </a:solidFill>
              </a:rPr>
              <a:t>Tracker</a:t>
            </a:r>
            <a:r>
              <a:rPr lang="fr-FR" sz="1400" dirty="0">
                <a:solidFill>
                  <a:schemeClr val="bg1"/>
                </a:solidFill>
              </a:rPr>
              <a:t>, the content of the </a:t>
            </a:r>
            <a:r>
              <a:rPr lang="fr-FR" sz="1400" dirty="0" err="1">
                <a:solidFill>
                  <a:schemeClr val="bg1"/>
                </a:solidFill>
              </a:rPr>
              <a:t>proposal</a:t>
            </a:r>
            <a:r>
              <a:rPr lang="fr-FR" sz="1400" dirty="0">
                <a:solidFill>
                  <a:schemeClr val="bg1"/>
                </a:solidFill>
              </a:rPr>
              <a:t> </a:t>
            </a:r>
            <a:r>
              <a:rPr lang="fr-FR" sz="1400" dirty="0" err="1">
                <a:solidFill>
                  <a:schemeClr val="bg1"/>
                </a:solidFill>
              </a:rPr>
              <a:t>form</a:t>
            </a:r>
            <a:r>
              <a:rPr lang="fr-FR" sz="1400" dirty="0">
                <a:solidFill>
                  <a:schemeClr val="bg1"/>
                </a:solidFill>
              </a:rPr>
              <a:t> </a:t>
            </a:r>
            <a:r>
              <a:rPr lang="fr-FR" sz="1400" dirty="0" err="1">
                <a:solidFill>
                  <a:schemeClr val="bg1"/>
                </a:solidFill>
              </a:rPr>
              <a:t>is</a:t>
            </a:r>
            <a:r>
              <a:rPr lang="fr-FR" sz="1400" dirty="0">
                <a:solidFill>
                  <a:schemeClr val="bg1"/>
                </a:solidFill>
              </a:rPr>
              <a:t> </a:t>
            </a:r>
            <a:r>
              <a:rPr lang="fr-FR" sz="1400" dirty="0" err="1">
                <a:solidFill>
                  <a:schemeClr val="bg1"/>
                </a:solidFill>
              </a:rPr>
              <a:t>transferred</a:t>
            </a:r>
            <a:r>
              <a:rPr lang="fr-FR" sz="1400" dirty="0">
                <a:solidFill>
                  <a:schemeClr val="bg1"/>
                </a:solidFill>
              </a:rPr>
              <a:t> to the relevant </a:t>
            </a:r>
            <a:r>
              <a:rPr lang="fr-FR" sz="1400" dirty="0" err="1">
                <a:solidFill>
                  <a:schemeClr val="bg1"/>
                </a:solidFill>
              </a:rPr>
              <a:t>terminology</a:t>
            </a:r>
            <a:r>
              <a:rPr lang="fr-FR" sz="1400" dirty="0">
                <a:solidFill>
                  <a:schemeClr val="bg1"/>
                </a:solidFill>
              </a:rPr>
              <a:t> </a:t>
            </a:r>
            <a:r>
              <a:rPr lang="fr-FR" sz="1400" dirty="0" err="1">
                <a:solidFill>
                  <a:schemeClr val="bg1"/>
                </a:solidFill>
              </a:rPr>
              <a:t>tracking</a:t>
            </a:r>
            <a:r>
              <a:rPr lang="fr-FR" sz="1400" dirty="0">
                <a:solidFill>
                  <a:schemeClr val="bg1"/>
                </a:solidFill>
              </a:rPr>
              <a:t> file (TTF). </a:t>
            </a:r>
          </a:p>
          <a:p>
            <a:pPr marL="285750" indent="-285750">
              <a:buFont typeface="Arial" panose="020B0604020202020204" pitchFamily="34" charset="0"/>
              <a:buChar char="•"/>
            </a:pPr>
            <a:r>
              <a:rPr lang="fr-FR" sz="1400" dirty="0" err="1">
                <a:solidFill>
                  <a:schemeClr val="bg1"/>
                </a:solidFill>
              </a:rPr>
              <a:t>Any</a:t>
            </a:r>
            <a:r>
              <a:rPr lang="fr-FR" sz="1400" dirty="0">
                <a:solidFill>
                  <a:schemeClr val="bg1"/>
                </a:solidFill>
              </a:rPr>
              <a:t> </a:t>
            </a:r>
            <a:r>
              <a:rPr lang="fr-FR" sz="1400" dirty="0" err="1">
                <a:solidFill>
                  <a:schemeClr val="bg1"/>
                </a:solidFill>
              </a:rPr>
              <a:t>further</a:t>
            </a:r>
            <a:r>
              <a:rPr lang="fr-FR" sz="1400" dirty="0">
                <a:solidFill>
                  <a:schemeClr val="bg1"/>
                </a:solidFill>
              </a:rPr>
              <a:t> </a:t>
            </a:r>
            <a:r>
              <a:rPr lang="fr-FR" sz="1400" dirty="0" err="1">
                <a:solidFill>
                  <a:schemeClr val="bg1"/>
                </a:solidFill>
              </a:rPr>
              <a:t>work</a:t>
            </a:r>
            <a:r>
              <a:rPr lang="fr-FR" sz="1400" dirty="0">
                <a:solidFill>
                  <a:schemeClr val="bg1"/>
                </a:solidFill>
              </a:rPr>
              <a:t> on the </a:t>
            </a:r>
            <a:r>
              <a:rPr lang="fr-FR" sz="1400" dirty="0" err="1">
                <a:solidFill>
                  <a:schemeClr val="bg1"/>
                </a:solidFill>
              </a:rPr>
              <a:t>proposed</a:t>
            </a:r>
            <a:r>
              <a:rPr lang="fr-FR" sz="1400" dirty="0">
                <a:solidFill>
                  <a:schemeClr val="bg1"/>
                </a:solidFill>
              </a:rPr>
              <a:t> </a:t>
            </a:r>
            <a:r>
              <a:rPr lang="fr-FR" sz="1400" dirty="0" err="1">
                <a:solidFill>
                  <a:schemeClr val="bg1"/>
                </a:solidFill>
              </a:rPr>
              <a:t>terminology</a:t>
            </a:r>
            <a:r>
              <a:rPr lang="fr-FR" sz="1400" dirty="0">
                <a:solidFill>
                  <a:schemeClr val="bg1"/>
                </a:solidFill>
              </a:rPr>
              <a:t> </a:t>
            </a:r>
            <a:r>
              <a:rPr lang="fr-FR" sz="1400" dirty="0" err="1">
                <a:solidFill>
                  <a:schemeClr val="bg1"/>
                </a:solidFill>
              </a:rPr>
              <a:t>is</a:t>
            </a:r>
            <a:r>
              <a:rPr lang="fr-FR" sz="1400" dirty="0">
                <a:solidFill>
                  <a:schemeClr val="bg1"/>
                </a:solidFill>
              </a:rPr>
              <a:t> </a:t>
            </a:r>
            <a:r>
              <a:rPr lang="fr-FR" sz="1400" dirty="0" err="1">
                <a:solidFill>
                  <a:schemeClr val="bg1"/>
                </a:solidFill>
              </a:rPr>
              <a:t>tracked</a:t>
            </a:r>
            <a:r>
              <a:rPr lang="fr-FR" sz="1400" dirty="0">
                <a:solidFill>
                  <a:schemeClr val="bg1"/>
                </a:solidFill>
              </a:rPr>
              <a:t> down via the TTF.</a:t>
            </a:r>
          </a:p>
          <a:p>
            <a:pPr marL="285750" indent="-285750">
              <a:buFont typeface="Arial" panose="020B0604020202020204" pitchFamily="34" charset="0"/>
              <a:buChar char="•"/>
            </a:pPr>
            <a:r>
              <a:rPr lang="fr-FR" sz="1400" dirty="0">
                <a:solidFill>
                  <a:schemeClr val="bg1"/>
                </a:solidFill>
              </a:rPr>
              <a:t>The TTF </a:t>
            </a:r>
            <a:r>
              <a:rPr lang="fr-FR" sz="1400" dirty="0" err="1">
                <a:solidFill>
                  <a:schemeClr val="bg1"/>
                </a:solidFill>
              </a:rPr>
              <a:t>is</a:t>
            </a:r>
            <a:r>
              <a:rPr lang="fr-FR" sz="1400" dirty="0">
                <a:solidFill>
                  <a:schemeClr val="bg1"/>
                </a:solidFill>
              </a:rPr>
              <a:t> </a:t>
            </a:r>
            <a:r>
              <a:rPr lang="fr-FR" sz="1400" dirty="0" err="1">
                <a:solidFill>
                  <a:schemeClr val="bg1"/>
                </a:solidFill>
              </a:rPr>
              <a:t>also</a:t>
            </a:r>
            <a:r>
              <a:rPr lang="fr-FR" sz="1400" dirty="0">
                <a:solidFill>
                  <a:schemeClr val="bg1"/>
                </a:solidFill>
              </a:rPr>
              <a:t> an archive of all </a:t>
            </a:r>
            <a:r>
              <a:rPr lang="fr-FR" sz="1400" dirty="0" err="1">
                <a:solidFill>
                  <a:schemeClr val="bg1"/>
                </a:solidFill>
              </a:rPr>
              <a:t>proposals</a:t>
            </a:r>
            <a:r>
              <a:rPr lang="fr-FR" sz="1400" dirty="0">
                <a:solidFill>
                  <a:schemeClr val="bg1"/>
                </a:solidFill>
              </a:rPr>
              <a:t> made over time on the </a:t>
            </a:r>
            <a:r>
              <a:rPr lang="fr-FR" sz="1400" dirty="0" err="1">
                <a:solidFill>
                  <a:schemeClr val="bg1"/>
                </a:solidFill>
              </a:rPr>
              <a:t>same</a:t>
            </a:r>
            <a:r>
              <a:rPr lang="fr-FR" sz="1400" dirty="0">
                <a:solidFill>
                  <a:schemeClr val="bg1"/>
                </a:solidFill>
              </a:rPr>
              <a:t> </a:t>
            </a:r>
            <a:r>
              <a:rPr lang="fr-FR" sz="1400" dirty="0" err="1">
                <a:solidFill>
                  <a:schemeClr val="bg1"/>
                </a:solidFill>
              </a:rPr>
              <a:t>terminological</a:t>
            </a:r>
            <a:r>
              <a:rPr lang="fr-FR" sz="1400" dirty="0">
                <a:solidFill>
                  <a:schemeClr val="bg1"/>
                </a:solidFill>
              </a:rPr>
              <a:t> concept.</a:t>
            </a:r>
          </a:p>
          <a:p>
            <a:pPr marL="285750" indent="-285750">
              <a:buFont typeface="Arial" panose="020B0604020202020204" pitchFamily="34" charset="0"/>
              <a:buChar char="•"/>
            </a:pPr>
            <a:r>
              <a:rPr lang="fr-FR" sz="1400" dirty="0">
                <a:solidFill>
                  <a:schemeClr val="bg1"/>
                </a:solidFill>
              </a:rPr>
              <a:t>It </a:t>
            </a:r>
            <a:r>
              <a:rPr lang="fr-FR" sz="1400" dirty="0" err="1">
                <a:solidFill>
                  <a:schemeClr val="bg1"/>
                </a:solidFill>
              </a:rPr>
              <a:t>is</a:t>
            </a:r>
            <a:r>
              <a:rPr lang="fr-FR" sz="1400" dirty="0">
                <a:solidFill>
                  <a:schemeClr val="bg1"/>
                </a:solidFill>
              </a:rPr>
              <a:t> accessible via the TTF </a:t>
            </a:r>
            <a:r>
              <a:rPr lang="fr-FR" sz="1400" dirty="0" err="1">
                <a:solidFill>
                  <a:schemeClr val="bg1"/>
                </a:solidFill>
              </a:rPr>
              <a:t>Tracker</a:t>
            </a:r>
            <a:r>
              <a:rPr lang="fr-FR" sz="1400" dirty="0">
                <a:solidFill>
                  <a:schemeClr val="bg1"/>
                </a:solidFill>
              </a:rPr>
              <a:t> and </a:t>
            </a:r>
            <a:r>
              <a:rPr lang="fr-FR" sz="1400" dirty="0" err="1">
                <a:solidFill>
                  <a:schemeClr val="bg1"/>
                </a:solidFill>
              </a:rPr>
              <a:t>is</a:t>
            </a:r>
            <a:r>
              <a:rPr lang="fr-FR" sz="1400" dirty="0">
                <a:solidFill>
                  <a:schemeClr val="bg1"/>
                </a:solidFill>
              </a:rPr>
              <a:t> </a:t>
            </a:r>
            <a:r>
              <a:rPr lang="fr-FR" sz="1400" dirty="0" err="1">
                <a:solidFill>
                  <a:schemeClr val="bg1"/>
                </a:solidFill>
              </a:rPr>
              <a:t>maintained</a:t>
            </a:r>
            <a:r>
              <a:rPr lang="fr-FR" sz="1400" dirty="0">
                <a:solidFill>
                  <a:schemeClr val="bg1"/>
                </a:solidFill>
              </a:rPr>
              <a:t> by the NATO Terminology Office (NTO). </a:t>
            </a:r>
            <a:endParaRPr lang="en-GB" sz="1400" dirty="0">
              <a:solidFill>
                <a:schemeClr val="bg1"/>
              </a:solidFill>
            </a:endParaRPr>
          </a:p>
        </p:txBody>
      </p:sp>
    </p:spTree>
    <p:extLst>
      <p:ext uri="{BB962C8B-B14F-4D97-AF65-F5344CB8AC3E}">
        <p14:creationId xmlns:p14="http://schemas.microsoft.com/office/powerpoint/2010/main" val="22860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14980DB-FD43-4883-9A44-E1411D0108EB}" type="datetime1">
              <a:rPr lang="x-none" smtClean="0"/>
              <a:pPr/>
              <a:t>6/4/2024</a:t>
            </a:fld>
            <a:r>
              <a:rPr lang="x-none"/>
              <a:t>  |  </a:t>
            </a:r>
            <a:r>
              <a:rPr lang="en-GB"/>
              <a:t>P</a:t>
            </a:r>
            <a:r>
              <a:rPr lang="x-none"/>
              <a:t>AGE </a:t>
            </a:r>
            <a:fld id="{3C66DE6B-CC4B-F74A-99D4-2DC8DD154D90}" type="slidenum">
              <a:rPr lang="x-none" smtClean="0"/>
              <a:pPr/>
              <a:t>2</a:t>
            </a:fld>
            <a:endParaRPr lang="x-none" dirty="0"/>
          </a:p>
        </p:txBody>
      </p:sp>
      <p:sp>
        <p:nvSpPr>
          <p:cNvPr id="6" name="Text Placeholder 5"/>
          <p:cNvSpPr>
            <a:spLocks noGrp="1"/>
          </p:cNvSpPr>
          <p:nvPr>
            <p:ph type="body" sz="quarter" idx="12"/>
          </p:nvPr>
        </p:nvSpPr>
        <p:spPr>
          <a:xfrm>
            <a:off x="1415480" y="1988840"/>
            <a:ext cx="3699357" cy="3233805"/>
          </a:xfrm>
        </p:spPr>
        <p:txBody>
          <a:bodyPr/>
          <a:lstStyle/>
          <a:p>
            <a:pPr marL="0" indent="0">
              <a:buNone/>
            </a:pPr>
            <a:r>
              <a:rPr lang="fr-FR" sz="3200" b="1" dirty="0">
                <a:solidFill>
                  <a:srgbClr val="2B5880"/>
                </a:solidFill>
              </a:rPr>
              <a:t>Table of contents</a:t>
            </a:r>
            <a:endParaRPr lang="en-GB" sz="3200" b="1" dirty="0">
              <a:solidFill>
                <a:srgbClr val="2B5880"/>
              </a:solidFill>
            </a:endParaRPr>
          </a:p>
        </p:txBody>
      </p:sp>
      <p:sp>
        <p:nvSpPr>
          <p:cNvPr id="7" name="Text Placeholder 5"/>
          <p:cNvSpPr txBox="1">
            <a:spLocks/>
          </p:cNvSpPr>
          <p:nvPr/>
        </p:nvSpPr>
        <p:spPr>
          <a:xfrm>
            <a:off x="5065984" y="1988840"/>
            <a:ext cx="5536232" cy="398977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1F4E79"/>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1F4E79"/>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1F4E79"/>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fr-FR" sz="3200" dirty="0">
                <a:solidFill>
                  <a:srgbClr val="A6A6A6"/>
                </a:solidFill>
              </a:rPr>
              <a:t>01</a:t>
            </a:r>
            <a:r>
              <a:rPr lang="fr-FR" sz="3200" dirty="0"/>
              <a:t>	NTP - Background</a:t>
            </a:r>
          </a:p>
          <a:p>
            <a:pPr marL="0" indent="0" fontAlgn="auto">
              <a:spcAft>
                <a:spcPts val="0"/>
              </a:spcAft>
              <a:buNone/>
            </a:pPr>
            <a:r>
              <a:rPr lang="fr-FR" sz="3200" dirty="0">
                <a:solidFill>
                  <a:srgbClr val="A6A6A6"/>
                </a:solidFill>
              </a:rPr>
              <a:t>02	</a:t>
            </a:r>
            <a:r>
              <a:rPr lang="fr-FR" sz="3200" dirty="0"/>
              <a:t>NTP - Process</a:t>
            </a:r>
          </a:p>
          <a:p>
            <a:pPr marL="0" indent="0" fontAlgn="auto">
              <a:spcAft>
                <a:spcPts val="0"/>
              </a:spcAft>
              <a:buFont typeface="Wingdings" panose="05000000000000000000" pitchFamily="2" charset="2"/>
              <a:buNone/>
            </a:pPr>
            <a:r>
              <a:rPr lang="fr-FR" sz="3200" dirty="0">
                <a:solidFill>
                  <a:srgbClr val="A6A6A6"/>
                </a:solidFill>
              </a:rPr>
              <a:t>03</a:t>
            </a:r>
            <a:r>
              <a:rPr lang="fr-FR" sz="3200" dirty="0"/>
              <a:t>	NTP - Participants</a:t>
            </a:r>
          </a:p>
          <a:p>
            <a:pPr marL="0" indent="0" fontAlgn="auto">
              <a:spcAft>
                <a:spcPts val="0"/>
              </a:spcAft>
              <a:buFont typeface="Wingdings" panose="05000000000000000000" pitchFamily="2" charset="2"/>
              <a:buNone/>
            </a:pPr>
            <a:r>
              <a:rPr lang="fr-FR" sz="3200" dirty="0">
                <a:solidFill>
                  <a:srgbClr val="A6A6A6"/>
                </a:solidFill>
              </a:rPr>
              <a:t>04</a:t>
            </a:r>
            <a:r>
              <a:rPr lang="fr-FR" sz="3200" dirty="0"/>
              <a:t>	NTP - Tools</a:t>
            </a:r>
          </a:p>
          <a:p>
            <a:pPr marL="0" indent="0" fontAlgn="auto">
              <a:spcAft>
                <a:spcPts val="0"/>
              </a:spcAft>
              <a:buFont typeface="Wingdings" panose="05000000000000000000" pitchFamily="2" charset="2"/>
              <a:buNone/>
            </a:pPr>
            <a:r>
              <a:rPr lang="fr-FR" sz="3200" dirty="0">
                <a:solidFill>
                  <a:srgbClr val="A6A6A6"/>
                </a:solidFill>
              </a:rPr>
              <a:t>05</a:t>
            </a:r>
            <a:r>
              <a:rPr lang="fr-FR" sz="3200" dirty="0"/>
              <a:t>	</a:t>
            </a:r>
            <a:r>
              <a:rPr lang="fr-FR" sz="3200" dirty="0" err="1"/>
              <a:t>Further</a:t>
            </a:r>
            <a:r>
              <a:rPr lang="fr-FR" sz="3200" dirty="0"/>
              <a:t> </a:t>
            </a:r>
            <a:r>
              <a:rPr lang="fr-FR" sz="3200" dirty="0" err="1"/>
              <a:t>education</a:t>
            </a:r>
            <a:endParaRPr lang="fr-FR" sz="3200" dirty="0"/>
          </a:p>
        </p:txBody>
      </p:sp>
    </p:spTree>
    <p:extLst>
      <p:ext uri="{BB962C8B-B14F-4D97-AF65-F5344CB8AC3E}">
        <p14:creationId xmlns:p14="http://schemas.microsoft.com/office/powerpoint/2010/main" val="252527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187886-D1C1-46CD-B3BD-7AA31D2F9CAA}" type="datetime1">
              <a:rPr lang="x-none" smtClean="0"/>
              <a:pPr/>
              <a:t>6/4/2024</a:t>
            </a:fld>
            <a:r>
              <a:rPr lang="x-none"/>
              <a:t>  |  </a:t>
            </a:r>
            <a:r>
              <a:rPr lang="en-GB"/>
              <a:t>P</a:t>
            </a:r>
            <a:r>
              <a:rPr lang="x-none"/>
              <a:t>AGE </a:t>
            </a:r>
            <a:fld id="{3C66DE6B-CC4B-F74A-99D4-2DC8DD154D90}" type="slidenum">
              <a:rPr lang="x-none" smtClean="0"/>
              <a:pPr/>
              <a:t>20</a:t>
            </a:fld>
            <a:endParaRPr lang="x-none" dirty="0"/>
          </a:p>
        </p:txBody>
      </p:sp>
      <p:sp>
        <p:nvSpPr>
          <p:cNvPr id="3" name="Rectangle 2"/>
          <p:cNvSpPr/>
          <p:nvPr/>
        </p:nvSpPr>
        <p:spPr>
          <a:xfrm>
            <a:off x="1994645" y="796365"/>
            <a:ext cx="8352928" cy="707886"/>
          </a:xfrm>
          <a:prstGeom prst="rect">
            <a:avLst/>
          </a:prstGeom>
          <a:solidFill>
            <a:srgbClr val="1F4E79"/>
          </a:solidFill>
        </p:spPr>
        <p:txBody>
          <a:bodyPr wrap="square">
            <a:spAutoFit/>
          </a:bodyPr>
          <a:lstStyle/>
          <a:p>
            <a:pPr algn="ctr"/>
            <a:r>
              <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 process in </a:t>
            </a:r>
            <a:r>
              <a:rPr lang="fr-FR"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4 main phases</a:t>
            </a:r>
            <a:endPar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5" name="Freeform 4"/>
          <p:cNvSpPr/>
          <p:nvPr/>
        </p:nvSpPr>
        <p:spPr>
          <a:xfrm>
            <a:off x="3290789" y="1802370"/>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1</a:t>
            </a:r>
          </a:p>
        </p:txBody>
      </p:sp>
      <p:sp>
        <p:nvSpPr>
          <p:cNvPr id="6" name="Freeform 5"/>
          <p:cNvSpPr/>
          <p:nvPr/>
        </p:nvSpPr>
        <p:spPr>
          <a:xfrm>
            <a:off x="4079776" y="1801769"/>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Submission</a:t>
            </a:r>
          </a:p>
        </p:txBody>
      </p:sp>
      <p:sp>
        <p:nvSpPr>
          <p:cNvPr id="7" name="Freeform 6"/>
          <p:cNvSpPr/>
          <p:nvPr/>
        </p:nvSpPr>
        <p:spPr>
          <a:xfrm>
            <a:off x="3290789" y="2780927"/>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167129"/>
              <a:satOff val="4478"/>
              <a:lumOff val="19726"/>
              <a:alphaOff val="0"/>
            </a:schemeClr>
          </a:lnRef>
          <a:fillRef idx="1">
            <a:schemeClr val="accent1">
              <a:shade val="50000"/>
              <a:hueOff val="167129"/>
              <a:satOff val="4478"/>
              <a:lumOff val="19726"/>
              <a:alphaOff val="0"/>
            </a:schemeClr>
          </a:fillRef>
          <a:effectRef idx="0">
            <a:schemeClr val="accent1">
              <a:shade val="50000"/>
              <a:hueOff val="167129"/>
              <a:satOff val="4478"/>
              <a:lumOff val="19726"/>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2</a:t>
            </a:r>
          </a:p>
        </p:txBody>
      </p:sp>
      <p:sp>
        <p:nvSpPr>
          <p:cNvPr id="8" name="Freeform 7"/>
          <p:cNvSpPr/>
          <p:nvPr/>
        </p:nvSpPr>
        <p:spPr>
          <a:xfrm>
            <a:off x="4079776" y="2780928"/>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167129"/>
              <a:satOff val="4478"/>
              <a:lumOff val="19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Development</a:t>
            </a:r>
          </a:p>
        </p:txBody>
      </p:sp>
      <p:sp>
        <p:nvSpPr>
          <p:cNvPr id="9" name="TextBox 8"/>
          <p:cNvSpPr txBox="1"/>
          <p:nvPr/>
        </p:nvSpPr>
        <p:spPr>
          <a:xfrm>
            <a:off x="3685283" y="4178033"/>
            <a:ext cx="5666519" cy="147732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fr-FR" dirty="0" err="1">
                <a:solidFill>
                  <a:schemeClr val="bg1"/>
                </a:solidFill>
              </a:rPr>
              <a:t>Quality</a:t>
            </a:r>
            <a:r>
              <a:rPr lang="fr-FR" dirty="0">
                <a:solidFill>
                  <a:schemeClr val="bg1"/>
                </a:solidFill>
              </a:rPr>
              <a:t> assurance by the NTO.</a:t>
            </a:r>
          </a:p>
          <a:p>
            <a:pPr marL="285750" indent="-285750">
              <a:buFont typeface="Arial" panose="020B0604020202020204" pitchFamily="34" charset="0"/>
              <a:buChar char="•"/>
            </a:pPr>
            <a:r>
              <a:rPr lang="fr-FR" dirty="0">
                <a:solidFill>
                  <a:schemeClr val="bg1"/>
                </a:solidFill>
              </a:rPr>
              <a:t>Dialogue </a:t>
            </a:r>
            <a:r>
              <a:rPr lang="fr-FR" dirty="0" err="1">
                <a:solidFill>
                  <a:schemeClr val="bg1"/>
                </a:solidFill>
              </a:rPr>
              <a:t>with</a:t>
            </a:r>
            <a:r>
              <a:rPr lang="fr-FR" dirty="0">
                <a:solidFill>
                  <a:schemeClr val="bg1"/>
                </a:solidFill>
              </a:rPr>
              <a:t> </a:t>
            </a:r>
            <a:r>
              <a:rPr lang="fr-FR" dirty="0" err="1">
                <a:solidFill>
                  <a:schemeClr val="bg1"/>
                </a:solidFill>
              </a:rPr>
              <a:t>SMEs</a:t>
            </a:r>
            <a:r>
              <a:rPr lang="fr-FR" dirty="0">
                <a:solidFill>
                  <a:schemeClr val="bg1"/>
                </a:solidFill>
              </a:rPr>
              <a:t> (proposer and </a:t>
            </a:r>
            <a:r>
              <a:rPr lang="fr-FR" dirty="0" err="1">
                <a:solidFill>
                  <a:schemeClr val="bg1"/>
                </a:solidFill>
              </a:rPr>
              <a:t>other</a:t>
            </a:r>
            <a:r>
              <a:rPr lang="fr-FR" dirty="0">
                <a:solidFill>
                  <a:schemeClr val="bg1"/>
                </a:solidFill>
              </a:rPr>
              <a:t> </a:t>
            </a:r>
            <a:r>
              <a:rPr lang="fr-FR" dirty="0" err="1">
                <a:solidFill>
                  <a:schemeClr val="bg1"/>
                </a:solidFill>
              </a:rPr>
              <a:t>stakeholders</a:t>
            </a:r>
            <a:r>
              <a:rPr lang="fr-FR" dirty="0">
                <a:solidFill>
                  <a:schemeClr val="bg1"/>
                </a:solidFill>
              </a:rPr>
              <a:t>).</a:t>
            </a:r>
          </a:p>
          <a:p>
            <a:pPr marL="285750" indent="-285750" algn="ctr">
              <a:buFont typeface="Wingdings" panose="05000000000000000000" pitchFamily="2" charset="2"/>
              <a:buChar char="è"/>
            </a:pPr>
            <a:endParaRPr lang="fr-FR" dirty="0">
              <a:solidFill>
                <a:schemeClr val="bg1"/>
              </a:solidFill>
            </a:endParaRPr>
          </a:p>
          <a:p>
            <a:pPr marL="285750" indent="-285750" algn="ctr">
              <a:buFont typeface="Wingdings" panose="05000000000000000000" pitchFamily="2" charset="2"/>
              <a:buChar char="è"/>
            </a:pPr>
            <a:r>
              <a:rPr lang="fr-FR" dirty="0">
                <a:solidFill>
                  <a:schemeClr val="bg1"/>
                </a:solidFill>
              </a:rPr>
              <a:t>till consensus on </a:t>
            </a:r>
            <a:r>
              <a:rPr lang="fr-FR" dirty="0" err="1">
                <a:solidFill>
                  <a:schemeClr val="bg1"/>
                </a:solidFill>
              </a:rPr>
              <a:t>both</a:t>
            </a:r>
            <a:r>
              <a:rPr lang="fr-FR" dirty="0">
                <a:solidFill>
                  <a:schemeClr val="bg1"/>
                </a:solidFill>
              </a:rPr>
              <a:t> FORM and SUBSTANCE </a:t>
            </a:r>
            <a:r>
              <a:rPr lang="fr-FR" dirty="0" err="1">
                <a:solidFill>
                  <a:schemeClr val="bg1"/>
                </a:solidFill>
              </a:rPr>
              <a:t>is</a:t>
            </a:r>
            <a:r>
              <a:rPr lang="fr-FR" dirty="0">
                <a:solidFill>
                  <a:schemeClr val="bg1"/>
                </a:solidFill>
              </a:rPr>
              <a:t> </a:t>
            </a:r>
            <a:r>
              <a:rPr lang="fr-FR" dirty="0" err="1">
                <a:solidFill>
                  <a:schemeClr val="bg1"/>
                </a:solidFill>
              </a:rPr>
              <a:t>reached</a:t>
            </a:r>
            <a:r>
              <a:rPr lang="fr-FR" dirty="0">
                <a:solidFill>
                  <a:schemeClr val="bg1"/>
                </a:solidFill>
              </a:rPr>
              <a:t>.</a:t>
            </a:r>
          </a:p>
        </p:txBody>
      </p:sp>
    </p:spTree>
    <p:extLst>
      <p:ext uri="{BB962C8B-B14F-4D97-AF65-F5344CB8AC3E}">
        <p14:creationId xmlns:p14="http://schemas.microsoft.com/office/powerpoint/2010/main" val="35113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Quality</a:t>
            </a:r>
            <a:r>
              <a:rPr lang="fr-FR" dirty="0"/>
              <a:t> assurance by NTO</a:t>
            </a:r>
            <a:endParaRPr lang="en-GB" dirty="0"/>
          </a:p>
        </p:txBody>
      </p:sp>
      <p:sp>
        <p:nvSpPr>
          <p:cNvPr id="4" name="Slide Number Placeholder 3"/>
          <p:cNvSpPr>
            <a:spLocks noGrp="1"/>
          </p:cNvSpPr>
          <p:nvPr>
            <p:ph type="sldNum" sz="quarter" idx="4"/>
          </p:nvPr>
        </p:nvSpPr>
        <p:spPr/>
        <p:txBody>
          <a:bodyPr/>
          <a:lstStyle/>
          <a:p>
            <a:fld id="{82EA1AC2-A1C5-413A-B8F8-77A3DA589937}" type="datetime1">
              <a:rPr lang="x-none" smtClean="0"/>
              <a:pPr/>
              <a:t>6/4/2024</a:t>
            </a:fld>
            <a:r>
              <a:rPr lang="x-none"/>
              <a:t>  |  </a:t>
            </a:r>
            <a:r>
              <a:rPr lang="en-GB"/>
              <a:t>P</a:t>
            </a:r>
            <a:r>
              <a:rPr lang="x-none"/>
              <a:t>AGE </a:t>
            </a:r>
            <a:fld id="{3C66DE6B-CC4B-F74A-99D4-2DC8DD154D90}" type="slidenum">
              <a:rPr lang="x-none" smtClean="0"/>
              <a:pPr/>
              <a:t>21</a:t>
            </a:fld>
            <a:endParaRPr lang="x-none" dirty="0"/>
          </a:p>
        </p:txBody>
      </p:sp>
      <p:sp>
        <p:nvSpPr>
          <p:cNvPr id="6" name="Rectangle 5"/>
          <p:cNvSpPr/>
          <p:nvPr/>
        </p:nvSpPr>
        <p:spPr>
          <a:xfrm>
            <a:off x="2351584" y="1124744"/>
            <a:ext cx="8352928" cy="5601533"/>
          </a:xfrm>
          <a:prstGeom prst="rect">
            <a:avLst/>
          </a:prstGeom>
        </p:spPr>
        <p:txBody>
          <a:bodyPr wrap="square">
            <a:spAutoFit/>
          </a:bodyPr>
          <a:lstStyle/>
          <a:p>
            <a:r>
              <a:rPr lang="en-GB" altLang="en-US" i="1" dirty="0">
                <a:solidFill>
                  <a:srgbClr val="1F4E79"/>
                </a:solidFill>
                <a:latin typeface="+mn-lt"/>
              </a:rPr>
              <a:t>- MAIN POINTS</a:t>
            </a:r>
          </a:p>
          <a:p>
            <a:pPr>
              <a:defRPr/>
            </a:pPr>
            <a:endParaRPr lang="en-GB" altLang="en-US" sz="2000" b="1" dirty="0">
              <a:solidFill>
                <a:srgbClr val="1F4E79"/>
              </a:solidFill>
              <a:latin typeface="+mn-lt"/>
            </a:endParaRPr>
          </a:p>
          <a:p>
            <a:pPr marL="342900" indent="-342900">
              <a:buFont typeface="Wingdings" panose="05000000000000000000" pitchFamily="2" charset="2"/>
              <a:buChar char="ü"/>
              <a:defRPr/>
            </a:pPr>
            <a:r>
              <a:rPr lang="en-GB" altLang="en-US" sz="2000" dirty="0">
                <a:solidFill>
                  <a:srgbClr val="1F4E79"/>
                </a:solidFill>
                <a:latin typeface="+mn-lt"/>
              </a:rPr>
              <a:t>EN-FR equivalence</a:t>
            </a:r>
          </a:p>
          <a:p>
            <a:pPr marL="342900" indent="-342900">
              <a:buFont typeface="Wingdings" panose="05000000000000000000" pitchFamily="2" charset="2"/>
              <a:buChar char="ü"/>
              <a:defRPr/>
            </a:pPr>
            <a:r>
              <a:rPr lang="en-GB" altLang="en-US" sz="2000" dirty="0">
                <a:solidFill>
                  <a:srgbClr val="1F4E79"/>
                </a:solidFill>
                <a:latin typeface="+mn-lt"/>
              </a:rPr>
              <a:t>Terms and abbreviations listed correctly</a:t>
            </a:r>
          </a:p>
          <a:p>
            <a:pPr marL="342900" indent="-342900">
              <a:buFont typeface="Wingdings" panose="05000000000000000000" pitchFamily="2" charset="2"/>
              <a:buChar char="ü"/>
              <a:defRPr/>
            </a:pPr>
            <a:r>
              <a:rPr lang="en-GB" altLang="en-US" sz="2000" dirty="0">
                <a:solidFill>
                  <a:srgbClr val="1F4E79"/>
                </a:solidFill>
                <a:latin typeface="+mn-lt"/>
              </a:rPr>
              <a:t>Consistency with existing NATO Agreed terminology (e.g. use of NATO Agreed terms within definitions)</a:t>
            </a:r>
          </a:p>
          <a:p>
            <a:pPr marL="342900" indent="-342900">
              <a:buFont typeface="Wingdings" panose="05000000000000000000" pitchFamily="2" charset="2"/>
              <a:buChar char="ü"/>
              <a:defRPr/>
            </a:pPr>
            <a:r>
              <a:rPr lang="en-GB" altLang="en-US" sz="2000" dirty="0">
                <a:solidFill>
                  <a:srgbClr val="1F4E79"/>
                </a:solidFill>
                <a:latin typeface="+mn-lt"/>
              </a:rPr>
              <a:t>One-sentence definitions - no ‘encyclopaedic’ definitions</a:t>
            </a:r>
          </a:p>
          <a:p>
            <a:pPr marL="342900" indent="-342900">
              <a:buFont typeface="Wingdings" panose="05000000000000000000" pitchFamily="2" charset="2"/>
              <a:buChar char="ü"/>
              <a:defRPr/>
            </a:pPr>
            <a:r>
              <a:rPr lang="en-GB" altLang="en-US" sz="2000" dirty="0">
                <a:solidFill>
                  <a:srgbClr val="1F4E79"/>
                </a:solidFill>
                <a:latin typeface="+mn-lt"/>
              </a:rPr>
              <a:t>No abbreviations in definitions</a:t>
            </a:r>
          </a:p>
          <a:p>
            <a:pPr marL="342900" indent="-342900">
              <a:buFont typeface="Wingdings" panose="05000000000000000000" pitchFamily="2" charset="2"/>
              <a:buChar char="ü"/>
              <a:defRPr/>
            </a:pPr>
            <a:r>
              <a:rPr lang="en-GB" altLang="en-US" sz="2000" dirty="0">
                <a:solidFill>
                  <a:srgbClr val="1F4E79"/>
                </a:solidFill>
                <a:latin typeface="+mn-lt"/>
              </a:rPr>
              <a:t>Nouns defined as nouns, verbs as verbs, etc.</a:t>
            </a:r>
          </a:p>
          <a:p>
            <a:pPr marL="342900" indent="-342900">
              <a:buFont typeface="Wingdings" panose="05000000000000000000" pitchFamily="2" charset="2"/>
              <a:buChar char="ü"/>
              <a:defRPr/>
            </a:pPr>
            <a:r>
              <a:rPr lang="en-GB" altLang="en-US" sz="2000" dirty="0">
                <a:solidFill>
                  <a:srgbClr val="1F4E79"/>
                </a:solidFill>
                <a:latin typeface="+mn-lt"/>
              </a:rPr>
              <a:t>No doctrine in definitions</a:t>
            </a:r>
          </a:p>
          <a:p>
            <a:pPr marL="342900" indent="-342900">
              <a:buFont typeface="Wingdings" panose="05000000000000000000" pitchFamily="2" charset="2"/>
              <a:buChar char="ü"/>
              <a:defRPr/>
            </a:pPr>
            <a:r>
              <a:rPr lang="en-GB" altLang="en-US" sz="2000" dirty="0">
                <a:solidFill>
                  <a:srgbClr val="1F4E79"/>
                </a:solidFill>
                <a:latin typeface="+mn-lt"/>
              </a:rPr>
              <a:t>Alignment of definitions, if necessary: EN and FR to say the same thing</a:t>
            </a:r>
          </a:p>
          <a:p>
            <a:pPr marL="342900" indent="-342900">
              <a:buFont typeface="Wingdings" panose="05000000000000000000" pitchFamily="2" charset="2"/>
              <a:buChar char="ü"/>
              <a:defRPr/>
            </a:pPr>
            <a:r>
              <a:rPr lang="en-GB" altLang="en-US" sz="2000" dirty="0">
                <a:solidFill>
                  <a:srgbClr val="1F4E79"/>
                </a:solidFill>
                <a:latin typeface="+mn-lt"/>
              </a:rPr>
              <a:t>No ambiguities (e.g. preference for ‘that’ over ‘which’)</a:t>
            </a:r>
          </a:p>
          <a:p>
            <a:pPr marL="342900" indent="-342900">
              <a:buFont typeface="Wingdings" panose="05000000000000000000" pitchFamily="2" charset="2"/>
              <a:buChar char="ü"/>
              <a:defRPr/>
            </a:pPr>
            <a:r>
              <a:rPr lang="fr-FR" altLang="en-US" sz="2000" dirty="0" err="1">
                <a:solidFill>
                  <a:srgbClr val="1F4E79"/>
                </a:solidFill>
                <a:latin typeface="+mn-lt"/>
              </a:rPr>
              <a:t>Gender-neutral</a:t>
            </a:r>
            <a:r>
              <a:rPr lang="fr-FR" altLang="en-US" sz="2000" dirty="0">
                <a:solidFill>
                  <a:srgbClr val="1F4E79"/>
                </a:solidFill>
                <a:latin typeface="+mn-lt"/>
              </a:rPr>
              <a:t> </a:t>
            </a:r>
            <a:r>
              <a:rPr lang="fr-FR" altLang="en-US" sz="2000" dirty="0" err="1">
                <a:solidFill>
                  <a:srgbClr val="1F4E79"/>
                </a:solidFill>
                <a:latin typeface="+mn-lt"/>
              </a:rPr>
              <a:t>language</a:t>
            </a:r>
            <a:endParaRPr lang="en-GB" altLang="en-US" sz="2000" dirty="0">
              <a:solidFill>
                <a:srgbClr val="1F4E79"/>
              </a:solidFill>
              <a:latin typeface="+mn-lt"/>
            </a:endParaRPr>
          </a:p>
          <a:p>
            <a:pPr marL="342900" indent="-342900">
              <a:buFont typeface="Wingdings" panose="05000000000000000000" pitchFamily="2" charset="2"/>
              <a:buChar char="ü"/>
              <a:defRPr/>
            </a:pPr>
            <a:r>
              <a:rPr lang="en-GB" altLang="en-US" sz="2000" dirty="0">
                <a:solidFill>
                  <a:srgbClr val="1F4E79"/>
                </a:solidFill>
                <a:latin typeface="+mn-lt"/>
              </a:rPr>
              <a:t>No attempts to duplicate (using another term) terminology for a concept that is already in NATOTerm</a:t>
            </a:r>
          </a:p>
          <a:p>
            <a:pPr>
              <a:defRPr/>
            </a:pPr>
            <a:endParaRPr lang="en-GB" altLang="en-US" sz="2000" dirty="0">
              <a:solidFill>
                <a:srgbClr val="1F4E79"/>
              </a:solidFill>
              <a:latin typeface="+mn-lt"/>
            </a:endParaRPr>
          </a:p>
          <a:p>
            <a:pPr>
              <a:defRPr/>
            </a:pPr>
            <a:r>
              <a:rPr lang="en-GB" altLang="en-US" sz="2000" dirty="0">
                <a:solidFill>
                  <a:srgbClr val="1F4E79"/>
                </a:solidFill>
                <a:latin typeface="+mn-lt"/>
              </a:rPr>
              <a:t>If terminology is shared between different SME groups:</a:t>
            </a:r>
          </a:p>
          <a:p>
            <a:pPr marL="342900" indent="-342900">
              <a:buFont typeface="Wingdings" panose="05000000000000000000" pitchFamily="2" charset="2"/>
              <a:buChar char="ü"/>
              <a:defRPr/>
            </a:pPr>
            <a:r>
              <a:rPr lang="en-GB" altLang="en-US" sz="2000" dirty="0">
                <a:solidFill>
                  <a:srgbClr val="1F4E79"/>
                </a:solidFill>
                <a:latin typeface="+mn-lt"/>
              </a:rPr>
              <a:t>Coordination with other stakeholders</a:t>
            </a:r>
          </a:p>
        </p:txBody>
      </p:sp>
    </p:spTree>
    <p:extLst>
      <p:ext uri="{BB962C8B-B14F-4D97-AF65-F5344CB8AC3E}">
        <p14:creationId xmlns:p14="http://schemas.microsoft.com/office/powerpoint/2010/main" val="303963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187886-D1C1-46CD-B3BD-7AA31D2F9CAA}" type="datetime1">
              <a:rPr lang="x-none" smtClean="0"/>
              <a:pPr/>
              <a:t>6/4/2024</a:t>
            </a:fld>
            <a:r>
              <a:rPr lang="x-none"/>
              <a:t>  |  </a:t>
            </a:r>
            <a:r>
              <a:rPr lang="en-GB"/>
              <a:t>P</a:t>
            </a:r>
            <a:r>
              <a:rPr lang="x-none"/>
              <a:t>AGE </a:t>
            </a:r>
            <a:fld id="{3C66DE6B-CC4B-F74A-99D4-2DC8DD154D90}" type="slidenum">
              <a:rPr lang="x-none" smtClean="0"/>
              <a:pPr/>
              <a:t>22</a:t>
            </a:fld>
            <a:endParaRPr lang="x-none" dirty="0"/>
          </a:p>
        </p:txBody>
      </p:sp>
      <p:sp>
        <p:nvSpPr>
          <p:cNvPr id="3" name="Rectangle 2"/>
          <p:cNvSpPr/>
          <p:nvPr/>
        </p:nvSpPr>
        <p:spPr>
          <a:xfrm>
            <a:off x="1922637" y="436325"/>
            <a:ext cx="8352928" cy="707886"/>
          </a:xfrm>
          <a:prstGeom prst="rect">
            <a:avLst/>
          </a:prstGeom>
          <a:solidFill>
            <a:srgbClr val="1F4E79"/>
          </a:solidFill>
        </p:spPr>
        <p:txBody>
          <a:bodyPr wrap="square">
            <a:spAutoFit/>
          </a:bodyPr>
          <a:lstStyle/>
          <a:p>
            <a:pPr algn="ctr"/>
            <a:r>
              <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 process in </a:t>
            </a:r>
            <a:r>
              <a:rPr lang="fr-FR"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4 main phases</a:t>
            </a:r>
            <a:endPar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5" name="Freeform 4"/>
          <p:cNvSpPr/>
          <p:nvPr/>
        </p:nvSpPr>
        <p:spPr>
          <a:xfrm>
            <a:off x="3218781" y="1442330"/>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1</a:t>
            </a:r>
          </a:p>
        </p:txBody>
      </p:sp>
      <p:sp>
        <p:nvSpPr>
          <p:cNvPr id="6" name="Freeform 5"/>
          <p:cNvSpPr/>
          <p:nvPr/>
        </p:nvSpPr>
        <p:spPr>
          <a:xfrm>
            <a:off x="4007768" y="1441729"/>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Submission</a:t>
            </a:r>
          </a:p>
        </p:txBody>
      </p:sp>
      <p:sp>
        <p:nvSpPr>
          <p:cNvPr id="7" name="Freeform 6"/>
          <p:cNvSpPr/>
          <p:nvPr/>
        </p:nvSpPr>
        <p:spPr>
          <a:xfrm>
            <a:off x="3218781" y="2420887"/>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167129"/>
              <a:satOff val="4478"/>
              <a:lumOff val="19726"/>
              <a:alphaOff val="0"/>
            </a:schemeClr>
          </a:lnRef>
          <a:fillRef idx="1">
            <a:schemeClr val="accent1">
              <a:shade val="50000"/>
              <a:hueOff val="167129"/>
              <a:satOff val="4478"/>
              <a:lumOff val="19726"/>
              <a:alphaOff val="0"/>
            </a:schemeClr>
          </a:fillRef>
          <a:effectRef idx="0">
            <a:schemeClr val="accent1">
              <a:shade val="50000"/>
              <a:hueOff val="167129"/>
              <a:satOff val="4478"/>
              <a:lumOff val="19726"/>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2</a:t>
            </a:r>
          </a:p>
        </p:txBody>
      </p:sp>
      <p:sp>
        <p:nvSpPr>
          <p:cNvPr id="8" name="Freeform 7"/>
          <p:cNvSpPr/>
          <p:nvPr/>
        </p:nvSpPr>
        <p:spPr>
          <a:xfrm>
            <a:off x="4007768" y="2420888"/>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167129"/>
              <a:satOff val="4478"/>
              <a:lumOff val="19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Development</a:t>
            </a:r>
          </a:p>
        </p:txBody>
      </p:sp>
      <p:sp>
        <p:nvSpPr>
          <p:cNvPr id="9" name="Freeform 8"/>
          <p:cNvSpPr/>
          <p:nvPr/>
        </p:nvSpPr>
        <p:spPr>
          <a:xfrm>
            <a:off x="3218781" y="3399444"/>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334258"/>
              <a:satOff val="8955"/>
              <a:lumOff val="39453"/>
              <a:alphaOff val="0"/>
            </a:schemeClr>
          </a:lnRef>
          <a:fillRef idx="1">
            <a:schemeClr val="accent1">
              <a:shade val="50000"/>
              <a:hueOff val="334258"/>
              <a:satOff val="8955"/>
              <a:lumOff val="39453"/>
              <a:alphaOff val="0"/>
            </a:schemeClr>
          </a:fillRef>
          <a:effectRef idx="0">
            <a:schemeClr val="accent1">
              <a:shade val="50000"/>
              <a:hueOff val="334258"/>
              <a:satOff val="8955"/>
              <a:lumOff val="39453"/>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3</a:t>
            </a:r>
          </a:p>
        </p:txBody>
      </p:sp>
      <p:sp>
        <p:nvSpPr>
          <p:cNvPr id="10" name="Freeform 9"/>
          <p:cNvSpPr/>
          <p:nvPr/>
        </p:nvSpPr>
        <p:spPr>
          <a:xfrm>
            <a:off x="4007768" y="3399445"/>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334258"/>
              <a:satOff val="8955"/>
              <a:lumOff val="394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Approval</a:t>
            </a:r>
          </a:p>
        </p:txBody>
      </p:sp>
      <p:sp>
        <p:nvSpPr>
          <p:cNvPr id="11" name="TextBox 10"/>
          <p:cNvSpPr txBox="1"/>
          <p:nvPr/>
        </p:nvSpPr>
        <p:spPr>
          <a:xfrm>
            <a:off x="2858741" y="4597375"/>
            <a:ext cx="6696744" cy="175432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fr-FR" dirty="0">
                <a:solidFill>
                  <a:schemeClr val="bg1"/>
                </a:solidFill>
              </a:rPr>
              <a:t>Once mature, the </a:t>
            </a:r>
            <a:r>
              <a:rPr lang="fr-FR" dirty="0" err="1">
                <a:solidFill>
                  <a:schemeClr val="bg1"/>
                </a:solidFill>
              </a:rPr>
              <a:t>proposed</a:t>
            </a:r>
            <a:r>
              <a:rPr lang="fr-FR" dirty="0">
                <a:solidFill>
                  <a:schemeClr val="bg1"/>
                </a:solidFill>
              </a:rPr>
              <a:t> </a:t>
            </a:r>
            <a:r>
              <a:rPr lang="fr-FR" dirty="0" err="1">
                <a:solidFill>
                  <a:schemeClr val="bg1"/>
                </a:solidFill>
              </a:rPr>
              <a:t>terminology</a:t>
            </a:r>
            <a:r>
              <a:rPr lang="fr-FR" dirty="0">
                <a:solidFill>
                  <a:schemeClr val="bg1"/>
                </a:solidFill>
              </a:rPr>
              <a:t> </a:t>
            </a:r>
            <a:r>
              <a:rPr lang="fr-FR" dirty="0" err="1">
                <a:solidFill>
                  <a:schemeClr val="bg1"/>
                </a:solidFill>
              </a:rPr>
              <a:t>is</a:t>
            </a:r>
            <a:r>
              <a:rPr lang="fr-FR" dirty="0">
                <a:solidFill>
                  <a:schemeClr val="bg1"/>
                </a:solidFill>
              </a:rPr>
              <a:t> </a:t>
            </a:r>
            <a:r>
              <a:rPr lang="fr-FR" dirty="0" err="1">
                <a:solidFill>
                  <a:schemeClr val="bg1"/>
                </a:solidFill>
              </a:rPr>
              <a:t>submitted</a:t>
            </a:r>
            <a:r>
              <a:rPr lang="fr-FR" dirty="0">
                <a:solidFill>
                  <a:schemeClr val="bg1"/>
                </a:solidFill>
              </a:rPr>
              <a:t> to the </a:t>
            </a:r>
            <a:r>
              <a:rPr lang="fr-FR" dirty="0" err="1">
                <a:solidFill>
                  <a:schemeClr val="bg1"/>
                </a:solidFill>
              </a:rPr>
              <a:t>appropriate</a:t>
            </a:r>
            <a:r>
              <a:rPr lang="fr-FR" dirty="0">
                <a:solidFill>
                  <a:schemeClr val="bg1"/>
                </a:solidFill>
              </a:rPr>
              <a:t> </a:t>
            </a:r>
            <a:r>
              <a:rPr lang="fr-FR" dirty="0" err="1">
                <a:solidFill>
                  <a:schemeClr val="bg1"/>
                </a:solidFill>
              </a:rPr>
              <a:t>approving</a:t>
            </a:r>
            <a:r>
              <a:rPr lang="fr-FR" dirty="0">
                <a:solidFill>
                  <a:schemeClr val="bg1"/>
                </a:solidFill>
              </a:rPr>
              <a:t> </a:t>
            </a:r>
            <a:r>
              <a:rPr lang="fr-FR" dirty="0" err="1">
                <a:solidFill>
                  <a:schemeClr val="bg1"/>
                </a:solidFill>
              </a:rPr>
              <a:t>authority</a:t>
            </a:r>
            <a:r>
              <a:rPr lang="fr-FR" dirty="0">
                <a:solidFill>
                  <a:schemeClr val="bg1"/>
                </a:solidFill>
              </a:rPr>
              <a:t> to </a:t>
            </a:r>
            <a:r>
              <a:rPr lang="fr-FR" dirty="0" err="1">
                <a:solidFill>
                  <a:schemeClr val="bg1"/>
                </a:solidFill>
              </a:rPr>
              <a:t>request</a:t>
            </a:r>
            <a:r>
              <a:rPr lang="fr-FR" dirty="0">
                <a:solidFill>
                  <a:schemeClr val="bg1"/>
                </a:solidFill>
              </a:rPr>
              <a:t> </a:t>
            </a:r>
            <a:r>
              <a:rPr lang="fr-FR" dirty="0" err="1">
                <a:solidFill>
                  <a:schemeClr val="bg1"/>
                </a:solidFill>
              </a:rPr>
              <a:t>approval</a:t>
            </a:r>
            <a:r>
              <a:rPr lang="fr-FR" dirty="0">
                <a:solidFill>
                  <a:schemeClr val="bg1"/>
                </a:solidFill>
              </a:rPr>
              <a:t>.</a:t>
            </a:r>
          </a:p>
          <a:p>
            <a:pPr marL="285750" indent="-285750">
              <a:buFont typeface="Arial" panose="020B0604020202020204" pitchFamily="34" charset="0"/>
              <a:buChar char="•"/>
            </a:pPr>
            <a:r>
              <a:rPr lang="fr-FR" dirty="0">
                <a:solidFill>
                  <a:schemeClr val="bg1"/>
                </a:solidFill>
              </a:rPr>
              <a:t>If </a:t>
            </a:r>
            <a:r>
              <a:rPr lang="fr-FR" dirty="0" err="1">
                <a:solidFill>
                  <a:schemeClr val="bg1"/>
                </a:solidFill>
              </a:rPr>
              <a:t>approved</a:t>
            </a:r>
            <a:r>
              <a:rPr lang="fr-FR" dirty="0">
                <a:solidFill>
                  <a:schemeClr val="bg1"/>
                </a:solidFill>
              </a:rPr>
              <a:t> by consensus, the </a:t>
            </a:r>
            <a:r>
              <a:rPr lang="fr-FR" dirty="0" err="1">
                <a:solidFill>
                  <a:schemeClr val="bg1"/>
                </a:solidFill>
              </a:rPr>
              <a:t>terminology</a:t>
            </a:r>
            <a:r>
              <a:rPr lang="fr-FR" dirty="0">
                <a:solidFill>
                  <a:schemeClr val="bg1"/>
                </a:solidFill>
              </a:rPr>
              <a:t> </a:t>
            </a:r>
            <a:r>
              <a:rPr lang="fr-FR" dirty="0" err="1">
                <a:solidFill>
                  <a:schemeClr val="bg1"/>
                </a:solidFill>
              </a:rPr>
              <a:t>becomes</a:t>
            </a:r>
            <a:r>
              <a:rPr lang="fr-FR" dirty="0">
                <a:solidFill>
                  <a:schemeClr val="bg1"/>
                </a:solidFill>
              </a:rPr>
              <a:t> ‘NATO </a:t>
            </a:r>
            <a:r>
              <a:rPr lang="fr-FR" dirty="0" err="1">
                <a:solidFill>
                  <a:schemeClr val="bg1"/>
                </a:solidFill>
              </a:rPr>
              <a:t>Agreed</a:t>
            </a:r>
            <a:r>
              <a:rPr lang="fr-FR" dirty="0">
                <a:solidFill>
                  <a:schemeClr val="bg1"/>
                </a:solidFill>
              </a:rPr>
              <a:t>’ and </a:t>
            </a:r>
            <a:r>
              <a:rPr lang="fr-FR" dirty="0" err="1">
                <a:solidFill>
                  <a:schemeClr val="bg1"/>
                </a:solidFill>
              </a:rPr>
              <a:t>is</a:t>
            </a:r>
            <a:r>
              <a:rPr lang="fr-FR" dirty="0">
                <a:solidFill>
                  <a:schemeClr val="bg1"/>
                </a:solidFill>
              </a:rPr>
              <a:t> </a:t>
            </a:r>
            <a:r>
              <a:rPr lang="fr-FR" dirty="0" err="1">
                <a:solidFill>
                  <a:schemeClr val="bg1"/>
                </a:solidFill>
              </a:rPr>
              <a:t>compulsory</a:t>
            </a:r>
            <a:r>
              <a:rPr lang="fr-FR" dirty="0">
                <a:solidFill>
                  <a:schemeClr val="bg1"/>
                </a:solidFill>
              </a:rPr>
              <a:t>.</a:t>
            </a:r>
          </a:p>
          <a:p>
            <a:pPr marL="285750" indent="-285750">
              <a:buFont typeface="Arial" panose="020B0604020202020204" pitchFamily="34" charset="0"/>
              <a:buChar char="•"/>
            </a:pPr>
            <a:r>
              <a:rPr lang="fr-FR" dirty="0">
                <a:solidFill>
                  <a:schemeClr val="bg1"/>
                </a:solidFill>
              </a:rPr>
              <a:t>At </a:t>
            </a:r>
            <a:r>
              <a:rPr lang="fr-FR" dirty="0" err="1">
                <a:solidFill>
                  <a:schemeClr val="bg1"/>
                </a:solidFill>
              </a:rPr>
              <a:t>this</a:t>
            </a:r>
            <a:r>
              <a:rPr lang="fr-FR" dirty="0">
                <a:solidFill>
                  <a:schemeClr val="bg1"/>
                </a:solidFill>
              </a:rPr>
              <a:t> stage, </a:t>
            </a:r>
            <a:r>
              <a:rPr lang="fr-FR" dirty="0" err="1">
                <a:solidFill>
                  <a:schemeClr val="bg1"/>
                </a:solidFill>
              </a:rPr>
              <a:t>terminology</a:t>
            </a:r>
            <a:r>
              <a:rPr lang="fr-FR" dirty="0">
                <a:solidFill>
                  <a:schemeClr val="bg1"/>
                </a:solidFill>
              </a:rPr>
              <a:t> </a:t>
            </a:r>
            <a:r>
              <a:rPr lang="fr-FR" dirty="0" err="1">
                <a:solidFill>
                  <a:schemeClr val="bg1"/>
                </a:solidFill>
              </a:rPr>
              <a:t>can</a:t>
            </a:r>
            <a:r>
              <a:rPr lang="fr-FR" dirty="0">
                <a:solidFill>
                  <a:schemeClr val="bg1"/>
                </a:solidFill>
              </a:rPr>
              <a:t> </a:t>
            </a:r>
            <a:r>
              <a:rPr lang="fr-FR" dirty="0" err="1">
                <a:solidFill>
                  <a:schemeClr val="bg1"/>
                </a:solidFill>
              </a:rPr>
              <a:t>still</a:t>
            </a:r>
            <a:r>
              <a:rPr lang="fr-FR" dirty="0">
                <a:solidFill>
                  <a:schemeClr val="bg1"/>
                </a:solidFill>
              </a:rPr>
              <a:t> </a:t>
            </a:r>
            <a:r>
              <a:rPr lang="fr-FR" dirty="0" err="1">
                <a:solidFill>
                  <a:schemeClr val="bg1"/>
                </a:solidFill>
              </a:rPr>
              <a:t>be</a:t>
            </a:r>
            <a:r>
              <a:rPr lang="fr-FR" dirty="0">
                <a:solidFill>
                  <a:schemeClr val="bg1"/>
                </a:solidFill>
              </a:rPr>
              <a:t> </a:t>
            </a:r>
            <a:r>
              <a:rPr lang="fr-FR" dirty="0" err="1">
                <a:solidFill>
                  <a:schemeClr val="bg1"/>
                </a:solidFill>
              </a:rPr>
              <a:t>rejected</a:t>
            </a:r>
            <a:r>
              <a:rPr lang="fr-FR" dirty="0">
                <a:solidFill>
                  <a:schemeClr val="bg1"/>
                </a:solidFill>
              </a:rPr>
              <a:t> or sent back for </a:t>
            </a:r>
            <a:r>
              <a:rPr lang="fr-FR" dirty="0" err="1">
                <a:solidFill>
                  <a:schemeClr val="bg1"/>
                </a:solidFill>
              </a:rPr>
              <a:t>further</a:t>
            </a:r>
            <a:r>
              <a:rPr lang="fr-FR" dirty="0">
                <a:solidFill>
                  <a:schemeClr val="bg1"/>
                </a:solidFill>
              </a:rPr>
              <a:t> </a:t>
            </a:r>
            <a:r>
              <a:rPr lang="fr-FR" dirty="0" err="1">
                <a:solidFill>
                  <a:schemeClr val="bg1"/>
                </a:solidFill>
              </a:rPr>
              <a:t>study</a:t>
            </a:r>
            <a:r>
              <a:rPr lang="fr-FR" dirty="0">
                <a:solidFill>
                  <a:schemeClr val="bg1"/>
                </a:solidFill>
              </a:rPr>
              <a:t>.</a:t>
            </a:r>
          </a:p>
        </p:txBody>
      </p:sp>
    </p:spTree>
    <p:extLst>
      <p:ext uri="{BB962C8B-B14F-4D97-AF65-F5344CB8AC3E}">
        <p14:creationId xmlns:p14="http://schemas.microsoft.com/office/powerpoint/2010/main" val="32652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Separate</a:t>
            </a:r>
            <a:r>
              <a:rPr lang="fr-FR" dirty="0"/>
              <a:t> </a:t>
            </a:r>
            <a:r>
              <a:rPr lang="fr-FR" dirty="0" err="1"/>
              <a:t>approval</a:t>
            </a:r>
            <a:r>
              <a:rPr lang="fr-FR" dirty="0"/>
              <a:t> of document and </a:t>
            </a:r>
            <a:r>
              <a:rPr lang="fr-FR" dirty="0" err="1"/>
              <a:t>terminology</a:t>
            </a:r>
            <a:endParaRPr lang="en-GB" dirty="0"/>
          </a:p>
        </p:txBody>
      </p:sp>
      <p:sp>
        <p:nvSpPr>
          <p:cNvPr id="4" name="Slide Number Placeholder 3"/>
          <p:cNvSpPr>
            <a:spLocks noGrp="1"/>
          </p:cNvSpPr>
          <p:nvPr>
            <p:ph type="sldNum" sz="quarter" idx="4"/>
          </p:nvPr>
        </p:nvSpPr>
        <p:spPr/>
        <p:txBody>
          <a:bodyPr/>
          <a:lstStyle/>
          <a:p>
            <a:fld id="{DEFE5859-A9A3-4476-B72C-49BDAEB4C2F9}" type="datetime1">
              <a:rPr lang="x-none" smtClean="0"/>
              <a:pPr/>
              <a:t>6/4/2024</a:t>
            </a:fld>
            <a:r>
              <a:rPr lang="x-none"/>
              <a:t>  |  </a:t>
            </a:r>
            <a:r>
              <a:rPr lang="en-GB"/>
              <a:t>P</a:t>
            </a:r>
            <a:r>
              <a:rPr lang="x-none"/>
              <a:t>AGE </a:t>
            </a:r>
            <a:fld id="{3C66DE6B-CC4B-F74A-99D4-2DC8DD154D90}" type="slidenum">
              <a:rPr lang="x-none" smtClean="0"/>
              <a:pPr/>
              <a:t>23</a:t>
            </a:fld>
            <a:endParaRPr lang="x-none" dirty="0"/>
          </a:p>
        </p:txBody>
      </p:sp>
      <p:grpSp>
        <p:nvGrpSpPr>
          <p:cNvPr id="6" name="Group 34"/>
          <p:cNvGrpSpPr>
            <a:grpSpLocks/>
          </p:cNvGrpSpPr>
          <p:nvPr/>
        </p:nvGrpSpPr>
        <p:grpSpPr bwMode="auto">
          <a:xfrm>
            <a:off x="2083116" y="2952180"/>
            <a:ext cx="7620000" cy="523875"/>
            <a:chOff x="476" y="2137"/>
            <a:chExt cx="4800" cy="330"/>
          </a:xfrm>
        </p:grpSpPr>
        <p:sp>
          <p:nvSpPr>
            <p:cNvPr id="7" name="Text Box 14"/>
            <p:cNvSpPr txBox="1">
              <a:spLocks noChangeArrowheads="1"/>
            </p:cNvSpPr>
            <p:nvPr/>
          </p:nvSpPr>
          <p:spPr bwMode="auto">
            <a:xfrm>
              <a:off x="476" y="2137"/>
              <a:ext cx="933" cy="33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fr-BE" altLang="en-US" sz="1400" b="1" dirty="0" err="1">
                  <a:solidFill>
                    <a:srgbClr val="203864"/>
                  </a:solidFill>
                  <a:cs typeface="Arial" panose="020B0604020202020204" pitchFamily="34" charset="0"/>
                </a:rPr>
                <a:t>Development</a:t>
              </a:r>
              <a:endParaRPr lang="fr-BE" altLang="en-US" sz="1400" b="1" dirty="0">
                <a:solidFill>
                  <a:srgbClr val="203864"/>
                </a:solidFill>
                <a:cs typeface="Arial" panose="020B0604020202020204" pitchFamily="34" charset="0"/>
              </a:endParaRPr>
            </a:p>
            <a:p>
              <a:pPr algn="ctr" eaLnBrk="1" hangingPunct="1">
                <a:spcBef>
                  <a:spcPct val="0"/>
                </a:spcBef>
                <a:buSzTx/>
                <a:buFontTx/>
                <a:buNone/>
              </a:pPr>
              <a:r>
                <a:rPr lang="fr-BE" altLang="en-US" sz="1400" b="1" dirty="0">
                  <a:solidFill>
                    <a:srgbClr val="203864"/>
                  </a:solidFill>
                  <a:cs typeface="Arial" panose="020B0604020202020204" pitchFamily="34" charset="0"/>
                </a:rPr>
                <a:t>of a document</a:t>
              </a:r>
              <a:endParaRPr lang="en-US" altLang="en-US" sz="1400" b="1" dirty="0">
                <a:solidFill>
                  <a:srgbClr val="203864"/>
                </a:solidFill>
                <a:cs typeface="Arial" panose="020B0604020202020204" pitchFamily="34" charset="0"/>
              </a:endParaRPr>
            </a:p>
          </p:txBody>
        </p:sp>
        <p:sp>
          <p:nvSpPr>
            <p:cNvPr id="8" name="Line 18"/>
            <p:cNvSpPr>
              <a:spLocks noChangeShapeType="1"/>
            </p:cNvSpPr>
            <p:nvPr/>
          </p:nvSpPr>
          <p:spPr bwMode="auto">
            <a:xfrm flipV="1">
              <a:off x="1448" y="2302"/>
              <a:ext cx="3828" cy="8"/>
            </a:xfrm>
            <a:prstGeom prst="line">
              <a:avLst/>
            </a:prstGeom>
            <a:noFill/>
            <a:ln w="57150">
              <a:solidFill>
                <a:schemeClr val="bg1">
                  <a:lumMod val="75000"/>
                </a:schemeClr>
              </a:solidFill>
              <a:round/>
              <a:headEnd/>
              <a:tailEnd/>
            </a:ln>
            <a:extLst>
              <a:ext uri="{909E8E84-426E-40DD-AFC4-6F175D3DCCD1}">
                <a14:hiddenFill xmlns:a14="http://schemas.microsoft.com/office/drawing/2010/main">
                  <a:noFill/>
                </a14:hiddenFill>
              </a:ext>
            </a:extLst>
          </p:spPr>
          <p:txBody>
            <a:bodyPr wrap="square">
              <a:spAutoFit/>
            </a:bodyPr>
            <a:lstStyle/>
            <a:p>
              <a:endParaRPr lang="fr-BE"/>
            </a:p>
          </p:txBody>
        </p:sp>
      </p:grpSp>
      <p:sp>
        <p:nvSpPr>
          <p:cNvPr id="9" name="Text Box 14"/>
          <p:cNvSpPr txBox="1">
            <a:spLocks noChangeArrowheads="1"/>
          </p:cNvSpPr>
          <p:nvPr/>
        </p:nvSpPr>
        <p:spPr bwMode="auto">
          <a:xfrm>
            <a:off x="3626166" y="2320355"/>
            <a:ext cx="8556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GB" altLang="en-US" sz="1600" b="1" dirty="0">
                <a:solidFill>
                  <a:srgbClr val="203864"/>
                </a:solidFill>
                <a:cs typeface="Arial" panose="020B0604020202020204" pitchFamily="34" charset="0"/>
              </a:rPr>
              <a:t>Study drafts</a:t>
            </a:r>
            <a:endParaRPr lang="en-US" altLang="en-US" sz="1600" b="1" dirty="0">
              <a:solidFill>
                <a:srgbClr val="203864"/>
              </a:solidFill>
              <a:cs typeface="Arial" panose="020B0604020202020204" pitchFamily="34" charset="0"/>
            </a:endParaRPr>
          </a:p>
        </p:txBody>
      </p:sp>
      <p:sp>
        <p:nvSpPr>
          <p:cNvPr id="10" name="Text Box 14"/>
          <p:cNvSpPr txBox="1">
            <a:spLocks noChangeArrowheads="1"/>
          </p:cNvSpPr>
          <p:nvPr/>
        </p:nvSpPr>
        <p:spPr bwMode="auto">
          <a:xfrm>
            <a:off x="7867966" y="2574355"/>
            <a:ext cx="1503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GB" altLang="en-US" sz="1600" b="1" dirty="0">
                <a:solidFill>
                  <a:srgbClr val="203864"/>
                </a:solidFill>
                <a:cs typeface="Arial" panose="020B0604020202020204" pitchFamily="34" charset="0"/>
              </a:rPr>
              <a:t>Promulgation</a:t>
            </a:r>
            <a:endParaRPr lang="en-US" altLang="en-US" sz="1600" b="1" dirty="0">
              <a:solidFill>
                <a:srgbClr val="203864"/>
              </a:solidFill>
              <a:cs typeface="Arial" panose="020B0604020202020204" pitchFamily="34" charset="0"/>
            </a:endParaRPr>
          </a:p>
        </p:txBody>
      </p:sp>
      <p:sp>
        <p:nvSpPr>
          <p:cNvPr id="11" name="Text Box 14"/>
          <p:cNvSpPr txBox="1">
            <a:spLocks noChangeArrowheads="1"/>
          </p:cNvSpPr>
          <p:nvPr/>
        </p:nvSpPr>
        <p:spPr bwMode="auto">
          <a:xfrm>
            <a:off x="4743766" y="2307655"/>
            <a:ext cx="1338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GB" altLang="en-US" sz="1600" b="1" dirty="0">
                <a:solidFill>
                  <a:srgbClr val="001A6E"/>
                </a:solidFill>
                <a:cs typeface="Arial" panose="020B0604020202020204" pitchFamily="34" charset="0"/>
              </a:rPr>
              <a:t>Final </a:t>
            </a:r>
          </a:p>
          <a:p>
            <a:pPr algn="ctr" eaLnBrk="1" hangingPunct="1">
              <a:spcBef>
                <a:spcPct val="0"/>
              </a:spcBef>
              <a:buSzTx/>
              <a:buFontTx/>
              <a:buNone/>
            </a:pPr>
            <a:r>
              <a:rPr lang="en-GB" altLang="en-US" sz="1600" b="1" dirty="0">
                <a:solidFill>
                  <a:srgbClr val="001A6E"/>
                </a:solidFill>
                <a:cs typeface="Arial" panose="020B0604020202020204" pitchFamily="34" charset="0"/>
              </a:rPr>
              <a:t>draft</a:t>
            </a:r>
            <a:endParaRPr lang="en-US" altLang="en-US" sz="1600" b="1" dirty="0">
              <a:solidFill>
                <a:srgbClr val="001A6E"/>
              </a:solidFill>
              <a:cs typeface="Arial" panose="020B0604020202020204" pitchFamily="34" charset="0"/>
            </a:endParaRPr>
          </a:p>
        </p:txBody>
      </p:sp>
      <p:sp>
        <p:nvSpPr>
          <p:cNvPr id="12" name="Text Box 14"/>
          <p:cNvSpPr txBox="1">
            <a:spLocks noChangeArrowheads="1"/>
          </p:cNvSpPr>
          <p:nvPr/>
        </p:nvSpPr>
        <p:spPr bwMode="auto">
          <a:xfrm>
            <a:off x="6318566" y="2561655"/>
            <a:ext cx="1312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eaLnBrk="1" hangingPunct="1">
              <a:spcBef>
                <a:spcPct val="0"/>
              </a:spcBef>
              <a:buSzTx/>
              <a:buFontTx/>
              <a:buNone/>
            </a:pPr>
            <a:r>
              <a:rPr lang="en-GB" altLang="en-US" sz="1600" b="1" dirty="0">
                <a:solidFill>
                  <a:srgbClr val="203864"/>
                </a:solidFill>
                <a:cs typeface="Arial" panose="020B0604020202020204" pitchFamily="34" charset="0"/>
              </a:rPr>
              <a:t>Ratification</a:t>
            </a:r>
            <a:endParaRPr lang="en-US" altLang="en-US" sz="1600" b="1" dirty="0">
              <a:solidFill>
                <a:srgbClr val="203864"/>
              </a:solidFill>
              <a:cs typeface="Arial" panose="020B0604020202020204" pitchFamily="34" charset="0"/>
            </a:endParaRPr>
          </a:p>
        </p:txBody>
      </p:sp>
      <p:sp>
        <p:nvSpPr>
          <p:cNvPr id="13" name="AutoShape 23"/>
          <p:cNvSpPr>
            <a:spLocks noChangeArrowheads="1"/>
          </p:cNvSpPr>
          <p:nvPr/>
        </p:nvSpPr>
        <p:spPr bwMode="auto">
          <a:xfrm>
            <a:off x="4248466" y="2937892"/>
            <a:ext cx="685800" cy="152400"/>
          </a:xfrm>
          <a:prstGeom prst="rightArrow">
            <a:avLst>
              <a:gd name="adj1" fmla="val 50000"/>
              <a:gd name="adj2" fmla="val 112500"/>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rgbClr val="FFFFFF"/>
              </a:solidFill>
            </a:endParaRPr>
          </a:p>
        </p:txBody>
      </p:sp>
      <p:sp>
        <p:nvSpPr>
          <p:cNvPr id="14" name="AutoShape 24"/>
          <p:cNvSpPr>
            <a:spLocks noChangeArrowheads="1"/>
          </p:cNvSpPr>
          <p:nvPr/>
        </p:nvSpPr>
        <p:spPr bwMode="auto">
          <a:xfrm>
            <a:off x="5785166" y="2912492"/>
            <a:ext cx="685800" cy="152400"/>
          </a:xfrm>
          <a:prstGeom prst="rightArrow">
            <a:avLst>
              <a:gd name="adj1" fmla="val 50000"/>
              <a:gd name="adj2" fmla="val 112500"/>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rgbClr val="FFFFFF"/>
              </a:solidFill>
            </a:endParaRPr>
          </a:p>
        </p:txBody>
      </p:sp>
      <p:sp>
        <p:nvSpPr>
          <p:cNvPr id="15" name="AutoShape 25"/>
          <p:cNvSpPr>
            <a:spLocks noChangeArrowheads="1"/>
          </p:cNvSpPr>
          <p:nvPr/>
        </p:nvSpPr>
        <p:spPr bwMode="auto">
          <a:xfrm>
            <a:off x="7448866" y="2899792"/>
            <a:ext cx="685800" cy="152400"/>
          </a:xfrm>
          <a:prstGeom prst="rightArrow">
            <a:avLst>
              <a:gd name="adj1" fmla="val 50000"/>
              <a:gd name="adj2" fmla="val 112500"/>
            </a:avLst>
          </a:pr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a:solidFill>
                <a:srgbClr val="FFFFFF"/>
              </a:solidFill>
            </a:endParaRPr>
          </a:p>
        </p:txBody>
      </p:sp>
      <p:sp>
        <p:nvSpPr>
          <p:cNvPr id="16" name="AutoShape 26"/>
          <p:cNvSpPr>
            <a:spLocks noChangeArrowheads="1"/>
          </p:cNvSpPr>
          <p:nvPr/>
        </p:nvSpPr>
        <p:spPr bwMode="auto">
          <a:xfrm>
            <a:off x="4705666" y="3356992"/>
            <a:ext cx="4762500" cy="571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5">
              <a:lumMod val="60000"/>
              <a:lumOff val="40000"/>
            </a:schemeClr>
          </a:solidFill>
          <a:ln w="9525">
            <a:solidFill>
              <a:schemeClr val="tx1"/>
            </a:solidFill>
            <a:miter lim="800000"/>
            <a:headEnd/>
            <a:tailEnd/>
          </a:ln>
        </p:spPr>
        <p:txBody>
          <a:bodyPr wrap="none" anchor="ct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fr-BE" altLang="en-US" sz="1400" b="1" dirty="0">
                <a:solidFill>
                  <a:srgbClr val="203864"/>
                </a:solidFill>
                <a:cs typeface="Arial" panose="020B0604020202020204" pitchFamily="34" charset="0"/>
              </a:rPr>
              <a:t>TERMINOLOGY PROCESS</a:t>
            </a:r>
            <a:endParaRPr lang="en-US" altLang="en-US" sz="1400" b="1" dirty="0">
              <a:solidFill>
                <a:srgbClr val="203864"/>
              </a:solidFill>
              <a:cs typeface="Arial" panose="020B0604020202020204" pitchFamily="34" charset="0"/>
            </a:endParaRPr>
          </a:p>
        </p:txBody>
      </p:sp>
      <p:sp>
        <p:nvSpPr>
          <p:cNvPr id="17" name="Text Box 27"/>
          <p:cNvSpPr txBox="1">
            <a:spLocks noChangeArrowheads="1"/>
          </p:cNvSpPr>
          <p:nvPr/>
        </p:nvSpPr>
        <p:spPr bwMode="auto">
          <a:xfrm>
            <a:off x="7446410" y="4058666"/>
            <a:ext cx="2324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50000"/>
              </a:spcBef>
              <a:buSzTx/>
              <a:buFontTx/>
              <a:buNone/>
            </a:pPr>
            <a:r>
              <a:rPr lang="fr-BE" altLang="en-US" sz="1400" b="1" dirty="0">
                <a:solidFill>
                  <a:srgbClr val="203864"/>
                </a:solidFill>
                <a:cs typeface="Arial" panose="020B0604020202020204" pitchFamily="34" charset="0"/>
              </a:rPr>
              <a:t>Terminology </a:t>
            </a:r>
            <a:r>
              <a:rPr lang="fr-BE" altLang="en-US" sz="1400" b="1" dirty="0" err="1">
                <a:solidFill>
                  <a:srgbClr val="203864"/>
                </a:solidFill>
                <a:cs typeface="Arial" panose="020B0604020202020204" pitchFamily="34" charset="0"/>
              </a:rPr>
              <a:t>is</a:t>
            </a:r>
            <a:r>
              <a:rPr lang="fr-BE" altLang="en-US" sz="1400" b="1" dirty="0">
                <a:solidFill>
                  <a:srgbClr val="203864"/>
                </a:solidFill>
                <a:cs typeface="Arial" panose="020B0604020202020204" pitchFamily="34" charset="0"/>
              </a:rPr>
              <a:t> </a:t>
            </a:r>
            <a:r>
              <a:rPr lang="fr-BE" altLang="en-US" sz="1400" b="1" dirty="0" err="1">
                <a:solidFill>
                  <a:srgbClr val="203864"/>
                </a:solidFill>
                <a:cs typeface="Arial" panose="020B0604020202020204" pitchFamily="34" charset="0"/>
              </a:rPr>
              <a:t>approved</a:t>
            </a:r>
            <a:r>
              <a:rPr lang="fr-BE" altLang="en-US" sz="1400" b="1" dirty="0">
                <a:solidFill>
                  <a:srgbClr val="203864"/>
                </a:solidFill>
                <a:cs typeface="Arial" panose="020B0604020202020204" pitchFamily="34" charset="0"/>
              </a:rPr>
              <a:t> by consensus!</a:t>
            </a:r>
            <a:endParaRPr lang="en-US" altLang="en-US" sz="1400" b="1" dirty="0">
              <a:solidFill>
                <a:srgbClr val="203864"/>
              </a:solidFill>
              <a:cs typeface="Arial" panose="020B0604020202020204" pitchFamily="34" charset="0"/>
            </a:endParaRPr>
          </a:p>
        </p:txBody>
      </p:sp>
      <p:grpSp>
        <p:nvGrpSpPr>
          <p:cNvPr id="18" name="Group 32"/>
          <p:cNvGrpSpPr>
            <a:grpSpLocks/>
          </p:cNvGrpSpPr>
          <p:nvPr/>
        </p:nvGrpSpPr>
        <p:grpSpPr bwMode="auto">
          <a:xfrm>
            <a:off x="6978970" y="1845692"/>
            <a:ext cx="1511301" cy="4321177"/>
            <a:chOff x="3584" y="1440"/>
            <a:chExt cx="952" cy="2722"/>
          </a:xfrm>
        </p:grpSpPr>
        <p:sp>
          <p:nvSpPr>
            <p:cNvPr id="19" name="Text Box 28"/>
            <p:cNvSpPr txBox="1">
              <a:spLocks noChangeArrowheads="1"/>
            </p:cNvSpPr>
            <p:nvPr/>
          </p:nvSpPr>
          <p:spPr bwMode="auto">
            <a:xfrm>
              <a:off x="3584" y="3368"/>
              <a:ext cx="952"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50000"/>
                </a:spcBef>
                <a:buSzTx/>
                <a:buFontTx/>
                <a:buNone/>
              </a:pPr>
              <a:r>
                <a:rPr lang="fr-BE" altLang="en-US" sz="1400" dirty="0">
                  <a:solidFill>
                    <a:srgbClr val="203864"/>
                  </a:solidFill>
                  <a:cs typeface="Arial" panose="020B0604020202020204" pitchFamily="34" charset="0"/>
                </a:rPr>
                <a:t>TERMINOLOGY APPROVAL</a:t>
              </a:r>
            </a:p>
            <a:p>
              <a:pPr algn="ctr">
                <a:spcBef>
                  <a:spcPct val="50000"/>
                </a:spcBef>
                <a:buSzTx/>
                <a:buFontTx/>
                <a:buNone/>
              </a:pPr>
              <a:r>
                <a:rPr lang="fr-BE" altLang="en-US" sz="1400" dirty="0">
                  <a:solidFill>
                    <a:srgbClr val="203864"/>
                  </a:solidFill>
                  <a:cs typeface="Arial" panose="020B0604020202020204" pitchFamily="34" charset="0"/>
                </a:rPr>
                <a:t>Part of the </a:t>
              </a:r>
              <a:r>
                <a:rPr lang="fr-BE" altLang="en-US" sz="1400" dirty="0" err="1">
                  <a:solidFill>
                    <a:srgbClr val="203864"/>
                  </a:solidFill>
                  <a:cs typeface="Arial" panose="020B0604020202020204" pitchFamily="34" charset="0"/>
                </a:rPr>
                <a:t>promulgated</a:t>
              </a:r>
              <a:r>
                <a:rPr lang="fr-BE" altLang="en-US" sz="1400" dirty="0">
                  <a:solidFill>
                    <a:srgbClr val="203864"/>
                  </a:solidFill>
                  <a:cs typeface="Arial" panose="020B0604020202020204" pitchFamily="34" charset="0"/>
                </a:rPr>
                <a:t> </a:t>
              </a:r>
              <a:r>
                <a:rPr lang="fr-BE" altLang="en-US" sz="1400" b="1" dirty="0">
                  <a:solidFill>
                    <a:srgbClr val="203864"/>
                  </a:solidFill>
                  <a:cs typeface="Arial" panose="020B0604020202020204" pitchFamily="34" charset="0"/>
                </a:rPr>
                <a:t>EDITION</a:t>
              </a:r>
              <a:endParaRPr lang="en-US" altLang="en-US" sz="1400" b="1" dirty="0">
                <a:solidFill>
                  <a:srgbClr val="203864"/>
                </a:solidFill>
                <a:cs typeface="Arial" panose="020B0604020202020204" pitchFamily="34" charset="0"/>
              </a:endParaRPr>
            </a:p>
          </p:txBody>
        </p:sp>
        <p:sp>
          <p:nvSpPr>
            <p:cNvPr id="20" name="Line 29"/>
            <p:cNvSpPr>
              <a:spLocks noChangeShapeType="1"/>
            </p:cNvSpPr>
            <p:nvPr/>
          </p:nvSpPr>
          <p:spPr bwMode="auto">
            <a:xfrm>
              <a:off x="4032" y="1440"/>
              <a:ext cx="8" cy="188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BE"/>
            </a:p>
          </p:txBody>
        </p:sp>
      </p:grpSp>
      <p:grpSp>
        <p:nvGrpSpPr>
          <p:cNvPr id="21" name="Group 33"/>
          <p:cNvGrpSpPr>
            <a:grpSpLocks/>
          </p:cNvGrpSpPr>
          <p:nvPr/>
        </p:nvGrpSpPr>
        <p:grpSpPr bwMode="auto">
          <a:xfrm>
            <a:off x="8833171" y="1871092"/>
            <a:ext cx="1511301" cy="4351338"/>
            <a:chOff x="4728" y="1456"/>
            <a:chExt cx="952" cy="2741"/>
          </a:xfrm>
        </p:grpSpPr>
        <p:sp>
          <p:nvSpPr>
            <p:cNvPr id="22" name="Line 30"/>
            <p:cNvSpPr>
              <a:spLocks noChangeShapeType="1"/>
            </p:cNvSpPr>
            <p:nvPr/>
          </p:nvSpPr>
          <p:spPr bwMode="auto">
            <a:xfrm>
              <a:off x="5144" y="1456"/>
              <a:ext cx="8" cy="188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BE"/>
            </a:p>
          </p:txBody>
        </p:sp>
        <p:sp>
          <p:nvSpPr>
            <p:cNvPr id="23" name="Text Box 31"/>
            <p:cNvSpPr txBox="1">
              <a:spLocks noChangeArrowheads="1"/>
            </p:cNvSpPr>
            <p:nvPr/>
          </p:nvSpPr>
          <p:spPr bwMode="auto">
            <a:xfrm>
              <a:off x="4728" y="3392"/>
              <a:ext cx="952"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50000"/>
                </a:spcBef>
                <a:buSzTx/>
                <a:buFontTx/>
                <a:buNone/>
              </a:pPr>
              <a:r>
                <a:rPr lang="fr-BE" altLang="en-US" sz="1400" dirty="0">
                  <a:solidFill>
                    <a:srgbClr val="203864"/>
                  </a:solidFill>
                  <a:cs typeface="Arial" panose="020B0604020202020204" pitchFamily="34" charset="0"/>
                </a:rPr>
                <a:t>TERMINOLOGY APPROVAL</a:t>
              </a:r>
            </a:p>
            <a:p>
              <a:pPr algn="ctr">
                <a:spcBef>
                  <a:spcPct val="50000"/>
                </a:spcBef>
                <a:buSzTx/>
                <a:buFontTx/>
                <a:buNone/>
              </a:pPr>
              <a:r>
                <a:rPr lang="fr-BE" altLang="en-US" sz="1400" dirty="0">
                  <a:solidFill>
                    <a:srgbClr val="203864"/>
                  </a:solidFill>
                  <a:cs typeface="Arial" panose="020B0604020202020204" pitchFamily="34" charset="0"/>
                </a:rPr>
                <a:t>Part of a new </a:t>
              </a:r>
              <a:r>
                <a:rPr lang="fr-BE" altLang="en-US" sz="1400" b="1" dirty="0">
                  <a:solidFill>
                    <a:srgbClr val="203864"/>
                  </a:solidFill>
                  <a:cs typeface="Arial" panose="020B0604020202020204" pitchFamily="34" charset="0"/>
                </a:rPr>
                <a:t>VERSION</a:t>
              </a:r>
              <a:endParaRPr lang="en-US" altLang="en-US" sz="1400" b="1" dirty="0">
                <a:solidFill>
                  <a:srgbClr val="203864"/>
                </a:solidFill>
                <a:cs typeface="Arial" panose="020B0604020202020204" pitchFamily="34" charset="0"/>
              </a:endParaRPr>
            </a:p>
          </p:txBody>
        </p:sp>
      </p:grpSp>
      <p:pic>
        <p:nvPicPr>
          <p:cNvPr id="24" name="Picture 23"/>
          <p:cNvPicPr>
            <a:picLocks noChangeAspect="1"/>
          </p:cNvPicPr>
          <p:nvPr/>
        </p:nvPicPr>
        <p:blipFill>
          <a:blip r:embed="rId3"/>
          <a:stretch>
            <a:fillRect/>
          </a:stretch>
        </p:blipFill>
        <p:spPr>
          <a:xfrm>
            <a:off x="875430" y="5139403"/>
            <a:ext cx="5760640" cy="1079838"/>
          </a:xfrm>
          <a:prstGeom prst="rect">
            <a:avLst/>
          </a:prstGeom>
        </p:spPr>
      </p:pic>
    </p:spTree>
    <p:extLst>
      <p:ext uri="{BB962C8B-B14F-4D97-AF65-F5344CB8AC3E}">
        <p14:creationId xmlns:p14="http://schemas.microsoft.com/office/powerpoint/2010/main" val="309797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Why</a:t>
            </a:r>
            <a:r>
              <a:rPr lang="fr-FR" dirty="0"/>
              <a:t> </a:t>
            </a:r>
            <a:r>
              <a:rPr lang="fr-FR" dirty="0" err="1"/>
              <a:t>separate</a:t>
            </a:r>
            <a:r>
              <a:rPr lang="fr-FR" dirty="0"/>
              <a:t> </a:t>
            </a:r>
            <a:r>
              <a:rPr lang="fr-FR" dirty="0" err="1"/>
              <a:t>procedures</a:t>
            </a:r>
            <a:r>
              <a:rPr lang="fr-FR" dirty="0"/>
              <a:t>?</a:t>
            </a:r>
            <a:endParaRPr lang="en-GB" dirty="0"/>
          </a:p>
        </p:txBody>
      </p:sp>
      <p:sp>
        <p:nvSpPr>
          <p:cNvPr id="4" name="Slide Number Placeholder 3"/>
          <p:cNvSpPr>
            <a:spLocks noGrp="1"/>
          </p:cNvSpPr>
          <p:nvPr>
            <p:ph type="sldNum" sz="quarter" idx="4"/>
          </p:nvPr>
        </p:nvSpPr>
        <p:spPr/>
        <p:txBody>
          <a:bodyPr/>
          <a:lstStyle/>
          <a:p>
            <a:fld id="{236DE0A4-0F80-4EBE-90BB-658BBE01D8AE}" type="datetime1">
              <a:rPr lang="x-none" smtClean="0"/>
              <a:pPr/>
              <a:t>6/4/2024</a:t>
            </a:fld>
            <a:r>
              <a:rPr lang="x-none"/>
              <a:t>  |  </a:t>
            </a:r>
            <a:r>
              <a:rPr lang="en-GB"/>
              <a:t>P</a:t>
            </a:r>
            <a:r>
              <a:rPr lang="x-none"/>
              <a:t>AGE </a:t>
            </a:r>
            <a:fld id="{3C66DE6B-CC4B-F74A-99D4-2DC8DD154D90}" type="slidenum">
              <a:rPr lang="x-none" smtClean="0"/>
              <a:pPr/>
              <a:t>24</a:t>
            </a:fld>
            <a:endParaRPr lang="x-none" dirty="0"/>
          </a:p>
        </p:txBody>
      </p:sp>
      <p:sp>
        <p:nvSpPr>
          <p:cNvPr id="6" name="Rectangle 5"/>
          <p:cNvSpPr/>
          <p:nvPr/>
        </p:nvSpPr>
        <p:spPr>
          <a:xfrm>
            <a:off x="1487488" y="1403721"/>
            <a:ext cx="10009112" cy="4801314"/>
          </a:xfrm>
          <a:prstGeom prst="rect">
            <a:avLst/>
          </a:prstGeom>
        </p:spPr>
        <p:txBody>
          <a:bodyPr wrap="square">
            <a:spAutoFit/>
          </a:bodyPr>
          <a:lstStyle/>
          <a:p>
            <a:r>
              <a:rPr lang="en-GB" altLang="en-US" dirty="0">
                <a:solidFill>
                  <a:srgbClr val="203864"/>
                </a:solidFill>
                <a:latin typeface="+mn-lt"/>
                <a:cs typeface="Arial" panose="020B0604020202020204" pitchFamily="34" charset="0"/>
              </a:rPr>
              <a:t>Given that NATO standardizes its terminology: </a:t>
            </a:r>
          </a:p>
          <a:p>
            <a:endParaRPr lang="en-GB" altLang="en-US" dirty="0">
              <a:solidFill>
                <a:srgbClr val="203864"/>
              </a:solidFill>
              <a:latin typeface="+mn-lt"/>
              <a:cs typeface="Arial" panose="020B0604020202020204" pitchFamily="34" charset="0"/>
            </a:endParaRPr>
          </a:p>
          <a:p>
            <a:pPr marL="342900" indent="-342900" algn="just">
              <a:buFont typeface="+mj-lt"/>
              <a:buAutoNum type="arabicPeriod"/>
            </a:pPr>
            <a:r>
              <a:rPr lang="en-GB" altLang="en-US" dirty="0">
                <a:solidFill>
                  <a:srgbClr val="203864"/>
                </a:solidFill>
                <a:latin typeface="+mn-lt"/>
                <a:cs typeface="Arial" panose="020B0604020202020204" pitchFamily="34" charset="0"/>
              </a:rPr>
              <a:t>The same NATO Agreed terminology must be used in all documents. Therefore, it is not necessarily related to a single document: </a:t>
            </a:r>
            <a:r>
              <a:rPr lang="en-GB" altLang="en-US" b="1" dirty="0">
                <a:solidFill>
                  <a:srgbClr val="203864"/>
                </a:solidFill>
                <a:latin typeface="+mn-lt"/>
                <a:cs typeface="Arial" panose="020B0604020202020204" pitchFamily="34" charset="0"/>
              </a:rPr>
              <a:t>multiple sources are possible</a:t>
            </a:r>
            <a:r>
              <a:rPr lang="en-GB" altLang="en-US" dirty="0">
                <a:solidFill>
                  <a:srgbClr val="203864"/>
                </a:solidFill>
                <a:latin typeface="+mn-lt"/>
                <a:cs typeface="Arial" panose="020B0604020202020204" pitchFamily="34" charset="0"/>
              </a:rPr>
              <a:t>. Therefore, the approval of a document does </a:t>
            </a:r>
            <a:r>
              <a:rPr lang="en-GB" altLang="en-US" u="sng" dirty="0">
                <a:solidFill>
                  <a:srgbClr val="203864"/>
                </a:solidFill>
                <a:latin typeface="+mn-lt"/>
                <a:cs typeface="Arial" panose="020B0604020202020204" pitchFamily="34" charset="0"/>
              </a:rPr>
              <a:t>not confer</a:t>
            </a:r>
            <a:r>
              <a:rPr lang="en-GB" altLang="en-US" dirty="0">
                <a:solidFill>
                  <a:srgbClr val="203864"/>
                </a:solidFill>
                <a:latin typeface="+mn-lt"/>
                <a:cs typeface="Arial" panose="020B0604020202020204" pitchFamily="34" charset="0"/>
              </a:rPr>
              <a:t> ‘NATO Agreed’ status on the terminology in that document, although ‘NATO Agreed’ terminology must be used in NATO documents.</a:t>
            </a:r>
          </a:p>
          <a:p>
            <a:endParaRPr lang="en-GB" altLang="en-US" dirty="0">
              <a:solidFill>
                <a:srgbClr val="203864"/>
              </a:solidFill>
              <a:latin typeface="+mn-lt"/>
              <a:cs typeface="Arial" panose="020B0604020202020204" pitchFamily="34" charset="0"/>
            </a:endParaRPr>
          </a:p>
          <a:p>
            <a:pPr marL="342900" indent="-342900" algn="just">
              <a:buFont typeface="+mj-lt"/>
              <a:buAutoNum type="arabicPeriod" startAt="2"/>
            </a:pPr>
            <a:r>
              <a:rPr lang="en-GB" altLang="en-US" dirty="0">
                <a:solidFill>
                  <a:srgbClr val="203864"/>
                </a:solidFill>
                <a:latin typeface="+mn-lt"/>
                <a:cs typeface="Arial" panose="020B0604020202020204" pitchFamily="34" charset="0"/>
              </a:rPr>
              <a:t>If there are multiple sources, there probably are </a:t>
            </a:r>
            <a:r>
              <a:rPr lang="en-GB" altLang="en-US" b="1" dirty="0">
                <a:solidFill>
                  <a:srgbClr val="203864"/>
                </a:solidFill>
                <a:latin typeface="+mn-lt"/>
                <a:cs typeface="Arial" panose="020B0604020202020204" pitchFamily="34" charset="0"/>
              </a:rPr>
              <a:t>other stakeholders </a:t>
            </a:r>
            <a:r>
              <a:rPr lang="en-GB" altLang="en-US" dirty="0">
                <a:solidFill>
                  <a:srgbClr val="203864"/>
                </a:solidFill>
                <a:latin typeface="+mn-lt"/>
                <a:cs typeface="Arial" panose="020B0604020202020204" pitchFamily="34" charset="0"/>
              </a:rPr>
              <a:t>– if so, they must be consulted!</a:t>
            </a:r>
          </a:p>
          <a:p>
            <a:endParaRPr lang="en-GB" altLang="en-US" dirty="0">
              <a:solidFill>
                <a:srgbClr val="203864"/>
              </a:solidFill>
              <a:latin typeface="+mn-lt"/>
              <a:cs typeface="Arial" panose="020B0604020202020204" pitchFamily="34" charset="0"/>
            </a:endParaRPr>
          </a:p>
          <a:p>
            <a:pPr marL="342900" indent="-342900" algn="just">
              <a:buFont typeface="+mj-lt"/>
              <a:buAutoNum type="arabicPeriod" startAt="3"/>
            </a:pPr>
            <a:r>
              <a:rPr lang="en-GB" altLang="en-US" dirty="0">
                <a:solidFill>
                  <a:srgbClr val="203864"/>
                </a:solidFill>
                <a:latin typeface="+mn-lt"/>
                <a:cs typeface="Arial" panose="020B0604020202020204" pitchFamily="34" charset="0"/>
              </a:rPr>
              <a:t>Given that the same terminology must be used in all NATO documents, the development of the terminology must be </a:t>
            </a:r>
            <a:r>
              <a:rPr lang="en-GB" altLang="en-US" b="1" dirty="0">
                <a:solidFill>
                  <a:srgbClr val="203864"/>
                </a:solidFill>
                <a:latin typeface="+mn-lt"/>
                <a:cs typeface="Arial" panose="020B0604020202020204" pitchFamily="34" charset="0"/>
              </a:rPr>
              <a:t>documented independently </a:t>
            </a:r>
            <a:r>
              <a:rPr lang="en-GB" altLang="en-US" dirty="0">
                <a:solidFill>
                  <a:srgbClr val="203864"/>
                </a:solidFill>
                <a:latin typeface="+mn-lt"/>
                <a:cs typeface="Arial" panose="020B0604020202020204" pitchFamily="34" charset="0"/>
              </a:rPr>
              <a:t>from source documents. Hence, the terminology tracking files (TTFs).</a:t>
            </a:r>
          </a:p>
          <a:p>
            <a:pPr marL="342900" indent="-342900">
              <a:buFont typeface="+mj-lt"/>
              <a:buAutoNum type="arabicPeriod" startAt="3"/>
            </a:pPr>
            <a:endParaRPr lang="en-GB" altLang="en-US" dirty="0">
              <a:solidFill>
                <a:srgbClr val="203864"/>
              </a:solidFill>
              <a:latin typeface="+mn-lt"/>
              <a:cs typeface="Arial" panose="020B0604020202020204" pitchFamily="34" charset="0"/>
            </a:endParaRPr>
          </a:p>
          <a:p>
            <a:pPr marL="342900" indent="-342900" algn="just">
              <a:buFont typeface="+mj-lt"/>
              <a:buAutoNum type="arabicPeriod" startAt="3"/>
            </a:pPr>
            <a:r>
              <a:rPr lang="en-GB" altLang="en-US" dirty="0">
                <a:solidFill>
                  <a:srgbClr val="203864"/>
                </a:solidFill>
                <a:latin typeface="+mn-lt"/>
                <a:cs typeface="Arial" panose="020B0604020202020204" pitchFamily="34" charset="0"/>
              </a:rPr>
              <a:t>A member state </a:t>
            </a:r>
            <a:r>
              <a:rPr lang="en-GB" altLang="en-US" b="1" dirty="0">
                <a:solidFill>
                  <a:srgbClr val="203864"/>
                </a:solidFill>
                <a:latin typeface="+mn-lt"/>
                <a:cs typeface="Arial" panose="020B0604020202020204" pitchFamily="34" charset="0"/>
              </a:rPr>
              <a:t>may not be able to implement</a:t>
            </a:r>
            <a:r>
              <a:rPr lang="en-GB" altLang="en-US" dirty="0">
                <a:solidFill>
                  <a:srgbClr val="203864"/>
                </a:solidFill>
                <a:latin typeface="+mn-lt"/>
                <a:cs typeface="Arial" panose="020B0604020202020204" pitchFamily="34" charset="0"/>
              </a:rPr>
              <a:t> a standard, but has to </a:t>
            </a:r>
            <a:r>
              <a:rPr lang="en-GB" altLang="en-US" b="1" dirty="0">
                <a:solidFill>
                  <a:srgbClr val="203864"/>
                </a:solidFill>
                <a:latin typeface="+mn-lt"/>
                <a:cs typeface="Arial" panose="020B0604020202020204" pitchFamily="34" charset="0"/>
              </a:rPr>
              <a:t>accept</a:t>
            </a:r>
            <a:r>
              <a:rPr lang="en-GB" altLang="en-US" dirty="0">
                <a:solidFill>
                  <a:srgbClr val="203864"/>
                </a:solidFill>
                <a:latin typeface="+mn-lt"/>
                <a:cs typeface="Arial" panose="020B0604020202020204" pitchFamily="34" charset="0"/>
              </a:rPr>
              <a:t> the terminology once it is </a:t>
            </a:r>
            <a:r>
              <a:rPr lang="en-GB" altLang="en-US" b="1" dirty="0">
                <a:solidFill>
                  <a:srgbClr val="203864"/>
                </a:solidFill>
                <a:latin typeface="+mn-lt"/>
                <a:cs typeface="Arial" panose="020B0604020202020204" pitchFamily="34" charset="0"/>
              </a:rPr>
              <a:t>NATO Agreed</a:t>
            </a:r>
            <a:r>
              <a:rPr lang="en-GB" altLang="en-US" dirty="0">
                <a:solidFill>
                  <a:srgbClr val="203864"/>
                </a:solidFill>
                <a:latin typeface="+mn-lt"/>
                <a:cs typeface="Arial" panose="020B0604020202020204" pitchFamily="34" charset="0"/>
              </a:rPr>
              <a:t>. If it does not accept the terminology, it should make this clear when the proposed terminology is submitted for approval, or preferably earlier, during the </a:t>
            </a:r>
            <a:r>
              <a:rPr lang="en-GB" altLang="en-US" b="1" dirty="0">
                <a:solidFill>
                  <a:srgbClr val="203864"/>
                </a:solidFill>
                <a:latin typeface="+mn-lt"/>
                <a:cs typeface="Arial" panose="020B0604020202020204" pitchFamily="34" charset="0"/>
              </a:rPr>
              <a:t>quality assurance</a:t>
            </a:r>
            <a:r>
              <a:rPr lang="en-GB" altLang="en-US" dirty="0">
                <a:solidFill>
                  <a:srgbClr val="203864"/>
                </a:solidFill>
                <a:latin typeface="+mn-lt"/>
                <a:cs typeface="Arial" panose="020B0604020202020204" pitchFamily="34" charset="0"/>
              </a:rPr>
              <a:t>: when the SMEs are requested to validate the terminology.</a:t>
            </a:r>
          </a:p>
        </p:txBody>
      </p:sp>
    </p:spTree>
    <p:extLst>
      <p:ext uri="{BB962C8B-B14F-4D97-AF65-F5344CB8AC3E}">
        <p14:creationId xmlns:p14="http://schemas.microsoft.com/office/powerpoint/2010/main" val="24089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3000" b="-1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187886-D1C1-46CD-B3BD-7AA31D2F9CAA}" type="datetime1">
              <a:rPr lang="x-none" smtClean="0"/>
              <a:pPr/>
              <a:t>6/4/2024</a:t>
            </a:fld>
            <a:r>
              <a:rPr lang="x-none"/>
              <a:t>  |  </a:t>
            </a:r>
            <a:r>
              <a:rPr lang="en-GB"/>
              <a:t>P</a:t>
            </a:r>
            <a:r>
              <a:rPr lang="x-none"/>
              <a:t>AGE </a:t>
            </a:r>
            <a:fld id="{3C66DE6B-CC4B-F74A-99D4-2DC8DD154D90}" type="slidenum">
              <a:rPr lang="x-none" smtClean="0"/>
              <a:pPr/>
              <a:t>25</a:t>
            </a:fld>
            <a:endParaRPr lang="x-none" dirty="0"/>
          </a:p>
        </p:txBody>
      </p:sp>
      <p:sp>
        <p:nvSpPr>
          <p:cNvPr id="3" name="Rectangle 2"/>
          <p:cNvSpPr/>
          <p:nvPr/>
        </p:nvSpPr>
        <p:spPr>
          <a:xfrm>
            <a:off x="2066653" y="713456"/>
            <a:ext cx="8352928" cy="707886"/>
          </a:xfrm>
          <a:prstGeom prst="rect">
            <a:avLst/>
          </a:prstGeom>
          <a:solidFill>
            <a:srgbClr val="1F4E79"/>
          </a:solidFill>
        </p:spPr>
        <p:txBody>
          <a:bodyPr wrap="square">
            <a:spAutoFit/>
          </a:bodyPr>
          <a:lstStyle/>
          <a:p>
            <a:pPr algn="ctr"/>
            <a:r>
              <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 process in </a:t>
            </a:r>
            <a:r>
              <a:rPr lang="fr-FR"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4 main phases</a:t>
            </a:r>
            <a:endParaRPr lang="en-GB" altLang="en-US" sz="4000" dirty="0">
              <a:ln>
                <a:solidFill>
                  <a:schemeClr val="accent1"/>
                </a:solidFill>
              </a:ln>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5" name="Freeform 4"/>
          <p:cNvSpPr/>
          <p:nvPr/>
        </p:nvSpPr>
        <p:spPr>
          <a:xfrm>
            <a:off x="3362797" y="1975941"/>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1</a:t>
            </a:r>
          </a:p>
        </p:txBody>
      </p:sp>
      <p:sp>
        <p:nvSpPr>
          <p:cNvPr id="6" name="Freeform 5"/>
          <p:cNvSpPr/>
          <p:nvPr/>
        </p:nvSpPr>
        <p:spPr>
          <a:xfrm>
            <a:off x="4151784" y="1975340"/>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Submission</a:t>
            </a:r>
          </a:p>
        </p:txBody>
      </p:sp>
      <p:sp>
        <p:nvSpPr>
          <p:cNvPr id="7" name="Freeform 6"/>
          <p:cNvSpPr/>
          <p:nvPr/>
        </p:nvSpPr>
        <p:spPr>
          <a:xfrm>
            <a:off x="3362797" y="2954498"/>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167129"/>
              <a:satOff val="4478"/>
              <a:lumOff val="19726"/>
              <a:alphaOff val="0"/>
            </a:schemeClr>
          </a:lnRef>
          <a:fillRef idx="1">
            <a:schemeClr val="accent1">
              <a:shade val="50000"/>
              <a:hueOff val="167129"/>
              <a:satOff val="4478"/>
              <a:lumOff val="19726"/>
              <a:alphaOff val="0"/>
            </a:schemeClr>
          </a:fillRef>
          <a:effectRef idx="0">
            <a:schemeClr val="accent1">
              <a:shade val="50000"/>
              <a:hueOff val="167129"/>
              <a:satOff val="4478"/>
              <a:lumOff val="19726"/>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2</a:t>
            </a:r>
          </a:p>
        </p:txBody>
      </p:sp>
      <p:sp>
        <p:nvSpPr>
          <p:cNvPr id="8" name="Freeform 7"/>
          <p:cNvSpPr/>
          <p:nvPr/>
        </p:nvSpPr>
        <p:spPr>
          <a:xfrm>
            <a:off x="4151784" y="2954499"/>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167129"/>
              <a:satOff val="4478"/>
              <a:lumOff val="19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Development</a:t>
            </a:r>
          </a:p>
        </p:txBody>
      </p:sp>
      <p:sp>
        <p:nvSpPr>
          <p:cNvPr id="9" name="Freeform 8"/>
          <p:cNvSpPr/>
          <p:nvPr/>
        </p:nvSpPr>
        <p:spPr>
          <a:xfrm>
            <a:off x="3362797" y="3933055"/>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334258"/>
              <a:satOff val="8955"/>
              <a:lumOff val="39453"/>
              <a:alphaOff val="0"/>
            </a:schemeClr>
          </a:lnRef>
          <a:fillRef idx="1">
            <a:schemeClr val="accent1">
              <a:shade val="50000"/>
              <a:hueOff val="334258"/>
              <a:satOff val="8955"/>
              <a:lumOff val="39453"/>
              <a:alphaOff val="0"/>
            </a:schemeClr>
          </a:fillRef>
          <a:effectRef idx="0">
            <a:schemeClr val="accent1">
              <a:shade val="50000"/>
              <a:hueOff val="334258"/>
              <a:satOff val="8955"/>
              <a:lumOff val="39453"/>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3</a:t>
            </a:r>
          </a:p>
        </p:txBody>
      </p:sp>
      <p:sp>
        <p:nvSpPr>
          <p:cNvPr id="10" name="Freeform 9"/>
          <p:cNvSpPr/>
          <p:nvPr/>
        </p:nvSpPr>
        <p:spPr>
          <a:xfrm>
            <a:off x="4151784" y="3933056"/>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334258"/>
              <a:satOff val="8955"/>
              <a:lumOff val="394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Approval</a:t>
            </a:r>
          </a:p>
        </p:txBody>
      </p:sp>
      <p:sp>
        <p:nvSpPr>
          <p:cNvPr id="11" name="Freeform 10"/>
          <p:cNvSpPr/>
          <p:nvPr/>
        </p:nvSpPr>
        <p:spPr>
          <a:xfrm>
            <a:off x="3362797" y="4911613"/>
            <a:ext cx="788988" cy="1127125"/>
          </a:xfrm>
          <a:custGeom>
            <a:avLst/>
            <a:gdLst>
              <a:gd name="connsiteX0" fmla="*/ 0 w 1127124"/>
              <a:gd name="connsiteY0" fmla="*/ 0 h 788987"/>
              <a:gd name="connsiteX1" fmla="*/ 732631 w 1127124"/>
              <a:gd name="connsiteY1" fmla="*/ 0 h 788987"/>
              <a:gd name="connsiteX2" fmla="*/ 1127124 w 1127124"/>
              <a:gd name="connsiteY2" fmla="*/ 394494 h 788987"/>
              <a:gd name="connsiteX3" fmla="*/ 732631 w 1127124"/>
              <a:gd name="connsiteY3" fmla="*/ 788987 h 788987"/>
              <a:gd name="connsiteX4" fmla="*/ 0 w 1127124"/>
              <a:gd name="connsiteY4" fmla="*/ 788987 h 788987"/>
              <a:gd name="connsiteX5" fmla="*/ 394494 w 1127124"/>
              <a:gd name="connsiteY5" fmla="*/ 394494 h 788987"/>
              <a:gd name="connsiteX6" fmla="*/ 0 w 1127124"/>
              <a:gd name="connsiteY6" fmla="*/ 0 h 78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24" h="788987">
                <a:moveTo>
                  <a:pt x="1127123" y="0"/>
                </a:moveTo>
                <a:lnTo>
                  <a:pt x="1127123" y="512842"/>
                </a:lnTo>
                <a:lnTo>
                  <a:pt x="563561" y="788987"/>
                </a:lnTo>
                <a:lnTo>
                  <a:pt x="1" y="512842"/>
                </a:lnTo>
                <a:lnTo>
                  <a:pt x="1" y="0"/>
                </a:lnTo>
                <a:lnTo>
                  <a:pt x="563561" y="276146"/>
                </a:lnTo>
                <a:lnTo>
                  <a:pt x="1127123" y="0"/>
                </a:lnTo>
                <a:close/>
              </a:path>
            </a:pathLst>
          </a:custGeom>
        </p:spPr>
        <p:style>
          <a:lnRef idx="2">
            <a:schemeClr val="accent1">
              <a:shade val="50000"/>
              <a:hueOff val="167129"/>
              <a:satOff val="4478"/>
              <a:lumOff val="19726"/>
              <a:alphaOff val="0"/>
            </a:schemeClr>
          </a:lnRef>
          <a:fillRef idx="1">
            <a:schemeClr val="accent1">
              <a:shade val="50000"/>
              <a:hueOff val="167129"/>
              <a:satOff val="4478"/>
              <a:lumOff val="19726"/>
              <a:alphaOff val="0"/>
            </a:schemeClr>
          </a:fillRef>
          <a:effectRef idx="0">
            <a:schemeClr val="accent1">
              <a:shade val="50000"/>
              <a:hueOff val="167129"/>
              <a:satOff val="4478"/>
              <a:lumOff val="19726"/>
              <a:alphaOff val="0"/>
            </a:schemeClr>
          </a:effectRef>
          <a:fontRef idx="minor">
            <a:schemeClr val="lt1"/>
          </a:fontRef>
        </p:style>
        <p:txBody>
          <a:bodyPr spcFirstLastPara="0" vert="horz" wrap="square" lIns="13971" tIns="408465" rIns="13970" bIns="408463" numCol="1" spcCol="1270" anchor="ctr" anchorCtr="0">
            <a:noAutofit/>
          </a:bodyPr>
          <a:lstStyle/>
          <a:p>
            <a:pPr lvl="0" algn="ctr" defTabSz="977900">
              <a:lnSpc>
                <a:spcPct val="90000"/>
              </a:lnSpc>
              <a:spcBef>
                <a:spcPct val="0"/>
              </a:spcBef>
              <a:spcAft>
                <a:spcPct val="35000"/>
              </a:spcAft>
            </a:pPr>
            <a:r>
              <a:rPr lang="en-US" sz="2200" kern="1200" dirty="0"/>
              <a:t>4</a:t>
            </a:r>
          </a:p>
        </p:txBody>
      </p:sp>
      <p:sp>
        <p:nvSpPr>
          <p:cNvPr id="12" name="Freeform 11"/>
          <p:cNvSpPr/>
          <p:nvPr/>
        </p:nvSpPr>
        <p:spPr>
          <a:xfrm>
            <a:off x="4151784" y="4911613"/>
            <a:ext cx="5307013" cy="732632"/>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p:spPr>
        <p:style>
          <a:lnRef idx="2">
            <a:schemeClr val="accent1">
              <a:shade val="50000"/>
              <a:hueOff val="167129"/>
              <a:satOff val="4478"/>
              <a:lumOff val="19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3361" tIns="54814" rIns="54814" bIns="54815"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rgbClr val="203864"/>
                </a:solidFill>
                <a:latin typeface="Arial" panose="020B0604020202020204" pitchFamily="34" charset="0"/>
                <a:cs typeface="Arial" panose="020B0604020202020204" pitchFamily="34" charset="0"/>
              </a:rPr>
              <a:t>Promulgation</a:t>
            </a:r>
          </a:p>
        </p:txBody>
      </p:sp>
    </p:spTree>
    <p:extLst>
      <p:ext uri="{BB962C8B-B14F-4D97-AF65-F5344CB8AC3E}">
        <p14:creationId xmlns:p14="http://schemas.microsoft.com/office/powerpoint/2010/main" val="308147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Implementation</a:t>
            </a:r>
            <a:r>
              <a:rPr lang="fr-FR" dirty="0"/>
              <a:t> of </a:t>
            </a:r>
            <a:r>
              <a:rPr lang="fr-FR" dirty="0" err="1"/>
              <a:t>decisions</a:t>
            </a:r>
            <a:endParaRPr lang="en-GB" dirty="0"/>
          </a:p>
        </p:txBody>
      </p:sp>
      <p:sp>
        <p:nvSpPr>
          <p:cNvPr id="4" name="Slide Number Placeholder 3"/>
          <p:cNvSpPr>
            <a:spLocks noGrp="1"/>
          </p:cNvSpPr>
          <p:nvPr>
            <p:ph type="sldNum" sz="quarter" idx="4"/>
          </p:nvPr>
        </p:nvSpPr>
        <p:spPr/>
        <p:txBody>
          <a:bodyPr/>
          <a:lstStyle/>
          <a:p>
            <a:fld id="{70B528FD-4290-4DD8-BCCC-A17F32895FF0}" type="datetime1">
              <a:rPr lang="x-none" smtClean="0"/>
              <a:pPr/>
              <a:t>6/4/2024</a:t>
            </a:fld>
            <a:r>
              <a:rPr lang="x-none"/>
              <a:t>  |  </a:t>
            </a:r>
            <a:r>
              <a:rPr lang="en-GB"/>
              <a:t>P</a:t>
            </a:r>
            <a:r>
              <a:rPr lang="x-none"/>
              <a:t>AGE </a:t>
            </a:r>
            <a:fld id="{3C66DE6B-CC4B-F74A-99D4-2DC8DD154D90}" type="slidenum">
              <a:rPr lang="x-none" smtClean="0"/>
              <a:pPr/>
              <a:t>26</a:t>
            </a:fld>
            <a:endParaRPr lang="x-none" dirty="0"/>
          </a:p>
        </p:txBody>
      </p:sp>
      <p:pic>
        <p:nvPicPr>
          <p:cNvPr id="6" name="Picture 5"/>
          <p:cNvPicPr>
            <a:picLocks noChangeAspect="1"/>
          </p:cNvPicPr>
          <p:nvPr/>
        </p:nvPicPr>
        <p:blipFill>
          <a:blip r:embed="rId2"/>
          <a:stretch>
            <a:fillRect/>
          </a:stretch>
        </p:blipFill>
        <p:spPr>
          <a:xfrm>
            <a:off x="1919536" y="1857187"/>
            <a:ext cx="3390246" cy="4485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7"/>
          <p:cNvPicPr>
            <a:picLocks noChangeAspect="1"/>
          </p:cNvPicPr>
          <p:nvPr/>
        </p:nvPicPr>
        <p:blipFill>
          <a:blip r:embed="rId3"/>
          <a:stretch>
            <a:fillRect/>
          </a:stretch>
        </p:blipFill>
        <p:spPr>
          <a:xfrm>
            <a:off x="4583832" y="1268760"/>
            <a:ext cx="5717449" cy="3384375"/>
          </a:xfrm>
          <a:prstGeom prst="rect">
            <a:avLst/>
          </a:prstGeom>
          <a:effectLst>
            <a:glow rad="127000">
              <a:schemeClr val="bg1">
                <a:alpha val="25000"/>
              </a:schemeClr>
            </a:glow>
          </a:effectLst>
        </p:spPr>
      </p:pic>
      <p:sp>
        <p:nvSpPr>
          <p:cNvPr id="8" name="TextBox 7"/>
          <p:cNvSpPr txBox="1"/>
          <p:nvPr/>
        </p:nvSpPr>
        <p:spPr>
          <a:xfrm>
            <a:off x="7680176" y="2956769"/>
            <a:ext cx="3492883" cy="64633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a:solidFill>
                  <a:schemeClr val="bg1"/>
                </a:solidFill>
              </a:rPr>
              <a:t>Terminology is promulgated</a:t>
            </a:r>
          </a:p>
          <a:p>
            <a:pPr algn="ctr"/>
            <a:r>
              <a:rPr lang="en-US" b="1" dirty="0">
                <a:solidFill>
                  <a:schemeClr val="bg1"/>
                </a:solidFill>
              </a:rPr>
              <a:t>via </a:t>
            </a:r>
            <a:r>
              <a:rPr lang="en-US" b="1" dirty="0" err="1">
                <a:solidFill>
                  <a:schemeClr val="bg1"/>
                </a:solidFill>
              </a:rPr>
              <a:t>NATOTerm</a:t>
            </a:r>
            <a:r>
              <a:rPr lang="en-US" b="1" dirty="0">
                <a:solidFill>
                  <a:schemeClr val="bg1"/>
                </a:solidFill>
              </a:rPr>
              <a:t>.</a:t>
            </a:r>
            <a:endParaRPr lang="en-GB" b="1" dirty="0">
              <a:solidFill>
                <a:schemeClr val="bg1"/>
              </a:solidFill>
            </a:endParaRPr>
          </a:p>
        </p:txBody>
      </p:sp>
      <p:sp>
        <p:nvSpPr>
          <p:cNvPr id="9" name="TextBox 8"/>
          <p:cNvSpPr txBox="1"/>
          <p:nvPr/>
        </p:nvSpPr>
        <p:spPr>
          <a:xfrm>
            <a:off x="4767573" y="5435125"/>
            <a:ext cx="3492883"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a:solidFill>
                  <a:schemeClr val="bg1"/>
                </a:solidFill>
              </a:rPr>
              <a:t>Authors update their documents.</a:t>
            </a:r>
            <a:endParaRPr lang="en-GB" b="1" dirty="0">
              <a:solidFill>
                <a:schemeClr val="bg1"/>
              </a:solidFill>
            </a:endParaRPr>
          </a:p>
        </p:txBody>
      </p:sp>
    </p:spTree>
    <p:extLst>
      <p:ext uri="{BB962C8B-B14F-4D97-AF65-F5344CB8AC3E}">
        <p14:creationId xmlns:p14="http://schemas.microsoft.com/office/powerpoint/2010/main" val="69083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43472" y="4221088"/>
            <a:ext cx="9289032" cy="1440631"/>
          </a:xfrm>
        </p:spPr>
        <p:txBody>
          <a:bodyPr/>
          <a:lstStyle/>
          <a:p>
            <a:pPr marL="0" indent="0">
              <a:buNone/>
            </a:pPr>
            <a:r>
              <a:rPr lang="fr-FR" sz="3200" dirty="0">
                <a:solidFill>
                  <a:srgbClr val="A6A6A6"/>
                </a:solidFill>
              </a:rPr>
              <a:t>03</a:t>
            </a:r>
          </a:p>
          <a:p>
            <a:pPr marL="0" indent="0">
              <a:buNone/>
            </a:pPr>
            <a:r>
              <a:rPr lang="fr-FR" sz="3200" dirty="0"/>
              <a:t>NTP - Participants</a:t>
            </a:r>
            <a:endParaRPr lang="en-GB" sz="3200" dirty="0"/>
          </a:p>
        </p:txBody>
      </p:sp>
      <p:sp>
        <p:nvSpPr>
          <p:cNvPr id="4" name="Slide Number Placeholder 3"/>
          <p:cNvSpPr>
            <a:spLocks noGrp="1"/>
          </p:cNvSpPr>
          <p:nvPr>
            <p:ph type="sldNum" sz="quarter" idx="4"/>
          </p:nvPr>
        </p:nvSpPr>
        <p:spPr/>
        <p:txBody>
          <a:bodyPr/>
          <a:lstStyle/>
          <a:p>
            <a:fld id="{EC36DE5E-1C2B-4F19-9183-6D240BA7A2EE}" type="datetime1">
              <a:rPr lang="x-none" smtClean="0"/>
              <a:pPr/>
              <a:t>6/4/2024</a:t>
            </a:fld>
            <a:r>
              <a:rPr lang="x-none"/>
              <a:t>  |  </a:t>
            </a:r>
            <a:r>
              <a:rPr lang="en-GB"/>
              <a:t>P</a:t>
            </a:r>
            <a:r>
              <a:rPr lang="x-none"/>
              <a:t>AGE </a:t>
            </a:r>
            <a:fld id="{3C66DE6B-CC4B-F74A-99D4-2DC8DD154D90}" type="slidenum">
              <a:rPr lang="x-none" smtClean="0"/>
              <a:pPr/>
              <a:t>27</a:t>
            </a:fld>
            <a:endParaRPr lang="x-none" dirty="0"/>
          </a:p>
        </p:txBody>
      </p:sp>
      <p:sp>
        <p:nvSpPr>
          <p:cNvPr id="6" name="Text Placeholder 2"/>
          <p:cNvSpPr txBox="1">
            <a:spLocks/>
          </p:cNvSpPr>
          <p:nvPr/>
        </p:nvSpPr>
        <p:spPr>
          <a:xfrm>
            <a:off x="1415480" y="3213447"/>
            <a:ext cx="9289032" cy="144063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1F4E79"/>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1F4E79"/>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1F4E79"/>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endParaRPr lang="en-GB" sz="3200" dirty="0"/>
          </a:p>
        </p:txBody>
      </p:sp>
      <p:cxnSp>
        <p:nvCxnSpPr>
          <p:cNvPr id="5" name="Straight Connector 4"/>
          <p:cNvCxnSpPr/>
          <p:nvPr/>
        </p:nvCxnSpPr>
        <p:spPr>
          <a:xfrm>
            <a:off x="1487488" y="5517232"/>
            <a:ext cx="9361040" cy="0"/>
          </a:xfrm>
          <a:prstGeom prst="line">
            <a:avLst/>
          </a:prstGeom>
          <a:ln w="76200">
            <a:solidFill>
              <a:srgbClr val="2B58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487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8334BB-3F48-440F-88B2-AF0884264C40}" type="datetime1">
              <a:rPr lang="x-none" smtClean="0"/>
              <a:pPr/>
              <a:t>6/4/2024</a:t>
            </a:fld>
            <a:r>
              <a:rPr lang="x-none"/>
              <a:t>  |  </a:t>
            </a:r>
            <a:r>
              <a:rPr lang="en-GB"/>
              <a:t>P</a:t>
            </a:r>
            <a:r>
              <a:rPr lang="x-none"/>
              <a:t>AGE </a:t>
            </a:r>
            <a:fld id="{3C66DE6B-CC4B-F74A-99D4-2DC8DD154D90}" type="slidenum">
              <a:rPr lang="x-none" smtClean="0"/>
              <a:pPr/>
              <a:t>28</a:t>
            </a:fld>
            <a:endParaRPr lang="x-none" dirty="0"/>
          </a:p>
        </p:txBody>
      </p:sp>
      <p:graphicFrame>
        <p:nvGraphicFramePr>
          <p:cNvPr id="6" name="Diagram 5"/>
          <p:cNvGraphicFramePr/>
          <p:nvPr>
            <p:extLst>
              <p:ext uri="{D42A27DB-BD31-4B8C-83A1-F6EECF244321}">
                <p14:modId xmlns:p14="http://schemas.microsoft.com/office/powerpoint/2010/main" val="3638169286"/>
              </p:ext>
            </p:extLst>
          </p:nvPr>
        </p:nvGraphicFramePr>
        <p:xfrm>
          <a:off x="2495600" y="1340768"/>
          <a:ext cx="7368480"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7488" y="2924944"/>
            <a:ext cx="2584704" cy="19019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650226" y="2823319"/>
            <a:ext cx="1094242" cy="461665"/>
          </a:xfrm>
          <a:prstGeom prst="rect">
            <a:avLst/>
          </a:prstGeom>
          <a:noFill/>
          <a:ln w="12700">
            <a:solidFill>
              <a:srgbClr val="FFFFFF"/>
            </a:solidFill>
            <a:prstDash val="dash"/>
          </a:ln>
        </p:spPr>
        <p:txBody>
          <a:bodyPr wrap="square" rtlCol="0">
            <a:spAutoFit/>
          </a:bodyPr>
          <a:lstStyle/>
          <a:p>
            <a:pPr algn="ctr"/>
            <a:r>
              <a:rPr lang="fr-FR" sz="1200" dirty="0">
                <a:solidFill>
                  <a:srgbClr val="1F4E79"/>
                </a:solidFill>
              </a:rPr>
              <a:t>NATO</a:t>
            </a:r>
          </a:p>
          <a:p>
            <a:pPr algn="ctr"/>
            <a:r>
              <a:rPr lang="fr-FR" sz="1200" dirty="0" err="1">
                <a:solidFill>
                  <a:srgbClr val="1F4E79"/>
                </a:solidFill>
              </a:rPr>
              <a:t>Committees</a:t>
            </a:r>
            <a:endParaRPr lang="en-GB" sz="1200" dirty="0">
              <a:solidFill>
                <a:srgbClr val="1F4E79"/>
              </a:solidFill>
            </a:endParaRPr>
          </a:p>
        </p:txBody>
      </p:sp>
      <p:sp>
        <p:nvSpPr>
          <p:cNvPr id="9" name="TextBox 8"/>
          <p:cNvSpPr txBox="1"/>
          <p:nvPr/>
        </p:nvSpPr>
        <p:spPr>
          <a:xfrm>
            <a:off x="6826259" y="2407082"/>
            <a:ext cx="645933" cy="276999"/>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NTO</a:t>
            </a:r>
            <a:endParaRPr lang="en-GB" sz="1400" dirty="0">
              <a:solidFill>
                <a:srgbClr val="1F4E79"/>
              </a:solidFill>
            </a:endParaRPr>
          </a:p>
        </p:txBody>
      </p:sp>
      <p:sp>
        <p:nvSpPr>
          <p:cNvPr id="10" name="TextBox 9"/>
          <p:cNvSpPr txBox="1"/>
          <p:nvPr/>
        </p:nvSpPr>
        <p:spPr>
          <a:xfrm>
            <a:off x="7710175" y="2445168"/>
            <a:ext cx="625313" cy="276999"/>
          </a:xfrm>
          <a:prstGeom prst="rect">
            <a:avLst/>
          </a:prstGeom>
          <a:noFill/>
          <a:ln w="12700">
            <a:solidFill>
              <a:schemeClr val="bg1"/>
            </a:solidFill>
            <a:prstDash val="dash"/>
          </a:ln>
        </p:spPr>
        <p:txBody>
          <a:bodyPr wrap="square" rtlCol="0">
            <a:spAutoFit/>
          </a:bodyPr>
          <a:lstStyle/>
          <a:p>
            <a:pPr algn="ctr"/>
            <a:r>
              <a:rPr lang="fr-FR" sz="1200" dirty="0" err="1">
                <a:solidFill>
                  <a:srgbClr val="1F4E79"/>
                </a:solidFill>
              </a:rPr>
              <a:t>WGs</a:t>
            </a:r>
            <a:endParaRPr lang="en-GB" sz="1200" dirty="0">
              <a:solidFill>
                <a:srgbClr val="1F4E79"/>
              </a:solidFill>
            </a:endParaRPr>
          </a:p>
        </p:txBody>
      </p:sp>
      <p:sp>
        <p:nvSpPr>
          <p:cNvPr id="11" name="TextBox 10"/>
          <p:cNvSpPr txBox="1"/>
          <p:nvPr/>
        </p:nvSpPr>
        <p:spPr>
          <a:xfrm>
            <a:off x="2664249" y="2239707"/>
            <a:ext cx="1503780" cy="461665"/>
          </a:xfrm>
          <a:prstGeom prst="rect">
            <a:avLst/>
          </a:prstGeom>
          <a:noFill/>
          <a:ln w="12700">
            <a:solidFill>
              <a:srgbClr val="FFFFFF"/>
            </a:solidFill>
            <a:prstDash val="dash"/>
          </a:ln>
        </p:spPr>
        <p:txBody>
          <a:bodyPr wrap="square" rtlCol="0">
            <a:spAutoFit/>
          </a:bodyPr>
          <a:lstStyle/>
          <a:p>
            <a:pPr algn="ctr"/>
            <a:r>
              <a:rPr lang="fr-FR" sz="1200" dirty="0">
                <a:solidFill>
                  <a:srgbClr val="1F4E79"/>
                </a:solidFill>
              </a:rPr>
              <a:t>NATO</a:t>
            </a:r>
          </a:p>
          <a:p>
            <a:pPr algn="ctr"/>
            <a:r>
              <a:rPr lang="fr-FR" sz="1200" dirty="0" err="1">
                <a:solidFill>
                  <a:srgbClr val="1F4E79"/>
                </a:solidFill>
              </a:rPr>
              <a:t>member</a:t>
            </a:r>
            <a:r>
              <a:rPr lang="fr-FR" sz="1200" dirty="0">
                <a:solidFill>
                  <a:srgbClr val="1F4E79"/>
                </a:solidFill>
              </a:rPr>
              <a:t> states</a:t>
            </a:r>
            <a:endParaRPr lang="en-GB" sz="1200" dirty="0">
              <a:solidFill>
                <a:srgbClr val="1F4E79"/>
              </a:solidFill>
            </a:endParaRPr>
          </a:p>
        </p:txBody>
      </p:sp>
      <p:sp>
        <p:nvSpPr>
          <p:cNvPr id="12" name="TextBox 11"/>
          <p:cNvSpPr txBox="1"/>
          <p:nvPr/>
        </p:nvSpPr>
        <p:spPr>
          <a:xfrm>
            <a:off x="5028126" y="1755083"/>
            <a:ext cx="614633" cy="461665"/>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NATO</a:t>
            </a:r>
          </a:p>
          <a:p>
            <a:pPr algn="ctr"/>
            <a:r>
              <a:rPr lang="fr-FR" sz="1200" dirty="0">
                <a:solidFill>
                  <a:srgbClr val="1F4E79"/>
                </a:solidFill>
              </a:rPr>
              <a:t>Staffs</a:t>
            </a:r>
            <a:endParaRPr lang="en-GB" sz="1200" dirty="0">
              <a:solidFill>
                <a:srgbClr val="1F4E79"/>
              </a:solidFill>
            </a:endParaRPr>
          </a:p>
        </p:txBody>
      </p:sp>
      <p:sp>
        <p:nvSpPr>
          <p:cNvPr id="13" name="TextBox 12"/>
          <p:cNvSpPr txBox="1"/>
          <p:nvPr/>
        </p:nvSpPr>
        <p:spPr>
          <a:xfrm>
            <a:off x="5165240" y="2357214"/>
            <a:ext cx="821730" cy="461665"/>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NATO</a:t>
            </a:r>
          </a:p>
          <a:p>
            <a:pPr algn="ctr"/>
            <a:r>
              <a:rPr lang="fr-FR" sz="1200" dirty="0" err="1">
                <a:solidFill>
                  <a:srgbClr val="1F4E79"/>
                </a:solidFill>
              </a:rPr>
              <a:t>Agencies</a:t>
            </a:r>
            <a:endParaRPr lang="en-GB" sz="1200" dirty="0">
              <a:solidFill>
                <a:srgbClr val="1F4E79"/>
              </a:solidFill>
            </a:endParaRPr>
          </a:p>
        </p:txBody>
      </p:sp>
      <p:sp>
        <p:nvSpPr>
          <p:cNvPr id="14" name="TextBox 13"/>
          <p:cNvSpPr txBox="1"/>
          <p:nvPr/>
        </p:nvSpPr>
        <p:spPr>
          <a:xfrm>
            <a:off x="3884844" y="2804868"/>
            <a:ext cx="1070418" cy="461665"/>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Strategic</a:t>
            </a:r>
          </a:p>
          <a:p>
            <a:pPr algn="ctr"/>
            <a:r>
              <a:rPr lang="fr-FR" sz="1200" dirty="0" err="1">
                <a:solidFill>
                  <a:srgbClr val="1F4E79"/>
                </a:solidFill>
              </a:rPr>
              <a:t>Commands</a:t>
            </a:r>
            <a:endParaRPr lang="en-GB" sz="1200" dirty="0">
              <a:solidFill>
                <a:srgbClr val="1F4E79"/>
              </a:solidFill>
            </a:endParaRPr>
          </a:p>
        </p:txBody>
      </p:sp>
      <p:sp>
        <p:nvSpPr>
          <p:cNvPr id="15" name="TextBox 14"/>
          <p:cNvSpPr txBox="1"/>
          <p:nvPr/>
        </p:nvSpPr>
        <p:spPr>
          <a:xfrm>
            <a:off x="4402196" y="2298695"/>
            <a:ext cx="614633" cy="276999"/>
          </a:xfrm>
          <a:prstGeom prst="rect">
            <a:avLst/>
          </a:prstGeom>
          <a:noFill/>
          <a:ln w="12700">
            <a:solidFill>
              <a:schemeClr val="bg1"/>
            </a:solidFill>
            <a:prstDash val="dash"/>
          </a:ln>
        </p:spPr>
        <p:txBody>
          <a:bodyPr wrap="square" rtlCol="0">
            <a:spAutoFit/>
          </a:bodyPr>
          <a:lstStyle/>
          <a:p>
            <a:pPr algn="ctr"/>
            <a:r>
              <a:rPr lang="fr-FR" sz="1200" dirty="0" err="1">
                <a:solidFill>
                  <a:srgbClr val="1F4E79"/>
                </a:solidFill>
              </a:rPr>
              <a:t>COEs</a:t>
            </a:r>
            <a:endParaRPr lang="en-GB" sz="1200" dirty="0">
              <a:solidFill>
                <a:srgbClr val="1F4E79"/>
              </a:solidFill>
            </a:endParaRPr>
          </a:p>
        </p:txBody>
      </p:sp>
      <p:sp>
        <p:nvSpPr>
          <p:cNvPr id="16" name="TextBox 15"/>
          <p:cNvSpPr txBox="1"/>
          <p:nvPr/>
        </p:nvSpPr>
        <p:spPr>
          <a:xfrm>
            <a:off x="2741320" y="3435833"/>
            <a:ext cx="2006295" cy="276999"/>
          </a:xfrm>
          <a:prstGeom prst="rect">
            <a:avLst/>
          </a:prstGeom>
          <a:noFill/>
        </p:spPr>
        <p:txBody>
          <a:bodyPr wrap="square" rtlCol="0">
            <a:spAutoFit/>
          </a:bodyPr>
          <a:lstStyle/>
          <a:p>
            <a:pPr algn="ctr"/>
            <a:r>
              <a:rPr lang="fr-FR" sz="1200" b="1" dirty="0">
                <a:solidFill>
                  <a:srgbClr val="1F4E79"/>
                </a:solidFill>
              </a:rPr>
              <a:t>= CONTRIBUTORS</a:t>
            </a:r>
            <a:endParaRPr lang="en-GB" sz="1200" b="1" dirty="0">
              <a:solidFill>
                <a:srgbClr val="1F4E79"/>
              </a:solidFill>
            </a:endParaRPr>
          </a:p>
        </p:txBody>
      </p:sp>
      <p:sp>
        <p:nvSpPr>
          <p:cNvPr id="17" name="TextBox 16"/>
          <p:cNvSpPr txBox="1"/>
          <p:nvPr/>
        </p:nvSpPr>
        <p:spPr>
          <a:xfrm>
            <a:off x="7596359" y="3435833"/>
            <a:ext cx="2006295" cy="276999"/>
          </a:xfrm>
          <a:prstGeom prst="rect">
            <a:avLst/>
          </a:prstGeom>
          <a:noFill/>
        </p:spPr>
        <p:txBody>
          <a:bodyPr wrap="square" rtlCol="0">
            <a:spAutoFit/>
          </a:bodyPr>
          <a:lstStyle/>
          <a:p>
            <a:pPr algn="ctr"/>
            <a:r>
              <a:rPr lang="fr-FR" sz="1200" b="1" dirty="0">
                <a:solidFill>
                  <a:srgbClr val="1F4E79"/>
                </a:solidFill>
              </a:rPr>
              <a:t>= STAKEHOLDERS</a:t>
            </a:r>
            <a:endParaRPr lang="en-GB" sz="1200" b="1" dirty="0">
              <a:solidFill>
                <a:srgbClr val="1F4E79"/>
              </a:solidFill>
            </a:endParaRPr>
          </a:p>
        </p:txBody>
      </p:sp>
      <p:sp>
        <p:nvSpPr>
          <p:cNvPr id="18" name="TextBox 17"/>
          <p:cNvSpPr txBox="1"/>
          <p:nvPr/>
        </p:nvSpPr>
        <p:spPr>
          <a:xfrm>
            <a:off x="7699236" y="4453250"/>
            <a:ext cx="645933" cy="276999"/>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NTO</a:t>
            </a:r>
            <a:endParaRPr lang="en-GB" sz="1400" dirty="0">
              <a:solidFill>
                <a:srgbClr val="1F4E79"/>
              </a:solidFill>
            </a:endParaRPr>
          </a:p>
        </p:txBody>
      </p:sp>
      <p:sp>
        <p:nvSpPr>
          <p:cNvPr id="19" name="TextBox 18"/>
          <p:cNvSpPr txBox="1"/>
          <p:nvPr/>
        </p:nvSpPr>
        <p:spPr>
          <a:xfrm>
            <a:off x="8082082" y="4899351"/>
            <a:ext cx="1029848" cy="276999"/>
          </a:xfrm>
          <a:prstGeom prst="rect">
            <a:avLst/>
          </a:prstGeom>
          <a:noFill/>
          <a:ln w="12700">
            <a:solidFill>
              <a:schemeClr val="bg1"/>
            </a:solidFill>
            <a:prstDash val="dash"/>
          </a:ln>
        </p:spPr>
        <p:txBody>
          <a:bodyPr wrap="square" rtlCol="0">
            <a:spAutoFit/>
          </a:bodyPr>
          <a:lstStyle/>
          <a:p>
            <a:pPr algn="ctr"/>
            <a:r>
              <a:rPr lang="fr-FR" sz="1200" dirty="0" err="1">
                <a:solidFill>
                  <a:srgbClr val="1F4E79"/>
                </a:solidFill>
              </a:rPr>
              <a:t>Authors</a:t>
            </a:r>
            <a:endParaRPr lang="en-GB" sz="1400" dirty="0">
              <a:solidFill>
                <a:srgbClr val="1F4E79"/>
              </a:solidFill>
            </a:endParaRPr>
          </a:p>
        </p:txBody>
      </p:sp>
      <p:sp>
        <p:nvSpPr>
          <p:cNvPr id="20" name="TextBox 19"/>
          <p:cNvSpPr txBox="1"/>
          <p:nvPr/>
        </p:nvSpPr>
        <p:spPr>
          <a:xfrm>
            <a:off x="7472192" y="2875369"/>
            <a:ext cx="1029848" cy="276999"/>
          </a:xfrm>
          <a:prstGeom prst="rect">
            <a:avLst/>
          </a:prstGeom>
          <a:noFill/>
          <a:ln w="12700">
            <a:solidFill>
              <a:schemeClr val="bg1"/>
            </a:solidFill>
            <a:prstDash val="dash"/>
          </a:ln>
        </p:spPr>
        <p:txBody>
          <a:bodyPr wrap="square" rtlCol="0">
            <a:spAutoFit/>
          </a:bodyPr>
          <a:lstStyle/>
          <a:p>
            <a:pPr algn="ctr"/>
            <a:r>
              <a:rPr lang="fr-FR" sz="1200" dirty="0" err="1">
                <a:solidFill>
                  <a:srgbClr val="1F4E79"/>
                </a:solidFill>
              </a:rPr>
              <a:t>Custodians</a:t>
            </a:r>
            <a:endParaRPr lang="en-GB" sz="1400" dirty="0">
              <a:solidFill>
                <a:srgbClr val="1F4E79"/>
              </a:solidFill>
            </a:endParaRPr>
          </a:p>
        </p:txBody>
      </p:sp>
      <p:sp>
        <p:nvSpPr>
          <p:cNvPr id="21" name="TextBox 20"/>
          <p:cNvSpPr txBox="1"/>
          <p:nvPr/>
        </p:nvSpPr>
        <p:spPr>
          <a:xfrm>
            <a:off x="3083085" y="4437591"/>
            <a:ext cx="1512168" cy="646331"/>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NATO</a:t>
            </a:r>
          </a:p>
          <a:p>
            <a:pPr algn="ctr"/>
            <a:r>
              <a:rPr lang="fr-FR" sz="1200" dirty="0" err="1">
                <a:solidFill>
                  <a:srgbClr val="1F4E79"/>
                </a:solidFill>
              </a:rPr>
              <a:t>member</a:t>
            </a:r>
            <a:r>
              <a:rPr lang="fr-FR" sz="1200" dirty="0">
                <a:solidFill>
                  <a:srgbClr val="1F4E79"/>
                </a:solidFill>
              </a:rPr>
              <a:t> states </a:t>
            </a:r>
            <a:r>
              <a:rPr lang="fr-FR" sz="1200" dirty="0" err="1">
                <a:solidFill>
                  <a:srgbClr val="1F4E79"/>
                </a:solidFill>
              </a:rPr>
              <a:t>through</a:t>
            </a:r>
            <a:r>
              <a:rPr lang="fr-FR" sz="1200" dirty="0">
                <a:solidFill>
                  <a:srgbClr val="1F4E79"/>
                </a:solidFill>
              </a:rPr>
              <a:t> </a:t>
            </a:r>
            <a:r>
              <a:rPr lang="fr-FR" sz="1200" dirty="0" err="1">
                <a:solidFill>
                  <a:srgbClr val="1F4E79"/>
                </a:solidFill>
              </a:rPr>
              <a:t>TAs</a:t>
            </a:r>
            <a:r>
              <a:rPr lang="fr-FR" sz="1200" dirty="0">
                <a:solidFill>
                  <a:srgbClr val="1F4E79"/>
                </a:solidFill>
              </a:rPr>
              <a:t>/</a:t>
            </a:r>
            <a:r>
              <a:rPr lang="fr-FR" sz="1200" dirty="0" err="1">
                <a:solidFill>
                  <a:srgbClr val="1F4E79"/>
                </a:solidFill>
              </a:rPr>
              <a:t>DTAs</a:t>
            </a:r>
            <a:endParaRPr lang="en-GB" sz="1400" dirty="0">
              <a:solidFill>
                <a:srgbClr val="1F4E79"/>
              </a:solidFill>
            </a:endParaRPr>
          </a:p>
        </p:txBody>
      </p:sp>
      <p:sp>
        <p:nvSpPr>
          <p:cNvPr id="22" name="TextBox 21"/>
          <p:cNvSpPr txBox="1"/>
          <p:nvPr/>
        </p:nvSpPr>
        <p:spPr>
          <a:xfrm>
            <a:off x="2548523" y="3869847"/>
            <a:ext cx="2391888" cy="276999"/>
          </a:xfrm>
          <a:prstGeom prst="rect">
            <a:avLst/>
          </a:prstGeom>
          <a:noFill/>
        </p:spPr>
        <p:txBody>
          <a:bodyPr wrap="square" rtlCol="0">
            <a:spAutoFit/>
          </a:bodyPr>
          <a:lstStyle/>
          <a:p>
            <a:pPr algn="ctr"/>
            <a:r>
              <a:rPr lang="fr-FR" sz="1200" b="1" dirty="0">
                <a:solidFill>
                  <a:srgbClr val="1F4E79"/>
                </a:solidFill>
              </a:rPr>
              <a:t>= APPROVERS</a:t>
            </a:r>
            <a:endParaRPr lang="en-GB" sz="1200" b="1" dirty="0">
              <a:solidFill>
                <a:srgbClr val="1F4E79"/>
              </a:solidFill>
            </a:endParaRPr>
          </a:p>
        </p:txBody>
      </p:sp>
      <p:sp>
        <p:nvSpPr>
          <p:cNvPr id="23" name="TextBox 22"/>
          <p:cNvSpPr txBox="1"/>
          <p:nvPr/>
        </p:nvSpPr>
        <p:spPr>
          <a:xfrm>
            <a:off x="8515031" y="2285671"/>
            <a:ext cx="886599" cy="276999"/>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Proposer</a:t>
            </a:r>
            <a:endParaRPr lang="en-GB" sz="1200" dirty="0">
              <a:solidFill>
                <a:srgbClr val="1F4E79"/>
              </a:solidFill>
            </a:endParaRPr>
          </a:p>
        </p:txBody>
      </p:sp>
      <p:sp>
        <p:nvSpPr>
          <p:cNvPr id="24" name="TextBox 23"/>
          <p:cNvSpPr txBox="1"/>
          <p:nvPr/>
        </p:nvSpPr>
        <p:spPr>
          <a:xfrm>
            <a:off x="8671700" y="3074283"/>
            <a:ext cx="395853" cy="276999"/>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a:t>
            </a:r>
            <a:endParaRPr lang="en-GB" sz="1400" dirty="0">
              <a:solidFill>
                <a:srgbClr val="1F4E79"/>
              </a:solidFill>
            </a:endParaRPr>
          </a:p>
        </p:txBody>
      </p:sp>
      <p:sp>
        <p:nvSpPr>
          <p:cNvPr id="25" name="TextBox 24"/>
          <p:cNvSpPr txBox="1"/>
          <p:nvPr/>
        </p:nvSpPr>
        <p:spPr>
          <a:xfrm>
            <a:off x="7419268" y="3869847"/>
            <a:ext cx="2391888" cy="276999"/>
          </a:xfrm>
          <a:prstGeom prst="rect">
            <a:avLst/>
          </a:prstGeom>
          <a:noFill/>
        </p:spPr>
        <p:txBody>
          <a:bodyPr wrap="square" rtlCol="0">
            <a:spAutoFit/>
          </a:bodyPr>
          <a:lstStyle/>
          <a:p>
            <a:pPr algn="ctr"/>
            <a:r>
              <a:rPr lang="fr-FR" sz="1200" b="1" dirty="0">
                <a:solidFill>
                  <a:srgbClr val="1F4E79"/>
                </a:solidFill>
              </a:rPr>
              <a:t>= UPDATERS</a:t>
            </a:r>
            <a:endParaRPr lang="en-GB" sz="1200" b="1" dirty="0">
              <a:solidFill>
                <a:srgbClr val="1F4E79"/>
              </a:solidFill>
            </a:endParaRPr>
          </a:p>
        </p:txBody>
      </p:sp>
      <p:sp>
        <p:nvSpPr>
          <p:cNvPr id="26" name="TextBox 25"/>
          <p:cNvSpPr txBox="1"/>
          <p:nvPr/>
        </p:nvSpPr>
        <p:spPr>
          <a:xfrm>
            <a:off x="8696480" y="2672366"/>
            <a:ext cx="679514" cy="276999"/>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Panels</a:t>
            </a:r>
            <a:endParaRPr lang="en-GB" sz="1200" dirty="0">
              <a:solidFill>
                <a:srgbClr val="1F4E79"/>
              </a:solidFill>
            </a:endParaRPr>
          </a:p>
        </p:txBody>
      </p:sp>
      <p:sp>
        <p:nvSpPr>
          <p:cNvPr id="27" name="TextBox 26"/>
          <p:cNvSpPr txBox="1"/>
          <p:nvPr/>
        </p:nvSpPr>
        <p:spPr>
          <a:xfrm>
            <a:off x="8696480" y="4364213"/>
            <a:ext cx="395853" cy="276999"/>
          </a:xfrm>
          <a:prstGeom prst="rect">
            <a:avLst/>
          </a:prstGeom>
          <a:noFill/>
          <a:ln w="12700">
            <a:solidFill>
              <a:schemeClr val="bg1"/>
            </a:solidFill>
            <a:prstDash val="dash"/>
          </a:ln>
        </p:spPr>
        <p:txBody>
          <a:bodyPr wrap="square" rtlCol="0">
            <a:spAutoFit/>
          </a:bodyPr>
          <a:lstStyle/>
          <a:p>
            <a:pPr algn="ctr"/>
            <a:r>
              <a:rPr lang="fr-FR" sz="1200" dirty="0">
                <a:solidFill>
                  <a:srgbClr val="1F4E79"/>
                </a:solidFill>
              </a:rPr>
              <a:t>…</a:t>
            </a:r>
            <a:endParaRPr lang="en-GB" sz="1400" dirty="0">
              <a:solidFill>
                <a:srgbClr val="1F4E79"/>
              </a:solidFill>
            </a:endParaRPr>
          </a:p>
        </p:txBody>
      </p:sp>
    </p:spTree>
    <p:extLst>
      <p:ext uri="{BB962C8B-B14F-4D97-AF65-F5344CB8AC3E}">
        <p14:creationId xmlns:p14="http://schemas.microsoft.com/office/powerpoint/2010/main" val="32199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iterate type="lt">
                                    <p:tmPct val="10000"/>
                                  </p:iterate>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iterate type="lt">
                                    <p:tmPct val="10000"/>
                                  </p:iterate>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iterate type="lt">
                                    <p:tmPct val="10000"/>
                                  </p:iterate>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0-#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iterate type="lt">
                                    <p:tmPct val="10000"/>
                                  </p:iterate>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0-#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animBg="1"/>
      <p:bldP spid="19" grpId="0" animBg="1"/>
      <p:bldP spid="20" grpId="0" animBg="1"/>
      <p:bldP spid="21" grpId="0" animBg="1"/>
      <p:bldP spid="22" grpId="0"/>
      <p:bldP spid="23" grpId="0" animBg="1"/>
      <p:bldP spid="24" grpId="0" animBg="1"/>
      <p:bldP spid="25" grpId="0"/>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Example</a:t>
            </a:r>
            <a:r>
              <a:rPr lang="fr-FR" dirty="0"/>
              <a:t> at the </a:t>
            </a:r>
            <a:r>
              <a:rPr lang="fr-FR" dirty="0" err="1"/>
              <a:t>development</a:t>
            </a:r>
            <a:r>
              <a:rPr lang="fr-FR" dirty="0"/>
              <a:t> </a:t>
            </a:r>
            <a:r>
              <a:rPr lang="fr-FR" dirty="0" err="1"/>
              <a:t>level</a:t>
            </a:r>
            <a:endParaRPr lang="en-GB" dirty="0"/>
          </a:p>
        </p:txBody>
      </p:sp>
      <p:sp>
        <p:nvSpPr>
          <p:cNvPr id="3" name="Text Placeholder 2"/>
          <p:cNvSpPr>
            <a:spLocks noGrp="1"/>
          </p:cNvSpPr>
          <p:nvPr>
            <p:ph type="body" sz="quarter" idx="12"/>
          </p:nvPr>
        </p:nvSpPr>
        <p:spPr>
          <a:xfrm>
            <a:off x="343763" y="1628800"/>
            <a:ext cx="11588750" cy="4536975"/>
          </a:xfrm>
        </p:spPr>
        <p:txBody>
          <a:bodyPr/>
          <a:lstStyle/>
          <a:p>
            <a:pPr marL="0" indent="0">
              <a:buNone/>
            </a:pPr>
            <a:r>
              <a:rPr lang="fr-FR" b="1" dirty="0"/>
              <a:t>AJOD WG Terminology Panel – </a:t>
            </a:r>
            <a:r>
              <a:rPr lang="fr-FR" b="1" dirty="0">
                <a:solidFill>
                  <a:srgbClr val="C00000"/>
                </a:solidFill>
              </a:rPr>
              <a:t>AJOD WG TP</a:t>
            </a:r>
          </a:p>
          <a:p>
            <a:endParaRPr lang="fr-FR" dirty="0"/>
          </a:p>
          <a:p>
            <a:r>
              <a:rPr lang="fr-FR" dirty="0"/>
              <a:t>Mission</a:t>
            </a:r>
          </a:p>
          <a:p>
            <a:pPr marL="0" indent="0" algn="ctr">
              <a:buNone/>
            </a:pPr>
            <a:r>
              <a:rPr lang="fr-FR" i="1" dirty="0"/>
              <a:t>To </a:t>
            </a:r>
            <a:r>
              <a:rPr lang="fr-FR" i="1" dirty="0" err="1"/>
              <a:t>provide</a:t>
            </a:r>
            <a:r>
              <a:rPr lang="fr-FR" i="1" dirty="0"/>
              <a:t> </a:t>
            </a:r>
            <a:r>
              <a:rPr lang="fr-FR" i="1" dirty="0" err="1"/>
              <a:t>recommendations</a:t>
            </a:r>
            <a:r>
              <a:rPr lang="fr-FR" i="1" dirty="0"/>
              <a:t> and </a:t>
            </a:r>
            <a:r>
              <a:rPr lang="fr-FR" i="1" dirty="0" err="1"/>
              <a:t>advice</a:t>
            </a:r>
            <a:r>
              <a:rPr lang="fr-FR" i="1" dirty="0"/>
              <a:t> on joint </a:t>
            </a:r>
            <a:r>
              <a:rPr lang="fr-FR" i="1" dirty="0" err="1"/>
              <a:t>operational</a:t>
            </a:r>
            <a:r>
              <a:rPr lang="fr-FR" i="1" dirty="0"/>
              <a:t> </a:t>
            </a:r>
            <a:r>
              <a:rPr lang="fr-FR" i="1" dirty="0" err="1"/>
              <a:t>terminology</a:t>
            </a:r>
            <a:r>
              <a:rPr lang="fr-FR" i="1" dirty="0"/>
              <a:t> to the AJOD WG and to the NTO, </a:t>
            </a:r>
            <a:r>
              <a:rPr lang="fr-FR" i="1" dirty="0" err="1"/>
              <a:t>when</a:t>
            </a:r>
            <a:r>
              <a:rPr lang="fr-FR" i="1" dirty="0"/>
              <a:t> </a:t>
            </a:r>
            <a:r>
              <a:rPr lang="fr-FR" i="1" dirty="0" err="1"/>
              <a:t>consulted</a:t>
            </a:r>
            <a:r>
              <a:rPr lang="fr-FR" i="1" dirty="0"/>
              <a:t> on </a:t>
            </a:r>
            <a:r>
              <a:rPr lang="fr-FR" i="1" dirty="0" err="1"/>
              <a:t>terms</a:t>
            </a:r>
            <a:r>
              <a:rPr lang="fr-FR" i="1" dirty="0"/>
              <a:t> </a:t>
            </a:r>
            <a:r>
              <a:rPr lang="fr-FR" i="1" dirty="0" err="1"/>
              <a:t>from</a:t>
            </a:r>
            <a:r>
              <a:rPr lang="fr-FR" i="1" dirty="0"/>
              <a:t> </a:t>
            </a:r>
            <a:r>
              <a:rPr lang="fr-FR" i="1" dirty="0" err="1"/>
              <a:t>other</a:t>
            </a:r>
            <a:r>
              <a:rPr lang="fr-FR" i="1" dirty="0"/>
              <a:t> NATO bodies, in accordance </a:t>
            </a:r>
            <a:r>
              <a:rPr lang="fr-FR" i="1" dirty="0" err="1"/>
              <a:t>with</a:t>
            </a:r>
            <a:r>
              <a:rPr lang="fr-FR" i="1" dirty="0"/>
              <a:t> </a:t>
            </a:r>
            <a:r>
              <a:rPr lang="fr-FR" i="1" dirty="0" err="1"/>
              <a:t>its</a:t>
            </a:r>
            <a:r>
              <a:rPr lang="fr-FR" i="1" dirty="0"/>
              <a:t> TOR as </a:t>
            </a:r>
            <a:r>
              <a:rPr lang="fr-FR" i="1" dirty="0" err="1"/>
              <a:t>well</a:t>
            </a:r>
            <a:r>
              <a:rPr lang="fr-FR" i="1" dirty="0"/>
              <a:t> as PO(2015)0193 and AAP-77.</a:t>
            </a:r>
          </a:p>
          <a:p>
            <a:r>
              <a:rPr lang="fr-FR" dirty="0"/>
              <a:t>Chair: AJOD WG </a:t>
            </a:r>
            <a:r>
              <a:rPr lang="fr-FR" dirty="0" err="1"/>
              <a:t>Deputy</a:t>
            </a:r>
            <a:r>
              <a:rPr lang="fr-FR" dirty="0"/>
              <a:t> Chair for Terminology</a:t>
            </a:r>
          </a:p>
          <a:p>
            <a:r>
              <a:rPr lang="fr-FR" dirty="0"/>
              <a:t>Composition</a:t>
            </a:r>
          </a:p>
          <a:p>
            <a:r>
              <a:rPr lang="fr-FR" dirty="0"/>
              <a:t>Method of </a:t>
            </a:r>
            <a:r>
              <a:rPr lang="fr-FR" dirty="0" err="1"/>
              <a:t>work</a:t>
            </a:r>
            <a:r>
              <a:rPr lang="fr-FR" dirty="0"/>
              <a:t>: </a:t>
            </a:r>
            <a:r>
              <a:rPr lang="fr-FR" dirty="0" err="1">
                <a:solidFill>
                  <a:srgbClr val="C00000"/>
                </a:solidFill>
              </a:rPr>
              <a:t>Term</a:t>
            </a:r>
            <a:r>
              <a:rPr lang="fr-FR" i="1" dirty="0" err="1">
                <a:solidFill>
                  <a:srgbClr val="C00000"/>
                </a:solidFill>
              </a:rPr>
              <a:t>Now</a:t>
            </a:r>
            <a:r>
              <a:rPr lang="fr-FR" dirty="0"/>
              <a:t>.</a:t>
            </a:r>
          </a:p>
        </p:txBody>
      </p:sp>
      <p:sp>
        <p:nvSpPr>
          <p:cNvPr id="4" name="Slide Number Placeholder 3"/>
          <p:cNvSpPr>
            <a:spLocks noGrp="1"/>
          </p:cNvSpPr>
          <p:nvPr>
            <p:ph type="sldNum" sz="quarter" idx="4"/>
          </p:nvPr>
        </p:nvSpPr>
        <p:spPr/>
        <p:txBody>
          <a:bodyPr/>
          <a:lstStyle/>
          <a:p>
            <a:fld id="{8A2C5E5F-D6A2-46CF-810E-215075F87506}" type="datetime1">
              <a:rPr lang="x-none" smtClean="0"/>
              <a:pPr/>
              <a:t>6/4/2024</a:t>
            </a:fld>
            <a:r>
              <a:rPr lang="x-none"/>
              <a:t>  |  </a:t>
            </a:r>
            <a:r>
              <a:rPr lang="en-GB"/>
              <a:t>P</a:t>
            </a:r>
            <a:r>
              <a:rPr lang="x-none"/>
              <a:t>AGE </a:t>
            </a:r>
            <a:fld id="{3C66DE6B-CC4B-F74A-99D4-2DC8DD154D90}" type="slidenum">
              <a:rPr lang="x-none" smtClean="0"/>
              <a:pPr/>
              <a:t>29</a:t>
            </a:fld>
            <a:endParaRPr lang="x-none" dirty="0"/>
          </a:p>
        </p:txBody>
      </p:sp>
    </p:spTree>
    <p:extLst>
      <p:ext uri="{BB962C8B-B14F-4D97-AF65-F5344CB8AC3E}">
        <p14:creationId xmlns:p14="http://schemas.microsoft.com/office/powerpoint/2010/main" val="205559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43472" y="4221088"/>
            <a:ext cx="9289032" cy="1440631"/>
          </a:xfrm>
        </p:spPr>
        <p:txBody>
          <a:bodyPr/>
          <a:lstStyle/>
          <a:p>
            <a:pPr marL="0" indent="0">
              <a:buNone/>
            </a:pPr>
            <a:r>
              <a:rPr lang="fr-FR" sz="3200" dirty="0">
                <a:solidFill>
                  <a:srgbClr val="A6A6A6"/>
                </a:solidFill>
              </a:rPr>
              <a:t>01</a:t>
            </a:r>
          </a:p>
          <a:p>
            <a:pPr marL="0" indent="0">
              <a:buNone/>
            </a:pPr>
            <a:r>
              <a:rPr lang="fr-FR" sz="3200" dirty="0"/>
              <a:t>NTP - Background</a:t>
            </a:r>
            <a:endParaRPr lang="en-GB" sz="3200" dirty="0"/>
          </a:p>
        </p:txBody>
      </p:sp>
      <p:sp>
        <p:nvSpPr>
          <p:cNvPr id="4" name="Slide Number Placeholder 3"/>
          <p:cNvSpPr>
            <a:spLocks noGrp="1"/>
          </p:cNvSpPr>
          <p:nvPr>
            <p:ph type="sldNum" sz="quarter" idx="4"/>
          </p:nvPr>
        </p:nvSpPr>
        <p:spPr/>
        <p:txBody>
          <a:bodyPr/>
          <a:lstStyle/>
          <a:p>
            <a:fld id="{EC36DE5E-1C2B-4F19-9183-6D240BA7A2EE}" type="datetime1">
              <a:rPr lang="x-none" smtClean="0"/>
              <a:pPr/>
              <a:t>6/4/2024</a:t>
            </a:fld>
            <a:r>
              <a:rPr lang="x-none"/>
              <a:t>  |  </a:t>
            </a:r>
            <a:r>
              <a:rPr lang="en-GB"/>
              <a:t>P</a:t>
            </a:r>
            <a:r>
              <a:rPr lang="x-none"/>
              <a:t>AGE </a:t>
            </a:r>
            <a:fld id="{3C66DE6B-CC4B-F74A-99D4-2DC8DD154D90}" type="slidenum">
              <a:rPr lang="x-none" smtClean="0"/>
              <a:pPr/>
              <a:t>3</a:t>
            </a:fld>
            <a:endParaRPr lang="x-none" dirty="0"/>
          </a:p>
        </p:txBody>
      </p:sp>
      <p:sp>
        <p:nvSpPr>
          <p:cNvPr id="6" name="Text Placeholder 2"/>
          <p:cNvSpPr txBox="1">
            <a:spLocks/>
          </p:cNvSpPr>
          <p:nvPr/>
        </p:nvSpPr>
        <p:spPr>
          <a:xfrm>
            <a:off x="1415480" y="3213447"/>
            <a:ext cx="9289032" cy="144063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1F4E79"/>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1F4E79"/>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1F4E79"/>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endParaRPr lang="en-GB" sz="3200" dirty="0"/>
          </a:p>
        </p:txBody>
      </p:sp>
      <p:cxnSp>
        <p:nvCxnSpPr>
          <p:cNvPr id="5" name="Straight Connector 4"/>
          <p:cNvCxnSpPr/>
          <p:nvPr/>
        </p:nvCxnSpPr>
        <p:spPr>
          <a:xfrm>
            <a:off x="1487488" y="5517232"/>
            <a:ext cx="9361040" cy="0"/>
          </a:xfrm>
          <a:prstGeom prst="line">
            <a:avLst/>
          </a:prstGeom>
          <a:ln w="76200">
            <a:solidFill>
              <a:srgbClr val="2B58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962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AJOD WG TP</a:t>
            </a:r>
            <a:br>
              <a:rPr lang="fr-FR" dirty="0"/>
            </a:br>
            <a:r>
              <a:rPr lang="fr-FR" dirty="0"/>
              <a:t>- </a:t>
            </a:r>
            <a:r>
              <a:rPr lang="fr-FR" dirty="0" err="1"/>
              <a:t>Term</a:t>
            </a:r>
            <a:r>
              <a:rPr lang="fr-FR" i="1" dirty="0" err="1"/>
              <a:t>Now</a:t>
            </a:r>
            <a:r>
              <a:rPr lang="fr-FR" i="1" dirty="0"/>
              <a:t> </a:t>
            </a:r>
            <a:r>
              <a:rPr lang="fr-FR" dirty="0"/>
              <a:t>-</a:t>
            </a:r>
            <a:endParaRPr lang="en-GB" dirty="0"/>
          </a:p>
        </p:txBody>
      </p:sp>
      <p:sp>
        <p:nvSpPr>
          <p:cNvPr id="4" name="Slide Number Placeholder 3"/>
          <p:cNvSpPr>
            <a:spLocks noGrp="1"/>
          </p:cNvSpPr>
          <p:nvPr>
            <p:ph type="sldNum" sz="quarter" idx="4"/>
          </p:nvPr>
        </p:nvSpPr>
        <p:spPr/>
        <p:txBody>
          <a:bodyPr/>
          <a:lstStyle/>
          <a:p>
            <a:fld id="{E2A5FC67-7950-4E7D-B0B6-A8FFF00742FF}" type="datetime1">
              <a:rPr lang="x-none" smtClean="0"/>
              <a:pPr/>
              <a:t>6/4/2024</a:t>
            </a:fld>
            <a:r>
              <a:rPr lang="x-none"/>
              <a:t>  |  </a:t>
            </a:r>
            <a:r>
              <a:rPr lang="en-GB"/>
              <a:t>P</a:t>
            </a:r>
            <a:r>
              <a:rPr lang="x-none"/>
              <a:t>AGE </a:t>
            </a:r>
            <a:fld id="{3C66DE6B-CC4B-F74A-99D4-2DC8DD154D90}" type="slidenum">
              <a:rPr lang="x-none" smtClean="0"/>
              <a:pPr/>
              <a:t>30</a:t>
            </a:fld>
            <a:endParaRPr lang="x-none" dirty="0"/>
          </a:p>
        </p:txBody>
      </p:sp>
      <p:sp>
        <p:nvSpPr>
          <p:cNvPr id="6" name="Content Placeholder 2"/>
          <p:cNvSpPr txBox="1">
            <a:spLocks/>
          </p:cNvSpPr>
          <p:nvPr/>
        </p:nvSpPr>
        <p:spPr>
          <a:xfrm>
            <a:off x="2423592" y="1993330"/>
            <a:ext cx="8263830" cy="3811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dirty="0">
                <a:solidFill>
                  <a:srgbClr val="1F4E79"/>
                </a:solidFill>
              </a:rPr>
              <a:t>AJOD WG </a:t>
            </a:r>
            <a:r>
              <a:rPr lang="fr-FR" dirty="0" err="1">
                <a:solidFill>
                  <a:srgbClr val="1F4E79"/>
                </a:solidFill>
              </a:rPr>
              <a:t>terminology</a:t>
            </a:r>
            <a:r>
              <a:rPr lang="fr-FR" dirty="0">
                <a:solidFill>
                  <a:srgbClr val="1F4E79"/>
                </a:solidFill>
              </a:rPr>
              <a:t> </a:t>
            </a:r>
            <a:r>
              <a:rPr lang="fr-FR" i="1" dirty="0" err="1">
                <a:solidFill>
                  <a:srgbClr val="1F4E79"/>
                </a:solidFill>
              </a:rPr>
              <a:t>development</a:t>
            </a:r>
            <a:r>
              <a:rPr lang="fr-FR" dirty="0">
                <a:solidFill>
                  <a:srgbClr val="1F4E79"/>
                </a:solidFill>
              </a:rPr>
              <a:t> </a:t>
            </a:r>
            <a:r>
              <a:rPr lang="fr-FR" dirty="0" err="1">
                <a:solidFill>
                  <a:srgbClr val="1F4E79"/>
                </a:solidFill>
              </a:rPr>
              <a:t>process</a:t>
            </a:r>
            <a:r>
              <a:rPr lang="fr-FR" dirty="0">
                <a:solidFill>
                  <a:srgbClr val="1F4E79"/>
                </a:solidFill>
              </a:rPr>
              <a:t>.</a:t>
            </a:r>
          </a:p>
          <a:p>
            <a:pPr fontAlgn="auto">
              <a:spcAft>
                <a:spcPts val="0"/>
              </a:spcAft>
            </a:pPr>
            <a:r>
              <a:rPr lang="fr-FR" dirty="0">
                <a:solidFill>
                  <a:srgbClr val="1F4E79"/>
                </a:solidFill>
              </a:rPr>
              <a:t>A 4-phase cycle:</a:t>
            </a:r>
          </a:p>
          <a:p>
            <a:pPr lvl="1" fontAlgn="auto">
              <a:spcAft>
                <a:spcPts val="0"/>
              </a:spcAft>
              <a:buFont typeface="Wingdings" panose="05000000000000000000" pitchFamily="2" charset="2"/>
              <a:buChar char="Ø"/>
            </a:pPr>
            <a:r>
              <a:rPr lang="fr-FR" sz="2800" dirty="0">
                <a:solidFill>
                  <a:srgbClr val="1F4E79"/>
                </a:solidFill>
              </a:rPr>
              <a:t> Consultation (AJOD </a:t>
            </a:r>
            <a:r>
              <a:rPr lang="fr-FR" sz="2800" dirty="0" err="1">
                <a:solidFill>
                  <a:srgbClr val="1F4E79"/>
                </a:solidFill>
              </a:rPr>
              <a:t>WG’s</a:t>
            </a:r>
            <a:r>
              <a:rPr lang="fr-FR" sz="2800" dirty="0">
                <a:solidFill>
                  <a:srgbClr val="1F4E79"/>
                </a:solidFill>
              </a:rPr>
              <a:t> TP)</a:t>
            </a:r>
          </a:p>
          <a:p>
            <a:pPr lvl="1" fontAlgn="auto">
              <a:spcAft>
                <a:spcPts val="0"/>
              </a:spcAft>
              <a:buFont typeface="Wingdings" panose="05000000000000000000" pitchFamily="2" charset="2"/>
              <a:buChar char="Ø"/>
            </a:pPr>
            <a:r>
              <a:rPr lang="fr-FR" sz="2800" dirty="0">
                <a:solidFill>
                  <a:srgbClr val="1F4E79"/>
                </a:solidFill>
              </a:rPr>
              <a:t> </a:t>
            </a:r>
            <a:r>
              <a:rPr lang="fr-FR" sz="2800" dirty="0" err="1">
                <a:solidFill>
                  <a:srgbClr val="1F4E79"/>
                </a:solidFill>
              </a:rPr>
              <a:t>Review</a:t>
            </a:r>
            <a:r>
              <a:rPr lang="fr-FR" sz="2800" dirty="0">
                <a:solidFill>
                  <a:srgbClr val="1F4E79"/>
                </a:solidFill>
              </a:rPr>
              <a:t> (AJOD </a:t>
            </a:r>
            <a:r>
              <a:rPr lang="fr-FR" sz="2800" dirty="0" err="1">
                <a:solidFill>
                  <a:srgbClr val="1F4E79"/>
                </a:solidFill>
              </a:rPr>
              <a:t>WG’s</a:t>
            </a:r>
            <a:r>
              <a:rPr lang="fr-FR" sz="2800" dirty="0">
                <a:solidFill>
                  <a:srgbClr val="1F4E79"/>
                </a:solidFill>
              </a:rPr>
              <a:t> TP)</a:t>
            </a:r>
          </a:p>
          <a:p>
            <a:pPr lvl="1" fontAlgn="auto">
              <a:spcAft>
                <a:spcPts val="0"/>
              </a:spcAft>
              <a:buFont typeface="Wingdings" panose="05000000000000000000" pitchFamily="2" charset="2"/>
              <a:buChar char="Ø"/>
            </a:pPr>
            <a:r>
              <a:rPr lang="fr-FR" sz="2800" dirty="0">
                <a:solidFill>
                  <a:srgbClr val="1F4E79"/>
                </a:solidFill>
              </a:rPr>
              <a:t> </a:t>
            </a:r>
            <a:r>
              <a:rPr lang="fr-FR" sz="2800" dirty="0" err="1">
                <a:solidFill>
                  <a:srgbClr val="1F4E79"/>
                </a:solidFill>
              </a:rPr>
              <a:t>Quality</a:t>
            </a:r>
            <a:r>
              <a:rPr lang="fr-FR" sz="2800" dirty="0">
                <a:solidFill>
                  <a:srgbClr val="1F4E79"/>
                </a:solidFill>
              </a:rPr>
              <a:t> assurance (NTO &amp; AJOD </a:t>
            </a:r>
            <a:r>
              <a:rPr lang="fr-FR" sz="2800" dirty="0" err="1">
                <a:solidFill>
                  <a:srgbClr val="1F4E79"/>
                </a:solidFill>
              </a:rPr>
              <a:t>WG’s</a:t>
            </a:r>
            <a:r>
              <a:rPr lang="fr-FR" sz="2800" dirty="0">
                <a:solidFill>
                  <a:srgbClr val="1F4E79"/>
                </a:solidFill>
              </a:rPr>
              <a:t> TP)</a:t>
            </a:r>
          </a:p>
          <a:p>
            <a:pPr lvl="1" fontAlgn="auto">
              <a:spcAft>
                <a:spcPts val="0"/>
              </a:spcAft>
              <a:buFont typeface="Wingdings" panose="05000000000000000000" pitchFamily="2" charset="2"/>
              <a:buChar char="Ø"/>
            </a:pPr>
            <a:r>
              <a:rPr lang="fr-FR" sz="2800" dirty="0">
                <a:solidFill>
                  <a:srgbClr val="1F4E79"/>
                </a:solidFill>
              </a:rPr>
              <a:t> </a:t>
            </a:r>
            <a:r>
              <a:rPr lang="fr-FR" sz="2800" dirty="0" err="1">
                <a:solidFill>
                  <a:srgbClr val="1F4E79"/>
                </a:solidFill>
              </a:rPr>
              <a:t>Endorsement</a:t>
            </a:r>
            <a:r>
              <a:rPr lang="fr-FR" sz="2800" dirty="0">
                <a:solidFill>
                  <a:srgbClr val="1F4E79"/>
                </a:solidFill>
              </a:rPr>
              <a:t> (AJOD WG)</a:t>
            </a:r>
          </a:p>
          <a:p>
            <a:pPr fontAlgn="auto">
              <a:spcAft>
                <a:spcPts val="0"/>
              </a:spcAft>
            </a:pPr>
            <a:r>
              <a:rPr lang="fr-FR" dirty="0" err="1">
                <a:solidFill>
                  <a:srgbClr val="1F4E79"/>
                </a:solidFill>
              </a:rPr>
              <a:t>Mostly</a:t>
            </a:r>
            <a:r>
              <a:rPr lang="fr-FR" dirty="0">
                <a:solidFill>
                  <a:srgbClr val="1F4E79"/>
                </a:solidFill>
              </a:rPr>
              <a:t> via forum.</a:t>
            </a:r>
          </a:p>
          <a:p>
            <a:pPr fontAlgn="auto">
              <a:spcAft>
                <a:spcPts val="0"/>
              </a:spcAft>
            </a:pPr>
            <a:r>
              <a:rPr lang="fr-FR" dirty="0">
                <a:solidFill>
                  <a:srgbClr val="1F4E79"/>
                </a:solidFill>
              </a:rPr>
              <a:t>Scope: joint </a:t>
            </a:r>
            <a:r>
              <a:rPr lang="fr-FR" dirty="0" err="1">
                <a:solidFill>
                  <a:srgbClr val="1F4E79"/>
                </a:solidFill>
              </a:rPr>
              <a:t>operational</a:t>
            </a:r>
            <a:r>
              <a:rPr lang="fr-FR" dirty="0">
                <a:solidFill>
                  <a:srgbClr val="1F4E79"/>
                </a:solidFill>
              </a:rPr>
              <a:t> </a:t>
            </a:r>
            <a:r>
              <a:rPr lang="fr-FR" dirty="0" err="1">
                <a:solidFill>
                  <a:srgbClr val="1F4E79"/>
                </a:solidFill>
              </a:rPr>
              <a:t>terminology</a:t>
            </a:r>
            <a:r>
              <a:rPr lang="fr-FR" dirty="0">
                <a:solidFill>
                  <a:srgbClr val="1F4E79"/>
                </a:solidFill>
              </a:rPr>
              <a:t>.</a:t>
            </a:r>
          </a:p>
          <a:p>
            <a:pPr fontAlgn="auto">
              <a:spcAft>
                <a:spcPts val="0"/>
              </a:spcAft>
            </a:pPr>
            <a:endParaRPr lang="en-GB" dirty="0">
              <a:solidFill>
                <a:srgbClr val="1F4E79"/>
              </a:solidFill>
            </a:endParaRPr>
          </a:p>
        </p:txBody>
      </p:sp>
    </p:spTree>
    <p:extLst>
      <p:ext uri="{BB962C8B-B14F-4D97-AF65-F5344CB8AC3E}">
        <p14:creationId xmlns:p14="http://schemas.microsoft.com/office/powerpoint/2010/main" val="2335156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Example</a:t>
            </a:r>
            <a:r>
              <a:rPr lang="fr-FR" dirty="0"/>
              <a:t> at the </a:t>
            </a:r>
            <a:r>
              <a:rPr lang="fr-FR" dirty="0" err="1"/>
              <a:t>development</a:t>
            </a:r>
            <a:r>
              <a:rPr lang="fr-FR" dirty="0"/>
              <a:t> </a:t>
            </a:r>
            <a:r>
              <a:rPr lang="fr-FR" dirty="0" err="1"/>
              <a:t>level</a:t>
            </a:r>
            <a:endParaRPr lang="en-GB" dirty="0"/>
          </a:p>
        </p:txBody>
      </p:sp>
      <p:sp>
        <p:nvSpPr>
          <p:cNvPr id="3" name="Text Placeholder 2"/>
          <p:cNvSpPr>
            <a:spLocks noGrp="1"/>
          </p:cNvSpPr>
          <p:nvPr>
            <p:ph type="body" sz="quarter" idx="12"/>
          </p:nvPr>
        </p:nvSpPr>
        <p:spPr/>
        <p:txBody>
          <a:bodyPr/>
          <a:lstStyle/>
          <a:p>
            <a:pPr marL="0" indent="0">
              <a:buNone/>
            </a:pPr>
            <a:r>
              <a:rPr lang="fr-FR" b="1" dirty="0"/>
              <a:t>NSO </a:t>
            </a:r>
            <a:r>
              <a:rPr lang="fr-FR" b="1" dirty="0" err="1"/>
              <a:t>Abbreviation</a:t>
            </a:r>
            <a:r>
              <a:rPr lang="fr-FR" b="1" dirty="0"/>
              <a:t> Staff Group - </a:t>
            </a:r>
            <a:r>
              <a:rPr lang="fr-FR" b="1" dirty="0">
                <a:solidFill>
                  <a:srgbClr val="C00000"/>
                </a:solidFill>
              </a:rPr>
              <a:t>NASG</a:t>
            </a:r>
            <a:endParaRPr lang="fr-FR" dirty="0">
              <a:solidFill>
                <a:srgbClr val="C00000"/>
              </a:solidFill>
            </a:endParaRPr>
          </a:p>
          <a:p>
            <a:endParaRPr lang="fr-FR" dirty="0"/>
          </a:p>
          <a:p>
            <a:r>
              <a:rPr lang="fr-FR" dirty="0"/>
              <a:t>Mission</a:t>
            </a:r>
          </a:p>
          <a:p>
            <a:pPr marL="0" indent="0" algn="ctr">
              <a:buNone/>
            </a:pPr>
            <a:r>
              <a:rPr lang="fr-FR" i="1" dirty="0"/>
              <a:t>To </a:t>
            </a:r>
            <a:r>
              <a:rPr lang="fr-FR" i="1" dirty="0" err="1"/>
              <a:t>provide</a:t>
            </a:r>
            <a:r>
              <a:rPr lang="fr-FR" i="1" dirty="0"/>
              <a:t> </a:t>
            </a:r>
            <a:r>
              <a:rPr lang="fr-FR" i="1" dirty="0" err="1"/>
              <a:t>recommendations</a:t>
            </a:r>
            <a:r>
              <a:rPr lang="fr-FR" i="1" dirty="0"/>
              <a:t> and </a:t>
            </a:r>
            <a:r>
              <a:rPr lang="fr-FR" i="1" dirty="0" err="1"/>
              <a:t>advice</a:t>
            </a:r>
            <a:r>
              <a:rPr lang="fr-FR" i="1" dirty="0"/>
              <a:t> on </a:t>
            </a:r>
            <a:r>
              <a:rPr lang="fr-FR" i="1" dirty="0" err="1"/>
              <a:t>abbreviations</a:t>
            </a:r>
            <a:r>
              <a:rPr lang="fr-FR" i="1" dirty="0"/>
              <a:t> and </a:t>
            </a:r>
            <a:r>
              <a:rPr lang="fr-FR" i="1" dirty="0" err="1"/>
              <a:t>their</a:t>
            </a:r>
            <a:r>
              <a:rPr lang="fr-FR" i="1" dirty="0"/>
              <a:t> </a:t>
            </a:r>
            <a:r>
              <a:rPr lang="fr-FR" i="1" dirty="0" err="1"/>
              <a:t>corresponding</a:t>
            </a:r>
            <a:r>
              <a:rPr lang="fr-FR" i="1" dirty="0"/>
              <a:t> </a:t>
            </a:r>
            <a:r>
              <a:rPr lang="fr-FR" i="1" dirty="0" err="1"/>
              <a:t>terms</a:t>
            </a:r>
            <a:r>
              <a:rPr lang="fr-FR" i="1" dirty="0"/>
              <a:t> </a:t>
            </a:r>
            <a:r>
              <a:rPr lang="fr-FR" i="1" dirty="0" err="1"/>
              <a:t>proposed</a:t>
            </a:r>
            <a:r>
              <a:rPr lang="fr-FR" i="1" dirty="0"/>
              <a:t> for inclusion in the corpus of NATO </a:t>
            </a:r>
            <a:r>
              <a:rPr lang="fr-FR" i="1" dirty="0" err="1"/>
              <a:t>Agreed</a:t>
            </a:r>
            <a:r>
              <a:rPr lang="fr-FR" i="1" dirty="0"/>
              <a:t> </a:t>
            </a:r>
            <a:r>
              <a:rPr lang="fr-FR" i="1" dirty="0" err="1"/>
              <a:t>terminology</a:t>
            </a:r>
            <a:r>
              <a:rPr lang="fr-FR" i="1" dirty="0"/>
              <a:t> in accordance </a:t>
            </a:r>
            <a:r>
              <a:rPr lang="fr-FR" i="1" dirty="0" err="1"/>
              <a:t>with</a:t>
            </a:r>
            <a:r>
              <a:rPr lang="fr-FR" i="1" dirty="0"/>
              <a:t> PO(2015)0193 and AAP-77.</a:t>
            </a:r>
          </a:p>
          <a:p>
            <a:r>
              <a:rPr lang="fr-FR" dirty="0"/>
              <a:t>Chair: Head </a:t>
            </a:r>
            <a:r>
              <a:rPr lang="fr-FR" dirty="0" err="1"/>
              <a:t>Linguistic</a:t>
            </a:r>
            <a:r>
              <a:rPr lang="fr-FR" dirty="0"/>
              <a:t> Section, NSO</a:t>
            </a:r>
          </a:p>
          <a:p>
            <a:r>
              <a:rPr lang="fr-FR" dirty="0"/>
              <a:t>Composition</a:t>
            </a:r>
          </a:p>
          <a:p>
            <a:r>
              <a:rPr lang="fr-FR" dirty="0"/>
              <a:t>Method of </a:t>
            </a:r>
            <a:r>
              <a:rPr lang="fr-FR" dirty="0" err="1"/>
              <a:t>work</a:t>
            </a:r>
            <a:endParaRPr lang="fr-FR" dirty="0"/>
          </a:p>
        </p:txBody>
      </p:sp>
      <p:sp>
        <p:nvSpPr>
          <p:cNvPr id="4" name="Slide Number Placeholder 3"/>
          <p:cNvSpPr>
            <a:spLocks noGrp="1"/>
          </p:cNvSpPr>
          <p:nvPr>
            <p:ph type="sldNum" sz="quarter" idx="4"/>
          </p:nvPr>
        </p:nvSpPr>
        <p:spPr/>
        <p:txBody>
          <a:bodyPr/>
          <a:lstStyle/>
          <a:p>
            <a:fld id="{8A2C5E5F-D6A2-46CF-810E-215075F87506}" type="datetime1">
              <a:rPr lang="x-none" smtClean="0"/>
              <a:pPr/>
              <a:t>6/4/2024</a:t>
            </a:fld>
            <a:r>
              <a:rPr lang="x-none"/>
              <a:t>  |  </a:t>
            </a:r>
            <a:r>
              <a:rPr lang="en-GB"/>
              <a:t>P</a:t>
            </a:r>
            <a:r>
              <a:rPr lang="x-none"/>
              <a:t>AGE </a:t>
            </a:r>
            <a:fld id="{3C66DE6B-CC4B-F74A-99D4-2DC8DD154D90}" type="slidenum">
              <a:rPr lang="x-none" smtClean="0"/>
              <a:pPr/>
              <a:t>31</a:t>
            </a:fld>
            <a:endParaRPr lang="x-none" dirty="0"/>
          </a:p>
        </p:txBody>
      </p:sp>
    </p:spTree>
    <p:extLst>
      <p:ext uri="{BB962C8B-B14F-4D97-AF65-F5344CB8AC3E}">
        <p14:creationId xmlns:p14="http://schemas.microsoft.com/office/powerpoint/2010/main" val="3151538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Example</a:t>
            </a:r>
            <a:r>
              <a:rPr lang="fr-FR" dirty="0"/>
              <a:t> at the </a:t>
            </a:r>
            <a:r>
              <a:rPr lang="fr-FR" dirty="0" err="1"/>
              <a:t>approval</a:t>
            </a:r>
            <a:r>
              <a:rPr lang="fr-FR" dirty="0"/>
              <a:t> </a:t>
            </a:r>
            <a:r>
              <a:rPr lang="fr-FR" dirty="0" err="1"/>
              <a:t>level</a:t>
            </a:r>
            <a:endParaRPr lang="en-GB" dirty="0"/>
          </a:p>
        </p:txBody>
      </p:sp>
      <p:sp>
        <p:nvSpPr>
          <p:cNvPr id="3" name="Text Placeholder 2"/>
          <p:cNvSpPr>
            <a:spLocks noGrp="1"/>
          </p:cNvSpPr>
          <p:nvPr>
            <p:ph type="body" sz="quarter" idx="12"/>
          </p:nvPr>
        </p:nvSpPr>
        <p:spPr/>
        <p:txBody>
          <a:bodyPr/>
          <a:lstStyle/>
          <a:p>
            <a:pPr marL="0" indent="0">
              <a:buNone/>
            </a:pPr>
            <a:r>
              <a:rPr lang="fr-FR" b="1" dirty="0" err="1"/>
              <a:t>Military</a:t>
            </a:r>
            <a:r>
              <a:rPr lang="fr-FR" b="1" dirty="0"/>
              <a:t> </a:t>
            </a:r>
            <a:r>
              <a:rPr lang="fr-FR" b="1" dirty="0" err="1"/>
              <a:t>Committee</a:t>
            </a:r>
            <a:r>
              <a:rPr lang="fr-FR" b="1" dirty="0"/>
              <a:t> Terminology </a:t>
            </a:r>
            <a:r>
              <a:rPr lang="fr-FR" b="1" dirty="0" err="1"/>
              <a:t>Board</a:t>
            </a:r>
            <a:r>
              <a:rPr lang="fr-FR" b="1" dirty="0"/>
              <a:t> – </a:t>
            </a:r>
            <a:r>
              <a:rPr lang="fr-FR" b="1" dirty="0">
                <a:solidFill>
                  <a:srgbClr val="C00000"/>
                </a:solidFill>
              </a:rPr>
              <a:t>MCTB</a:t>
            </a:r>
          </a:p>
          <a:p>
            <a:pPr marL="0" indent="0">
              <a:buNone/>
            </a:pPr>
            <a:endParaRPr lang="fr-FR" b="1" dirty="0"/>
          </a:p>
          <a:p>
            <a:r>
              <a:rPr lang="fr-FR" dirty="0"/>
              <a:t>Mission</a:t>
            </a:r>
          </a:p>
          <a:p>
            <a:pPr marL="0" indent="0" algn="ctr">
              <a:buNone/>
            </a:pPr>
            <a:r>
              <a:rPr lang="fr-FR" i="1" dirty="0"/>
              <a:t>To </a:t>
            </a:r>
            <a:r>
              <a:rPr lang="fr-FR" i="1" dirty="0" err="1"/>
              <a:t>develop</a:t>
            </a:r>
            <a:r>
              <a:rPr lang="fr-FR" i="1" dirty="0"/>
              <a:t>, </a:t>
            </a:r>
            <a:r>
              <a:rPr lang="fr-FR" i="1" dirty="0" err="1"/>
              <a:t>make</a:t>
            </a:r>
            <a:r>
              <a:rPr lang="fr-FR" i="1" dirty="0"/>
              <a:t> </a:t>
            </a:r>
            <a:r>
              <a:rPr lang="fr-FR" i="1" dirty="0" err="1"/>
              <a:t>decisions</a:t>
            </a:r>
            <a:r>
              <a:rPr lang="fr-FR" i="1" dirty="0"/>
              <a:t>, </a:t>
            </a:r>
            <a:r>
              <a:rPr lang="fr-FR" i="1" dirty="0" err="1"/>
              <a:t>provide</a:t>
            </a:r>
            <a:r>
              <a:rPr lang="fr-FR" i="1" dirty="0"/>
              <a:t> </a:t>
            </a:r>
            <a:r>
              <a:rPr lang="fr-FR" i="1" dirty="0" err="1"/>
              <a:t>recommendations</a:t>
            </a:r>
            <a:r>
              <a:rPr lang="fr-FR" i="1" dirty="0"/>
              <a:t> and </a:t>
            </a:r>
            <a:r>
              <a:rPr lang="fr-FR" i="1" dirty="0" err="1"/>
              <a:t>advice</a:t>
            </a:r>
            <a:r>
              <a:rPr lang="fr-FR" i="1" dirty="0"/>
              <a:t> on (i) </a:t>
            </a:r>
            <a:r>
              <a:rPr lang="fr-FR" i="1" dirty="0" err="1"/>
              <a:t>operational</a:t>
            </a:r>
            <a:r>
              <a:rPr lang="fr-FR" i="1" dirty="0"/>
              <a:t> </a:t>
            </a:r>
            <a:r>
              <a:rPr lang="fr-FR" i="1" dirty="0" err="1"/>
              <a:t>terminology</a:t>
            </a:r>
            <a:r>
              <a:rPr lang="fr-FR" i="1" dirty="0"/>
              <a:t> </a:t>
            </a:r>
            <a:r>
              <a:rPr lang="fr-FR" i="1" dirty="0" err="1"/>
              <a:t>that</a:t>
            </a:r>
            <a:r>
              <a:rPr lang="fr-FR" i="1" dirty="0"/>
              <a:t> </a:t>
            </a:r>
            <a:r>
              <a:rPr lang="fr-FR" i="1" dirty="0" err="1"/>
              <a:t>is</a:t>
            </a:r>
            <a:r>
              <a:rPr lang="fr-FR" i="1" dirty="0"/>
              <a:t> </a:t>
            </a:r>
            <a:r>
              <a:rPr lang="fr-FR" i="1" dirty="0" err="1"/>
              <a:t>shared</a:t>
            </a:r>
            <a:r>
              <a:rPr lang="fr-FR" i="1" dirty="0"/>
              <a:t> </a:t>
            </a:r>
            <a:r>
              <a:rPr lang="fr-FR" i="1" dirty="0" err="1"/>
              <a:t>between</a:t>
            </a:r>
            <a:r>
              <a:rPr lang="fr-FR" i="1" dirty="0"/>
              <a:t> </a:t>
            </a:r>
            <a:r>
              <a:rPr lang="fr-FR" i="1" dirty="0" err="1"/>
              <a:t>different</a:t>
            </a:r>
            <a:r>
              <a:rPr lang="fr-FR" i="1" dirty="0"/>
              <a:t> Standardization </a:t>
            </a:r>
            <a:r>
              <a:rPr lang="fr-FR" i="1" dirty="0" err="1"/>
              <a:t>Boards</a:t>
            </a:r>
            <a:r>
              <a:rPr lang="fr-FR" i="1" dirty="0"/>
              <a:t> of the </a:t>
            </a:r>
            <a:r>
              <a:rPr lang="fr-FR" i="1" dirty="0" err="1"/>
              <a:t>Military</a:t>
            </a:r>
            <a:r>
              <a:rPr lang="fr-FR" i="1" dirty="0"/>
              <a:t> </a:t>
            </a:r>
            <a:r>
              <a:rPr lang="fr-FR" i="1" dirty="0" err="1"/>
              <a:t>Committee</a:t>
            </a:r>
            <a:r>
              <a:rPr lang="fr-FR" i="1" dirty="0"/>
              <a:t> (MC), as </a:t>
            </a:r>
            <a:r>
              <a:rPr lang="fr-FR" i="1" dirty="0" err="1"/>
              <a:t>well</a:t>
            </a:r>
            <a:r>
              <a:rPr lang="fr-FR" i="1" dirty="0"/>
              <a:t> as (ii) </a:t>
            </a:r>
            <a:r>
              <a:rPr lang="fr-FR" i="1" dirty="0" err="1"/>
              <a:t>terminology</a:t>
            </a:r>
            <a:r>
              <a:rPr lang="fr-FR" i="1" dirty="0"/>
              <a:t> </a:t>
            </a:r>
            <a:r>
              <a:rPr lang="fr-FR" i="1" dirty="0" err="1"/>
              <a:t>that</a:t>
            </a:r>
            <a:r>
              <a:rPr lang="fr-FR" i="1" dirty="0"/>
              <a:t> has implications for Alliance </a:t>
            </a:r>
            <a:r>
              <a:rPr lang="fr-FR" i="1" dirty="0" err="1"/>
              <a:t>operations</a:t>
            </a:r>
            <a:r>
              <a:rPr lang="fr-FR" i="1" dirty="0"/>
              <a:t>.</a:t>
            </a:r>
          </a:p>
          <a:p>
            <a:r>
              <a:rPr lang="fr-FR" dirty="0"/>
              <a:t>Chair: Head NATO Terminology Office, NSO</a:t>
            </a:r>
          </a:p>
          <a:p>
            <a:r>
              <a:rPr lang="fr-FR" dirty="0"/>
              <a:t>Composition</a:t>
            </a:r>
          </a:p>
          <a:p>
            <a:r>
              <a:rPr lang="fr-FR" dirty="0"/>
              <a:t>Method of </a:t>
            </a:r>
            <a:r>
              <a:rPr lang="fr-FR" dirty="0" err="1"/>
              <a:t>work</a:t>
            </a:r>
            <a:endParaRPr lang="fr-FR" dirty="0"/>
          </a:p>
          <a:p>
            <a:pPr marL="0" indent="0">
              <a:buNone/>
            </a:pPr>
            <a:endParaRPr lang="en-GB" i="1" dirty="0"/>
          </a:p>
        </p:txBody>
      </p:sp>
      <p:sp>
        <p:nvSpPr>
          <p:cNvPr id="4" name="Slide Number Placeholder 3"/>
          <p:cNvSpPr>
            <a:spLocks noGrp="1"/>
          </p:cNvSpPr>
          <p:nvPr>
            <p:ph type="sldNum" sz="quarter" idx="4"/>
          </p:nvPr>
        </p:nvSpPr>
        <p:spPr/>
        <p:txBody>
          <a:bodyPr/>
          <a:lstStyle/>
          <a:p>
            <a:fld id="{E1EEBC69-6F27-401C-A8C8-49E5B715B531}" type="datetime1">
              <a:rPr lang="x-none" smtClean="0"/>
              <a:pPr/>
              <a:t>6/4/2024</a:t>
            </a:fld>
            <a:r>
              <a:rPr lang="x-none"/>
              <a:t>  |  </a:t>
            </a:r>
            <a:r>
              <a:rPr lang="en-GB"/>
              <a:t>P</a:t>
            </a:r>
            <a:r>
              <a:rPr lang="x-none"/>
              <a:t>AGE </a:t>
            </a:r>
            <a:fld id="{3C66DE6B-CC4B-F74A-99D4-2DC8DD154D90}" type="slidenum">
              <a:rPr lang="x-none" smtClean="0"/>
              <a:pPr/>
              <a:t>32</a:t>
            </a:fld>
            <a:endParaRPr lang="x-none" dirty="0"/>
          </a:p>
        </p:txBody>
      </p:sp>
    </p:spTree>
    <p:extLst>
      <p:ext uri="{BB962C8B-B14F-4D97-AF65-F5344CB8AC3E}">
        <p14:creationId xmlns:p14="http://schemas.microsoft.com/office/powerpoint/2010/main" val="4232583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43472" y="4221088"/>
            <a:ext cx="9289032" cy="1440631"/>
          </a:xfrm>
        </p:spPr>
        <p:txBody>
          <a:bodyPr/>
          <a:lstStyle/>
          <a:p>
            <a:pPr marL="0" indent="0">
              <a:buNone/>
            </a:pPr>
            <a:r>
              <a:rPr lang="fr-FR" sz="3200" dirty="0">
                <a:solidFill>
                  <a:srgbClr val="A6A6A6"/>
                </a:solidFill>
              </a:rPr>
              <a:t>04</a:t>
            </a:r>
          </a:p>
          <a:p>
            <a:pPr marL="0" indent="0">
              <a:buNone/>
            </a:pPr>
            <a:r>
              <a:rPr lang="fr-FR" sz="3200" dirty="0"/>
              <a:t>NTP - Tools</a:t>
            </a:r>
            <a:endParaRPr lang="en-GB" sz="3200" dirty="0"/>
          </a:p>
        </p:txBody>
      </p:sp>
      <p:sp>
        <p:nvSpPr>
          <p:cNvPr id="4" name="Slide Number Placeholder 3"/>
          <p:cNvSpPr>
            <a:spLocks noGrp="1"/>
          </p:cNvSpPr>
          <p:nvPr>
            <p:ph type="sldNum" sz="quarter" idx="4"/>
          </p:nvPr>
        </p:nvSpPr>
        <p:spPr/>
        <p:txBody>
          <a:bodyPr/>
          <a:lstStyle/>
          <a:p>
            <a:fld id="{EC36DE5E-1C2B-4F19-9183-6D240BA7A2EE}" type="datetime1">
              <a:rPr lang="x-none" smtClean="0"/>
              <a:pPr/>
              <a:t>6/4/2024</a:t>
            </a:fld>
            <a:r>
              <a:rPr lang="x-none"/>
              <a:t>  |  </a:t>
            </a:r>
            <a:r>
              <a:rPr lang="en-GB"/>
              <a:t>P</a:t>
            </a:r>
            <a:r>
              <a:rPr lang="x-none"/>
              <a:t>AGE </a:t>
            </a:r>
            <a:fld id="{3C66DE6B-CC4B-F74A-99D4-2DC8DD154D90}" type="slidenum">
              <a:rPr lang="x-none" smtClean="0"/>
              <a:pPr/>
              <a:t>33</a:t>
            </a:fld>
            <a:endParaRPr lang="x-none" dirty="0"/>
          </a:p>
        </p:txBody>
      </p:sp>
      <p:sp>
        <p:nvSpPr>
          <p:cNvPr id="6" name="Text Placeholder 2"/>
          <p:cNvSpPr txBox="1">
            <a:spLocks/>
          </p:cNvSpPr>
          <p:nvPr/>
        </p:nvSpPr>
        <p:spPr>
          <a:xfrm>
            <a:off x="1415480" y="3213447"/>
            <a:ext cx="9289032" cy="144063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1F4E79"/>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1F4E79"/>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1F4E79"/>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endParaRPr lang="en-GB" sz="3200" dirty="0"/>
          </a:p>
        </p:txBody>
      </p:sp>
      <p:cxnSp>
        <p:nvCxnSpPr>
          <p:cNvPr id="5" name="Straight Connector 4"/>
          <p:cNvCxnSpPr/>
          <p:nvPr/>
        </p:nvCxnSpPr>
        <p:spPr>
          <a:xfrm>
            <a:off x="1487488" y="5517232"/>
            <a:ext cx="9361040" cy="0"/>
          </a:xfrm>
          <a:prstGeom prst="line">
            <a:avLst/>
          </a:prstGeom>
          <a:ln w="76200">
            <a:solidFill>
              <a:srgbClr val="2B58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40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38933CC-D477-4CD7-A11C-CF7E66549C32}" type="datetime1">
              <a:rPr lang="x-none" smtClean="0"/>
              <a:pPr/>
              <a:t>6/4/2024</a:t>
            </a:fld>
            <a:r>
              <a:rPr lang="x-none"/>
              <a:t>  |  </a:t>
            </a:r>
            <a:r>
              <a:rPr lang="en-GB"/>
              <a:t>P</a:t>
            </a:r>
            <a:r>
              <a:rPr lang="x-none"/>
              <a:t>AGE </a:t>
            </a:r>
            <a:fld id="{3C66DE6B-CC4B-F74A-99D4-2DC8DD154D90}" type="slidenum">
              <a:rPr lang="x-none" smtClean="0"/>
              <a:pPr/>
              <a:t>34</a:t>
            </a:fld>
            <a:endParaRPr lang="x-none" dirty="0"/>
          </a:p>
        </p:txBody>
      </p:sp>
      <p:sp>
        <p:nvSpPr>
          <p:cNvPr id="11" name="Rounded Rectangle 10"/>
          <p:cNvSpPr>
            <a:spLocks noChangeAspect="1"/>
          </p:cNvSpPr>
          <p:nvPr/>
        </p:nvSpPr>
        <p:spPr bwMode="auto">
          <a:xfrm>
            <a:off x="6528448" y="4437113"/>
            <a:ext cx="3600000" cy="1420006"/>
          </a:xfrm>
          <a:prstGeom prst="round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lvl="0" algn="ctr" eaLnBrk="0" hangingPunct="0">
              <a:defRPr/>
            </a:pPr>
            <a:r>
              <a:rPr lang="fr-BE" sz="1400" b="1" dirty="0">
                <a:solidFill>
                  <a:prstClr val="white"/>
                </a:solidFill>
                <a:effectLst>
                  <a:outerShdw blurRad="50800" dist="38100" algn="l" rotWithShape="0">
                    <a:prstClr val="black">
                      <a:alpha val="40000"/>
                    </a:prstClr>
                  </a:outerShdw>
                </a:effectLst>
                <a:latin typeface="Arial" charset="0"/>
              </a:rPr>
              <a:t>FILE AND TASK TRACKER TOOL</a:t>
            </a:r>
          </a:p>
          <a:p>
            <a:pPr marL="285750" indent="-285750" eaLnBrk="0" hangingPunct="0">
              <a:buFontTx/>
              <a:buChar char="-"/>
              <a:defRPr/>
            </a:pPr>
            <a:endParaRPr lang="fr-BE" sz="1400" b="1" dirty="0">
              <a:solidFill>
                <a:prstClr val="white"/>
              </a:solidFill>
              <a:effectLst>
                <a:outerShdw blurRad="50800" dist="38100" algn="l" rotWithShape="0">
                  <a:prstClr val="black">
                    <a:alpha val="40000"/>
                  </a:prstClr>
                </a:outerShdw>
              </a:effectLst>
              <a:latin typeface="Arial" charset="0"/>
            </a:endParaRPr>
          </a:p>
          <a:p>
            <a:pPr lvl="0" algn="ctr" eaLnBrk="0" hangingPunct="0">
              <a:defRPr/>
            </a:pPr>
            <a:r>
              <a:rPr lang="fr-BE" sz="1400" dirty="0">
                <a:ln w="0"/>
                <a:effectLst>
                  <a:outerShdw blurRad="38100" dist="19050" dir="2700000" algn="tl" rotWithShape="0">
                    <a:schemeClr val="dk1">
                      <a:alpha val="40000"/>
                    </a:schemeClr>
                  </a:outerShdw>
                </a:effectLst>
                <a:latin typeface="Arial" charset="0"/>
              </a:rPr>
              <a:t>TO FIND THE TERMINOLOGY WORK IN PROGRESS</a:t>
            </a:r>
            <a:endParaRPr lang="en-US" sz="1400" dirty="0">
              <a:ln w="0"/>
              <a:effectLst>
                <a:outerShdw blurRad="38100" dist="19050" dir="2700000" algn="tl" rotWithShape="0">
                  <a:schemeClr val="dk1">
                    <a:alpha val="40000"/>
                  </a:schemeClr>
                </a:outerShdw>
              </a:effectLst>
              <a:latin typeface="Arial" charset="0"/>
            </a:endParaRPr>
          </a:p>
        </p:txBody>
      </p:sp>
      <p:sp>
        <p:nvSpPr>
          <p:cNvPr id="12" name="TextBox 11"/>
          <p:cNvSpPr txBox="1"/>
          <p:nvPr/>
        </p:nvSpPr>
        <p:spPr>
          <a:xfrm>
            <a:off x="6888288" y="3717032"/>
            <a:ext cx="2880320" cy="584775"/>
          </a:xfrm>
          <a:prstGeom prst="rect">
            <a:avLst/>
          </a:prstGeom>
          <a:noFill/>
        </p:spPr>
        <p:txBody>
          <a:bodyPr wrap="square" rtlCol="0">
            <a:spAutoFit/>
          </a:bodyPr>
          <a:lstStyle/>
          <a:p>
            <a:pPr algn="ctr"/>
            <a:r>
              <a:rPr lang="fr-FR" sz="3200" b="1" dirty="0">
                <a:solidFill>
                  <a:srgbClr val="4472C4">
                    <a:lumMod val="50000"/>
                  </a:srgbClr>
                </a:solidFill>
                <a:cs typeface="Arial" panose="020B0604020202020204" pitchFamily="34" charset="0"/>
              </a:rPr>
              <a:t>TTF </a:t>
            </a:r>
            <a:r>
              <a:rPr lang="fr-FR" sz="3200" b="1" dirty="0" err="1">
                <a:solidFill>
                  <a:srgbClr val="4472C4">
                    <a:lumMod val="50000"/>
                  </a:srgbClr>
                </a:solidFill>
                <a:cs typeface="Arial" panose="020B0604020202020204" pitchFamily="34" charset="0"/>
              </a:rPr>
              <a:t>Tracker</a:t>
            </a:r>
            <a:endParaRPr lang="en-US" sz="3200" b="1" dirty="0">
              <a:solidFill>
                <a:srgbClr val="4472C4">
                  <a:lumMod val="50000"/>
                </a:srgbClr>
              </a:solidFill>
              <a:cs typeface="Arial" panose="020B0604020202020204" pitchFamily="34" charset="0"/>
            </a:endParaRPr>
          </a:p>
        </p:txBody>
      </p:sp>
      <p:sp>
        <p:nvSpPr>
          <p:cNvPr id="13" name="TextBox 12"/>
          <p:cNvSpPr txBox="1"/>
          <p:nvPr/>
        </p:nvSpPr>
        <p:spPr>
          <a:xfrm>
            <a:off x="2894913" y="3717032"/>
            <a:ext cx="2370125" cy="584775"/>
          </a:xfrm>
          <a:prstGeom prst="rect">
            <a:avLst/>
          </a:prstGeom>
          <a:noFill/>
        </p:spPr>
        <p:txBody>
          <a:bodyPr wrap="square" rtlCol="0">
            <a:spAutoFit/>
          </a:bodyPr>
          <a:lstStyle/>
          <a:p>
            <a:pPr algn="ctr"/>
            <a:r>
              <a:rPr lang="fr-FR" sz="3200" b="1" dirty="0" err="1">
                <a:solidFill>
                  <a:srgbClr val="4472C4">
                    <a:lumMod val="50000"/>
                  </a:srgbClr>
                </a:solidFill>
                <a:cs typeface="Arial" panose="020B0604020202020204" pitchFamily="34" charset="0"/>
              </a:rPr>
              <a:t>NATOTerm</a:t>
            </a:r>
            <a:endParaRPr lang="en-US" sz="3200" b="1" dirty="0">
              <a:solidFill>
                <a:srgbClr val="4472C4">
                  <a:lumMod val="50000"/>
                </a:srgbClr>
              </a:solidFill>
              <a:cs typeface="Arial" panose="020B0604020202020204" pitchFamily="34" charset="0"/>
            </a:endParaRPr>
          </a:p>
        </p:txBody>
      </p:sp>
      <p:sp>
        <p:nvSpPr>
          <p:cNvPr id="14" name="Rounded Rectangle 13"/>
          <p:cNvSpPr>
            <a:spLocks noChangeAspect="1"/>
          </p:cNvSpPr>
          <p:nvPr/>
        </p:nvSpPr>
        <p:spPr bwMode="auto">
          <a:xfrm>
            <a:off x="2279976" y="4437113"/>
            <a:ext cx="3600000" cy="1451832"/>
          </a:xfrm>
          <a:prstGeom prst="round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lvl="0" algn="ctr" eaLnBrk="0" hangingPunct="0">
              <a:defRPr/>
            </a:pPr>
            <a:r>
              <a:rPr lang="fr-BE" sz="1400" b="1" dirty="0">
                <a:solidFill>
                  <a:prstClr val="white"/>
                </a:solidFill>
                <a:effectLst>
                  <a:outerShdw blurRad="50800" dist="38100" algn="l" rotWithShape="0">
                    <a:prstClr val="black">
                      <a:alpha val="40000"/>
                    </a:prstClr>
                  </a:outerShdw>
                </a:effectLst>
                <a:latin typeface="Arial" charset="0"/>
              </a:rPr>
              <a:t>TERMINOLOGY DATABASE</a:t>
            </a:r>
          </a:p>
          <a:p>
            <a:pPr marL="285750" indent="-285750" eaLnBrk="0" hangingPunct="0">
              <a:buFont typeface="Arial" panose="020B0604020202020204" pitchFamily="34" charset="0"/>
              <a:buChar char="•"/>
              <a:defRPr/>
            </a:pPr>
            <a:endParaRPr lang="fr-BE" sz="1400" b="1" dirty="0">
              <a:solidFill>
                <a:prstClr val="white"/>
              </a:solidFill>
              <a:effectLst>
                <a:outerShdw blurRad="50800" dist="38100" algn="l" rotWithShape="0">
                  <a:prstClr val="black">
                    <a:alpha val="40000"/>
                  </a:prstClr>
                </a:outerShdw>
              </a:effectLst>
              <a:latin typeface="Arial" charset="0"/>
            </a:endParaRPr>
          </a:p>
          <a:p>
            <a:pPr lvl="0" algn="ctr" eaLnBrk="0" hangingPunct="0">
              <a:defRPr/>
            </a:pPr>
            <a:r>
              <a:rPr lang="fr-BE" sz="1400" dirty="0">
                <a:ln w="0"/>
                <a:effectLst>
                  <a:outerShdw blurRad="38100" dist="19050" dir="2700000" algn="tl" rotWithShape="0">
                    <a:schemeClr val="dk1">
                      <a:alpha val="40000"/>
                    </a:schemeClr>
                  </a:outerShdw>
                </a:effectLst>
                <a:latin typeface="Arial" charset="0"/>
              </a:rPr>
              <a:t>TO ACCESS THE NATO TERMINOLOGY</a:t>
            </a:r>
          </a:p>
        </p:txBody>
      </p:sp>
      <p:sp>
        <p:nvSpPr>
          <p:cNvPr id="15" name="TextBox 14"/>
          <p:cNvSpPr txBox="1"/>
          <p:nvPr/>
        </p:nvSpPr>
        <p:spPr>
          <a:xfrm>
            <a:off x="2983311" y="1019023"/>
            <a:ext cx="6545565" cy="95410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800" dirty="0">
                <a:solidFill>
                  <a:schemeClr val="bg1"/>
                </a:solidFill>
              </a:rPr>
              <a:t>NSO Business Applications</a:t>
            </a:r>
          </a:p>
          <a:p>
            <a:pPr algn="ctr"/>
            <a:r>
              <a:rPr lang="fr-FR" sz="2800" dirty="0">
                <a:solidFill>
                  <a:schemeClr val="bg1"/>
                </a:solidFill>
              </a:rPr>
              <a:t>in support of </a:t>
            </a:r>
            <a:r>
              <a:rPr lang="fr-FR" sz="2800" dirty="0" err="1">
                <a:solidFill>
                  <a:schemeClr val="bg1"/>
                </a:solidFill>
              </a:rPr>
              <a:t>terminology</a:t>
            </a:r>
            <a:r>
              <a:rPr lang="fr-FR" sz="2800" dirty="0">
                <a:solidFill>
                  <a:schemeClr val="bg1"/>
                </a:solidFill>
              </a:rPr>
              <a:t> </a:t>
            </a:r>
            <a:r>
              <a:rPr lang="fr-FR" sz="2800" dirty="0" err="1">
                <a:solidFill>
                  <a:schemeClr val="bg1"/>
                </a:solidFill>
              </a:rPr>
              <a:t>standardization</a:t>
            </a:r>
            <a:endParaRPr lang="en-GB" sz="2800" dirty="0">
              <a:solidFill>
                <a:schemeClr val="bg1"/>
              </a:solidFill>
            </a:endParaRPr>
          </a:p>
        </p:txBody>
      </p:sp>
      <p:sp>
        <p:nvSpPr>
          <p:cNvPr id="16" name="TextBox 15"/>
          <p:cNvSpPr txBox="1"/>
          <p:nvPr/>
        </p:nvSpPr>
        <p:spPr>
          <a:xfrm>
            <a:off x="3009656" y="2204865"/>
            <a:ext cx="6492874" cy="461665"/>
          </a:xfrm>
          <a:prstGeom prst="rect">
            <a:avLst/>
          </a:prstGeom>
          <a:noFill/>
        </p:spPr>
        <p:txBody>
          <a:bodyPr wrap="square" rtlCol="0">
            <a:spAutoFit/>
          </a:bodyPr>
          <a:lstStyle/>
          <a:p>
            <a:pPr algn="ctr"/>
            <a:r>
              <a:rPr lang="fr-FR" sz="2400" dirty="0" err="1">
                <a:solidFill>
                  <a:srgbClr val="1F4E79"/>
                </a:solidFill>
              </a:rPr>
              <a:t>Two</a:t>
            </a:r>
            <a:r>
              <a:rPr lang="fr-FR" sz="2400" dirty="0">
                <a:solidFill>
                  <a:srgbClr val="1F4E79"/>
                </a:solidFill>
              </a:rPr>
              <a:t> </a:t>
            </a:r>
            <a:r>
              <a:rPr lang="fr-FR" sz="2400" dirty="0" err="1">
                <a:solidFill>
                  <a:srgbClr val="1F4E79"/>
                </a:solidFill>
              </a:rPr>
              <a:t>tools</a:t>
            </a:r>
            <a:r>
              <a:rPr lang="fr-FR" sz="2400" dirty="0">
                <a:solidFill>
                  <a:srgbClr val="1F4E79"/>
                </a:solidFill>
              </a:rPr>
              <a:t> for </a:t>
            </a:r>
            <a:r>
              <a:rPr lang="fr-FR" sz="2400" dirty="0" err="1">
                <a:solidFill>
                  <a:srgbClr val="1F4E79"/>
                </a:solidFill>
              </a:rPr>
              <a:t>two</a:t>
            </a:r>
            <a:r>
              <a:rPr lang="fr-FR" sz="2400" dirty="0">
                <a:solidFill>
                  <a:srgbClr val="1F4E79"/>
                </a:solidFill>
              </a:rPr>
              <a:t> distinctive </a:t>
            </a:r>
            <a:r>
              <a:rPr lang="fr-FR" sz="2400" dirty="0" err="1">
                <a:solidFill>
                  <a:srgbClr val="1F4E79"/>
                </a:solidFill>
              </a:rPr>
              <a:t>purposes</a:t>
            </a:r>
            <a:r>
              <a:rPr lang="fr-FR" sz="2400" dirty="0">
                <a:solidFill>
                  <a:srgbClr val="1F4E79"/>
                </a:solidFill>
              </a:rPr>
              <a:t>…</a:t>
            </a:r>
          </a:p>
        </p:txBody>
      </p:sp>
      <p:sp>
        <p:nvSpPr>
          <p:cNvPr id="17" name="Down Arrow 16"/>
          <p:cNvSpPr/>
          <p:nvPr/>
        </p:nvSpPr>
        <p:spPr>
          <a:xfrm>
            <a:off x="8148428" y="2795737"/>
            <a:ext cx="360040" cy="79208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8" name="Down Arrow 17"/>
          <p:cNvSpPr/>
          <p:nvPr/>
        </p:nvSpPr>
        <p:spPr>
          <a:xfrm>
            <a:off x="3899955" y="2801835"/>
            <a:ext cx="360040" cy="79208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79244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NATOTerm</a:t>
            </a:r>
            <a:r>
              <a:rPr lang="fr-FR" dirty="0"/>
              <a:t>: </a:t>
            </a:r>
            <a:r>
              <a:rPr lang="fr-FR" dirty="0" err="1"/>
              <a:t>Facts</a:t>
            </a:r>
            <a:r>
              <a:rPr lang="fr-FR" dirty="0"/>
              <a:t> and figures</a:t>
            </a:r>
            <a:endParaRPr lang="en-GB" dirty="0"/>
          </a:p>
        </p:txBody>
      </p:sp>
      <p:sp>
        <p:nvSpPr>
          <p:cNvPr id="4" name="Slide Number Placeholder 3"/>
          <p:cNvSpPr>
            <a:spLocks noGrp="1"/>
          </p:cNvSpPr>
          <p:nvPr>
            <p:ph type="sldNum" sz="quarter" idx="4"/>
          </p:nvPr>
        </p:nvSpPr>
        <p:spPr/>
        <p:txBody>
          <a:bodyPr/>
          <a:lstStyle/>
          <a:p>
            <a:fld id="{3E02706D-8794-4278-9342-7710AB7262F8}" type="datetime1">
              <a:rPr lang="x-none" smtClean="0"/>
              <a:pPr/>
              <a:t>6/4/2024</a:t>
            </a:fld>
            <a:r>
              <a:rPr lang="x-none"/>
              <a:t>  |  </a:t>
            </a:r>
            <a:r>
              <a:rPr lang="en-GB"/>
              <a:t>P</a:t>
            </a:r>
            <a:r>
              <a:rPr lang="x-none"/>
              <a:t>AGE </a:t>
            </a:r>
            <a:fld id="{3C66DE6B-CC4B-F74A-99D4-2DC8DD154D90}" type="slidenum">
              <a:rPr lang="x-none" smtClean="0"/>
              <a:pPr/>
              <a:t>35</a:t>
            </a:fld>
            <a:endParaRPr lang="x-none" dirty="0"/>
          </a:p>
        </p:txBody>
      </p:sp>
      <p:sp>
        <p:nvSpPr>
          <p:cNvPr id="6" name="Rectangle 5"/>
          <p:cNvSpPr/>
          <p:nvPr/>
        </p:nvSpPr>
        <p:spPr>
          <a:xfrm>
            <a:off x="1991545" y="1535254"/>
            <a:ext cx="6750899" cy="1477328"/>
          </a:xfrm>
          <a:prstGeom prst="rect">
            <a:avLst/>
          </a:prstGeom>
        </p:spPr>
        <p:txBody>
          <a:bodyPr wrap="square">
            <a:spAutoFit/>
          </a:bodyPr>
          <a:lstStyle/>
          <a:p>
            <a:pPr marL="214313" indent="-214313">
              <a:buFont typeface="Wingdings" panose="05000000000000000000" pitchFamily="2" charset="2"/>
              <a:buChar char="q"/>
            </a:pPr>
            <a:r>
              <a:rPr lang="en-US" dirty="0">
                <a:solidFill>
                  <a:srgbClr val="1F4E79"/>
                </a:solidFill>
              </a:rPr>
              <a:t>The official NATO Terminology Database.</a:t>
            </a:r>
          </a:p>
          <a:p>
            <a:pPr marL="214313" indent="-214313">
              <a:buFont typeface="Wingdings" panose="05000000000000000000" pitchFamily="2" charset="2"/>
              <a:buChar char="q"/>
            </a:pPr>
            <a:r>
              <a:rPr lang="en-US" dirty="0">
                <a:solidFill>
                  <a:srgbClr val="1F4E79"/>
                </a:solidFill>
              </a:rPr>
              <a:t>Non-classified military terminology as well as non-military terminology relevant to NATO.</a:t>
            </a:r>
          </a:p>
          <a:p>
            <a:pPr marL="214313" indent="-214313">
              <a:buFont typeface="Wingdings" panose="05000000000000000000" pitchFamily="2" charset="2"/>
              <a:buChar char="q"/>
            </a:pPr>
            <a:r>
              <a:rPr lang="en-US" dirty="0">
                <a:solidFill>
                  <a:srgbClr val="1F4E79"/>
                </a:solidFill>
              </a:rPr>
              <a:t>Available in both official languages: </a:t>
            </a:r>
            <a:r>
              <a:rPr lang="en-US" b="1" dirty="0">
                <a:solidFill>
                  <a:srgbClr val="1F4E79"/>
                </a:solidFill>
              </a:rPr>
              <a:t>English</a:t>
            </a:r>
            <a:r>
              <a:rPr lang="en-US" dirty="0">
                <a:solidFill>
                  <a:srgbClr val="1F4E79"/>
                </a:solidFill>
              </a:rPr>
              <a:t> and </a:t>
            </a:r>
            <a:r>
              <a:rPr lang="en-US" b="1" dirty="0">
                <a:solidFill>
                  <a:srgbClr val="1F4E79"/>
                </a:solidFill>
              </a:rPr>
              <a:t>French</a:t>
            </a:r>
            <a:r>
              <a:rPr lang="en-US" dirty="0">
                <a:solidFill>
                  <a:srgbClr val="1F4E79"/>
                </a:solidFill>
              </a:rPr>
              <a:t>.</a:t>
            </a:r>
          </a:p>
          <a:p>
            <a:pPr marL="214313" indent="-214313">
              <a:buFont typeface="Wingdings" panose="05000000000000000000" pitchFamily="2" charset="2"/>
              <a:buChar char="q"/>
            </a:pPr>
            <a:r>
              <a:rPr lang="en-US" dirty="0">
                <a:solidFill>
                  <a:srgbClr val="1F4E79"/>
                </a:solidFill>
              </a:rPr>
              <a:t>Four types of terminological records:</a:t>
            </a:r>
          </a:p>
        </p:txBody>
      </p:sp>
      <p:pic>
        <p:nvPicPr>
          <p:cNvPr id="5" name="Picture 4"/>
          <p:cNvPicPr>
            <a:picLocks noChangeAspect="1"/>
          </p:cNvPicPr>
          <p:nvPr/>
        </p:nvPicPr>
        <p:blipFill>
          <a:blip r:embed="rId2"/>
          <a:stretch>
            <a:fillRect/>
          </a:stretch>
        </p:blipFill>
        <p:spPr>
          <a:xfrm>
            <a:off x="3359696" y="3180875"/>
            <a:ext cx="5237984" cy="3253187"/>
          </a:xfrm>
          <a:prstGeom prst="rect">
            <a:avLst/>
          </a:prstGeom>
        </p:spPr>
      </p:pic>
    </p:spTree>
    <p:extLst>
      <p:ext uri="{BB962C8B-B14F-4D97-AF65-F5344CB8AC3E}">
        <p14:creationId xmlns:p14="http://schemas.microsoft.com/office/powerpoint/2010/main" val="39934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38933CC-D477-4CD7-A11C-CF7E66549C32}" type="datetime1">
              <a:rPr lang="x-none" smtClean="0"/>
              <a:pPr/>
              <a:t>6/4/2024</a:t>
            </a:fld>
            <a:r>
              <a:rPr lang="x-none"/>
              <a:t>  |  </a:t>
            </a:r>
            <a:r>
              <a:rPr lang="en-GB"/>
              <a:t>P</a:t>
            </a:r>
            <a:r>
              <a:rPr lang="x-none"/>
              <a:t>AGE </a:t>
            </a:r>
            <a:fld id="{3C66DE6B-CC4B-F74A-99D4-2DC8DD154D90}" type="slidenum">
              <a:rPr lang="x-none" smtClean="0"/>
              <a:pPr/>
              <a:t>36</a:t>
            </a:fld>
            <a:endParaRPr lang="x-none" dirty="0"/>
          </a:p>
        </p:txBody>
      </p:sp>
      <p:sp>
        <p:nvSpPr>
          <p:cNvPr id="3" name="Title 1"/>
          <p:cNvSpPr>
            <a:spLocks noGrp="1"/>
          </p:cNvSpPr>
          <p:nvPr>
            <p:ph type="title"/>
          </p:nvPr>
        </p:nvSpPr>
        <p:spPr>
          <a:xfrm>
            <a:off x="1962136" y="413785"/>
            <a:ext cx="8537422" cy="1181547"/>
          </a:xfrm>
          <a:noFill/>
        </p:spPr>
        <p:txBody>
          <a:bodyPr/>
          <a:lstStyle/>
          <a:p>
            <a:pPr algn="l"/>
            <a:r>
              <a:rPr lang="fr-FR" dirty="0">
                <a:latin typeface="+mn-lt"/>
                <a:cs typeface="Arial" panose="020B0604020202020204" pitchFamily="34" charset="0"/>
              </a:rPr>
              <a:t>How to </a:t>
            </a:r>
            <a:r>
              <a:rPr lang="fr-FR" dirty="0" err="1">
                <a:latin typeface="+mn-lt"/>
                <a:cs typeface="Arial" panose="020B0604020202020204" pitchFamily="34" charset="0"/>
              </a:rPr>
              <a:t>access</a:t>
            </a:r>
            <a:r>
              <a:rPr lang="fr-FR" dirty="0">
                <a:latin typeface="+mn-lt"/>
                <a:cs typeface="Arial" panose="020B0604020202020204" pitchFamily="34" charset="0"/>
              </a:rPr>
              <a:t> </a:t>
            </a:r>
            <a:r>
              <a:rPr lang="fr-FR" dirty="0" err="1">
                <a:latin typeface="+mn-lt"/>
                <a:cs typeface="Arial" panose="020B0604020202020204" pitchFamily="34" charset="0"/>
              </a:rPr>
              <a:t>NATOTerm</a:t>
            </a:r>
            <a:endParaRPr lang="en-GB" dirty="0">
              <a:latin typeface="+mn-lt"/>
              <a:cs typeface="Arial" panose="020B0604020202020204" pitchFamily="34" charset="0"/>
            </a:endParaRPr>
          </a:p>
        </p:txBody>
      </p:sp>
      <p:sp>
        <p:nvSpPr>
          <p:cNvPr id="5" name="TextBox 4"/>
          <p:cNvSpPr txBox="1"/>
          <p:nvPr/>
        </p:nvSpPr>
        <p:spPr>
          <a:xfrm>
            <a:off x="1950301" y="1435926"/>
            <a:ext cx="2952328" cy="461665"/>
          </a:xfrm>
          <a:prstGeom prst="rect">
            <a:avLst/>
          </a:prstGeom>
          <a:noFill/>
        </p:spPr>
        <p:txBody>
          <a:bodyPr wrap="square" rtlCol="0">
            <a:spAutoFit/>
          </a:bodyPr>
          <a:lstStyle/>
          <a:p>
            <a:r>
              <a:rPr lang="en-GB" sz="2400" i="1" dirty="0">
                <a:solidFill>
                  <a:srgbClr val="1F4E79"/>
                </a:solidFill>
              </a:rPr>
              <a:t>https://nso.nato.int</a:t>
            </a:r>
          </a:p>
        </p:txBody>
      </p:sp>
      <p:pic>
        <p:nvPicPr>
          <p:cNvPr id="6" name="Picture 5"/>
          <p:cNvPicPr>
            <a:picLocks noChangeAspect="1"/>
          </p:cNvPicPr>
          <p:nvPr/>
        </p:nvPicPr>
        <p:blipFill>
          <a:blip r:embed="rId2"/>
          <a:stretch>
            <a:fillRect/>
          </a:stretch>
        </p:blipFill>
        <p:spPr>
          <a:xfrm>
            <a:off x="1991544" y="2132856"/>
            <a:ext cx="6120680" cy="2280159"/>
          </a:xfrm>
          <a:prstGeom prst="rect">
            <a:avLst/>
          </a:prstGeom>
        </p:spPr>
      </p:pic>
      <p:pic>
        <p:nvPicPr>
          <p:cNvPr id="7" name="Picture 6"/>
          <p:cNvPicPr>
            <a:picLocks noChangeAspect="1"/>
          </p:cNvPicPr>
          <p:nvPr/>
        </p:nvPicPr>
        <p:blipFill>
          <a:blip r:embed="rId3"/>
          <a:stretch>
            <a:fillRect/>
          </a:stretch>
        </p:blipFill>
        <p:spPr>
          <a:xfrm>
            <a:off x="4511824" y="4643567"/>
            <a:ext cx="5382135" cy="1841748"/>
          </a:xfrm>
          <a:prstGeom prst="rect">
            <a:avLst/>
          </a:prstGeom>
        </p:spPr>
      </p:pic>
      <p:sp>
        <p:nvSpPr>
          <p:cNvPr id="8" name="Flowchart: Process 7"/>
          <p:cNvSpPr/>
          <p:nvPr/>
        </p:nvSpPr>
        <p:spPr>
          <a:xfrm>
            <a:off x="8525807" y="2797083"/>
            <a:ext cx="1368152" cy="951704"/>
          </a:xfrm>
          <a:prstGeom prst="flowChartProcess">
            <a:avLst/>
          </a:prstGeom>
          <a:ln w="6350">
            <a:prstDash val="dash"/>
          </a:ln>
        </p:spPr>
        <p:style>
          <a:lnRef idx="2">
            <a:schemeClr val="dk1"/>
          </a:lnRef>
          <a:fillRef idx="1">
            <a:schemeClr val="lt1"/>
          </a:fillRef>
          <a:effectRef idx="0">
            <a:schemeClr val="dk1"/>
          </a:effectRef>
          <a:fontRef idx="minor">
            <a:schemeClr val="dk1"/>
          </a:fontRef>
        </p:style>
        <p:txBody>
          <a:bodyPr rtlCol="0" anchor="ctr"/>
          <a:lstStyle/>
          <a:p>
            <a:r>
              <a:rPr lang="fr-FR" sz="1600" dirty="0">
                <a:solidFill>
                  <a:srgbClr val="203864"/>
                </a:solidFill>
                <a:latin typeface="Arial" panose="020B0604020202020204" pitchFamily="34" charset="0"/>
                <a:cs typeface="Arial" panose="020B0604020202020204" pitchFamily="34" charset="0"/>
              </a:rPr>
              <a:t>To </a:t>
            </a:r>
            <a:r>
              <a:rPr lang="fr-FR" sz="1600" dirty="0" err="1">
                <a:solidFill>
                  <a:srgbClr val="203864"/>
                </a:solidFill>
                <a:latin typeface="Arial" panose="020B0604020202020204" pitchFamily="34" charset="0"/>
                <a:cs typeface="Arial" panose="020B0604020202020204" pitchFamily="34" charset="0"/>
              </a:rPr>
              <a:t>access</a:t>
            </a:r>
            <a:r>
              <a:rPr lang="fr-FR" sz="1600" dirty="0">
                <a:solidFill>
                  <a:srgbClr val="203864"/>
                </a:solidFill>
                <a:latin typeface="Arial" panose="020B0604020202020204" pitchFamily="34" charset="0"/>
                <a:cs typeface="Arial" panose="020B0604020202020204" pitchFamily="34" charset="0"/>
              </a:rPr>
              <a:t> </a:t>
            </a:r>
            <a:r>
              <a:rPr lang="fr-FR" sz="1600" dirty="0" err="1">
                <a:solidFill>
                  <a:srgbClr val="203864"/>
                </a:solidFill>
                <a:latin typeface="Arial" panose="020B0604020202020204" pitchFamily="34" charset="0"/>
                <a:cs typeface="Arial" panose="020B0604020202020204" pitchFamily="34" charset="0"/>
              </a:rPr>
              <a:t>NATOTerm’s</a:t>
            </a:r>
            <a:r>
              <a:rPr lang="fr-FR" sz="1600" dirty="0">
                <a:solidFill>
                  <a:srgbClr val="203864"/>
                </a:solidFill>
                <a:latin typeface="Arial" panose="020B0604020202020204" pitchFamily="34" charset="0"/>
                <a:cs typeface="Arial" panose="020B0604020202020204" pitchFamily="34" charset="0"/>
              </a:rPr>
              <a:t> </a:t>
            </a:r>
            <a:r>
              <a:rPr lang="fr-FR" sz="1600" b="1" dirty="0">
                <a:solidFill>
                  <a:srgbClr val="203864"/>
                </a:solidFill>
                <a:latin typeface="Arial" panose="020B0604020202020204" pitchFamily="34" charset="0"/>
                <a:cs typeface="Arial" panose="020B0604020202020204" pitchFamily="34" charset="0"/>
              </a:rPr>
              <a:t>Home</a:t>
            </a:r>
            <a:r>
              <a:rPr lang="fr-FR" sz="1600" dirty="0">
                <a:solidFill>
                  <a:srgbClr val="203864"/>
                </a:solidFill>
                <a:latin typeface="Arial" panose="020B0604020202020204" pitchFamily="34" charset="0"/>
                <a:cs typeface="Arial" panose="020B0604020202020204" pitchFamily="34" charset="0"/>
              </a:rPr>
              <a:t> page.</a:t>
            </a:r>
            <a:endParaRPr lang="en-GB" sz="1600" dirty="0">
              <a:solidFill>
                <a:srgbClr val="203864"/>
              </a:solidFill>
              <a:latin typeface="Arial" panose="020B0604020202020204" pitchFamily="34" charset="0"/>
              <a:cs typeface="Arial" panose="020B0604020202020204" pitchFamily="34" charset="0"/>
            </a:endParaRPr>
          </a:p>
        </p:txBody>
      </p:sp>
      <p:sp>
        <p:nvSpPr>
          <p:cNvPr id="9" name="Flowchart: Process 8"/>
          <p:cNvSpPr/>
          <p:nvPr/>
        </p:nvSpPr>
        <p:spPr>
          <a:xfrm>
            <a:off x="2567608" y="5088589"/>
            <a:ext cx="1491404" cy="951704"/>
          </a:xfrm>
          <a:prstGeom prst="flowChartProcess">
            <a:avLst/>
          </a:prstGeom>
          <a:ln w="6350">
            <a:prstDash val="dash"/>
          </a:ln>
        </p:spPr>
        <p:style>
          <a:lnRef idx="2">
            <a:schemeClr val="dk1"/>
          </a:lnRef>
          <a:fillRef idx="1">
            <a:schemeClr val="lt1"/>
          </a:fillRef>
          <a:effectRef idx="0">
            <a:schemeClr val="dk1"/>
          </a:effectRef>
          <a:fontRef idx="minor">
            <a:schemeClr val="dk1"/>
          </a:fontRef>
        </p:style>
        <p:txBody>
          <a:bodyPr rtlCol="0" anchor="ctr"/>
          <a:lstStyle/>
          <a:p>
            <a:r>
              <a:rPr lang="fr-FR" sz="1600" dirty="0">
                <a:solidFill>
                  <a:srgbClr val="203864"/>
                </a:solidFill>
                <a:latin typeface="Arial" panose="020B0604020202020204" pitchFamily="34" charset="0"/>
                <a:cs typeface="Arial" panose="020B0604020202020204" pitchFamily="34" charset="0"/>
              </a:rPr>
              <a:t>To </a:t>
            </a:r>
            <a:r>
              <a:rPr lang="fr-FR" sz="1600" dirty="0" err="1">
                <a:solidFill>
                  <a:srgbClr val="203864"/>
                </a:solidFill>
                <a:latin typeface="Arial" panose="020B0604020202020204" pitchFamily="34" charset="0"/>
                <a:cs typeface="Arial" panose="020B0604020202020204" pitchFamily="34" charset="0"/>
              </a:rPr>
              <a:t>access</a:t>
            </a:r>
            <a:r>
              <a:rPr lang="fr-FR" sz="1600" dirty="0">
                <a:solidFill>
                  <a:srgbClr val="203864"/>
                </a:solidFill>
                <a:latin typeface="Arial" panose="020B0604020202020204" pitchFamily="34" charset="0"/>
                <a:cs typeface="Arial" panose="020B0604020202020204" pitchFamily="34" charset="0"/>
              </a:rPr>
              <a:t> </a:t>
            </a:r>
            <a:r>
              <a:rPr lang="fr-FR" sz="1600" dirty="0" err="1">
                <a:solidFill>
                  <a:srgbClr val="203864"/>
                </a:solidFill>
                <a:latin typeface="Arial" panose="020B0604020202020204" pitchFamily="34" charset="0"/>
                <a:cs typeface="Arial" panose="020B0604020202020204" pitchFamily="34" charset="0"/>
              </a:rPr>
              <a:t>NATOTerm’s</a:t>
            </a:r>
            <a:r>
              <a:rPr lang="fr-FR" sz="1600" dirty="0">
                <a:solidFill>
                  <a:srgbClr val="203864"/>
                </a:solidFill>
                <a:latin typeface="Arial" panose="020B0604020202020204" pitchFamily="34" charset="0"/>
                <a:cs typeface="Arial" panose="020B0604020202020204" pitchFamily="34" charset="0"/>
              </a:rPr>
              <a:t> </a:t>
            </a:r>
            <a:r>
              <a:rPr lang="fr-FR" sz="1600" b="1" dirty="0" err="1">
                <a:solidFill>
                  <a:srgbClr val="203864"/>
                </a:solidFill>
                <a:latin typeface="Arial" panose="020B0604020202020204" pitchFamily="34" charset="0"/>
                <a:cs typeface="Arial" panose="020B0604020202020204" pitchFamily="34" charset="0"/>
              </a:rPr>
              <a:t>Search</a:t>
            </a:r>
            <a:r>
              <a:rPr lang="fr-FR" sz="1600" dirty="0">
                <a:solidFill>
                  <a:srgbClr val="203864"/>
                </a:solidFill>
                <a:latin typeface="Arial" panose="020B0604020202020204" pitchFamily="34" charset="0"/>
                <a:cs typeface="Arial" panose="020B0604020202020204" pitchFamily="34" charset="0"/>
              </a:rPr>
              <a:t> page.</a:t>
            </a:r>
            <a:endParaRPr lang="en-GB" sz="1600" dirty="0">
              <a:solidFill>
                <a:srgbClr val="2038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48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fr-FR" dirty="0"/>
              <a:t>Via the NATO </a:t>
            </a:r>
            <a:r>
              <a:rPr lang="fr-FR" dirty="0" err="1"/>
              <a:t>website</a:t>
            </a:r>
            <a:r>
              <a:rPr lang="fr-FR" dirty="0"/>
              <a:t>: www.nato.int</a:t>
            </a:r>
          </a:p>
          <a:p>
            <a:endParaRPr lang="fr-FR" dirty="0"/>
          </a:p>
          <a:p>
            <a:endParaRPr lang="fr-FR" dirty="0"/>
          </a:p>
          <a:p>
            <a:endParaRPr lang="fr-FR" dirty="0"/>
          </a:p>
          <a:p>
            <a:endParaRPr lang="fr-FR" dirty="0"/>
          </a:p>
          <a:p>
            <a:pPr marL="0" indent="0">
              <a:buNone/>
            </a:pPr>
            <a:endParaRPr lang="fr-FR" dirty="0"/>
          </a:p>
          <a:p>
            <a:r>
              <a:rPr lang="fr-FR" dirty="0"/>
              <a:t>Direct URL: </a:t>
            </a:r>
            <a:r>
              <a:rPr lang="fr-FR" dirty="0">
                <a:hlinkClick r:id="rId2"/>
              </a:rPr>
              <a:t>nso.nato.int/</a:t>
            </a:r>
            <a:r>
              <a:rPr lang="fr-FR" dirty="0" err="1">
                <a:hlinkClick r:id="rId2"/>
              </a:rPr>
              <a:t>natoterm</a:t>
            </a:r>
            <a:r>
              <a:rPr lang="fr-FR" dirty="0"/>
              <a:t>.</a:t>
            </a:r>
          </a:p>
          <a:p>
            <a:endParaRPr lang="fr-FR" dirty="0"/>
          </a:p>
          <a:p>
            <a:r>
              <a:rPr lang="fr-FR" dirty="0"/>
              <a:t>Google </a:t>
            </a:r>
            <a:r>
              <a:rPr lang="fr-FR" dirty="0" err="1"/>
              <a:t>it!</a:t>
            </a:r>
            <a:endParaRPr lang="fr-FR" dirty="0"/>
          </a:p>
        </p:txBody>
      </p:sp>
      <p:pic>
        <p:nvPicPr>
          <p:cNvPr id="4" name="Picture 3"/>
          <p:cNvPicPr>
            <a:picLocks noChangeAspect="1"/>
          </p:cNvPicPr>
          <p:nvPr/>
        </p:nvPicPr>
        <p:blipFill>
          <a:blip r:embed="rId3"/>
          <a:stretch>
            <a:fillRect/>
          </a:stretch>
        </p:blipFill>
        <p:spPr>
          <a:xfrm>
            <a:off x="3233683" y="1988841"/>
            <a:ext cx="5668975" cy="2041591"/>
          </a:xfrm>
          <a:prstGeom prst="rect">
            <a:avLst/>
          </a:prstGeom>
        </p:spPr>
      </p:pic>
      <p:pic>
        <p:nvPicPr>
          <p:cNvPr id="5" name="Picture 4"/>
          <p:cNvPicPr>
            <a:picLocks noChangeAspect="1"/>
          </p:cNvPicPr>
          <p:nvPr/>
        </p:nvPicPr>
        <p:blipFill>
          <a:blip r:embed="rId4"/>
          <a:stretch>
            <a:fillRect/>
          </a:stretch>
        </p:blipFill>
        <p:spPr>
          <a:xfrm>
            <a:off x="3233684" y="5301208"/>
            <a:ext cx="1067988" cy="712548"/>
          </a:xfrm>
          <a:prstGeom prst="rect">
            <a:avLst/>
          </a:prstGeom>
        </p:spPr>
      </p:pic>
    </p:spTree>
    <p:extLst>
      <p:ext uri="{BB962C8B-B14F-4D97-AF65-F5344CB8AC3E}">
        <p14:creationId xmlns:p14="http://schemas.microsoft.com/office/powerpoint/2010/main" val="569815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1384" y="1223420"/>
            <a:ext cx="11016000" cy="5111811"/>
          </a:xfrm>
          <a:prstGeom prst="rect">
            <a:avLst/>
          </a:prstGeom>
        </p:spPr>
      </p:pic>
      <p:sp>
        <p:nvSpPr>
          <p:cNvPr id="2" name="Title 1"/>
          <p:cNvSpPr>
            <a:spLocks noGrp="1"/>
          </p:cNvSpPr>
          <p:nvPr>
            <p:ph type="title"/>
          </p:nvPr>
        </p:nvSpPr>
        <p:spPr/>
        <p:txBody>
          <a:bodyPr/>
          <a:lstStyle/>
          <a:p>
            <a:r>
              <a:rPr lang="fr-FR" dirty="0" err="1"/>
              <a:t>NATOTerm</a:t>
            </a:r>
            <a:r>
              <a:rPr lang="fr-FR" dirty="0"/>
              <a:t>: Home page</a:t>
            </a:r>
            <a:endParaRPr lang="en-GB" dirty="0"/>
          </a:p>
        </p:txBody>
      </p:sp>
      <p:sp>
        <p:nvSpPr>
          <p:cNvPr id="4" name="Slide Number Placeholder 3"/>
          <p:cNvSpPr>
            <a:spLocks noGrp="1"/>
          </p:cNvSpPr>
          <p:nvPr>
            <p:ph type="sldNum" sz="quarter" idx="4"/>
          </p:nvPr>
        </p:nvSpPr>
        <p:spPr/>
        <p:txBody>
          <a:bodyPr/>
          <a:lstStyle/>
          <a:p>
            <a:fld id="{6A0501C5-3D3C-411E-8FB9-816457254C21}" type="datetime1">
              <a:rPr lang="x-none" smtClean="0"/>
              <a:pPr/>
              <a:t>6/4/2024</a:t>
            </a:fld>
            <a:r>
              <a:rPr lang="x-none"/>
              <a:t>  |  </a:t>
            </a:r>
            <a:r>
              <a:rPr lang="en-GB"/>
              <a:t>P</a:t>
            </a:r>
            <a:r>
              <a:rPr lang="x-none"/>
              <a:t>AGE </a:t>
            </a:r>
            <a:fld id="{3C66DE6B-CC4B-F74A-99D4-2DC8DD154D90}" type="slidenum">
              <a:rPr lang="x-none" smtClean="0"/>
              <a:pPr/>
              <a:t>38</a:t>
            </a:fld>
            <a:endParaRPr lang="x-none" dirty="0"/>
          </a:p>
        </p:txBody>
      </p:sp>
      <p:sp>
        <p:nvSpPr>
          <p:cNvPr id="7" name="Rectangle 6"/>
          <p:cNvSpPr/>
          <p:nvPr/>
        </p:nvSpPr>
        <p:spPr>
          <a:xfrm>
            <a:off x="565687" y="4119843"/>
            <a:ext cx="1137825" cy="357633"/>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8" name="Up Arrow 7"/>
          <p:cNvSpPr/>
          <p:nvPr/>
        </p:nvSpPr>
        <p:spPr>
          <a:xfrm rot="16200000">
            <a:off x="2249351" y="3794602"/>
            <a:ext cx="143111" cy="1008112"/>
          </a:xfrm>
          <a:prstGeom prst="up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p:cNvSpPr txBox="1"/>
          <p:nvPr/>
        </p:nvSpPr>
        <p:spPr>
          <a:xfrm>
            <a:off x="2938510" y="4068361"/>
            <a:ext cx="3445522" cy="5847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lgn="ctr">
              <a:defRPr sz="1600" b="1">
                <a:solidFill>
                  <a:srgbClr val="00FF00"/>
                </a:solidFill>
              </a:defRPr>
            </a:lvl1pPr>
          </a:lstStyle>
          <a:p>
            <a:r>
              <a:rPr lang="en-US" b="0" dirty="0">
                <a:solidFill>
                  <a:schemeClr val="bg1"/>
                </a:solidFill>
              </a:rPr>
              <a:t>Overview of the latest promulgations,</a:t>
            </a:r>
          </a:p>
          <a:p>
            <a:r>
              <a:rPr lang="en-US" b="0" dirty="0">
                <a:solidFill>
                  <a:schemeClr val="bg1"/>
                </a:solidFill>
              </a:rPr>
              <a:t>per type of proposal.</a:t>
            </a:r>
          </a:p>
        </p:txBody>
      </p:sp>
      <p:sp>
        <p:nvSpPr>
          <p:cNvPr id="10" name="Rectangle 9"/>
          <p:cNvSpPr/>
          <p:nvPr/>
        </p:nvSpPr>
        <p:spPr>
          <a:xfrm>
            <a:off x="3641216" y="1927122"/>
            <a:ext cx="648072" cy="296226"/>
          </a:xfrm>
          <a:prstGeom prst="rect">
            <a:avLst/>
          </a:prstGeom>
          <a:noFill/>
          <a:ln w="25400">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TextBox 11"/>
          <p:cNvSpPr txBox="1"/>
          <p:nvPr/>
        </p:nvSpPr>
        <p:spPr>
          <a:xfrm>
            <a:off x="4799856" y="2408486"/>
            <a:ext cx="3240360"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lgn="ctr">
              <a:defRPr b="1">
                <a:solidFill>
                  <a:srgbClr val="00FF00"/>
                </a:solidFill>
              </a:defRPr>
            </a:lvl1pPr>
          </a:lstStyle>
          <a:p>
            <a:r>
              <a:rPr lang="en-US" sz="1600" b="0" dirty="0">
                <a:solidFill>
                  <a:schemeClr val="bg1"/>
                </a:solidFill>
              </a:rPr>
              <a:t>Access to the search user interface.</a:t>
            </a:r>
          </a:p>
        </p:txBody>
      </p:sp>
      <p:sp>
        <p:nvSpPr>
          <p:cNvPr id="14" name="Bent Arrow 13"/>
          <p:cNvSpPr/>
          <p:nvPr/>
        </p:nvSpPr>
        <p:spPr>
          <a:xfrm rot="16200000">
            <a:off x="4147212" y="2060351"/>
            <a:ext cx="284153" cy="720082"/>
          </a:xfrm>
          <a:prstGeom prst="ben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28629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95500" y="1467290"/>
            <a:ext cx="9142904" cy="4498889"/>
          </a:xfrm>
          <a:prstGeom prst="rect">
            <a:avLst/>
          </a:prstGeom>
        </p:spPr>
      </p:pic>
      <p:sp>
        <p:nvSpPr>
          <p:cNvPr id="2" name="Title 1"/>
          <p:cNvSpPr>
            <a:spLocks noGrp="1"/>
          </p:cNvSpPr>
          <p:nvPr>
            <p:ph type="title"/>
          </p:nvPr>
        </p:nvSpPr>
        <p:spPr/>
        <p:txBody>
          <a:bodyPr/>
          <a:lstStyle/>
          <a:p>
            <a:r>
              <a:rPr lang="fr-FR" dirty="0" err="1"/>
              <a:t>NATOTerm</a:t>
            </a:r>
            <a:r>
              <a:rPr lang="fr-FR" dirty="0"/>
              <a:t>: </a:t>
            </a:r>
            <a:r>
              <a:rPr lang="fr-FR" dirty="0" err="1"/>
              <a:t>Search</a:t>
            </a:r>
            <a:r>
              <a:rPr lang="fr-FR" dirty="0"/>
              <a:t> page</a:t>
            </a:r>
            <a:endParaRPr lang="en-GB" dirty="0"/>
          </a:p>
        </p:txBody>
      </p:sp>
      <p:sp>
        <p:nvSpPr>
          <p:cNvPr id="4" name="Slide Number Placeholder 3"/>
          <p:cNvSpPr>
            <a:spLocks noGrp="1"/>
          </p:cNvSpPr>
          <p:nvPr>
            <p:ph type="sldNum" sz="quarter" idx="4"/>
          </p:nvPr>
        </p:nvSpPr>
        <p:spPr/>
        <p:txBody>
          <a:bodyPr/>
          <a:lstStyle/>
          <a:p>
            <a:fld id="{25DCC551-8E17-4FFF-A1B2-567F3E09F76D}" type="datetime1">
              <a:rPr lang="x-none" smtClean="0"/>
              <a:pPr/>
              <a:t>6/4/2024</a:t>
            </a:fld>
            <a:r>
              <a:rPr lang="x-none"/>
              <a:t>  |  </a:t>
            </a:r>
            <a:r>
              <a:rPr lang="en-GB"/>
              <a:t>P</a:t>
            </a:r>
            <a:r>
              <a:rPr lang="x-none"/>
              <a:t>AGE </a:t>
            </a:r>
            <a:fld id="{3C66DE6B-CC4B-F74A-99D4-2DC8DD154D90}" type="slidenum">
              <a:rPr lang="x-none" smtClean="0"/>
              <a:pPr/>
              <a:t>39</a:t>
            </a:fld>
            <a:endParaRPr lang="x-none" dirty="0"/>
          </a:p>
        </p:txBody>
      </p:sp>
      <p:sp>
        <p:nvSpPr>
          <p:cNvPr id="3" name="Rectangle 2"/>
          <p:cNvSpPr/>
          <p:nvPr/>
        </p:nvSpPr>
        <p:spPr>
          <a:xfrm>
            <a:off x="1487488" y="1916832"/>
            <a:ext cx="9433048" cy="792088"/>
          </a:xfrm>
          <a:prstGeom prst="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1487488" y="2764029"/>
            <a:ext cx="1440160" cy="3257259"/>
          </a:xfrm>
          <a:prstGeom prst="rect">
            <a:avLst/>
          </a:prstGeom>
          <a:noFill/>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p:cNvSpPr/>
          <p:nvPr/>
        </p:nvSpPr>
        <p:spPr>
          <a:xfrm>
            <a:off x="2999656" y="2764029"/>
            <a:ext cx="7920880" cy="3257259"/>
          </a:xfrm>
          <a:prstGeom prst="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TextBox 9"/>
          <p:cNvSpPr txBox="1"/>
          <p:nvPr/>
        </p:nvSpPr>
        <p:spPr>
          <a:xfrm>
            <a:off x="47328" y="2996952"/>
            <a:ext cx="1368000" cy="2308324"/>
          </a:xfrm>
          <a:prstGeom prst="rect">
            <a:avLst/>
          </a:prstGeom>
          <a:noFill/>
        </p:spPr>
        <p:txBody>
          <a:bodyPr wrap="square" rtlCol="0">
            <a:spAutoFit/>
          </a:bodyPr>
          <a:lstStyle/>
          <a:p>
            <a:r>
              <a:rPr lang="fr-FR" sz="1400" b="1" dirty="0">
                <a:latin typeface="+mn-lt"/>
              </a:rPr>
              <a:t>List of </a:t>
            </a:r>
            <a:r>
              <a:rPr lang="fr-FR" sz="1400" b="1" dirty="0" err="1">
                <a:latin typeface="+mn-lt"/>
              </a:rPr>
              <a:t>results</a:t>
            </a:r>
            <a:r>
              <a:rPr lang="fr-FR" sz="1400" b="1" dirty="0">
                <a:latin typeface="+mn-lt"/>
              </a:rPr>
              <a:t> </a:t>
            </a:r>
            <a:r>
              <a:rPr lang="fr-FR" sz="1400" b="1" dirty="0" err="1">
                <a:latin typeface="+mn-lt"/>
              </a:rPr>
              <a:t>with</a:t>
            </a:r>
            <a:r>
              <a:rPr lang="fr-FR" sz="1400" b="1" dirty="0">
                <a:latin typeface="+mn-lt"/>
              </a:rPr>
              <a:t> </a:t>
            </a:r>
            <a:r>
              <a:rPr lang="fr-FR" sz="1400" b="1" dirty="0" err="1">
                <a:latin typeface="+mn-lt"/>
              </a:rPr>
              <a:t>colour-coded</a:t>
            </a:r>
            <a:r>
              <a:rPr lang="fr-FR" sz="1400" b="1" dirty="0">
                <a:latin typeface="+mn-lt"/>
              </a:rPr>
              <a:t> </a:t>
            </a:r>
            <a:r>
              <a:rPr lang="fr-FR" sz="1400" b="1" dirty="0" err="1">
                <a:latin typeface="+mn-lt"/>
              </a:rPr>
              <a:t>bullets</a:t>
            </a:r>
            <a:endParaRPr lang="fr-FR" sz="1400" b="1" dirty="0">
              <a:latin typeface="+mn-lt"/>
            </a:endParaRPr>
          </a:p>
          <a:p>
            <a:pPr algn="ctr"/>
            <a:endParaRPr lang="fr-FR" sz="1400" b="1" dirty="0">
              <a:latin typeface="+mn-lt"/>
              <a:sym typeface="Wingdings" panose="05000000000000000000" pitchFamily="2" charset="2"/>
            </a:endParaRPr>
          </a:p>
          <a:p>
            <a:pPr algn="ctr"/>
            <a:r>
              <a:rPr lang="fr-FR" sz="1400" b="1" dirty="0">
                <a:latin typeface="+mn-lt"/>
                <a:sym typeface="Wingdings" panose="05000000000000000000" pitchFamily="2" charset="2"/>
              </a:rPr>
              <a:t></a:t>
            </a:r>
          </a:p>
          <a:p>
            <a:pPr algn="ctr"/>
            <a:endParaRPr lang="fr-FR" sz="1400" b="1" dirty="0">
              <a:solidFill>
                <a:srgbClr val="1F4E79"/>
              </a:solidFill>
              <a:latin typeface="+mn-lt"/>
              <a:sym typeface="Wingdings" panose="05000000000000000000" pitchFamily="2" charset="2"/>
            </a:endParaRPr>
          </a:p>
          <a:p>
            <a:pPr marL="171450" indent="-171450">
              <a:buFont typeface="Wingdings 2" panose="05020102010507070707" pitchFamily="18" charset="2"/>
              <a:buChar char="®"/>
            </a:pPr>
            <a:r>
              <a:rPr lang="fr-FR" sz="1200" b="1" dirty="0">
                <a:solidFill>
                  <a:schemeClr val="accent6"/>
                </a:solidFill>
                <a:latin typeface="+mn-lt"/>
                <a:sym typeface="Wingdings 2" panose="05020102010507070707" pitchFamily="18" charset="2"/>
              </a:rPr>
              <a:t>NATO AGREED</a:t>
            </a:r>
          </a:p>
          <a:p>
            <a:pPr marL="171450" indent="-171450">
              <a:buFont typeface="Wingdings 2" panose="05020102010507070707" pitchFamily="18" charset="2"/>
              <a:buChar char="®"/>
            </a:pPr>
            <a:r>
              <a:rPr lang="en-GB" sz="1200" b="1" dirty="0">
                <a:solidFill>
                  <a:srgbClr val="FF0000"/>
                </a:solidFill>
                <a:latin typeface="+mn-lt"/>
              </a:rPr>
              <a:t>CANCELLED</a:t>
            </a:r>
          </a:p>
          <a:p>
            <a:pPr marL="171450" indent="-171450">
              <a:buFont typeface="Wingdings 2" panose="05020102010507070707" pitchFamily="18" charset="2"/>
              <a:buChar char="®"/>
            </a:pPr>
            <a:r>
              <a:rPr lang="en-GB" sz="1200" b="1" dirty="0">
                <a:solidFill>
                  <a:srgbClr val="1F4E79"/>
                </a:solidFill>
                <a:latin typeface="+mn-lt"/>
              </a:rPr>
              <a:t>NATO ADOPTED</a:t>
            </a:r>
          </a:p>
          <a:p>
            <a:pPr marL="171450" indent="-171450">
              <a:buFont typeface="Wingdings 2" panose="05020102010507070707" pitchFamily="18" charset="2"/>
              <a:buChar char="®"/>
            </a:pPr>
            <a:r>
              <a:rPr lang="en-GB" sz="1200" b="1" dirty="0">
                <a:solidFill>
                  <a:schemeClr val="accent4"/>
                </a:solidFill>
                <a:latin typeface="+mn-lt"/>
              </a:rPr>
              <a:t>NOT NATO AGREED</a:t>
            </a:r>
          </a:p>
        </p:txBody>
      </p:sp>
      <p:sp>
        <p:nvSpPr>
          <p:cNvPr id="13" name="TextBox 12"/>
          <p:cNvSpPr txBox="1"/>
          <p:nvPr/>
        </p:nvSpPr>
        <p:spPr>
          <a:xfrm>
            <a:off x="4151784" y="1515538"/>
            <a:ext cx="3411626" cy="107721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lgn="ctr">
              <a:defRPr sz="1600" b="1">
                <a:solidFill>
                  <a:srgbClr val="00FF00"/>
                </a:solidFill>
              </a:defRPr>
            </a:lvl1pPr>
          </a:lstStyle>
          <a:p>
            <a:r>
              <a:rPr lang="en-US" b="0" dirty="0" err="1">
                <a:solidFill>
                  <a:schemeClr val="bg1"/>
                </a:solidFill>
              </a:rPr>
              <a:t>NATOTerm’s</a:t>
            </a:r>
            <a:r>
              <a:rPr lang="en-US" b="0" dirty="0">
                <a:solidFill>
                  <a:schemeClr val="bg1"/>
                </a:solidFill>
              </a:rPr>
              <a:t> content can be filtered out (AAP-06, intelligence, etc.) and exported into a bilingual</a:t>
            </a:r>
          </a:p>
          <a:p>
            <a:r>
              <a:rPr lang="en-US" b="0" dirty="0">
                <a:solidFill>
                  <a:schemeClr val="bg1"/>
                </a:solidFill>
              </a:rPr>
              <a:t>glossary-type PDF.</a:t>
            </a:r>
          </a:p>
        </p:txBody>
      </p:sp>
      <p:sp>
        <p:nvSpPr>
          <p:cNvPr id="14" name="TextBox 13"/>
          <p:cNvSpPr txBox="1"/>
          <p:nvPr/>
        </p:nvSpPr>
        <p:spPr>
          <a:xfrm>
            <a:off x="513367" y="1497591"/>
            <a:ext cx="1406169"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lgn="ctr">
              <a:defRPr b="1">
                <a:solidFill>
                  <a:srgbClr val="00FF00"/>
                </a:solidFill>
              </a:defRPr>
            </a:lvl1pPr>
          </a:lstStyle>
          <a:p>
            <a:r>
              <a:rPr lang="en-US" sz="1600" b="0" dirty="0">
                <a:solidFill>
                  <a:schemeClr val="bg1"/>
                </a:solidFill>
              </a:rPr>
              <a:t>Search field</a:t>
            </a:r>
          </a:p>
        </p:txBody>
      </p:sp>
      <p:sp>
        <p:nvSpPr>
          <p:cNvPr id="15" name="Bent Arrow 14"/>
          <p:cNvSpPr/>
          <p:nvPr/>
        </p:nvSpPr>
        <p:spPr>
          <a:xfrm rot="10800000" flipH="1">
            <a:off x="1125256" y="1974582"/>
            <a:ext cx="470244" cy="374297"/>
          </a:xfrm>
          <a:prstGeom prst="ben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a:off x="1667508" y="2492896"/>
            <a:ext cx="1908212" cy="144016"/>
          </a:xfrm>
          <a:prstGeom prst="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Right Arrow 18"/>
          <p:cNvSpPr/>
          <p:nvPr/>
        </p:nvSpPr>
        <p:spPr>
          <a:xfrm rot="19938830">
            <a:off x="3683040" y="2328529"/>
            <a:ext cx="343205" cy="1957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TextBox 19"/>
          <p:cNvSpPr txBox="1"/>
          <p:nvPr/>
        </p:nvSpPr>
        <p:spPr>
          <a:xfrm>
            <a:off x="6600056" y="3752774"/>
            <a:ext cx="3024336" cy="584775"/>
          </a:xfrm>
          <a:prstGeom prst="rect">
            <a:avLst/>
          </a:prstGeom>
          <a:noFill/>
          <a:ln>
            <a:solidFill>
              <a:srgbClr val="FF0000"/>
            </a:solidFill>
            <a:prstDash val="dash"/>
          </a:ln>
        </p:spPr>
        <p:txBody>
          <a:bodyPr wrap="square" rtlCol="0">
            <a:spAutoFit/>
          </a:bodyPr>
          <a:lstStyle/>
          <a:p>
            <a:pPr algn="ctr"/>
            <a:r>
              <a:rPr lang="fr-FR" sz="1600" dirty="0">
                <a:solidFill>
                  <a:srgbClr val="FF0000"/>
                </a:solidFill>
                <a:latin typeface="+mn-lt"/>
              </a:rPr>
              <a:t>Record of the </a:t>
            </a:r>
            <a:r>
              <a:rPr lang="fr-FR" sz="1600" dirty="0" err="1">
                <a:solidFill>
                  <a:srgbClr val="FF0000"/>
                </a:solidFill>
                <a:latin typeface="+mn-lt"/>
              </a:rPr>
              <a:t>terminology</a:t>
            </a:r>
            <a:r>
              <a:rPr lang="fr-FR" sz="1600" dirty="0">
                <a:solidFill>
                  <a:srgbClr val="FF0000"/>
                </a:solidFill>
                <a:latin typeface="+mn-lt"/>
              </a:rPr>
              <a:t> </a:t>
            </a:r>
            <a:r>
              <a:rPr lang="fr-FR" sz="1600" dirty="0" err="1">
                <a:solidFill>
                  <a:srgbClr val="FF0000"/>
                </a:solidFill>
                <a:latin typeface="+mn-lt"/>
              </a:rPr>
              <a:t>selected</a:t>
            </a:r>
            <a:r>
              <a:rPr lang="fr-FR" sz="1600" dirty="0">
                <a:solidFill>
                  <a:srgbClr val="FF0000"/>
                </a:solidFill>
                <a:latin typeface="+mn-lt"/>
              </a:rPr>
              <a:t> in the </a:t>
            </a:r>
            <a:r>
              <a:rPr lang="fr-FR" sz="1600" dirty="0" err="1">
                <a:solidFill>
                  <a:srgbClr val="FF0000"/>
                </a:solidFill>
                <a:latin typeface="+mn-lt"/>
              </a:rPr>
              <a:t>list</a:t>
            </a:r>
            <a:r>
              <a:rPr lang="fr-FR" sz="1600" dirty="0">
                <a:solidFill>
                  <a:srgbClr val="FF0000"/>
                </a:solidFill>
                <a:latin typeface="+mn-lt"/>
              </a:rPr>
              <a:t> of </a:t>
            </a:r>
            <a:r>
              <a:rPr lang="fr-FR" sz="1600" dirty="0" err="1">
                <a:solidFill>
                  <a:srgbClr val="FF0000"/>
                </a:solidFill>
                <a:latin typeface="+mn-lt"/>
              </a:rPr>
              <a:t>results</a:t>
            </a:r>
            <a:r>
              <a:rPr lang="fr-FR" sz="1600" dirty="0">
                <a:solidFill>
                  <a:srgbClr val="FF0000"/>
                </a:solidFill>
                <a:latin typeface="+mn-lt"/>
              </a:rPr>
              <a:t>.</a:t>
            </a:r>
            <a:endParaRPr lang="en-GB" sz="1600" dirty="0">
              <a:solidFill>
                <a:srgbClr val="FF0000"/>
              </a:solidFill>
              <a:latin typeface="+mn-lt"/>
            </a:endParaRPr>
          </a:p>
        </p:txBody>
      </p:sp>
    </p:spTree>
    <p:extLst>
      <p:ext uri="{BB962C8B-B14F-4D97-AF65-F5344CB8AC3E}">
        <p14:creationId xmlns:p14="http://schemas.microsoft.com/office/powerpoint/2010/main" val="115667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err="1"/>
              <a:t>Why</a:t>
            </a:r>
            <a:r>
              <a:rPr lang="fr-FR" sz="3200" dirty="0"/>
              <a:t> </a:t>
            </a:r>
            <a:r>
              <a:rPr lang="fr-FR" sz="3200" dirty="0" err="1"/>
              <a:t>standardize</a:t>
            </a:r>
            <a:r>
              <a:rPr lang="fr-FR" sz="3200" dirty="0"/>
              <a:t> </a:t>
            </a:r>
            <a:r>
              <a:rPr lang="fr-FR" sz="3200" dirty="0" err="1"/>
              <a:t>terminology</a:t>
            </a:r>
            <a:r>
              <a:rPr lang="fr-FR" sz="3200" dirty="0"/>
              <a:t>?</a:t>
            </a:r>
            <a:endParaRPr lang="en-GB" sz="3200" dirty="0"/>
          </a:p>
        </p:txBody>
      </p:sp>
      <p:sp>
        <p:nvSpPr>
          <p:cNvPr id="3" name="Text Placeholder 2"/>
          <p:cNvSpPr>
            <a:spLocks noGrp="1"/>
          </p:cNvSpPr>
          <p:nvPr>
            <p:ph type="body" sz="quarter" idx="12"/>
          </p:nvPr>
        </p:nvSpPr>
        <p:spPr>
          <a:xfrm>
            <a:off x="4583832" y="1738292"/>
            <a:ext cx="6048672" cy="4314743"/>
          </a:xfrm>
        </p:spPr>
        <p:txBody>
          <a:bodyPr anchor="ctr"/>
          <a:lstStyle/>
          <a:p>
            <a:pPr marL="0" indent="0" algn="just">
              <a:buNone/>
            </a:pPr>
            <a:r>
              <a:rPr lang="en-US" altLang="en-US" sz="3200" dirty="0"/>
              <a:t>In an organization like NATO, different understandings of terms may lead to inefficiency, misunderstanding, disagreement, or worse…</a:t>
            </a:r>
          </a:p>
        </p:txBody>
      </p:sp>
      <p:sp>
        <p:nvSpPr>
          <p:cNvPr id="4" name="Slide Number Placeholder 3"/>
          <p:cNvSpPr>
            <a:spLocks noGrp="1"/>
          </p:cNvSpPr>
          <p:nvPr>
            <p:ph type="sldNum" sz="quarter" idx="4"/>
          </p:nvPr>
        </p:nvSpPr>
        <p:spPr/>
        <p:txBody>
          <a:bodyPr/>
          <a:lstStyle/>
          <a:p>
            <a:fld id="{2BA1A710-2AF5-419C-A47A-D4BCBB978A54}" type="datetime1">
              <a:rPr lang="x-none" smtClean="0"/>
              <a:pPr/>
              <a:t>6/4/2024</a:t>
            </a:fld>
            <a:r>
              <a:rPr lang="x-none"/>
              <a:t>  |  </a:t>
            </a:r>
            <a:r>
              <a:rPr lang="en-GB"/>
              <a:t>P</a:t>
            </a:r>
            <a:r>
              <a:rPr lang="x-none"/>
              <a:t>AGE </a:t>
            </a:r>
            <a:fld id="{3C66DE6B-CC4B-F74A-99D4-2DC8DD154D90}" type="slidenum">
              <a:rPr lang="x-none" smtClean="0"/>
              <a:pPr/>
              <a:t>4</a:t>
            </a:fld>
            <a:endParaRPr lang="x-non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488" y="1738292"/>
            <a:ext cx="2880320" cy="4314743"/>
          </a:xfrm>
          <a:prstGeom prst="rect">
            <a:avLst/>
          </a:prstGeom>
        </p:spPr>
      </p:pic>
    </p:spTree>
    <p:extLst>
      <p:ext uri="{BB962C8B-B14F-4D97-AF65-F5344CB8AC3E}">
        <p14:creationId xmlns:p14="http://schemas.microsoft.com/office/powerpoint/2010/main" val="1368515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NATOTerm</a:t>
            </a:r>
            <a:r>
              <a:rPr lang="fr-FR" dirty="0"/>
              <a:t> / NATO </a:t>
            </a:r>
            <a:r>
              <a:rPr lang="fr-FR" dirty="0" err="1"/>
              <a:t>glossaries</a:t>
            </a:r>
            <a:endParaRPr lang="en-GB" dirty="0"/>
          </a:p>
        </p:txBody>
      </p:sp>
      <p:sp>
        <p:nvSpPr>
          <p:cNvPr id="4" name="Slide Number Placeholder 3"/>
          <p:cNvSpPr>
            <a:spLocks noGrp="1"/>
          </p:cNvSpPr>
          <p:nvPr>
            <p:ph type="sldNum" sz="quarter" idx="4"/>
          </p:nvPr>
        </p:nvSpPr>
        <p:spPr/>
        <p:txBody>
          <a:bodyPr/>
          <a:lstStyle/>
          <a:p>
            <a:fld id="{CA2ECA9C-C96F-4B27-8F21-CA47042C74DD}" type="datetime1">
              <a:rPr lang="x-none" smtClean="0"/>
              <a:pPr/>
              <a:t>6/4/2024</a:t>
            </a:fld>
            <a:r>
              <a:rPr lang="x-none"/>
              <a:t>  |  </a:t>
            </a:r>
            <a:r>
              <a:rPr lang="en-GB"/>
              <a:t>P</a:t>
            </a:r>
            <a:r>
              <a:rPr lang="x-none"/>
              <a:t>AGE </a:t>
            </a:r>
            <a:fld id="{3C66DE6B-CC4B-F74A-99D4-2DC8DD154D90}" type="slidenum">
              <a:rPr lang="x-none" smtClean="0"/>
              <a:pPr/>
              <a:t>40</a:t>
            </a:fld>
            <a:endParaRPr lang="x-none" dirty="0"/>
          </a:p>
        </p:txBody>
      </p:sp>
      <p:sp>
        <p:nvSpPr>
          <p:cNvPr id="6" name="Text Placeholder 2"/>
          <p:cNvSpPr>
            <a:spLocks noGrp="1"/>
          </p:cNvSpPr>
          <p:nvPr>
            <p:ph type="body" sz="quarter" idx="12"/>
          </p:nvPr>
        </p:nvSpPr>
        <p:spPr>
          <a:xfrm>
            <a:off x="334963" y="1484313"/>
            <a:ext cx="11588750" cy="1440631"/>
          </a:xfrm>
        </p:spPr>
        <p:txBody>
          <a:bodyPr/>
          <a:lstStyle/>
          <a:p>
            <a:r>
              <a:rPr lang="fr-FR" sz="2400" dirty="0"/>
              <a:t>As per PO(2015)0193 (NATO Terminology Directive):</a:t>
            </a:r>
          </a:p>
          <a:p>
            <a:pPr marL="0" indent="0" algn="ctr">
              <a:buNone/>
            </a:pPr>
            <a:r>
              <a:rPr lang="en-US" sz="2400" dirty="0"/>
              <a:t>“</a:t>
            </a:r>
            <a:r>
              <a:rPr lang="en-US" sz="2400" b="1" i="1" dirty="0"/>
              <a:t>The existing official NATO glossaries for non-classified terminology shall be phased out when the </a:t>
            </a:r>
            <a:r>
              <a:rPr lang="en-US" sz="2400" b="1" i="1" dirty="0" err="1"/>
              <a:t>NATOTerm</a:t>
            </a:r>
            <a:r>
              <a:rPr lang="en-US" sz="2400" b="1" i="1" dirty="0"/>
              <a:t> database shall be fully operational</a:t>
            </a:r>
            <a:r>
              <a:rPr lang="en-US" sz="2400" i="1" dirty="0"/>
              <a:t>.</a:t>
            </a:r>
            <a:r>
              <a:rPr lang="en-US" sz="2400" dirty="0"/>
              <a:t>” </a:t>
            </a:r>
          </a:p>
        </p:txBody>
      </p:sp>
      <p:sp>
        <p:nvSpPr>
          <p:cNvPr id="7" name="Text Placeholder 2"/>
          <p:cNvSpPr txBox="1">
            <a:spLocks/>
          </p:cNvSpPr>
          <p:nvPr/>
        </p:nvSpPr>
        <p:spPr>
          <a:xfrm>
            <a:off x="334963" y="3212976"/>
            <a:ext cx="7201197" cy="302433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1F4E79"/>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1F4E79"/>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1F4E79"/>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sz="2400" dirty="0" err="1"/>
              <a:t>NATOTerm</a:t>
            </a:r>
            <a:r>
              <a:rPr lang="fr-FR" sz="2400" dirty="0"/>
              <a:t> </a:t>
            </a:r>
            <a:r>
              <a:rPr lang="fr-FR" sz="2400" dirty="0" err="1"/>
              <a:t>contains</a:t>
            </a:r>
            <a:r>
              <a:rPr lang="fr-FR" sz="2400" dirty="0"/>
              <a:t> all NATO </a:t>
            </a:r>
            <a:r>
              <a:rPr lang="fr-FR" sz="2400" dirty="0" err="1"/>
              <a:t>glossaries</a:t>
            </a:r>
            <a:r>
              <a:rPr lang="fr-FR" sz="2400" dirty="0"/>
              <a:t>.</a:t>
            </a:r>
          </a:p>
          <a:p>
            <a:pPr fontAlgn="auto">
              <a:spcAft>
                <a:spcPts val="0"/>
              </a:spcAft>
            </a:pPr>
            <a:r>
              <a:rPr lang="fr-FR" sz="2400" dirty="0" err="1"/>
              <a:t>Their</a:t>
            </a:r>
            <a:r>
              <a:rPr lang="fr-FR" sz="2400" dirty="0"/>
              <a:t> respective administrative publications are </a:t>
            </a:r>
            <a:r>
              <a:rPr lang="fr-FR" sz="2400" dirty="0" err="1"/>
              <a:t>progressively</a:t>
            </a:r>
            <a:r>
              <a:rPr lang="fr-FR" sz="2400" dirty="0"/>
              <a:t> </a:t>
            </a:r>
            <a:r>
              <a:rPr lang="fr-FR" sz="2400" dirty="0" err="1"/>
              <a:t>cancelled</a:t>
            </a:r>
            <a:r>
              <a:rPr lang="fr-FR" sz="2400" dirty="0"/>
              <a:t>.</a:t>
            </a:r>
          </a:p>
          <a:p>
            <a:pPr fontAlgn="auto">
              <a:spcAft>
                <a:spcPts val="0"/>
              </a:spcAft>
            </a:pPr>
            <a:r>
              <a:rPr lang="fr-FR" sz="2400" dirty="0"/>
              <a:t>The </a:t>
            </a:r>
            <a:r>
              <a:rPr lang="fr-FR" sz="2400" dirty="0" err="1"/>
              <a:t>terminology</a:t>
            </a:r>
            <a:r>
              <a:rPr lang="fr-FR" sz="2400" dirty="0"/>
              <a:t> </a:t>
            </a:r>
            <a:r>
              <a:rPr lang="fr-FR" sz="2400" dirty="0" err="1"/>
              <a:t>contained</a:t>
            </a:r>
            <a:r>
              <a:rPr lang="fr-FR" sz="2400" dirty="0"/>
              <a:t> </a:t>
            </a:r>
            <a:r>
              <a:rPr lang="fr-FR" sz="2400" dirty="0" err="1"/>
              <a:t>therein</a:t>
            </a:r>
            <a:r>
              <a:rPr lang="fr-FR" sz="2400" dirty="0"/>
              <a:t> </a:t>
            </a:r>
            <a:r>
              <a:rPr lang="fr-FR" sz="2400" dirty="0" err="1"/>
              <a:t>still</a:t>
            </a:r>
            <a:r>
              <a:rPr lang="fr-FR" sz="2400" dirty="0"/>
              <a:t> </a:t>
            </a:r>
            <a:r>
              <a:rPr lang="fr-FR" sz="2400" dirty="0" err="1"/>
              <a:t>exists</a:t>
            </a:r>
            <a:r>
              <a:rPr lang="fr-FR" sz="2400" dirty="0"/>
              <a:t> and </a:t>
            </a:r>
            <a:r>
              <a:rPr lang="fr-FR" sz="2400" dirty="0" err="1"/>
              <a:t>will</a:t>
            </a:r>
            <a:r>
              <a:rPr lang="fr-FR" sz="2400" dirty="0"/>
              <a:t> continue to </a:t>
            </a:r>
            <a:r>
              <a:rPr lang="fr-FR" sz="2400" dirty="0" err="1"/>
              <a:t>be</a:t>
            </a:r>
            <a:r>
              <a:rPr lang="fr-FR" sz="2400" dirty="0"/>
              <a:t> </a:t>
            </a:r>
            <a:r>
              <a:rPr lang="fr-FR" sz="2400" dirty="0" err="1"/>
              <a:t>maintained</a:t>
            </a:r>
            <a:r>
              <a:rPr lang="fr-FR" sz="2400" dirty="0"/>
              <a:t>.</a:t>
            </a:r>
          </a:p>
          <a:p>
            <a:pPr fontAlgn="auto">
              <a:spcAft>
                <a:spcPts val="0"/>
              </a:spcAft>
            </a:pPr>
            <a:r>
              <a:rPr lang="fr-FR" sz="2400" dirty="0" err="1"/>
              <a:t>NATOTerm’s</a:t>
            </a:r>
            <a:r>
              <a:rPr lang="fr-FR" sz="2400" dirty="0"/>
              <a:t> content </a:t>
            </a:r>
            <a:r>
              <a:rPr lang="fr-FR" sz="2400" dirty="0" err="1"/>
              <a:t>can</a:t>
            </a:r>
            <a:r>
              <a:rPr lang="fr-FR" sz="2400" dirty="0"/>
              <a:t> </a:t>
            </a:r>
            <a:r>
              <a:rPr lang="fr-FR" sz="2400" dirty="0" err="1"/>
              <a:t>be</a:t>
            </a:r>
            <a:r>
              <a:rPr lang="fr-FR" sz="2400" dirty="0"/>
              <a:t> </a:t>
            </a:r>
            <a:r>
              <a:rPr lang="fr-FR" sz="2400" dirty="0" err="1"/>
              <a:t>filtered</a:t>
            </a:r>
            <a:r>
              <a:rPr lang="fr-FR" sz="2400" dirty="0"/>
              <a:t> out on a </a:t>
            </a:r>
            <a:r>
              <a:rPr lang="fr-FR" sz="2400" dirty="0" err="1"/>
              <a:t>particular</a:t>
            </a:r>
            <a:r>
              <a:rPr lang="fr-FR" sz="2400" dirty="0"/>
              <a:t> NATO </a:t>
            </a:r>
            <a:r>
              <a:rPr lang="fr-FR" sz="2400" dirty="0" err="1"/>
              <a:t>glossary</a:t>
            </a:r>
            <a:r>
              <a:rPr lang="fr-FR" sz="2400" dirty="0"/>
              <a:t> and </a:t>
            </a:r>
            <a:r>
              <a:rPr lang="fr-FR" sz="2400" dirty="0" err="1"/>
              <a:t>exported</a:t>
            </a:r>
            <a:r>
              <a:rPr lang="fr-FR" sz="2400" dirty="0"/>
              <a:t> in PDF format.</a:t>
            </a:r>
            <a:endParaRPr lang="en-US" dirty="0"/>
          </a:p>
        </p:txBody>
      </p:sp>
      <p:grpSp>
        <p:nvGrpSpPr>
          <p:cNvPr id="8" name="Group 7"/>
          <p:cNvGrpSpPr/>
          <p:nvPr/>
        </p:nvGrpSpPr>
        <p:grpSpPr>
          <a:xfrm>
            <a:off x="9480376" y="3789040"/>
            <a:ext cx="2204003" cy="2361431"/>
            <a:chOff x="6613927" y="4104072"/>
            <a:chExt cx="2204003" cy="2361431"/>
          </a:xfrm>
        </p:grpSpPr>
        <p:pic>
          <p:nvPicPr>
            <p:cNvPr id="9" name="Picture 8"/>
            <p:cNvPicPr>
              <a:picLocks noChangeAspect="1"/>
            </p:cNvPicPr>
            <p:nvPr/>
          </p:nvPicPr>
          <p:blipFill>
            <a:blip r:embed="rId2"/>
            <a:stretch>
              <a:fillRect/>
            </a:stretch>
          </p:blipFill>
          <p:spPr>
            <a:xfrm>
              <a:off x="6613927" y="4104072"/>
              <a:ext cx="2204003" cy="236143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rot="20025914">
              <a:off x="6671813" y="5053956"/>
              <a:ext cx="2088232" cy="461665"/>
            </a:xfrm>
            <a:prstGeom prst="rect">
              <a:avLst/>
            </a:prstGeom>
            <a:noFill/>
          </p:spPr>
          <p:txBody>
            <a:bodyPr wrap="square" rtlCol="0">
              <a:spAutoFit/>
            </a:bodyPr>
            <a:lstStyle/>
            <a:p>
              <a:r>
                <a:rPr lang="fr-FR" sz="2400" b="1" dirty="0">
                  <a:solidFill>
                    <a:srgbClr val="FF0000"/>
                  </a:solidFill>
                </a:rPr>
                <a:t>CANCELLED</a:t>
              </a:r>
              <a:endParaRPr lang="en-GB" sz="2400" b="1" dirty="0">
                <a:solidFill>
                  <a:srgbClr val="FF0000"/>
                </a:solidFill>
              </a:endParaRPr>
            </a:p>
          </p:txBody>
        </p:sp>
      </p:grpSp>
      <p:pic>
        <p:nvPicPr>
          <p:cNvPr id="11" name="Picture 10"/>
          <p:cNvPicPr>
            <a:picLocks noChangeAspect="1"/>
          </p:cNvPicPr>
          <p:nvPr/>
        </p:nvPicPr>
        <p:blipFill>
          <a:blip r:embed="rId3"/>
          <a:stretch>
            <a:fillRect/>
          </a:stretch>
        </p:blipFill>
        <p:spPr>
          <a:xfrm>
            <a:off x="7786954" y="2852936"/>
            <a:ext cx="2267018" cy="223224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8202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NATOTerm</a:t>
            </a:r>
            <a:r>
              <a:rPr lang="fr-FR" dirty="0"/>
              <a:t> / </a:t>
            </a:r>
            <a:r>
              <a:rPr lang="fr-FR" dirty="0" err="1"/>
              <a:t>Lexicons</a:t>
            </a:r>
            <a:endParaRPr lang="en-GB" dirty="0"/>
          </a:p>
        </p:txBody>
      </p:sp>
      <p:sp>
        <p:nvSpPr>
          <p:cNvPr id="3" name="Text Placeholder 2"/>
          <p:cNvSpPr>
            <a:spLocks noGrp="1"/>
          </p:cNvSpPr>
          <p:nvPr>
            <p:ph type="body" sz="quarter" idx="12"/>
          </p:nvPr>
        </p:nvSpPr>
        <p:spPr>
          <a:xfrm>
            <a:off x="334963" y="1484313"/>
            <a:ext cx="11588750" cy="4969023"/>
          </a:xfrm>
        </p:spPr>
        <p:txBody>
          <a:bodyPr/>
          <a:lstStyle/>
          <a:p>
            <a:r>
              <a:rPr lang="fr-FR" sz="2400" dirty="0"/>
              <a:t>As per PO(2015)0193 (NATO Terminology Directive):</a:t>
            </a:r>
          </a:p>
          <a:p>
            <a:pPr marL="0" indent="0" algn="ctr">
              <a:buNone/>
            </a:pPr>
            <a:r>
              <a:rPr lang="en-US" sz="2400" b="1" i="1" dirty="0"/>
              <a:t>“A lexicon is a list of the terminology used in any NATO document </a:t>
            </a:r>
            <a:r>
              <a:rPr lang="en-US" sz="2400" b="1" i="1" u="sng" dirty="0"/>
              <a:t>other than a NATO glossary</a:t>
            </a:r>
            <a:r>
              <a:rPr lang="en-US" sz="2400" b="1" i="1" dirty="0"/>
              <a:t>. Its purpose is to clarify the meanings of the terms and abbreviations used in that document, thus facilitating its implementation.” </a:t>
            </a:r>
          </a:p>
          <a:p>
            <a:r>
              <a:rPr lang="fr-FR" sz="2400" dirty="0" err="1"/>
              <a:t>Today</a:t>
            </a:r>
            <a:r>
              <a:rPr lang="fr-FR" sz="2400" dirty="0"/>
              <a:t>, all NATO </a:t>
            </a:r>
            <a:r>
              <a:rPr lang="fr-FR" sz="2400" dirty="0" err="1"/>
              <a:t>glossaries</a:t>
            </a:r>
            <a:r>
              <a:rPr lang="fr-FR" sz="2400" dirty="0"/>
              <a:t> are in </a:t>
            </a:r>
            <a:r>
              <a:rPr lang="fr-FR" sz="2400" dirty="0" err="1"/>
              <a:t>NATOTerm</a:t>
            </a:r>
            <a:r>
              <a:rPr lang="fr-FR" sz="2400" dirty="0"/>
              <a:t>. In </a:t>
            </a:r>
            <a:r>
              <a:rPr lang="fr-FR" sz="2400" dirty="0" err="1"/>
              <a:t>theory</a:t>
            </a:r>
            <a:r>
              <a:rPr lang="fr-FR" sz="2400" dirty="0"/>
              <a:t>, concepts </a:t>
            </a:r>
            <a:r>
              <a:rPr lang="fr-FR" sz="2400" dirty="0" err="1"/>
              <a:t>defined</a:t>
            </a:r>
            <a:r>
              <a:rPr lang="fr-FR" sz="2400" dirty="0"/>
              <a:t> in </a:t>
            </a:r>
            <a:r>
              <a:rPr lang="fr-FR" sz="2400" dirty="0" err="1"/>
              <a:t>NATOTerm</a:t>
            </a:r>
            <a:r>
              <a:rPr lang="fr-FR" sz="2400" dirty="0"/>
              <a:t> </a:t>
            </a:r>
            <a:r>
              <a:rPr lang="fr-FR" sz="2400" dirty="0" err="1"/>
              <a:t>should</a:t>
            </a:r>
            <a:r>
              <a:rPr lang="fr-FR" sz="2400" dirty="0"/>
              <a:t> not </a:t>
            </a:r>
            <a:r>
              <a:rPr lang="fr-FR" sz="2400" dirty="0" err="1"/>
              <a:t>be</a:t>
            </a:r>
            <a:r>
              <a:rPr lang="fr-FR" sz="2400" dirty="0"/>
              <a:t> </a:t>
            </a:r>
            <a:r>
              <a:rPr lang="fr-FR" sz="2400" dirty="0" err="1"/>
              <a:t>listed</a:t>
            </a:r>
            <a:r>
              <a:rPr lang="fr-FR" sz="2400" dirty="0"/>
              <a:t> in a </a:t>
            </a:r>
            <a:r>
              <a:rPr lang="fr-FR" sz="2400" dirty="0" err="1"/>
              <a:t>lexicon</a:t>
            </a:r>
            <a:r>
              <a:rPr lang="fr-FR" sz="2400" dirty="0"/>
              <a:t>.</a:t>
            </a:r>
          </a:p>
          <a:p>
            <a:r>
              <a:rPr lang="fr-FR" sz="2400" dirty="0"/>
              <a:t>A </a:t>
            </a:r>
            <a:r>
              <a:rPr lang="fr-FR" sz="2400" dirty="0" err="1"/>
              <a:t>lexicon</a:t>
            </a:r>
            <a:r>
              <a:rPr lang="fr-FR" sz="2400" dirty="0"/>
              <a:t> </a:t>
            </a:r>
            <a:r>
              <a:rPr lang="fr-FR" sz="2400" dirty="0" err="1"/>
              <a:t>should</a:t>
            </a:r>
            <a:r>
              <a:rPr lang="fr-FR" sz="2400" dirty="0"/>
              <a:t> </a:t>
            </a:r>
            <a:r>
              <a:rPr lang="fr-FR" sz="2400" dirty="0" err="1"/>
              <a:t>definitely</a:t>
            </a:r>
            <a:r>
              <a:rPr lang="fr-FR" sz="2400" dirty="0"/>
              <a:t> </a:t>
            </a:r>
            <a:r>
              <a:rPr lang="fr-FR" sz="2400" dirty="0" err="1"/>
              <a:t>contain</a:t>
            </a:r>
            <a:r>
              <a:rPr lang="fr-FR" sz="2400" dirty="0"/>
              <a:t>:</a:t>
            </a:r>
          </a:p>
          <a:p>
            <a:pPr lvl="1"/>
            <a:r>
              <a:rPr lang="fr-FR" sz="2000" dirty="0"/>
              <a:t>The </a:t>
            </a:r>
            <a:r>
              <a:rPr lang="fr-FR" sz="2000" dirty="0" err="1"/>
              <a:t>abbreviations</a:t>
            </a:r>
            <a:r>
              <a:rPr lang="fr-FR" sz="2000" dirty="0"/>
              <a:t> </a:t>
            </a:r>
            <a:r>
              <a:rPr lang="fr-FR" sz="2000" dirty="0" err="1"/>
              <a:t>used</a:t>
            </a:r>
            <a:r>
              <a:rPr lang="fr-FR" sz="2000" dirty="0"/>
              <a:t> in the document and </a:t>
            </a:r>
            <a:r>
              <a:rPr lang="fr-FR" sz="2000" dirty="0" err="1"/>
              <a:t>their</a:t>
            </a:r>
            <a:r>
              <a:rPr lang="fr-FR" sz="2000" dirty="0"/>
              <a:t> full </a:t>
            </a:r>
            <a:r>
              <a:rPr lang="fr-FR" sz="2000" dirty="0" err="1"/>
              <a:t>forms</a:t>
            </a:r>
            <a:r>
              <a:rPr lang="fr-FR" sz="2000" dirty="0"/>
              <a:t>;</a:t>
            </a:r>
          </a:p>
          <a:p>
            <a:pPr lvl="1"/>
            <a:r>
              <a:rPr lang="fr-FR" sz="2000" dirty="0"/>
              <a:t>The </a:t>
            </a:r>
            <a:r>
              <a:rPr lang="fr-FR" sz="2000" dirty="0" err="1"/>
              <a:t>terminology</a:t>
            </a:r>
            <a:r>
              <a:rPr lang="fr-FR" sz="2000" dirty="0"/>
              <a:t> </a:t>
            </a:r>
            <a:r>
              <a:rPr lang="fr-FR" sz="2000" dirty="0" err="1"/>
              <a:t>that</a:t>
            </a:r>
            <a:r>
              <a:rPr lang="fr-FR" sz="2000" dirty="0"/>
              <a:t> </a:t>
            </a:r>
            <a:r>
              <a:rPr lang="fr-FR" sz="2000" dirty="0" err="1"/>
              <a:t>is</a:t>
            </a:r>
            <a:r>
              <a:rPr lang="fr-FR" sz="2000" dirty="0"/>
              <a:t> </a:t>
            </a:r>
            <a:r>
              <a:rPr lang="fr-FR" sz="2000" dirty="0" err="1"/>
              <a:t>specific</a:t>
            </a:r>
            <a:r>
              <a:rPr lang="fr-FR" sz="2000" dirty="0"/>
              <a:t> to the document and </a:t>
            </a:r>
            <a:r>
              <a:rPr lang="fr-FR" sz="2000" dirty="0" err="1"/>
              <a:t>will</a:t>
            </a:r>
            <a:r>
              <a:rPr lang="fr-FR" sz="2000" dirty="0"/>
              <a:t> not </a:t>
            </a:r>
            <a:r>
              <a:rPr lang="fr-FR" sz="2000" dirty="0" err="1"/>
              <a:t>appear</a:t>
            </a:r>
            <a:r>
              <a:rPr lang="fr-FR" sz="2000" dirty="0"/>
              <a:t> </a:t>
            </a:r>
            <a:r>
              <a:rPr lang="fr-FR" sz="2000" dirty="0" err="1"/>
              <a:t>elsewhere</a:t>
            </a:r>
            <a:r>
              <a:rPr lang="fr-FR" sz="2000" dirty="0"/>
              <a:t>;</a:t>
            </a:r>
          </a:p>
          <a:p>
            <a:pPr lvl="1"/>
            <a:r>
              <a:rPr lang="fr-FR" sz="2000" dirty="0"/>
              <a:t>The </a:t>
            </a:r>
            <a:r>
              <a:rPr lang="fr-FR" sz="2000" dirty="0" err="1"/>
              <a:t>terminology</a:t>
            </a:r>
            <a:r>
              <a:rPr lang="fr-FR" sz="2000" dirty="0"/>
              <a:t> </a:t>
            </a:r>
            <a:r>
              <a:rPr lang="fr-FR" sz="2000" dirty="0" err="1"/>
              <a:t>that</a:t>
            </a:r>
            <a:r>
              <a:rPr lang="fr-FR" sz="2000" dirty="0"/>
              <a:t> </a:t>
            </a:r>
            <a:r>
              <a:rPr lang="fr-FR" sz="2000" dirty="0" err="1"/>
              <a:t>is</a:t>
            </a:r>
            <a:r>
              <a:rPr lang="fr-FR" sz="2000" dirty="0"/>
              <a:t> not </a:t>
            </a:r>
            <a:r>
              <a:rPr lang="fr-FR" sz="2000" dirty="0" err="1"/>
              <a:t>standardized</a:t>
            </a:r>
            <a:r>
              <a:rPr lang="fr-FR" sz="2000" dirty="0"/>
              <a:t> (NATO </a:t>
            </a:r>
            <a:r>
              <a:rPr lang="fr-FR" sz="2000" dirty="0" err="1"/>
              <a:t>Agreed</a:t>
            </a:r>
            <a:r>
              <a:rPr lang="fr-FR" sz="2000" dirty="0"/>
              <a:t>) </a:t>
            </a:r>
            <a:r>
              <a:rPr lang="fr-FR" sz="2000" dirty="0" err="1"/>
              <a:t>yet</a:t>
            </a:r>
            <a:r>
              <a:rPr lang="fr-FR" sz="2000" dirty="0"/>
              <a:t> but in </a:t>
            </a:r>
            <a:r>
              <a:rPr lang="fr-FR" sz="2000" dirty="0" err="1"/>
              <a:t>development</a:t>
            </a:r>
            <a:r>
              <a:rPr lang="fr-FR" sz="2000" dirty="0"/>
              <a:t>.</a:t>
            </a:r>
          </a:p>
          <a:p>
            <a:r>
              <a:rPr lang="fr-FR" sz="2400" dirty="0"/>
              <a:t>If a document </a:t>
            </a:r>
            <a:r>
              <a:rPr lang="fr-FR" sz="2400" dirty="0" err="1"/>
              <a:t>contains</a:t>
            </a:r>
            <a:r>
              <a:rPr lang="fr-FR" sz="2400" dirty="0"/>
              <a:t> a section or a </a:t>
            </a:r>
            <a:r>
              <a:rPr lang="fr-FR" sz="2400" dirty="0" err="1"/>
              <a:t>lexicon</a:t>
            </a:r>
            <a:r>
              <a:rPr lang="fr-FR" sz="2400" dirty="0"/>
              <a:t> </a:t>
            </a:r>
            <a:r>
              <a:rPr lang="fr-FR" sz="2400" dirty="0" err="1"/>
              <a:t>with</a:t>
            </a:r>
            <a:r>
              <a:rPr lang="fr-FR" sz="2400" dirty="0"/>
              <a:t> NATO </a:t>
            </a:r>
            <a:r>
              <a:rPr lang="fr-FR" sz="2400" dirty="0" err="1"/>
              <a:t>Agreed</a:t>
            </a:r>
            <a:r>
              <a:rPr lang="fr-FR" sz="2400" dirty="0"/>
              <a:t> </a:t>
            </a:r>
            <a:r>
              <a:rPr lang="fr-FR" sz="2400" dirty="0" err="1"/>
              <a:t>terminology</a:t>
            </a:r>
            <a:r>
              <a:rPr lang="fr-FR" sz="2400" dirty="0"/>
              <a:t>, </a:t>
            </a:r>
            <a:r>
              <a:rPr lang="fr-FR" sz="2400" dirty="0" err="1"/>
              <a:t>it</a:t>
            </a:r>
            <a:r>
              <a:rPr lang="fr-FR" sz="2400" dirty="0"/>
              <a:t> must </a:t>
            </a:r>
            <a:r>
              <a:rPr lang="fr-FR" sz="2400" dirty="0" err="1"/>
              <a:t>refer</a:t>
            </a:r>
            <a:r>
              <a:rPr lang="fr-FR" sz="2400" dirty="0"/>
              <a:t> the </a:t>
            </a:r>
            <a:r>
              <a:rPr lang="fr-FR" sz="2400" dirty="0" err="1"/>
              <a:t>reader</a:t>
            </a:r>
            <a:r>
              <a:rPr lang="fr-FR" sz="2400" dirty="0"/>
              <a:t> to </a:t>
            </a:r>
            <a:r>
              <a:rPr lang="fr-FR" sz="2400" dirty="0" err="1"/>
              <a:t>NATOTerm</a:t>
            </a:r>
            <a:r>
              <a:rPr lang="fr-FR" sz="2400" dirty="0"/>
              <a:t> for the </a:t>
            </a:r>
            <a:r>
              <a:rPr lang="fr-FR" sz="2400" dirty="0" err="1"/>
              <a:t>most</a:t>
            </a:r>
            <a:r>
              <a:rPr lang="fr-FR" sz="2400" dirty="0"/>
              <a:t> up-to-date </a:t>
            </a:r>
            <a:r>
              <a:rPr lang="fr-FR" sz="2400" dirty="0" err="1"/>
              <a:t>terminology</a:t>
            </a:r>
            <a:r>
              <a:rPr lang="fr-FR" sz="2400" dirty="0"/>
              <a:t>.</a:t>
            </a:r>
          </a:p>
          <a:p>
            <a:r>
              <a:rPr lang="fr-FR" sz="2400" dirty="0"/>
              <a:t>In </a:t>
            </a:r>
            <a:r>
              <a:rPr lang="fr-FR" sz="2400" dirty="0" err="1"/>
              <a:t>any</a:t>
            </a:r>
            <a:r>
              <a:rPr lang="fr-FR" sz="2400" dirty="0"/>
              <a:t> case, </a:t>
            </a:r>
            <a:r>
              <a:rPr lang="fr-FR" sz="2400" dirty="0" err="1"/>
              <a:t>NATOTerm</a:t>
            </a:r>
            <a:r>
              <a:rPr lang="fr-FR" sz="2400" dirty="0"/>
              <a:t> must </a:t>
            </a:r>
            <a:r>
              <a:rPr lang="fr-FR" sz="2400" dirty="0" err="1"/>
              <a:t>be</a:t>
            </a:r>
            <a:r>
              <a:rPr lang="fr-FR" sz="2400" dirty="0"/>
              <a:t> </a:t>
            </a:r>
            <a:r>
              <a:rPr lang="fr-FR" sz="2400" dirty="0" err="1"/>
              <a:t>added</a:t>
            </a:r>
            <a:r>
              <a:rPr lang="fr-FR" sz="2400" dirty="0"/>
              <a:t> to the </a:t>
            </a:r>
            <a:r>
              <a:rPr lang="fr-FR" sz="2400" dirty="0" err="1"/>
              <a:t>references</a:t>
            </a:r>
            <a:r>
              <a:rPr lang="fr-FR" sz="2400" dirty="0"/>
              <a:t> of the document.</a:t>
            </a:r>
          </a:p>
          <a:p>
            <a:endParaRPr lang="fr-FR" sz="2400" dirty="0"/>
          </a:p>
        </p:txBody>
      </p:sp>
      <p:sp>
        <p:nvSpPr>
          <p:cNvPr id="4" name="Slide Number Placeholder 3"/>
          <p:cNvSpPr>
            <a:spLocks noGrp="1"/>
          </p:cNvSpPr>
          <p:nvPr>
            <p:ph type="sldNum" sz="quarter" idx="4"/>
          </p:nvPr>
        </p:nvSpPr>
        <p:spPr/>
        <p:txBody>
          <a:bodyPr/>
          <a:lstStyle/>
          <a:p>
            <a:fld id="{D4A1FEA7-9DDC-4F06-8282-CC8DCFBAE915}" type="datetime1">
              <a:rPr lang="x-none" smtClean="0"/>
              <a:pPr/>
              <a:t>6/4/2024</a:t>
            </a:fld>
            <a:r>
              <a:rPr lang="x-none"/>
              <a:t>  |  </a:t>
            </a:r>
            <a:r>
              <a:rPr lang="en-GB"/>
              <a:t>P</a:t>
            </a:r>
            <a:r>
              <a:rPr lang="x-none"/>
              <a:t>AGE </a:t>
            </a:r>
            <a:fld id="{3C66DE6B-CC4B-F74A-99D4-2DC8DD154D90}" type="slidenum">
              <a:rPr lang="x-none" smtClean="0"/>
              <a:pPr/>
              <a:t>41</a:t>
            </a:fld>
            <a:endParaRPr lang="x-none" dirty="0"/>
          </a:p>
        </p:txBody>
      </p:sp>
    </p:spTree>
    <p:extLst>
      <p:ext uri="{BB962C8B-B14F-4D97-AF65-F5344CB8AC3E}">
        <p14:creationId xmlns:p14="http://schemas.microsoft.com/office/powerpoint/2010/main" val="612516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38933CC-D477-4CD7-A11C-CF7E66549C32}" type="datetime1">
              <a:rPr lang="x-none" smtClean="0"/>
              <a:pPr/>
              <a:t>6/4/2024</a:t>
            </a:fld>
            <a:r>
              <a:rPr lang="x-none"/>
              <a:t>  |  </a:t>
            </a:r>
            <a:r>
              <a:rPr lang="en-GB"/>
              <a:t>P</a:t>
            </a:r>
            <a:r>
              <a:rPr lang="x-none"/>
              <a:t>AGE </a:t>
            </a:r>
            <a:fld id="{3C66DE6B-CC4B-F74A-99D4-2DC8DD154D90}" type="slidenum">
              <a:rPr lang="x-none" smtClean="0"/>
              <a:pPr/>
              <a:t>42</a:t>
            </a:fld>
            <a:endParaRPr lang="x-none" dirty="0"/>
          </a:p>
        </p:txBody>
      </p:sp>
      <p:sp>
        <p:nvSpPr>
          <p:cNvPr id="3" name="Title 1"/>
          <p:cNvSpPr>
            <a:spLocks noGrp="1"/>
          </p:cNvSpPr>
          <p:nvPr>
            <p:ph type="title"/>
          </p:nvPr>
        </p:nvSpPr>
        <p:spPr>
          <a:xfrm>
            <a:off x="2279576" y="57942"/>
            <a:ext cx="8537422" cy="1181547"/>
          </a:xfrm>
          <a:noFill/>
        </p:spPr>
        <p:txBody>
          <a:bodyPr/>
          <a:lstStyle/>
          <a:p>
            <a:pPr algn="l"/>
            <a:r>
              <a:rPr lang="fr-FR" dirty="0">
                <a:latin typeface="Arial" panose="020B0604020202020204" pitchFamily="34" charset="0"/>
                <a:cs typeface="Arial" panose="020B0604020202020204" pitchFamily="34" charset="0"/>
              </a:rPr>
              <a:t>How to </a:t>
            </a:r>
            <a:r>
              <a:rPr lang="fr-FR" dirty="0" err="1">
                <a:latin typeface="Arial" panose="020B0604020202020204" pitchFamily="34" charset="0"/>
                <a:cs typeface="Arial" panose="020B0604020202020204" pitchFamily="34" charset="0"/>
              </a:rPr>
              <a:t>access</a:t>
            </a:r>
            <a:r>
              <a:rPr lang="fr-FR" dirty="0">
                <a:latin typeface="Arial" panose="020B0604020202020204" pitchFamily="34" charset="0"/>
                <a:cs typeface="Arial" panose="020B0604020202020204" pitchFamily="34" charset="0"/>
              </a:rPr>
              <a:t> TTF </a:t>
            </a:r>
            <a:r>
              <a:rPr lang="fr-FR" dirty="0" err="1">
                <a:latin typeface="Arial" pitchFamily="34" charset="0"/>
                <a:cs typeface="Arial" panose="020B0604020202020204" pitchFamily="34" charset="0"/>
              </a:rPr>
              <a:t>Tracker</a:t>
            </a:r>
            <a:endParaRPr lang="en-GB" dirty="0">
              <a:latin typeface="Arial" pitchFamily="34" charset="0"/>
              <a:cs typeface="Arial" panose="020B0604020202020204" pitchFamily="34" charset="0"/>
            </a:endParaRPr>
          </a:p>
        </p:txBody>
      </p:sp>
      <p:sp>
        <p:nvSpPr>
          <p:cNvPr id="5" name="TextBox 4"/>
          <p:cNvSpPr txBox="1"/>
          <p:nvPr/>
        </p:nvSpPr>
        <p:spPr>
          <a:xfrm>
            <a:off x="2273652" y="964578"/>
            <a:ext cx="2952328" cy="461665"/>
          </a:xfrm>
          <a:prstGeom prst="rect">
            <a:avLst/>
          </a:prstGeom>
          <a:noFill/>
        </p:spPr>
        <p:txBody>
          <a:bodyPr wrap="square" rtlCol="0">
            <a:spAutoFit/>
          </a:bodyPr>
          <a:lstStyle/>
          <a:p>
            <a:r>
              <a:rPr lang="en-GB" sz="2400" i="1" dirty="0">
                <a:solidFill>
                  <a:srgbClr val="1F4E79"/>
                </a:solidFill>
              </a:rPr>
              <a:t>https://nso.nato.int</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888088" y="3449178"/>
            <a:ext cx="3353097" cy="1372923"/>
          </a:xfrm>
          <a:prstGeom prst="rect">
            <a:avLst/>
          </a:prstGeom>
        </p:spPr>
      </p:pic>
      <p:sp>
        <p:nvSpPr>
          <p:cNvPr id="7" name="Right Arrow Callout 6"/>
          <p:cNvSpPr/>
          <p:nvPr/>
        </p:nvSpPr>
        <p:spPr>
          <a:xfrm>
            <a:off x="3215680" y="3629552"/>
            <a:ext cx="3588080" cy="786712"/>
          </a:xfrm>
          <a:prstGeom prst="rightArrowCallou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dirty="0">
                <a:solidFill>
                  <a:schemeClr val="bg1"/>
                </a:solidFill>
                <a:latin typeface="Arial" panose="020B0604020202020204" pitchFamily="34" charset="0"/>
                <a:cs typeface="Arial" panose="020B0604020202020204" pitchFamily="34" charset="0"/>
              </a:rPr>
              <a:t>In </a:t>
            </a:r>
            <a:r>
              <a:rPr lang="fr-FR" sz="1200" dirty="0" err="1">
                <a:solidFill>
                  <a:schemeClr val="bg1"/>
                </a:solidFill>
                <a:latin typeface="Arial" panose="020B0604020202020204" pitchFamily="34" charset="0"/>
                <a:cs typeface="Arial" panose="020B0604020202020204" pitchFamily="34" charset="0"/>
              </a:rPr>
              <a:t>both</a:t>
            </a:r>
            <a:r>
              <a:rPr lang="fr-FR" sz="1200" dirty="0">
                <a:solidFill>
                  <a:schemeClr val="bg1"/>
                </a:solidFill>
                <a:latin typeface="Arial" panose="020B0604020202020204" pitchFamily="34" charset="0"/>
                <a:cs typeface="Arial" panose="020B0604020202020204" pitchFamily="34" charset="0"/>
              </a:rPr>
              <a:t> cases, use the </a:t>
            </a:r>
            <a:r>
              <a:rPr lang="fr-FR" sz="1200" dirty="0" err="1">
                <a:solidFill>
                  <a:schemeClr val="bg1"/>
                </a:solidFill>
                <a:latin typeface="Arial" panose="020B0604020202020204" pitchFamily="34" charset="0"/>
                <a:cs typeface="Arial" panose="020B0604020202020204" pitchFamily="34" charset="0"/>
              </a:rPr>
              <a:t>same</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credentials</a:t>
            </a:r>
            <a:r>
              <a:rPr lang="fr-FR" sz="1200" dirty="0">
                <a:solidFill>
                  <a:schemeClr val="bg1"/>
                </a:solidFill>
                <a:latin typeface="Arial" panose="020B0604020202020204" pitchFamily="34" charset="0"/>
                <a:cs typeface="Arial" panose="020B0604020202020204" pitchFamily="34" charset="0"/>
              </a:rPr>
              <a:t> as the </a:t>
            </a:r>
            <a:r>
              <a:rPr lang="fr-FR" sz="1200" dirty="0" err="1">
                <a:solidFill>
                  <a:schemeClr val="bg1"/>
                </a:solidFill>
                <a:latin typeface="Arial" panose="020B0604020202020204" pitchFamily="34" charset="0"/>
                <a:cs typeface="Arial" panose="020B0604020202020204" pitchFamily="34" charset="0"/>
              </a:rPr>
              <a:t>ones</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used</a:t>
            </a:r>
            <a:r>
              <a:rPr lang="fr-FR" sz="1200" dirty="0">
                <a:solidFill>
                  <a:schemeClr val="bg1"/>
                </a:solidFill>
                <a:latin typeface="Arial" panose="020B0604020202020204" pitchFamily="34" charset="0"/>
                <a:cs typeface="Arial" panose="020B0604020202020204" pitchFamily="34" charset="0"/>
              </a:rPr>
              <a:t> to </a:t>
            </a:r>
            <a:r>
              <a:rPr lang="fr-FR" sz="1200" dirty="0" err="1">
                <a:solidFill>
                  <a:schemeClr val="bg1"/>
                </a:solidFill>
                <a:latin typeface="Arial" panose="020B0604020202020204" pitchFamily="34" charset="0"/>
                <a:cs typeface="Arial" panose="020B0604020202020204" pitchFamily="34" charset="0"/>
              </a:rPr>
              <a:t>access</a:t>
            </a:r>
            <a:r>
              <a:rPr lang="fr-FR" sz="1200" dirty="0">
                <a:solidFill>
                  <a:schemeClr val="bg1"/>
                </a:solidFill>
                <a:latin typeface="Arial" panose="020B0604020202020204" pitchFamily="34" charset="0"/>
                <a:cs typeface="Arial" panose="020B0604020202020204" pitchFamily="34" charset="0"/>
              </a:rPr>
              <a:t> the NSO </a:t>
            </a:r>
            <a:r>
              <a:rPr lang="fr-FR" sz="1200" dirty="0" err="1">
                <a:solidFill>
                  <a:schemeClr val="bg1"/>
                </a:solidFill>
                <a:latin typeface="Arial" panose="020B0604020202020204" pitchFamily="34" charset="0"/>
                <a:cs typeface="Arial" panose="020B0604020202020204" pitchFamily="34" charset="0"/>
              </a:rPr>
              <a:t>Protected</a:t>
            </a:r>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Website</a:t>
            </a:r>
            <a:r>
              <a:rPr lang="fr-F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122727" y="4701121"/>
            <a:ext cx="5336941" cy="1942173"/>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135560" y="1530726"/>
            <a:ext cx="4885318" cy="1813969"/>
          </a:xfrm>
          <a:prstGeom prst="rect">
            <a:avLst/>
          </a:prstGeom>
        </p:spPr>
      </p:pic>
      <p:sp>
        <p:nvSpPr>
          <p:cNvPr id="10" name="Flowchart: Process 9"/>
          <p:cNvSpPr/>
          <p:nvPr/>
        </p:nvSpPr>
        <p:spPr>
          <a:xfrm>
            <a:off x="7606205" y="1961859"/>
            <a:ext cx="1493703" cy="951704"/>
          </a:xfrm>
          <a:prstGeom prst="flowChartProcess">
            <a:avLst/>
          </a:prstGeom>
          <a:ln w="6350">
            <a:prstDash val="dash"/>
          </a:ln>
        </p:spPr>
        <p:style>
          <a:lnRef idx="2">
            <a:schemeClr val="dk1"/>
          </a:lnRef>
          <a:fillRef idx="1">
            <a:schemeClr val="lt1"/>
          </a:fillRef>
          <a:effectRef idx="0">
            <a:schemeClr val="dk1"/>
          </a:effectRef>
          <a:fontRef idx="minor">
            <a:schemeClr val="dk1"/>
          </a:fontRef>
        </p:style>
        <p:txBody>
          <a:bodyPr rtlCol="0" anchor="ctr"/>
          <a:lstStyle/>
          <a:p>
            <a:r>
              <a:rPr lang="fr-FR" sz="1600" dirty="0">
                <a:solidFill>
                  <a:srgbClr val="203864"/>
                </a:solidFill>
                <a:latin typeface="Arial" panose="020B0604020202020204" pitchFamily="34" charset="0"/>
                <a:cs typeface="Arial" panose="020B0604020202020204" pitchFamily="34" charset="0"/>
              </a:rPr>
              <a:t>To </a:t>
            </a:r>
            <a:r>
              <a:rPr lang="fr-FR" sz="1600" dirty="0" err="1">
                <a:solidFill>
                  <a:srgbClr val="203864"/>
                </a:solidFill>
                <a:latin typeface="Arial" panose="020B0604020202020204" pitchFamily="34" charset="0"/>
                <a:cs typeface="Arial" panose="020B0604020202020204" pitchFamily="34" charset="0"/>
              </a:rPr>
              <a:t>access</a:t>
            </a:r>
            <a:r>
              <a:rPr lang="fr-FR" sz="1600" dirty="0">
                <a:solidFill>
                  <a:srgbClr val="203864"/>
                </a:solidFill>
                <a:latin typeface="Arial" panose="020B0604020202020204" pitchFamily="34" charset="0"/>
                <a:cs typeface="Arial" panose="020B0604020202020204" pitchFamily="34" charset="0"/>
              </a:rPr>
              <a:t> TTF </a:t>
            </a:r>
            <a:r>
              <a:rPr lang="fr-FR" sz="1600" dirty="0" err="1">
                <a:solidFill>
                  <a:srgbClr val="203864"/>
                </a:solidFill>
                <a:latin typeface="Arial" panose="020B0604020202020204" pitchFamily="34" charset="0"/>
                <a:cs typeface="Arial" panose="020B0604020202020204" pitchFamily="34" charset="0"/>
              </a:rPr>
              <a:t>Tracker’s</a:t>
            </a:r>
            <a:r>
              <a:rPr lang="fr-FR" sz="1600" dirty="0">
                <a:solidFill>
                  <a:srgbClr val="203864"/>
                </a:solidFill>
                <a:latin typeface="Arial" panose="020B0604020202020204" pitchFamily="34" charset="0"/>
                <a:cs typeface="Arial" panose="020B0604020202020204" pitchFamily="34" charset="0"/>
              </a:rPr>
              <a:t> </a:t>
            </a:r>
            <a:r>
              <a:rPr lang="fr-FR" sz="1600" b="1" dirty="0">
                <a:solidFill>
                  <a:srgbClr val="203864"/>
                </a:solidFill>
                <a:latin typeface="Arial" panose="020B0604020202020204" pitchFamily="34" charset="0"/>
                <a:cs typeface="Arial" panose="020B0604020202020204" pitchFamily="34" charset="0"/>
              </a:rPr>
              <a:t>Home</a:t>
            </a:r>
            <a:r>
              <a:rPr lang="fr-FR" sz="1600" dirty="0">
                <a:solidFill>
                  <a:srgbClr val="203864"/>
                </a:solidFill>
                <a:latin typeface="Arial" panose="020B0604020202020204" pitchFamily="34" charset="0"/>
                <a:cs typeface="Arial" panose="020B0604020202020204" pitchFamily="34" charset="0"/>
              </a:rPr>
              <a:t> page.</a:t>
            </a:r>
            <a:endParaRPr lang="en-GB" sz="1600" dirty="0">
              <a:solidFill>
                <a:srgbClr val="203864"/>
              </a:solidFill>
              <a:latin typeface="Arial" panose="020B0604020202020204" pitchFamily="34" charset="0"/>
              <a:cs typeface="Arial" panose="020B0604020202020204" pitchFamily="34" charset="0"/>
            </a:endParaRPr>
          </a:p>
        </p:txBody>
      </p:sp>
      <p:sp>
        <p:nvSpPr>
          <p:cNvPr id="11" name="Flowchart: Process 10"/>
          <p:cNvSpPr/>
          <p:nvPr/>
        </p:nvSpPr>
        <p:spPr>
          <a:xfrm>
            <a:off x="7606205" y="5431774"/>
            <a:ext cx="1491404" cy="951704"/>
          </a:xfrm>
          <a:prstGeom prst="flowChartProcess">
            <a:avLst/>
          </a:prstGeom>
          <a:ln w="6350">
            <a:prstDash val="dash"/>
          </a:ln>
        </p:spPr>
        <p:style>
          <a:lnRef idx="2">
            <a:schemeClr val="dk1"/>
          </a:lnRef>
          <a:fillRef idx="1">
            <a:schemeClr val="lt1"/>
          </a:fillRef>
          <a:effectRef idx="0">
            <a:schemeClr val="dk1"/>
          </a:effectRef>
          <a:fontRef idx="minor">
            <a:schemeClr val="dk1"/>
          </a:fontRef>
        </p:style>
        <p:txBody>
          <a:bodyPr rtlCol="0" anchor="ctr"/>
          <a:lstStyle/>
          <a:p>
            <a:r>
              <a:rPr lang="fr-FR" sz="1600" dirty="0">
                <a:solidFill>
                  <a:srgbClr val="203864"/>
                </a:solidFill>
                <a:latin typeface="Arial" panose="020B0604020202020204" pitchFamily="34" charset="0"/>
                <a:cs typeface="Arial" panose="020B0604020202020204" pitchFamily="34" charset="0"/>
              </a:rPr>
              <a:t>To </a:t>
            </a:r>
            <a:r>
              <a:rPr lang="fr-FR" sz="1600" dirty="0" err="1">
                <a:solidFill>
                  <a:srgbClr val="203864"/>
                </a:solidFill>
                <a:latin typeface="Arial" panose="020B0604020202020204" pitchFamily="34" charset="0"/>
                <a:cs typeface="Arial" panose="020B0604020202020204" pitchFamily="34" charset="0"/>
              </a:rPr>
              <a:t>access</a:t>
            </a:r>
            <a:r>
              <a:rPr lang="fr-FR" sz="1600" dirty="0">
                <a:solidFill>
                  <a:srgbClr val="203864"/>
                </a:solidFill>
                <a:latin typeface="Arial" panose="020B0604020202020204" pitchFamily="34" charset="0"/>
                <a:cs typeface="Arial" panose="020B0604020202020204" pitchFamily="34" charset="0"/>
              </a:rPr>
              <a:t> TTF </a:t>
            </a:r>
            <a:r>
              <a:rPr lang="fr-FR" sz="1600" dirty="0" err="1">
                <a:solidFill>
                  <a:srgbClr val="203864"/>
                </a:solidFill>
                <a:latin typeface="Arial" panose="020B0604020202020204" pitchFamily="34" charset="0"/>
                <a:cs typeface="Arial" panose="020B0604020202020204" pitchFamily="34" charset="0"/>
              </a:rPr>
              <a:t>Tracker’s</a:t>
            </a:r>
            <a:r>
              <a:rPr lang="fr-FR" sz="1600" dirty="0">
                <a:solidFill>
                  <a:srgbClr val="203864"/>
                </a:solidFill>
                <a:latin typeface="Arial" panose="020B0604020202020204" pitchFamily="34" charset="0"/>
                <a:cs typeface="Arial" panose="020B0604020202020204" pitchFamily="34" charset="0"/>
              </a:rPr>
              <a:t> </a:t>
            </a:r>
            <a:r>
              <a:rPr lang="fr-FR" sz="1600" b="1" dirty="0" err="1">
                <a:solidFill>
                  <a:srgbClr val="203864"/>
                </a:solidFill>
                <a:latin typeface="Arial" panose="020B0604020202020204" pitchFamily="34" charset="0"/>
                <a:cs typeface="Arial" panose="020B0604020202020204" pitchFamily="34" charset="0"/>
              </a:rPr>
              <a:t>Search</a:t>
            </a:r>
            <a:r>
              <a:rPr lang="fr-FR" sz="1600" dirty="0">
                <a:solidFill>
                  <a:srgbClr val="203864"/>
                </a:solidFill>
                <a:latin typeface="Arial" panose="020B0604020202020204" pitchFamily="34" charset="0"/>
                <a:cs typeface="Arial" panose="020B0604020202020204" pitchFamily="34" charset="0"/>
              </a:rPr>
              <a:t> page.</a:t>
            </a:r>
            <a:endParaRPr lang="en-GB" sz="1600" dirty="0">
              <a:solidFill>
                <a:srgbClr val="2038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557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TTF </a:t>
            </a:r>
            <a:r>
              <a:rPr lang="fr-FR" dirty="0" err="1"/>
              <a:t>Tracker</a:t>
            </a:r>
            <a:r>
              <a:rPr lang="fr-FR" dirty="0"/>
              <a:t>: Basic </a:t>
            </a:r>
            <a:r>
              <a:rPr lang="fr-FR" dirty="0" err="1"/>
              <a:t>search</a:t>
            </a:r>
            <a:endParaRPr lang="en-GB" dirty="0"/>
          </a:p>
        </p:txBody>
      </p:sp>
      <p:sp>
        <p:nvSpPr>
          <p:cNvPr id="4" name="Slide Number Placeholder 3"/>
          <p:cNvSpPr>
            <a:spLocks noGrp="1"/>
          </p:cNvSpPr>
          <p:nvPr>
            <p:ph type="sldNum" sz="quarter" idx="4"/>
          </p:nvPr>
        </p:nvSpPr>
        <p:spPr/>
        <p:txBody>
          <a:bodyPr/>
          <a:lstStyle/>
          <a:p>
            <a:fld id="{728626D5-61AC-4DBD-B210-31DAD335746D}" type="datetime1">
              <a:rPr lang="x-none" smtClean="0"/>
              <a:pPr/>
              <a:t>6/4/2024</a:t>
            </a:fld>
            <a:r>
              <a:rPr lang="x-none"/>
              <a:t>  |  </a:t>
            </a:r>
            <a:r>
              <a:rPr lang="en-GB"/>
              <a:t>P</a:t>
            </a:r>
            <a:r>
              <a:rPr lang="x-none"/>
              <a:t>AGE </a:t>
            </a:r>
            <a:fld id="{3C66DE6B-CC4B-F74A-99D4-2DC8DD154D90}" type="slidenum">
              <a:rPr lang="x-none" smtClean="0"/>
              <a:pPr/>
              <a:t>43</a:t>
            </a:fld>
            <a:endParaRPr lang="x-none" dirty="0"/>
          </a:p>
        </p:txBody>
      </p:sp>
      <p:pic>
        <p:nvPicPr>
          <p:cNvPr id="6" name="Picture 5"/>
          <p:cNvPicPr>
            <a:picLocks noChangeAspect="1"/>
          </p:cNvPicPr>
          <p:nvPr/>
        </p:nvPicPr>
        <p:blipFill>
          <a:blip r:embed="rId2"/>
          <a:stretch>
            <a:fillRect/>
          </a:stretch>
        </p:blipFill>
        <p:spPr>
          <a:xfrm>
            <a:off x="911425" y="1196752"/>
            <a:ext cx="10125150" cy="5040000"/>
          </a:xfrm>
          <a:prstGeom prst="rect">
            <a:avLst/>
          </a:prstGeom>
        </p:spPr>
      </p:pic>
      <p:sp>
        <p:nvSpPr>
          <p:cNvPr id="7" name="Rectangle 6"/>
          <p:cNvSpPr/>
          <p:nvPr/>
        </p:nvSpPr>
        <p:spPr>
          <a:xfrm>
            <a:off x="983432" y="2564904"/>
            <a:ext cx="864096" cy="216024"/>
          </a:xfrm>
          <a:prstGeom prst="rect">
            <a:avLst/>
          </a:prstGeom>
          <a:no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4517846" y="1647461"/>
            <a:ext cx="4740481" cy="107721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dirty="0">
                <a:solidFill>
                  <a:schemeClr val="bg1"/>
                </a:solidFill>
              </a:rPr>
              <a:t>The most frequent search criteria:</a:t>
            </a:r>
          </a:p>
          <a:p>
            <a:pPr marL="285750" indent="-285750">
              <a:buFontTx/>
              <a:buChar char="-"/>
            </a:pPr>
            <a:r>
              <a:rPr lang="en-US" sz="1600" dirty="0">
                <a:solidFill>
                  <a:schemeClr val="bg1"/>
                </a:solidFill>
              </a:rPr>
              <a:t>TTF number;</a:t>
            </a:r>
          </a:p>
          <a:p>
            <a:pPr marL="285750" indent="-285750">
              <a:buFontTx/>
              <a:buChar char="-"/>
            </a:pPr>
            <a:r>
              <a:rPr lang="en-US" sz="1600" dirty="0">
                <a:solidFill>
                  <a:schemeClr val="bg1"/>
                </a:solidFill>
              </a:rPr>
              <a:t>Designation (term or abbreviation);</a:t>
            </a:r>
          </a:p>
          <a:p>
            <a:pPr marL="285750" indent="-285750">
              <a:buFontTx/>
              <a:buChar char="-"/>
            </a:pPr>
            <a:r>
              <a:rPr lang="en-US" sz="1600" dirty="0">
                <a:solidFill>
                  <a:schemeClr val="bg1"/>
                </a:solidFill>
              </a:rPr>
              <a:t>Dates (entry and decision).</a:t>
            </a:r>
            <a:endParaRPr lang="en-GB" sz="1600" dirty="0">
              <a:solidFill>
                <a:schemeClr val="bg1"/>
              </a:solidFill>
            </a:endParaRPr>
          </a:p>
        </p:txBody>
      </p:sp>
      <p:sp>
        <p:nvSpPr>
          <p:cNvPr id="9" name="TextBox 8"/>
          <p:cNvSpPr txBox="1"/>
          <p:nvPr/>
        </p:nvSpPr>
        <p:spPr>
          <a:xfrm>
            <a:off x="1847528" y="6263734"/>
            <a:ext cx="1368152"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defRPr sz="1100">
                <a:solidFill>
                  <a:srgbClr val="00FF00"/>
                </a:solidFill>
                <a:effectLst>
                  <a:outerShdw blurRad="38100" dist="38100" dir="2700000" algn="tl">
                    <a:srgbClr val="000000">
                      <a:alpha val="43137"/>
                    </a:srgbClr>
                  </a:outerShdw>
                </a:effectLst>
              </a:defRPr>
            </a:lvl1pPr>
          </a:lstStyle>
          <a:p>
            <a:r>
              <a:rPr lang="en-US" sz="1600" dirty="0">
                <a:solidFill>
                  <a:schemeClr val="bg1"/>
                </a:solidFill>
                <a:effectLst/>
              </a:rPr>
              <a:t>Search</a:t>
            </a:r>
            <a:r>
              <a:rPr lang="en-US" sz="1600" dirty="0">
                <a:solidFill>
                  <a:schemeClr val="bg1"/>
                </a:solidFill>
              </a:rPr>
              <a:t> </a:t>
            </a:r>
            <a:r>
              <a:rPr lang="en-US" sz="1600" dirty="0">
                <a:solidFill>
                  <a:schemeClr val="bg1"/>
                </a:solidFill>
                <a:effectLst/>
              </a:rPr>
              <a:t>criteria</a:t>
            </a:r>
          </a:p>
        </p:txBody>
      </p:sp>
      <p:sp>
        <p:nvSpPr>
          <p:cNvPr id="10" name="TextBox 9"/>
          <p:cNvSpPr txBox="1"/>
          <p:nvPr/>
        </p:nvSpPr>
        <p:spPr>
          <a:xfrm>
            <a:off x="7320135" y="6263734"/>
            <a:ext cx="1368153"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defRPr sz="1100">
                <a:solidFill>
                  <a:srgbClr val="00FF00"/>
                </a:solidFill>
                <a:effectLst>
                  <a:outerShdw blurRad="38100" dist="38100" dir="2700000" algn="tl">
                    <a:srgbClr val="000000">
                      <a:alpha val="43137"/>
                    </a:srgbClr>
                  </a:outerShdw>
                </a:effectLst>
              </a:defRPr>
            </a:lvl1pPr>
          </a:lstStyle>
          <a:p>
            <a:r>
              <a:rPr lang="en-US" sz="1600" dirty="0">
                <a:solidFill>
                  <a:schemeClr val="bg1"/>
                </a:solidFill>
                <a:effectLst/>
              </a:rPr>
              <a:t>Search results</a:t>
            </a:r>
          </a:p>
        </p:txBody>
      </p:sp>
      <p:sp>
        <p:nvSpPr>
          <p:cNvPr id="11" name="Bent Arrow 10"/>
          <p:cNvSpPr/>
          <p:nvPr/>
        </p:nvSpPr>
        <p:spPr>
          <a:xfrm rot="16200000">
            <a:off x="1343324" y="6093445"/>
            <a:ext cx="432345" cy="288032"/>
          </a:xfrm>
          <a:prstGeom prst="ben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2" name="Bent Arrow 11"/>
          <p:cNvSpPr/>
          <p:nvPr/>
        </p:nvSpPr>
        <p:spPr>
          <a:xfrm rot="16200000">
            <a:off x="6815931" y="6093445"/>
            <a:ext cx="432345" cy="288032"/>
          </a:xfrm>
          <a:prstGeom prst="ben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97578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TTF </a:t>
            </a:r>
            <a:r>
              <a:rPr lang="fr-FR" dirty="0" err="1"/>
              <a:t>Tracker</a:t>
            </a:r>
            <a:r>
              <a:rPr lang="fr-FR" dirty="0"/>
              <a:t>: Advanced </a:t>
            </a:r>
            <a:r>
              <a:rPr lang="fr-FR" dirty="0" err="1"/>
              <a:t>search</a:t>
            </a:r>
            <a:endParaRPr lang="en-GB" dirty="0"/>
          </a:p>
        </p:txBody>
      </p:sp>
      <p:sp>
        <p:nvSpPr>
          <p:cNvPr id="4" name="Slide Number Placeholder 3"/>
          <p:cNvSpPr>
            <a:spLocks noGrp="1"/>
          </p:cNvSpPr>
          <p:nvPr>
            <p:ph type="sldNum" sz="quarter" idx="4"/>
          </p:nvPr>
        </p:nvSpPr>
        <p:spPr/>
        <p:txBody>
          <a:bodyPr/>
          <a:lstStyle/>
          <a:p>
            <a:fld id="{85265DC9-64CD-41BF-8B11-8790A704DEB7}" type="datetime1">
              <a:rPr lang="x-none" smtClean="0"/>
              <a:pPr/>
              <a:t>6/4/2024</a:t>
            </a:fld>
            <a:r>
              <a:rPr lang="x-none"/>
              <a:t>  |  </a:t>
            </a:r>
            <a:r>
              <a:rPr lang="en-GB"/>
              <a:t>P</a:t>
            </a:r>
            <a:r>
              <a:rPr lang="x-none"/>
              <a:t>AGE </a:t>
            </a:r>
            <a:fld id="{3C66DE6B-CC4B-F74A-99D4-2DC8DD154D90}" type="slidenum">
              <a:rPr lang="x-none" smtClean="0"/>
              <a:pPr/>
              <a:t>44</a:t>
            </a:fld>
            <a:endParaRPr lang="x-none" dirty="0"/>
          </a:p>
        </p:txBody>
      </p:sp>
      <p:pic>
        <p:nvPicPr>
          <p:cNvPr id="6" name="Picture 5"/>
          <p:cNvPicPr>
            <a:picLocks noChangeAspect="1"/>
          </p:cNvPicPr>
          <p:nvPr/>
        </p:nvPicPr>
        <p:blipFill>
          <a:blip r:embed="rId2"/>
          <a:stretch>
            <a:fillRect/>
          </a:stretch>
        </p:blipFill>
        <p:spPr>
          <a:xfrm>
            <a:off x="767408" y="1466031"/>
            <a:ext cx="2829664" cy="4528740"/>
          </a:xfrm>
          <a:prstGeom prst="rect">
            <a:avLst/>
          </a:prstGeom>
        </p:spPr>
      </p:pic>
      <p:pic>
        <p:nvPicPr>
          <p:cNvPr id="7" name="Picture 6"/>
          <p:cNvPicPr>
            <a:picLocks noChangeAspect="1"/>
          </p:cNvPicPr>
          <p:nvPr/>
        </p:nvPicPr>
        <p:blipFill>
          <a:blip r:embed="rId3"/>
          <a:stretch>
            <a:fillRect/>
          </a:stretch>
        </p:blipFill>
        <p:spPr>
          <a:xfrm>
            <a:off x="4079776" y="2920378"/>
            <a:ext cx="7427706" cy="3048288"/>
          </a:xfrm>
          <a:prstGeom prst="rect">
            <a:avLst/>
          </a:prstGeom>
        </p:spPr>
      </p:pic>
      <p:sp>
        <p:nvSpPr>
          <p:cNvPr id="8" name="TextBox 7"/>
          <p:cNvSpPr txBox="1"/>
          <p:nvPr/>
        </p:nvSpPr>
        <p:spPr>
          <a:xfrm>
            <a:off x="5777405" y="1699395"/>
            <a:ext cx="4032448" cy="5847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600" dirty="0">
                <a:solidFill>
                  <a:schemeClr val="bg1"/>
                </a:solidFill>
              </a:rPr>
              <a:t>The more search criteria you use, the more refined your search.</a:t>
            </a:r>
            <a:endParaRPr lang="en-GB" sz="1600" dirty="0">
              <a:solidFill>
                <a:schemeClr val="bg1"/>
              </a:solidFill>
            </a:endParaRPr>
          </a:p>
        </p:txBody>
      </p:sp>
      <p:sp>
        <p:nvSpPr>
          <p:cNvPr id="9" name="TextBox 8"/>
          <p:cNvSpPr txBox="1"/>
          <p:nvPr/>
        </p:nvSpPr>
        <p:spPr>
          <a:xfrm>
            <a:off x="1847528" y="6263734"/>
            <a:ext cx="2232248"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defRPr sz="1100">
                <a:solidFill>
                  <a:srgbClr val="00FF00"/>
                </a:solidFill>
                <a:effectLst>
                  <a:outerShdw blurRad="38100" dist="38100" dir="2700000" algn="tl">
                    <a:srgbClr val="000000">
                      <a:alpha val="43137"/>
                    </a:srgbClr>
                  </a:outerShdw>
                </a:effectLst>
              </a:defRPr>
            </a:lvl1pPr>
          </a:lstStyle>
          <a:p>
            <a:r>
              <a:rPr lang="en-US" sz="1600" dirty="0">
                <a:solidFill>
                  <a:schemeClr val="bg1"/>
                </a:solidFill>
                <a:effectLst/>
              </a:rPr>
              <a:t>Advanced search criteria</a:t>
            </a:r>
          </a:p>
        </p:txBody>
      </p:sp>
      <p:sp>
        <p:nvSpPr>
          <p:cNvPr id="10" name="Bent Arrow 9"/>
          <p:cNvSpPr/>
          <p:nvPr/>
        </p:nvSpPr>
        <p:spPr>
          <a:xfrm rot="16200000">
            <a:off x="983284" y="5733405"/>
            <a:ext cx="1152426" cy="288032"/>
          </a:xfrm>
          <a:prstGeom prst="ben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895285" y="4941168"/>
            <a:ext cx="1096259" cy="320812"/>
          </a:xfrm>
          <a:prstGeom prst="rect">
            <a:avLst/>
          </a:prstGeom>
          <a:no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73516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TTF </a:t>
            </a:r>
            <a:r>
              <a:rPr lang="fr-FR" dirty="0" err="1"/>
              <a:t>Tracker</a:t>
            </a:r>
            <a:r>
              <a:rPr lang="fr-FR" dirty="0"/>
              <a:t>: </a:t>
            </a:r>
            <a:r>
              <a:rPr lang="fr-FR" dirty="0" err="1"/>
              <a:t>Work</a:t>
            </a:r>
            <a:r>
              <a:rPr lang="fr-FR" dirty="0"/>
              <a:t> in </a:t>
            </a:r>
            <a:r>
              <a:rPr lang="fr-FR" dirty="0" err="1"/>
              <a:t>progress</a:t>
            </a:r>
            <a:r>
              <a:rPr lang="fr-FR" dirty="0"/>
              <a:t> </a:t>
            </a:r>
            <a:r>
              <a:rPr lang="fr-FR" dirty="0" err="1"/>
              <a:t>under</a:t>
            </a:r>
            <a:r>
              <a:rPr lang="fr-FR" dirty="0"/>
              <a:t> AJOD WG</a:t>
            </a:r>
            <a:endParaRPr lang="en-GB" dirty="0"/>
          </a:p>
        </p:txBody>
      </p:sp>
      <p:sp>
        <p:nvSpPr>
          <p:cNvPr id="4" name="Slide Number Placeholder 3"/>
          <p:cNvSpPr>
            <a:spLocks noGrp="1"/>
          </p:cNvSpPr>
          <p:nvPr>
            <p:ph type="sldNum" sz="quarter" idx="4"/>
          </p:nvPr>
        </p:nvSpPr>
        <p:spPr/>
        <p:txBody>
          <a:bodyPr/>
          <a:lstStyle/>
          <a:p>
            <a:fld id="{CA479173-4EB4-4095-B75E-A1491ADC9A9E}" type="datetime1">
              <a:rPr lang="x-none" smtClean="0"/>
              <a:pPr/>
              <a:t>6/4/2024</a:t>
            </a:fld>
            <a:r>
              <a:rPr lang="x-none"/>
              <a:t>  |  </a:t>
            </a:r>
            <a:r>
              <a:rPr lang="en-GB"/>
              <a:t>P</a:t>
            </a:r>
            <a:r>
              <a:rPr lang="x-none"/>
              <a:t>AGE </a:t>
            </a:r>
            <a:fld id="{3C66DE6B-CC4B-F74A-99D4-2DC8DD154D90}" type="slidenum">
              <a:rPr lang="x-none" smtClean="0"/>
              <a:pPr/>
              <a:t>45</a:t>
            </a:fld>
            <a:endParaRPr lang="x-none" dirty="0"/>
          </a:p>
        </p:txBody>
      </p:sp>
      <p:sp>
        <p:nvSpPr>
          <p:cNvPr id="6" name="TextBox 5"/>
          <p:cNvSpPr txBox="1"/>
          <p:nvPr/>
        </p:nvSpPr>
        <p:spPr>
          <a:xfrm>
            <a:off x="1919536" y="1628800"/>
            <a:ext cx="7920880" cy="2585323"/>
          </a:xfrm>
          <a:prstGeom prst="rect">
            <a:avLst/>
          </a:prstGeom>
          <a:noFill/>
          <a:ln w="22225">
            <a:solidFill>
              <a:schemeClr val="accent6"/>
            </a:solidFill>
            <a:prstDash val="dash"/>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solidFill>
                  <a:srgbClr val="203864"/>
                </a:solidFill>
              </a:rPr>
              <a:t>Under ADVANCED SEARCH, go to “</a:t>
            </a:r>
            <a:r>
              <a:rPr lang="en-US" b="1" dirty="0">
                <a:solidFill>
                  <a:srgbClr val="203864"/>
                </a:solidFill>
              </a:rPr>
              <a:t>Action by</a:t>
            </a:r>
            <a:r>
              <a:rPr lang="en-US" dirty="0">
                <a:solidFill>
                  <a:srgbClr val="203864"/>
                </a:solidFill>
              </a:rPr>
              <a:t>” and select:</a:t>
            </a:r>
          </a:p>
          <a:p>
            <a:endParaRPr lang="en-US" dirty="0">
              <a:solidFill>
                <a:srgbClr val="203864"/>
              </a:solidFill>
            </a:endParaRPr>
          </a:p>
          <a:p>
            <a:pPr marL="285750" indent="-285750">
              <a:buFont typeface="Wingdings" panose="05000000000000000000" pitchFamily="2" charset="2"/>
              <a:buChar char="Ø"/>
            </a:pPr>
            <a:r>
              <a:rPr lang="en-US" b="1" dirty="0">
                <a:solidFill>
                  <a:srgbClr val="203864"/>
                </a:solidFill>
              </a:rPr>
              <a:t>MC</a:t>
            </a:r>
            <a:r>
              <a:rPr lang="en-US" dirty="0">
                <a:solidFill>
                  <a:srgbClr val="203864"/>
                </a:solidFill>
              </a:rPr>
              <a:t> (as TA) &gt; </a:t>
            </a:r>
            <a:r>
              <a:rPr lang="en-US" b="1" dirty="0">
                <a:solidFill>
                  <a:srgbClr val="203864"/>
                </a:solidFill>
              </a:rPr>
              <a:t>MCJSB</a:t>
            </a:r>
            <a:r>
              <a:rPr lang="en-US" dirty="0">
                <a:solidFill>
                  <a:srgbClr val="203864"/>
                </a:solidFill>
              </a:rPr>
              <a:t> (as DTA) &gt; </a:t>
            </a:r>
            <a:r>
              <a:rPr lang="en-US" b="1" dirty="0">
                <a:solidFill>
                  <a:srgbClr val="203864"/>
                </a:solidFill>
              </a:rPr>
              <a:t>AJOD</a:t>
            </a:r>
            <a:r>
              <a:rPr lang="en-US" dirty="0">
                <a:solidFill>
                  <a:srgbClr val="203864"/>
                </a:solidFill>
              </a:rPr>
              <a:t> (as DTA-1)</a:t>
            </a:r>
          </a:p>
          <a:p>
            <a:pPr marL="285750" indent="-285750">
              <a:buFont typeface="Wingdings" panose="05000000000000000000" pitchFamily="2" charset="2"/>
              <a:buChar char="Ø"/>
            </a:pPr>
            <a:r>
              <a:rPr lang="en-US" dirty="0">
                <a:solidFill>
                  <a:srgbClr val="203864"/>
                </a:solidFill>
              </a:rPr>
              <a:t>SMEs – Review and comment (as Action)*</a:t>
            </a:r>
          </a:p>
          <a:p>
            <a:endParaRPr lang="en-US" dirty="0">
              <a:solidFill>
                <a:srgbClr val="203864"/>
              </a:solidFill>
            </a:endParaRPr>
          </a:p>
          <a:p>
            <a:r>
              <a:rPr lang="en-US" dirty="0">
                <a:solidFill>
                  <a:srgbClr val="203864"/>
                </a:solidFill>
              </a:rPr>
              <a:t>Then, click the ‘Start’ button.</a:t>
            </a:r>
          </a:p>
          <a:p>
            <a:pPr marL="285750" indent="-285750">
              <a:buFont typeface="Wingdings" panose="05000000000000000000" pitchFamily="2" charset="2"/>
              <a:buChar char="Ø"/>
            </a:pPr>
            <a:endParaRPr lang="en-US" dirty="0">
              <a:solidFill>
                <a:srgbClr val="203864"/>
              </a:solidFill>
            </a:endParaRPr>
          </a:p>
          <a:p>
            <a:r>
              <a:rPr lang="en-US" dirty="0">
                <a:solidFill>
                  <a:srgbClr val="203864"/>
                </a:solidFill>
              </a:rPr>
              <a:t>* The SMEs may also be invited to advise (SMEs – Advise) or take note of a decision/a status (SMEs – Take note of).</a:t>
            </a:r>
          </a:p>
        </p:txBody>
      </p:sp>
      <p:pic>
        <p:nvPicPr>
          <p:cNvPr id="7" name="Picture 6"/>
          <p:cNvPicPr>
            <a:picLocks noChangeAspect="1"/>
          </p:cNvPicPr>
          <p:nvPr/>
        </p:nvPicPr>
        <p:blipFill>
          <a:blip r:embed="rId2"/>
          <a:stretch>
            <a:fillRect/>
          </a:stretch>
        </p:blipFill>
        <p:spPr>
          <a:xfrm>
            <a:off x="1952003" y="4495435"/>
            <a:ext cx="7820554" cy="1669869"/>
          </a:xfrm>
          <a:prstGeom prst="rect">
            <a:avLst/>
          </a:prstGeom>
        </p:spPr>
      </p:pic>
    </p:spTree>
    <p:extLst>
      <p:ext uri="{BB962C8B-B14F-4D97-AF65-F5344CB8AC3E}">
        <p14:creationId xmlns:p14="http://schemas.microsoft.com/office/powerpoint/2010/main" val="1841837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TTF </a:t>
            </a:r>
            <a:r>
              <a:rPr lang="fr-FR" dirty="0" err="1"/>
              <a:t>Tracker</a:t>
            </a:r>
            <a:r>
              <a:rPr lang="fr-FR" dirty="0"/>
              <a:t>: </a:t>
            </a:r>
            <a:r>
              <a:rPr lang="fr-FR" dirty="0" err="1"/>
              <a:t>Search</a:t>
            </a:r>
            <a:r>
              <a:rPr lang="fr-FR" dirty="0"/>
              <a:t> </a:t>
            </a:r>
            <a:r>
              <a:rPr lang="fr-FR" dirty="0" err="1"/>
              <a:t>results</a:t>
            </a:r>
            <a:endParaRPr lang="en-GB" dirty="0"/>
          </a:p>
        </p:txBody>
      </p:sp>
      <p:sp>
        <p:nvSpPr>
          <p:cNvPr id="4" name="Slide Number Placeholder 3"/>
          <p:cNvSpPr>
            <a:spLocks noGrp="1"/>
          </p:cNvSpPr>
          <p:nvPr>
            <p:ph type="sldNum" sz="quarter" idx="4"/>
          </p:nvPr>
        </p:nvSpPr>
        <p:spPr/>
        <p:txBody>
          <a:bodyPr/>
          <a:lstStyle/>
          <a:p>
            <a:fld id="{035F7B3B-4BFE-4F28-9203-F41C3898BB75}" type="datetime1">
              <a:rPr lang="x-none" smtClean="0"/>
              <a:pPr/>
              <a:t>6/4/2024</a:t>
            </a:fld>
            <a:r>
              <a:rPr lang="x-none"/>
              <a:t>  |  </a:t>
            </a:r>
            <a:r>
              <a:rPr lang="en-GB"/>
              <a:t>P</a:t>
            </a:r>
            <a:r>
              <a:rPr lang="x-none"/>
              <a:t>AGE </a:t>
            </a:r>
            <a:fld id="{3C66DE6B-CC4B-F74A-99D4-2DC8DD154D90}" type="slidenum">
              <a:rPr lang="x-none" smtClean="0"/>
              <a:pPr/>
              <a:t>46</a:t>
            </a:fld>
            <a:endParaRPr lang="x-none" dirty="0"/>
          </a:p>
        </p:txBody>
      </p:sp>
      <p:pic>
        <p:nvPicPr>
          <p:cNvPr id="6" name="Picture 5"/>
          <p:cNvPicPr>
            <a:picLocks noChangeAspect="1"/>
          </p:cNvPicPr>
          <p:nvPr/>
        </p:nvPicPr>
        <p:blipFill>
          <a:blip r:embed="rId2"/>
          <a:stretch>
            <a:fillRect/>
          </a:stretch>
        </p:blipFill>
        <p:spPr>
          <a:xfrm>
            <a:off x="191344" y="1792928"/>
            <a:ext cx="11839883" cy="4140000"/>
          </a:xfrm>
          <a:prstGeom prst="rect">
            <a:avLst/>
          </a:prstGeom>
        </p:spPr>
      </p:pic>
      <p:sp>
        <p:nvSpPr>
          <p:cNvPr id="7" name="TextBox 6"/>
          <p:cNvSpPr txBox="1"/>
          <p:nvPr/>
        </p:nvSpPr>
        <p:spPr>
          <a:xfrm>
            <a:off x="1127448" y="6087815"/>
            <a:ext cx="4464496"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defRPr sz="1100">
                <a:solidFill>
                  <a:srgbClr val="00FF00"/>
                </a:solidFill>
                <a:effectLst>
                  <a:outerShdw blurRad="38100" dist="38100" dir="2700000" algn="tl">
                    <a:srgbClr val="000000">
                      <a:alpha val="43137"/>
                    </a:srgbClr>
                  </a:outerShdw>
                </a:effectLst>
              </a:defRPr>
            </a:lvl1pPr>
          </a:lstStyle>
          <a:p>
            <a:r>
              <a:rPr lang="en-US" sz="1600" dirty="0">
                <a:solidFill>
                  <a:schemeClr val="bg1"/>
                </a:solidFill>
                <a:effectLst/>
              </a:rPr>
              <a:t>Click the eye icon to view the proposal’s metadata.</a:t>
            </a:r>
          </a:p>
        </p:txBody>
      </p:sp>
      <p:sp>
        <p:nvSpPr>
          <p:cNvPr id="8" name="Bent Arrow 7"/>
          <p:cNvSpPr/>
          <p:nvPr/>
        </p:nvSpPr>
        <p:spPr>
          <a:xfrm rot="16200000">
            <a:off x="533612" y="5768800"/>
            <a:ext cx="611608" cy="288032"/>
          </a:xfrm>
          <a:prstGeom prst="ben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2063552" y="2132856"/>
            <a:ext cx="4752528"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defRPr sz="1100">
                <a:solidFill>
                  <a:srgbClr val="00FF00"/>
                </a:solidFill>
                <a:effectLst>
                  <a:outerShdw blurRad="38100" dist="38100" dir="2700000" algn="tl">
                    <a:srgbClr val="000000">
                      <a:alpha val="43137"/>
                    </a:srgbClr>
                  </a:outerShdw>
                </a:effectLst>
              </a:defRPr>
            </a:lvl1pPr>
          </a:lstStyle>
          <a:p>
            <a:r>
              <a:rPr lang="en-US" sz="1600" dirty="0">
                <a:solidFill>
                  <a:schemeClr val="bg1"/>
                </a:solidFill>
                <a:effectLst/>
              </a:rPr>
              <a:t>Click the hyperlinked TTF number to download the file.</a:t>
            </a:r>
          </a:p>
        </p:txBody>
      </p:sp>
      <p:sp>
        <p:nvSpPr>
          <p:cNvPr id="14" name="Left Arrow 13"/>
          <p:cNvSpPr/>
          <p:nvPr/>
        </p:nvSpPr>
        <p:spPr>
          <a:xfrm rot="19249468">
            <a:off x="1203320" y="2828410"/>
            <a:ext cx="1072391" cy="165856"/>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TextBox 14"/>
          <p:cNvSpPr txBox="1"/>
          <p:nvPr/>
        </p:nvSpPr>
        <p:spPr>
          <a:xfrm>
            <a:off x="7968208" y="1168525"/>
            <a:ext cx="3168352" cy="83099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GB"/>
            </a:defPPr>
            <a:lvl1pPr>
              <a:defRPr sz="1100">
                <a:solidFill>
                  <a:srgbClr val="00FF00"/>
                </a:solidFill>
                <a:effectLst>
                  <a:outerShdw blurRad="38100" dist="38100" dir="2700000" algn="tl">
                    <a:srgbClr val="000000">
                      <a:alpha val="43137"/>
                    </a:srgbClr>
                  </a:outerShdw>
                </a:effectLst>
              </a:defRPr>
            </a:lvl1pPr>
          </a:lstStyle>
          <a:p>
            <a:r>
              <a:rPr lang="en-US" sz="1600" dirty="0">
                <a:solidFill>
                  <a:schemeClr val="bg1"/>
                </a:solidFill>
                <a:effectLst/>
              </a:rPr>
              <a:t>To download several files, tick the relevant boxes </a:t>
            </a:r>
            <a:r>
              <a:rPr lang="en-US" sz="1600" dirty="0">
                <a:solidFill>
                  <a:schemeClr val="bg1"/>
                </a:solidFill>
                <a:effectLst/>
                <a:sym typeface="Wingdings" panose="05000000000000000000" pitchFamily="2" charset="2"/>
              </a:rPr>
              <a:t> in the first column and click the ‘Download’ button.</a:t>
            </a:r>
            <a:endParaRPr lang="en-US" sz="1600" dirty="0">
              <a:solidFill>
                <a:schemeClr val="bg1"/>
              </a:solidFill>
              <a:effectLst/>
            </a:endParaRPr>
          </a:p>
        </p:txBody>
      </p:sp>
      <p:sp>
        <p:nvSpPr>
          <p:cNvPr id="16" name="Down Arrow 15"/>
          <p:cNvSpPr/>
          <p:nvPr/>
        </p:nvSpPr>
        <p:spPr>
          <a:xfrm>
            <a:off x="9180297" y="2132856"/>
            <a:ext cx="156063" cy="5040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3241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43472" y="4221088"/>
            <a:ext cx="9289032" cy="1440631"/>
          </a:xfrm>
        </p:spPr>
        <p:txBody>
          <a:bodyPr/>
          <a:lstStyle/>
          <a:p>
            <a:pPr marL="0" indent="0">
              <a:buNone/>
            </a:pPr>
            <a:r>
              <a:rPr lang="fr-FR" sz="3200" dirty="0">
                <a:solidFill>
                  <a:srgbClr val="A6A6A6"/>
                </a:solidFill>
              </a:rPr>
              <a:t>05</a:t>
            </a:r>
          </a:p>
          <a:p>
            <a:pPr marL="0" indent="0">
              <a:buNone/>
            </a:pPr>
            <a:r>
              <a:rPr lang="fr-FR" sz="3200" dirty="0" err="1"/>
              <a:t>Further</a:t>
            </a:r>
            <a:r>
              <a:rPr lang="fr-FR" sz="3200" dirty="0"/>
              <a:t> </a:t>
            </a:r>
            <a:r>
              <a:rPr lang="fr-FR" sz="3200" dirty="0" err="1"/>
              <a:t>education</a:t>
            </a:r>
            <a:endParaRPr lang="en-GB" sz="3200" dirty="0"/>
          </a:p>
        </p:txBody>
      </p:sp>
      <p:sp>
        <p:nvSpPr>
          <p:cNvPr id="4" name="Slide Number Placeholder 3"/>
          <p:cNvSpPr>
            <a:spLocks noGrp="1"/>
          </p:cNvSpPr>
          <p:nvPr>
            <p:ph type="sldNum" sz="quarter" idx="4"/>
          </p:nvPr>
        </p:nvSpPr>
        <p:spPr/>
        <p:txBody>
          <a:bodyPr/>
          <a:lstStyle/>
          <a:p>
            <a:fld id="{EC36DE5E-1C2B-4F19-9183-6D240BA7A2EE}" type="datetime1">
              <a:rPr lang="x-none" smtClean="0"/>
              <a:pPr/>
              <a:t>6/4/2024</a:t>
            </a:fld>
            <a:r>
              <a:rPr lang="x-none"/>
              <a:t>  |  </a:t>
            </a:r>
            <a:r>
              <a:rPr lang="en-GB"/>
              <a:t>P</a:t>
            </a:r>
            <a:r>
              <a:rPr lang="x-none"/>
              <a:t>AGE </a:t>
            </a:r>
            <a:fld id="{3C66DE6B-CC4B-F74A-99D4-2DC8DD154D90}" type="slidenum">
              <a:rPr lang="x-none" smtClean="0"/>
              <a:pPr/>
              <a:t>47</a:t>
            </a:fld>
            <a:endParaRPr lang="x-none" dirty="0"/>
          </a:p>
        </p:txBody>
      </p:sp>
      <p:sp>
        <p:nvSpPr>
          <p:cNvPr id="6" name="Text Placeholder 2"/>
          <p:cNvSpPr txBox="1">
            <a:spLocks/>
          </p:cNvSpPr>
          <p:nvPr/>
        </p:nvSpPr>
        <p:spPr>
          <a:xfrm>
            <a:off x="1415480" y="3213447"/>
            <a:ext cx="9289032" cy="144063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1F4E79"/>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1F4E79"/>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1F4E79"/>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1F4E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endParaRPr lang="en-GB" sz="3200" dirty="0"/>
          </a:p>
        </p:txBody>
      </p:sp>
      <p:cxnSp>
        <p:nvCxnSpPr>
          <p:cNvPr id="5" name="Straight Connector 4"/>
          <p:cNvCxnSpPr/>
          <p:nvPr/>
        </p:nvCxnSpPr>
        <p:spPr>
          <a:xfrm>
            <a:off x="1487488" y="5517232"/>
            <a:ext cx="9361040" cy="0"/>
          </a:xfrm>
          <a:prstGeom prst="line">
            <a:avLst/>
          </a:prstGeom>
          <a:ln w="76200">
            <a:solidFill>
              <a:srgbClr val="2B58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352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83432" y="1772816"/>
            <a:ext cx="7272808" cy="4752528"/>
          </a:xfrm>
        </p:spPr>
        <p:txBody>
          <a:bodyPr/>
          <a:lstStyle/>
          <a:p>
            <a:r>
              <a:rPr lang="fr-FR" b="1" dirty="0"/>
              <a:t>NATO Terminology Brochure</a:t>
            </a:r>
            <a:endParaRPr lang="fr-FR" dirty="0"/>
          </a:p>
          <a:p>
            <a:pPr lvl="1"/>
            <a:r>
              <a:rPr lang="fr-FR" dirty="0" err="1"/>
              <a:t>Download</a:t>
            </a:r>
            <a:r>
              <a:rPr lang="fr-FR" dirty="0"/>
              <a:t> via the NSO public </a:t>
            </a:r>
            <a:r>
              <a:rPr lang="fr-FR" dirty="0" err="1"/>
              <a:t>website</a:t>
            </a:r>
            <a:r>
              <a:rPr lang="fr-FR" dirty="0"/>
              <a:t>.</a:t>
            </a:r>
          </a:p>
          <a:p>
            <a:pPr marL="0" indent="0">
              <a:buNone/>
            </a:pPr>
            <a:endParaRPr lang="fr-FR" dirty="0"/>
          </a:p>
          <a:p>
            <a:r>
              <a:rPr lang="fr-FR" b="1" dirty="0"/>
              <a:t>Terminology Workshop</a:t>
            </a:r>
            <a:r>
              <a:rPr lang="fr-FR" dirty="0"/>
              <a:t>,</a:t>
            </a:r>
            <a:br>
              <a:rPr lang="fr-FR" dirty="0"/>
            </a:br>
            <a:r>
              <a:rPr lang="fr-FR" dirty="0"/>
              <a:t>as part of the NATO Standardization Orientation Course (NSOC), NATO HQ</a:t>
            </a:r>
          </a:p>
          <a:p>
            <a:pPr lvl="1"/>
            <a:r>
              <a:rPr lang="fr-FR" dirty="0"/>
              <a:t>Registration via the NSO </a:t>
            </a:r>
            <a:r>
              <a:rPr lang="fr-FR" dirty="0" err="1"/>
              <a:t>Protected</a:t>
            </a:r>
            <a:r>
              <a:rPr lang="fr-FR" dirty="0"/>
              <a:t> </a:t>
            </a:r>
            <a:r>
              <a:rPr lang="fr-FR" dirty="0" err="1"/>
              <a:t>Website</a:t>
            </a:r>
            <a:r>
              <a:rPr lang="fr-FR" dirty="0"/>
              <a:t>.</a:t>
            </a:r>
          </a:p>
          <a:p>
            <a:pPr lvl="1"/>
            <a:endParaRPr lang="fr-FR" dirty="0"/>
          </a:p>
          <a:p>
            <a:r>
              <a:rPr lang="fr-FR" b="1" dirty="0"/>
              <a:t>NATO Terminology </a:t>
            </a:r>
            <a:r>
              <a:rPr lang="fr-FR" b="1" dirty="0" err="1"/>
              <a:t>Manual</a:t>
            </a:r>
            <a:r>
              <a:rPr lang="fr-FR" dirty="0"/>
              <a:t> (AAP-77)</a:t>
            </a:r>
          </a:p>
          <a:p>
            <a:r>
              <a:rPr lang="fr-FR" b="1" dirty="0"/>
              <a:t>NATO Terminology Directive</a:t>
            </a:r>
            <a:r>
              <a:rPr lang="fr-FR" dirty="0"/>
              <a:t> (PO(2015)0193)</a:t>
            </a:r>
          </a:p>
          <a:p>
            <a:pPr marL="0" indent="0">
              <a:buNone/>
            </a:pPr>
            <a:endParaRPr lang="fr-FR" dirty="0"/>
          </a:p>
          <a:p>
            <a:endParaRPr lang="en-GB" dirty="0"/>
          </a:p>
        </p:txBody>
      </p:sp>
      <p:sp>
        <p:nvSpPr>
          <p:cNvPr id="4" name="Slide Number Placeholder 3"/>
          <p:cNvSpPr>
            <a:spLocks noGrp="1"/>
          </p:cNvSpPr>
          <p:nvPr>
            <p:ph type="sldNum" sz="quarter" idx="4"/>
          </p:nvPr>
        </p:nvSpPr>
        <p:spPr/>
        <p:txBody>
          <a:bodyPr/>
          <a:lstStyle/>
          <a:p>
            <a:fld id="{36FF730E-E378-45AC-8557-F5E649472F96}" type="datetime1">
              <a:rPr lang="x-none" smtClean="0"/>
              <a:pPr/>
              <a:t>6/4/2024</a:t>
            </a:fld>
            <a:r>
              <a:rPr lang="x-none"/>
              <a:t>  |  </a:t>
            </a:r>
            <a:r>
              <a:rPr lang="en-GB"/>
              <a:t>P</a:t>
            </a:r>
            <a:r>
              <a:rPr lang="x-none"/>
              <a:t>AGE </a:t>
            </a:r>
            <a:fld id="{3C66DE6B-CC4B-F74A-99D4-2DC8DD154D90}" type="slidenum">
              <a:rPr lang="x-none" smtClean="0"/>
              <a:pPr/>
              <a:t>48</a:t>
            </a:fld>
            <a:endParaRPr lang="x-none" dirty="0"/>
          </a:p>
        </p:txBody>
      </p:sp>
      <p:pic>
        <p:nvPicPr>
          <p:cNvPr id="6" name="Picture 5"/>
          <p:cNvPicPr>
            <a:picLocks noChangeAspect="1"/>
          </p:cNvPicPr>
          <p:nvPr/>
        </p:nvPicPr>
        <p:blipFill>
          <a:blip r:embed="rId2"/>
          <a:stretch>
            <a:fillRect/>
          </a:stretch>
        </p:blipFill>
        <p:spPr>
          <a:xfrm>
            <a:off x="8184232" y="764704"/>
            <a:ext cx="2645721" cy="3599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8909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wrap="square">
            <a:noAutofit/>
          </a:bodyPr>
          <a:lstStyle/>
          <a:p>
            <a:r>
              <a:rPr lang="fr-FR" dirty="0"/>
              <a:t>vansnick.axelle@nso.nato.int / terminology@nso.nato.int</a:t>
            </a:r>
            <a:endParaRPr lang="en-GB" dirty="0"/>
          </a:p>
          <a:p>
            <a:r>
              <a:rPr lang="fr-FR" dirty="0"/>
              <a:t>+32 (0)2 707 5732</a:t>
            </a:r>
            <a:endParaRPr lang="en-GB" dirty="0"/>
          </a:p>
          <a:p>
            <a:endParaRPr lang="en-US" dirty="0"/>
          </a:p>
        </p:txBody>
      </p:sp>
      <p:sp>
        <p:nvSpPr>
          <p:cNvPr id="4" name="Title 3"/>
          <p:cNvSpPr>
            <a:spLocks noGrp="1"/>
          </p:cNvSpPr>
          <p:nvPr>
            <p:ph type="ctrTitle"/>
          </p:nvPr>
        </p:nvSpPr>
        <p:spPr>
          <a:xfrm>
            <a:off x="623392" y="2259571"/>
            <a:ext cx="7192753" cy="2387600"/>
          </a:xfrm>
        </p:spPr>
        <p:txBody>
          <a:bodyPr/>
          <a:lstStyle/>
          <a:p>
            <a:r>
              <a:rPr lang="fr-FR" b="0" dirty="0"/>
              <a:t>Questions?</a:t>
            </a:r>
            <a:endParaRPr lang="en-GB" b="0" dirty="0"/>
          </a:p>
        </p:txBody>
      </p:sp>
    </p:spTree>
    <p:extLst>
      <p:ext uri="{BB962C8B-B14F-4D97-AF65-F5344CB8AC3E}">
        <p14:creationId xmlns:p14="http://schemas.microsoft.com/office/powerpoint/2010/main" val="42356160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6000" b="-1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CD8466B-2132-4F77-99B8-8D3BFBF159BA}" type="datetime1">
              <a:rPr lang="x-none" smtClean="0"/>
              <a:pPr/>
              <a:t>6/4/2024</a:t>
            </a:fld>
            <a:r>
              <a:rPr lang="x-none"/>
              <a:t>  |  </a:t>
            </a:r>
            <a:r>
              <a:rPr lang="en-GB"/>
              <a:t>P</a:t>
            </a:r>
            <a:r>
              <a:rPr lang="x-none"/>
              <a:t>AGE </a:t>
            </a:r>
            <a:fld id="{3C66DE6B-CC4B-F74A-99D4-2DC8DD154D90}" type="slidenum">
              <a:rPr lang="x-none" smtClean="0"/>
              <a:pPr/>
              <a:t>5</a:t>
            </a:fld>
            <a:endParaRPr lang="x-none" dirty="0"/>
          </a:p>
        </p:txBody>
      </p:sp>
      <p:sp>
        <p:nvSpPr>
          <p:cNvPr id="10" name="TextBox 9"/>
          <p:cNvSpPr txBox="1"/>
          <p:nvPr/>
        </p:nvSpPr>
        <p:spPr>
          <a:xfrm>
            <a:off x="3115107" y="2945285"/>
            <a:ext cx="6141297" cy="1200329"/>
          </a:xfrm>
          <a:prstGeom prst="rect">
            <a:avLst/>
          </a:prstGeom>
          <a:noFill/>
        </p:spPr>
        <p:txBody>
          <a:bodyPr wrap="none">
            <a:spAutoFit/>
          </a:bodyPr>
          <a:lstStyle/>
          <a:p>
            <a:pPr algn="ctr">
              <a:defRPr/>
            </a:pPr>
            <a:r>
              <a:rPr lang="en-US" sz="7200" b="1" dirty="0">
                <a:solidFill>
                  <a:schemeClr val="bg1"/>
                </a:solidFill>
                <a:effectLst>
                  <a:outerShdw blurRad="38100" dist="38100" dir="2700000" algn="tl">
                    <a:srgbClr val="000000">
                      <a:alpha val="43137"/>
                    </a:srgbClr>
                  </a:outerShdw>
                </a:effectLst>
                <a:latin typeface="+mn-lt"/>
              </a:rPr>
              <a:t>interoperability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233" y="741801"/>
            <a:ext cx="3179501" cy="180746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1984" y="4681441"/>
            <a:ext cx="2791615" cy="178292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501" y="4434566"/>
            <a:ext cx="2273211" cy="1515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33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par>
                          <p:cTn id="25" fill="hold">
                            <p:stCondLst>
                              <p:cond delay="3000"/>
                            </p:stCondLst>
                            <p:childTnLst>
                              <p:par>
                                <p:cTn id="26" presetID="1" presetClass="entr" presetSubtype="0" fill="hold" nodeType="afterEffect">
                                  <p:stCondLst>
                                    <p:cond delay="0"/>
                                  </p:stCondLst>
                                  <p:iterate type="lt">
                                    <p:tmAbs val="100"/>
                                  </p:iterate>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6DFA30C-23E3-4633-9EA0-6D33906783C2}" type="datetime1">
              <a:rPr lang="x-none" smtClean="0"/>
              <a:pPr/>
              <a:t>6/4/2024</a:t>
            </a:fld>
            <a:r>
              <a:rPr lang="x-none"/>
              <a:t>  |  </a:t>
            </a:r>
            <a:r>
              <a:rPr lang="en-GB"/>
              <a:t>P</a:t>
            </a:r>
            <a:r>
              <a:rPr lang="x-none"/>
              <a:t>AGE </a:t>
            </a:r>
            <a:fld id="{3C66DE6B-CC4B-F74A-99D4-2DC8DD154D90}" type="slidenum">
              <a:rPr lang="x-none" smtClean="0"/>
              <a:pPr/>
              <a:t>50</a:t>
            </a:fld>
            <a:endParaRPr lang="x-none" dirty="0"/>
          </a:p>
        </p:txBody>
      </p:sp>
      <p:sp>
        <p:nvSpPr>
          <p:cNvPr id="3" name="Title 1"/>
          <p:cNvSpPr>
            <a:spLocks noGrp="1"/>
          </p:cNvSpPr>
          <p:nvPr>
            <p:ph type="title"/>
          </p:nvPr>
        </p:nvSpPr>
        <p:spPr>
          <a:xfrm>
            <a:off x="5574854" y="533691"/>
            <a:ext cx="5513086" cy="1181547"/>
          </a:xfrm>
        </p:spPr>
        <p:txBody>
          <a:bodyPr>
            <a:normAutofit/>
          </a:bodyPr>
          <a:lstStyle/>
          <a:p>
            <a:pPr algn="l"/>
            <a:r>
              <a:rPr lang="fr-FR" dirty="0">
                <a:solidFill>
                  <a:srgbClr val="203864"/>
                </a:solidFill>
                <a:latin typeface="Arial" panose="020B0604020202020204" pitchFamily="34" charset="0"/>
                <a:cs typeface="Arial" panose="020B0604020202020204" pitchFamily="34" charset="0"/>
              </a:rPr>
              <a:t>NATO Terminology Office</a:t>
            </a:r>
            <a:br>
              <a:rPr lang="fr-FR" dirty="0">
                <a:solidFill>
                  <a:srgbClr val="203864"/>
                </a:solidFill>
                <a:latin typeface="Arial" panose="020B0604020202020204" pitchFamily="34" charset="0"/>
                <a:cs typeface="Arial" panose="020B0604020202020204" pitchFamily="34" charset="0"/>
              </a:rPr>
            </a:br>
            <a:r>
              <a:rPr lang="fr-FR" sz="2000" dirty="0">
                <a:solidFill>
                  <a:srgbClr val="203864"/>
                </a:solidFill>
                <a:latin typeface="Arial" panose="020B0604020202020204" pitchFamily="34" charset="0"/>
                <a:cs typeface="Arial" panose="020B0604020202020204" pitchFamily="34" charset="0"/>
                <a:hlinkClick r:id="rId2"/>
              </a:rPr>
              <a:t>terminology@nso.nato.int</a:t>
            </a:r>
            <a:endParaRPr lang="en-GB" sz="2800" dirty="0">
              <a:solidFill>
                <a:srgbClr val="203864"/>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711624" y="2693931"/>
            <a:ext cx="8496944" cy="3600400"/>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dirty="0">
                <a:latin typeface="Arial" panose="020B0604020202020204" pitchFamily="34" charset="0"/>
                <a:cs typeface="Arial" panose="020B0604020202020204" pitchFamily="34" charset="0"/>
              </a:rPr>
              <a:t>Ensures that the NTP rules are implemented throughout NATO.</a:t>
            </a:r>
          </a:p>
          <a:p>
            <a:pPr fontAlgn="auto">
              <a:spcAft>
                <a:spcPts val="0"/>
              </a:spcAft>
            </a:pPr>
            <a:r>
              <a:rPr lang="en-GB" dirty="0">
                <a:latin typeface="Arial" panose="020B0604020202020204" pitchFamily="34" charset="0"/>
                <a:cs typeface="Arial" panose="020B0604020202020204" pitchFamily="34" charset="0"/>
              </a:rPr>
              <a:t>Coordinates all terminology proposals.</a:t>
            </a:r>
          </a:p>
          <a:p>
            <a:pPr fontAlgn="auto">
              <a:spcAft>
                <a:spcPts val="0"/>
              </a:spcAft>
            </a:pPr>
            <a:r>
              <a:rPr lang="en-GB" dirty="0">
                <a:latin typeface="Arial" panose="020B0604020202020204" pitchFamily="34" charset="0"/>
                <a:cs typeface="Arial" panose="020B0604020202020204" pitchFamily="34" charset="0"/>
              </a:rPr>
              <a:t>Performs quality assurance on each terminology proposal throughout the development process.</a:t>
            </a:r>
          </a:p>
          <a:p>
            <a:pPr fontAlgn="auto">
              <a:spcAft>
                <a:spcPts val="0"/>
              </a:spcAft>
            </a:pPr>
            <a:r>
              <a:rPr lang="en-GB" dirty="0">
                <a:latin typeface="Arial" panose="020B0604020202020204" pitchFamily="34" charset="0"/>
                <a:cs typeface="Arial" panose="020B0604020202020204" pitchFamily="34" charset="0"/>
              </a:rPr>
              <a:t>Invites comments from SMEs and participates in their terminology discussions if required.</a:t>
            </a:r>
          </a:p>
          <a:p>
            <a:pPr fontAlgn="auto">
              <a:spcAft>
                <a:spcPts val="0"/>
              </a:spcAft>
            </a:pPr>
            <a:r>
              <a:rPr lang="en-GB" dirty="0">
                <a:latin typeface="Arial" panose="020B0604020202020204" pitchFamily="34" charset="0"/>
                <a:cs typeface="Arial" panose="020B0604020202020204" pitchFamily="34" charset="0"/>
              </a:rPr>
              <a:t>Submits proposals ready for approval to the appropriate approving authority.</a:t>
            </a:r>
          </a:p>
          <a:p>
            <a:pPr fontAlgn="auto">
              <a:spcAft>
                <a:spcPts val="0"/>
              </a:spcAft>
            </a:pPr>
            <a:r>
              <a:rPr lang="en-GB" dirty="0">
                <a:latin typeface="Arial" panose="020B0604020202020204" pitchFamily="34" charset="0"/>
                <a:cs typeface="Arial" panose="020B0604020202020204" pitchFamily="34" charset="0"/>
              </a:rPr>
              <a:t>Promulgates approved terminology in </a:t>
            </a:r>
            <a:r>
              <a:rPr lang="en-GB" dirty="0" err="1">
                <a:latin typeface="Arial" panose="020B0604020202020204" pitchFamily="34" charset="0"/>
                <a:cs typeface="Arial" panose="020B0604020202020204" pitchFamily="34" charset="0"/>
              </a:rPr>
              <a:t>NATOTerm</a:t>
            </a:r>
            <a:r>
              <a:rPr lang="en-GB" dirty="0">
                <a:latin typeface="Arial" panose="020B0604020202020204" pitchFamily="34" charset="0"/>
                <a:cs typeface="Arial" panose="020B0604020202020204" pitchFamily="34" charset="0"/>
              </a:rPr>
              <a:t>.</a:t>
            </a:r>
          </a:p>
          <a:p>
            <a:pPr fontAlgn="auto">
              <a:spcAft>
                <a:spcPts val="0"/>
              </a:spcAft>
            </a:pPr>
            <a:r>
              <a:rPr lang="en-GB" dirty="0">
                <a:latin typeface="Arial" panose="020B0604020202020204" pitchFamily="34" charset="0"/>
                <a:cs typeface="Arial" panose="020B0604020202020204" pitchFamily="34" charset="0"/>
              </a:rPr>
              <a:t>Develops, maintains and manages the </a:t>
            </a:r>
            <a:r>
              <a:rPr lang="en-GB" dirty="0" err="1">
                <a:latin typeface="Arial" panose="020B0604020202020204" pitchFamily="34" charset="0"/>
                <a:cs typeface="Arial" panose="020B0604020202020204" pitchFamily="34" charset="0"/>
              </a:rPr>
              <a:t>NATOTerm</a:t>
            </a:r>
            <a:r>
              <a:rPr lang="en-GB" dirty="0">
                <a:latin typeface="Arial" panose="020B0604020202020204" pitchFamily="34" charset="0"/>
                <a:cs typeface="Arial" panose="020B0604020202020204" pitchFamily="34" charset="0"/>
              </a:rPr>
              <a:t> and TTF Tracker databases.</a:t>
            </a:r>
          </a:p>
          <a:p>
            <a:pPr fontAlgn="auto">
              <a:spcAft>
                <a:spcPts val="0"/>
              </a:spcAft>
            </a:pPr>
            <a:r>
              <a:rPr lang="en-GB" dirty="0">
                <a:latin typeface="Arial" panose="020B0604020202020204" pitchFamily="34" charset="0"/>
                <a:cs typeface="Arial" panose="020B0604020202020204" pitchFamily="34" charset="0"/>
              </a:rPr>
              <a:t>Custodian of: </a:t>
            </a:r>
          </a:p>
          <a:p>
            <a:pPr lvl="3" fontAlgn="auto">
              <a:spcAft>
                <a:spcPts val="0"/>
              </a:spcAft>
            </a:pPr>
            <a:r>
              <a:rPr lang="en-GB" dirty="0">
                <a:latin typeface="Arial" panose="020B0604020202020204" pitchFamily="34" charset="0"/>
                <a:cs typeface="Arial" panose="020B0604020202020204" pitchFamily="34" charset="0"/>
              </a:rPr>
              <a:t>AAP-77 NATO Terminology Manual </a:t>
            </a:r>
          </a:p>
          <a:p>
            <a:pPr lvl="3" fontAlgn="auto">
              <a:spcAft>
                <a:spcPts val="0"/>
              </a:spcAft>
            </a:pPr>
            <a:r>
              <a:rPr lang="en-GB" dirty="0">
                <a:latin typeface="Arial" panose="020B0604020202020204" pitchFamily="34" charset="0"/>
                <a:cs typeface="Arial" panose="020B0604020202020204" pitchFamily="34" charset="0"/>
              </a:rPr>
              <a:t>PO(2015)0193 NATO Terminology Directive</a:t>
            </a:r>
          </a:p>
          <a:p>
            <a:pPr fontAlgn="auto">
              <a:spcAft>
                <a:spcPts val="0"/>
              </a:spcAft>
            </a:pPr>
            <a:r>
              <a:rPr lang="en-GB" dirty="0">
                <a:latin typeface="Arial" panose="020B0604020202020204" pitchFamily="34" charset="0"/>
                <a:cs typeface="Arial" panose="020B0604020202020204" pitchFamily="34" charset="0"/>
              </a:rPr>
              <a:t>Organizes terminology workshops.</a:t>
            </a:r>
          </a:p>
          <a:p>
            <a:pPr fontAlgn="auto">
              <a:spcAft>
                <a:spcPts val="0"/>
              </a:spcAft>
            </a:pPr>
            <a:r>
              <a:rPr lang="fr-FR" dirty="0">
                <a:latin typeface="Arial" panose="020B0604020202020204" pitchFamily="34" charset="0"/>
                <a:cs typeface="Arial" panose="020B0604020202020204" pitchFamily="34" charset="0"/>
              </a:rPr>
              <a:t>Chairs and </a:t>
            </a:r>
            <a:r>
              <a:rPr lang="fr-FR" dirty="0" err="1">
                <a:latin typeface="Arial" panose="020B0604020202020204" pitchFamily="34" charset="0"/>
                <a:cs typeface="Arial" panose="020B0604020202020204" pitchFamily="34" charset="0"/>
              </a:rPr>
              <a:t>provides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secretarial</a:t>
            </a:r>
            <a:r>
              <a:rPr lang="fr-FR" dirty="0">
                <a:latin typeface="Arial" panose="020B0604020202020204" pitchFamily="34" charset="0"/>
                <a:cs typeface="Arial" panose="020B0604020202020204" pitchFamily="34" charset="0"/>
              </a:rPr>
              <a:t> support to the </a:t>
            </a:r>
            <a:r>
              <a:rPr lang="fr-FR" dirty="0" err="1">
                <a:latin typeface="Arial" panose="020B0604020202020204" pitchFamily="34" charset="0"/>
                <a:cs typeface="Arial" panose="020B0604020202020204" pitchFamily="34" charset="0"/>
              </a:rPr>
              <a:t>Military</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Committee</a:t>
            </a:r>
            <a:r>
              <a:rPr lang="fr-FR" dirty="0">
                <a:latin typeface="Arial" panose="020B0604020202020204" pitchFamily="34" charset="0"/>
                <a:cs typeface="Arial" panose="020B0604020202020204" pitchFamily="34" charset="0"/>
              </a:rPr>
              <a:t> Terminology </a:t>
            </a:r>
            <a:r>
              <a:rPr lang="fr-FR" dirty="0" err="1">
                <a:latin typeface="Arial" panose="020B0604020202020204" pitchFamily="34" charset="0"/>
                <a:cs typeface="Arial" panose="020B0604020202020204" pitchFamily="34" charset="0"/>
              </a:rPr>
              <a:t>Board</a:t>
            </a:r>
            <a:r>
              <a:rPr lang="fr-FR" dirty="0">
                <a:latin typeface="Arial" panose="020B0604020202020204" pitchFamily="34" charset="0"/>
                <a:cs typeface="Arial" panose="020B0604020202020204" pitchFamily="34" charset="0"/>
              </a:rPr>
              <a:t> (MCTB).</a:t>
            </a:r>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406502" y="533691"/>
            <a:ext cx="3101040" cy="1797245"/>
          </a:xfrm>
          <a:prstGeom prst="rect">
            <a:avLst/>
          </a:prstGeom>
        </p:spPr>
      </p:pic>
    </p:spTree>
    <p:extLst>
      <p:ext uri="{BB962C8B-B14F-4D97-AF65-F5344CB8AC3E}">
        <p14:creationId xmlns:p14="http://schemas.microsoft.com/office/powerpoint/2010/main" val="410535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38933CC-D477-4CD7-A11C-CF7E66549C32}" type="datetime1">
              <a:rPr lang="x-none" smtClean="0"/>
              <a:pPr/>
              <a:t>6/4/2024</a:t>
            </a:fld>
            <a:r>
              <a:rPr lang="x-none"/>
              <a:t>  |  </a:t>
            </a:r>
            <a:r>
              <a:rPr lang="en-GB"/>
              <a:t>P</a:t>
            </a:r>
            <a:r>
              <a:rPr lang="x-none"/>
              <a:t>AGE </a:t>
            </a:r>
            <a:fld id="{3C66DE6B-CC4B-F74A-99D4-2DC8DD154D90}" type="slidenum">
              <a:rPr lang="x-none" smtClean="0"/>
              <a:pPr/>
              <a:t>6</a:t>
            </a:fld>
            <a:endParaRPr lang="x-none" dirty="0"/>
          </a:p>
        </p:txBody>
      </p:sp>
      <p:sp>
        <p:nvSpPr>
          <p:cNvPr id="6" name="Title 5"/>
          <p:cNvSpPr txBox="1">
            <a:spLocks/>
          </p:cNvSpPr>
          <p:nvPr/>
        </p:nvSpPr>
        <p:spPr>
          <a:xfrm>
            <a:off x="2351584" y="836712"/>
            <a:ext cx="8244408" cy="13130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solidFill>
                  <a:srgbClr val="1F4E79"/>
                </a:solidFill>
                <a:latin typeface="+mn-lt"/>
                <a:ea typeface="+mn-ea"/>
                <a:cs typeface="Arial" panose="020B0604020202020204" pitchFamily="34" charset="0"/>
              </a:rPr>
              <a:t>Soon after NATO was established in 1949 expert groups start to develop their own terminology without any coordination...</a:t>
            </a:r>
          </a:p>
        </p:txBody>
      </p:sp>
      <p:sp>
        <p:nvSpPr>
          <p:cNvPr id="7" name="Oval 6"/>
          <p:cNvSpPr>
            <a:spLocks noChangeArrowheads="1"/>
          </p:cNvSpPr>
          <p:nvPr/>
        </p:nvSpPr>
        <p:spPr bwMode="auto">
          <a:xfrm>
            <a:off x="6331695" y="2545470"/>
            <a:ext cx="1279798" cy="914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command  and control</a:t>
            </a:r>
          </a:p>
        </p:txBody>
      </p:sp>
      <p:sp>
        <p:nvSpPr>
          <p:cNvPr id="8" name="Oval 7"/>
          <p:cNvSpPr>
            <a:spLocks noChangeArrowheads="1"/>
          </p:cNvSpPr>
          <p:nvPr/>
        </p:nvSpPr>
        <p:spPr bwMode="auto">
          <a:xfrm>
            <a:off x="3441774" y="4584819"/>
            <a:ext cx="1371600" cy="914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civil emergency planning</a:t>
            </a:r>
          </a:p>
        </p:txBody>
      </p:sp>
      <p:sp>
        <p:nvSpPr>
          <p:cNvPr id="9" name="Oval 8"/>
          <p:cNvSpPr>
            <a:spLocks noChangeArrowheads="1"/>
          </p:cNvSpPr>
          <p:nvPr/>
        </p:nvSpPr>
        <p:spPr bwMode="auto">
          <a:xfrm>
            <a:off x="4036945" y="4301497"/>
            <a:ext cx="1143000" cy="952822"/>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fire support</a:t>
            </a:r>
          </a:p>
        </p:txBody>
      </p:sp>
      <p:sp>
        <p:nvSpPr>
          <p:cNvPr id="10" name="Oval 9"/>
          <p:cNvSpPr>
            <a:spLocks noChangeArrowheads="1"/>
          </p:cNvSpPr>
          <p:nvPr/>
        </p:nvSpPr>
        <p:spPr bwMode="auto">
          <a:xfrm>
            <a:off x="5353419" y="3373898"/>
            <a:ext cx="1193800" cy="8890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spcBef>
                <a:spcPct val="0"/>
              </a:spcBef>
              <a:buSzTx/>
              <a:buFontTx/>
              <a:buNone/>
            </a:pPr>
            <a:endParaRPr lang="en-US" altLang="en-US" sz="1200" dirty="0">
              <a:solidFill>
                <a:srgbClr val="FFFFFF"/>
              </a:solidFill>
              <a:latin typeface="+mn-lt"/>
            </a:endParaRPr>
          </a:p>
          <a:p>
            <a:pPr>
              <a:spcBef>
                <a:spcPct val="0"/>
              </a:spcBef>
              <a:buSzTx/>
              <a:buFontTx/>
              <a:buNone/>
            </a:pPr>
            <a:r>
              <a:rPr lang="en-US" altLang="en-US" sz="1200" dirty="0">
                <a:solidFill>
                  <a:srgbClr val="FFFFFF"/>
                </a:solidFill>
                <a:latin typeface="+mn-lt"/>
              </a:rPr>
              <a:t>logistics</a:t>
            </a:r>
          </a:p>
        </p:txBody>
      </p:sp>
      <p:sp>
        <p:nvSpPr>
          <p:cNvPr id="11" name="Oval 10"/>
          <p:cNvSpPr>
            <a:spLocks noChangeArrowheads="1"/>
          </p:cNvSpPr>
          <p:nvPr/>
        </p:nvSpPr>
        <p:spPr bwMode="auto">
          <a:xfrm>
            <a:off x="6301491" y="4109097"/>
            <a:ext cx="1536700" cy="914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engineers</a:t>
            </a:r>
          </a:p>
        </p:txBody>
      </p:sp>
      <p:sp>
        <p:nvSpPr>
          <p:cNvPr id="12" name="Oval 11"/>
          <p:cNvSpPr>
            <a:spLocks noChangeArrowheads="1"/>
          </p:cNvSpPr>
          <p:nvPr/>
        </p:nvSpPr>
        <p:spPr bwMode="auto">
          <a:xfrm>
            <a:off x="7399486" y="3719646"/>
            <a:ext cx="914400" cy="660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X</a:t>
            </a:r>
          </a:p>
        </p:txBody>
      </p:sp>
      <p:sp>
        <p:nvSpPr>
          <p:cNvPr id="13" name="Oval 12"/>
          <p:cNvSpPr>
            <a:spLocks noChangeArrowheads="1"/>
          </p:cNvSpPr>
          <p:nvPr/>
        </p:nvSpPr>
        <p:spPr bwMode="auto">
          <a:xfrm>
            <a:off x="7935541" y="4944258"/>
            <a:ext cx="914400" cy="660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a:solidFill>
                  <a:srgbClr val="FFFFFF"/>
                </a:solidFill>
                <a:latin typeface="+mn-lt"/>
              </a:rPr>
              <a:t>Y</a:t>
            </a:r>
          </a:p>
        </p:txBody>
      </p:sp>
      <p:sp>
        <p:nvSpPr>
          <p:cNvPr id="14" name="Oval 13"/>
          <p:cNvSpPr>
            <a:spLocks noChangeArrowheads="1"/>
          </p:cNvSpPr>
          <p:nvPr/>
        </p:nvSpPr>
        <p:spPr bwMode="auto">
          <a:xfrm>
            <a:off x="4813979" y="2781438"/>
            <a:ext cx="914400" cy="660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Z</a:t>
            </a:r>
          </a:p>
        </p:txBody>
      </p:sp>
      <p:sp>
        <p:nvSpPr>
          <p:cNvPr id="15" name="Oval 14"/>
          <p:cNvSpPr>
            <a:spLocks noChangeArrowheads="1"/>
          </p:cNvSpPr>
          <p:nvPr/>
        </p:nvSpPr>
        <p:spPr bwMode="auto">
          <a:xfrm>
            <a:off x="3415954" y="3766431"/>
            <a:ext cx="1193800" cy="697125"/>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spcBef>
                <a:spcPct val="0"/>
              </a:spcBef>
              <a:buSzTx/>
              <a:buFontTx/>
              <a:buNone/>
            </a:pPr>
            <a:r>
              <a:rPr lang="en-US" altLang="en-US" sz="1200" dirty="0">
                <a:solidFill>
                  <a:srgbClr val="FFFFFF"/>
                </a:solidFill>
                <a:latin typeface="+mn-lt"/>
              </a:rPr>
              <a:t>chemical warfare</a:t>
            </a:r>
          </a:p>
        </p:txBody>
      </p:sp>
      <p:sp>
        <p:nvSpPr>
          <p:cNvPr id="16" name="Oval 15"/>
          <p:cNvSpPr>
            <a:spLocks noChangeArrowheads="1"/>
          </p:cNvSpPr>
          <p:nvPr/>
        </p:nvSpPr>
        <p:spPr bwMode="auto">
          <a:xfrm>
            <a:off x="4110204" y="3297357"/>
            <a:ext cx="1536700" cy="914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intelligence</a:t>
            </a:r>
          </a:p>
        </p:txBody>
      </p:sp>
      <p:sp>
        <p:nvSpPr>
          <p:cNvPr id="17" name="Oval 16"/>
          <p:cNvSpPr>
            <a:spLocks noChangeArrowheads="1"/>
          </p:cNvSpPr>
          <p:nvPr/>
        </p:nvSpPr>
        <p:spPr bwMode="auto">
          <a:xfrm>
            <a:off x="4815041" y="4635766"/>
            <a:ext cx="1536700" cy="787086"/>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special operations</a:t>
            </a:r>
          </a:p>
        </p:txBody>
      </p:sp>
      <p:sp>
        <p:nvSpPr>
          <p:cNvPr id="18" name="Oval 17"/>
          <p:cNvSpPr>
            <a:spLocks noChangeArrowheads="1"/>
          </p:cNvSpPr>
          <p:nvPr/>
        </p:nvSpPr>
        <p:spPr bwMode="auto">
          <a:xfrm>
            <a:off x="7875181" y="3958289"/>
            <a:ext cx="1533187" cy="728264"/>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antisubmarine warfare</a:t>
            </a:r>
          </a:p>
        </p:txBody>
      </p:sp>
      <p:sp>
        <p:nvSpPr>
          <p:cNvPr id="19" name="Oval 18"/>
          <p:cNvSpPr>
            <a:spLocks noChangeArrowheads="1"/>
          </p:cNvSpPr>
          <p:nvPr/>
        </p:nvSpPr>
        <p:spPr bwMode="auto">
          <a:xfrm>
            <a:off x="6971594" y="5111659"/>
            <a:ext cx="1226740" cy="966907"/>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combat service support</a:t>
            </a:r>
          </a:p>
        </p:txBody>
      </p:sp>
      <p:sp>
        <p:nvSpPr>
          <p:cNvPr id="20" name="Oval 19"/>
          <p:cNvSpPr>
            <a:spLocks noChangeArrowheads="1"/>
          </p:cNvSpPr>
          <p:nvPr/>
        </p:nvSpPr>
        <p:spPr bwMode="auto">
          <a:xfrm>
            <a:off x="7952857" y="3154053"/>
            <a:ext cx="1377833" cy="914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crisis</a:t>
            </a:r>
          </a:p>
          <a:p>
            <a:pPr algn="ctr">
              <a:spcBef>
                <a:spcPct val="0"/>
              </a:spcBef>
              <a:buSzTx/>
              <a:buFontTx/>
              <a:buNone/>
            </a:pPr>
            <a:r>
              <a:rPr lang="en-US" altLang="en-US" sz="1200" dirty="0">
                <a:solidFill>
                  <a:srgbClr val="FFFFFF"/>
                </a:solidFill>
                <a:latin typeface="+mn-lt"/>
              </a:rPr>
              <a:t>response </a:t>
            </a:r>
          </a:p>
          <a:p>
            <a:pPr algn="ctr">
              <a:spcBef>
                <a:spcPct val="0"/>
              </a:spcBef>
              <a:buSzTx/>
              <a:buFontTx/>
              <a:buNone/>
            </a:pPr>
            <a:r>
              <a:rPr lang="en-US" altLang="en-US" sz="1200" dirty="0">
                <a:solidFill>
                  <a:srgbClr val="FFFFFF"/>
                </a:solidFill>
                <a:latin typeface="+mn-lt"/>
              </a:rPr>
              <a:t>operations</a:t>
            </a:r>
          </a:p>
        </p:txBody>
      </p:sp>
      <p:sp>
        <p:nvSpPr>
          <p:cNvPr id="21" name="Oval 20"/>
          <p:cNvSpPr>
            <a:spLocks noChangeArrowheads="1"/>
          </p:cNvSpPr>
          <p:nvPr/>
        </p:nvSpPr>
        <p:spPr bwMode="auto">
          <a:xfrm>
            <a:off x="5551523" y="2718218"/>
            <a:ext cx="1181100" cy="914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r>
              <a:rPr lang="en-US" altLang="en-US" sz="1200" dirty="0">
                <a:solidFill>
                  <a:srgbClr val="FFFFFF"/>
                </a:solidFill>
                <a:latin typeface="+mn-lt"/>
              </a:rPr>
              <a:t>air and missile </a:t>
            </a:r>
            <a:r>
              <a:rPr lang="en-US" altLang="en-US" sz="1200" dirty="0" err="1">
                <a:solidFill>
                  <a:srgbClr val="FFFFFF"/>
                </a:solidFill>
                <a:latin typeface="+mn-lt"/>
              </a:rPr>
              <a:t>defence</a:t>
            </a:r>
            <a:endParaRPr lang="en-US" altLang="en-US" sz="1200" dirty="0">
              <a:solidFill>
                <a:srgbClr val="FFFFFF"/>
              </a:solidFill>
              <a:latin typeface="+mn-lt"/>
            </a:endParaRPr>
          </a:p>
        </p:txBody>
      </p:sp>
      <p:sp>
        <p:nvSpPr>
          <p:cNvPr id="22" name="Oval 21"/>
          <p:cNvSpPr>
            <a:spLocks noChangeArrowheads="1"/>
          </p:cNvSpPr>
          <p:nvPr/>
        </p:nvSpPr>
        <p:spPr bwMode="auto">
          <a:xfrm>
            <a:off x="4390938" y="5121204"/>
            <a:ext cx="1081403" cy="91440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training</a:t>
            </a:r>
          </a:p>
        </p:txBody>
      </p:sp>
      <p:sp>
        <p:nvSpPr>
          <p:cNvPr id="23" name="Oval 22"/>
          <p:cNvSpPr>
            <a:spLocks noChangeArrowheads="1"/>
          </p:cNvSpPr>
          <p:nvPr/>
        </p:nvSpPr>
        <p:spPr bwMode="auto">
          <a:xfrm>
            <a:off x="4723627" y="4025158"/>
            <a:ext cx="1813097" cy="77914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standardization</a:t>
            </a:r>
          </a:p>
        </p:txBody>
      </p:sp>
      <p:sp>
        <p:nvSpPr>
          <p:cNvPr id="24" name="Oval 23"/>
          <p:cNvSpPr>
            <a:spLocks noChangeArrowheads="1"/>
          </p:cNvSpPr>
          <p:nvPr/>
        </p:nvSpPr>
        <p:spPr bwMode="auto">
          <a:xfrm>
            <a:off x="7131895" y="4463556"/>
            <a:ext cx="1248490" cy="77914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medicine</a:t>
            </a:r>
          </a:p>
        </p:txBody>
      </p:sp>
      <p:sp>
        <p:nvSpPr>
          <p:cNvPr id="25" name="Oval 24"/>
          <p:cNvSpPr>
            <a:spLocks noChangeArrowheads="1"/>
          </p:cNvSpPr>
          <p:nvPr/>
        </p:nvSpPr>
        <p:spPr bwMode="auto">
          <a:xfrm>
            <a:off x="6003337" y="4706585"/>
            <a:ext cx="1398788" cy="1010381"/>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host-nation support</a:t>
            </a:r>
          </a:p>
        </p:txBody>
      </p:sp>
      <p:sp>
        <p:nvSpPr>
          <p:cNvPr id="26" name="Oval 25"/>
          <p:cNvSpPr>
            <a:spLocks noChangeArrowheads="1"/>
          </p:cNvSpPr>
          <p:nvPr/>
        </p:nvSpPr>
        <p:spPr bwMode="auto">
          <a:xfrm>
            <a:off x="7177011" y="2729292"/>
            <a:ext cx="1398788" cy="984290"/>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munition </a:t>
            </a:r>
          </a:p>
          <a:p>
            <a:pPr algn="ctr">
              <a:spcBef>
                <a:spcPct val="0"/>
              </a:spcBef>
              <a:buSzTx/>
              <a:buFontTx/>
              <a:buNone/>
            </a:pPr>
            <a:r>
              <a:rPr lang="en-US" altLang="en-US" sz="1200" dirty="0">
                <a:solidFill>
                  <a:srgbClr val="FFFFFF"/>
                </a:solidFill>
                <a:latin typeface="+mn-lt"/>
              </a:rPr>
              <a:t>safety</a:t>
            </a:r>
          </a:p>
        </p:txBody>
      </p:sp>
      <p:sp>
        <p:nvSpPr>
          <p:cNvPr id="27" name="Oval 26"/>
          <p:cNvSpPr>
            <a:spLocks noChangeArrowheads="1"/>
          </p:cNvSpPr>
          <p:nvPr/>
        </p:nvSpPr>
        <p:spPr bwMode="auto">
          <a:xfrm>
            <a:off x="3300426" y="2404922"/>
            <a:ext cx="1868869" cy="1144472"/>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electromagnetic warfare</a:t>
            </a:r>
          </a:p>
        </p:txBody>
      </p:sp>
      <p:sp>
        <p:nvSpPr>
          <p:cNvPr id="28" name="Oval 27"/>
          <p:cNvSpPr>
            <a:spLocks noChangeArrowheads="1"/>
          </p:cNvSpPr>
          <p:nvPr/>
        </p:nvSpPr>
        <p:spPr bwMode="auto">
          <a:xfrm>
            <a:off x="6262059" y="3241578"/>
            <a:ext cx="1398788" cy="1010381"/>
          </a:xfrm>
          <a:prstGeom prst="ellipse">
            <a:avLst/>
          </a:prstGeom>
          <a:solidFill>
            <a:schemeClr val="accent1"/>
          </a:solidFill>
          <a:ln w="9525" algn="ctr">
            <a:solidFill>
              <a:schemeClr val="tx1"/>
            </a:solidFill>
            <a:round/>
            <a:headEnd/>
            <a:tailEnd/>
          </a:ln>
        </p:spPr>
        <p:txBody>
          <a:bodyPr/>
          <a:lstStyle>
            <a:lvl1pPr>
              <a:spcBef>
                <a:spcPct val="20000"/>
              </a:spcBef>
              <a:buSzPct val="100000"/>
              <a:buChar char="•"/>
              <a:defRPr sz="3200">
                <a:solidFill>
                  <a:schemeClr val="bg2"/>
                </a:solidFill>
                <a:latin typeface="Arial" panose="020B0604020202020204" pitchFamily="34" charset="0"/>
              </a:defRPr>
            </a:lvl1pPr>
            <a:lvl2pPr marL="742950" indent="-285750">
              <a:spcBef>
                <a:spcPct val="20000"/>
              </a:spcBef>
              <a:buSzPct val="100000"/>
              <a:buChar char="–"/>
              <a:defRPr sz="2800">
                <a:solidFill>
                  <a:schemeClr val="bg2"/>
                </a:solidFill>
                <a:latin typeface="Arial" panose="020B0604020202020204" pitchFamily="34" charset="0"/>
              </a:defRPr>
            </a:lvl2pPr>
            <a:lvl3pPr marL="1143000" indent="-228600">
              <a:spcBef>
                <a:spcPct val="20000"/>
              </a:spcBef>
              <a:buSzPct val="100000"/>
              <a:buChar char="•"/>
              <a:defRPr sz="2400">
                <a:solidFill>
                  <a:schemeClr val="bg2"/>
                </a:solidFill>
                <a:latin typeface="Arial" panose="020B0604020202020204" pitchFamily="34" charset="0"/>
              </a:defRPr>
            </a:lvl3pPr>
            <a:lvl4pPr marL="1600200" indent="-228600">
              <a:spcBef>
                <a:spcPct val="20000"/>
              </a:spcBef>
              <a:buSzPct val="100000"/>
              <a:buChar char="–"/>
              <a:defRPr sz="2000">
                <a:solidFill>
                  <a:schemeClr val="bg2"/>
                </a:solidFill>
                <a:latin typeface="Arial" panose="020B0604020202020204" pitchFamily="34" charset="0"/>
              </a:defRPr>
            </a:lvl4pPr>
            <a:lvl5pPr marL="2057400" indent="-228600">
              <a:spcBef>
                <a:spcPct val="20000"/>
              </a:spcBef>
              <a:buSzPct val="10000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bg2"/>
                </a:solidFill>
                <a:latin typeface="Arial" panose="020B0604020202020204" pitchFamily="34" charset="0"/>
              </a:defRPr>
            </a:lvl9pPr>
          </a:lstStyle>
          <a:p>
            <a:pPr algn="ctr">
              <a:spcBef>
                <a:spcPct val="0"/>
              </a:spcBef>
              <a:buSzTx/>
              <a:buFontTx/>
              <a:buNone/>
            </a:pPr>
            <a:endParaRPr lang="en-US" altLang="en-US" sz="1200" dirty="0">
              <a:solidFill>
                <a:srgbClr val="FFFFFF"/>
              </a:solidFill>
              <a:latin typeface="+mn-lt"/>
            </a:endParaRPr>
          </a:p>
          <a:p>
            <a:pPr algn="ctr">
              <a:spcBef>
                <a:spcPct val="0"/>
              </a:spcBef>
              <a:buSzTx/>
              <a:buFontTx/>
              <a:buNone/>
            </a:pPr>
            <a:r>
              <a:rPr lang="en-US" altLang="en-US" sz="1200" dirty="0">
                <a:solidFill>
                  <a:srgbClr val="FFFFFF"/>
                </a:solidFill>
                <a:latin typeface="+mn-lt"/>
              </a:rPr>
              <a:t>AAP-06</a:t>
            </a:r>
          </a:p>
        </p:txBody>
      </p:sp>
    </p:spTree>
    <p:extLst>
      <p:ext uri="{BB962C8B-B14F-4D97-AF65-F5344CB8AC3E}">
        <p14:creationId xmlns:p14="http://schemas.microsoft.com/office/powerpoint/2010/main" val="22202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9"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0-#ppt_w/2"/>
                                          </p:val>
                                        </p:tav>
                                        <p:tav tm="100000">
                                          <p:val>
                                            <p:strVal val="#ppt_x"/>
                                          </p:val>
                                        </p:tav>
                                      </p:tavLst>
                                    </p:anim>
                                    <p:anim calcmode="lin" valueType="num">
                                      <p:cBhvr additive="base">
                                        <p:cTn id="13" dur="25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1+#ppt_w/2"/>
                                          </p:val>
                                        </p:tav>
                                        <p:tav tm="100000">
                                          <p:val>
                                            <p:strVal val="#ppt_x"/>
                                          </p:val>
                                        </p:tav>
                                      </p:tavLst>
                                    </p:anim>
                                    <p:anim calcmode="lin" valueType="num">
                                      <p:cBhvr additive="base">
                                        <p:cTn id="18" dur="25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750"/>
                            </p:stCondLst>
                            <p:childTnLst>
                              <p:par>
                                <p:cTn id="20" presetID="2" presetClass="entr" presetSubtype="1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0-#ppt_w/2"/>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fill="hold"/>
                                        <p:tgtEl>
                                          <p:spTgt spid="11"/>
                                        </p:tgtEl>
                                        <p:attrNameLst>
                                          <p:attrName>ppt_x</p:attrName>
                                        </p:attrNameLst>
                                      </p:cBhvr>
                                      <p:tavLst>
                                        <p:tav tm="0">
                                          <p:val>
                                            <p:strVal val="1+#ppt_w/2"/>
                                          </p:val>
                                        </p:tav>
                                        <p:tav tm="100000">
                                          <p:val>
                                            <p:strVal val="#ppt_x"/>
                                          </p:val>
                                        </p:tav>
                                      </p:tavLst>
                                    </p:anim>
                                    <p:anim calcmode="lin" valueType="num">
                                      <p:cBhvr additive="base">
                                        <p:cTn id="28" dur="2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9"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50" fill="hold"/>
                                        <p:tgtEl>
                                          <p:spTgt spid="15"/>
                                        </p:tgtEl>
                                        <p:attrNameLst>
                                          <p:attrName>ppt_x</p:attrName>
                                        </p:attrNameLst>
                                      </p:cBhvr>
                                      <p:tavLst>
                                        <p:tav tm="0">
                                          <p:val>
                                            <p:strVal val="0-#ppt_w/2"/>
                                          </p:val>
                                        </p:tav>
                                        <p:tav tm="100000">
                                          <p:val>
                                            <p:strVal val="#ppt_x"/>
                                          </p:val>
                                        </p:tav>
                                      </p:tavLst>
                                    </p:anim>
                                    <p:anim calcmode="lin" valueType="num">
                                      <p:cBhvr additive="base">
                                        <p:cTn id="33" dur="25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50" fill="hold"/>
                                        <p:tgtEl>
                                          <p:spTgt spid="16"/>
                                        </p:tgtEl>
                                        <p:attrNameLst>
                                          <p:attrName>ppt_x</p:attrName>
                                        </p:attrNameLst>
                                      </p:cBhvr>
                                      <p:tavLst>
                                        <p:tav tm="0">
                                          <p:val>
                                            <p:strVal val="1+#ppt_w/2"/>
                                          </p:val>
                                        </p:tav>
                                        <p:tav tm="100000">
                                          <p:val>
                                            <p:strVal val="#ppt_x"/>
                                          </p:val>
                                        </p:tav>
                                      </p:tavLst>
                                    </p:anim>
                                    <p:anim calcmode="lin" valueType="num">
                                      <p:cBhvr additive="base">
                                        <p:cTn id="38" dur="25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250" fill="hold"/>
                                        <p:tgtEl>
                                          <p:spTgt spid="17"/>
                                        </p:tgtEl>
                                        <p:attrNameLst>
                                          <p:attrName>ppt_x</p:attrName>
                                        </p:attrNameLst>
                                      </p:cBhvr>
                                      <p:tavLst>
                                        <p:tav tm="0">
                                          <p:val>
                                            <p:strVal val="#ppt_x"/>
                                          </p:val>
                                        </p:tav>
                                        <p:tav tm="100000">
                                          <p:val>
                                            <p:strVal val="#ppt_x"/>
                                          </p:val>
                                        </p:tav>
                                      </p:tavLst>
                                    </p:anim>
                                    <p:anim calcmode="lin" valueType="num">
                                      <p:cBhvr additive="base">
                                        <p:cTn id="43" dur="25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3"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250" fill="hold"/>
                                        <p:tgtEl>
                                          <p:spTgt spid="18"/>
                                        </p:tgtEl>
                                        <p:attrNameLst>
                                          <p:attrName>ppt_x</p:attrName>
                                        </p:attrNameLst>
                                      </p:cBhvr>
                                      <p:tavLst>
                                        <p:tav tm="0">
                                          <p:val>
                                            <p:strVal val="1+#ppt_w/2"/>
                                          </p:val>
                                        </p:tav>
                                        <p:tav tm="100000">
                                          <p:val>
                                            <p:strVal val="#ppt_x"/>
                                          </p:val>
                                        </p:tav>
                                      </p:tavLst>
                                    </p:anim>
                                    <p:anim calcmode="lin" valueType="num">
                                      <p:cBhvr additive="base">
                                        <p:cTn id="48" dur="250" fill="hold"/>
                                        <p:tgtEl>
                                          <p:spTgt spid="18"/>
                                        </p:tgtEl>
                                        <p:attrNameLst>
                                          <p:attrName>ppt_y</p:attrName>
                                        </p:attrNameLst>
                                      </p:cBhvr>
                                      <p:tavLst>
                                        <p:tav tm="0">
                                          <p:val>
                                            <p:strVal val="0-#ppt_h/2"/>
                                          </p:val>
                                        </p:tav>
                                        <p:tav tm="100000">
                                          <p:val>
                                            <p:strVal val="#ppt_y"/>
                                          </p:val>
                                        </p:tav>
                                      </p:tavLst>
                                    </p:anim>
                                  </p:childTnLst>
                                </p:cTn>
                              </p:par>
                            </p:childTnLst>
                          </p:cTn>
                        </p:par>
                        <p:par>
                          <p:cTn id="49" fill="hold">
                            <p:stCondLst>
                              <p:cond delay="2250"/>
                            </p:stCondLst>
                            <p:childTnLst>
                              <p:par>
                                <p:cTn id="50" presetID="2" presetClass="entr" presetSubtype="9"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250" fill="hold"/>
                                        <p:tgtEl>
                                          <p:spTgt spid="19"/>
                                        </p:tgtEl>
                                        <p:attrNameLst>
                                          <p:attrName>ppt_x</p:attrName>
                                        </p:attrNameLst>
                                      </p:cBhvr>
                                      <p:tavLst>
                                        <p:tav tm="0">
                                          <p:val>
                                            <p:strVal val="0-#ppt_w/2"/>
                                          </p:val>
                                        </p:tav>
                                        <p:tav tm="100000">
                                          <p:val>
                                            <p:strVal val="#ppt_x"/>
                                          </p:val>
                                        </p:tav>
                                      </p:tavLst>
                                    </p:anim>
                                    <p:anim calcmode="lin" valueType="num">
                                      <p:cBhvr additive="base">
                                        <p:cTn id="53" dur="250" fill="hold"/>
                                        <p:tgtEl>
                                          <p:spTgt spid="19"/>
                                        </p:tgtEl>
                                        <p:attrNameLst>
                                          <p:attrName>ppt_y</p:attrName>
                                        </p:attrNameLst>
                                      </p:cBhvr>
                                      <p:tavLst>
                                        <p:tav tm="0">
                                          <p:val>
                                            <p:strVal val="0-#ppt_h/2"/>
                                          </p:val>
                                        </p:tav>
                                        <p:tav tm="100000">
                                          <p:val>
                                            <p:strVal val="#ppt_y"/>
                                          </p:val>
                                        </p:tav>
                                      </p:tavLst>
                                    </p:anim>
                                  </p:childTnLst>
                                </p:cTn>
                              </p:par>
                            </p:childTnLst>
                          </p:cTn>
                        </p:par>
                        <p:par>
                          <p:cTn id="54" fill="hold">
                            <p:stCondLst>
                              <p:cond delay="2500"/>
                            </p:stCondLst>
                            <p:childTnLst>
                              <p:par>
                                <p:cTn id="55" presetID="2" presetClass="entr" presetSubtype="2"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250" fill="hold"/>
                                        <p:tgtEl>
                                          <p:spTgt spid="20"/>
                                        </p:tgtEl>
                                        <p:attrNameLst>
                                          <p:attrName>ppt_x</p:attrName>
                                        </p:attrNameLst>
                                      </p:cBhvr>
                                      <p:tavLst>
                                        <p:tav tm="0">
                                          <p:val>
                                            <p:strVal val="1+#ppt_w/2"/>
                                          </p:val>
                                        </p:tav>
                                        <p:tav tm="100000">
                                          <p:val>
                                            <p:strVal val="#ppt_x"/>
                                          </p:val>
                                        </p:tav>
                                      </p:tavLst>
                                    </p:anim>
                                    <p:anim calcmode="lin" valueType="num">
                                      <p:cBhvr additive="base">
                                        <p:cTn id="58" dur="250" fill="hold"/>
                                        <p:tgtEl>
                                          <p:spTgt spid="20"/>
                                        </p:tgtEl>
                                        <p:attrNameLst>
                                          <p:attrName>ppt_y</p:attrName>
                                        </p:attrNameLst>
                                      </p:cBhvr>
                                      <p:tavLst>
                                        <p:tav tm="0">
                                          <p:val>
                                            <p:strVal val="#ppt_y"/>
                                          </p:val>
                                        </p:tav>
                                        <p:tav tm="100000">
                                          <p:val>
                                            <p:strVal val="#ppt_y"/>
                                          </p:val>
                                        </p:tav>
                                      </p:tavLst>
                                    </p:anim>
                                  </p:childTnLst>
                                </p:cTn>
                              </p:par>
                            </p:childTnLst>
                          </p:cTn>
                        </p:par>
                        <p:par>
                          <p:cTn id="59" fill="hold">
                            <p:stCondLst>
                              <p:cond delay="2750"/>
                            </p:stCondLst>
                            <p:childTnLst>
                              <p:par>
                                <p:cTn id="60" presetID="2" presetClass="entr" presetSubtype="1"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250" fill="hold"/>
                                        <p:tgtEl>
                                          <p:spTgt spid="21"/>
                                        </p:tgtEl>
                                        <p:attrNameLst>
                                          <p:attrName>ppt_x</p:attrName>
                                        </p:attrNameLst>
                                      </p:cBhvr>
                                      <p:tavLst>
                                        <p:tav tm="0">
                                          <p:val>
                                            <p:strVal val="#ppt_x"/>
                                          </p:val>
                                        </p:tav>
                                        <p:tav tm="100000">
                                          <p:val>
                                            <p:strVal val="#ppt_x"/>
                                          </p:val>
                                        </p:tav>
                                      </p:tavLst>
                                    </p:anim>
                                    <p:anim calcmode="lin" valueType="num">
                                      <p:cBhvr additive="base">
                                        <p:cTn id="63" dur="250" fill="hold"/>
                                        <p:tgtEl>
                                          <p:spTgt spid="21"/>
                                        </p:tgtEl>
                                        <p:attrNameLst>
                                          <p:attrName>ppt_y</p:attrName>
                                        </p:attrNameLst>
                                      </p:cBhvr>
                                      <p:tavLst>
                                        <p:tav tm="0">
                                          <p:val>
                                            <p:strVal val="0-#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250" fill="hold"/>
                                        <p:tgtEl>
                                          <p:spTgt spid="22"/>
                                        </p:tgtEl>
                                        <p:attrNameLst>
                                          <p:attrName>ppt_x</p:attrName>
                                        </p:attrNameLst>
                                      </p:cBhvr>
                                      <p:tavLst>
                                        <p:tav tm="0">
                                          <p:val>
                                            <p:strVal val="#ppt_x"/>
                                          </p:val>
                                        </p:tav>
                                        <p:tav tm="100000">
                                          <p:val>
                                            <p:strVal val="#ppt_x"/>
                                          </p:val>
                                        </p:tav>
                                      </p:tavLst>
                                    </p:anim>
                                    <p:anim calcmode="lin" valueType="num">
                                      <p:cBhvr additive="base">
                                        <p:cTn id="68" dur="250" fill="hold"/>
                                        <p:tgtEl>
                                          <p:spTgt spid="22"/>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2" presetClass="entr" presetSubtype="3"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250" fill="hold"/>
                                        <p:tgtEl>
                                          <p:spTgt spid="23"/>
                                        </p:tgtEl>
                                        <p:attrNameLst>
                                          <p:attrName>ppt_x</p:attrName>
                                        </p:attrNameLst>
                                      </p:cBhvr>
                                      <p:tavLst>
                                        <p:tav tm="0">
                                          <p:val>
                                            <p:strVal val="1+#ppt_w/2"/>
                                          </p:val>
                                        </p:tav>
                                        <p:tav tm="100000">
                                          <p:val>
                                            <p:strVal val="#ppt_x"/>
                                          </p:val>
                                        </p:tav>
                                      </p:tavLst>
                                    </p:anim>
                                    <p:anim calcmode="lin" valueType="num">
                                      <p:cBhvr additive="base">
                                        <p:cTn id="73" dur="250" fill="hold"/>
                                        <p:tgtEl>
                                          <p:spTgt spid="23"/>
                                        </p:tgtEl>
                                        <p:attrNameLst>
                                          <p:attrName>ppt_y</p:attrName>
                                        </p:attrNameLst>
                                      </p:cBhvr>
                                      <p:tavLst>
                                        <p:tav tm="0">
                                          <p:val>
                                            <p:strVal val="0-#ppt_h/2"/>
                                          </p:val>
                                        </p:tav>
                                        <p:tav tm="100000">
                                          <p:val>
                                            <p:strVal val="#ppt_y"/>
                                          </p:val>
                                        </p:tav>
                                      </p:tavLst>
                                    </p:anim>
                                  </p:childTnLst>
                                </p:cTn>
                              </p:par>
                            </p:childTnLst>
                          </p:cTn>
                        </p:par>
                        <p:par>
                          <p:cTn id="74" fill="hold">
                            <p:stCondLst>
                              <p:cond delay="3500"/>
                            </p:stCondLst>
                            <p:childTnLst>
                              <p:par>
                                <p:cTn id="75" presetID="2" presetClass="entr" presetSubtype="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250" fill="hold"/>
                                        <p:tgtEl>
                                          <p:spTgt spid="24"/>
                                        </p:tgtEl>
                                        <p:attrNameLst>
                                          <p:attrName>ppt_x</p:attrName>
                                        </p:attrNameLst>
                                      </p:cBhvr>
                                      <p:tavLst>
                                        <p:tav tm="0">
                                          <p:val>
                                            <p:strVal val="0-#ppt_w/2"/>
                                          </p:val>
                                        </p:tav>
                                        <p:tav tm="100000">
                                          <p:val>
                                            <p:strVal val="#ppt_x"/>
                                          </p:val>
                                        </p:tav>
                                      </p:tavLst>
                                    </p:anim>
                                    <p:anim calcmode="lin" valueType="num">
                                      <p:cBhvr additive="base">
                                        <p:cTn id="78" dur="250" fill="hold"/>
                                        <p:tgtEl>
                                          <p:spTgt spid="24"/>
                                        </p:tgtEl>
                                        <p:attrNameLst>
                                          <p:attrName>ppt_y</p:attrName>
                                        </p:attrNameLst>
                                      </p:cBhvr>
                                      <p:tavLst>
                                        <p:tav tm="0">
                                          <p:val>
                                            <p:strVal val="#ppt_y"/>
                                          </p:val>
                                        </p:tav>
                                        <p:tav tm="100000">
                                          <p:val>
                                            <p:strVal val="#ppt_y"/>
                                          </p:val>
                                        </p:tav>
                                      </p:tavLst>
                                    </p:anim>
                                  </p:childTnLst>
                                </p:cTn>
                              </p:par>
                            </p:childTnLst>
                          </p:cTn>
                        </p:par>
                        <p:par>
                          <p:cTn id="79" fill="hold">
                            <p:stCondLst>
                              <p:cond delay="3750"/>
                            </p:stCondLst>
                            <p:childTnLst>
                              <p:par>
                                <p:cTn id="80" presetID="2" presetClass="entr" presetSubtype="6"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250" fill="hold"/>
                                        <p:tgtEl>
                                          <p:spTgt spid="28"/>
                                        </p:tgtEl>
                                        <p:attrNameLst>
                                          <p:attrName>ppt_x</p:attrName>
                                        </p:attrNameLst>
                                      </p:cBhvr>
                                      <p:tavLst>
                                        <p:tav tm="0">
                                          <p:val>
                                            <p:strVal val="1+#ppt_w/2"/>
                                          </p:val>
                                        </p:tav>
                                        <p:tav tm="100000">
                                          <p:val>
                                            <p:strVal val="#ppt_x"/>
                                          </p:val>
                                        </p:tav>
                                      </p:tavLst>
                                    </p:anim>
                                    <p:anim calcmode="lin" valueType="num">
                                      <p:cBhvr additive="base">
                                        <p:cTn id="83" dur="250" fill="hold"/>
                                        <p:tgtEl>
                                          <p:spTgt spid="28"/>
                                        </p:tgtEl>
                                        <p:attrNameLst>
                                          <p:attrName>ppt_y</p:attrName>
                                        </p:attrNameLst>
                                      </p:cBhvr>
                                      <p:tavLst>
                                        <p:tav tm="0">
                                          <p:val>
                                            <p:strVal val="1+#ppt_h/2"/>
                                          </p:val>
                                        </p:tav>
                                        <p:tav tm="100000">
                                          <p:val>
                                            <p:strVal val="#ppt_y"/>
                                          </p:val>
                                        </p:tav>
                                      </p:tavLst>
                                    </p:anim>
                                  </p:childTnLst>
                                </p:cTn>
                              </p:par>
                            </p:childTnLst>
                          </p:cTn>
                        </p:par>
                        <p:par>
                          <p:cTn id="84" fill="hold">
                            <p:stCondLst>
                              <p:cond delay="4000"/>
                            </p:stCondLst>
                            <p:childTnLst>
                              <p:par>
                                <p:cTn id="85" presetID="2" presetClass="entr" presetSubtype="6"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250" fill="hold"/>
                                        <p:tgtEl>
                                          <p:spTgt spid="25"/>
                                        </p:tgtEl>
                                        <p:attrNameLst>
                                          <p:attrName>ppt_x</p:attrName>
                                        </p:attrNameLst>
                                      </p:cBhvr>
                                      <p:tavLst>
                                        <p:tav tm="0">
                                          <p:val>
                                            <p:strVal val="1+#ppt_w/2"/>
                                          </p:val>
                                        </p:tav>
                                        <p:tav tm="100000">
                                          <p:val>
                                            <p:strVal val="#ppt_x"/>
                                          </p:val>
                                        </p:tav>
                                      </p:tavLst>
                                    </p:anim>
                                    <p:anim calcmode="lin" valueType="num">
                                      <p:cBhvr additive="base">
                                        <p:cTn id="88" dur="250" fill="hold"/>
                                        <p:tgtEl>
                                          <p:spTgt spid="25"/>
                                        </p:tgtEl>
                                        <p:attrNameLst>
                                          <p:attrName>ppt_y</p:attrName>
                                        </p:attrNameLst>
                                      </p:cBhvr>
                                      <p:tavLst>
                                        <p:tav tm="0">
                                          <p:val>
                                            <p:strVal val="1+#ppt_h/2"/>
                                          </p:val>
                                        </p:tav>
                                        <p:tav tm="100000">
                                          <p:val>
                                            <p:strVal val="#ppt_y"/>
                                          </p:val>
                                        </p:tav>
                                      </p:tavLst>
                                    </p:anim>
                                  </p:childTnLst>
                                </p:cTn>
                              </p:par>
                            </p:childTnLst>
                          </p:cTn>
                        </p:par>
                        <p:par>
                          <p:cTn id="89" fill="hold">
                            <p:stCondLst>
                              <p:cond delay="4250"/>
                            </p:stCondLst>
                            <p:childTnLst>
                              <p:par>
                                <p:cTn id="90" presetID="2" presetClass="entr" presetSubtype="1"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250" fill="hold"/>
                                        <p:tgtEl>
                                          <p:spTgt spid="27"/>
                                        </p:tgtEl>
                                        <p:attrNameLst>
                                          <p:attrName>ppt_x</p:attrName>
                                        </p:attrNameLst>
                                      </p:cBhvr>
                                      <p:tavLst>
                                        <p:tav tm="0">
                                          <p:val>
                                            <p:strVal val="#ppt_x"/>
                                          </p:val>
                                        </p:tav>
                                        <p:tav tm="100000">
                                          <p:val>
                                            <p:strVal val="#ppt_x"/>
                                          </p:val>
                                        </p:tav>
                                      </p:tavLst>
                                    </p:anim>
                                    <p:anim calcmode="lin" valueType="num">
                                      <p:cBhvr additive="base">
                                        <p:cTn id="93" dur="250" fill="hold"/>
                                        <p:tgtEl>
                                          <p:spTgt spid="27"/>
                                        </p:tgtEl>
                                        <p:attrNameLst>
                                          <p:attrName>ppt_y</p:attrName>
                                        </p:attrNameLst>
                                      </p:cBhvr>
                                      <p:tavLst>
                                        <p:tav tm="0">
                                          <p:val>
                                            <p:strVal val="0-#ppt_h/2"/>
                                          </p:val>
                                        </p:tav>
                                        <p:tav tm="100000">
                                          <p:val>
                                            <p:strVal val="#ppt_y"/>
                                          </p:val>
                                        </p:tav>
                                      </p:tavLst>
                                    </p:anim>
                                  </p:childTnLst>
                                </p:cTn>
                              </p:par>
                            </p:childTnLst>
                          </p:cTn>
                        </p:par>
                        <p:par>
                          <p:cTn id="94" fill="hold">
                            <p:stCondLst>
                              <p:cond delay="4500"/>
                            </p:stCondLst>
                            <p:childTnLst>
                              <p:par>
                                <p:cTn id="95" presetID="2" presetClass="entr" presetSubtype="4"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250" fill="hold"/>
                                        <p:tgtEl>
                                          <p:spTgt spid="26"/>
                                        </p:tgtEl>
                                        <p:attrNameLst>
                                          <p:attrName>ppt_x</p:attrName>
                                        </p:attrNameLst>
                                      </p:cBhvr>
                                      <p:tavLst>
                                        <p:tav tm="0">
                                          <p:val>
                                            <p:strVal val="#ppt_x"/>
                                          </p:val>
                                        </p:tav>
                                        <p:tav tm="100000">
                                          <p:val>
                                            <p:strVal val="#ppt_x"/>
                                          </p:val>
                                        </p:tav>
                                      </p:tavLst>
                                    </p:anim>
                                    <p:anim calcmode="lin" valueType="num">
                                      <p:cBhvr additive="base">
                                        <p:cTn id="98" dur="250" fill="hold"/>
                                        <p:tgtEl>
                                          <p:spTgt spid="26"/>
                                        </p:tgtEl>
                                        <p:attrNameLst>
                                          <p:attrName>ppt_y</p:attrName>
                                        </p:attrNameLst>
                                      </p:cBhvr>
                                      <p:tavLst>
                                        <p:tav tm="0">
                                          <p:val>
                                            <p:strVal val="1+#ppt_h/2"/>
                                          </p:val>
                                        </p:tav>
                                        <p:tav tm="100000">
                                          <p:val>
                                            <p:strVal val="#ppt_y"/>
                                          </p:val>
                                        </p:tav>
                                      </p:tavLst>
                                    </p:anim>
                                  </p:childTnLst>
                                </p:cTn>
                              </p:par>
                            </p:childTnLst>
                          </p:cTn>
                        </p:par>
                        <p:par>
                          <p:cTn id="99" fill="hold">
                            <p:stCondLst>
                              <p:cond delay="4750"/>
                            </p:stCondLst>
                            <p:childTnLst>
                              <p:par>
                                <p:cTn id="100" presetID="9" presetClass="entr" presetSubtype="0"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dissolve">
                                      <p:cBhvr>
                                        <p:cTn id="102" dur="250"/>
                                        <p:tgtEl>
                                          <p:spTgt spid="12"/>
                                        </p:tgtEl>
                                      </p:cBhvr>
                                    </p:animEffect>
                                  </p:childTnLst>
                                </p:cTn>
                              </p:par>
                            </p:childTnLst>
                          </p:cTn>
                        </p:par>
                        <p:par>
                          <p:cTn id="103" fill="hold">
                            <p:stCondLst>
                              <p:cond delay="5000"/>
                            </p:stCondLst>
                            <p:childTnLst>
                              <p:par>
                                <p:cTn id="104" presetID="9" presetClass="entr" presetSubtype="0" fill="hold" grpId="0" nodeType="after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dissolve">
                                      <p:cBhvr>
                                        <p:cTn id="106" dur="250"/>
                                        <p:tgtEl>
                                          <p:spTgt spid="13"/>
                                        </p:tgtEl>
                                      </p:cBhvr>
                                    </p:animEffect>
                                  </p:childTnLst>
                                </p:cTn>
                              </p:par>
                            </p:childTnLst>
                          </p:cTn>
                        </p:par>
                        <p:par>
                          <p:cTn id="107" fill="hold">
                            <p:stCondLst>
                              <p:cond delay="5250"/>
                            </p:stCondLst>
                            <p:childTnLst>
                              <p:par>
                                <p:cTn id="108" presetID="9"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dissolve">
                                      <p:cBhvr>
                                        <p:cTn id="110"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b010607h[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9220" y="805484"/>
            <a:ext cx="8532440" cy="5022289"/>
          </a:xfrm>
          <a:prstGeom prst="rect">
            <a:avLst/>
          </a:prstGeom>
          <a:noFill/>
          <a:ln>
            <a:noFill/>
          </a:ln>
          <a:effectLst>
            <a:outerShdw blurRad="50800" dist="50800" dir="5400000" algn="ctr" rotWithShape="0">
              <a:srgbClr val="000000">
                <a:alpha val="3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p:txBody>
          <a:bodyPr/>
          <a:lstStyle/>
          <a:p>
            <a:fld id="{238933CC-D477-4CD7-A11C-CF7E66549C32}" type="datetime1">
              <a:rPr lang="x-none" smtClean="0"/>
              <a:pPr/>
              <a:t>6/4/2024</a:t>
            </a:fld>
            <a:r>
              <a:rPr lang="x-none" dirty="0"/>
              <a:t>  |  </a:t>
            </a:r>
            <a:r>
              <a:rPr lang="en-GB" dirty="0"/>
              <a:t>P</a:t>
            </a:r>
            <a:r>
              <a:rPr lang="x-none" dirty="0"/>
              <a:t>AGE </a:t>
            </a:r>
            <a:fld id="{3C66DE6B-CC4B-F74A-99D4-2DC8DD154D90}" type="slidenum">
              <a:rPr lang="x-none" smtClean="0"/>
              <a:pPr/>
              <a:t>7</a:t>
            </a:fld>
            <a:endParaRPr lang="x-none" dirty="0"/>
          </a:p>
        </p:txBody>
      </p:sp>
      <p:sp>
        <p:nvSpPr>
          <p:cNvPr id="5" name="Rectangle 5"/>
          <p:cNvSpPr>
            <a:spLocks noChangeArrowheads="1"/>
          </p:cNvSpPr>
          <p:nvPr/>
        </p:nvSpPr>
        <p:spPr bwMode="auto">
          <a:xfrm>
            <a:off x="2178824" y="1340768"/>
            <a:ext cx="8373073" cy="4093428"/>
          </a:xfrm>
          <a:prstGeom prst="rect">
            <a:avLst/>
          </a:prstGeom>
          <a:noFill/>
          <a:ln w="9525">
            <a:noFill/>
            <a:miter lim="800000"/>
            <a:headEnd/>
            <a:tailEnd/>
          </a:ln>
        </p:spPr>
        <p:txBody>
          <a:bodyPr wrap="square">
            <a:spAutoFit/>
          </a:bodyPr>
          <a:lstStyle/>
          <a:p>
            <a:pPr eaLnBrk="0" hangingPunct="0">
              <a:defRPr/>
            </a:pPr>
            <a:r>
              <a:rPr lang="en-GB" sz="2000" b="1" dirty="0">
                <a:solidFill>
                  <a:srgbClr val="66CCFF"/>
                </a:solidFill>
                <a:effectLst>
                  <a:outerShdw blurRad="38100" dist="38100" dir="2700000" algn="tl">
                    <a:srgbClr val="000000">
                      <a:alpha val="43137"/>
                    </a:srgbClr>
                  </a:outerShdw>
                </a:effectLst>
                <a:latin typeface="+mn-lt"/>
              </a:rPr>
              <a:t>To end the confusion in NATO terminology: NATO decided to standardize its terminology:</a:t>
            </a:r>
          </a:p>
          <a:p>
            <a:pPr eaLnBrk="0" hangingPunct="0">
              <a:defRPr/>
            </a:pPr>
            <a:endParaRPr lang="en-GB" sz="2000" b="1" dirty="0">
              <a:solidFill>
                <a:srgbClr val="66CCFF"/>
              </a:solidFill>
              <a:effectLst>
                <a:outerShdw blurRad="38100" dist="38100" dir="2700000" algn="tl">
                  <a:srgbClr val="000000">
                    <a:alpha val="43137"/>
                  </a:srgbClr>
                </a:outerShdw>
              </a:effectLst>
              <a:latin typeface="+mn-lt"/>
            </a:endParaRPr>
          </a:p>
          <a:p>
            <a:pPr eaLnBrk="0" hangingPunct="0">
              <a:defRPr/>
            </a:pPr>
            <a:r>
              <a:rPr lang="en-GB" sz="2000" b="1" dirty="0">
                <a:solidFill>
                  <a:srgbClr val="F3F6FF"/>
                </a:solidFill>
                <a:effectLst>
                  <a:outerShdw blurRad="38100" dist="38100" dir="2700000" algn="tl">
                    <a:srgbClr val="000000">
                      <a:alpha val="43137"/>
                    </a:srgbClr>
                  </a:outerShdw>
                </a:effectLst>
                <a:latin typeface="+mn-lt"/>
              </a:rPr>
              <a:t>2000: North Atlantic Council approved C-M(</a:t>
            </a:r>
            <a:r>
              <a:rPr lang="en-US" sz="2000" b="1" dirty="0">
                <a:solidFill>
                  <a:srgbClr val="F3F6FF"/>
                </a:solidFill>
                <a:effectLst>
                  <a:outerShdw blurRad="38100" dist="38100" dir="2700000" algn="tl">
                    <a:srgbClr val="000000">
                      <a:alpha val="43137"/>
                    </a:srgbClr>
                  </a:outerShdw>
                </a:effectLst>
                <a:latin typeface="+mn-lt"/>
              </a:rPr>
              <a:t>2000)54</a:t>
            </a:r>
            <a:r>
              <a:rPr lang="en-GB" sz="2000" b="1" dirty="0">
                <a:solidFill>
                  <a:srgbClr val="F3F6FF"/>
                </a:solidFill>
                <a:effectLst>
                  <a:outerShdw blurRad="38100" dist="38100" dir="2700000" algn="tl">
                    <a:srgbClr val="000000">
                      <a:alpha val="43137"/>
                    </a:srgbClr>
                  </a:outerShdw>
                </a:effectLst>
                <a:latin typeface="+mn-lt"/>
              </a:rPr>
              <a:t> NATO Policy for Standardization: </a:t>
            </a:r>
            <a:r>
              <a:rPr lang="en-GB" sz="2000" b="1" i="1" dirty="0">
                <a:solidFill>
                  <a:srgbClr val="F3F6FF"/>
                </a:solidFill>
                <a:effectLst>
                  <a:outerShdw blurRad="38100" dist="38100" dir="2700000" algn="tl">
                    <a:srgbClr val="000000">
                      <a:alpha val="43137"/>
                    </a:srgbClr>
                  </a:outerShdw>
                </a:effectLst>
                <a:latin typeface="+mn-lt"/>
              </a:rPr>
              <a:t>“</a:t>
            </a:r>
            <a:r>
              <a:rPr lang="en-US" sz="2000" b="1" i="1" dirty="0">
                <a:solidFill>
                  <a:srgbClr val="F3F6FF"/>
                </a:solidFill>
                <a:effectLst>
                  <a:outerShdw blurRad="38100" dist="38100" dir="2700000" algn="tl">
                    <a:srgbClr val="000000">
                      <a:alpha val="43137"/>
                    </a:srgbClr>
                  </a:outerShdw>
                </a:effectLst>
                <a:latin typeface="+mn-lt"/>
              </a:rPr>
              <a:t>NATO documents must use NATO agreed terminology.”</a:t>
            </a:r>
            <a:endParaRPr lang="en-US" sz="2000" i="1" dirty="0">
              <a:solidFill>
                <a:srgbClr val="F3F6FF"/>
              </a:solidFill>
              <a:effectLst>
                <a:outerShdw blurRad="38100" dist="38100" dir="2700000" algn="tl">
                  <a:srgbClr val="000000">
                    <a:alpha val="43137"/>
                  </a:srgbClr>
                </a:outerShdw>
              </a:effectLst>
              <a:latin typeface="+mn-lt"/>
            </a:endParaRPr>
          </a:p>
          <a:p>
            <a:pPr eaLnBrk="0" hangingPunct="0">
              <a:defRPr/>
            </a:pPr>
            <a:endParaRPr lang="en-GB" sz="2000" dirty="0">
              <a:solidFill>
                <a:srgbClr val="FFFFFF"/>
              </a:solidFill>
              <a:effectLst>
                <a:outerShdw blurRad="38100" dist="38100" dir="2700000" algn="tl">
                  <a:srgbClr val="000000">
                    <a:alpha val="43137"/>
                  </a:srgbClr>
                </a:outerShdw>
              </a:effectLst>
              <a:latin typeface="+mn-lt"/>
            </a:endParaRPr>
          </a:p>
          <a:p>
            <a:pPr eaLnBrk="0" hangingPunct="0">
              <a:defRPr/>
            </a:pPr>
            <a:r>
              <a:rPr lang="en-GB" sz="2000" b="1" dirty="0">
                <a:solidFill>
                  <a:srgbClr val="66CCFF"/>
                </a:solidFill>
                <a:effectLst>
                  <a:outerShdw blurRad="38100" dist="38100" dir="2700000" algn="tl">
                    <a:srgbClr val="000000">
                      <a:alpha val="43137"/>
                    </a:srgbClr>
                  </a:outerShdw>
                </a:effectLst>
                <a:latin typeface="+mn-lt"/>
              </a:rPr>
              <a:t>Current documents governing the NATO Terminology Programme:</a:t>
            </a:r>
          </a:p>
          <a:p>
            <a:pPr eaLnBrk="0" hangingPunct="0">
              <a:defRPr/>
            </a:pPr>
            <a:endParaRPr lang="en-GB" sz="2000" dirty="0">
              <a:solidFill>
                <a:srgbClr val="FFFFFF"/>
              </a:solidFill>
              <a:effectLst>
                <a:outerShdw blurRad="38100" dist="38100" dir="2700000" algn="tl">
                  <a:srgbClr val="000000">
                    <a:alpha val="43137"/>
                  </a:srgbClr>
                </a:outerShdw>
              </a:effectLst>
              <a:latin typeface="+mn-lt"/>
            </a:endParaRPr>
          </a:p>
          <a:p>
            <a:pPr eaLnBrk="0" hangingPunct="0">
              <a:defRPr/>
            </a:pPr>
            <a:r>
              <a:rPr lang="en-GB" sz="2000" b="1" dirty="0">
                <a:solidFill>
                  <a:srgbClr val="FFFFFF"/>
                </a:solidFill>
                <a:effectLst>
                  <a:outerShdw blurRad="38100" dist="38100" dir="2700000" algn="tl">
                    <a:srgbClr val="000000">
                      <a:alpha val="43137"/>
                    </a:srgbClr>
                  </a:outerShdw>
                </a:effectLst>
                <a:latin typeface="+mn-lt"/>
              </a:rPr>
              <a:t>2015: PO(2015)0193 NATO Terminology Directive </a:t>
            </a:r>
            <a:r>
              <a:rPr lang="en-GB" sz="2000" b="1" i="1" dirty="0">
                <a:solidFill>
                  <a:srgbClr val="CCFF99"/>
                </a:solidFill>
                <a:effectLst>
                  <a:outerShdw blurRad="38100" dist="38100" dir="2700000" algn="tl">
                    <a:srgbClr val="000000">
                      <a:alpha val="43137"/>
                    </a:srgbClr>
                  </a:outerShdw>
                </a:effectLst>
                <a:latin typeface="+mn-lt"/>
              </a:rPr>
              <a:t>- responsibilities and procedures.</a:t>
            </a:r>
          </a:p>
          <a:p>
            <a:pPr eaLnBrk="0" hangingPunct="0">
              <a:defRPr/>
            </a:pPr>
            <a:endParaRPr lang="en-GB" sz="2000" b="1" dirty="0">
              <a:solidFill>
                <a:srgbClr val="FFFFFF"/>
              </a:solidFill>
              <a:effectLst>
                <a:outerShdw blurRad="38100" dist="38100" dir="2700000" algn="tl">
                  <a:srgbClr val="000000">
                    <a:alpha val="43137"/>
                  </a:srgbClr>
                </a:outerShdw>
              </a:effectLst>
              <a:latin typeface="+mn-lt"/>
            </a:endParaRPr>
          </a:p>
          <a:p>
            <a:pPr eaLnBrk="0" hangingPunct="0">
              <a:defRPr/>
            </a:pPr>
            <a:r>
              <a:rPr lang="en-GB" sz="2000" b="1" dirty="0">
                <a:solidFill>
                  <a:srgbClr val="FFFFFF"/>
                </a:solidFill>
                <a:effectLst>
                  <a:outerShdw blurRad="38100" dist="38100" dir="2700000" algn="tl">
                    <a:srgbClr val="000000">
                      <a:alpha val="43137"/>
                    </a:srgbClr>
                  </a:outerShdw>
                </a:effectLst>
                <a:latin typeface="+mn-lt"/>
              </a:rPr>
              <a:t>2018: AAP-77 NATO Terminology</a:t>
            </a:r>
            <a:r>
              <a:rPr lang="en-GB" sz="2000" b="1" i="1" dirty="0">
                <a:solidFill>
                  <a:srgbClr val="FFFFFF"/>
                </a:solidFill>
                <a:effectLst>
                  <a:outerShdw blurRad="38100" dist="38100" dir="2700000" algn="tl">
                    <a:srgbClr val="000000">
                      <a:alpha val="43137"/>
                    </a:srgbClr>
                  </a:outerShdw>
                </a:effectLst>
                <a:latin typeface="+mn-lt"/>
              </a:rPr>
              <a:t> </a:t>
            </a:r>
            <a:r>
              <a:rPr lang="en-GB" sz="2000" b="1" dirty="0">
                <a:solidFill>
                  <a:srgbClr val="FFFFFF"/>
                </a:solidFill>
                <a:effectLst>
                  <a:outerShdw blurRad="38100" dist="38100" dir="2700000" algn="tl">
                    <a:srgbClr val="000000">
                      <a:alpha val="43137"/>
                    </a:srgbClr>
                  </a:outerShdw>
                </a:effectLst>
                <a:latin typeface="+mn-lt"/>
              </a:rPr>
              <a:t>Manual </a:t>
            </a:r>
            <a:r>
              <a:rPr lang="en-GB" sz="2000" b="1" i="1" dirty="0">
                <a:solidFill>
                  <a:srgbClr val="CCFF99"/>
                </a:solidFill>
                <a:effectLst>
                  <a:outerShdw blurRad="38100" dist="38100" dir="2700000" algn="tl">
                    <a:srgbClr val="000000">
                      <a:alpha val="43137"/>
                    </a:srgbClr>
                  </a:outerShdw>
                </a:effectLst>
                <a:latin typeface="+mn-lt"/>
              </a:rPr>
              <a:t>- how to write terms, definitions, etc., based on the ISO standards for terminology.</a:t>
            </a:r>
          </a:p>
        </p:txBody>
      </p:sp>
    </p:spTree>
    <p:extLst>
      <p:ext uri="{BB962C8B-B14F-4D97-AF65-F5344CB8AC3E}">
        <p14:creationId xmlns:p14="http://schemas.microsoft.com/office/powerpoint/2010/main" val="428900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anim calcmode="lin" valueType="num">
                                      <p:cBhvr>
                                        <p:cTn id="2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7" presetClass="entr" presetSubtype="0" fill="hold" nodeType="after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7" presetClass="entr" presetSubtype="0" fill="hold"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180297" y="6029627"/>
            <a:ext cx="2743200" cy="365125"/>
          </a:xfrm>
        </p:spPr>
        <p:txBody>
          <a:bodyPr/>
          <a:lstStyle/>
          <a:p>
            <a:fld id="{238933CC-D477-4CD7-A11C-CF7E66549C32}" type="datetime1">
              <a:rPr lang="x-none" smtClean="0"/>
              <a:pPr/>
              <a:t>6/4/2024</a:t>
            </a:fld>
            <a:r>
              <a:rPr lang="x-none" dirty="0"/>
              <a:t>  |  </a:t>
            </a:r>
            <a:r>
              <a:rPr lang="en-GB" dirty="0"/>
              <a:t>P</a:t>
            </a:r>
            <a:r>
              <a:rPr lang="x-none" dirty="0"/>
              <a:t>AGE </a:t>
            </a:r>
            <a:fld id="{3C66DE6B-CC4B-F74A-99D4-2DC8DD154D90}" type="slidenum">
              <a:rPr lang="x-none" smtClean="0"/>
              <a:pPr/>
              <a:t>8</a:t>
            </a:fld>
            <a:endParaRPr lang="x-none" dirty="0"/>
          </a:p>
        </p:txBody>
      </p:sp>
      <p:grpSp>
        <p:nvGrpSpPr>
          <p:cNvPr id="26" name="Group 25"/>
          <p:cNvGrpSpPr/>
          <p:nvPr/>
        </p:nvGrpSpPr>
        <p:grpSpPr>
          <a:xfrm>
            <a:off x="2683020" y="908720"/>
            <a:ext cx="7445428" cy="4648224"/>
            <a:chOff x="1331640" y="908720"/>
            <a:chExt cx="6984775" cy="3861981"/>
          </a:xfrm>
        </p:grpSpPr>
        <p:sp>
          <p:nvSpPr>
            <p:cNvPr id="27" name="Double Bracket 26"/>
            <p:cNvSpPr/>
            <p:nvPr/>
          </p:nvSpPr>
          <p:spPr>
            <a:xfrm>
              <a:off x="1331640" y="908720"/>
              <a:ext cx="6984775" cy="3672408"/>
            </a:xfrm>
            <a:prstGeom prst="bracketPair">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1">
                    <a:lumMod val="50000"/>
                  </a:schemeClr>
                </a:solidFill>
              </a:endParaRPr>
            </a:p>
          </p:txBody>
        </p:sp>
        <p:sp>
          <p:nvSpPr>
            <p:cNvPr id="28" name="TextBox 27"/>
            <p:cNvSpPr txBox="1"/>
            <p:nvPr/>
          </p:nvSpPr>
          <p:spPr>
            <a:xfrm>
              <a:off x="2034002" y="4438269"/>
              <a:ext cx="6079631" cy="332432"/>
            </a:xfrm>
            <a:prstGeom prst="rect">
              <a:avLst/>
            </a:prstGeom>
            <a:noFill/>
          </p:spPr>
          <p:txBody>
            <a:bodyPr wrap="square" rtlCol="0">
              <a:spAutoFit/>
            </a:bodyPr>
            <a:lstStyle/>
            <a:p>
              <a:r>
                <a:rPr lang="fr-FR" sz="2000" dirty="0" err="1">
                  <a:solidFill>
                    <a:srgbClr val="203864"/>
                  </a:solidFill>
                  <a:latin typeface="+mn-lt"/>
                  <a:ea typeface="+mj-ea"/>
                  <a:cs typeface="Arial" panose="020B0604020202020204" pitchFamily="34" charset="0"/>
                </a:rPr>
                <a:t>Coordinated</a:t>
              </a:r>
              <a:r>
                <a:rPr lang="fr-FR" sz="2000" dirty="0">
                  <a:solidFill>
                    <a:srgbClr val="203864"/>
                  </a:solidFill>
                  <a:latin typeface="+mn-lt"/>
                  <a:ea typeface="+mj-ea"/>
                  <a:cs typeface="Arial" panose="020B0604020202020204" pitchFamily="34" charset="0"/>
                </a:rPr>
                <a:t> </a:t>
              </a:r>
              <a:r>
                <a:rPr lang="fr-FR" sz="2000" dirty="0" err="1">
                  <a:solidFill>
                    <a:srgbClr val="203864"/>
                  </a:solidFill>
                  <a:latin typeface="+mn-lt"/>
                  <a:ea typeface="+mj-ea"/>
                  <a:cs typeface="Arial" panose="020B0604020202020204" pitchFamily="34" charset="0"/>
                </a:rPr>
                <a:t>through</a:t>
              </a:r>
              <a:r>
                <a:rPr lang="fr-FR" sz="2000" dirty="0">
                  <a:solidFill>
                    <a:srgbClr val="203864"/>
                  </a:solidFill>
                  <a:latin typeface="+mn-lt"/>
                  <a:ea typeface="+mj-ea"/>
                  <a:cs typeface="Arial" panose="020B0604020202020204" pitchFamily="34" charset="0"/>
                </a:rPr>
                <a:t> the NATO Terminology Office (NTO)</a:t>
              </a:r>
              <a:endParaRPr lang="en-GB" sz="2000" dirty="0">
                <a:solidFill>
                  <a:srgbClr val="203864"/>
                </a:solidFill>
                <a:latin typeface="+mn-lt"/>
                <a:ea typeface="+mj-ea"/>
                <a:cs typeface="Arial" panose="020B0604020202020204" pitchFamily="34" charset="0"/>
              </a:endParaRPr>
            </a:p>
          </p:txBody>
        </p:sp>
      </p:grpSp>
      <p:sp>
        <p:nvSpPr>
          <p:cNvPr id="30" name="TextBox 29"/>
          <p:cNvSpPr txBox="1"/>
          <p:nvPr/>
        </p:nvSpPr>
        <p:spPr>
          <a:xfrm>
            <a:off x="2985107" y="4321777"/>
            <a:ext cx="3686890" cy="369332"/>
          </a:xfrm>
          <a:prstGeom prst="rect">
            <a:avLst/>
          </a:prstGeom>
          <a:noFill/>
        </p:spPr>
        <p:txBody>
          <a:bodyPr wrap="square" rtlCol="0">
            <a:spAutoFit/>
          </a:bodyPr>
          <a:lstStyle/>
          <a:p>
            <a:r>
              <a:rPr lang="fr-FR" b="1" dirty="0">
                <a:solidFill>
                  <a:srgbClr val="FF0000"/>
                </a:solidFill>
                <a:effectLst>
                  <a:innerShdw blurRad="63500" dist="50800" dir="13500000">
                    <a:prstClr val="black">
                      <a:alpha val="50000"/>
                    </a:prstClr>
                  </a:innerShdw>
                </a:effectLst>
                <a:latin typeface="+mn-lt"/>
              </a:rPr>
              <a:t>+ NATO Terminology Directive</a:t>
            </a:r>
            <a:endParaRPr lang="en-GB" b="1" dirty="0">
              <a:solidFill>
                <a:srgbClr val="FF0000"/>
              </a:solidFill>
              <a:effectLst>
                <a:innerShdw blurRad="63500" dist="50800" dir="13500000">
                  <a:prstClr val="black">
                    <a:alpha val="50000"/>
                  </a:prstClr>
                </a:innerShdw>
              </a:effectLst>
              <a:latin typeface="+mn-lt"/>
            </a:endParaRPr>
          </a:p>
        </p:txBody>
      </p:sp>
      <p:sp>
        <p:nvSpPr>
          <p:cNvPr id="29" name="TextBox 28"/>
          <p:cNvSpPr txBox="1"/>
          <p:nvPr/>
        </p:nvSpPr>
        <p:spPr>
          <a:xfrm>
            <a:off x="6437527" y="4606885"/>
            <a:ext cx="4591852" cy="369332"/>
          </a:xfrm>
          <a:prstGeom prst="rect">
            <a:avLst/>
          </a:prstGeom>
          <a:noFill/>
        </p:spPr>
        <p:txBody>
          <a:bodyPr wrap="square" rtlCol="0">
            <a:spAutoFit/>
          </a:bodyPr>
          <a:lstStyle/>
          <a:p>
            <a:r>
              <a:rPr lang="fr-FR" b="1" dirty="0">
                <a:solidFill>
                  <a:srgbClr val="FF0000"/>
                </a:solidFill>
                <a:effectLst>
                  <a:innerShdw blurRad="63500" dist="50800" dir="13500000">
                    <a:prstClr val="black">
                      <a:alpha val="50000"/>
                    </a:prstClr>
                  </a:innerShdw>
                </a:effectLst>
                <a:latin typeface="+mn-lt"/>
              </a:rPr>
              <a:t>+ NATO</a:t>
            </a:r>
            <a:r>
              <a:rPr lang="fr-FR" dirty="0">
                <a:solidFill>
                  <a:srgbClr val="FF0000"/>
                </a:solidFill>
                <a:latin typeface="+mn-lt"/>
              </a:rPr>
              <a:t> </a:t>
            </a:r>
            <a:r>
              <a:rPr lang="fr-FR" b="1" dirty="0">
                <a:solidFill>
                  <a:srgbClr val="FF0000"/>
                </a:solidFill>
                <a:effectLst>
                  <a:innerShdw blurRad="63500" dist="50800" dir="13500000">
                    <a:prstClr val="black">
                      <a:alpha val="50000"/>
                    </a:prstClr>
                  </a:innerShdw>
                </a:effectLst>
                <a:latin typeface="+mn-lt"/>
              </a:rPr>
              <a:t>Terminology</a:t>
            </a:r>
            <a:r>
              <a:rPr lang="fr-FR" dirty="0">
                <a:solidFill>
                  <a:srgbClr val="FF0000"/>
                </a:solidFill>
                <a:latin typeface="+mn-lt"/>
              </a:rPr>
              <a:t> </a:t>
            </a:r>
            <a:r>
              <a:rPr lang="fr-FR" b="1" dirty="0" err="1">
                <a:solidFill>
                  <a:srgbClr val="FF0000"/>
                </a:solidFill>
                <a:effectLst>
                  <a:innerShdw blurRad="63500" dist="50800" dir="13500000">
                    <a:prstClr val="black">
                      <a:alpha val="50000"/>
                    </a:prstClr>
                  </a:innerShdw>
                </a:effectLst>
                <a:latin typeface="+mn-lt"/>
              </a:rPr>
              <a:t>Manual</a:t>
            </a:r>
            <a:endParaRPr lang="en-GB" b="1" dirty="0">
              <a:solidFill>
                <a:srgbClr val="FF0000"/>
              </a:solidFill>
              <a:effectLst>
                <a:innerShdw blurRad="63500" dist="50800" dir="13500000">
                  <a:prstClr val="black">
                    <a:alpha val="50000"/>
                  </a:prstClr>
                </a:innerShdw>
              </a:effectLst>
              <a:latin typeface="+mn-lt"/>
            </a:endParaRPr>
          </a:p>
        </p:txBody>
      </p:sp>
      <p:sp>
        <p:nvSpPr>
          <p:cNvPr id="2" name="Rectangle 1"/>
          <p:cNvSpPr/>
          <p:nvPr/>
        </p:nvSpPr>
        <p:spPr>
          <a:xfrm>
            <a:off x="2893095" y="5681998"/>
            <a:ext cx="6410794" cy="646331"/>
          </a:xfrm>
          <a:prstGeom prst="rect">
            <a:avLst/>
          </a:prstGeom>
          <a:noFill/>
        </p:spPr>
        <p:txBody>
          <a:bodyPr wrap="none" lIns="91440" tIns="45720" rIns="91440" bIns="45720">
            <a:spAutoFit/>
          </a:bodyPr>
          <a:lstStyle/>
          <a:p>
            <a:pPr algn="ctr"/>
            <a:r>
              <a:rPr lang="en-US" sz="3600" b="1" dirty="0">
                <a:ln w="0"/>
                <a:solidFill>
                  <a:srgbClr val="1F4E79"/>
                </a:solidFill>
                <a:effectLst>
                  <a:outerShdw blurRad="38100" dist="19050" dir="2700000" algn="tl" rotWithShape="0">
                    <a:schemeClr val="dk1">
                      <a:alpha val="40000"/>
                    </a:schemeClr>
                  </a:outerShdw>
                </a:effectLst>
                <a:latin typeface="+mn-lt"/>
                <a:sym typeface="Wingdings" panose="05000000000000000000" pitchFamily="2" charset="2"/>
              </a:rPr>
              <a:t>=</a:t>
            </a:r>
            <a:r>
              <a:rPr lang="en-US" sz="3600" b="1" dirty="0">
                <a:ln w="0"/>
                <a:solidFill>
                  <a:srgbClr val="1F4E79"/>
                </a:solidFill>
                <a:effectLst>
                  <a:outerShdw blurRad="38100" dist="19050" dir="2700000" algn="tl" rotWithShape="0">
                    <a:schemeClr val="dk1">
                      <a:alpha val="40000"/>
                    </a:schemeClr>
                  </a:outerShdw>
                </a:effectLst>
                <a:latin typeface="+mn-lt"/>
              </a:rPr>
              <a:t> NATO Terminology </a:t>
            </a:r>
            <a:r>
              <a:rPr lang="en-US" sz="3600" b="1" dirty="0" err="1">
                <a:ln w="0"/>
                <a:solidFill>
                  <a:srgbClr val="1F4E79"/>
                </a:solidFill>
                <a:effectLst>
                  <a:outerShdw blurRad="38100" dist="19050" dir="2700000" algn="tl" rotWithShape="0">
                    <a:schemeClr val="dk1">
                      <a:alpha val="40000"/>
                    </a:schemeClr>
                  </a:outerShdw>
                </a:effectLst>
                <a:latin typeface="+mn-lt"/>
              </a:rPr>
              <a:t>Programme</a:t>
            </a:r>
            <a:endParaRPr lang="en-US" sz="3600" b="1" dirty="0">
              <a:ln w="0"/>
              <a:solidFill>
                <a:srgbClr val="1F4E79"/>
              </a:solidFill>
              <a:effectLst>
                <a:outerShdw blurRad="38100" dist="19050" dir="2700000" algn="tl" rotWithShape="0">
                  <a:schemeClr val="dk1">
                    <a:alpha val="40000"/>
                  </a:schemeClr>
                </a:outerShdw>
              </a:effectLst>
              <a:latin typeface="+mn-lt"/>
            </a:endParaRPr>
          </a:p>
        </p:txBody>
      </p:sp>
      <p:pic>
        <p:nvPicPr>
          <p:cNvPr id="53" name="Picture 52"/>
          <p:cNvPicPr>
            <a:picLocks noChangeAspect="1"/>
          </p:cNvPicPr>
          <p:nvPr/>
        </p:nvPicPr>
        <p:blipFill>
          <a:blip r:embed="rId3"/>
          <a:stretch>
            <a:fillRect/>
          </a:stretch>
        </p:blipFill>
        <p:spPr>
          <a:xfrm>
            <a:off x="3849525" y="1003695"/>
            <a:ext cx="5454364" cy="3281311"/>
          </a:xfrm>
          <a:prstGeom prst="rect">
            <a:avLst/>
          </a:prstGeom>
        </p:spPr>
      </p:pic>
    </p:spTree>
    <p:extLst>
      <p:ext uri="{BB962C8B-B14F-4D97-AF65-F5344CB8AC3E}">
        <p14:creationId xmlns:p14="http://schemas.microsoft.com/office/powerpoint/2010/main" val="59494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3500"/>
                            </p:stCondLst>
                            <p:childTnLst>
                              <p:par>
                                <p:cTn id="15" presetID="42" presetClass="entr" presetSubtype="0" fill="hold" grpId="0" nodeType="after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E2E1FE7-DBA6-440D-B603-652A608863B7}" type="datetime1">
              <a:rPr lang="x-none" smtClean="0"/>
              <a:pPr/>
              <a:t>6/4/2024</a:t>
            </a:fld>
            <a:r>
              <a:rPr lang="x-none"/>
              <a:t>  |  </a:t>
            </a:r>
            <a:r>
              <a:rPr lang="en-GB"/>
              <a:t>P</a:t>
            </a:r>
            <a:r>
              <a:rPr lang="x-none"/>
              <a:t>AGE </a:t>
            </a:r>
            <a:fld id="{3C66DE6B-CC4B-F74A-99D4-2DC8DD154D90}" type="slidenum">
              <a:rPr lang="x-none" smtClean="0"/>
              <a:pPr/>
              <a:t>9</a:t>
            </a:fld>
            <a:endParaRPr lang="x-none" dirty="0"/>
          </a:p>
        </p:txBody>
      </p:sp>
      <p:pic>
        <p:nvPicPr>
          <p:cNvPr id="13" name="Picture 12"/>
          <p:cNvPicPr>
            <a:picLocks noChangeAspect="1"/>
          </p:cNvPicPr>
          <p:nvPr/>
        </p:nvPicPr>
        <p:blipFill>
          <a:blip r:embed="rId2"/>
          <a:stretch>
            <a:fillRect/>
          </a:stretch>
        </p:blipFill>
        <p:spPr>
          <a:xfrm>
            <a:off x="2855640" y="1030074"/>
            <a:ext cx="7488832" cy="5092844"/>
          </a:xfrm>
          <a:prstGeom prst="rect">
            <a:avLst/>
          </a:prstGeom>
        </p:spPr>
      </p:pic>
      <p:pic>
        <p:nvPicPr>
          <p:cNvPr id="14" name="Picture 13"/>
          <p:cNvPicPr>
            <a:picLocks noChangeAspect="1"/>
          </p:cNvPicPr>
          <p:nvPr/>
        </p:nvPicPr>
        <p:blipFill>
          <a:blip r:embed="rId3"/>
          <a:stretch>
            <a:fillRect/>
          </a:stretch>
        </p:blipFill>
        <p:spPr>
          <a:xfrm>
            <a:off x="1631504" y="1030074"/>
            <a:ext cx="9261200" cy="493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7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7DB86E-0073-4CA5-AA42-10AF7E1836AE}" vid="{ECD3D869-E1C5-47D7-B0F7-AAA0CC7063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Metadata/metadata.xml><?xml version="1.0" encoding="utf-8"?>
<metadata xmlns:m="http://www.titus.com/ns/nato" id="24bc04a8-5ea5-4e3c-9330-e6c8f89e494b">
  <m:Ownership value="None (Public)">
    <alt>Ownership=None (Public)</alt>
  </m:Ownership>
</metadata>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24bc04a8-5ea5-4e3c-9330-e6c8f89e494b</TitusGUID>
  <TitusMetadata xmlns="">eyJucyI6Imh0dHA6XC9cL3d3dy50aXR1cy5jb21cL25zXC9uYXRvIiwicHJvcHMiOlt7Im4iOiJPd25lcnNoaXAiLCJ2YWxzIjpbeyJ2YWx1ZSI6Ik5vbmUgKFB1YmxpYykifV19LHsibiI6IkNsYXNzaWZpY2F0aW9uIiwidmFscyI6W119LHsibiI6IlJlbGVhc2FiaWxpdHkiLCJ2YWxzIjpbXX0seyJuIjoiT25seSIsInZhbHMiOltdfSx7Im4iOiJMaW1pdGVkIiwidmFscyI6W119LHsibiI6IkFkbWluaXN0cmF0aXZlTWFya2luZ3MiLCJ2YWxzIjpbXX1dfQ==</TitusMetadata>
</titus>
</file>

<file path=customXml/itemProps1.xml><?xml version="1.0" encoding="utf-8"?>
<ds:datastoreItem xmlns:ds="http://schemas.openxmlformats.org/officeDocument/2006/customXml" ds:itemID="{00776D06-E091-4C48-A407-7BD88B3375E5}">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emplate/>
  <TotalTime>8800</TotalTime>
  <Words>2570</Words>
  <Application>Microsoft Office PowerPoint</Application>
  <PresentationFormat>Widescreen</PresentationFormat>
  <Paragraphs>442</Paragraphs>
  <Slides>50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Arial Rounded MT Bold</vt:lpstr>
      <vt:lpstr>Calibri</vt:lpstr>
      <vt:lpstr>Calibri Light</vt:lpstr>
      <vt:lpstr>Noto Sans</vt:lpstr>
      <vt:lpstr>Wingdings</vt:lpstr>
      <vt:lpstr>Wingdings 2</vt:lpstr>
      <vt:lpstr>1_Office Theme</vt:lpstr>
      <vt:lpstr>Terminology standardization</vt:lpstr>
      <vt:lpstr>PowerPoint Presentation</vt:lpstr>
      <vt:lpstr>PowerPoint Presentation</vt:lpstr>
      <vt:lpstr>Why standardize terminology?</vt:lpstr>
      <vt:lpstr>PowerPoint Presentation</vt:lpstr>
      <vt:lpstr>PowerPoint Presentation</vt:lpstr>
      <vt:lpstr>PowerPoint Presentation</vt:lpstr>
      <vt:lpstr>PowerPoint Presentation</vt:lpstr>
      <vt:lpstr>PowerPoint Presentation</vt:lpstr>
      <vt:lpstr>... and reused in other NATO documents</vt:lpstr>
      <vt:lpstr>PowerPoint Presentation</vt:lpstr>
      <vt:lpstr>PowerPoint Presentation</vt:lpstr>
      <vt:lpstr>PowerPoint Presentation</vt:lpstr>
      <vt:lpstr>Reference dictionaries</vt:lpstr>
      <vt:lpstr>PowerPoint Presentation</vt:lpstr>
      <vt:lpstr>PowerPoint Presentation</vt:lpstr>
      <vt:lpstr>Terminology Proposal Form - template</vt:lpstr>
      <vt:lpstr>Structure of a terminological entry</vt:lpstr>
      <vt:lpstr>Terminology tracking file (TTF)</vt:lpstr>
      <vt:lpstr>PowerPoint Presentation</vt:lpstr>
      <vt:lpstr>Quality assurance by NTO</vt:lpstr>
      <vt:lpstr>PowerPoint Presentation</vt:lpstr>
      <vt:lpstr>Separate approval of document and terminology</vt:lpstr>
      <vt:lpstr>Why separate procedures?</vt:lpstr>
      <vt:lpstr>PowerPoint Presentation</vt:lpstr>
      <vt:lpstr>Implementation of decisions</vt:lpstr>
      <vt:lpstr>PowerPoint Presentation</vt:lpstr>
      <vt:lpstr>PowerPoint Presentation</vt:lpstr>
      <vt:lpstr>Example at the development level</vt:lpstr>
      <vt:lpstr>AJOD WG TP - TermNow -</vt:lpstr>
      <vt:lpstr>Example at the development level</vt:lpstr>
      <vt:lpstr>Example at the approval level</vt:lpstr>
      <vt:lpstr>PowerPoint Presentation</vt:lpstr>
      <vt:lpstr>PowerPoint Presentation</vt:lpstr>
      <vt:lpstr>NATOTerm: Facts and figures</vt:lpstr>
      <vt:lpstr>How to access NATOTerm</vt:lpstr>
      <vt:lpstr>PowerPoint Presentation</vt:lpstr>
      <vt:lpstr>NATOTerm: Home page</vt:lpstr>
      <vt:lpstr>NATOTerm: Search page</vt:lpstr>
      <vt:lpstr>NATOTerm / NATO glossaries</vt:lpstr>
      <vt:lpstr>NATOTerm / Lexicons</vt:lpstr>
      <vt:lpstr>How to access TTF Tracker</vt:lpstr>
      <vt:lpstr>TTF Tracker: Basic search</vt:lpstr>
      <vt:lpstr>TTF Tracker: Advanced search</vt:lpstr>
      <vt:lpstr>TTF Tracker: Work in progress under AJOD WG</vt:lpstr>
      <vt:lpstr>TTF Tracker: Search results</vt:lpstr>
      <vt:lpstr>PowerPoint Presentation</vt:lpstr>
      <vt:lpstr>PowerPoint Presentation</vt:lpstr>
      <vt:lpstr>Questions?</vt:lpstr>
      <vt:lpstr>NATO Terminology Office terminology@nso.nato.int</vt:lpstr>
    </vt:vector>
  </TitlesOfParts>
  <Company>NATO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Kueck Christoph</dc:creator>
  <cp:lastModifiedBy>NTO</cp:lastModifiedBy>
  <cp:revision>287</cp:revision>
  <cp:lastPrinted>2022-09-15T13:38:55Z</cp:lastPrinted>
  <dcterms:created xsi:type="dcterms:W3CDTF">2017-05-19T07:49:27Z</dcterms:created>
  <dcterms:modified xsi:type="dcterms:W3CDTF">2024-06-04T12:05:01Z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24bc04a8-5ea5-4e3c-9330-e6c8f89e494b</vt:lpwstr>
  </property>
  <property fmtid="{D5CDD505-2E9C-101B-9397-08002B2CF9AE}" pid="3" name="TitusOriginalClassifier">
    <vt:lpwstr>mahulete.pascal</vt:lpwstr>
  </property>
  <property fmtid="{D5CDD505-2E9C-101B-9397-08002B2CF9AE}" pid="4" name="Ownership">
    <vt:lpwstr>None (Public)</vt:lpwstr>
  </property>
  <property name="Classification" fmtid="{D5CDD505-2E9C-101B-9397-08002B2CF9AE}" pid="5">
    <vt:lpwstr>
    </vt:lpwstr>
  </property>
  <property name="Releasability" fmtid="{D5CDD505-2E9C-101B-9397-08002B2CF9AE}" pid="6">
    <vt:lpwstr>
    </vt:lpwstr>
  </property>
  <property name="Only" fmtid="{D5CDD505-2E9C-101B-9397-08002B2CF9AE}" pid="7">
    <vt:lpwstr>
    </vt:lpwstr>
  </property>
  <property name="Limited" fmtid="{D5CDD505-2E9C-101B-9397-08002B2CF9AE}" pid="8">
    <vt:lpwstr>
    </vt:lpwstr>
  </property>
  <property name="AdministrativeMarkings" fmtid="{D5CDD505-2E9C-101B-9397-08002B2CF9AE}" pid="9">
    <vt:lpwstr>
    </vt:lpwstr>
  </property>
</Properties>
</file>