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9"/>
  </p:notesMasterIdLst>
  <p:handoutMasterIdLst>
    <p:handoutMasterId r:id="rId30"/>
  </p:handoutMasterIdLst>
  <p:sldIdLst>
    <p:sldId id="259" r:id="rId5"/>
    <p:sldId id="281" r:id="rId6"/>
    <p:sldId id="260" r:id="rId7"/>
    <p:sldId id="265" r:id="rId8"/>
    <p:sldId id="269" r:id="rId9"/>
    <p:sldId id="270" r:id="rId10"/>
    <p:sldId id="272" r:id="rId11"/>
    <p:sldId id="271" r:id="rId12"/>
    <p:sldId id="266" r:id="rId13"/>
    <p:sldId id="279" r:id="rId14"/>
    <p:sldId id="280" r:id="rId15"/>
    <p:sldId id="274" r:id="rId16"/>
    <p:sldId id="273" r:id="rId17"/>
    <p:sldId id="275" r:id="rId18"/>
    <p:sldId id="276" r:id="rId19"/>
    <p:sldId id="287" r:id="rId20"/>
    <p:sldId id="290" r:id="rId21"/>
    <p:sldId id="284" r:id="rId22"/>
    <p:sldId id="288" r:id="rId23"/>
    <p:sldId id="286" r:id="rId24"/>
    <p:sldId id="289" r:id="rId25"/>
    <p:sldId id="282" r:id="rId26"/>
    <p:sldId id="277" r:id="rId27"/>
    <p:sldId id="278" r:id="rId2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13" autoAdjust="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8868AF-C95C-4664-A930-2A052D9A0BAF}" type="datetime1">
              <a:rPr lang="pl-PL" smtClean="0"/>
              <a:t>07.10.2019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32B2A28-C1EC-4DAC-97A0-DC7A8773ABDF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0635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017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4390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2639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621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8295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3840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1089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0773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203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2665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880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79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42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353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785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812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887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8203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429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 rtl="0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8670F1-D189-4DC9-B0A8-394167A2FA24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C9286-2DA2-4860-B9A0-E05573BE642E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CAD514-2834-4D70-9A5E-F610D525BB42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98C3FB1F-7949-48CE-9254-C3D461F727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79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143000"/>
          </a:xfrm>
        </p:spPr>
        <p:txBody>
          <a:bodyPr rtlCol="0" anchor="t"/>
          <a:lstStyle>
            <a:lvl1pPr rtl="0">
              <a:defRPr>
                <a:solidFill>
                  <a:schemeClr val="accent4"/>
                </a:solidFill>
                <a:effectLst/>
              </a:defRPr>
            </a:lvl1pPr>
          </a:lstStyle>
          <a:p>
            <a:pPr rtl="0"/>
            <a:r>
              <a:rPr lang="pl-PL" dirty="0"/>
              <a:t>Kliknij, aby edytować styl</a:t>
            </a:r>
            <a:endParaRPr lang="pl-PL" noProof="0" dirty="0"/>
          </a:p>
        </p:txBody>
      </p:sp>
      <p:sp>
        <p:nvSpPr>
          <p:cNvPr id="8" name="Zawartość — symbol zastępczy 7"/>
          <p:cNvSpPr>
            <a:spLocks noGrp="1"/>
          </p:cNvSpPr>
          <p:nvPr>
            <p:ph sz="quarter" idx="13"/>
          </p:nvPr>
        </p:nvSpPr>
        <p:spPr>
          <a:xfrm>
            <a:off x="699370" y="1600200"/>
            <a:ext cx="10566400" cy="4114800"/>
          </a:xfrm>
        </p:spPr>
        <p:txBody>
          <a:bodyPr rtlCol="0" anchor="b"/>
          <a:lstStyle>
            <a:lvl1pPr marL="0" indent="0" rtl="0">
              <a:buClr>
                <a:schemeClr val="tx2">
                  <a:lumMod val="50000"/>
                </a:schemeClr>
              </a:buClr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FontTx/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Clr>
                <a:schemeClr val="tx2">
                  <a:lumMod val="50000"/>
                </a:schemeClr>
              </a:buClr>
              <a:buFontTx/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Clr>
                <a:schemeClr val="tx2">
                  <a:lumMod val="50000"/>
                </a:schemeClr>
              </a:buClr>
              <a:buFontTx/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Clr>
                <a:schemeClr val="tx2">
                  <a:lumMod val="50000"/>
                </a:schemeClr>
              </a:buClr>
              <a:buFontTx/>
              <a:buNone/>
              <a:defRPr b="1">
                <a:solidFill>
                  <a:schemeClr val="bg1"/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pl-PL" noProof="0" dirty="0"/>
          </a:p>
        </p:txBody>
      </p:sp>
      <p:pic>
        <p:nvPicPr>
          <p:cNvPr id="7" name="Picture 2" descr="Znalezione obrazy dla zapytania amw logo">
            <a:extLst>
              <a:ext uri="{FF2B5EF4-FFF2-40B4-BE49-F238E27FC236}">
                <a16:creationId xmlns:a16="http://schemas.microsoft.com/office/drawing/2014/main" id="{2A75AA0E-32BA-4E65-9B65-1D2BFAA1EE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124" y="536896"/>
            <a:ext cx="1547292" cy="19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BF19C39-D540-42A3-975D-567E55757B72}"/>
              </a:ext>
            </a:extLst>
          </p:cNvPr>
          <p:cNvSpPr/>
          <p:nvPr userDrawn="1"/>
        </p:nvSpPr>
        <p:spPr>
          <a:xfrm>
            <a:off x="699370" y="6117223"/>
            <a:ext cx="39649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accent4"/>
                </a:solidFill>
              </a:rPr>
              <a:t>Daria Łęska-Osiak, </a:t>
            </a:r>
            <a:r>
              <a:rPr lang="pl-PL" sz="1600" dirty="0" err="1">
                <a:solidFill>
                  <a:schemeClr val="accent4"/>
                </a:solidFill>
              </a:rPr>
              <a:t>PhD</a:t>
            </a:r>
            <a:r>
              <a:rPr lang="pl-PL" sz="1600" dirty="0">
                <a:solidFill>
                  <a:schemeClr val="accent4"/>
                </a:solidFill>
              </a:rPr>
              <a:t> / </a:t>
            </a:r>
            <a:r>
              <a:rPr lang="pl-PL" sz="1600" b="1" dirty="0">
                <a:solidFill>
                  <a:schemeClr val="accent4"/>
                </a:solidFill>
              </a:rPr>
              <a:t>amw.gdynia.pl</a:t>
            </a:r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 rtl="0">
              <a:defRPr sz="4000" b="1" i="0" cap="all" baseline="0"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60A834-6A6D-4386-A84A-90B414AB27AE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11" name="Zawartość — symbol zastępczy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13" name="Zawartość — symbol zastępczy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9BB87F-DC16-474D-95B9-888FC65E888B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0" y="1497204"/>
            <a:ext cx="4978400" cy="677672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80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Zawartość — symbol zastępczy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400800" y="1497204"/>
            <a:ext cx="4978400" cy="677671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80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Zawartość — symbol zastępczy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6C1E4A-901A-4ECA-B29A-148C42A1529E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B2D423-DAE7-4122-99F1-35D1E5F280FA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20D6D-C895-4B5F-A62C-579B372657E2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9" name="Zawartość — symbol zastępczy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788B7-B191-4BFA-8001-3B7ADBCFDEDB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noProof="0" dirty="0"/>
          </a:p>
        </p:txBody>
      </p:sp>
      <p:sp>
        <p:nvSpPr>
          <p:cNvPr id="10" name="Obraz — symbol zastępczy 9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7A4F91-1AC2-4109-B96A-8F047A51CC1F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pl-PL" dirty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6829905-F148-4374-B915-9D981B90C228}" type="datetime1">
              <a:rPr lang="pl-PL" noProof="0" smtClean="0"/>
              <a:t>07.10.2019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oNVosWGCx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fODXTILWX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zewnętrzne, znak, śnieg, siedzi&#10;&#10;Opis wygenerowany automatycznie">
            <a:extLst>
              <a:ext uri="{FF2B5EF4-FFF2-40B4-BE49-F238E27FC236}">
                <a16:creationId xmlns:a16="http://schemas.microsoft.com/office/drawing/2014/main" id="{CE50E233-CCA3-4B04-8F63-F9543E51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Znalezione obrazy dla zapytania amw logo">
            <a:extLst>
              <a:ext uri="{FF2B5EF4-FFF2-40B4-BE49-F238E27FC236}">
                <a16:creationId xmlns:a16="http://schemas.microsoft.com/office/drawing/2014/main" id="{7D70B37D-04B5-44BB-8341-7C8020AA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33" y="779076"/>
            <a:ext cx="4260733" cy="52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81280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STANAG 6001 vs. ESP</a:t>
            </a:r>
            <a:br>
              <a:rPr lang="pl-PL" dirty="0"/>
            </a:br>
            <a:r>
              <a:rPr lang="pl-PL" b="0" dirty="0"/>
              <a:t>MILITARY TASKS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6E3546F-B786-4FE5-904D-A9BB8A82F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530057"/>
              </p:ext>
            </p:extLst>
          </p:nvPr>
        </p:nvGraphicFramePr>
        <p:xfrm>
          <a:off x="806245" y="2880360"/>
          <a:ext cx="1068638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6341">
                <a:tc>
                  <a:txBody>
                    <a:bodyPr/>
                    <a:lstStyle/>
                    <a:p>
                      <a:pPr algn="ctr"/>
                      <a:r>
                        <a:rPr lang="pl-PL" sz="4000" dirty="0">
                          <a:solidFill>
                            <a:schemeClr val="accent4"/>
                          </a:solidFill>
                        </a:rPr>
                        <a:t>LEVEL 2</a:t>
                      </a:r>
                    </a:p>
                    <a:p>
                      <a:pPr algn="ctr"/>
                      <a:r>
                        <a:rPr lang="pl-PL" sz="4000" dirty="0" err="1">
                          <a:solidFill>
                            <a:schemeClr val="bg1"/>
                          </a:solidFill>
                        </a:rPr>
                        <a:t>Functional</a:t>
                      </a:r>
                      <a:endParaRPr lang="pl-PL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Follow/give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routine technical briefings</a:t>
                      </a:r>
                      <a:r>
                        <a:rPr lang="en-US" dirty="0"/>
                        <a:t>, incident reports, 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and operating instructions. Escort foreign delegations and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perform simple interpretation tasks to solve practical problems,</a:t>
                      </a:r>
                      <a:r>
                        <a:rPr lang="en-US" dirty="0"/>
                        <a:t> such as travel itineraries and accommodation. 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Deal with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familiar work situations and documents </a:t>
                      </a:r>
                      <a:r>
                        <a:rPr lang="en-US" dirty="0"/>
                        <a:t>(orders, regulations, technical documentation). Use standard radio procedures and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understand the main points </a:t>
                      </a:r>
                      <a:r>
                        <a:rPr lang="en-US" dirty="0"/>
                        <a:t>of radio traffic about troop movement.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Deliver/request information 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(e.g. about weather conditions) necessary to carry 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out assigned duties.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74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81280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STANAG 6001 vs. ESP</a:t>
            </a:r>
            <a:br>
              <a:rPr lang="pl-PL" dirty="0"/>
            </a:br>
            <a:r>
              <a:rPr lang="pl-PL" b="0" dirty="0"/>
              <a:t>MILITARY TASKS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6E3546F-B786-4FE5-904D-A9BB8A82F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12414"/>
              </p:ext>
            </p:extLst>
          </p:nvPr>
        </p:nvGraphicFramePr>
        <p:xfrm>
          <a:off x="806245" y="2773680"/>
          <a:ext cx="10686385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6341">
                <a:tc>
                  <a:txBody>
                    <a:bodyPr/>
                    <a:lstStyle/>
                    <a:p>
                      <a:pPr algn="ctr"/>
                      <a:r>
                        <a:rPr lang="pl-PL" sz="4000" dirty="0">
                          <a:solidFill>
                            <a:schemeClr val="accent4"/>
                          </a:solidFill>
                        </a:rPr>
                        <a:t>LEVEL 3</a:t>
                      </a:r>
                    </a:p>
                    <a:p>
                      <a:pPr algn="ctr"/>
                      <a:r>
                        <a:rPr lang="pl-PL" sz="4000" dirty="0"/>
                        <a:t>Professional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Take part in conversations </a:t>
                      </a:r>
                      <a:r>
                        <a:rPr lang="en-US" sz="1700" dirty="0"/>
                        <a:t>and unplanned military discussions during formal meetings and protocol visits. </a:t>
                      </a: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Deal with unit specific problems</a:t>
                      </a:r>
                      <a:r>
                        <a:rPr lang="en-US" sz="1700" dirty="0"/>
                        <a:t>, such as relating to logistics, personnel, financial issues, medical support. </a:t>
                      </a: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Perform a representative function</a:t>
                      </a:r>
                      <a:r>
                        <a:rPr lang="en-US" sz="1700" dirty="0"/>
                        <a:t>, for example, as a military attaché. Carry out weapons inspections as part of a disarmament treaty. Teach in </a:t>
                      </a:r>
                      <a:r>
                        <a:rPr lang="pl-PL" sz="1700" dirty="0"/>
                        <a:t/>
                      </a:r>
                      <a:br>
                        <a:rPr lang="pl-PL" sz="1700" dirty="0"/>
                      </a:b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own area of expertise</a:t>
                      </a:r>
                      <a:r>
                        <a:rPr lang="en-US" sz="1700" dirty="0"/>
                        <a:t>. </a:t>
                      </a: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Conduct/follow detailed briefings </a:t>
                      </a:r>
                      <a:r>
                        <a:rPr lang="en-US" sz="1700" dirty="0"/>
                        <a:t>about complex military operations. Gather operational intelligence by </a:t>
                      </a: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interrogation.</a:t>
                      </a:r>
                      <a:r>
                        <a:rPr lang="en-US" sz="1700" dirty="0"/>
                        <a:t> Extract strategic information from enemy radio traffic. </a:t>
                      </a:r>
                      <a:r>
                        <a:rPr lang="en-US" sz="1700" dirty="0">
                          <a:solidFill>
                            <a:schemeClr val="accent4"/>
                          </a:solidFill>
                        </a:rPr>
                        <a:t>Read between the lines </a:t>
                      </a:r>
                      <a:r>
                        <a:rPr lang="en-US" sz="1700" dirty="0"/>
                        <a:t>to recognize deliberate ambiguities or indications of hostile intent.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31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THE KNOWLEDGE </a:t>
            </a:r>
            <a:br>
              <a:rPr lang="pl-PL" dirty="0"/>
            </a:br>
            <a:r>
              <a:rPr lang="pl-PL" dirty="0"/>
              <a:t>OF SUBJECT MATTER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accent4"/>
                </a:solidFill>
              </a:rPr>
              <a:t>BETTER TEACHER?</a:t>
            </a:r>
          </a:p>
          <a:p>
            <a:r>
              <a:rPr lang="pl-PL" sz="3200" dirty="0"/>
              <a:t>A </a:t>
            </a:r>
            <a:r>
              <a:rPr lang="pl-PL" sz="3200" dirty="0" err="1"/>
              <a:t>philologist</a:t>
            </a:r>
            <a:r>
              <a:rPr lang="pl-PL" sz="3200" dirty="0"/>
              <a:t> with </a:t>
            </a:r>
            <a:r>
              <a:rPr lang="pl-PL" sz="3200" dirty="0" err="1"/>
              <a:t>subject</a:t>
            </a:r>
            <a:r>
              <a:rPr lang="pl-PL" sz="3200" dirty="0"/>
              <a:t> </a:t>
            </a:r>
            <a:r>
              <a:rPr lang="pl-PL" sz="3200" dirty="0" err="1"/>
              <a:t>matter</a:t>
            </a:r>
            <a:r>
              <a:rPr lang="pl-PL" sz="3200" dirty="0"/>
              <a:t> </a:t>
            </a:r>
            <a:r>
              <a:rPr lang="pl-PL" sz="3200" dirty="0" err="1"/>
              <a:t>preparation</a:t>
            </a:r>
            <a:r>
              <a:rPr lang="pl-PL" sz="3200" dirty="0"/>
              <a:t>?</a:t>
            </a:r>
          </a:p>
          <a:p>
            <a:r>
              <a:rPr lang="pl-PL" sz="3200" dirty="0"/>
              <a:t>A </a:t>
            </a:r>
            <a:r>
              <a:rPr lang="pl-PL" sz="3200" dirty="0" err="1"/>
              <a:t>subject</a:t>
            </a:r>
            <a:r>
              <a:rPr lang="pl-PL" sz="3200" dirty="0"/>
              <a:t> </a:t>
            </a:r>
            <a:r>
              <a:rPr lang="pl-PL" sz="3200" dirty="0" err="1"/>
              <a:t>matter</a:t>
            </a:r>
            <a:r>
              <a:rPr lang="pl-PL" sz="3200" dirty="0"/>
              <a:t> </a:t>
            </a:r>
            <a:r>
              <a:rPr lang="pl-PL" sz="3200" dirty="0" err="1"/>
              <a:t>expert</a:t>
            </a:r>
            <a:r>
              <a:rPr lang="pl-PL" sz="3200" dirty="0"/>
              <a:t> with </a:t>
            </a:r>
            <a:r>
              <a:rPr lang="pl-PL" sz="3200" dirty="0" err="1"/>
              <a:t>preparation</a:t>
            </a:r>
            <a:r>
              <a:rPr lang="pl-PL" sz="3200" dirty="0"/>
              <a:t> </a:t>
            </a:r>
            <a:br>
              <a:rPr lang="pl-PL" sz="3200" dirty="0"/>
            </a:br>
            <a:r>
              <a:rPr lang="pl-PL" sz="3200" dirty="0"/>
              <a:t>for </a:t>
            </a:r>
            <a:r>
              <a:rPr lang="pl-PL" sz="3200" dirty="0" err="1"/>
              <a:t>teaching</a:t>
            </a:r>
            <a:r>
              <a:rPr lang="pl-PL" sz="3200" dirty="0"/>
              <a:t> a FL?</a:t>
            </a:r>
          </a:p>
        </p:txBody>
      </p:sp>
    </p:spTree>
    <p:extLst>
      <p:ext uri="{BB962C8B-B14F-4D97-AF65-F5344CB8AC3E}">
        <p14:creationId xmlns:p14="http://schemas.microsoft.com/office/powerpoint/2010/main" val="233026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POLISH NAVAL ACADEMY </a:t>
            </a:r>
            <a:br>
              <a:rPr lang="pl-PL" dirty="0"/>
            </a:br>
            <a:r>
              <a:rPr lang="pl-PL" dirty="0"/>
              <a:t>–  ESP TRAINING </a:t>
            </a:r>
            <a:r>
              <a:rPr lang="pl-PL" b="0" dirty="0"/>
              <a:t>- CHALLENGES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r>
              <a:rPr lang="pl-PL" sz="4000" dirty="0" err="1"/>
              <a:t>Wide-angled</a:t>
            </a:r>
            <a:r>
              <a:rPr lang="pl-PL" sz="4000" dirty="0"/>
              <a:t> vs. </a:t>
            </a:r>
            <a:r>
              <a:rPr lang="pl-PL" sz="4000" dirty="0" err="1"/>
              <a:t>Narrow-angled</a:t>
            </a:r>
            <a:r>
              <a:rPr lang="pl-PL" sz="4000" dirty="0"/>
              <a:t> </a:t>
            </a:r>
            <a:br>
              <a:rPr lang="pl-PL" sz="4000" dirty="0"/>
            </a:br>
            <a:r>
              <a:rPr lang="pl-PL" sz="4000" dirty="0"/>
              <a:t>– </a:t>
            </a:r>
            <a:r>
              <a:rPr lang="pl-PL" sz="4000" dirty="0" err="1"/>
              <a:t>variety</a:t>
            </a:r>
            <a:r>
              <a:rPr lang="pl-PL" sz="4000" dirty="0"/>
              <a:t> of </a:t>
            </a:r>
            <a:r>
              <a:rPr lang="pl-PL" sz="4000" dirty="0" err="1"/>
              <a:t>military</a:t>
            </a:r>
            <a:r>
              <a:rPr lang="pl-PL" sz="4000" dirty="0"/>
              <a:t> </a:t>
            </a:r>
            <a:r>
              <a:rPr lang="pl-PL" sz="4000" dirty="0" err="1"/>
              <a:t>branches</a:t>
            </a:r>
            <a:r>
              <a:rPr lang="pl-PL" sz="4000" dirty="0"/>
              <a:t> and </a:t>
            </a:r>
            <a:r>
              <a:rPr lang="pl-PL" sz="4000" dirty="0" err="1"/>
              <a:t>ranks</a:t>
            </a:r>
            <a:endParaRPr lang="pl-PL" sz="4000" dirty="0"/>
          </a:p>
          <a:p>
            <a:r>
              <a:rPr lang="pl-PL" sz="4000" dirty="0" err="1"/>
              <a:t>Teachers</a:t>
            </a:r>
            <a:r>
              <a:rPr lang="pl-PL" sz="4000" dirty="0"/>
              <a:t> of Language Centre </a:t>
            </a:r>
            <a:br>
              <a:rPr lang="pl-PL" sz="4000" dirty="0"/>
            </a:br>
            <a:r>
              <a:rPr lang="pl-PL" sz="4000" dirty="0"/>
              <a:t>– not </a:t>
            </a:r>
            <a:r>
              <a:rPr lang="pl-PL" sz="4000" dirty="0" err="1"/>
              <a:t>SMEs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446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POLISH NAVAL ACADEMY </a:t>
            </a:r>
            <a:br>
              <a:rPr lang="pl-PL" dirty="0"/>
            </a:br>
            <a:r>
              <a:rPr lang="pl-PL" dirty="0"/>
              <a:t>– ESP TRAINING </a:t>
            </a:r>
            <a:r>
              <a:rPr lang="pl-PL" b="0" dirty="0"/>
              <a:t>- SOLUTIONS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pl-PL" dirty="0"/>
              <a:t>Knowledge of the </a:t>
            </a:r>
            <a:r>
              <a:rPr lang="pl-PL" dirty="0" err="1"/>
              <a:t>subject</a:t>
            </a:r>
            <a:r>
              <a:rPr lang="pl-PL" dirty="0"/>
              <a:t> </a:t>
            </a:r>
            <a:r>
              <a:rPr lang="pl-PL" dirty="0" err="1"/>
              <a:t>matter</a:t>
            </a:r>
            <a:r>
              <a:rPr lang="pl-PL" dirty="0"/>
              <a:t> in a minimum </a:t>
            </a:r>
            <a:r>
              <a:rPr lang="pl-PL" dirty="0" err="1"/>
              <a:t>range</a:t>
            </a:r>
            <a:r>
              <a:rPr lang="pl-PL" dirty="0"/>
              <a:t> </a:t>
            </a:r>
          </a:p>
          <a:p>
            <a:r>
              <a:rPr lang="pl-PL" dirty="0" err="1"/>
              <a:t>Constant</a:t>
            </a:r>
            <a:r>
              <a:rPr lang="pl-PL" dirty="0"/>
              <a:t> </a:t>
            </a:r>
            <a:r>
              <a:rPr lang="pl-PL" i="1" dirty="0" err="1"/>
              <a:t>immersion</a:t>
            </a:r>
            <a:r>
              <a:rPr lang="pl-PL" i="1" dirty="0"/>
              <a:t> </a:t>
            </a:r>
            <a:r>
              <a:rPr lang="pl-PL" dirty="0"/>
              <a:t>in the </a:t>
            </a:r>
            <a:r>
              <a:rPr lang="pl-PL" dirty="0" err="1"/>
              <a:t>specific</a:t>
            </a:r>
            <a:r>
              <a:rPr lang="pl-PL" dirty="0"/>
              <a:t> </a:t>
            </a:r>
            <a:r>
              <a:rPr lang="pl-PL" dirty="0" err="1"/>
              <a:t>subject</a:t>
            </a:r>
            <a:r>
              <a:rPr lang="pl-PL" dirty="0"/>
              <a:t> </a:t>
            </a:r>
            <a:r>
              <a:rPr lang="pl-PL" dirty="0" err="1"/>
              <a:t>matter</a:t>
            </a:r>
            <a:endParaRPr lang="pl-PL" i="1" dirty="0"/>
          </a:p>
          <a:p>
            <a:r>
              <a:rPr lang="pl-PL" dirty="0" err="1"/>
              <a:t>Teacher</a:t>
            </a:r>
            <a:r>
              <a:rPr lang="pl-PL" dirty="0"/>
              <a:t> – mentor</a:t>
            </a:r>
          </a:p>
          <a:p>
            <a:r>
              <a:rPr lang="pl-PL" dirty="0" err="1"/>
              <a:t>Autonomy</a:t>
            </a:r>
            <a:r>
              <a:rPr lang="pl-PL" dirty="0"/>
              <a:t> of learning</a:t>
            </a:r>
          </a:p>
          <a:p>
            <a:r>
              <a:rPr lang="pl-PL" i="1" dirty="0"/>
              <a:t>Team </a:t>
            </a:r>
            <a:r>
              <a:rPr lang="pl-PL" i="1" dirty="0" err="1"/>
              <a:t>teaching</a:t>
            </a:r>
            <a:r>
              <a:rPr lang="pl-PL" i="1" dirty="0"/>
              <a:t> </a:t>
            </a:r>
            <a:r>
              <a:rPr lang="pl-PL" dirty="0"/>
              <a:t>– </a:t>
            </a:r>
            <a:r>
              <a:rPr lang="pl-PL" dirty="0" err="1"/>
              <a:t>teacher</a:t>
            </a:r>
            <a:r>
              <a:rPr lang="pl-PL" dirty="0"/>
              <a:t>, SME, </a:t>
            </a:r>
            <a:r>
              <a:rPr lang="pl-PL" dirty="0" err="1"/>
              <a:t>students</a:t>
            </a:r>
            <a:endParaRPr lang="pl-PL" dirty="0"/>
          </a:p>
          <a:p>
            <a:r>
              <a:rPr lang="pl-PL" dirty="0"/>
              <a:t>COOPERATION:</a:t>
            </a:r>
          </a:p>
          <a:p>
            <a:pPr marL="0" indent="0">
              <a:buNone/>
            </a:pPr>
            <a:r>
              <a:rPr lang="pl-PL" dirty="0"/>
              <a:t>student – feedback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his</a:t>
            </a:r>
            <a:r>
              <a:rPr lang="pl-PL" dirty="0"/>
              <a:t>/</a:t>
            </a:r>
            <a:r>
              <a:rPr lang="pl-PL" dirty="0" err="1"/>
              <a:t>her</a:t>
            </a:r>
            <a:r>
              <a:rPr lang="pl-PL" dirty="0"/>
              <a:t> </a:t>
            </a:r>
            <a:r>
              <a:rPr lang="pl-PL" dirty="0" err="1"/>
              <a:t>progress</a:t>
            </a:r>
            <a:r>
              <a:rPr lang="pl-PL" dirty="0"/>
              <a:t>; </a:t>
            </a:r>
            <a:r>
              <a:rPr lang="pl-PL" dirty="0" err="1"/>
              <a:t>teacher’s</a:t>
            </a:r>
            <a:r>
              <a:rPr lang="pl-PL" dirty="0"/>
              <a:t> </a:t>
            </a:r>
            <a:r>
              <a:rPr lang="pl-PL" dirty="0" err="1"/>
              <a:t>help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SME – feedback on </a:t>
            </a:r>
            <a:r>
              <a:rPr lang="pl-PL" dirty="0" err="1"/>
              <a:t>his</a:t>
            </a:r>
            <a:r>
              <a:rPr lang="pl-PL" dirty="0"/>
              <a:t>/</a:t>
            </a:r>
            <a:r>
              <a:rPr lang="pl-PL" dirty="0" err="1"/>
              <a:t>her</a:t>
            </a:r>
            <a:r>
              <a:rPr lang="pl-PL" dirty="0"/>
              <a:t> </a:t>
            </a:r>
            <a:r>
              <a:rPr lang="pl-PL" dirty="0" err="1"/>
              <a:t>contact</a:t>
            </a:r>
            <a:r>
              <a:rPr lang="pl-PL" dirty="0"/>
              <a:t> with </a:t>
            </a:r>
            <a:r>
              <a:rPr lang="pl-PL" dirty="0" err="1"/>
              <a:t>students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19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r>
              <a:rPr lang="pl-PL" sz="2800" dirty="0"/>
              <a:t>WIDE – </a:t>
            </a:r>
            <a:r>
              <a:rPr lang="pl-PL" sz="2800" dirty="0" err="1"/>
              <a:t>angled</a:t>
            </a:r>
            <a:r>
              <a:rPr lang="pl-PL" sz="2800" dirty="0"/>
              <a:t> ESP </a:t>
            </a:r>
            <a:r>
              <a:rPr lang="pl-PL" sz="2800" dirty="0" err="1"/>
              <a:t>approach</a:t>
            </a:r>
            <a:r>
              <a:rPr lang="pl-PL" sz="2800" dirty="0"/>
              <a:t> STANAG 6001 </a:t>
            </a:r>
            <a:br>
              <a:rPr lang="pl-PL" sz="2800" dirty="0"/>
            </a:br>
            <a:r>
              <a:rPr lang="pl-PL" sz="2800" dirty="0"/>
              <a:t>– </a:t>
            </a:r>
            <a:r>
              <a:rPr lang="pl-PL" sz="2800" dirty="0" err="1"/>
              <a:t>descriptions</a:t>
            </a:r>
            <a:r>
              <a:rPr lang="pl-PL" sz="2800" dirty="0"/>
              <a:t> of </a:t>
            </a:r>
            <a:r>
              <a:rPr lang="pl-PL" sz="2800" dirty="0" err="1"/>
              <a:t>proficiency</a:t>
            </a:r>
            <a:r>
              <a:rPr lang="pl-PL" sz="2800" dirty="0"/>
              <a:t> </a:t>
            </a:r>
            <a:r>
              <a:rPr lang="pl-PL" sz="2800" dirty="0" err="1"/>
              <a:t>levels</a:t>
            </a:r>
            <a:r>
              <a:rPr lang="pl-PL" sz="2800" dirty="0"/>
              <a:t> and </a:t>
            </a:r>
            <a:r>
              <a:rPr lang="pl-PL" sz="2800" dirty="0" err="1"/>
              <a:t>exemplary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 err="1"/>
              <a:t>military</a:t>
            </a:r>
            <a:r>
              <a:rPr lang="pl-PL" sz="2800" dirty="0"/>
              <a:t> </a:t>
            </a:r>
            <a:r>
              <a:rPr lang="pl-PL" sz="2800" dirty="0" err="1"/>
              <a:t>tasks</a:t>
            </a:r>
            <a:r>
              <a:rPr lang="pl-PL" sz="2800" dirty="0"/>
              <a:t> – </a:t>
            </a:r>
            <a:r>
              <a:rPr lang="pl-PL" sz="2800" dirty="0" err="1"/>
              <a:t>indicators</a:t>
            </a:r>
            <a:r>
              <a:rPr lang="pl-PL" sz="2800" dirty="0"/>
              <a:t> for the </a:t>
            </a:r>
            <a:r>
              <a:rPr lang="pl-PL" sz="2800" dirty="0" err="1"/>
              <a:t>teachers</a:t>
            </a:r>
            <a:endParaRPr lang="pl-PL" sz="2800" dirty="0"/>
          </a:p>
          <a:p>
            <a:r>
              <a:rPr lang="pl-PL" sz="2800" dirty="0" err="1"/>
              <a:t>Various</a:t>
            </a:r>
            <a:r>
              <a:rPr lang="pl-PL" sz="2800" dirty="0"/>
              <a:t> </a:t>
            </a:r>
            <a:r>
              <a:rPr lang="pl-PL" sz="2800" dirty="0" err="1"/>
              <a:t>resources</a:t>
            </a:r>
            <a:r>
              <a:rPr lang="pl-PL" sz="2800" dirty="0"/>
              <a:t> to design and </a:t>
            </a:r>
            <a:r>
              <a:rPr lang="pl-PL" sz="2800" dirty="0" err="1"/>
              <a:t>carry</a:t>
            </a:r>
            <a:r>
              <a:rPr lang="pl-PL" sz="2800" dirty="0"/>
              <a:t> out ESP </a:t>
            </a:r>
            <a:r>
              <a:rPr lang="pl-PL" sz="2800" dirty="0" err="1"/>
              <a:t>classes</a:t>
            </a:r>
            <a:r>
              <a:rPr lang="pl-PL" sz="2800" dirty="0"/>
              <a:t>: </a:t>
            </a:r>
          </a:p>
        </p:txBody>
      </p:sp>
      <p:sp>
        <p:nvSpPr>
          <p:cNvPr id="10" name="Tytuł 12">
            <a:extLst>
              <a:ext uri="{FF2B5EF4-FFF2-40B4-BE49-F238E27FC236}">
                <a16:creationId xmlns:a16="http://schemas.microsoft.com/office/drawing/2014/main" id="{80188D7E-0235-429F-881C-EA36E160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POLISH NAVAL ACADEMY </a:t>
            </a:r>
            <a:br>
              <a:rPr lang="pl-PL" dirty="0"/>
            </a:br>
            <a:r>
              <a:rPr lang="pl-PL" dirty="0"/>
              <a:t>- ESP TRAINING </a:t>
            </a:r>
            <a:r>
              <a:rPr lang="pl-PL" b="0" dirty="0"/>
              <a:t>- SOLUTIONS</a:t>
            </a:r>
          </a:p>
        </p:txBody>
      </p:sp>
    </p:spTree>
    <p:extLst>
      <p:ext uri="{BB962C8B-B14F-4D97-AF65-F5344CB8AC3E}">
        <p14:creationId xmlns:p14="http://schemas.microsoft.com/office/powerpoint/2010/main" val="179324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r>
              <a:rPr lang="pl-PL" dirty="0" err="1">
                <a:solidFill>
                  <a:schemeClr val="accent4"/>
                </a:solidFill>
              </a:rPr>
              <a:t>Handbooks</a:t>
            </a:r>
            <a:r>
              <a:rPr lang="pl-PL" dirty="0">
                <a:solidFill>
                  <a:schemeClr val="accent4"/>
                </a:solidFill>
              </a:rPr>
              <a:t>: </a:t>
            </a:r>
            <a:r>
              <a:rPr lang="pl-PL" dirty="0" err="1"/>
              <a:t>Campaign</a:t>
            </a:r>
            <a:r>
              <a:rPr lang="pl-PL" dirty="0"/>
              <a:t>, </a:t>
            </a:r>
            <a:r>
              <a:rPr lang="pl-PL" dirty="0" err="1"/>
              <a:t>Career</a:t>
            </a:r>
            <a:r>
              <a:rPr lang="pl-PL" dirty="0"/>
              <a:t> </a:t>
            </a:r>
            <a:r>
              <a:rPr lang="pl-PL" dirty="0" err="1"/>
              <a:t>Paths</a:t>
            </a:r>
            <a:r>
              <a:rPr lang="pl-PL" dirty="0"/>
              <a:t>, Flash on English for the </a:t>
            </a:r>
            <a:r>
              <a:rPr lang="pl-PL" dirty="0" err="1"/>
              <a:t>Armed</a:t>
            </a:r>
            <a:r>
              <a:rPr lang="pl-PL" dirty="0"/>
              <a:t> </a:t>
            </a:r>
            <a:r>
              <a:rPr lang="pl-PL" dirty="0" err="1"/>
              <a:t>Forces</a:t>
            </a:r>
            <a:endParaRPr lang="pl-PL" b="0" dirty="0"/>
          </a:p>
        </p:txBody>
      </p:sp>
      <p:sp>
        <p:nvSpPr>
          <p:cNvPr id="10" name="Tytuł 12">
            <a:extLst>
              <a:ext uri="{FF2B5EF4-FFF2-40B4-BE49-F238E27FC236}">
                <a16:creationId xmlns:a16="http://schemas.microsoft.com/office/drawing/2014/main" id="{80188D7E-0235-429F-881C-EA36E160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POLISH NAVAL ACADEMY </a:t>
            </a:r>
            <a:br>
              <a:rPr lang="pl-PL" dirty="0"/>
            </a:br>
            <a:r>
              <a:rPr lang="pl-PL" dirty="0"/>
              <a:t>- ESP TRAINING </a:t>
            </a:r>
            <a:r>
              <a:rPr lang="pl-PL" b="0" dirty="0"/>
              <a:t>- SOLUTIONS</a:t>
            </a:r>
          </a:p>
        </p:txBody>
      </p:sp>
      <p:pic>
        <p:nvPicPr>
          <p:cNvPr id="4" name="Obraz 3" descr="Obraz zawierający tekst, książka, zdjęcie, mężczyzna&#10;&#10;Opis wygenerowany automatycznie">
            <a:extLst>
              <a:ext uri="{FF2B5EF4-FFF2-40B4-BE49-F238E27FC236}">
                <a16:creationId xmlns:a16="http://schemas.microsoft.com/office/drawing/2014/main" id="{A99D906B-8B75-4C15-A37A-E78E42FBF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2142322"/>
            <a:ext cx="2092475" cy="2809649"/>
          </a:xfrm>
          <a:prstGeom prst="rect">
            <a:avLst/>
          </a:prstGeom>
        </p:spPr>
      </p:pic>
      <p:pic>
        <p:nvPicPr>
          <p:cNvPr id="9" name="Obraz 8" descr="Obraz zawierający łódź, mężczyzna, surfing, siedzi&#10;&#10;Opis wygenerowany automatycznie">
            <a:extLst>
              <a:ext uri="{FF2B5EF4-FFF2-40B4-BE49-F238E27FC236}">
                <a16:creationId xmlns:a16="http://schemas.microsoft.com/office/drawing/2014/main" id="{EC028A98-CAC6-4F66-9EB1-DEC6AECDC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61" y="2142321"/>
            <a:ext cx="2038409" cy="2809647"/>
          </a:xfrm>
          <a:prstGeom prst="rect">
            <a:avLst/>
          </a:prstGeom>
        </p:spPr>
      </p:pic>
      <p:pic>
        <p:nvPicPr>
          <p:cNvPr id="12" name="Obraz 11" descr="Obraz zawierający mężczyzna, tablica, trzymający, autobus&#10;&#10;Opis wygenerowany automatycznie">
            <a:extLst>
              <a:ext uri="{FF2B5EF4-FFF2-40B4-BE49-F238E27FC236}">
                <a16:creationId xmlns:a16="http://schemas.microsoft.com/office/drawing/2014/main" id="{2D52A328-9FEE-4204-9C45-F18541B87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69" y="2142321"/>
            <a:ext cx="2217609" cy="2809649"/>
          </a:xfrm>
          <a:prstGeom prst="rect">
            <a:avLst/>
          </a:prstGeom>
        </p:spPr>
      </p:pic>
      <p:pic>
        <p:nvPicPr>
          <p:cNvPr id="19" name="Obraz 18" descr="Obraz zawierający zdjęcie, mężczyzna, różny, znak&#10;&#10;Opis wygenerowany automatycznie">
            <a:extLst>
              <a:ext uri="{FF2B5EF4-FFF2-40B4-BE49-F238E27FC236}">
                <a16:creationId xmlns:a16="http://schemas.microsoft.com/office/drawing/2014/main" id="{EE2B2064-F542-4652-A667-5C494168C0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3" y="2133600"/>
            <a:ext cx="1920686" cy="28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0" name="Tytuł 12">
            <a:extLst>
              <a:ext uri="{FF2B5EF4-FFF2-40B4-BE49-F238E27FC236}">
                <a16:creationId xmlns:a16="http://schemas.microsoft.com/office/drawing/2014/main" id="{80188D7E-0235-429F-881C-EA36E160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POLISH NAVAL ACADEMY </a:t>
            </a:r>
            <a:br>
              <a:rPr lang="pl-PL" dirty="0"/>
            </a:br>
            <a:r>
              <a:rPr lang="pl-PL" dirty="0"/>
              <a:t>- ESP TRAINING </a:t>
            </a:r>
            <a:r>
              <a:rPr lang="pl-PL" b="0" dirty="0"/>
              <a:t>- SOLUTIONS</a:t>
            </a:r>
          </a:p>
        </p:txBody>
      </p:sp>
      <p:sp>
        <p:nvSpPr>
          <p:cNvPr id="11" name="Symbol zastępczy zawartości 1">
            <a:extLst>
              <a:ext uri="{FF2B5EF4-FFF2-40B4-BE49-F238E27FC236}">
                <a16:creationId xmlns:a16="http://schemas.microsoft.com/office/drawing/2014/main" id="{C122B78C-483E-4E43-9084-B21B3FF5D352}"/>
              </a:ext>
            </a:extLst>
          </p:cNvPr>
          <p:cNvSpPr txBox="1">
            <a:spLocks/>
          </p:cNvSpPr>
          <p:nvPr/>
        </p:nvSpPr>
        <p:spPr>
          <a:xfrm>
            <a:off x="699370" y="3429000"/>
            <a:ext cx="10566400" cy="2057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solidFill>
                  <a:schemeClr val="accent4"/>
                </a:solidFill>
              </a:rPr>
              <a:t>Online </a:t>
            </a:r>
            <a:r>
              <a:rPr lang="pl-PL" sz="2800" dirty="0" err="1">
                <a:solidFill>
                  <a:schemeClr val="accent4"/>
                </a:solidFill>
              </a:rPr>
              <a:t>resources</a:t>
            </a:r>
            <a:r>
              <a:rPr lang="pl-PL" sz="2800" dirty="0">
                <a:solidFill>
                  <a:schemeClr val="accent4"/>
                </a:solidFill>
              </a:rPr>
              <a:t>: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https://www.youtube.com/watch?v=VoNVosWGCxY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b="0" dirty="0"/>
              <a:t>(</a:t>
            </a:r>
            <a:r>
              <a:rPr lang="pl-PL" sz="2800" b="0" dirty="0" err="1"/>
              <a:t>Military</a:t>
            </a:r>
            <a:r>
              <a:rPr lang="pl-PL" sz="2800" b="0" dirty="0"/>
              <a:t> </a:t>
            </a:r>
            <a:r>
              <a:rPr lang="pl-PL" sz="2800" b="0" dirty="0" err="1"/>
              <a:t>writing</a:t>
            </a:r>
            <a:r>
              <a:rPr lang="pl-PL" sz="2800" b="0" dirty="0"/>
              <a:t> vs. </a:t>
            </a:r>
            <a:r>
              <a:rPr lang="pl-PL" sz="2800" b="0" dirty="0" err="1"/>
              <a:t>Academic</a:t>
            </a:r>
            <a:r>
              <a:rPr lang="pl-PL" sz="2800" b="0" dirty="0"/>
              <a:t> </a:t>
            </a:r>
            <a:r>
              <a:rPr lang="pl-PL" sz="2800" b="0" dirty="0" err="1"/>
              <a:t>writing</a:t>
            </a:r>
            <a:r>
              <a:rPr lang="pl-PL" sz="2800" b="0" dirty="0"/>
              <a:t>)</a:t>
            </a:r>
          </a:p>
          <a:p>
            <a:r>
              <a:rPr lang="pl-PL" sz="280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https://www.youtube.com/watch?v=vfODXTILWXk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b="0" dirty="0"/>
              <a:t>(</a:t>
            </a:r>
            <a:r>
              <a:rPr lang="pl-PL" sz="2800" b="0" dirty="0" err="1"/>
              <a:t>youtube</a:t>
            </a:r>
            <a:r>
              <a:rPr lang="pl-PL" sz="2800" b="0" dirty="0"/>
              <a:t> </a:t>
            </a:r>
            <a:r>
              <a:rPr lang="pl-PL" sz="2800" b="0" dirty="0" err="1"/>
              <a:t>military</a:t>
            </a:r>
            <a:r>
              <a:rPr lang="pl-PL" sz="2800" b="0" dirty="0"/>
              <a:t> </a:t>
            </a:r>
            <a:r>
              <a:rPr lang="pl-PL" sz="2800" b="0" dirty="0" err="1"/>
              <a:t>training</a:t>
            </a:r>
            <a:r>
              <a:rPr lang="pl-PL" sz="2800" b="0" dirty="0"/>
              <a:t> </a:t>
            </a:r>
            <a:r>
              <a:rPr lang="pl-PL" sz="2800" b="0" dirty="0" err="1"/>
              <a:t>videos</a:t>
            </a:r>
            <a:r>
              <a:rPr lang="pl-PL" sz="2800" b="0" dirty="0"/>
              <a:t>)</a:t>
            </a:r>
          </a:p>
          <a:p>
            <a:endParaRPr lang="pl-PL" sz="2800" b="0" dirty="0"/>
          </a:p>
        </p:txBody>
      </p:sp>
    </p:spTree>
    <p:extLst>
      <p:ext uri="{BB962C8B-B14F-4D97-AF65-F5344CB8AC3E}">
        <p14:creationId xmlns:p14="http://schemas.microsoft.com/office/powerpoint/2010/main" val="137215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5EA2D-5FD1-43B2-A0CC-ED4EE14B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Military Writing vs. College Writing">
            <a:hlinkClick r:id="" action="ppaction://media"/>
            <a:extLst>
              <a:ext uri="{FF2B5EF4-FFF2-40B4-BE49-F238E27FC236}">
                <a16:creationId xmlns:a16="http://schemas.microsoft.com/office/drawing/2014/main" id="{BB111F81-8246-421A-BC91-0B637405F7F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79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" name="Obraz 8" descr="Obraz zawierający czarny, część, znak, biały&#10;&#10;Opis wygenerowany automatycznie">
            <a:extLst>
              <a:ext uri="{FF2B5EF4-FFF2-40B4-BE49-F238E27FC236}">
                <a16:creationId xmlns:a16="http://schemas.microsoft.com/office/drawing/2014/main" id="{4E65BF10-CC78-4CDA-823A-D6466B9AD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0" y="657583"/>
            <a:ext cx="5190153" cy="51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9370" y="3505200"/>
            <a:ext cx="10566400" cy="1143000"/>
          </a:xfrm>
        </p:spPr>
        <p:txBody>
          <a:bodyPr rtlCol="0"/>
          <a:lstStyle/>
          <a:p>
            <a:r>
              <a:rPr lang="pl-PL" dirty="0">
                <a:solidFill>
                  <a:schemeClr val="bg1"/>
                </a:solidFill>
              </a:rPr>
              <a:t>ESP </a:t>
            </a:r>
            <a:r>
              <a:rPr lang="pl-PL" dirty="0" err="1">
                <a:solidFill>
                  <a:schemeClr val="bg1"/>
                </a:solidFill>
              </a:rPr>
              <a:t>training</a:t>
            </a:r>
            <a:r>
              <a:rPr lang="pl-PL" dirty="0">
                <a:solidFill>
                  <a:schemeClr val="bg1"/>
                </a:solidFill>
              </a:rPr>
              <a:t>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err="1">
                <a:solidFill>
                  <a:schemeClr val="bg1"/>
                </a:solidFill>
              </a:rPr>
              <a:t>foR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military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personnel</a:t>
            </a:r>
            <a:r>
              <a:rPr lang="pl-PL" dirty="0">
                <a:solidFill>
                  <a:schemeClr val="bg1"/>
                </a:solidFill>
              </a:rPr>
              <a:t>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err="1">
                <a:solidFill>
                  <a:schemeClr val="bg1"/>
                </a:solidFill>
              </a:rPr>
              <a:t>at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Polish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Naval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Academy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/>
              <a:t>Challenges</a:t>
            </a:r>
            <a:r>
              <a:rPr lang="pl-PL" dirty="0"/>
              <a:t> and </a:t>
            </a:r>
            <a:r>
              <a:rPr lang="pl-PL" dirty="0" err="1"/>
              <a:t>problemS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698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5EA2D-5FD1-43B2-A0CC-ED4EE14B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USMC TBS Platoon Attack">
            <a:hlinkClick r:id="" action="ppaction://media"/>
            <a:extLst>
              <a:ext uri="{FF2B5EF4-FFF2-40B4-BE49-F238E27FC236}">
                <a16:creationId xmlns:a16="http://schemas.microsoft.com/office/drawing/2014/main" id="{3AD3773B-C370-437F-A2D4-32352FA35259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652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Obraz 16" descr="Obraz zawierający czarny, część, znak, biały&#10;&#10;Opis wygenerowany automatycznie">
            <a:extLst>
              <a:ext uri="{FF2B5EF4-FFF2-40B4-BE49-F238E27FC236}">
                <a16:creationId xmlns:a16="http://schemas.microsoft.com/office/drawing/2014/main" id="{2792997A-91AE-4697-8ABB-C967C6F7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4" y="657583"/>
            <a:ext cx="5190153" cy="51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9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REFERENCES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/>
          <a:lstStyle/>
          <a:p>
            <a:r>
              <a:rPr lang="pl-PL" dirty="0">
                <a:solidFill>
                  <a:schemeClr val="accent4"/>
                </a:solidFill>
              </a:rPr>
              <a:t>Hutchinson T., </a:t>
            </a:r>
            <a:r>
              <a:rPr lang="pl-PL" dirty="0" err="1">
                <a:solidFill>
                  <a:schemeClr val="accent4"/>
                </a:solidFill>
              </a:rPr>
              <a:t>Waters</a:t>
            </a:r>
            <a:r>
              <a:rPr lang="pl-PL" dirty="0">
                <a:solidFill>
                  <a:schemeClr val="accent4"/>
                </a:solidFill>
              </a:rPr>
              <a:t>  A. English for </a:t>
            </a:r>
            <a:r>
              <a:rPr lang="pl-PL" dirty="0" err="1">
                <a:solidFill>
                  <a:schemeClr val="accent4"/>
                </a:solidFill>
              </a:rPr>
              <a:t>Specific</a:t>
            </a:r>
            <a:r>
              <a:rPr lang="pl-PL" dirty="0">
                <a:solidFill>
                  <a:schemeClr val="accent4"/>
                </a:solidFill>
              </a:rPr>
              <a:t> </a:t>
            </a:r>
            <a:r>
              <a:rPr lang="pl-PL" dirty="0" err="1">
                <a:solidFill>
                  <a:schemeClr val="accent4"/>
                </a:solidFill>
              </a:rPr>
              <a:t>Purpose</a:t>
            </a:r>
            <a:r>
              <a:rPr lang="pl-PL" dirty="0">
                <a:solidFill>
                  <a:schemeClr val="accent4"/>
                </a:solidFill>
              </a:rPr>
              <a:t>: </a:t>
            </a:r>
            <a:br>
              <a:rPr lang="pl-PL" dirty="0">
                <a:solidFill>
                  <a:schemeClr val="accent4"/>
                </a:solidFill>
              </a:rPr>
            </a:br>
            <a:r>
              <a:rPr lang="pl-PL" dirty="0"/>
              <a:t>A Learning-</a:t>
            </a:r>
            <a:r>
              <a:rPr lang="pl-PL" dirty="0" err="1"/>
              <a:t>Centered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. </a:t>
            </a:r>
            <a:r>
              <a:rPr lang="pl-PL" dirty="0" err="1"/>
              <a:t>Cambridge:Cambridge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University Press.1987.</a:t>
            </a:r>
          </a:p>
          <a:p>
            <a:r>
              <a:rPr lang="pl-PL" dirty="0">
                <a:solidFill>
                  <a:schemeClr val="accent4"/>
                </a:solidFill>
              </a:rPr>
              <a:t>H. </a:t>
            </a:r>
            <a:r>
              <a:rPr lang="pl-PL" dirty="0" err="1">
                <a:solidFill>
                  <a:schemeClr val="accent4"/>
                </a:solidFill>
              </a:rPr>
              <a:t>Basturkmen</a:t>
            </a:r>
            <a:r>
              <a:rPr lang="pl-PL" dirty="0">
                <a:solidFill>
                  <a:schemeClr val="accent4"/>
                </a:solidFill>
              </a:rPr>
              <a:t>. </a:t>
            </a:r>
            <a:r>
              <a:rPr lang="pl-PL" dirty="0" err="1">
                <a:solidFill>
                  <a:schemeClr val="accent4"/>
                </a:solidFill>
              </a:rPr>
              <a:t>Specificity</a:t>
            </a:r>
            <a:r>
              <a:rPr lang="pl-PL" dirty="0">
                <a:solidFill>
                  <a:schemeClr val="accent4"/>
                </a:solidFill>
              </a:rPr>
              <a:t> and ESP design. </a:t>
            </a:r>
            <a:r>
              <a:rPr lang="pl-PL" dirty="0"/>
              <a:t>RELC </a:t>
            </a:r>
            <a:r>
              <a:rPr lang="pl-PL" dirty="0" err="1"/>
              <a:t>Journal</a:t>
            </a:r>
            <a:r>
              <a:rPr lang="pl-PL" dirty="0"/>
              <a:t>, 2003.</a:t>
            </a:r>
          </a:p>
          <a:p>
            <a:r>
              <a:rPr lang="pl-PL" dirty="0">
                <a:solidFill>
                  <a:schemeClr val="accent4"/>
                </a:solidFill>
              </a:rPr>
              <a:t>T. Dudley-Evans, M. St. John. Development in English for </a:t>
            </a:r>
            <a:r>
              <a:rPr lang="pl-PL" dirty="0" err="1">
                <a:solidFill>
                  <a:schemeClr val="accent4"/>
                </a:solidFill>
              </a:rPr>
              <a:t>specific</a:t>
            </a:r>
            <a:r>
              <a:rPr lang="pl-PL" dirty="0">
                <a:solidFill>
                  <a:schemeClr val="accent4"/>
                </a:solidFill>
              </a:rPr>
              <a:t> </a:t>
            </a:r>
            <a:r>
              <a:rPr lang="pl-PL" dirty="0" err="1">
                <a:solidFill>
                  <a:schemeClr val="accent4"/>
                </a:solidFill>
              </a:rPr>
              <a:t>purposes</a:t>
            </a:r>
            <a:r>
              <a:rPr lang="pl-PL" dirty="0">
                <a:solidFill>
                  <a:schemeClr val="accent4"/>
                </a:solidFill>
              </a:rPr>
              <a:t>. </a:t>
            </a:r>
            <a:r>
              <a:rPr lang="pl-PL" dirty="0"/>
              <a:t>Cambridge: Cambridge University Press, 1998.</a:t>
            </a:r>
          </a:p>
          <a:p>
            <a:r>
              <a:rPr lang="pl-PL" dirty="0">
                <a:solidFill>
                  <a:schemeClr val="accent4"/>
                </a:solidFill>
              </a:rPr>
              <a:t>Gajewska, E., Sowa, M.  LSP, FOS, </a:t>
            </a:r>
            <a:r>
              <a:rPr lang="pl-PL" dirty="0" err="1">
                <a:solidFill>
                  <a:schemeClr val="accent4"/>
                </a:solidFill>
              </a:rPr>
              <a:t>Fachsprache</a:t>
            </a:r>
            <a:r>
              <a:rPr lang="pl-PL" dirty="0">
                <a:solidFill>
                  <a:schemeClr val="accent4"/>
                </a:solidFill>
              </a:rPr>
              <a:t>. </a:t>
            </a:r>
            <a:br>
              <a:rPr lang="pl-PL" dirty="0">
                <a:solidFill>
                  <a:schemeClr val="accent4"/>
                </a:solidFill>
              </a:rPr>
            </a:br>
            <a:r>
              <a:rPr lang="pl-PL" dirty="0"/>
              <a:t>Dydaktyka języków specjalistycznych. Lublin: Werset. 2014</a:t>
            </a:r>
          </a:p>
          <a:p>
            <a:r>
              <a:rPr lang="en-GB" dirty="0">
                <a:solidFill>
                  <a:schemeClr val="accent4"/>
                </a:solidFill>
              </a:rPr>
              <a:t>Dudley-Evans, T., St John, M.J. Developments in English for Specific Purposes: </a:t>
            </a:r>
            <a:r>
              <a:rPr lang="pl-PL" dirty="0"/>
              <a:t/>
            </a:r>
            <a:br>
              <a:rPr lang="pl-PL" dirty="0"/>
            </a:br>
            <a:r>
              <a:rPr lang="en-GB" dirty="0"/>
              <a:t>A Multi-disciplinary Approach. </a:t>
            </a:r>
            <a:r>
              <a:rPr lang="pl-PL" dirty="0"/>
              <a:t>Cambridge: Cambridge University Press. 2009.</a:t>
            </a:r>
          </a:p>
        </p:txBody>
      </p:sp>
    </p:spTree>
    <p:extLst>
      <p:ext uri="{BB962C8B-B14F-4D97-AF65-F5344CB8AC3E}">
        <p14:creationId xmlns:p14="http://schemas.microsoft.com/office/powerpoint/2010/main" val="117253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CONTACT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Autofit/>
          </a:bodyPr>
          <a:lstStyle/>
          <a:p>
            <a:r>
              <a:rPr lang="pl-PL" sz="4400" dirty="0"/>
              <a:t>d.osiak@</a:t>
            </a:r>
            <a:r>
              <a:rPr lang="pl-PL" sz="4400" dirty="0">
                <a:solidFill>
                  <a:schemeClr val="accent4"/>
                </a:solidFill>
              </a:rPr>
              <a:t>amw.gdynia.pl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74952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ewnętrzne, znak, śnieg, siedzi&#10;&#10;Opis wygenerowany automatycznie">
            <a:extLst>
              <a:ext uri="{FF2B5EF4-FFF2-40B4-BE49-F238E27FC236}">
                <a16:creationId xmlns:a16="http://schemas.microsoft.com/office/drawing/2014/main" id="{032DFE36-14AA-48B6-B7FA-FE7401C4A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Znalezione obrazy dla zapytania amw logo">
            <a:extLst>
              <a:ext uri="{FF2B5EF4-FFF2-40B4-BE49-F238E27FC236}">
                <a16:creationId xmlns:a16="http://schemas.microsoft.com/office/drawing/2014/main" id="{527FF41E-CCEE-4DA5-A4AC-3569AF38F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33" y="779076"/>
            <a:ext cx="4260733" cy="52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6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713048" y="457518"/>
            <a:ext cx="10566400" cy="868364"/>
          </a:xfrm>
        </p:spPr>
        <p:txBody>
          <a:bodyPr rtlCol="0"/>
          <a:lstStyle/>
          <a:p>
            <a:pPr rtl="0"/>
            <a:r>
              <a:rPr lang="pl-PL" dirty="0"/>
              <a:t>agenda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sz="quarter" idx="13"/>
          </p:nvPr>
        </p:nvSpPr>
        <p:spPr>
          <a:xfrm>
            <a:off x="713048" y="1679172"/>
            <a:ext cx="10566400" cy="4035828"/>
          </a:xfrm>
        </p:spPr>
        <p:txBody>
          <a:bodyPr rtlCol="0">
            <a:normAutofit/>
          </a:bodyPr>
          <a:lstStyle/>
          <a:p>
            <a:pPr lvl="0"/>
            <a:r>
              <a:rPr lang="pl-PL" sz="2400" dirty="0" err="1"/>
              <a:t>Intensive</a:t>
            </a:r>
            <a:r>
              <a:rPr lang="pl-PL" sz="2400" dirty="0"/>
              <a:t> STANAG 6001 </a:t>
            </a:r>
            <a:r>
              <a:rPr lang="pl-PL" sz="2400" dirty="0" err="1"/>
              <a:t>courses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 err="1"/>
              <a:t>at</a:t>
            </a:r>
            <a:r>
              <a:rPr lang="pl-PL" sz="2400" dirty="0"/>
              <a:t> the PNA </a:t>
            </a:r>
            <a:r>
              <a:rPr lang="pl-PL" sz="2400" b="0" dirty="0"/>
              <a:t>(POLISH NAVAL ACADEMY)</a:t>
            </a:r>
          </a:p>
          <a:p>
            <a:pPr lvl="0"/>
            <a:r>
              <a:rPr lang="pl-PL" sz="2400" dirty="0"/>
              <a:t>ESP </a:t>
            </a:r>
            <a:r>
              <a:rPr lang="pl-PL" sz="2400" b="0" dirty="0"/>
              <a:t>(English for </a:t>
            </a:r>
            <a:r>
              <a:rPr lang="pl-PL" sz="2400" b="0" dirty="0" err="1"/>
              <a:t>Specific</a:t>
            </a:r>
            <a:r>
              <a:rPr lang="pl-PL" sz="2400" b="0" dirty="0"/>
              <a:t> </a:t>
            </a:r>
            <a:r>
              <a:rPr lang="pl-PL" sz="2400" b="0" dirty="0" err="1"/>
              <a:t>Purpose</a:t>
            </a:r>
            <a:r>
              <a:rPr lang="pl-PL" sz="2400" b="0" dirty="0"/>
              <a:t>) </a:t>
            </a:r>
            <a:r>
              <a:rPr lang="pl-PL" sz="2400" dirty="0" err="1"/>
              <a:t>teaching</a:t>
            </a:r>
            <a:r>
              <a:rPr lang="pl-PL" sz="2400" dirty="0"/>
              <a:t> – </a:t>
            </a:r>
            <a:r>
              <a:rPr lang="pl-PL" sz="2400" dirty="0" err="1"/>
              <a:t>theory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b="0" dirty="0" err="1"/>
              <a:t>narrow</a:t>
            </a:r>
            <a:r>
              <a:rPr lang="pl-PL" sz="2400" b="0" dirty="0"/>
              <a:t> and </a:t>
            </a:r>
            <a:r>
              <a:rPr lang="pl-PL" sz="2400" b="0" dirty="0" err="1"/>
              <a:t>wide-angled</a:t>
            </a:r>
            <a:r>
              <a:rPr lang="pl-PL" sz="2400" b="0" dirty="0"/>
              <a:t> </a:t>
            </a:r>
            <a:r>
              <a:rPr lang="pl-PL" sz="2400" b="0" dirty="0" err="1"/>
              <a:t>course</a:t>
            </a:r>
            <a:r>
              <a:rPr lang="pl-PL" sz="2400" b="0" dirty="0"/>
              <a:t> design</a:t>
            </a:r>
          </a:p>
          <a:p>
            <a:pPr lvl="0" rtl="0"/>
            <a:r>
              <a:rPr lang="pl-PL" sz="2400" dirty="0"/>
              <a:t>STANAG 6001 vs. ESP</a:t>
            </a:r>
          </a:p>
          <a:p>
            <a:pPr lvl="0" rtl="0"/>
            <a:r>
              <a:rPr lang="pl-PL" sz="2400" dirty="0" err="1"/>
              <a:t>Incorporating</a:t>
            </a:r>
            <a:r>
              <a:rPr lang="pl-PL" sz="2400" dirty="0"/>
              <a:t> ESP </a:t>
            </a:r>
            <a:r>
              <a:rPr lang="pl-PL" sz="2400" dirty="0" err="1"/>
              <a:t>elements</a:t>
            </a:r>
            <a:r>
              <a:rPr lang="pl-PL" sz="2400" dirty="0"/>
              <a:t> in the </a:t>
            </a:r>
            <a:r>
              <a:rPr lang="pl-PL" sz="2400" dirty="0" err="1"/>
              <a:t>course</a:t>
            </a:r>
            <a:r>
              <a:rPr lang="pl-PL" sz="2400" dirty="0"/>
              <a:t> design – </a:t>
            </a:r>
            <a:r>
              <a:rPr lang="pl-PL" sz="2400" dirty="0" err="1"/>
              <a:t>attempts</a:t>
            </a:r>
            <a:endParaRPr lang="pl-PL" sz="2400" dirty="0"/>
          </a:p>
          <a:p>
            <a:pPr lvl="0" rtl="0"/>
            <a:r>
              <a:rPr lang="pl-PL" sz="2400" dirty="0" err="1"/>
              <a:t>Practical</a:t>
            </a:r>
            <a:r>
              <a:rPr lang="pl-PL" sz="2400" dirty="0"/>
              <a:t> </a:t>
            </a:r>
            <a:r>
              <a:rPr lang="pl-PL" sz="2400" dirty="0" err="1"/>
              <a:t>approach</a:t>
            </a:r>
            <a:r>
              <a:rPr lang="pl-PL" sz="2400" dirty="0"/>
              <a:t> to the problem of ESP </a:t>
            </a:r>
            <a:r>
              <a:rPr lang="pl-PL" sz="2400" dirty="0" err="1"/>
              <a:t>teaching</a:t>
            </a:r>
            <a:r>
              <a:rPr lang="pl-PL" sz="2400" dirty="0"/>
              <a:t> </a:t>
            </a:r>
            <a:r>
              <a:rPr lang="pl-PL" sz="2400" dirty="0" err="1"/>
              <a:t>at</a:t>
            </a:r>
            <a:r>
              <a:rPr lang="pl-PL" sz="2400" dirty="0"/>
              <a:t> the PNA</a:t>
            </a:r>
          </a:p>
        </p:txBody>
      </p:sp>
    </p:spTree>
    <p:extLst>
      <p:ext uri="{BB962C8B-B14F-4D97-AF65-F5344CB8AC3E}">
        <p14:creationId xmlns:p14="http://schemas.microsoft.com/office/powerpoint/2010/main" val="83350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TEACHING ENGLISH </a:t>
            </a:r>
            <a:br>
              <a:rPr lang="pl-PL" dirty="0"/>
            </a:br>
            <a:r>
              <a:rPr lang="pl-PL" dirty="0"/>
              <a:t>AT THE POLISH NAVAL ACADEMY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</a:rPr>
              <a:t>5-MONTH INTENSIVE RESIDENTIAL COURSES </a:t>
            </a:r>
          </a:p>
          <a:p>
            <a:r>
              <a:rPr lang="en-US" sz="2400" dirty="0"/>
              <a:t>590h </a:t>
            </a:r>
            <a:r>
              <a:rPr lang="pl-PL" sz="2400" dirty="0"/>
              <a:t>L1 &amp; L2</a:t>
            </a:r>
            <a:r>
              <a:rPr lang="en-US" sz="2400" dirty="0"/>
              <a:t>, 620h </a:t>
            </a:r>
            <a:r>
              <a:rPr lang="pl-PL" sz="2400" dirty="0"/>
              <a:t>L</a:t>
            </a:r>
            <a:r>
              <a:rPr lang="en-US" sz="2400" dirty="0"/>
              <a:t>3</a:t>
            </a:r>
            <a:r>
              <a:rPr lang="pl-PL" sz="2400" dirty="0"/>
              <a:t> </a:t>
            </a:r>
            <a:r>
              <a:rPr lang="pl-PL" sz="2400" b="0" dirty="0"/>
              <a:t>(6-7 </a:t>
            </a:r>
            <a:r>
              <a:rPr lang="pl-PL" sz="2400" b="0" dirty="0" err="1"/>
              <a:t>hours</a:t>
            </a:r>
            <a:r>
              <a:rPr lang="pl-PL" sz="2400" b="0" dirty="0"/>
              <a:t> a </a:t>
            </a:r>
            <a:r>
              <a:rPr lang="pl-PL" sz="2400" b="0" dirty="0" err="1"/>
              <a:t>day</a:t>
            </a:r>
            <a:r>
              <a:rPr lang="pl-PL" sz="2400" b="0" dirty="0"/>
              <a:t>)</a:t>
            </a:r>
            <a:endParaRPr lang="en-US" sz="2400" b="0" dirty="0"/>
          </a:p>
          <a:p>
            <a:r>
              <a:rPr lang="en-US" sz="2400" dirty="0"/>
              <a:t>1-2-MONTH SPECIALIZED OR REMEDY COURSES 270-300h</a:t>
            </a:r>
          </a:p>
          <a:p>
            <a:r>
              <a:rPr lang="en-US" sz="2400" dirty="0"/>
              <a:t>MILITARY STUDENTS - 9 SEMESTERS </a:t>
            </a:r>
            <a:r>
              <a:rPr lang="en-US" sz="2400" b="0" dirty="0"/>
              <a:t>(468h)       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LEVEL REQUIRED TO BE PROMOTED TO AN OFFICER </a:t>
            </a:r>
            <a:br>
              <a:rPr lang="en-US" sz="2400" dirty="0"/>
            </a:br>
            <a:r>
              <a:rPr lang="en-US" sz="2400" dirty="0"/>
              <a:t>- 3232 according to</a:t>
            </a:r>
            <a:r>
              <a:rPr lang="pl-PL" sz="2400" dirty="0"/>
              <a:t> </a:t>
            </a:r>
            <a:r>
              <a:rPr lang="en-US" sz="2400" dirty="0"/>
              <a:t>STANAG 6001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858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TEACHING ENGLISH </a:t>
            </a:r>
            <a:br>
              <a:rPr lang="pl-PL" dirty="0"/>
            </a:br>
            <a:r>
              <a:rPr lang="pl-PL" dirty="0"/>
              <a:t>AT THE POLISH NAVAL ACADEMY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accent4"/>
                </a:solidFill>
              </a:rPr>
              <a:t>WHO WE ARE:</a:t>
            </a:r>
          </a:p>
          <a:p>
            <a:pPr marL="0" indent="0">
              <a:buNone/>
            </a:pPr>
            <a:r>
              <a:rPr lang="pl-PL" dirty="0" err="1"/>
              <a:t>Experienced</a:t>
            </a:r>
            <a:r>
              <a:rPr lang="pl-PL" dirty="0"/>
              <a:t> English </a:t>
            </a:r>
            <a:r>
              <a:rPr lang="pl-PL" dirty="0" err="1"/>
              <a:t>teachers</a:t>
            </a:r>
            <a:r>
              <a:rPr lang="pl-PL" dirty="0"/>
              <a:t>, </a:t>
            </a:r>
            <a:r>
              <a:rPr lang="pl-PL" dirty="0" err="1"/>
              <a:t>civilians</a:t>
            </a:r>
            <a:r>
              <a:rPr lang="pl-PL" dirty="0"/>
              <a:t>, </a:t>
            </a:r>
            <a:r>
              <a:rPr lang="pl-PL" dirty="0" err="1"/>
              <a:t>graduates</a:t>
            </a:r>
            <a:r>
              <a:rPr lang="pl-PL" dirty="0"/>
              <a:t> of English </a:t>
            </a:r>
            <a:r>
              <a:rPr lang="pl-PL" dirty="0" err="1"/>
              <a:t>Philology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4"/>
                </a:solidFill>
              </a:rPr>
              <a:t>WHO WE TEACH:</a:t>
            </a:r>
          </a:p>
          <a:p>
            <a:pPr marL="0" indent="0">
              <a:buNone/>
            </a:pPr>
            <a:r>
              <a:rPr lang="pl-PL" dirty="0"/>
              <a:t>15-person </a:t>
            </a:r>
            <a:r>
              <a:rPr lang="pl-PL" dirty="0" err="1"/>
              <a:t>groups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SOLDIERS  - </a:t>
            </a:r>
            <a:r>
              <a:rPr lang="pl-PL" dirty="0" err="1"/>
              <a:t>various</a:t>
            </a:r>
            <a:r>
              <a:rPr lang="pl-PL" dirty="0"/>
              <a:t> </a:t>
            </a:r>
            <a:r>
              <a:rPr lang="pl-PL" dirty="0" err="1"/>
              <a:t>military</a:t>
            </a:r>
            <a:r>
              <a:rPr lang="pl-PL" dirty="0"/>
              <a:t> </a:t>
            </a:r>
            <a:r>
              <a:rPr lang="pl-PL" dirty="0" err="1"/>
              <a:t>branches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dirty="0" err="1"/>
              <a:t>Navy</a:t>
            </a:r>
            <a:r>
              <a:rPr lang="pl-PL" dirty="0"/>
              <a:t> / Land </a:t>
            </a:r>
            <a:r>
              <a:rPr lang="pl-PL" dirty="0" err="1" smtClean="0"/>
              <a:t>force</a:t>
            </a:r>
            <a:r>
              <a:rPr lang="pl-PL" dirty="0" smtClean="0"/>
              <a:t> </a:t>
            </a:r>
            <a:r>
              <a:rPr lang="pl-PL" dirty="0"/>
              <a:t>/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force</a:t>
            </a:r>
            <a:r>
              <a:rPr lang="pl-PL" dirty="0"/>
              <a:t> / </a:t>
            </a:r>
            <a:r>
              <a:rPr lang="pl-PL" dirty="0" err="1"/>
              <a:t>Territorial</a:t>
            </a:r>
            <a:r>
              <a:rPr lang="pl-PL" dirty="0"/>
              <a:t> </a:t>
            </a:r>
            <a:r>
              <a:rPr lang="pl-PL" dirty="0" err="1"/>
              <a:t>defence</a:t>
            </a:r>
            <a:r>
              <a:rPr lang="pl-PL" dirty="0"/>
              <a:t> </a:t>
            </a:r>
            <a:r>
              <a:rPr lang="pl-PL" dirty="0" err="1"/>
              <a:t>forces</a:t>
            </a:r>
            <a:endParaRPr lang="pl-PL" dirty="0"/>
          </a:p>
          <a:p>
            <a:pPr marL="0" indent="0">
              <a:buNone/>
            </a:pP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ranks</a:t>
            </a:r>
            <a:r>
              <a:rPr lang="pl-PL" dirty="0"/>
              <a:t>: </a:t>
            </a:r>
            <a:r>
              <a:rPr lang="pl-PL" dirty="0" err="1"/>
              <a:t>corps</a:t>
            </a:r>
            <a:r>
              <a:rPr lang="pl-PL" dirty="0"/>
              <a:t> of </a:t>
            </a:r>
            <a:r>
              <a:rPr lang="pl-PL" dirty="0" err="1"/>
              <a:t>privates</a:t>
            </a:r>
            <a:r>
              <a:rPr lang="pl-PL" dirty="0"/>
              <a:t>, </a:t>
            </a:r>
            <a:r>
              <a:rPr lang="pl-PL" dirty="0" err="1"/>
              <a:t>NCOs</a:t>
            </a:r>
            <a:r>
              <a:rPr lang="pl-PL" dirty="0"/>
              <a:t>, </a:t>
            </a:r>
            <a:r>
              <a:rPr lang="pl-PL" dirty="0" err="1"/>
              <a:t>petty</a:t>
            </a:r>
            <a:r>
              <a:rPr lang="pl-PL" dirty="0"/>
              <a:t> </a:t>
            </a:r>
            <a:r>
              <a:rPr lang="pl-PL" dirty="0" err="1"/>
              <a:t>officers</a:t>
            </a:r>
            <a:r>
              <a:rPr lang="pl-PL" dirty="0"/>
              <a:t> and senior </a:t>
            </a:r>
            <a:r>
              <a:rPr lang="pl-PL" dirty="0" err="1"/>
              <a:t>officers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05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 err="1"/>
              <a:t>EnGLISH</a:t>
            </a:r>
            <a:r>
              <a:rPr lang="pl-PL" dirty="0"/>
              <a:t> FOR SPECIFIC PURPOSES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pl-PL" sz="3600" dirty="0" err="1"/>
              <a:t>Requirement</a:t>
            </a:r>
            <a:r>
              <a:rPr lang="pl-PL" sz="3600" dirty="0"/>
              <a:t> </a:t>
            </a:r>
            <a:r>
              <a:rPr lang="pl-PL" sz="3600" dirty="0" err="1"/>
              <a:t>analysis</a:t>
            </a:r>
            <a:endParaRPr lang="pl-PL" sz="3600" dirty="0"/>
          </a:p>
          <a:p>
            <a:pPr marL="0" indent="0">
              <a:buNone/>
            </a:pPr>
            <a:r>
              <a:rPr lang="pl-PL" sz="3600" dirty="0" err="1"/>
              <a:t>Practicality</a:t>
            </a:r>
            <a:r>
              <a:rPr lang="pl-PL" sz="3600" dirty="0"/>
              <a:t> of the </a:t>
            </a:r>
            <a:r>
              <a:rPr lang="pl-PL" sz="3600" dirty="0" err="1"/>
              <a:t>language</a:t>
            </a:r>
            <a:endParaRPr lang="pl-PL" sz="3600" dirty="0"/>
          </a:p>
          <a:p>
            <a:pPr marL="0" indent="0">
              <a:buNone/>
            </a:pPr>
            <a:r>
              <a:rPr lang="pl-PL" sz="3600" dirty="0" err="1"/>
              <a:t>Social</a:t>
            </a:r>
            <a:r>
              <a:rPr lang="pl-PL" sz="3600" dirty="0"/>
              <a:t> </a:t>
            </a:r>
            <a:r>
              <a:rPr lang="pl-PL" sz="3600" dirty="0" err="1"/>
              <a:t>needs</a:t>
            </a:r>
            <a:endParaRPr lang="pl-PL" sz="3600" dirty="0"/>
          </a:p>
          <a:p>
            <a:pPr marL="0" indent="0">
              <a:buNone/>
            </a:pPr>
            <a:r>
              <a:rPr lang="pl-PL" sz="3600" dirty="0" err="1" smtClean="0"/>
              <a:t>Learners</a:t>
            </a:r>
            <a:r>
              <a:rPr lang="pl-PL" sz="3600" dirty="0"/>
              <a:t>’ </a:t>
            </a:r>
            <a:r>
              <a:rPr lang="pl-PL" sz="3600" dirty="0" err="1"/>
              <a:t>needs</a:t>
            </a:r>
            <a:r>
              <a:rPr lang="pl-PL" sz="3600" dirty="0"/>
              <a:t> </a:t>
            </a:r>
            <a:r>
              <a:rPr lang="pl-PL" sz="3600" dirty="0" err="1"/>
              <a:t>analysis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90908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WIDE-ANGLED ESP vs. </a:t>
            </a:r>
            <a:br>
              <a:rPr lang="pl-PL" dirty="0"/>
            </a:br>
            <a:r>
              <a:rPr lang="pl-PL" dirty="0"/>
              <a:t>NARROW-ANGLED ESP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>
          <a:xfrm>
            <a:off x="699370" y="1600200"/>
            <a:ext cx="4206927" cy="4114800"/>
          </a:xfrm>
        </p:spPr>
        <p:txBody>
          <a:bodyPr anchor="b">
            <a:normAutofit/>
          </a:bodyPr>
          <a:lstStyle/>
          <a:p>
            <a:r>
              <a:rPr lang="pl-PL" sz="4400" dirty="0" err="1"/>
              <a:t>Wide-angled</a:t>
            </a:r>
            <a:r>
              <a:rPr lang="pl-PL" sz="4400" dirty="0"/>
              <a:t> </a:t>
            </a:r>
            <a:br>
              <a:rPr lang="pl-PL" sz="4400" dirty="0"/>
            </a:br>
            <a:r>
              <a:rPr lang="pl-PL" sz="4400" dirty="0" err="1"/>
              <a:t>approach</a:t>
            </a:r>
            <a:endParaRPr lang="pl-PL" sz="4400" dirty="0"/>
          </a:p>
        </p:txBody>
      </p:sp>
      <p:sp>
        <p:nvSpPr>
          <p:cNvPr id="12" name="Symbol zastępczy zawartości 1">
            <a:extLst>
              <a:ext uri="{FF2B5EF4-FFF2-40B4-BE49-F238E27FC236}">
                <a16:creationId xmlns:a16="http://schemas.microsoft.com/office/drawing/2014/main" id="{59E8BF9F-312C-42C7-BBC2-51DA9E94964C}"/>
              </a:ext>
            </a:extLst>
          </p:cNvPr>
          <p:cNvSpPr txBox="1">
            <a:spLocks/>
          </p:cNvSpPr>
          <p:nvPr/>
        </p:nvSpPr>
        <p:spPr>
          <a:xfrm>
            <a:off x="5890802" y="1600200"/>
            <a:ext cx="4206927" cy="411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Tx/>
              <a:buNone/>
              <a:defRPr sz="2000" b="1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dirty="0" err="1"/>
              <a:t>Narrow-angled</a:t>
            </a:r>
            <a:r>
              <a:rPr lang="pl-PL" sz="4400" dirty="0"/>
              <a:t> </a:t>
            </a:r>
            <a:br>
              <a:rPr lang="pl-PL" sz="4400" dirty="0"/>
            </a:br>
            <a:r>
              <a:rPr lang="pl-PL" sz="4400" dirty="0" err="1"/>
              <a:t>approach</a:t>
            </a:r>
            <a:endParaRPr lang="pl-PL" sz="4400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54CB6A5B-9016-4343-9CEB-46D113367276}"/>
              </a:ext>
            </a:extLst>
          </p:cNvPr>
          <p:cNvCxnSpPr>
            <a:cxnSpLocks/>
          </p:cNvCxnSpPr>
          <p:nvPr/>
        </p:nvCxnSpPr>
        <p:spPr>
          <a:xfrm flipH="1">
            <a:off x="4701100" y="4209350"/>
            <a:ext cx="697449" cy="1614778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92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7200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WIDE-ANGLED ESP vs. </a:t>
            </a:r>
            <a:br>
              <a:rPr lang="pl-PL" dirty="0"/>
            </a:br>
            <a:r>
              <a:rPr lang="pl-PL" dirty="0"/>
              <a:t>NARROW-ANGLED ESP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7275503"/>
              </p:ext>
            </p:extLst>
          </p:nvPr>
        </p:nvGraphicFramePr>
        <p:xfrm>
          <a:off x="812800" y="3087330"/>
          <a:ext cx="10681110" cy="2626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820052847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277718966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3998533456"/>
                    </a:ext>
                  </a:extLst>
                </a:gridCol>
                <a:gridCol w="2756310">
                  <a:extLst>
                    <a:ext uri="{9D8B030D-6E8A-4147-A177-3AD203B41FA5}">
                      <a16:colId xmlns:a16="http://schemas.microsoft.com/office/drawing/2014/main" val="1490852964"/>
                    </a:ext>
                  </a:extLst>
                </a:gridCol>
              </a:tblGrid>
              <a:tr h="786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TYPE</a:t>
                      </a:r>
                      <a:endParaRPr lang="pl-PL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NARROW</a:t>
                      </a:r>
                      <a:r>
                        <a:rPr lang="pl-PL" sz="1600" dirty="0">
                          <a:solidFill>
                            <a:schemeClr val="accent4"/>
                          </a:solidFill>
                          <a:effectLst/>
                        </a:rPr>
                        <a:t/>
                      </a:r>
                      <a:br>
                        <a:rPr lang="pl-PL" sz="1600" dirty="0">
                          <a:solidFill>
                            <a:schemeClr val="accent4"/>
                          </a:solidFill>
                          <a:effectLst/>
                        </a:rPr>
                      </a:b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or WIDE</a:t>
                      </a:r>
                      <a:r>
                        <a:rPr lang="pl-PL" sz="1600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ANGLED</a:t>
                      </a:r>
                      <a:endParaRPr lang="pl-PL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POINT OF DEPARTURE </a:t>
                      </a:r>
                      <a:r>
                        <a:rPr lang="pl-PL" sz="1600" dirty="0">
                          <a:solidFill>
                            <a:schemeClr val="accent4"/>
                          </a:solidFill>
                          <a:effectLst/>
                        </a:rPr>
                        <a:t/>
                      </a:r>
                      <a:br>
                        <a:rPr lang="pl-PL" sz="1600" dirty="0">
                          <a:solidFill>
                            <a:schemeClr val="accent4"/>
                          </a:solidFill>
                          <a:effectLst/>
                        </a:rPr>
                      </a:b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FOR SELECTION </a:t>
                      </a:r>
                      <a:endParaRPr lang="pl-PL" sz="1600" dirty="0"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OF COURSE CONTENT</a:t>
                      </a:r>
                      <a:endParaRPr lang="pl-PL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/>
                          </a:solidFill>
                          <a:effectLst/>
                        </a:rPr>
                        <a:t>EXAMPLES</a:t>
                      </a:r>
                      <a:endParaRPr lang="pl-PL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63257"/>
                  </a:ext>
                </a:extLst>
              </a:tr>
              <a:tr h="786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NARROW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Analysis of needs with reference to a particular disciplines or occupations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English for pilots and air traffic controllers 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English for legal studies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932399"/>
                  </a:ext>
                </a:extLst>
              </a:tr>
              <a:tr h="1053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WIDE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Analysis of common needs with reference to a set of disciplines or occupations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English for general academic purposes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English for health professionals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816812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72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699370" y="450969"/>
            <a:ext cx="10566400" cy="1384062"/>
          </a:xfrm>
        </p:spPr>
        <p:txBody>
          <a:bodyPr rtlCol="0"/>
          <a:lstStyle/>
          <a:p>
            <a:pPr rtl="0"/>
            <a:r>
              <a:rPr lang="pl-PL" dirty="0"/>
              <a:t>STANAG 6001 vs. ESP </a:t>
            </a:r>
            <a:br>
              <a:rPr lang="pl-PL" dirty="0"/>
            </a:br>
            <a:r>
              <a:rPr lang="pl-PL" dirty="0" err="1"/>
              <a:t>military</a:t>
            </a:r>
            <a:r>
              <a:rPr lang="pl-PL" dirty="0"/>
              <a:t> </a:t>
            </a:r>
            <a:r>
              <a:rPr lang="pl-PL" dirty="0" err="1"/>
              <a:t>tasks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42976"/>
              </p:ext>
            </p:extLst>
          </p:nvPr>
        </p:nvGraphicFramePr>
        <p:xfrm>
          <a:off x="806245" y="3932903"/>
          <a:ext cx="10686385" cy="1782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2097">
                <a:tc>
                  <a:txBody>
                    <a:bodyPr/>
                    <a:lstStyle/>
                    <a:p>
                      <a:pPr algn="ctr"/>
                      <a:r>
                        <a:rPr lang="pl-PL" sz="4000" dirty="0">
                          <a:solidFill>
                            <a:schemeClr val="accent4"/>
                          </a:solidFill>
                        </a:rPr>
                        <a:t>LEVEL 1</a:t>
                      </a:r>
                    </a:p>
                    <a:p>
                      <a:pPr algn="ctr"/>
                      <a:r>
                        <a:rPr lang="pl-PL" sz="4000" dirty="0" err="1">
                          <a:solidFill>
                            <a:schemeClr val="bg1"/>
                          </a:solidFill>
                        </a:rPr>
                        <a:t>Survival</a:t>
                      </a:r>
                      <a:endParaRPr lang="pl-PL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Ask for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basic information </a:t>
                      </a:r>
                      <a:r>
                        <a:rPr lang="en-US" dirty="0"/>
                        <a:t>at a checkpoint, such as name, destination, and identification papers. Understand the gist of announcements, short radio messages 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and written notices. Perform 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familiar tasks</a:t>
                      </a:r>
                      <a:r>
                        <a:rPr lang="en-US" dirty="0"/>
                        <a:t> such as at the doctor’s, arranging transportation, providing first aid or writing a short note. </a:t>
                      </a:r>
                      <a:endParaRPr lang="pl-PL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34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Oce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116_TF03460535" id="{2960E196-709F-486C-85DD-FDADBE1BA063}" vid="{AEB558DD-B4D9-4578-A65E-47FB9FEC5BAB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DC6412-8CE7-4C8A-96E9-2669F16D17E8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Szablon Ocean</Template>
  <TotalTime>729</TotalTime>
  <Words>439</Words>
  <Application>Microsoft Office PowerPoint</Application>
  <PresentationFormat>Panoramiczny</PresentationFormat>
  <Paragraphs>112</Paragraphs>
  <Slides>24</Slides>
  <Notes>21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Szablon Ocean</vt:lpstr>
      <vt:lpstr>Prezentacja programu PowerPoint</vt:lpstr>
      <vt:lpstr>ESP training  foR military personnel  at the Polish Naval Academy Challenges and problemS</vt:lpstr>
      <vt:lpstr>agenda</vt:lpstr>
      <vt:lpstr>TEACHING ENGLISH  AT THE POLISH NAVAL ACADEMY</vt:lpstr>
      <vt:lpstr>TEACHING ENGLISH  AT THE POLISH NAVAL ACADEMY</vt:lpstr>
      <vt:lpstr>EnGLISH FOR SPECIFIC PURPOSES</vt:lpstr>
      <vt:lpstr>WIDE-ANGLED ESP vs.  NARROW-ANGLED ESP</vt:lpstr>
      <vt:lpstr>WIDE-ANGLED ESP vs.  NARROW-ANGLED ESP</vt:lpstr>
      <vt:lpstr>STANAG 6001 vs. ESP  military tasks</vt:lpstr>
      <vt:lpstr>STANAG 6001 vs. ESP MILITARY TASKS</vt:lpstr>
      <vt:lpstr>STANAG 6001 vs. ESP MILITARY TASKS</vt:lpstr>
      <vt:lpstr>THE KNOWLEDGE  OF SUBJECT MATTER</vt:lpstr>
      <vt:lpstr>POLISH NAVAL ACADEMY  –  ESP TRAINING - CHALLENGES</vt:lpstr>
      <vt:lpstr>POLISH NAVAL ACADEMY  – ESP TRAINING - SOLUTIONS</vt:lpstr>
      <vt:lpstr>POLISH NAVAL ACADEMY  - ESP TRAINING - SOLUTIONS</vt:lpstr>
      <vt:lpstr>POLISH NAVAL ACADEMY  - ESP TRAINING - SOLUTIONS</vt:lpstr>
      <vt:lpstr>POLISH NAVAL ACADEMY  - ESP TRAINING - SOLUTIONS</vt:lpstr>
      <vt:lpstr>Prezentacja programu PowerPoint</vt:lpstr>
      <vt:lpstr>Prezentacja programu PowerPoint</vt:lpstr>
      <vt:lpstr>Prezentacja programu PowerPoint</vt:lpstr>
      <vt:lpstr>Prezentacja programu PowerPoint</vt:lpstr>
      <vt:lpstr>REFERENCES</vt:lpstr>
      <vt:lpstr>CONTACT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 training foR military personnel  at the Polish Naval Academy  - challenges and problemS.</dc:title>
  <dc:creator>Łęska-Osiak Daria</dc:creator>
  <cp:lastModifiedBy>Osiak Daria</cp:lastModifiedBy>
  <cp:revision>107</cp:revision>
  <cp:lastPrinted>2019-10-04T19:03:57Z</cp:lastPrinted>
  <dcterms:created xsi:type="dcterms:W3CDTF">2019-09-30T14:42:19Z</dcterms:created>
  <dcterms:modified xsi:type="dcterms:W3CDTF">2019-10-07T20:13:16Z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