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8" r:id="rId4"/>
    <p:sldId id="269" r:id="rId5"/>
    <p:sldId id="273" r:id="rId6"/>
    <p:sldId id="263" r:id="rId7"/>
    <p:sldId id="261" r:id="rId8"/>
    <p:sldId id="270" r:id="rId9"/>
    <p:sldId id="272" r:id="rId10"/>
    <p:sldId id="265" r:id="rId11"/>
    <p:sldId id="264" r:id="rId12"/>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5" d="100"/>
          <a:sy n="65" d="100"/>
        </p:scale>
        <p:origin x="6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s.muni.cz/el/1421/podzim2011/KPI22/um/28105968/studijni_opora_timemanagement.pdf" TargetMode="External"/><Relationship Id="rId2" Type="http://schemas.openxmlformats.org/officeDocument/2006/relationships/hyperlink" Target="https://www.unom.ac.in/asc/Pdf/timemanagement-IMPORTANTon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cs-CZ" dirty="0" err="1"/>
              <a:t>Focus</a:t>
            </a:r>
            <a:r>
              <a:rPr lang="cs-CZ" dirty="0"/>
              <a:t> on </a:t>
            </a:r>
            <a:r>
              <a:rPr lang="cs-CZ" dirty="0" err="1"/>
              <a:t>writing</a:t>
            </a:r>
            <a:endParaRPr lang="cs-CZ" dirty="0"/>
          </a:p>
        </p:txBody>
      </p:sp>
      <p:sp>
        <p:nvSpPr>
          <p:cNvPr id="3" name="Podnadpis 2"/>
          <p:cNvSpPr>
            <a:spLocks noGrp="1"/>
          </p:cNvSpPr>
          <p:nvPr>
            <p:ph type="subTitle" idx="1"/>
          </p:nvPr>
        </p:nvSpPr>
        <p:spPr/>
        <p:txBody>
          <a:bodyPr>
            <a:normAutofit lnSpcReduction="10000"/>
          </a:bodyPr>
          <a:lstStyle/>
          <a:p>
            <a:pPr algn="r"/>
            <a:endParaRPr lang="cs-CZ" dirty="0"/>
          </a:p>
          <a:p>
            <a:pPr algn="r"/>
            <a:endParaRPr lang="cs-CZ" dirty="0"/>
          </a:p>
          <a:p>
            <a:pPr algn="r"/>
            <a:r>
              <a:rPr lang="cs-CZ" dirty="0"/>
              <a:t>  Mgr. Ivana Maršálková</a:t>
            </a:r>
          </a:p>
        </p:txBody>
      </p:sp>
    </p:spTree>
    <p:extLst>
      <p:ext uri="{BB962C8B-B14F-4D97-AF65-F5344CB8AC3E}">
        <p14:creationId xmlns:p14="http://schemas.microsoft.com/office/powerpoint/2010/main" val="797192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a:t>
            </a:r>
            <a:r>
              <a:rPr lang="en-GB" dirty="0" err="1"/>
              <a:t>esources</a:t>
            </a:r>
            <a:r>
              <a:rPr lang="en-GB" dirty="0"/>
              <a:t> </a:t>
            </a:r>
            <a:r>
              <a:rPr lang="cs-CZ" dirty="0"/>
              <a:t>: </a:t>
            </a:r>
            <a:endParaRPr lang="en-GB" dirty="0"/>
          </a:p>
        </p:txBody>
      </p:sp>
      <p:sp>
        <p:nvSpPr>
          <p:cNvPr id="3" name="Zástupný symbol pro obsah 2"/>
          <p:cNvSpPr>
            <a:spLocks noGrp="1"/>
          </p:cNvSpPr>
          <p:nvPr>
            <p:ph idx="1"/>
          </p:nvPr>
        </p:nvSpPr>
        <p:spPr>
          <a:xfrm>
            <a:off x="2589212" y="1484243"/>
            <a:ext cx="8915400" cy="5221357"/>
          </a:xfrm>
        </p:spPr>
        <p:txBody>
          <a:bodyPr>
            <a:normAutofit fontScale="85000" lnSpcReduction="20000"/>
          </a:bodyPr>
          <a:lstStyle/>
          <a:p>
            <a:r>
              <a:rPr lang="en-GB" dirty="0"/>
              <a:t>About us. About Us | Training Command – Military Academy. (</a:t>
            </a:r>
            <a:r>
              <a:rPr lang="en-GB" dirty="0" err="1"/>
              <a:t>n.d.</a:t>
            </a:r>
            <a:r>
              <a:rPr lang="en-GB" dirty="0"/>
              <a:t>). Retrieved August 23, 2021, from https://www.vavyskov.cz/en/content/about-us. </a:t>
            </a:r>
            <a:endParaRPr lang="cs-CZ" dirty="0"/>
          </a:p>
          <a:p>
            <a:r>
              <a:rPr lang="en-GB" dirty="0"/>
              <a:t>Blended </a:t>
            </a:r>
            <a:r>
              <a:rPr lang="en-GB" dirty="0" err="1"/>
              <a:t>learning:A</a:t>
            </a:r>
            <a:r>
              <a:rPr lang="en-GB" dirty="0"/>
              <a:t> synthesis of research findings in Victorian education 2006-2011 [Pdf]. (2012, March). Melbourne: </a:t>
            </a:r>
            <a:r>
              <a:rPr lang="en-GB" dirty="0" err="1"/>
              <a:t>Ultranet</a:t>
            </a:r>
            <a:r>
              <a:rPr lang="en-GB" dirty="0"/>
              <a:t> and Digital Learning Branch Department of Education and Early Childhood Development.</a:t>
            </a:r>
            <a:endParaRPr lang="cs-CZ" dirty="0"/>
          </a:p>
          <a:p>
            <a:r>
              <a:rPr lang="en-GB" dirty="0" err="1"/>
              <a:t>Dembo</a:t>
            </a:r>
            <a:r>
              <a:rPr lang="en-GB" dirty="0"/>
              <a:t>, M. H. (2004). Motivation and Learning, Strategies for College Success: A Self-Management Approach. Lawrence Erlbaum Associates, </a:t>
            </a:r>
            <a:r>
              <a:rPr lang="en-GB" dirty="0" err="1"/>
              <a:t>Inc</a:t>
            </a:r>
            <a:r>
              <a:rPr lang="en-GB" dirty="0"/>
              <a:t>, USA: Hillsdale, New Jersey. </a:t>
            </a:r>
            <a:r>
              <a:rPr lang="en-GB" dirty="0" err="1"/>
              <a:t>doi:https</a:t>
            </a:r>
            <a:r>
              <a:rPr lang="en-GB" dirty="0"/>
              <a:t>://samarnhpang.files.wordpress.com/2011/06/theories-in-learning.pdf</a:t>
            </a:r>
            <a:endParaRPr lang="cs-CZ" dirty="0"/>
          </a:p>
          <a:p>
            <a:r>
              <a:rPr lang="en-GB" dirty="0" err="1"/>
              <a:t>Shamsuddin</a:t>
            </a:r>
            <a:r>
              <a:rPr lang="en-GB" dirty="0"/>
              <a:t>, N., &amp;amp; Kaur, J. (2020). Students’ learning style and its effect on blended learning, does it matter? International Journal of Evaluation and Research in Education (IJERE), 9(2), 195-202. doi:10.11591/ijere.v9i2</a:t>
            </a:r>
            <a:endParaRPr lang="cs-CZ" dirty="0"/>
          </a:p>
          <a:p>
            <a:r>
              <a:rPr lang="en-GB" dirty="0"/>
              <a:t>Time Management for Remote, Online &amp;amp; Blended Learning [Pdf]. (</a:t>
            </a:r>
            <a:r>
              <a:rPr lang="en-GB" dirty="0" err="1"/>
              <a:t>n.d.</a:t>
            </a:r>
            <a:r>
              <a:rPr lang="en-GB" dirty="0"/>
              <a:t>). Academic Success </a:t>
            </a:r>
            <a:r>
              <a:rPr lang="en-GB" dirty="0" err="1"/>
              <a:t>Center</a:t>
            </a:r>
            <a:r>
              <a:rPr lang="en-GB" dirty="0"/>
              <a:t> success.oregonstate.edu/learning, Oregon State </a:t>
            </a:r>
            <a:r>
              <a:rPr lang="en-GB" dirty="0" err="1"/>
              <a:t>Univerity</a:t>
            </a:r>
            <a:r>
              <a:rPr lang="en-GB" dirty="0"/>
              <a:t>.</a:t>
            </a:r>
            <a:endParaRPr lang="cs-CZ" dirty="0"/>
          </a:p>
          <a:p>
            <a:r>
              <a:rPr lang="en-GB" dirty="0"/>
              <a:t>Time Management. (</a:t>
            </a:r>
            <a:r>
              <a:rPr lang="en-GB" dirty="0" err="1"/>
              <a:t>n.d.</a:t>
            </a:r>
            <a:r>
              <a:rPr lang="en-GB" dirty="0"/>
              <a:t>). Lecture. Retrieved April 22, 2021, from </a:t>
            </a:r>
            <a:r>
              <a:rPr lang="en-GB" dirty="0">
                <a:hlinkClick r:id="rId2"/>
              </a:rPr>
              <a:t>https://www.unom.ac.in/asc/Pdf/timemanagement-IMPORTANTone.pdf</a:t>
            </a:r>
            <a:endParaRPr lang="cs-CZ" dirty="0"/>
          </a:p>
          <a:p>
            <a:r>
              <a:rPr lang="en-GB" dirty="0"/>
              <a:t>Tomlinson, B., &amp;amp; Whittaker, C. (2013). Blended learning in </a:t>
            </a:r>
            <a:r>
              <a:rPr lang="en-GB" dirty="0" err="1"/>
              <a:t>english</a:t>
            </a:r>
            <a:r>
              <a:rPr lang="en-GB" dirty="0"/>
              <a:t> language teaching: Course design and implementation. London, UK: British council. </a:t>
            </a:r>
            <a:r>
              <a:rPr lang="en-GB" dirty="0" err="1"/>
              <a:t>doi:https</a:t>
            </a:r>
            <a:r>
              <a:rPr lang="en-GB" dirty="0"/>
              <a:t>://www.teachingenglish.org.uk/sites/teacheng/files/pub_D057_Blended%20learning_FINAL_WEB%20ONLY_v2.pdf</a:t>
            </a:r>
            <a:endParaRPr lang="cs-CZ" dirty="0"/>
          </a:p>
          <a:p>
            <a:r>
              <a:rPr lang="en-GB" dirty="0" err="1"/>
              <a:t>Zikuška</a:t>
            </a:r>
            <a:r>
              <a:rPr lang="en-GB" dirty="0"/>
              <a:t>, J. (2021). Time Management. Reading. Retrieved April 22, 2021, from </a:t>
            </a:r>
            <a:r>
              <a:rPr lang="en-GB" dirty="0">
                <a:hlinkClick r:id="rId3"/>
              </a:rPr>
              <a:t>https://is.muni.cz/el/1421/podzim2011/KPI22/um/28105968/studijni_opora_timemanagement.pdf</a:t>
            </a:r>
            <a:endParaRPr lang="cs-CZ" dirty="0"/>
          </a:p>
          <a:p>
            <a:endParaRPr lang="en-GB" dirty="0"/>
          </a:p>
        </p:txBody>
      </p:sp>
    </p:spTree>
    <p:extLst>
      <p:ext uri="{BB962C8B-B14F-4D97-AF65-F5344CB8AC3E}">
        <p14:creationId xmlns:p14="http://schemas.microsoft.com/office/powerpoint/2010/main" val="93356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dirty="0"/>
          </a:p>
        </p:txBody>
      </p:sp>
      <p:sp>
        <p:nvSpPr>
          <p:cNvPr id="3" name="Zástupný symbol pro obsah 2"/>
          <p:cNvSpPr>
            <a:spLocks noGrp="1"/>
          </p:cNvSpPr>
          <p:nvPr>
            <p:ph idx="1"/>
          </p:nvPr>
        </p:nvSpPr>
        <p:spPr>
          <a:xfrm>
            <a:off x="2443438" y="2173357"/>
            <a:ext cx="8915400" cy="3777622"/>
          </a:xfrm>
        </p:spPr>
        <p:txBody>
          <a:bodyPr>
            <a:normAutofit/>
          </a:bodyPr>
          <a:lstStyle/>
          <a:p>
            <a:pPr marL="0" indent="0" algn="ctr">
              <a:buNone/>
            </a:pPr>
            <a:endParaRPr lang="cs-CZ" sz="8800" dirty="0">
              <a:latin typeface="Edwardian Script ITC" panose="030303020407070D0804" pitchFamily="66" charset="0"/>
            </a:endParaRPr>
          </a:p>
          <a:p>
            <a:pPr marL="0" indent="0" algn="ctr">
              <a:buNone/>
            </a:pPr>
            <a:r>
              <a:rPr lang="en-GB" sz="8800" dirty="0">
                <a:latin typeface="Edwardian Script ITC" panose="030303020407070D0804" pitchFamily="66" charset="0"/>
              </a:rPr>
              <a:t>Thank you for your attention </a:t>
            </a:r>
            <a:endParaRPr lang="cs-CZ" sz="8800" dirty="0">
              <a:latin typeface="Edwardian Script ITC" panose="030303020407070D0804" pitchFamily="66" charset="0"/>
            </a:endParaRPr>
          </a:p>
        </p:txBody>
      </p:sp>
    </p:spTree>
    <p:extLst>
      <p:ext uri="{BB962C8B-B14F-4D97-AF65-F5344CB8AC3E}">
        <p14:creationId xmlns:p14="http://schemas.microsoft.com/office/powerpoint/2010/main" val="1938277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Languages in the </a:t>
            </a:r>
            <a:r>
              <a:rPr lang="cs-CZ" dirty="0"/>
              <a:t>Czech Republic</a:t>
            </a:r>
            <a:endParaRPr lang="en-GB" dirty="0"/>
          </a:p>
        </p:txBody>
      </p:sp>
      <p:sp>
        <p:nvSpPr>
          <p:cNvPr id="3" name="Zástupný symbol pro obsah 2"/>
          <p:cNvSpPr>
            <a:spLocks noGrp="1"/>
          </p:cNvSpPr>
          <p:nvPr>
            <p:ph idx="1"/>
          </p:nvPr>
        </p:nvSpPr>
        <p:spPr/>
        <p:txBody>
          <a:bodyPr/>
          <a:lstStyle/>
          <a:p>
            <a:r>
              <a:rPr lang="en-GB" dirty="0"/>
              <a:t>Language courses are offered by </a:t>
            </a:r>
            <a:r>
              <a:rPr lang="cs-CZ" dirty="0" err="1"/>
              <a:t>four</a:t>
            </a:r>
            <a:r>
              <a:rPr lang="en-GB" dirty="0"/>
              <a:t> providers – University of Defence, Military Academy</a:t>
            </a:r>
            <a:r>
              <a:rPr lang="cs-CZ" dirty="0"/>
              <a:t>, and </a:t>
            </a:r>
            <a:r>
              <a:rPr lang="en-GB" dirty="0"/>
              <a:t>Agency for Professional Development and Support of Activities</a:t>
            </a:r>
            <a:r>
              <a:rPr lang="cs-CZ" dirty="0"/>
              <a:t>, Žatec -  </a:t>
            </a:r>
            <a:r>
              <a:rPr lang="en-GB" dirty="0"/>
              <a:t>ARC Mechanised Company</a:t>
            </a:r>
            <a:r>
              <a:rPr lang="cs-CZ" dirty="0"/>
              <a:t>, </a:t>
            </a:r>
            <a:r>
              <a:rPr lang="en-GB" dirty="0"/>
              <a:t>41st </a:t>
            </a:r>
            <a:r>
              <a:rPr lang="en-GB" dirty="0" err="1"/>
              <a:t>MechBn</a:t>
            </a:r>
            <a:r>
              <a:rPr lang="en-GB" dirty="0"/>
              <a:t> </a:t>
            </a:r>
            <a:r>
              <a:rPr lang="en-GB" dirty="0" err="1"/>
              <a:t>Žatec</a:t>
            </a:r>
            <a:endParaRPr lang="cs-CZ" dirty="0"/>
          </a:p>
          <a:p>
            <a:r>
              <a:rPr lang="en-GB" dirty="0"/>
              <a:t>Languages taught: </a:t>
            </a:r>
            <a:r>
              <a:rPr lang="en-GB" b="1" dirty="0"/>
              <a:t>English, French</a:t>
            </a:r>
            <a:r>
              <a:rPr lang="en-GB" dirty="0"/>
              <a:t>, German, Russian</a:t>
            </a:r>
            <a:r>
              <a:rPr lang="cs-CZ" dirty="0"/>
              <a:t>, Czech</a:t>
            </a:r>
            <a:endParaRPr lang="en-GB" dirty="0"/>
          </a:p>
          <a:p>
            <a:r>
              <a:rPr lang="en-GB" dirty="0"/>
              <a:t>Testing : University of Defence, up to SLP3</a:t>
            </a:r>
          </a:p>
          <a:p>
            <a:r>
              <a:rPr lang="en-GB" dirty="0"/>
              <a:t>New courses to focus on one specific skill</a:t>
            </a:r>
            <a:endParaRPr lang="cs-CZ" dirty="0"/>
          </a:p>
          <a:p>
            <a:r>
              <a:rPr lang="en-US" dirty="0"/>
              <a:t>Methodological days – gathering of the teachers</a:t>
            </a:r>
            <a:r>
              <a:rPr lang="cs-CZ" dirty="0"/>
              <a:t>, </a:t>
            </a:r>
            <a:r>
              <a:rPr lang="en-US" dirty="0"/>
              <a:t>useful occasion to share experience</a:t>
            </a:r>
          </a:p>
        </p:txBody>
      </p:sp>
    </p:spTree>
    <p:extLst>
      <p:ext uri="{BB962C8B-B14F-4D97-AF65-F5344CB8AC3E}">
        <p14:creationId xmlns:p14="http://schemas.microsoft.com/office/powerpoint/2010/main" val="213007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877" y="4638675"/>
            <a:ext cx="1581150" cy="2152650"/>
          </a:xfrm>
          <a:prstGeom prst="rect">
            <a:avLst/>
          </a:prstGeom>
        </p:spPr>
      </p:pic>
      <p:sp>
        <p:nvSpPr>
          <p:cNvPr id="2" name="Nadpis 1"/>
          <p:cNvSpPr>
            <a:spLocks noGrp="1"/>
          </p:cNvSpPr>
          <p:nvPr>
            <p:ph type="title"/>
          </p:nvPr>
        </p:nvSpPr>
        <p:spPr/>
        <p:txBody>
          <a:bodyPr/>
          <a:lstStyle/>
          <a:p>
            <a:pPr algn="ctr"/>
            <a:r>
              <a:rPr lang="en-US" dirty="0"/>
              <a:t>Training Command -</a:t>
            </a:r>
            <a:r>
              <a:rPr lang="cs-CZ" dirty="0"/>
              <a:t> </a:t>
            </a:r>
            <a:r>
              <a:rPr lang="en-GB" dirty="0"/>
              <a:t>Military </a:t>
            </a:r>
            <a:r>
              <a:rPr lang="cs-CZ" dirty="0"/>
              <a:t>A</a:t>
            </a:r>
            <a:r>
              <a:rPr lang="en-GB" dirty="0" err="1"/>
              <a:t>cademy</a:t>
            </a:r>
            <a:r>
              <a:rPr lang="cs-CZ" dirty="0"/>
              <a:t>, Vyškov</a:t>
            </a:r>
            <a:r>
              <a:rPr lang="en-GB" dirty="0"/>
              <a:t> </a:t>
            </a:r>
          </a:p>
        </p:txBody>
      </p:sp>
      <p:sp>
        <p:nvSpPr>
          <p:cNvPr id="3" name="Zástupný symbol pro obsah 2"/>
          <p:cNvSpPr>
            <a:spLocks noGrp="1"/>
          </p:cNvSpPr>
          <p:nvPr>
            <p:ph idx="1"/>
          </p:nvPr>
        </p:nvSpPr>
        <p:spPr/>
        <p:txBody>
          <a:bodyPr>
            <a:normAutofit/>
          </a:bodyPr>
          <a:lstStyle/>
          <a:p>
            <a:r>
              <a:rPr lang="en-GB" dirty="0"/>
              <a:t>educational and training facility of Ministry of Defence of the Czech Republic.</a:t>
            </a:r>
            <a:endParaRPr lang="cs-CZ" dirty="0"/>
          </a:p>
          <a:p>
            <a:r>
              <a:rPr lang="en-GB" dirty="0"/>
              <a:t>organize and carry out basic, professional and special training, career military education, training of military professionals and Active Reserves of the Czech Armed Forces</a:t>
            </a:r>
            <a:endParaRPr lang="cs-CZ" dirty="0"/>
          </a:p>
          <a:p>
            <a:r>
              <a:rPr lang="cs-CZ" dirty="0" err="1"/>
              <a:t>among</a:t>
            </a:r>
            <a:r>
              <a:rPr lang="cs-CZ" dirty="0"/>
              <a:t> </a:t>
            </a:r>
            <a:r>
              <a:rPr lang="cs-CZ" dirty="0" err="1"/>
              <a:t>others</a:t>
            </a:r>
            <a:r>
              <a:rPr lang="cs-CZ" dirty="0"/>
              <a:t>, TC-MA </a:t>
            </a:r>
            <a:r>
              <a:rPr lang="cs-CZ" dirty="0" err="1"/>
              <a:t>offers</a:t>
            </a:r>
            <a:r>
              <a:rPr lang="cs-CZ" dirty="0"/>
              <a:t> </a:t>
            </a:r>
            <a:r>
              <a:rPr lang="cs-CZ" i="1" dirty="0"/>
              <a:t>T</a:t>
            </a:r>
            <a:r>
              <a:rPr lang="en-GB" i="1" dirty="0" err="1"/>
              <a:t>argeted</a:t>
            </a:r>
            <a:r>
              <a:rPr lang="en-GB" i="1" dirty="0"/>
              <a:t> training </a:t>
            </a:r>
            <a:r>
              <a:rPr lang="cs-CZ" dirty="0"/>
              <a:t>- </a:t>
            </a:r>
            <a:r>
              <a:rPr lang="en-GB" dirty="0"/>
              <a:t>organized for commanders and members of the staff units, who are preparing to participate in overseas operations, and for individuals who are being sent to observation missions or to NATO, EU and UN structures.</a:t>
            </a:r>
            <a:endParaRPr lang="cs-CZ" dirty="0"/>
          </a:p>
          <a:p>
            <a:pPr marL="0" indent="0">
              <a:buNone/>
            </a:pPr>
            <a:r>
              <a:rPr lang="cs-CZ" dirty="0"/>
              <a:t>                                                           </a:t>
            </a:r>
            <a:r>
              <a:rPr lang="en-GB" i="1" dirty="0"/>
              <a:t>Language training </a:t>
            </a:r>
            <a:r>
              <a:rPr lang="cs-CZ" dirty="0"/>
              <a:t>- </a:t>
            </a:r>
            <a:r>
              <a:rPr lang="en-GB" dirty="0"/>
              <a:t>aimed to fulfil</a:t>
            </a:r>
            <a:r>
              <a:rPr lang="cs-CZ" dirty="0"/>
              <a:t>l </a:t>
            </a:r>
            <a:r>
              <a:rPr lang="en-GB" dirty="0"/>
              <a:t>qualification requirements in a foreign language.</a:t>
            </a:r>
            <a:r>
              <a:rPr lang="cs-CZ" dirty="0"/>
              <a:t> SLP1- SLP2</a:t>
            </a:r>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837" y="1253497"/>
            <a:ext cx="2238375" cy="1571625"/>
          </a:xfrm>
          <a:prstGeom prst="rect">
            <a:avLst/>
          </a:prstGeom>
        </p:spPr>
      </p:pic>
    </p:spTree>
    <p:extLst>
      <p:ext uri="{BB962C8B-B14F-4D97-AF65-F5344CB8AC3E}">
        <p14:creationId xmlns:p14="http://schemas.microsoft.com/office/powerpoint/2010/main" val="114679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Writing</a:t>
            </a:r>
            <a:r>
              <a:rPr lang="cs-CZ" dirty="0"/>
              <a:t> </a:t>
            </a:r>
            <a:r>
              <a:rPr lang="cs-CZ" dirty="0" err="1"/>
              <a:t>course</a:t>
            </a:r>
            <a:r>
              <a:rPr lang="cs-CZ" dirty="0"/>
              <a:t> SLP3 - online</a:t>
            </a:r>
            <a:r>
              <a:rPr lang="en-GB" dirty="0"/>
              <a:t> </a:t>
            </a:r>
          </a:p>
        </p:txBody>
      </p:sp>
      <p:sp>
        <p:nvSpPr>
          <p:cNvPr id="3" name="Zástupný symbol pro obsah 2"/>
          <p:cNvSpPr>
            <a:spLocks noGrp="1"/>
          </p:cNvSpPr>
          <p:nvPr>
            <p:ph idx="1"/>
          </p:nvPr>
        </p:nvSpPr>
        <p:spPr/>
        <p:txBody>
          <a:bodyPr>
            <a:normAutofit fontScale="70000" lnSpcReduction="20000"/>
          </a:bodyPr>
          <a:lstStyle/>
          <a:p>
            <a:r>
              <a:rPr lang="en-GB" sz="2400" dirty="0"/>
              <a:t>1,5 hour twice a week</a:t>
            </a:r>
            <a:r>
              <a:rPr lang="cs-CZ" sz="2400" dirty="0"/>
              <a:t>, </a:t>
            </a:r>
            <a:r>
              <a:rPr lang="en-US" sz="2400" dirty="0"/>
              <a:t>the</a:t>
            </a:r>
            <a:r>
              <a:rPr lang="cs-CZ" sz="2400" dirty="0"/>
              <a:t> rest </a:t>
            </a:r>
            <a:r>
              <a:rPr lang="cs-CZ" sz="2400" dirty="0" err="1"/>
              <a:t>of</a:t>
            </a:r>
            <a:r>
              <a:rPr lang="cs-CZ" sz="2400" dirty="0"/>
              <a:t> </a:t>
            </a:r>
            <a:r>
              <a:rPr lang="cs-CZ" sz="2400" dirty="0" err="1"/>
              <a:t>the</a:t>
            </a:r>
            <a:r>
              <a:rPr lang="en-US" sz="2400" dirty="0"/>
              <a:t> same two days devoted to self</a:t>
            </a:r>
            <a:r>
              <a:rPr lang="cs-CZ" sz="2400" dirty="0"/>
              <a:t>-</a:t>
            </a:r>
            <a:r>
              <a:rPr lang="en-US" sz="2400" dirty="0"/>
              <a:t>study</a:t>
            </a:r>
          </a:p>
          <a:p>
            <a:r>
              <a:rPr lang="en-US" sz="2400" dirty="0"/>
              <a:t>8 weeks</a:t>
            </a:r>
            <a:endParaRPr lang="cs-CZ" sz="2400" dirty="0"/>
          </a:p>
          <a:p>
            <a:r>
              <a:rPr lang="en-US" sz="2400" dirty="0"/>
              <a:t>Up to 8 participants</a:t>
            </a:r>
            <a:r>
              <a:rPr lang="cs-CZ" sz="2400" dirty="0"/>
              <a:t>  (limit </a:t>
            </a:r>
            <a:r>
              <a:rPr lang="cs-CZ" sz="2400" dirty="0" err="1"/>
              <a:t>is</a:t>
            </a:r>
            <a:r>
              <a:rPr lang="cs-CZ" sz="2400" dirty="0"/>
              <a:t> 10)</a:t>
            </a:r>
            <a:endParaRPr lang="en-US" sz="2400" dirty="0"/>
          </a:p>
          <a:p>
            <a:r>
              <a:rPr lang="en-US" sz="2400" dirty="0"/>
              <a:t>Platform to host virtual session</a:t>
            </a:r>
            <a:r>
              <a:rPr lang="cs-CZ" sz="2400" dirty="0"/>
              <a:t>s</a:t>
            </a:r>
            <a:r>
              <a:rPr lang="en-US" sz="2400" dirty="0"/>
              <a:t> : </a:t>
            </a:r>
            <a:r>
              <a:rPr lang="cs-CZ" sz="2400" dirty="0"/>
              <a:t>ZOOM</a:t>
            </a:r>
          </a:p>
          <a:p>
            <a:r>
              <a:rPr lang="en-US" sz="2400" dirty="0"/>
              <a:t>Topics of the sessions : formal letter – form, </a:t>
            </a:r>
            <a:endParaRPr lang="cs-CZ" sz="2400" dirty="0"/>
          </a:p>
          <a:p>
            <a:pPr marL="0" indent="0">
              <a:buNone/>
            </a:pPr>
            <a:r>
              <a:rPr lang="cs-CZ" sz="2400" dirty="0"/>
              <a:t>                                           </a:t>
            </a:r>
            <a:r>
              <a:rPr lang="en-US" sz="2400" dirty="0"/>
              <a:t>essay (composition) – structure, form</a:t>
            </a:r>
          </a:p>
          <a:p>
            <a:pPr marL="0" indent="0">
              <a:buNone/>
            </a:pPr>
            <a:r>
              <a:rPr lang="en-US" sz="2400" dirty="0"/>
              <a:t>                                           grammar – sentence structure, conditionals, complex grammar is</a:t>
            </a:r>
            <a:r>
              <a:rPr lang="cs-CZ" sz="2400" dirty="0" err="1"/>
              <a:t>sues</a:t>
            </a:r>
            <a:r>
              <a:rPr lang="cs-CZ" sz="2400" dirty="0"/>
              <a:t> </a:t>
            </a:r>
          </a:p>
          <a:p>
            <a:pPr marL="0" indent="0">
              <a:buNone/>
            </a:pPr>
            <a:r>
              <a:rPr lang="cs-CZ" sz="2400" dirty="0"/>
              <a:t>                                           </a:t>
            </a:r>
            <a:r>
              <a:rPr lang="en-US" sz="2400" dirty="0"/>
              <a:t>topical – discussion of issues on </a:t>
            </a:r>
            <a:r>
              <a:rPr lang="en-US" sz="2400" dirty="0" err="1"/>
              <a:t>curr</a:t>
            </a:r>
            <a:r>
              <a:rPr lang="cs-CZ" sz="2400"/>
              <a:t>e</a:t>
            </a:r>
            <a:r>
              <a:rPr lang="en-US" sz="2400"/>
              <a:t>nt</a:t>
            </a:r>
            <a:r>
              <a:rPr lang="en-US" sz="2400" dirty="0"/>
              <a:t> a</a:t>
            </a:r>
            <a:r>
              <a:rPr lang="cs-CZ" sz="2400" dirty="0"/>
              <a:t>f</a:t>
            </a:r>
            <a:r>
              <a:rPr lang="en-US" sz="2400" dirty="0"/>
              <a:t>fairs</a:t>
            </a:r>
            <a:r>
              <a:rPr lang="cs-CZ" sz="2400" dirty="0"/>
              <a:t>, </a:t>
            </a:r>
            <a:r>
              <a:rPr lang="en-US" sz="2400" dirty="0"/>
              <a:t>topics for the essay</a:t>
            </a:r>
          </a:p>
          <a:p>
            <a:r>
              <a:rPr lang="en-US" sz="2400" dirty="0"/>
              <a:t>Writing reflecting the topic of each lesson is assigned</a:t>
            </a:r>
            <a:r>
              <a:rPr lang="cs-CZ" sz="2400" dirty="0"/>
              <a:t>, </a:t>
            </a:r>
            <a:r>
              <a:rPr lang="en-US" sz="2400" dirty="0"/>
              <a:t>deadline is upcoming morning</a:t>
            </a:r>
          </a:p>
        </p:txBody>
      </p:sp>
    </p:spTree>
    <p:extLst>
      <p:ext uri="{BB962C8B-B14F-4D97-AF65-F5344CB8AC3E}">
        <p14:creationId xmlns:p14="http://schemas.microsoft.com/office/powerpoint/2010/main" val="134752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Students</a:t>
            </a:r>
            <a:endParaRPr lang="en-GB" dirty="0"/>
          </a:p>
        </p:txBody>
      </p:sp>
      <p:sp>
        <p:nvSpPr>
          <p:cNvPr id="3" name="Zástupný symbol pro obsah 2"/>
          <p:cNvSpPr>
            <a:spLocks noGrp="1"/>
          </p:cNvSpPr>
          <p:nvPr>
            <p:ph idx="1"/>
          </p:nvPr>
        </p:nvSpPr>
        <p:spPr/>
        <p:txBody>
          <a:bodyPr/>
          <a:lstStyle/>
          <a:p>
            <a:r>
              <a:rPr lang="cs-CZ" dirty="0"/>
              <a:t>h</a:t>
            </a:r>
            <a:r>
              <a:rPr lang="en-US" dirty="0" err="1"/>
              <a:t>ave</a:t>
            </a:r>
            <a:r>
              <a:rPr lang="en-US" dirty="0"/>
              <a:t> been through SLP3 course</a:t>
            </a:r>
          </a:p>
          <a:p>
            <a:r>
              <a:rPr lang="cs-CZ" dirty="0"/>
              <a:t>d</a:t>
            </a:r>
            <a:r>
              <a:rPr lang="en-US" dirty="0"/>
              <a:t>id not pass writing</a:t>
            </a:r>
            <a:r>
              <a:rPr lang="cs-CZ" dirty="0"/>
              <a:t> part </a:t>
            </a:r>
            <a:r>
              <a:rPr lang="en-US" dirty="0"/>
              <a:t>of the </a:t>
            </a:r>
            <a:r>
              <a:rPr lang="cs-CZ" dirty="0"/>
              <a:t>STANAG 6001 </a:t>
            </a:r>
            <a:r>
              <a:rPr lang="en-US" dirty="0"/>
              <a:t>exam</a:t>
            </a:r>
          </a:p>
          <a:p>
            <a:r>
              <a:rPr lang="en-US" dirty="0"/>
              <a:t>yet they may be fluent in speaking, have a wide range of vocabulary </a:t>
            </a:r>
          </a:p>
          <a:p>
            <a:r>
              <a:rPr lang="en-US" dirty="0"/>
              <a:t>sometimes demotivated</a:t>
            </a:r>
            <a:r>
              <a:rPr lang="cs-CZ" dirty="0"/>
              <a:t> (</a:t>
            </a:r>
            <a:r>
              <a:rPr lang="en-US" dirty="0"/>
              <a:t>result of the exams, effort that was put into the studies with not</a:t>
            </a:r>
            <a:r>
              <a:rPr lang="cs-CZ" dirty="0"/>
              <a:t> </a:t>
            </a:r>
            <a:r>
              <a:rPr lang="en-US" dirty="0"/>
              <a:t>satisfactory outcome</a:t>
            </a:r>
            <a:r>
              <a:rPr lang="cs-CZ" dirty="0"/>
              <a:t>)</a:t>
            </a:r>
            <a:endParaRPr lang="en-US" dirty="0"/>
          </a:p>
          <a:p>
            <a:r>
              <a:rPr lang="cs-CZ" dirty="0"/>
              <a:t>H</a:t>
            </a:r>
            <a:r>
              <a:rPr lang="en-US" dirty="0" err="1"/>
              <a:t>ave</a:t>
            </a:r>
            <a:r>
              <a:rPr lang="cs-CZ" dirty="0"/>
              <a:t> </a:t>
            </a:r>
            <a:r>
              <a:rPr lang="cs-CZ" dirty="0" err="1"/>
              <a:t>already</a:t>
            </a:r>
            <a:r>
              <a:rPr lang="en-US" dirty="0"/>
              <a:t> spent some time off work </a:t>
            </a:r>
            <a:r>
              <a:rPr lang="cs-CZ" dirty="0"/>
              <a:t>in </a:t>
            </a:r>
            <a:r>
              <a:rPr lang="en-US" dirty="0"/>
              <a:t>order to take the SLP3 course, therefore they have difficulties to justify the need for more time</a:t>
            </a:r>
            <a:r>
              <a:rPr lang="cs-CZ" dirty="0"/>
              <a:t> </a:t>
            </a:r>
            <a:r>
              <a:rPr lang="cs-CZ" dirty="0" err="1"/>
              <a:t>off</a:t>
            </a:r>
            <a:r>
              <a:rPr lang="cs-CZ" dirty="0"/>
              <a:t> </a:t>
            </a:r>
            <a:r>
              <a:rPr lang="cs-CZ" dirty="0" err="1"/>
              <a:t>for</a:t>
            </a:r>
            <a:r>
              <a:rPr lang="en-US" dirty="0"/>
              <a:t> another course.</a:t>
            </a:r>
          </a:p>
          <a:p>
            <a:pPr marL="0" indent="0">
              <a:buNone/>
            </a:pPr>
            <a:endParaRPr lang="en-GB" dirty="0"/>
          </a:p>
        </p:txBody>
      </p:sp>
    </p:spTree>
    <p:extLst>
      <p:ext uri="{BB962C8B-B14F-4D97-AF65-F5344CB8AC3E}">
        <p14:creationId xmlns:p14="http://schemas.microsoft.com/office/powerpoint/2010/main" val="186141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Hard </a:t>
            </a:r>
            <a:r>
              <a:rPr lang="en-GB" dirty="0"/>
              <a:t>work after and before the lesson</a:t>
            </a:r>
          </a:p>
        </p:txBody>
      </p:sp>
      <p:sp>
        <p:nvSpPr>
          <p:cNvPr id="3" name="Zástupný symbol pro obsah 2"/>
          <p:cNvSpPr>
            <a:spLocks noGrp="1"/>
          </p:cNvSpPr>
          <p:nvPr>
            <p:ph idx="1"/>
          </p:nvPr>
        </p:nvSpPr>
        <p:spPr/>
        <p:txBody>
          <a:bodyPr>
            <a:normAutofit fontScale="92500" lnSpcReduction="20000"/>
          </a:bodyPr>
          <a:lstStyle/>
          <a:p>
            <a:r>
              <a:rPr lang="cs-CZ" dirty="0"/>
              <a:t>„</a:t>
            </a:r>
            <a:r>
              <a:rPr lang="en-GB" dirty="0"/>
              <a:t>One of the most important factors influencing the attainment of goals is the efficient use of time.</a:t>
            </a:r>
            <a:r>
              <a:rPr lang="cs-CZ" dirty="0"/>
              <a:t>“ (</a:t>
            </a:r>
            <a:r>
              <a:rPr lang="cs-CZ" dirty="0" err="1"/>
              <a:t>Dembo</a:t>
            </a:r>
            <a:r>
              <a:rPr lang="cs-CZ" dirty="0"/>
              <a:t>, 139)</a:t>
            </a:r>
          </a:p>
          <a:p>
            <a:r>
              <a:rPr lang="en-US" dirty="0"/>
              <a:t>some strategies</a:t>
            </a:r>
            <a:r>
              <a:rPr lang="cs-CZ" dirty="0"/>
              <a:t> to </a:t>
            </a:r>
            <a:r>
              <a:rPr lang="en-US" dirty="0"/>
              <a:t>learn efficiently introduced by </a:t>
            </a:r>
            <a:r>
              <a:rPr lang="en-US" dirty="0" err="1"/>
              <a:t>Dembo</a:t>
            </a:r>
            <a:r>
              <a:rPr lang="en-US" dirty="0"/>
              <a:t> </a:t>
            </a:r>
          </a:p>
          <a:p>
            <a:pPr marL="0" indent="0">
              <a:buNone/>
            </a:pPr>
            <a:r>
              <a:rPr lang="cs-CZ" dirty="0"/>
              <a:t> 1) </a:t>
            </a:r>
            <a:r>
              <a:rPr lang="cs-CZ" b="1" i="1" dirty="0"/>
              <a:t>Set </a:t>
            </a:r>
            <a:r>
              <a:rPr lang="en-US" b="1" i="1" dirty="0" err="1"/>
              <a:t>regula</a:t>
            </a:r>
            <a:r>
              <a:rPr lang="cs-CZ" b="1" i="1" dirty="0"/>
              <a:t>r study </a:t>
            </a:r>
            <a:r>
              <a:rPr lang="en-US" b="1" i="1" dirty="0"/>
              <a:t>periods</a:t>
            </a:r>
          </a:p>
          <a:p>
            <a:pPr marL="0" indent="0">
              <a:buNone/>
            </a:pPr>
            <a:r>
              <a:rPr lang="cs-CZ" dirty="0"/>
              <a:t> 2) </a:t>
            </a:r>
            <a:r>
              <a:rPr lang="en-GB" b="1" i="1" dirty="0"/>
              <a:t>Study in an </a:t>
            </a:r>
            <a:r>
              <a:rPr lang="cs-CZ" b="1" i="1" dirty="0"/>
              <a:t>e</a:t>
            </a:r>
            <a:r>
              <a:rPr lang="en-GB" b="1" i="1" dirty="0" err="1"/>
              <a:t>nvironment</a:t>
            </a:r>
            <a:r>
              <a:rPr lang="en-GB" b="1" i="1" dirty="0"/>
              <a:t> </a:t>
            </a:r>
            <a:r>
              <a:rPr lang="cs-CZ" b="1" i="1" dirty="0"/>
              <a:t>t</a:t>
            </a:r>
            <a:r>
              <a:rPr lang="en-GB" b="1" i="1" dirty="0"/>
              <a:t>hat </a:t>
            </a:r>
            <a:r>
              <a:rPr lang="cs-CZ" b="1" i="1" dirty="0"/>
              <a:t>i</a:t>
            </a:r>
            <a:r>
              <a:rPr lang="en-GB" b="1" i="1" dirty="0"/>
              <a:t>s </a:t>
            </a:r>
            <a:r>
              <a:rPr lang="cs-CZ" b="1" i="1" dirty="0"/>
              <a:t>re</a:t>
            </a:r>
            <a:r>
              <a:rPr lang="en-GB" b="1" i="1" dirty="0" err="1"/>
              <a:t>latively</a:t>
            </a:r>
            <a:r>
              <a:rPr lang="en-GB" b="1" i="1" dirty="0"/>
              <a:t> </a:t>
            </a:r>
            <a:r>
              <a:rPr lang="cs-CZ" b="1" i="1" dirty="0"/>
              <a:t>f</a:t>
            </a:r>
            <a:r>
              <a:rPr lang="en-GB" b="1" i="1" dirty="0" err="1"/>
              <a:t>ree</a:t>
            </a:r>
            <a:r>
              <a:rPr lang="en-GB" b="1" i="1" dirty="0"/>
              <a:t> of </a:t>
            </a:r>
            <a:r>
              <a:rPr lang="cs-CZ" b="1" i="1" dirty="0"/>
              <a:t>d</a:t>
            </a:r>
            <a:r>
              <a:rPr lang="en-GB" b="1" i="1" dirty="0" err="1"/>
              <a:t>istractions</a:t>
            </a:r>
            <a:r>
              <a:rPr lang="en-GB" b="1" i="1" dirty="0"/>
              <a:t> and </a:t>
            </a:r>
            <a:r>
              <a:rPr lang="cs-CZ" b="1" i="1" dirty="0"/>
              <a:t>i</a:t>
            </a:r>
            <a:r>
              <a:rPr lang="en-GB" b="1" i="1" dirty="0" err="1"/>
              <a:t>nterruptions</a:t>
            </a:r>
            <a:endParaRPr lang="cs-CZ" b="1" i="1" dirty="0"/>
          </a:p>
          <a:p>
            <a:pPr marL="0" indent="0">
              <a:buNone/>
            </a:pPr>
            <a:r>
              <a:rPr lang="cs-CZ" dirty="0"/>
              <a:t> 3)</a:t>
            </a:r>
            <a:r>
              <a:rPr lang="en-GB" dirty="0"/>
              <a:t> Schedule </a:t>
            </a:r>
            <a:r>
              <a:rPr lang="cs-CZ" dirty="0"/>
              <a:t>t</a:t>
            </a:r>
            <a:r>
              <a:rPr lang="en-GB" dirty="0"/>
              <a:t>asks </a:t>
            </a:r>
            <a:r>
              <a:rPr lang="cs-CZ" dirty="0"/>
              <a:t>s</a:t>
            </a:r>
            <a:r>
              <a:rPr lang="en-GB" dirty="0"/>
              <a:t>o </a:t>
            </a:r>
            <a:r>
              <a:rPr lang="cs-CZ" dirty="0"/>
              <a:t>t</a:t>
            </a:r>
            <a:r>
              <a:rPr lang="en-GB" dirty="0"/>
              <a:t>hey </a:t>
            </a:r>
            <a:r>
              <a:rPr lang="cs-CZ" dirty="0"/>
              <a:t>c</a:t>
            </a:r>
            <a:r>
              <a:rPr lang="en-GB" dirty="0"/>
              <a:t>an </a:t>
            </a:r>
            <a:r>
              <a:rPr lang="cs-CZ" dirty="0"/>
              <a:t>b</a:t>
            </a:r>
            <a:r>
              <a:rPr lang="en-GB" dirty="0"/>
              <a:t>e </a:t>
            </a:r>
            <a:r>
              <a:rPr lang="cs-CZ" dirty="0"/>
              <a:t>a</a:t>
            </a:r>
            <a:r>
              <a:rPr lang="en-GB" dirty="0" err="1"/>
              <a:t>ccomplished</a:t>
            </a:r>
            <a:r>
              <a:rPr lang="en-GB" dirty="0"/>
              <a:t> in </a:t>
            </a:r>
            <a:r>
              <a:rPr lang="en-GB" b="1" i="1" dirty="0"/>
              <a:t>30- to 60-</a:t>
            </a:r>
            <a:r>
              <a:rPr lang="cs-CZ" b="1" i="1" dirty="0"/>
              <a:t>m</a:t>
            </a:r>
            <a:r>
              <a:rPr lang="en-GB" b="1" i="1" dirty="0" err="1"/>
              <a:t>inute</a:t>
            </a:r>
            <a:r>
              <a:rPr lang="en-GB" b="1" i="1" dirty="0"/>
              <a:t> </a:t>
            </a:r>
            <a:r>
              <a:rPr lang="cs-CZ" b="1" i="1" dirty="0"/>
              <a:t>b</a:t>
            </a:r>
            <a:r>
              <a:rPr lang="en-GB" b="1" i="1" dirty="0"/>
              <a:t>locks of </a:t>
            </a:r>
            <a:r>
              <a:rPr lang="cs-CZ" b="1" i="1" dirty="0"/>
              <a:t>t</a:t>
            </a:r>
            <a:r>
              <a:rPr lang="en-GB" b="1" i="1" dirty="0" err="1"/>
              <a:t>ime</a:t>
            </a:r>
            <a:endParaRPr lang="cs-CZ" b="1" i="1" dirty="0"/>
          </a:p>
          <a:p>
            <a:pPr marL="0" indent="0">
              <a:buNone/>
            </a:pPr>
            <a:r>
              <a:rPr lang="cs-CZ" b="1" i="1" dirty="0"/>
              <a:t> 4</a:t>
            </a:r>
            <a:r>
              <a:rPr lang="en-US" b="1" i="1" dirty="0"/>
              <a:t>) Take short breaks</a:t>
            </a:r>
          </a:p>
          <a:p>
            <a:pPr marL="0" indent="0">
              <a:buNone/>
            </a:pPr>
            <a:r>
              <a:rPr lang="cs-CZ" dirty="0"/>
              <a:t> 5) E</a:t>
            </a:r>
            <a:r>
              <a:rPr lang="en-GB" dirty="0" err="1"/>
              <a:t>stimate</a:t>
            </a:r>
            <a:r>
              <a:rPr lang="en-GB" dirty="0"/>
              <a:t> the </a:t>
            </a:r>
            <a:r>
              <a:rPr lang="cs-CZ" dirty="0"/>
              <a:t>t</a:t>
            </a:r>
            <a:r>
              <a:rPr lang="en-GB" dirty="0" err="1"/>
              <a:t>ime</a:t>
            </a:r>
            <a:r>
              <a:rPr lang="en-GB" dirty="0"/>
              <a:t> </a:t>
            </a:r>
            <a:r>
              <a:rPr lang="cs-CZ" dirty="0"/>
              <a:t>n</a:t>
            </a:r>
            <a:r>
              <a:rPr lang="en-GB" dirty="0" err="1"/>
              <a:t>eeded</a:t>
            </a:r>
            <a:r>
              <a:rPr lang="en-GB" dirty="0"/>
              <a:t> for </a:t>
            </a:r>
            <a:r>
              <a:rPr lang="cs-CZ" dirty="0"/>
              <a:t>e</a:t>
            </a:r>
            <a:r>
              <a:rPr lang="en-GB" dirty="0"/>
              <a:t>ach </a:t>
            </a:r>
            <a:r>
              <a:rPr lang="cs-CZ" dirty="0"/>
              <a:t>as</a:t>
            </a:r>
            <a:r>
              <a:rPr lang="en-GB" dirty="0" err="1"/>
              <a:t>ssignment</a:t>
            </a:r>
            <a:endParaRPr lang="cs-CZ" dirty="0"/>
          </a:p>
          <a:p>
            <a:pPr marL="0" indent="0">
              <a:buNone/>
            </a:pPr>
            <a:r>
              <a:rPr lang="cs-CZ" dirty="0"/>
              <a:t> 6) </a:t>
            </a:r>
            <a:r>
              <a:rPr lang="en-US" b="1" i="1" dirty="0"/>
              <a:t>Prioritize</a:t>
            </a:r>
          </a:p>
          <a:p>
            <a:pPr marL="0" indent="0">
              <a:buNone/>
            </a:pPr>
            <a:r>
              <a:rPr lang="cs-CZ" dirty="0"/>
              <a:t> 7) </a:t>
            </a:r>
            <a:r>
              <a:rPr lang="en-GB" dirty="0"/>
              <a:t>Work </a:t>
            </a:r>
            <a:r>
              <a:rPr lang="cs-CZ" dirty="0"/>
              <a:t>a</a:t>
            </a:r>
            <a:r>
              <a:rPr lang="en-GB" dirty="0"/>
              <a:t>head of </a:t>
            </a:r>
            <a:r>
              <a:rPr lang="cs-CZ" dirty="0"/>
              <a:t>y</a:t>
            </a:r>
            <a:r>
              <a:rPr lang="en-GB" dirty="0"/>
              <a:t>our </a:t>
            </a:r>
            <a:r>
              <a:rPr lang="cs-CZ" dirty="0"/>
              <a:t>a</a:t>
            </a:r>
            <a:r>
              <a:rPr lang="en-GB" dirty="0" err="1"/>
              <a:t>ssignments</a:t>
            </a:r>
            <a:r>
              <a:rPr lang="en-GB" dirty="0"/>
              <a:t> </a:t>
            </a:r>
            <a:r>
              <a:rPr lang="cs-CZ" dirty="0"/>
              <a:t>w</a:t>
            </a:r>
            <a:r>
              <a:rPr lang="en-GB" dirty="0"/>
              <a:t>hen </a:t>
            </a:r>
            <a:r>
              <a:rPr lang="cs-CZ" dirty="0"/>
              <a:t>p</a:t>
            </a:r>
            <a:r>
              <a:rPr lang="en-GB" dirty="0" err="1"/>
              <a:t>ossible</a:t>
            </a:r>
            <a:endParaRPr lang="cs-CZ" dirty="0"/>
          </a:p>
          <a:p>
            <a:pPr marL="0" indent="0">
              <a:buNone/>
            </a:pPr>
            <a:r>
              <a:rPr lang="cs-CZ" dirty="0"/>
              <a:t> 8) </a:t>
            </a:r>
            <a:r>
              <a:rPr lang="en-GB" b="1" i="1" dirty="0"/>
              <a:t>Do the assignments </a:t>
            </a:r>
            <a:r>
              <a:rPr lang="cs-CZ" b="1" i="1" dirty="0" err="1"/>
              <a:t>that</a:t>
            </a:r>
            <a:r>
              <a:rPr lang="cs-CZ" b="1" i="1" dirty="0"/>
              <a:t> y</a:t>
            </a:r>
            <a:r>
              <a:rPr lang="en-GB" b="1" i="1" dirty="0" err="1"/>
              <a:t>ou</a:t>
            </a:r>
            <a:r>
              <a:rPr lang="en-GB" b="1" i="1" dirty="0"/>
              <a:t> </a:t>
            </a:r>
            <a:r>
              <a:rPr lang="cs-CZ" b="1" i="1" dirty="0"/>
              <a:t>d</a:t>
            </a:r>
            <a:r>
              <a:rPr lang="en-GB" b="1" i="1" dirty="0" err="1"/>
              <a:t>islike</a:t>
            </a:r>
            <a:r>
              <a:rPr lang="en-GB" b="1" i="1" dirty="0"/>
              <a:t> </a:t>
            </a:r>
            <a:r>
              <a:rPr lang="cs-CZ" b="1" i="1" dirty="0"/>
              <a:t>f</a:t>
            </a:r>
            <a:r>
              <a:rPr lang="en-GB" b="1" i="1" dirty="0" err="1"/>
              <a:t>irst</a:t>
            </a:r>
            <a:r>
              <a:rPr lang="cs-CZ" b="1" i="1" dirty="0"/>
              <a:t> </a:t>
            </a:r>
            <a:r>
              <a:rPr lang="cs-CZ" dirty="0"/>
              <a:t>(</a:t>
            </a:r>
            <a:r>
              <a:rPr lang="cs-CZ" dirty="0" err="1"/>
              <a:t>Dembo</a:t>
            </a:r>
            <a:r>
              <a:rPr lang="cs-CZ" dirty="0"/>
              <a:t>, 145-148)</a:t>
            </a:r>
          </a:p>
          <a:p>
            <a:pPr marL="0" indent="0">
              <a:buNone/>
            </a:pPr>
            <a:endParaRPr lang="cs-CZ" dirty="0"/>
          </a:p>
          <a:p>
            <a:pPr marL="0" indent="0">
              <a:buNone/>
            </a:pPr>
            <a:endParaRPr lang="en-GB" dirty="0"/>
          </a:p>
        </p:txBody>
      </p:sp>
    </p:spTree>
    <p:extLst>
      <p:ext uri="{BB962C8B-B14F-4D97-AF65-F5344CB8AC3E}">
        <p14:creationId xmlns:p14="http://schemas.microsoft.com/office/powerpoint/2010/main" val="57128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	Time management – the lesson </a:t>
            </a:r>
            <a:br>
              <a:rPr lang="en-GB" dirty="0"/>
            </a:br>
            <a:r>
              <a:rPr lang="en-GB" dirty="0"/>
              <a:t>		</a:t>
            </a:r>
          </a:p>
        </p:txBody>
      </p:sp>
      <p:sp>
        <p:nvSpPr>
          <p:cNvPr id="3" name="Zástupný symbol pro obsah 2"/>
          <p:cNvSpPr>
            <a:spLocks noGrp="1"/>
          </p:cNvSpPr>
          <p:nvPr>
            <p:ph idx="1"/>
          </p:nvPr>
        </p:nvSpPr>
        <p:spPr/>
        <p:txBody>
          <a:bodyPr>
            <a:normAutofit lnSpcReduction="10000"/>
          </a:bodyPr>
          <a:lstStyle/>
          <a:p>
            <a:r>
              <a:rPr lang="cs-CZ" sz="2400" dirty="0"/>
              <a:t>e</a:t>
            </a:r>
            <a:r>
              <a:rPr lang="en-US" sz="2400" dirty="0" err="1"/>
              <a:t>ssential</a:t>
            </a:r>
            <a:r>
              <a:rPr lang="en-US" sz="2400" dirty="0"/>
              <a:t> for f2f teaching (learning), even more for online teaching</a:t>
            </a:r>
          </a:p>
          <a:p>
            <a:r>
              <a:rPr lang="cs-CZ" sz="2400" dirty="0"/>
              <a:t>set </a:t>
            </a:r>
            <a:r>
              <a:rPr lang="cs-CZ" sz="2400" dirty="0" err="1"/>
              <a:t>the</a:t>
            </a:r>
            <a:r>
              <a:rPr lang="cs-CZ" sz="2400" dirty="0"/>
              <a:t> g</a:t>
            </a:r>
            <a:r>
              <a:rPr lang="en-US" sz="2400" dirty="0" err="1"/>
              <a:t>oals</a:t>
            </a:r>
            <a:r>
              <a:rPr lang="en-US" sz="2400" dirty="0"/>
              <a:t> precisely</a:t>
            </a:r>
          </a:p>
          <a:p>
            <a:r>
              <a:rPr lang="en-US" sz="2400" dirty="0"/>
              <a:t>adjusted the priorities </a:t>
            </a:r>
          </a:p>
          <a:p>
            <a:r>
              <a:rPr lang="cs-CZ" sz="2400" dirty="0"/>
              <a:t>k</a:t>
            </a:r>
            <a:r>
              <a:rPr lang="en-US" sz="2400" dirty="0" err="1"/>
              <a:t>eep</a:t>
            </a:r>
            <a:r>
              <a:rPr lang="en-US" sz="2400" dirty="0"/>
              <a:t> the content condense </a:t>
            </a:r>
          </a:p>
          <a:p>
            <a:r>
              <a:rPr lang="cs-CZ" sz="2400" dirty="0"/>
              <a:t>a</a:t>
            </a:r>
            <a:r>
              <a:rPr lang="en-US" sz="2400" dirty="0" err="1"/>
              <a:t>ddress</a:t>
            </a:r>
            <a:r>
              <a:rPr lang="en-US" sz="2400" dirty="0"/>
              <a:t> errors, weak points – keep the error correction policy (polite, encouraging) </a:t>
            </a:r>
          </a:p>
          <a:p>
            <a:r>
              <a:rPr lang="cs-CZ" sz="2400" dirty="0"/>
              <a:t>i</a:t>
            </a:r>
            <a:r>
              <a:rPr lang="en-US" sz="2400" dirty="0" err="1"/>
              <a:t>ntroduce</a:t>
            </a:r>
            <a:r>
              <a:rPr lang="en-US" sz="2400" dirty="0"/>
              <a:t> new topics (grammar, vocabulary, skills for exam) and offer sufficient support</a:t>
            </a:r>
            <a:r>
              <a:rPr lang="cs-CZ" sz="2400" dirty="0"/>
              <a:t> and feedback</a:t>
            </a:r>
            <a:endParaRPr lang="en-US" sz="2400" dirty="0"/>
          </a:p>
        </p:txBody>
      </p:sp>
    </p:spTree>
    <p:extLst>
      <p:ext uri="{BB962C8B-B14F-4D97-AF65-F5344CB8AC3E}">
        <p14:creationId xmlns:p14="http://schemas.microsoft.com/office/powerpoint/2010/main" val="149695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Online </a:t>
            </a:r>
            <a:r>
              <a:rPr lang="cs-CZ" dirty="0" err="1"/>
              <a:t>writing</a:t>
            </a:r>
            <a:r>
              <a:rPr lang="cs-CZ" dirty="0"/>
              <a:t> </a:t>
            </a:r>
            <a:r>
              <a:rPr lang="cs-CZ" dirty="0" err="1"/>
              <a:t>course</a:t>
            </a:r>
            <a:r>
              <a:rPr lang="cs-CZ" dirty="0"/>
              <a:t> </a:t>
            </a:r>
            <a:r>
              <a:rPr lang="cs-CZ" dirty="0" err="1"/>
              <a:t>challenges</a:t>
            </a:r>
            <a:endParaRPr lang="en-GB" dirty="0"/>
          </a:p>
        </p:txBody>
      </p:sp>
      <p:sp>
        <p:nvSpPr>
          <p:cNvPr id="3" name="Zástupný symbol pro obsah 2"/>
          <p:cNvSpPr>
            <a:spLocks noGrp="1"/>
          </p:cNvSpPr>
          <p:nvPr>
            <p:ph idx="1"/>
          </p:nvPr>
        </p:nvSpPr>
        <p:spPr/>
        <p:txBody>
          <a:bodyPr/>
          <a:lstStyle/>
          <a:p>
            <a:r>
              <a:rPr lang="cs-CZ" dirty="0"/>
              <a:t>i</a:t>
            </a:r>
            <a:r>
              <a:rPr lang="en-US" dirty="0" err="1"/>
              <a:t>nternet</a:t>
            </a:r>
            <a:r>
              <a:rPr lang="en-US" dirty="0"/>
              <a:t> connection</a:t>
            </a:r>
          </a:p>
          <a:p>
            <a:r>
              <a:rPr lang="cs-CZ" dirty="0"/>
              <a:t>w</a:t>
            </a:r>
            <a:r>
              <a:rPr lang="en-US" dirty="0" err="1"/>
              <a:t>ork</a:t>
            </a:r>
            <a:r>
              <a:rPr lang="en-US" dirty="0"/>
              <a:t> environment x study environment</a:t>
            </a:r>
            <a:r>
              <a:rPr lang="cs-CZ" dirty="0"/>
              <a:t> </a:t>
            </a:r>
            <a:r>
              <a:rPr lang="en-US" dirty="0"/>
              <a:t>(not completing</a:t>
            </a:r>
            <a:r>
              <a:rPr lang="cs-CZ" dirty="0"/>
              <a:t> </a:t>
            </a:r>
            <a:r>
              <a:rPr lang="en-US" dirty="0"/>
              <a:t>the assignments</a:t>
            </a:r>
            <a:r>
              <a:rPr lang="cs-CZ" dirty="0"/>
              <a:t>)</a:t>
            </a:r>
            <a:r>
              <a:rPr lang="en-US" dirty="0"/>
              <a:t> </a:t>
            </a:r>
          </a:p>
          <a:p>
            <a:r>
              <a:rPr lang="cs-CZ" dirty="0"/>
              <a:t>g</a:t>
            </a:r>
            <a:r>
              <a:rPr lang="en-US" dirty="0" err="1"/>
              <a:t>iving</a:t>
            </a:r>
            <a:r>
              <a:rPr lang="en-US" dirty="0"/>
              <a:t> personal feedback</a:t>
            </a:r>
            <a:r>
              <a:rPr lang="cs-CZ" dirty="0"/>
              <a:t>, not </a:t>
            </a:r>
            <a:r>
              <a:rPr lang="en-US" dirty="0"/>
              <a:t>only the written correction but also explanation </a:t>
            </a:r>
          </a:p>
          <a:p>
            <a:r>
              <a:rPr lang="cs-CZ" dirty="0"/>
              <a:t>ad</a:t>
            </a:r>
            <a:r>
              <a:rPr lang="en-US" dirty="0"/>
              <a:t>ju</a:t>
            </a:r>
            <a:r>
              <a:rPr lang="cs-CZ" dirty="0"/>
              <a:t>sting</a:t>
            </a:r>
            <a:r>
              <a:rPr lang="en-US" dirty="0"/>
              <a:t> the lessons to the weaker students</a:t>
            </a:r>
            <a:r>
              <a:rPr lang="cs-CZ" dirty="0"/>
              <a:t>, </a:t>
            </a:r>
            <a:r>
              <a:rPr lang="en-US" dirty="0"/>
              <a:t>be prepared to change the conten</a:t>
            </a:r>
            <a:r>
              <a:rPr lang="cs-CZ" dirty="0"/>
              <a:t>t</a:t>
            </a:r>
            <a:r>
              <a:rPr lang="en-US" dirty="0"/>
              <a:t> of upcoming lessons according revealed needs</a:t>
            </a:r>
          </a:p>
          <a:p>
            <a:r>
              <a:rPr lang="cs-CZ" dirty="0"/>
              <a:t>e</a:t>
            </a:r>
            <a:r>
              <a:rPr lang="en-US" dirty="0" err="1"/>
              <a:t>ncouraging</a:t>
            </a:r>
            <a:r>
              <a:rPr lang="en-US" dirty="0"/>
              <a:t> students </a:t>
            </a:r>
            <a:r>
              <a:rPr lang="cs-CZ" dirty="0"/>
              <a:t>to </a:t>
            </a:r>
            <a:r>
              <a:rPr lang="en-US" dirty="0"/>
              <a:t>be creative and </a:t>
            </a:r>
            <a:r>
              <a:rPr lang="cs-CZ" dirty="0"/>
              <a:t>to </a:t>
            </a:r>
            <a:r>
              <a:rPr lang="en-US" dirty="0"/>
              <a:t>put their thoughts on the</a:t>
            </a:r>
            <a:r>
              <a:rPr lang="cs-CZ" dirty="0"/>
              <a:t> </a:t>
            </a:r>
            <a:r>
              <a:rPr lang="en-US" dirty="0"/>
              <a:t>paper</a:t>
            </a:r>
            <a:r>
              <a:rPr lang="cs-CZ" dirty="0"/>
              <a:t> </a:t>
            </a:r>
            <a:r>
              <a:rPr lang="en-US" dirty="0"/>
              <a:t>within the time limit</a:t>
            </a:r>
          </a:p>
        </p:txBody>
      </p:sp>
    </p:spTree>
    <p:extLst>
      <p:ext uri="{BB962C8B-B14F-4D97-AF65-F5344CB8AC3E}">
        <p14:creationId xmlns:p14="http://schemas.microsoft.com/office/powerpoint/2010/main" val="380209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Disputable</a:t>
            </a:r>
            <a:r>
              <a:rPr lang="cs-CZ" dirty="0"/>
              <a:t> </a:t>
            </a:r>
            <a:r>
              <a:rPr lang="cs-CZ" dirty="0" err="1"/>
              <a:t>issues</a:t>
            </a:r>
            <a:r>
              <a:rPr lang="cs-CZ" dirty="0"/>
              <a:t>/ </a:t>
            </a:r>
            <a:r>
              <a:rPr lang="cs-CZ" dirty="0" err="1"/>
              <a:t>disputed</a:t>
            </a:r>
            <a:r>
              <a:rPr lang="cs-CZ" dirty="0"/>
              <a:t> </a:t>
            </a:r>
            <a:r>
              <a:rPr lang="cs-CZ" dirty="0" err="1"/>
              <a:t>issues</a:t>
            </a:r>
            <a:r>
              <a:rPr lang="cs-CZ" dirty="0"/>
              <a:t/>
            </a:r>
            <a:br>
              <a:rPr lang="cs-CZ" dirty="0"/>
            </a:br>
            <a:endParaRPr lang="en-GB" dirty="0"/>
          </a:p>
        </p:txBody>
      </p:sp>
      <p:sp>
        <p:nvSpPr>
          <p:cNvPr id="3" name="Zástupný symbol pro obsah 2"/>
          <p:cNvSpPr>
            <a:spLocks noGrp="1"/>
          </p:cNvSpPr>
          <p:nvPr>
            <p:ph idx="1"/>
          </p:nvPr>
        </p:nvSpPr>
        <p:spPr/>
        <p:txBody>
          <a:bodyPr>
            <a:normAutofit/>
          </a:bodyPr>
          <a:lstStyle/>
          <a:p>
            <a:r>
              <a:rPr lang="en-US" sz="2800" dirty="0"/>
              <a:t>Use of spell-check</a:t>
            </a:r>
          </a:p>
          <a:p>
            <a:r>
              <a:rPr lang="en-US" sz="2800" dirty="0"/>
              <a:t>Time limit</a:t>
            </a:r>
          </a:p>
          <a:p>
            <a:r>
              <a:rPr lang="en-US" sz="2800" dirty="0"/>
              <a:t>Keyboard x pen </a:t>
            </a:r>
            <a:endParaRPr lang="cs-CZ" sz="2800" dirty="0"/>
          </a:p>
          <a:p>
            <a:r>
              <a:rPr lang="en-US" sz="2800" dirty="0"/>
              <a:t>Essay – </a:t>
            </a:r>
            <a:r>
              <a:rPr lang="cs-CZ" sz="2800" dirty="0" err="1"/>
              <a:t>everyday</a:t>
            </a:r>
            <a:r>
              <a:rPr lang="cs-CZ" sz="2800" dirty="0"/>
              <a:t> use</a:t>
            </a:r>
            <a:endParaRPr lang="en-US" sz="2800" dirty="0"/>
          </a:p>
        </p:txBody>
      </p:sp>
    </p:spTree>
    <p:extLst>
      <p:ext uri="{BB962C8B-B14F-4D97-AF65-F5344CB8AC3E}">
        <p14:creationId xmlns:p14="http://schemas.microsoft.com/office/powerpoint/2010/main" val="1441450276"/>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1711</TotalTime>
  <Words>949</Words>
  <Application>Microsoft Office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Edwardian Script ITC</vt:lpstr>
      <vt:lpstr>Wingdings 3</vt:lpstr>
      <vt:lpstr>Stébla</vt:lpstr>
      <vt:lpstr>Focus on writing</vt:lpstr>
      <vt:lpstr>Languages in the Czech Republic</vt:lpstr>
      <vt:lpstr>Training Command - Military Academy, Vyškov </vt:lpstr>
      <vt:lpstr>Writing course SLP3 - online </vt:lpstr>
      <vt:lpstr>Students</vt:lpstr>
      <vt:lpstr>Hard work after and before the lesson</vt:lpstr>
      <vt:lpstr> Time management – the lesson    </vt:lpstr>
      <vt:lpstr>Online writing course challenges</vt:lpstr>
      <vt:lpstr>Disputable issues/ disputed issues </vt:lpstr>
      <vt:lpstr>Resources :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Ivana MARŠÁLKOVÁ</dc:creator>
  <cp:lastModifiedBy>LKA</cp:lastModifiedBy>
  <cp:revision>83</cp:revision>
  <cp:lastPrinted>2021-10-01T09:43:39Z</cp:lastPrinted>
  <dcterms:created xsi:type="dcterms:W3CDTF">2021-04-22T07:11:17Z</dcterms:created>
  <dcterms:modified xsi:type="dcterms:W3CDTF">2021-10-04T05:27:09Z</dcterms:modified>
</cp:coreProperties>
</file>