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6" r:id="rId3"/>
    <p:sldId id="287" r:id="rId4"/>
    <p:sldId id="257" r:id="rId5"/>
    <p:sldId id="258" r:id="rId6"/>
    <p:sldId id="259" r:id="rId7"/>
    <p:sldId id="260" r:id="rId8"/>
    <p:sldId id="261" r:id="rId9"/>
    <p:sldId id="276" r:id="rId10"/>
    <p:sldId id="262" r:id="rId11"/>
    <p:sldId id="263" r:id="rId12"/>
    <p:sldId id="264" r:id="rId13"/>
    <p:sldId id="265" r:id="rId14"/>
    <p:sldId id="272" r:id="rId15"/>
    <p:sldId id="273" r:id="rId16"/>
    <p:sldId id="266" r:id="rId17"/>
    <p:sldId id="267" r:id="rId18"/>
    <p:sldId id="278" r:id="rId19"/>
    <p:sldId id="280" r:id="rId20"/>
    <p:sldId id="268" r:id="rId21"/>
    <p:sldId id="283" r:id="rId22"/>
    <p:sldId id="282" r:id="rId23"/>
    <p:sldId id="285" r:id="rId24"/>
    <p:sldId id="269" r:id="rId25"/>
    <p:sldId id="270" r:id="rId26"/>
    <p:sldId id="289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E6E"/>
    <a:srgbClr val="E9F2EB"/>
    <a:srgbClr val="D1E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3B28CE-9D5B-4EA1-8475-9EB337EFB65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78E943-12AF-41E9-87DF-3779FEF1F4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44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202F15-B51B-4C91-92F6-5E07392C6482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B82180-7746-485A-8830-CA5295898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7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Although not a stated</a:t>
            </a:r>
            <a:r>
              <a:rPr lang="en-US" baseline="0" dirty="0" smtClean="0"/>
              <a:t> goal, results of norming and testing as a community included:  team</a:t>
            </a:r>
            <a:r>
              <a:rPr lang="en-US" dirty="0" smtClean="0"/>
              <a:t> building and network</a:t>
            </a:r>
            <a:r>
              <a:rPr lang="en-US" baseline="0" dirty="0" smtClean="0"/>
              <a:t> building professionalization of testers – BAT2 part of professional synergy of BILC testing community – that continues.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4E12A-F123-4850-A556-0BFDA0C357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6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18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7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27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BFF210-EBA9-401A-9AF0-6D77C0A087CE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D0C477-ED18-4CF6-B63F-0A1A3E57F882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130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F210-EBA9-401A-9AF0-6D77C0A087CE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C477-ED18-4CF6-B63F-0A1A3E57F88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0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F210-EBA9-401A-9AF0-6D77C0A087CE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C477-ED18-4CF6-B63F-0A1A3E57F88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58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F210-EBA9-401A-9AF0-6D77C0A087CE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C477-ED18-4CF6-B63F-0A1A3E57F88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CBFF210-EBA9-401A-9AF0-6D77C0A087CE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D0C477-ED18-4CF6-B63F-0A1A3E57F882}" type="slidenum">
              <a:rPr lang="en-US" smtClean="0"/>
              <a:t>‹nr.›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78693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F210-EBA9-401A-9AF0-6D77C0A087CE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C477-ED18-4CF6-B63F-0A1A3E57F88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866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F210-EBA9-401A-9AF0-6D77C0A087CE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C477-ED18-4CF6-B63F-0A1A3E57F88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367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F210-EBA9-401A-9AF0-6D77C0A087CE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C477-ED18-4CF6-B63F-0A1A3E57F88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2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F210-EBA9-401A-9AF0-6D77C0A087CE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C477-ED18-4CF6-B63F-0A1A3E57F88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6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ECBFF210-EBA9-401A-9AF0-6D77C0A087CE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FAD0C477-ED18-4CF6-B63F-0A1A3E57F88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62124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ECBFF210-EBA9-401A-9AF0-6D77C0A087CE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FAD0C477-ED18-4CF6-B63F-0A1A3E57F882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720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CBFF210-EBA9-401A-9AF0-6D77C0A087CE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D0C477-ED18-4CF6-B63F-0A1A3E57F882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18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3956" y="1605696"/>
            <a:ext cx="6529456" cy="2706997"/>
          </a:xfrm>
        </p:spPr>
        <p:txBody>
          <a:bodyPr/>
          <a:lstStyle/>
          <a:p>
            <a:r>
              <a:rPr lang="en-US" sz="6600" dirty="0" smtClean="0"/>
              <a:t>Report </a:t>
            </a:r>
            <a:br>
              <a:rPr lang="en-US" sz="6600" dirty="0" smtClean="0"/>
            </a:br>
            <a:r>
              <a:rPr lang="en-US" sz="6600" dirty="0" smtClean="0"/>
              <a:t>on </a:t>
            </a:r>
            <a:br>
              <a:rPr lang="en-US" sz="6600" dirty="0" smtClean="0"/>
            </a:br>
            <a:r>
              <a:rPr lang="en-US" sz="6600" dirty="0" smtClean="0"/>
              <a:t>the BAT2 Project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786651"/>
            <a:ext cx="6034030" cy="934825"/>
          </a:xfrm>
        </p:spPr>
        <p:txBody>
          <a:bodyPr>
            <a:noAutofit/>
          </a:bodyPr>
          <a:lstStyle/>
          <a:p>
            <a:r>
              <a:rPr lang="en-US" sz="1600" dirty="0" smtClean="0"/>
              <a:t>Peggy Garza</a:t>
            </a:r>
          </a:p>
          <a:p>
            <a:r>
              <a:rPr lang="en-US" sz="1600" dirty="0" smtClean="0"/>
              <a:t>And </a:t>
            </a:r>
          </a:p>
          <a:p>
            <a:r>
              <a:rPr lang="en-US" sz="1600" dirty="0" smtClean="0"/>
              <a:t>David </a:t>
            </a:r>
            <a:r>
              <a:rPr lang="en-US" sz="1600" dirty="0" err="1" smtClean="0"/>
              <a:t>oglesby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5" y="95147"/>
            <a:ext cx="1349489" cy="1330180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544" y="169808"/>
            <a:ext cx="1015065" cy="85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22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7" y="1169773"/>
            <a:ext cx="6968626" cy="355898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nation in November 2018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nations from January -June 2019</a:t>
            </a:r>
          </a:p>
          <a:p>
            <a:pPr marL="342900" lvl="1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Description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and listening, Levels 1-3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Computer-delivered multi-stage adaptive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choice-4 options plus “I don’t know” option 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Computer-based, 3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prompts;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Levels 1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2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Level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&amp;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 Level 3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Rated by 2 certified BAT2 raters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Speaking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Telephonic, Levels 1-3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Conducted by one BAT2 certified tester/rater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 rating by another BAT2 certified rater</a:t>
            </a:r>
          </a:p>
          <a:p>
            <a:pPr lvl="3"/>
            <a:endParaRPr lang="en-US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3"/>
            <a:endParaRPr lang="en-US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894480"/>
          </a:xfrm>
        </p:spPr>
        <p:txBody>
          <a:bodyPr/>
          <a:lstStyle/>
          <a:p>
            <a:r>
              <a:rPr lang="en-US" dirty="0" smtClean="0"/>
              <a:t>BAt2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985320"/>
            <a:ext cx="7633742" cy="389427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Proctors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 agreement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 computers and network systems met the technical requirements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10 test takers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scores within 6 months of BAT2 administration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Ideally  2+/3 in speaking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Administer the computer-delivered reading, listening and writing tests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Proctor the telephonic speaking tests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feedback via online questionnaire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Bat2 administration:  proctor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313197"/>
            <a:ext cx="6549390" cy="312033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takers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Examinee Guide and take BAT2 demo test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 agreement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BAT2 listening, speaking, reading and writing tests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feedback via online questionnaire 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Bat2 administration:  test taker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974402"/>
            <a:ext cx="6401380" cy="259382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BAT2 and national score comparisons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Compilation of proctor and test taker responses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BAT2 certificates   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did the participating nations receive?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13" y="3045123"/>
            <a:ext cx="2871655" cy="36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74718" y="2061394"/>
            <a:ext cx="7543801" cy="440266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 test takers from 18 countries took both the BAT2 and national STANAG 6001 tests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very own Allan, Corina,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Julija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Martina, Tamar &amp;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Birgitte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conducted all of the Speaking tests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Speaking &amp; Writing test raters included the six testers as well as Gabriela, Irena, Jan, Krassimira,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Nermin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Tadeja, Vlad, and, of course, Mary Jo &amp; Elvira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BAT2-National score adjacency (within a plus level)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Listening – 73%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Speaking – 88%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– 74%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 – 89%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Were the project goals achieved?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630394"/>
            <a:ext cx="7633742" cy="35935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S &amp; W testers/raters were intimate with STANAG 6001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New/updated test specs were written for Productive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Rater norming/retraining conducted before start of testing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Familiarization guides written for test takers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 test prompts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trialled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70+ test takers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Standardized administration procedures shared with proctors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level of S &amp; W rater agreement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Lots of new materials available for future BILC purposes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went well?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414" y="1874517"/>
            <a:ext cx="6681250" cy="38919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BAT2 Analysis Team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Ray Clifford, Brigham Young University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Troy Cox, Brigham Young University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Mary Jo Dibiase Lubrano, Yale University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Peggy Garza, PLTCE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Roxane Harrison, PLTCE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Oglesby, PLTCE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Elvira Swender, past Director ACTFL Professional Programs</a:t>
            </a:r>
          </a:p>
          <a:p>
            <a:pPr marL="0" indent="0">
              <a:buNone/>
            </a:pPr>
            <a:r>
              <a:rPr lang="en-US" sz="1350" dirty="0">
                <a:solidFill>
                  <a:schemeClr val="accent5">
                    <a:lumMod val="75000"/>
                  </a:schemeClr>
                </a:solidFill>
              </a:rPr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</p:spPr>
        <p:txBody>
          <a:bodyPr/>
          <a:lstStyle/>
          <a:p>
            <a:r>
              <a:rPr lang="en-US" dirty="0" smtClean="0"/>
              <a:t>BAT2 analysis meeting 24-28 June 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119" y="5263978"/>
            <a:ext cx="1647463" cy="135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143" y="1874518"/>
            <a:ext cx="7196002" cy="46298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on data analysis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BAT1  vs BAT2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vs BAT2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Ways to measure the “no stakes” effect on results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taker 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Proctor / Tester-Rater feedback</a:t>
            </a:r>
            <a:endParaRPr lang="en-US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Effectiveness 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BAT Examinee Guide</a:t>
            </a:r>
          </a:p>
          <a:p>
            <a:pPr lvl="0"/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IRR/Rater agreement </a:t>
            </a: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 learned</a:t>
            </a:r>
          </a:p>
          <a:p>
            <a:pPr lvl="0"/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IRR/Rater 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agreement stats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effectiveness of the </a:t>
            </a:r>
            <a:r>
              <a:rPr lang="en-US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prompts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 learned</a:t>
            </a:r>
          </a:p>
          <a:p>
            <a:r>
              <a:rPr lang="en-US" sz="29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effect of norming forums and recommendations for the future </a:t>
            </a:r>
            <a:endParaRPr lang="en-US" sz="2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 of speaking and writing sample for A(LTS) and norming sessions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</p:spPr>
        <p:txBody>
          <a:bodyPr/>
          <a:lstStyle/>
          <a:p>
            <a:r>
              <a:rPr lang="en-US" dirty="0" smtClean="0"/>
              <a:t>Bat2 analysis meeting:  productive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7F95AB-FC65-8B4E-8B8A-E36FEBD31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792473"/>
              </p:ext>
            </p:extLst>
          </p:nvPr>
        </p:nvGraphicFramePr>
        <p:xfrm>
          <a:off x="203597" y="2336007"/>
          <a:ext cx="8476060" cy="3407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0704">
                  <a:extLst>
                    <a:ext uri="{9D8B030D-6E8A-4147-A177-3AD203B41FA5}">
                      <a16:colId xmlns:a16="http://schemas.microsoft.com/office/drawing/2014/main" val="2468528493"/>
                    </a:ext>
                  </a:extLst>
                </a:gridCol>
                <a:gridCol w="1532904">
                  <a:extLst>
                    <a:ext uri="{9D8B030D-6E8A-4147-A177-3AD203B41FA5}">
                      <a16:colId xmlns:a16="http://schemas.microsoft.com/office/drawing/2014/main" val="244917857"/>
                    </a:ext>
                  </a:extLst>
                </a:gridCol>
                <a:gridCol w="1600534">
                  <a:extLst>
                    <a:ext uri="{9D8B030D-6E8A-4147-A177-3AD203B41FA5}">
                      <a16:colId xmlns:a16="http://schemas.microsoft.com/office/drawing/2014/main" val="2653657089"/>
                    </a:ext>
                  </a:extLst>
                </a:gridCol>
                <a:gridCol w="1600534">
                  <a:extLst>
                    <a:ext uri="{9D8B030D-6E8A-4147-A177-3AD203B41FA5}">
                      <a16:colId xmlns:a16="http://schemas.microsoft.com/office/drawing/2014/main" val="3385979635"/>
                    </a:ext>
                  </a:extLst>
                </a:gridCol>
                <a:gridCol w="2051384">
                  <a:extLst>
                    <a:ext uri="{9D8B030D-6E8A-4147-A177-3AD203B41FA5}">
                      <a16:colId xmlns:a16="http://schemas.microsoft.com/office/drawing/2014/main" val="792760496"/>
                    </a:ext>
                  </a:extLst>
                </a:gridCol>
              </a:tblGrid>
              <a:tr h="208459">
                <a:tc gridSpan="5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327643"/>
                  </a:ext>
                </a:extLst>
              </a:tr>
              <a:tr h="519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Level 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499696"/>
                  </a:ext>
                </a:extLst>
              </a:tr>
              <a:tr h="519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Level 1+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E9F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68%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2550497"/>
                  </a:ext>
                </a:extLst>
              </a:tr>
              <a:tr h="519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Level 2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83%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213508"/>
                  </a:ext>
                </a:extLst>
              </a:tr>
              <a:tr h="519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Level 2+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80%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88056088"/>
                  </a:ext>
                </a:extLst>
              </a:tr>
              <a:tr h="5468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Level 3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96%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15768"/>
                  </a:ext>
                </a:extLst>
              </a:tr>
              <a:tr h="574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86%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356669607"/>
                  </a:ext>
                </a:extLst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Speaking inter-rater reliability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7F95AB-FC65-8B4E-8B8A-E36FEBD31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610809"/>
              </p:ext>
            </p:extLst>
          </p:nvPr>
        </p:nvGraphicFramePr>
        <p:xfrm>
          <a:off x="203597" y="2336007"/>
          <a:ext cx="8476060" cy="3407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0704">
                  <a:extLst>
                    <a:ext uri="{9D8B030D-6E8A-4147-A177-3AD203B41FA5}">
                      <a16:colId xmlns:a16="http://schemas.microsoft.com/office/drawing/2014/main" val="2468528493"/>
                    </a:ext>
                  </a:extLst>
                </a:gridCol>
                <a:gridCol w="1532904">
                  <a:extLst>
                    <a:ext uri="{9D8B030D-6E8A-4147-A177-3AD203B41FA5}">
                      <a16:colId xmlns:a16="http://schemas.microsoft.com/office/drawing/2014/main" val="244917857"/>
                    </a:ext>
                  </a:extLst>
                </a:gridCol>
                <a:gridCol w="1600534">
                  <a:extLst>
                    <a:ext uri="{9D8B030D-6E8A-4147-A177-3AD203B41FA5}">
                      <a16:colId xmlns:a16="http://schemas.microsoft.com/office/drawing/2014/main" val="2653657089"/>
                    </a:ext>
                  </a:extLst>
                </a:gridCol>
                <a:gridCol w="1600534">
                  <a:extLst>
                    <a:ext uri="{9D8B030D-6E8A-4147-A177-3AD203B41FA5}">
                      <a16:colId xmlns:a16="http://schemas.microsoft.com/office/drawing/2014/main" val="3385979635"/>
                    </a:ext>
                  </a:extLst>
                </a:gridCol>
                <a:gridCol w="2051384">
                  <a:extLst>
                    <a:ext uri="{9D8B030D-6E8A-4147-A177-3AD203B41FA5}">
                      <a16:colId xmlns:a16="http://schemas.microsoft.com/office/drawing/2014/main" val="792760496"/>
                    </a:ext>
                  </a:extLst>
                </a:gridCol>
              </a:tblGrid>
              <a:tr h="208459">
                <a:tc gridSpan="5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327643"/>
                  </a:ext>
                </a:extLst>
              </a:tr>
              <a:tr h="519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Level 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8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499696"/>
                  </a:ext>
                </a:extLst>
              </a:tr>
              <a:tr h="519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Level 1+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E9F2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77%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2550497"/>
                  </a:ext>
                </a:extLst>
              </a:tr>
              <a:tr h="519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Level 2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80%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213508"/>
                  </a:ext>
                </a:extLst>
              </a:tr>
              <a:tr h="519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Level 2+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81%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88056088"/>
                  </a:ext>
                </a:extLst>
              </a:tr>
              <a:tr h="5468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Level 3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79%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rgbClr val="D1E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15768"/>
                  </a:ext>
                </a:extLst>
              </a:tr>
              <a:tr h="574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171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79%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356669607"/>
                  </a:ext>
                </a:extLst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writing inter-rater reliability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556952"/>
            <a:ext cx="7633742" cy="4769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 = Benchmark Advisory Test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BAT is an external measure,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results of which can be compared and contrasted with the results of national tests in listening, speaking, reading, and writing,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and is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advisory only in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nature.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BAT1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2007-2009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Advisory measure for nations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BAT2: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2018- 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of standardization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5596" y="4117882"/>
            <a:ext cx="1421064" cy="14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940" y="2028321"/>
            <a:ext cx="7472076" cy="438110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 on testing the receptive skills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Applying 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CR-scoring to multi-stage adaptive testing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Effectiveness of the BAT2 demo test </a:t>
            </a:r>
          </a:p>
          <a:p>
            <a:pPr lvl="0"/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Quantitative and qualitative analysis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Distractor analysis including the “I don’t know” option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 learned   </a:t>
            </a:r>
            <a:endParaRPr lang="en-US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Listening</a:t>
            </a:r>
            <a:endParaRPr lang="en-US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Quantitative and qualitative analysis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Distractor analysis including the “I don’t know” option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 learned </a:t>
            </a:r>
            <a:endParaRPr lang="en-US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sample 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items for the (A)LTS</a:t>
            </a:r>
          </a:p>
          <a:p>
            <a:pPr lvl="0"/>
            <a:r>
              <a:rPr lang="en-US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reading and listening test specs for the A(LTS)</a:t>
            </a:r>
          </a:p>
          <a:p>
            <a:pPr lvl="0"/>
            <a:r>
              <a:rPr lang="en-US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Considerations 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computer delivered/adaptive testing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</p:spPr>
        <p:txBody>
          <a:bodyPr/>
          <a:lstStyle/>
          <a:p>
            <a:r>
              <a:rPr lang="en-US" dirty="0" smtClean="0"/>
              <a:t>Bat2 analysis meeting:  receptive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2019 </a:t>
            </a:r>
            <a:r>
              <a:rPr lang="en-US" dirty="0" err="1" smtClean="0"/>
              <a:t>Stanag</a:t>
            </a:r>
            <a:r>
              <a:rPr lang="en-US" dirty="0" smtClean="0"/>
              <a:t> 6001 testing</a:t>
            </a:r>
            <a:br>
              <a:rPr lang="en-US" dirty="0" smtClean="0"/>
            </a:br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3-5 September in Tours, France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strands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Theme:  Standardizing Testing:  Lessons Learned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 French IAW STANAG 6001 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121" y="4106175"/>
            <a:ext cx="4485736" cy="250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968" y="733168"/>
            <a:ext cx="2323070" cy="219950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27 Nations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&amp; SHAPE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5356" y="1373369"/>
            <a:ext cx="2151079" cy="421731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Austria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Belgium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Bosnia-Herzegovina</a:t>
            </a:r>
          </a:p>
          <a:p>
            <a:r>
              <a:rPr lang="en-US" dirty="0">
                <a:solidFill>
                  <a:schemeClr val="tx1"/>
                </a:solidFill>
              </a:rPr>
              <a:t>Bulgaria</a:t>
            </a:r>
          </a:p>
          <a:p>
            <a:r>
              <a:rPr lang="en-US" dirty="0">
                <a:solidFill>
                  <a:schemeClr val="tx1"/>
                </a:solidFill>
              </a:rPr>
              <a:t>Canada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Croatia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Czech Republic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Denmark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Estonia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Finland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France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Germany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Italy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6167" y="1373369"/>
            <a:ext cx="2151079" cy="4217316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Latvia</a:t>
            </a:r>
          </a:p>
          <a:p>
            <a:r>
              <a:rPr lang="en-US" dirty="0">
                <a:solidFill>
                  <a:schemeClr val="tx1"/>
                </a:solidFill>
              </a:rPr>
              <a:t>Lithuania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North Macedonia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Mongolia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Norway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Poland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Portugal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Romania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Slovakia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Slovenia</a:t>
            </a:r>
          </a:p>
          <a:p>
            <a:r>
              <a:rPr lang="en-US" dirty="0">
                <a:solidFill>
                  <a:schemeClr val="tx1"/>
                </a:solidFill>
              </a:rPr>
              <a:t>Spain</a:t>
            </a:r>
          </a:p>
          <a:p>
            <a:r>
              <a:rPr lang="en-US" dirty="0">
                <a:solidFill>
                  <a:schemeClr val="tx1"/>
                </a:solidFill>
              </a:rPr>
              <a:t>Sweden</a:t>
            </a:r>
          </a:p>
          <a:p>
            <a:r>
              <a:rPr lang="en-US" dirty="0">
                <a:solidFill>
                  <a:schemeClr val="tx1"/>
                </a:solidFill>
              </a:rPr>
              <a:t>Ukraine</a:t>
            </a:r>
          </a:p>
          <a:p>
            <a:r>
              <a:rPr lang="en-US" dirty="0">
                <a:solidFill>
                  <a:schemeClr val="tx1"/>
                </a:solidFill>
              </a:rPr>
              <a:t>USA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40" y="3191266"/>
            <a:ext cx="2143125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265183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Standardizing Testing: Lessons Learned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5800"/>
            <a:ext cx="7886700" cy="411768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Presentations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Panels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BAT2 lessons learned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practices for testing writing</a:t>
            </a: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Topic Discussions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Standardizing testing: lessons learned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technology for STANAG 6001 testing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Norming session on BAT2 speaking tests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Norming session on BAT2 writing tests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Drafting and moderating writing prompts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Distractor analysis of selected response test items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Familiarization with Level 4 writing proficiency and its assessme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nt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endParaRPr lang="en-US" sz="15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4018" y="1955800"/>
            <a:ext cx="1421064" cy="120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682" y="2616199"/>
            <a:ext cx="6447337" cy="33360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Selection of BAT2 speaking and writing tests for training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 benchmark samples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Borderline samples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reading and listening items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test specifications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calculate tester/rater agreement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perform distractor analysis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938758" y="382384"/>
            <a:ext cx="7633742" cy="2233815"/>
          </a:xfrm>
        </p:spPr>
        <p:txBody>
          <a:bodyPr>
            <a:normAutofit/>
          </a:bodyPr>
          <a:lstStyle/>
          <a:p>
            <a:r>
              <a:rPr lang="en-US" dirty="0" smtClean="0"/>
              <a:t>Recommendations for updating the testing </a:t>
            </a:r>
            <a:r>
              <a:rPr lang="en-US" sz="4800" dirty="0" smtClean="0"/>
              <a:t>seminars</a:t>
            </a:r>
            <a:endParaRPr lang="en-US" sz="4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47" y="5358975"/>
            <a:ext cx="1721791" cy="136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5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2217416"/>
            <a:ext cx="7886700" cy="364998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new resources to the BILC website</a:t>
            </a:r>
          </a:p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 norming sessions for testers and raters of the productive skills in conjunction with the annual STANAG 6001 testing workshop</a:t>
            </a:r>
          </a:p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Collaborate on a listening and reading item bank</a:t>
            </a:r>
          </a:p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on item banking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 on converting from paper-based to computer-based testing 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Recommendations from the nations for the way ahead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667" y="5416640"/>
            <a:ext cx="1721791" cy="136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2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18040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Many Thanks to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949570"/>
            <a:ext cx="7463370" cy="338138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Participants from 20 nations who participated in 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Speaking &amp; Writing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orming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orums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nations that administered the BAT2 tests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Certified BAT2 testers of speaking and raters of speaking &amp; writing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BILC members who have been involved in the 10 years of STANAG 6001 standardization efforts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31" y="5185143"/>
            <a:ext cx="1721791" cy="136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79" y="5053361"/>
            <a:ext cx="1647463" cy="162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the BAT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874518"/>
            <a:ext cx="7633742" cy="4005076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 and Listening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Computer-delivered 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computer scored</a:t>
            </a:r>
          </a:p>
          <a:p>
            <a:pPr>
              <a:lnSpc>
                <a:spcPct val="80000"/>
              </a:lnSpc>
            </a:pPr>
            <a:endParaRPr lang="en-US" altLang="en-US" sz="2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Speaking test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Telephonic person-to-person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rated</a:t>
            </a:r>
            <a:endParaRPr lang="en-US" alt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 test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Computer-delivered and human rated</a:t>
            </a:r>
          </a:p>
          <a:p>
            <a:pPr marL="457200" lvl="1" indent="0">
              <a:buNone/>
            </a:pPr>
            <a:endParaRPr lang="en-US" sz="2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Levels: 0+. 1, 1+, 2, 2+, 3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5796" y="4254500"/>
            <a:ext cx="1421064" cy="128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009513"/>
              </p:ext>
            </p:extLst>
          </p:nvPr>
        </p:nvGraphicFramePr>
        <p:xfrm>
          <a:off x="873694" y="2198413"/>
          <a:ext cx="7886700" cy="3519034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4279710777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587508382"/>
                    </a:ext>
                  </a:extLst>
                </a:gridCol>
              </a:tblGrid>
              <a:tr h="703533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Language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Testing Seminar (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LTS) </a:t>
                      </a: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Advanced Language Testing Seminar (ALTS)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STANAG 6001 Testing Best Practices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18930750"/>
                  </a:ext>
                </a:extLst>
              </a:tr>
              <a:tr h="7035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Annual STANAG 6001 testing workshop and products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Roadmap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Validity concept a</a:t>
                      </a:r>
                    </a:p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collection of evidence 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5557734"/>
                  </a:ext>
                </a:extLst>
              </a:tr>
              <a:tr h="7035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BILC website: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Testing Resources page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Presentations and research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by national STANAG 6001 testers, MA degrees from Lancaster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58443453"/>
                  </a:ext>
                </a:extLst>
              </a:tr>
              <a:tr h="6083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Bilateral/regional cooperation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BILC assistance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visits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11924814"/>
                  </a:ext>
                </a:extLst>
              </a:tr>
              <a:tr h="7035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Networking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with colleagues &amp; international testing experts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Speaking and writing norming forums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BAT2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tester/rater certification </a:t>
                      </a:r>
                      <a:endParaRPr lang="en-US" sz="16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5483662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 efforts in the </a:t>
            </a:r>
            <a:r>
              <a:rPr lang="en-US" dirty="0" err="1" smtClean="0"/>
              <a:t>bilc</a:t>
            </a:r>
            <a:r>
              <a:rPr lang="en-US" dirty="0" smtClean="0"/>
              <a:t>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787612"/>
            <a:ext cx="7633742" cy="409198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confirm our hypothesis that the STANAG 6001 testing community has made progress over the past 10 years in “what they test” and “how they test”, specifically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quality of their tests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alignment with STANAG 6001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ore standardization of test results across the nations</a:t>
            </a: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improve/update what we offer to the STANAG 6001 testing community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</p:spPr>
        <p:txBody>
          <a:bodyPr/>
          <a:lstStyle/>
          <a:p>
            <a:r>
              <a:rPr lang="en-US" dirty="0" smtClean="0"/>
              <a:t>bat2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397000"/>
            <a:ext cx="5737077" cy="5110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in 2017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nations interested in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participating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10 tests per nation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steps in 2018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process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nations participated in the BAT Speaking &amp; Writing norming forums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 Administration, Nov 2018-June 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nations</a:t>
            </a: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52134" y="3207924"/>
            <a:ext cx="1652811" cy="1489043"/>
            <a:chOff x="9215005" y="3953741"/>
            <a:chExt cx="2203748" cy="19853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15005" y="3953741"/>
              <a:ext cx="1973812" cy="19853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44941" y="3953741"/>
              <a:ext cx="1973812" cy="1985390"/>
            </a:xfrm>
            <a:prstGeom prst="rect">
              <a:avLst/>
            </a:prstGeom>
          </p:spPr>
        </p:pic>
      </p:grp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938758" y="304801"/>
            <a:ext cx="7633742" cy="1270000"/>
          </a:xfrm>
        </p:spPr>
        <p:txBody>
          <a:bodyPr/>
          <a:lstStyle/>
          <a:p>
            <a:r>
              <a:rPr lang="en-US" dirty="0" smtClean="0"/>
              <a:t>BAT2 Project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4784" y="2436137"/>
            <a:ext cx="131991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</a:t>
            </a:r>
          </a:p>
        </p:txBody>
      </p:sp>
      <p:sp>
        <p:nvSpPr>
          <p:cNvPr id="6" name="Rectangle 5"/>
          <p:cNvSpPr/>
          <p:nvPr/>
        </p:nvSpPr>
        <p:spPr>
          <a:xfrm>
            <a:off x="876995" y="3923102"/>
            <a:ext cx="116762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Who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0239" y="5469380"/>
            <a:ext cx="142891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When</a:t>
            </a:r>
          </a:p>
        </p:txBody>
      </p:sp>
      <p:sp>
        <p:nvSpPr>
          <p:cNvPr id="8" name="Rectangle 7"/>
          <p:cNvSpPr/>
          <p:nvPr/>
        </p:nvSpPr>
        <p:spPr>
          <a:xfrm>
            <a:off x="-240815" y="4937240"/>
            <a:ext cx="3272827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44623" y="2223598"/>
            <a:ext cx="6207919" cy="9050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Blended program of web-based and in-person norming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Development of writing prompts for BAT2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64581" y="3723589"/>
            <a:ext cx="6207919" cy="90503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Experienced STANAG 6001 testers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32012" y="5443289"/>
            <a:ext cx="5797663" cy="9050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 &amp;  August 2018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</p:spPr>
        <p:txBody>
          <a:bodyPr/>
          <a:lstStyle/>
          <a:p>
            <a:r>
              <a:rPr lang="en-US" dirty="0" smtClean="0"/>
              <a:t>2018 bat2 speaking &amp; writing forums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111" y="2401552"/>
            <a:ext cx="1647865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</a:t>
            </a:r>
          </a:p>
        </p:txBody>
      </p:sp>
      <p:sp>
        <p:nvSpPr>
          <p:cNvPr id="6" name="Rectangle 5"/>
          <p:cNvSpPr/>
          <p:nvPr/>
        </p:nvSpPr>
        <p:spPr>
          <a:xfrm>
            <a:off x="652397" y="3706333"/>
            <a:ext cx="137481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Who</a:t>
            </a:r>
          </a:p>
        </p:txBody>
      </p:sp>
      <p:sp>
        <p:nvSpPr>
          <p:cNvPr id="7" name="Rectangle 6"/>
          <p:cNvSpPr/>
          <p:nvPr/>
        </p:nvSpPr>
        <p:spPr>
          <a:xfrm>
            <a:off x="652397" y="4801501"/>
            <a:ext cx="229453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else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785877"/>
            <a:ext cx="3272827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Where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0399" y="2234417"/>
            <a:ext cx="4830794" cy="8724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BAT2 tester and rater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certification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00399" y="3430493"/>
            <a:ext cx="4830794" cy="872257"/>
          </a:xfrm>
          <a:prstGeom prst="roundRect">
            <a:avLst>
              <a:gd name="adj" fmla="val 2260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Graduates of the BAT S&amp;W norming forums 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72827" y="4626340"/>
            <a:ext cx="4956773" cy="9050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Trialling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writing prompts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72827" y="5682208"/>
            <a:ext cx="5163808" cy="899834"/>
          </a:xfrm>
          <a:prstGeom prst="roundRect">
            <a:avLst>
              <a:gd name="adj" fmla="val 1954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Defense Language Institute English Language Center (DLIELC)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</p:spPr>
        <p:txBody>
          <a:bodyPr/>
          <a:lstStyle/>
          <a:p>
            <a:r>
              <a:rPr lang="en-US" dirty="0" smtClean="0"/>
              <a:t>Bat2 speaking &amp; writing follow-up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CFEC9-5110-504B-8F3D-07E5C24B3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353" y="1874517"/>
            <a:ext cx="7680147" cy="4847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Austria</a:t>
            </a:r>
            <a:r>
              <a:rPr lang="en-US" sz="2400" dirty="0"/>
              <a:t>, Belgium, </a:t>
            </a:r>
            <a:r>
              <a:rPr lang="en-US" sz="2400" dirty="0" smtClean="0"/>
              <a:t>Bosnia-Herzegovina, Bulgaria</a:t>
            </a:r>
            <a:r>
              <a:rPr lang="en-US" sz="2400" dirty="0"/>
              <a:t>, Canada, Croatia, Czech </a:t>
            </a:r>
            <a:r>
              <a:rPr lang="en-US" sz="2400" dirty="0" smtClean="0"/>
              <a:t>Republic, </a:t>
            </a:r>
            <a:r>
              <a:rPr lang="en-US" sz="2400" dirty="0"/>
              <a:t>Denmark, Estonia, France, Georgia, Latvia, Lithuania, Netherlands, North Macedonia, Norway, Romania, Slovakia, Slovenia, </a:t>
            </a:r>
            <a:r>
              <a:rPr lang="en-US" sz="2400" dirty="0" smtClean="0"/>
              <a:t>Sweden</a:t>
            </a:r>
            <a:endParaRPr lang="en-US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Nations participating in the S&amp;W Norming Forums</a:t>
            </a:r>
            <a:endParaRPr lang="en-US" dirty="0"/>
          </a:p>
        </p:txBody>
      </p:sp>
      <p:pic>
        <p:nvPicPr>
          <p:cNvPr id="5" name="Content Placeholder 8" descr="A group of people standing in front of a mountain&#10;&#10;Description automatically generated">
            <a:extLst>
              <a:ext uri="{FF2B5EF4-FFF2-40B4-BE49-F238E27FC236}">
                <a16:creationId xmlns:a16="http://schemas.microsoft.com/office/drawing/2014/main" id="{6D33C046-961E-4D94-8A89-341CE13B28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92" y="4000500"/>
            <a:ext cx="3605208" cy="2651336"/>
          </a:xfrm>
          <a:prstGeom prst="rect">
            <a:avLst/>
          </a:prstGeom>
        </p:spPr>
      </p:pic>
      <p:pic>
        <p:nvPicPr>
          <p:cNvPr id="6" name="Content Placeholder 4" descr="A group of people posing for a photo in front of a mountain&#10;&#10;Description automatically generated">
            <a:extLst>
              <a:ext uri="{FF2B5EF4-FFF2-40B4-BE49-F238E27FC236}">
                <a16:creationId xmlns:a16="http://schemas.microsoft.com/office/drawing/2014/main" id="{6EE4FE64-1D82-4524-8EE5-878C3DAE6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2" y="4000501"/>
            <a:ext cx="3580538" cy="265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564</TotalTime>
  <Words>1321</Words>
  <Application>Microsoft Office PowerPoint</Application>
  <PresentationFormat>Skærmshow (4:3)</PresentationFormat>
  <Paragraphs>321</Paragraphs>
  <Slides>26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2" baseType="lpstr">
      <vt:lpstr>Arial</vt:lpstr>
      <vt:lpstr>Calibri</vt:lpstr>
      <vt:lpstr>Gill Sans MT</vt:lpstr>
      <vt:lpstr>Impact</vt:lpstr>
      <vt:lpstr>Wingdings</vt:lpstr>
      <vt:lpstr>Badge</vt:lpstr>
      <vt:lpstr>Report  on  the BAT2 Project</vt:lpstr>
      <vt:lpstr>What is the BAT?</vt:lpstr>
      <vt:lpstr>Description of the BAT</vt:lpstr>
      <vt:lpstr>Standardization efforts in the bilc community</vt:lpstr>
      <vt:lpstr>bat2 goals</vt:lpstr>
      <vt:lpstr>BAT2 Project Timeline</vt:lpstr>
      <vt:lpstr>2018 bat2 speaking &amp; writing forums</vt:lpstr>
      <vt:lpstr>Bat2 speaking &amp; writing follow-up</vt:lpstr>
      <vt:lpstr>PowerPoint-præsentation</vt:lpstr>
      <vt:lpstr>BAt2 administration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BAT2 analysis meeting 24-28 June 2019</vt:lpstr>
      <vt:lpstr>Bat2 analysis meeting:  productive skills</vt:lpstr>
      <vt:lpstr>PowerPoint-præsentation</vt:lpstr>
      <vt:lpstr>PowerPoint-præsentation</vt:lpstr>
      <vt:lpstr>Bat2 analysis meeting:  receptive skills</vt:lpstr>
      <vt:lpstr>2019 Stanag 6001 testing workshop</vt:lpstr>
      <vt:lpstr>27 Nations &amp; SHAPE </vt:lpstr>
      <vt:lpstr>Standardizing Testing: Lessons Learned </vt:lpstr>
      <vt:lpstr>Recommendations for updating the testing seminars</vt:lpstr>
      <vt:lpstr>Recommendations from the nations for the way ahead</vt:lpstr>
      <vt:lpstr>Many Thanks to</vt:lpstr>
    </vt:vector>
  </TitlesOfParts>
  <Company>GCMC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BAT2 Project</dc:title>
  <dc:creator>Oglesby, David Mr CIV</dc:creator>
  <cp:lastModifiedBy>ISK-ET01 Kristensen, Allan Juhl</cp:lastModifiedBy>
  <cp:revision>50</cp:revision>
  <cp:lastPrinted>2019-10-04T09:14:42Z</cp:lastPrinted>
  <dcterms:created xsi:type="dcterms:W3CDTF">2019-09-23T06:19:11Z</dcterms:created>
  <dcterms:modified xsi:type="dcterms:W3CDTF">2019-10-07T08:34:07Z</dcterms:modified>
</cp:coreProperties>
</file>