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6.xml" ContentType="application/vnd.openxmlformats-officedocument.presentationml.slide+xml"/>
  <Override PartName="/ppt/theme/theme2.xml" ContentType="application/vnd.openxmlformats-officedocument.theme+xml"/>
  <Default Extension="wmf" ContentType="image/x-wmf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  <p:sldMasterId id="2147483672" r:id="rId2"/>
  </p:sldMasterIdLst>
  <p:sldIdLst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59" r:id="rId11"/>
    <p:sldId id="260" r:id="rId12"/>
    <p:sldId id="263" r:id="rId13"/>
    <p:sldId id="264" r:id="rId14"/>
    <p:sldId id="265" r:id="rId15"/>
    <p:sldId id="269" r:id="rId16"/>
    <p:sldId id="275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94" autoAdjust="0"/>
    <p:restoredTop sz="94638" autoAdjust="0"/>
  </p:normalViewPr>
  <p:slideViewPr>
    <p:cSldViewPr>
      <p:cViewPr>
        <p:scale>
          <a:sx n="112" d="100"/>
          <a:sy n="112" d="100"/>
        </p:scale>
        <p:origin x="-2352" y="-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E947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E947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E9D5F7-16E1-45C5-B23E-23476910DBC9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0E9D5F7-16E1-45C5-B23E-23476910DBC9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9938220-47EE-4427-A00B-B30AEFD8E334}" type="datetimeFigureOut">
              <a:rPr lang="en-US" smtClean="0"/>
              <a:pPr/>
              <a:t>10/10/14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E9D5F7-16E1-45C5-B23E-23476910DB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9938220-47EE-4427-A00B-B30AEFD8E334}" type="datetimeFigureOut">
              <a:rPr lang="en-US" smtClean="0"/>
              <a:pPr/>
              <a:t>10/10/14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E947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E947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E9D5F7-16E1-45C5-B23E-23476910DBC9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mailto:michael.campbell.41@us.af.mil" TargetMode="External"/><Relationship Id="rId3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ngozi_okonjo_iweala_on_doing_business_in_africa" TargetMode="External"/><Relationship Id="rId4" Type="http://schemas.openxmlformats.org/officeDocument/2006/relationships/hyperlink" Target="http://www.ted.com/talks/what_we_learned_from_5_million_book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d.com/talks/toby_shapshak_you_don_t_need_an_app_for_tha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jeremy_rifkin_on_the_empathic_civilization.html" TargetMode="External"/><Relationship Id="rId4" Type="http://schemas.openxmlformats.org/officeDocument/2006/relationships/hyperlink" Target="http://www.ted.com/talks/john_bohannon_dance_vs_powerpoint_a_modest_proposal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d.com/talks/rives_tells_a_story_of_mixed_emoticons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d.com/talks/erin_mckean_redefines_the_dictionary.html" TargetMode="External"/><Relationship Id="rId3" Type="http://schemas.openxmlformats.org/officeDocument/2006/relationships/hyperlink" Target="http://www.ted.com/talks/steven_pinker_on_language_and_thought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d.com/talks/alisa_miller_shares_the_news_about_the_news.html" TargetMode="External"/><Relationship Id="rId3" Type="http://schemas.openxmlformats.org/officeDocument/2006/relationships/hyperlink" Target="http://www.ted.com/talks/ron_gutman_the_hidden_power_of_smiling.html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d.ted.com/on/H427zS5A" TargetMode="External"/><Relationship Id="rId3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" TargetMode="External"/><Relationship Id="rId4" Type="http://schemas.openxmlformats.org/officeDocument/2006/relationships/hyperlink" Target="http://www.ted.com/playlists" TargetMode="External"/><Relationship Id="rId5" Type="http://schemas.openxmlformats.org/officeDocument/2006/relationships/hyperlink" Target="http://www.ted.com/playlists/69/war_stories" TargetMode="External"/><Relationship Id="rId6" Type="http://schemas.openxmlformats.org/officeDocument/2006/relationships/image" Target="../media/image3.wmf"/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spreadsheets.google.com/pub?key=pjGlYH-8AK8ffDa6o2bYlX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ted.com/themes" TargetMode="External"/><Relationship Id="rId3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d.com/them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505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BILC seminar</a:t>
            </a:r>
            <a:endParaRPr lang="en-US" sz="2800" dirty="0" smtClean="0"/>
          </a:p>
          <a:p>
            <a:endParaRPr lang="en-US" sz="1946" dirty="0" smtClean="0">
              <a:latin typeface="Microsoft Sans Serif"/>
              <a:cs typeface="Microsoft Sans Serif"/>
            </a:endParaRPr>
          </a:p>
          <a:p>
            <a:r>
              <a:rPr lang="en-US" b="0" dirty="0" smtClean="0">
                <a:latin typeface="Georgia"/>
                <a:cs typeface="Georgia"/>
              </a:rPr>
              <a:t>Michael </a:t>
            </a:r>
            <a:r>
              <a:rPr lang="en-US" b="0" dirty="0" smtClean="0">
                <a:latin typeface="Georgia"/>
                <a:cs typeface="Georgia"/>
              </a:rPr>
              <a:t>W</a:t>
            </a:r>
            <a:r>
              <a:rPr lang="en-US" b="0" dirty="0" smtClean="0">
                <a:latin typeface="Georgia"/>
                <a:cs typeface="Georgia"/>
              </a:rPr>
              <a:t>. Campbell, </a:t>
            </a:r>
            <a:r>
              <a:rPr lang="en-US" b="0" dirty="0" smtClean="0">
                <a:latin typeface="Georgia"/>
                <a:cs typeface="Georgia"/>
              </a:rPr>
              <a:t>DLIELC</a:t>
            </a:r>
            <a:endParaRPr lang="en-US" b="0" dirty="0" smtClean="0">
              <a:latin typeface="Georgia"/>
              <a:cs typeface="Georgia"/>
            </a:endParaRPr>
          </a:p>
          <a:p>
            <a:r>
              <a:rPr lang="en-US" b="0" cap="none" dirty="0" smtClean="0">
                <a:latin typeface="Georgia"/>
                <a:cs typeface="Georgia"/>
                <a:hlinkClick r:id="rId2"/>
              </a:rPr>
              <a:t>michael.campbell.41@us.af.mil</a:t>
            </a:r>
            <a:endParaRPr lang="en-US" b="0" cap="none" dirty="0" smtClean="0">
              <a:latin typeface="Georgia"/>
              <a:cs typeface="Georgia"/>
            </a:endParaRPr>
          </a:p>
          <a:p>
            <a:endParaRPr lang="en-US" sz="2800" dirty="0" smtClean="0">
              <a:latin typeface="Geneva"/>
              <a:cs typeface="Geneva"/>
            </a:endParaRPr>
          </a:p>
          <a:p>
            <a:endParaRPr lang="en-US" sz="2800" dirty="0" smtClean="0">
              <a:latin typeface="Geneva"/>
              <a:cs typeface="Geneva"/>
            </a:endParaRPr>
          </a:p>
          <a:p>
            <a:r>
              <a:rPr lang="en-US" sz="1200" b="0" dirty="0" smtClean="0">
                <a:latin typeface="Georgia"/>
                <a:cs typeface="Georgia"/>
              </a:rPr>
              <a:t>October</a:t>
            </a:r>
            <a:r>
              <a:rPr lang="en-US" sz="1200" b="0" dirty="0" smtClean="0">
                <a:latin typeface="Georgia"/>
                <a:cs typeface="Georgia"/>
              </a:rPr>
              <a:t>, 2014</a:t>
            </a:r>
          </a:p>
          <a:p>
            <a:r>
              <a:rPr lang="en-US" sz="1200" b="0" dirty="0" smtClean="0">
                <a:latin typeface="Georgia"/>
                <a:cs typeface="Georgia"/>
              </a:rPr>
              <a:t>Ellwangen</a:t>
            </a:r>
            <a:r>
              <a:rPr lang="en-US" sz="1200" b="0" dirty="0" smtClean="0">
                <a:latin typeface="Georgia"/>
                <a:cs typeface="Georgia"/>
              </a:rPr>
              <a:t>, </a:t>
            </a:r>
            <a:r>
              <a:rPr lang="en-US" sz="1200" b="0" dirty="0" smtClean="0">
                <a:latin typeface="Georgia"/>
                <a:cs typeface="Georgia"/>
              </a:rPr>
              <a:t>germany</a:t>
            </a:r>
            <a:endParaRPr lang="en-US" sz="1200" b="0" dirty="0" smtClean="0">
              <a:latin typeface="Georgia"/>
              <a:cs typeface="Georgia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Authentic </a:t>
            </a:r>
            <a:r>
              <a:rPr lang="en-US" sz="2800" dirty="0" smtClean="0">
                <a:solidFill>
                  <a:srgbClr val="000000"/>
                </a:solidFill>
              </a:rPr>
              <a:t>Material </a:t>
            </a:r>
            <a:r>
              <a:rPr lang="en-US" sz="2800" dirty="0" smtClean="0">
                <a:solidFill>
                  <a:srgbClr val="000000"/>
                </a:solidFill>
              </a:rPr>
              <a:t>for Intermediate and Advanced 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English </a:t>
            </a:r>
            <a:r>
              <a:rPr lang="en-US" sz="2800" dirty="0">
                <a:solidFill>
                  <a:srgbClr val="000000"/>
                </a:solidFill>
              </a:rPr>
              <a:t>Language </a:t>
            </a:r>
            <a:r>
              <a:rPr lang="en-US" sz="2800" dirty="0" smtClean="0">
                <a:solidFill>
                  <a:srgbClr val="000000"/>
                </a:solidFill>
              </a:rPr>
              <a:t>Classrooms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3200" dirty="0" err="1" smtClean="0"/>
              <a:t>TEDTalks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2000" y="1219200"/>
            <a:ext cx="721944" cy="946388"/>
          </a:xfrm>
          <a:prstGeom prst="rect">
            <a:avLst/>
          </a:prstGeom>
        </p:spPr>
      </p:pic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200">
        <p14:prism/>
      </p:transition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Variety of voices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3366FF"/>
                </a:solidFill>
                <a:hlinkClick r:id="rId2"/>
              </a:rPr>
              <a:t>http://www.ted.com/talks/toby_shapshak_you_don_t_need_an_app_for_that</a:t>
            </a:r>
            <a:endParaRPr lang="en-US" dirty="0" smtClean="0">
              <a:solidFill>
                <a:srgbClr val="3366FF"/>
              </a:solidFill>
            </a:endParaRPr>
          </a:p>
          <a:p>
            <a:endParaRPr lang="en-US" dirty="0" smtClean="0">
              <a:solidFill>
                <a:srgbClr val="3366FF"/>
              </a:solidFill>
            </a:endParaRPr>
          </a:p>
          <a:p>
            <a:r>
              <a:rPr lang="en-US" dirty="0" smtClean="0">
                <a:solidFill>
                  <a:srgbClr val="3366FF"/>
                </a:solidFill>
                <a:hlinkClick r:id="rId3"/>
              </a:rPr>
              <a:t>http://www.ted.com/talks/ngozi_okonjo_iweala_on_doing_business_in_africa</a:t>
            </a:r>
            <a:endParaRPr lang="en-US" dirty="0" smtClean="0">
              <a:solidFill>
                <a:srgbClr val="3366FF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3366FF"/>
              </a:solidFill>
            </a:endParaRPr>
          </a:p>
          <a:p>
            <a:r>
              <a:rPr lang="en-US" dirty="0" smtClean="0">
                <a:solidFill>
                  <a:srgbClr val="3366FF"/>
                </a:solidFill>
                <a:hlinkClick r:id="rId4"/>
              </a:rPr>
              <a:t>http://www.ted.com/talks/what_we_learned_from_5_million_books.html</a:t>
            </a:r>
            <a:endParaRPr lang="en-US" dirty="0" smtClean="0">
              <a:solidFill>
                <a:srgbClr val="3366FF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Variety of styles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http://www.ted.com/talks/rives_tells_a_story_of_mixed_emoticons.html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http://www.ted.com/talks/jeremy_rifkin_on_the_empathic_civilization.html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4"/>
              </a:rPr>
              <a:t>http://www.ted.com/talks/john_bohannon_dance_vs_powerpoint_a_modest_proposal.html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Variety of registers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http://www.ted.com/talks/erin_mckean_redefines_the_dictionary.html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http://www.ted.com/talks/steven_pinker_on_language_and_thought.html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Examples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http://www.ted.com/talks/alisa_miller_shares_the_news_about_the_news.html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http://www.ted.com/talks/ron_gutman_the_hidden_power_of_smiling.htmll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Example of lesson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Warm up-discussion of topic (background knowledge, cultural aspects), use and/or elicit target vocabulary.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First listening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Pair work with vocabulary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Group share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Vocabulary activity (Cloze, matching,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Listening with 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Grammar point (optional)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Jigsaw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Paraphrase Oral (pairs)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Paraphrase Written (pairs or individual)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TED-Ed Lesson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438400"/>
            <a:ext cx="8503920" cy="4572000"/>
          </a:xfrm>
        </p:spPr>
        <p:txBody>
          <a:bodyPr/>
          <a:lstStyle/>
          <a:p>
            <a:r>
              <a:rPr lang="en-US" sz="2800" dirty="0" smtClean="0">
                <a:hlinkClick r:id="rId2"/>
              </a:rPr>
              <a:t>http://ed.ted.com/on/H427zS5A</a:t>
            </a:r>
            <a:endParaRPr lang="en-US" sz="28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304800"/>
            <a:ext cx="721944" cy="946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Questions</a:t>
            </a:r>
            <a:endParaRPr lang="en-US" sz="48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Agenda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905000"/>
            <a:ext cx="8503920" cy="4572000"/>
          </a:xfrm>
        </p:spPr>
        <p:txBody>
          <a:bodyPr/>
          <a:lstStyle/>
          <a:p>
            <a:r>
              <a:rPr lang="en-US" dirty="0" smtClean="0"/>
              <a:t>Authentic materials</a:t>
            </a:r>
          </a:p>
          <a:p>
            <a:r>
              <a:rPr lang="en-US" dirty="0" smtClean="0"/>
              <a:t>What is </a:t>
            </a:r>
            <a:r>
              <a:rPr lang="en-US" dirty="0" smtClean="0"/>
              <a:t>TEDTalks</a:t>
            </a:r>
            <a:endParaRPr lang="en-US" dirty="0" smtClean="0"/>
          </a:p>
          <a:p>
            <a:r>
              <a:rPr lang="en-US" dirty="0" smtClean="0"/>
              <a:t>Why </a:t>
            </a:r>
            <a:r>
              <a:rPr lang="en-US" dirty="0" smtClean="0"/>
              <a:t>TEDTalks</a:t>
            </a:r>
            <a:endParaRPr lang="en-US" dirty="0" smtClean="0"/>
          </a:p>
          <a:p>
            <a:pPr lvl="1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     - Flexibility</a:t>
            </a:r>
          </a:p>
          <a:p>
            <a:pPr lvl="1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     - Variety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Questions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228600"/>
            <a:ext cx="721944" cy="94638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Why authentic materials?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are exposed to real discourse</a:t>
            </a:r>
          </a:p>
          <a:p>
            <a:r>
              <a:rPr lang="en-US" dirty="0" smtClean="0"/>
              <a:t>Authentic materials have an intrinsic educational value. </a:t>
            </a:r>
          </a:p>
          <a:p>
            <a:r>
              <a:rPr lang="en-US" dirty="0" smtClean="0"/>
              <a:t>Textbooks often do not include incidental or improper English.</a:t>
            </a:r>
          </a:p>
          <a:p>
            <a:r>
              <a:rPr lang="en-US" dirty="0" smtClean="0"/>
              <a:t>The same piece of material can be used under different circumstances if the task is different.</a:t>
            </a:r>
          </a:p>
          <a:p>
            <a:r>
              <a:rPr lang="en-US" dirty="0" smtClean="0"/>
              <a:t> Videos contain a wide variety of text types, language styles not easily found in conventional teaching materials.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228600"/>
            <a:ext cx="721944" cy="946388"/>
          </a:xfrm>
          <a:prstGeom prst="rect">
            <a:avLst/>
          </a:prstGeom>
        </p:spPr>
      </p:pic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200">
        <p14:prism/>
      </p:transition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Disadvantages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They may be too culturally biased. </a:t>
            </a:r>
          </a:p>
          <a:p>
            <a:r>
              <a:rPr lang="en-US" dirty="0" smtClean="0"/>
              <a:t>The vocabulary might not be relevant to the student's immediate needs.</a:t>
            </a:r>
          </a:p>
          <a:p>
            <a:r>
              <a:rPr lang="en-US" dirty="0" smtClean="0"/>
              <a:t>Too many structures are mixed so lower levels have a hard time decoding the texts.</a:t>
            </a:r>
          </a:p>
          <a:p>
            <a:r>
              <a:rPr lang="en-US" dirty="0" smtClean="0"/>
              <a:t>Special preparation is necessary which can be time consuming. However…</a:t>
            </a:r>
          </a:p>
          <a:p>
            <a:r>
              <a:rPr lang="en-US" dirty="0" smtClean="0"/>
              <a:t>With listening: too many different accents.</a:t>
            </a:r>
          </a:p>
          <a:p>
            <a:r>
              <a:rPr lang="en-US" dirty="0" smtClean="0"/>
              <a:t>Some material can become outdated easily, e.g. news.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228600"/>
            <a:ext cx="721944" cy="946388"/>
          </a:xfrm>
          <a:prstGeom prst="rect">
            <a:avLst/>
          </a:prstGeom>
        </p:spPr>
      </p:pic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200">
        <p14:prism/>
      </p:transition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Changes to </a:t>
            </a:r>
            <a:r>
              <a:rPr lang="en-US" dirty="0" err="1" smtClean="0">
                <a:solidFill>
                  <a:srgbClr val="000000"/>
                </a:solidFill>
              </a:rPr>
              <a:t>TEDTalks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0040" y="1981200"/>
            <a:ext cx="8503920" cy="3508248"/>
          </a:xfrm>
        </p:spPr>
        <p:txBody>
          <a:bodyPr/>
          <a:lstStyle/>
          <a:p>
            <a:pPr marL="594360" lvl="2" indent="0"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-Format</a:t>
            </a:r>
          </a:p>
          <a:p>
            <a:pPr marL="0" indent="0">
              <a:buNone/>
            </a:pPr>
            <a:r>
              <a:rPr lang="en-US" sz="2800" dirty="0" smtClean="0"/>
              <a:t>	-Search by length</a:t>
            </a:r>
          </a:p>
          <a:p>
            <a:pPr marL="0" indent="0">
              <a:buNone/>
            </a:pPr>
            <a:r>
              <a:rPr lang="en-US" sz="2800" dirty="0" smtClean="0"/>
              <a:t>	-TED-Ed</a:t>
            </a:r>
          </a:p>
          <a:p>
            <a:pPr marL="0" indent="0">
              <a:buNone/>
            </a:pPr>
            <a:r>
              <a:rPr lang="en-US" sz="2800" dirty="0" smtClean="0"/>
              <a:t>	-Playlists</a:t>
            </a:r>
          </a:p>
          <a:p>
            <a:pPr marL="0" indent="0">
              <a:buNone/>
            </a:pPr>
            <a:r>
              <a:rPr lang="en-US" sz="2800" dirty="0" smtClean="0"/>
              <a:t>	-TED </a:t>
            </a:r>
            <a:r>
              <a:rPr lang="en-US" sz="2800" dirty="0" smtClean="0"/>
              <a:t>Open </a:t>
            </a:r>
            <a:r>
              <a:rPr lang="en-US" sz="2800" dirty="0"/>
              <a:t>T</a:t>
            </a:r>
            <a:r>
              <a:rPr lang="en-US" sz="2800" dirty="0" smtClean="0"/>
              <a:t>ranslation </a:t>
            </a:r>
            <a:r>
              <a:rPr lang="en-US" sz="2800" dirty="0"/>
              <a:t>P</a:t>
            </a:r>
            <a:r>
              <a:rPr lang="en-US" sz="2800" dirty="0" smtClean="0"/>
              <a:t>roject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228600"/>
            <a:ext cx="721944" cy="94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73420431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200">
        <p14:prism/>
      </p:transition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Why </a:t>
            </a:r>
            <a:r>
              <a:rPr lang="en-US" dirty="0" smtClean="0">
                <a:solidFill>
                  <a:srgbClr val="000000"/>
                </a:solidFill>
              </a:rPr>
              <a:t>TedTalks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686800" cy="4648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Usability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>
              <a:buClrTx/>
              <a:buSzPct val="80000"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  - </a:t>
            </a:r>
            <a:r>
              <a:rPr lang="en-US" sz="2400" dirty="0" err="1" smtClean="0">
                <a:solidFill>
                  <a:schemeClr val="tx1"/>
                </a:solidFill>
              </a:rPr>
              <a:t>Searchability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ClrTx/>
              <a:buSzPct val="80000"/>
              <a:buNone/>
            </a:pPr>
            <a:r>
              <a:rPr lang="en-US" dirty="0" smtClean="0">
                <a:solidFill>
                  <a:schemeClr val="tx1"/>
                </a:solidFill>
              </a:rPr>
              <a:t>        - Length</a:t>
            </a:r>
          </a:p>
          <a:p>
            <a:pPr lvl="1">
              <a:buClrTx/>
              <a:buSzPct val="80000"/>
              <a:buNone/>
            </a:pPr>
            <a:r>
              <a:rPr lang="en-US" dirty="0" smtClean="0">
                <a:solidFill>
                  <a:schemeClr val="tx1"/>
                </a:solidFill>
              </a:rPr>
              <a:t>        - Playlists</a:t>
            </a:r>
          </a:p>
          <a:p>
            <a:pPr lvl="1">
              <a:buClrTx/>
              <a:buSzPct val="80000"/>
              <a:buNone/>
            </a:pPr>
            <a:r>
              <a:rPr lang="en-US" dirty="0" smtClean="0">
                <a:solidFill>
                  <a:schemeClr val="tx1"/>
                </a:solidFill>
              </a:rPr>
              <a:t>        - Transcripts</a:t>
            </a:r>
          </a:p>
          <a:p>
            <a:pPr lvl="1">
              <a:buClrTx/>
              <a:buSzPct val="80000"/>
              <a:buNone/>
            </a:pPr>
            <a:r>
              <a:rPr lang="en-US" dirty="0" smtClean="0">
                <a:solidFill>
                  <a:schemeClr val="tx1"/>
                </a:solidFill>
              </a:rPr>
              <a:t>        - Subtitles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2800" dirty="0" smtClean="0"/>
              <a:t>Variety</a:t>
            </a:r>
            <a:endParaRPr lang="en-US" sz="2800" dirty="0" smtClean="0"/>
          </a:p>
          <a:p>
            <a:pPr lvl="1">
              <a:buClr>
                <a:schemeClr val="tx1"/>
              </a:buClr>
              <a:buSzPct val="80000"/>
              <a:buNone/>
            </a:pPr>
            <a:r>
              <a:rPr lang="en-US" dirty="0" smtClean="0">
                <a:solidFill>
                  <a:schemeClr val="tx1"/>
                </a:solidFill>
              </a:rPr>
              <a:t>        - Topics</a:t>
            </a:r>
          </a:p>
          <a:p>
            <a:pPr lvl="1">
              <a:buClr>
                <a:schemeClr val="tx1"/>
              </a:buClr>
              <a:buSzPct val="80000"/>
              <a:buNone/>
            </a:pPr>
            <a:r>
              <a:rPr lang="en-US" dirty="0" smtClean="0">
                <a:solidFill>
                  <a:schemeClr val="tx1"/>
                </a:solidFill>
              </a:rPr>
              <a:t>        - Voices</a:t>
            </a:r>
          </a:p>
          <a:p>
            <a:pPr lvl="1">
              <a:buClr>
                <a:schemeClr val="tx1"/>
              </a:buClr>
              <a:buSzPct val="80000"/>
              <a:buNone/>
            </a:pPr>
            <a:r>
              <a:rPr lang="en-US" dirty="0" smtClean="0">
                <a:solidFill>
                  <a:schemeClr val="tx1"/>
                </a:solidFill>
              </a:rPr>
              <a:t>        - Registers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228600"/>
            <a:ext cx="721944" cy="946388"/>
          </a:xfrm>
          <a:prstGeom prst="rect">
            <a:avLst/>
          </a:prstGeom>
        </p:spPr>
      </p:pic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200">
        <p14:prism/>
      </p:transition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Searchability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https://spreadsheets.google.com/pub?key=pjGlYH-</a:t>
            </a:r>
            <a:r>
              <a:rPr lang="en-US" dirty="0" smtClean="0">
                <a:hlinkClick r:id="rId2"/>
              </a:rPr>
              <a:t>8AK8ffDa6o2bYlXg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://www.ted.com/</a:t>
            </a:r>
            <a:r>
              <a:rPr lang="en-US" dirty="0" smtClean="0">
                <a:hlinkClick r:id="rId3"/>
              </a:rPr>
              <a:t>talks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4"/>
              </a:rPr>
              <a:t>http://www.ted.com/</a:t>
            </a:r>
            <a:r>
              <a:rPr lang="en-US" dirty="0" smtClean="0">
                <a:hlinkClick r:id="rId4"/>
              </a:rPr>
              <a:t>playlists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5"/>
              </a:rPr>
              <a:t>http://www.ted.com/playlists/69/war_stories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228600"/>
            <a:ext cx="721944" cy="946388"/>
          </a:xfrm>
          <a:prstGeom prst="rect">
            <a:avLst/>
          </a:prstGeom>
        </p:spPr>
      </p:pic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200">
        <p14:prism/>
      </p:transition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13648" cy="533400"/>
          </a:xfrm>
        </p:spPr>
        <p:txBody>
          <a:bodyPr>
            <a:noAutofit/>
          </a:bodyPr>
          <a:lstStyle/>
          <a:p>
            <a:r>
              <a:rPr lang="en-US" sz="2400" dirty="0" smtClean="0">
                <a:hlinkClick r:id="rId2"/>
              </a:rPr>
              <a:t/>
            </a:r>
            <a:br>
              <a:rPr lang="en-US" sz="2400" dirty="0" smtClean="0">
                <a:hlinkClick r:id="rId2"/>
              </a:rPr>
            </a:br>
            <a:r>
              <a:rPr lang="en-US" sz="2400" dirty="0" smtClean="0">
                <a:hlinkClick r:id="rId2"/>
              </a:rPr>
              <a:t>http://www.ted.com/themes</a:t>
            </a:r>
            <a:endParaRPr lang="en-US" sz="2400" dirty="0">
              <a:hlinkClick r:id="rId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981200"/>
            <a:ext cx="8503920" cy="4572000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>
                <a:solidFill>
                  <a:schemeClr val="tx1"/>
                </a:solidFill>
              </a:rPr>
              <a:t>Technology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Entertainment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Design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Business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Science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Culture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Arts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Global issues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76200"/>
            <a:ext cx="1981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Topics</a:t>
            </a: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228600"/>
            <a:ext cx="721944" cy="946388"/>
          </a:xfrm>
          <a:prstGeom prst="rect">
            <a:avLst/>
          </a:prstGeom>
        </p:spPr>
      </p:pic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200">
        <p14:prism/>
      </p:transition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Variety of themes</a:t>
            </a:r>
            <a:endParaRPr lang="en-US" dirty="0">
              <a:solidFill>
                <a:srgbClr val="000000"/>
              </a:solidFill>
              <a:hlinkClick r:id="rId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hlinkClick r:id="rId2"/>
              </a:rPr>
              <a:t>http://www.ted.com/themes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ustom 1">
      <a:dk1>
        <a:srgbClr val="000000"/>
      </a:dk1>
      <a:lt1>
        <a:srgbClr val="FFE947"/>
      </a:lt1>
      <a:dk2>
        <a:srgbClr val="646B86"/>
      </a:dk2>
      <a:lt2>
        <a:srgbClr val="C5D1D7"/>
      </a:lt2>
      <a:accent1>
        <a:srgbClr val="C00000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89338</TotalTime>
  <Words>480</Words>
  <Application>Microsoft Macintosh PowerPoint</Application>
  <PresentationFormat>On-screen Show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Civic</vt:lpstr>
      <vt:lpstr>1_Civic</vt:lpstr>
      <vt:lpstr>Authentic Material for Intermediate and Advanced   English Language Classrooms  TEDTalks</vt:lpstr>
      <vt:lpstr>Agenda</vt:lpstr>
      <vt:lpstr>Why authentic materials?</vt:lpstr>
      <vt:lpstr>Disadvantages</vt:lpstr>
      <vt:lpstr>Changes to TEDTalks</vt:lpstr>
      <vt:lpstr>Why TedTalks?</vt:lpstr>
      <vt:lpstr>Searchability</vt:lpstr>
      <vt:lpstr> http://www.ted.com/themes</vt:lpstr>
      <vt:lpstr>Variety of themes</vt:lpstr>
      <vt:lpstr>Variety of voices</vt:lpstr>
      <vt:lpstr>Variety of styles</vt:lpstr>
      <vt:lpstr>Variety of registers</vt:lpstr>
      <vt:lpstr>Examples</vt:lpstr>
      <vt:lpstr>Example of lesson</vt:lpstr>
      <vt:lpstr>TED-Ed Lesson</vt:lpstr>
      <vt:lpstr>Slide 16</vt:lpstr>
    </vt:vector>
  </TitlesOfParts>
  <Company>U.S. Air Force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TedTalks</dc:title>
  <dc:creator>michael.campbell</dc:creator>
  <cp:lastModifiedBy>Susan Hullinger</cp:lastModifiedBy>
  <cp:revision>1234</cp:revision>
  <dcterms:created xsi:type="dcterms:W3CDTF">2014-10-10T23:18:03Z</dcterms:created>
  <dcterms:modified xsi:type="dcterms:W3CDTF">2014-10-11T14:33:28Z</dcterms:modified>
</cp:coreProperties>
</file>