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>
        <p:scale>
          <a:sx n="66" d="100"/>
          <a:sy n="66" d="100"/>
        </p:scale>
        <p:origin x="81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94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5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56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7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08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5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1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9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9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08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E0A1-2F4D-40D5-99E1-A23F01562C75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E89F-60EA-4EC7-BE82-BB9EAAB5C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9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42" y="1052546"/>
            <a:ext cx="8520924" cy="51636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558" y="331259"/>
            <a:ext cx="11358693" cy="2387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Don’t </a:t>
            </a:r>
            <a:r>
              <a:rPr lang="en-US" sz="4000" b="1" dirty="0" smtClean="0"/>
              <a:t>Judge </a:t>
            </a:r>
            <a:r>
              <a:rPr lang="en-US" sz="4000" b="1" dirty="0" smtClean="0"/>
              <a:t>a </a:t>
            </a:r>
            <a:r>
              <a:rPr lang="en-US" sz="4000" b="1" dirty="0" smtClean="0"/>
              <a:t>Book </a:t>
            </a:r>
            <a:r>
              <a:rPr lang="en-US" sz="4000" b="1" dirty="0" smtClean="0"/>
              <a:t>by its </a:t>
            </a:r>
            <a:r>
              <a:rPr lang="en-US" sz="4000" b="1" dirty="0" smtClean="0"/>
              <a:t>Cover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chemeClr val="bg1"/>
                </a:solidFill>
              </a:rPr>
              <a:t>How to </a:t>
            </a:r>
            <a:r>
              <a:rPr lang="en-US" sz="4000" b="1" dirty="0" smtClean="0">
                <a:solidFill>
                  <a:schemeClr val="bg1"/>
                </a:solidFill>
              </a:rPr>
              <a:t>Counter ‘Perception </a:t>
            </a:r>
            <a:r>
              <a:rPr lang="en-US" sz="4000" b="1" dirty="0" err="1">
                <a:solidFill>
                  <a:schemeClr val="bg1"/>
                </a:solidFill>
              </a:rPr>
              <a:t>B</a:t>
            </a:r>
            <a:r>
              <a:rPr lang="en-US" sz="4000" b="1" dirty="0" err="1" smtClean="0">
                <a:solidFill>
                  <a:schemeClr val="bg1"/>
                </a:solidFill>
              </a:rPr>
              <a:t>ias</a:t>
            </a:r>
            <a:r>
              <a:rPr lang="en-US" sz="4000" b="1" dirty="0" err="1" smtClean="0">
                <a:solidFill>
                  <a:schemeClr val="bg1"/>
                </a:solidFill>
              </a:rPr>
              <a:t>’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in the </a:t>
            </a:r>
            <a:r>
              <a:rPr lang="en-US" sz="4000" b="1" dirty="0" smtClean="0">
                <a:solidFill>
                  <a:schemeClr val="bg1"/>
                </a:solidFill>
              </a:rPr>
              <a:t>Evaluation </a:t>
            </a:r>
            <a:r>
              <a:rPr lang="en-US" sz="4000" b="1" dirty="0" smtClean="0">
                <a:solidFill>
                  <a:schemeClr val="bg1"/>
                </a:solidFill>
              </a:rPr>
              <a:t>of a </a:t>
            </a:r>
            <a:r>
              <a:rPr lang="en-US" sz="4000" b="1" dirty="0" smtClean="0">
                <a:solidFill>
                  <a:schemeClr val="bg1"/>
                </a:solidFill>
              </a:rPr>
              <a:t>Language </a:t>
            </a:r>
            <a:r>
              <a:rPr lang="en-US" sz="4000" b="1" dirty="0" smtClean="0">
                <a:solidFill>
                  <a:schemeClr val="bg1"/>
                </a:solidFill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</a:rPr>
              <a:t>ourse?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00254" y="6216242"/>
            <a:ext cx="5829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Jérôme COLLIN – Département langue française – Ecole de guerre</a:t>
            </a:r>
          </a:p>
        </p:txBody>
      </p:sp>
    </p:spTree>
    <p:extLst>
      <p:ext uri="{BB962C8B-B14F-4D97-AF65-F5344CB8AC3E}">
        <p14:creationId xmlns:p14="http://schemas.microsoft.com/office/powerpoint/2010/main" val="4798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n-lt"/>
              </a:rPr>
              <a:t>Don’t </a:t>
            </a:r>
            <a:r>
              <a:rPr lang="en-US" sz="2800" dirty="0" smtClean="0">
                <a:latin typeface="+mn-lt"/>
              </a:rPr>
              <a:t>Judge </a:t>
            </a:r>
            <a:r>
              <a:rPr lang="en-US" sz="2800" dirty="0" smtClean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Book </a:t>
            </a:r>
            <a:r>
              <a:rPr lang="en-US" sz="2800" dirty="0" smtClean="0">
                <a:latin typeface="+mn-lt"/>
              </a:rPr>
              <a:t>by its </a:t>
            </a:r>
            <a:r>
              <a:rPr lang="en-US" sz="2800" dirty="0" smtClean="0">
                <a:latin typeface="+mn-lt"/>
              </a:rPr>
              <a:t>Cover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How to </a:t>
            </a:r>
            <a:r>
              <a:rPr lang="en-US" sz="2800" b="1" dirty="0" smtClean="0">
                <a:latin typeface="+mn-lt"/>
              </a:rPr>
              <a:t>Counter ‘Perception </a:t>
            </a:r>
            <a:r>
              <a:rPr lang="en-US" sz="2800" b="1" dirty="0" err="1">
                <a:latin typeface="+mn-lt"/>
              </a:rPr>
              <a:t>B</a:t>
            </a:r>
            <a:r>
              <a:rPr lang="en-US" sz="2800" b="1" dirty="0" err="1" smtClean="0">
                <a:latin typeface="+mn-lt"/>
              </a:rPr>
              <a:t>ias</a:t>
            </a:r>
            <a:r>
              <a:rPr lang="en-US" sz="2800" b="1" dirty="0" err="1" smtClean="0">
                <a:latin typeface="+mn-lt"/>
              </a:rPr>
              <a:t>’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in the </a:t>
            </a:r>
            <a:r>
              <a:rPr lang="en-US" sz="2800" b="1" dirty="0" smtClean="0">
                <a:latin typeface="+mn-lt"/>
              </a:rPr>
              <a:t>Evaluation </a:t>
            </a:r>
            <a:r>
              <a:rPr lang="en-US" sz="2800" b="1" dirty="0" smtClean="0">
                <a:latin typeface="+mn-lt"/>
              </a:rPr>
              <a:t>of a </a:t>
            </a:r>
            <a:r>
              <a:rPr lang="en-US" sz="2800" b="1" dirty="0" smtClean="0">
                <a:latin typeface="+mn-lt"/>
              </a:rPr>
              <a:t>Language </a:t>
            </a:r>
            <a:r>
              <a:rPr lang="en-US" sz="2800" b="1" dirty="0" smtClean="0">
                <a:latin typeface="+mn-lt"/>
              </a:rPr>
              <a:t>C</a:t>
            </a:r>
            <a:r>
              <a:rPr lang="en-US" sz="2800" b="1" dirty="0" smtClean="0">
                <a:latin typeface="+mn-lt"/>
              </a:rPr>
              <a:t>ourse?</a:t>
            </a:r>
            <a:endParaRPr lang="fr-FR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34682"/>
            <a:ext cx="10515600" cy="1685848"/>
          </a:xfrm>
        </p:spPr>
        <p:txBody>
          <a:bodyPr>
            <a:normAutofit/>
          </a:bodyPr>
          <a:lstStyle/>
          <a:p>
            <a:r>
              <a:rPr lang="en-US" dirty="0" smtClean="0"/>
              <a:t>“Perception biases” for teachers and learners</a:t>
            </a:r>
          </a:p>
          <a:p>
            <a:pPr lvl="1"/>
            <a:r>
              <a:rPr lang="en-US" dirty="0" smtClean="0"/>
              <a:t>1) teacher as status</a:t>
            </a:r>
          </a:p>
          <a:p>
            <a:pPr lvl="1"/>
            <a:r>
              <a:rPr lang="en-US" dirty="0" smtClean="0"/>
              <a:t>2) teacher as role</a:t>
            </a:r>
          </a:p>
          <a:p>
            <a:pPr lvl="1"/>
            <a:r>
              <a:rPr lang="en-US" dirty="0" smtClean="0"/>
              <a:t>3) teacher as assessor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9330" y="4297010"/>
            <a:ext cx="8196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I'm a good teacher when I've shown my learners that I know more than they do.</a:t>
            </a:r>
          </a:p>
          <a:p>
            <a:r>
              <a:rPr lang="en-US" dirty="0" smtClean="0"/>
              <a:t>I'm a good teacher when my learners have a good time with me.</a:t>
            </a:r>
          </a:p>
          <a:p>
            <a:r>
              <a:rPr lang="en-US" dirty="0" smtClean="0"/>
              <a:t>I'm a good teacher when my learners get good marks on the exercises I give them.</a:t>
            </a:r>
            <a:endParaRPr lang="en-US" dirty="0"/>
          </a:p>
        </p:txBody>
      </p:sp>
      <p:sp>
        <p:nvSpPr>
          <p:cNvPr id="5" name="Multiplication 4"/>
          <p:cNvSpPr/>
          <p:nvPr/>
        </p:nvSpPr>
        <p:spPr>
          <a:xfrm>
            <a:off x="3274540" y="3331469"/>
            <a:ext cx="3546390" cy="2854411"/>
          </a:xfrm>
          <a:prstGeom prst="mathMultiply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2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Don’t Judge a Book by its Cover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How to Counter ‘Perception </a:t>
            </a:r>
            <a:r>
              <a:rPr lang="en-US" sz="2800" b="1" dirty="0" err="1"/>
              <a:t>Bias’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in the Evaluation of a Language Course?</a:t>
            </a:r>
            <a:endParaRPr lang="fr-FR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3468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“Perception biases” for teachers and learners</a:t>
            </a:r>
          </a:p>
          <a:p>
            <a:pPr lvl="1"/>
            <a:r>
              <a:rPr lang="en-US" dirty="0" smtClean="0"/>
              <a:t>1) teacher as status</a:t>
            </a:r>
          </a:p>
          <a:p>
            <a:pPr lvl="1"/>
            <a:r>
              <a:rPr lang="en-US" dirty="0" smtClean="0"/>
              <a:t>2) teacher as role</a:t>
            </a:r>
          </a:p>
          <a:p>
            <a:pPr lvl="1"/>
            <a:r>
              <a:rPr lang="en-US" dirty="0" smtClean="0"/>
              <a:t>3) teacher as assessor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i="1" dirty="0" smtClean="0"/>
              <a:t>vs</a:t>
            </a:r>
            <a:r>
              <a:rPr lang="en-US" dirty="0" smtClean="0"/>
              <a:t> learners in the classroom bubble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Don’t Judge a Book by its Cover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How to Counter ‘Perception </a:t>
            </a:r>
            <a:r>
              <a:rPr lang="en-US" sz="2800" b="1" dirty="0" err="1"/>
              <a:t>Bias’</a:t>
            </a: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in the Evaluation of a Language Course?</a:t>
            </a:r>
            <a:endParaRPr lang="fr-FR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3468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“Perception biases” for teachers and learners</a:t>
            </a:r>
          </a:p>
          <a:p>
            <a:pPr lvl="1"/>
            <a:r>
              <a:rPr lang="en-US" dirty="0" smtClean="0"/>
              <a:t>1) teacher as status</a:t>
            </a:r>
          </a:p>
          <a:p>
            <a:pPr lvl="1"/>
            <a:r>
              <a:rPr lang="en-US" dirty="0" smtClean="0"/>
              <a:t>2) teacher as role</a:t>
            </a:r>
          </a:p>
          <a:p>
            <a:pPr lvl="1"/>
            <a:r>
              <a:rPr lang="en-US" dirty="0" smtClean="0"/>
              <a:t>3) teacher as assessor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i="1" dirty="0" smtClean="0"/>
              <a:t>vs</a:t>
            </a:r>
            <a:r>
              <a:rPr lang="en-US" dirty="0" smtClean="0"/>
              <a:t> learners in the classroom bubble</a:t>
            </a:r>
          </a:p>
          <a:p>
            <a:endParaRPr lang="en-US" dirty="0"/>
          </a:p>
          <a:p>
            <a:r>
              <a:rPr lang="en-US" dirty="0" smtClean="0"/>
              <a:t>Two solutions for countering “perception biases” in teaching situations</a:t>
            </a:r>
          </a:p>
          <a:p>
            <a:pPr lvl="1"/>
            <a:r>
              <a:rPr lang="en-US" dirty="0"/>
              <a:t>1) external professional linguists observing the courses</a:t>
            </a:r>
          </a:p>
          <a:p>
            <a:pPr lvl="1"/>
            <a:r>
              <a:rPr lang="en-US" dirty="0"/>
              <a:t>2) military professionals who work with our learners after their language training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0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203</Words>
  <Application>Microsoft Office PowerPoint</Application>
  <PresentationFormat>Grand écran</PresentationFormat>
  <Paragraphs>26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Don’t Judge a Book by its Cover How to Counter ‘Perception Bias’ in the Evaluation of a Language Course? </vt:lpstr>
      <vt:lpstr>Don’t Judge a Book by its Cover How to Counter ‘Perception Bias’ in the Evaluation of a Language Course?</vt:lpstr>
      <vt:lpstr>Don’t Judge a Book by its Cover How to Counter ‘Perception Bias’ in the Evaluation of a Language Course?</vt:lpstr>
      <vt:lpstr>Don’t Judge a Book by its Cover How to Counter ‘Perception Bias’ in the Evaluation of a Language Course?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judge a book by its cover How to counter ‘perception bias’ in the evaluation of a language course ?</dc:title>
  <dc:creator>COLLIN Jerome M.</dc:creator>
  <cp:lastModifiedBy>utilisateur</cp:lastModifiedBy>
  <cp:revision>7</cp:revision>
  <cp:lastPrinted>2023-10-14T13:27:36Z</cp:lastPrinted>
  <dcterms:created xsi:type="dcterms:W3CDTF">2023-10-14T11:29:59Z</dcterms:created>
  <dcterms:modified xsi:type="dcterms:W3CDTF">2023-10-15T11:13:14Z</dcterms:modified>
</cp:coreProperties>
</file>