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Playfair Display" panose="020F0502020204030204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" y="-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a Horvat" userId="9e38286f33907ddf" providerId="LiveId" clId="{6CFD0E98-2039-4282-B55C-B3F4CC97CAFD}"/>
    <pc:docChg chg="modSld">
      <pc:chgData name="Suzana Horvat" userId="9e38286f33907ddf" providerId="LiveId" clId="{6CFD0E98-2039-4282-B55C-B3F4CC97CAFD}" dt="2023-11-15T20:14:22.311" v="2" actId="1035"/>
      <pc:docMkLst>
        <pc:docMk/>
      </pc:docMkLst>
      <pc:sldChg chg="modSp mod">
        <pc:chgData name="Suzana Horvat" userId="9e38286f33907ddf" providerId="LiveId" clId="{6CFD0E98-2039-4282-B55C-B3F4CC97CAFD}" dt="2023-11-15T20:14:22.311" v="2" actId="1035"/>
        <pc:sldMkLst>
          <pc:docMk/>
          <pc:sldMk cId="0" sldId="274"/>
        </pc:sldMkLst>
        <pc:picChg chg="mod">
          <ac:chgData name="Suzana Horvat" userId="9e38286f33907ddf" providerId="LiveId" clId="{6CFD0E98-2039-4282-B55C-B3F4CC97CAFD}" dt="2023-11-15T20:14:22.311" v="2" actId="1035"/>
          <ac:picMkLst>
            <pc:docMk/>
            <pc:sldMk cId="0" sldId="274"/>
            <ac:picMk id="18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a4c1ea9e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a4c1ea9e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59f1cd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c59f1cd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d7f4b5d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d7f4b5d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a4c1ea9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a4c1ea9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74fb36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74fb36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Paul Holland: Few wish to assess others, fewer wish to be assessed, but everyone wants to see the scores.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d7f4b5d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d7f4b5d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a952eff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a952eff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a952eff8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a952eff8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c59f1cd5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c59f1cd5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a4c1ea9e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a4c1ea9e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011d43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011d43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c59f1cd5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c59f1cd5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8df5636d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8df5636d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8df5636d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8df5636d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8df5636d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8df5636d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f164ec7d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f164ec7d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8c78ebb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78c78ebb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8c78ebb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8c78ebb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8c78ebb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8c78ebb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8c78ebb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78c78ebb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3f164ec7d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3f164ec7d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d193dec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d193dec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MFRM consultation:</a:t>
            </a:r>
            <a:endParaRPr sz="2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Troy Cox</a:t>
            </a: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Brigham Young University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54c704c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54c704cd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54c704cd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54c704cd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a952eff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a952eff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9706b7ce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9706b7ce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9706b7ce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9706b7ce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54c704cd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54c704cd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a952eff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a952eff8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Norming speaking assessment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2803800"/>
            <a:ext cx="78135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47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Inga Farte-Zalite, Latvian NAF Language School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Marju Laurits, Estonian Military Academy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Birgitte Grande, Norwegian Defence University College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Gabriela Repova, The Language Institute of Slovak Armed Forces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BILC Testing Workshop 2023, Riga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48" y="440763"/>
            <a:ext cx="6389852" cy="42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12300" y="445025"/>
            <a:ext cx="82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Rater behaviour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2375" y="1213575"/>
            <a:ext cx="822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/>
              <a:t>L</a:t>
            </a:r>
            <a:r>
              <a:rPr lang="en-GB">
                <a:solidFill>
                  <a:schemeClr val="dk1"/>
                </a:solidFill>
              </a:rPr>
              <a:t>eniency and harshness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Consistency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Halo effec</a:t>
            </a:r>
            <a:r>
              <a:rPr lang="en-GB"/>
              <a:t>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Central tendency or </a:t>
            </a:r>
            <a:r>
              <a:rPr lang="en-GB"/>
              <a:t>r</a:t>
            </a:r>
            <a:r>
              <a:rPr lang="en-GB">
                <a:solidFill>
                  <a:schemeClr val="dk1"/>
                </a:solidFill>
              </a:rPr>
              <a:t>estriction of range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Bias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Use of scoring criteria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Norming - why?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Helps ensure raters use the rating scale as intended.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Helps ensure raters follow the rating protocol.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Rater behaviour changes over time, hence the need for regular re-norming.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Through norming we help to strengthen the linguistic interoperability among NATO and Partner countries by furthering standardization of language testing.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of the raters’ ratings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8800"/>
            <a:ext cx="75438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7221275" y="3858725"/>
            <a:ext cx="1701300" cy="10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Table 2.5. Rater quality measures - ability to detect rater effect (Knoch, Fairbairn &amp; Yan, 2021)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0" y="131625"/>
            <a:ext cx="7189100" cy="488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293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Observed rating tradition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258025" y="1282100"/>
            <a:ext cx="8520600" cy="3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Consensus</a:t>
            </a:r>
            <a:r>
              <a:rPr lang="en-GB" sz="2100"/>
              <a:t>: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A</a:t>
            </a:r>
            <a:r>
              <a:rPr lang="en-GB" sz="2100">
                <a:solidFill>
                  <a:schemeClr val="dk1"/>
                </a:solidFill>
              </a:rPr>
              <a:t>verage pairwise agreement </a:t>
            </a:r>
            <a:r>
              <a:rPr lang="en-GB" sz="2100"/>
              <a:t>between </a:t>
            </a:r>
            <a:r>
              <a:rPr lang="en-GB" sz="2100" u="sng"/>
              <a:t>expert and participant</a:t>
            </a:r>
            <a:r>
              <a:rPr lang="en-GB" sz="2100">
                <a:solidFill>
                  <a:schemeClr val="dk1"/>
                </a:solidFill>
              </a:rPr>
              <a:t>: </a:t>
            </a:r>
            <a:r>
              <a:rPr lang="en-GB" sz="2100" b="1"/>
              <a:t>69.7</a:t>
            </a:r>
            <a:r>
              <a:rPr lang="en-GB" sz="2100" b="1">
                <a:solidFill>
                  <a:schemeClr val="dk1"/>
                </a:solidFill>
              </a:rPr>
              <a:t>% </a:t>
            </a:r>
            <a:r>
              <a:rPr lang="en-GB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Expected values should be around 80%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Raters agreement ranged</a:t>
            </a:r>
            <a:r>
              <a:rPr lang="en-GB" sz="2100">
                <a:solidFill>
                  <a:schemeClr val="dk1"/>
                </a:solidFill>
              </a:rPr>
              <a:t> between </a:t>
            </a:r>
            <a:r>
              <a:rPr lang="en-GB" sz="2100"/>
              <a:t>45.5</a:t>
            </a:r>
            <a:r>
              <a:rPr lang="en-GB" sz="2100">
                <a:solidFill>
                  <a:schemeClr val="dk1"/>
                </a:solidFill>
              </a:rPr>
              <a:t>% </a:t>
            </a:r>
            <a:r>
              <a:rPr lang="en-GB" sz="2100"/>
              <a:t>and 100%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45,5% = 5 extracts rated the same as experts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900" y="300800"/>
            <a:ext cx="211455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293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Observed rating tradition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258025" y="1282100"/>
            <a:ext cx="8520600" cy="3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Consensus</a:t>
            </a:r>
            <a:r>
              <a:rPr lang="en-GB" sz="2100"/>
              <a:t>: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Average pairwise Cohen’s kappa between </a:t>
            </a:r>
            <a:r>
              <a:rPr lang="en-GB" sz="2100" u="sng"/>
              <a:t>expert and participant</a:t>
            </a:r>
            <a:r>
              <a:rPr lang="en-GB" sz="2100"/>
              <a:t> = </a:t>
            </a:r>
            <a:r>
              <a:rPr lang="en-GB" sz="2100" b="1"/>
              <a:t>0.61</a:t>
            </a:r>
            <a:r>
              <a:rPr lang="en-GB" sz="2100"/>
              <a:t> Raters kappas were between 0.29 and 1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900" y="300800"/>
            <a:ext cx="2114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09850"/>
            <a:ext cx="5766575" cy="20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293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Observed rating tradition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258025" y="1282100"/>
            <a:ext cx="8520600" cy="3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Consistency</a:t>
            </a:r>
            <a:r>
              <a:rPr lang="en-GB" sz="2100"/>
              <a:t>: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Average pairwise Spearman correlation between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 u="sng"/>
              <a:t>expert and participant:</a:t>
            </a:r>
            <a:r>
              <a:rPr lang="en-GB" sz="2100"/>
              <a:t> 0.95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Raters correlations were between 0.84 and 1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900" y="300800"/>
            <a:ext cx="2114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477650"/>
            <a:ext cx="5929224" cy="13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44640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Scaled rating tradition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54700" cy="3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Many Facet Rasch Measurement: helps  detect and measure rater effects.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</a:t>
            </a:r>
            <a:r>
              <a:rPr lang="en-GB">
                <a:solidFill>
                  <a:schemeClr val="dk1"/>
                </a:solidFill>
              </a:rPr>
              <a:t>laces the factors that we want to study on a single linear scale, it is like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a verti</a:t>
            </a:r>
            <a:r>
              <a:rPr lang="en-GB"/>
              <a:t>cal</a:t>
            </a:r>
            <a:r>
              <a:rPr lang="en-GB">
                <a:solidFill>
                  <a:schemeClr val="dk1"/>
                </a:solidFill>
              </a:rPr>
              <a:t> ruler.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factors are called facets and usually language testing research focuses on examinees, raters, tasks, and rating criteria (eg, fluency, vocabulary, grammar etc).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For each element of the facet, the analysis gives us a measure that is expressed as a numeric logit value. These logit values are the same distance apart. This makes it easier to compare the results for the facets we want to study. 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100" y="716575"/>
            <a:ext cx="2019901" cy="23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54775" y="311875"/>
            <a:ext cx="30237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Wright map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875" y="135039"/>
            <a:ext cx="550473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Structure</a:t>
            </a:r>
            <a:r>
              <a:rPr lang="en-GB"/>
              <a:t> 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75925" y="1447875"/>
            <a:ext cx="8520600" cy="24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702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en-GB" sz="1865">
                <a:solidFill>
                  <a:schemeClr val="dk1"/>
                </a:solidFill>
              </a:rPr>
              <a:t>Intro</a:t>
            </a:r>
            <a:endParaRPr sz="1865">
              <a:solidFill>
                <a:schemeClr val="dk1"/>
              </a:solidFill>
            </a:endParaRPr>
          </a:p>
          <a:p>
            <a:pPr marL="457200" lvl="0" indent="-34702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en-GB" sz="1865"/>
              <a:t>Methodology</a:t>
            </a:r>
            <a:endParaRPr sz="1865"/>
          </a:p>
          <a:p>
            <a:pPr marL="457200" lvl="0" indent="-34702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en-GB" sz="1865"/>
              <a:t>Results of the norming activity</a:t>
            </a:r>
            <a:endParaRPr sz="1865">
              <a:solidFill>
                <a:schemeClr val="dk1"/>
              </a:solidFill>
            </a:endParaRPr>
          </a:p>
          <a:p>
            <a:pPr marL="457200" lvl="0" indent="-34702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AutoNum type="arabicPeriod"/>
            </a:pPr>
            <a:r>
              <a:rPr lang="en-GB" sz="1865"/>
              <a:t>Analysis of the extracts and ratings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65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6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Extract B</a:t>
            </a:r>
            <a:r>
              <a:rPr lang="en-GB"/>
              <a:t> </a:t>
            </a: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352500"/>
            <a:ext cx="8520600" cy="3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LEVEL 1</a:t>
            </a:r>
            <a:endParaRPr/>
          </a:p>
          <a:p>
            <a:pPr marL="457200" lvl="0" indent="-3429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 speak at the sentence level and may produce strings of</a:t>
            </a:r>
            <a:endParaRPr/>
          </a:p>
          <a:p>
            <a:pPr marL="0" lvl="0" indent="4572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two or more simple, short sentences joined by common linking words</a:t>
            </a: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frequent errors in pronunciation, vocabulary, and grammar often distort meaning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time concepts are vague, may often use only one tense or tend to avoid certain structures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speech is often characterized by hesitations, erratic word order, frequent pauses, straining and groping for words, ineffective reformulation, and self-corrections</a:t>
            </a:r>
            <a:endParaRPr sz="110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32" descr="Forms response chart. Question title: Extract B: What is the level of the performance?. Number of responses: 39 responses." title="Extract B: What is the level of the performance?"/>
          <p:cNvPicPr preferRelativeResize="0"/>
          <p:nvPr/>
        </p:nvPicPr>
        <p:blipFill rotWithShape="1">
          <a:blip r:embed="rId3">
            <a:alphaModFix/>
          </a:blip>
          <a:srcRect l="20612" t="30596" r="54900" b="11056"/>
          <a:stretch/>
        </p:blipFill>
        <p:spPr>
          <a:xfrm>
            <a:off x="6867550" y="91175"/>
            <a:ext cx="2030100" cy="203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>
            <a:off x="413500" y="1138975"/>
            <a:ext cx="406200" cy="75300"/>
          </a:xfrm>
          <a:prstGeom prst="rect">
            <a:avLst/>
          </a:prstGeom>
          <a:solidFill>
            <a:srgbClr val="01AFD1"/>
          </a:solidFill>
          <a:ln w="9525" cap="flat" cmpd="sng">
            <a:solidFill>
              <a:srgbClr val="01AF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776250"/>
            <a:ext cx="8520600" cy="4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LEVEL 2</a:t>
            </a:r>
            <a:endParaRPr/>
          </a:p>
          <a:p>
            <a:pPr marL="457200" lvl="0" indent="-3429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narrate current and past activities in complete, but simple</a:t>
            </a:r>
            <a:endParaRPr/>
          </a:p>
          <a:p>
            <a:pPr marL="457200" lvl="0" indent="-2286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paragraphs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simple structures and basic grammatical relations are typically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controlled, while more complex structures are used inaccurately or avoided.</a:t>
            </a: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vocabulary use is appropriate for high frequency utterances but unusual or imprecise at other times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errors in pronunciation, vocabulary, and grammar may sometimes distort meaning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speaks in a way that is appropriate to the situation, although command of the spoken language is not always firm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33" descr="Forms response chart. Question title: Extract B: What is the level of the performance?. Number of responses: 39 responses." title="Extract B: What is the level of the performance?"/>
          <p:cNvPicPr preferRelativeResize="0"/>
          <p:nvPr/>
        </p:nvPicPr>
        <p:blipFill rotWithShape="1">
          <a:blip r:embed="rId3">
            <a:alphaModFix/>
          </a:blip>
          <a:srcRect l="20612" t="30596" r="54900" b="11056"/>
          <a:stretch/>
        </p:blipFill>
        <p:spPr>
          <a:xfrm>
            <a:off x="6744225" y="200000"/>
            <a:ext cx="2030100" cy="203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0" name="Google Shape;200;p33"/>
          <p:cNvSpPr/>
          <p:nvPr/>
        </p:nvSpPr>
        <p:spPr>
          <a:xfrm>
            <a:off x="399000" y="1124450"/>
            <a:ext cx="457200" cy="79800"/>
          </a:xfrm>
          <a:prstGeom prst="rect">
            <a:avLst/>
          </a:prstGeom>
          <a:solidFill>
            <a:srgbClr val="01AFD1"/>
          </a:solidFill>
          <a:ln w="9525" cap="flat" cmpd="sng">
            <a:solidFill>
              <a:srgbClr val="01AF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348025" y="282925"/>
            <a:ext cx="8520600" cy="52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DC3912"/>
                </a:highlight>
              </a:rPr>
              <a:t>LEVEL 1+</a:t>
            </a:r>
            <a:endParaRPr b="1">
              <a:highlight>
                <a:srgbClr val="DC3912"/>
              </a:highlight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limited and inconsistent ability to talk about current events</a:t>
            </a:r>
            <a:endParaRPr/>
          </a:p>
          <a:p>
            <a:pPr marL="457200" lvl="0" indent="-3429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discourse consists of strings of related sentences not full</a:t>
            </a:r>
            <a:endParaRPr/>
          </a:p>
          <a:p>
            <a:pPr marL="0" lvl="0" indent="45720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paragraphs</a:t>
            </a: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may hesitate because of lack of language resources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simple structures and basic grammatical relations are only somewhat controlled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time references may be used incorrectly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frequent errors in pronunciation, vocabulary, or grammar may impede communication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delivery may be laboured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repetition requested to understand the speaker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6" name="Google Shape;206;p34" descr="Forms response chart. Question title: Extract B: What is the level of the performance?. Number of responses: 39 responses." title="Extract B: What is the level of the performance?"/>
          <p:cNvPicPr preferRelativeResize="0"/>
          <p:nvPr/>
        </p:nvPicPr>
        <p:blipFill rotWithShape="1">
          <a:blip r:embed="rId3">
            <a:alphaModFix/>
          </a:blip>
          <a:srcRect l="20612" t="30596" r="54900" b="11056"/>
          <a:stretch/>
        </p:blipFill>
        <p:spPr>
          <a:xfrm>
            <a:off x="6954600" y="152350"/>
            <a:ext cx="2030100" cy="203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406250" y="1117200"/>
            <a:ext cx="449700" cy="79800"/>
          </a:xfrm>
          <a:prstGeom prst="rect">
            <a:avLst/>
          </a:prstGeom>
          <a:solidFill>
            <a:srgbClr val="01AFD1"/>
          </a:solidFill>
          <a:ln w="9525" cap="flat" cmpd="sng">
            <a:solidFill>
              <a:srgbClr val="01AF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Extract 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Roleplay: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Level 1 Basic survival situation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Level 2 Survival situation with a complication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Level 3 Unfamiliar situation </a:t>
            </a:r>
            <a:endParaRPr/>
          </a:p>
        </p:txBody>
      </p:sp>
      <p:pic>
        <p:nvPicPr>
          <p:cNvPr id="214" name="Google Shape;214;p35" descr="C:\Users\inga.farte-zalite\AppData\Local\Microsoft\Windows\INetCache\Content.MSO\174B6470.tmp"/>
          <p:cNvPicPr preferRelativeResize="0"/>
          <p:nvPr/>
        </p:nvPicPr>
        <p:blipFill rotWithShape="1">
          <a:blip r:embed="rId3">
            <a:alphaModFix/>
          </a:blip>
          <a:srcRect l="20811" t="30694" r="54907" b="11094"/>
          <a:stretch/>
        </p:blipFill>
        <p:spPr>
          <a:xfrm>
            <a:off x="6246175" y="123200"/>
            <a:ext cx="2154000" cy="213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5" name="Google Shape;215;p35" descr="Forms response chart. Question title: Extract I: What is the level of the performance?. Number of responses: 39 responses." title="Extract I: What is the level of the performance?"/>
          <p:cNvPicPr preferRelativeResize="0"/>
          <p:nvPr/>
        </p:nvPicPr>
        <p:blipFill rotWithShape="1">
          <a:blip r:embed="rId4">
            <a:alphaModFix/>
          </a:blip>
          <a:srcRect l="20658" t="30686" r="54893" b="11359"/>
          <a:stretch/>
        </p:blipFill>
        <p:spPr>
          <a:xfrm>
            <a:off x="6325650" y="2571750"/>
            <a:ext cx="2111100" cy="210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6430875" y="3612750"/>
            <a:ext cx="2763900" cy="1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1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7537575" y="3199300"/>
            <a:ext cx="24012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1+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4608275" y="848750"/>
            <a:ext cx="30108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level of the task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4109500" y="3572800"/>
            <a:ext cx="2364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level of the performance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6645200" y="1417800"/>
            <a:ext cx="11100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7119925" y="502925"/>
            <a:ext cx="1987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2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8436750" y="783500"/>
            <a:ext cx="21540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3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3" name="Google Shape;223;p35"/>
          <p:cNvCxnSpPr/>
          <p:nvPr/>
        </p:nvCxnSpPr>
        <p:spPr>
          <a:xfrm flipH="1">
            <a:off x="8299525" y="972125"/>
            <a:ext cx="195600" cy="3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35"/>
          <p:cNvSpPr/>
          <p:nvPr/>
        </p:nvSpPr>
        <p:spPr>
          <a:xfrm>
            <a:off x="399000" y="1124450"/>
            <a:ext cx="486000" cy="101700"/>
          </a:xfrm>
          <a:prstGeom prst="rect">
            <a:avLst/>
          </a:prstGeom>
          <a:solidFill>
            <a:srgbClr val="01AFD1"/>
          </a:solidFill>
          <a:ln w="9525" cap="flat" cmpd="sng">
            <a:solidFill>
              <a:srgbClr val="01AF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Extract 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	L2 Current events report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		L3 Expressing an opinion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Rating:		L2+		(3)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			L2		(27)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			L1+		(9)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075" y="430150"/>
            <a:ext cx="23431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19992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Extract 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11700" y="1390700"/>
            <a:ext cx="85641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	L2 Past narration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		L3 Expressing an opinion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Rater comments (</a:t>
            </a:r>
            <a:r>
              <a:rPr lang="en-GB" i="1"/>
              <a:t>n </a:t>
            </a:r>
            <a:r>
              <a:rPr lang="en-GB"/>
              <a:t>= 18) fell into three main categories: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Delivery &amp; comprehensibility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Mistakes made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Discourse produced</a:t>
            </a:r>
            <a:endParaRPr/>
          </a:p>
        </p:txBody>
      </p:sp>
      <p:pic>
        <p:nvPicPr>
          <p:cNvPr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775" y="603325"/>
            <a:ext cx="1891725" cy="18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311700" y="337450"/>
            <a:ext cx="85206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Delivery &amp; comprehensibility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311700" y="1332700"/>
            <a:ext cx="8520600" cy="3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Delivery is labored - sounds very uncomfortable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Hesitant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Struggled to get a story out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Speaks with difficulty - groping for words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Difficult to understand/hard to follow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Sympathetic listener required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Comprehensible to native speakers 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Mistakes made </a:t>
            </a:r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311700" y="114135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Vague time frames - time references not clear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Mistakes in simple structures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Problems with pronouns and vocabulary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Lack of vocabulary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Frequent errors in grammar, vocabulary, and pronunciation distort meaning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Inaccuracies frequently made comprehension difficult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Discourse produced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311700" y="163527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Sentence level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Able to produce sentences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Short simple sentences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Strings of related sentences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Can only make short utterances using memorized material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Limited and inconsistent ability to narrate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348025" y="282925"/>
            <a:ext cx="8520600" cy="52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 b="1">
                <a:latin typeface="Playfair Display"/>
                <a:ea typeface="Playfair Display"/>
                <a:cs typeface="Playfair Display"/>
                <a:sym typeface="Playfair Display"/>
              </a:rPr>
              <a:t>K</a:t>
            </a:r>
            <a:r>
              <a:rPr lang="en-GB" sz="2500" b="1">
                <a:latin typeface="Playfair Display"/>
                <a:ea typeface="Playfair Display"/>
                <a:cs typeface="Playfair Display"/>
                <a:sym typeface="Playfair Display"/>
              </a:rPr>
              <a:t>ey</a:t>
            </a:r>
            <a:r>
              <a:rPr lang="en-GB" sz="2600" b="1"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r>
              <a:rPr lang="en-GB" sz="3200" b="1">
                <a:latin typeface="Playfair Display"/>
                <a:ea typeface="Playfair Display"/>
                <a:cs typeface="Playfair Display"/>
                <a:sym typeface="Playfair Display"/>
              </a:rPr>
              <a:t> 	</a:t>
            </a:r>
            <a:r>
              <a:rPr lang="en-GB" b="1">
                <a:highlight>
                  <a:srgbClr val="DC3912"/>
                </a:highlight>
              </a:rPr>
              <a:t>LEVEL 1+</a:t>
            </a:r>
            <a:endParaRPr b="1">
              <a:highlight>
                <a:srgbClr val="DC3912"/>
              </a:highlight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 i="1"/>
              <a:t>limited and inconsistent ability</a:t>
            </a:r>
            <a:r>
              <a:rPr lang="en-GB" sz="1900"/>
              <a:t> to narrate</a:t>
            </a:r>
            <a:endParaRPr sz="1900"/>
          </a:p>
          <a:p>
            <a:pPr marL="457200" lvl="0" indent="-34925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discourse consists of </a:t>
            </a:r>
            <a:r>
              <a:rPr lang="en-GB" sz="1900" i="1"/>
              <a:t>simple sentences</a:t>
            </a:r>
            <a:r>
              <a:rPr lang="en-GB" sz="1900"/>
              <a:t>/</a:t>
            </a:r>
            <a:r>
              <a:rPr lang="en-GB" sz="1900" i="1"/>
              <a:t>strings of related sentences</a:t>
            </a:r>
            <a:r>
              <a:rPr lang="en-GB" sz="1900"/>
              <a:t> 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may </a:t>
            </a:r>
            <a:r>
              <a:rPr lang="en-GB" sz="1900" i="1"/>
              <a:t>hesitate </a:t>
            </a:r>
            <a:r>
              <a:rPr lang="en-GB" sz="1900"/>
              <a:t>because of</a:t>
            </a:r>
            <a:r>
              <a:rPr lang="en-GB" sz="1900" i="1"/>
              <a:t> lack of language resources</a:t>
            </a:r>
            <a:endParaRPr sz="1900" i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i="1"/>
              <a:t>simple structures</a:t>
            </a:r>
            <a:r>
              <a:rPr lang="en-GB" sz="1900"/>
              <a:t> and </a:t>
            </a:r>
            <a:r>
              <a:rPr lang="en-GB" sz="1900" i="1"/>
              <a:t>basic grammatical relations</a:t>
            </a:r>
            <a:r>
              <a:rPr lang="en-GB" sz="1900"/>
              <a:t> are only </a:t>
            </a:r>
            <a:r>
              <a:rPr lang="en-GB" sz="1900" i="1"/>
              <a:t>somewhat </a:t>
            </a:r>
            <a:r>
              <a:rPr lang="en-GB" sz="1900"/>
              <a:t>controlled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i="1"/>
              <a:t>time references </a:t>
            </a:r>
            <a:r>
              <a:rPr lang="en-GB" sz="1900"/>
              <a:t>may be used incorrectly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i="1"/>
              <a:t>frequent errors in pronunciation, vocabulary, or grammar impedes communication</a:t>
            </a:r>
            <a:endParaRPr sz="1900" i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delivery is </a:t>
            </a:r>
            <a:r>
              <a:rPr lang="en-GB" sz="1900" i="1"/>
              <a:t>laboured</a:t>
            </a:r>
            <a:endParaRPr sz="1900" i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a </a:t>
            </a:r>
            <a:r>
              <a:rPr lang="en-GB" sz="1900" i="1"/>
              <a:t>sympathetic  listener</a:t>
            </a:r>
            <a:r>
              <a:rPr lang="en-GB" sz="1900"/>
              <a:t> is required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2" name="Google Shape;262;p41"/>
          <p:cNvSpPr/>
          <p:nvPr/>
        </p:nvSpPr>
        <p:spPr>
          <a:xfrm>
            <a:off x="406250" y="1117200"/>
            <a:ext cx="449700" cy="79800"/>
          </a:xfrm>
          <a:prstGeom prst="rect">
            <a:avLst/>
          </a:prstGeom>
          <a:solidFill>
            <a:srgbClr val="01AFD1"/>
          </a:solidFill>
          <a:ln w="9525" cap="flat" cmpd="sng">
            <a:solidFill>
              <a:srgbClr val="01AF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BILC Hybrid Testing Workshop in 2021</a:t>
            </a:r>
            <a:endParaRPr b="1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- 6 BAT2 interviews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BAT2 in 2018</a:t>
            </a:r>
            <a:br>
              <a:rPr lang="en-GB" b="1"/>
            </a:b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Testing foreign military personnel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Background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Eckes, T. (2011). Introduction to Many-Facet Rasch Measurement. Bern, Switzerland: Peter Lang 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Freelon, D. (2010). ReCal: Intercoder reliability calculation as a web service. International Journal of Internet Science, 5(1), 20-33.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Knoch, U., Fairbairn, J. &amp; Yan, J. (2021). Scoring Second Language Spoken and Written Performance. Issues, Options and Directions. Equinox Publishing.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McNamara, T., Knoch, U., &amp; Fan, J. (2019). Fairness, Justice, and Language Assessment: The Role of Measurement. Oxford University Press.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Mizumoto, A. (2015). Langtest (Version 1.0) [Web application]. Retrieved from http://langtest.jp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Myford, C. M., &amp; Wolfe, E. W. (2003). Detecting and Measuring Rater Effects Using Many-Facet Rasch Measurement: Part 1. Journal of Applied Measurement, 4(4), 386–422.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Collective effort     (JAN-JUN 2023)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GB"/>
              <a:t>LAT team - Jūlija, Zanda, Iluta, Kristīne, Santa (Step 1)</a:t>
            </a:r>
            <a:br>
              <a:rPr lang="en-GB"/>
            </a:b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GB"/>
              <a:t>BILC experts - mostly BAT2-trained</a:t>
            </a:r>
            <a:br>
              <a:rPr lang="en-GB"/>
            </a:br>
            <a:br>
              <a:rPr lang="en-GB"/>
            </a:br>
            <a:r>
              <a:rPr lang="en-GB"/>
              <a:t>Merit Kompus &amp; Marju Laurits EST</a:t>
            </a:r>
            <a:br>
              <a:rPr lang="en-GB"/>
            </a:br>
            <a:r>
              <a:rPr lang="en-GB"/>
              <a:t>Gabriela Repova SVK</a:t>
            </a:r>
            <a:br>
              <a:rPr lang="en-GB"/>
            </a:br>
            <a:r>
              <a:rPr lang="en-GB"/>
              <a:t>Birgitte Grande NOR</a:t>
            </a:r>
            <a:br>
              <a:rPr lang="en-GB"/>
            </a:br>
            <a:r>
              <a:rPr lang="en-GB"/>
              <a:t>Tamuna  Shavlakadze GEO</a:t>
            </a:r>
            <a:br>
              <a:rPr lang="en-GB"/>
            </a:br>
            <a:r>
              <a:rPr lang="en-GB"/>
              <a:t>Mary Jo DiBiase USA</a:t>
            </a:r>
            <a:br>
              <a:rPr lang="en-GB"/>
            </a:br>
            <a:r>
              <a:rPr lang="en-GB"/>
              <a:t>Cristina Salageanu ROM</a:t>
            </a:r>
            <a:br>
              <a:rPr lang="en-GB"/>
            </a:b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GB"/>
              <a:t>Peggy Garza (BAT2 interviews )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750" y="2367775"/>
            <a:ext cx="1920125" cy="19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Methodology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Instead of full interviews → extracts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shorter → a range of performances/ topics/ …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shorter → more likely to attracts raters :)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not all interviews are ideal ;)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more appropriate for statistical analysis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No opportunity for discussions :(  → almost absolute expert agreement needed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Methodology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87525"/>
            <a:ext cx="8520600" cy="3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b="1"/>
              <a:t>Interviews</a:t>
            </a:r>
            <a:br>
              <a:rPr lang="en-GB"/>
            </a:br>
            <a:r>
              <a:rPr lang="en-GB" sz="1700"/>
              <a:t>BAT2 rater agreement (diff levels L1-3 / interviewers/ nations)  - 13:37:39 </a:t>
            </a:r>
            <a:br>
              <a:rPr lang="en-GB" sz="1700"/>
            </a:br>
            <a:r>
              <a:rPr lang="en-GB" sz="1700"/>
              <a:t>cutting interviews into extracts -133  &amp;  labelling</a:t>
            </a:r>
            <a:br>
              <a:rPr lang="en-GB" sz="1700"/>
            </a:br>
            <a:r>
              <a:rPr lang="en-GB" sz="1700"/>
              <a:t>shortlisting extracts based on (sound) quality &amp; variety of topics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900" y="2518775"/>
            <a:ext cx="4209449" cy="23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Methodology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202100"/>
            <a:ext cx="8520600" cy="3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 b="1"/>
              <a:t>Round 1</a:t>
            </a:r>
            <a:r>
              <a:rPr lang="en-GB" sz="2000"/>
              <a:t> of expert ratings (42 extracts) - ≈03:00:00</a:t>
            </a:r>
            <a:br>
              <a:rPr lang="en-GB" sz="2000"/>
            </a:br>
            <a:r>
              <a:rPr lang="en-GB" sz="2000"/>
              <a:t>3 pairs of experts rating 14 extracts per pair - ≈01:00:00</a:t>
            </a:r>
            <a:br>
              <a:rPr lang="en-GB" sz="2000"/>
            </a:br>
            <a:r>
              <a:rPr lang="en-GB" sz="2000"/>
              <a:t>shortlist extracts based on (dis)agreement in ratings &amp; appropriacy for norming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 b="1"/>
              <a:t>Round 2</a:t>
            </a:r>
            <a:r>
              <a:rPr lang="en-GB" sz="2000"/>
              <a:t> of expert ratings (17 extracts)</a:t>
            </a:r>
            <a:br>
              <a:rPr lang="en-GB" sz="2000"/>
            </a:br>
            <a:r>
              <a:rPr lang="en-GB" sz="2000"/>
              <a:t>all 6 experts rating</a:t>
            </a:r>
            <a:br>
              <a:rPr lang="en-GB" sz="2000"/>
            </a:br>
            <a:r>
              <a:rPr lang="en-GB" sz="2000"/>
              <a:t>shortlisting extracts based on disagreement in ratings </a:t>
            </a:r>
            <a:r>
              <a:rPr lang="en-GB"/>
              <a:t>(at least 5 out of 6)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 b="1"/>
              <a:t>Round 3</a:t>
            </a:r>
            <a:r>
              <a:rPr lang="en-GB" sz="2000"/>
              <a:t> (11 extracts)</a:t>
            </a:r>
            <a:br>
              <a:rPr lang="en-GB" sz="2000"/>
            </a:br>
            <a:r>
              <a:rPr lang="en-GB" sz="2000"/>
              <a:t>Fine-tuning justification of ratings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Methodology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form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Determining both speaking task </a:t>
            </a:r>
            <a:r>
              <a:rPr lang="en-GB" b="1" u="sng"/>
              <a:t>and</a:t>
            </a:r>
            <a:r>
              <a:rPr lang="en-GB"/>
              <a:t> level of performance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Comments about the rating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of the practical activity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372125" y="1820825"/>
            <a:ext cx="72480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“Few wish to assess others, fewer wish to be assessed, but everyone wants to see the scores.” </a:t>
            </a:r>
            <a:endParaRPr sz="1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Paul Holland</a:t>
            </a:r>
            <a:endParaRPr sz="1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1382</Words>
  <Application>Microsoft Office PowerPoint</Application>
  <PresentationFormat>On-screen Show (16:9)</PresentationFormat>
  <Paragraphs>173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Lato</vt:lpstr>
      <vt:lpstr>Times New Roman</vt:lpstr>
      <vt:lpstr>Playfair Display</vt:lpstr>
      <vt:lpstr>Arial</vt:lpstr>
      <vt:lpstr>Blue &amp; Gold</vt:lpstr>
      <vt:lpstr>Norming speaking assessment</vt:lpstr>
      <vt:lpstr>Structure </vt:lpstr>
      <vt:lpstr>Background</vt:lpstr>
      <vt:lpstr>Collective effort     (JAN-JUN 2023)</vt:lpstr>
      <vt:lpstr>Methodology</vt:lpstr>
      <vt:lpstr>Methodology</vt:lpstr>
      <vt:lpstr>Methodology</vt:lpstr>
      <vt:lpstr>Methodology</vt:lpstr>
      <vt:lpstr>Results of the practical activity</vt:lpstr>
      <vt:lpstr>PowerPoint Presentation</vt:lpstr>
      <vt:lpstr>Rater behaviour</vt:lpstr>
      <vt:lpstr>Norming - why?</vt:lpstr>
      <vt:lpstr>Overview of the raters’ ratings</vt:lpstr>
      <vt:lpstr>PowerPoint Presentation</vt:lpstr>
      <vt:lpstr>Observed rating tradition  </vt:lpstr>
      <vt:lpstr>Observed rating tradition  </vt:lpstr>
      <vt:lpstr>Observed rating tradition  </vt:lpstr>
      <vt:lpstr>Scaled rating tradition</vt:lpstr>
      <vt:lpstr>Wright map</vt:lpstr>
      <vt:lpstr>Extract B </vt:lpstr>
      <vt:lpstr>PowerPoint Presentation</vt:lpstr>
      <vt:lpstr>PowerPoint Presentation</vt:lpstr>
      <vt:lpstr>Extract I</vt:lpstr>
      <vt:lpstr>Extract D</vt:lpstr>
      <vt:lpstr>Extract H</vt:lpstr>
      <vt:lpstr>Delivery &amp; comprehensibility</vt:lpstr>
      <vt:lpstr>Mistakes made </vt:lpstr>
      <vt:lpstr>Discourse produced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Norming speaking assessment</dc:title>
  <dc:creator>user</dc:creator>
  <cp:lastModifiedBy>Suzana Horvat</cp:lastModifiedBy>
  <cp:revision>1</cp:revision>
  <dcterms:modified xsi:type="dcterms:W3CDTF">2023-11-15T20:14:31Z</dcterms:modified>
</cp:coreProperties>
</file>