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2"/>
  </p:notesMasterIdLst>
  <p:handoutMasterIdLst>
    <p:handoutMasterId r:id="rId13"/>
  </p:handoutMasterIdLst>
  <p:sldIdLst>
    <p:sldId id="270" r:id="rId3"/>
    <p:sldId id="314" r:id="rId4"/>
    <p:sldId id="257" r:id="rId5"/>
    <p:sldId id="318" r:id="rId6"/>
    <p:sldId id="317" r:id="rId7"/>
    <p:sldId id="315" r:id="rId8"/>
    <p:sldId id="307" r:id="rId9"/>
    <p:sldId id="319" r:id="rId10"/>
    <p:sldId id="300" r:id="rId1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Styl ciemny 1 — Ak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0909" autoAdjust="0"/>
  </p:normalViewPr>
  <p:slideViewPr>
    <p:cSldViewPr>
      <p:cViewPr varScale="1">
        <p:scale>
          <a:sx n="57" d="100"/>
          <a:sy n="57" d="100"/>
        </p:scale>
        <p:origin x="120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2D693-BF37-4332-84BD-31811CFA173B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DCF2E-ABA9-49E2-A5D5-20F99520F4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98472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D18ED-FB9B-4E04-8634-45B78C32C02A}" type="datetimeFigureOut">
              <a:rPr lang="pl-PL" smtClean="0"/>
              <a:pPr/>
              <a:t>03.10.2023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DA617-10CB-478A-9280-0BD4AA1FE72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A617-10CB-478A-9280-0BD4AA1FE729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2227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DA617-10CB-478A-9280-0BD4AA1FE729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2960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DA617-10CB-478A-9280-0BD4AA1FE729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DA617-10CB-478A-9280-0BD4AA1FE729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8564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DA617-10CB-478A-9280-0BD4AA1FE729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8919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DA617-10CB-478A-9280-0BD4AA1FE729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3865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DA617-10CB-478A-9280-0BD4AA1FE729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1476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DA617-10CB-478A-9280-0BD4AA1FE729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4851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DA617-10CB-478A-9280-0BD4AA1FE729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7717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262A1-42B9-49C6-AE8D-9A8E592615AC}" type="datetimeFigureOut">
              <a:rPr lang="pl-PL" smtClean="0"/>
              <a:pPr/>
              <a:t>03.10.2023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0D93-2D27-4493-95B6-B5CAE92388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262A1-42B9-49C6-AE8D-9A8E592615AC}" type="datetimeFigureOut">
              <a:rPr lang="pl-PL" smtClean="0"/>
              <a:pPr/>
              <a:t>03.10.2023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0D93-2D27-4493-95B6-B5CAE92388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262A1-42B9-49C6-AE8D-9A8E592615AC}" type="datetimeFigureOut">
              <a:rPr lang="pl-PL" smtClean="0"/>
              <a:pPr/>
              <a:t>03.10.2023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0D93-2D27-4493-95B6-B5CAE92388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262A1-42B9-49C6-AE8D-9A8E592615AC}" type="datetimeFigureOut">
              <a:rPr lang="pl-PL" smtClean="0"/>
              <a:pPr/>
              <a:t>03.10.2023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0D93-2D27-4493-95B6-B5CAE92388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262A1-42B9-49C6-AE8D-9A8E592615AC}" type="datetimeFigureOut">
              <a:rPr lang="pl-PL" smtClean="0"/>
              <a:pPr/>
              <a:t>03.10.2023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0D93-2D27-4493-95B6-B5CAE92388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262A1-42B9-49C6-AE8D-9A8E592615AC}" type="datetimeFigureOut">
              <a:rPr lang="pl-PL" smtClean="0"/>
              <a:pPr/>
              <a:t>03.10.2023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0D93-2D27-4493-95B6-B5CAE92388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262A1-42B9-49C6-AE8D-9A8E592615AC}" type="datetimeFigureOut">
              <a:rPr lang="pl-PL" smtClean="0"/>
              <a:pPr/>
              <a:t>03.10.2023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0D93-2D27-4493-95B6-B5CAE92388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262A1-42B9-49C6-AE8D-9A8E592615AC}" type="datetimeFigureOut">
              <a:rPr lang="pl-PL" smtClean="0"/>
              <a:pPr/>
              <a:t>03.10.2023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0D93-2D27-4493-95B6-B5CAE92388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262A1-42B9-49C6-AE8D-9A8E592615AC}" type="datetimeFigureOut">
              <a:rPr lang="pl-PL" smtClean="0"/>
              <a:pPr/>
              <a:t>03.10.2023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0D93-2D27-4493-95B6-B5CAE92388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262A1-42B9-49C6-AE8D-9A8E592615AC}" type="datetimeFigureOut">
              <a:rPr lang="pl-PL" smtClean="0"/>
              <a:pPr/>
              <a:t>03.10.2023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0D93-2D27-4493-95B6-B5CAE92388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262A1-42B9-49C6-AE8D-9A8E592615AC}" type="datetimeFigureOut">
              <a:rPr lang="pl-PL" smtClean="0"/>
              <a:pPr/>
              <a:t>03.10.2023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0D93-2D27-4493-95B6-B5CAE92388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262A1-42B9-49C6-AE8D-9A8E592615AC}" type="datetimeFigureOut">
              <a:rPr lang="pl-PL" smtClean="0"/>
              <a:pPr/>
              <a:t>03.10.2023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30D93-2D27-4493-95B6-B5CAE923880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13" Type="http://schemas.openxmlformats.org/officeDocument/2006/relationships/image" Target="../media/image18.tiff"/><Relationship Id="rId3" Type="http://schemas.openxmlformats.org/officeDocument/2006/relationships/image" Target="../media/image3.png"/><Relationship Id="rId7" Type="http://schemas.openxmlformats.org/officeDocument/2006/relationships/image" Target="../media/image12.tiff"/><Relationship Id="rId12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11" Type="http://schemas.openxmlformats.org/officeDocument/2006/relationships/image" Target="../media/image16.tiff"/><Relationship Id="rId5" Type="http://schemas.openxmlformats.org/officeDocument/2006/relationships/image" Target="../media/image10.tiff"/><Relationship Id="rId10" Type="http://schemas.openxmlformats.org/officeDocument/2006/relationships/image" Target="../media/image15.png"/><Relationship Id="rId4" Type="http://schemas.openxmlformats.org/officeDocument/2006/relationships/image" Target="../media/image9.tiff"/><Relationship Id="rId9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hyperlink" Target="video%20for%20BILC.mov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LT.LESIAK@GMAIL.COM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99792" y="2574032"/>
            <a:ext cx="6588224" cy="1728192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cs typeface="Courier New" pitchFamily="49" charset="0"/>
              </a:rPr>
              <a:t>The Impact of AI on </a:t>
            </a:r>
          </a:p>
          <a:p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cs typeface="Courier New" pitchFamily="49" charset="0"/>
              </a:rPr>
              <a:t>Learning and Teaching </a:t>
            </a:r>
          </a:p>
          <a:p>
            <a:endParaRPr lang="pl-PL" sz="2400" b="1" dirty="0">
              <a:solidFill>
                <a:srgbClr val="002060"/>
              </a:solidFill>
              <a:latin typeface="Cambria" panose="02040503050406030204" pitchFamily="18" charset="0"/>
              <a:cs typeface="Courier New" pitchFamily="49" charset="0"/>
            </a:endParaRPr>
          </a:p>
          <a:p>
            <a:endParaRPr lang="pl-PL" sz="2400" b="1" dirty="0">
              <a:solidFill>
                <a:srgbClr val="002060"/>
              </a:solidFill>
              <a:latin typeface="Arial Narrow" panose="020B0606020202030204" pitchFamily="34" charset="0"/>
              <a:cs typeface="Courier New" pitchFamily="49" charset="0"/>
            </a:endParaRPr>
          </a:p>
          <a:p>
            <a:endParaRPr lang="pl-PL" sz="2400" b="1" dirty="0">
              <a:solidFill>
                <a:schemeClr val="tx1"/>
              </a:solidFill>
              <a:latin typeface="Cambria" panose="02040503050406030204" pitchFamily="18" charset="0"/>
              <a:cs typeface="Courier New" pitchFamily="49" charset="0"/>
            </a:endParaRPr>
          </a:p>
          <a:p>
            <a:r>
              <a:rPr lang="pl-PL" sz="2400" b="1" dirty="0">
                <a:solidFill>
                  <a:schemeClr val="tx1"/>
                </a:solidFill>
                <a:latin typeface="Cambria" panose="02040503050406030204" pitchFamily="18" charset="0"/>
                <a:cs typeface="Courier New" pitchFamily="49" charset="0"/>
              </a:rPr>
              <a:t>Jolanta Lesiak </a:t>
            </a:r>
          </a:p>
          <a:p>
            <a:r>
              <a:rPr lang="pl-PL" sz="2400" b="1" dirty="0">
                <a:solidFill>
                  <a:schemeClr val="tx1"/>
                </a:solidFill>
                <a:latin typeface="Cambria" panose="02040503050406030204" pitchFamily="18" charset="0"/>
                <a:cs typeface="Courier New" pitchFamily="49" charset="0"/>
              </a:rPr>
              <a:t>Poland</a:t>
            </a:r>
          </a:p>
          <a:p>
            <a:pPr algn="r"/>
            <a:endParaRPr lang="pl-PL" sz="1400" b="1" dirty="0">
              <a:solidFill>
                <a:srgbClr val="002060"/>
              </a:solidFill>
              <a:latin typeface="Arial Narrow" panose="020B0606020202030204" pitchFamily="34" charset="0"/>
              <a:cs typeface="Courier New" pitchFamily="49" charset="0"/>
            </a:endParaRPr>
          </a:p>
        </p:txBody>
      </p:sp>
      <p:pic>
        <p:nvPicPr>
          <p:cNvPr id="1026" name="Picture 2" descr="C:\Users\admin\Desktop\WSNJO Prezendacja\ws2.png"/>
          <p:cNvPicPr>
            <a:picLocks noChangeAspect="1" noChangeArrowheads="1"/>
          </p:cNvPicPr>
          <p:nvPr/>
        </p:nvPicPr>
        <p:blipFill>
          <a:blip r:embed="rId3" cstate="print">
            <a:alphaModFix/>
          </a:blip>
          <a:srcRect/>
          <a:stretch>
            <a:fillRect/>
          </a:stretch>
        </p:blipFill>
        <p:spPr bwMode="auto">
          <a:xfrm>
            <a:off x="0" y="0"/>
            <a:ext cx="9144000" cy="187220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00089B-C309-CC49-B816-C8DA52B00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4032"/>
            <a:ext cx="4283968" cy="4283968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arada WSNJO\Prezentacja końcowe\b5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00891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0F8FFA-2755-2D44-8651-ED749A9D36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0" t="8789" r="2821" b="32904"/>
          <a:stretch/>
        </p:blipFill>
        <p:spPr>
          <a:xfrm>
            <a:off x="2699792" y="1844824"/>
            <a:ext cx="5760640" cy="4754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696072-FFE8-A94C-B261-96E6B3A55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3824902" cy="4343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C201F3-22C8-714F-BC11-FE628411A805}"/>
              </a:ext>
            </a:extLst>
          </p:cNvPr>
          <p:cNvSpPr txBox="1"/>
          <p:nvPr/>
        </p:nvSpPr>
        <p:spPr>
          <a:xfrm>
            <a:off x="-3" y="636720"/>
            <a:ext cx="9144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ambria" panose="02040503050406030204" pitchFamily="18" charset="0"/>
                <a:cs typeface="Arial" panose="020B0604020202020204" pitchFamily="34" charset="0"/>
              </a:rPr>
              <a:t>WHAT FISH IS 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3644A0-FA9B-6C46-9F32-3D2DEC10D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84158"/>
      </p:ext>
    </p:extLst>
  </p:cSld>
  <p:clrMapOvr>
    <a:masterClrMapping/>
  </p:clrMapOvr>
  <p:transition spd="slow"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arada WSNJO\Prezentacja końcowe\b5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0089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94BF7-FCDB-DF45-8B2B-908674F9BAF2}"/>
              </a:ext>
            </a:extLst>
          </p:cNvPr>
          <p:cNvSpPr txBox="1"/>
          <p:nvPr/>
        </p:nvSpPr>
        <p:spPr>
          <a:xfrm>
            <a:off x="-3" y="636720"/>
            <a:ext cx="9144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ambria" panose="02040503050406030204" pitchFamily="18" charset="0"/>
                <a:cs typeface="Arial" panose="020B0604020202020204" pitchFamily="34" charset="0"/>
              </a:rPr>
              <a:t>THE PIKE SYNDROME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574A3-2555-AC41-A2E5-5B8D44C280E3}"/>
              </a:ext>
            </a:extLst>
          </p:cNvPr>
          <p:cNvSpPr/>
          <p:nvPr/>
        </p:nvSpPr>
        <p:spPr>
          <a:xfrm>
            <a:off x="0" y="1700808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</a:rPr>
              <a:t>DR KARL MOBIUS, 1873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0F8FFA-2755-2D44-8651-ED749A9D36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0" t="8789" r="2821" b="32904"/>
          <a:stretch/>
        </p:blipFill>
        <p:spPr>
          <a:xfrm>
            <a:off x="4355976" y="2636912"/>
            <a:ext cx="4536504" cy="37444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CC03E66-5E83-474C-AEB5-F1C1B0928CAE}"/>
              </a:ext>
            </a:extLst>
          </p:cNvPr>
          <p:cNvSpPr/>
          <p:nvPr/>
        </p:nvSpPr>
        <p:spPr>
          <a:xfrm>
            <a:off x="107504" y="2924944"/>
            <a:ext cx="410445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400" i="1" dirty="0">
                <a:latin typeface="Cambria" panose="02040503050406030204" pitchFamily="18" charset="0"/>
              </a:rPr>
              <a:t>You’ve heard of the “glass ceiling”, but have you heard of </a:t>
            </a:r>
            <a:br>
              <a:rPr lang="en-GB" sz="3400" i="1" dirty="0">
                <a:latin typeface="Cambria" panose="02040503050406030204" pitchFamily="18" charset="0"/>
              </a:rPr>
            </a:br>
            <a:r>
              <a:rPr lang="en-GB" sz="3400" i="1" dirty="0">
                <a:latin typeface="Cambria" panose="02040503050406030204" pitchFamily="18" charset="0"/>
              </a:rPr>
              <a:t>the “glass wall”?</a:t>
            </a:r>
            <a:endParaRPr lang="en-GB" sz="3400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C466C-065D-5948-A466-C15A61842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0827">
            <a:off x="3832391" y="2249513"/>
            <a:ext cx="1189621" cy="135086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arada WSNJO\Prezentacja końcowe\b5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0089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94BF7-FCDB-DF45-8B2B-908674F9BAF2}"/>
              </a:ext>
            </a:extLst>
          </p:cNvPr>
          <p:cNvSpPr txBox="1"/>
          <p:nvPr/>
        </p:nvSpPr>
        <p:spPr>
          <a:xfrm>
            <a:off x="-3" y="636720"/>
            <a:ext cx="9144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ambria" panose="02040503050406030204" pitchFamily="18" charset="0"/>
                <a:cs typeface="Arial" panose="020B0604020202020204" pitchFamily="34" charset="0"/>
              </a:rPr>
              <a:t>THE PIKE SYNDROME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574A3-2555-AC41-A2E5-5B8D44C280E3}"/>
              </a:ext>
            </a:extLst>
          </p:cNvPr>
          <p:cNvSpPr/>
          <p:nvPr/>
        </p:nvSpPr>
        <p:spPr>
          <a:xfrm>
            <a:off x="0" y="1700808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</a:rPr>
              <a:t>USING </a:t>
            </a:r>
            <a:r>
              <a:rPr lang="en-US" sz="3200" b="1" dirty="0">
                <a:latin typeface="Cambria" panose="02040503050406030204" pitchFamily="18" charset="0"/>
              </a:rPr>
              <a:t>AI</a:t>
            </a:r>
            <a:r>
              <a:rPr lang="en-US" sz="3200" dirty="0">
                <a:latin typeface="Cambria" panose="02040503050406030204" pitchFamily="18" charset="0"/>
              </a:rPr>
              <a:t> IN EDUCATION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C4585F-4AB2-7C4B-96B9-9896FB15D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12" y="3955795"/>
            <a:ext cx="2915816" cy="2915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FBD291-1D61-8641-B557-8CE2405F65C7}"/>
              </a:ext>
            </a:extLst>
          </p:cNvPr>
          <p:cNvSpPr txBox="1"/>
          <p:nvPr/>
        </p:nvSpPr>
        <p:spPr>
          <a:xfrm>
            <a:off x="1475656" y="2520524"/>
            <a:ext cx="4108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“I’m not very tech-savvy and feel overwhelmed by the idea of incorporating AI”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EE5303-43AC-DC4E-8451-17B492951D8D}"/>
              </a:ext>
            </a:extLst>
          </p:cNvPr>
          <p:cNvSpPr txBox="1"/>
          <p:nvPr/>
        </p:nvSpPr>
        <p:spPr>
          <a:xfrm>
            <a:off x="6319259" y="2334008"/>
            <a:ext cx="2520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merican Typewriter" panose="02090604020004020304" pitchFamily="18" charset="77"/>
              </a:rPr>
              <a:t>“I believe in the art of teaching and don’t want to automate the process.”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E68C5-B7AD-A142-9AB5-9AB800651E8D}"/>
              </a:ext>
            </a:extLst>
          </p:cNvPr>
          <p:cNvSpPr txBox="1"/>
          <p:nvPr/>
        </p:nvSpPr>
        <p:spPr>
          <a:xfrm>
            <a:off x="172211" y="3844043"/>
            <a:ext cx="5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ndale Mono" panose="020B0509000000000004" pitchFamily="49" charset="0"/>
                <a:cs typeface="Al Bayan" pitchFamily="2" charset="-78"/>
              </a:rPr>
              <a:t>“I’ve seen how technology can sometimes be a distraction for students, and I don’t want to contribute to that.”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D85E35-51AA-A240-A1E5-9E91AA56FEC5}"/>
              </a:ext>
            </a:extLst>
          </p:cNvPr>
          <p:cNvSpPr txBox="1"/>
          <p:nvPr/>
        </p:nvSpPr>
        <p:spPr>
          <a:xfrm>
            <a:off x="683568" y="5536893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Bradley Hand" pitchFamily="2" charset="77"/>
              </a:rPr>
              <a:t>“AI can be expensive to implement, and our budget is limited.” </a:t>
            </a:r>
          </a:p>
        </p:txBody>
      </p:sp>
    </p:spTree>
    <p:extLst>
      <p:ext uri="{BB962C8B-B14F-4D97-AF65-F5344CB8AC3E}">
        <p14:creationId xmlns:p14="http://schemas.microsoft.com/office/powerpoint/2010/main" val="2839617431"/>
      </p:ext>
    </p:extLst>
  </p:cSld>
  <p:clrMapOvr>
    <a:masterClrMapping/>
  </p:clrMapOvr>
  <p:transition spd="slow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arada WSNJO\Prezentacja końcowe\b5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0089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94BF7-FCDB-DF45-8B2B-908674F9BAF2}"/>
              </a:ext>
            </a:extLst>
          </p:cNvPr>
          <p:cNvSpPr txBox="1"/>
          <p:nvPr/>
        </p:nvSpPr>
        <p:spPr>
          <a:xfrm>
            <a:off x="-3" y="636720"/>
            <a:ext cx="9144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ambria" panose="02040503050406030204" pitchFamily="18" charset="0"/>
                <a:cs typeface="Arial" panose="020B0604020202020204" pitchFamily="34" charset="0"/>
              </a:rPr>
              <a:t>5 REASONS TO TRUST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574A3-2555-AC41-A2E5-5B8D44C280E3}"/>
              </a:ext>
            </a:extLst>
          </p:cNvPr>
          <p:cNvSpPr/>
          <p:nvPr/>
        </p:nvSpPr>
        <p:spPr>
          <a:xfrm>
            <a:off x="0" y="1700808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</a:rPr>
              <a:t>AI</a:t>
            </a:r>
            <a:r>
              <a:rPr lang="en-US" sz="3200" dirty="0">
                <a:latin typeface="Cambria" panose="02040503050406030204" pitchFamily="18" charset="0"/>
              </a:rPr>
              <a:t> IN EDUCATION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6F8D81-7479-4C46-BAE9-F10BD5AC8A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2" t="-585"/>
          <a:stretch/>
        </p:blipFill>
        <p:spPr>
          <a:xfrm>
            <a:off x="5868144" y="1526390"/>
            <a:ext cx="3600400" cy="5337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C8FF75-CF34-7440-9B36-253F5C1D0E08}"/>
              </a:ext>
            </a:extLst>
          </p:cNvPr>
          <p:cNvSpPr txBox="1"/>
          <p:nvPr/>
        </p:nvSpPr>
        <p:spPr>
          <a:xfrm>
            <a:off x="539552" y="2636912"/>
            <a:ext cx="5472608" cy="3670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</a:rPr>
              <a:t>PERSONALIZED LEARNING SUPPORT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</a:rPr>
              <a:t>TIME EFFICIENCY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</a:rPr>
              <a:t>RESOURCE AUGMENTATION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</a:rPr>
              <a:t>DATA-DRIVEN INSIGHTS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</a:rPr>
              <a:t>PROFESSIONAL DEVELOPMENT </a:t>
            </a:r>
          </a:p>
        </p:txBody>
      </p:sp>
    </p:spTree>
    <p:extLst>
      <p:ext uri="{BB962C8B-B14F-4D97-AF65-F5344CB8AC3E}">
        <p14:creationId xmlns:p14="http://schemas.microsoft.com/office/powerpoint/2010/main" val="3049500071"/>
      </p:ext>
    </p:extLst>
  </p:cSld>
  <p:clrMapOvr>
    <a:masterClrMapping/>
  </p:clrMapOvr>
  <p:transition spd="slow"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arada WSNJO\Prezentacja końcowe\b5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0089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94BF7-FCDB-DF45-8B2B-908674F9BAF2}"/>
              </a:ext>
            </a:extLst>
          </p:cNvPr>
          <p:cNvSpPr txBox="1"/>
          <p:nvPr/>
        </p:nvSpPr>
        <p:spPr>
          <a:xfrm>
            <a:off x="-3" y="699347"/>
            <a:ext cx="914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ambria" panose="02040503050406030204" pitchFamily="18" charset="0"/>
                <a:cs typeface="Arial" panose="020B0604020202020204" pitchFamily="34" charset="0"/>
              </a:rPr>
              <a:t>MY </a:t>
            </a:r>
            <a:r>
              <a:rPr lang="en-US" sz="6000" b="1" dirty="0">
                <a:latin typeface="Cambria" panose="02040503050406030204" pitchFamily="18" charset="0"/>
                <a:cs typeface="Arial" panose="020B0604020202020204" pitchFamily="34" charset="0"/>
              </a:rPr>
              <a:t>AI</a:t>
            </a:r>
            <a:r>
              <a:rPr lang="en-US" sz="6000" dirty="0">
                <a:latin typeface="Cambria" panose="02040503050406030204" pitchFamily="18" charset="0"/>
                <a:cs typeface="Arial" panose="020B0604020202020204" pitchFamily="34" charset="0"/>
              </a:rPr>
              <a:t> LIFE-SAVERS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FDAD7E-7729-8F4B-AED4-D2145538EEEA}"/>
              </a:ext>
            </a:extLst>
          </p:cNvPr>
          <p:cNvSpPr/>
          <p:nvPr/>
        </p:nvSpPr>
        <p:spPr>
          <a:xfrm>
            <a:off x="0" y="1842100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1E3F9-D089-B244-A0A0-CEAF9142C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666" y="2069308"/>
            <a:ext cx="1152128" cy="1152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98CB71-6CCF-1145-9D53-0B3993950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104" y="2087396"/>
            <a:ext cx="1148870" cy="11488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3880E-F17C-BD45-AEFE-0D95DB08D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0436" y="4851458"/>
            <a:ext cx="1225594" cy="1225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EEE8D4-0D97-F04E-89EF-D41C29A87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6427" y="2028144"/>
            <a:ext cx="1234457" cy="12344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A10919-9004-D348-9CBE-1FE76300AC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5243" y="3480337"/>
            <a:ext cx="1121853" cy="11218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021BE8-9937-714D-A405-CE1793E120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8313" y="4819926"/>
            <a:ext cx="1357000" cy="135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97C7B3-3C55-2A44-8953-1779C4FE1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243" y="1785713"/>
            <a:ext cx="5744811" cy="5106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3FED08-D0BC-4D48-9181-34F4ED59F5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5243" y="4819926"/>
            <a:ext cx="1252910" cy="12529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FA62BE-4400-584D-B21F-7F4693BE1F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3648" y="3455706"/>
            <a:ext cx="1202382" cy="1202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2DD1FF-DECE-A54E-9E71-BCCDB1A3BB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72457" y="3452558"/>
            <a:ext cx="1232708" cy="123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17950"/>
      </p:ext>
    </p:extLst>
  </p:cSld>
  <p:clrMapOvr>
    <a:masterClrMapping/>
  </p:clrMapOvr>
  <p:transition spd="slow"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DFD8F9-5EFC-BE48-8D54-5B2361E71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96" y="1688211"/>
            <a:ext cx="4248168" cy="4434115"/>
          </a:xfrm>
          <a:prstGeom prst="rect">
            <a:avLst/>
          </a:prstGeom>
        </p:spPr>
      </p:pic>
      <p:pic>
        <p:nvPicPr>
          <p:cNvPr id="2" name="Picture 2" descr="C:\Users\admin\Desktop\Narada WSNJO\Prezentacja końcowe\b5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144001" cy="60089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94BF7-FCDB-DF45-8B2B-908674F9BAF2}"/>
              </a:ext>
            </a:extLst>
          </p:cNvPr>
          <p:cNvSpPr txBox="1"/>
          <p:nvPr/>
        </p:nvSpPr>
        <p:spPr>
          <a:xfrm>
            <a:off x="1" y="636720"/>
            <a:ext cx="9143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ambria" panose="02040503050406030204" pitchFamily="18" charset="0"/>
                <a:cs typeface="Arial" panose="020B0604020202020204" pitchFamily="34" charset="0"/>
              </a:rPr>
              <a:t>WHAT CAN </a:t>
            </a:r>
            <a:r>
              <a:rPr lang="en-US" sz="6000" b="1" dirty="0">
                <a:latin typeface="Cambria" panose="02040503050406030204" pitchFamily="18" charset="0"/>
                <a:cs typeface="Arial" panose="020B0604020202020204" pitchFamily="34" charset="0"/>
              </a:rPr>
              <a:t>TWEE</a:t>
            </a:r>
            <a:r>
              <a:rPr lang="en-US" sz="6000" dirty="0">
                <a:latin typeface="Cambria" panose="02040503050406030204" pitchFamily="18" charset="0"/>
                <a:cs typeface="Arial" panose="020B0604020202020204" pitchFamily="34" charset="0"/>
              </a:rPr>
              <a:t> DO?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EB10E7-DFCF-9D4A-BDCE-0FD65C3F4899}"/>
              </a:ext>
            </a:extLst>
          </p:cNvPr>
          <p:cNvSpPr/>
          <p:nvPr/>
        </p:nvSpPr>
        <p:spPr>
          <a:xfrm>
            <a:off x="0" y="1842100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4EECAF-A70A-A949-9A68-815988F2BD9B}"/>
              </a:ext>
            </a:extLst>
          </p:cNvPr>
          <p:cNvSpPr txBox="1"/>
          <p:nvPr/>
        </p:nvSpPr>
        <p:spPr>
          <a:xfrm>
            <a:off x="3779912" y="2038936"/>
            <a:ext cx="5220070" cy="5046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altLang="pl-PL" sz="2200" dirty="0">
                <a:solidFill>
                  <a:srgbClr val="000000"/>
                </a:solidFill>
                <a:latin typeface="Cambria" panose="02040503050406030204" pitchFamily="18" charset="0"/>
              </a:rPr>
              <a:t>brainstorm topic vocabulary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altLang="pl-PL" sz="2200" dirty="0">
                <a:solidFill>
                  <a:srgbClr val="000000"/>
                </a:solidFill>
                <a:latin typeface="Cambria" panose="02040503050406030204" pitchFamily="18" charset="0"/>
              </a:rPr>
              <a:t>generate texts on any topic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altLang="pl-PL" sz="2200" dirty="0">
                <a:solidFill>
                  <a:srgbClr val="000000"/>
                </a:solidFill>
                <a:latin typeface="Cambria" panose="02040503050406030204" pitchFamily="18" charset="0"/>
              </a:rPr>
              <a:t>prepare engaging discussion questions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altLang="pl-PL" sz="2200" dirty="0">
                <a:solidFill>
                  <a:srgbClr val="000000"/>
                </a:solidFill>
                <a:latin typeface="Cambria" panose="02040503050406030204" pitchFamily="18" charset="0"/>
              </a:rPr>
              <a:t>come up with various exercises</a:t>
            </a:r>
          </a:p>
          <a:p>
            <a:pPr marL="342900" lvl="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altLang="pl-PL" sz="2200" dirty="0">
                <a:solidFill>
                  <a:srgbClr val="000000"/>
                </a:solidFill>
                <a:latin typeface="Cambria" panose="02040503050406030204" pitchFamily="18" charset="0"/>
              </a:rPr>
              <a:t>create questions for any YT video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altLang="pl-PL" sz="2000" dirty="0">
                <a:solidFill>
                  <a:srgbClr val="000000"/>
                </a:solidFill>
                <a:latin typeface="Cambria" panose="02040503050406030204" pitchFamily="18" charset="0"/>
              </a:rPr>
              <a:t>make a quality PDF worksheet in 3 minutes</a:t>
            </a:r>
            <a:endParaRPr lang="pl-PL" altLang="pl-PL" sz="20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ü"/>
            </a:pPr>
            <a:endParaRPr lang="en-US" altLang="pl-PL" sz="22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ü"/>
            </a:pPr>
            <a:endParaRPr lang="en-US" altLang="pl-PL" sz="22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AutoShape 14" descr="🤯">
            <a:extLst>
              <a:ext uri="{FF2B5EF4-FFF2-40B4-BE49-F238E27FC236}">
                <a16:creationId xmlns:a16="http://schemas.microsoft.com/office/drawing/2014/main" id="{027EAF5D-11F2-7849-AD6B-9EEB031970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-844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15" descr="😲">
            <a:extLst>
              <a:ext uri="{FF2B5EF4-FFF2-40B4-BE49-F238E27FC236}">
                <a16:creationId xmlns:a16="http://schemas.microsoft.com/office/drawing/2014/main" id="{EF958D5B-A7DC-D44B-84B6-02042F97B1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-5556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6" descr="😱">
            <a:extLst>
              <a:ext uri="{FF2B5EF4-FFF2-40B4-BE49-F238E27FC236}">
                <a16:creationId xmlns:a16="http://schemas.microsoft.com/office/drawing/2014/main" id="{6AE13B21-D50D-5140-9713-1234ABCAA6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-266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7" descr="🤭">
            <a:extLst>
              <a:ext uri="{FF2B5EF4-FFF2-40B4-BE49-F238E27FC236}">
                <a16:creationId xmlns:a16="http://schemas.microsoft.com/office/drawing/2014/main" id="{564F6941-63F2-DC48-A60B-A7A9EFA4B2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22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18" descr="🤩">
            <a:extLst>
              <a:ext uri="{FF2B5EF4-FFF2-40B4-BE49-F238E27FC236}">
                <a16:creationId xmlns:a16="http://schemas.microsoft.com/office/drawing/2014/main" id="{F971A224-C1B2-1041-8274-E8FE7C2BD1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111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3A2CE979-0350-D543-A3F2-D916AC334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5830115"/>
            <a:ext cx="1828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95134"/>
      </p:ext>
    </p:extLst>
  </p:cSld>
  <p:clrMapOvr>
    <a:masterClrMapping/>
  </p:clrMapOvr>
  <p:transition spd="slow"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arada WSNJO\Prezentacja końcowe\b5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0089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94BF7-FCDB-DF45-8B2B-908674F9BAF2}"/>
              </a:ext>
            </a:extLst>
          </p:cNvPr>
          <p:cNvSpPr txBox="1"/>
          <p:nvPr/>
        </p:nvSpPr>
        <p:spPr>
          <a:xfrm>
            <a:off x="-3" y="636720"/>
            <a:ext cx="9144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ambria" panose="02040503050406030204" pitchFamily="18" charset="0"/>
                <a:cs typeface="Arial" panose="020B0604020202020204" pitchFamily="34" charset="0"/>
              </a:rPr>
              <a:t>SO, TO </a:t>
            </a:r>
            <a:r>
              <a:rPr lang="en-US" sz="6000" b="1" dirty="0">
                <a:latin typeface="Cambria" panose="02040503050406030204" pitchFamily="18" charset="0"/>
                <a:cs typeface="Arial" panose="020B0604020202020204" pitchFamily="34" charset="0"/>
              </a:rPr>
              <a:t>AI</a:t>
            </a:r>
            <a:r>
              <a:rPr lang="en-US" sz="6000" dirty="0">
                <a:latin typeface="Cambria" panose="02040503050406030204" pitchFamily="18" charset="0"/>
                <a:cs typeface="Arial" panose="020B0604020202020204" pitchFamily="34" charset="0"/>
              </a:rPr>
              <a:t> OR NOT TO </a:t>
            </a:r>
            <a:r>
              <a:rPr lang="en-US" sz="6000" b="1" dirty="0">
                <a:latin typeface="Cambria" panose="02040503050406030204" pitchFamily="18" charset="0"/>
                <a:cs typeface="Arial" panose="020B0604020202020204" pitchFamily="34" charset="0"/>
              </a:rPr>
              <a:t>AI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574A3-2555-AC41-A2E5-5B8D44C280E3}"/>
              </a:ext>
            </a:extLst>
          </p:cNvPr>
          <p:cNvSpPr/>
          <p:nvPr/>
        </p:nvSpPr>
        <p:spPr>
          <a:xfrm>
            <a:off x="0" y="1700808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</a:rPr>
              <a:t>IN EDUCATION?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A673AC-0169-6E47-A7CF-9B5813C12A09}"/>
              </a:ext>
            </a:extLst>
          </p:cNvPr>
          <p:cNvSpPr/>
          <p:nvPr/>
        </p:nvSpPr>
        <p:spPr>
          <a:xfrm>
            <a:off x="152424" y="2497112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“</a:t>
            </a:r>
            <a:r>
              <a:rPr lang="en-US" sz="2400" dirty="0">
                <a:latin typeface="Cambria" panose="02040503050406030204" pitchFamily="18" charset="0"/>
              </a:rPr>
              <a:t>Using AI has brought back the joy in teaching for me.”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4B3730-A6E6-0F4D-871E-D507EE23EBC6}"/>
              </a:ext>
            </a:extLst>
          </p:cNvPr>
          <p:cNvSpPr/>
          <p:nvPr/>
        </p:nvSpPr>
        <p:spPr>
          <a:xfrm>
            <a:off x="2516531" y="4934521"/>
            <a:ext cx="40649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merican Typewriter" panose="02090604020004020304" pitchFamily="18" charset="77"/>
              </a:rPr>
              <a:t>“My lessons have become more dynamic. AI has been a game-changer.”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4732B1-072D-544B-AE57-4E0DB0959616}"/>
              </a:ext>
            </a:extLst>
          </p:cNvPr>
          <p:cNvSpPr txBox="1"/>
          <p:nvPr/>
        </p:nvSpPr>
        <p:spPr>
          <a:xfrm>
            <a:off x="510972" y="3411731"/>
            <a:ext cx="4111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dale Mono" panose="020B0509000000000004" pitchFamily="49" charset="0"/>
                <a:cs typeface="Al Bayan" pitchFamily="2" charset="-78"/>
              </a:rPr>
              <a:t>“Before AI I used to spend countless hours on administrative tasks”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E4E493-24B0-8748-8792-39A73124C428}"/>
              </a:ext>
            </a:extLst>
          </p:cNvPr>
          <p:cNvSpPr/>
          <p:nvPr/>
        </p:nvSpPr>
        <p:spPr>
          <a:xfrm>
            <a:off x="4518248" y="232960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Bradley Hand" pitchFamily="2" charset="77"/>
              </a:rPr>
              <a:t>“AI is my trusty sidekick in the battle against homework piles.”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4C0249-F4A8-0B45-91D0-ED6802941E9C}"/>
              </a:ext>
            </a:extLst>
          </p:cNvPr>
          <p:cNvSpPr/>
          <p:nvPr/>
        </p:nvSpPr>
        <p:spPr>
          <a:xfrm>
            <a:off x="4622729" y="325879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American Typewriter" panose="02090604020004020304" pitchFamily="18" charset="77"/>
              </a:rPr>
              <a:t>“AI’s my secret weapon in the classroom. It’s like having superpowers. I can tailor lessons, rescue students in distress and still have time for a good cup of coffee.”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892582-E1B6-F743-A90A-A556D0371609}"/>
              </a:ext>
            </a:extLst>
          </p:cNvPr>
          <p:cNvSpPr/>
          <p:nvPr/>
        </p:nvSpPr>
        <p:spPr>
          <a:xfrm>
            <a:off x="6569968" y="5199865"/>
            <a:ext cx="2520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</a:rPr>
              <a:t>“Thanks to AI I’ve upgraded from teacher 1.0 to 2.0!”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F59DB1-4BEA-F24F-A517-CD2342174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" y="4736123"/>
            <a:ext cx="3385689" cy="212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71337"/>
      </p:ext>
    </p:extLst>
  </p:cSld>
  <p:clrMapOvr>
    <a:masterClrMapping/>
  </p:clrMapOvr>
  <p:transition spd="slow"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BB4263-C4FB-6E41-ACA6-68CB05FC9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94" y="1871677"/>
            <a:ext cx="2261524" cy="2261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D8D35F-9E10-E540-A512-D6C1CE332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94" y="4299838"/>
            <a:ext cx="2286937" cy="2286937"/>
          </a:xfrm>
          <a:prstGeom prst="rect">
            <a:avLst/>
          </a:prstGeom>
        </p:spPr>
      </p:pic>
      <p:pic>
        <p:nvPicPr>
          <p:cNvPr id="2" name="Picture 2" descr="C:\Users\admin\Desktop\Narada WSNJO\Prezentacja końcowe\b5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9144001" cy="60089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94BF7-FCDB-DF45-8B2B-908674F9BAF2}"/>
              </a:ext>
            </a:extLst>
          </p:cNvPr>
          <p:cNvSpPr txBox="1"/>
          <p:nvPr/>
        </p:nvSpPr>
        <p:spPr>
          <a:xfrm>
            <a:off x="11014" y="689377"/>
            <a:ext cx="914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ambria" panose="02040503050406030204" pitchFamily="18" charset="0"/>
                <a:cs typeface="Arial" panose="020B0604020202020204" pitchFamily="34" charset="0"/>
              </a:rPr>
              <a:t>THANK YOU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53AD30-D777-9244-813C-121313335EB5}"/>
              </a:ext>
            </a:extLst>
          </p:cNvPr>
          <p:cNvSpPr txBox="1"/>
          <p:nvPr/>
        </p:nvSpPr>
        <p:spPr>
          <a:xfrm>
            <a:off x="1529914" y="1662164"/>
            <a:ext cx="60841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600" b="1" dirty="0">
                <a:latin typeface="Cambria" panose="02040503050406030204" pitchFamily="18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JLT.LESIAK@GMAIL.COM</a:t>
            </a:r>
            <a:r>
              <a:rPr lang="en-CA" sz="2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C9EAC4-471C-624C-9918-AFF43BD65D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t="9337" r="23991"/>
          <a:stretch/>
        </p:blipFill>
        <p:spPr>
          <a:xfrm>
            <a:off x="3131840" y="2909111"/>
            <a:ext cx="5183721" cy="302021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2839C5B-3E9C-7941-848F-8BAABD727C55}"/>
              </a:ext>
            </a:extLst>
          </p:cNvPr>
          <p:cNvSpPr/>
          <p:nvPr/>
        </p:nvSpPr>
        <p:spPr>
          <a:xfrm>
            <a:off x="7559477" y="5322463"/>
            <a:ext cx="756084" cy="5760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16535"/>
      </p:ext>
    </p:extLst>
  </p:cSld>
  <p:clrMapOvr>
    <a:masterClrMapping/>
  </p:clrMapOvr>
  <p:transition spd="slow">
    <p:randomBar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8417b2fb-54a7-4fbc-b023-b6b37b7a623f" origin="userSelected">
  <element uid="d7220eed-17a6-431d-810c-83a0ddfed893" value=""/>
</sisl>
</file>

<file path=customXml/itemProps1.xml><?xml version="1.0" encoding="utf-8"?>
<ds:datastoreItem xmlns:ds="http://schemas.openxmlformats.org/officeDocument/2006/customXml" ds:itemID="{41E7FEC5-50FE-426E-AF1D-4FCC28C60B88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304</Words>
  <Application>Microsoft Macintosh PowerPoint</Application>
  <PresentationFormat>On-screen Show (4:3)</PresentationFormat>
  <Paragraphs>53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Al Bayan</vt:lpstr>
      <vt:lpstr>American Typewriter</vt:lpstr>
      <vt:lpstr>Andale Mono</vt:lpstr>
      <vt:lpstr>Arial</vt:lpstr>
      <vt:lpstr>Arial Narrow</vt:lpstr>
      <vt:lpstr>Bradley Hand</vt:lpstr>
      <vt:lpstr>Calibri</vt:lpstr>
      <vt:lpstr>Cambria</vt:lpstr>
      <vt:lpstr>Copperplate</vt:lpstr>
      <vt:lpstr>Courier New</vt:lpstr>
      <vt:lpstr>Wingdings</vt:lpstr>
      <vt:lpstr>Motyw pakietu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WSNJO</dc:creator>
  <cp:lastModifiedBy>Jolanta Grabowska</cp:lastModifiedBy>
  <cp:revision>171</cp:revision>
  <cp:lastPrinted>2023-10-03T09:15:45Z</cp:lastPrinted>
  <dcterms:created xsi:type="dcterms:W3CDTF">2022-06-08T12:51:53Z</dcterms:created>
  <dcterms:modified xsi:type="dcterms:W3CDTF">2023-10-03T09:45:25Z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3f95037e-b317-48c8-b60c-d419b164fd8d</vt:lpwstr>
  </property>
  <property fmtid="{D5CDD505-2E9C-101B-9397-08002B2CF9AE}" pid="3" name="bjClsUserRVM">
    <vt:lpwstr>[]</vt:lpwstr>
  </property>
  <property fmtid="{D5CDD505-2E9C-101B-9397-08002B2CF9AE}" pid="4" name="bjSaver">
    <vt:lpwstr>Z5oytlNMrfLXbujqH8Fm6pcAKV/+MHDz</vt:lpwstr>
  </property>
  <property fmtid="{D5CDD505-2E9C-101B-9397-08002B2CF9AE}" pid="5" name="bjDocumentLabelXML">
    <vt:lpwstr>&lt;?xml version="1.0" encoding="us-ascii"?&gt;&lt;sisl xmlns:xsi="http://www.w3.org/2001/XMLSchema-instance" xmlns:xsd="http://www.w3.org/2001/XMLSchema" sislVersion="0" policy="8417b2fb-54a7-4fbc-b023-b6b37b7a623f" origin="userSelected" xmlns="http://www.boldonj</vt:lpwstr>
  </property>
  <property fmtid="{D5CDD505-2E9C-101B-9397-08002B2CF9AE}" pid="6" name="bjDocumentLabelXML-0">
    <vt:lpwstr>ames.com/2008/01/sie/internal/label"&gt;&lt;element uid="d7220eed-17a6-431d-810c-83a0ddfed893" value="" /&gt;&lt;/sisl&gt;</vt:lpwstr>
  </property>
  <property fmtid="{D5CDD505-2E9C-101B-9397-08002B2CF9AE}" pid="7" name="bjDocumentSecurityLabel">
    <vt:lpwstr>[d7220eed-17a6-431d-810c-83a0ddfed893]</vt:lpwstr>
  </property>
  <property fmtid="{D5CDD505-2E9C-101B-9397-08002B2CF9AE}" pid="8" name="bjPortionMark">
    <vt:lpwstr>[JAW]</vt:lpwstr>
  </property>
</Properties>
</file>