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669088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hEMZYI6fSX67uPFC6L8zKgtBoR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78a6b738d9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g278a6b738d9_0_42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7904916ae3_0_7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27904916ae3_0_722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7904916ae3_0_7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g27904916ae3_0_731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7904916ae3_0_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g27904916ae3_0_738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7904916ae3_0_7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g27904916ae3_0_744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791fd593a3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g2791fd593a3_4_0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791fd593a3_4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g2791fd593a3_4_7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791fd593a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g2791fd593a3_0_0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791fd593a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g2791fd593a3_0_7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791e537db8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g2791e537db8_2_6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7a4d3f0195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g27a4d3f0195_0_13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791e537db8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g2791e537db8_2_11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3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p4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5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8" name="Google Shape;2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6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6" name="Google Shape;2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791e537db8_2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g2791e537db8_2_70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791e537db8_2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g2791e537db8_2_76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791e537db8_2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g2791e537db8_2_82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79714bd71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g279714bd71e_0_0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78a6b738d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g278a6b738d9_0_5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7ab600aa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800" cy="372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27ab600aa7f_0_0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7a4d3f019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g27a4d3f0195_0_0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7a4d3f019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g27a4d3f0195_0_5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78a6b738d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g278a6b738d9_0_0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78a6b738d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g278a6b738d9_0_12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78a6b738d9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g278a6b738d9_0_17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78a6b738d9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g278a6b738d9_0_22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78a6b738d9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g278a6b738d9_0_28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78a6b738d9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g278a6b738d9_0_35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8"/>
          <p:cNvSpPr txBox="1"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Cambria"/>
              <a:buNone/>
              <a:defRPr sz="6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8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1"/>
          </p:nvPr>
        </p:nvSpPr>
        <p:spPr>
          <a:xfrm rot="5400000">
            <a:off x="1866900" y="190500"/>
            <a:ext cx="4800600" cy="7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>
            <a:spLocks noGrp="1"/>
          </p:cNvSpPr>
          <p:nvPr>
            <p:ph type="title"/>
          </p:nvPr>
        </p:nvSpPr>
        <p:spPr>
          <a:xfrm rot="5400000">
            <a:off x="4579938" y="2324101"/>
            <a:ext cx="5851525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0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mbria"/>
              <a:buNone/>
              <a:defRPr sz="36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body" idx="1"/>
          </p:nvPr>
        </p:nvSpPr>
        <p:spPr>
          <a:xfrm>
            <a:off x="457200" y="1536192"/>
            <a:ext cx="3657600" cy="459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2"/>
          </p:nvPr>
        </p:nvSpPr>
        <p:spPr>
          <a:xfrm>
            <a:off x="4419600" y="1536192"/>
            <a:ext cx="3657600" cy="459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2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365760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body" idx="3"/>
          </p:nvPr>
        </p:nvSpPr>
        <p:spPr>
          <a:xfrm>
            <a:off x="4419600" y="1535113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body" idx="4"/>
          </p:nvPr>
        </p:nvSpPr>
        <p:spPr>
          <a:xfrm>
            <a:off x="4419600" y="2174875"/>
            <a:ext cx="365760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mbria"/>
              <a:buNone/>
              <a:defRPr sz="2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304799" y="6096000"/>
            <a:ext cx="7772401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2"/>
          </p:nvPr>
        </p:nvSpPr>
        <p:spPr>
          <a:xfrm>
            <a:off x="304800" y="381000"/>
            <a:ext cx="7772400" cy="4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mbria"/>
              <a:buNone/>
              <a:defRPr sz="22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>
            <a:spLocks noGrp="1"/>
          </p:cNvSpPr>
          <p:nvPr>
            <p:ph type="pic" idx="2"/>
          </p:nvPr>
        </p:nvSpPr>
        <p:spPr>
          <a:xfrm>
            <a:off x="0" y="0"/>
            <a:ext cx="8458200" cy="54864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6"/>
          <p:cNvSpPr txBox="1">
            <a:spLocks noGrp="1"/>
          </p:cNvSpPr>
          <p:nvPr>
            <p:ph type="body" idx="1"/>
          </p:nvPr>
        </p:nvSpPr>
        <p:spPr>
          <a:xfrm>
            <a:off x="301752" y="6096000"/>
            <a:ext cx="7772400" cy="612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75000">
              <a:schemeClr val="lt1"/>
            </a:gs>
            <a:gs pos="100000">
              <a:srgbClr val="D8D8D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7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>
            <a:spLocks noGrp="1"/>
          </p:cNvSpPr>
          <p:nvPr>
            <p:ph type="ctrTitle"/>
          </p:nvPr>
        </p:nvSpPr>
        <p:spPr>
          <a:xfrm>
            <a:off x="685800" y="1309574"/>
            <a:ext cx="7753350" cy="194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23"/>
              <a:buFont typeface="Calibri"/>
              <a:buNone/>
            </a:pPr>
            <a:r>
              <a:rPr lang="hr-HR" sz="4400" dirty="0"/>
              <a:t>The Use of AI </a:t>
            </a:r>
            <a:endParaRPr sz="44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23"/>
              <a:buFont typeface="Calibri"/>
              <a:buNone/>
            </a:pPr>
            <a:r>
              <a:rPr lang="hr-HR" sz="4400" dirty="0"/>
              <a:t>in Item Generation and Analysis – </a:t>
            </a:r>
            <a:br>
              <a:rPr lang="lv-LV" sz="4400" dirty="0"/>
            </a:br>
            <a:r>
              <a:rPr lang="lv-LV" sz="4400" dirty="0"/>
              <a:t>the </a:t>
            </a:r>
            <a:r>
              <a:rPr lang="hr-HR" sz="4400" dirty="0"/>
              <a:t>Croatian Experience</a:t>
            </a:r>
            <a:endParaRPr sz="4400" dirty="0"/>
          </a:p>
        </p:txBody>
      </p:sp>
      <p:sp>
        <p:nvSpPr>
          <p:cNvPr id="87" name="Google Shape;87;p1"/>
          <p:cNvSpPr txBox="1">
            <a:spLocks noGrp="1"/>
          </p:cNvSpPr>
          <p:nvPr>
            <p:ph type="subTitle" idx="1"/>
          </p:nvPr>
        </p:nvSpPr>
        <p:spPr>
          <a:xfrm>
            <a:off x="5629275" y="4751175"/>
            <a:ext cx="2399100" cy="88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23"/>
              <a:buNone/>
            </a:pPr>
            <a:endParaRPr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23"/>
              <a:buNone/>
            </a:pPr>
            <a:r>
              <a:rPr lang="hr-HR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Suzana Horvat</a:t>
            </a:r>
            <a:endParaRPr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23"/>
              <a:buNone/>
            </a:pPr>
            <a:r>
              <a:rPr lang="hr-HR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Kristina Serdoz</a:t>
            </a:r>
            <a:endParaRPr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1581150" y="3637247"/>
            <a:ext cx="5619750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23"/>
              <a:buFont typeface="Calibri"/>
              <a:buNone/>
            </a:pPr>
            <a:endParaRPr sz="1800" b="0" i="0" u="none" strike="noStrike" cap="none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23"/>
              <a:buFont typeface="Calibri"/>
              <a:buNone/>
            </a:pPr>
            <a:r>
              <a:rPr lang="hr-HR" sz="18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NATO BILC STANAG 6001 Testing Workshop</a:t>
            </a:r>
            <a:endParaRPr sz="1800" b="0" i="0" u="none" strike="noStrike" cap="none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23"/>
              <a:buFont typeface="Calibri"/>
              <a:buNone/>
            </a:pPr>
            <a:r>
              <a:rPr lang="hr-HR" sz="18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Riga, Latvia 2023</a:t>
            </a:r>
            <a:endParaRPr sz="1800" b="0" i="0" u="none" strike="noStrike" cap="none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78a6b738d9_0_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mbria"/>
              <a:buNone/>
            </a:pPr>
            <a:r>
              <a:rPr lang="hr-HR"/>
              <a:t>2. TEXT ANALYSIS</a:t>
            </a:r>
            <a:endParaRPr/>
          </a:p>
        </p:txBody>
      </p:sp>
      <p:pic>
        <p:nvPicPr>
          <p:cNvPr id="144" name="Google Shape;144;g278a6b738d9_0_42"/>
          <p:cNvPicPr preferRelativeResize="0"/>
          <p:nvPr/>
        </p:nvPicPr>
        <p:blipFill rotWithShape="1">
          <a:blip r:embed="rId3">
            <a:alphaModFix/>
          </a:blip>
          <a:srcRect l="2035" r="1267"/>
          <a:stretch/>
        </p:blipFill>
        <p:spPr>
          <a:xfrm>
            <a:off x="609803" y="1417650"/>
            <a:ext cx="7810298" cy="1717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278a6b738d9_0_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5325" y="3429000"/>
            <a:ext cx="7496700" cy="2736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6" name="Google Shape;146;g278a6b738d9_0_42"/>
          <p:cNvCxnSpPr/>
          <p:nvPr/>
        </p:nvCxnSpPr>
        <p:spPr>
          <a:xfrm rot="10800000" flipH="1">
            <a:off x="1433673" y="4905375"/>
            <a:ext cx="4986177" cy="1905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g27904916ae3_0_7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701" y="857251"/>
            <a:ext cx="7291388" cy="51149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2" name="Google Shape;152;g27904916ae3_0_722"/>
          <p:cNvCxnSpPr/>
          <p:nvPr/>
        </p:nvCxnSpPr>
        <p:spPr>
          <a:xfrm rot="10800000" flipH="1">
            <a:off x="885825" y="1600200"/>
            <a:ext cx="3010002" cy="1905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3" name="Google Shape;153;g27904916ae3_0_722"/>
          <p:cNvCxnSpPr/>
          <p:nvPr/>
        </p:nvCxnSpPr>
        <p:spPr>
          <a:xfrm rot="10800000" flipH="1">
            <a:off x="2543226" y="1943100"/>
            <a:ext cx="3010002" cy="1905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4" name="Google Shape;154;g27904916ae3_0_722"/>
          <p:cNvCxnSpPr/>
          <p:nvPr/>
        </p:nvCxnSpPr>
        <p:spPr>
          <a:xfrm rot="10800000" flipH="1">
            <a:off x="2295525" y="3552825"/>
            <a:ext cx="3257703" cy="1905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5" name="Google Shape;155;g27904916ae3_0_722"/>
          <p:cNvCxnSpPr/>
          <p:nvPr/>
        </p:nvCxnSpPr>
        <p:spPr>
          <a:xfrm rot="10800000" flipH="1">
            <a:off x="3486150" y="5029200"/>
            <a:ext cx="2914650" cy="1905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7904916ae3_0_7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mbria"/>
              <a:buNone/>
            </a:pPr>
            <a:r>
              <a:rPr lang="hr-HR"/>
              <a:t>3. TASK ANALYSIS</a:t>
            </a:r>
            <a:endParaRPr/>
          </a:p>
        </p:txBody>
      </p:sp>
      <p:pic>
        <p:nvPicPr>
          <p:cNvPr id="161" name="Google Shape;161;g27904916ae3_0_7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3725" y="1417638"/>
            <a:ext cx="7162800" cy="233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27904916ae3_0_7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3713" y="3797763"/>
            <a:ext cx="7419975" cy="2457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3" name="Google Shape;163;g27904916ae3_0_731"/>
          <p:cNvCxnSpPr/>
          <p:nvPr/>
        </p:nvCxnSpPr>
        <p:spPr>
          <a:xfrm>
            <a:off x="2717800" y="5238750"/>
            <a:ext cx="213995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4" name="Google Shape;164;g27904916ae3_0_731"/>
          <p:cNvCxnSpPr/>
          <p:nvPr/>
        </p:nvCxnSpPr>
        <p:spPr>
          <a:xfrm rot="10800000" flipH="1">
            <a:off x="3479787" y="5486400"/>
            <a:ext cx="1647825" cy="1905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g27904916ae3_0_7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0275" y="755525"/>
            <a:ext cx="7312399" cy="3210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0" name="Google Shape;170;g27904916ae3_0_738"/>
          <p:cNvCxnSpPr/>
          <p:nvPr/>
        </p:nvCxnSpPr>
        <p:spPr>
          <a:xfrm rot="10800000" flipH="1">
            <a:off x="2276475" y="2057400"/>
            <a:ext cx="5353050" cy="1905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7904916ae3_0_7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43478"/>
              <a:buFont typeface="Cambria"/>
              <a:buNone/>
            </a:pPr>
            <a:r>
              <a:rPr lang="hr-HR"/>
              <a:t>4. ASSUMING THE ROLE OF THE TEST TAKER </a:t>
            </a:r>
            <a:endParaRPr/>
          </a:p>
        </p:txBody>
      </p:sp>
      <p:sp>
        <p:nvSpPr>
          <p:cNvPr id="176" name="Google Shape;176;g27904916ae3_0_7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6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pic>
        <p:nvPicPr>
          <p:cNvPr id="177" name="Google Shape;177;g27904916ae3_0_7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474262"/>
            <a:ext cx="7200900" cy="5286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8" name="Google Shape;178;g27904916ae3_0_744"/>
          <p:cNvCxnSpPr/>
          <p:nvPr/>
        </p:nvCxnSpPr>
        <p:spPr>
          <a:xfrm>
            <a:off x="1314450" y="5895975"/>
            <a:ext cx="5076825" cy="1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g2791fd593a3_4_0"/>
          <p:cNvPicPr preferRelativeResize="0"/>
          <p:nvPr/>
        </p:nvPicPr>
        <p:blipFill rotWithShape="1">
          <a:blip r:embed="rId3">
            <a:alphaModFix/>
          </a:blip>
          <a:srcRect r="5179"/>
          <a:stretch/>
        </p:blipFill>
        <p:spPr>
          <a:xfrm>
            <a:off x="361951" y="588963"/>
            <a:ext cx="7896224" cy="52661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Google Shape;184;g2791fd593a3_4_0"/>
          <p:cNvCxnSpPr/>
          <p:nvPr/>
        </p:nvCxnSpPr>
        <p:spPr>
          <a:xfrm rot="10800000" flipH="1">
            <a:off x="1633538" y="2333625"/>
            <a:ext cx="5367337" cy="1905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5" name="Google Shape;185;g2791fd593a3_4_0"/>
          <p:cNvCxnSpPr/>
          <p:nvPr/>
        </p:nvCxnSpPr>
        <p:spPr>
          <a:xfrm>
            <a:off x="3190875" y="4238625"/>
            <a:ext cx="12573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6" name="Google Shape;186;g2791fd593a3_4_0"/>
          <p:cNvCxnSpPr/>
          <p:nvPr/>
        </p:nvCxnSpPr>
        <p:spPr>
          <a:xfrm>
            <a:off x="4772025" y="5581650"/>
            <a:ext cx="244792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791fd593a3_4_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43478"/>
              <a:buFont typeface="Cambria"/>
              <a:buNone/>
            </a:pPr>
            <a:r>
              <a:rPr lang="hr-HR"/>
              <a:t>5. ANALYZING THE PILOTING RESULTS</a:t>
            </a:r>
            <a:endParaRPr/>
          </a:p>
        </p:txBody>
      </p:sp>
      <p:pic>
        <p:nvPicPr>
          <p:cNvPr id="192" name="Google Shape;192;g2791fd593a3_4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7902" y="1753961"/>
            <a:ext cx="8011698" cy="29609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3" name="Google Shape;193;g2791fd593a3_4_7"/>
          <p:cNvCxnSpPr/>
          <p:nvPr/>
        </p:nvCxnSpPr>
        <p:spPr>
          <a:xfrm>
            <a:off x="885825" y="2076450"/>
            <a:ext cx="17526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4" name="Google Shape;194;g2791fd593a3_4_7"/>
          <p:cNvCxnSpPr/>
          <p:nvPr/>
        </p:nvCxnSpPr>
        <p:spPr>
          <a:xfrm>
            <a:off x="4686300" y="2638425"/>
            <a:ext cx="225742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g2791fd593a3_0_0"/>
          <p:cNvPicPr preferRelativeResize="0"/>
          <p:nvPr/>
        </p:nvPicPr>
        <p:blipFill rotWithShape="1">
          <a:blip r:embed="rId3">
            <a:alphaModFix/>
          </a:blip>
          <a:srcRect r="-5395"/>
          <a:stretch/>
        </p:blipFill>
        <p:spPr>
          <a:xfrm>
            <a:off x="276225" y="1736799"/>
            <a:ext cx="8372525" cy="2716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g2791fd593a3_0_0"/>
          <p:cNvCxnSpPr/>
          <p:nvPr/>
        </p:nvCxnSpPr>
        <p:spPr>
          <a:xfrm>
            <a:off x="2414155" y="3552825"/>
            <a:ext cx="426287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1" name="Google Shape;201;g2791fd593a3_0_0"/>
          <p:cNvCxnSpPr/>
          <p:nvPr/>
        </p:nvCxnSpPr>
        <p:spPr>
          <a:xfrm>
            <a:off x="6105525" y="3924300"/>
            <a:ext cx="117157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2" name="Google Shape;202;g2791fd593a3_0_0"/>
          <p:cNvCxnSpPr/>
          <p:nvPr/>
        </p:nvCxnSpPr>
        <p:spPr>
          <a:xfrm>
            <a:off x="600075" y="4324350"/>
            <a:ext cx="528637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g2791fd593a3_0_7"/>
          <p:cNvPicPr preferRelativeResize="0"/>
          <p:nvPr/>
        </p:nvPicPr>
        <p:blipFill rotWithShape="1">
          <a:blip r:embed="rId3">
            <a:alphaModFix/>
          </a:blip>
          <a:srcRect l="-1771" t="5850" r="10729" b="-5850"/>
          <a:stretch/>
        </p:blipFill>
        <p:spPr>
          <a:xfrm>
            <a:off x="1" y="1417637"/>
            <a:ext cx="8324850" cy="43953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8" name="Google Shape;208;g2791fd593a3_0_7"/>
          <p:cNvCxnSpPr/>
          <p:nvPr/>
        </p:nvCxnSpPr>
        <p:spPr>
          <a:xfrm>
            <a:off x="1600200" y="2171700"/>
            <a:ext cx="40767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9" name="Google Shape;209;g2791fd593a3_0_7"/>
          <p:cNvCxnSpPr/>
          <p:nvPr/>
        </p:nvCxnSpPr>
        <p:spPr>
          <a:xfrm>
            <a:off x="809625" y="4724400"/>
            <a:ext cx="539115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791e537db8_2_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</a:pPr>
            <a:r>
              <a:rPr lang="hr-HR"/>
              <a:t>6. REVISING THE TASK</a:t>
            </a:r>
            <a:endParaRPr/>
          </a:p>
        </p:txBody>
      </p:sp>
      <p:pic>
        <p:nvPicPr>
          <p:cNvPr id="215" name="Google Shape;215;g2791e537db8_2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575" y="1567550"/>
            <a:ext cx="8199100" cy="3634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6" name="Google Shape;216;g2791e537db8_2_6"/>
          <p:cNvCxnSpPr/>
          <p:nvPr/>
        </p:nvCxnSpPr>
        <p:spPr>
          <a:xfrm>
            <a:off x="4524375" y="2295525"/>
            <a:ext cx="33147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7" name="Google Shape;217;g2791e537db8_2_6"/>
          <p:cNvCxnSpPr/>
          <p:nvPr/>
        </p:nvCxnSpPr>
        <p:spPr>
          <a:xfrm>
            <a:off x="1019175" y="2590800"/>
            <a:ext cx="120967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g27a4d3f0195_0_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975" y="185650"/>
            <a:ext cx="5115899" cy="6331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g2791e537db8_2_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8525" y="361000"/>
            <a:ext cx="7631925" cy="329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g2791e537db8_2_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4501" y="4152050"/>
            <a:ext cx="7926550" cy="180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mbria"/>
              <a:buNone/>
            </a:pPr>
            <a:r>
              <a:rPr lang="hr-HR"/>
              <a:t>ITEM ANALYSIS 2</a:t>
            </a:r>
            <a:endParaRPr/>
          </a:p>
        </p:txBody>
      </p:sp>
      <p:sp>
        <p:nvSpPr>
          <p:cNvPr id="229" name="Google Shape;229;p3"/>
          <p:cNvSpPr txBox="1">
            <a:spLocks noGrp="1"/>
          </p:cNvSpPr>
          <p:nvPr>
            <p:ph type="body" idx="1"/>
          </p:nvPr>
        </p:nvSpPr>
        <p:spPr>
          <a:xfrm>
            <a:off x="457199" y="1600200"/>
            <a:ext cx="7934325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hr-HR"/>
              <a:t>LISTENING L3 MCQ “A Speech on Climate Crisis”</a:t>
            </a:r>
            <a:endParaRPr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hr-HR"/>
              <a:t>listen, briefly moderate (potential problems)</a:t>
            </a:r>
            <a:endParaRPr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r-HR" b="1"/>
              <a:t>According to the speaker, the situation is worsening because of …</a:t>
            </a:r>
            <a:endParaRPr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lphaLcParenR"/>
            </a:pPr>
            <a:r>
              <a:rPr lang="hr-HR"/>
              <a:t>The mismanagement of finances.</a:t>
            </a:r>
            <a:endParaRPr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lphaLcParenR"/>
            </a:pPr>
            <a:r>
              <a:rPr lang="hr-HR"/>
              <a:t>The over-exploitation of fossil fuels.</a:t>
            </a:r>
            <a:endParaRPr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lphaLcParenR"/>
            </a:pPr>
            <a:r>
              <a:rPr lang="hr-HR"/>
              <a:t>The lack of resolve to deal with the issue.</a:t>
            </a:r>
            <a:endParaRPr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lphaLcParenR"/>
            </a:pPr>
            <a:r>
              <a:rPr lang="hr-HR"/>
              <a:t>The high cost of new sustainable technologies.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mbria"/>
              <a:buNone/>
            </a:pPr>
            <a:r>
              <a:rPr lang="hr-HR"/>
              <a:t>ITEM ANALYSIS 2</a:t>
            </a:r>
            <a:endParaRPr/>
          </a:p>
        </p:txBody>
      </p:sp>
      <p:sp>
        <p:nvSpPr>
          <p:cNvPr id="235" name="Google Shape;235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-HR"/>
              <a:t>statistics FV 54 / DI 0,00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-HR"/>
              <a:t>moderation findings</a:t>
            </a:r>
            <a:endParaRPr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-HR"/>
              <a:t>analysis of the task with Chat GPT (3.5 &amp;4)</a:t>
            </a:r>
            <a:endParaRPr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hr-HR"/>
              <a:t>alignment IAW STANAG 6001 only (listening!)</a:t>
            </a:r>
            <a:endParaRPr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hr-HR"/>
              <a:t>defining the text in terms of author’s purpose, text type and topical domain</a:t>
            </a:r>
            <a:endParaRPr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hr-HR"/>
              <a:t>defining the task in terms of listener’s task and precision of response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/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5"/>
          <p:cNvPicPr preferRelativeResize="0"/>
          <p:nvPr/>
        </p:nvPicPr>
        <p:blipFill rotWithShape="1">
          <a:blip r:embed="rId3">
            <a:alphaModFix/>
          </a:blip>
          <a:srcRect r="3425"/>
          <a:stretch/>
        </p:blipFill>
        <p:spPr>
          <a:xfrm>
            <a:off x="367050" y="1119774"/>
            <a:ext cx="8053050" cy="42142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1" name="Google Shape;241;p5"/>
          <p:cNvCxnSpPr/>
          <p:nvPr/>
        </p:nvCxnSpPr>
        <p:spPr>
          <a:xfrm>
            <a:off x="1724025" y="4400550"/>
            <a:ext cx="237172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2" name="Google Shape;242;p5"/>
          <p:cNvCxnSpPr/>
          <p:nvPr/>
        </p:nvCxnSpPr>
        <p:spPr>
          <a:xfrm>
            <a:off x="5000625" y="4743450"/>
            <a:ext cx="275272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3" name="Google Shape;243;p5"/>
          <p:cNvCxnSpPr/>
          <p:nvPr/>
        </p:nvCxnSpPr>
        <p:spPr>
          <a:xfrm>
            <a:off x="6134100" y="2209800"/>
            <a:ext cx="202882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350" y="985000"/>
            <a:ext cx="7892102" cy="46728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9" name="Google Shape;249;p6"/>
          <p:cNvCxnSpPr/>
          <p:nvPr/>
        </p:nvCxnSpPr>
        <p:spPr>
          <a:xfrm>
            <a:off x="4010025" y="3762375"/>
            <a:ext cx="394335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g2791e537db8_2_70"/>
          <p:cNvPicPr preferRelativeResize="0"/>
          <p:nvPr/>
        </p:nvPicPr>
        <p:blipFill rotWithShape="1">
          <a:blip r:embed="rId3">
            <a:alphaModFix/>
          </a:blip>
          <a:srcRect r="2909"/>
          <a:stretch/>
        </p:blipFill>
        <p:spPr>
          <a:xfrm>
            <a:off x="762000" y="866774"/>
            <a:ext cx="7629525" cy="4924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5" name="Google Shape;255;g2791e537db8_2_70"/>
          <p:cNvCxnSpPr/>
          <p:nvPr/>
        </p:nvCxnSpPr>
        <p:spPr>
          <a:xfrm>
            <a:off x="1943100" y="2066925"/>
            <a:ext cx="597217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6" name="Google Shape;256;g2791e537db8_2_70"/>
          <p:cNvCxnSpPr/>
          <p:nvPr/>
        </p:nvCxnSpPr>
        <p:spPr>
          <a:xfrm>
            <a:off x="1209675" y="2476500"/>
            <a:ext cx="221932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7" name="Google Shape;257;g2791e537db8_2_70"/>
          <p:cNvCxnSpPr/>
          <p:nvPr/>
        </p:nvCxnSpPr>
        <p:spPr>
          <a:xfrm>
            <a:off x="2357437" y="4695825"/>
            <a:ext cx="2433638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75" y="1514476"/>
            <a:ext cx="8274776" cy="19383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3" name="Google Shape;263;p2"/>
          <p:cNvCxnSpPr/>
          <p:nvPr/>
        </p:nvCxnSpPr>
        <p:spPr>
          <a:xfrm>
            <a:off x="781049" y="2600325"/>
            <a:ext cx="6858001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791e537db8_2_7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</a:pPr>
            <a:r>
              <a:rPr lang="hr-HR"/>
              <a:t>REVISING THE TASK</a:t>
            </a:r>
            <a:endParaRPr/>
          </a:p>
        </p:txBody>
      </p:sp>
      <p:pic>
        <p:nvPicPr>
          <p:cNvPr id="269" name="Google Shape;269;g2791e537db8_2_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529" y="1600200"/>
            <a:ext cx="7149873" cy="322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791e537db8_2_8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sz="4100"/>
              <a:t>TASK CREATION</a:t>
            </a:r>
            <a:endParaRPr sz="4100"/>
          </a:p>
        </p:txBody>
      </p:sp>
      <p:sp>
        <p:nvSpPr>
          <p:cNvPr id="275" name="Google Shape;275;g2791e537db8_2_8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45720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mbria"/>
              <a:buNone/>
            </a:pPr>
            <a:endParaRPr sz="2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mbria"/>
              <a:buAutoNum type="arabicPeriod"/>
            </a:pPr>
            <a:r>
              <a:rPr lang="hr-HR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SETTING THE FRAMEWORK</a:t>
            </a:r>
            <a:endParaRPr sz="2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40080" lvl="1" indent="-2476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•"/>
            </a:pPr>
            <a:r>
              <a:rPr lang="hr-HR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Intro + STANAG 6001 descriptors</a:t>
            </a:r>
            <a:endParaRPr sz="2100">
              <a:solidFill>
                <a:srgbClr val="000000"/>
              </a:solidFill>
            </a:endParaRPr>
          </a:p>
          <a:p>
            <a:pPr marL="640080" lvl="1" indent="-2476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•"/>
            </a:pPr>
            <a:r>
              <a:rPr lang="hr-HR" sz="2100">
                <a:solidFill>
                  <a:srgbClr val="000000"/>
                </a:solidFill>
              </a:rPr>
              <a:t>CR Alignment Factors</a:t>
            </a:r>
            <a:endParaRPr sz="2100">
              <a:solidFill>
                <a:srgbClr val="000000"/>
              </a:solidFill>
            </a:endParaRPr>
          </a:p>
          <a:p>
            <a:pPr marL="640080" lvl="1" indent="-2476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•"/>
            </a:pPr>
            <a:r>
              <a:rPr lang="hr-HR" sz="2100">
                <a:solidFill>
                  <a:srgbClr val="000000"/>
                </a:solidFill>
              </a:rPr>
              <a:t>Item Review Checklist</a:t>
            </a:r>
            <a:endParaRPr/>
          </a:p>
          <a:p>
            <a:pPr marL="552450" lvl="0" indent="-32385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mbria"/>
              <a:buNone/>
            </a:pPr>
            <a:endParaRPr sz="2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mbria"/>
              <a:buAutoNum type="arabicPeriod" startAt="2"/>
            </a:pPr>
            <a:r>
              <a:rPr lang="hr-HR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ANALYSIS OF THE TEXT </a:t>
            </a:r>
            <a:endParaRPr sz="2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mbria"/>
              <a:buNone/>
            </a:pPr>
            <a:endParaRPr sz="2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mbria"/>
              <a:buAutoNum type="arabicPeriod" startAt="2"/>
            </a:pPr>
            <a:r>
              <a:rPr lang="hr-HR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ITEM GENERATION</a:t>
            </a:r>
            <a:endParaRPr/>
          </a:p>
          <a:p>
            <a:pPr marL="55245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mbria"/>
              <a:buNone/>
            </a:pPr>
            <a:endParaRPr sz="2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mbria"/>
              <a:buAutoNum type="arabicPeriod" startAt="2"/>
            </a:pPr>
            <a:r>
              <a:rPr lang="hr-HR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ITEM ANALYSIS AGAINST THE CHECKLIST</a:t>
            </a:r>
            <a:endParaRPr/>
          </a:p>
          <a:p>
            <a:pPr marL="55245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mbria"/>
              <a:buNone/>
            </a:pPr>
            <a:endParaRPr sz="2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mbria"/>
              <a:buAutoNum type="arabicPeriod" startAt="2"/>
            </a:pPr>
            <a:r>
              <a:rPr lang="hr-HR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TASK ANALYSIS AGAINST THE STANAG 6001</a:t>
            </a:r>
            <a:endParaRPr/>
          </a:p>
          <a:p>
            <a:pPr marL="55245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mbria"/>
              <a:buNone/>
            </a:pPr>
            <a:endParaRPr sz="2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mbria"/>
              <a:buAutoNum type="arabicPeriod" startAt="2"/>
            </a:pPr>
            <a:r>
              <a:rPr lang="hr-HR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ITEM REFINEMENT</a:t>
            </a:r>
            <a:endParaRPr sz="2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SzPts val="2200"/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79714bd71e_0_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mbria"/>
              <a:buNone/>
            </a:pPr>
            <a:r>
              <a:rPr lang="hr-HR"/>
              <a:t>WRITING AND SPEAKING PROMPTS</a:t>
            </a:r>
            <a:endParaRPr/>
          </a:p>
        </p:txBody>
      </p:sp>
      <p:sp>
        <p:nvSpPr>
          <p:cNvPr id="281" name="Google Shape;281;g279714bd71e_0_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52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hr-HR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SETTING THE FRAMEWORK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-457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hr-HR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 + STANAG 6001 descriptors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-3873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mbria"/>
              <a:buNone/>
            </a:pP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lvl="0" indent="0" algn="l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hr-HR"/>
              <a:t>2. TEST SPECS REQUIREMENTS + MODEL</a:t>
            </a:r>
            <a:endParaRPr/>
          </a:p>
          <a:p>
            <a:pPr marL="5715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Font typeface="Cambria"/>
              <a:buNone/>
            </a:pPr>
            <a:endParaRPr/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r-HR"/>
              <a:t>3. REFINEMENT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SzPts val="2200"/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SzPts val="2200"/>
              <a:buNone/>
            </a:pP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SzPts val="2200"/>
              <a:buChar char="•"/>
            </a:pPr>
            <a:r>
              <a:rPr lang="hr-HR"/>
              <a:t>chat links for both skills provided in the Shared folder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78a6b738d9_0_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mbria"/>
              <a:buNone/>
            </a:pPr>
            <a:r>
              <a:rPr lang="hr-HR"/>
              <a:t>How it all started…</a:t>
            </a:r>
            <a:endParaRPr/>
          </a:p>
        </p:txBody>
      </p:sp>
      <p:sp>
        <p:nvSpPr>
          <p:cNvPr id="99" name="Google Shape;99;g278a6b738d9_0_5"/>
          <p:cNvSpPr txBox="1">
            <a:spLocks noGrp="1"/>
          </p:cNvSpPr>
          <p:nvPr>
            <p:ph type="body" idx="1"/>
          </p:nvPr>
        </p:nvSpPr>
        <p:spPr>
          <a:xfrm>
            <a:off x="457200" y="1276274"/>
            <a:ext cx="4362450" cy="466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sz="1100" b="1">
                <a:latin typeface="Arial"/>
                <a:ea typeface="Arial"/>
                <a:cs typeface="Arial"/>
                <a:sym typeface="Arial"/>
              </a:rPr>
              <a:t>READING TASK LEVEL 3 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sz="1100" b="1">
                <a:latin typeface="Arial"/>
                <a:ea typeface="Arial"/>
                <a:cs typeface="Arial"/>
                <a:sym typeface="Arial"/>
              </a:rPr>
              <a:t>PRIVATE EDUCATION IN THE UK</a:t>
            </a:r>
            <a:endParaRPr sz="1100" b="1"/>
          </a:p>
          <a:p>
            <a: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sz="1100" b="1">
                <a:latin typeface="Arial"/>
                <a:ea typeface="Arial"/>
                <a:cs typeface="Arial"/>
                <a:sym typeface="Arial"/>
              </a:rPr>
              <a:t>1.</a:t>
            </a:r>
            <a:r>
              <a:rPr lang="hr-HR" sz="70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hr-HR" sz="1100" b="1">
                <a:latin typeface="Arial"/>
                <a:ea typeface="Arial"/>
                <a:cs typeface="Arial"/>
                <a:sym typeface="Arial"/>
              </a:rPr>
              <a:t>According to the author, the elite classes are…</a:t>
            </a:r>
            <a:endParaRPr sz="1100" b="1">
              <a:latin typeface="Arial"/>
              <a:ea typeface="Arial"/>
              <a:cs typeface="Arial"/>
              <a:sym typeface="Arial"/>
            </a:endParaRPr>
          </a:p>
          <a:p>
            <a:pPr marL="7239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sz="900">
                <a:latin typeface="Arial"/>
                <a:ea typeface="Arial"/>
                <a:cs typeface="Arial"/>
                <a:sym typeface="Arial"/>
              </a:rPr>
              <a:t>a)</a:t>
            </a:r>
            <a:r>
              <a:rPr lang="hr-HR" sz="90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hr-HR" sz="900">
                <a:latin typeface="Arial"/>
                <a:ea typeface="Arial"/>
                <a:cs typeface="Arial"/>
                <a:sym typeface="Arial"/>
              </a:rPr>
              <a:t>now facing discrimination in the high-end workplaces.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marL="7239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sz="900">
                <a:latin typeface="Arial"/>
                <a:ea typeface="Arial"/>
                <a:cs typeface="Arial"/>
                <a:sym typeface="Arial"/>
              </a:rPr>
              <a:t>b)</a:t>
            </a:r>
            <a:r>
              <a:rPr lang="hr-HR" sz="400"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hr-HR" sz="900">
                <a:latin typeface="Arial"/>
                <a:ea typeface="Arial"/>
                <a:cs typeface="Arial"/>
                <a:sym typeface="Arial"/>
              </a:rPr>
              <a:t>being unfairly targeted by the political establishment.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marL="7239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sz="900">
                <a:latin typeface="Arial"/>
                <a:ea typeface="Arial"/>
                <a:cs typeface="Arial"/>
                <a:sym typeface="Arial"/>
              </a:rPr>
              <a:t>c)</a:t>
            </a:r>
            <a:r>
              <a:rPr lang="hr-HR" sz="400"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hr-HR" sz="900">
                <a:latin typeface="Arial"/>
                <a:ea typeface="Arial"/>
                <a:cs typeface="Arial"/>
                <a:sym typeface="Arial"/>
              </a:rPr>
              <a:t>no longer seen as the elite group they once were.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marL="7239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sz="900">
                <a:latin typeface="Arial"/>
                <a:ea typeface="Arial"/>
                <a:cs typeface="Arial"/>
                <a:sym typeface="Arial"/>
              </a:rPr>
              <a:t>d)</a:t>
            </a:r>
            <a:r>
              <a:rPr lang="hr-HR" sz="400"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hr-HR" sz="900">
                <a:latin typeface="Arial"/>
                <a:ea typeface="Arial"/>
                <a:cs typeface="Arial"/>
                <a:sym typeface="Arial"/>
              </a:rPr>
              <a:t>being disproportionately represented in top positions.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sz="1100" b="1">
                <a:latin typeface="Arial"/>
                <a:ea typeface="Arial"/>
                <a:cs typeface="Arial"/>
                <a:sym typeface="Arial"/>
              </a:rPr>
              <a:t>2.</a:t>
            </a:r>
            <a:r>
              <a:rPr lang="hr-HR" sz="70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hr-HR" sz="1100" b="1">
                <a:latin typeface="Arial"/>
                <a:ea typeface="Arial"/>
                <a:cs typeface="Arial"/>
                <a:sym typeface="Arial"/>
              </a:rPr>
              <a:t>The author's main argument is that private schools are…</a:t>
            </a:r>
            <a:endParaRPr sz="1100" b="1">
              <a:latin typeface="Arial"/>
              <a:ea typeface="Arial"/>
              <a:cs typeface="Arial"/>
              <a:sym typeface="Arial"/>
            </a:endParaRPr>
          </a:p>
          <a:p>
            <a:pPr marL="7239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sz="900">
                <a:latin typeface="Arial"/>
                <a:ea typeface="Arial"/>
                <a:cs typeface="Arial"/>
                <a:sym typeface="Arial"/>
              </a:rPr>
              <a:t>a)</a:t>
            </a:r>
            <a:r>
              <a:rPr lang="hr-HR" sz="400"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hr-HR" sz="900">
                <a:latin typeface="Arial"/>
                <a:ea typeface="Arial"/>
                <a:cs typeface="Arial"/>
                <a:sym typeface="Arial"/>
              </a:rPr>
              <a:t>necessary for a strong education system.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marL="7239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sz="900">
                <a:latin typeface="Arial"/>
                <a:ea typeface="Arial"/>
                <a:cs typeface="Arial"/>
                <a:sym typeface="Arial"/>
              </a:rPr>
              <a:t>b)</a:t>
            </a:r>
            <a:r>
              <a:rPr lang="hr-HR" sz="400"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hr-HR" sz="900">
                <a:latin typeface="Arial"/>
                <a:ea typeface="Arial"/>
                <a:cs typeface="Arial"/>
                <a:sym typeface="Arial"/>
              </a:rPr>
              <a:t>perpetuating a system that favors the wealthy.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marL="7239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sz="900">
                <a:latin typeface="Arial"/>
                <a:ea typeface="Arial"/>
                <a:cs typeface="Arial"/>
                <a:sym typeface="Arial"/>
              </a:rPr>
              <a:t>c)</a:t>
            </a:r>
            <a:r>
              <a:rPr lang="hr-HR" sz="400"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hr-HR" sz="900">
                <a:latin typeface="Arial"/>
                <a:ea typeface="Arial"/>
                <a:cs typeface="Arial"/>
                <a:sym typeface="Arial"/>
              </a:rPr>
              <a:t>decreasing in student population diversity.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marL="7239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SzPts val="3273"/>
              <a:buNone/>
            </a:pPr>
            <a:r>
              <a:rPr lang="hr-HR" sz="900">
                <a:latin typeface="Arial"/>
                <a:ea typeface="Arial"/>
                <a:cs typeface="Arial"/>
                <a:sym typeface="Arial"/>
              </a:rPr>
              <a:t>d)</a:t>
            </a:r>
            <a:r>
              <a:rPr lang="hr-HR" sz="400"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hr-HR" sz="900">
                <a:latin typeface="Arial"/>
                <a:ea typeface="Arial"/>
                <a:cs typeface="Arial"/>
                <a:sym typeface="Arial"/>
              </a:rPr>
              <a:t>becoming outdated in the modern society.</a:t>
            </a:r>
            <a:endParaRPr sz="1600"/>
          </a:p>
        </p:txBody>
      </p:sp>
      <p:sp>
        <p:nvSpPr>
          <p:cNvPr id="100" name="Google Shape;100;g278a6b738d9_0_5"/>
          <p:cNvSpPr txBox="1"/>
          <p:nvPr/>
        </p:nvSpPr>
        <p:spPr>
          <a:xfrm>
            <a:off x="5318200" y="2019300"/>
            <a:ext cx="2356500" cy="346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r-H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PRE-TESTING RESULTS: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r-HR" sz="1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Item 1: </a:t>
            </a:r>
            <a:endParaRPr sz="14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r-HR" sz="1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FV 50 </a:t>
            </a:r>
            <a:endParaRPr sz="14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r-HR" sz="1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 0,71</a:t>
            </a:r>
            <a:endParaRPr sz="14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r-HR" sz="1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Item 2:</a:t>
            </a:r>
            <a:endParaRPr sz="14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r-HR" sz="1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FV 58</a:t>
            </a:r>
            <a:endParaRPr sz="14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r-HR" sz="1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 1,00</a:t>
            </a:r>
            <a:endParaRPr sz="14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g27ab600aa7f_0_0"/>
          <p:cNvPicPr preferRelativeResize="0"/>
          <p:nvPr/>
        </p:nvPicPr>
        <p:blipFill rotWithShape="1">
          <a:blip r:embed="rId3">
            <a:alphaModFix/>
          </a:blip>
          <a:srcRect l="3905" t="2381" r="6512"/>
          <a:stretch/>
        </p:blipFill>
        <p:spPr>
          <a:xfrm>
            <a:off x="220475" y="1510975"/>
            <a:ext cx="8238876" cy="336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7a4d3f0195_0_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</a:pPr>
            <a:r>
              <a:rPr lang="hr-HR"/>
              <a:t>OUR TAKEAWAYS</a:t>
            </a:r>
            <a:endParaRPr/>
          </a:p>
        </p:txBody>
      </p:sp>
      <p:sp>
        <p:nvSpPr>
          <p:cNvPr id="292" name="Google Shape;292;g27a4d3f0195_0_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hr-HR"/>
              <a:t>not a magic wand but a useful new tool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hr-HR"/>
              <a:t>qualities: speed and variability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hr-HR"/>
              <a:t>limitations: step-by-step prompting, inconsistent, needing feedback, separate chats</a:t>
            </a:r>
            <a:endParaRPr/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hr-HR"/>
              <a:t>focus on the process of item development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-HR"/>
              <a:t>deeper understanding of standards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-HR"/>
              <a:t>new insights in task analysis</a:t>
            </a:r>
            <a:endParaRPr/>
          </a:p>
          <a:p>
            <a:pPr marL="457200" lvl="0" indent="-228600" algn="l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228600" algn="l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228600" algn="l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SzPts val="2200"/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SzPts val="2200"/>
              <a:buNone/>
            </a:pPr>
            <a:endParaRPr/>
          </a:p>
        </p:txBody>
      </p:sp>
      <p:pic>
        <p:nvPicPr>
          <p:cNvPr id="293" name="Google Shape;293;g27a4d3f0195_0_0"/>
          <p:cNvPicPr preferRelativeResize="0"/>
          <p:nvPr/>
        </p:nvPicPr>
        <p:blipFill rotWithShape="1">
          <a:blip r:embed="rId3">
            <a:alphaModFix/>
          </a:blip>
          <a:srcRect l="4472" t="10664" r="1711" b="17771"/>
          <a:stretch/>
        </p:blipFill>
        <p:spPr>
          <a:xfrm>
            <a:off x="381000" y="4314826"/>
            <a:ext cx="7735814" cy="1638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7a4d3f0195_0_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</a:pPr>
            <a:r>
              <a:rPr lang="hr-HR"/>
              <a:t>Questions?</a:t>
            </a:r>
            <a:endParaRPr/>
          </a:p>
        </p:txBody>
      </p:sp>
      <p:pic>
        <p:nvPicPr>
          <p:cNvPr id="299" name="Google Shape;299;g27a4d3f0195_0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1544" y="1411625"/>
            <a:ext cx="3674625" cy="3674625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g27a4d3f0195_0_5"/>
          <p:cNvSpPr txBox="1"/>
          <p:nvPr/>
        </p:nvSpPr>
        <p:spPr>
          <a:xfrm>
            <a:off x="2786023" y="5261782"/>
            <a:ext cx="2865665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Thank you!</a:t>
            </a:r>
            <a:endParaRPr sz="4600" b="0" i="0" u="none" strike="noStrike" cap="none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78a6b738d9_0_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mbria"/>
              <a:buNone/>
            </a:pPr>
            <a:r>
              <a:rPr lang="hr-HR"/>
              <a:t>Objectives:</a:t>
            </a:r>
            <a:endParaRPr/>
          </a:p>
        </p:txBody>
      </p:sp>
      <p:sp>
        <p:nvSpPr>
          <p:cNvPr id="106" name="Google Shape;106;g278a6b738d9_0_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hr-HR"/>
              <a:t>the use of ChatGPT in analysis of pre-tested items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hr-HR"/>
              <a:t>the prompts and the structure of chats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hr-HR"/>
              <a:t>live creation of a new item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hr-HR"/>
              <a:t>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hr-HR"/>
              <a:t>presenting the chats developing speaking and writing prompts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78a6b738d9_0_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mbria"/>
              <a:buNone/>
            </a:pPr>
            <a:r>
              <a:rPr lang="hr-HR"/>
              <a:t>What about you?</a:t>
            </a:r>
            <a:endParaRPr/>
          </a:p>
        </p:txBody>
      </p:sp>
      <p:sp>
        <p:nvSpPr>
          <p:cNvPr id="112" name="Google Shape;112;g278a6b738d9_0_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hr-HR"/>
              <a:t>In groups, discuss/share: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hr-HR"/>
              <a:t>your experience with any of the AI chat bots</a:t>
            </a:r>
            <a:endParaRPr/>
          </a:p>
          <a:p>
            <a:pPr marL="411480" lvl="1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hr-HR"/>
              <a:t>(purpose, process, findings,...)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hr-HR"/>
              <a:t>your views and thoughts on using AI in testing</a:t>
            </a:r>
            <a:endParaRPr/>
          </a:p>
          <a:p>
            <a:pPr marL="1143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78a6b738d9_0_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mbria"/>
              <a:buNone/>
            </a:pPr>
            <a:r>
              <a:rPr lang="hr-HR"/>
              <a:t>ITEM ANALYSIS 1</a:t>
            </a:r>
            <a:endParaRPr/>
          </a:p>
        </p:txBody>
      </p:sp>
      <p:sp>
        <p:nvSpPr>
          <p:cNvPr id="118" name="Google Shape;118;g278a6b738d9_0_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hr-HR"/>
              <a:t>READING L2 MCQ “Fort Moore”</a:t>
            </a:r>
            <a:endParaRPr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hr-HR"/>
              <a:t>read, briefly moderate (potential problems)</a:t>
            </a:r>
            <a:endParaRPr/>
          </a:p>
          <a:p>
            <a:pPr marL="57150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-HR"/>
              <a:t>statistics FV 42 / DI 0,86 (behaving as a L3 task)</a:t>
            </a:r>
            <a:endParaRPr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-HR"/>
              <a:t>moderation findings</a:t>
            </a:r>
            <a:endParaRPr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-HR"/>
              <a:t>analysis of the task with Chat GPT (v. 3.5 &amp; 4)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78a6b738d9_0_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mbria"/>
              <a:buNone/>
            </a:pPr>
            <a:r>
              <a:rPr lang="hr-HR" sz="3200"/>
              <a:t>THE STRUCTURE OF THE CHAT</a:t>
            </a:r>
            <a:endParaRPr/>
          </a:p>
        </p:txBody>
      </p:sp>
      <p:sp>
        <p:nvSpPr>
          <p:cNvPr id="124" name="Google Shape;124;g278a6b738d9_0_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ct val="88452"/>
              <a:buNone/>
            </a:pPr>
            <a:r>
              <a:rPr lang="hr-HR"/>
              <a:t>1. SETTING THE FRAMEWORK</a:t>
            </a:r>
            <a:endParaRPr/>
          </a:p>
          <a:p>
            <a:pPr marL="9144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88452"/>
              <a:buNone/>
            </a:pPr>
            <a:r>
              <a:rPr lang="hr-HR"/>
              <a:t>1.1.Intro + STANAG 6001 Descriptors</a:t>
            </a:r>
            <a:endParaRPr/>
          </a:p>
          <a:p>
            <a:pPr marL="9144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88452"/>
              <a:buNone/>
            </a:pPr>
            <a:r>
              <a:rPr lang="hr-HR"/>
              <a:t>1.2. Test Item CR Alignment Factors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4054"/>
              <a:buFont typeface="Arial"/>
              <a:buNone/>
            </a:pPr>
            <a:r>
              <a:rPr lang="hr-HR"/>
              <a:t>2. TEXT ANALYSIS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4054"/>
              <a:buFont typeface="Arial"/>
              <a:buNone/>
            </a:pPr>
            <a:r>
              <a:rPr lang="hr-HR"/>
              <a:t>3. TASK ANALYSIS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88452"/>
              <a:buNone/>
            </a:pPr>
            <a:r>
              <a:rPr lang="hr-HR"/>
              <a:t>4. ASSUMING THE ROLE OF THE TEST TAKER</a:t>
            </a:r>
            <a:endParaRPr/>
          </a:p>
          <a:p>
            <a:pPr marL="9144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88452"/>
              <a:buNone/>
            </a:pPr>
            <a:r>
              <a:rPr lang="hr-HR"/>
              <a:t>4.1. Test taker at Level 2</a:t>
            </a:r>
            <a:endParaRPr/>
          </a:p>
          <a:p>
            <a:pPr marL="9144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4054"/>
              <a:buFont typeface="Arial"/>
              <a:buNone/>
            </a:pPr>
            <a:r>
              <a:rPr lang="hr-HR"/>
              <a:t>4.2. Test taker at Level 3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4054"/>
              <a:buFont typeface="Arial"/>
              <a:buNone/>
            </a:pPr>
            <a:r>
              <a:rPr lang="hr-HR"/>
              <a:t>5. ANALYZING PILOTING RESULTS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4054"/>
              <a:buFont typeface="Arial"/>
              <a:buNone/>
            </a:pPr>
            <a:r>
              <a:rPr lang="hr-HR"/>
              <a:t>6. REVISING THE TASK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88452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78a6b738d9_0_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mbria"/>
              <a:buNone/>
            </a:pPr>
            <a:r>
              <a:rPr lang="hr-HR" sz="3200"/>
              <a:t>1.1 Intro + STANAG 6001 descriptors</a:t>
            </a:r>
            <a:endParaRPr/>
          </a:p>
        </p:txBody>
      </p:sp>
      <p:pic>
        <p:nvPicPr>
          <p:cNvPr id="130" name="Google Shape;130;g278a6b738d9_0_28"/>
          <p:cNvPicPr preferRelativeResize="0"/>
          <p:nvPr/>
        </p:nvPicPr>
        <p:blipFill rotWithShape="1">
          <a:blip r:embed="rId3">
            <a:alphaModFix/>
          </a:blip>
          <a:srcRect r="7088"/>
          <a:stretch/>
        </p:blipFill>
        <p:spPr>
          <a:xfrm>
            <a:off x="346578" y="1373350"/>
            <a:ext cx="8044948" cy="144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278a6b738d9_0_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074475"/>
            <a:ext cx="8229601" cy="33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78a6b738d9_0_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9144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sz="3200"/>
              <a:t>1.2 Test Item CR Alignment Factors</a:t>
            </a:r>
            <a:endParaRPr/>
          </a:p>
        </p:txBody>
      </p:sp>
      <p:pic>
        <p:nvPicPr>
          <p:cNvPr id="137" name="Google Shape;137;g278a6b738d9_0_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050" y="1343023"/>
            <a:ext cx="7296150" cy="208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278a6b738d9_0_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3474" y="3676050"/>
            <a:ext cx="6993301" cy="274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djacency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622</Words>
  <Application>Microsoft Office PowerPoint</Application>
  <PresentationFormat>On-screen Show (4:3)</PresentationFormat>
  <Paragraphs>132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Cambria</vt:lpstr>
      <vt:lpstr>Times New Roman</vt:lpstr>
      <vt:lpstr>Adjacency</vt:lpstr>
      <vt:lpstr>The Use of AI  in Item Generation and Analysis –  the Croatian Experience</vt:lpstr>
      <vt:lpstr>PowerPoint Presentation</vt:lpstr>
      <vt:lpstr>How it all started…</vt:lpstr>
      <vt:lpstr>Objectives:</vt:lpstr>
      <vt:lpstr>What about you?</vt:lpstr>
      <vt:lpstr>ITEM ANALYSIS 1</vt:lpstr>
      <vt:lpstr>THE STRUCTURE OF THE CHAT</vt:lpstr>
      <vt:lpstr>1.1 Intro + STANAG 6001 descriptors</vt:lpstr>
      <vt:lpstr>1.2 Test Item CR Alignment Factors</vt:lpstr>
      <vt:lpstr>2. TEXT ANALYSIS</vt:lpstr>
      <vt:lpstr>PowerPoint Presentation</vt:lpstr>
      <vt:lpstr>3. TASK ANALYSIS</vt:lpstr>
      <vt:lpstr>PowerPoint Presentation</vt:lpstr>
      <vt:lpstr>4. ASSUMING THE ROLE OF THE TEST TAKER </vt:lpstr>
      <vt:lpstr>PowerPoint Presentation</vt:lpstr>
      <vt:lpstr>5. ANALYZING THE PILOTING RESULTS</vt:lpstr>
      <vt:lpstr>PowerPoint Presentation</vt:lpstr>
      <vt:lpstr>PowerPoint Presentation</vt:lpstr>
      <vt:lpstr>6. REVISING THE TASK</vt:lpstr>
      <vt:lpstr>PowerPoint Presentation</vt:lpstr>
      <vt:lpstr>ITEM ANALYSIS 2</vt:lpstr>
      <vt:lpstr>ITEM ANALYSIS 2</vt:lpstr>
      <vt:lpstr>PowerPoint Presentation</vt:lpstr>
      <vt:lpstr>PowerPoint Presentation</vt:lpstr>
      <vt:lpstr>PowerPoint Presentation</vt:lpstr>
      <vt:lpstr>PowerPoint Presentation</vt:lpstr>
      <vt:lpstr>REVISING THE TASK</vt:lpstr>
      <vt:lpstr>TASK CREATION</vt:lpstr>
      <vt:lpstr>WRITING AND SPEAKING PROMPTS</vt:lpstr>
      <vt:lpstr>PowerPoint Presentation</vt:lpstr>
      <vt:lpstr>OUR TAKEAWAYS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Use of AI  in Item Generation and Analysis –  the Croatian Experience</dc:title>
  <dc:creator>KRISTINA SERDOZ</dc:creator>
  <cp:lastModifiedBy>SIA ELKER</cp:lastModifiedBy>
  <cp:revision>1</cp:revision>
  <dcterms:created xsi:type="dcterms:W3CDTF">2023-08-28T09:01:54Z</dcterms:created>
  <dcterms:modified xsi:type="dcterms:W3CDTF">2023-09-07T09:04:56Z</dcterms:modified>
</cp:coreProperties>
</file>