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F0040-68FC-443F-9770-B67E04090D04}" type="datetimeFigureOut">
              <a:rPr lang="et-EE" smtClean="0"/>
              <a:t>01.09.2022</a:t>
            </a:fld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BDECD-F2C8-4F36-AD64-57FF5AD49038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02570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41EC8-A7EE-4E1C-8F6B-472E4C1910A7}" type="datetimeFigureOut">
              <a:rPr lang="et-EE" smtClean="0"/>
              <a:t>01.09.2022</a:t>
            </a:fld>
            <a:endParaRPr lang="et-E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2AC56-5255-41AC-9044-09B9C2A568D8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0165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2AC56-5255-41AC-9044-09B9C2A568D8}" type="slidenum">
              <a:rPr lang="et-EE" smtClean="0"/>
              <a:t>1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4142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2AC56-5255-41AC-9044-09B9C2A568D8}" type="slidenum">
              <a:rPr lang="et-EE" smtClean="0"/>
              <a:t>2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54641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2AC56-5255-41AC-9044-09B9C2A568D8}" type="slidenum">
              <a:rPr lang="et-EE" smtClean="0"/>
              <a:t>3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53320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2AC56-5255-41AC-9044-09B9C2A568D8}" type="slidenum">
              <a:rPr lang="et-EE" smtClean="0"/>
              <a:t>4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06362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2AC56-5255-41AC-9044-09B9C2A568D8}" type="slidenum">
              <a:rPr lang="et-EE" smtClean="0"/>
              <a:t>6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3542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uzana.horvat.ce@gmail.com" TargetMode="External"/><Relationship Id="rId2" Type="http://schemas.openxmlformats.org/officeDocument/2006/relationships/hyperlink" Target="mailto:may.tan@forces.gc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sz="4400" b="1" dirty="0" smtClean="0"/>
              <a:t>Report on </a:t>
            </a:r>
            <a:r>
              <a:rPr lang="en-US" sz="4400" b="1" dirty="0" smtClean="0"/>
              <a:t>BILC</a:t>
            </a:r>
            <a:r>
              <a:rPr lang="et-EE" sz="4400" b="1" dirty="0" smtClean="0"/>
              <a:t> </a:t>
            </a:r>
            <a:br>
              <a:rPr lang="et-EE" sz="4400" b="1" dirty="0" smtClean="0"/>
            </a:br>
            <a:r>
              <a:rPr lang="et-EE" sz="4400" b="1" dirty="0" smtClean="0"/>
              <a:t>S</a:t>
            </a:r>
            <a:r>
              <a:rPr lang="en-US" sz="4400" b="1" dirty="0" smtClean="0"/>
              <a:t>hared </a:t>
            </a:r>
            <a:r>
              <a:rPr lang="en-US" sz="4400" b="1" dirty="0"/>
              <a:t>Item Bank </a:t>
            </a:r>
            <a:r>
              <a:rPr lang="en-US" sz="4400" b="1" dirty="0" smtClean="0"/>
              <a:t>Project</a:t>
            </a:r>
            <a:r>
              <a:rPr lang="et-EE" sz="4400" b="1" dirty="0" smtClean="0"/>
              <a:t> </a:t>
            </a:r>
            <a:endParaRPr lang="et-EE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459906"/>
            <a:ext cx="7766936" cy="1435567"/>
          </a:xfrm>
        </p:spPr>
        <p:txBody>
          <a:bodyPr>
            <a:normAutofit fontScale="92500" lnSpcReduction="10000"/>
          </a:bodyPr>
          <a:lstStyle/>
          <a:p>
            <a:r>
              <a:rPr lang="et-EE" dirty="0" smtClean="0"/>
              <a:t>Shared </a:t>
            </a:r>
            <a:r>
              <a:rPr lang="et-EE" dirty="0" err="1" smtClean="0"/>
              <a:t>Item</a:t>
            </a:r>
            <a:r>
              <a:rPr lang="et-EE" dirty="0" smtClean="0"/>
              <a:t> </a:t>
            </a:r>
            <a:r>
              <a:rPr lang="et-EE" dirty="0" err="1" smtClean="0"/>
              <a:t>Bank</a:t>
            </a:r>
            <a:r>
              <a:rPr lang="et-EE" dirty="0" smtClean="0"/>
              <a:t> </a:t>
            </a:r>
            <a:r>
              <a:rPr lang="et-EE" dirty="0" err="1" smtClean="0"/>
              <a:t>Working</a:t>
            </a:r>
            <a:r>
              <a:rPr lang="et-EE" dirty="0" smtClean="0"/>
              <a:t> </a:t>
            </a:r>
            <a:r>
              <a:rPr lang="et-EE" dirty="0" err="1" smtClean="0"/>
              <a:t>Group</a:t>
            </a:r>
            <a:endParaRPr lang="et-EE" dirty="0" smtClean="0"/>
          </a:p>
          <a:p>
            <a:r>
              <a:rPr lang="en-US" dirty="0" smtClean="0"/>
              <a:t>Merit Kompus, Estonia</a:t>
            </a:r>
            <a:r>
              <a:rPr lang="et-EE" dirty="0" smtClean="0"/>
              <a:t>n </a:t>
            </a:r>
            <a:r>
              <a:rPr lang="en-GB" dirty="0" smtClean="0"/>
              <a:t>Military Academy</a:t>
            </a:r>
          </a:p>
          <a:p>
            <a:endParaRPr lang="et-EE" dirty="0" smtClean="0"/>
          </a:p>
          <a:p>
            <a:r>
              <a:rPr lang="en-US" dirty="0" smtClean="0"/>
              <a:t>BILC </a:t>
            </a:r>
            <a:r>
              <a:rPr lang="et-EE" dirty="0" err="1" smtClean="0"/>
              <a:t>Testing</a:t>
            </a:r>
            <a:r>
              <a:rPr lang="et-EE" dirty="0" smtClean="0"/>
              <a:t> </a:t>
            </a:r>
            <a:r>
              <a:rPr lang="et-EE" dirty="0" err="1" smtClean="0"/>
              <a:t>Workhsop</a:t>
            </a:r>
            <a:r>
              <a:rPr lang="en-US" dirty="0" smtClean="0"/>
              <a:t>, </a:t>
            </a:r>
            <a:r>
              <a:rPr lang="et-EE" dirty="0" smtClean="0"/>
              <a:t>September</a:t>
            </a:r>
            <a:r>
              <a:rPr lang="en-US" dirty="0" smtClean="0"/>
              <a:t> 202</a:t>
            </a:r>
            <a:r>
              <a:rPr lang="et-EE" dirty="0" smtClean="0"/>
              <a:t>2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310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 smtClean="0"/>
              <a:t>Shared </a:t>
            </a:r>
            <a:r>
              <a:rPr lang="et-EE" b="1" dirty="0" err="1" smtClean="0"/>
              <a:t>Item</a:t>
            </a:r>
            <a:r>
              <a:rPr lang="et-EE" b="1" dirty="0" smtClean="0"/>
              <a:t> </a:t>
            </a:r>
            <a:r>
              <a:rPr lang="et-EE" b="1" dirty="0" err="1" smtClean="0"/>
              <a:t>Bank</a:t>
            </a:r>
            <a:r>
              <a:rPr lang="et-EE" b="1" dirty="0" smtClean="0"/>
              <a:t> </a:t>
            </a:r>
            <a:r>
              <a:rPr lang="et-EE" b="1" dirty="0" err="1" smtClean="0"/>
              <a:t>POCs</a:t>
            </a:r>
            <a:r>
              <a:rPr lang="et-EE" b="1" dirty="0" smtClean="0"/>
              <a:t> </a:t>
            </a:r>
            <a:r>
              <a:rPr lang="et-EE" b="1" dirty="0" err="1" smtClean="0"/>
              <a:t>for</a:t>
            </a:r>
            <a:r>
              <a:rPr lang="et-EE" b="1" dirty="0" smtClean="0"/>
              <a:t> </a:t>
            </a:r>
            <a:r>
              <a:rPr lang="en-GB" b="1" dirty="0" smtClean="0"/>
              <a:t>pre-testing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sz="2800" dirty="0" smtClean="0"/>
          </a:p>
          <a:p>
            <a:pPr marL="0" indent="0">
              <a:buNone/>
            </a:pPr>
            <a:r>
              <a:rPr lang="et-EE" sz="2800" dirty="0" smtClean="0"/>
              <a:t>Ms May Tan</a:t>
            </a:r>
            <a:r>
              <a:rPr lang="et-EE" sz="2800" dirty="0"/>
              <a:t>	</a:t>
            </a:r>
            <a:r>
              <a:rPr lang="et-EE" sz="2800" dirty="0" smtClean="0"/>
              <a:t>	</a:t>
            </a:r>
            <a:r>
              <a:rPr lang="et-EE" sz="2800" u="sng" dirty="0" smtClean="0">
                <a:hlinkClick r:id="rId2"/>
              </a:rPr>
              <a:t>may.tan@forces.gc.ca</a:t>
            </a:r>
            <a:endParaRPr lang="et-EE" sz="2800" u="sng" dirty="0" smtClean="0"/>
          </a:p>
          <a:p>
            <a:pPr marL="0" indent="0">
              <a:buNone/>
            </a:pPr>
            <a:endParaRPr lang="et-EE" sz="2800" u="sng" dirty="0"/>
          </a:p>
          <a:p>
            <a:pPr marL="0" indent="0">
              <a:buNone/>
            </a:pPr>
            <a:r>
              <a:rPr lang="et-EE" sz="2800" dirty="0" smtClean="0"/>
              <a:t>Ms Suzana Horvat	</a:t>
            </a:r>
            <a:r>
              <a:rPr lang="en-US" sz="2800" u="sng" dirty="0" smtClean="0">
                <a:hlinkClick r:id="rId3"/>
              </a:rPr>
              <a:t>suzana.horvat.ce@gmail.com</a:t>
            </a:r>
            <a:endParaRPr lang="et-EE" sz="2800" dirty="0" smtClean="0"/>
          </a:p>
          <a:p>
            <a:pPr marL="0" indent="0">
              <a:buNone/>
            </a:pPr>
            <a:endParaRPr lang="et-EE" sz="2400" dirty="0" smtClean="0"/>
          </a:p>
          <a:p>
            <a:pPr marL="0" indent="0" algn="ctr">
              <a:buNone/>
            </a:pPr>
            <a:r>
              <a:rPr lang="et-EE" sz="3600" b="1" dirty="0" smtClean="0">
                <a:solidFill>
                  <a:schemeClr val="accent1"/>
                </a:solidFill>
              </a:rPr>
              <a:t>THANK YOU!</a:t>
            </a:r>
            <a:endParaRPr lang="et-EE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9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n-US" sz="3200" b="1" dirty="0" smtClean="0"/>
              <a:t>BILC </a:t>
            </a:r>
            <a:r>
              <a:rPr lang="en-US" sz="3200" b="1" dirty="0"/>
              <a:t>Shared Item Bank Project</a:t>
            </a:r>
            <a:endParaRPr lang="et-E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The project was launched in February 2020</a:t>
            </a:r>
          </a:p>
          <a:p>
            <a:pPr lvl="0"/>
            <a:r>
              <a:rPr lang="en-GB" dirty="0" smtClean="0"/>
              <a:t>Working group members: </a:t>
            </a:r>
            <a:endParaRPr lang="et-EE" dirty="0" smtClean="0"/>
          </a:p>
          <a:p>
            <a:pPr marL="0" indent="0" fontAlgn="base">
              <a:buNone/>
            </a:pPr>
            <a:r>
              <a:rPr lang="et-EE" sz="1600" dirty="0" smtClean="0"/>
              <a:t>		</a:t>
            </a:r>
            <a:r>
              <a:rPr lang="en-GB" sz="1600" dirty="0" smtClean="0">
                <a:latin typeface="+mj-lt"/>
              </a:rPr>
              <a:t>Canada</a:t>
            </a:r>
            <a:r>
              <a:rPr lang="et-EE" sz="1600" dirty="0">
                <a:latin typeface="+mj-lt"/>
              </a:rPr>
              <a:t>	</a:t>
            </a:r>
            <a:r>
              <a:rPr lang="et-EE" sz="1600" dirty="0" smtClean="0">
                <a:latin typeface="+mj-lt"/>
              </a:rPr>
              <a:t>	Nancy </a:t>
            </a:r>
            <a:r>
              <a:rPr lang="et-EE" sz="1600" dirty="0" err="1" smtClean="0">
                <a:latin typeface="+mj-lt"/>
              </a:rPr>
              <a:t>Powers</a:t>
            </a:r>
            <a:r>
              <a:rPr lang="et-EE" sz="1600" dirty="0" smtClean="0">
                <a:latin typeface="+mj-lt"/>
              </a:rPr>
              <a:t>, 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May 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Tan  </a:t>
            </a:r>
            <a:endParaRPr lang="et-EE" sz="1600" dirty="0"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1600" dirty="0" smtClean="0">
                <a:latin typeface="+mj-lt"/>
              </a:rPr>
              <a:t> 		</a:t>
            </a:r>
            <a:r>
              <a:rPr lang="en-GB" sz="1600" dirty="0" smtClean="0">
                <a:latin typeface="+mj-lt"/>
              </a:rPr>
              <a:t>Croatia</a:t>
            </a:r>
            <a:r>
              <a:rPr lang="et-EE" sz="1600" dirty="0">
                <a:latin typeface="+mj-lt"/>
              </a:rPr>
              <a:t>	</a:t>
            </a:r>
            <a:r>
              <a:rPr lang="et-EE" sz="1600" dirty="0" smtClean="0">
                <a:latin typeface="+mj-lt"/>
              </a:rPr>
              <a:t>	</a:t>
            </a:r>
            <a:r>
              <a:rPr lang="en-US" sz="1600" dirty="0" smtClean="0">
                <a:latin typeface="+mj-lt"/>
                <a:ea typeface="Calibri" panose="020F0502020204030204" pitchFamily="34" charset="0"/>
              </a:rPr>
              <a:t>Suzana</a:t>
            </a:r>
            <a:r>
              <a:rPr lang="en-US" sz="1600" dirty="0">
                <a:latin typeface="+mj-lt"/>
                <a:ea typeface="Calibri" panose="020F0502020204030204" pitchFamily="34" charset="0"/>
              </a:rPr>
              <a:t> </a:t>
            </a:r>
            <a:r>
              <a:rPr lang="en-US" sz="1600" dirty="0" smtClean="0">
                <a:latin typeface="+mj-lt"/>
                <a:ea typeface="Calibri" panose="020F0502020204030204" pitchFamily="34" charset="0"/>
              </a:rPr>
              <a:t>Horvat</a:t>
            </a:r>
            <a:r>
              <a:rPr lang="et-EE" sz="1600" dirty="0" smtClean="0">
                <a:latin typeface="+mj-lt"/>
                <a:ea typeface="Calibri" panose="020F0502020204030204" pitchFamily="34" charset="0"/>
              </a:rPr>
              <a:t>, </a:t>
            </a:r>
            <a:r>
              <a:rPr lang="it-IT" sz="1600" dirty="0">
                <a:latin typeface="Arial" panose="020B0604020202020204" pitchFamily="34" charset="0"/>
                <a:ea typeface="Arial" panose="020B0604020202020204" pitchFamily="34" charset="0"/>
              </a:rPr>
              <a:t>Tamara </a:t>
            </a:r>
            <a:r>
              <a:rPr lang="it-IT" sz="1600" dirty="0" smtClean="0">
                <a:latin typeface="Arial" panose="020B0604020202020204" pitchFamily="34" charset="0"/>
                <a:ea typeface="Arial" panose="020B0604020202020204" pitchFamily="34" charset="0"/>
              </a:rPr>
              <a:t>Kramaric</a:t>
            </a:r>
            <a:r>
              <a:rPr lang="et-EE" sz="1600" dirty="0" smtClean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1600" dirty="0" smtClean="0">
                <a:latin typeface="+mj-lt"/>
                <a:ea typeface="Calibri" panose="020F0502020204030204" pitchFamily="34" charset="0"/>
              </a:rPr>
              <a:t>Kristina</a:t>
            </a:r>
            <a:r>
              <a:rPr lang="en-US" sz="1600" dirty="0">
                <a:latin typeface="+mj-lt"/>
                <a:ea typeface="Calibri" panose="020F0502020204030204" pitchFamily="34" charset="0"/>
              </a:rPr>
              <a:t> Serdoz  </a:t>
            </a:r>
            <a:endParaRPr lang="et-EE" sz="1600" dirty="0" smtClean="0">
              <a:latin typeface="+mj-lt"/>
            </a:endParaRPr>
          </a:p>
          <a:p>
            <a:pPr marL="0" lvl="0" indent="0">
              <a:buNone/>
            </a:pPr>
            <a:r>
              <a:rPr lang="et-EE" sz="1600" dirty="0" smtClean="0">
                <a:latin typeface="+mj-lt"/>
              </a:rPr>
              <a:t>		</a:t>
            </a:r>
            <a:r>
              <a:rPr lang="en-GB" sz="1600" dirty="0" smtClean="0">
                <a:latin typeface="+mj-lt"/>
              </a:rPr>
              <a:t>Estonia</a:t>
            </a:r>
            <a:r>
              <a:rPr lang="et-EE" sz="1600" dirty="0" smtClean="0">
                <a:latin typeface="+mj-lt"/>
              </a:rPr>
              <a:t>		Merit Kompus, Marju Laurits</a:t>
            </a:r>
          </a:p>
          <a:p>
            <a:pPr marL="0" indent="0" fontAlgn="base">
              <a:buNone/>
            </a:pPr>
            <a:r>
              <a:rPr lang="et-EE" sz="1600" dirty="0" smtClean="0">
                <a:latin typeface="+mj-lt"/>
              </a:rPr>
              <a:t>		</a:t>
            </a:r>
            <a:r>
              <a:rPr lang="en-GB" sz="1600" dirty="0" smtClean="0">
                <a:latin typeface="+mj-lt"/>
              </a:rPr>
              <a:t>Latvia </a:t>
            </a:r>
            <a:r>
              <a:rPr lang="et-EE" sz="1600" dirty="0" smtClean="0">
                <a:latin typeface="+mj-lt"/>
              </a:rPr>
              <a:t>		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Inga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 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Farte–</a:t>
            </a:r>
            <a:r>
              <a:rPr lang="en-US" sz="1600" dirty="0" err="1" smtClean="0">
                <a:latin typeface="+mj-lt"/>
                <a:ea typeface="Times New Roman" panose="02020603050405020304" pitchFamily="18" charset="0"/>
              </a:rPr>
              <a:t>Zalite</a:t>
            </a:r>
            <a:r>
              <a:rPr lang="et-EE" sz="1600" dirty="0" smtClean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+mj-lt"/>
                <a:ea typeface="Times New Roman" panose="02020603050405020304" pitchFamily="18" charset="0"/>
              </a:rPr>
              <a:t>Julija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 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Kolosovska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  </a:t>
            </a:r>
            <a:endParaRPr lang="et-EE" sz="1600" dirty="0">
              <a:latin typeface="+mj-lt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t-EE" sz="1600" dirty="0" smtClean="0">
                <a:latin typeface="+mj-lt"/>
              </a:rPr>
              <a:t>		</a:t>
            </a:r>
            <a:r>
              <a:rPr lang="en-GB" sz="1600" dirty="0" smtClean="0">
                <a:latin typeface="+mj-lt"/>
              </a:rPr>
              <a:t>Romania </a:t>
            </a:r>
            <a:r>
              <a:rPr lang="et-EE" sz="1600" dirty="0" smtClean="0">
                <a:latin typeface="+mj-lt"/>
              </a:rPr>
              <a:t>		</a:t>
            </a:r>
            <a:r>
              <a:rPr lang="en-US" sz="1600" dirty="0" smtClean="0">
                <a:latin typeface="+mj-lt"/>
                <a:ea typeface="Calibri" panose="020F0502020204030204" pitchFamily="34" charset="0"/>
              </a:rPr>
              <a:t>Corina</a:t>
            </a:r>
            <a:r>
              <a:rPr lang="en-US" sz="1600" dirty="0">
                <a:latin typeface="+mj-lt"/>
                <a:ea typeface="Calibri" panose="020F0502020204030204" pitchFamily="34" charset="0"/>
              </a:rPr>
              <a:t> Ispas, </a:t>
            </a:r>
            <a:r>
              <a:rPr lang="en-US" sz="1600" dirty="0" smtClean="0">
                <a:latin typeface="+mj-lt"/>
                <a:ea typeface="Calibri" panose="020F0502020204030204" pitchFamily="34" charset="0"/>
              </a:rPr>
              <a:t>Andreea</a:t>
            </a:r>
            <a:r>
              <a:rPr lang="en-US" sz="1600" dirty="0">
                <a:latin typeface="+mj-lt"/>
                <a:ea typeface="Calibri" panose="020F0502020204030204" pitchFamily="34" charset="0"/>
              </a:rPr>
              <a:t> Marinescu  </a:t>
            </a:r>
            <a:endParaRPr lang="et-EE" sz="1600" dirty="0" smtClean="0">
              <a:latin typeface="+mj-lt"/>
            </a:endParaRPr>
          </a:p>
          <a:p>
            <a:pPr marL="0" lvl="0" indent="0">
              <a:buNone/>
            </a:pPr>
            <a:r>
              <a:rPr lang="et-EE" sz="1600" dirty="0" smtClean="0">
                <a:latin typeface="+mj-lt"/>
              </a:rPr>
              <a:t>		</a:t>
            </a:r>
            <a:r>
              <a:rPr lang="en-GB" sz="1600" dirty="0" smtClean="0">
                <a:latin typeface="+mj-lt"/>
              </a:rPr>
              <a:t>Slovakia </a:t>
            </a:r>
            <a:r>
              <a:rPr lang="et-EE" sz="1600" dirty="0" smtClean="0">
                <a:latin typeface="+mj-lt"/>
              </a:rPr>
              <a:t>		</a:t>
            </a:r>
            <a:r>
              <a:rPr lang="en-US" sz="1600" dirty="0" smtClean="0">
                <a:latin typeface="+mj-lt"/>
                <a:ea typeface="Calibri" panose="020F0502020204030204" pitchFamily="34" charset="0"/>
              </a:rPr>
              <a:t>Maria </a:t>
            </a:r>
            <a:r>
              <a:rPr lang="en-US" sz="1600" dirty="0" err="1" smtClean="0">
                <a:latin typeface="+mj-lt"/>
                <a:ea typeface="Calibri" panose="020F0502020204030204" pitchFamily="34" charset="0"/>
              </a:rPr>
              <a:t>Vargova</a:t>
            </a:r>
            <a:r>
              <a:rPr lang="et-EE" sz="1600" dirty="0" smtClean="0">
                <a:latin typeface="+mj-lt"/>
                <a:ea typeface="Calibri" panose="020F0502020204030204" pitchFamily="34" charset="0"/>
              </a:rPr>
              <a:t>, Gabriela Repova</a:t>
            </a:r>
            <a:endParaRPr lang="et-EE" sz="1600" dirty="0" smtClean="0">
              <a:latin typeface="+mj-lt"/>
            </a:endParaRPr>
          </a:p>
          <a:p>
            <a:pPr marL="0" lvl="0" indent="0">
              <a:buNone/>
            </a:pPr>
            <a:r>
              <a:rPr lang="et-EE" sz="1600" dirty="0" smtClean="0">
                <a:latin typeface="+mj-lt"/>
              </a:rPr>
              <a:t>		</a:t>
            </a:r>
            <a:r>
              <a:rPr lang="en-GB" sz="1600" dirty="0" smtClean="0">
                <a:latin typeface="+mj-lt"/>
              </a:rPr>
              <a:t>Slovenia</a:t>
            </a:r>
            <a:r>
              <a:rPr lang="et-EE" sz="1600" dirty="0" smtClean="0">
                <a:latin typeface="+mj-lt"/>
              </a:rPr>
              <a:t>		</a:t>
            </a:r>
            <a:r>
              <a:rPr lang="it-IT" sz="1600" dirty="0">
                <a:ea typeface="Arial" panose="020B0604020202020204" pitchFamily="34" charset="0"/>
              </a:rPr>
              <a:t>Tadeja Hafner</a:t>
            </a:r>
            <a:endParaRPr lang="en-GB" sz="1600" dirty="0" smtClean="0"/>
          </a:p>
          <a:p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29382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 smtClean="0"/>
              <a:t/>
            </a:r>
            <a:br>
              <a:rPr lang="et-EE" b="1" dirty="0" smtClean="0"/>
            </a:br>
            <a:r>
              <a:rPr lang="en-GB" b="1" dirty="0" smtClean="0"/>
              <a:t>Project</a:t>
            </a:r>
            <a:r>
              <a:rPr lang="et-EE" b="1" dirty="0" smtClean="0"/>
              <a:t> </a:t>
            </a:r>
            <a:r>
              <a:rPr lang="en-GB" b="1" dirty="0" smtClean="0"/>
              <a:t>Goals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t-EE" dirty="0" smtClean="0"/>
          </a:p>
          <a:p>
            <a:pPr lvl="0"/>
            <a:r>
              <a:rPr lang="en-GB" b="1" dirty="0" smtClean="0"/>
              <a:t>create </a:t>
            </a:r>
            <a:r>
              <a:rPr lang="en-GB" b="1" dirty="0"/>
              <a:t>a bank of reading and listening anchor items for Levels 1, 2 and </a:t>
            </a:r>
            <a:r>
              <a:rPr lang="en-GB" b="1" dirty="0" smtClean="0"/>
              <a:t>3</a:t>
            </a:r>
            <a:endParaRPr lang="et-EE" b="1" dirty="0" smtClean="0"/>
          </a:p>
          <a:p>
            <a:pPr lvl="0"/>
            <a:r>
              <a:rPr lang="en-US" dirty="0" smtClean="0"/>
              <a:t>ensure </a:t>
            </a:r>
            <a:r>
              <a:rPr lang="en-US" dirty="0"/>
              <a:t>that all nations using the STANAG 6001 Language Proficiency scale are normed in their interpretation and application of the standard, and </a:t>
            </a:r>
            <a:r>
              <a:rPr lang="en-GB" dirty="0"/>
              <a:t>that their items and tests are at the intended STANAG </a:t>
            </a:r>
            <a:r>
              <a:rPr lang="en-GB" dirty="0" smtClean="0"/>
              <a:t>level</a:t>
            </a:r>
            <a:endParaRPr lang="et-EE" dirty="0"/>
          </a:p>
          <a:p>
            <a:pPr lvl="0"/>
            <a:r>
              <a:rPr lang="en-GB" dirty="0"/>
              <a:t>help testing organizations in establishing their nations’ best test development and item moderation </a:t>
            </a:r>
            <a:r>
              <a:rPr lang="en-GB" dirty="0" smtClean="0"/>
              <a:t>practices</a:t>
            </a:r>
            <a:endParaRPr lang="et-EE" dirty="0"/>
          </a:p>
          <a:p>
            <a:pPr lvl="0"/>
            <a:r>
              <a:rPr lang="en-GB" dirty="0"/>
              <a:t>strengthen linguistic interoperability among NATO and Partner nations by furthering standardization of language </a:t>
            </a:r>
            <a:r>
              <a:rPr lang="en-GB" dirty="0" smtClean="0"/>
              <a:t>testing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172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 smtClean="0"/>
              <a:t/>
            </a:r>
            <a:br>
              <a:rPr lang="et-EE" b="1" dirty="0" smtClean="0"/>
            </a:br>
            <a:r>
              <a:rPr lang="en-GB" b="1" dirty="0" smtClean="0"/>
              <a:t>What </a:t>
            </a:r>
            <a:r>
              <a:rPr lang="en-GB" b="1" dirty="0"/>
              <a:t>have we done so far?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5907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t-EE" sz="2200" b="1" dirty="0" smtClean="0">
                <a:solidFill>
                  <a:schemeClr val="accent1"/>
                </a:solidFill>
              </a:rPr>
              <a:t>In </a:t>
            </a:r>
            <a:r>
              <a:rPr lang="et-EE" sz="2200" b="1" dirty="0" smtClean="0">
                <a:solidFill>
                  <a:schemeClr val="accent1"/>
                </a:solidFill>
              </a:rPr>
              <a:t>2020</a:t>
            </a:r>
          </a:p>
          <a:p>
            <a:pPr marL="0" lvl="0" indent="0">
              <a:buNone/>
            </a:pPr>
            <a:endParaRPr lang="et-EE" b="1" dirty="0" smtClean="0">
              <a:solidFill>
                <a:schemeClr val="accent1"/>
              </a:solidFill>
            </a:endParaRPr>
          </a:p>
          <a:p>
            <a:pPr lvl="0"/>
            <a:r>
              <a:rPr lang="en-GB" dirty="0" smtClean="0"/>
              <a:t>Created </a:t>
            </a:r>
            <a:r>
              <a:rPr lang="en-GB" dirty="0"/>
              <a:t>item specifications for reading</a:t>
            </a:r>
            <a:endParaRPr lang="et-EE" dirty="0"/>
          </a:p>
          <a:p>
            <a:pPr lvl="0"/>
            <a:r>
              <a:rPr lang="en-GB" dirty="0"/>
              <a:t>Designed and submitted 47 items (L1 – 12 items, L2 – 17 items, L3 – 18 items)</a:t>
            </a:r>
            <a:endParaRPr lang="et-EE" dirty="0"/>
          </a:p>
          <a:p>
            <a:pPr lvl="0"/>
            <a:r>
              <a:rPr lang="en-GB" dirty="0"/>
              <a:t>Revised and moderated items in national teams</a:t>
            </a:r>
            <a:endParaRPr lang="et-EE" dirty="0"/>
          </a:p>
          <a:p>
            <a:pPr lvl="0"/>
            <a:r>
              <a:rPr lang="en-GB" dirty="0"/>
              <a:t>Worked on online multinational item moderation </a:t>
            </a:r>
            <a:r>
              <a:rPr lang="en-GB" dirty="0" smtClean="0"/>
              <a:t>procedures</a:t>
            </a:r>
            <a:endParaRPr lang="et-EE" dirty="0" smtClean="0"/>
          </a:p>
          <a:p>
            <a:pPr lvl="0"/>
            <a:endParaRPr lang="et-EE" dirty="0" smtClean="0"/>
          </a:p>
          <a:p>
            <a:pPr lvl="0"/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416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n-GB" b="1" dirty="0"/>
              <a:t>What have we done so far?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t-EE" sz="2200" b="1" dirty="0">
                <a:solidFill>
                  <a:schemeClr val="accent1"/>
                </a:solidFill>
              </a:rPr>
              <a:t>2021 - August </a:t>
            </a:r>
            <a:r>
              <a:rPr lang="et-EE" sz="2200" b="1" dirty="0" smtClean="0">
                <a:solidFill>
                  <a:schemeClr val="accent1"/>
                </a:solidFill>
              </a:rPr>
              <a:t>2022</a:t>
            </a:r>
          </a:p>
          <a:p>
            <a:pPr marL="0" lvl="0" indent="0">
              <a:buNone/>
            </a:pPr>
            <a:endParaRPr lang="et-EE" b="1" dirty="0">
              <a:solidFill>
                <a:schemeClr val="accent1"/>
              </a:solidFill>
            </a:endParaRPr>
          </a:p>
          <a:p>
            <a:pPr lvl="0"/>
            <a:r>
              <a:rPr lang="en-GB" dirty="0"/>
              <a:t>Held 1</a:t>
            </a:r>
            <a:r>
              <a:rPr lang="et-EE" dirty="0"/>
              <a:t>4</a:t>
            </a:r>
            <a:r>
              <a:rPr lang="en-GB" dirty="0"/>
              <a:t> online item moderation sessions</a:t>
            </a:r>
            <a:endParaRPr lang="et-EE" dirty="0"/>
          </a:p>
          <a:p>
            <a:pPr lvl="0"/>
            <a:r>
              <a:rPr lang="en-GB" dirty="0"/>
              <a:t>Retained 4</a:t>
            </a:r>
            <a:r>
              <a:rPr lang="et-EE" dirty="0"/>
              <a:t>3</a:t>
            </a:r>
            <a:r>
              <a:rPr lang="en-GB" dirty="0"/>
              <a:t> items (L1 - 11 items, L2 - 15 items, L3 - 17 items)</a:t>
            </a:r>
            <a:endParaRPr lang="et-EE" dirty="0"/>
          </a:p>
          <a:p>
            <a:pPr lvl="0"/>
            <a:r>
              <a:rPr lang="en-GB" dirty="0"/>
              <a:t>Piloted items on 21 teachers from Canada, Latvia, Romania and Slovakia</a:t>
            </a:r>
            <a:endParaRPr lang="et-EE" dirty="0"/>
          </a:p>
          <a:p>
            <a:pPr lvl="0"/>
            <a:r>
              <a:rPr lang="en-GB" dirty="0"/>
              <a:t>Kept in total 42 items for pre-testing</a:t>
            </a:r>
            <a:r>
              <a:rPr lang="et-EE" dirty="0"/>
              <a:t> and </a:t>
            </a:r>
            <a:r>
              <a:rPr lang="en-GB" dirty="0"/>
              <a:t>compiled two pre-test versions</a:t>
            </a:r>
          </a:p>
          <a:p>
            <a:pPr lvl="0"/>
            <a:r>
              <a:rPr lang="en-GB" dirty="0"/>
              <a:t>Devised a plan for pre-testing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7356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/>
            </a:r>
            <a:br>
              <a:rPr lang="et-EE" b="1" dirty="0" smtClean="0"/>
            </a:br>
            <a:r>
              <a:rPr lang="en-GB" b="1" dirty="0" smtClean="0"/>
              <a:t>Next </a:t>
            </a:r>
            <a:r>
              <a:rPr lang="en-GB" b="1" dirty="0"/>
              <a:t>steps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t-EE" dirty="0" smtClean="0"/>
          </a:p>
          <a:p>
            <a:pPr lvl="0"/>
            <a:r>
              <a:rPr lang="en-GB" dirty="0" smtClean="0"/>
              <a:t>large </a:t>
            </a:r>
            <a:r>
              <a:rPr lang="en-GB" dirty="0"/>
              <a:t>scale pre-testing of reading </a:t>
            </a:r>
            <a:r>
              <a:rPr lang="en-GB" dirty="0" smtClean="0"/>
              <a:t>items</a:t>
            </a:r>
            <a:endParaRPr lang="et-EE" dirty="0"/>
          </a:p>
          <a:p>
            <a:pPr lvl="0"/>
            <a:r>
              <a:rPr lang="en-GB" dirty="0"/>
              <a:t>quantitative and qualitative analysis of reading </a:t>
            </a:r>
            <a:r>
              <a:rPr lang="en-GB" dirty="0" smtClean="0"/>
              <a:t>items</a:t>
            </a:r>
            <a:endParaRPr lang="et-EE" dirty="0"/>
          </a:p>
          <a:p>
            <a:pPr lvl="0"/>
            <a:r>
              <a:rPr lang="en-GB" dirty="0"/>
              <a:t>final revision and setting up the item bank for reading </a:t>
            </a:r>
            <a:r>
              <a:rPr lang="en-GB" dirty="0" smtClean="0"/>
              <a:t>items</a:t>
            </a:r>
            <a:endParaRPr lang="et-EE" dirty="0"/>
          </a:p>
          <a:p>
            <a:pPr lvl="0"/>
            <a:r>
              <a:rPr lang="en-GB" dirty="0"/>
              <a:t>repeating the procedure for listening </a:t>
            </a:r>
            <a:r>
              <a:rPr lang="en-GB" dirty="0" smtClean="0"/>
              <a:t>items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976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 err="1" smtClean="0"/>
              <a:t>Until</a:t>
            </a:r>
            <a:r>
              <a:rPr lang="et-EE" b="1" dirty="0" smtClean="0"/>
              <a:t> </a:t>
            </a:r>
            <a:r>
              <a:rPr lang="et-EE" b="1" dirty="0" err="1" smtClean="0"/>
              <a:t>now</a:t>
            </a:r>
            <a:r>
              <a:rPr lang="et-EE" b="1" dirty="0" smtClean="0"/>
              <a:t>…</a:t>
            </a:r>
            <a:endParaRPr lang="et-EE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95" y="1924634"/>
            <a:ext cx="4010525" cy="4010525"/>
          </a:xfrm>
        </p:spPr>
      </p:pic>
    </p:spTree>
    <p:extLst>
      <p:ext uri="{BB962C8B-B14F-4D97-AF65-F5344CB8AC3E}">
        <p14:creationId xmlns:p14="http://schemas.microsoft.com/office/powerpoint/2010/main" val="426097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 err="1" smtClean="0"/>
              <a:t>Now</a:t>
            </a:r>
            <a:r>
              <a:rPr lang="et-EE" b="1" dirty="0" smtClean="0"/>
              <a:t>…</a:t>
            </a:r>
            <a:endParaRPr lang="et-EE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47" y="1507958"/>
            <a:ext cx="4366692" cy="4373646"/>
          </a:xfrm>
        </p:spPr>
      </p:pic>
    </p:spTree>
    <p:extLst>
      <p:ext uri="{BB962C8B-B14F-4D97-AF65-F5344CB8AC3E}">
        <p14:creationId xmlns:p14="http://schemas.microsoft.com/office/powerpoint/2010/main" val="317864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Request for help: </a:t>
            </a:r>
            <a:r>
              <a:rPr lang="et-EE" b="1" dirty="0" smtClean="0"/>
              <a:t/>
            </a:r>
            <a:br>
              <a:rPr lang="et-EE" b="1" dirty="0" smtClean="0"/>
            </a:br>
            <a:r>
              <a:rPr lang="en-GB" b="1" dirty="0" smtClean="0"/>
              <a:t>pre-testing </a:t>
            </a:r>
            <a:r>
              <a:rPr lang="en-GB" b="1" dirty="0"/>
              <a:t>of reading items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t-EE" dirty="0" smtClean="0"/>
          </a:p>
          <a:p>
            <a:pPr lvl="0"/>
            <a:r>
              <a:rPr lang="en-GB" dirty="0" smtClean="0"/>
              <a:t>Two </a:t>
            </a:r>
            <a:r>
              <a:rPr lang="en-GB" dirty="0"/>
              <a:t>multilevel reading tests, each consisting of 24 MCQ </a:t>
            </a:r>
            <a:r>
              <a:rPr lang="en-GB" dirty="0" smtClean="0"/>
              <a:t>items</a:t>
            </a:r>
            <a:endParaRPr lang="et-EE" dirty="0" smtClean="0"/>
          </a:p>
          <a:p>
            <a:pPr lvl="0"/>
            <a:r>
              <a:rPr lang="en-GB" dirty="0" smtClean="0"/>
              <a:t>Paper-and-pencil test</a:t>
            </a:r>
          </a:p>
          <a:p>
            <a:pPr lvl="0"/>
            <a:r>
              <a:rPr lang="en-GB" dirty="0" smtClean="0"/>
              <a:t>Test </a:t>
            </a:r>
            <a:r>
              <a:rPr lang="en-GB" dirty="0"/>
              <a:t>length 90 minutes</a:t>
            </a:r>
            <a:endParaRPr lang="et-EE" dirty="0"/>
          </a:p>
          <a:p>
            <a:pPr lvl="0"/>
            <a:r>
              <a:rPr lang="en-GB" dirty="0"/>
              <a:t>Volunteers with a wide range of ability, at least 30 people per country </a:t>
            </a:r>
            <a:endParaRPr lang="et-EE" dirty="0"/>
          </a:p>
          <a:p>
            <a:pPr lvl="0"/>
            <a:r>
              <a:rPr lang="en-GB" dirty="0" smtClean="0"/>
              <a:t>ALCPT/STANAG </a:t>
            </a:r>
            <a:r>
              <a:rPr lang="en-GB" dirty="0"/>
              <a:t>results</a:t>
            </a:r>
            <a:endParaRPr lang="et-EE" dirty="0"/>
          </a:p>
          <a:p>
            <a:pPr lvl="0"/>
            <a:r>
              <a:rPr lang="en-GB" dirty="0"/>
              <a:t>Pre-testing period from October to December </a:t>
            </a:r>
            <a:r>
              <a:rPr lang="en-GB" dirty="0" smtClean="0"/>
              <a:t>15</a:t>
            </a:r>
            <a:endParaRPr lang="et-EE" dirty="0" smtClean="0"/>
          </a:p>
          <a:p>
            <a:pPr lvl="0"/>
            <a:r>
              <a:rPr lang="en-GB" dirty="0" smtClean="0"/>
              <a:t>Feedback to test takers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77098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9049</TotalTime>
  <Words>456</Words>
  <Application>Microsoft Office PowerPoint</Application>
  <PresentationFormat>Widescreen</PresentationFormat>
  <Paragraphs>66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Facet</vt:lpstr>
      <vt:lpstr>Report on BILC  Shared Item Bank Project </vt:lpstr>
      <vt:lpstr> BILC Shared Item Bank Project</vt:lpstr>
      <vt:lpstr> Project Goals </vt:lpstr>
      <vt:lpstr> What have we done so far? </vt:lpstr>
      <vt:lpstr> What have we done so far? </vt:lpstr>
      <vt:lpstr> Next steps</vt:lpstr>
      <vt:lpstr> Until now…</vt:lpstr>
      <vt:lpstr> Now…</vt:lpstr>
      <vt:lpstr>Request for help:  pre-testing of reading items </vt:lpstr>
      <vt:lpstr> Shared Item Bank POCs for pre-testing </vt:lpstr>
    </vt:vector>
  </TitlesOfParts>
  <Company>MIL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BILC Shared Item Bank Project</dc:title>
  <dc:creator>Merit Kompus</dc:creator>
  <cp:lastModifiedBy>Merit Kompus</cp:lastModifiedBy>
  <cp:revision>30</cp:revision>
  <cp:lastPrinted>2022-05-19T11:27:05Z</cp:lastPrinted>
  <dcterms:created xsi:type="dcterms:W3CDTF">2022-05-19T06:29:42Z</dcterms:created>
  <dcterms:modified xsi:type="dcterms:W3CDTF">2022-09-01T12:09:22Z</dcterms:modified>
</cp:coreProperties>
</file>