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54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51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20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6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05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05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33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54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31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3DC7-CD8F-4550-9410-FBE970661F56}" type="datetimeFigureOut">
              <a:rPr lang="nl-NL" smtClean="0"/>
              <a:t>2-4-2024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653AC-1148-426F-A026-060D21DFB2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15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/>
          <p:nvPr/>
        </p:nvPicPr>
        <p:blipFill>
          <a:blip r:embed="rId2"/>
          <a:stretch>
            <a:fillRect/>
          </a:stretch>
        </p:blipFill>
        <p:spPr>
          <a:xfrm>
            <a:off x="2809702" y="947651"/>
            <a:ext cx="6475614" cy="4937760"/>
          </a:xfrm>
          <a:prstGeom prst="rect">
            <a:avLst/>
          </a:prstGeom>
        </p:spPr>
      </p:pic>
      <p:sp>
        <p:nvSpPr>
          <p:cNvPr id="7" name="Stroomdiagram: Proces 6"/>
          <p:cNvSpPr/>
          <p:nvPr/>
        </p:nvSpPr>
        <p:spPr>
          <a:xfrm>
            <a:off x="2809702" y="210312"/>
            <a:ext cx="6475614" cy="61264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A Terminology Database containing NATO Terms and – if possible – their Dutch Equivalents</a:t>
            </a:r>
            <a:endParaRPr lang="nl-NL" i="1" dirty="0"/>
          </a:p>
        </p:txBody>
      </p:sp>
      <p:sp>
        <p:nvSpPr>
          <p:cNvPr id="8" name="Stroomdiagram: Proces 7"/>
          <p:cNvSpPr/>
          <p:nvPr/>
        </p:nvSpPr>
        <p:spPr>
          <a:xfrm>
            <a:off x="257696" y="491075"/>
            <a:ext cx="1014152" cy="45657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>
                <a:solidFill>
                  <a:schemeClr val="tx1"/>
                </a:solidFill>
              </a:rPr>
              <a:t>n</a:t>
            </a:r>
            <a:r>
              <a:rPr lang="en-US" sz="1000" i="1" dirty="0" smtClean="0">
                <a:solidFill>
                  <a:schemeClr val="tx1"/>
                </a:solidFill>
              </a:rPr>
              <a:t>ame: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TCD </a:t>
            </a:r>
            <a:r>
              <a:rPr lang="en-US" sz="1000" dirty="0" err="1" smtClean="0">
                <a:solidFill>
                  <a:schemeClr val="tx1"/>
                </a:solidFill>
              </a:rPr>
              <a:t>Termbase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9" name="Stroomdiagram: Proces 8"/>
          <p:cNvSpPr/>
          <p:nvPr/>
        </p:nvSpPr>
        <p:spPr>
          <a:xfrm>
            <a:off x="257695" y="1163782"/>
            <a:ext cx="1911927" cy="731520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>
                <a:solidFill>
                  <a:schemeClr val="tx1"/>
                </a:solidFill>
              </a:rPr>
              <a:t>o</a:t>
            </a:r>
            <a:r>
              <a:rPr lang="en-US" sz="1000" i="1" dirty="0" smtClean="0">
                <a:solidFill>
                  <a:schemeClr val="tx1"/>
                </a:solidFill>
              </a:rPr>
              <a:t>ld situation: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huge amount of glossaries and military wordlists within </a:t>
            </a:r>
            <a:r>
              <a:rPr lang="en-US" sz="1000" dirty="0" err="1" smtClean="0">
                <a:solidFill>
                  <a:schemeClr val="tx1"/>
                </a:solidFill>
              </a:rPr>
              <a:t>MoD</a:t>
            </a:r>
            <a:r>
              <a:rPr lang="en-US" sz="1000" dirty="0" smtClean="0">
                <a:solidFill>
                  <a:schemeClr val="tx1"/>
                </a:solidFill>
              </a:rPr>
              <a:t>; more structure needed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0" name="Stroomdiagram: Proces 9"/>
          <p:cNvSpPr/>
          <p:nvPr/>
        </p:nvSpPr>
        <p:spPr>
          <a:xfrm>
            <a:off x="257694" y="2111434"/>
            <a:ext cx="1155470" cy="41563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>
                <a:solidFill>
                  <a:schemeClr val="tx1"/>
                </a:solidFill>
              </a:rPr>
              <a:t>t</a:t>
            </a:r>
            <a:r>
              <a:rPr lang="en-US" sz="1000" i="1" dirty="0" smtClean="0">
                <a:solidFill>
                  <a:schemeClr val="tx1"/>
                </a:solidFill>
              </a:rPr>
              <a:t>ool:</a:t>
            </a:r>
          </a:p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MultiTerm</a:t>
            </a:r>
            <a:r>
              <a:rPr lang="en-US" sz="1000" dirty="0" smtClean="0">
                <a:solidFill>
                  <a:schemeClr val="tx1"/>
                </a:solidFill>
              </a:rPr>
              <a:t> Online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1" name="Stroomdiagram: Proces 10"/>
          <p:cNvSpPr/>
          <p:nvPr/>
        </p:nvSpPr>
        <p:spPr>
          <a:xfrm>
            <a:off x="257694" y="2743202"/>
            <a:ext cx="1911928" cy="606827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languages: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English, Dutch, French, German, abbreviations, symbols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2" name="Stroomdiagram: Proces 11"/>
          <p:cNvSpPr/>
          <p:nvPr/>
        </p:nvSpPr>
        <p:spPr>
          <a:xfrm>
            <a:off x="257694" y="3566161"/>
            <a:ext cx="2053244" cy="714894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sources:</a:t>
            </a:r>
          </a:p>
          <a:p>
            <a:pPr algn="ctr"/>
            <a:r>
              <a:rPr lang="en-US" sz="1000" dirty="0" err="1" smtClean="0">
                <a:solidFill>
                  <a:schemeClr val="tx1"/>
                </a:solidFill>
              </a:rPr>
              <a:t>NATOTerm</a:t>
            </a:r>
            <a:r>
              <a:rPr lang="en-US" sz="1000" dirty="0" smtClean="0">
                <a:solidFill>
                  <a:schemeClr val="tx1"/>
                </a:solidFill>
              </a:rPr>
              <a:t>; reliable national bilingual documents (from warfare </a:t>
            </a:r>
            <a:r>
              <a:rPr lang="en-US" sz="1000" dirty="0" err="1" smtClean="0">
                <a:solidFill>
                  <a:schemeClr val="tx1"/>
                </a:solidFill>
              </a:rPr>
              <a:t>centres</a:t>
            </a:r>
            <a:r>
              <a:rPr lang="en-US" sz="1000" dirty="0" smtClean="0">
                <a:solidFill>
                  <a:schemeClr val="tx1"/>
                </a:solidFill>
              </a:rPr>
              <a:t>, knowledge </a:t>
            </a:r>
            <a:r>
              <a:rPr lang="en-US" sz="1000" dirty="0" err="1" smtClean="0">
                <a:solidFill>
                  <a:schemeClr val="tx1"/>
                </a:solidFill>
              </a:rPr>
              <a:t>centres</a:t>
            </a:r>
            <a:r>
              <a:rPr lang="en-US" sz="1000" dirty="0" smtClean="0">
                <a:solidFill>
                  <a:schemeClr val="tx1"/>
                </a:solidFill>
              </a:rPr>
              <a:t>, …)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3" name="Stroomdiagram: Proces 12"/>
          <p:cNvSpPr/>
          <p:nvPr/>
        </p:nvSpPr>
        <p:spPr>
          <a:xfrm>
            <a:off x="257694" y="4497187"/>
            <a:ext cx="2053244" cy="108896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 smtClean="0">
                <a:solidFill>
                  <a:schemeClr val="tx1"/>
                </a:solidFill>
              </a:rPr>
              <a:t>content:</a:t>
            </a: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d</a:t>
            </a:r>
            <a:r>
              <a:rPr lang="en-US" sz="1000" dirty="0" err="1" smtClean="0">
                <a:solidFill>
                  <a:schemeClr val="tx1"/>
                </a:solidFill>
              </a:rPr>
              <a:t>efence</a:t>
            </a:r>
            <a:r>
              <a:rPr lang="en-US" sz="1000" dirty="0" smtClean="0">
                <a:solidFill>
                  <a:schemeClr val="tx1"/>
                </a:solidFill>
              </a:rPr>
              <a:t> terminology, </a:t>
            </a:r>
            <a:r>
              <a:rPr lang="en-US" sz="1000" dirty="0" err="1" smtClean="0">
                <a:solidFill>
                  <a:schemeClr val="tx1"/>
                </a:solidFill>
              </a:rPr>
              <a:t>defence</a:t>
            </a:r>
            <a:r>
              <a:rPr lang="en-US" sz="1000" dirty="0" smtClean="0">
                <a:solidFill>
                  <a:schemeClr val="tx1"/>
                </a:solidFill>
              </a:rPr>
              <a:t> units, ranks, simple language usage (from military language cards, phrase books), NATO </a:t>
            </a:r>
            <a:r>
              <a:rPr lang="en-US" sz="1000" dirty="0" err="1" smtClean="0">
                <a:solidFill>
                  <a:schemeClr val="tx1"/>
                </a:solidFill>
              </a:rPr>
              <a:t>symbology</a:t>
            </a:r>
            <a:r>
              <a:rPr lang="en-US" sz="1000" dirty="0" smtClean="0">
                <a:solidFill>
                  <a:schemeClr val="tx1"/>
                </a:solidFill>
              </a:rPr>
              <a:t>, NATO country codes, …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6" name="Bijschrift met pijl-links 15"/>
          <p:cNvSpPr/>
          <p:nvPr/>
        </p:nvSpPr>
        <p:spPr>
          <a:xfrm>
            <a:off x="9601200" y="249382"/>
            <a:ext cx="1978429" cy="573578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n w="0"/>
                <a:solidFill>
                  <a:schemeClr val="tx1"/>
                </a:solidFill>
              </a:rPr>
              <a:t>a</a:t>
            </a:r>
            <a:r>
              <a:rPr lang="en-US" sz="1000" dirty="0" smtClean="0">
                <a:ln w="0"/>
                <a:solidFill>
                  <a:schemeClr val="tx1"/>
                </a:solidFill>
              </a:rPr>
              <a:t>t least 2 languages, preferably including Dutch</a:t>
            </a:r>
            <a:endParaRPr lang="nl-NL" sz="1000" dirty="0">
              <a:ln w="0"/>
              <a:solidFill>
                <a:schemeClr val="tx1"/>
              </a:solidFill>
            </a:endParaRPr>
          </a:p>
        </p:txBody>
      </p:sp>
      <p:sp>
        <p:nvSpPr>
          <p:cNvPr id="17" name="Bijschrift met pijl-links 16"/>
          <p:cNvSpPr/>
          <p:nvPr/>
        </p:nvSpPr>
        <p:spPr>
          <a:xfrm>
            <a:off x="9601200" y="1388228"/>
            <a:ext cx="1978429" cy="290943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ource of term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8" name="Bijschrift met pijl-links 17"/>
          <p:cNvSpPr/>
          <p:nvPr/>
        </p:nvSpPr>
        <p:spPr>
          <a:xfrm>
            <a:off x="9601200" y="1862055"/>
            <a:ext cx="1978429" cy="249380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domain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19" name="Bijschrift met pijl-links 18"/>
          <p:cNvSpPr/>
          <p:nvPr/>
        </p:nvSpPr>
        <p:spPr>
          <a:xfrm>
            <a:off x="9601200" y="2294319"/>
            <a:ext cx="1978429" cy="606823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</a:t>
            </a:r>
            <a:r>
              <a:rPr lang="en-US" sz="1000" dirty="0" smtClean="0">
                <a:solidFill>
                  <a:schemeClr val="tx1"/>
                </a:solidFill>
              </a:rPr>
              <a:t>efinition (preferably), including source of definition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0" name="Bijschrift met pijl-links 19"/>
          <p:cNvSpPr/>
          <p:nvPr/>
        </p:nvSpPr>
        <p:spPr>
          <a:xfrm>
            <a:off x="9601200" y="943495"/>
            <a:ext cx="1978429" cy="261850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term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1" name="Bijschrift met pijl-links 20"/>
          <p:cNvSpPr/>
          <p:nvPr/>
        </p:nvSpPr>
        <p:spPr>
          <a:xfrm>
            <a:off x="9601200" y="3092339"/>
            <a:ext cx="1978429" cy="324192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</a:t>
            </a:r>
            <a:r>
              <a:rPr lang="en-US" sz="1000" dirty="0" smtClean="0">
                <a:solidFill>
                  <a:schemeClr val="tx1"/>
                </a:solidFill>
              </a:rPr>
              <a:t>ontext (when needed)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2" name="Bijschrift met pijl-links 21"/>
          <p:cNvSpPr/>
          <p:nvPr/>
        </p:nvSpPr>
        <p:spPr>
          <a:xfrm>
            <a:off x="9601200" y="3582787"/>
            <a:ext cx="1978429" cy="623453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</a:t>
            </a:r>
            <a:r>
              <a:rPr lang="en-US" sz="1000" dirty="0" smtClean="0">
                <a:solidFill>
                  <a:schemeClr val="tx1"/>
                </a:solidFill>
              </a:rPr>
              <a:t>rammatical information (part of speech) (when needed)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3" name="Bijschrift met pijl-links 22"/>
          <p:cNvSpPr/>
          <p:nvPr/>
        </p:nvSpPr>
        <p:spPr>
          <a:xfrm>
            <a:off x="9601200" y="4372496"/>
            <a:ext cx="1978429" cy="490449"/>
          </a:xfrm>
          <a:prstGeom prst="lef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ymbol or other illustration (if available)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4" name="Bijschrift met pijl-links en -rechts 23"/>
          <p:cNvSpPr/>
          <p:nvPr/>
        </p:nvSpPr>
        <p:spPr>
          <a:xfrm>
            <a:off x="5710843" y="6093230"/>
            <a:ext cx="2776451" cy="576072"/>
          </a:xfrm>
          <a:prstGeom prst="left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</a:t>
            </a:r>
            <a:r>
              <a:rPr lang="en-US" sz="1000" dirty="0" smtClean="0">
                <a:solidFill>
                  <a:schemeClr val="tx1"/>
                </a:solidFill>
              </a:rPr>
              <a:t>ontinuous process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5" name="Bijschrift met pijl-rechts 24"/>
          <p:cNvSpPr/>
          <p:nvPr/>
        </p:nvSpPr>
        <p:spPr>
          <a:xfrm>
            <a:off x="9659389" y="5286895"/>
            <a:ext cx="1920240" cy="490450"/>
          </a:xfrm>
          <a:prstGeom prst="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accessible for </a:t>
            </a:r>
            <a:r>
              <a:rPr lang="en-US" sz="1000" dirty="0" err="1" smtClean="0">
                <a:solidFill>
                  <a:schemeClr val="tx1"/>
                </a:solidFill>
              </a:rPr>
              <a:t>MoD</a:t>
            </a:r>
            <a:r>
              <a:rPr lang="en-US" sz="1000" dirty="0" smtClean="0">
                <a:solidFill>
                  <a:schemeClr val="tx1"/>
                </a:solidFill>
              </a:rPr>
              <a:t> Netherlands</a:t>
            </a:r>
            <a:endParaRPr lang="nl-NL" sz="1000" dirty="0">
              <a:solidFill>
                <a:schemeClr val="tx1"/>
              </a:solidFill>
            </a:endParaRPr>
          </a:p>
        </p:txBody>
      </p:sp>
      <p:sp>
        <p:nvSpPr>
          <p:cNvPr id="26" name="Stroomdiagram: Proces 25"/>
          <p:cNvSpPr/>
          <p:nvPr/>
        </p:nvSpPr>
        <p:spPr>
          <a:xfrm>
            <a:off x="9659389" y="5894971"/>
            <a:ext cx="1920240" cy="612648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restriction: no accessibility outside </a:t>
            </a:r>
            <a:r>
              <a:rPr lang="en-US" sz="1000" dirty="0" err="1" smtClean="0">
                <a:solidFill>
                  <a:schemeClr val="tx1"/>
                </a:solidFill>
              </a:rPr>
              <a:t>MoD</a:t>
            </a:r>
            <a:r>
              <a:rPr lang="en-US" sz="1000" dirty="0" smtClean="0">
                <a:solidFill>
                  <a:schemeClr val="tx1"/>
                </a:solidFill>
              </a:rPr>
              <a:t> Netherlands, due to </a:t>
            </a:r>
            <a:r>
              <a:rPr lang="en-US" sz="1000" dirty="0" err="1" smtClean="0">
                <a:solidFill>
                  <a:schemeClr val="tx1"/>
                </a:solidFill>
              </a:rPr>
              <a:t>Defence</a:t>
            </a:r>
            <a:r>
              <a:rPr lang="en-US" sz="1000" dirty="0" smtClean="0">
                <a:solidFill>
                  <a:schemeClr val="tx1"/>
                </a:solidFill>
              </a:rPr>
              <a:t> operating system</a:t>
            </a:r>
            <a:endParaRPr lang="nl-NL" sz="1000" dirty="0">
              <a:solidFill>
                <a:schemeClr val="tx1"/>
              </a:solidFill>
            </a:endParaRPr>
          </a:p>
        </p:txBody>
      </p:sp>
      <p:pic>
        <p:nvPicPr>
          <p:cNvPr id="1026" name="Afbeelding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0" y="5971033"/>
            <a:ext cx="4442158" cy="818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0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Ministerie van Defensie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Janssen, PLM, Drs., DOSCO/NLDA/TALENCNTRM/PROJMNGMNT</dc:creator>
  <cp:lastModifiedBy>Janssen, PLM, Drs., DOSCO/NLDA/TALENCNTRM/PROJMNGMNT</cp:lastModifiedBy>
  <cp:revision>19</cp:revision>
  <cp:lastPrinted>2024-04-02T09:59:06Z</cp:lastPrinted>
  <dcterms:created xsi:type="dcterms:W3CDTF">2024-03-29T13:29:26Z</dcterms:created>
  <dcterms:modified xsi:type="dcterms:W3CDTF">2024-04-02T10:03:31Z</dcterms:modified>
</cp:coreProperties>
</file>