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4" r:id="rId7"/>
    <p:sldId id="267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8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67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1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6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41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0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6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0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6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86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8D17-FAF4-4C60-98F7-3333F048B994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2CC8-0432-4ADE-BE54-F73102ED6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6008" y="4378960"/>
            <a:ext cx="9756711" cy="2387600"/>
          </a:xfrm>
        </p:spPr>
        <p:txBody>
          <a:bodyPr>
            <a:normAutofit/>
          </a:bodyPr>
          <a:lstStyle/>
          <a:p>
            <a:pPr algn="r"/>
            <a:r>
              <a:rPr lang="fr-FR" sz="1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Émilie </a:t>
            </a:r>
            <a:r>
              <a:rPr lang="fr-FR" sz="18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Cléret</a:t>
            </a:r>
            <a:r>
              <a:rPr lang="fr-FR" sz="1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fr-FR" sz="1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fr-FR" sz="1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Head of the Leadership and English </a:t>
            </a:r>
            <a:r>
              <a:rPr lang="fr-FR" sz="18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Studies</a:t>
            </a:r>
            <a:r>
              <a:rPr lang="fr-FR" sz="1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Department</a:t>
            </a:r>
            <a:r>
              <a:rPr lang="fr-FR" sz="1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fr-FR" sz="18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18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French Higher Military Educati</a:t>
            </a:r>
            <a:r>
              <a:rPr lang="en-GB" sz="20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</a:t>
            </a:r>
            <a:endParaRPr lang="fr-FR" sz="20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62812" y="313048"/>
            <a:ext cx="11912081" cy="1301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BILC PROFESSIONAL DEVELOPMENT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SEMINAR - BAKU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THROUGH THE LOOKING GLASS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ILLUSION OF THE NATIVE SPEAKER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649893" y="170230"/>
            <a:ext cx="7137918" cy="18661"/>
          </a:xfrm>
          <a:prstGeom prst="line">
            <a:avLst/>
          </a:prstGeom>
          <a:ln w="53975" cmpd="sng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649893" y="1738924"/>
            <a:ext cx="7137918" cy="18661"/>
          </a:xfrm>
          <a:prstGeom prst="line">
            <a:avLst/>
          </a:prstGeom>
          <a:ln w="53975" cmpd="sng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1513976" y="6152239"/>
            <a:ext cx="678024" cy="7057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25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WHY DID WE GO ALONG WITH THE BIAS?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38200" y="2372139"/>
            <a:ext cx="10624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/>
              <a:t>Civilian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academics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teachers</a:t>
            </a:r>
            <a:r>
              <a:rPr lang="fr-FR" sz="4000" b="1" dirty="0" smtClean="0"/>
              <a:t> in a </a:t>
            </a:r>
            <a:r>
              <a:rPr lang="fr-FR" sz="4000" b="1" dirty="0" err="1" smtClean="0"/>
              <a:t>military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environment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with</a:t>
            </a:r>
            <a:r>
              <a:rPr lang="fr-FR" sz="4000" b="1" dirty="0" smtClean="0"/>
              <a:t> a </a:t>
            </a:r>
            <a:r>
              <a:rPr lang="fr-FR" sz="4000" b="1" dirty="0" err="1" smtClean="0"/>
              <a:t>strong</a:t>
            </a:r>
            <a:r>
              <a:rPr lang="fr-FR" sz="4000" b="1" dirty="0" smtClean="0"/>
              <a:t> support for </a:t>
            </a:r>
          </a:p>
          <a:p>
            <a:r>
              <a:rPr lang="fr-FR" sz="4000" b="1" dirty="0" smtClean="0"/>
              <a:t>native-</a:t>
            </a:r>
            <a:r>
              <a:rPr lang="fr-FR" sz="4000" b="1" dirty="0" err="1" smtClean="0"/>
              <a:t>speakerism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0162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097" y="365125"/>
            <a:ext cx="11237842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COUNTER-ARGUMENTS TO NATIVE-SPEAKERISM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48139" y="1690688"/>
            <a:ext cx="95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LEGAL ISSUE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48137" y="2631000"/>
            <a:ext cx="1038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 STRONG CONNECTION DUE TO SHARED EXPERIENCE WITH THE STUDENTS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48138" y="4206489"/>
            <a:ext cx="940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MANAGING CULTURE SHOCK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48138" y="5353879"/>
            <a:ext cx="922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COST EFFECTIVENESS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6393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A FRICTION?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62946"/>
            <a:ext cx="10515600" cy="4351338"/>
          </a:xfrm>
        </p:spPr>
        <p:txBody>
          <a:bodyPr/>
          <a:lstStyle/>
          <a:p>
            <a:r>
              <a:rPr lang="en-GB" sz="4000" dirty="0"/>
              <a:t>Native English-Speaking Teachers (NESTs</a:t>
            </a:r>
            <a:r>
              <a:rPr lang="en-GB" sz="4000" dirty="0" smtClean="0"/>
              <a:t>)</a:t>
            </a:r>
          </a:p>
          <a:p>
            <a:endParaRPr lang="en-GB" sz="4000" dirty="0"/>
          </a:p>
          <a:p>
            <a:pPr marL="0" indent="0">
              <a:buNone/>
            </a:pPr>
            <a:endParaRPr lang="fr-FR" sz="4000" dirty="0"/>
          </a:p>
          <a:p>
            <a:r>
              <a:rPr lang="en-GB" sz="4000" dirty="0"/>
              <a:t>Non Native English-Speaking Teachers (NNESTs)</a:t>
            </a:r>
            <a:endParaRPr lang="fr-FR" sz="4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3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WHAT IS THE ILLUSION?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39687" y="2149096"/>
            <a:ext cx="950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NATIVE-SPEAKERISM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39687" y="3173980"/>
            <a:ext cx="9554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IDEOLOGY THAT REFERS TO THE IDEA THAT NATIVE-SPEAKING TEACHERS (PEOPLE FROM COUNTRIES WHERE ENGLISH IS THE FIRST LANGUAGE) ARE BETTER AT TEACHING ENGLISH THAN NON-NATIVE SPEAKERS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139687" y="5491527"/>
            <a:ext cx="963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THE IDEALISED NATIVE SPEAKER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065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WHAT IS THE BIAS?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152939" y="1690688"/>
            <a:ext cx="809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About </a:t>
            </a:r>
            <a:r>
              <a:rPr lang="fr-FR" sz="3200" b="1" dirty="0" err="1" smtClean="0"/>
              <a:t>teaching</a:t>
            </a:r>
            <a:r>
              <a:rPr lang="fr-FR" sz="3200" b="1" dirty="0" smtClean="0"/>
              <a:t>: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52939" y="2549708"/>
            <a:ext cx="1052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Being </a:t>
            </a:r>
            <a:r>
              <a:rPr lang="en-GB" sz="2800" b="1" dirty="0"/>
              <a:t>knowledgeable or holding a skill </a:t>
            </a:r>
            <a:r>
              <a:rPr lang="en-GB" sz="3200" b="1" dirty="0" smtClean="0">
                <a:solidFill>
                  <a:srgbClr val="FF0000"/>
                </a:solidFill>
              </a:rPr>
              <a:t>=/=</a:t>
            </a:r>
            <a:r>
              <a:rPr lang="en-GB" sz="2800" b="1" dirty="0" smtClean="0"/>
              <a:t> knowing </a:t>
            </a:r>
            <a:r>
              <a:rPr lang="en-GB" sz="2800" b="1" dirty="0"/>
              <a:t>how to teach it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52939" y="3532347"/>
            <a:ext cx="499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About </a:t>
            </a:r>
            <a:r>
              <a:rPr lang="fr-FR" sz="3200" b="1" dirty="0" err="1" smtClean="0"/>
              <a:t>language</a:t>
            </a:r>
            <a:r>
              <a:rPr lang="fr-FR" sz="3200" b="1" dirty="0" smtClean="0"/>
              <a:t>: 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152939" y="4578279"/>
            <a:ext cx="881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Native speaker = a vague and </a:t>
            </a:r>
            <a:r>
              <a:rPr lang="fr-FR" sz="3200" b="1" dirty="0" err="1" smtClean="0"/>
              <a:t>problematic</a:t>
            </a:r>
            <a:r>
              <a:rPr lang="fr-FR" sz="3200" b="1" dirty="0" smtClean="0"/>
              <a:t> concept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972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WHY IS THERE A BIAS?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636105" y="2194029"/>
            <a:ext cx="11237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Counter-arguments when you question native-</a:t>
            </a:r>
            <a:r>
              <a:rPr lang="en-GB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speakerism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Students prefer NESTs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Students need NESTs to learn ‘good’ English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Students need NESTs to understand ‘the culture’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the market demand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308112"/>
            <a:ext cx="8441636" cy="63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WHY IS THERE A BIAS?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636105" y="2194029"/>
            <a:ext cx="11237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Counter-arguments when you question native-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speakerism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Students prefer NESTs</a:t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Students need NESTs to learn ‘good’ English</a:t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Students need NESTs to understand ‘the culture’</a:t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the market demand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0174" y="1179443"/>
            <a:ext cx="10442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NON NATIVE ENGLISH SPEAKER:</a:t>
            </a:r>
          </a:p>
          <a:p>
            <a:endParaRPr lang="fr-FR" sz="3200" b="1" dirty="0"/>
          </a:p>
          <a:p>
            <a:r>
              <a:rPr lang="fr-FR" sz="3200" b="1" dirty="0" smtClean="0"/>
              <a:t>I </a:t>
            </a:r>
            <a:r>
              <a:rPr lang="fr-FR" sz="3200" b="1" dirty="0" err="1" smtClean="0"/>
              <a:t>am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awfully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sorry</a:t>
            </a:r>
            <a:r>
              <a:rPr lang="fr-FR" sz="3200" b="1" dirty="0" smtClean="0"/>
              <a:t> at the terrible state of </a:t>
            </a:r>
            <a:r>
              <a:rPr lang="fr-FR" sz="3200" b="1" dirty="0" err="1" smtClean="0"/>
              <a:t>my</a:t>
            </a:r>
            <a:r>
              <a:rPr lang="fr-FR" sz="3200" b="1" dirty="0" smtClean="0"/>
              <a:t> English </a:t>
            </a:r>
            <a:r>
              <a:rPr lang="fr-FR" sz="3200" b="1" dirty="0" err="1" smtClean="0"/>
              <a:t>abilities</a:t>
            </a:r>
            <a:r>
              <a:rPr lang="fr-FR" sz="3200" b="1" dirty="0" smtClean="0"/>
              <a:t>, as for the English </a:t>
            </a:r>
            <a:r>
              <a:rPr lang="fr-FR" sz="3200" b="1" dirty="0" err="1" smtClean="0"/>
              <a:t>language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not </a:t>
            </a:r>
            <a:r>
              <a:rPr lang="fr-FR" sz="3200" b="1" dirty="0" err="1" smtClean="0"/>
              <a:t>my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mother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tongue</a:t>
            </a:r>
            <a:r>
              <a:rPr lang="fr-FR" sz="3200" b="1" dirty="0" smtClean="0"/>
              <a:t>. I </a:t>
            </a:r>
            <a:r>
              <a:rPr lang="fr-FR" sz="3200" b="1" dirty="0" err="1" smtClean="0"/>
              <a:t>hope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you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can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forgive</a:t>
            </a:r>
            <a:r>
              <a:rPr lang="fr-FR" sz="3200" b="1" dirty="0" smtClean="0"/>
              <a:t> me for </a:t>
            </a:r>
            <a:r>
              <a:rPr lang="fr-FR" sz="3200" b="1" dirty="0" err="1" smtClean="0"/>
              <a:t>every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foolish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mistake</a:t>
            </a:r>
            <a:r>
              <a:rPr lang="fr-FR" sz="3200" b="1" dirty="0" smtClean="0"/>
              <a:t> I </a:t>
            </a:r>
            <a:r>
              <a:rPr lang="fr-FR" sz="3200" b="1" dirty="0" err="1" smtClean="0"/>
              <a:t>might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make</a:t>
            </a:r>
            <a:r>
              <a:rPr lang="fr-FR" sz="3200" b="1" dirty="0" smtClean="0"/>
              <a:t>. </a:t>
            </a:r>
          </a:p>
          <a:p>
            <a:endParaRPr lang="fr-FR" sz="3200" b="1" dirty="0"/>
          </a:p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NATIVE ENGLISH SPEAKER:</a:t>
            </a:r>
          </a:p>
          <a:p>
            <a:endParaRPr lang="fr-FR" sz="3200" b="1" dirty="0"/>
          </a:p>
          <a:p>
            <a:r>
              <a:rPr lang="fr-FR" sz="3200" b="1" dirty="0" smtClean="0"/>
              <a:t>LOL No </a:t>
            </a:r>
            <a:r>
              <a:rPr lang="fr-FR" sz="3200" b="1" dirty="0" err="1" smtClean="0"/>
              <a:t>probs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it</a:t>
            </a:r>
            <a:r>
              <a:rPr lang="fr-FR" sz="3200" b="1" dirty="0" smtClean="0"/>
              <a:t>(‘s) ok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5267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55" y="397771"/>
            <a:ext cx="5540470" cy="59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230</Words>
  <Application>Microsoft Office PowerPoint</Application>
  <PresentationFormat>Grand écran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Amiri</vt:lpstr>
      <vt:lpstr>Arial</vt:lpstr>
      <vt:lpstr>Calibri</vt:lpstr>
      <vt:lpstr>Calibri Light</vt:lpstr>
      <vt:lpstr>Times New Roman</vt:lpstr>
      <vt:lpstr>1_Thème Office</vt:lpstr>
      <vt:lpstr>Émilie Cléret Head of the Leadership and English Studies Department French Higher Military Education</vt:lpstr>
      <vt:lpstr>A FRICTION?</vt:lpstr>
      <vt:lpstr>WHAT IS THE ILLUSION?</vt:lpstr>
      <vt:lpstr>WHAT IS THE BIAS?</vt:lpstr>
      <vt:lpstr>WHY IS THERE A BIAS?</vt:lpstr>
      <vt:lpstr>Présentation PowerPoint</vt:lpstr>
      <vt:lpstr>WHY IS THERE A BIAS?</vt:lpstr>
      <vt:lpstr>Présentation PowerPoint</vt:lpstr>
      <vt:lpstr>Présentation PowerPoint</vt:lpstr>
      <vt:lpstr>WHY DID WE GO ALONG WITH THE BIAS?</vt:lpstr>
      <vt:lpstr>COUNTER-ARGUMENTS TO NATIVE-SPEAKERISM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Émilie Cléret Head of the Leadership and English Studies Department French Higher Military Education</dc:title>
  <dc:creator>utilisateur</dc:creator>
  <cp:lastModifiedBy>utilisateur</cp:lastModifiedBy>
  <cp:revision>26</cp:revision>
  <dcterms:created xsi:type="dcterms:W3CDTF">2023-10-16T04:58:58Z</dcterms:created>
  <dcterms:modified xsi:type="dcterms:W3CDTF">2023-10-17T04:46:56Z</dcterms:modified>
</cp:coreProperties>
</file>