
<file path=[Content_Types].xml><?xml version="1.0" encoding="utf-8"?>
<Types xmlns="http://schemas.openxmlformats.org/package/2006/content-types">
  <Default Extension="emf" ContentType="image/x-emf"/>
  <Default Extension="jfif" ContentType="image/jpeg"/>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62" r:id="rId3"/>
    <p:sldId id="256" r:id="rId4"/>
    <p:sldId id="257" r:id="rId5"/>
    <p:sldId id="270" r:id="rId6"/>
    <p:sldId id="265" r:id="rId7"/>
    <p:sldId id="266" r:id="rId8"/>
    <p:sldId id="258" r:id="rId9"/>
    <p:sldId id="271" r:id="rId10"/>
    <p:sldId id="269" r:id="rId11"/>
    <p:sldId id="275" r:id="rId12"/>
    <p:sldId id="276" r:id="rId13"/>
    <p:sldId id="272" r:id="rId14"/>
    <p:sldId id="277" r:id="rId1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y Clifford" initials="RC" lastIdx="2" clrIdx="0">
    <p:extLst>
      <p:ext uri="{19B8F6BF-5375-455C-9EA6-DF929625EA0E}">
        <p15:presenceInfo xmlns:p15="http://schemas.microsoft.com/office/powerpoint/2012/main" userId="Ray Clifford"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2" autoAdjust="0"/>
    <p:restoredTop sz="94660"/>
  </p:normalViewPr>
  <p:slideViewPr>
    <p:cSldViewPr snapToGrid="0">
      <p:cViewPr varScale="1">
        <p:scale>
          <a:sx n="76" d="100"/>
          <a:sy n="76" d="100"/>
        </p:scale>
        <p:origin x="108" y="6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6589D41-7EC4-47DC-A702-9BC20F335CBD}"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7529574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589D41-7EC4-47DC-A702-9BC20F335CBD}"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1390819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589D41-7EC4-47DC-A702-9BC20F335CBD}"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4201450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6589D41-7EC4-47DC-A702-9BC20F335CBD}"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2399395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589D41-7EC4-47DC-A702-9BC20F335CBD}" type="datetimeFigureOut">
              <a:rPr lang="en-US" smtClean="0"/>
              <a:t>9/7/2020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1848704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6589D41-7EC4-47DC-A702-9BC20F335CBD}"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1784768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6589D41-7EC4-47DC-A702-9BC20F335CBD}" type="datetimeFigureOut">
              <a:rPr lang="en-US" smtClean="0"/>
              <a:t>9/7/2020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4442313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6589D41-7EC4-47DC-A702-9BC20F335CBD}" type="datetimeFigureOut">
              <a:rPr lang="en-US" smtClean="0"/>
              <a:t>9/7/2020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506694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589D41-7EC4-47DC-A702-9BC20F335CBD}" type="datetimeFigureOut">
              <a:rPr lang="en-US" smtClean="0"/>
              <a:t>9/7/2020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42444679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589D41-7EC4-47DC-A702-9BC20F335CBD}"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36916953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589D41-7EC4-47DC-A702-9BC20F335CBD}" type="datetimeFigureOut">
              <a:rPr lang="en-US" smtClean="0"/>
              <a:t>9/7/2020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83D185-0804-4FC0-89E9-1FF98093497A}" type="slidenum">
              <a:rPr lang="en-US" smtClean="0"/>
              <a:t>‹#›</a:t>
            </a:fld>
            <a:endParaRPr lang="en-US"/>
          </a:p>
        </p:txBody>
      </p:sp>
    </p:spTree>
    <p:extLst>
      <p:ext uri="{BB962C8B-B14F-4D97-AF65-F5344CB8AC3E}">
        <p14:creationId xmlns:p14="http://schemas.microsoft.com/office/powerpoint/2010/main" val="3345939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589D41-7EC4-47DC-A702-9BC20F335CBD}" type="datetimeFigureOut">
              <a:rPr lang="en-US" smtClean="0"/>
              <a:t>9/7/2020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83D185-0804-4FC0-89E9-1FF98093497A}" type="slidenum">
              <a:rPr lang="en-US" smtClean="0"/>
              <a:t>‹#›</a:t>
            </a:fld>
            <a:endParaRPr lang="en-US"/>
          </a:p>
        </p:txBody>
      </p:sp>
    </p:spTree>
    <p:extLst>
      <p:ext uri="{BB962C8B-B14F-4D97-AF65-F5344CB8AC3E}">
        <p14:creationId xmlns:p14="http://schemas.microsoft.com/office/powerpoint/2010/main" val="39943548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CE020-8C21-472D-8611-4A438A712420}"/>
              </a:ext>
            </a:extLst>
          </p:cNvPr>
          <p:cNvSpPr>
            <a:spLocks noGrp="1"/>
          </p:cNvSpPr>
          <p:nvPr>
            <p:ph type="ctrTitle"/>
          </p:nvPr>
        </p:nvSpPr>
        <p:spPr>
          <a:xfrm>
            <a:off x="685800" y="1122363"/>
            <a:ext cx="7772400" cy="1928845"/>
          </a:xfrm>
        </p:spPr>
        <p:txBody>
          <a:bodyPr/>
          <a:lstStyle/>
          <a:p>
            <a:pPr algn="ctr"/>
            <a:r>
              <a:rPr lang="en-US" dirty="0"/>
              <a:t>Roadmap to</a:t>
            </a:r>
            <a:br>
              <a:rPr lang="en-US" dirty="0"/>
            </a:br>
            <a:r>
              <a:rPr lang="en-US" dirty="0"/>
              <a:t>Testing Reading</a:t>
            </a:r>
          </a:p>
        </p:txBody>
      </p:sp>
      <p:sp>
        <p:nvSpPr>
          <p:cNvPr id="4" name="Subtitle 3">
            <a:extLst>
              <a:ext uri="{FF2B5EF4-FFF2-40B4-BE49-F238E27FC236}">
                <a16:creationId xmlns:a16="http://schemas.microsoft.com/office/drawing/2014/main" id="{9CDCC453-3EC3-445F-B1DC-979EFE7A1E09}"/>
              </a:ext>
            </a:extLst>
          </p:cNvPr>
          <p:cNvSpPr>
            <a:spLocks noGrp="1"/>
          </p:cNvSpPr>
          <p:nvPr>
            <p:ph type="subTitle" idx="1"/>
          </p:nvPr>
        </p:nvSpPr>
        <p:spPr>
          <a:xfrm>
            <a:off x="1143000" y="3602038"/>
            <a:ext cx="6858000" cy="1855486"/>
          </a:xfrm>
        </p:spPr>
        <p:txBody>
          <a:bodyPr/>
          <a:lstStyle/>
          <a:p>
            <a:r>
              <a:rPr lang="en-US" dirty="0"/>
              <a:t>Online STANAG 6001 Testing Workshop</a:t>
            </a:r>
          </a:p>
          <a:p>
            <a:r>
              <a:rPr lang="en-US" dirty="0"/>
              <a:t>8 – 10 September 2020</a:t>
            </a:r>
          </a:p>
          <a:p>
            <a:r>
              <a:rPr lang="en-US" dirty="0"/>
              <a:t>Hosted by Romania and the PLTCE</a:t>
            </a:r>
          </a:p>
        </p:txBody>
      </p:sp>
    </p:spTree>
    <p:extLst>
      <p:ext uri="{BB962C8B-B14F-4D97-AF65-F5344CB8AC3E}">
        <p14:creationId xmlns:p14="http://schemas.microsoft.com/office/powerpoint/2010/main" val="192531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E4255C-0A1C-49FC-9888-6010D49432B2}"/>
              </a:ext>
            </a:extLst>
          </p:cNvPr>
          <p:cNvSpPr>
            <a:spLocks noGrp="1"/>
          </p:cNvSpPr>
          <p:nvPr>
            <p:ph type="title"/>
          </p:nvPr>
        </p:nvSpPr>
        <p:spPr>
          <a:xfrm>
            <a:off x="452387" y="365127"/>
            <a:ext cx="8527983" cy="1049788"/>
          </a:xfrm>
        </p:spPr>
        <p:txBody>
          <a:bodyPr>
            <a:noAutofit/>
          </a:bodyPr>
          <a:lstStyle/>
          <a:p>
            <a:pPr algn="ctr"/>
            <a:r>
              <a:rPr lang="en-US" dirty="0"/>
              <a:t>The Teaching and Testing Cultures are Different at Every Level</a:t>
            </a:r>
          </a:p>
        </p:txBody>
      </p:sp>
      <p:sp>
        <p:nvSpPr>
          <p:cNvPr id="3" name="Text Placeholder 2">
            <a:extLst>
              <a:ext uri="{FF2B5EF4-FFF2-40B4-BE49-F238E27FC236}">
                <a16:creationId xmlns:a16="http://schemas.microsoft.com/office/drawing/2014/main" id="{14D559F6-812E-4D87-950C-C510F69A45AE}"/>
              </a:ext>
            </a:extLst>
          </p:cNvPr>
          <p:cNvSpPr>
            <a:spLocks noGrp="1"/>
          </p:cNvSpPr>
          <p:nvPr>
            <p:ph type="body" idx="1"/>
          </p:nvPr>
        </p:nvSpPr>
        <p:spPr>
          <a:xfrm>
            <a:off x="629842" y="1414915"/>
            <a:ext cx="3868340" cy="731385"/>
          </a:xfrm>
        </p:spPr>
        <p:txBody>
          <a:bodyPr/>
          <a:lstStyle/>
          <a:p>
            <a:r>
              <a:rPr lang="en-US" dirty="0"/>
              <a:t>Teaching Culture</a:t>
            </a:r>
          </a:p>
        </p:txBody>
      </p:sp>
      <p:sp>
        <p:nvSpPr>
          <p:cNvPr id="4" name="Content Placeholder 3">
            <a:extLst>
              <a:ext uri="{FF2B5EF4-FFF2-40B4-BE49-F238E27FC236}">
                <a16:creationId xmlns:a16="http://schemas.microsoft.com/office/drawing/2014/main" id="{9634463C-5F83-42F0-B40D-4E8ABDA69A4C}"/>
              </a:ext>
            </a:extLst>
          </p:cNvPr>
          <p:cNvSpPr>
            <a:spLocks noGrp="1"/>
          </p:cNvSpPr>
          <p:nvPr>
            <p:ph sz="half" idx="2"/>
          </p:nvPr>
        </p:nvSpPr>
        <p:spPr>
          <a:xfrm>
            <a:off x="629842" y="2300387"/>
            <a:ext cx="3868340" cy="3894087"/>
          </a:xfrm>
        </p:spPr>
        <p:txBody>
          <a:bodyPr>
            <a:noAutofit/>
          </a:bodyPr>
          <a:lstStyle/>
          <a:p>
            <a:r>
              <a:rPr lang="en-US" dirty="0">
                <a:solidFill>
                  <a:srgbClr val="0070C0"/>
                </a:solidFill>
              </a:rPr>
              <a:t>Fact:</a:t>
            </a:r>
            <a:r>
              <a:rPr lang="en-US" dirty="0"/>
              <a:t>  Teaching is curriculum-based.</a:t>
            </a:r>
          </a:p>
          <a:p>
            <a:pPr marL="0" indent="0">
              <a:buNone/>
            </a:pPr>
            <a:endParaRPr lang="en-US" dirty="0"/>
          </a:p>
          <a:p>
            <a:r>
              <a:rPr lang="en-US" dirty="0">
                <a:solidFill>
                  <a:srgbClr val="0070C0"/>
                </a:solidFill>
              </a:rPr>
              <a:t>Concept:</a:t>
            </a:r>
            <a:r>
              <a:rPr lang="en-US" dirty="0"/>
              <a:t>  Classroom assessments are usually Norm-Referenced.</a:t>
            </a:r>
          </a:p>
          <a:p>
            <a:r>
              <a:rPr lang="en-US" dirty="0">
                <a:solidFill>
                  <a:srgbClr val="0070C0"/>
                </a:solidFill>
              </a:rPr>
              <a:t>Value: </a:t>
            </a:r>
            <a:r>
              <a:rPr lang="en-US" dirty="0"/>
              <a:t> The main concern is for the learner.</a:t>
            </a:r>
          </a:p>
        </p:txBody>
      </p:sp>
      <p:sp>
        <p:nvSpPr>
          <p:cNvPr id="5" name="Text Placeholder 4">
            <a:extLst>
              <a:ext uri="{FF2B5EF4-FFF2-40B4-BE49-F238E27FC236}">
                <a16:creationId xmlns:a16="http://schemas.microsoft.com/office/drawing/2014/main" id="{46A0D792-1BC3-409D-92C0-7D623C82B963}"/>
              </a:ext>
            </a:extLst>
          </p:cNvPr>
          <p:cNvSpPr>
            <a:spLocks noGrp="1"/>
          </p:cNvSpPr>
          <p:nvPr>
            <p:ph type="body" sz="quarter" idx="3"/>
          </p:nvPr>
        </p:nvSpPr>
        <p:spPr>
          <a:xfrm>
            <a:off x="4629150" y="1414915"/>
            <a:ext cx="3887391" cy="731385"/>
          </a:xfrm>
        </p:spPr>
        <p:txBody>
          <a:bodyPr/>
          <a:lstStyle/>
          <a:p>
            <a:r>
              <a:rPr lang="en-US" dirty="0"/>
              <a:t>Testing Culture</a:t>
            </a:r>
          </a:p>
        </p:txBody>
      </p:sp>
      <p:sp>
        <p:nvSpPr>
          <p:cNvPr id="6" name="Content Placeholder 5">
            <a:extLst>
              <a:ext uri="{FF2B5EF4-FFF2-40B4-BE49-F238E27FC236}">
                <a16:creationId xmlns:a16="http://schemas.microsoft.com/office/drawing/2014/main" id="{2F1F1D5B-E5A9-49C8-AEA3-4571AC62C39B}"/>
              </a:ext>
            </a:extLst>
          </p:cNvPr>
          <p:cNvSpPr>
            <a:spLocks noGrp="1"/>
          </p:cNvSpPr>
          <p:nvPr>
            <p:ph sz="quarter" idx="4"/>
          </p:nvPr>
        </p:nvSpPr>
        <p:spPr>
          <a:xfrm>
            <a:off x="4645820" y="2300388"/>
            <a:ext cx="3887391" cy="3894087"/>
          </a:xfrm>
        </p:spPr>
        <p:txBody>
          <a:bodyPr>
            <a:noAutofit/>
          </a:bodyPr>
          <a:lstStyle/>
          <a:p>
            <a:r>
              <a:rPr lang="en-US" dirty="0">
                <a:solidFill>
                  <a:srgbClr val="0070C0"/>
                </a:solidFill>
              </a:rPr>
              <a:t>Fact:</a:t>
            </a:r>
            <a:r>
              <a:rPr lang="en-US" dirty="0"/>
              <a:t>  STANAG 6001 testing is curriculum- independent.</a:t>
            </a:r>
          </a:p>
          <a:p>
            <a:r>
              <a:rPr lang="en-US" dirty="0">
                <a:solidFill>
                  <a:srgbClr val="0070C0"/>
                </a:solidFill>
              </a:rPr>
              <a:t>Concept:</a:t>
            </a:r>
            <a:r>
              <a:rPr lang="en-US" dirty="0"/>
              <a:t> STANAG 6001 tests are Criterion-Referenced.</a:t>
            </a:r>
          </a:p>
          <a:p>
            <a:r>
              <a:rPr lang="en-US" dirty="0">
                <a:solidFill>
                  <a:srgbClr val="0070C0"/>
                </a:solidFill>
              </a:rPr>
              <a:t>Value:</a:t>
            </a:r>
            <a:r>
              <a:rPr lang="en-US" dirty="0"/>
              <a:t>  The main concern is for the employer’s mission.</a:t>
            </a:r>
          </a:p>
        </p:txBody>
      </p:sp>
    </p:spTree>
    <p:extLst>
      <p:ext uri="{BB962C8B-B14F-4D97-AF65-F5344CB8AC3E}">
        <p14:creationId xmlns:p14="http://schemas.microsoft.com/office/powerpoint/2010/main" val="12591628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5A23B-D0E5-453B-90AB-BADBD3FAB6C6}"/>
              </a:ext>
            </a:extLst>
          </p:cNvPr>
          <p:cNvSpPr>
            <a:spLocks noGrp="1"/>
          </p:cNvSpPr>
          <p:nvPr>
            <p:ph type="title"/>
          </p:nvPr>
        </p:nvSpPr>
        <p:spPr>
          <a:xfrm>
            <a:off x="628650" y="365126"/>
            <a:ext cx="8207342" cy="2018764"/>
          </a:xfrm>
        </p:spPr>
        <p:txBody>
          <a:bodyPr>
            <a:normAutofit/>
          </a:bodyPr>
          <a:lstStyle/>
          <a:p>
            <a:r>
              <a:rPr lang="en-US" dirty="0"/>
              <a:t>The Challenge:  Can we make the testing culture comprehensible to those in the teaching culture?  </a:t>
            </a:r>
          </a:p>
        </p:txBody>
      </p:sp>
      <p:sp>
        <p:nvSpPr>
          <p:cNvPr id="3" name="Content Placeholder 2">
            <a:extLst>
              <a:ext uri="{FF2B5EF4-FFF2-40B4-BE49-F238E27FC236}">
                <a16:creationId xmlns:a16="http://schemas.microsoft.com/office/drawing/2014/main" id="{CB3C9AED-AE97-4740-ADC4-0149755D2B81}"/>
              </a:ext>
            </a:extLst>
          </p:cNvPr>
          <p:cNvSpPr>
            <a:spLocks noGrp="1"/>
          </p:cNvSpPr>
          <p:nvPr>
            <p:ph idx="1"/>
          </p:nvPr>
        </p:nvSpPr>
        <p:spPr>
          <a:xfrm>
            <a:off x="628650" y="2920999"/>
            <a:ext cx="7886700" cy="3479801"/>
          </a:xfrm>
        </p:spPr>
        <p:txBody>
          <a:bodyPr>
            <a:normAutofit/>
          </a:bodyPr>
          <a:lstStyle/>
          <a:p>
            <a:r>
              <a:rPr lang="en-US" sz="3600" dirty="0"/>
              <a:t>It would help if we could find common ground.</a:t>
            </a:r>
          </a:p>
          <a:p>
            <a:endParaRPr lang="en-US" sz="3600" dirty="0"/>
          </a:p>
          <a:p>
            <a:r>
              <a:rPr lang="en-US" sz="3600" dirty="0"/>
              <a:t>But do teachers and testers have anything in common? </a:t>
            </a:r>
          </a:p>
        </p:txBody>
      </p:sp>
    </p:spTree>
    <p:extLst>
      <p:ext uri="{BB962C8B-B14F-4D97-AF65-F5344CB8AC3E}">
        <p14:creationId xmlns:p14="http://schemas.microsoft.com/office/powerpoint/2010/main" val="13639774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Object 3">
            <a:extLst>
              <a:ext uri="{FF2B5EF4-FFF2-40B4-BE49-F238E27FC236}">
                <a16:creationId xmlns:a16="http://schemas.microsoft.com/office/drawing/2014/main" id="{F0C0B4D6-81C3-4D14-B51A-B6CBAE8085F3}"/>
              </a:ext>
            </a:extLst>
          </p:cNvPr>
          <p:cNvGraphicFramePr>
            <a:graphicFrameLocks noChangeAspect="1"/>
          </p:cNvGraphicFramePr>
          <p:nvPr>
            <p:extLst>
              <p:ext uri="{D42A27DB-BD31-4B8C-83A1-F6EECF244321}">
                <p14:modId xmlns:p14="http://schemas.microsoft.com/office/powerpoint/2010/main" val="4130688320"/>
              </p:ext>
            </p:extLst>
          </p:nvPr>
        </p:nvGraphicFramePr>
        <p:xfrm>
          <a:off x="1162843" y="1511301"/>
          <a:ext cx="6958013" cy="5156200"/>
        </p:xfrm>
        <a:graphic>
          <a:graphicData uri="http://schemas.openxmlformats.org/presentationml/2006/ole">
            <mc:AlternateContent xmlns:mc="http://schemas.openxmlformats.org/markup-compatibility/2006">
              <mc:Choice xmlns:v="urn:schemas-microsoft-com:vml" Requires="v">
                <p:oleObj spid="_x0000_s2058" name="Worksheet" r:id="rId3" imgW="6391118" imgH="5981873" progId="Excel.Sheet.12">
                  <p:embed/>
                </p:oleObj>
              </mc:Choice>
              <mc:Fallback>
                <p:oleObj name="Worksheet" r:id="rId3" imgW="6391118" imgH="5981873" progId="Excel.Sheet.12">
                  <p:embed/>
                  <p:pic>
                    <p:nvPicPr>
                      <p:cNvPr id="0" name=""/>
                      <p:cNvPicPr/>
                      <p:nvPr/>
                    </p:nvPicPr>
                    <p:blipFill>
                      <a:blip r:embed="rId4"/>
                      <a:stretch>
                        <a:fillRect/>
                      </a:stretch>
                    </p:blipFill>
                    <p:spPr>
                      <a:xfrm>
                        <a:off x="1162843" y="1511301"/>
                        <a:ext cx="6958013" cy="5156200"/>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69344080-A96B-4403-B611-2357DD530F3B}"/>
              </a:ext>
            </a:extLst>
          </p:cNvPr>
          <p:cNvSpPr>
            <a:spLocks noGrp="1"/>
          </p:cNvSpPr>
          <p:nvPr>
            <p:ph type="title"/>
          </p:nvPr>
        </p:nvSpPr>
        <p:spPr>
          <a:xfrm>
            <a:off x="457200" y="365126"/>
            <a:ext cx="8369300" cy="1146175"/>
          </a:xfrm>
        </p:spPr>
        <p:txBody>
          <a:bodyPr/>
          <a:lstStyle/>
          <a:p>
            <a:r>
              <a:rPr lang="en-US" dirty="0"/>
              <a:t>Despite Differences, the Same Goal </a:t>
            </a:r>
          </a:p>
        </p:txBody>
      </p:sp>
    </p:spTree>
    <p:extLst>
      <p:ext uri="{BB962C8B-B14F-4D97-AF65-F5344CB8AC3E}">
        <p14:creationId xmlns:p14="http://schemas.microsoft.com/office/powerpoint/2010/main" val="36693237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D5A23B-D0E5-453B-90AB-BADBD3FAB6C6}"/>
              </a:ext>
            </a:extLst>
          </p:cNvPr>
          <p:cNvSpPr>
            <a:spLocks noGrp="1"/>
          </p:cNvSpPr>
          <p:nvPr>
            <p:ph type="title"/>
          </p:nvPr>
        </p:nvSpPr>
        <p:spPr>
          <a:xfrm>
            <a:off x="628650" y="241300"/>
            <a:ext cx="8207342" cy="1308100"/>
          </a:xfrm>
        </p:spPr>
        <p:txBody>
          <a:bodyPr>
            <a:noAutofit/>
          </a:bodyPr>
          <a:lstStyle/>
          <a:p>
            <a:r>
              <a:rPr lang="en-US" dirty="0"/>
              <a:t>Cross-cultural communication is never easy, but it is possible if we:</a:t>
            </a:r>
          </a:p>
        </p:txBody>
      </p:sp>
      <p:sp>
        <p:nvSpPr>
          <p:cNvPr id="3" name="Content Placeholder 2">
            <a:extLst>
              <a:ext uri="{FF2B5EF4-FFF2-40B4-BE49-F238E27FC236}">
                <a16:creationId xmlns:a16="http://schemas.microsoft.com/office/drawing/2014/main" id="{CB3C9AED-AE97-4740-ADC4-0149755D2B81}"/>
              </a:ext>
            </a:extLst>
          </p:cNvPr>
          <p:cNvSpPr>
            <a:spLocks noGrp="1"/>
          </p:cNvSpPr>
          <p:nvPr>
            <p:ph idx="1"/>
          </p:nvPr>
        </p:nvSpPr>
        <p:spPr>
          <a:xfrm>
            <a:off x="628650" y="1741602"/>
            <a:ext cx="7886700" cy="4875098"/>
          </a:xfrm>
        </p:spPr>
        <p:txBody>
          <a:bodyPr>
            <a:noAutofit/>
          </a:bodyPr>
          <a:lstStyle/>
          <a:p>
            <a:pPr marL="514350" indent="-514350">
              <a:buFont typeface="+mj-lt"/>
              <a:buAutoNum type="arabicPeriod"/>
            </a:pPr>
            <a:r>
              <a:rPr lang="en-US" dirty="0"/>
              <a:t>Start our discussions from the perspective that teachers and testers have the common objective of promoting real-world language use.</a:t>
            </a:r>
          </a:p>
          <a:p>
            <a:pPr marL="514350" indent="-514350">
              <a:buFont typeface="+mj-lt"/>
              <a:buAutoNum type="arabicPeriod"/>
            </a:pPr>
            <a:endParaRPr lang="en-US" dirty="0"/>
          </a:p>
          <a:p>
            <a:pPr marL="514350" indent="-514350">
              <a:buFont typeface="+mj-lt"/>
              <a:buAutoNum type="arabicPeriod"/>
            </a:pPr>
            <a:r>
              <a:rPr lang="en-US" dirty="0"/>
              <a:t>Speak the teachers’ language, understand their culture, and show empathy for their challenges.</a:t>
            </a:r>
          </a:p>
          <a:p>
            <a:pPr marL="514350" indent="-514350">
              <a:buFont typeface="+mj-lt"/>
              <a:buAutoNum type="arabicPeriod"/>
            </a:pPr>
            <a:endParaRPr lang="en-US" dirty="0"/>
          </a:p>
          <a:p>
            <a:pPr marL="514350" indent="-514350">
              <a:buFont typeface="+mj-lt"/>
              <a:buAutoNum type="arabicPeriod"/>
            </a:pPr>
            <a:r>
              <a:rPr lang="en-US" dirty="0"/>
              <a:t>Repeatedly communicate that STANAG 6001 tests assess the </a:t>
            </a:r>
            <a:r>
              <a:rPr lang="en-US" u="sng" dirty="0"/>
              <a:t>shared objective</a:t>
            </a:r>
            <a:r>
              <a:rPr lang="en-US" dirty="0"/>
              <a:t> of real-world language use.</a:t>
            </a:r>
          </a:p>
        </p:txBody>
      </p:sp>
    </p:spTree>
    <p:extLst>
      <p:ext uri="{BB962C8B-B14F-4D97-AF65-F5344CB8AC3E}">
        <p14:creationId xmlns:p14="http://schemas.microsoft.com/office/powerpoint/2010/main" val="10642969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FE163-57B2-467D-B6BD-8803FA6D701D}"/>
              </a:ext>
            </a:extLst>
          </p:cNvPr>
          <p:cNvSpPr>
            <a:spLocks noGrp="1"/>
          </p:cNvSpPr>
          <p:nvPr>
            <p:ph type="title"/>
          </p:nvPr>
        </p:nvSpPr>
        <p:spPr>
          <a:xfrm>
            <a:off x="539750" y="1517073"/>
            <a:ext cx="7886700" cy="4239491"/>
          </a:xfrm>
        </p:spPr>
        <p:txBody>
          <a:bodyPr>
            <a:noAutofit/>
          </a:bodyPr>
          <a:lstStyle/>
          <a:p>
            <a:pPr algn="ctr"/>
            <a:r>
              <a:rPr lang="en-US" sz="4000" dirty="0"/>
              <a:t>Thank you for accepting</a:t>
            </a:r>
            <a:br>
              <a:rPr lang="en-US" sz="4000" dirty="0"/>
            </a:br>
            <a:r>
              <a:rPr lang="en-US" sz="4000" dirty="0"/>
              <a:t> this cross-culture</a:t>
            </a:r>
            <a:br>
              <a:rPr lang="en-US" sz="4000" dirty="0"/>
            </a:br>
            <a:r>
              <a:rPr lang="en-US" sz="4000" dirty="0"/>
              <a:t>communication challenge!</a:t>
            </a:r>
            <a:br>
              <a:rPr lang="en-US" sz="4000" dirty="0"/>
            </a:br>
            <a:br>
              <a:rPr lang="en-US" sz="4000" dirty="0"/>
            </a:br>
            <a:r>
              <a:rPr lang="en-US" sz="4000" dirty="0"/>
              <a:t>If we are successful,</a:t>
            </a:r>
            <a:br>
              <a:rPr lang="en-US" sz="4000" dirty="0"/>
            </a:br>
            <a:r>
              <a:rPr lang="en-US" sz="4000" dirty="0"/>
              <a:t>everyone will benefit.</a:t>
            </a:r>
          </a:p>
        </p:txBody>
      </p:sp>
    </p:spTree>
    <p:extLst>
      <p:ext uri="{BB962C8B-B14F-4D97-AF65-F5344CB8AC3E}">
        <p14:creationId xmlns:p14="http://schemas.microsoft.com/office/powerpoint/2010/main" val="32128578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0E5E-DB75-43EE-A6AE-194751CA4CF5}"/>
              </a:ext>
            </a:extLst>
          </p:cNvPr>
          <p:cNvSpPr>
            <a:spLocks noGrp="1"/>
          </p:cNvSpPr>
          <p:nvPr>
            <p:ph type="title"/>
          </p:nvPr>
        </p:nvSpPr>
        <p:spPr>
          <a:xfrm>
            <a:off x="4908883" y="904775"/>
            <a:ext cx="3965610" cy="5573027"/>
          </a:xfrm>
        </p:spPr>
        <p:txBody>
          <a:bodyPr vert="horz" lIns="91440" tIns="45720" rIns="91440" bIns="45720" rtlCol="0" anchor="b">
            <a:noAutofit/>
          </a:bodyPr>
          <a:lstStyle/>
          <a:p>
            <a:r>
              <a:rPr lang="en-US" sz="3200" dirty="0"/>
              <a:t>Our colleague, Dr. Martha Herzog, passed away on 29 May 2020 of a lung disorder.</a:t>
            </a:r>
            <a:br>
              <a:rPr lang="en-US" sz="3200" dirty="0"/>
            </a:br>
            <a:br>
              <a:rPr lang="en-US" sz="2400" dirty="0"/>
            </a:br>
            <a:r>
              <a:rPr lang="en-US" sz="2400" dirty="0"/>
              <a:t>Martha was an extremely intelligent and yet humble person who exemplified the concept of quiet competence.</a:t>
            </a:r>
            <a:br>
              <a:rPr lang="en-US" sz="2400" dirty="0"/>
            </a:br>
            <a:r>
              <a:rPr lang="en-US" sz="2400" dirty="0"/>
              <a:t> </a:t>
            </a:r>
            <a:br>
              <a:rPr lang="en-US" sz="2400" dirty="0"/>
            </a:br>
            <a:r>
              <a:rPr lang="en-US" sz="2400" dirty="0"/>
              <a:t>Many in BILC will remember her as the demure, intellectual giant who led the international effort to create the first BAT tests.</a:t>
            </a:r>
          </a:p>
        </p:txBody>
      </p:sp>
      <p:sp>
        <p:nvSpPr>
          <p:cNvPr id="10" name="Freeform: Shape 9">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629586"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Content Placeholder 4">
            <a:extLst>
              <a:ext uri="{FF2B5EF4-FFF2-40B4-BE49-F238E27FC236}">
                <a16:creationId xmlns:a16="http://schemas.microsoft.com/office/drawing/2014/main" id="{909EDA9A-1BCC-41EB-AFF0-4DB5C7A51216}"/>
              </a:ext>
            </a:extLst>
          </p:cNvPr>
          <p:cNvPicPr>
            <a:picLocks noGrp="1" noChangeAspect="1"/>
          </p:cNvPicPr>
          <p:nvPr>
            <p:ph idx="1"/>
          </p:nvPr>
        </p:nvPicPr>
        <p:blipFill rotWithShape="1">
          <a:blip r:embed="rId2"/>
          <a:srcRect l="14100" r="11932" b="-2"/>
          <a:stretch/>
        </p:blipFill>
        <p:spPr>
          <a:xfrm>
            <a:off x="600092" y="1042671"/>
            <a:ext cx="2980506" cy="4524092"/>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6" name="TextBox 5">
            <a:extLst>
              <a:ext uri="{FF2B5EF4-FFF2-40B4-BE49-F238E27FC236}">
                <a16:creationId xmlns:a16="http://schemas.microsoft.com/office/drawing/2014/main" id="{68F6A50F-BFB3-45FA-B9F8-AAC177BAF624}"/>
              </a:ext>
            </a:extLst>
          </p:cNvPr>
          <p:cNvSpPr txBox="1"/>
          <p:nvPr/>
        </p:nvSpPr>
        <p:spPr>
          <a:xfrm>
            <a:off x="5233021" y="147753"/>
            <a:ext cx="3137835" cy="646331"/>
          </a:xfrm>
          <a:prstGeom prst="rect">
            <a:avLst/>
          </a:prstGeom>
          <a:noFill/>
        </p:spPr>
        <p:txBody>
          <a:bodyPr wrap="square" rtlCol="0">
            <a:spAutoFit/>
          </a:bodyPr>
          <a:lstStyle/>
          <a:p>
            <a:r>
              <a:rPr lang="en-US" sz="3600" b="1" dirty="0"/>
              <a:t>In Memoriam</a:t>
            </a:r>
            <a:endParaRPr lang="en-US" sz="3600" dirty="0"/>
          </a:p>
        </p:txBody>
      </p:sp>
    </p:spTree>
    <p:extLst>
      <p:ext uri="{BB962C8B-B14F-4D97-AF65-F5344CB8AC3E}">
        <p14:creationId xmlns:p14="http://schemas.microsoft.com/office/powerpoint/2010/main" val="41336266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D8E964-F017-4580-9E96-0C05598C435B}"/>
              </a:ext>
            </a:extLst>
          </p:cNvPr>
          <p:cNvSpPr>
            <a:spLocks noGrp="1"/>
          </p:cNvSpPr>
          <p:nvPr>
            <p:ph type="ctrTitle"/>
          </p:nvPr>
        </p:nvSpPr>
        <p:spPr>
          <a:xfrm>
            <a:off x="685800" y="981777"/>
            <a:ext cx="7772400" cy="3522846"/>
          </a:xfrm>
        </p:spPr>
        <p:txBody>
          <a:bodyPr>
            <a:noAutofit/>
          </a:bodyPr>
          <a:lstStyle/>
          <a:p>
            <a:r>
              <a:rPr lang="en-US" dirty="0"/>
              <a:t>Language </a:t>
            </a:r>
            <a:br>
              <a:rPr lang="en-US" dirty="0"/>
            </a:br>
            <a:r>
              <a:rPr lang="en-US" dirty="0"/>
              <a:t>Teaching and Testing:</a:t>
            </a:r>
            <a:br>
              <a:rPr lang="en-US" dirty="0"/>
            </a:br>
            <a:r>
              <a:rPr lang="en-US" dirty="0"/>
              <a:t>Dealing With Conflicting Cultures</a:t>
            </a:r>
          </a:p>
        </p:txBody>
      </p:sp>
      <p:sp>
        <p:nvSpPr>
          <p:cNvPr id="3" name="Subtitle 2">
            <a:extLst>
              <a:ext uri="{FF2B5EF4-FFF2-40B4-BE49-F238E27FC236}">
                <a16:creationId xmlns:a16="http://schemas.microsoft.com/office/drawing/2014/main" id="{BA11C38B-80C3-44AB-BCF0-C8B008BFDEBD}"/>
              </a:ext>
            </a:extLst>
          </p:cNvPr>
          <p:cNvSpPr>
            <a:spLocks noGrp="1"/>
          </p:cNvSpPr>
          <p:nvPr>
            <p:ph type="subTitle" idx="1"/>
          </p:nvPr>
        </p:nvSpPr>
        <p:spPr>
          <a:xfrm>
            <a:off x="1143000" y="4899259"/>
            <a:ext cx="6858000" cy="976964"/>
          </a:xfrm>
        </p:spPr>
        <p:txBody>
          <a:bodyPr>
            <a:normAutofit/>
          </a:bodyPr>
          <a:lstStyle/>
          <a:p>
            <a:r>
              <a:rPr lang="en-US" dirty="0"/>
              <a:t>Ray Clifford</a:t>
            </a:r>
          </a:p>
          <a:p>
            <a:r>
              <a:rPr lang="en-US" dirty="0"/>
              <a:t>8 September 2020</a:t>
            </a:r>
          </a:p>
        </p:txBody>
      </p:sp>
    </p:spTree>
    <p:extLst>
      <p:ext uri="{BB962C8B-B14F-4D97-AF65-F5344CB8AC3E}">
        <p14:creationId xmlns:p14="http://schemas.microsoft.com/office/powerpoint/2010/main" val="3277581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011B010-6C70-4CE9-8C3A-C419B3979861}"/>
              </a:ext>
            </a:extLst>
          </p:cNvPr>
          <p:cNvPicPr>
            <a:picLocks noGrp="1" noChangeAspect="1"/>
          </p:cNvPicPr>
          <p:nvPr>
            <p:ph idx="1"/>
          </p:nvPr>
        </p:nvPicPr>
        <p:blipFill>
          <a:blip r:embed="rId2"/>
          <a:stretch>
            <a:fillRect/>
          </a:stretch>
        </p:blipFill>
        <p:spPr>
          <a:xfrm>
            <a:off x="1202294" y="676174"/>
            <a:ext cx="6748173" cy="5661126"/>
          </a:xfrm>
          <a:prstGeom prst="rect">
            <a:avLst/>
          </a:prstGeom>
        </p:spPr>
      </p:pic>
      <p:sp>
        <p:nvSpPr>
          <p:cNvPr id="2" name="Title 1">
            <a:extLst>
              <a:ext uri="{FF2B5EF4-FFF2-40B4-BE49-F238E27FC236}">
                <a16:creationId xmlns:a16="http://schemas.microsoft.com/office/drawing/2014/main" id="{B722ECBA-D070-48D5-BA09-691753551652}"/>
              </a:ext>
            </a:extLst>
          </p:cNvPr>
          <p:cNvSpPr>
            <a:spLocks noGrp="1"/>
          </p:cNvSpPr>
          <p:nvPr>
            <p:ph type="title"/>
          </p:nvPr>
        </p:nvSpPr>
        <p:spPr>
          <a:xfrm>
            <a:off x="1202294" y="676174"/>
            <a:ext cx="6748173" cy="2319689"/>
          </a:xfrm>
        </p:spPr>
        <p:txBody>
          <a:bodyPr>
            <a:noAutofit/>
          </a:bodyPr>
          <a:lstStyle/>
          <a:p>
            <a:pPr algn="ctr"/>
            <a:r>
              <a:rPr lang="en-US" dirty="0">
                <a:solidFill>
                  <a:schemeClr val="bg1">
                    <a:lumMod val="95000"/>
                  </a:schemeClr>
                </a:solidFill>
              </a:rPr>
              <a:t>There seems to be an ongoing tug of war between teachers and testers.</a:t>
            </a:r>
          </a:p>
        </p:txBody>
      </p:sp>
    </p:spTree>
    <p:extLst>
      <p:ext uri="{BB962C8B-B14F-4D97-AF65-F5344CB8AC3E}">
        <p14:creationId xmlns:p14="http://schemas.microsoft.com/office/powerpoint/2010/main" val="29003661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2011B010-6C70-4CE9-8C3A-C419B3979861}"/>
              </a:ext>
            </a:extLst>
          </p:cNvPr>
          <p:cNvPicPr>
            <a:picLocks noGrp="1" noChangeAspect="1"/>
          </p:cNvPicPr>
          <p:nvPr>
            <p:ph idx="1"/>
          </p:nvPr>
        </p:nvPicPr>
        <p:blipFill>
          <a:blip r:embed="rId2"/>
          <a:stretch>
            <a:fillRect/>
          </a:stretch>
        </p:blipFill>
        <p:spPr>
          <a:xfrm>
            <a:off x="1193533" y="767748"/>
            <a:ext cx="7004251" cy="5714578"/>
          </a:xfrm>
          <a:prstGeom prst="rect">
            <a:avLst/>
          </a:prstGeom>
        </p:spPr>
      </p:pic>
      <p:sp>
        <p:nvSpPr>
          <p:cNvPr id="2" name="Title 1">
            <a:extLst>
              <a:ext uri="{FF2B5EF4-FFF2-40B4-BE49-F238E27FC236}">
                <a16:creationId xmlns:a16="http://schemas.microsoft.com/office/drawing/2014/main" id="{B722ECBA-D070-48D5-BA09-691753551652}"/>
              </a:ext>
            </a:extLst>
          </p:cNvPr>
          <p:cNvSpPr>
            <a:spLocks noGrp="1"/>
          </p:cNvSpPr>
          <p:nvPr>
            <p:ph type="title"/>
          </p:nvPr>
        </p:nvSpPr>
        <p:spPr>
          <a:xfrm>
            <a:off x="1193532" y="767748"/>
            <a:ext cx="6756935" cy="2319689"/>
          </a:xfrm>
        </p:spPr>
        <p:txBody>
          <a:bodyPr>
            <a:noAutofit/>
          </a:bodyPr>
          <a:lstStyle/>
          <a:p>
            <a:pPr algn="ctr"/>
            <a:r>
              <a:rPr lang="en-US" dirty="0">
                <a:solidFill>
                  <a:schemeClr val="bg1">
                    <a:lumMod val="95000"/>
                  </a:schemeClr>
                </a:solidFill>
              </a:rPr>
              <a:t>There seems to be an ongoing tug of war between teachers and testers.</a:t>
            </a:r>
          </a:p>
        </p:txBody>
      </p:sp>
      <p:sp>
        <p:nvSpPr>
          <p:cNvPr id="3" name="TextBox 2">
            <a:extLst>
              <a:ext uri="{FF2B5EF4-FFF2-40B4-BE49-F238E27FC236}">
                <a16:creationId xmlns:a16="http://schemas.microsoft.com/office/drawing/2014/main" id="{EA1B8DC3-AFC4-4383-AA09-0C1E37374976}"/>
              </a:ext>
            </a:extLst>
          </p:cNvPr>
          <p:cNvSpPr txBox="1"/>
          <p:nvPr/>
        </p:nvSpPr>
        <p:spPr>
          <a:xfrm>
            <a:off x="1548196" y="5158887"/>
            <a:ext cx="6294923" cy="1323439"/>
          </a:xfrm>
          <a:prstGeom prst="rect">
            <a:avLst/>
          </a:prstGeom>
          <a:noFill/>
        </p:spPr>
        <p:txBody>
          <a:bodyPr wrap="square" rtlCol="0">
            <a:spAutoFit/>
          </a:bodyPr>
          <a:lstStyle/>
          <a:p>
            <a:pPr algn="ctr"/>
            <a:r>
              <a:rPr lang="en-US" sz="4000" dirty="0">
                <a:solidFill>
                  <a:schemeClr val="tx1">
                    <a:lumMod val="95000"/>
                    <a:lumOff val="5000"/>
                  </a:schemeClr>
                </a:solidFill>
                <a:highlight>
                  <a:srgbClr val="FFFF00"/>
                </a:highlight>
              </a:rPr>
              <a:t>Their conflicts often arise</a:t>
            </a:r>
          </a:p>
          <a:p>
            <a:pPr algn="ctr"/>
            <a:r>
              <a:rPr lang="en-US" sz="4000" dirty="0">
                <a:solidFill>
                  <a:schemeClr val="tx1">
                    <a:lumMod val="95000"/>
                    <a:lumOff val="5000"/>
                  </a:schemeClr>
                </a:solidFill>
                <a:highlight>
                  <a:srgbClr val="FFFF00"/>
                </a:highlight>
              </a:rPr>
              <a:t>from cultural differences. </a:t>
            </a:r>
          </a:p>
        </p:txBody>
      </p:sp>
    </p:spTree>
    <p:extLst>
      <p:ext uri="{BB962C8B-B14F-4D97-AF65-F5344CB8AC3E}">
        <p14:creationId xmlns:p14="http://schemas.microsoft.com/office/powerpoint/2010/main" val="3052023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EE4E3D2C-7192-4785-8F3C-1A58AE7AF9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777" y="3144103"/>
            <a:ext cx="4584700" cy="3513221"/>
          </a:xfrm>
          <a:prstGeom prst="rect">
            <a:avLst/>
          </a:prstGeom>
        </p:spPr>
      </p:pic>
      <p:sp>
        <p:nvSpPr>
          <p:cNvPr id="6" name="Title 5">
            <a:extLst>
              <a:ext uri="{FF2B5EF4-FFF2-40B4-BE49-F238E27FC236}">
                <a16:creationId xmlns:a16="http://schemas.microsoft.com/office/drawing/2014/main" id="{736BE615-BFF6-4374-9294-E7F42C4B8C3A}"/>
              </a:ext>
            </a:extLst>
          </p:cNvPr>
          <p:cNvSpPr>
            <a:spLocks noGrp="1"/>
          </p:cNvSpPr>
          <p:nvPr>
            <p:ph type="title"/>
          </p:nvPr>
        </p:nvSpPr>
        <p:spPr/>
        <p:txBody>
          <a:bodyPr/>
          <a:lstStyle/>
          <a:p>
            <a:pPr algn="ctr"/>
            <a:r>
              <a:rPr lang="en-US" dirty="0"/>
              <a:t>Two Cultural Perspectives</a:t>
            </a:r>
          </a:p>
        </p:txBody>
      </p:sp>
      <p:sp>
        <p:nvSpPr>
          <p:cNvPr id="7" name="Content Placeholder 6">
            <a:extLst>
              <a:ext uri="{FF2B5EF4-FFF2-40B4-BE49-F238E27FC236}">
                <a16:creationId xmlns:a16="http://schemas.microsoft.com/office/drawing/2014/main" id="{3CF1CF9F-68B0-45B0-8EEE-85CECE962693}"/>
              </a:ext>
            </a:extLst>
          </p:cNvPr>
          <p:cNvSpPr>
            <a:spLocks noGrp="1"/>
          </p:cNvSpPr>
          <p:nvPr>
            <p:ph sz="half" idx="1"/>
          </p:nvPr>
        </p:nvSpPr>
        <p:spPr>
          <a:xfrm>
            <a:off x="628650" y="1462089"/>
            <a:ext cx="3510213" cy="1966911"/>
          </a:xfrm>
        </p:spPr>
        <p:txBody>
          <a:bodyPr/>
          <a:lstStyle/>
          <a:p>
            <a:r>
              <a:rPr lang="en-US" dirty="0"/>
              <a:t>The teacher wants to know,</a:t>
            </a:r>
          </a:p>
          <a:p>
            <a:pPr marL="0" indent="0">
              <a:buNone/>
            </a:pPr>
            <a:r>
              <a:rPr lang="en-US" dirty="0">
                <a:solidFill>
                  <a:srgbClr val="FF0000"/>
                </a:solidFill>
              </a:rPr>
              <a:t>“Are they learning to read?”</a:t>
            </a:r>
          </a:p>
        </p:txBody>
      </p:sp>
      <p:sp>
        <p:nvSpPr>
          <p:cNvPr id="8" name="Content Placeholder 7">
            <a:extLst>
              <a:ext uri="{FF2B5EF4-FFF2-40B4-BE49-F238E27FC236}">
                <a16:creationId xmlns:a16="http://schemas.microsoft.com/office/drawing/2014/main" id="{0D25E234-C281-48E8-AED5-429D01EBDEB5}"/>
              </a:ext>
            </a:extLst>
          </p:cNvPr>
          <p:cNvSpPr>
            <a:spLocks noGrp="1"/>
          </p:cNvSpPr>
          <p:nvPr>
            <p:ph sz="half" idx="2"/>
          </p:nvPr>
        </p:nvSpPr>
        <p:spPr>
          <a:xfrm>
            <a:off x="4999990" y="1462089"/>
            <a:ext cx="3515360" cy="4651398"/>
          </a:xfrm>
        </p:spPr>
        <p:txBody>
          <a:bodyPr/>
          <a:lstStyle/>
          <a:p>
            <a:r>
              <a:rPr lang="en-US" dirty="0"/>
              <a:t>The tester wants to know,</a:t>
            </a:r>
          </a:p>
          <a:p>
            <a:pPr marL="0" indent="0">
              <a:buNone/>
            </a:pPr>
            <a:r>
              <a:rPr lang="en-US" dirty="0">
                <a:solidFill>
                  <a:srgbClr val="FF0000"/>
                </a:solidFill>
              </a:rPr>
              <a:t>“Can they read to learn?”</a:t>
            </a:r>
          </a:p>
        </p:txBody>
      </p:sp>
    </p:spTree>
    <p:extLst>
      <p:ext uri="{BB962C8B-B14F-4D97-AF65-F5344CB8AC3E}">
        <p14:creationId xmlns:p14="http://schemas.microsoft.com/office/powerpoint/2010/main" val="3571005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10;&#10;Description automatically generated">
            <a:extLst>
              <a:ext uri="{FF2B5EF4-FFF2-40B4-BE49-F238E27FC236}">
                <a16:creationId xmlns:a16="http://schemas.microsoft.com/office/drawing/2014/main" id="{EE4E3D2C-7192-4785-8F3C-1A58AE7AF9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89777" y="3144103"/>
            <a:ext cx="4584700" cy="3513221"/>
          </a:xfrm>
          <a:prstGeom prst="rect">
            <a:avLst/>
          </a:prstGeom>
        </p:spPr>
      </p:pic>
      <p:sp>
        <p:nvSpPr>
          <p:cNvPr id="6" name="Title 5">
            <a:extLst>
              <a:ext uri="{FF2B5EF4-FFF2-40B4-BE49-F238E27FC236}">
                <a16:creationId xmlns:a16="http://schemas.microsoft.com/office/drawing/2014/main" id="{736BE615-BFF6-4374-9294-E7F42C4B8C3A}"/>
              </a:ext>
            </a:extLst>
          </p:cNvPr>
          <p:cNvSpPr>
            <a:spLocks noGrp="1"/>
          </p:cNvSpPr>
          <p:nvPr>
            <p:ph type="title"/>
          </p:nvPr>
        </p:nvSpPr>
        <p:spPr/>
        <p:txBody>
          <a:bodyPr/>
          <a:lstStyle/>
          <a:p>
            <a:pPr algn="ctr"/>
            <a:r>
              <a:rPr lang="en-US" dirty="0"/>
              <a:t>Both Perspectives are Valid</a:t>
            </a:r>
            <a:br>
              <a:rPr lang="en-US" dirty="0"/>
            </a:br>
            <a:r>
              <a:rPr lang="en-US" sz="3600" dirty="0">
                <a:solidFill>
                  <a:srgbClr val="FF0000"/>
                </a:solidFill>
              </a:rPr>
              <a:t>(Within their Respective Cultures)</a:t>
            </a:r>
          </a:p>
        </p:txBody>
      </p:sp>
      <p:sp>
        <p:nvSpPr>
          <p:cNvPr id="7" name="Content Placeholder 6">
            <a:extLst>
              <a:ext uri="{FF2B5EF4-FFF2-40B4-BE49-F238E27FC236}">
                <a16:creationId xmlns:a16="http://schemas.microsoft.com/office/drawing/2014/main" id="{3CF1CF9F-68B0-45B0-8EEE-85CECE962693}"/>
              </a:ext>
            </a:extLst>
          </p:cNvPr>
          <p:cNvSpPr>
            <a:spLocks noGrp="1"/>
          </p:cNvSpPr>
          <p:nvPr>
            <p:ph sz="half" idx="1"/>
          </p:nvPr>
        </p:nvSpPr>
        <p:spPr>
          <a:xfrm>
            <a:off x="501650" y="1690689"/>
            <a:ext cx="3510213" cy="4422798"/>
          </a:xfrm>
        </p:spPr>
        <p:txBody>
          <a:bodyPr>
            <a:noAutofit/>
          </a:bodyPr>
          <a:lstStyle/>
          <a:p>
            <a:r>
              <a:rPr lang="en-US" dirty="0"/>
              <a:t>The teaching culture wants to know,</a:t>
            </a:r>
          </a:p>
          <a:p>
            <a:pPr marL="0" indent="0">
              <a:buNone/>
            </a:pPr>
            <a:r>
              <a:rPr lang="en-US" dirty="0">
                <a:solidFill>
                  <a:schemeClr val="tx1">
                    <a:lumMod val="95000"/>
                    <a:lumOff val="5000"/>
                  </a:schemeClr>
                </a:solidFill>
              </a:rPr>
              <a:t>“Are they learning to read familiar content?”</a:t>
            </a:r>
          </a:p>
        </p:txBody>
      </p:sp>
      <p:sp>
        <p:nvSpPr>
          <p:cNvPr id="8" name="Content Placeholder 7">
            <a:extLst>
              <a:ext uri="{FF2B5EF4-FFF2-40B4-BE49-F238E27FC236}">
                <a16:creationId xmlns:a16="http://schemas.microsoft.com/office/drawing/2014/main" id="{0D25E234-C281-48E8-AED5-429D01EBDEB5}"/>
              </a:ext>
            </a:extLst>
          </p:cNvPr>
          <p:cNvSpPr>
            <a:spLocks noGrp="1"/>
          </p:cNvSpPr>
          <p:nvPr>
            <p:ph sz="half" idx="2"/>
          </p:nvPr>
        </p:nvSpPr>
        <p:spPr>
          <a:xfrm>
            <a:off x="4999990" y="1690689"/>
            <a:ext cx="3515360" cy="4422798"/>
          </a:xfrm>
        </p:spPr>
        <p:txBody>
          <a:bodyPr>
            <a:noAutofit/>
          </a:bodyPr>
          <a:lstStyle/>
          <a:p>
            <a:r>
              <a:rPr lang="en-US" dirty="0"/>
              <a:t>The testing culture wants to know,</a:t>
            </a:r>
          </a:p>
          <a:p>
            <a:pPr marL="0" indent="0">
              <a:buNone/>
            </a:pPr>
            <a:r>
              <a:rPr lang="en-US" dirty="0">
                <a:solidFill>
                  <a:schemeClr val="tx1">
                    <a:lumMod val="95000"/>
                    <a:lumOff val="5000"/>
                  </a:schemeClr>
                </a:solidFill>
              </a:rPr>
              <a:t>“Can they read well enough to learn new information?”</a:t>
            </a:r>
          </a:p>
        </p:txBody>
      </p:sp>
    </p:spTree>
    <p:extLst>
      <p:ext uri="{BB962C8B-B14F-4D97-AF65-F5344CB8AC3E}">
        <p14:creationId xmlns:p14="http://schemas.microsoft.com/office/powerpoint/2010/main" val="9168180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D6A5228-D6C3-4B09-8D1B-AF3BB715FBC4}"/>
              </a:ext>
            </a:extLst>
          </p:cNvPr>
          <p:cNvSpPr>
            <a:spLocks noGrp="1"/>
          </p:cNvSpPr>
          <p:nvPr>
            <p:ph type="title"/>
          </p:nvPr>
        </p:nvSpPr>
        <p:spPr>
          <a:xfrm>
            <a:off x="457200" y="393701"/>
            <a:ext cx="8280400" cy="736600"/>
          </a:xfrm>
        </p:spPr>
        <p:txBody>
          <a:bodyPr>
            <a:noAutofit/>
          </a:bodyPr>
          <a:lstStyle/>
          <a:p>
            <a:pPr algn="ctr"/>
            <a:r>
              <a:rPr lang="en-US" dirty="0"/>
              <a:t>Culturally-Based Contrasts Abound</a:t>
            </a:r>
          </a:p>
        </p:txBody>
      </p:sp>
      <p:sp>
        <p:nvSpPr>
          <p:cNvPr id="5" name="Text Placeholder 4">
            <a:extLst>
              <a:ext uri="{FF2B5EF4-FFF2-40B4-BE49-F238E27FC236}">
                <a16:creationId xmlns:a16="http://schemas.microsoft.com/office/drawing/2014/main" id="{353AD845-826F-415D-837C-DBFA85D73CD9}"/>
              </a:ext>
            </a:extLst>
          </p:cNvPr>
          <p:cNvSpPr>
            <a:spLocks noGrp="1"/>
          </p:cNvSpPr>
          <p:nvPr>
            <p:ph type="body" idx="1"/>
          </p:nvPr>
        </p:nvSpPr>
        <p:spPr>
          <a:xfrm>
            <a:off x="629842" y="1357163"/>
            <a:ext cx="3868340" cy="442761"/>
          </a:xfrm>
        </p:spPr>
        <p:txBody>
          <a:bodyPr>
            <a:normAutofit/>
          </a:bodyPr>
          <a:lstStyle/>
          <a:p>
            <a:r>
              <a:rPr lang="en-US" dirty="0"/>
              <a:t>Good Teaching Practices</a:t>
            </a:r>
          </a:p>
        </p:txBody>
      </p:sp>
      <p:sp>
        <p:nvSpPr>
          <p:cNvPr id="6" name="Content Placeholder 5">
            <a:extLst>
              <a:ext uri="{FF2B5EF4-FFF2-40B4-BE49-F238E27FC236}">
                <a16:creationId xmlns:a16="http://schemas.microsoft.com/office/drawing/2014/main" id="{1CA4DD8F-9792-4E0B-ABC3-BE74E3224296}"/>
              </a:ext>
            </a:extLst>
          </p:cNvPr>
          <p:cNvSpPr>
            <a:spLocks noGrp="1"/>
          </p:cNvSpPr>
          <p:nvPr>
            <p:ph sz="half" idx="2"/>
          </p:nvPr>
        </p:nvSpPr>
        <p:spPr>
          <a:xfrm>
            <a:off x="629842" y="1799924"/>
            <a:ext cx="3868340" cy="4509436"/>
          </a:xfrm>
        </p:spPr>
        <p:txBody>
          <a:bodyPr>
            <a:noAutofit/>
          </a:bodyPr>
          <a:lstStyle/>
          <a:p>
            <a:r>
              <a:rPr lang="en-US" dirty="0"/>
              <a:t>Move from known to the unknown by mixing of TCA elements.</a:t>
            </a:r>
          </a:p>
          <a:p>
            <a:r>
              <a:rPr lang="en-US" dirty="0"/>
              <a:t>Reward progress in small increments.</a:t>
            </a:r>
          </a:p>
          <a:p>
            <a:r>
              <a:rPr lang="en-US" dirty="0"/>
              <a:t>Use compensatory grading and feedback.</a:t>
            </a:r>
          </a:p>
          <a:p>
            <a:r>
              <a:rPr lang="en-US" dirty="0"/>
              <a:t>Compare learners’  abilities to those of other learners. </a:t>
            </a:r>
          </a:p>
          <a:p>
            <a:endParaRPr lang="en-US" dirty="0"/>
          </a:p>
        </p:txBody>
      </p:sp>
      <p:sp>
        <p:nvSpPr>
          <p:cNvPr id="7" name="Text Placeholder 6">
            <a:extLst>
              <a:ext uri="{FF2B5EF4-FFF2-40B4-BE49-F238E27FC236}">
                <a16:creationId xmlns:a16="http://schemas.microsoft.com/office/drawing/2014/main" id="{74FFD64F-7562-4F7C-B7E6-E96FE9714ECF}"/>
              </a:ext>
            </a:extLst>
          </p:cNvPr>
          <p:cNvSpPr>
            <a:spLocks noGrp="1"/>
          </p:cNvSpPr>
          <p:nvPr>
            <p:ph type="body" sz="quarter" idx="3"/>
          </p:nvPr>
        </p:nvSpPr>
        <p:spPr>
          <a:xfrm>
            <a:off x="4629150" y="1357163"/>
            <a:ext cx="3887391" cy="442761"/>
          </a:xfrm>
        </p:spPr>
        <p:txBody>
          <a:bodyPr>
            <a:normAutofit/>
          </a:bodyPr>
          <a:lstStyle/>
          <a:p>
            <a:r>
              <a:rPr lang="en-US" dirty="0"/>
              <a:t>Good C-R Testing Practices</a:t>
            </a:r>
          </a:p>
        </p:txBody>
      </p:sp>
      <p:sp>
        <p:nvSpPr>
          <p:cNvPr id="8" name="Content Placeholder 7">
            <a:extLst>
              <a:ext uri="{FF2B5EF4-FFF2-40B4-BE49-F238E27FC236}">
                <a16:creationId xmlns:a16="http://schemas.microsoft.com/office/drawing/2014/main" id="{2BBF36EC-659B-4D51-8781-4A26E5050468}"/>
              </a:ext>
            </a:extLst>
          </p:cNvPr>
          <p:cNvSpPr>
            <a:spLocks noGrp="1"/>
          </p:cNvSpPr>
          <p:nvPr>
            <p:ph sz="quarter" idx="4"/>
          </p:nvPr>
        </p:nvSpPr>
        <p:spPr>
          <a:xfrm>
            <a:off x="4629150" y="1799924"/>
            <a:ext cx="3887391" cy="4389739"/>
          </a:xfrm>
        </p:spPr>
        <p:txBody>
          <a:bodyPr>
            <a:noAutofit/>
          </a:bodyPr>
          <a:lstStyle/>
          <a:p>
            <a:r>
              <a:rPr lang="en-US" dirty="0"/>
              <a:t>Avoid mixing TCA elements from different STANAG levels.</a:t>
            </a:r>
          </a:p>
          <a:p>
            <a:r>
              <a:rPr lang="en-US" dirty="0"/>
              <a:t>Judge progress against major milestone levels.</a:t>
            </a:r>
          </a:p>
          <a:p>
            <a:r>
              <a:rPr lang="en-US" dirty="0"/>
              <a:t>Use non-compensatory, mastery rating criteria.</a:t>
            </a:r>
          </a:p>
          <a:p>
            <a:r>
              <a:rPr lang="en-US" dirty="0"/>
              <a:t>Compare learners’ abilities against defined external TCA criteria.</a:t>
            </a:r>
          </a:p>
        </p:txBody>
      </p:sp>
    </p:spTree>
    <p:extLst>
      <p:ext uri="{BB962C8B-B14F-4D97-AF65-F5344CB8AC3E}">
        <p14:creationId xmlns:p14="http://schemas.microsoft.com/office/powerpoint/2010/main" val="20791005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D1F737B-DDF8-4BE0-8570-D30A8F53C602}"/>
              </a:ext>
            </a:extLst>
          </p:cNvPr>
          <p:cNvSpPr>
            <a:spLocks noGrp="1"/>
          </p:cNvSpPr>
          <p:nvPr>
            <p:ph type="title"/>
          </p:nvPr>
        </p:nvSpPr>
        <p:spPr/>
        <p:txBody>
          <a:bodyPr>
            <a:normAutofit/>
          </a:bodyPr>
          <a:lstStyle/>
          <a:p>
            <a:r>
              <a:rPr lang="en-US" dirty="0"/>
              <a:t>These cultural differences are evident at many levels:</a:t>
            </a:r>
          </a:p>
        </p:txBody>
      </p:sp>
      <p:sp>
        <p:nvSpPr>
          <p:cNvPr id="6" name="Content Placeholder 5">
            <a:extLst>
              <a:ext uri="{FF2B5EF4-FFF2-40B4-BE49-F238E27FC236}">
                <a16:creationId xmlns:a16="http://schemas.microsoft.com/office/drawing/2014/main" id="{631A6395-C86F-4440-93D9-78091A9DFC7B}"/>
              </a:ext>
            </a:extLst>
          </p:cNvPr>
          <p:cNvSpPr>
            <a:spLocks noGrp="1"/>
          </p:cNvSpPr>
          <p:nvPr>
            <p:ph idx="1"/>
          </p:nvPr>
        </p:nvSpPr>
        <p:spPr>
          <a:xfrm>
            <a:off x="628650" y="2082799"/>
            <a:ext cx="7886700" cy="4094163"/>
          </a:xfrm>
        </p:spPr>
        <p:txBody>
          <a:bodyPr/>
          <a:lstStyle/>
          <a:p>
            <a:r>
              <a:rPr lang="en-US" dirty="0"/>
              <a:t>On the surface, there are </a:t>
            </a:r>
            <a:r>
              <a:rPr lang="en-US" b="1" u="sng" dirty="0"/>
              <a:t>facts</a:t>
            </a:r>
            <a:r>
              <a:rPr lang="en-US" dirty="0"/>
              <a:t>.</a:t>
            </a:r>
          </a:p>
          <a:p>
            <a:endParaRPr lang="en-US" dirty="0"/>
          </a:p>
          <a:p>
            <a:r>
              <a:rPr lang="en-US" dirty="0"/>
              <a:t>But those facts are based on </a:t>
            </a:r>
            <a:r>
              <a:rPr lang="en-US" b="1" u="sng" dirty="0"/>
              <a:t>concepts</a:t>
            </a:r>
            <a:r>
              <a:rPr lang="en-US" dirty="0"/>
              <a:t>.</a:t>
            </a:r>
          </a:p>
          <a:p>
            <a:endParaRPr lang="en-US" dirty="0"/>
          </a:p>
          <a:p>
            <a:r>
              <a:rPr lang="en-US" dirty="0"/>
              <a:t>And those concepts reflect underlying </a:t>
            </a:r>
            <a:r>
              <a:rPr lang="en-US" b="1" u="sng" dirty="0"/>
              <a:t>values</a:t>
            </a:r>
            <a:r>
              <a:rPr lang="en-US" dirty="0"/>
              <a:t>. </a:t>
            </a:r>
          </a:p>
        </p:txBody>
      </p:sp>
    </p:spTree>
    <p:extLst>
      <p:ext uri="{BB962C8B-B14F-4D97-AF65-F5344CB8AC3E}">
        <p14:creationId xmlns:p14="http://schemas.microsoft.com/office/powerpoint/2010/main" val="35150528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726</TotalTime>
  <Words>521</Words>
  <Application>Microsoft Office PowerPoint</Application>
  <PresentationFormat>On-screen Show (4:3)</PresentationFormat>
  <Paragraphs>62</Paragraphs>
  <Slides>14</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19" baseType="lpstr">
      <vt:lpstr>Arial</vt:lpstr>
      <vt:lpstr>Calibri</vt:lpstr>
      <vt:lpstr>Calibri Light</vt:lpstr>
      <vt:lpstr>Office Theme</vt:lpstr>
      <vt:lpstr>Worksheet</vt:lpstr>
      <vt:lpstr>Roadmap to Testing Reading</vt:lpstr>
      <vt:lpstr>Our colleague, Dr. Martha Herzog, passed away on 29 May 2020 of a lung disorder.  Martha was an extremely intelligent and yet humble person who exemplified the concept of quiet competence.   Many in BILC will remember her as the demure, intellectual giant who led the international effort to create the first BAT tests.</vt:lpstr>
      <vt:lpstr>Language  Teaching and Testing: Dealing With Conflicting Cultures</vt:lpstr>
      <vt:lpstr>There seems to be an ongoing tug of war between teachers and testers.</vt:lpstr>
      <vt:lpstr>There seems to be an ongoing tug of war between teachers and testers.</vt:lpstr>
      <vt:lpstr>Two Cultural Perspectives</vt:lpstr>
      <vt:lpstr>Both Perspectives are Valid (Within their Respective Cultures)</vt:lpstr>
      <vt:lpstr>Culturally-Based Contrasts Abound</vt:lpstr>
      <vt:lpstr>These cultural differences are evident at many levels:</vt:lpstr>
      <vt:lpstr>The Teaching and Testing Cultures are Different at Every Level</vt:lpstr>
      <vt:lpstr>The Challenge:  Can we make the testing culture comprehensible to those in the teaching culture?  </vt:lpstr>
      <vt:lpstr>Despite Differences, the Same Goal </vt:lpstr>
      <vt:lpstr>Cross-cultural communication is never easy, but it is possible if we:</vt:lpstr>
      <vt:lpstr>Thank you for accepting  this cross-culture communication challenge!  If we are successful, everyone will benefit.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Language Teaching and Testing:   Dealing With Conflicting Perspectives</dc:title>
  <dc:creator>Ray Clifford</dc:creator>
  <cp:lastModifiedBy>Ray Clifford</cp:lastModifiedBy>
  <cp:revision>48</cp:revision>
  <cp:lastPrinted>2020-09-07T19:33:17Z</cp:lastPrinted>
  <dcterms:created xsi:type="dcterms:W3CDTF">2020-09-02T21:22:19Z</dcterms:created>
  <dcterms:modified xsi:type="dcterms:W3CDTF">2020-09-07T20:01:38Z</dcterms:modified>
</cp:coreProperties>
</file>