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5" r:id="rId2"/>
    <p:sldId id="267" r:id="rId3"/>
    <p:sldId id="268" r:id="rId4"/>
    <p:sldId id="276" r:id="rId5"/>
    <p:sldId id="269" r:id="rId6"/>
    <p:sldId id="277" r:id="rId7"/>
    <p:sldId id="270" r:id="rId8"/>
    <p:sldId id="273" r:id="rId9"/>
    <p:sldId id="275" r:id="rId10"/>
    <p:sldId id="278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>
            <a:extLst>
              <a:ext uri="{FF2B5EF4-FFF2-40B4-BE49-F238E27FC236}">
                <a16:creationId xmlns:a16="http://schemas.microsoft.com/office/drawing/2014/main" id="{25795E8C-B273-4C4E-B0A6-3FEBB3CD31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1BFD3B86-0DEB-409E-963B-23325B9E85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6FD9CC-0CB6-409C-8E44-30A770657BC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85748FEE-79E0-469B-AC4E-FB797408E4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78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D32976-0BE3-4224-9016-657868B5CFA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D5BA8B-B8D0-4E48-A230-9A233DCC6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1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F71259A-EE1F-4E3C-8CC3-4255A4B16D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PAVADINIMAS</a:t>
            </a:r>
            <a:endParaRPr lang="en-US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49B25A58-0F7A-4309-B2A0-EF2FE8BC22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/>
              <a:t>Vardas Pavardė</a:t>
            </a:r>
            <a:endParaRPr lang="en-US" dirty="0"/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id="{1E33F07F-6E2F-4FFC-98BB-398310FE18DC}"/>
              </a:ext>
            </a:extLst>
          </p:cNvPr>
          <p:cNvSpPr/>
          <p:nvPr userDrawn="1"/>
        </p:nvSpPr>
        <p:spPr>
          <a:xfrm>
            <a:off x="1025236" y="2080634"/>
            <a:ext cx="230909" cy="1948873"/>
          </a:xfrm>
          <a:prstGeom prst="rect">
            <a:avLst/>
          </a:prstGeom>
          <a:solidFill>
            <a:srgbClr val="FCB71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3BD1D5-4493-49F7-B99F-4BA908F34F0A}"/>
              </a:ext>
            </a:extLst>
          </p:cNvPr>
          <p:cNvSpPr txBox="1"/>
          <p:nvPr userDrawn="1"/>
        </p:nvSpPr>
        <p:spPr>
          <a:xfrm>
            <a:off x="1025236" y="720435"/>
            <a:ext cx="7278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GENEROLO JONO ŽEMAIČIO LIETUVOS KARO AKADEMIJA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atos vietos rezervavimo ženklas 3">
            <a:extLst>
              <a:ext uri="{FF2B5EF4-FFF2-40B4-BE49-F238E27FC236}">
                <a16:creationId xmlns:a16="http://schemas.microsoft.com/office/drawing/2014/main" id="{346699D2-B512-4E16-84EF-6D2ECEA48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4120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9213A4-0A7F-4A90-9E85-97061B9F5AC2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EEAE2B7-07C5-44CC-A3A5-5463F2C7A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2834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asirinktinis make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3D2B5F-F55F-499B-9D76-398202E2D6FE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os vietos rezervavimo ženklas 3">
            <a:extLst>
              <a:ext uri="{FF2B5EF4-FFF2-40B4-BE49-F238E27FC236}">
                <a16:creationId xmlns:a16="http://schemas.microsoft.com/office/drawing/2014/main" id="{E55098D3-EF9D-4D67-9D34-AC042F07D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22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85994D1-56F8-4E01-BCC6-225EDAA8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AA909E2-976A-4423-9DE9-5FD0C1439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AA00F7EC-859A-4FC9-998D-56EF50415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7D9BEB-266A-4A69-8F84-0A70F02C7B86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os vietos rezervavimo ženklas 3">
            <a:extLst>
              <a:ext uri="{FF2B5EF4-FFF2-40B4-BE49-F238E27FC236}">
                <a16:creationId xmlns:a16="http://schemas.microsoft.com/office/drawing/2014/main" id="{EB96F489-90FD-4168-9DD8-03133C3E8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22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ADBEF8D-A796-40E5-9725-137FF8FD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2946C5FC-8430-46F0-BF70-0D843CCB1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AB4DEA88-DCCD-41C2-A047-A0360D1E1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A4BBF0-6EEB-4A8D-B262-340036D07DF5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os vietos rezervavimo ženklas 3">
            <a:extLst>
              <a:ext uri="{FF2B5EF4-FFF2-40B4-BE49-F238E27FC236}">
                <a16:creationId xmlns:a16="http://schemas.microsoft.com/office/drawing/2014/main" id="{04ECEFEB-638E-4116-B00B-F5B6E9D6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97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0722DF4-4D84-4936-8A7B-61A825E99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011CC9FB-1071-4F0C-887C-13848D7FB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6DEC17-C429-44C2-A28E-C75D4A24F5E0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os vietos rezervavimo ženklas 3">
            <a:extLst>
              <a:ext uri="{FF2B5EF4-FFF2-40B4-BE49-F238E27FC236}">
                <a16:creationId xmlns:a16="http://schemas.microsoft.com/office/drawing/2014/main" id="{80175D9D-9B2A-4CEE-A66F-B185915F2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17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EB708B71-B892-46CF-8EF8-4C7CA7878B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E80465A2-D731-407B-89DE-2A581C73F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3BC58-3B12-4036-8501-8402B6CB36B9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os vietos rezervavimo ženklas 3">
            <a:extLst>
              <a:ext uri="{FF2B5EF4-FFF2-40B4-BE49-F238E27FC236}">
                <a16:creationId xmlns:a16="http://schemas.microsoft.com/office/drawing/2014/main" id="{7B18277F-AF4A-4ED2-9013-8DFDC53A1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16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irinktinis make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EAEE5A-70BA-477D-85BA-E3683E303D73}"/>
              </a:ext>
            </a:extLst>
          </p:cNvPr>
          <p:cNvSpPr txBox="1"/>
          <p:nvPr userDrawn="1"/>
        </p:nvSpPr>
        <p:spPr>
          <a:xfrm>
            <a:off x="1" y="6234328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i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LKA.LT</a:t>
            </a:r>
            <a:endParaRPr lang="en-US" sz="1600" i="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78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sirinktinis make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E74FFA-BA47-430E-8923-119B9BC16B18}"/>
              </a:ext>
            </a:extLst>
          </p:cNvPr>
          <p:cNvSpPr txBox="1"/>
          <p:nvPr userDrawn="1"/>
        </p:nvSpPr>
        <p:spPr>
          <a:xfrm>
            <a:off x="1" y="6234328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i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LKA.LT</a:t>
            </a:r>
            <a:endParaRPr lang="en-US" sz="1600" i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92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sirinktinis make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1">
            <a:extLst>
              <a:ext uri="{FF2B5EF4-FFF2-40B4-BE49-F238E27FC236}">
                <a16:creationId xmlns:a16="http://schemas.microsoft.com/office/drawing/2014/main" id="{552F753C-0428-4716-B387-70F5782865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PAVADINIMAS</a:t>
            </a:r>
            <a:endParaRPr lang="en-US" dirty="0"/>
          </a:p>
        </p:txBody>
      </p:sp>
      <p:sp>
        <p:nvSpPr>
          <p:cNvPr id="4" name="Antrinis pavadinimas 2">
            <a:extLst>
              <a:ext uri="{FF2B5EF4-FFF2-40B4-BE49-F238E27FC236}">
                <a16:creationId xmlns:a16="http://schemas.microsoft.com/office/drawing/2014/main" id="{3C043A93-71A9-4AF1-82B4-DFC7573CAB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/>
              <a:t>Vardas Pavardė</a:t>
            </a:r>
            <a:endParaRPr lang="en-US" dirty="0"/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20677545-D7E0-434A-B282-21B2919BFD59}"/>
              </a:ext>
            </a:extLst>
          </p:cNvPr>
          <p:cNvSpPr/>
          <p:nvPr userDrawn="1"/>
        </p:nvSpPr>
        <p:spPr>
          <a:xfrm>
            <a:off x="1025236" y="2080634"/>
            <a:ext cx="230909" cy="1948873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609E66-4F48-4EE8-BFBB-C729B7469593}"/>
              </a:ext>
            </a:extLst>
          </p:cNvPr>
          <p:cNvSpPr txBox="1"/>
          <p:nvPr userDrawn="1"/>
        </p:nvSpPr>
        <p:spPr>
          <a:xfrm>
            <a:off x="1025236" y="720435"/>
            <a:ext cx="7278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GENEROLO JONO ŽEMAIČIO LIETUVOS KARO AKADEMIJA</a:t>
            </a: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os vietos rezervavimo ženklas 3">
            <a:extLst>
              <a:ext uri="{FF2B5EF4-FFF2-40B4-BE49-F238E27FC236}">
                <a16:creationId xmlns:a16="http://schemas.microsoft.com/office/drawing/2014/main" id="{FFC3AF47-EA40-48B8-8196-242D417D2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5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8C90502-E547-43BF-91F5-26F41ACF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5D8D9-F408-4299-BFF6-D35E120719AC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os vietos rezervavimo ženklas 3">
            <a:extLst>
              <a:ext uri="{FF2B5EF4-FFF2-40B4-BE49-F238E27FC236}">
                <a16:creationId xmlns:a16="http://schemas.microsoft.com/office/drawing/2014/main" id="{759C070C-2F96-47D4-BBD8-BCE4D7E97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6783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sirinktinis make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339D028-C9C8-4CFA-87DE-96DD532D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os vietos rezervavimo ženklas 3">
            <a:extLst>
              <a:ext uri="{FF2B5EF4-FFF2-40B4-BE49-F238E27FC236}">
                <a16:creationId xmlns:a16="http://schemas.microsoft.com/office/drawing/2014/main" id="{E66698CD-EB1D-45B9-9491-14AFC2ED0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6F90D-7AE6-4E82-A2EC-8464CA284C33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55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55166CE-05EE-4FE8-978E-36C6B148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Spustelėję redaguokite stilių</a:t>
            </a:r>
            <a:endParaRPr lang="en-US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E69A07A-6610-40F2-8663-0912C5CDE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5D7EF-77E3-4291-AEDA-0835B37765DF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os vietos rezervavimo ženklas 3">
            <a:extLst>
              <a:ext uri="{FF2B5EF4-FFF2-40B4-BE49-F238E27FC236}">
                <a16:creationId xmlns:a16="http://schemas.microsoft.com/office/drawing/2014/main" id="{11A1DDD2-A7BC-4B8B-9017-30AABD252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4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F29366C-CAC4-4BD0-9ACA-CD715B685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Spustelėję redaguokite stilių</a:t>
            </a:r>
            <a:endParaRPr lang="en-US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E9681FE-CA09-46D5-BC58-8F26890B5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Spustelėkite, kad galėtumėte redaguoti šablono teksto stilius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1A082B-E289-4104-80A3-83CB15DF475A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os vietos rezervavimo ženklas 3">
            <a:extLst>
              <a:ext uri="{FF2B5EF4-FFF2-40B4-BE49-F238E27FC236}">
                <a16:creationId xmlns:a16="http://schemas.microsoft.com/office/drawing/2014/main" id="{1E62C7C1-B91D-4419-8996-4009A70E3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035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sirinktinis make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1">
            <a:extLst>
              <a:ext uri="{FF2B5EF4-FFF2-40B4-BE49-F238E27FC236}">
                <a16:creationId xmlns:a16="http://schemas.microsoft.com/office/drawing/2014/main" id="{70212BF3-924E-4D83-B387-095CC2787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Spustelėję redaguokite stilių</a:t>
            </a:r>
            <a:endParaRPr lang="en-US" dirty="0"/>
          </a:p>
        </p:txBody>
      </p:sp>
      <p:sp>
        <p:nvSpPr>
          <p:cNvPr id="4" name="Teksto vietos rezervavimo ženklas 2">
            <a:extLst>
              <a:ext uri="{FF2B5EF4-FFF2-40B4-BE49-F238E27FC236}">
                <a16:creationId xmlns:a16="http://schemas.microsoft.com/office/drawing/2014/main" id="{1DD31DA5-1A35-4D93-98AB-51718DC23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Spustelėkite, kad galėtumėte redaguoti šablono teksto stilius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CFB00-7EB1-4EEF-92AD-FE113D30DB1B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os vietos rezervavimo ženklas 3">
            <a:extLst>
              <a:ext uri="{FF2B5EF4-FFF2-40B4-BE49-F238E27FC236}">
                <a16:creationId xmlns:a16="http://schemas.microsoft.com/office/drawing/2014/main" id="{60539F5A-7498-4DE3-9091-D808C37E7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5BD85A4-2569-406E-8638-2EBD022F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3B3081B-31CC-48C0-8903-C603A7927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5088812F-DE8F-4DF3-89D7-676C1A311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8A7D32-36D6-40C4-AAD0-2684B9DF20B1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os vietos rezervavimo ženklas 3">
            <a:extLst>
              <a:ext uri="{FF2B5EF4-FFF2-40B4-BE49-F238E27FC236}">
                <a16:creationId xmlns:a16="http://schemas.microsoft.com/office/drawing/2014/main" id="{76021079-DF10-4B8D-B529-E583E7F3FC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1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D3C7131-A2EA-46AB-8C5E-4383375D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1C8DAEC6-5E82-4840-B533-B4057855C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28B33FD8-3E43-441C-B929-B49DA8DE4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AC9A32A4-7404-4171-9AB5-D1079F084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B738A34C-6526-428D-8622-CDE35DE3B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D94A99-BA3D-434C-ACE5-94037EDFEA00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os vietos rezervavimo ženklas 3">
            <a:extLst>
              <a:ext uri="{FF2B5EF4-FFF2-40B4-BE49-F238E27FC236}">
                <a16:creationId xmlns:a16="http://schemas.microsoft.com/office/drawing/2014/main" id="{6A45B793-CF8C-4C06-9110-2756DD7CAC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6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EA9C4EEE-2DAC-468D-BA57-33A35F7C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B8D21D81-D9C0-4EDC-B946-723725AB1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946DAAF-7AFA-4F1C-9625-7686B4D311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693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1" r:id="rId3"/>
    <p:sldLayoutId id="2147483675" r:id="rId4"/>
    <p:sldLayoutId id="2147483650" r:id="rId5"/>
    <p:sldLayoutId id="2147483651" r:id="rId6"/>
    <p:sldLayoutId id="2147483676" r:id="rId7"/>
    <p:sldLayoutId id="2147483652" r:id="rId8"/>
    <p:sldLayoutId id="2147483653" r:id="rId9"/>
    <p:sldLayoutId id="2147483655" r:id="rId10"/>
    <p:sldLayoutId id="2147483677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78" r:id="rId1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9426435-B392-4590-A631-892E3E57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 dirty="0" smtClean="0"/>
              <a:t>TEACHING ACADEMIC WRITING IN DIFFERENT LEARNING ENVIRONMENTS</a:t>
            </a:r>
            <a:r>
              <a:rPr lang="en-US" sz="4000" dirty="0" smtClean="0"/>
              <a:t>.</a:t>
            </a:r>
            <a:r>
              <a:rPr lang="lt-LT" sz="4000" dirty="0" smtClean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lt-LT" sz="4000" dirty="0" smtClean="0"/>
              <a:t>ISSUES AND </a:t>
            </a:r>
            <a:r>
              <a:rPr lang="lt-LT" sz="4000" smtClean="0"/>
              <a:t>LESSONS LEARNED</a:t>
            </a:r>
            <a:endParaRPr lang="en-US" sz="4000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F0B93E02-6854-4EDF-A0D9-3224CB078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lt-LT" dirty="0" smtClean="0"/>
          </a:p>
          <a:p>
            <a:endParaRPr lang="lt-LT" dirty="0"/>
          </a:p>
          <a:p>
            <a:r>
              <a:rPr lang="lt-LT" dirty="0" smtClean="0"/>
              <a:t>ASTA APŠEGIENĖ</a:t>
            </a:r>
          </a:p>
          <a:p>
            <a:r>
              <a:rPr lang="lt-LT" dirty="0" smtClean="0"/>
              <a:t>MILITARY ACADEMY OF LITHUANIA/ </a:t>
            </a:r>
            <a:r>
              <a:rPr lang="en-US" dirty="0" smtClean="0"/>
              <a:t>THE </a:t>
            </a:r>
            <a:r>
              <a:rPr lang="lt-LT" dirty="0" smtClean="0"/>
              <a:t>CENTR</a:t>
            </a:r>
            <a:r>
              <a:rPr lang="en-US" dirty="0" smtClean="0"/>
              <a:t>E OF FOREIGN LANGUAGES</a:t>
            </a:r>
            <a:endParaRPr lang="lt-LT" dirty="0" smtClean="0"/>
          </a:p>
          <a:p>
            <a:endParaRPr lang="lt-LT" dirty="0" smtClean="0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15F26C01-B9DE-4418-8BFD-769869AC62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2021 </a:t>
            </a:r>
          </a:p>
        </p:txBody>
      </p:sp>
    </p:spTree>
    <p:extLst>
      <p:ext uri="{BB962C8B-B14F-4D97-AF65-F5344CB8AC3E}">
        <p14:creationId xmlns:p14="http://schemas.microsoft.com/office/powerpoint/2010/main" val="3177209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8245"/>
            <a:ext cx="10515600" cy="1325563"/>
          </a:xfrm>
        </p:spPr>
        <p:txBody>
          <a:bodyPr/>
          <a:lstStyle/>
          <a:p>
            <a:r>
              <a:rPr lang="en-US" dirty="0" smtClean="0"/>
              <a:t>Thank you for your attention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2021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Introduction of BDCL course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Lithuanian experience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Advantages and disadvantages of teaching this course online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Importance of general writing skills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Lessons learned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2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17264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/>
            </a:r>
            <a:br>
              <a:rPr lang="lt-LT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BDCL ACADEMIC WRITING COURSE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Preparatory English Course for Officers Preparing for the Studies at Baltic Defence College</a:t>
            </a:r>
            <a:r>
              <a:rPr lang="lt-LT" dirty="0" smtClean="0">
                <a:solidFill>
                  <a:schemeClr val="tx1"/>
                </a:solidFill>
              </a:rPr>
              <a:t/>
            </a:r>
            <a:br>
              <a:rPr lang="lt-LT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82388"/>
            <a:ext cx="10515600" cy="39640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Aims and objectives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Syllabus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Students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Sources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Challenges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2021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36" y="4528861"/>
            <a:ext cx="1741396" cy="2176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502" y="4496349"/>
            <a:ext cx="1670198" cy="2209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29" y="4515665"/>
            <a:ext cx="1684571" cy="2189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371" y="4492264"/>
            <a:ext cx="1570147" cy="22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0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/>
                </a:solidFill>
              </a:rPr>
              <a:t>LITHUANIAN EXPERIENCE</a:t>
            </a:r>
            <a:r>
              <a:rPr lang="en-US" dirty="0" smtClean="0">
                <a:solidFill>
                  <a:schemeClr val="tx1"/>
                </a:solidFill>
              </a:rPr>
              <a:t> 2020-2021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Technical issues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Self-development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Adjusting teaching material 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lt-LT" dirty="0" smtClean="0">
              <a:solidFill>
                <a:schemeClr val="tx1"/>
              </a:solidFill>
            </a:endParaRPr>
          </a:p>
          <a:p>
            <a:endParaRPr lang="lt-LT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2021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63" y="169068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3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/>
                </a:solidFill>
              </a:rPr>
              <a:t>TEACHING ACADEMIC WRITING ONLINE: ADVANTAGES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90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Students’ perspective: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Online learning saves time </a:t>
            </a:r>
          </a:p>
          <a:p>
            <a:pPr marL="457200" lvl="1" indent="0">
              <a:buNone/>
            </a:pPr>
            <a:r>
              <a:rPr lang="en-GB" i="1" dirty="0" smtClean="0">
                <a:solidFill>
                  <a:schemeClr val="accent3"/>
                </a:solidFill>
              </a:rPr>
              <a:t> “ Online course saved my time, I did not need to drive in city, so I had less stress and could focus on learning only.”</a:t>
            </a:r>
          </a:p>
          <a:p>
            <a:pPr lvl="1"/>
            <a:endParaRPr lang="en-GB" dirty="0" smtClean="0">
              <a:solidFill>
                <a:schemeClr val="tx1"/>
              </a:solidFill>
            </a:endParaRP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You carry on with life</a:t>
            </a:r>
          </a:p>
          <a:p>
            <a:pPr marL="457200" lvl="1" indent="0">
              <a:buNone/>
            </a:pP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smtClean="0">
                <a:solidFill>
                  <a:schemeClr val="accent3"/>
                </a:solidFill>
              </a:rPr>
              <a:t>“During the pandemic it is really important to continue live regular life as much as its possible and online courses gave as this possibility.”</a:t>
            </a:r>
          </a:p>
          <a:p>
            <a:pPr lvl="1"/>
            <a:endParaRPr lang="en-GB" dirty="0" smtClean="0">
              <a:solidFill>
                <a:schemeClr val="accent3"/>
              </a:solidFill>
            </a:endParaRP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Learning environment and productivity</a:t>
            </a:r>
          </a:p>
          <a:p>
            <a:pPr marL="457200" lvl="1" indent="0">
              <a:buNone/>
            </a:pPr>
            <a:r>
              <a:rPr lang="en-GB" i="1" dirty="0" smtClean="0">
                <a:solidFill>
                  <a:schemeClr val="accent3"/>
                </a:solidFill>
              </a:rPr>
              <a:t>“It’s easier to get concentrated at home when you write an essay. You can read articles without disturbance, extra noise etc.”</a:t>
            </a:r>
          </a:p>
          <a:p>
            <a:pPr lvl="1"/>
            <a:endParaRPr lang="en-GB" dirty="0" smtClean="0">
              <a:solidFill>
                <a:schemeClr val="tx1"/>
              </a:solidFill>
            </a:endParaRPr>
          </a:p>
          <a:p>
            <a:pPr lvl="1"/>
            <a:endParaRPr lang="en-GB" dirty="0" smtClean="0">
              <a:solidFill>
                <a:schemeClr val="tx1"/>
              </a:solidFill>
            </a:endParaRPr>
          </a:p>
          <a:p>
            <a:pPr lvl="1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solidFill>
                  <a:schemeClr val="tx1"/>
                </a:solidFill>
              </a:rPr>
              <a:t>TEACHING ACADEMIC WRITING ONLINE: ADVANTAGES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Teachers’ perspective: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Less hard copies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Easier to make adjustments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Saves time travelling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Improves technology literacy</a:t>
            </a:r>
          </a:p>
          <a:p>
            <a:pPr lvl="1"/>
            <a:endParaRPr lang="en-GB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2021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solidFill>
                  <a:schemeClr val="tx1"/>
                </a:solidFill>
              </a:rPr>
              <a:t>TEACHING ACADEMIC WRITING ONLINE: </a:t>
            </a:r>
            <a:r>
              <a:rPr lang="lt-LT" dirty="0" smtClean="0">
                <a:solidFill>
                  <a:schemeClr val="tx1"/>
                </a:solidFill>
              </a:rPr>
              <a:t>DISADVANTAGES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Students’ perspective: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Absence of social contact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Family duties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Slower pace </a:t>
            </a: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Teachers’ perspective: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Technical issues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Correction and assessment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Time consuming</a:t>
            </a:r>
          </a:p>
          <a:p>
            <a:pPr marL="457200" lvl="1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lvl="1"/>
            <a:endParaRPr lang="lt-LT" dirty="0">
              <a:solidFill>
                <a:schemeClr val="tx1"/>
              </a:solidFill>
            </a:endParaRPr>
          </a:p>
          <a:p>
            <a:pPr lvl="1"/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2021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8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FROM GENERAL WRITING TO ACADEMIC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0240"/>
            <a:ext cx="10515600" cy="4040234"/>
          </a:xfrm>
        </p:spPr>
        <p:txBody>
          <a:bodyPr/>
          <a:lstStyle/>
          <a:p>
            <a:pPr marL="0" indent="0">
              <a:buNone/>
            </a:pPr>
            <a:endParaRPr lang="en-US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tx1"/>
                </a:solidFill>
              </a:rPr>
              <a:t>“</a:t>
            </a:r>
            <a:r>
              <a:rPr lang="lt-LT" i="1" dirty="0" err="1" smtClean="0">
                <a:solidFill>
                  <a:schemeClr val="tx1"/>
                </a:solidFill>
              </a:rPr>
              <a:t>Have</a:t>
            </a:r>
            <a:r>
              <a:rPr lang="lt-LT" i="1" dirty="0" smtClean="0">
                <a:solidFill>
                  <a:schemeClr val="tx1"/>
                </a:solidFill>
              </a:rPr>
              <a:t> </a:t>
            </a:r>
            <a:r>
              <a:rPr lang="lt-LT" i="1" dirty="0" err="1" smtClean="0">
                <a:solidFill>
                  <a:schemeClr val="tx1"/>
                </a:solidFill>
              </a:rPr>
              <a:t>something</a:t>
            </a:r>
            <a:r>
              <a:rPr lang="lt-LT" i="1" dirty="0" smtClean="0">
                <a:solidFill>
                  <a:schemeClr val="tx1"/>
                </a:solidFill>
              </a:rPr>
              <a:t> to </a:t>
            </a:r>
            <a:r>
              <a:rPr lang="lt-LT" i="1" dirty="0" err="1" smtClean="0">
                <a:solidFill>
                  <a:schemeClr val="tx1"/>
                </a:solidFill>
              </a:rPr>
              <a:t>say</a:t>
            </a:r>
            <a:r>
              <a:rPr lang="lt-LT" i="1" dirty="0" smtClean="0">
                <a:solidFill>
                  <a:schemeClr val="tx1"/>
                </a:solidFill>
              </a:rPr>
              <a:t>, </a:t>
            </a:r>
            <a:r>
              <a:rPr lang="lt-LT" i="1" dirty="0" err="1" smtClean="0">
                <a:solidFill>
                  <a:schemeClr val="tx1"/>
                </a:solidFill>
              </a:rPr>
              <a:t>and</a:t>
            </a:r>
            <a:r>
              <a:rPr lang="lt-LT" i="1" dirty="0" smtClean="0">
                <a:solidFill>
                  <a:schemeClr val="tx1"/>
                </a:solidFill>
              </a:rPr>
              <a:t> </a:t>
            </a:r>
            <a:r>
              <a:rPr lang="lt-LT" i="1" dirty="0" err="1" smtClean="0">
                <a:solidFill>
                  <a:schemeClr val="tx1"/>
                </a:solidFill>
              </a:rPr>
              <a:t>say</a:t>
            </a:r>
            <a:r>
              <a:rPr lang="lt-LT" i="1" dirty="0" smtClean="0">
                <a:solidFill>
                  <a:schemeClr val="tx1"/>
                </a:solidFill>
              </a:rPr>
              <a:t> it </a:t>
            </a:r>
            <a:r>
              <a:rPr lang="lt-LT" i="1" dirty="0" err="1" smtClean="0">
                <a:solidFill>
                  <a:schemeClr val="tx1"/>
                </a:solidFill>
              </a:rPr>
              <a:t>as</a:t>
            </a:r>
            <a:r>
              <a:rPr lang="lt-LT" i="1" dirty="0" smtClean="0">
                <a:solidFill>
                  <a:schemeClr val="tx1"/>
                </a:solidFill>
              </a:rPr>
              <a:t> </a:t>
            </a:r>
            <a:r>
              <a:rPr lang="lt-LT" i="1" dirty="0" err="1" smtClean="0">
                <a:solidFill>
                  <a:schemeClr val="tx1"/>
                </a:solidFill>
              </a:rPr>
              <a:t>clearly</a:t>
            </a:r>
            <a:r>
              <a:rPr lang="lt-LT" i="1" dirty="0" smtClean="0">
                <a:solidFill>
                  <a:schemeClr val="tx1"/>
                </a:solidFill>
              </a:rPr>
              <a:t> </a:t>
            </a:r>
            <a:r>
              <a:rPr lang="lt-LT" i="1" dirty="0" err="1" smtClean="0">
                <a:solidFill>
                  <a:schemeClr val="tx1"/>
                </a:solidFill>
              </a:rPr>
              <a:t>as</a:t>
            </a:r>
            <a:r>
              <a:rPr lang="lt-LT" i="1" dirty="0" smtClean="0">
                <a:solidFill>
                  <a:schemeClr val="tx1"/>
                </a:solidFill>
              </a:rPr>
              <a:t> </a:t>
            </a:r>
            <a:r>
              <a:rPr lang="lt-LT" i="1" dirty="0" err="1" smtClean="0">
                <a:solidFill>
                  <a:schemeClr val="tx1"/>
                </a:solidFill>
              </a:rPr>
              <a:t>you</a:t>
            </a:r>
            <a:r>
              <a:rPr lang="lt-LT" i="1" dirty="0" smtClean="0">
                <a:solidFill>
                  <a:schemeClr val="tx1"/>
                </a:solidFill>
              </a:rPr>
              <a:t> </a:t>
            </a:r>
            <a:r>
              <a:rPr lang="lt-LT" i="1" dirty="0" err="1" smtClean="0">
                <a:solidFill>
                  <a:schemeClr val="tx1"/>
                </a:solidFill>
              </a:rPr>
              <a:t>can</a:t>
            </a:r>
            <a:r>
              <a:rPr lang="lt-LT" i="1" dirty="0" smtClean="0">
                <a:solidFill>
                  <a:schemeClr val="tx1"/>
                </a:solidFill>
              </a:rPr>
              <a:t>. </a:t>
            </a:r>
            <a:r>
              <a:rPr lang="lt-LT" i="1" dirty="0" err="1" smtClean="0">
                <a:solidFill>
                  <a:schemeClr val="tx1"/>
                </a:solidFill>
              </a:rPr>
              <a:t>That</a:t>
            </a:r>
            <a:r>
              <a:rPr lang="lt-LT" i="1" dirty="0" smtClean="0">
                <a:solidFill>
                  <a:schemeClr val="tx1"/>
                </a:solidFill>
              </a:rPr>
              <a:t> </a:t>
            </a:r>
            <a:r>
              <a:rPr lang="lt-LT" i="1" dirty="0" err="1" smtClean="0">
                <a:solidFill>
                  <a:schemeClr val="tx1"/>
                </a:solidFill>
              </a:rPr>
              <a:t>is</a:t>
            </a:r>
            <a:r>
              <a:rPr lang="lt-LT" i="1" dirty="0" smtClean="0">
                <a:solidFill>
                  <a:schemeClr val="tx1"/>
                </a:solidFill>
              </a:rPr>
              <a:t> </a:t>
            </a:r>
            <a:r>
              <a:rPr lang="lt-LT" i="1" dirty="0" err="1" smtClean="0">
                <a:solidFill>
                  <a:schemeClr val="tx1"/>
                </a:solidFill>
              </a:rPr>
              <a:t>the</a:t>
            </a:r>
            <a:r>
              <a:rPr lang="lt-LT" i="1" dirty="0" smtClean="0">
                <a:solidFill>
                  <a:schemeClr val="tx1"/>
                </a:solidFill>
              </a:rPr>
              <a:t> </a:t>
            </a:r>
            <a:r>
              <a:rPr lang="lt-LT" i="1" dirty="0" err="1" smtClean="0">
                <a:solidFill>
                  <a:schemeClr val="tx1"/>
                </a:solidFill>
              </a:rPr>
              <a:t>only</a:t>
            </a:r>
            <a:r>
              <a:rPr lang="lt-LT" i="1" dirty="0" smtClean="0">
                <a:solidFill>
                  <a:schemeClr val="tx1"/>
                </a:solidFill>
              </a:rPr>
              <a:t> </a:t>
            </a:r>
            <a:r>
              <a:rPr lang="lt-LT" i="1" dirty="0" err="1" smtClean="0">
                <a:solidFill>
                  <a:schemeClr val="tx1"/>
                </a:solidFill>
              </a:rPr>
              <a:t>secret</a:t>
            </a:r>
            <a:r>
              <a:rPr lang="lt-LT" i="1" dirty="0" smtClean="0">
                <a:solidFill>
                  <a:schemeClr val="tx1"/>
                </a:solidFill>
              </a:rPr>
              <a:t> </a:t>
            </a:r>
            <a:r>
              <a:rPr lang="lt-LT" i="1" dirty="0" err="1" smtClean="0">
                <a:solidFill>
                  <a:schemeClr val="tx1"/>
                </a:solidFill>
              </a:rPr>
              <a:t>of</a:t>
            </a:r>
            <a:r>
              <a:rPr lang="lt-LT" i="1" dirty="0" smtClean="0">
                <a:solidFill>
                  <a:schemeClr val="tx1"/>
                </a:solidFill>
              </a:rPr>
              <a:t> </a:t>
            </a:r>
            <a:r>
              <a:rPr lang="lt-LT" i="1" dirty="0" err="1" smtClean="0">
                <a:solidFill>
                  <a:schemeClr val="tx1"/>
                </a:solidFill>
              </a:rPr>
              <a:t>style</a:t>
            </a:r>
            <a:r>
              <a:rPr lang="lt-LT" i="1" dirty="0" smtClean="0">
                <a:solidFill>
                  <a:schemeClr val="tx1"/>
                </a:solidFill>
              </a:rPr>
              <a:t>.</a:t>
            </a:r>
            <a:r>
              <a:rPr lang="en-US" i="1" dirty="0" smtClean="0">
                <a:solidFill>
                  <a:schemeClr val="tx1"/>
                </a:solidFill>
              </a:rPr>
              <a:t>” </a:t>
            </a:r>
            <a:endParaRPr 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Matthew Arnold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Insufficient attention to writing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There is no writer who is not a reader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/>
                </a:solidFill>
              </a:rPr>
              <a:t>LESSONS LEARNED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Clear guidelines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Everything is possible with a good team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Keep </a:t>
            </a:r>
            <a:r>
              <a:rPr lang="en-GB" dirty="0">
                <a:solidFill>
                  <a:schemeClr val="tx1"/>
                </a:solidFill>
              </a:rPr>
              <a:t>it simple (less is more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Development of a writing course 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lt-LT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lt-LT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2021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LKA spalvos">
      <a:dk1>
        <a:srgbClr val="000000"/>
      </a:dk1>
      <a:lt1>
        <a:sysClr val="window" lastClr="FFFFFF"/>
      </a:lt1>
      <a:dk2>
        <a:srgbClr val="242021"/>
      </a:dk2>
      <a:lt2>
        <a:srgbClr val="D8D8D8"/>
      </a:lt2>
      <a:accent1>
        <a:srgbClr val="FCB716"/>
      </a:accent1>
      <a:accent2>
        <a:srgbClr val="AA7602"/>
      </a:accent2>
      <a:accent3>
        <a:srgbClr val="666666"/>
      </a:accent3>
      <a:accent4>
        <a:srgbClr val="FCB716"/>
      </a:accent4>
      <a:accent5>
        <a:srgbClr val="76113A"/>
      </a:accent5>
      <a:accent6>
        <a:srgbClr val="420A21"/>
      </a:accent6>
      <a:hlink>
        <a:srgbClr val="666666"/>
      </a:hlink>
      <a:folHlink>
        <a:srgbClr val="AA7602"/>
      </a:folHlink>
    </a:clrScheme>
    <a:fontScheme name="LKA šrifta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5516</TotalTime>
  <Words>298</Words>
  <Application>Microsoft Office PowerPoint</Application>
  <PresentationFormat>Widescreen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„Office“ tema</vt:lpstr>
      <vt:lpstr>TEACHING ACADEMIC WRITING IN DIFFERENT LEARNING ENVIRONMENTS.  ISSUES AND LESSONS LEARNED</vt:lpstr>
      <vt:lpstr>AGENDA</vt:lpstr>
      <vt:lpstr> BDCL ACADEMIC WRITING COURSE Preparatory English Course for Officers Preparing for the Studies at Baltic Defence College </vt:lpstr>
      <vt:lpstr>LITHUANIAN EXPERIENCE 2020-2021</vt:lpstr>
      <vt:lpstr>TEACHING ACADEMIC WRITING ONLINE: ADVANTAGES </vt:lpstr>
      <vt:lpstr>TEACHING ACADEMIC WRITING ONLINE: ADVANTAGES </vt:lpstr>
      <vt:lpstr>TEACHING ACADEMIC WRITING ONLINE: DISADVANTAGES </vt:lpstr>
      <vt:lpstr>FROM GENERAL WRITING TO ACADEMIC</vt:lpstr>
      <vt:lpstr>LESSONS LEARNED</vt:lpstr>
      <vt:lpstr>Thank you for your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ezyys</dc:creator>
  <cp:lastModifiedBy>LKA</cp:lastModifiedBy>
  <cp:revision>83</cp:revision>
  <cp:lastPrinted>2021-10-02T10:30:30Z</cp:lastPrinted>
  <dcterms:created xsi:type="dcterms:W3CDTF">2021-01-19T08:19:12Z</dcterms:created>
  <dcterms:modified xsi:type="dcterms:W3CDTF">2021-10-04T05:29:17Z</dcterms:modified>
</cp:coreProperties>
</file>