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62" r:id="rId2"/>
    <p:sldId id="263" r:id="rId3"/>
    <p:sldId id="267" r:id="rId4"/>
    <p:sldId id="279" r:id="rId5"/>
    <p:sldId id="285" r:id="rId6"/>
    <p:sldId id="264" r:id="rId7"/>
    <p:sldId id="265" r:id="rId8"/>
    <p:sldId id="270" r:id="rId9"/>
    <p:sldId id="271" r:id="rId10"/>
    <p:sldId id="268" r:id="rId11"/>
    <p:sldId id="272" r:id="rId12"/>
    <p:sldId id="273" r:id="rId13"/>
    <p:sldId id="274" r:id="rId14"/>
    <p:sldId id="275" r:id="rId15"/>
    <p:sldId id="276" r:id="rId16"/>
    <p:sldId id="287" r:id="rId17"/>
    <p:sldId id="280" r:id="rId18"/>
    <p:sldId id="281" r:id="rId19"/>
    <p:sldId id="282" r:id="rId20"/>
    <p:sldId id="283" r:id="rId21"/>
    <p:sldId id="284" r:id="rId22"/>
    <p:sldId id="266" r:id="rId23"/>
    <p:sldId id="286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134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Learning</a:t>
            </a:r>
            <a:r>
              <a:rPr lang="lt-LT" baseline="0"/>
              <a:t> Format Preferences</a:t>
            </a:r>
            <a:endParaRPr lang="en-US"/>
          </a:p>
        </c:rich>
      </c:tx>
      <c:layout>
        <c:manualLayout>
          <c:xMode val="edge"/>
          <c:yMode val="edge"/>
          <c:x val="6.2499524515957231E-3"/>
          <c:y val="2.626778246139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84-46A5-AA8A-BCEAFC36A2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84-46A5-AA8A-BCEAFC36A2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84-46A5-AA8A-BCEAFC36A2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84-46A5-AA8A-BCEAFC36A2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Hybrid</c:v>
                </c:pt>
                <c:pt idx="1">
                  <c:v>Online</c:v>
                </c:pt>
                <c:pt idx="2">
                  <c:v>Face-to-face</c:v>
                </c:pt>
                <c:pt idx="3">
                  <c:v>Blended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9</c:v>
                </c:pt>
                <c:pt idx="1">
                  <c:v>8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4-4CDE-9D4A-4F4E2ACACB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48248316786491"/>
          <c:y val="9.3359329934838434E-2"/>
          <c:w val="0.37827114002054091"/>
          <c:h val="0.568976255119689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/>
              <a:t>Teaching</a:t>
            </a:r>
            <a:r>
              <a:rPr lang="lt-LT" baseline="0"/>
              <a:t> Format Preferences</a:t>
            </a:r>
            <a:endParaRPr lang="en-US"/>
          </a:p>
        </c:rich>
      </c:tx>
      <c:layout>
        <c:manualLayout>
          <c:xMode val="edge"/>
          <c:yMode val="edge"/>
          <c:x val="6.2499524515957231E-3"/>
          <c:y val="2.6267782461394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Lapas1!$B$1</c:f>
              <c:strCache>
                <c:ptCount val="1"/>
                <c:pt idx="0">
                  <c:v>Pardavimas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284-46A5-AA8A-BCEAFC36A2A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284-46A5-AA8A-BCEAFC36A2A1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284-46A5-AA8A-BCEAFC36A2A1}"/>
              </c:ext>
            </c:extLst>
          </c:dPt>
          <c:dPt>
            <c:idx val="3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284-46A5-AA8A-BCEAFC36A2A1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Lapas1!$A$2:$A$5</c:f>
              <c:strCache>
                <c:ptCount val="4"/>
                <c:pt idx="0">
                  <c:v>Hybrid</c:v>
                </c:pt>
                <c:pt idx="1">
                  <c:v>Blended</c:v>
                </c:pt>
                <c:pt idx="2">
                  <c:v>Face-to-face</c:v>
                </c:pt>
                <c:pt idx="3">
                  <c:v>Online</c:v>
                </c:pt>
              </c:strCache>
            </c:strRef>
          </c:cat>
          <c:val>
            <c:numRef>
              <c:f>Lapas1!$B$2:$B$5</c:f>
              <c:numCache>
                <c:formatCode>General</c:formatCode>
                <c:ptCount val="4"/>
                <c:pt idx="0">
                  <c:v>14</c:v>
                </c:pt>
                <c:pt idx="1">
                  <c:v>9</c:v>
                </c:pt>
                <c:pt idx="2">
                  <c:v>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04-4CDE-9D4A-4F4E2ACACB10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448248316786491"/>
          <c:y val="9.3359329934838434E-2"/>
          <c:w val="0.37827114002054091"/>
          <c:h val="0.56897625511968963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>
            <a:extLst>
              <a:ext uri="{FF2B5EF4-FFF2-40B4-BE49-F238E27FC236}">
                <a16:creationId xmlns:a16="http://schemas.microsoft.com/office/drawing/2014/main" id="{25795E8C-B273-4C4E-B0A6-3FEBB3CD31F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1BFD3B86-0DEB-409E-963B-23325B9E856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6FD9CC-0CB6-409C-8E44-30A770657BCE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85748FEE-79E0-469B-AC4E-FB797408E4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678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D32976-0BE3-4224-9016-657868B5CFA2}" type="datetimeFigureOut">
              <a:rPr lang="en-US" smtClean="0"/>
              <a:t>10/3/2021</a:t>
            </a:fld>
            <a:endParaRPr lang="en-US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D5BA8B-B8D0-4E48-A230-9A233DCC6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3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 - pil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5F71259A-EE1F-4E3C-8CC3-4255A4B16D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TITLE</a:t>
            </a:r>
            <a:endParaRPr lang="en-US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9B25A58-0F7A-4309-B2A0-EF2FE8BC22D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Name </a:t>
            </a:r>
            <a:r>
              <a:rPr lang="lt-LT" dirty="0" err="1"/>
              <a:t>Surname</a:t>
            </a:r>
            <a:endParaRPr lang="en-US" dirty="0"/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1E33F07F-6E2F-4FFC-98BB-398310FE18DC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rgbClr val="FCB716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BD1D5-4493-49F7-B99F-4BA908F34F0A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JONAS </a:t>
            </a:r>
            <a:r>
              <a:rPr lang="lt-LT" sz="14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ŽEMAITIS</a:t>
            </a:r>
            <a:r>
              <a:rPr lang="lt-LT" sz="1400" baseline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MILITARY ACADEMY OF LITHUANIA</a:t>
            </a:r>
            <a:endParaRPr lang="en-US" sz="140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Datos vietos rezervavimo ženklas 3">
            <a:extLst>
              <a:ext uri="{FF2B5EF4-FFF2-40B4-BE49-F238E27FC236}">
                <a16:creationId xmlns:a16="http://schemas.microsoft.com/office/drawing/2014/main" id="{346699D2-B512-4E16-84EF-6D2ECEA48E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941201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5BD85A4-2569-406E-8638-2EBD022F1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C3B3081B-31CC-48C0-8903-C603A7927D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5088812F-DE8F-4DF3-89D7-676C1A3116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8A7D32-36D6-40C4-AAD0-2684B9DF20B1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76021079-DF10-4B8D-B529-E583E7F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12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3C7131-A2EA-46AB-8C5E-4383375D2D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C8DAEC6-5E82-4840-B533-B4057855C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8B33FD8-3E43-441C-B929-B49DA8DE42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AC9A32A4-7404-4171-9AB5-D1079F084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B738A34C-6526-428D-8622-CDE35DE3B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D94A99-BA3D-434C-ACE5-94037EDFEA0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6A45B793-CF8C-4C06-9110-2756DD7CAC6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9635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 - pil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9213A4-0A7F-4A90-9E85-97061B9F5AC2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CEEAE2B7-07C5-44CC-A3A5-5463F2C7A0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828343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ščia - purpurin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83D2B5F-F55F-499B-9D76-398202E2D6FE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E55098D3-EF9D-4D67-9D34-AC042F07D4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7226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85994D1-56F8-4E01-BCC6-225EDAA8E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AAA909E2-976A-4423-9DE9-5FD0C1439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A00F7EC-859A-4FC9-998D-56EF504157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7D9BEB-266A-4A69-8F84-0A70F02C7B86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EB96F489-90FD-4168-9DD8-03133C3E86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1228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ADBEF8D-A796-40E5-9725-137FF8FDD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2946C5FC-8430-46F0-BF70-0D843CCB11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AB4DEA88-DCCD-41C2-A047-A0360D1E18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6A4BBF0-6EEB-4A8D-B262-340036D07DF5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04ECEFEB-638E-4116-B00B-F5B6E9D663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971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0722DF4-4D84-4936-8A7B-61A825E99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011CC9FB-1071-4F0C-887C-13848D7FB1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6DEC17-C429-44C2-A28E-C75D4A24F5E0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80175D9D-9B2A-4CEE-A66F-B185915F21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317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EB708B71-B892-46CF-8EF8-4C7CA7878B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E80465A2-D731-407B-89DE-2A581C73FE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2pPr>
            <a:lvl3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3pPr>
            <a:lvl4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4pPr>
            <a:lvl5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5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B03BC58-3B12-4036-8501-8402B6CB36B9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7B18277F-AF4A-4ED2-9013-8DFDC53A10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85162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 - pil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EAEE5A-70BA-477D-85BA-E3683E303D73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8786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irinktinis maketas - purpurin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FE74FFA-BA47-430E-8923-119B9BC16B18}"/>
              </a:ext>
            </a:extLst>
          </p:cNvPr>
          <p:cNvSpPr txBox="1"/>
          <p:nvPr userDrawn="1"/>
        </p:nvSpPr>
        <p:spPr>
          <a:xfrm>
            <a:off x="1" y="6234328"/>
            <a:ext cx="121919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1600" i="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LKA.LT</a:t>
            </a:r>
            <a:endParaRPr lang="en-US" sz="1600" i="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921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 - purpurin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552F753C-0428-4716-B387-70F578286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TITLE</a:t>
            </a:r>
            <a:endParaRPr lang="en-US" dirty="0"/>
          </a:p>
        </p:txBody>
      </p:sp>
      <p:sp>
        <p:nvSpPr>
          <p:cNvPr id="4" name="Antrinis pavadinimas 2">
            <a:extLst>
              <a:ext uri="{FF2B5EF4-FFF2-40B4-BE49-F238E27FC236}">
                <a16:creationId xmlns:a16="http://schemas.microsoft.com/office/drawing/2014/main" id="{3C043A93-71A9-4AF1-82B4-DFC7573CA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Name </a:t>
            </a:r>
            <a:r>
              <a:rPr lang="lt-LT" dirty="0" err="1"/>
              <a:t>Surname</a:t>
            </a:r>
            <a:endParaRPr lang="en-US" dirty="0"/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20677545-D7E0-434A-B282-21B2919BFD59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609E66-4F48-4EE8-BFBB-C729B7469593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JONAS ŽEMAITIS MILITARY ACADEMY OF LITHUANIA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Datos vietos rezervavimo ženklas 3">
            <a:extLst>
              <a:ext uri="{FF2B5EF4-FFF2-40B4-BE49-F238E27FC236}">
                <a16:creationId xmlns:a16="http://schemas.microsoft.com/office/drawing/2014/main" id="{FFC3AF47-EA40-48B8-8196-242D417D2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959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o skaidrė - bal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vadinimas 1">
            <a:extLst>
              <a:ext uri="{FF2B5EF4-FFF2-40B4-BE49-F238E27FC236}">
                <a16:creationId xmlns:a16="http://schemas.microsoft.com/office/drawing/2014/main" id="{552F753C-0428-4716-B387-70F57828659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5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 dirty="0"/>
              <a:t>TITLE</a:t>
            </a:r>
            <a:endParaRPr lang="en-US" dirty="0"/>
          </a:p>
        </p:txBody>
      </p:sp>
      <p:sp>
        <p:nvSpPr>
          <p:cNvPr id="7" name="Antrinis pavadinimas 2">
            <a:extLst>
              <a:ext uri="{FF2B5EF4-FFF2-40B4-BE49-F238E27FC236}">
                <a16:creationId xmlns:a16="http://schemas.microsoft.com/office/drawing/2014/main" id="{3C043A93-71A9-4AF1-82B4-DFC7573CAB2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 dirty="0"/>
              <a:t>Name </a:t>
            </a:r>
            <a:r>
              <a:rPr lang="lt-LT" dirty="0" err="1"/>
              <a:t>Surname</a:t>
            </a:r>
            <a:endParaRPr lang="en-US" dirty="0"/>
          </a:p>
        </p:txBody>
      </p:sp>
      <p:sp>
        <p:nvSpPr>
          <p:cNvPr id="10" name="Stačiakampis 4">
            <a:extLst>
              <a:ext uri="{FF2B5EF4-FFF2-40B4-BE49-F238E27FC236}">
                <a16:creationId xmlns:a16="http://schemas.microsoft.com/office/drawing/2014/main" id="{20677545-D7E0-434A-B282-21B2919BFD59}"/>
              </a:ext>
            </a:extLst>
          </p:cNvPr>
          <p:cNvSpPr/>
          <p:nvPr userDrawn="1"/>
        </p:nvSpPr>
        <p:spPr>
          <a:xfrm>
            <a:off x="1025236" y="2080634"/>
            <a:ext cx="230909" cy="1948873"/>
          </a:xfrm>
          <a:prstGeom prst="rect">
            <a:avLst/>
          </a:prstGeom>
          <a:solidFill>
            <a:schemeClr val="bg2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7609E66-4F48-4EE8-BFBB-C729B7469593}"/>
              </a:ext>
            </a:extLst>
          </p:cNvPr>
          <p:cNvSpPr txBox="1"/>
          <p:nvPr userDrawn="1"/>
        </p:nvSpPr>
        <p:spPr>
          <a:xfrm>
            <a:off x="1025236" y="720435"/>
            <a:ext cx="72782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JONAS ŽEMAITIS MILITARY ACADEMY OF LITHUANIA</a:t>
            </a:r>
            <a:endParaRPr lang="en-US" sz="1400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Datos vietos rezervavimo ženklas 3">
            <a:extLst>
              <a:ext uri="{FF2B5EF4-FFF2-40B4-BE49-F238E27FC236}">
                <a16:creationId xmlns:a16="http://schemas.microsoft.com/office/drawing/2014/main" id="{FFC3AF47-EA40-48B8-8196-242D417D28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469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 - pi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8C90502-E547-43BF-91F5-26F41ACFC6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E5D8D9-F408-4299-BFF6-D35E120719AC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Datos vietos rezervavimo ženklas 3">
            <a:extLst>
              <a:ext uri="{FF2B5EF4-FFF2-40B4-BE49-F238E27FC236}">
                <a16:creationId xmlns:a16="http://schemas.microsoft.com/office/drawing/2014/main" id="{759C070C-2F96-47D4-BBD8-BCE4D7E970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sz="1100" dirty="0"/>
          </a:p>
        </p:txBody>
      </p:sp>
      <p:sp>
        <p:nvSpPr>
          <p:cNvPr id="6" name="Turinio vietos rezervavimo ženklas 2">
            <a:extLst>
              <a:ext uri="{FF2B5EF4-FFF2-40B4-BE49-F238E27FC236}">
                <a16:creationId xmlns:a16="http://schemas.microsoft.com/office/drawing/2014/main" id="{5E69A07A-6610-40F2-8663-0912C5CD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7833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vadinimas ir turinys - purpurin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339D028-C9C8-4CFA-87DE-96DD532D7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Datos vietos rezervavimo ženklas 3">
            <a:extLst>
              <a:ext uri="{FF2B5EF4-FFF2-40B4-BE49-F238E27FC236}">
                <a16:creationId xmlns:a16="http://schemas.microsoft.com/office/drawing/2014/main" id="{E66698CD-EB1D-45B9-9491-14AFC2ED0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96F90D-7AE6-4E82-A2EC-8464CA284C33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urinio vietos rezervavimo ženklas 2">
            <a:extLst>
              <a:ext uri="{FF2B5EF4-FFF2-40B4-BE49-F238E27FC236}">
                <a16:creationId xmlns:a16="http://schemas.microsoft.com/office/drawing/2014/main" id="{5E69A07A-6610-40F2-8663-0912C5CDE5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555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 - bal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855166CE-05EE-4FE8-978E-36C6B1482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5E69A07A-6610-40F2-8663-0912C5CDE5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lt-LT" dirty="0"/>
              <a:t>Spustelėkite, kad galėtumėte redaguoti šablono teksto stilius</a:t>
            </a:r>
          </a:p>
          <a:p>
            <a:pPr lvl="1"/>
            <a:r>
              <a:rPr lang="lt-LT" dirty="0"/>
              <a:t>Antras lygis</a:t>
            </a:r>
          </a:p>
          <a:p>
            <a:pPr lvl="2"/>
            <a:r>
              <a:rPr lang="lt-LT" dirty="0"/>
              <a:t>Trečias lygis</a:t>
            </a:r>
          </a:p>
          <a:p>
            <a:pPr lvl="3"/>
            <a:r>
              <a:rPr lang="lt-LT" dirty="0"/>
              <a:t>Ketvirtas lygis</a:t>
            </a:r>
          </a:p>
          <a:p>
            <a:pPr lvl="4"/>
            <a:r>
              <a:rPr lang="lt-LT" dirty="0"/>
              <a:t>Penktas lygis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9C5D7EF-77E3-4291-AEDA-0835B37765DF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Datos vietos rezervavimo ženklas 3">
            <a:extLst>
              <a:ext uri="{FF2B5EF4-FFF2-40B4-BE49-F238E27FC236}">
                <a16:creationId xmlns:a16="http://schemas.microsoft.com/office/drawing/2014/main" id="{11A1DDD2-A7BC-4B8B-9017-30AABD2524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042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 - pil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F29366C-CAC4-4BD0-9ACA-CD715B685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EE9681FE-CA09-46D5-BC58-8F26890B5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1A082B-E289-4104-80A3-83CB15DF475A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accent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Datos vietos rezervavimo ženklas 3">
            <a:extLst>
              <a:ext uri="{FF2B5EF4-FFF2-40B4-BE49-F238E27FC236}">
                <a16:creationId xmlns:a16="http://schemas.microsoft.com/office/drawing/2014/main" id="{1E62C7C1-B91D-4419-8996-4009A70E37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3103554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 - purpurinė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vadinimas 1">
            <a:extLst>
              <a:ext uri="{FF2B5EF4-FFF2-40B4-BE49-F238E27FC236}">
                <a16:creationId xmlns:a16="http://schemas.microsoft.com/office/drawing/2014/main" id="{70212BF3-924E-4D83-B387-095CC278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4" name="Teksto vietos rezervavimo ženklas 2">
            <a:extLst>
              <a:ext uri="{FF2B5EF4-FFF2-40B4-BE49-F238E27FC236}">
                <a16:creationId xmlns:a16="http://schemas.microsoft.com/office/drawing/2014/main" id="{1DD31DA5-1A35-4D93-98AB-51718DC2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BCFB00-7EB1-4EEF-92AD-FE113D30DB1B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60539F5A-7498-4DE3-9091-D808C37E70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694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cijos antraštė - bal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C8A7D32-36D6-40C4-AAD0-2684B9DF20B1}"/>
              </a:ext>
            </a:extLst>
          </p:cNvPr>
          <p:cNvSpPr txBox="1"/>
          <p:nvPr userDrawn="1"/>
        </p:nvSpPr>
        <p:spPr>
          <a:xfrm>
            <a:off x="8709890" y="6433109"/>
            <a:ext cx="26439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lt-LT" sz="1100" i="1" dirty="0">
                <a:solidFill>
                  <a:schemeClr val="tx2">
                    <a:lumMod val="90000"/>
                    <a:lumOff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www.lka.lt</a:t>
            </a:r>
            <a:endParaRPr lang="en-US" sz="1100" i="1" dirty="0">
              <a:solidFill>
                <a:schemeClr val="tx2">
                  <a:lumMod val="90000"/>
                  <a:lumOff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Datos vietos rezervavimo ženklas 3">
            <a:extLst>
              <a:ext uri="{FF2B5EF4-FFF2-40B4-BE49-F238E27FC236}">
                <a16:creationId xmlns:a16="http://schemas.microsoft.com/office/drawing/2014/main" id="{76021079-DF10-4B8D-B529-E583E7F3FC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81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dirty="0"/>
          </a:p>
        </p:txBody>
      </p:sp>
      <p:sp>
        <p:nvSpPr>
          <p:cNvPr id="8" name="Pavadinimas 1">
            <a:extLst>
              <a:ext uri="{FF2B5EF4-FFF2-40B4-BE49-F238E27FC236}">
                <a16:creationId xmlns:a16="http://schemas.microsoft.com/office/drawing/2014/main" id="{70212BF3-924E-4D83-B387-095CC2787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lt-LT" dirty="0"/>
              <a:t>Spustelėję redaguokite stilių</a:t>
            </a:r>
            <a:endParaRPr lang="en-US" dirty="0"/>
          </a:p>
        </p:txBody>
      </p:sp>
      <p:sp>
        <p:nvSpPr>
          <p:cNvPr id="10" name="Teksto vietos rezervavimo ženklas 2">
            <a:extLst>
              <a:ext uri="{FF2B5EF4-FFF2-40B4-BE49-F238E27FC236}">
                <a16:creationId xmlns:a16="http://schemas.microsoft.com/office/drawing/2014/main" id="{1DD31DA5-1A35-4D93-98AB-51718DC23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dirty="0"/>
              <a:t>Spustelėkite, kad galėtumėte redaguoti šablono teksto stilius</a:t>
            </a:r>
          </a:p>
        </p:txBody>
      </p:sp>
    </p:spTree>
    <p:extLst>
      <p:ext uri="{BB962C8B-B14F-4D97-AF65-F5344CB8AC3E}">
        <p14:creationId xmlns:p14="http://schemas.microsoft.com/office/powerpoint/2010/main" val="2633110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EA9C4EEE-2DAC-468D-BA57-33A35F7C8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  <a:endParaRPr lang="en-US"/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B8D21D81-D9C0-4EDC-B946-723725AB1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2946DAAF-7AFA-4F1C-9625-7686B4D311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24400" y="63119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6935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4" r:id="rId2"/>
    <p:sldLayoutId id="2147483679" r:id="rId3"/>
    <p:sldLayoutId id="2147483661" r:id="rId4"/>
    <p:sldLayoutId id="2147483675" r:id="rId5"/>
    <p:sldLayoutId id="2147483650" r:id="rId6"/>
    <p:sldLayoutId id="2147483651" r:id="rId7"/>
    <p:sldLayoutId id="2147483676" r:id="rId8"/>
    <p:sldLayoutId id="2147483652" r:id="rId9"/>
    <p:sldLayoutId id="2147483680" r:id="rId10"/>
    <p:sldLayoutId id="2147483653" r:id="rId11"/>
    <p:sldLayoutId id="2147483655" r:id="rId12"/>
    <p:sldLayoutId id="2147483677" r:id="rId13"/>
    <p:sldLayoutId id="2147483656" r:id="rId14"/>
    <p:sldLayoutId id="2147483657" r:id="rId15"/>
    <p:sldLayoutId id="2147483658" r:id="rId16"/>
    <p:sldLayoutId id="2147483659" r:id="rId17"/>
    <p:sldLayoutId id="2147483660" r:id="rId18"/>
    <p:sldLayoutId id="2147483678" r:id="rId19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ACAC07F-4EF9-48C5-B2E6-E95711F52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6774426" cy="2387600"/>
          </a:xfrm>
        </p:spPr>
        <p:txBody>
          <a:bodyPr/>
          <a:lstStyle/>
          <a:p>
            <a:r>
              <a:rPr lang="en-GB" sz="540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Tips For Effective Hybrid Learning Success</a:t>
            </a:r>
            <a:endParaRPr lang="en-US"/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40214878-F4BF-45EB-A739-FEE753E467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9213" y="4290296"/>
            <a:ext cx="9144000" cy="1655762"/>
          </a:xfrm>
        </p:spPr>
        <p:txBody>
          <a:bodyPr/>
          <a:lstStyle/>
          <a:p>
            <a:r>
              <a:rPr lang="lt-LT"/>
              <a:t>Renata Skučienė</a:t>
            </a:r>
          </a:p>
          <a:p>
            <a:r>
              <a:rPr lang="lt-LT" sz="1800"/>
              <a:t>Lithuanian Military Academy Foreign Language Teaching Centre</a:t>
            </a:r>
            <a:endParaRPr lang="en-US" sz="1800"/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9E1BC568-DD2F-4D72-8C88-454FFBFDC27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lt-LT"/>
              <a:t>04-10-2021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35331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:a16="http://schemas.microsoft.com/office/drawing/2014/main" id="{08B418B4-51CC-4735-87CE-5C6A185DCB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8" b="9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E8AB8DA-87F2-41C6-8F1A-F369AC9F6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i="0">
                <a:solidFill>
                  <a:schemeClr val="tx1"/>
                </a:solidFill>
                <a:effectLst/>
              </a:rPr>
              <a:t>Create the Need to Know</a:t>
            </a:r>
            <a:endParaRPr lang="en-US" sz="480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tačiakampis 2">
            <a:extLst>
              <a:ext uri="{FF2B5EF4-FFF2-40B4-BE49-F238E27FC236}">
                <a16:creationId xmlns:a16="http://schemas.microsoft.com/office/drawing/2014/main" id="{62B2F464-FE79-4277-8533-FEFF05C1D593}"/>
              </a:ext>
            </a:extLst>
          </p:cNvPr>
          <p:cNvSpPr/>
          <p:nvPr/>
        </p:nvSpPr>
        <p:spPr>
          <a:xfrm rot="20531578">
            <a:off x="7652551" y="5504156"/>
            <a:ext cx="2974020" cy="61255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/>
              <a:t>geocaching </a:t>
            </a:r>
          </a:p>
        </p:txBody>
      </p:sp>
    </p:spTree>
    <p:extLst>
      <p:ext uri="{BB962C8B-B14F-4D97-AF65-F5344CB8AC3E}">
        <p14:creationId xmlns:p14="http://schemas.microsoft.com/office/powerpoint/2010/main" val="13387090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D69CAD1F-E2CD-40B9-81D0-26742038C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8199" y="1572513"/>
            <a:ext cx="8501109" cy="3993785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avadinimas 4">
            <a:extLst>
              <a:ext uri="{FF2B5EF4-FFF2-40B4-BE49-F238E27FC236}">
                <a16:creationId xmlns:a16="http://schemas.microsoft.com/office/drawing/2014/main" id="{2D3F02A2-2BED-4DA3-BD43-9435A65B2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4421" y="348655"/>
            <a:ext cx="9034788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Reflect and Set Goals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8E2337F-DDDE-4E3B-95EB-0CB37357B7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9259468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urinio vietos rezervavimo ženklas 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A9C78BB1-765F-4310-91FD-696941B2A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r="3774"/>
          <a:stretch/>
        </p:blipFill>
        <p:spPr>
          <a:xfrm>
            <a:off x="466745" y="1094092"/>
            <a:ext cx="9505930" cy="534708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A1BC9D4-001C-4E38-961B-0CF4BFAAA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2499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i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Differentiate Learning through Online Work </a:t>
            </a:r>
            <a:endParaRPr lang="en-US" sz="40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1D8125E-0EC7-4F3B-9DDE-3BBDECEAF7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</a:rPr>
              <a:t>Date</a:t>
            </a:r>
          </a:p>
        </p:txBody>
      </p:sp>
      <p:pic>
        <p:nvPicPr>
          <p:cNvPr id="5" name="Paveikslėlis 4" descr="Paveikslėlis, kuriame yra žinutė, siena, vyras, vidinis&#10;&#10;Automatiškai sugeneruotas aprašymas">
            <a:extLst>
              <a:ext uri="{FF2B5EF4-FFF2-40B4-BE49-F238E27FC236}">
                <a16:creationId xmlns:a16="http://schemas.microsoft.com/office/drawing/2014/main" id="{4CEA5321-7288-4A81-ABF2-4BB03CB39D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056" y="1355705"/>
            <a:ext cx="6499068" cy="4332712"/>
          </a:xfrm>
          <a:prstGeom prst="rect">
            <a:avLst/>
          </a:prstGeom>
        </p:spPr>
      </p:pic>
      <p:sp>
        <p:nvSpPr>
          <p:cNvPr id="7" name="Minčių burbulas: debesėlis 6">
            <a:extLst>
              <a:ext uri="{FF2B5EF4-FFF2-40B4-BE49-F238E27FC236}">
                <a16:creationId xmlns:a16="http://schemas.microsoft.com/office/drawing/2014/main" id="{92DBA038-889E-49C7-B3B3-32338D90889D}"/>
              </a:ext>
            </a:extLst>
          </p:cNvPr>
          <p:cNvSpPr/>
          <p:nvPr/>
        </p:nvSpPr>
        <p:spPr>
          <a:xfrm rot="1409347">
            <a:off x="7324715" y="1543969"/>
            <a:ext cx="3648723" cy="1305017"/>
          </a:xfrm>
          <a:prstGeom prst="cloudCallout">
            <a:avLst>
              <a:gd name="adj1" fmla="val -32587"/>
              <a:gd name="adj2" fmla="val 94691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2800"/>
              <a:t>Irregular plural?</a:t>
            </a:r>
          </a:p>
        </p:txBody>
      </p:sp>
    </p:spTree>
    <p:extLst>
      <p:ext uri="{BB962C8B-B14F-4D97-AF65-F5344CB8AC3E}">
        <p14:creationId xmlns:p14="http://schemas.microsoft.com/office/powerpoint/2010/main" val="1906161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679DE3E1-5FF4-4AB0-A148-0193823F0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4000" i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Use Tools for Mobile Learning</a:t>
            </a:r>
            <a:endParaRPr lang="lt-LT" sz="4000"/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947BA1E2-7A0E-45A2-9786-2F16EADAE1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645" y="1523969"/>
            <a:ext cx="6570215" cy="4840860"/>
          </a:xfrm>
        </p:spPr>
      </p:pic>
    </p:spTree>
    <p:extLst>
      <p:ext uri="{BB962C8B-B14F-4D97-AF65-F5344CB8AC3E}">
        <p14:creationId xmlns:p14="http://schemas.microsoft.com/office/powerpoint/2010/main" val="3004191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3AFE8227-C443-417B-BA91-520EB1EF4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3B3C87D5-1549-4B26-B4EC-17A2053331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519" y="121072"/>
            <a:ext cx="7395006" cy="165548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lt-LT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Planning Your Hybrid Course</a:t>
            </a:r>
            <a:br>
              <a:rPr lang="lt-LT" sz="40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2800">
                <a:effectLst/>
              </a:rPr>
            </a:br>
            <a:endParaRPr lang="en-US" sz="2800"/>
          </a:p>
        </p:txBody>
      </p:sp>
      <p:pic>
        <p:nvPicPr>
          <p:cNvPr id="8" name="Turinio vietos rezervavimo ženklas 7">
            <a:extLst>
              <a:ext uri="{FF2B5EF4-FFF2-40B4-BE49-F238E27FC236}">
                <a16:creationId xmlns:a16="http://schemas.microsoft.com/office/drawing/2014/main" id="{EA4C4FC3-1E81-4A1C-9182-3E8C235DE1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65" r="32049" b="-1"/>
          <a:stretch/>
        </p:blipFill>
        <p:spPr>
          <a:xfrm>
            <a:off x="1007559" y="948813"/>
            <a:ext cx="7530649" cy="5946651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5720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6408742"/>
            <a:ext cx="8115300" cy="449258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163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Turinio vietos rezervavimo ženklas 6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2352CF97-0E74-4677-9F2A-2AD0D11DE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438170" y="486976"/>
            <a:ext cx="8820130" cy="4961324"/>
          </a:xfrm>
          <a:prstGeom prst="rect">
            <a:avLst/>
          </a:prstGeom>
        </p:spPr>
      </p:pic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0193CEE2-C52A-43A0-976C-058BFAACA0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rgbClr val="FFFFFF"/>
                </a:solidFill>
              </a:rPr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734064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E3AFB38A-DCD9-49F4-8869-96D3BA88F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495" y="834501"/>
            <a:ext cx="10954305" cy="5635425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600"/>
              <a:t>Take it easy!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Focus on design, not technology.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Use resources already available.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Don’t do it alone.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Manage your students’ expectations.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Prepare for possible problems.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600"/>
              <a:t>The little things count!</a:t>
            </a:r>
          </a:p>
          <a:p>
            <a:pPr marL="514350" indent="-514350">
              <a:buFont typeface="+mj-lt"/>
              <a:buAutoNum type="arabicPeriod"/>
            </a:pPr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86983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74751229-0244-4FBB-BED1-407467F4C9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Graphic 39" descr="Klausimai">
            <a:extLst>
              <a:ext uri="{FF2B5EF4-FFF2-40B4-BE49-F238E27FC236}">
                <a16:creationId xmlns:a16="http://schemas.microsoft.com/office/drawing/2014/main" id="{FC13BDF4-FD3A-49C6-AB32-8FAADA7FC9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3674" y="71881"/>
            <a:ext cx="1289051" cy="1289051"/>
          </a:xfrm>
          <a:prstGeom prst="rect">
            <a:avLst/>
          </a:prstGeom>
        </p:spPr>
      </p:pic>
      <p:pic>
        <p:nvPicPr>
          <p:cNvPr id="42" name="Graphic 41" descr="Klausimai">
            <a:extLst>
              <a:ext uri="{FF2B5EF4-FFF2-40B4-BE49-F238E27FC236}">
                <a16:creationId xmlns:a16="http://schemas.microsoft.com/office/drawing/2014/main" id="{37CAE3C9-21AA-44F7-A01B-20D2A261D0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7815" y="716407"/>
            <a:ext cx="5411343" cy="5411343"/>
          </a:xfrm>
          <a:prstGeom prst="rect">
            <a:avLst/>
          </a:prstGeom>
        </p:spPr>
      </p:pic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E879CFE7-9CC1-4246-B0E0-C6B2936E59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Date</a:t>
            </a:r>
          </a:p>
        </p:txBody>
      </p:sp>
      <p:sp>
        <p:nvSpPr>
          <p:cNvPr id="28" name="Pavadinimas 4">
            <a:extLst>
              <a:ext uri="{FF2B5EF4-FFF2-40B4-BE49-F238E27FC236}">
                <a16:creationId xmlns:a16="http://schemas.microsoft.com/office/drawing/2014/main" id="{732D8523-BF48-450D-BE93-4938901C8F9D}"/>
              </a:ext>
            </a:extLst>
          </p:cNvPr>
          <p:cNvSpPr txBox="1">
            <a:spLocks/>
          </p:cNvSpPr>
          <p:nvPr/>
        </p:nvSpPr>
        <p:spPr>
          <a:xfrm>
            <a:off x="0" y="941759"/>
            <a:ext cx="10507462" cy="2082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>
                <a:solidFill>
                  <a:schemeClr val="tx1"/>
                </a:solidFill>
              </a:rPr>
              <a:t>How NOT </a:t>
            </a:r>
            <a:r>
              <a:rPr lang="lt-LT" sz="4400">
                <a:solidFill>
                  <a:schemeClr val="tx1"/>
                </a:solidFill>
              </a:rPr>
              <a:t>To </a:t>
            </a:r>
            <a:r>
              <a:rPr lang="en-US" sz="4400">
                <a:solidFill>
                  <a:schemeClr val="tx1"/>
                </a:solidFill>
              </a:rPr>
              <a:t>Fail in Hybrid Learning</a:t>
            </a:r>
            <a:br>
              <a:rPr lang="en-US" sz="4400">
                <a:solidFill>
                  <a:schemeClr val="tx1"/>
                </a:solidFill>
              </a:rPr>
            </a:br>
            <a:endParaRPr lang="en-US" sz="4400">
              <a:solidFill>
                <a:schemeClr val="tx1"/>
              </a:solidFill>
            </a:endParaRPr>
          </a:p>
        </p:txBody>
      </p:sp>
      <p:pic>
        <p:nvPicPr>
          <p:cNvPr id="8" name="Paveikslėlis 7" descr="Paveikslėlis, kuriame yra žinutė, dangus, kelias, būdas&#10;&#10;Automatiškai sugeneruotas aprašymas">
            <a:extLst>
              <a:ext uri="{FF2B5EF4-FFF2-40B4-BE49-F238E27FC236}">
                <a16:creationId xmlns:a16="http://schemas.microsoft.com/office/drawing/2014/main" id="{5C3B241D-AD42-4184-84F5-BF555AF1AC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1" y="3965741"/>
            <a:ext cx="5539813" cy="284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329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5D4BED85-C389-4F05-A855-FA382F48C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723" y="591267"/>
            <a:ext cx="10515600" cy="1325563"/>
          </a:xfrm>
        </p:spPr>
        <p:txBody>
          <a:bodyPr>
            <a:normAutofit/>
          </a:bodyPr>
          <a:lstStyle/>
          <a:p>
            <a:r>
              <a:rPr lang="lt-LT" i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Course-and-a-Half Syndrome</a:t>
            </a:r>
            <a:endParaRPr lang="lt-LT"/>
          </a:p>
        </p:txBody>
      </p:sp>
      <p:pic>
        <p:nvPicPr>
          <p:cNvPr id="15" name="Turinio vietos rezervavimo ženklas 14" descr="Paveikslėlis, kuriame yra vidinis, ruošimas, žaislas, darbo stalas&#10;&#10;Automatiškai sugeneruotas aprašymas">
            <a:extLst>
              <a:ext uri="{FF2B5EF4-FFF2-40B4-BE49-F238E27FC236}">
                <a16:creationId xmlns:a16="http://schemas.microsoft.com/office/drawing/2014/main" id="{A3E11791-481C-4451-926E-01E215FEB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980926"/>
            <a:ext cx="7334250" cy="3400425"/>
          </a:xfrm>
        </p:spPr>
      </p:pic>
    </p:spTree>
    <p:extLst>
      <p:ext uri="{BB962C8B-B14F-4D97-AF65-F5344CB8AC3E}">
        <p14:creationId xmlns:p14="http://schemas.microsoft.com/office/powerpoint/2010/main" val="9024377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aveikslėlis 8">
            <a:extLst>
              <a:ext uri="{FF2B5EF4-FFF2-40B4-BE49-F238E27FC236}">
                <a16:creationId xmlns:a16="http://schemas.microsoft.com/office/drawing/2014/main" id="{E783CF3E-1849-409E-BA38-BB77FCD23D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570" y="1875493"/>
            <a:ext cx="4794249" cy="4449762"/>
          </a:xfrm>
          <a:prstGeom prst="rect">
            <a:avLst/>
          </a:prstGeom>
        </p:spPr>
      </p:pic>
      <p:pic>
        <p:nvPicPr>
          <p:cNvPr id="10" name="Turinio vietos rezervavimo ženklas 12">
            <a:extLst>
              <a:ext uri="{FF2B5EF4-FFF2-40B4-BE49-F238E27FC236}">
                <a16:creationId xmlns:a16="http://schemas.microsoft.com/office/drawing/2014/main" id="{FF74162E-B5D6-445F-AE1A-7DAD01F2F9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637" y="2049462"/>
            <a:ext cx="4073525" cy="4449763"/>
          </a:xfrm>
        </p:spPr>
      </p:pic>
      <p:sp>
        <p:nvSpPr>
          <p:cNvPr id="5" name="Pavadinimas 4">
            <a:extLst>
              <a:ext uri="{FF2B5EF4-FFF2-40B4-BE49-F238E27FC236}">
                <a16:creationId xmlns:a16="http://schemas.microsoft.com/office/drawing/2014/main" id="{A2EC5DC8-25DF-49DE-89B8-B715ACD2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Parallel Universes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9911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0.0868 L 0.44583 0.09583 L 0.44219 0.09444 " pathEditMode="relative" rAng="0" ptsTypes="A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96" y="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859 -0.02732 L -0.15859 -0.02709 C -0.19739 -0.01968 -0.17291 -0.02408 -0.26419 -0.02477 C -0.29375 -0.025 -0.32343 -0.02639 -0.35299 -0.02732 L -0.37474 -0.02847 C -0.38411 -0.02917 -0.39336 -0.03102 -0.4026 -0.03102 L -0.48711 -0.02986 C -0.49049 -0.0294 -0.49388 -0.0294 -0.49726 -0.02847 C -0.49948 -0.02801 -0.50156 -0.02639 -0.50377 -0.02593 C -0.51067 -0.02431 -0.51471 -0.02477 -0.52122 -0.02477 L -0.51836 -0.01945 " pathEditMode="relative" rAng="0" ptsTypes="AAAAAAAAA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25" y="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urinio vietos rezervavimo ženklas 13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C7378BEF-C16D-42FD-87F0-DBAAA6DCAF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9" y="120382"/>
            <a:ext cx="9080108" cy="5833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517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D6F0EDB5-8FAF-4A2E-83C9-40BB2AF3B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i="0" kern="120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Limited Interaction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Paveikslėlis 5">
            <a:extLst>
              <a:ext uri="{FF2B5EF4-FFF2-40B4-BE49-F238E27FC236}">
                <a16:creationId xmlns:a16="http://schemas.microsoft.com/office/drawing/2014/main" id="{ECA5792F-BF9E-4287-901D-4BD1F147B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49" y="1845426"/>
            <a:ext cx="7911649" cy="445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711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F131FEBF-C87B-4E20-ADF1-3190E0C1B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i="0">
                <a:solidFill>
                  <a:srgbClr val="000000"/>
                </a:solidFill>
                <a:effectLst/>
                <a:ea typeface="Calibri" panose="020F0502020204030204" pitchFamily="34" charset="0"/>
                <a:cs typeface="Calibri Light" panose="020F0302020204030204" pitchFamily="34" charset="0"/>
              </a:rPr>
              <a:t>Underused Assessment</a:t>
            </a:r>
            <a:endParaRPr lang="lt-LT"/>
          </a:p>
        </p:txBody>
      </p:sp>
      <p:pic>
        <p:nvPicPr>
          <p:cNvPr id="6" name="Turinio vietos rezervavimo ženklas 5" descr="Paveikslėlis, kuriame yra žinutė, nešiojamasis kompiuteris, kompiuteris, asmuo&#10;&#10;Automatiškai sugeneruotas aprašymas">
            <a:extLst>
              <a:ext uri="{FF2B5EF4-FFF2-40B4-BE49-F238E27FC236}">
                <a16:creationId xmlns:a16="http://schemas.microsoft.com/office/drawing/2014/main" id="{B8903755-5006-4950-9E34-0AD8810A5D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09" y="2954666"/>
            <a:ext cx="6307241" cy="3538209"/>
          </a:xfrm>
        </p:spPr>
      </p:pic>
    </p:spTree>
    <p:extLst>
      <p:ext uri="{BB962C8B-B14F-4D97-AF65-F5344CB8AC3E}">
        <p14:creationId xmlns:p14="http://schemas.microsoft.com/office/powerpoint/2010/main" val="26331181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042A9743-2CDC-46DF-97EE-1E87FAFA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095" y="863301"/>
            <a:ext cx="7128934" cy="300414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>
                <a:solidFill>
                  <a:schemeClr val="tx1"/>
                </a:solidFill>
              </a:rPr>
              <a:t>When Hybrid and Blended Learning Outlive Coronavirus</a:t>
            </a:r>
            <a:br>
              <a:rPr lang="en-US" sz="4200">
                <a:solidFill>
                  <a:schemeClr val="tx1"/>
                </a:solidFill>
              </a:rPr>
            </a:br>
            <a:endParaRPr lang="en-US" sz="4200">
              <a:solidFill>
                <a:schemeClr val="tx1"/>
              </a:solidFill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2" name="Paveikslėlis 11" descr="Paveikslėlis, kuriame yra asmuo, moteris, kompiuteris&#10;&#10;Automatiškai sugeneruotas aprašymas">
            <a:extLst>
              <a:ext uri="{FF2B5EF4-FFF2-40B4-BE49-F238E27FC236}">
                <a16:creationId xmlns:a16="http://schemas.microsoft.com/office/drawing/2014/main" id="{E5F41A23-6E34-401C-B170-453C191CA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25" r="3126" b="1"/>
          <a:stretch/>
        </p:blipFill>
        <p:spPr>
          <a:xfrm>
            <a:off x="7761736" y="1565126"/>
            <a:ext cx="4270523" cy="4270523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0090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veikslėlis 5" descr="Paveikslėlis, kuriame yra žinutė, medžio&#10;&#10;Automatiškai sugeneruotas aprašymas">
            <a:extLst>
              <a:ext uri="{FF2B5EF4-FFF2-40B4-BE49-F238E27FC236}">
                <a16:creationId xmlns:a16="http://schemas.microsoft.com/office/drawing/2014/main" id="{1092A7F4-1989-43EB-8DA3-954C30130D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487" y="643466"/>
            <a:ext cx="831502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5148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avadinimas 4">
            <a:extLst>
              <a:ext uri="{FF2B5EF4-FFF2-40B4-BE49-F238E27FC236}">
                <a16:creationId xmlns:a16="http://schemas.microsoft.com/office/drawing/2014/main" id="{BF182667-047F-45E0-A279-51D55A906AC0}"/>
              </a:ext>
            </a:extLst>
          </p:cNvPr>
          <p:cNvSpPr txBox="1">
            <a:spLocks/>
          </p:cNvSpPr>
          <p:nvPr/>
        </p:nvSpPr>
        <p:spPr>
          <a:xfrm>
            <a:off x="838200" y="59100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/>
              <a:t>Online Learning Spectrum</a:t>
            </a:r>
            <a:endParaRPr lang="lt-LT"/>
          </a:p>
        </p:txBody>
      </p:sp>
      <p:sp>
        <p:nvSpPr>
          <p:cNvPr id="10" name="Turinio vietos rezervavimo ženklas 5">
            <a:extLst>
              <a:ext uri="{FF2B5EF4-FFF2-40B4-BE49-F238E27FC236}">
                <a16:creationId xmlns:a16="http://schemas.microsoft.com/office/drawing/2014/main" id="{8819C17D-3F73-4EC4-8892-558003D86812}"/>
              </a:ext>
            </a:extLst>
          </p:cNvPr>
          <p:cNvSpPr txBox="1">
            <a:spLocks/>
          </p:cNvSpPr>
          <p:nvPr/>
        </p:nvSpPr>
        <p:spPr>
          <a:xfrm>
            <a:off x="143017" y="2440164"/>
            <a:ext cx="2743200" cy="1966912"/>
          </a:xfrm>
          <a:prstGeom prst="rect">
            <a:avLst/>
          </a:prstGeom>
          <a:solidFill>
            <a:srgbClr val="0070C0"/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/>
              <a:t>Face-to-Face</a:t>
            </a:r>
            <a:endParaRPr lang="lt-LT" sz="3600"/>
          </a:p>
        </p:txBody>
      </p:sp>
      <p:sp>
        <p:nvSpPr>
          <p:cNvPr id="11" name="Turinio vietos rezervavimo ženklas 5">
            <a:extLst>
              <a:ext uri="{FF2B5EF4-FFF2-40B4-BE49-F238E27FC236}">
                <a16:creationId xmlns:a16="http://schemas.microsoft.com/office/drawing/2014/main" id="{CE3E5F43-FBB3-4AD6-8CCB-3A276CE7D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1483" y="2427906"/>
            <a:ext cx="2644484" cy="1966912"/>
          </a:xfrm>
          <a:solidFill>
            <a:srgbClr val="0070C0">
              <a:alpha val="75000"/>
            </a:srgb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/>
              <a:t>Web-Enhanced/ Blended</a:t>
            </a:r>
            <a:endParaRPr lang="lt-LT" sz="3600"/>
          </a:p>
        </p:txBody>
      </p:sp>
      <p:sp>
        <p:nvSpPr>
          <p:cNvPr id="12" name="Turinio vietos rezervavimo ženklas 5">
            <a:extLst>
              <a:ext uri="{FF2B5EF4-FFF2-40B4-BE49-F238E27FC236}">
                <a16:creationId xmlns:a16="http://schemas.microsoft.com/office/drawing/2014/main" id="{8567197B-7418-4B8E-B8E3-5A2E814B0419}"/>
              </a:ext>
            </a:extLst>
          </p:cNvPr>
          <p:cNvSpPr txBox="1">
            <a:spLocks/>
          </p:cNvSpPr>
          <p:nvPr/>
        </p:nvSpPr>
        <p:spPr>
          <a:xfrm>
            <a:off x="6268403" y="2427906"/>
            <a:ext cx="2837154" cy="1966912"/>
          </a:xfrm>
          <a:prstGeom prst="rect">
            <a:avLst/>
          </a:prstGeom>
          <a:solidFill>
            <a:srgbClr val="0070C0">
              <a:alpha val="50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/>
              <a:t>Hybrid</a:t>
            </a:r>
            <a:endParaRPr lang="lt-LT" sz="3600"/>
          </a:p>
        </p:txBody>
      </p:sp>
      <p:sp>
        <p:nvSpPr>
          <p:cNvPr id="13" name="Turinio vietos rezervavimo ženklas 5">
            <a:extLst>
              <a:ext uri="{FF2B5EF4-FFF2-40B4-BE49-F238E27FC236}">
                <a16:creationId xmlns:a16="http://schemas.microsoft.com/office/drawing/2014/main" id="{FA3B0E75-EA50-4074-8875-11C99E045A08}"/>
              </a:ext>
            </a:extLst>
          </p:cNvPr>
          <p:cNvSpPr txBox="1">
            <a:spLocks/>
          </p:cNvSpPr>
          <p:nvPr/>
        </p:nvSpPr>
        <p:spPr>
          <a:xfrm>
            <a:off x="9211829" y="2440164"/>
            <a:ext cx="2837154" cy="1966912"/>
          </a:xfrm>
          <a:prstGeom prst="rect">
            <a:avLst/>
          </a:prstGeom>
          <a:solidFill>
            <a:srgbClr val="0070C0">
              <a:alpha val="25000"/>
            </a:srgbClr>
          </a:solidFill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600"/>
              <a:t>Online</a:t>
            </a:r>
            <a:endParaRPr lang="lt-LT" sz="3600"/>
          </a:p>
        </p:txBody>
      </p:sp>
      <p:sp>
        <p:nvSpPr>
          <p:cNvPr id="14" name="Rodyklė: kairėn 13">
            <a:extLst>
              <a:ext uri="{FF2B5EF4-FFF2-40B4-BE49-F238E27FC236}">
                <a16:creationId xmlns:a16="http://schemas.microsoft.com/office/drawing/2014/main" id="{0FEBE867-FDE4-43A9-906A-2CB975F7DE93}"/>
              </a:ext>
            </a:extLst>
          </p:cNvPr>
          <p:cNvSpPr/>
          <p:nvPr/>
        </p:nvSpPr>
        <p:spPr>
          <a:xfrm>
            <a:off x="1018482" y="4175457"/>
            <a:ext cx="4077929" cy="1158212"/>
          </a:xfrm>
          <a:prstGeom prst="leftArrow">
            <a:avLst/>
          </a:prstGeom>
          <a:gradFill flip="none" rotWithShape="1">
            <a:gsLst>
              <a:gs pos="0">
                <a:srgbClr val="0070C0"/>
              </a:gs>
              <a:gs pos="94000">
                <a:srgbClr val="0070C0">
                  <a:lumMod val="78000"/>
                </a:srgbClr>
              </a:gs>
              <a:gs pos="78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/>
              <a:t>Less Online</a:t>
            </a:r>
            <a:endParaRPr lang="lt-LT" sz="3600"/>
          </a:p>
        </p:txBody>
      </p:sp>
      <p:sp>
        <p:nvSpPr>
          <p:cNvPr id="18" name="Rodyklė: dešinėn 17">
            <a:extLst>
              <a:ext uri="{FF2B5EF4-FFF2-40B4-BE49-F238E27FC236}">
                <a16:creationId xmlns:a16="http://schemas.microsoft.com/office/drawing/2014/main" id="{6C20A545-AAB0-4501-8963-F9C326D0166A}"/>
              </a:ext>
            </a:extLst>
          </p:cNvPr>
          <p:cNvSpPr/>
          <p:nvPr/>
        </p:nvSpPr>
        <p:spPr>
          <a:xfrm>
            <a:off x="6972806" y="4091781"/>
            <a:ext cx="3657600" cy="1325563"/>
          </a:xfrm>
          <a:prstGeom prst="rightArrow">
            <a:avLst/>
          </a:prstGeom>
          <a:gradFill flip="none" rotWithShape="1">
            <a:gsLst>
              <a:gs pos="0">
                <a:srgbClr val="0070C0"/>
              </a:gs>
              <a:gs pos="94000">
                <a:srgbClr val="0070C0">
                  <a:lumMod val="78000"/>
                </a:srgbClr>
              </a:gs>
              <a:gs pos="28000">
                <a:schemeClr val="accent1">
                  <a:lumMod val="105000"/>
                  <a:satMod val="109000"/>
                  <a:tint val="81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/>
              <a:t>More Online</a:t>
            </a:r>
            <a:endParaRPr lang="lt-LT" sz="3600"/>
          </a:p>
        </p:txBody>
      </p:sp>
    </p:spTree>
    <p:extLst>
      <p:ext uri="{BB962C8B-B14F-4D97-AF65-F5344CB8AC3E}">
        <p14:creationId xmlns:p14="http://schemas.microsoft.com/office/powerpoint/2010/main" val="1265647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467F325E-1A9E-43B0-BB92-28D1E30E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1181099"/>
            <a:ext cx="7098437" cy="1325563"/>
          </a:xfrm>
        </p:spPr>
        <p:txBody>
          <a:bodyPr/>
          <a:lstStyle/>
          <a:p>
            <a:r>
              <a:rPr lang="lt-LT"/>
              <a:t>25 respondents </a:t>
            </a:r>
          </a:p>
        </p:txBody>
      </p:sp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id="{B509F278-7FEE-4205-A030-EA0DB786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1338848"/>
              </p:ext>
            </p:extLst>
          </p:nvPr>
        </p:nvGraphicFramePr>
        <p:xfrm>
          <a:off x="190131" y="25066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avadinimas 4">
            <a:extLst>
              <a:ext uri="{FF2B5EF4-FFF2-40B4-BE49-F238E27FC236}">
                <a16:creationId xmlns:a16="http://schemas.microsoft.com/office/drawing/2014/main" id="{F99238C3-822F-4C08-9174-F96CDFEA8C7C}"/>
              </a:ext>
            </a:extLst>
          </p:cNvPr>
          <p:cNvSpPr txBox="1">
            <a:spLocks/>
          </p:cNvSpPr>
          <p:nvPr/>
        </p:nvSpPr>
        <p:spPr>
          <a:xfrm>
            <a:off x="1486270" y="0"/>
            <a:ext cx="7098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What do students think?  </a:t>
            </a:r>
          </a:p>
        </p:txBody>
      </p:sp>
    </p:spTree>
    <p:extLst>
      <p:ext uri="{BB962C8B-B14F-4D97-AF65-F5344CB8AC3E}">
        <p14:creationId xmlns:p14="http://schemas.microsoft.com/office/powerpoint/2010/main" val="934734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avadinimas 4">
            <a:extLst>
              <a:ext uri="{FF2B5EF4-FFF2-40B4-BE49-F238E27FC236}">
                <a16:creationId xmlns:a16="http://schemas.microsoft.com/office/drawing/2014/main" id="{467F325E-1A9E-43B0-BB92-28D1E30E4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417" y="1181099"/>
            <a:ext cx="7098437" cy="1325563"/>
          </a:xfrm>
        </p:spPr>
        <p:txBody>
          <a:bodyPr/>
          <a:lstStyle/>
          <a:p>
            <a:r>
              <a:rPr lang="lt-LT"/>
              <a:t>30 respondents </a:t>
            </a:r>
          </a:p>
        </p:txBody>
      </p:sp>
      <p:graphicFrame>
        <p:nvGraphicFramePr>
          <p:cNvPr id="9" name="Turinio vietos rezervavimo ženklas 8">
            <a:extLst>
              <a:ext uri="{FF2B5EF4-FFF2-40B4-BE49-F238E27FC236}">
                <a16:creationId xmlns:a16="http://schemas.microsoft.com/office/drawing/2014/main" id="{B509F278-7FEE-4205-A030-EA0DB786FAA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327519"/>
              </p:ext>
            </p:extLst>
          </p:nvPr>
        </p:nvGraphicFramePr>
        <p:xfrm>
          <a:off x="190131" y="2506662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avadinimas 4">
            <a:extLst>
              <a:ext uri="{FF2B5EF4-FFF2-40B4-BE49-F238E27FC236}">
                <a16:creationId xmlns:a16="http://schemas.microsoft.com/office/drawing/2014/main" id="{F99238C3-822F-4C08-9174-F96CDFEA8C7C}"/>
              </a:ext>
            </a:extLst>
          </p:cNvPr>
          <p:cNvSpPr txBox="1">
            <a:spLocks/>
          </p:cNvSpPr>
          <p:nvPr/>
        </p:nvSpPr>
        <p:spPr>
          <a:xfrm>
            <a:off x="1486270" y="0"/>
            <a:ext cx="70984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/>
              <a:t>What do teachers think?  </a:t>
            </a:r>
          </a:p>
        </p:txBody>
      </p:sp>
    </p:spTree>
    <p:extLst>
      <p:ext uri="{BB962C8B-B14F-4D97-AF65-F5344CB8AC3E}">
        <p14:creationId xmlns:p14="http://schemas.microsoft.com/office/powerpoint/2010/main" val="2650497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9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aveikslėlis 14">
            <a:extLst>
              <a:ext uri="{FF2B5EF4-FFF2-40B4-BE49-F238E27FC236}">
                <a16:creationId xmlns:a16="http://schemas.microsoft.com/office/drawing/2014/main" id="{D64ED673-A281-4629-A60E-B4B78BDC60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4" y="2684830"/>
            <a:ext cx="3910055" cy="3632709"/>
          </a:xfrm>
          <a:prstGeom prst="rect">
            <a:avLst/>
          </a:prstGeom>
        </p:spPr>
      </p:pic>
      <p:pic>
        <p:nvPicPr>
          <p:cNvPr id="13" name="Turinio vietos rezervavimo ženklas 12">
            <a:extLst>
              <a:ext uri="{FF2B5EF4-FFF2-40B4-BE49-F238E27FC236}">
                <a16:creationId xmlns:a16="http://schemas.microsoft.com/office/drawing/2014/main" id="{748D8840-6F3F-496A-8DB3-F724FFC14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235" y="1732022"/>
            <a:ext cx="3633141" cy="3964070"/>
          </a:xfrm>
        </p:spPr>
      </p:pic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7500A069-AC09-46C7-9F90-6BF1BFB125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200">
                <a:solidFill>
                  <a:schemeClr val="tx1">
                    <a:tint val="75000"/>
                  </a:schemeClr>
                </a:solidFill>
              </a:rPr>
              <a:t>Date</a:t>
            </a:r>
          </a:p>
        </p:txBody>
      </p:sp>
      <p:sp>
        <p:nvSpPr>
          <p:cNvPr id="9" name="Pavadinimas 8">
            <a:extLst>
              <a:ext uri="{FF2B5EF4-FFF2-40B4-BE49-F238E27FC236}">
                <a16:creationId xmlns:a16="http://schemas.microsoft.com/office/drawing/2014/main" id="{476F7123-097E-4CA3-8FD4-3D82CC965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Benefits of Hybrid Learning</a:t>
            </a:r>
          </a:p>
        </p:txBody>
      </p:sp>
      <p:sp>
        <p:nvSpPr>
          <p:cNvPr id="8" name="Stačiakampis 7">
            <a:extLst>
              <a:ext uri="{FF2B5EF4-FFF2-40B4-BE49-F238E27FC236}">
                <a16:creationId xmlns:a16="http://schemas.microsoft.com/office/drawing/2014/main" id="{9951E245-393B-4B02-AA0C-A39692305181}"/>
              </a:ext>
            </a:extLst>
          </p:cNvPr>
          <p:cNvSpPr/>
          <p:nvPr/>
        </p:nvSpPr>
        <p:spPr>
          <a:xfrm>
            <a:off x="167194" y="1355812"/>
            <a:ext cx="3444536" cy="818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/>
              <a:t>INDEPENDANCE</a:t>
            </a:r>
          </a:p>
        </p:txBody>
      </p:sp>
      <p:sp>
        <p:nvSpPr>
          <p:cNvPr id="10" name="Stačiakampis 9">
            <a:extLst>
              <a:ext uri="{FF2B5EF4-FFF2-40B4-BE49-F238E27FC236}">
                <a16:creationId xmlns:a16="http://schemas.microsoft.com/office/drawing/2014/main" id="{5A555395-1BA0-4717-9697-A91909F160CC}"/>
              </a:ext>
            </a:extLst>
          </p:cNvPr>
          <p:cNvSpPr/>
          <p:nvPr/>
        </p:nvSpPr>
        <p:spPr>
          <a:xfrm>
            <a:off x="7909264" y="937746"/>
            <a:ext cx="3444536" cy="1100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/>
              <a:t>IMMEDIATE</a:t>
            </a:r>
          </a:p>
          <a:p>
            <a:pPr algn="ctr"/>
            <a:r>
              <a:rPr lang="lt-LT" sz="3200"/>
              <a:t> INTERACTION</a:t>
            </a:r>
          </a:p>
        </p:txBody>
      </p:sp>
      <p:sp>
        <p:nvSpPr>
          <p:cNvPr id="11" name="Stačiakampis 10">
            <a:extLst>
              <a:ext uri="{FF2B5EF4-FFF2-40B4-BE49-F238E27FC236}">
                <a16:creationId xmlns:a16="http://schemas.microsoft.com/office/drawing/2014/main" id="{E8DC5176-05FF-4DD1-BE59-0252E7C6BAF5}"/>
              </a:ext>
            </a:extLst>
          </p:cNvPr>
          <p:cNvSpPr/>
          <p:nvPr/>
        </p:nvSpPr>
        <p:spPr>
          <a:xfrm>
            <a:off x="449153" y="2134706"/>
            <a:ext cx="3444536" cy="818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/>
              <a:t>TECHNOLOGY</a:t>
            </a:r>
          </a:p>
        </p:txBody>
      </p:sp>
      <p:sp>
        <p:nvSpPr>
          <p:cNvPr id="5" name="Rodyklė: kairėn-dešinėn 4">
            <a:extLst>
              <a:ext uri="{FF2B5EF4-FFF2-40B4-BE49-F238E27FC236}">
                <a16:creationId xmlns:a16="http://schemas.microsoft.com/office/drawing/2014/main" id="{AB68A426-0E4E-4B91-AFE4-299FE5F0163C}"/>
              </a:ext>
            </a:extLst>
          </p:cNvPr>
          <p:cNvSpPr/>
          <p:nvPr/>
        </p:nvSpPr>
        <p:spPr>
          <a:xfrm>
            <a:off x="3893689" y="3719648"/>
            <a:ext cx="4314548" cy="769399"/>
          </a:xfrm>
          <a:prstGeom prst="left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3200"/>
              <a:t>FLEXIBILITY</a:t>
            </a:r>
          </a:p>
        </p:txBody>
      </p:sp>
      <p:sp>
        <p:nvSpPr>
          <p:cNvPr id="12" name="Stačiakampis 11">
            <a:extLst>
              <a:ext uri="{FF2B5EF4-FFF2-40B4-BE49-F238E27FC236}">
                <a16:creationId xmlns:a16="http://schemas.microsoft.com/office/drawing/2014/main" id="{16263C07-DBDA-4C4F-8A95-085B4F0A883C}"/>
              </a:ext>
            </a:extLst>
          </p:cNvPr>
          <p:cNvSpPr/>
          <p:nvPr/>
        </p:nvSpPr>
        <p:spPr>
          <a:xfrm>
            <a:off x="256712" y="5947322"/>
            <a:ext cx="4581618" cy="818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CONTENT MASTERY</a:t>
            </a:r>
            <a:endParaRPr lang="lt-LT" sz="3200"/>
          </a:p>
        </p:txBody>
      </p:sp>
      <p:sp>
        <p:nvSpPr>
          <p:cNvPr id="14" name="Stačiakampis 13">
            <a:extLst>
              <a:ext uri="{FF2B5EF4-FFF2-40B4-BE49-F238E27FC236}">
                <a16:creationId xmlns:a16="http://schemas.microsoft.com/office/drawing/2014/main" id="{BED6F280-5244-412B-A077-F4DF83995932}"/>
              </a:ext>
            </a:extLst>
          </p:cNvPr>
          <p:cNvSpPr/>
          <p:nvPr/>
        </p:nvSpPr>
        <p:spPr>
          <a:xfrm>
            <a:off x="6693763" y="5720856"/>
            <a:ext cx="5340033" cy="8180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/>
              <a:t>CLOSER RELATIONSHIPS</a:t>
            </a:r>
            <a:endParaRPr lang="lt-LT" sz="3200"/>
          </a:p>
        </p:txBody>
      </p:sp>
    </p:spTree>
    <p:extLst>
      <p:ext uri="{BB962C8B-B14F-4D97-AF65-F5344CB8AC3E}">
        <p14:creationId xmlns:p14="http://schemas.microsoft.com/office/powerpoint/2010/main" val="3366188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0E9A6ED-B880-44EA-8D60-C9D3C82CC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F0447A03-318E-4EA2-BD95-3A82C8200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59476" y="2075666"/>
            <a:ext cx="5170852" cy="943136"/>
          </a:xfrm>
        </p:spPr>
        <p:txBody>
          <a:bodyPr>
            <a:normAutofit/>
          </a:bodyPr>
          <a:lstStyle/>
          <a:p>
            <a:r>
              <a:rPr lang="lt-LT" sz="4000"/>
              <a:t>Time Management</a:t>
            </a:r>
          </a:p>
        </p:txBody>
      </p:sp>
      <p:pic>
        <p:nvPicPr>
          <p:cNvPr id="6" name="Turinio vietos rezervavimo ženklas 5">
            <a:extLst>
              <a:ext uri="{FF2B5EF4-FFF2-40B4-BE49-F238E27FC236}">
                <a16:creationId xmlns:a16="http://schemas.microsoft.com/office/drawing/2014/main" id="{5F6EEB9F-5DE1-419A-A687-4BB4E95CA5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3" r="14108" b="1"/>
          <a:stretch/>
        </p:blipFill>
        <p:spPr>
          <a:xfrm>
            <a:off x="7524750" y="928914"/>
            <a:ext cx="3977188" cy="4285655"/>
          </a:xfrm>
          <a:prstGeom prst="rect">
            <a:avLst/>
          </a:prstGeom>
          <a:effectLst/>
        </p:spPr>
      </p:pic>
      <p:sp>
        <p:nvSpPr>
          <p:cNvPr id="7" name="Pavadinimas 1">
            <a:extLst>
              <a:ext uri="{FF2B5EF4-FFF2-40B4-BE49-F238E27FC236}">
                <a16:creationId xmlns:a16="http://schemas.microsoft.com/office/drawing/2014/main" id="{89C5EE7D-EBE6-49AB-8B6F-72F121A250BC}"/>
              </a:ext>
            </a:extLst>
          </p:cNvPr>
          <p:cNvSpPr txBox="1">
            <a:spLocks/>
          </p:cNvSpPr>
          <p:nvPr/>
        </p:nvSpPr>
        <p:spPr>
          <a:xfrm>
            <a:off x="280489" y="29275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>
                <a:solidFill>
                  <a:srgbClr val="000000"/>
                </a:solidFill>
                <a:ea typeface="Calibri" panose="020F0502020204030204" pitchFamily="34" charset="0"/>
                <a:cs typeface="Calibri Light" panose="020F0302020204030204" pitchFamily="34" charset="0"/>
              </a:rPr>
              <a:t>What Is Important in Hybrid Teaching?</a:t>
            </a:r>
            <a:br>
              <a:rPr lang="lt-LT"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lt-LT"/>
          </a:p>
        </p:txBody>
      </p:sp>
      <p:sp>
        <p:nvSpPr>
          <p:cNvPr id="9" name="Pavadinimas 1">
            <a:extLst>
              <a:ext uri="{FF2B5EF4-FFF2-40B4-BE49-F238E27FC236}">
                <a16:creationId xmlns:a16="http://schemas.microsoft.com/office/drawing/2014/main" id="{AFFA1842-0C6E-4737-8446-35B1ACD017DF}"/>
              </a:ext>
            </a:extLst>
          </p:cNvPr>
          <p:cNvSpPr txBox="1">
            <a:spLocks/>
          </p:cNvSpPr>
          <p:nvPr/>
        </p:nvSpPr>
        <p:spPr>
          <a:xfrm>
            <a:off x="0" y="3570934"/>
            <a:ext cx="5170852" cy="943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lt-LT" sz="4000"/>
              <a:t>Student Experience</a:t>
            </a:r>
          </a:p>
        </p:txBody>
      </p:sp>
      <p:pic>
        <p:nvPicPr>
          <p:cNvPr id="10" name="Turinio vietos rezervavimo ženklas 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FB450900-966C-42C9-906A-98F05EDC1BF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00" y="4555618"/>
            <a:ext cx="6991460" cy="214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445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Turinio vietos rezervavimo ženklas 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D9FF599A-FE8C-4319-B026-793CA4F5DD3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1" r="30442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Pavadinimas 1">
            <a:extLst>
              <a:ext uri="{FF2B5EF4-FFF2-40B4-BE49-F238E27FC236}">
                <a16:creationId xmlns:a16="http://schemas.microsoft.com/office/drawing/2014/main" id="{BD30552F-6276-4D02-BF5B-85EE4DB70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450" y="328307"/>
            <a:ext cx="5924550" cy="189991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/>
              <a:t>Student Experience</a:t>
            </a:r>
          </a:p>
        </p:txBody>
      </p:sp>
    </p:spTree>
    <p:extLst>
      <p:ext uri="{BB962C8B-B14F-4D97-AF65-F5344CB8AC3E}">
        <p14:creationId xmlns:p14="http://schemas.microsoft.com/office/powerpoint/2010/main" val="2248600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ačiakampis 4">
            <a:extLst>
              <a:ext uri="{FF2B5EF4-FFF2-40B4-BE49-F238E27FC236}">
                <a16:creationId xmlns:a16="http://schemas.microsoft.com/office/drawing/2014/main" id="{8947CDD5-755D-4F94-A681-F4AC0CF2D1CB}"/>
              </a:ext>
            </a:extLst>
          </p:cNvPr>
          <p:cNvSpPr/>
          <p:nvPr/>
        </p:nvSpPr>
        <p:spPr>
          <a:xfrm>
            <a:off x="1581151" y="186061"/>
            <a:ext cx="56007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/>
              <a:t>Virtual Class Meetings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DFC45DD5-6C5F-4F18-BD3A-CD22C59D8155}"/>
              </a:ext>
            </a:extLst>
          </p:cNvPr>
          <p:cNvSpPr/>
          <p:nvPr/>
        </p:nvSpPr>
        <p:spPr>
          <a:xfrm>
            <a:off x="1581151" y="2407406"/>
            <a:ext cx="5600700" cy="1752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lt-LT" sz="4000"/>
              <a:t>Team Work</a:t>
            </a:r>
          </a:p>
        </p:txBody>
      </p:sp>
      <p:sp>
        <p:nvSpPr>
          <p:cNvPr id="8" name="Rodyklė: lenkta dešinėn 7">
            <a:extLst>
              <a:ext uri="{FF2B5EF4-FFF2-40B4-BE49-F238E27FC236}">
                <a16:creationId xmlns:a16="http://schemas.microsoft.com/office/drawing/2014/main" id="{87BB5356-E7F4-4B11-9345-3A2D49CFD86D}"/>
              </a:ext>
            </a:extLst>
          </p:cNvPr>
          <p:cNvSpPr/>
          <p:nvPr/>
        </p:nvSpPr>
        <p:spPr>
          <a:xfrm>
            <a:off x="53637" y="1351625"/>
            <a:ext cx="1303909" cy="21680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sp>
        <p:nvSpPr>
          <p:cNvPr id="9" name="Rodyklė: lenkta dešinėn 8">
            <a:extLst>
              <a:ext uri="{FF2B5EF4-FFF2-40B4-BE49-F238E27FC236}">
                <a16:creationId xmlns:a16="http://schemas.microsoft.com/office/drawing/2014/main" id="{66351F10-C86D-41C2-89F3-3FE286144702}"/>
              </a:ext>
            </a:extLst>
          </p:cNvPr>
          <p:cNvSpPr/>
          <p:nvPr/>
        </p:nvSpPr>
        <p:spPr>
          <a:xfrm rot="10800000">
            <a:off x="7381643" y="1260922"/>
            <a:ext cx="1303909" cy="216807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>
              <a:solidFill>
                <a:schemeClr val="tx1"/>
              </a:solidFill>
            </a:endParaRPr>
          </a:p>
        </p:txBody>
      </p:sp>
      <p:pic>
        <p:nvPicPr>
          <p:cNvPr id="10" name="Turinio vietos rezervavimo ženklas 5" descr="Paveikslėlis, kuriame yra žinutė&#10;&#10;Automatiškai sugeneruotas aprašymas">
            <a:extLst>
              <a:ext uri="{FF2B5EF4-FFF2-40B4-BE49-F238E27FC236}">
                <a16:creationId xmlns:a16="http://schemas.microsoft.com/office/drawing/2014/main" id="{98D002F5-34CF-45A0-8AB2-B49F49AF7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37" y="4729316"/>
            <a:ext cx="6693902" cy="2058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4042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LKA spalvos">
      <a:dk1>
        <a:srgbClr val="000000"/>
      </a:dk1>
      <a:lt1>
        <a:sysClr val="window" lastClr="FFFFFF"/>
      </a:lt1>
      <a:dk2>
        <a:srgbClr val="242021"/>
      </a:dk2>
      <a:lt2>
        <a:srgbClr val="D8D8D8"/>
      </a:lt2>
      <a:accent1>
        <a:srgbClr val="FCB716"/>
      </a:accent1>
      <a:accent2>
        <a:srgbClr val="AA7602"/>
      </a:accent2>
      <a:accent3>
        <a:srgbClr val="666666"/>
      </a:accent3>
      <a:accent4>
        <a:srgbClr val="FCB716"/>
      </a:accent4>
      <a:accent5>
        <a:srgbClr val="76113A"/>
      </a:accent5>
      <a:accent6>
        <a:srgbClr val="420A21"/>
      </a:accent6>
      <a:hlink>
        <a:srgbClr val="666666"/>
      </a:hlink>
      <a:folHlink>
        <a:srgbClr val="AA7602"/>
      </a:folHlink>
    </a:clrScheme>
    <a:fontScheme name="LKA šriftai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</TotalTime>
  <Words>177</Words>
  <Application>Microsoft Office PowerPoint</Application>
  <PresentationFormat>Plačiaekranė</PresentationFormat>
  <Paragraphs>56</Paragraphs>
  <Slides>23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2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23</vt:i4>
      </vt:variant>
    </vt:vector>
  </HeadingPairs>
  <TitlesOfParts>
    <vt:vector size="26" baseType="lpstr">
      <vt:lpstr>Arial</vt:lpstr>
      <vt:lpstr>Calibri</vt:lpstr>
      <vt:lpstr>„Office“ tema</vt:lpstr>
      <vt:lpstr>Tips For Effective Hybrid Learning Success</vt:lpstr>
      <vt:lpstr>„PowerPoint“ pateiktis</vt:lpstr>
      <vt:lpstr>„PowerPoint“ pateiktis</vt:lpstr>
      <vt:lpstr>25 respondents </vt:lpstr>
      <vt:lpstr>30 respondents </vt:lpstr>
      <vt:lpstr>Benefits of Hybrid Learning</vt:lpstr>
      <vt:lpstr>Time Management</vt:lpstr>
      <vt:lpstr>Student Experience</vt:lpstr>
      <vt:lpstr>„PowerPoint“ pateiktis</vt:lpstr>
      <vt:lpstr>Create the Need to Know</vt:lpstr>
      <vt:lpstr>Reflect and Set Goals</vt:lpstr>
      <vt:lpstr>Differentiate Learning through Online Work </vt:lpstr>
      <vt:lpstr>Use Tools for Mobile Learning</vt:lpstr>
      <vt:lpstr>Planning Your Hybrid Course  </vt:lpstr>
      <vt:lpstr>„PowerPoint“ pateiktis</vt:lpstr>
      <vt:lpstr>„PowerPoint“ pateiktis</vt:lpstr>
      <vt:lpstr>„PowerPoint“ pateiktis</vt:lpstr>
      <vt:lpstr>Course-and-a-Half Syndrome</vt:lpstr>
      <vt:lpstr>Parallel Universes</vt:lpstr>
      <vt:lpstr>Limited Interaction</vt:lpstr>
      <vt:lpstr>Underused Assessment</vt:lpstr>
      <vt:lpstr>When Hybrid and Blended Learning Outlive Coronavirus 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LKA ppt dizainas EN</dc:title>
  <dc:creator>Lina Vaitiekūnaitė</dc:creator>
  <cp:lastModifiedBy>Renata Skuciene</cp:lastModifiedBy>
  <cp:revision>58</cp:revision>
  <dcterms:created xsi:type="dcterms:W3CDTF">2021-01-19T08:19:12Z</dcterms:created>
  <dcterms:modified xsi:type="dcterms:W3CDTF">2021-10-03T18:59:16Z</dcterms:modified>
</cp:coreProperties>
</file>