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309" r:id="rId4"/>
    <p:sldId id="316" r:id="rId5"/>
    <p:sldId id="317" r:id="rId6"/>
    <p:sldId id="318" r:id="rId7"/>
    <p:sldId id="319" r:id="rId8"/>
    <p:sldId id="310" r:id="rId9"/>
    <p:sldId id="311" r:id="rId10"/>
    <p:sldId id="308" r:id="rId11"/>
    <p:sldId id="312" r:id="rId12"/>
    <p:sldId id="313" r:id="rId13"/>
    <p:sldId id="298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A1"/>
    <a:srgbClr val="4C4CC4"/>
    <a:srgbClr val="3838AE"/>
    <a:srgbClr val="85CA3A"/>
    <a:srgbClr val="458A00"/>
    <a:srgbClr val="FAA306"/>
    <a:srgbClr val="008000"/>
    <a:srgbClr val="FA6306"/>
    <a:srgbClr val="FF2929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94147" autoAdjust="0"/>
  </p:normalViewPr>
  <p:slideViewPr>
    <p:cSldViewPr>
      <p:cViewPr varScale="1">
        <p:scale>
          <a:sx n="81" d="100"/>
          <a:sy n="81" d="100"/>
        </p:scale>
        <p:origin x="19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5FCF9F-FC9F-42AE-8714-D00A85481D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5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B3F0-55D6-40F9-9065-67A75726E1F6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3D9B-F4AD-454E-A37C-A48E69470B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68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E28F-AB96-4FB3-B68C-C44EAE62BE11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5D4F-E1B7-48A1-B3F4-D5ABBEE40E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3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9507-F164-4B73-BD11-5DC2670FD0AE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BAA-7F39-4353-8232-1654F08AB3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D94C-6858-4459-A5DD-C917F5AF4C71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BBC5-DA63-419D-BB27-2911711D9D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3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754-EEC0-4F52-921D-E3AB37E69280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8D33-FF59-459F-89B7-FCEE90B4C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477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0A24-18BD-4DDC-A6BE-EDD2205C73E9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0C2E-FD46-416D-9993-678B2E8DF4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8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0544-B8E9-41C3-AB5A-8A0005E33C12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9EAE-D187-4AE3-BB4C-6A35AB83BC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708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E39A-9438-4486-9056-604F673CA579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F970-19F0-4A4E-853C-76B4716E94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2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143-2A0E-417C-A061-F30D80AE6F5B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B6B1-B56B-45A2-BF02-FD03AA3E0D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0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734A-92FD-42CF-BE39-F8A2F8C39EEB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F12-4E9A-4E48-8839-EE82A473D1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326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E3B1-C5BB-4393-8CD6-F84946138B33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8407-B0C0-4816-B596-5DE8150BD6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8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146608-A44D-40EE-9D31-D6D4345FAF5F}" type="datetime1">
              <a:rPr lang="de-DE" altLang="de-DE"/>
              <a:pPr>
                <a:defRPr/>
              </a:pPr>
              <a:t>07.10.2021</a:t>
            </a:fld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C359B5-8141-4478-8384-BBC8E84071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Picture 13" descr="BSprA_Office_Farbe_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07950" y="1341438"/>
            <a:ext cx="8928100" cy="51644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b="1" dirty="0">
                <a:solidFill>
                  <a:schemeClr val="accent2"/>
                </a:solidFill>
              </a:rPr>
              <a:t>BILC Professional Development Seminar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1" dirty="0">
              <a:solidFill>
                <a:srgbClr val="4D4D4D"/>
              </a:solidFill>
            </a:endParaRPr>
          </a:p>
          <a:p>
            <a:pPr marL="0" indent="0" algn="ctr">
              <a:buNone/>
            </a:pPr>
            <a:r>
              <a:rPr lang="de-DE" b="1" i="1" dirty="0"/>
              <a:t>Summary </a:t>
            </a:r>
            <a:r>
              <a:rPr lang="de-DE" b="1" i="1" dirty="0" err="1"/>
              <a:t>of</a:t>
            </a:r>
            <a:r>
              <a:rPr lang="de-DE" b="1" i="1" dirty="0"/>
              <a:t> Workshop 3:</a:t>
            </a:r>
          </a:p>
          <a:p>
            <a:pPr marL="0" indent="0" algn="ctr">
              <a:buNone/>
            </a:pPr>
            <a:r>
              <a:rPr lang="de-DE" b="1" i="1" dirty="0"/>
              <a:t>The </a:t>
            </a:r>
            <a:r>
              <a:rPr lang="de-DE" b="1" i="1" dirty="0" err="1"/>
              <a:t>Role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Online and Digital Learning After </a:t>
            </a:r>
            <a:r>
              <a:rPr lang="de-DE" b="1" i="1" dirty="0" err="1"/>
              <a:t>the</a:t>
            </a:r>
            <a:r>
              <a:rPr lang="de-DE" b="1" i="1" dirty="0"/>
              <a:t> Return </a:t>
            </a:r>
            <a:r>
              <a:rPr lang="de-DE" b="1" i="1" dirty="0" err="1"/>
              <a:t>to</a:t>
            </a:r>
            <a:r>
              <a:rPr lang="de-DE" b="1" i="1" dirty="0"/>
              <a:t> </a:t>
            </a:r>
            <a:r>
              <a:rPr lang="de-DE" b="1" i="1" dirty="0" err="1"/>
              <a:t>the</a:t>
            </a:r>
            <a:r>
              <a:rPr lang="de-DE" b="1" i="1" dirty="0"/>
              <a:t> Real </a:t>
            </a:r>
            <a:r>
              <a:rPr lang="de-DE" b="1" i="1" dirty="0" err="1"/>
              <a:t>Classroom</a:t>
            </a:r>
            <a:endParaRPr lang="de-DE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dirty="0"/>
          </a:p>
          <a:p>
            <a:pPr marL="0" indent="0" algn="ctr">
              <a:buNone/>
            </a:pPr>
            <a:r>
              <a:rPr lang="de-DE" b="1" dirty="0"/>
              <a:t>Vilnius, 7 </a:t>
            </a:r>
            <a:r>
              <a:rPr lang="en-CA" b="1" dirty="0"/>
              <a:t>October 2021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sz="2000" b="1" dirty="0"/>
              <a:t>Dugald Sturges, Federal Office of Languages, Germany</a:t>
            </a:r>
            <a:endParaRPr lang="de-DE" sz="2000" dirty="0"/>
          </a:p>
          <a:p>
            <a:pPr marL="0" indent="0" eaLnBrk="1" hangingPunct="1">
              <a:spcBef>
                <a:spcPct val="50000"/>
              </a:spcBef>
              <a:buNone/>
            </a:pPr>
            <a:br>
              <a:rPr lang="de-DE" altLang="de-DE" sz="1200" dirty="0"/>
            </a:br>
            <a:endParaRPr lang="de-DE" altLang="de-DE" sz="1200" dirty="0"/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3F605349-45C9-4563-95D2-43621912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609" y="260648"/>
            <a:ext cx="7560840" cy="9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C1EF-4788-4402-A407-20699150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B)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is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needed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ensure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implemented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technologies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really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work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benefit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instructional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success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72149-C1ED-4BF4-A0D0-73983E37F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891270-0230-46C2-A897-3ECCA32A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769"/>
            <a:ext cx="8229600" cy="4713288"/>
          </a:xfrm>
        </p:spPr>
        <p:txBody>
          <a:bodyPr/>
          <a:lstStyle/>
          <a:p>
            <a:r>
              <a:rPr lang="de-DE" dirty="0" err="1"/>
              <a:t>Interconnectivity</a:t>
            </a:r>
            <a:r>
              <a:rPr lang="de-DE" dirty="0"/>
              <a:t> </a:t>
            </a:r>
          </a:p>
          <a:p>
            <a:r>
              <a:rPr lang="de-DE" dirty="0" err="1"/>
              <a:t>Suitability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platforms</a:t>
            </a:r>
            <a:r>
              <a:rPr lang="de-DE" dirty="0"/>
              <a:t> and </a:t>
            </a:r>
            <a:r>
              <a:rPr lang="de-DE" dirty="0" err="1"/>
              <a:t>devices</a:t>
            </a:r>
            <a:r>
              <a:rPr lang="de-DE" dirty="0"/>
              <a:t> </a:t>
            </a:r>
          </a:p>
          <a:p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instructors</a:t>
            </a:r>
            <a:endParaRPr lang="de-DE" dirty="0"/>
          </a:p>
          <a:p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endParaRPr lang="de-DE" dirty="0"/>
          </a:p>
          <a:p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schedule</a:t>
            </a:r>
            <a:endParaRPr lang="de-DE" dirty="0"/>
          </a:p>
          <a:p>
            <a:r>
              <a:rPr lang="de-DE" dirty="0"/>
              <a:t>IT support and </a:t>
            </a:r>
            <a:r>
              <a:rPr lang="de-DE" dirty="0" err="1"/>
              <a:t>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27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C1EF-4788-4402-A407-20699150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C)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help</a:t>
            </a:r>
            <a:r>
              <a:rPr lang="de-DE" sz="2800" b="1" dirty="0">
                <a:solidFill>
                  <a:srgbClr val="0070C0"/>
                </a:solidFill>
              </a:rPr>
              <a:t>/support/</a:t>
            </a:r>
            <a:r>
              <a:rPr lang="de-DE" sz="2800" b="1" dirty="0" err="1">
                <a:solidFill>
                  <a:srgbClr val="0070C0"/>
                </a:solidFill>
              </a:rPr>
              <a:t>guidance</a:t>
            </a:r>
            <a:r>
              <a:rPr lang="de-DE" sz="2800" b="1" dirty="0">
                <a:solidFill>
                  <a:srgbClr val="0070C0"/>
                </a:solidFill>
              </a:rPr>
              <a:t> do </a:t>
            </a:r>
            <a:r>
              <a:rPr lang="de-DE" sz="2800" b="1" dirty="0" err="1">
                <a:solidFill>
                  <a:srgbClr val="0070C0"/>
                </a:solidFill>
              </a:rPr>
              <a:t>instructors</a:t>
            </a:r>
            <a:r>
              <a:rPr lang="de-DE" sz="2800" b="1" dirty="0">
                <a:solidFill>
                  <a:srgbClr val="0070C0"/>
                </a:solidFill>
              </a:rPr>
              <a:t> and </a:t>
            </a:r>
            <a:r>
              <a:rPr lang="de-DE" sz="2800" b="1" dirty="0" err="1">
                <a:solidFill>
                  <a:srgbClr val="0070C0"/>
                </a:solidFill>
              </a:rPr>
              <a:t>administrators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need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cope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with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their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changing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roles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72149-C1ED-4BF4-A0D0-73983E37F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66F6F3-301E-4190-9270-E88889CE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769"/>
            <a:ext cx="8229600" cy="4713288"/>
          </a:xfrm>
        </p:spPr>
        <p:txBody>
          <a:bodyPr/>
          <a:lstStyle/>
          <a:p>
            <a:r>
              <a:rPr lang="de-DE" dirty="0"/>
              <a:t>IT support (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?)</a:t>
            </a:r>
          </a:p>
          <a:p>
            <a:r>
              <a:rPr lang="de-DE" dirty="0"/>
              <a:t>Helpdesk –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telephone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administrator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support </a:t>
            </a:r>
            <a:r>
              <a:rPr lang="de-DE" dirty="0" err="1"/>
              <a:t>person</a:t>
            </a:r>
            <a:r>
              <a:rPr lang="de-DE" dirty="0"/>
              <a:t> (not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technically</a:t>
            </a:r>
            <a:r>
              <a:rPr lang="de-DE" dirty="0"/>
              <a:t>!)</a:t>
            </a:r>
          </a:p>
          <a:p>
            <a:r>
              <a:rPr lang="de-DE" dirty="0" err="1"/>
              <a:t>Instructors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alone</a:t>
            </a:r>
            <a:endParaRPr lang="de-DE" dirty="0"/>
          </a:p>
          <a:p>
            <a:r>
              <a:rPr lang="de-DE" dirty="0"/>
              <a:t>Regular </a:t>
            </a:r>
            <a:r>
              <a:rPr lang="de-DE" dirty="0" err="1"/>
              <a:t>contact</a:t>
            </a:r>
            <a:r>
              <a:rPr lang="de-DE" dirty="0"/>
              <a:t>, </a:t>
            </a:r>
            <a:r>
              <a:rPr lang="de-DE" dirty="0" err="1"/>
              <a:t>meetings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66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C1EF-4788-4402-A407-20699150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406"/>
            <a:ext cx="8229600" cy="1143000"/>
          </a:xfrm>
        </p:spPr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D) </a:t>
            </a:r>
            <a:r>
              <a:rPr lang="de-DE" sz="2800" b="1" dirty="0" err="1">
                <a:solidFill>
                  <a:srgbClr val="0070C0"/>
                </a:solidFill>
              </a:rPr>
              <a:t>Based</a:t>
            </a:r>
            <a:r>
              <a:rPr lang="de-DE" sz="2800" b="1" dirty="0">
                <a:solidFill>
                  <a:srgbClr val="0070C0"/>
                </a:solidFill>
              </a:rPr>
              <a:t> on </a:t>
            </a:r>
            <a:r>
              <a:rPr lang="de-DE" sz="2800" b="1" dirty="0" err="1">
                <a:solidFill>
                  <a:srgbClr val="0070C0"/>
                </a:solidFill>
              </a:rPr>
              <a:t>your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experience</a:t>
            </a:r>
            <a:r>
              <a:rPr lang="de-DE" sz="2800" b="1" dirty="0">
                <a:solidFill>
                  <a:srgbClr val="0070C0"/>
                </a:solidFill>
              </a:rPr>
              <a:t>,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things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from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your</a:t>
            </a:r>
            <a:r>
              <a:rPr lang="de-DE" sz="2800" b="1" dirty="0">
                <a:solidFill>
                  <a:srgbClr val="0070C0"/>
                </a:solidFill>
              </a:rPr>
              <a:t> 2020/21 virtual </a:t>
            </a:r>
            <a:r>
              <a:rPr lang="de-DE" sz="2800" b="1" dirty="0" err="1">
                <a:solidFill>
                  <a:srgbClr val="0070C0"/>
                </a:solidFill>
              </a:rPr>
              <a:t>classroom</a:t>
            </a:r>
            <a:r>
              <a:rPr lang="de-DE" sz="2800" b="1" dirty="0">
                <a:solidFill>
                  <a:srgbClr val="0070C0"/>
                </a:solidFill>
              </a:rPr>
              <a:t> do </a:t>
            </a:r>
            <a:r>
              <a:rPr lang="de-DE" sz="2800" b="1" dirty="0" err="1">
                <a:solidFill>
                  <a:srgbClr val="0070C0"/>
                </a:solidFill>
              </a:rPr>
              <a:t>you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really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want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keep</a:t>
            </a:r>
            <a:r>
              <a:rPr lang="de-DE" sz="2800" b="1" dirty="0">
                <a:solidFill>
                  <a:srgbClr val="0070C0"/>
                </a:solidFill>
              </a:rPr>
              <a:t> in </a:t>
            </a:r>
            <a:r>
              <a:rPr lang="de-DE" sz="2800" b="1" dirty="0" err="1">
                <a:solidFill>
                  <a:srgbClr val="0070C0"/>
                </a:solidFill>
              </a:rPr>
              <a:t>your</a:t>
            </a:r>
            <a:r>
              <a:rPr lang="de-DE" sz="2800" b="1" dirty="0">
                <a:solidFill>
                  <a:srgbClr val="0070C0"/>
                </a:solidFill>
              </a:rPr>
              <a:t> 2022 </a:t>
            </a:r>
            <a:r>
              <a:rPr lang="de-DE" sz="2800" b="1" dirty="0" err="1">
                <a:solidFill>
                  <a:srgbClr val="0070C0"/>
                </a:solidFill>
              </a:rPr>
              <a:t>classroom</a:t>
            </a:r>
            <a:r>
              <a:rPr lang="de-DE" sz="2800" b="1" dirty="0">
                <a:solidFill>
                  <a:srgbClr val="0070C0"/>
                </a:solidFill>
              </a:rPr>
              <a:t>, and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do </a:t>
            </a:r>
            <a:r>
              <a:rPr lang="de-DE" sz="2800" b="1" dirty="0" err="1">
                <a:solidFill>
                  <a:srgbClr val="0070C0"/>
                </a:solidFill>
              </a:rPr>
              <a:t>you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want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discard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72149-C1ED-4BF4-A0D0-73983E37F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D5A177-179A-4EDB-A7BB-0741B438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65315"/>
          </a:xfrm>
        </p:spPr>
        <p:txBody>
          <a:bodyPr/>
          <a:lstStyle/>
          <a:p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and </a:t>
            </a:r>
            <a:r>
              <a:rPr lang="de-DE" dirty="0" err="1"/>
              <a:t>augment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kept</a:t>
            </a:r>
            <a:r>
              <a:rPr lang="de-DE" dirty="0"/>
              <a:t> – 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.</a:t>
            </a:r>
          </a:p>
          <a:p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medium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, 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11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Ciprian</a:t>
            </a:r>
            <a:r>
              <a:rPr lang="de-DE" sz="2400" dirty="0"/>
              <a:t>, Stephen, Suzanne, Jerry, Ivana, </a:t>
            </a:r>
            <a:r>
              <a:rPr lang="de-DE" sz="2400" dirty="0" err="1"/>
              <a:t>Kåre</a:t>
            </a:r>
            <a:r>
              <a:rPr lang="de-DE" sz="2400" dirty="0"/>
              <a:t>, Merit, Medea, Anna, Carla, Laura, Dawn, Sonia, Petko, Jérôme, </a:t>
            </a:r>
            <a:r>
              <a:rPr lang="de-DE" sz="2400" dirty="0" err="1"/>
              <a:t>Žaneta</a:t>
            </a:r>
            <a:r>
              <a:rPr lang="de-DE" sz="2400" dirty="0"/>
              <a:t>, </a:t>
            </a:r>
            <a:r>
              <a:rPr lang="de-DE" sz="2400" dirty="0" err="1"/>
              <a:t>Phillippe</a:t>
            </a:r>
            <a:r>
              <a:rPr lang="de-DE" sz="2400" dirty="0"/>
              <a:t>, Luca and Julie!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50CE1-5B13-423F-AE44-C31060AB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803826"/>
            <a:ext cx="3853408" cy="289192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A70E7F9-F111-4BC4-B377-F1E9EFC5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rPr lang="en-US" sz="2400" b="1" dirty="0" err="1">
                <a:solidFill>
                  <a:srgbClr val="3535A1"/>
                </a:solidFill>
              </a:rPr>
              <a:t>Labai</a:t>
            </a:r>
            <a:r>
              <a:rPr lang="en-US" sz="2400" b="1" dirty="0">
                <a:solidFill>
                  <a:srgbClr val="3535A1"/>
                </a:solidFill>
              </a:rPr>
              <a:t> </a:t>
            </a:r>
            <a:r>
              <a:rPr lang="en-US" sz="2400" b="1" dirty="0" err="1">
                <a:solidFill>
                  <a:srgbClr val="3535A1"/>
                </a:solidFill>
              </a:rPr>
              <a:t>ačiū</a:t>
            </a:r>
            <a:r>
              <a:rPr lang="en-US" sz="2400" b="1" dirty="0">
                <a:solidFill>
                  <a:srgbClr val="3535A1"/>
                </a:solidFill>
              </a:rPr>
              <a:t>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A960F4-1486-4A25-A840-7C70D5C3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91912"/>
            <a:ext cx="1438781" cy="14319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648AD0-DFA3-4226-AC6D-9D8E7CBED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68" y="4363267"/>
            <a:ext cx="1438781" cy="14448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C59EB1-E723-43E6-AC92-2713BD358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581" y="2773316"/>
            <a:ext cx="1438781" cy="14323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7A5076-8E9D-4406-A826-3AC967DFD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051" y="4361381"/>
            <a:ext cx="1142881" cy="15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233B8-5C9E-43FE-80DA-FE4808BC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rPr lang="en-US" sz="2400" b="1" dirty="0">
                <a:solidFill>
                  <a:srgbClr val="3535A1"/>
                </a:solidFill>
              </a:rPr>
              <a:t>The Aims of this Workshop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A80133-DBF8-4A52-A0B1-5A875C5B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288"/>
          </a:xfrm>
        </p:spPr>
        <p:txBody>
          <a:bodyPr/>
          <a:lstStyle/>
          <a:p>
            <a:r>
              <a:rPr lang="en-US" sz="2800" dirty="0"/>
              <a:t>To investigate what parts of the online/digital learning complex used during the 2020/21 lockdown can or should still be applied after the return to normal, in-class scenarios.</a:t>
            </a:r>
          </a:p>
          <a:p>
            <a:r>
              <a:rPr lang="en-US" sz="2800" dirty="0"/>
              <a:t>To discuss and work out recommendations and guidelines for dealing with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/>
              <a:t>Interfaces </a:t>
            </a:r>
            <a:r>
              <a:rPr lang="de-DE" sz="2800" dirty="0" err="1"/>
              <a:t>between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real and </a:t>
            </a:r>
            <a:r>
              <a:rPr lang="de-DE" sz="2800" dirty="0" err="1"/>
              <a:t>the</a:t>
            </a:r>
            <a:r>
              <a:rPr lang="de-DE" sz="2800" dirty="0"/>
              <a:t> virtual </a:t>
            </a:r>
            <a:r>
              <a:rPr lang="de-DE" sz="2800" dirty="0" err="1"/>
              <a:t>classroom</a:t>
            </a:r>
            <a:endParaRPr lang="de-DE" sz="2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/>
              <a:t>Support and administrative </a:t>
            </a:r>
            <a:r>
              <a:rPr lang="de-DE" sz="2800" dirty="0" err="1"/>
              <a:t>requirements</a:t>
            </a:r>
            <a:endParaRPr lang="de-DE" sz="2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 err="1"/>
              <a:t>Changes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role</a:t>
            </a:r>
            <a:r>
              <a:rPr lang="de-DE" sz="2800" dirty="0"/>
              <a:t> and </a:t>
            </a:r>
            <a:r>
              <a:rPr lang="de-DE" sz="2800" dirty="0" err="1"/>
              <a:t>workload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instructors</a:t>
            </a:r>
            <a:endParaRPr lang="de-DE" sz="2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 err="1"/>
              <a:t>Dealing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stakeholder</a:t>
            </a:r>
            <a:r>
              <a:rPr lang="de-DE" sz="2800" dirty="0"/>
              <a:t> </a:t>
            </a:r>
            <a:r>
              <a:rPr lang="de-DE" sz="2800" dirty="0" err="1"/>
              <a:t>expectations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434B4-F4D9-4DBE-9097-599779B8B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8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233B8-5C9E-43FE-80DA-FE4808BC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rPr lang="en-US" sz="2400" b="1" dirty="0">
                <a:solidFill>
                  <a:srgbClr val="3535A1"/>
                </a:solidFill>
              </a:rPr>
              <a:t>Monday, Round 1: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A80133-DBF8-4A52-A0B1-5A875C5B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288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On Monday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workshop</a:t>
            </a:r>
            <a:r>
              <a:rPr lang="de-DE" sz="2800" dirty="0"/>
              <a:t> </a:t>
            </a:r>
            <a:r>
              <a:rPr lang="de-DE" sz="2800" dirty="0" err="1"/>
              <a:t>discussed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following</a:t>
            </a:r>
            <a:r>
              <a:rPr lang="de-DE" sz="2800" dirty="0"/>
              <a:t> </a:t>
            </a:r>
            <a:r>
              <a:rPr lang="de-DE" sz="2800" dirty="0" err="1"/>
              <a:t>questions</a:t>
            </a:r>
            <a:r>
              <a:rPr lang="de-DE" sz="2800" dirty="0"/>
              <a:t>…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A) Are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Experienced</a:t>
            </a:r>
            <a:r>
              <a:rPr lang="de-DE" sz="2800" dirty="0"/>
              <a:t>?</a:t>
            </a:r>
          </a:p>
          <a:p>
            <a:pPr marL="0" indent="0">
              <a:buNone/>
            </a:pPr>
            <a:r>
              <a:rPr lang="de-DE" sz="2800" dirty="0"/>
              <a:t>B) Who Are </a:t>
            </a:r>
            <a:r>
              <a:rPr lang="de-DE" sz="2800" dirty="0" err="1"/>
              <a:t>You</a:t>
            </a:r>
            <a:r>
              <a:rPr lang="de-DE" sz="2800" dirty="0"/>
              <a:t>?</a:t>
            </a:r>
          </a:p>
          <a:p>
            <a:pPr marL="0" indent="0">
              <a:buNone/>
            </a:pPr>
            <a:r>
              <a:rPr lang="de-DE" sz="2800" dirty="0"/>
              <a:t>C) Die Mensch-Maschine?</a:t>
            </a:r>
          </a:p>
          <a:p>
            <a:pPr marL="0" indent="0">
              <a:buNone/>
            </a:pPr>
            <a:r>
              <a:rPr lang="de-DE" sz="2800" dirty="0"/>
              <a:t>D) Great </a:t>
            </a:r>
            <a:r>
              <a:rPr lang="de-DE" sz="2800" dirty="0" err="1"/>
              <a:t>Expectations</a:t>
            </a:r>
            <a:r>
              <a:rPr lang="de-DE" sz="2800" dirty="0"/>
              <a:t>?</a:t>
            </a:r>
          </a:p>
          <a:p>
            <a:endParaRPr lang="de-DE" sz="2800" dirty="0"/>
          </a:p>
          <a:p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434B4-F4D9-4DBE-9097-599779B8B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4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A)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were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your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experiences</a:t>
            </a:r>
            <a:r>
              <a:rPr lang="de-DE" sz="2800" b="1" dirty="0">
                <a:solidFill>
                  <a:srgbClr val="0070C0"/>
                </a:solidFill>
              </a:rPr>
              <a:t> in </a:t>
            </a:r>
            <a:r>
              <a:rPr lang="de-DE" sz="2800" b="1" dirty="0" err="1">
                <a:solidFill>
                  <a:srgbClr val="0070C0"/>
                </a:solidFill>
              </a:rPr>
              <a:t>the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past</a:t>
            </a:r>
            <a:r>
              <a:rPr lang="de-DE" sz="2800" b="1" dirty="0">
                <a:solidFill>
                  <a:srgbClr val="0070C0"/>
                </a:solidFill>
              </a:rPr>
              <a:t> 1 ½ </a:t>
            </a:r>
            <a:r>
              <a:rPr lang="de-DE" sz="2800" b="1" dirty="0" err="1">
                <a:solidFill>
                  <a:srgbClr val="0070C0"/>
                </a:solidFill>
              </a:rPr>
              <a:t>years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with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distance</a:t>
            </a:r>
            <a:r>
              <a:rPr lang="de-DE" sz="2800" b="1" dirty="0">
                <a:solidFill>
                  <a:srgbClr val="0070C0"/>
                </a:solidFill>
              </a:rPr>
              <a:t> and digital </a:t>
            </a:r>
            <a:r>
              <a:rPr lang="de-DE" sz="2800" b="1" dirty="0" err="1">
                <a:solidFill>
                  <a:srgbClr val="0070C0"/>
                </a:solidFill>
              </a:rPr>
              <a:t>learning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Transfer from face-to-face to online – communicative approach is more adaptable than frontal approach</a:t>
            </a:r>
          </a:p>
          <a:p>
            <a:r>
              <a:rPr lang="en-US" sz="2800" dirty="0"/>
              <a:t>Differences due to generation and technological affinity were not always as expected</a:t>
            </a:r>
          </a:p>
          <a:p>
            <a:r>
              <a:rPr lang="en-US" sz="2800" dirty="0"/>
              <a:t>Much more preparation and instructional time was required to achieve results</a:t>
            </a:r>
          </a:p>
          <a:p>
            <a:r>
              <a:rPr lang="en-US" sz="2800" dirty="0"/>
              <a:t>Community development became an important factor in instructional design</a:t>
            </a:r>
          </a:p>
          <a:p>
            <a:r>
              <a:rPr lang="en-US" sz="2800" dirty="0"/>
              <a:t>In some cases, support structures were lacking, at least at the beginning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5058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B) </a:t>
            </a:r>
            <a:r>
              <a:rPr lang="de-DE" sz="2800" b="1" dirty="0" err="1">
                <a:solidFill>
                  <a:srgbClr val="0070C0"/>
                </a:solidFill>
              </a:rPr>
              <a:t>How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has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your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role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as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instructor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or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as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administrator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changed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as</a:t>
            </a:r>
            <a:r>
              <a:rPr lang="de-DE" sz="2800" b="1" dirty="0">
                <a:solidFill>
                  <a:srgbClr val="0070C0"/>
                </a:solidFill>
              </a:rPr>
              <a:t> a </a:t>
            </a:r>
            <a:r>
              <a:rPr lang="de-DE" sz="2800" b="1" dirty="0" err="1">
                <a:solidFill>
                  <a:srgbClr val="0070C0"/>
                </a:solidFill>
              </a:rPr>
              <a:t>result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of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the</a:t>
            </a:r>
            <a:r>
              <a:rPr lang="de-DE" sz="2800" b="1" dirty="0">
                <a:solidFill>
                  <a:srgbClr val="0070C0"/>
                </a:solidFill>
              </a:rPr>
              <a:t> online/ </a:t>
            </a:r>
            <a:r>
              <a:rPr lang="de-DE" sz="2800" b="1" dirty="0" err="1">
                <a:solidFill>
                  <a:srgbClr val="0070C0"/>
                </a:solidFill>
              </a:rPr>
              <a:t>distance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learning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phase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667"/>
            <a:ext cx="8229600" cy="4713288"/>
          </a:xfrm>
        </p:spPr>
        <p:txBody>
          <a:bodyPr/>
          <a:lstStyle/>
          <a:p>
            <a:r>
              <a:rPr lang="en-US" dirty="0"/>
              <a:t>Personal teaching styles remained the same</a:t>
            </a:r>
          </a:p>
          <a:p>
            <a:r>
              <a:rPr lang="en-US" dirty="0"/>
              <a:t>More preparation required</a:t>
            </a:r>
          </a:p>
          <a:p>
            <a:r>
              <a:rPr lang="en-US" dirty="0"/>
              <a:t>Instructor fatigue – short and long term</a:t>
            </a:r>
          </a:p>
          <a:p>
            <a:r>
              <a:rPr lang="en-US" dirty="0"/>
              <a:t>Less spontaneity possible</a:t>
            </a:r>
          </a:p>
          <a:p>
            <a:r>
              <a:rPr lang="en-US" dirty="0"/>
              <a:t>More static – no “teaching by walking around”</a:t>
            </a:r>
          </a:p>
          <a:p>
            <a:r>
              <a:rPr lang="en-US" dirty="0"/>
              <a:t>Observing students is more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26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C) </a:t>
            </a:r>
            <a:r>
              <a:rPr lang="de-DE" sz="2800" b="1" dirty="0" err="1">
                <a:solidFill>
                  <a:srgbClr val="0070C0"/>
                </a:solidFill>
              </a:rPr>
              <a:t>How</a:t>
            </a:r>
            <a:r>
              <a:rPr lang="de-DE" sz="2800" b="1" dirty="0">
                <a:solidFill>
                  <a:srgbClr val="0070C0"/>
                </a:solidFill>
              </a:rPr>
              <a:t> digital </a:t>
            </a:r>
            <a:r>
              <a:rPr lang="de-DE" sz="2800" b="1" dirty="0" err="1">
                <a:solidFill>
                  <a:srgbClr val="0070C0"/>
                </a:solidFill>
              </a:rPr>
              <a:t>can</a:t>
            </a:r>
            <a:r>
              <a:rPr lang="de-DE" sz="2800" b="1" dirty="0">
                <a:solidFill>
                  <a:srgbClr val="0070C0"/>
                </a:solidFill>
              </a:rPr>
              <a:t>/</a:t>
            </a:r>
            <a:r>
              <a:rPr lang="de-DE" sz="2800" b="1" dirty="0" err="1">
                <a:solidFill>
                  <a:srgbClr val="0070C0"/>
                </a:solidFill>
              </a:rPr>
              <a:t>should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the</a:t>
            </a:r>
            <a:r>
              <a:rPr lang="de-DE" sz="2800" b="1" dirty="0">
                <a:solidFill>
                  <a:srgbClr val="0070C0"/>
                </a:solidFill>
              </a:rPr>
              <a:t> post-</a:t>
            </a:r>
            <a:r>
              <a:rPr lang="de-DE" sz="2800" b="1" dirty="0" err="1">
                <a:solidFill>
                  <a:srgbClr val="0070C0"/>
                </a:solidFill>
              </a:rPr>
              <a:t>lockdown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classroom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be</a:t>
            </a:r>
            <a:r>
              <a:rPr lang="de-DE" sz="2800" b="1" dirty="0">
                <a:solidFill>
                  <a:srgbClr val="0070C0"/>
                </a:solidFill>
              </a:rPr>
              <a:t> in </a:t>
            </a:r>
            <a:r>
              <a:rPr lang="de-DE" sz="2800" b="1" dirty="0" err="1">
                <a:solidFill>
                  <a:srgbClr val="0070C0"/>
                </a:solidFill>
              </a:rPr>
              <a:t>the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future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depends” or “IT depends”?</a:t>
            </a:r>
          </a:p>
          <a:p>
            <a:r>
              <a:rPr lang="en-US" dirty="0"/>
              <a:t>If it works –and makes sense – it is good.</a:t>
            </a:r>
          </a:p>
          <a:p>
            <a:r>
              <a:rPr lang="en-US" dirty="0"/>
              <a:t>Only those aspects of the technologies which truly enhance the in-person  language learning process should be employed.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262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D) </a:t>
            </a:r>
            <a:r>
              <a:rPr lang="de-DE" sz="2800" b="1" dirty="0" err="1">
                <a:solidFill>
                  <a:srgbClr val="0070C0"/>
                </a:solidFill>
              </a:rPr>
              <a:t>How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have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stakeholder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expectations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changed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with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regard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training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delivery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Budgetary – is online instruction really cheaper?</a:t>
            </a:r>
          </a:p>
          <a:p>
            <a:r>
              <a:rPr lang="en-US" dirty="0"/>
              <a:t>Organizational - is online instruction always more flexible?</a:t>
            </a:r>
          </a:p>
          <a:p>
            <a:r>
              <a:rPr lang="en-US" dirty="0"/>
              <a:t>What was made to work in an emergency situation is not necessarily the best practice in normal times.</a:t>
            </a:r>
          </a:p>
          <a:p>
            <a:r>
              <a:rPr lang="en-US" dirty="0"/>
              <a:t>Online instruction less problematic than online testing (technically, administratively and even legally)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941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233B8-5C9E-43FE-80DA-FE4808BC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r>
              <a:rPr lang="en-US" sz="2400" b="1" dirty="0">
                <a:solidFill>
                  <a:srgbClr val="3535A1"/>
                </a:solidFill>
              </a:rPr>
              <a:t>Round 2: Wednesday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A80133-DBF8-4A52-A0B1-5A875C5B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3288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On Wednesday,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second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r>
              <a:rPr lang="de-DE" sz="2800" dirty="0"/>
              <a:t> </a:t>
            </a:r>
            <a:r>
              <a:rPr lang="de-DE" sz="2800" dirty="0" err="1"/>
              <a:t>looked</a:t>
            </a:r>
            <a:r>
              <a:rPr lang="de-DE" sz="2800" dirty="0"/>
              <a:t> at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answers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first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r>
              <a:rPr lang="de-DE" sz="2800" dirty="0"/>
              <a:t> </a:t>
            </a:r>
            <a:r>
              <a:rPr lang="de-DE" sz="2800" dirty="0" err="1"/>
              <a:t>gave</a:t>
            </a:r>
            <a:r>
              <a:rPr lang="de-DE" sz="2800" dirty="0"/>
              <a:t> and </a:t>
            </a:r>
            <a:r>
              <a:rPr lang="de-DE" sz="2800" dirty="0" err="1"/>
              <a:t>developed</a:t>
            </a:r>
            <a:r>
              <a:rPr lang="de-DE" sz="2800" dirty="0"/>
              <a:t> </a:t>
            </a:r>
            <a:r>
              <a:rPr lang="de-DE" sz="2800" dirty="0" err="1"/>
              <a:t>some</a:t>
            </a:r>
            <a:r>
              <a:rPr lang="de-DE" sz="2800" dirty="0"/>
              <a:t> </a:t>
            </a:r>
            <a:r>
              <a:rPr lang="de-DE" sz="2800" dirty="0" err="1"/>
              <a:t>recommendations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future</a:t>
            </a:r>
            <a:r>
              <a:rPr lang="de-DE" sz="2800" dirty="0"/>
              <a:t>…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434B4-F4D9-4DBE-9097-599779B8B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54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C1EF-4788-4402-A407-20699150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A) </a:t>
            </a:r>
            <a:r>
              <a:rPr lang="de-DE" sz="2800" b="1" dirty="0" err="1">
                <a:solidFill>
                  <a:srgbClr val="0070C0"/>
                </a:solidFill>
              </a:rPr>
              <a:t>What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measures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can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be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taken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to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keep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stakeholder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expectations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realistic</a:t>
            </a:r>
            <a:r>
              <a:rPr lang="de-DE" sz="2800" b="1" dirty="0">
                <a:solidFill>
                  <a:srgbClr val="0070C0"/>
                </a:solidFill>
              </a:rPr>
              <a:t>/</a:t>
            </a:r>
            <a:r>
              <a:rPr lang="de-DE" sz="2800" b="1" dirty="0" err="1">
                <a:solidFill>
                  <a:srgbClr val="0070C0"/>
                </a:solidFill>
              </a:rPr>
              <a:t>feasible</a:t>
            </a:r>
            <a:r>
              <a:rPr lang="de-DE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72149-C1ED-4BF4-A0D0-73983E37F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D375CDD-6101-4DC9-9601-15D2AFEF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Administration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steer</a:t>
            </a:r>
            <a:r>
              <a:rPr lang="de-DE" dirty="0"/>
              <a:t> and </a:t>
            </a:r>
            <a:r>
              <a:rPr lang="de-DE" dirty="0" err="1"/>
              <a:t>coordinate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r>
              <a:rPr lang="de-DE" dirty="0"/>
              <a:t>Administration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aware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and </a:t>
            </a:r>
            <a:r>
              <a:rPr lang="de-DE" dirty="0" err="1"/>
              <a:t>restrictions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digital </a:t>
            </a:r>
            <a:r>
              <a:rPr lang="de-DE" dirty="0" err="1"/>
              <a:t>learning</a:t>
            </a:r>
            <a:endParaRPr lang="de-DE" dirty="0"/>
          </a:p>
          <a:p>
            <a:r>
              <a:rPr lang="de-DE" dirty="0" err="1"/>
              <a:t>Consultation</a:t>
            </a:r>
            <a:r>
              <a:rPr lang="de-DE" dirty="0"/>
              <a:t> and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stakeholder</a:t>
            </a:r>
            <a:r>
              <a:rPr lang="de-DE" dirty="0"/>
              <a:t>, administrative and operative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essential.</a:t>
            </a:r>
          </a:p>
        </p:txBody>
      </p:sp>
    </p:spTree>
    <p:extLst>
      <p:ext uri="{BB962C8B-B14F-4D97-AF65-F5344CB8AC3E}">
        <p14:creationId xmlns:p14="http://schemas.microsoft.com/office/powerpoint/2010/main" val="5543990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Symbol</vt:lpstr>
      <vt:lpstr>Standarddesign</vt:lpstr>
      <vt:lpstr>PowerPoint-Präsentation</vt:lpstr>
      <vt:lpstr>The Aims of this Workshop</vt:lpstr>
      <vt:lpstr>Monday, Round 1:</vt:lpstr>
      <vt:lpstr>A) What were your experiences in the past 1 ½ years with distance and digital learning?</vt:lpstr>
      <vt:lpstr>B) How has your role as instructor or as administrator changed as a result of the online/ distance learning phase?</vt:lpstr>
      <vt:lpstr>C) How digital can/should the post-lockdown classroom be in the future?</vt:lpstr>
      <vt:lpstr>D) How have stakeholder expectations changed with regard to training delivery?</vt:lpstr>
      <vt:lpstr>Round 2: Wednesday</vt:lpstr>
      <vt:lpstr>A) What measures can be taken to keep stakeholder expectations realistic/feasible?</vt:lpstr>
      <vt:lpstr>B) What is needed to ensure that the implemented technologies really work to benefit instructional success?</vt:lpstr>
      <vt:lpstr>C) What help/support/guidance do instructors and administrators need to cope with their changing roles?</vt:lpstr>
      <vt:lpstr>D) Based on your experience, what things from your 2020/21 virtual classroom do you really want to keep in your 2022 classroom, and what do you want to discard?</vt:lpstr>
      <vt:lpstr>Labai ačiū!</vt:lpstr>
    </vt:vector>
  </TitlesOfParts>
  <Company>Bundessprachenamt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Sturges, Dugald</dc:creator>
  <cp:lastModifiedBy>Sturges, Dugald</cp:lastModifiedBy>
  <cp:revision>192</cp:revision>
  <cp:lastPrinted>2021-10-01T13:29:26Z</cp:lastPrinted>
  <dcterms:created xsi:type="dcterms:W3CDTF">2010-10-01T08:07:15Z</dcterms:created>
  <dcterms:modified xsi:type="dcterms:W3CDTF">2021-10-07T06:55:11Z</dcterms:modified>
</cp:coreProperties>
</file>