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5"/>
  </p:notesMasterIdLst>
  <p:handoutMasterIdLst>
    <p:handoutMasterId r:id="rId26"/>
  </p:handoutMasterIdLst>
  <p:sldIdLst>
    <p:sldId id="256" r:id="rId2"/>
    <p:sldId id="257" r:id="rId3"/>
    <p:sldId id="400" r:id="rId4"/>
    <p:sldId id="275" r:id="rId5"/>
    <p:sldId id="273" r:id="rId6"/>
    <p:sldId id="297" r:id="rId7"/>
    <p:sldId id="404" r:id="rId8"/>
    <p:sldId id="381" r:id="rId9"/>
    <p:sldId id="397" r:id="rId10"/>
    <p:sldId id="333" r:id="rId11"/>
    <p:sldId id="386" r:id="rId12"/>
    <p:sldId id="402" r:id="rId13"/>
    <p:sldId id="387" r:id="rId14"/>
    <p:sldId id="396" r:id="rId15"/>
    <p:sldId id="399" r:id="rId16"/>
    <p:sldId id="382" r:id="rId17"/>
    <p:sldId id="390" r:id="rId18"/>
    <p:sldId id="393" r:id="rId19"/>
    <p:sldId id="392" r:id="rId20"/>
    <p:sldId id="332" r:id="rId21"/>
    <p:sldId id="293" r:id="rId22"/>
    <p:sldId id="277" r:id="rId23"/>
    <p:sldId id="380" r:id="rId24"/>
  </p:sldIdLst>
  <p:sldSz cx="12192000" cy="6858000"/>
  <p:notesSz cx="9872663" cy="679767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4" d="100"/>
          <a:sy n="84" d="100"/>
        </p:scale>
        <p:origin x="120"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278154" cy="34106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5592225" y="0"/>
            <a:ext cx="4278154" cy="341065"/>
          </a:xfrm>
          <a:prstGeom prst="rect">
            <a:avLst/>
          </a:prstGeom>
        </p:spPr>
        <p:txBody>
          <a:bodyPr vert="horz" lIns="91440" tIns="45720" rIns="91440" bIns="45720" rtlCol="0"/>
          <a:lstStyle>
            <a:lvl1pPr algn="r">
              <a:defRPr sz="1200"/>
            </a:lvl1pPr>
          </a:lstStyle>
          <a:p>
            <a:fld id="{E0497E60-CC47-4582-B410-C1CDAB3E386C}" type="datetimeFigureOut">
              <a:rPr lang="pl-PL" smtClean="0"/>
              <a:t>26.11.2023</a:t>
            </a:fld>
            <a:endParaRPr lang="pl-PL"/>
          </a:p>
        </p:txBody>
      </p:sp>
      <p:sp>
        <p:nvSpPr>
          <p:cNvPr id="4" name="Symbol zastępczy stopki 3"/>
          <p:cNvSpPr>
            <a:spLocks noGrp="1"/>
          </p:cNvSpPr>
          <p:nvPr>
            <p:ph type="ftr" sz="quarter" idx="2"/>
          </p:nvPr>
        </p:nvSpPr>
        <p:spPr>
          <a:xfrm>
            <a:off x="0" y="6456612"/>
            <a:ext cx="4278154" cy="341064"/>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5592225" y="6456612"/>
            <a:ext cx="4278154" cy="341064"/>
          </a:xfrm>
          <a:prstGeom prst="rect">
            <a:avLst/>
          </a:prstGeom>
        </p:spPr>
        <p:txBody>
          <a:bodyPr vert="horz" lIns="91440" tIns="45720" rIns="91440" bIns="45720" rtlCol="0" anchor="b"/>
          <a:lstStyle>
            <a:lvl1pPr algn="r">
              <a:defRPr sz="1200"/>
            </a:lvl1pPr>
          </a:lstStyle>
          <a:p>
            <a:fld id="{D5ABF1DC-F35A-45CD-8721-D1D98BA6E0B6}" type="slidenum">
              <a:rPr lang="pl-PL" smtClean="0"/>
              <a:t>‹#›</a:t>
            </a:fld>
            <a:endParaRPr lang="pl-PL"/>
          </a:p>
        </p:txBody>
      </p:sp>
    </p:spTree>
    <p:extLst>
      <p:ext uri="{BB962C8B-B14F-4D97-AF65-F5344CB8AC3E}">
        <p14:creationId xmlns:p14="http://schemas.microsoft.com/office/powerpoint/2010/main" val="87384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278313" cy="3413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5592763" y="0"/>
            <a:ext cx="4278312" cy="341313"/>
          </a:xfrm>
          <a:prstGeom prst="rect">
            <a:avLst/>
          </a:prstGeom>
        </p:spPr>
        <p:txBody>
          <a:bodyPr vert="horz" lIns="91440" tIns="45720" rIns="91440" bIns="45720" rtlCol="0"/>
          <a:lstStyle>
            <a:lvl1pPr algn="r">
              <a:defRPr sz="1200"/>
            </a:lvl1pPr>
          </a:lstStyle>
          <a:p>
            <a:fld id="{9AFE0CD6-CC2E-44EA-B320-50CAB9A70034}" type="datetimeFigureOut">
              <a:rPr lang="pl-PL" smtClean="0"/>
              <a:t>26.11.2023</a:t>
            </a:fld>
            <a:endParaRPr lang="pl-PL"/>
          </a:p>
        </p:txBody>
      </p:sp>
      <p:sp>
        <p:nvSpPr>
          <p:cNvPr id="4" name="Symbol zastępczy obrazu slajdu 3"/>
          <p:cNvSpPr>
            <a:spLocks noGrp="1" noRot="1" noChangeAspect="1"/>
          </p:cNvSpPr>
          <p:nvPr>
            <p:ph type="sldImg" idx="2"/>
          </p:nvPr>
        </p:nvSpPr>
        <p:spPr>
          <a:xfrm>
            <a:off x="2897188" y="849313"/>
            <a:ext cx="4078287" cy="229393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987425" y="3271838"/>
            <a:ext cx="7897813" cy="2676525"/>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6456363"/>
            <a:ext cx="4278313" cy="34131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5592763" y="6456363"/>
            <a:ext cx="4278312" cy="341312"/>
          </a:xfrm>
          <a:prstGeom prst="rect">
            <a:avLst/>
          </a:prstGeom>
        </p:spPr>
        <p:txBody>
          <a:bodyPr vert="horz" lIns="91440" tIns="45720" rIns="91440" bIns="45720" rtlCol="0" anchor="b"/>
          <a:lstStyle>
            <a:lvl1pPr algn="r">
              <a:defRPr sz="1200"/>
            </a:lvl1pPr>
          </a:lstStyle>
          <a:p>
            <a:fld id="{B8EC1885-4146-48B9-9FF5-36C14B5AE213}" type="slidenum">
              <a:rPr lang="pl-PL" smtClean="0"/>
              <a:t>‹#›</a:t>
            </a:fld>
            <a:endParaRPr lang="pl-PL"/>
          </a:p>
        </p:txBody>
      </p:sp>
    </p:spTree>
    <p:extLst>
      <p:ext uri="{BB962C8B-B14F-4D97-AF65-F5344CB8AC3E}">
        <p14:creationId xmlns:p14="http://schemas.microsoft.com/office/powerpoint/2010/main" val="835479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a:extLst>
              <a:ext uri="{FF2B5EF4-FFF2-40B4-BE49-F238E27FC236}">
                <a16:creationId xmlns:a16="http://schemas.microsoft.com/office/drawing/2014/main" id="{14F7F8C7-C64A-F2A0-A9F7-F6C952BDB83E}"/>
              </a:ext>
            </a:extLst>
          </p:cNvPr>
          <p:cNvSpPr txBox="1">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p:spPr>
      </p:sp>
      <p:sp>
        <p:nvSpPr>
          <p:cNvPr id="70659" name="Rectangle 2">
            <a:extLst>
              <a:ext uri="{FF2B5EF4-FFF2-40B4-BE49-F238E27FC236}">
                <a16:creationId xmlns:a16="http://schemas.microsoft.com/office/drawing/2014/main" id="{5088AE8E-B7EB-A965-542D-30BE81D9C42B}"/>
              </a:ext>
            </a:extLst>
          </p:cNvPr>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pl-PL" altLang="pl-P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5EBA07DC-5DD8-4557-B4A9-B58F932F20C0}" type="datetimeFigureOut">
              <a:rPr lang="pl-PL" smtClean="0"/>
              <a:t>26.11.2023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4069913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EBA07DC-5DD8-4557-B4A9-B58F932F20C0}" type="datetimeFigureOut">
              <a:rPr lang="pl-PL" smtClean="0"/>
              <a:t>26.11.2023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324072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EBA07DC-5DD8-4557-B4A9-B58F932F20C0}" type="datetimeFigureOut">
              <a:rPr lang="pl-PL" smtClean="0"/>
              <a:t>26.11.2023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313388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EBA07DC-5DD8-4557-B4A9-B58F932F20C0}" type="datetimeFigureOut">
              <a:rPr lang="pl-PL" smtClean="0"/>
              <a:t>26.11.2023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397532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5EBA07DC-5DD8-4557-B4A9-B58F932F20C0}" type="datetimeFigureOut">
              <a:rPr lang="pl-PL" smtClean="0"/>
              <a:t>26.11.2023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366237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5EBA07DC-5DD8-4557-B4A9-B58F932F20C0}" type="datetimeFigureOut">
              <a:rPr lang="pl-PL" smtClean="0"/>
              <a:t>26.11.2023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103597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5EBA07DC-5DD8-4557-B4A9-B58F932F20C0}" type="datetimeFigureOut">
              <a:rPr lang="pl-PL" smtClean="0"/>
              <a:t>26.11.2023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302035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5EBA07DC-5DD8-4557-B4A9-B58F932F20C0}" type="datetimeFigureOut">
              <a:rPr lang="pl-PL" smtClean="0"/>
              <a:t>26.11.2023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19837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EBA07DC-5DD8-4557-B4A9-B58F932F20C0}" type="datetimeFigureOut">
              <a:rPr lang="pl-PL" smtClean="0"/>
              <a:t>26.11.2023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374686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5EBA07DC-5DD8-4557-B4A9-B58F932F20C0}" type="datetimeFigureOut">
              <a:rPr lang="pl-PL" smtClean="0"/>
              <a:t>26.11.2023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401189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5EBA07DC-5DD8-4557-B4A9-B58F932F20C0}" type="datetimeFigureOut">
              <a:rPr lang="pl-PL" smtClean="0"/>
              <a:t>26.11.2023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60865D1-2E68-4DC8-B590-91CC9074D769}" type="slidenum">
              <a:rPr lang="pl-PL" smtClean="0"/>
              <a:t>‹#›</a:t>
            </a:fld>
            <a:endParaRPr lang="pl-PL"/>
          </a:p>
        </p:txBody>
      </p:sp>
    </p:spTree>
    <p:extLst>
      <p:ext uri="{BB962C8B-B14F-4D97-AF65-F5344CB8AC3E}">
        <p14:creationId xmlns:p14="http://schemas.microsoft.com/office/powerpoint/2010/main" val="155094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A07DC-5DD8-4557-B4A9-B58F932F20C0}" type="datetimeFigureOut">
              <a:rPr lang="pl-PL" smtClean="0"/>
              <a:t>26.11.2023</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865D1-2E68-4DC8-B590-91CC9074D769}" type="slidenum">
              <a:rPr lang="pl-PL" smtClean="0"/>
              <a:t>‹#›</a:t>
            </a:fld>
            <a:endParaRPr lang="pl-PL"/>
          </a:p>
        </p:txBody>
      </p:sp>
    </p:spTree>
    <p:extLst>
      <p:ext uri="{BB962C8B-B14F-4D97-AF65-F5344CB8AC3E}">
        <p14:creationId xmlns:p14="http://schemas.microsoft.com/office/powerpoint/2010/main" val="839866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endParaRPr lang="pl-PL" dirty="0"/>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70"/>
            <a:ext cx="12192000" cy="5791200"/>
          </a:xfrm>
          <a:prstGeom prst="rect">
            <a:avLst/>
          </a:prstGeom>
        </p:spPr>
      </p:pic>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8691" y="6033537"/>
            <a:ext cx="2261061" cy="593717"/>
          </a:xfrm>
          <a:prstGeom prst="rect">
            <a:avLst/>
          </a:prstGeom>
        </p:spPr>
      </p:pic>
      <p:pic>
        <p:nvPicPr>
          <p:cNvPr id="7" name="Picture 4">
            <a:extLst>
              <a:ext uri="{FF2B5EF4-FFF2-40B4-BE49-F238E27FC236}">
                <a16:creationId xmlns:a16="http://schemas.microsoft.com/office/drawing/2014/main" id="{AC70AF93-B259-407E-B4B3-C23B459A74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023" y="5861288"/>
            <a:ext cx="180022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3776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12077"/>
            <a:ext cx="12191999" cy="1045923"/>
          </a:xfrm>
        </p:spPr>
      </p:pic>
      <p:pic>
        <p:nvPicPr>
          <p:cNvPr id="4100" name="Picture 4">
            <a:extLst>
              <a:ext uri="{FF2B5EF4-FFF2-40B4-BE49-F238E27FC236}">
                <a16:creationId xmlns:a16="http://schemas.microsoft.com/office/drawing/2014/main" id="{CA8B042B-CCFB-EE66-6882-C2058CE34D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8070" y="384854"/>
            <a:ext cx="5049848" cy="5046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345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12077"/>
            <a:ext cx="12191999" cy="1045923"/>
          </a:xfrm>
        </p:spPr>
      </p:pic>
      <p:pic>
        <p:nvPicPr>
          <p:cNvPr id="2050" name="Picture 2" descr="Brak dostępnego opisu zdjęcia.">
            <a:extLst>
              <a:ext uri="{FF2B5EF4-FFF2-40B4-BE49-F238E27FC236}">
                <a16:creationId xmlns:a16="http://schemas.microsoft.com/office/drawing/2014/main" id="{4A6A18FD-3EF0-D6CA-82F2-F0A9A7D89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719" y="1316052"/>
            <a:ext cx="2966548" cy="2966548"/>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BC4A6F95-E103-9242-F0FF-1ECF7C05E751}"/>
              </a:ext>
            </a:extLst>
          </p:cNvPr>
          <p:cNvSpPr txBox="1"/>
          <p:nvPr/>
        </p:nvSpPr>
        <p:spPr>
          <a:xfrm>
            <a:off x="987732" y="1490533"/>
            <a:ext cx="5338962" cy="584775"/>
          </a:xfrm>
          <a:prstGeom prst="rect">
            <a:avLst/>
          </a:prstGeom>
          <a:noFill/>
        </p:spPr>
        <p:txBody>
          <a:bodyPr wrap="none" rtlCol="0">
            <a:spAutoFit/>
          </a:bodyPr>
          <a:lstStyle/>
          <a:p>
            <a:r>
              <a:rPr lang="en-GB" sz="3200" b="1" dirty="0">
                <a:solidFill>
                  <a:srgbClr val="002060"/>
                </a:solidFill>
                <a:effectLst/>
                <a:latin typeface="Calibri" panose="020F0502020204030204" pitchFamily="34" charset="0"/>
                <a:ea typeface="Times New Roman" panose="02020603050405020304" pitchFamily="18" charset="0"/>
              </a:rPr>
              <a:t>Student Linguistic Association </a:t>
            </a:r>
            <a:endParaRPr lang="pl-PL" sz="3200" b="1" dirty="0">
              <a:solidFill>
                <a:srgbClr val="00206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45752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12077"/>
            <a:ext cx="12191999" cy="1045923"/>
          </a:xfrm>
        </p:spPr>
      </p:pic>
      <p:pic>
        <p:nvPicPr>
          <p:cNvPr id="16386" name="Picture 2" descr="Brak dostępnego opisu zdjęcia.">
            <a:extLst>
              <a:ext uri="{FF2B5EF4-FFF2-40B4-BE49-F238E27FC236}">
                <a16:creationId xmlns:a16="http://schemas.microsoft.com/office/drawing/2014/main" id="{6D7BC1B2-F8A0-398C-771F-72C69AD08D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013" y="1828045"/>
            <a:ext cx="2173032" cy="3070821"/>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7339F608-F649-D8C8-E231-11925285F6B6}"/>
              </a:ext>
            </a:extLst>
          </p:cNvPr>
          <p:cNvSpPr txBox="1"/>
          <p:nvPr/>
        </p:nvSpPr>
        <p:spPr>
          <a:xfrm>
            <a:off x="629038" y="1280159"/>
            <a:ext cx="3162982" cy="307777"/>
          </a:xfrm>
          <a:prstGeom prst="rect">
            <a:avLst/>
          </a:prstGeom>
          <a:noFill/>
        </p:spPr>
        <p:txBody>
          <a:bodyPr wrap="none" rtlCol="0">
            <a:spAutoFit/>
          </a:bodyPr>
          <a:lstStyle/>
          <a:p>
            <a:pPr marL="285750" indent="-285750">
              <a:buFont typeface="Arial" panose="020B0604020202020204" pitchFamily="34" charset="0"/>
              <a:buChar char="•"/>
            </a:pPr>
            <a:r>
              <a:rPr lang="en-US" sz="1400" dirty="0"/>
              <a:t>The </a:t>
            </a:r>
            <a:r>
              <a:rPr lang="pl-PL" sz="1400" dirty="0"/>
              <a:t>w</a:t>
            </a:r>
            <a:r>
              <a:rPr lang="en-US" sz="1400" dirty="0" err="1"/>
              <a:t>orld</a:t>
            </a:r>
            <a:r>
              <a:rPr lang="en-US" sz="1400" dirty="0"/>
              <a:t> doesn't speak English</a:t>
            </a:r>
            <a:r>
              <a:rPr lang="pl-PL" sz="1400" dirty="0"/>
              <a:t> </a:t>
            </a:r>
            <a:r>
              <a:rPr lang="en-US" sz="1400" dirty="0"/>
              <a:t>only</a:t>
            </a:r>
            <a:endParaRPr lang="pl-PL" sz="1400" dirty="0"/>
          </a:p>
        </p:txBody>
      </p:sp>
      <p:sp>
        <p:nvSpPr>
          <p:cNvPr id="3" name="pole tekstowe 2">
            <a:extLst>
              <a:ext uri="{FF2B5EF4-FFF2-40B4-BE49-F238E27FC236}">
                <a16:creationId xmlns:a16="http://schemas.microsoft.com/office/drawing/2014/main" id="{974A3604-DEE4-4E3D-7AB9-A9F56AD3D32D}"/>
              </a:ext>
            </a:extLst>
          </p:cNvPr>
          <p:cNvSpPr txBox="1"/>
          <p:nvPr/>
        </p:nvSpPr>
        <p:spPr>
          <a:xfrm>
            <a:off x="1084729" y="762000"/>
            <a:ext cx="1060290" cy="369332"/>
          </a:xfrm>
          <a:prstGeom prst="rect">
            <a:avLst/>
          </a:prstGeom>
          <a:noFill/>
        </p:spPr>
        <p:txBody>
          <a:bodyPr wrap="none" rtlCol="0">
            <a:spAutoFit/>
          </a:bodyPr>
          <a:lstStyle/>
          <a:p>
            <a:r>
              <a:rPr lang="pl-PL" b="1" dirty="0" err="1">
                <a:solidFill>
                  <a:srgbClr val="002060"/>
                </a:solidFill>
              </a:rPr>
              <a:t>Seminars</a:t>
            </a:r>
            <a:endParaRPr lang="pl-PL" b="1" dirty="0">
              <a:solidFill>
                <a:srgbClr val="002060"/>
              </a:solidFill>
            </a:endParaRPr>
          </a:p>
        </p:txBody>
      </p:sp>
      <p:pic>
        <p:nvPicPr>
          <p:cNvPr id="5" name="Picture 2" descr="Brak dostępnego opisu zdjęcia.">
            <a:extLst>
              <a:ext uri="{FF2B5EF4-FFF2-40B4-BE49-F238E27FC236}">
                <a16:creationId xmlns:a16="http://schemas.microsoft.com/office/drawing/2014/main" id="{4BDAA696-2BA4-04AF-8952-E5B706929D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2020" y="1828044"/>
            <a:ext cx="4094428" cy="3070821"/>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12940D8B-4ADB-9F88-4E38-79C928045555}"/>
              </a:ext>
            </a:extLst>
          </p:cNvPr>
          <p:cNvSpPr txBox="1"/>
          <p:nvPr/>
        </p:nvSpPr>
        <p:spPr>
          <a:xfrm>
            <a:off x="4052048" y="1280159"/>
            <a:ext cx="2276585" cy="307777"/>
          </a:xfrm>
          <a:prstGeom prst="rect">
            <a:avLst/>
          </a:prstGeom>
          <a:noFill/>
        </p:spPr>
        <p:txBody>
          <a:bodyPr wrap="none" rtlCol="0">
            <a:spAutoFit/>
          </a:bodyPr>
          <a:lstStyle/>
          <a:p>
            <a:pPr marL="285750" indent="-285750">
              <a:buFont typeface="Arial" panose="020B0604020202020204" pitchFamily="34" charset="0"/>
              <a:buChar char="•"/>
            </a:pPr>
            <a:r>
              <a:rPr lang="pl-PL" sz="1400" dirty="0"/>
              <a:t>NATO East Flank Security</a:t>
            </a:r>
          </a:p>
        </p:txBody>
      </p:sp>
      <p:pic>
        <p:nvPicPr>
          <p:cNvPr id="8" name="Obraz 7">
            <a:extLst>
              <a:ext uri="{FF2B5EF4-FFF2-40B4-BE49-F238E27FC236}">
                <a16:creationId xmlns:a16="http://schemas.microsoft.com/office/drawing/2014/main" id="{2A0403AA-E212-D4EF-EC80-248D59C6D22D}"/>
              </a:ext>
            </a:extLst>
          </p:cNvPr>
          <p:cNvPicPr>
            <a:picLocks noChangeAspect="1"/>
          </p:cNvPicPr>
          <p:nvPr/>
        </p:nvPicPr>
        <p:blipFill>
          <a:blip r:embed="rId5"/>
          <a:stretch>
            <a:fillRect/>
          </a:stretch>
        </p:blipFill>
        <p:spPr>
          <a:xfrm>
            <a:off x="8122024" y="1828045"/>
            <a:ext cx="3957384" cy="3070821"/>
          </a:xfrm>
          <a:prstGeom prst="rect">
            <a:avLst/>
          </a:prstGeom>
        </p:spPr>
      </p:pic>
      <p:sp>
        <p:nvSpPr>
          <p:cNvPr id="10" name="pole tekstowe 9">
            <a:extLst>
              <a:ext uri="{FF2B5EF4-FFF2-40B4-BE49-F238E27FC236}">
                <a16:creationId xmlns:a16="http://schemas.microsoft.com/office/drawing/2014/main" id="{6A8DAD19-50B1-F8C7-9FFC-2D8C5015C7A5}"/>
              </a:ext>
            </a:extLst>
          </p:cNvPr>
          <p:cNvSpPr txBox="1"/>
          <p:nvPr/>
        </p:nvSpPr>
        <p:spPr>
          <a:xfrm>
            <a:off x="8122024" y="1280159"/>
            <a:ext cx="2645276" cy="307777"/>
          </a:xfrm>
          <a:prstGeom prst="rect">
            <a:avLst/>
          </a:prstGeom>
          <a:noFill/>
        </p:spPr>
        <p:txBody>
          <a:bodyPr wrap="none" rtlCol="0">
            <a:spAutoFit/>
          </a:bodyPr>
          <a:lstStyle/>
          <a:p>
            <a:pPr marL="285750" indent="-285750">
              <a:buFont typeface="Arial" panose="020B0604020202020204" pitchFamily="34" charset="0"/>
              <a:buChar char="•"/>
            </a:pPr>
            <a:r>
              <a:rPr lang="pl-PL" sz="1400" dirty="0"/>
              <a:t>WAT and West Point </a:t>
            </a:r>
            <a:r>
              <a:rPr lang="pl-PL" sz="1400" dirty="0" err="1"/>
              <a:t>graduate</a:t>
            </a:r>
            <a:endParaRPr lang="pl-PL" sz="1400" dirty="0"/>
          </a:p>
        </p:txBody>
      </p:sp>
    </p:spTree>
    <p:extLst>
      <p:ext uri="{BB962C8B-B14F-4D97-AF65-F5344CB8AC3E}">
        <p14:creationId xmlns:p14="http://schemas.microsoft.com/office/powerpoint/2010/main" val="280831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12077"/>
            <a:ext cx="12191999" cy="1045923"/>
          </a:xfrm>
        </p:spPr>
      </p:pic>
      <p:pic>
        <p:nvPicPr>
          <p:cNvPr id="3074" name="Picture 2" descr="Brak dostępnego opisu zdjęcia.">
            <a:extLst>
              <a:ext uri="{FF2B5EF4-FFF2-40B4-BE49-F238E27FC236}">
                <a16:creationId xmlns:a16="http://schemas.microsoft.com/office/drawing/2014/main" id="{DCF1FB9F-4AF1-FBCE-7F6E-4907BA6F2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801" y="1449829"/>
            <a:ext cx="3923232" cy="392323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4CCB0A43-C827-6731-8BFE-F76C7B05211F}"/>
              </a:ext>
            </a:extLst>
          </p:cNvPr>
          <p:cNvSpPr txBox="1"/>
          <p:nvPr/>
        </p:nvSpPr>
        <p:spPr>
          <a:xfrm>
            <a:off x="1000095" y="526500"/>
            <a:ext cx="1088952" cy="369332"/>
          </a:xfrm>
          <a:prstGeom prst="rect">
            <a:avLst/>
          </a:prstGeom>
          <a:noFill/>
        </p:spPr>
        <p:txBody>
          <a:bodyPr wrap="none" rtlCol="0">
            <a:spAutoFit/>
          </a:bodyPr>
          <a:lstStyle/>
          <a:p>
            <a:r>
              <a:rPr lang="pl-PL" b="1" dirty="0" err="1">
                <a:solidFill>
                  <a:srgbClr val="002060"/>
                </a:solidFill>
              </a:rPr>
              <a:t>Webinars</a:t>
            </a:r>
            <a:endParaRPr lang="pl-PL" b="1" dirty="0">
              <a:solidFill>
                <a:srgbClr val="002060"/>
              </a:solidFill>
            </a:endParaRPr>
          </a:p>
        </p:txBody>
      </p:sp>
      <p:sp>
        <p:nvSpPr>
          <p:cNvPr id="3" name="pole tekstowe 2">
            <a:extLst>
              <a:ext uri="{FF2B5EF4-FFF2-40B4-BE49-F238E27FC236}">
                <a16:creationId xmlns:a16="http://schemas.microsoft.com/office/drawing/2014/main" id="{27638E9A-F7CD-F10D-CA6B-BCE898D038DC}"/>
              </a:ext>
            </a:extLst>
          </p:cNvPr>
          <p:cNvSpPr txBox="1"/>
          <p:nvPr/>
        </p:nvSpPr>
        <p:spPr>
          <a:xfrm>
            <a:off x="7388265" y="891767"/>
            <a:ext cx="2980303" cy="677108"/>
          </a:xfrm>
          <a:prstGeom prst="rect">
            <a:avLst/>
          </a:prstGeom>
          <a:noFill/>
        </p:spPr>
        <p:txBody>
          <a:bodyPr wrap="none" rtlCol="0">
            <a:spAutoFit/>
          </a:bodyPr>
          <a:lstStyle/>
          <a:p>
            <a:pPr marL="342900" indent="-342900">
              <a:buFont typeface="Arial" panose="020B0604020202020204" pitchFamily="34" charset="0"/>
              <a:buChar char="•"/>
            </a:pPr>
            <a:r>
              <a:rPr lang="pl-PL" sz="2000" b="1" i="1" dirty="0">
                <a:solidFill>
                  <a:srgbClr val="002060"/>
                </a:solidFill>
              </a:rPr>
              <a:t>Language and </a:t>
            </a:r>
            <a:r>
              <a:rPr lang="pl-PL" sz="2000" b="1" i="1" dirty="0" err="1">
                <a:solidFill>
                  <a:srgbClr val="002060"/>
                </a:solidFill>
              </a:rPr>
              <a:t>security</a:t>
            </a:r>
            <a:r>
              <a:rPr lang="pl-PL" sz="2000" b="1" i="1" dirty="0">
                <a:solidFill>
                  <a:srgbClr val="002060"/>
                </a:solidFill>
              </a:rPr>
              <a:t> </a:t>
            </a:r>
          </a:p>
          <a:p>
            <a:endParaRPr lang="pl-PL" dirty="0"/>
          </a:p>
        </p:txBody>
      </p:sp>
      <p:pic>
        <p:nvPicPr>
          <p:cNvPr id="5" name="Picture 6" descr="Brak dostępnego opisu zdjęcia.">
            <a:extLst>
              <a:ext uri="{FF2B5EF4-FFF2-40B4-BE49-F238E27FC236}">
                <a16:creationId xmlns:a16="http://schemas.microsoft.com/office/drawing/2014/main" id="{51B55171-EEC9-CE13-BB05-DDBA95AE53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684" y="1671728"/>
            <a:ext cx="5085316" cy="2909411"/>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262BDB8A-1924-23C5-C41A-9B9D853DAD33}"/>
              </a:ext>
            </a:extLst>
          </p:cNvPr>
          <p:cNvSpPr txBox="1"/>
          <p:nvPr/>
        </p:nvSpPr>
        <p:spPr>
          <a:xfrm>
            <a:off x="1248111" y="1027071"/>
            <a:ext cx="2176750" cy="338554"/>
          </a:xfrm>
          <a:prstGeom prst="rect">
            <a:avLst/>
          </a:prstGeom>
          <a:noFill/>
        </p:spPr>
        <p:txBody>
          <a:bodyPr wrap="none" rtlCol="0">
            <a:spAutoFit/>
          </a:bodyPr>
          <a:lstStyle/>
          <a:p>
            <a:pPr marL="285750" indent="-285750">
              <a:buFont typeface="Arial" panose="020B0604020202020204" pitchFamily="34" charset="0"/>
              <a:buChar char="•"/>
            </a:pPr>
            <a:r>
              <a:rPr lang="pl-PL" sz="1600" dirty="0" err="1">
                <a:solidFill>
                  <a:srgbClr val="002060"/>
                </a:solidFill>
              </a:rPr>
              <a:t>Military</a:t>
            </a:r>
            <a:r>
              <a:rPr lang="pl-PL" sz="1600" dirty="0">
                <a:solidFill>
                  <a:srgbClr val="002060"/>
                </a:solidFill>
              </a:rPr>
              <a:t> </a:t>
            </a:r>
            <a:r>
              <a:rPr lang="pl-PL" sz="1600" dirty="0" err="1">
                <a:solidFill>
                  <a:srgbClr val="002060"/>
                </a:solidFill>
              </a:rPr>
              <a:t>terminology</a:t>
            </a:r>
            <a:endParaRPr lang="pl-PL" sz="1600" dirty="0">
              <a:solidFill>
                <a:srgbClr val="002060"/>
              </a:solidFill>
            </a:endParaRPr>
          </a:p>
        </p:txBody>
      </p:sp>
    </p:spTree>
    <p:extLst>
      <p:ext uri="{BB962C8B-B14F-4D97-AF65-F5344CB8AC3E}">
        <p14:creationId xmlns:p14="http://schemas.microsoft.com/office/powerpoint/2010/main" val="2023898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12077"/>
            <a:ext cx="12191999" cy="1045923"/>
          </a:xfrm>
        </p:spPr>
      </p:pic>
      <p:pic>
        <p:nvPicPr>
          <p:cNvPr id="15362" name="Picture 2" descr="Brak dostępnego opisu zdjęcia.">
            <a:extLst>
              <a:ext uri="{FF2B5EF4-FFF2-40B4-BE49-F238E27FC236}">
                <a16:creationId xmlns:a16="http://schemas.microsoft.com/office/drawing/2014/main" id="{37DE89DA-F650-BAAB-86B4-C8BCCA6F8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536" y="1595761"/>
            <a:ext cx="4303002" cy="322725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2FB6773F-BF30-286D-65F1-2A70E740D0B0}"/>
              </a:ext>
            </a:extLst>
          </p:cNvPr>
          <p:cNvSpPr txBox="1"/>
          <p:nvPr/>
        </p:nvSpPr>
        <p:spPr>
          <a:xfrm>
            <a:off x="793889" y="566659"/>
            <a:ext cx="2165978" cy="458074"/>
          </a:xfrm>
          <a:prstGeom prst="rect">
            <a:avLst/>
          </a:prstGeom>
          <a:noFill/>
        </p:spPr>
        <p:txBody>
          <a:bodyPr wrap="none" rtlCol="0">
            <a:spAutoFit/>
          </a:bodyPr>
          <a:lstStyle/>
          <a:p>
            <a:pPr algn="just">
              <a:lnSpc>
                <a:spcPct val="150000"/>
              </a:lnSpc>
              <a:spcBef>
                <a:spcPts val="200"/>
              </a:spcBef>
            </a:pPr>
            <a:r>
              <a:rPr lang="en-US"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l-PL"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8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ilitary</a:t>
            </a:r>
            <a:r>
              <a:rPr lang="en-US"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Erasmus”</a:t>
            </a:r>
            <a:endParaRPr lang="pl-PL"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descr="Brak dostępnego opisu zdjęcia.">
            <a:extLst>
              <a:ext uri="{FF2B5EF4-FFF2-40B4-BE49-F238E27FC236}">
                <a16:creationId xmlns:a16="http://schemas.microsoft.com/office/drawing/2014/main" id="{1D63F56E-45A6-D076-ACAB-EAE15B0DDA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1153" y="1595760"/>
            <a:ext cx="4565966" cy="342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147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12077"/>
            <a:ext cx="12191999" cy="1045923"/>
          </a:xfrm>
        </p:spPr>
      </p:pic>
      <p:graphicFrame>
        <p:nvGraphicFramePr>
          <p:cNvPr id="7" name="Obiekt 6">
            <a:extLst>
              <a:ext uri="{FF2B5EF4-FFF2-40B4-BE49-F238E27FC236}">
                <a16:creationId xmlns:a16="http://schemas.microsoft.com/office/drawing/2014/main" id="{F4479145-266F-FAD2-9822-E808BE3B4B49}"/>
              </a:ext>
            </a:extLst>
          </p:cNvPr>
          <p:cNvGraphicFramePr>
            <a:graphicFrameLocks noChangeAspect="1"/>
          </p:cNvGraphicFramePr>
          <p:nvPr>
            <p:extLst>
              <p:ext uri="{D42A27DB-BD31-4B8C-83A1-F6EECF244321}">
                <p14:modId xmlns:p14="http://schemas.microsoft.com/office/powerpoint/2010/main" val="3315502623"/>
              </p:ext>
            </p:extLst>
          </p:nvPr>
        </p:nvGraphicFramePr>
        <p:xfrm>
          <a:off x="3713256" y="190781"/>
          <a:ext cx="4202113" cy="5418137"/>
        </p:xfrm>
        <a:graphic>
          <a:graphicData uri="http://schemas.openxmlformats.org/presentationml/2006/ole">
            <mc:AlternateContent xmlns:mc="http://schemas.openxmlformats.org/markup-compatibility/2006">
              <mc:Choice xmlns:v="urn:schemas-microsoft-com:vml" Requires="v">
                <p:oleObj name="Document" r:id="rId3" imgW="5773798" imgH="7445496" progId="Word.Document.12">
                  <p:embed/>
                </p:oleObj>
              </mc:Choice>
              <mc:Fallback>
                <p:oleObj name="Document" r:id="rId3" imgW="5773798" imgH="7445496" progId="Word.Document.12">
                  <p:embed/>
                  <p:pic>
                    <p:nvPicPr>
                      <p:cNvPr id="0" name=""/>
                      <p:cNvPicPr/>
                      <p:nvPr/>
                    </p:nvPicPr>
                    <p:blipFill>
                      <a:blip r:embed="rId4"/>
                      <a:stretch>
                        <a:fillRect/>
                      </a:stretch>
                    </p:blipFill>
                    <p:spPr>
                      <a:xfrm>
                        <a:off x="3713256" y="190781"/>
                        <a:ext cx="4202113" cy="5418137"/>
                      </a:xfrm>
                      <a:prstGeom prst="rect">
                        <a:avLst/>
                      </a:prstGeom>
                    </p:spPr>
                  </p:pic>
                </p:oleObj>
              </mc:Fallback>
            </mc:AlternateContent>
          </a:graphicData>
        </a:graphic>
      </p:graphicFrame>
    </p:spTree>
    <p:extLst>
      <p:ext uri="{BB962C8B-B14F-4D97-AF65-F5344CB8AC3E}">
        <p14:creationId xmlns:p14="http://schemas.microsoft.com/office/powerpoint/2010/main" val="2116042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12077"/>
            <a:ext cx="12191999" cy="1045923"/>
          </a:xfrm>
        </p:spPr>
      </p:pic>
      <p:pic>
        <p:nvPicPr>
          <p:cNvPr id="1026" name="Picture 2">
            <a:extLst>
              <a:ext uri="{FF2B5EF4-FFF2-40B4-BE49-F238E27FC236}">
                <a16:creationId xmlns:a16="http://schemas.microsoft.com/office/drawing/2014/main" id="{9172999D-F965-396A-C600-1DC25F2B8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249" y="13055"/>
            <a:ext cx="8739500" cy="579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23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12077"/>
            <a:ext cx="12191999" cy="1045923"/>
          </a:xfrm>
        </p:spPr>
      </p:pic>
      <p:pic>
        <p:nvPicPr>
          <p:cNvPr id="5" name="Obraz 4" descr="Image">
            <a:extLst>
              <a:ext uri="{FF2B5EF4-FFF2-40B4-BE49-F238E27FC236}">
                <a16:creationId xmlns:a16="http://schemas.microsoft.com/office/drawing/2014/main" id="{54A6FDB6-B094-3636-B6A4-D54666C681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002" y="2188447"/>
            <a:ext cx="5695009" cy="2769035"/>
          </a:xfrm>
          <a:prstGeom prst="rect">
            <a:avLst/>
          </a:prstGeom>
          <a:noFill/>
          <a:ln>
            <a:noFill/>
          </a:ln>
        </p:spPr>
      </p:pic>
      <p:pic>
        <p:nvPicPr>
          <p:cNvPr id="6" name="Picture 2" descr="Brak dostępnego opisu zdjęcia.">
            <a:extLst>
              <a:ext uri="{FF2B5EF4-FFF2-40B4-BE49-F238E27FC236}">
                <a16:creationId xmlns:a16="http://schemas.microsoft.com/office/drawing/2014/main" id="{C40117CA-2B49-731D-04CC-85543ECBB6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917" y="1801130"/>
            <a:ext cx="5092988" cy="3819741"/>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B9EF10E2-DA47-65A5-48D9-37F143984F39}"/>
              </a:ext>
            </a:extLst>
          </p:cNvPr>
          <p:cNvSpPr txBox="1"/>
          <p:nvPr/>
        </p:nvSpPr>
        <p:spPr>
          <a:xfrm>
            <a:off x="670950" y="687521"/>
            <a:ext cx="4472122" cy="646331"/>
          </a:xfrm>
          <a:prstGeom prst="rect">
            <a:avLst/>
          </a:prstGeom>
          <a:noFill/>
        </p:spPr>
        <p:txBody>
          <a:bodyPr wrap="none" rtlCol="0">
            <a:spAutoFit/>
          </a:bodyPr>
          <a:lstStyle/>
          <a:p>
            <a:r>
              <a:rPr lang="en-GB" sz="1800" b="1" dirty="0">
                <a:solidFill>
                  <a:srgbClr val="002060"/>
                </a:solidFill>
                <a:effectLst/>
                <a:latin typeface="Calibri" panose="020F0502020204030204" pitchFamily="34" charset="0"/>
                <a:ea typeface="Times New Roman" panose="02020603050405020304" pitchFamily="18" charset="0"/>
              </a:rPr>
              <a:t>Language and security in the military context</a:t>
            </a:r>
            <a:endParaRPr lang="pl-PL" sz="1800" dirty="0">
              <a:effectLst/>
              <a:latin typeface="Times New Roman" panose="02020603050405020304" pitchFamily="18" charset="0"/>
              <a:ea typeface="Times New Roman" panose="02020603050405020304" pitchFamily="18" charset="0"/>
            </a:endParaRPr>
          </a:p>
          <a:p>
            <a:endParaRPr lang="pl-PL" dirty="0"/>
          </a:p>
        </p:txBody>
      </p:sp>
    </p:spTree>
    <p:extLst>
      <p:ext uri="{BB962C8B-B14F-4D97-AF65-F5344CB8AC3E}">
        <p14:creationId xmlns:p14="http://schemas.microsoft.com/office/powerpoint/2010/main" val="3033011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12077"/>
            <a:ext cx="12191999" cy="1045923"/>
          </a:xfrm>
        </p:spPr>
      </p:pic>
      <p:sp>
        <p:nvSpPr>
          <p:cNvPr id="2" name="pole tekstowe 1">
            <a:extLst>
              <a:ext uri="{FF2B5EF4-FFF2-40B4-BE49-F238E27FC236}">
                <a16:creationId xmlns:a16="http://schemas.microsoft.com/office/drawing/2014/main" id="{01070EE5-22C5-1930-2EDA-1D659BC802E4}"/>
              </a:ext>
            </a:extLst>
          </p:cNvPr>
          <p:cNvSpPr txBox="1"/>
          <p:nvPr/>
        </p:nvSpPr>
        <p:spPr>
          <a:xfrm>
            <a:off x="1183341" y="842683"/>
            <a:ext cx="2751459" cy="861774"/>
          </a:xfrm>
          <a:prstGeom prst="rect">
            <a:avLst/>
          </a:prstGeom>
          <a:noFill/>
        </p:spPr>
        <p:txBody>
          <a:bodyPr wrap="none" rtlCol="0">
            <a:spAutoFit/>
          </a:bodyPr>
          <a:lstStyle/>
          <a:p>
            <a:r>
              <a:rPr lang="pl-PL" sz="3200" b="1" i="1" dirty="0">
                <a:solidFill>
                  <a:srgbClr val="002060"/>
                </a:solidFill>
              </a:rPr>
              <a:t>Homo </a:t>
            </a:r>
            <a:r>
              <a:rPr lang="pl-PL" sz="3200" b="1" i="1" dirty="0" err="1">
                <a:solidFill>
                  <a:srgbClr val="002060"/>
                </a:solidFill>
              </a:rPr>
              <a:t>reticulus</a:t>
            </a:r>
            <a:endParaRPr lang="pl-PL" sz="3200" b="1" i="1" dirty="0">
              <a:solidFill>
                <a:srgbClr val="002060"/>
              </a:solidFill>
            </a:endParaRPr>
          </a:p>
          <a:p>
            <a:endParaRPr lang="pl-PL" dirty="0"/>
          </a:p>
        </p:txBody>
      </p:sp>
      <p:sp>
        <p:nvSpPr>
          <p:cNvPr id="5" name="pole tekstowe 4">
            <a:extLst>
              <a:ext uri="{FF2B5EF4-FFF2-40B4-BE49-F238E27FC236}">
                <a16:creationId xmlns:a16="http://schemas.microsoft.com/office/drawing/2014/main" id="{E5C706A9-46C2-7AB2-067D-9049EFF3500C}"/>
              </a:ext>
            </a:extLst>
          </p:cNvPr>
          <p:cNvSpPr txBox="1"/>
          <p:nvPr/>
        </p:nvSpPr>
        <p:spPr>
          <a:xfrm>
            <a:off x="1183341" y="1980067"/>
            <a:ext cx="9014451" cy="1354217"/>
          </a:xfrm>
          <a:prstGeom prst="rect">
            <a:avLst/>
          </a:prstGeom>
          <a:noFill/>
        </p:spPr>
        <p:txBody>
          <a:bodyPr wrap="square" rtlCol="0">
            <a:spAutoFit/>
          </a:bodyPr>
          <a:lstStyle/>
          <a:p>
            <a:r>
              <a:rPr lang="en-US" sz="2400" dirty="0">
                <a:effectLst/>
                <a:latin typeface="Times New Roman" panose="02020603050405020304" pitchFamily="18" charset="0"/>
                <a:ea typeface="Times New Roman" panose="02020603050405020304" pitchFamily="18" charset="0"/>
              </a:rPr>
              <a:t>“has awareness of operating in the conditions of global social networks and the need to shape them conducive to safe and sustainable development of civilization”</a:t>
            </a:r>
            <a:endParaRPr lang="pl-PL" sz="2400" dirty="0">
              <a:effectLst/>
              <a:latin typeface="Times New Roman" panose="02020603050405020304" pitchFamily="18" charset="0"/>
              <a:ea typeface="Times New Roman" panose="02020603050405020304" pitchFamily="18" charset="0"/>
            </a:endParaRPr>
          </a:p>
          <a:p>
            <a:r>
              <a:rPr lang="pl-PL" sz="1000" dirty="0"/>
              <a:t>P. Sienkiewicz, 2017.</a:t>
            </a:r>
          </a:p>
        </p:txBody>
      </p:sp>
    </p:spTree>
    <p:extLst>
      <p:ext uri="{BB962C8B-B14F-4D97-AF65-F5344CB8AC3E}">
        <p14:creationId xmlns:p14="http://schemas.microsoft.com/office/powerpoint/2010/main" val="981201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12077"/>
            <a:ext cx="12191999" cy="1045923"/>
          </a:xfrm>
        </p:spPr>
      </p:pic>
      <p:pic>
        <p:nvPicPr>
          <p:cNvPr id="2" name="Obraz 1" descr="Obraz zawierający tekst&#10;&#10;Opis wygenerowany automatycznie">
            <a:extLst>
              <a:ext uri="{FF2B5EF4-FFF2-40B4-BE49-F238E27FC236}">
                <a16:creationId xmlns:a16="http://schemas.microsoft.com/office/drawing/2014/main" id="{C55BF0E3-FF2D-6215-5297-847E40369E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9553" y="101559"/>
            <a:ext cx="2635624" cy="5710518"/>
          </a:xfrm>
          <a:prstGeom prst="rect">
            <a:avLst/>
          </a:prstGeom>
        </p:spPr>
      </p:pic>
      <p:pic>
        <p:nvPicPr>
          <p:cNvPr id="3" name="Obraz 2" descr="Obraz zawierający tekst&#10;&#10;Opis wygenerowany automatycznie">
            <a:extLst>
              <a:ext uri="{FF2B5EF4-FFF2-40B4-BE49-F238E27FC236}">
                <a16:creationId xmlns:a16="http://schemas.microsoft.com/office/drawing/2014/main" id="{2AD5F974-466E-ADB9-C828-DFBF209717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9457" y="101559"/>
            <a:ext cx="2641114" cy="5710518"/>
          </a:xfrm>
          <a:prstGeom prst="rect">
            <a:avLst/>
          </a:prstGeom>
        </p:spPr>
      </p:pic>
      <p:sp>
        <p:nvSpPr>
          <p:cNvPr id="6" name="pole tekstowe 5">
            <a:extLst>
              <a:ext uri="{FF2B5EF4-FFF2-40B4-BE49-F238E27FC236}">
                <a16:creationId xmlns:a16="http://schemas.microsoft.com/office/drawing/2014/main" id="{83720027-4D79-FFC2-66F8-5CB1FF84D450}"/>
              </a:ext>
            </a:extLst>
          </p:cNvPr>
          <p:cNvSpPr txBox="1"/>
          <p:nvPr/>
        </p:nvSpPr>
        <p:spPr>
          <a:xfrm>
            <a:off x="1213648" y="1727241"/>
            <a:ext cx="2994212" cy="646331"/>
          </a:xfrm>
          <a:prstGeom prst="rect">
            <a:avLst/>
          </a:prstGeom>
          <a:noFill/>
        </p:spPr>
        <p:txBody>
          <a:bodyPr wrap="square">
            <a:spAutoFit/>
          </a:bodyPr>
          <a:lstStyle/>
          <a:p>
            <a:r>
              <a:rPr lang="pl-PL" sz="3600" b="1" dirty="0" err="1">
                <a:solidFill>
                  <a:srgbClr val="002060"/>
                </a:solidFill>
              </a:rPr>
              <a:t>MilVocab</a:t>
            </a:r>
            <a:r>
              <a:rPr lang="pl-PL" sz="3600" b="1" dirty="0">
                <a:solidFill>
                  <a:srgbClr val="002060"/>
                </a:solidFill>
              </a:rPr>
              <a:t> </a:t>
            </a:r>
            <a:r>
              <a:rPr lang="pl-PL" sz="3600" b="1" dirty="0" err="1">
                <a:solidFill>
                  <a:srgbClr val="002060"/>
                </a:solidFill>
              </a:rPr>
              <a:t>app</a:t>
            </a:r>
            <a:endParaRPr lang="pl-PL" sz="3600" b="1" dirty="0">
              <a:solidFill>
                <a:srgbClr val="002060"/>
              </a:solidFill>
            </a:endParaRPr>
          </a:p>
        </p:txBody>
      </p:sp>
      <p:sp>
        <p:nvSpPr>
          <p:cNvPr id="7" name="pole tekstowe 6">
            <a:extLst>
              <a:ext uri="{FF2B5EF4-FFF2-40B4-BE49-F238E27FC236}">
                <a16:creationId xmlns:a16="http://schemas.microsoft.com/office/drawing/2014/main" id="{937D0D64-C862-5C05-B15B-EFA64C5D4C7A}"/>
              </a:ext>
            </a:extLst>
          </p:cNvPr>
          <p:cNvSpPr txBox="1"/>
          <p:nvPr/>
        </p:nvSpPr>
        <p:spPr>
          <a:xfrm>
            <a:off x="1172704" y="3123328"/>
            <a:ext cx="3076099" cy="646331"/>
          </a:xfrm>
          <a:prstGeom prst="rect">
            <a:avLst/>
          </a:prstGeom>
          <a:noFill/>
        </p:spPr>
        <p:txBody>
          <a:bodyPr wrap="none" rtlCol="0">
            <a:spAutoFit/>
          </a:bodyPr>
          <a:lstStyle/>
          <a:p>
            <a:r>
              <a:rPr lang="en-GB" sz="1800" b="1" dirty="0">
                <a:effectLst/>
                <a:latin typeface="Calibri" panose="020F0502020204030204" pitchFamily="34" charset="0"/>
                <a:ea typeface="Times New Roman" panose="02020603050405020304" pitchFamily="18" charset="0"/>
              </a:rPr>
              <a:t>Student Linguistic Association </a:t>
            </a:r>
            <a:endParaRPr lang="pl-PL" sz="1800" b="1" dirty="0">
              <a:effectLst/>
              <a:latin typeface="Calibri" panose="020F0502020204030204" pitchFamily="34" charset="0"/>
              <a:ea typeface="Times New Roman" panose="02020603050405020304" pitchFamily="18" charset="0"/>
            </a:endParaRPr>
          </a:p>
          <a:p>
            <a:endParaRPr lang="pl-PL" dirty="0"/>
          </a:p>
        </p:txBody>
      </p:sp>
    </p:spTree>
    <p:extLst>
      <p:ext uri="{BB962C8B-B14F-4D97-AF65-F5344CB8AC3E}">
        <p14:creationId xmlns:p14="http://schemas.microsoft.com/office/powerpoint/2010/main" val="3756809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6456" y="1304769"/>
            <a:ext cx="10609118" cy="2750098"/>
          </a:xfrm>
        </p:spPr>
        <p:txBody>
          <a:bodyPr>
            <a:noAutofit/>
          </a:bodyPr>
          <a:lstStyle/>
          <a:p>
            <a:pPr algn="ctr"/>
            <a:r>
              <a:rPr lang="en-GB" sz="4800" b="1" dirty="0">
                <a:solidFill>
                  <a:srgbClr val="002060"/>
                </a:solidFill>
                <a:effectLst/>
                <a:latin typeface="Calibri" panose="020F0502020204030204" pitchFamily="34" charset="0"/>
                <a:ea typeface="Times New Roman" panose="02020603050405020304" pitchFamily="18" charset="0"/>
              </a:rPr>
              <a:t>Involve me and I learn </a:t>
            </a:r>
            <a:br>
              <a:rPr lang="pl-PL" sz="4800" b="1" dirty="0">
                <a:effectLst/>
                <a:latin typeface="Calibri" panose="020F0502020204030204" pitchFamily="34" charset="0"/>
                <a:ea typeface="Times New Roman" panose="02020603050405020304" pitchFamily="18" charset="0"/>
              </a:rPr>
            </a:br>
            <a:br>
              <a:rPr lang="pl-PL" sz="4000" dirty="0">
                <a:effectLst/>
                <a:latin typeface="Times New Roman" panose="02020603050405020304" pitchFamily="18" charset="0"/>
                <a:ea typeface="Times New Roman" panose="02020603050405020304" pitchFamily="18" charset="0"/>
              </a:rPr>
            </a:br>
            <a:br>
              <a:rPr lang="pl-PL" sz="4000" b="1" dirty="0"/>
            </a:br>
            <a:endParaRPr lang="pl-PL" sz="4000"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12077"/>
            <a:ext cx="12191999" cy="1045923"/>
          </a:xfrm>
        </p:spPr>
      </p:pic>
      <p:sp>
        <p:nvSpPr>
          <p:cNvPr id="7" name="pole tekstowe 6"/>
          <p:cNvSpPr txBox="1"/>
          <p:nvPr/>
        </p:nvSpPr>
        <p:spPr>
          <a:xfrm>
            <a:off x="8643824" y="4081794"/>
            <a:ext cx="3108906" cy="338554"/>
          </a:xfrm>
          <a:prstGeom prst="rect">
            <a:avLst/>
          </a:prstGeom>
          <a:noFill/>
        </p:spPr>
        <p:txBody>
          <a:bodyPr wrap="square" rtlCol="0">
            <a:spAutoFit/>
          </a:bodyPr>
          <a:lstStyle/>
          <a:p>
            <a:r>
              <a:rPr lang="pl-PL" sz="1600" dirty="0">
                <a:solidFill>
                  <a:srgbClr val="002060"/>
                </a:solidFill>
                <a:ea typeface="DejaVu Serif" panose="02060603050605020204" pitchFamily="18" charset="0"/>
                <a:cs typeface="DejaVu Serif" panose="02060603050605020204" pitchFamily="18" charset="0"/>
              </a:rPr>
              <a:t>Agata Jagiełło-Tondera, </a:t>
            </a:r>
            <a:r>
              <a:rPr lang="pl-PL" sz="1600" dirty="0" err="1">
                <a:solidFill>
                  <a:srgbClr val="002060"/>
                </a:solidFill>
                <a:ea typeface="DejaVu Serif" panose="02060603050605020204" pitchFamily="18" charset="0"/>
                <a:cs typeface="DejaVu Serif" panose="02060603050605020204" pitchFamily="18" charset="0"/>
              </a:rPr>
              <a:t>PhD</a:t>
            </a:r>
            <a:endParaRPr lang="pl-PL" sz="1600" dirty="0">
              <a:solidFill>
                <a:srgbClr val="002060"/>
              </a:solidFill>
              <a:ea typeface="DejaVu Serif" panose="02060603050605020204" pitchFamily="18" charset="0"/>
              <a:cs typeface="DejaVu Serif" panose="02060603050605020204" pitchFamily="18" charset="0"/>
            </a:endParaRPr>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3302" y="5968539"/>
            <a:ext cx="2838486" cy="734152"/>
          </a:xfrm>
          <a:prstGeom prst="rect">
            <a:avLst/>
          </a:prstGeom>
        </p:spPr>
      </p:pic>
      <p:pic>
        <p:nvPicPr>
          <p:cNvPr id="10" name="Picture 4">
            <a:extLst>
              <a:ext uri="{FF2B5EF4-FFF2-40B4-BE49-F238E27FC236}">
                <a16:creationId xmlns:a16="http://schemas.microsoft.com/office/drawing/2014/main" id="{E532B285-75C0-478D-9548-D2D36766F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701" y="5865931"/>
            <a:ext cx="180022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721225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12077"/>
            <a:ext cx="12191999" cy="1045923"/>
          </a:xfrm>
        </p:spPr>
      </p:pic>
      <p:sp>
        <p:nvSpPr>
          <p:cNvPr id="2" name="pole tekstowe 1">
            <a:extLst>
              <a:ext uri="{FF2B5EF4-FFF2-40B4-BE49-F238E27FC236}">
                <a16:creationId xmlns:a16="http://schemas.microsoft.com/office/drawing/2014/main" id="{838731DD-1D52-46B8-AE09-E339DB157B10}"/>
              </a:ext>
            </a:extLst>
          </p:cNvPr>
          <p:cNvSpPr txBox="1"/>
          <p:nvPr/>
        </p:nvSpPr>
        <p:spPr>
          <a:xfrm>
            <a:off x="878242" y="1014478"/>
            <a:ext cx="10593321" cy="1938992"/>
          </a:xfrm>
          <a:prstGeom prst="rect">
            <a:avLst/>
          </a:prstGeom>
          <a:noFill/>
        </p:spPr>
        <p:txBody>
          <a:bodyPr wrap="square" rtlCol="0">
            <a:spAutoFit/>
          </a:bodyPr>
          <a:lstStyle/>
          <a:p>
            <a:endParaRPr lang="pl-PL" sz="1800" dirty="0">
              <a:effectLst/>
              <a:ea typeface="Times New Roman" panose="02020603050405020304" pitchFamily="18" charset="0"/>
            </a:endParaRPr>
          </a:p>
          <a:p>
            <a:endParaRPr lang="en-US" sz="2000" dirty="0">
              <a:effectLst/>
              <a:ea typeface="Times New Roman" panose="02020603050405020304" pitchFamily="18" charset="0"/>
            </a:endParaRPr>
          </a:p>
          <a:p>
            <a:r>
              <a:rPr lang="en-US" sz="2400" b="1" dirty="0">
                <a:effectLst/>
                <a:ea typeface="Times New Roman" panose="02020603050405020304" pitchFamily="18" charset="0"/>
              </a:rPr>
              <a:t>Linguistic interoperability </a:t>
            </a:r>
            <a:r>
              <a:rPr lang="en-US" sz="2400" dirty="0">
                <a:effectLst/>
                <a:ea typeface="Times New Roman" panose="02020603050405020304" pitchFamily="18" charset="0"/>
              </a:rPr>
              <a:t>is as important to ensuring that countries are able to participate effectively in both NATO missions and wider Alliance activities as any other form of interoperability</a:t>
            </a:r>
            <a:r>
              <a:rPr lang="pl-PL" sz="2400" dirty="0">
                <a:ea typeface="Times New Roman" panose="02020603050405020304" pitchFamily="18" charset="0"/>
              </a:rPr>
              <a:t>.</a:t>
            </a:r>
            <a:endParaRPr lang="pl-PL" sz="1800" dirty="0">
              <a:effectLst/>
              <a:ea typeface="Times New Roman" panose="02020603050405020304" pitchFamily="18" charset="0"/>
            </a:endParaRPr>
          </a:p>
          <a:p>
            <a:r>
              <a:rPr lang="en-US" sz="1000" dirty="0"/>
              <a:t>R. Monaghan,</a:t>
            </a:r>
            <a:r>
              <a:rPr lang="pl-PL" sz="1000" dirty="0"/>
              <a:t> </a:t>
            </a:r>
            <a:r>
              <a:rPr lang="en-US" sz="1000" dirty="0"/>
              <a:t>2012.</a:t>
            </a:r>
            <a:endParaRPr lang="pl-PL" sz="1000" dirty="0"/>
          </a:p>
        </p:txBody>
      </p:sp>
    </p:spTree>
    <p:extLst>
      <p:ext uri="{BB962C8B-B14F-4D97-AF65-F5344CB8AC3E}">
        <p14:creationId xmlns:p14="http://schemas.microsoft.com/office/powerpoint/2010/main" val="2886657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F3C2AA8C-7BD6-6162-64B8-988C36C32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11528"/>
            <a:ext cx="12190413" cy="104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772" name="Rectangle 3">
            <a:extLst>
              <a:ext uri="{FF2B5EF4-FFF2-40B4-BE49-F238E27FC236}">
                <a16:creationId xmlns:a16="http://schemas.microsoft.com/office/drawing/2014/main" id="{3D26652C-E393-66DB-18CF-A8F5D872B4B5}"/>
              </a:ext>
            </a:extLst>
          </p:cNvPr>
          <p:cNvSpPr>
            <a:spLocks noChangeArrowheads="1"/>
          </p:cNvSpPr>
          <p:nvPr/>
        </p:nvSpPr>
        <p:spPr bwMode="auto">
          <a:xfrm>
            <a:off x="990471" y="1194955"/>
            <a:ext cx="10514231" cy="197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8" tIns="44994" rIns="89988" bIns="44994"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DejaVu Sans" panose="020B0603030804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DejaVu Sans" panose="020B0603030804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DejaVu Sans" panose="020B0603030804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DejaVu Sans" panose="020B0603030804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DejaVu Sans" panose="020B06030308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DejaVu Sans" panose="020B06030308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DejaVu Sans" panose="020B06030308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DejaVu Sans" panose="020B06030308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chemeClr val="bg1"/>
                </a:solidFill>
                <a:latin typeface="Arial" panose="020B0604020202020204" pitchFamily="34" charset="0"/>
                <a:cs typeface="DejaVu Sans" panose="020B0603030804020204" pitchFamily="34" charset="0"/>
              </a:defRPr>
            </a:lvl9pPr>
          </a:lstStyle>
          <a:p>
            <a:pPr eaLnBrk="1" hangingPunct="1">
              <a:buClrTx/>
              <a:buFontTx/>
              <a:buNone/>
            </a:pPr>
            <a:endParaRPr lang="pl-PL" altLang="pl-PL" dirty="0">
              <a:solidFill>
                <a:srgbClr val="000000"/>
              </a:solidFill>
              <a:latin typeface="Calibri Light" panose="020F0302020204030204" pitchFamily="34" charset="0"/>
              <a:cs typeface="Calibri Light" panose="020F0302020204030204" pitchFamily="34" charset="0"/>
            </a:endParaRPr>
          </a:p>
          <a:p>
            <a:pPr eaLnBrk="1" hangingPunct="1">
              <a:buClrTx/>
              <a:buFontTx/>
              <a:buNone/>
            </a:pPr>
            <a:r>
              <a:rPr lang="en-US" altLang="pl-PL" sz="2800" dirty="0">
                <a:solidFill>
                  <a:srgbClr val="000000"/>
                </a:solidFill>
              </a:rPr>
              <a:t>In an increasingly diverse and interconnected world, language skills are gaining rather than losing their relevance.</a:t>
            </a:r>
            <a:endParaRPr lang="pl-PL" altLang="pl-PL" sz="2800" dirty="0">
              <a:solidFill>
                <a:srgbClr val="000000"/>
              </a:solidFill>
            </a:endParaRPr>
          </a:p>
          <a:p>
            <a:pPr eaLnBrk="1" hangingPunct="1">
              <a:buClrTx/>
              <a:buFontTx/>
              <a:buNone/>
            </a:pPr>
            <a:r>
              <a:rPr lang="pl-PL" altLang="pl-PL" sz="1000" dirty="0">
                <a:solidFill>
                  <a:srgbClr val="000000"/>
                </a:solidFill>
                <a:latin typeface="+mn-lt"/>
              </a:rPr>
              <a:t>https://www.thebritishacademy.ac.uk/publications/lost-words-need-languages-uk-diplomacy-and-security</a:t>
            </a:r>
            <a:endParaRPr lang="en-US" altLang="pl-PL" sz="1000" dirty="0">
              <a:solidFill>
                <a:srgbClr val="000000"/>
              </a:solidFill>
            </a:endParaRPr>
          </a:p>
          <a:p>
            <a:pPr eaLnBrk="1" hangingPunct="1">
              <a:buClrTx/>
              <a:buFontTx/>
              <a:buNone/>
            </a:pPr>
            <a:endParaRPr lang="pl-PL" altLang="pl-PL" dirty="0">
              <a:solidFill>
                <a:srgbClr val="000000"/>
              </a:solidFill>
              <a:latin typeface="Calibri Light" panose="020F0302020204030204" pitchFamily="34" charset="0"/>
              <a:cs typeface="Calibri Light" panose="020F03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12077"/>
            <a:ext cx="12191999" cy="1045923"/>
          </a:xfrm>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3302" y="5968539"/>
            <a:ext cx="2838486" cy="734152"/>
          </a:xfrm>
          <a:prstGeom prst="rect">
            <a:avLst/>
          </a:prstGeom>
        </p:spPr>
      </p:pic>
      <p:pic>
        <p:nvPicPr>
          <p:cNvPr id="6" name="Picture 4">
            <a:extLst>
              <a:ext uri="{FF2B5EF4-FFF2-40B4-BE49-F238E27FC236}">
                <a16:creationId xmlns:a16="http://schemas.microsoft.com/office/drawing/2014/main" id="{58223821-DC51-4EB2-BF6F-80A503BD53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023" y="5861288"/>
            <a:ext cx="180022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Tytuł 4">
            <a:extLst>
              <a:ext uri="{FF2B5EF4-FFF2-40B4-BE49-F238E27FC236}">
                <a16:creationId xmlns:a16="http://schemas.microsoft.com/office/drawing/2014/main" id="{2B7B578C-A442-0C5F-0AD2-C83EF7301243}"/>
              </a:ext>
            </a:extLst>
          </p:cNvPr>
          <p:cNvSpPr>
            <a:spLocks noGrp="1"/>
          </p:cNvSpPr>
          <p:nvPr>
            <p:ph type="title"/>
          </p:nvPr>
        </p:nvSpPr>
        <p:spPr>
          <a:xfrm>
            <a:off x="1499338" y="1170726"/>
            <a:ext cx="8971439" cy="1695383"/>
          </a:xfrm>
        </p:spPr>
        <p:txBody>
          <a:bodyPr>
            <a:normAutofit fontScale="90000"/>
          </a:bodyPr>
          <a:lstStyle/>
          <a:p>
            <a:r>
              <a:rPr lang="pl-PL" sz="1100" dirty="0" err="1">
                <a:latin typeface="+mn-lt"/>
              </a:rPr>
              <a:t>References</a:t>
            </a:r>
            <a:r>
              <a:rPr lang="pl-PL" sz="1000" dirty="0">
                <a:latin typeface="+mn-lt"/>
              </a:rPr>
              <a:t>:</a:t>
            </a:r>
            <a:br>
              <a:rPr lang="pl-PL" sz="1000" dirty="0">
                <a:latin typeface="+mn-lt"/>
              </a:rPr>
            </a:br>
            <a:r>
              <a:rPr lang="en-US" sz="1100" dirty="0">
                <a:latin typeface="+mn-lt"/>
              </a:rPr>
              <a:t>Ellis R.</a:t>
            </a:r>
            <a:r>
              <a:rPr lang="pl-PL" sz="1100" dirty="0">
                <a:latin typeface="+mn-lt"/>
              </a:rPr>
              <a:t>,</a:t>
            </a:r>
            <a:r>
              <a:rPr lang="en-US" sz="1100" dirty="0">
                <a:latin typeface="+mn-lt"/>
              </a:rPr>
              <a:t> Task-based language learning and teaching, Oxford: Oxford University Press</a:t>
            </a:r>
            <a:r>
              <a:rPr lang="pl-PL" sz="1100" dirty="0">
                <a:latin typeface="+mn-lt"/>
              </a:rPr>
              <a:t> 2003.</a:t>
            </a:r>
            <a:br>
              <a:rPr lang="pl-PL" sz="1100" dirty="0">
                <a:latin typeface="+mn-lt"/>
              </a:rPr>
            </a:br>
            <a:r>
              <a:rPr lang="en-US" sz="1100" dirty="0">
                <a:latin typeface="+mn-lt"/>
              </a:rPr>
              <a:t>Everett D. L., </a:t>
            </a:r>
            <a:r>
              <a:rPr lang="en-US" sz="1100" i="1" dirty="0">
                <a:latin typeface="+mn-lt"/>
              </a:rPr>
              <a:t>Language, The Cultural Tool</a:t>
            </a:r>
            <a:r>
              <a:rPr lang="en-US" sz="1100" dirty="0">
                <a:latin typeface="+mn-lt"/>
              </a:rPr>
              <a:t>, Pantheon Books, New York 2012</a:t>
            </a:r>
            <a:r>
              <a:rPr lang="pl-PL" sz="1100" dirty="0">
                <a:latin typeface="+mn-lt"/>
              </a:rPr>
              <a:t>.</a:t>
            </a:r>
            <a:br>
              <a:rPr lang="pl-PL" sz="1100" dirty="0">
                <a:latin typeface="+mn-lt"/>
              </a:rPr>
            </a:br>
            <a:r>
              <a:rPr lang="en-GB" sz="1100" dirty="0" err="1">
                <a:effectLst/>
                <a:latin typeface="+mn-lt"/>
                <a:ea typeface="Calibri" panose="020F0502020204030204" pitchFamily="34" charset="0"/>
              </a:rPr>
              <a:t>Footitt</a:t>
            </a:r>
            <a:r>
              <a:rPr lang="en-GB" sz="1100" dirty="0">
                <a:effectLst/>
                <a:latin typeface="+mn-lt"/>
                <a:ea typeface="Calibri" panose="020F0502020204030204" pitchFamily="34" charset="0"/>
              </a:rPr>
              <a:t> H., Kelly M. (eds), L</a:t>
            </a:r>
            <a:r>
              <a:rPr lang="en-GB" sz="1100" i="1" dirty="0">
                <a:effectLst/>
                <a:latin typeface="+mn-lt"/>
                <a:ea typeface="Calibri" panose="020F0502020204030204" pitchFamily="34" charset="0"/>
              </a:rPr>
              <a:t>anguages and the Military: Alliances, Occupation and Peace Building,</a:t>
            </a:r>
            <a:r>
              <a:rPr lang="en-GB" sz="1100" dirty="0">
                <a:effectLst/>
                <a:latin typeface="+mn-lt"/>
                <a:ea typeface="Calibri" panose="020F0502020204030204" pitchFamily="34" charset="0"/>
              </a:rPr>
              <a:t> Palgrave Macmillan, Hampshire 2012.</a:t>
            </a:r>
            <a:br>
              <a:rPr lang="pl-PL" sz="1100" dirty="0">
                <a:effectLst/>
                <a:latin typeface="+mn-lt"/>
                <a:ea typeface="Calibri" panose="020F0502020204030204" pitchFamily="34" charset="0"/>
              </a:rPr>
            </a:br>
            <a:r>
              <a:rPr lang="en-GB" sz="1100" b="0" dirty="0">
                <a:solidFill>
                  <a:srgbClr val="000000"/>
                </a:solidFill>
                <a:effectLst/>
                <a:latin typeface="+mn-lt"/>
                <a:ea typeface="Times New Roman" panose="02020603050405020304" pitchFamily="18" charset="0"/>
              </a:rPr>
              <a:t>Jones I.P., Askew L., </a:t>
            </a:r>
            <a:r>
              <a:rPr lang="en-GB" sz="1100" b="0" i="1" dirty="0">
                <a:solidFill>
                  <a:srgbClr val="000000"/>
                </a:solidFill>
                <a:effectLst/>
                <a:latin typeface="+mn-lt"/>
                <a:ea typeface="Times New Roman" panose="02020603050405020304" pitchFamily="18" charset="0"/>
              </a:rPr>
              <a:t>Meeting the Language Challenges of NATO Operations. Policy, Practice and Professionalization</a:t>
            </a:r>
            <a:r>
              <a:rPr lang="en-GB" sz="1100" b="0" dirty="0">
                <a:solidFill>
                  <a:srgbClr val="000000"/>
                </a:solidFill>
                <a:effectLst/>
                <a:latin typeface="+mn-lt"/>
                <a:ea typeface="Times New Roman" panose="02020603050405020304" pitchFamily="18" charset="0"/>
              </a:rPr>
              <a:t>, Palgrave Macmillan, Hampshire 2014</a:t>
            </a:r>
            <a:r>
              <a:rPr lang="pl-PL" sz="1100" b="0" dirty="0">
                <a:solidFill>
                  <a:srgbClr val="000000"/>
                </a:solidFill>
                <a:effectLst/>
                <a:latin typeface="+mn-lt"/>
                <a:ea typeface="Times New Roman" panose="02020603050405020304" pitchFamily="18" charset="0"/>
              </a:rPr>
              <a:t>.</a:t>
            </a:r>
            <a:br>
              <a:rPr lang="pl-PL" sz="1100" b="0" dirty="0">
                <a:solidFill>
                  <a:srgbClr val="000000"/>
                </a:solidFill>
                <a:effectLst/>
                <a:latin typeface="+mn-lt"/>
                <a:ea typeface="Times New Roman" panose="02020603050405020304" pitchFamily="18" charset="0"/>
              </a:rPr>
            </a:br>
            <a:r>
              <a:rPr lang="pl-PL" sz="1100" b="0" dirty="0">
                <a:solidFill>
                  <a:srgbClr val="000000"/>
                </a:solidFill>
                <a:effectLst/>
                <a:latin typeface="+mn-lt"/>
                <a:ea typeface="Times New Roman" panose="02020603050405020304" pitchFamily="18" charset="0"/>
              </a:rPr>
              <a:t>Sienkiewicz P., </a:t>
            </a:r>
            <a:r>
              <a:rPr lang="pl-PL" sz="1100" b="0" i="1" dirty="0">
                <a:solidFill>
                  <a:srgbClr val="000000"/>
                </a:solidFill>
                <a:effectLst/>
                <a:latin typeface="+mn-lt"/>
                <a:ea typeface="Times New Roman" panose="02020603050405020304" pitchFamily="18" charset="0"/>
              </a:rPr>
              <a:t>Homo </a:t>
            </a:r>
            <a:r>
              <a:rPr lang="pl-PL" sz="1100" b="0" i="1" dirty="0" err="1">
                <a:solidFill>
                  <a:srgbClr val="000000"/>
                </a:solidFill>
                <a:effectLst/>
                <a:latin typeface="+mn-lt"/>
                <a:ea typeface="Times New Roman" panose="02020603050405020304" pitchFamily="18" charset="0"/>
              </a:rPr>
              <a:t>reticulus</a:t>
            </a:r>
            <a:r>
              <a:rPr lang="pl-PL" sz="1100" b="0" i="1" dirty="0">
                <a:solidFill>
                  <a:srgbClr val="000000"/>
                </a:solidFill>
                <a:effectLst/>
                <a:latin typeface="+mn-lt"/>
                <a:ea typeface="Times New Roman" panose="02020603050405020304" pitchFamily="18" charset="0"/>
              </a:rPr>
              <a:t> w zmieniającym się świecie</a:t>
            </a:r>
            <a:r>
              <a:rPr lang="pl-PL" sz="1100" b="0" dirty="0">
                <a:solidFill>
                  <a:srgbClr val="000000"/>
                </a:solidFill>
                <a:effectLst/>
                <a:latin typeface="+mn-lt"/>
                <a:ea typeface="Times New Roman" panose="02020603050405020304" pitchFamily="18" charset="0"/>
              </a:rPr>
              <a:t>, „Transformacje”, Z,1-2/2017.</a:t>
            </a:r>
            <a:br>
              <a:rPr lang="pl-PL" sz="1100" b="0" dirty="0">
                <a:solidFill>
                  <a:srgbClr val="000000"/>
                </a:solidFill>
                <a:effectLst/>
                <a:latin typeface="+mn-lt"/>
                <a:ea typeface="Times New Roman" panose="02020603050405020304" pitchFamily="18" charset="0"/>
              </a:rPr>
            </a:br>
            <a:r>
              <a:rPr lang="pl-PL" altLang="pl-PL" sz="1100" dirty="0">
                <a:solidFill>
                  <a:srgbClr val="000000"/>
                </a:solidFill>
                <a:latin typeface="+mn-lt"/>
              </a:rPr>
              <a:t>https://www.thebritishacademy.ac.uk/publications/lost-words-need-languages-uk-diplomacy-and-security</a:t>
            </a:r>
            <a:br>
              <a:rPr lang="pl-PL" altLang="pl-PL" sz="1100" dirty="0">
                <a:solidFill>
                  <a:srgbClr val="000000"/>
                </a:solidFill>
                <a:latin typeface="+mn-lt"/>
              </a:rPr>
            </a:br>
            <a:br>
              <a:rPr lang="pl-PL" altLang="pl-PL" sz="1100" dirty="0">
                <a:solidFill>
                  <a:srgbClr val="000000"/>
                </a:solidFill>
                <a:latin typeface="+mn-lt"/>
              </a:rPr>
            </a:br>
            <a:r>
              <a:rPr lang="pl-PL" altLang="pl-PL" sz="1100" dirty="0" err="1">
                <a:solidFill>
                  <a:srgbClr val="000000"/>
                </a:solidFill>
                <a:latin typeface="+mn-lt"/>
              </a:rPr>
              <a:t>Photographs</a:t>
            </a:r>
            <a:r>
              <a:rPr lang="pl-PL" altLang="pl-PL" sz="1100" dirty="0">
                <a:solidFill>
                  <a:srgbClr val="000000"/>
                </a:solidFill>
                <a:latin typeface="+mn-lt"/>
              </a:rPr>
              <a:t> and </a:t>
            </a:r>
            <a:r>
              <a:rPr lang="pl-PL" altLang="pl-PL" sz="1100" dirty="0" err="1">
                <a:solidFill>
                  <a:srgbClr val="000000"/>
                </a:solidFill>
                <a:latin typeface="+mn-lt"/>
              </a:rPr>
              <a:t>pictures</a:t>
            </a:r>
            <a:r>
              <a:rPr lang="pl-PL" altLang="pl-PL" sz="1100" dirty="0">
                <a:solidFill>
                  <a:srgbClr val="000000"/>
                </a:solidFill>
                <a:latin typeface="+mn-lt"/>
              </a:rPr>
              <a:t>:</a:t>
            </a:r>
            <a:br>
              <a:rPr lang="pl-PL" altLang="pl-PL" sz="1100" dirty="0">
                <a:solidFill>
                  <a:srgbClr val="000000"/>
                </a:solidFill>
                <a:latin typeface="+mn-lt"/>
              </a:rPr>
            </a:br>
            <a:r>
              <a:rPr lang="pl-PL" altLang="pl-PL" sz="1100" dirty="0">
                <a:solidFill>
                  <a:srgbClr val="000000"/>
                </a:solidFill>
                <a:latin typeface="+mn-lt"/>
              </a:rPr>
              <a:t>https://www.wojsko-polskie.pl/wat/</a:t>
            </a:r>
            <a:br>
              <a:rPr lang="pl-PL" altLang="pl-PL" sz="1100" dirty="0">
                <a:solidFill>
                  <a:srgbClr val="000000"/>
                </a:solidFill>
                <a:latin typeface="+mn-lt"/>
              </a:rPr>
            </a:br>
            <a:r>
              <a:rPr lang="pl-PL" altLang="pl-PL" sz="1100" dirty="0">
                <a:solidFill>
                  <a:srgbClr val="000000"/>
                </a:solidFill>
                <a:latin typeface="+mn-lt"/>
              </a:rPr>
              <a:t>https://www.facebook.com/nklWAT?locale=pl_PL</a:t>
            </a:r>
            <a:br>
              <a:rPr lang="pl-PL" altLang="pl-PL" sz="1100" dirty="0">
                <a:solidFill>
                  <a:srgbClr val="000000"/>
                </a:solidFill>
                <a:latin typeface="+mn-lt"/>
              </a:rPr>
            </a:br>
            <a:r>
              <a:rPr lang="pl-PL" altLang="pl-PL" sz="1100" dirty="0">
                <a:solidFill>
                  <a:srgbClr val="000000"/>
                </a:solidFill>
                <a:latin typeface="+mn-lt"/>
              </a:rPr>
              <a:t>https://e-learning.wat.edu.pl/course/index.php?categoryid=83</a:t>
            </a:r>
            <a:br>
              <a:rPr lang="pl-PL" sz="1000" dirty="0">
                <a:latin typeface="+mn-lt"/>
              </a:rPr>
            </a:br>
            <a:br>
              <a:rPr lang="pl-PL" sz="800" dirty="0"/>
            </a:br>
            <a:endParaRPr lang="pl-PL" sz="1000" dirty="0">
              <a:latin typeface="+mn-lt"/>
            </a:endParaRPr>
          </a:p>
        </p:txBody>
      </p:sp>
    </p:spTree>
    <p:extLst>
      <p:ext uri="{BB962C8B-B14F-4D97-AF65-F5344CB8AC3E}">
        <p14:creationId xmlns:p14="http://schemas.microsoft.com/office/powerpoint/2010/main" val="2562764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12077"/>
            <a:ext cx="12191999" cy="1045923"/>
          </a:xfrm>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3302" y="5968539"/>
            <a:ext cx="2838486" cy="734152"/>
          </a:xfrm>
          <a:prstGeom prst="rect">
            <a:avLst/>
          </a:prstGeom>
        </p:spPr>
      </p:pic>
      <p:sp>
        <p:nvSpPr>
          <p:cNvPr id="3" name="Tytuł 2"/>
          <p:cNvSpPr>
            <a:spLocks noGrp="1"/>
          </p:cNvSpPr>
          <p:nvPr>
            <p:ph type="title"/>
          </p:nvPr>
        </p:nvSpPr>
        <p:spPr>
          <a:xfrm>
            <a:off x="1380372" y="1360873"/>
            <a:ext cx="4614029" cy="1325563"/>
          </a:xfrm>
        </p:spPr>
        <p:txBody>
          <a:bodyPr/>
          <a:lstStyle/>
          <a:p>
            <a:pPr algn="ctr"/>
            <a:r>
              <a:rPr lang="pl-PL" b="1" dirty="0" err="1"/>
              <a:t>Thank</a:t>
            </a:r>
            <a:r>
              <a:rPr lang="pl-PL" b="1" dirty="0"/>
              <a:t> </a:t>
            </a:r>
            <a:r>
              <a:rPr lang="pl-PL" b="1" dirty="0" err="1"/>
              <a:t>you</a:t>
            </a:r>
            <a:r>
              <a:rPr lang="pl-PL" b="1" dirty="0"/>
              <a:t>.</a:t>
            </a:r>
          </a:p>
        </p:txBody>
      </p:sp>
      <p:pic>
        <p:nvPicPr>
          <p:cNvPr id="6" name="Picture 4">
            <a:extLst>
              <a:ext uri="{FF2B5EF4-FFF2-40B4-BE49-F238E27FC236}">
                <a16:creationId xmlns:a16="http://schemas.microsoft.com/office/drawing/2014/main" id="{58223821-DC51-4EB2-BF6F-80A503BD53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023" y="5861288"/>
            <a:ext cx="180022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 name="Obraz 1" descr="Obraz zawierający żywność, stół, tort, kolorowy&#10;&#10;Opis wygenerowany automatycznie">
            <a:extLst>
              <a:ext uri="{FF2B5EF4-FFF2-40B4-BE49-F238E27FC236}">
                <a16:creationId xmlns:a16="http://schemas.microsoft.com/office/drawing/2014/main" id="{7DA490D0-1043-11AC-BE1A-66D3598C9A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3398" y="-1"/>
            <a:ext cx="4111601" cy="5812077"/>
          </a:xfrm>
          <a:prstGeom prst="rect">
            <a:avLst/>
          </a:prstGeom>
        </p:spPr>
      </p:pic>
    </p:spTree>
    <p:extLst>
      <p:ext uri="{BB962C8B-B14F-4D97-AF65-F5344CB8AC3E}">
        <p14:creationId xmlns:p14="http://schemas.microsoft.com/office/powerpoint/2010/main" val="3280800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12077"/>
            <a:ext cx="12191999" cy="1045923"/>
          </a:xfrm>
        </p:spPr>
      </p:pic>
      <p:pic>
        <p:nvPicPr>
          <p:cNvPr id="2" name="Obraz 1" descr="Obraz zawierający budynek, zegar&#10;&#10;Opis wygenerowany automatycznie">
            <a:extLst>
              <a:ext uri="{FF2B5EF4-FFF2-40B4-BE49-F238E27FC236}">
                <a16:creationId xmlns:a16="http://schemas.microsoft.com/office/drawing/2014/main" id="{554EBEF5-03BA-BE10-26FF-3D36668C5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127" y="15548"/>
            <a:ext cx="4100601" cy="5796529"/>
          </a:xfrm>
          <a:prstGeom prst="rect">
            <a:avLst/>
          </a:prstGeom>
        </p:spPr>
      </p:pic>
      <p:sp>
        <p:nvSpPr>
          <p:cNvPr id="6" name="pole tekstowe 5">
            <a:extLst>
              <a:ext uri="{FF2B5EF4-FFF2-40B4-BE49-F238E27FC236}">
                <a16:creationId xmlns:a16="http://schemas.microsoft.com/office/drawing/2014/main" id="{4700BF28-AF82-D59F-1E70-ECF2FA2A23C7}"/>
              </a:ext>
            </a:extLst>
          </p:cNvPr>
          <p:cNvSpPr txBox="1"/>
          <p:nvPr/>
        </p:nvSpPr>
        <p:spPr>
          <a:xfrm>
            <a:off x="703552" y="1776316"/>
            <a:ext cx="5176353" cy="954107"/>
          </a:xfrm>
          <a:prstGeom prst="rect">
            <a:avLst/>
          </a:prstGeom>
          <a:noFill/>
        </p:spPr>
        <p:txBody>
          <a:bodyPr wrap="none" rtlCol="0">
            <a:spAutoFit/>
          </a:bodyPr>
          <a:lstStyle/>
          <a:p>
            <a:r>
              <a:rPr lang="pl-PL" sz="2800" b="1" dirty="0" err="1">
                <a:solidFill>
                  <a:srgbClr val="002060"/>
                </a:solidFill>
              </a:rPr>
              <a:t>Military</a:t>
            </a:r>
            <a:r>
              <a:rPr lang="pl-PL" sz="2800" b="1" dirty="0">
                <a:solidFill>
                  <a:srgbClr val="002060"/>
                </a:solidFill>
              </a:rPr>
              <a:t> University of Technology,</a:t>
            </a:r>
          </a:p>
          <a:p>
            <a:r>
              <a:rPr lang="pl-PL" sz="2800" b="1" dirty="0" err="1">
                <a:solidFill>
                  <a:srgbClr val="002060"/>
                </a:solidFill>
              </a:rPr>
              <a:t>Warsaw</a:t>
            </a:r>
            <a:r>
              <a:rPr lang="pl-PL" sz="2800" b="1" dirty="0">
                <a:solidFill>
                  <a:srgbClr val="002060"/>
                </a:solidFill>
              </a:rPr>
              <a:t>, Poland</a:t>
            </a:r>
          </a:p>
        </p:txBody>
      </p:sp>
    </p:spTree>
    <p:extLst>
      <p:ext uri="{BB962C8B-B14F-4D97-AF65-F5344CB8AC3E}">
        <p14:creationId xmlns:p14="http://schemas.microsoft.com/office/powerpoint/2010/main" val="204947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12077"/>
            <a:ext cx="12191999" cy="1045923"/>
          </a:xfrm>
        </p:spPr>
      </p:pic>
      <p:sp>
        <p:nvSpPr>
          <p:cNvPr id="7" name="pole tekstowe 6">
            <a:extLst>
              <a:ext uri="{FF2B5EF4-FFF2-40B4-BE49-F238E27FC236}">
                <a16:creationId xmlns:a16="http://schemas.microsoft.com/office/drawing/2014/main" id="{EBC352D0-0A3B-483F-9637-C146A3EDF3A7}"/>
              </a:ext>
            </a:extLst>
          </p:cNvPr>
          <p:cNvSpPr txBox="1"/>
          <p:nvPr/>
        </p:nvSpPr>
        <p:spPr>
          <a:xfrm>
            <a:off x="1381444" y="1068223"/>
            <a:ext cx="9939901" cy="2739211"/>
          </a:xfrm>
          <a:prstGeom prst="rect">
            <a:avLst/>
          </a:prstGeom>
          <a:noFill/>
        </p:spPr>
        <p:txBody>
          <a:bodyPr wrap="none" rtlCol="0">
            <a:spAutoFit/>
          </a:bodyPr>
          <a:lstStyle/>
          <a:p>
            <a:r>
              <a:rPr lang="en-US" sz="3600" b="1" dirty="0">
                <a:solidFill>
                  <a:srgbClr val="002060"/>
                </a:solidFill>
              </a:rPr>
              <a:t>Language</a:t>
            </a:r>
            <a:r>
              <a:rPr lang="en-US" sz="3600" dirty="0">
                <a:solidFill>
                  <a:srgbClr val="002060"/>
                </a:solidFill>
              </a:rPr>
              <a:t> reveals the engine of our souls, our mind. </a:t>
            </a:r>
            <a:br>
              <a:rPr lang="en-US" sz="3600" dirty="0">
                <a:solidFill>
                  <a:srgbClr val="002060"/>
                </a:solidFill>
              </a:rPr>
            </a:br>
            <a:r>
              <a:rPr lang="en-US" sz="3600" dirty="0">
                <a:solidFill>
                  <a:srgbClr val="002060"/>
                </a:solidFill>
              </a:rPr>
              <a:t>It illuminates us and energizes us. </a:t>
            </a:r>
            <a:br>
              <a:rPr lang="en-US" sz="3600" dirty="0">
                <a:solidFill>
                  <a:srgbClr val="002060"/>
                </a:solidFill>
              </a:rPr>
            </a:br>
            <a:r>
              <a:rPr lang="en-US" sz="3600" dirty="0">
                <a:solidFill>
                  <a:srgbClr val="002060"/>
                </a:solidFill>
              </a:rPr>
              <a:t>We share it with all we meet. </a:t>
            </a:r>
            <a:br>
              <a:rPr lang="en-US" sz="3600" dirty="0">
                <a:solidFill>
                  <a:srgbClr val="002060"/>
                </a:solidFill>
              </a:rPr>
            </a:br>
            <a:r>
              <a:rPr lang="en-US" sz="3600" dirty="0">
                <a:solidFill>
                  <a:srgbClr val="002060"/>
                </a:solidFill>
              </a:rPr>
              <a:t>It is </a:t>
            </a:r>
            <a:r>
              <a:rPr lang="en-US" sz="3600" b="1" dirty="0">
                <a:solidFill>
                  <a:srgbClr val="002060"/>
                </a:solidFill>
              </a:rPr>
              <a:t>the cognitive fire </a:t>
            </a:r>
            <a:r>
              <a:rPr lang="en-US" sz="3600" dirty="0">
                <a:solidFill>
                  <a:srgbClr val="002060"/>
                </a:solidFill>
              </a:rPr>
              <a:t>of human life.</a:t>
            </a:r>
            <a:br>
              <a:rPr lang="en-US" dirty="0">
                <a:solidFill>
                  <a:srgbClr val="002060"/>
                </a:solidFill>
              </a:rPr>
            </a:br>
            <a:br>
              <a:rPr lang="en-US" dirty="0">
                <a:solidFill>
                  <a:srgbClr val="002060"/>
                </a:solidFill>
              </a:rPr>
            </a:br>
            <a:r>
              <a:rPr lang="en-US" sz="1000" dirty="0">
                <a:solidFill>
                  <a:srgbClr val="002060"/>
                </a:solidFill>
              </a:rPr>
              <a:t>D. L. Everett, </a:t>
            </a:r>
            <a:r>
              <a:rPr lang="en-US" sz="1000" i="1" dirty="0">
                <a:solidFill>
                  <a:srgbClr val="002060"/>
                </a:solidFill>
              </a:rPr>
              <a:t>Language, The Cultural Tool</a:t>
            </a:r>
            <a:endParaRPr lang="pl-PL" sz="1000" dirty="0">
              <a:solidFill>
                <a:srgbClr val="002060"/>
              </a:solidFill>
            </a:endParaRPr>
          </a:p>
        </p:txBody>
      </p:sp>
    </p:spTree>
    <p:extLst>
      <p:ext uri="{BB962C8B-B14F-4D97-AF65-F5344CB8AC3E}">
        <p14:creationId xmlns:p14="http://schemas.microsoft.com/office/powerpoint/2010/main" val="2186263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Symbol zastępczy zawartości 3"/>
          <p:cNvPicPr/>
          <p:nvPr/>
        </p:nvPicPr>
        <p:blipFill>
          <a:blip r:embed="rId2"/>
          <a:stretch/>
        </p:blipFill>
        <p:spPr>
          <a:xfrm>
            <a:off x="0" y="5812200"/>
            <a:ext cx="12191400" cy="1045080"/>
          </a:xfrm>
          <a:prstGeom prst="rect">
            <a:avLst/>
          </a:prstGeom>
          <a:ln>
            <a:noFill/>
          </a:ln>
        </p:spPr>
      </p:pic>
      <p:sp>
        <p:nvSpPr>
          <p:cNvPr id="167"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a:lstStyle/>
          <a:p>
            <a:endParaRPr lang="pl-PL"/>
          </a:p>
        </p:txBody>
      </p:sp>
      <p:sp>
        <p:nvSpPr>
          <p:cNvPr id="168" name="CustomShape 2"/>
          <p:cNvSpPr/>
          <p:nvPr/>
        </p:nvSpPr>
        <p:spPr>
          <a:xfrm>
            <a:off x="1089000" y="2377440"/>
            <a:ext cx="8902080" cy="368640"/>
          </a:xfrm>
          <a:prstGeom prst="rect">
            <a:avLst/>
          </a:prstGeom>
          <a:noFill/>
          <a:ln>
            <a:noFill/>
          </a:ln>
        </p:spPr>
        <p:style>
          <a:lnRef idx="0">
            <a:scrgbClr r="0" g="0" b="0"/>
          </a:lnRef>
          <a:fillRef idx="0">
            <a:scrgbClr r="0" g="0" b="0"/>
          </a:fillRef>
          <a:effectRef idx="0">
            <a:scrgbClr r="0" g="0" b="0"/>
          </a:effectRef>
          <a:fontRef idx="minor"/>
        </p:style>
        <p:txBody>
          <a:bodyPr/>
          <a:lstStyle/>
          <a:p>
            <a:endParaRPr lang="pl-PL"/>
          </a:p>
        </p:txBody>
      </p:sp>
      <p:sp>
        <p:nvSpPr>
          <p:cNvPr id="2" name="pole tekstowe 1">
            <a:extLst>
              <a:ext uri="{FF2B5EF4-FFF2-40B4-BE49-F238E27FC236}">
                <a16:creationId xmlns:a16="http://schemas.microsoft.com/office/drawing/2014/main" id="{7B52DD80-C834-CFAA-A7A6-E661E5921E09}"/>
              </a:ext>
            </a:extLst>
          </p:cNvPr>
          <p:cNvSpPr txBox="1"/>
          <p:nvPr/>
        </p:nvSpPr>
        <p:spPr>
          <a:xfrm>
            <a:off x="1470153" y="1823096"/>
            <a:ext cx="3197414" cy="1477328"/>
          </a:xfrm>
          <a:prstGeom prst="rect">
            <a:avLst/>
          </a:prstGeom>
          <a:noFill/>
        </p:spPr>
        <p:txBody>
          <a:bodyPr wrap="none" rtlCol="0">
            <a:spAutoFit/>
          </a:bodyPr>
          <a:lstStyle/>
          <a:p>
            <a:r>
              <a:rPr lang="pl-PL" sz="2400" b="1" strike="noStrike" spc="-1" dirty="0" err="1">
                <a:solidFill>
                  <a:srgbClr val="002060"/>
                </a:solidFill>
                <a:latin typeface="Calibri" panose="020F0502020204030204" pitchFamily="34" charset="0"/>
                <a:cs typeface="Calibri" panose="020F0502020204030204" pitchFamily="34" charset="0"/>
              </a:rPr>
              <a:t>Multimodal</a:t>
            </a:r>
            <a:r>
              <a:rPr lang="pl-PL" sz="2400" b="1" strike="noStrike" spc="-1" dirty="0">
                <a:solidFill>
                  <a:srgbClr val="002060"/>
                </a:solidFill>
                <a:latin typeface="Calibri" panose="020F0502020204030204" pitchFamily="34" charset="0"/>
                <a:cs typeface="Calibri" panose="020F0502020204030204" pitchFamily="34" charset="0"/>
              </a:rPr>
              <a:t> </a:t>
            </a:r>
            <a:r>
              <a:rPr lang="pl-PL" sz="2400" b="1" strike="noStrike" spc="-1" dirty="0" err="1">
                <a:solidFill>
                  <a:srgbClr val="002060"/>
                </a:solidFill>
                <a:latin typeface="Calibri" panose="020F0502020204030204" pitchFamily="34" charset="0"/>
                <a:cs typeface="Calibri" panose="020F0502020204030204" pitchFamily="34" charset="0"/>
              </a:rPr>
              <a:t>pedagogies</a:t>
            </a:r>
            <a:endParaRPr lang="pl-PL" sz="2400" b="1" strike="noStrike" spc="-1" dirty="0">
              <a:solidFill>
                <a:srgbClr val="002060"/>
              </a:solidFill>
              <a:latin typeface="Calibri" panose="020F0502020204030204" pitchFamily="34" charset="0"/>
              <a:cs typeface="Calibri" panose="020F0502020204030204" pitchFamily="34" charset="0"/>
            </a:endParaRPr>
          </a:p>
          <a:p>
            <a:endParaRPr lang="pl-PL" sz="2400" b="1" strike="noStrike" spc="-1" dirty="0">
              <a:solidFill>
                <a:srgbClr val="002060"/>
              </a:solidFill>
              <a:latin typeface="Calibri" panose="020F0502020204030204" pitchFamily="34" charset="0"/>
              <a:cs typeface="Calibri" panose="020F0502020204030204" pitchFamily="34" charset="0"/>
            </a:endParaRPr>
          </a:p>
          <a:p>
            <a:r>
              <a:rPr lang="pl-PL" sz="2400" b="1" strike="noStrike" spc="-1" dirty="0" err="1">
                <a:solidFill>
                  <a:srgbClr val="002060"/>
                </a:solidFill>
                <a:latin typeface="Calibri" panose="020F0502020204030204" pitchFamily="34" charset="0"/>
                <a:cs typeface="Calibri" panose="020F0502020204030204" pitchFamily="34" charset="0"/>
              </a:rPr>
              <a:t>Multiliteracies</a:t>
            </a:r>
            <a:endParaRPr lang="pl-PL" sz="2400" b="1" strike="noStrike" spc="-1" dirty="0">
              <a:solidFill>
                <a:srgbClr val="002060"/>
              </a:solidFill>
              <a:latin typeface="Calibri" panose="020F0502020204030204" pitchFamily="34" charset="0"/>
              <a:cs typeface="Calibri" panose="020F0502020204030204" pitchFamily="34" charset="0"/>
            </a:endParaRPr>
          </a:p>
          <a:p>
            <a:endParaRPr lang="pl-PL" dirty="0"/>
          </a:p>
        </p:txBody>
      </p:sp>
      <p:pic>
        <p:nvPicPr>
          <p:cNvPr id="1026" name="Picture 2" descr="Use film to teach languages - Cornerhouse">
            <a:extLst>
              <a:ext uri="{FF2B5EF4-FFF2-40B4-BE49-F238E27FC236}">
                <a16:creationId xmlns:a16="http://schemas.microsoft.com/office/drawing/2014/main" id="{853987E1-B3C9-7375-E554-58EBBD5EA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434" y="0"/>
            <a:ext cx="4066846" cy="57456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Symbol zastępczy zawartości 3"/>
          <p:cNvPicPr/>
          <p:nvPr/>
        </p:nvPicPr>
        <p:blipFill>
          <a:blip r:embed="rId2"/>
          <a:stretch/>
        </p:blipFill>
        <p:spPr>
          <a:xfrm>
            <a:off x="0" y="5812200"/>
            <a:ext cx="12191400" cy="1045080"/>
          </a:xfrm>
          <a:prstGeom prst="rect">
            <a:avLst/>
          </a:prstGeom>
          <a:ln>
            <a:noFill/>
          </a:ln>
        </p:spPr>
      </p:pic>
      <p:sp>
        <p:nvSpPr>
          <p:cNvPr id="291" name="CustomShape 1"/>
          <p:cNvSpPr/>
          <p:nvPr/>
        </p:nvSpPr>
        <p:spPr>
          <a:xfrm>
            <a:off x="889200" y="885240"/>
            <a:ext cx="10514880" cy="219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3600" b="0" strike="noStrike" spc="-1" dirty="0">
                <a:solidFill>
                  <a:srgbClr val="000000"/>
                </a:solidFill>
                <a:latin typeface="Calibri"/>
                <a:ea typeface="DejaVu Sans"/>
              </a:rPr>
              <a:t>FILM </a:t>
            </a:r>
            <a:r>
              <a:rPr lang="pl-PL" sz="3600" b="0" strike="noStrike" spc="-1" dirty="0" err="1">
                <a:solidFill>
                  <a:srgbClr val="000000"/>
                </a:solidFill>
                <a:latin typeface="Calibri"/>
                <a:ea typeface="DejaVu Sans"/>
              </a:rPr>
              <a:t>has</a:t>
            </a:r>
            <a:r>
              <a:rPr lang="pl-PL" sz="3600" b="0" strike="noStrike" spc="-1" dirty="0">
                <a:solidFill>
                  <a:srgbClr val="000000"/>
                </a:solidFill>
                <a:latin typeface="Calibri"/>
                <a:ea typeface="DejaVu Sans"/>
              </a:rPr>
              <a:t> the </a:t>
            </a:r>
            <a:r>
              <a:rPr lang="pl-PL" sz="3600" b="0" strike="noStrike" spc="-1" dirty="0" err="1">
                <a:solidFill>
                  <a:srgbClr val="000000"/>
                </a:solidFill>
                <a:latin typeface="Calibri"/>
                <a:ea typeface="DejaVu Sans"/>
              </a:rPr>
              <a:t>potential</a:t>
            </a:r>
            <a:r>
              <a:rPr lang="pl-PL" sz="3600" b="0" strike="noStrike" spc="-1" dirty="0">
                <a:solidFill>
                  <a:srgbClr val="000000"/>
                </a:solidFill>
                <a:latin typeface="Calibri"/>
                <a:ea typeface="DejaVu Sans"/>
              </a:rPr>
              <a:t> </a:t>
            </a:r>
            <a:endParaRPr lang="pl-PL" sz="3600" b="0" strike="noStrike" spc="-1" dirty="0">
              <a:latin typeface="Arial"/>
            </a:endParaRPr>
          </a:p>
          <a:p>
            <a:pPr algn="ctr">
              <a:lnSpc>
                <a:spcPct val="100000"/>
              </a:lnSpc>
            </a:pPr>
            <a:r>
              <a:rPr lang="pl-PL" sz="3600" b="0" strike="noStrike" spc="-1" dirty="0">
                <a:solidFill>
                  <a:srgbClr val="000000"/>
                </a:solidFill>
                <a:latin typeface="Calibri"/>
                <a:ea typeface="DejaVu Sans"/>
              </a:rPr>
              <a:t>to lift </a:t>
            </a:r>
            <a:r>
              <a:rPr lang="pl-PL" sz="3600" b="0" strike="noStrike" spc="-1" dirty="0" err="1">
                <a:solidFill>
                  <a:srgbClr val="000000"/>
                </a:solidFill>
                <a:latin typeface="Calibri"/>
                <a:ea typeface="DejaVu Sans"/>
              </a:rPr>
              <a:t>language</a:t>
            </a:r>
            <a:r>
              <a:rPr lang="pl-PL" sz="3600" b="0" strike="noStrike" spc="-1" dirty="0">
                <a:solidFill>
                  <a:srgbClr val="000000"/>
                </a:solidFill>
                <a:latin typeface="Calibri"/>
                <a:ea typeface="DejaVu Sans"/>
              </a:rPr>
              <a:t> off the </a:t>
            </a:r>
            <a:r>
              <a:rPr lang="pl-PL" sz="3600" b="0" strike="noStrike" spc="-1" dirty="0" err="1">
                <a:solidFill>
                  <a:srgbClr val="000000"/>
                </a:solidFill>
                <a:latin typeface="Calibri"/>
                <a:ea typeface="DejaVu Sans"/>
              </a:rPr>
              <a:t>page</a:t>
            </a:r>
            <a:r>
              <a:rPr lang="pl-PL" sz="3600" b="0" strike="noStrike" spc="-1" dirty="0">
                <a:solidFill>
                  <a:srgbClr val="000000"/>
                </a:solidFill>
                <a:latin typeface="Calibri"/>
                <a:ea typeface="DejaVu Sans"/>
              </a:rPr>
              <a:t> </a:t>
            </a:r>
            <a:endParaRPr lang="pl-PL" sz="3600" b="0" strike="noStrike" spc="-1" dirty="0">
              <a:latin typeface="Arial"/>
            </a:endParaRPr>
          </a:p>
          <a:p>
            <a:pPr algn="ctr">
              <a:lnSpc>
                <a:spcPct val="100000"/>
              </a:lnSpc>
            </a:pPr>
            <a:r>
              <a:rPr lang="pl-PL" sz="3600" b="0" strike="noStrike" spc="-1" dirty="0">
                <a:solidFill>
                  <a:srgbClr val="000000"/>
                </a:solidFill>
                <a:latin typeface="Calibri"/>
                <a:ea typeface="DejaVu Sans"/>
              </a:rPr>
              <a:t>and </a:t>
            </a:r>
            <a:r>
              <a:rPr lang="pl-PL" sz="3600" b="0" strike="noStrike" spc="-1" dirty="0" err="1">
                <a:solidFill>
                  <a:srgbClr val="000000"/>
                </a:solidFill>
                <a:latin typeface="Calibri"/>
                <a:ea typeface="DejaVu Sans"/>
              </a:rPr>
              <a:t>bring</a:t>
            </a:r>
            <a:r>
              <a:rPr lang="pl-PL" sz="3600" b="0" strike="noStrike" spc="-1" dirty="0">
                <a:solidFill>
                  <a:srgbClr val="000000"/>
                </a:solidFill>
                <a:latin typeface="Calibri"/>
                <a:ea typeface="DejaVu Sans"/>
              </a:rPr>
              <a:t> </a:t>
            </a:r>
            <a:r>
              <a:rPr lang="pl-PL" sz="3600" b="0" strike="noStrike" spc="-1" dirty="0" err="1">
                <a:solidFill>
                  <a:srgbClr val="000000"/>
                </a:solidFill>
                <a:latin typeface="Calibri"/>
                <a:ea typeface="DejaVu Sans"/>
              </a:rPr>
              <a:t>it</a:t>
            </a:r>
            <a:r>
              <a:rPr lang="pl-PL" sz="3600" b="0" strike="noStrike" spc="-1" dirty="0">
                <a:solidFill>
                  <a:srgbClr val="000000"/>
                </a:solidFill>
                <a:latin typeface="Calibri"/>
                <a:ea typeface="DejaVu Sans"/>
              </a:rPr>
              <a:t> to (</a:t>
            </a:r>
            <a:r>
              <a:rPr lang="pl-PL" sz="3600" b="0" strike="noStrike" spc="-1" dirty="0" err="1">
                <a:solidFill>
                  <a:srgbClr val="000000"/>
                </a:solidFill>
                <a:latin typeface="Calibri"/>
                <a:ea typeface="DejaVu Sans"/>
              </a:rPr>
              <a:t>technicolour</a:t>
            </a:r>
            <a:r>
              <a:rPr lang="pl-PL" sz="3600" b="0" strike="noStrike" spc="-1" dirty="0">
                <a:solidFill>
                  <a:srgbClr val="000000"/>
                </a:solidFill>
                <a:latin typeface="Calibri"/>
                <a:ea typeface="DejaVu Sans"/>
              </a:rPr>
              <a:t>!) life in the </a:t>
            </a:r>
            <a:r>
              <a:rPr lang="pl-PL" sz="3600" b="0" strike="noStrike" spc="-1" dirty="0" err="1">
                <a:solidFill>
                  <a:srgbClr val="000000"/>
                </a:solidFill>
                <a:latin typeface="Calibri"/>
                <a:ea typeface="DejaVu Sans"/>
              </a:rPr>
              <a:t>classroom</a:t>
            </a:r>
            <a:r>
              <a:rPr lang="pl-PL" sz="3600" b="0" strike="noStrike" spc="-1" dirty="0">
                <a:solidFill>
                  <a:srgbClr val="000000"/>
                </a:solidFill>
                <a:latin typeface="Calibri"/>
                <a:ea typeface="DejaVu Sans"/>
              </a:rPr>
              <a:t>.</a:t>
            </a:r>
            <a:endParaRPr lang="pl-PL" sz="3600" b="0" strike="noStrike" spc="-1" dirty="0">
              <a:latin typeface="Arial"/>
            </a:endParaRPr>
          </a:p>
          <a:p>
            <a:pPr algn="ctr">
              <a:lnSpc>
                <a:spcPct val="100000"/>
              </a:lnSpc>
            </a:pPr>
            <a:endParaRPr lang="pl-PL" sz="3600" b="0" strike="noStrike" spc="-1" dirty="0">
              <a:latin typeface="Arial"/>
            </a:endParaRPr>
          </a:p>
          <a:p>
            <a:pPr algn="r">
              <a:lnSpc>
                <a:spcPct val="100000"/>
              </a:lnSpc>
            </a:pPr>
            <a:r>
              <a:rPr lang="pl-PL" sz="1200" b="0" strike="noStrike" spc="-1" dirty="0" err="1">
                <a:solidFill>
                  <a:srgbClr val="000000"/>
                </a:solidFill>
                <a:latin typeface="Calibri"/>
                <a:ea typeface="DejaVu Sans"/>
              </a:rPr>
              <a:t>J.Bottomley</a:t>
            </a:r>
            <a:r>
              <a:rPr lang="pl-PL" sz="1200" b="0" strike="noStrike" spc="-1" dirty="0">
                <a:solidFill>
                  <a:srgbClr val="000000"/>
                </a:solidFill>
                <a:latin typeface="Calibri"/>
                <a:ea typeface="DejaVu Sans"/>
              </a:rPr>
              <a:t> 2018</a:t>
            </a:r>
            <a:endParaRPr lang="pl-PL" sz="1200" b="0" strike="noStrike" spc="-1" dirty="0">
              <a:latin typeface="Arial"/>
            </a:endParaRPr>
          </a:p>
        </p:txBody>
      </p:sp>
      <p:pic>
        <p:nvPicPr>
          <p:cNvPr id="292" name="Picture 2"/>
          <p:cNvPicPr/>
          <p:nvPr/>
        </p:nvPicPr>
        <p:blipFill>
          <a:blip r:embed="rId3"/>
          <a:stretch/>
        </p:blipFill>
        <p:spPr>
          <a:xfrm>
            <a:off x="4377240" y="3844800"/>
            <a:ext cx="3205440" cy="1222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12077"/>
            <a:ext cx="12191999" cy="1045923"/>
          </a:xfrm>
        </p:spPr>
      </p:pic>
      <p:sp>
        <p:nvSpPr>
          <p:cNvPr id="2" name="pole tekstowe 1">
            <a:extLst>
              <a:ext uri="{FF2B5EF4-FFF2-40B4-BE49-F238E27FC236}">
                <a16:creationId xmlns:a16="http://schemas.microsoft.com/office/drawing/2014/main" id="{5D4CA84B-04C6-D770-1B5C-4BCAE817CF26}"/>
              </a:ext>
            </a:extLst>
          </p:cNvPr>
          <p:cNvSpPr txBox="1"/>
          <p:nvPr/>
        </p:nvSpPr>
        <p:spPr>
          <a:xfrm>
            <a:off x="1246096" y="1335741"/>
            <a:ext cx="5598840" cy="523220"/>
          </a:xfrm>
          <a:prstGeom prst="rect">
            <a:avLst/>
          </a:prstGeom>
          <a:noFill/>
        </p:spPr>
        <p:txBody>
          <a:bodyPr wrap="none" rtlCol="0">
            <a:spAutoFit/>
          </a:bodyPr>
          <a:lstStyle/>
          <a:p>
            <a:r>
              <a:rPr lang="pl-PL" sz="2800" b="1" dirty="0" err="1">
                <a:solidFill>
                  <a:srgbClr val="002060"/>
                </a:solidFill>
              </a:rPr>
              <a:t>Task-based</a:t>
            </a:r>
            <a:r>
              <a:rPr lang="pl-PL" sz="2800" b="1" dirty="0">
                <a:solidFill>
                  <a:srgbClr val="002060"/>
                </a:solidFill>
              </a:rPr>
              <a:t> </a:t>
            </a:r>
            <a:r>
              <a:rPr lang="pl-PL" sz="2800" b="1" dirty="0" err="1">
                <a:solidFill>
                  <a:srgbClr val="002060"/>
                </a:solidFill>
              </a:rPr>
              <a:t>language</a:t>
            </a:r>
            <a:r>
              <a:rPr lang="pl-PL" sz="2800" b="1" dirty="0">
                <a:solidFill>
                  <a:srgbClr val="002060"/>
                </a:solidFill>
              </a:rPr>
              <a:t> </a:t>
            </a:r>
            <a:r>
              <a:rPr lang="pl-PL" sz="2800" b="1" dirty="0" err="1">
                <a:solidFill>
                  <a:srgbClr val="002060"/>
                </a:solidFill>
              </a:rPr>
              <a:t>teaching</a:t>
            </a:r>
            <a:r>
              <a:rPr lang="pl-PL" sz="2800" b="1" dirty="0">
                <a:solidFill>
                  <a:srgbClr val="002060"/>
                </a:solidFill>
              </a:rPr>
              <a:t> (TBLT)</a:t>
            </a:r>
          </a:p>
        </p:txBody>
      </p:sp>
      <p:sp>
        <p:nvSpPr>
          <p:cNvPr id="3" name="pole tekstowe 2">
            <a:extLst>
              <a:ext uri="{FF2B5EF4-FFF2-40B4-BE49-F238E27FC236}">
                <a16:creationId xmlns:a16="http://schemas.microsoft.com/office/drawing/2014/main" id="{22945CB8-BBDB-8281-209D-5BB1DE610F33}"/>
              </a:ext>
            </a:extLst>
          </p:cNvPr>
          <p:cNvSpPr txBox="1"/>
          <p:nvPr/>
        </p:nvSpPr>
        <p:spPr>
          <a:xfrm>
            <a:off x="1246096" y="2372106"/>
            <a:ext cx="889217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an empirically investigated pedagogy that has garnered attention from language programs across the globe</a:t>
            </a:r>
            <a:endParaRPr lang="pl-PL" dirty="0"/>
          </a:p>
          <a:p>
            <a:pPr marL="285750" indent="-285750">
              <a:buFont typeface="Arial" panose="020B0604020202020204" pitchFamily="34" charset="0"/>
              <a:buChar char="•"/>
            </a:pPr>
            <a:r>
              <a:rPr lang="en-US" dirty="0"/>
              <a:t>provides an alternative to traditional grammar translation or present-practice-produce pedagogies by emphasizing interaction during authentic tasks.</a:t>
            </a:r>
            <a:endParaRPr lang="pl-PL" dirty="0"/>
          </a:p>
        </p:txBody>
      </p:sp>
    </p:spTree>
    <p:extLst>
      <p:ext uri="{BB962C8B-B14F-4D97-AF65-F5344CB8AC3E}">
        <p14:creationId xmlns:p14="http://schemas.microsoft.com/office/powerpoint/2010/main" val="74221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12077"/>
            <a:ext cx="12191999" cy="1045923"/>
          </a:xfrm>
        </p:spPr>
      </p:pic>
      <p:sp>
        <p:nvSpPr>
          <p:cNvPr id="2" name="pole tekstowe 1">
            <a:extLst>
              <a:ext uri="{FF2B5EF4-FFF2-40B4-BE49-F238E27FC236}">
                <a16:creationId xmlns:a16="http://schemas.microsoft.com/office/drawing/2014/main" id="{88DEBA69-6285-2246-1D89-564749B237A1}"/>
              </a:ext>
            </a:extLst>
          </p:cNvPr>
          <p:cNvSpPr txBox="1"/>
          <p:nvPr/>
        </p:nvSpPr>
        <p:spPr>
          <a:xfrm>
            <a:off x="2828658" y="1632246"/>
            <a:ext cx="5524974" cy="1785104"/>
          </a:xfrm>
          <a:prstGeom prst="rect">
            <a:avLst/>
          </a:prstGeom>
          <a:noFill/>
        </p:spPr>
        <p:txBody>
          <a:bodyPr wrap="none" rtlCol="0">
            <a:spAutoFit/>
          </a:bodyPr>
          <a:lstStyle/>
          <a:p>
            <a:pPr algn="ctr"/>
            <a:r>
              <a:rPr lang="en-US" sz="2800" b="1" dirty="0">
                <a:solidFill>
                  <a:srgbClr val="002060"/>
                </a:solidFill>
              </a:rPr>
              <a:t>Tell me and I forget.</a:t>
            </a:r>
            <a:endParaRPr lang="pl-PL" sz="2800" b="1" dirty="0">
              <a:solidFill>
                <a:srgbClr val="002060"/>
              </a:solidFill>
            </a:endParaRPr>
          </a:p>
          <a:p>
            <a:pPr algn="ctr"/>
            <a:r>
              <a:rPr lang="en-US" sz="2800" b="1" dirty="0">
                <a:solidFill>
                  <a:srgbClr val="002060"/>
                </a:solidFill>
              </a:rPr>
              <a:t>Teach me and I remember. </a:t>
            </a:r>
            <a:endParaRPr lang="pl-PL" sz="2800" b="1" dirty="0">
              <a:solidFill>
                <a:srgbClr val="002060"/>
              </a:solidFill>
            </a:endParaRPr>
          </a:p>
          <a:p>
            <a:pPr algn="ctr"/>
            <a:r>
              <a:rPr lang="en-US" sz="4400" b="1" dirty="0">
                <a:solidFill>
                  <a:srgbClr val="002060"/>
                </a:solidFill>
              </a:rPr>
              <a:t>Involve me and I learn.</a:t>
            </a:r>
            <a:endParaRPr lang="pl-PL" sz="4400" b="1" dirty="0">
              <a:solidFill>
                <a:srgbClr val="002060"/>
              </a:solidFill>
            </a:endParaRPr>
          </a:p>
          <a:p>
            <a:r>
              <a:rPr lang="pl-PL" sz="1000" b="1" dirty="0">
                <a:solidFill>
                  <a:srgbClr val="002060"/>
                </a:solidFill>
              </a:rPr>
              <a:t>  </a:t>
            </a:r>
            <a:r>
              <a:rPr lang="pl-PL" sz="1000" b="1" dirty="0" err="1">
                <a:solidFill>
                  <a:srgbClr val="002060"/>
                </a:solidFill>
              </a:rPr>
              <a:t>B.Franklin</a:t>
            </a:r>
            <a:endParaRPr lang="pl-PL" sz="1000" b="1" dirty="0">
              <a:solidFill>
                <a:srgbClr val="002060"/>
              </a:solidFill>
            </a:endParaRPr>
          </a:p>
        </p:txBody>
      </p:sp>
    </p:spTree>
    <p:extLst>
      <p:ext uri="{BB962C8B-B14F-4D97-AF65-F5344CB8AC3E}">
        <p14:creationId xmlns:p14="http://schemas.microsoft.com/office/powerpoint/2010/main" val="1178044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12077"/>
            <a:ext cx="12191999" cy="1045923"/>
          </a:xfrm>
        </p:spPr>
      </p:pic>
      <p:sp>
        <p:nvSpPr>
          <p:cNvPr id="2" name="pole tekstowe 1">
            <a:extLst>
              <a:ext uri="{FF2B5EF4-FFF2-40B4-BE49-F238E27FC236}">
                <a16:creationId xmlns:a16="http://schemas.microsoft.com/office/drawing/2014/main" id="{742F4FF7-FFF7-DED1-0336-862BA47EA9E5}"/>
              </a:ext>
            </a:extLst>
          </p:cNvPr>
          <p:cNvSpPr txBox="1"/>
          <p:nvPr/>
        </p:nvSpPr>
        <p:spPr>
          <a:xfrm>
            <a:off x="760576" y="991312"/>
            <a:ext cx="184731" cy="246221"/>
          </a:xfrm>
          <a:prstGeom prst="rect">
            <a:avLst/>
          </a:prstGeom>
          <a:noFill/>
        </p:spPr>
        <p:txBody>
          <a:bodyPr wrap="square" rtlCol="0">
            <a:spAutoFit/>
          </a:bodyPr>
          <a:lstStyle/>
          <a:p>
            <a:endParaRPr lang="pl-PL" sz="1000" dirty="0"/>
          </a:p>
        </p:txBody>
      </p:sp>
      <p:sp>
        <p:nvSpPr>
          <p:cNvPr id="3" name="pole tekstowe 2">
            <a:extLst>
              <a:ext uri="{FF2B5EF4-FFF2-40B4-BE49-F238E27FC236}">
                <a16:creationId xmlns:a16="http://schemas.microsoft.com/office/drawing/2014/main" id="{44ED57E9-6D76-F148-3A84-FC6833CDBD11}"/>
              </a:ext>
            </a:extLst>
          </p:cNvPr>
          <p:cNvSpPr txBox="1"/>
          <p:nvPr/>
        </p:nvSpPr>
        <p:spPr>
          <a:xfrm>
            <a:off x="760576" y="1781570"/>
            <a:ext cx="5537674" cy="2308324"/>
          </a:xfrm>
          <a:prstGeom prst="rect">
            <a:avLst/>
          </a:prstGeom>
          <a:noFill/>
        </p:spPr>
        <p:txBody>
          <a:bodyPr wrap="square" rtlCol="0">
            <a:spAutoFit/>
          </a:bodyPr>
          <a:lstStyle/>
          <a:p>
            <a:pPr algn="just"/>
            <a:r>
              <a:rPr lang="en-US" sz="1200" dirty="0">
                <a:latin typeface="Bradley Hand ITC" panose="03070402050302030203" pitchFamily="66" charset="0"/>
              </a:rPr>
              <a:t>Hi Everyone,</a:t>
            </a:r>
          </a:p>
          <a:p>
            <a:pPr algn="just"/>
            <a:r>
              <a:rPr lang="en-US" sz="1200" dirty="0">
                <a:latin typeface="Bradley Hand ITC" panose="03070402050302030203" pitchFamily="66" charset="0"/>
              </a:rPr>
              <a:t>this is Klaudia, Eryk and Franciszek, people who are behind all these emails and letters that you’re reading to prepare for STANAG Level 2. Each one of us is in the second year of studies. We’re from the same company, the same platoon and specialize in the same field of study which is Chemistry. As you should know STANAG stands for Standardization Agreement, which basically means that it looks alike in every NATO country. In our opinion, it’s similar to the Polish school-leaving exam at the basic level but with one difference – you have to know some basic military vocabulary. </a:t>
            </a:r>
          </a:p>
          <a:p>
            <a:pPr algn="just"/>
            <a:r>
              <a:rPr lang="en-US" sz="1200" dirty="0">
                <a:latin typeface="Bradley Hand ITC" panose="03070402050302030203" pitchFamily="66" charset="0"/>
              </a:rPr>
              <a:t>We hope our work will help you with passing the exam.</a:t>
            </a:r>
          </a:p>
          <a:p>
            <a:pPr algn="just"/>
            <a:r>
              <a:rPr lang="en-US" sz="1200" dirty="0">
                <a:latin typeface="Bradley Hand ITC" panose="03070402050302030203" pitchFamily="66" charset="0"/>
              </a:rPr>
              <a:t>Best wishes,</a:t>
            </a:r>
          </a:p>
          <a:p>
            <a:pPr algn="just"/>
            <a:r>
              <a:rPr lang="en-US" sz="1200" dirty="0">
                <a:latin typeface="Bradley Hand ITC" panose="03070402050302030203" pitchFamily="66" charset="0"/>
              </a:rPr>
              <a:t>Your fellow-students</a:t>
            </a:r>
            <a:endParaRPr lang="pl-PL" sz="1200" dirty="0">
              <a:latin typeface="Bradley Hand ITC" panose="03070402050302030203" pitchFamily="66" charset="0"/>
            </a:endParaRPr>
          </a:p>
        </p:txBody>
      </p:sp>
      <p:pic>
        <p:nvPicPr>
          <p:cNvPr id="6" name="Obraz 5" descr="Obraz zawierający grupa, stół, zielony, woda&#10;&#10;Opis wygenerowany automatycznie">
            <a:extLst>
              <a:ext uri="{FF2B5EF4-FFF2-40B4-BE49-F238E27FC236}">
                <a16:creationId xmlns:a16="http://schemas.microsoft.com/office/drawing/2014/main" id="{6C13C88F-52A7-C4DF-947F-441FCDACD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1274" y="0"/>
            <a:ext cx="4038253" cy="5812077"/>
          </a:xfrm>
          <a:prstGeom prst="rect">
            <a:avLst/>
          </a:prstGeom>
        </p:spPr>
      </p:pic>
      <p:sp>
        <p:nvSpPr>
          <p:cNvPr id="8" name="pole tekstowe 7">
            <a:extLst>
              <a:ext uri="{FF2B5EF4-FFF2-40B4-BE49-F238E27FC236}">
                <a16:creationId xmlns:a16="http://schemas.microsoft.com/office/drawing/2014/main" id="{CB29B1B3-8CFB-90E5-C007-446505505D30}"/>
              </a:ext>
            </a:extLst>
          </p:cNvPr>
          <p:cNvSpPr txBox="1"/>
          <p:nvPr/>
        </p:nvSpPr>
        <p:spPr>
          <a:xfrm>
            <a:off x="708762" y="929756"/>
            <a:ext cx="6096000" cy="369332"/>
          </a:xfrm>
          <a:prstGeom prst="rect">
            <a:avLst/>
          </a:prstGeom>
          <a:noFill/>
        </p:spPr>
        <p:txBody>
          <a:bodyPr wrap="square">
            <a:spAutoFit/>
          </a:bodyPr>
          <a:lstStyle/>
          <a:p>
            <a:r>
              <a:rPr lang="pl-PL" sz="1800" b="1" dirty="0" err="1">
                <a:solidFill>
                  <a:srgbClr val="002060"/>
                </a:solidFill>
              </a:rPr>
              <a:t>Task-based</a:t>
            </a:r>
            <a:r>
              <a:rPr lang="pl-PL" sz="1800" b="1" dirty="0">
                <a:solidFill>
                  <a:srgbClr val="002060"/>
                </a:solidFill>
              </a:rPr>
              <a:t> </a:t>
            </a:r>
            <a:r>
              <a:rPr lang="pl-PL" sz="1800" b="1" dirty="0" err="1">
                <a:solidFill>
                  <a:srgbClr val="002060"/>
                </a:solidFill>
              </a:rPr>
              <a:t>language</a:t>
            </a:r>
            <a:r>
              <a:rPr lang="pl-PL" sz="1800" b="1" dirty="0">
                <a:solidFill>
                  <a:srgbClr val="002060"/>
                </a:solidFill>
              </a:rPr>
              <a:t> </a:t>
            </a:r>
            <a:r>
              <a:rPr lang="pl-PL" sz="1800" b="1" dirty="0" err="1">
                <a:solidFill>
                  <a:srgbClr val="002060"/>
                </a:solidFill>
              </a:rPr>
              <a:t>teaching</a:t>
            </a:r>
            <a:r>
              <a:rPr lang="pl-PL" sz="1800" b="1" dirty="0">
                <a:solidFill>
                  <a:srgbClr val="002060"/>
                </a:solidFill>
              </a:rPr>
              <a:t> (TBLT)</a:t>
            </a:r>
          </a:p>
        </p:txBody>
      </p:sp>
    </p:spTree>
    <p:extLst>
      <p:ext uri="{BB962C8B-B14F-4D97-AF65-F5344CB8AC3E}">
        <p14:creationId xmlns:p14="http://schemas.microsoft.com/office/powerpoint/2010/main" val="327903754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32108</TotalTime>
  <Words>626</Words>
  <Application>Microsoft Office PowerPoint</Application>
  <PresentationFormat>Panoramiczny</PresentationFormat>
  <Paragraphs>50</Paragraphs>
  <Slides>23</Slides>
  <Notes>1</Notes>
  <HiddenSlides>0</HiddenSlides>
  <MMClips>0</MMClips>
  <ScaleCrop>false</ScaleCrop>
  <HeadingPairs>
    <vt:vector size="8" baseType="variant">
      <vt:variant>
        <vt:lpstr>Używane czcionki</vt:lpstr>
      </vt:variant>
      <vt:variant>
        <vt:i4>5</vt:i4>
      </vt:variant>
      <vt:variant>
        <vt:lpstr>Motyw</vt:lpstr>
      </vt:variant>
      <vt:variant>
        <vt:i4>1</vt:i4>
      </vt:variant>
      <vt:variant>
        <vt:lpstr>Osadzone serwery OLE</vt:lpstr>
      </vt:variant>
      <vt:variant>
        <vt:i4>1</vt:i4>
      </vt:variant>
      <vt:variant>
        <vt:lpstr>Tytuły slajdów</vt:lpstr>
      </vt:variant>
      <vt:variant>
        <vt:i4>23</vt:i4>
      </vt:variant>
    </vt:vector>
  </HeadingPairs>
  <TitlesOfParts>
    <vt:vector size="30" baseType="lpstr">
      <vt:lpstr>Arial</vt:lpstr>
      <vt:lpstr>Bradley Hand ITC</vt:lpstr>
      <vt:lpstr>Calibri</vt:lpstr>
      <vt:lpstr>Calibri Light</vt:lpstr>
      <vt:lpstr>Times New Roman</vt:lpstr>
      <vt:lpstr>Motyw pakietu Office</vt:lpstr>
      <vt:lpstr>Document</vt:lpstr>
      <vt:lpstr>Prezentacja programu PowerPoint</vt:lpstr>
      <vt:lpstr>Involve me and I learn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References: Ellis R., Task-based language learning and teaching, Oxford: Oxford University Press 2003. Everett D. L., Language, The Cultural Tool, Pantheon Books, New York 2012. Footitt H., Kelly M. (eds), Languages and the Military: Alliances, Occupation and Peace Building, Palgrave Macmillan, Hampshire 2012. Jones I.P., Askew L., Meeting the Language Challenges of NATO Operations. Policy, Practice and Professionalization, Palgrave Macmillan, Hampshire 2014. Sienkiewicz P., Homo reticulus w zmieniającym się świecie, „Transformacje”, Z,1-2/2017. https://www.thebritishacademy.ac.uk/publications/lost-words-need-languages-uk-diplomacy-and-security  Photographs and pictures: https://www.wojsko-polskie.pl/wat/ https://www.facebook.com/nklWAT?locale=pl_PL https://e-learning.wat.edu.pl/course/index.php?categoryid=83  </vt:lpstr>
      <vt:lpstr>Thank you.</vt:lpstr>
    </vt:vector>
  </TitlesOfParts>
  <Company>WSISiZ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Jarosław Tondera</dc:creator>
  <cp:lastModifiedBy>Agata Jagiełło-Tondera</cp:lastModifiedBy>
  <cp:revision>181</cp:revision>
  <cp:lastPrinted>2018-09-20T22:41:25Z</cp:lastPrinted>
  <dcterms:created xsi:type="dcterms:W3CDTF">2018-01-21T15:08:21Z</dcterms:created>
  <dcterms:modified xsi:type="dcterms:W3CDTF">2023-11-26T18:05:16Z</dcterms:modified>
</cp:coreProperties>
</file>