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  <p:sldId id="264" r:id="rId7"/>
    <p:sldId id="265" r:id="rId8"/>
    <p:sldId id="263" r:id="rId9"/>
    <p:sldId id="261" r:id="rId10"/>
    <p:sldId id="266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12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18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63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66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544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07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462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90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74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38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74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05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18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8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84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6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2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984F5-6C15-46BC-A326-0F7BE383B7AF}" type="datetimeFigureOut">
              <a:rPr lang="da-DK" smtClean="0"/>
              <a:t>20-04-2024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2DD05C2-1434-47A5-80E4-8D2DB1F7B0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41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l.fels.dk/searchEngD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bogen.com/da/search/classic?query=squadron&amp;dictionaryId=firm-57&amp;allowSwitchDictionary=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The </a:t>
            </a:r>
            <a:r>
              <a:rPr lang="da-DK" sz="4800" b="1" dirty="0" err="1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Dubious</a:t>
            </a:r>
            <a: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da-DK" sz="4800" b="1" dirty="0" err="1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Endeavors</a:t>
            </a:r>
            <a: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b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of a </a:t>
            </a:r>
            <a:r>
              <a:rPr lang="da-DK" sz="4800" b="1" dirty="0" err="1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Quack</a:t>
            </a:r>
            <a: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da-DK" sz="4800" b="1" dirty="0" err="1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Terminologist</a:t>
            </a:r>
            <a:r>
              <a:rPr lang="da-DK" sz="4800" b="1" dirty="0" smtClean="0">
                <a:latin typeface="Algerian" panose="04020705040A02060702" pitchFamily="8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….</a:t>
            </a:r>
            <a:endParaRPr lang="da-DK" sz="4800" b="1" dirty="0">
              <a:latin typeface="Algerian" panose="04020705040A02060702" pitchFamily="82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8807" y="1583703"/>
            <a:ext cx="5542961" cy="52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Abstract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20000" y="1357460"/>
            <a:ext cx="10233800" cy="5420411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 smtClean="0"/>
              <a:t>Despite</a:t>
            </a:r>
            <a:r>
              <a:rPr lang="da-DK" dirty="0" smtClean="0"/>
              <a:t> </a:t>
            </a:r>
            <a:r>
              <a:rPr lang="da-DK" dirty="0" err="1" smtClean="0"/>
              <a:t>having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designated</a:t>
            </a:r>
            <a:r>
              <a:rPr lang="da-DK" dirty="0" smtClean="0"/>
              <a:t> </a:t>
            </a:r>
            <a:r>
              <a:rPr lang="da-DK" dirty="0" err="1" smtClean="0"/>
              <a:t>personnel</a:t>
            </a:r>
            <a:r>
              <a:rPr lang="da-DK" dirty="0" smtClean="0"/>
              <a:t> nor </a:t>
            </a:r>
            <a:r>
              <a:rPr lang="da-DK" dirty="0" err="1" smtClean="0"/>
              <a:t>any</a:t>
            </a:r>
            <a:r>
              <a:rPr lang="da-DK" dirty="0" smtClean="0"/>
              <a:t> </a:t>
            </a:r>
            <a:r>
              <a:rPr lang="da-DK" dirty="0" err="1" smtClean="0"/>
              <a:t>earmarked</a:t>
            </a:r>
            <a:r>
              <a:rPr lang="da-DK" dirty="0" smtClean="0"/>
              <a:t> </a:t>
            </a:r>
            <a:r>
              <a:rPr lang="da-DK" dirty="0" err="1" smtClean="0"/>
              <a:t>resources</a:t>
            </a:r>
            <a:r>
              <a:rPr lang="da-DK" dirty="0" smtClean="0"/>
              <a:t> for </a:t>
            </a:r>
            <a:r>
              <a:rPr lang="da-DK" dirty="0" err="1" smtClean="0"/>
              <a:t>terminology</a:t>
            </a:r>
            <a:r>
              <a:rPr lang="da-DK" dirty="0" smtClean="0"/>
              <a:t> </a:t>
            </a:r>
            <a:r>
              <a:rPr lang="da-DK" dirty="0" err="1" smtClean="0"/>
              <a:t>tasks</a:t>
            </a:r>
            <a:r>
              <a:rPr lang="da-DK" dirty="0" smtClean="0"/>
              <a:t>, the Danish </a:t>
            </a:r>
            <a:r>
              <a:rPr lang="da-DK" dirty="0" err="1"/>
              <a:t>Armed</a:t>
            </a:r>
            <a:r>
              <a:rPr lang="da-DK" dirty="0"/>
              <a:t> Forces </a:t>
            </a:r>
            <a:r>
              <a:rPr lang="da-DK" dirty="0" err="1"/>
              <a:t>Foreign</a:t>
            </a:r>
            <a:r>
              <a:rPr lang="da-DK" dirty="0"/>
              <a:t>-Languages </a:t>
            </a:r>
            <a:r>
              <a:rPr lang="da-DK" dirty="0" err="1" smtClean="0"/>
              <a:t>Academy’s</a:t>
            </a:r>
            <a:r>
              <a:rPr lang="da-DK" dirty="0" smtClean="0"/>
              <a:t> </a:t>
            </a:r>
            <a:r>
              <a:rPr lang="da-DK" dirty="0" err="1" smtClean="0"/>
              <a:t>section</a:t>
            </a:r>
            <a:r>
              <a:rPr lang="da-DK" dirty="0" smtClean="0"/>
              <a:t> responsible for English </a:t>
            </a:r>
            <a:r>
              <a:rPr lang="da-DK" dirty="0" err="1" smtClean="0"/>
              <a:t>training</a:t>
            </a:r>
            <a:r>
              <a:rPr lang="da-DK" dirty="0" smtClean="0"/>
              <a:t> of </a:t>
            </a:r>
            <a:r>
              <a:rPr lang="da-DK" dirty="0" err="1" smtClean="0"/>
              <a:t>cadets</a:t>
            </a:r>
            <a:r>
              <a:rPr lang="da-DK" dirty="0" smtClean="0"/>
              <a:t> and STANAG-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language</a:t>
            </a:r>
            <a:r>
              <a:rPr lang="da-DK" dirty="0" smtClean="0"/>
              <a:t> </a:t>
            </a:r>
            <a:r>
              <a:rPr lang="da-DK" dirty="0" err="1" smtClean="0"/>
              <a:t>testing</a:t>
            </a:r>
            <a:r>
              <a:rPr lang="da-DK" dirty="0" smtClean="0"/>
              <a:t> is </a:t>
            </a:r>
            <a:r>
              <a:rPr lang="da-DK" dirty="0" err="1" smtClean="0"/>
              <a:t>required</a:t>
            </a:r>
            <a:r>
              <a:rPr lang="da-DK" dirty="0" smtClean="0"/>
              <a:t> to </a:t>
            </a:r>
            <a:r>
              <a:rPr lang="da-DK" dirty="0" err="1" smtClean="0"/>
              <a:t>solve</a:t>
            </a:r>
            <a:r>
              <a:rPr lang="da-DK" dirty="0" smtClean="0"/>
              <a:t> </a:t>
            </a:r>
            <a:r>
              <a:rPr lang="da-DK" dirty="0" err="1" smtClean="0"/>
              <a:t>assignments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involve</a:t>
            </a:r>
            <a:r>
              <a:rPr lang="da-DK" dirty="0" smtClean="0"/>
              <a:t> </a:t>
            </a:r>
            <a:r>
              <a:rPr lang="da-DK" dirty="0" err="1" smtClean="0"/>
              <a:t>translating</a:t>
            </a:r>
            <a:r>
              <a:rPr lang="da-DK" dirty="0" smtClean="0"/>
              <a:t> and </a:t>
            </a:r>
            <a:r>
              <a:rPr lang="da-DK" dirty="0" err="1" smtClean="0"/>
              <a:t>updating</a:t>
            </a:r>
            <a:r>
              <a:rPr lang="da-DK" dirty="0" smtClean="0"/>
              <a:t> of in-house </a:t>
            </a:r>
            <a:r>
              <a:rPr lang="da-DK" dirty="0" err="1" smtClean="0"/>
              <a:t>glossaries</a:t>
            </a:r>
            <a:r>
              <a:rPr lang="da-DK" dirty="0" smtClean="0"/>
              <a:t>.</a:t>
            </a:r>
          </a:p>
          <a:p>
            <a:r>
              <a:rPr lang="da-DK" dirty="0" smtClean="0"/>
              <a:t>The purpose of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glossaries</a:t>
            </a:r>
            <a:r>
              <a:rPr lang="da-DK" dirty="0" smtClean="0"/>
              <a:t> is to </a:t>
            </a:r>
            <a:r>
              <a:rPr lang="da-DK" dirty="0" err="1" smtClean="0"/>
              <a:t>make</a:t>
            </a:r>
            <a:r>
              <a:rPr lang="da-DK" dirty="0" smtClean="0"/>
              <a:t> officer </a:t>
            </a:r>
            <a:r>
              <a:rPr lang="da-DK" dirty="0" err="1" smtClean="0"/>
              <a:t>cadets</a:t>
            </a:r>
            <a:r>
              <a:rPr lang="da-DK" dirty="0" smtClean="0"/>
              <a:t> </a:t>
            </a:r>
            <a:r>
              <a:rPr lang="da-DK" dirty="0" err="1" smtClean="0"/>
              <a:t>aware</a:t>
            </a:r>
            <a:r>
              <a:rPr lang="da-DK" dirty="0" smtClean="0"/>
              <a:t> of </a:t>
            </a:r>
            <a:r>
              <a:rPr lang="da-DK" dirty="0" err="1" smtClean="0"/>
              <a:t>authorized</a:t>
            </a:r>
            <a:r>
              <a:rPr lang="da-DK" dirty="0" smtClean="0"/>
              <a:t> English </a:t>
            </a:r>
            <a:r>
              <a:rPr lang="da-DK" dirty="0" err="1" smtClean="0"/>
              <a:t>terminology</a:t>
            </a:r>
            <a:r>
              <a:rPr lang="da-DK" dirty="0" smtClean="0"/>
              <a:t>. In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words</a:t>
            </a:r>
            <a:r>
              <a:rPr lang="da-DK" dirty="0" smtClean="0"/>
              <a:t>,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focus</a:t>
            </a:r>
            <a:r>
              <a:rPr lang="da-DK" dirty="0" smtClean="0"/>
              <a:t> is </a:t>
            </a:r>
            <a:r>
              <a:rPr lang="da-DK" b="1" dirty="0" err="1" smtClean="0"/>
              <a:t>descriptive</a:t>
            </a:r>
            <a:r>
              <a:rPr lang="da-DK" dirty="0" smtClean="0"/>
              <a:t>. This </a:t>
            </a:r>
            <a:r>
              <a:rPr lang="da-DK" dirty="0" err="1" smtClean="0"/>
              <a:t>contrasts</a:t>
            </a:r>
            <a:r>
              <a:rPr lang="da-DK" dirty="0" smtClean="0"/>
              <a:t> with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organizations</a:t>
            </a:r>
            <a:r>
              <a:rPr lang="da-DK" dirty="0" smtClean="0"/>
              <a:t> at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conference</a:t>
            </a:r>
            <a:r>
              <a:rPr lang="da-DK" dirty="0" smtClean="0"/>
              <a:t>, </a:t>
            </a:r>
            <a:r>
              <a:rPr lang="da-DK" dirty="0" err="1" smtClean="0"/>
              <a:t>who</a:t>
            </a:r>
            <a:r>
              <a:rPr lang="da-DK" dirty="0" smtClean="0"/>
              <a:t> have </a:t>
            </a:r>
            <a:r>
              <a:rPr lang="da-DK" b="1" dirty="0" err="1" smtClean="0"/>
              <a:t>prescriptive</a:t>
            </a:r>
            <a:r>
              <a:rPr lang="da-DK" dirty="0" smtClean="0"/>
              <a:t> </a:t>
            </a:r>
            <a:r>
              <a:rPr lang="da-DK" dirty="0" err="1" smtClean="0"/>
              <a:t>mandates</a:t>
            </a:r>
            <a:r>
              <a:rPr lang="da-DK" dirty="0" smtClean="0"/>
              <a:t> in </a:t>
            </a:r>
            <a:r>
              <a:rPr lang="da-DK" dirty="0" err="1" smtClean="0"/>
              <a:t>order</a:t>
            </a:r>
            <a:r>
              <a:rPr lang="da-DK" dirty="0" smtClean="0"/>
              <a:t> to </a:t>
            </a:r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err="1" smtClean="0"/>
              <a:t>authorized</a:t>
            </a:r>
            <a:r>
              <a:rPr lang="da-DK" dirty="0" smtClean="0"/>
              <a:t> </a:t>
            </a:r>
            <a:r>
              <a:rPr lang="da-DK" dirty="0" err="1" smtClean="0"/>
              <a:t>terminology</a:t>
            </a:r>
            <a:r>
              <a:rPr lang="da-DK" dirty="0" smtClean="0"/>
              <a:t> in </a:t>
            </a:r>
            <a:r>
              <a:rPr lang="da-DK" dirty="0" err="1" smtClean="0"/>
              <a:t>their</a:t>
            </a:r>
            <a:r>
              <a:rPr lang="da-DK" dirty="0" smtClean="0"/>
              <a:t> national </a:t>
            </a:r>
            <a:r>
              <a:rPr lang="da-DK" dirty="0" err="1" smtClean="0"/>
              <a:t>language</a:t>
            </a:r>
            <a:r>
              <a:rPr lang="da-DK" smtClean="0"/>
              <a:t>(s).</a:t>
            </a:r>
            <a:endParaRPr lang="da-DK" dirty="0" smtClean="0"/>
          </a:p>
          <a:p>
            <a:r>
              <a:rPr lang="da-DK" dirty="0" err="1" smtClean="0"/>
              <a:t>Since</a:t>
            </a:r>
            <a:r>
              <a:rPr lang="da-DK" dirty="0" smtClean="0"/>
              <a:t> 1997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glossaries</a:t>
            </a:r>
            <a:r>
              <a:rPr lang="da-DK" dirty="0" smtClean="0"/>
              <a:t> have </a:t>
            </a:r>
            <a:r>
              <a:rPr lang="da-DK" dirty="0" err="1" smtClean="0"/>
              <a:t>progressed</a:t>
            </a:r>
            <a:r>
              <a:rPr lang="da-DK" dirty="0" smtClean="0"/>
              <a:t> from a </a:t>
            </a:r>
            <a:r>
              <a:rPr lang="da-DK" dirty="0" err="1" smtClean="0"/>
              <a:t>loosely</a:t>
            </a:r>
            <a:r>
              <a:rPr lang="da-DK" dirty="0" smtClean="0"/>
              <a:t> </a:t>
            </a:r>
            <a:r>
              <a:rPr lang="da-DK" dirty="0" err="1" smtClean="0"/>
              <a:t>structured</a:t>
            </a:r>
            <a:r>
              <a:rPr lang="da-DK" dirty="0" smtClean="0"/>
              <a:t> </a:t>
            </a:r>
            <a:r>
              <a:rPr lang="da-DK" dirty="0" err="1" smtClean="0"/>
              <a:t>process</a:t>
            </a:r>
            <a:r>
              <a:rPr lang="da-DK" dirty="0" smtClean="0"/>
              <a:t> </a:t>
            </a:r>
            <a:r>
              <a:rPr lang="da-DK" dirty="0" err="1" smtClean="0"/>
              <a:t>focusing</a:t>
            </a:r>
            <a:r>
              <a:rPr lang="da-DK" dirty="0" smtClean="0"/>
              <a:t> on </a:t>
            </a:r>
            <a:r>
              <a:rPr lang="da-DK" dirty="0" err="1" smtClean="0"/>
              <a:t>quantity</a:t>
            </a:r>
            <a:r>
              <a:rPr lang="da-DK" dirty="0" smtClean="0"/>
              <a:t> to a </a:t>
            </a:r>
            <a:r>
              <a:rPr lang="da-DK" dirty="0" err="1" smtClean="0"/>
              <a:t>disciplined</a:t>
            </a:r>
            <a:r>
              <a:rPr lang="da-DK" dirty="0" smtClean="0"/>
              <a:t> </a:t>
            </a:r>
            <a:r>
              <a:rPr lang="da-DK" dirty="0" err="1" smtClean="0"/>
              <a:t>criterion-based</a:t>
            </a:r>
            <a:r>
              <a:rPr lang="da-DK" dirty="0" smtClean="0"/>
              <a:t> approach </a:t>
            </a:r>
            <a:r>
              <a:rPr lang="da-DK" dirty="0" err="1" smtClean="0"/>
              <a:t>highlighting</a:t>
            </a:r>
            <a:r>
              <a:rPr lang="da-DK" dirty="0" smtClean="0"/>
              <a:t> </a:t>
            </a:r>
            <a:r>
              <a:rPr lang="da-DK" dirty="0" err="1" smtClean="0"/>
              <a:t>relevance</a:t>
            </a:r>
            <a:r>
              <a:rPr lang="da-DK" dirty="0" smtClean="0"/>
              <a:t> and </a:t>
            </a:r>
            <a:r>
              <a:rPr lang="da-DK" dirty="0" err="1" smtClean="0"/>
              <a:t>validity</a:t>
            </a:r>
            <a:r>
              <a:rPr lang="da-DK" dirty="0" smtClean="0"/>
              <a:t>.</a:t>
            </a:r>
          </a:p>
          <a:p>
            <a:r>
              <a:rPr lang="da-DK" dirty="0" smtClean="0"/>
              <a:t>In 2024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hope</a:t>
            </a:r>
            <a:r>
              <a:rPr lang="da-DK" dirty="0" smtClean="0"/>
              <a:t> to </a:t>
            </a:r>
            <a:r>
              <a:rPr lang="da-DK" dirty="0" err="1" smtClean="0"/>
              <a:t>launch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latest</a:t>
            </a:r>
            <a:r>
              <a:rPr lang="da-DK" dirty="0" smtClean="0"/>
              <a:t> version; an </a:t>
            </a:r>
            <a:r>
              <a:rPr lang="da-DK" dirty="0" err="1" smtClean="0"/>
              <a:t>app</a:t>
            </a:r>
            <a:r>
              <a:rPr lang="da-DK" dirty="0" smtClean="0"/>
              <a:t> with </a:t>
            </a:r>
            <a:r>
              <a:rPr lang="da-DK" dirty="0" err="1" smtClean="0"/>
              <a:t>access</a:t>
            </a:r>
            <a:r>
              <a:rPr lang="da-DK" dirty="0" smtClean="0"/>
              <a:t> for Danish </a:t>
            </a:r>
            <a:r>
              <a:rPr lang="da-DK" dirty="0" err="1" smtClean="0"/>
              <a:t>Armed</a:t>
            </a:r>
            <a:r>
              <a:rPr lang="da-DK" dirty="0" smtClean="0"/>
              <a:t> Forces </a:t>
            </a:r>
            <a:r>
              <a:rPr lang="da-DK" dirty="0" err="1" smtClean="0"/>
              <a:t>personnel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69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HOW WE ”MANAGE TERMINOLOGY”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9999" y="1825625"/>
            <a:ext cx="10918029" cy="4351338"/>
          </a:xfrm>
        </p:spPr>
        <p:txBody>
          <a:bodyPr/>
          <a:lstStyle/>
          <a:p>
            <a:r>
              <a:rPr lang="da-DK" u="sng" dirty="0" smtClean="0"/>
              <a:t>Intro</a:t>
            </a:r>
            <a:r>
              <a:rPr lang="da-DK" dirty="0" smtClean="0"/>
              <a:t>:</a:t>
            </a:r>
          </a:p>
          <a:p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?</a:t>
            </a:r>
          </a:p>
          <a:p>
            <a:r>
              <a:rPr lang="da-DK" dirty="0" err="1" smtClean="0"/>
              <a:t>What</a:t>
            </a:r>
            <a:r>
              <a:rPr lang="da-DK" dirty="0" smtClean="0"/>
              <a:t> do </a:t>
            </a:r>
            <a:r>
              <a:rPr lang="da-DK" dirty="0" err="1" smtClean="0"/>
              <a:t>we</a:t>
            </a:r>
            <a:r>
              <a:rPr lang="da-DK" dirty="0" smtClean="0"/>
              <a:t> do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dapple</a:t>
            </a:r>
            <a:r>
              <a:rPr lang="da-DK" dirty="0" smtClean="0"/>
              <a:t> in </a:t>
            </a:r>
            <a:r>
              <a:rPr lang="da-DK" dirty="0" err="1" smtClean="0"/>
              <a:t>terminology</a:t>
            </a:r>
            <a:r>
              <a:rPr lang="da-DK" dirty="0" smtClean="0"/>
              <a:t>?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u="sng" dirty="0" err="1" smtClean="0"/>
              <a:t>Terminology</a:t>
            </a:r>
            <a:r>
              <a:rPr lang="da-DK" u="sng" dirty="0" smtClean="0"/>
              <a:t> </a:t>
            </a:r>
            <a:r>
              <a:rPr lang="da-DK" u="sng" dirty="0" err="1" smtClean="0"/>
              <a:t>tasks</a:t>
            </a:r>
            <a:r>
              <a:rPr lang="da-DK" dirty="0" smtClean="0"/>
              <a:t>:</a:t>
            </a:r>
            <a:endParaRPr lang="da-DK" dirty="0"/>
          </a:p>
          <a:p>
            <a:r>
              <a:rPr lang="da-DK" dirty="0" smtClean="0"/>
              <a:t>One recent </a:t>
            </a:r>
            <a:r>
              <a:rPr lang="da-DK" dirty="0" err="1" smtClean="0"/>
              <a:t>anecdotal</a:t>
            </a:r>
            <a:r>
              <a:rPr lang="da-DK" dirty="0" smtClean="0"/>
              <a:t> </a:t>
            </a:r>
            <a:r>
              <a:rPr lang="da-DK" dirty="0" err="1" smtClean="0"/>
              <a:t>example</a:t>
            </a:r>
            <a:endParaRPr lang="da-DK" dirty="0" smtClean="0"/>
          </a:p>
          <a:p>
            <a:r>
              <a:rPr lang="da-DK" dirty="0" smtClean="0"/>
              <a:t>One </a:t>
            </a:r>
            <a:r>
              <a:rPr lang="da-DK" dirty="0" err="1" smtClean="0"/>
              <a:t>ongoing</a:t>
            </a:r>
            <a:r>
              <a:rPr lang="da-DK" dirty="0" smtClean="0"/>
              <a:t> </a:t>
            </a:r>
            <a:r>
              <a:rPr lang="da-DK" dirty="0" err="1" smtClean="0"/>
              <a:t>project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50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English Training and Language </a:t>
            </a:r>
            <a:r>
              <a:rPr lang="da-DK" dirty="0" err="1" smtClean="0"/>
              <a:t>Testing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4841" y="1825624"/>
            <a:ext cx="8832916" cy="5032375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The Danish </a:t>
            </a:r>
            <a:r>
              <a:rPr lang="da-DK" dirty="0" err="1" smtClean="0"/>
              <a:t>Defense</a:t>
            </a:r>
            <a:r>
              <a:rPr lang="da-DK" dirty="0" smtClean="0"/>
              <a:t> College (joint, offers </a:t>
            </a:r>
            <a:r>
              <a:rPr lang="da-DK" dirty="0" err="1" smtClean="0"/>
              <a:t>tertiary-level</a:t>
            </a:r>
            <a:r>
              <a:rPr lang="da-DK" dirty="0" smtClean="0"/>
              <a:t> </a:t>
            </a:r>
            <a:r>
              <a:rPr lang="da-DK" dirty="0" err="1" smtClean="0"/>
              <a:t>education</a:t>
            </a:r>
            <a:r>
              <a:rPr lang="da-DK" dirty="0" smtClean="0"/>
              <a:t>)</a:t>
            </a:r>
          </a:p>
          <a:p>
            <a:pPr lvl="1"/>
            <a:r>
              <a:rPr lang="da-DK" sz="2800" dirty="0" smtClean="0"/>
              <a:t>The </a:t>
            </a:r>
            <a:r>
              <a:rPr lang="da-DK" sz="2800" dirty="0" err="1" smtClean="0"/>
              <a:t>Foreign</a:t>
            </a:r>
            <a:r>
              <a:rPr lang="da-DK" sz="2800" dirty="0" smtClean="0"/>
              <a:t>-Languages Academy </a:t>
            </a:r>
          </a:p>
          <a:p>
            <a:pPr lvl="2"/>
            <a:r>
              <a:rPr lang="da-DK" sz="2800" dirty="0" smtClean="0"/>
              <a:t>The English-</a:t>
            </a:r>
            <a:r>
              <a:rPr lang="da-DK" sz="2800" dirty="0"/>
              <a:t>T</a:t>
            </a:r>
            <a:r>
              <a:rPr lang="da-DK" sz="2800" dirty="0" smtClean="0"/>
              <a:t>raining and Language-</a:t>
            </a:r>
            <a:r>
              <a:rPr lang="da-DK" sz="2800" dirty="0" err="1" smtClean="0"/>
              <a:t>Testing</a:t>
            </a:r>
            <a:r>
              <a:rPr lang="da-DK" sz="2800" dirty="0" smtClean="0"/>
              <a:t> </a:t>
            </a:r>
            <a:r>
              <a:rPr lang="da-DK" sz="2800" dirty="0" err="1" smtClean="0"/>
              <a:t>Section</a:t>
            </a:r>
            <a:endParaRPr lang="da-DK" sz="2800" dirty="0" smtClean="0"/>
          </a:p>
          <a:p>
            <a:pPr lvl="2"/>
            <a:endParaRPr lang="da-DK" sz="2800" dirty="0" smtClean="0"/>
          </a:p>
          <a:p>
            <a:pPr lvl="2"/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seven</a:t>
            </a:r>
            <a:r>
              <a:rPr lang="da-DK" sz="2800" dirty="0" smtClean="0"/>
              <a:t> full-time </a:t>
            </a:r>
            <a:r>
              <a:rPr lang="da-DK" sz="2800" dirty="0" err="1" smtClean="0"/>
              <a:t>civilians</a:t>
            </a:r>
            <a:r>
              <a:rPr lang="da-DK" sz="2800" dirty="0"/>
              <a:t> </a:t>
            </a:r>
            <a:r>
              <a:rPr lang="da-DK" sz="2800" dirty="0" smtClean="0"/>
              <a:t>with </a:t>
            </a:r>
            <a:r>
              <a:rPr lang="da-DK" sz="2800" dirty="0" err="1" smtClean="0"/>
              <a:t>degrees</a:t>
            </a:r>
            <a:r>
              <a:rPr lang="da-DK" sz="2800" dirty="0" smtClean="0"/>
              <a:t> in English </a:t>
            </a:r>
          </a:p>
          <a:p>
            <a:pPr lvl="2"/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hired</a:t>
            </a:r>
            <a:r>
              <a:rPr lang="da-DK" sz="2800" dirty="0" smtClean="0"/>
              <a:t> to </a:t>
            </a:r>
            <a:r>
              <a:rPr lang="da-DK" sz="2800" dirty="0" err="1" smtClean="0"/>
              <a:t>teach</a:t>
            </a:r>
            <a:endParaRPr lang="da-DK" sz="2800" dirty="0" smtClean="0"/>
          </a:p>
          <a:p>
            <a:pPr lvl="2"/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teach</a:t>
            </a:r>
            <a:r>
              <a:rPr lang="da-DK" sz="2800" dirty="0" smtClean="0"/>
              <a:t> service-</a:t>
            </a:r>
            <a:r>
              <a:rPr lang="da-DK" sz="2800" dirty="0" err="1" smtClean="0"/>
              <a:t>specific</a:t>
            </a:r>
            <a:r>
              <a:rPr lang="da-DK" sz="2800" dirty="0" smtClean="0"/>
              <a:t> </a:t>
            </a:r>
            <a:r>
              <a:rPr lang="da-DK" sz="2800" dirty="0" err="1" smtClean="0"/>
              <a:t>military</a:t>
            </a:r>
            <a:r>
              <a:rPr lang="da-DK" sz="2800" dirty="0" smtClean="0"/>
              <a:t> and </a:t>
            </a:r>
            <a:r>
              <a:rPr lang="da-DK" sz="2800" dirty="0" err="1" smtClean="0"/>
              <a:t>tactical</a:t>
            </a:r>
            <a:r>
              <a:rPr lang="da-DK" sz="2800" dirty="0" smtClean="0"/>
              <a:t> </a:t>
            </a:r>
            <a:r>
              <a:rPr lang="da-DK" sz="2800" dirty="0" err="1" smtClean="0"/>
              <a:t>terminology</a:t>
            </a:r>
            <a:r>
              <a:rPr lang="da-DK" sz="2800" dirty="0" smtClean="0"/>
              <a:t> at separate service </a:t>
            </a:r>
            <a:r>
              <a:rPr lang="da-DK" sz="2800" dirty="0" err="1" smtClean="0"/>
              <a:t>academies</a:t>
            </a:r>
            <a:endParaRPr lang="da-DK" sz="2800" dirty="0" smtClean="0"/>
          </a:p>
          <a:p>
            <a:pPr lvl="2"/>
            <a:r>
              <a:rPr lang="da-DK" sz="2800" dirty="0" smtClean="0"/>
              <a:t>English is </a:t>
            </a:r>
            <a:r>
              <a:rPr lang="da-DK" sz="2800" dirty="0" err="1" smtClean="0"/>
              <a:t>integrated</a:t>
            </a:r>
            <a:r>
              <a:rPr lang="da-DK" sz="2800" dirty="0" smtClean="0"/>
              <a:t> </a:t>
            </a:r>
            <a:r>
              <a:rPr lang="da-DK" sz="2800" dirty="0" err="1" smtClean="0"/>
              <a:t>into</a:t>
            </a:r>
            <a:r>
              <a:rPr lang="da-DK" sz="2800" dirty="0" smtClean="0"/>
              <a:t> officer </a:t>
            </a:r>
            <a:r>
              <a:rPr lang="da-DK" sz="2800" dirty="0" err="1" smtClean="0"/>
              <a:t>commissioning</a:t>
            </a:r>
            <a:r>
              <a:rPr lang="da-DK" sz="2800" dirty="0" smtClean="0"/>
              <a:t> </a:t>
            </a:r>
            <a:r>
              <a:rPr lang="da-DK" sz="2800" dirty="0" err="1" smtClean="0"/>
              <a:t>courses</a:t>
            </a:r>
            <a:endParaRPr lang="da-DK" sz="2800" dirty="0" smtClean="0"/>
          </a:p>
          <a:p>
            <a:pPr lvl="2"/>
            <a:r>
              <a:rPr lang="da-DK" sz="2800" dirty="0" smtClean="0"/>
              <a:t>In time </a:t>
            </a:r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become</a:t>
            </a:r>
            <a:r>
              <a:rPr lang="da-DK" sz="2800" dirty="0" smtClean="0"/>
              <a:t> </a:t>
            </a:r>
            <a:r>
              <a:rPr lang="da-DK" sz="2800" dirty="0" err="1" smtClean="0"/>
              <a:t>experts</a:t>
            </a:r>
            <a:r>
              <a:rPr lang="da-DK" sz="2800" dirty="0" smtClean="0"/>
              <a:t> in the relevant </a:t>
            </a:r>
            <a:r>
              <a:rPr lang="da-DK" sz="2800" dirty="0" err="1" smtClean="0"/>
              <a:t>terminology</a:t>
            </a:r>
            <a:r>
              <a:rPr lang="da-DK" sz="2800" dirty="0" smtClean="0"/>
              <a:t>, and </a:t>
            </a:r>
            <a:r>
              <a:rPr lang="da-DK" sz="2800" dirty="0" err="1" smtClean="0"/>
              <a:t>very</a:t>
            </a:r>
            <a:r>
              <a:rPr lang="da-DK" sz="2800" dirty="0" smtClean="0"/>
              <a:t> </a:t>
            </a:r>
            <a:r>
              <a:rPr lang="da-DK" sz="2800" dirty="0" err="1" smtClean="0"/>
              <a:t>knowledgable</a:t>
            </a:r>
            <a:r>
              <a:rPr lang="da-DK" sz="2800" dirty="0" smtClean="0"/>
              <a:t> </a:t>
            </a:r>
            <a:r>
              <a:rPr lang="da-DK" sz="2800" dirty="0" err="1" smtClean="0"/>
              <a:t>about</a:t>
            </a:r>
            <a:r>
              <a:rPr lang="da-DK" sz="2800" dirty="0" smtClean="0"/>
              <a:t> </a:t>
            </a:r>
            <a:r>
              <a:rPr lang="da-DK" sz="2800" dirty="0" err="1" smtClean="0"/>
              <a:t>subject</a:t>
            </a:r>
            <a:r>
              <a:rPr lang="da-DK" sz="2800" dirty="0" smtClean="0"/>
              <a:t>-matter </a:t>
            </a:r>
            <a:r>
              <a:rPr lang="da-DK" sz="2800" dirty="0" err="1" smtClean="0"/>
              <a:t>contexts</a:t>
            </a:r>
            <a:endParaRPr lang="da-DK" sz="2800" dirty="0" smtClean="0"/>
          </a:p>
          <a:p>
            <a:pPr lvl="2"/>
            <a:endParaRPr lang="da-DK" sz="2800" dirty="0" smtClean="0"/>
          </a:p>
          <a:p>
            <a:pPr lvl="2"/>
            <a:endParaRPr lang="da-DK" sz="2800" dirty="0" smtClean="0"/>
          </a:p>
          <a:p>
            <a:pPr marL="914400" lvl="2" indent="0">
              <a:buNone/>
            </a:pPr>
            <a:r>
              <a:rPr lang="da-DK" sz="2800" dirty="0" smtClean="0"/>
              <a:t> </a:t>
            </a:r>
          </a:p>
          <a:p>
            <a:pPr lvl="2"/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32769" y="1690688"/>
            <a:ext cx="2498103" cy="44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/>
              <a:t>English </a:t>
            </a:r>
            <a:r>
              <a:rPr lang="da-DK" dirty="0" smtClean="0"/>
              <a:t>Training and Language </a:t>
            </a:r>
            <a:r>
              <a:rPr lang="da-DK" dirty="0" err="1" smtClean="0"/>
              <a:t>Testing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1402" y="1825625"/>
            <a:ext cx="11792932" cy="4820272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 smtClean="0"/>
              <a:t>Besides</a:t>
            </a:r>
            <a:r>
              <a:rPr lang="da-DK" dirty="0" smtClean="0"/>
              <a:t> </a:t>
            </a:r>
            <a:r>
              <a:rPr lang="da-DK" dirty="0" err="1" smtClean="0"/>
              <a:t>teaching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dirty="0" smtClean="0"/>
              <a:t>	- </a:t>
            </a:r>
            <a:r>
              <a:rPr lang="da-DK" dirty="0" err="1" smtClean="0"/>
              <a:t>develop</a:t>
            </a:r>
            <a:r>
              <a:rPr lang="da-DK" dirty="0" smtClean="0"/>
              <a:t> curricula, </a:t>
            </a:r>
            <a:r>
              <a:rPr lang="da-DK" dirty="0" err="1" smtClean="0"/>
              <a:t>syllabi</a:t>
            </a:r>
            <a:r>
              <a:rPr lang="da-DK" dirty="0" smtClean="0"/>
              <a:t>, and </a:t>
            </a:r>
            <a:r>
              <a:rPr lang="da-DK" dirty="0" err="1" smtClean="0"/>
              <a:t>teaching</a:t>
            </a:r>
            <a:r>
              <a:rPr lang="da-DK" dirty="0" smtClean="0"/>
              <a:t> </a:t>
            </a:r>
            <a:r>
              <a:rPr lang="da-DK" dirty="0" err="1" smtClean="0"/>
              <a:t>materials</a:t>
            </a:r>
            <a:r>
              <a:rPr lang="da-DK" dirty="0" smtClean="0"/>
              <a:t> </a:t>
            </a:r>
          </a:p>
          <a:p>
            <a:pPr marL="0" indent="0">
              <a:buNone/>
            </a:pPr>
            <a:r>
              <a:rPr lang="da-DK" dirty="0" smtClean="0"/>
              <a:t>	- test (and </a:t>
            </a:r>
            <a:r>
              <a:rPr lang="da-DK" dirty="0" err="1" smtClean="0"/>
              <a:t>develop</a:t>
            </a:r>
            <a:r>
              <a:rPr lang="da-DK" dirty="0" smtClean="0"/>
              <a:t> tests) in </a:t>
            </a:r>
            <a:r>
              <a:rPr lang="da-DK" dirty="0" err="1" smtClean="0"/>
              <a:t>accordance</a:t>
            </a:r>
            <a:r>
              <a:rPr lang="da-DK" dirty="0" smtClean="0"/>
              <a:t> with ATrainP-5 (STANAG 6001) </a:t>
            </a:r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- </a:t>
            </a:r>
            <a:r>
              <a:rPr lang="da-DK" dirty="0" err="1" smtClean="0"/>
              <a:t>attend</a:t>
            </a:r>
            <a:r>
              <a:rPr lang="da-DK" dirty="0" smtClean="0"/>
              <a:t> meetings </a:t>
            </a:r>
            <a:r>
              <a:rPr lang="da-DK" dirty="0" smtClean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	</a:t>
            </a:r>
            <a:r>
              <a:rPr lang="da-DK" dirty="0" smtClean="0">
                <a:sym typeface="Wingdings" panose="05000000000000000000" pitchFamily="2" charset="2"/>
              </a:rPr>
              <a:t>- </a:t>
            </a:r>
            <a:r>
              <a:rPr lang="da-DK" dirty="0" err="1" smtClean="0">
                <a:sym typeface="Wingdings" panose="05000000000000000000" pitchFamily="2" charset="2"/>
              </a:rPr>
              <a:t>serve</a:t>
            </a:r>
            <a:r>
              <a:rPr lang="da-DK" dirty="0" smtClean="0">
                <a:sym typeface="Wingdings" panose="05000000000000000000" pitchFamily="2" charset="2"/>
              </a:rPr>
              <a:t> as service-</a:t>
            </a:r>
            <a:r>
              <a:rPr lang="da-DK" dirty="0" err="1" smtClean="0">
                <a:sym typeface="Wingdings" panose="05000000000000000000" pitchFamily="2" charset="2"/>
              </a:rPr>
              <a:t>specific</a:t>
            </a:r>
            <a:r>
              <a:rPr lang="da-DK" dirty="0" smtClean="0">
                <a:sym typeface="Wingdings" panose="05000000000000000000" pitchFamily="2" charset="2"/>
              </a:rPr>
              <a:t> English-</a:t>
            </a:r>
            <a:r>
              <a:rPr lang="da-DK" dirty="0" err="1" smtClean="0">
                <a:sym typeface="Wingdings" panose="05000000000000000000" pitchFamily="2" charset="2"/>
              </a:rPr>
              <a:t>language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 err="1" smtClean="0">
                <a:sym typeface="Wingdings" panose="05000000000000000000" pitchFamily="2" charset="2"/>
              </a:rPr>
              <a:t>POCs</a:t>
            </a:r>
            <a:r>
              <a:rPr lang="da-DK" dirty="0" smtClean="0">
                <a:sym typeface="Wingdings" panose="05000000000000000000" pitchFamily="2" charset="2"/>
              </a:rPr>
              <a:t> and </a:t>
            </a:r>
            <a:r>
              <a:rPr lang="da-DK" dirty="0" err="1" smtClean="0">
                <a:sym typeface="Wingdings" panose="05000000000000000000" pitchFamily="2" charset="2"/>
              </a:rPr>
              <a:t>coordinate</a:t>
            </a:r>
            <a:r>
              <a:rPr lang="da-DK" dirty="0" smtClean="0">
                <a:sym typeface="Wingdings" panose="05000000000000000000" pitchFamily="2" charset="2"/>
              </a:rPr>
              <a:t> with </a:t>
            </a:r>
            <a:r>
              <a:rPr lang="da-DK" dirty="0" err="1" smtClean="0">
                <a:sym typeface="Wingdings" panose="05000000000000000000" pitchFamily="2" charset="2"/>
              </a:rPr>
              <a:t>military</a:t>
            </a:r>
            <a:r>
              <a:rPr lang="da-DK" dirty="0" smtClean="0">
                <a:sym typeface="Wingdings" panose="05000000000000000000" pitchFamily="2" charset="2"/>
              </a:rPr>
              <a:t> 	   </a:t>
            </a:r>
            <a:r>
              <a:rPr lang="da-DK" dirty="0" err="1" smtClean="0">
                <a:sym typeface="Wingdings" panose="05000000000000000000" pitchFamily="2" charset="2"/>
              </a:rPr>
              <a:t>subject</a:t>
            </a:r>
            <a:r>
              <a:rPr lang="da-DK" dirty="0" smtClean="0">
                <a:sym typeface="Wingdings" panose="05000000000000000000" pitchFamily="2" charset="2"/>
              </a:rPr>
              <a:t>-matter </a:t>
            </a:r>
            <a:r>
              <a:rPr lang="da-DK" dirty="0" err="1" smtClean="0">
                <a:sym typeface="Wingdings" panose="05000000000000000000" pitchFamily="2" charset="2"/>
              </a:rPr>
              <a:t>instructors</a:t>
            </a:r>
            <a:endParaRPr lang="da-D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	</a:t>
            </a:r>
            <a:r>
              <a:rPr lang="da-DK" dirty="0" smtClean="0">
                <a:sym typeface="Wingdings" panose="05000000000000000000" pitchFamily="2" charset="2"/>
              </a:rPr>
              <a:t>- </a:t>
            </a:r>
            <a:r>
              <a:rPr lang="da-DK" dirty="0" err="1" smtClean="0">
                <a:sym typeface="Wingdings" panose="05000000000000000000" pitchFamily="2" charset="2"/>
              </a:rPr>
              <a:t>attend</a:t>
            </a:r>
            <a:r>
              <a:rPr lang="da-DK" dirty="0" smtClean="0">
                <a:sym typeface="Wingdings" panose="05000000000000000000" pitchFamily="2" charset="2"/>
              </a:rPr>
              <a:t> more meetings 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	</a:t>
            </a:r>
            <a:r>
              <a:rPr lang="da-DK" dirty="0" smtClean="0">
                <a:sym typeface="Wingdings" panose="05000000000000000000" pitchFamily="2" charset="2"/>
              </a:rPr>
              <a:t>- </a:t>
            </a:r>
            <a:r>
              <a:rPr lang="da-DK" dirty="0" err="1" smtClean="0">
                <a:sym typeface="Wingdings" panose="05000000000000000000" pitchFamily="2" charset="2"/>
              </a:rPr>
              <a:t>translate</a:t>
            </a:r>
            <a:r>
              <a:rPr lang="da-DK" dirty="0" smtClean="0">
                <a:sym typeface="Wingdings" panose="05000000000000000000" pitchFamily="2" charset="2"/>
              </a:rPr>
              <a:t> ad-hoc </a:t>
            </a:r>
            <a:r>
              <a:rPr lang="da-DK" dirty="0" err="1" smtClean="0">
                <a:sym typeface="Wingdings" panose="05000000000000000000" pitchFamily="2" charset="2"/>
              </a:rPr>
              <a:t>documents</a:t>
            </a:r>
            <a:r>
              <a:rPr lang="da-DK" dirty="0" smtClean="0">
                <a:sym typeface="Wingdings" panose="05000000000000000000" pitchFamily="2" charset="2"/>
              </a:rPr>
              <a:t> and </a:t>
            </a:r>
            <a:r>
              <a:rPr lang="da-DK" dirty="0" err="1" smtClean="0">
                <a:sym typeface="Wingdings" panose="05000000000000000000" pitchFamily="2" charset="2"/>
              </a:rPr>
              <a:t>update</a:t>
            </a:r>
            <a:r>
              <a:rPr lang="da-DK" dirty="0" smtClean="0">
                <a:sym typeface="Wingdings" panose="05000000000000000000" pitchFamily="2" charset="2"/>
              </a:rPr>
              <a:t> </a:t>
            </a:r>
            <a:r>
              <a:rPr lang="da-DK" dirty="0" err="1" smtClean="0">
                <a:sym typeface="Wingdings" panose="05000000000000000000" pitchFamily="2" charset="2"/>
              </a:rPr>
              <a:t>our</a:t>
            </a:r>
            <a:r>
              <a:rPr lang="da-DK" dirty="0" smtClean="0">
                <a:sym typeface="Wingdings" panose="05000000000000000000" pitchFamily="2" charset="2"/>
              </a:rPr>
              <a:t> in-house </a:t>
            </a:r>
            <a:r>
              <a:rPr lang="da-DK" dirty="0" err="1" smtClean="0">
                <a:sym typeface="Wingdings" panose="05000000000000000000" pitchFamily="2" charset="2"/>
              </a:rPr>
              <a:t>glossaries</a:t>
            </a:r>
            <a:endParaRPr lang="da-D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 smtClean="0"/>
              <a:t>So </a:t>
            </a:r>
            <a:r>
              <a:rPr lang="da-DK" dirty="0" err="1" smtClean="0"/>
              <a:t>why</a:t>
            </a:r>
            <a:r>
              <a:rPr lang="da-DK" dirty="0" smtClean="0"/>
              <a:t> not </a:t>
            </a:r>
            <a:r>
              <a:rPr lang="da-DK" dirty="0" err="1"/>
              <a:t>leave</a:t>
            </a:r>
            <a:r>
              <a:rPr lang="da-DK" dirty="0"/>
              <a:t> </a:t>
            </a:r>
            <a:r>
              <a:rPr lang="da-DK" dirty="0" err="1"/>
              <a:t>terminology</a:t>
            </a:r>
            <a:r>
              <a:rPr lang="da-DK" dirty="0"/>
              <a:t> </a:t>
            </a:r>
            <a:r>
              <a:rPr lang="da-DK" dirty="0" smtClean="0"/>
              <a:t>to </a:t>
            </a:r>
            <a:r>
              <a:rPr lang="da-DK" dirty="0"/>
              <a:t>the </a:t>
            </a:r>
            <a:r>
              <a:rPr lang="da-DK" dirty="0" err="1" smtClean="0"/>
              <a:t>terminologists</a:t>
            </a:r>
            <a:r>
              <a:rPr lang="da-DK" dirty="0" smtClean="0"/>
              <a:t>, and </a:t>
            </a:r>
            <a:r>
              <a:rPr lang="da-DK" dirty="0" err="1" smtClean="0"/>
              <a:t>translating</a:t>
            </a:r>
            <a:r>
              <a:rPr lang="da-DK" dirty="0" smtClean="0"/>
              <a:t> to the </a:t>
            </a:r>
            <a:r>
              <a:rPr lang="da-DK" dirty="0" err="1" smtClean="0"/>
              <a:t>translators</a:t>
            </a:r>
            <a:r>
              <a:rPr lang="da-DK" dirty="0" smtClean="0"/>
              <a:t>?</a:t>
            </a:r>
            <a:endParaRPr lang="da-DK" dirty="0"/>
          </a:p>
          <a:p>
            <a:pPr marL="0" indent="0">
              <a:buNone/>
            </a:pPr>
            <a:endParaRPr lang="da-D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 smtClean="0">
                <a:sym typeface="Wingdings" panose="05000000000000000000" pitchFamily="2" charset="2"/>
              </a:rPr>
              <a:t>   </a:t>
            </a:r>
            <a:r>
              <a:rPr lang="da-DK" dirty="0" smtClean="0"/>
              <a:t>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0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smtClean="0"/>
              <a:t>Danish </a:t>
            </a:r>
            <a:r>
              <a:rPr lang="da-DK" dirty="0" err="1" smtClean="0"/>
              <a:t>interpreters</a:t>
            </a:r>
            <a:r>
              <a:rPr lang="da-DK" dirty="0" smtClean="0"/>
              <a:t> and </a:t>
            </a:r>
            <a:r>
              <a:rPr lang="da-DK" dirty="0" err="1" smtClean="0"/>
              <a:t>translators</a:t>
            </a:r>
            <a:r>
              <a:rPr lang="da-DK" dirty="0" smtClean="0"/>
              <a:t> at the </a:t>
            </a:r>
            <a:r>
              <a:rPr lang="da-DK" dirty="0" err="1" smtClean="0"/>
              <a:t>Council</a:t>
            </a:r>
            <a:r>
              <a:rPr lang="da-DK" dirty="0" smtClean="0"/>
              <a:t> of Europe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754" y="1747661"/>
            <a:ext cx="4826524" cy="3858492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5373278" y="1825624"/>
            <a:ext cx="5980522" cy="4876833"/>
          </a:xfrm>
        </p:spPr>
        <p:txBody>
          <a:bodyPr>
            <a:normAutofit fontScale="92500"/>
          </a:bodyPr>
          <a:lstStyle/>
          <a:p>
            <a:r>
              <a:rPr lang="da-DK" dirty="0" err="1" smtClean="0"/>
              <a:t>Request</a:t>
            </a:r>
            <a:r>
              <a:rPr lang="da-DK" dirty="0" smtClean="0"/>
              <a:t> for </a:t>
            </a:r>
            <a:r>
              <a:rPr lang="da-DK" dirty="0" err="1" smtClean="0"/>
              <a:t>authorized</a:t>
            </a:r>
            <a:r>
              <a:rPr lang="da-DK" dirty="0" smtClean="0"/>
              <a:t> </a:t>
            </a:r>
            <a:r>
              <a:rPr lang="da-DK" b="1" dirty="0" smtClean="0"/>
              <a:t>Danish</a:t>
            </a:r>
            <a:r>
              <a:rPr lang="da-DK" dirty="0" smtClean="0"/>
              <a:t> </a:t>
            </a:r>
            <a:r>
              <a:rPr lang="da-DK" dirty="0" err="1" smtClean="0"/>
              <a:t>military</a:t>
            </a:r>
            <a:r>
              <a:rPr lang="da-DK" dirty="0" smtClean="0"/>
              <a:t> </a:t>
            </a:r>
            <a:r>
              <a:rPr lang="da-DK" dirty="0" err="1" smtClean="0"/>
              <a:t>terminology</a:t>
            </a:r>
            <a:r>
              <a:rPr lang="da-DK" dirty="0" smtClean="0"/>
              <a:t> </a:t>
            </a:r>
          </a:p>
          <a:p>
            <a:r>
              <a:rPr lang="da-DK" u="sng" dirty="0" err="1" smtClean="0"/>
              <a:t>Issues</a:t>
            </a:r>
            <a:r>
              <a:rPr lang="da-DK" dirty="0" smtClean="0"/>
              <a:t>:</a:t>
            </a:r>
          </a:p>
          <a:p>
            <a:r>
              <a:rPr lang="da-DK" dirty="0" smtClean="0"/>
              <a:t>Ignorance of </a:t>
            </a:r>
            <a:r>
              <a:rPr lang="da-DK" dirty="0" err="1" smtClean="0"/>
              <a:t>military</a:t>
            </a:r>
            <a:r>
              <a:rPr lang="da-DK" dirty="0" smtClean="0"/>
              <a:t> </a:t>
            </a:r>
            <a:r>
              <a:rPr lang="da-DK" dirty="0" err="1" smtClean="0"/>
              <a:t>matters</a:t>
            </a:r>
            <a:r>
              <a:rPr lang="da-DK" dirty="0" smtClean="0"/>
              <a:t> and </a:t>
            </a:r>
            <a:r>
              <a:rPr lang="da-DK" dirty="0" err="1" smtClean="0"/>
              <a:t>tactical</a:t>
            </a:r>
            <a:r>
              <a:rPr lang="da-DK" dirty="0" smtClean="0"/>
              <a:t> </a:t>
            </a:r>
            <a:r>
              <a:rPr lang="da-DK" dirty="0" err="1" smtClean="0"/>
              <a:t>terminology</a:t>
            </a:r>
            <a:r>
              <a:rPr lang="da-DK" dirty="0" smtClean="0"/>
              <a:t> (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refer</a:t>
            </a:r>
            <a:r>
              <a:rPr lang="da-DK" dirty="0" smtClean="0"/>
              <a:t> to IATE)</a:t>
            </a:r>
          </a:p>
          <a:p>
            <a:r>
              <a:rPr lang="da-DK" dirty="0" smtClean="0"/>
              <a:t>”Close” </a:t>
            </a:r>
            <a:r>
              <a:rPr lang="da-DK" dirty="0" err="1" smtClean="0"/>
              <a:t>friends</a:t>
            </a:r>
            <a:r>
              <a:rPr lang="da-DK" dirty="0" smtClean="0"/>
              <a:t> (</a:t>
            </a:r>
            <a:r>
              <a:rPr lang="da-DK" i="1" dirty="0" smtClean="0"/>
              <a:t>kapacitet </a:t>
            </a:r>
            <a:r>
              <a:rPr lang="da-DK" dirty="0" smtClean="0"/>
              <a:t>is tricky in Danish </a:t>
            </a:r>
            <a:r>
              <a:rPr lang="da-DK" dirty="0" err="1" smtClean="0"/>
              <a:t>military</a:t>
            </a:r>
            <a:r>
              <a:rPr lang="da-DK" dirty="0" smtClean="0"/>
              <a:t> </a:t>
            </a:r>
            <a:r>
              <a:rPr lang="da-DK" dirty="0" err="1" smtClean="0"/>
              <a:t>lingo</a:t>
            </a:r>
            <a:r>
              <a:rPr lang="da-DK" dirty="0" smtClean="0"/>
              <a:t>) </a:t>
            </a:r>
          </a:p>
          <a:p>
            <a:r>
              <a:rPr lang="da-DK" dirty="0" smtClean="0"/>
              <a:t>Transfer from English (</a:t>
            </a:r>
            <a:r>
              <a:rPr lang="da-DK" i="1" dirty="0" smtClean="0"/>
              <a:t>operationel</a:t>
            </a:r>
            <a:r>
              <a:rPr lang="da-DK" dirty="0" smtClean="0"/>
              <a:t> vs </a:t>
            </a:r>
            <a:r>
              <a:rPr lang="da-DK" i="1" dirty="0" smtClean="0"/>
              <a:t>operativ</a:t>
            </a:r>
            <a:r>
              <a:rPr lang="da-DK" dirty="0" smtClean="0"/>
              <a:t>)</a:t>
            </a:r>
          </a:p>
          <a:p>
            <a:r>
              <a:rPr lang="da-DK" dirty="0" smtClean="0"/>
              <a:t>Cases with </a:t>
            </a:r>
            <a:r>
              <a:rPr lang="da-DK" dirty="0" err="1" smtClean="0"/>
              <a:t>no</a:t>
            </a:r>
            <a:r>
              <a:rPr lang="da-DK" dirty="0" smtClean="0"/>
              <a:t> Danish </a:t>
            </a:r>
            <a:r>
              <a:rPr lang="da-DK" dirty="0" err="1" smtClean="0"/>
              <a:t>equivalent</a:t>
            </a:r>
            <a:r>
              <a:rPr lang="da-DK" dirty="0" smtClean="0"/>
              <a:t> terms</a:t>
            </a:r>
          </a:p>
          <a:p>
            <a:r>
              <a:rPr lang="da-DK" dirty="0" smtClean="0"/>
              <a:t>Target </a:t>
            </a:r>
            <a:r>
              <a:rPr lang="da-DK" dirty="0" err="1" smtClean="0"/>
              <a:t>audience</a:t>
            </a:r>
            <a:r>
              <a:rPr lang="da-DK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12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From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clunky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print </a:t>
            </a:r>
            <a:r>
              <a:rPr lang="da-DK" sz="4400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version to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snazzy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app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: </a:t>
            </a:r>
            <a:b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</a:b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our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in-house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army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tactical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da-DK" sz="4400" dirty="0" err="1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glossary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2" y="1825624"/>
            <a:ext cx="5024438" cy="2687983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344998" y="1825624"/>
            <a:ext cx="6008802" cy="487683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Scope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: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ilitary activities on land, two-way (</a:t>
            </a:r>
            <a:r>
              <a:rPr lang="en-US" dirty="0" err="1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approx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15,000 entries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).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1997-2011</a:t>
            </a:r>
            <a:endParaRPr lang="en-US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Methodology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: All “sources”, be they authorized documents, movies, slang from individual deployments, etc.</a:t>
            </a:r>
          </a:p>
          <a:p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Target audience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: Army cadets and Army Academy English teachers  </a:t>
            </a:r>
            <a:endParaRPr lang="en-US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0"/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Format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: Print, color-coded; updated twice a year. </a:t>
            </a:r>
          </a:p>
          <a:p>
            <a:pPr lvl="0"/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Resources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: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Residual time left for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two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designated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custodians</a:t>
            </a:r>
            <a:endParaRPr lang="en-US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0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400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From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clunky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print to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snazzy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app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: </a:t>
            </a:r>
            <a:b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</a:b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our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in-house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army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da-DK" sz="44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tactical</a:t>
            </a:r>
            <a:r>
              <a:rPr lang="da-DK" sz="44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da-DK" sz="4400" dirty="0" err="1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glossary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015" y="1825625"/>
            <a:ext cx="5024438" cy="2203987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10986" y="1825625"/>
            <a:ext cx="5942814" cy="4773138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Scope</a:t>
            </a:r>
            <a:r>
              <a:rPr lang="da-DK" dirty="0" smtClean="0"/>
              <a:t>: </a:t>
            </a:r>
            <a:r>
              <a:rPr lang="da-DK" dirty="0" err="1" smtClean="0"/>
              <a:t>Army</a:t>
            </a:r>
            <a:r>
              <a:rPr lang="da-DK" dirty="0" smtClean="0"/>
              <a:t> </a:t>
            </a:r>
            <a:r>
              <a:rPr lang="da-DK" dirty="0" err="1" smtClean="0"/>
              <a:t>tactical</a:t>
            </a:r>
            <a:r>
              <a:rPr lang="da-DK" dirty="0" smtClean="0"/>
              <a:t> terms, </a:t>
            </a:r>
            <a:r>
              <a:rPr lang="da-DK" dirty="0" err="1" smtClean="0"/>
              <a:t>two-way</a:t>
            </a:r>
            <a:r>
              <a:rPr lang="da-DK" dirty="0" smtClean="0"/>
              <a:t>  (</a:t>
            </a:r>
            <a:r>
              <a:rPr lang="da-DK" dirty="0" err="1" smtClean="0"/>
              <a:t>approx</a:t>
            </a:r>
            <a:r>
              <a:rPr lang="da-DK" dirty="0" smtClean="0"/>
              <a:t> 6,000 </a:t>
            </a:r>
            <a:r>
              <a:rPr lang="da-DK" dirty="0" err="1" smtClean="0"/>
              <a:t>entries</a:t>
            </a:r>
            <a:r>
              <a:rPr lang="da-DK" dirty="0"/>
              <a:t>). </a:t>
            </a:r>
            <a:r>
              <a:rPr lang="da-DK" dirty="0" smtClean="0"/>
              <a:t>2011-2024</a:t>
            </a:r>
          </a:p>
          <a:p>
            <a:r>
              <a:rPr lang="en-US" b="1" dirty="0">
                <a:solidFill>
                  <a:srgbClr val="FF0000"/>
                </a:solidFill>
              </a:rPr>
              <a:t>Methodology</a:t>
            </a:r>
            <a:r>
              <a:rPr lang="en-US" dirty="0"/>
              <a:t>: At least two authorized written sources from NS </a:t>
            </a:r>
            <a:r>
              <a:rPr lang="en-US" dirty="0" smtClean="0"/>
              <a:t>Army documents. Danish terms cross-referenced with Danish SMEs.</a:t>
            </a:r>
          </a:p>
          <a:p>
            <a:r>
              <a:rPr lang="en-US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Target </a:t>
            </a:r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audience: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Army cadets and Army Academy English teachers</a:t>
            </a:r>
            <a:endParaRPr lang="da-DK" dirty="0"/>
          </a:p>
          <a:p>
            <a:r>
              <a:rPr lang="da-DK" b="1" dirty="0" smtClean="0">
                <a:solidFill>
                  <a:srgbClr val="FF0000"/>
                </a:solidFill>
              </a:rPr>
              <a:t>Format</a:t>
            </a:r>
            <a:r>
              <a:rPr lang="da-DK" dirty="0" smtClean="0"/>
              <a:t>: Online, open source; </a:t>
            </a:r>
            <a:r>
              <a:rPr lang="da-DK" dirty="0" err="1" smtClean="0"/>
              <a:t>updated</a:t>
            </a:r>
            <a:r>
              <a:rPr lang="da-DK" dirty="0" smtClean="0"/>
              <a:t> at </a:t>
            </a:r>
            <a:r>
              <a:rPr lang="da-DK" dirty="0" err="1" smtClean="0"/>
              <a:t>custodians</a:t>
            </a:r>
            <a:r>
              <a:rPr lang="da-DK" dirty="0" smtClean="0"/>
              <a:t>’ </a:t>
            </a:r>
            <a:r>
              <a:rPr lang="da-DK" dirty="0" err="1" smtClean="0"/>
              <a:t>discretion</a:t>
            </a:r>
            <a:r>
              <a:rPr lang="da-DK" dirty="0" smtClean="0"/>
              <a:t> (</a:t>
            </a:r>
            <a:r>
              <a:rPr lang="da-DK" dirty="0" err="1" smtClean="0"/>
              <a:t>editing</a:t>
            </a:r>
            <a:r>
              <a:rPr lang="da-DK" dirty="0" smtClean="0"/>
              <a:t> </a:t>
            </a:r>
            <a:r>
              <a:rPr lang="da-DK" dirty="0" err="1" smtClean="0"/>
              <a:t>rights</a:t>
            </a:r>
            <a:r>
              <a:rPr lang="da-DK" dirty="0" smtClean="0"/>
              <a:t>). </a:t>
            </a:r>
            <a:endParaRPr lang="da-DK" dirty="0" smtClean="0"/>
          </a:p>
          <a:p>
            <a:r>
              <a:rPr lang="da-DK" b="1" dirty="0" smtClean="0"/>
              <a:t>Resources</a:t>
            </a:r>
            <a:r>
              <a:rPr lang="da-DK" dirty="0" smtClean="0"/>
              <a:t>: </a:t>
            </a:r>
            <a:r>
              <a:rPr lang="en-US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Residual time left for two designated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custodians.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76016" y="4732256"/>
            <a:ext cx="314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fol.fels.dk/searchEngDa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71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400" dirty="0"/>
              <a:t>From </a:t>
            </a:r>
            <a:r>
              <a:rPr lang="da-DK" sz="4400" dirty="0" err="1"/>
              <a:t>clunky</a:t>
            </a:r>
            <a:r>
              <a:rPr lang="da-DK" sz="4400" dirty="0"/>
              <a:t> print to </a:t>
            </a:r>
            <a:r>
              <a:rPr lang="da-DK" sz="4400" dirty="0" err="1"/>
              <a:t>snazzy</a:t>
            </a:r>
            <a:r>
              <a:rPr lang="da-DK" sz="4400" dirty="0"/>
              <a:t> </a:t>
            </a:r>
            <a:r>
              <a:rPr lang="da-DK" sz="4400" dirty="0" err="1"/>
              <a:t>app</a:t>
            </a:r>
            <a:r>
              <a:rPr lang="da-DK" sz="4400" dirty="0"/>
              <a:t>: </a:t>
            </a:r>
            <a:r>
              <a:rPr lang="da-DK" sz="4400" dirty="0" smtClean="0"/>
              <a:t/>
            </a:r>
            <a:br>
              <a:rPr lang="da-DK" sz="4400" dirty="0" smtClean="0"/>
            </a:br>
            <a:r>
              <a:rPr lang="da-DK" sz="4400" dirty="0" err="1" smtClean="0"/>
              <a:t>our</a:t>
            </a:r>
            <a:r>
              <a:rPr lang="da-DK" sz="4400" dirty="0" smtClean="0"/>
              <a:t> </a:t>
            </a:r>
            <a:r>
              <a:rPr lang="da-DK" sz="4400" dirty="0"/>
              <a:t>in-house </a:t>
            </a:r>
            <a:r>
              <a:rPr lang="da-DK" sz="4400" dirty="0" err="1"/>
              <a:t>army</a:t>
            </a:r>
            <a:r>
              <a:rPr lang="da-DK" sz="4400" dirty="0"/>
              <a:t> </a:t>
            </a:r>
            <a:r>
              <a:rPr lang="da-DK" sz="4400" dirty="0" err="1"/>
              <a:t>tactical</a:t>
            </a:r>
            <a:r>
              <a:rPr lang="da-DK" sz="4400" dirty="0"/>
              <a:t> </a:t>
            </a:r>
            <a:r>
              <a:rPr lang="da-DK" sz="4400" dirty="0" err="1" smtClean="0"/>
              <a:t>glossary</a:t>
            </a:r>
            <a:endParaRPr lang="da-DK" sz="44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240" y="1825624"/>
            <a:ext cx="5024438" cy="2189827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20412" y="1825624"/>
            <a:ext cx="5933388" cy="492396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Scope</a:t>
            </a:r>
            <a:r>
              <a:rPr lang="en-US" dirty="0" smtClean="0"/>
              <a:t>: A</a:t>
            </a:r>
            <a:r>
              <a:rPr lang="da-DK" dirty="0" err="1" smtClean="0"/>
              <a:t>rmy</a:t>
            </a:r>
            <a:r>
              <a:rPr lang="da-DK" dirty="0" smtClean="0"/>
              <a:t> </a:t>
            </a:r>
            <a:r>
              <a:rPr lang="da-DK" dirty="0" err="1"/>
              <a:t>tactical</a:t>
            </a:r>
            <a:r>
              <a:rPr lang="da-DK" dirty="0"/>
              <a:t> </a:t>
            </a:r>
            <a:r>
              <a:rPr lang="da-DK" dirty="0" smtClean="0"/>
              <a:t>terms, </a:t>
            </a:r>
            <a:r>
              <a:rPr lang="da-DK" dirty="0" err="1" smtClean="0"/>
              <a:t>two-way</a:t>
            </a:r>
            <a:r>
              <a:rPr lang="da-DK" dirty="0" smtClean="0"/>
              <a:t>  (</a:t>
            </a:r>
            <a:r>
              <a:rPr lang="da-DK" dirty="0" err="1" smtClean="0"/>
              <a:t>approx</a:t>
            </a:r>
            <a:r>
              <a:rPr lang="da-DK" dirty="0" smtClean="0"/>
              <a:t> 6,000 </a:t>
            </a:r>
            <a:r>
              <a:rPr lang="da-DK" dirty="0" err="1" smtClean="0"/>
              <a:t>entries</a:t>
            </a:r>
            <a:r>
              <a:rPr lang="da-DK" dirty="0" smtClean="0"/>
              <a:t>).</a:t>
            </a:r>
            <a:endParaRPr lang="en-US" dirty="0" smtClean="0"/>
          </a:p>
          <a:p>
            <a:r>
              <a:rPr lang="en-US" b="1" dirty="0" smtClean="0"/>
              <a:t>Methodology</a:t>
            </a:r>
            <a:r>
              <a:rPr lang="en-US" dirty="0" smtClean="0"/>
              <a:t>: At least two authorized written sources from NS Army documents.</a:t>
            </a:r>
          </a:p>
          <a:p>
            <a:r>
              <a:rPr lang="en-US" b="1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Target </a:t>
            </a:r>
            <a:r>
              <a:rPr lang="en-US" b="1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audience: </a:t>
            </a:r>
            <a:r>
              <a:rPr lang="en-US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Army cadets and Army Academy English teachers.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Format</a:t>
            </a:r>
            <a:r>
              <a:rPr lang="en-US" dirty="0" smtClean="0"/>
              <a:t>: App, accessible for members of the DNK Armed Forces only; will be edited once every quarter. To be launched 2024, inshallah…</a:t>
            </a:r>
          </a:p>
          <a:p>
            <a:r>
              <a:rPr lang="en-US" b="1" dirty="0" smtClean="0"/>
              <a:t>Resources</a:t>
            </a:r>
            <a:r>
              <a:rPr lang="en-US" dirty="0" smtClean="0"/>
              <a:t>: Residual time left for two designated custodians.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159241" y="4534293"/>
            <a:ext cx="502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www.ordbogen.com/da/search/classic?query=squadron&amp;dictionaryId=firm-57&amp;allowSwitchDictionary=0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54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8000" dirty="0" smtClean="0"/>
              <a:t>QUESTIONS?</a:t>
            </a:r>
            <a:endParaRPr lang="da-DK" sz="80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22" y="1825624"/>
            <a:ext cx="6787299" cy="50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bde">
  <a:themeElements>
    <a:clrScheme name="Dyb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yb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b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TM04033923[[fn=Dybde]]</Template>
  <TotalTime>20231</TotalTime>
  <Words>657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Algerian</vt:lpstr>
      <vt:lpstr>Arial</vt:lpstr>
      <vt:lpstr>Corbel</vt:lpstr>
      <vt:lpstr>Nirmala UI Semilight</vt:lpstr>
      <vt:lpstr>Wingdings</vt:lpstr>
      <vt:lpstr>Dybde</vt:lpstr>
      <vt:lpstr>The Dubious Endeavors  of a Quack Terminologist….</vt:lpstr>
      <vt:lpstr>HOW WE ”MANAGE TERMINOLOGY” </vt:lpstr>
      <vt:lpstr>English Training and Language Testing </vt:lpstr>
      <vt:lpstr>English Training and Language Testing </vt:lpstr>
      <vt:lpstr>Danish interpreters and translators at the Council of Europe</vt:lpstr>
      <vt:lpstr>From clunky print version to snazzy app:  our in-house army tactical glossary</vt:lpstr>
      <vt:lpstr>From clunky print to snazzy app:  our in-house army tactical glossary</vt:lpstr>
      <vt:lpstr>From clunky print to snazzy app:  our in-house army tactical glossary</vt:lpstr>
      <vt:lpstr>QUESTIONS?</vt:lpstr>
      <vt:lpstr>Abstract</vt:lpstr>
    </vt:vector>
  </TitlesOfParts>
  <Company>FAK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Dubious Endeavors of a Quack Terminologist</dc:title>
  <dc:creator>Kildevang-Jacobsen, Kåre</dc:creator>
  <cp:lastModifiedBy>Kildevang-Jacobsen, Kåre</cp:lastModifiedBy>
  <cp:revision>39</cp:revision>
  <cp:lastPrinted>2024-04-08T06:43:58Z</cp:lastPrinted>
  <dcterms:created xsi:type="dcterms:W3CDTF">2024-03-25T16:17:22Z</dcterms:created>
  <dcterms:modified xsi:type="dcterms:W3CDTF">2024-04-21T10:44:17Z</dcterms:modified>
</cp:coreProperties>
</file>