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422" r:id="rId2"/>
    <p:sldId id="258" r:id="rId3"/>
    <p:sldId id="462" r:id="rId4"/>
    <p:sldId id="463" r:id="rId5"/>
    <p:sldId id="471" r:id="rId6"/>
    <p:sldId id="441" r:id="rId7"/>
    <p:sldId id="460" r:id="rId8"/>
  </p:sldIdLst>
  <p:sldSz cx="9144000" cy="5135563"/>
  <p:notesSz cx="6769100" cy="9906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5F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3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90DA5-F1FC-4F9C-9B33-5FC82CFBFBED}" type="doc">
      <dgm:prSet loTypeId="urn:microsoft.com/office/officeart/2005/8/layout/radial5" loCatId="cycle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A2E47710-7641-474F-80D3-B742EC4A401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/>
            <a:t>Future Delivery Strategy</a:t>
          </a:r>
        </a:p>
      </dgm:t>
    </dgm:pt>
    <dgm:pt modelId="{4CDEAFDF-24AA-423B-842B-CFFE145A2634}" type="parTrans" cxnId="{C3D453A7-F84D-424A-9349-69E7F0D40D7E}">
      <dgm:prSet/>
      <dgm:spPr/>
      <dgm:t>
        <a:bodyPr/>
        <a:lstStyle/>
        <a:p>
          <a:endParaRPr lang="en-GB" sz="1050"/>
        </a:p>
      </dgm:t>
    </dgm:pt>
    <dgm:pt modelId="{58F23A67-5600-4E38-AA28-2F75D3C3D7E5}" type="sibTrans" cxnId="{C3D453A7-F84D-424A-9349-69E7F0D40D7E}">
      <dgm:prSet/>
      <dgm:spPr/>
      <dgm:t>
        <a:bodyPr/>
        <a:lstStyle/>
        <a:p>
          <a:endParaRPr lang="en-GB"/>
        </a:p>
      </dgm:t>
    </dgm:pt>
    <dgm:pt modelId="{5BDB30FB-0E80-44BA-A4B1-91CF4874DC0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/>
            <a:t>DCLC lessons learned</a:t>
          </a:r>
        </a:p>
      </dgm:t>
    </dgm:pt>
    <dgm:pt modelId="{254452F4-7B56-4C91-8313-19020B7EF45C}" type="parTrans" cxnId="{965858C8-4862-4F1F-8568-A3E9FA2E3658}">
      <dgm:prSet custT="1"/>
      <dgm:spPr/>
      <dgm:t>
        <a:bodyPr/>
        <a:lstStyle/>
        <a:p>
          <a:endParaRPr lang="en-GB" sz="1050"/>
        </a:p>
      </dgm:t>
    </dgm:pt>
    <dgm:pt modelId="{476E527C-AF87-4681-B31C-376CBC1B1D23}" type="sibTrans" cxnId="{965858C8-4862-4F1F-8568-A3E9FA2E3658}">
      <dgm:prSet/>
      <dgm:spPr/>
      <dgm:t>
        <a:bodyPr/>
        <a:lstStyle/>
        <a:p>
          <a:endParaRPr lang="en-GB"/>
        </a:p>
      </dgm:t>
    </dgm:pt>
    <dgm:pt modelId="{B659847A-B72D-4BF1-84E7-A51CE5A27BC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/>
            <a:t>Student progress reviews</a:t>
          </a:r>
        </a:p>
      </dgm:t>
    </dgm:pt>
    <dgm:pt modelId="{5F287798-E346-4501-9D56-548E03B4282C}" type="parTrans" cxnId="{8716C341-AFD0-4D97-9A25-57CBC982BD75}">
      <dgm:prSet custT="1"/>
      <dgm:spPr/>
      <dgm:t>
        <a:bodyPr/>
        <a:lstStyle/>
        <a:p>
          <a:endParaRPr lang="en-GB" sz="1050"/>
        </a:p>
      </dgm:t>
    </dgm:pt>
    <dgm:pt modelId="{A2AE954C-A23F-4470-9941-CDBB9CCABE6C}" type="sibTrans" cxnId="{8716C341-AFD0-4D97-9A25-57CBC982BD75}">
      <dgm:prSet/>
      <dgm:spPr/>
      <dgm:t>
        <a:bodyPr/>
        <a:lstStyle/>
        <a:p>
          <a:endParaRPr lang="en-GB"/>
        </a:p>
      </dgm:t>
    </dgm:pt>
    <dgm:pt modelId="{7C2A9896-C65E-4D9E-A446-BA0F241ACBB9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/>
            <a:t>Exam results</a:t>
          </a:r>
        </a:p>
      </dgm:t>
    </dgm:pt>
    <dgm:pt modelId="{442F669F-3C16-4256-8C95-86DA21D11658}" type="parTrans" cxnId="{96F1D677-5286-47A3-A28F-9AC25EE45C5C}">
      <dgm:prSet custT="1"/>
      <dgm:spPr/>
      <dgm:t>
        <a:bodyPr/>
        <a:lstStyle/>
        <a:p>
          <a:endParaRPr lang="en-GB" sz="1050"/>
        </a:p>
      </dgm:t>
    </dgm:pt>
    <dgm:pt modelId="{C1969119-5F51-4D1E-9871-15088600571C}" type="sibTrans" cxnId="{96F1D677-5286-47A3-A28F-9AC25EE45C5C}">
      <dgm:prSet/>
      <dgm:spPr/>
      <dgm:t>
        <a:bodyPr/>
        <a:lstStyle/>
        <a:p>
          <a:endParaRPr lang="en-GB"/>
        </a:p>
      </dgm:t>
    </dgm:pt>
    <dgm:pt modelId="{2CB1226D-0901-441C-AA62-989B0F9895E3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/>
            <a:t>Staff feedback</a:t>
          </a:r>
        </a:p>
      </dgm:t>
    </dgm:pt>
    <dgm:pt modelId="{464D6455-BECA-4AE2-9A94-A2DD03B316B0}" type="parTrans" cxnId="{F62771E7-5F61-4FBF-BC65-10B7E3F3A568}">
      <dgm:prSet custT="1"/>
      <dgm:spPr/>
      <dgm:t>
        <a:bodyPr/>
        <a:lstStyle/>
        <a:p>
          <a:endParaRPr lang="en-GB" sz="1050"/>
        </a:p>
      </dgm:t>
    </dgm:pt>
    <dgm:pt modelId="{2CCE7D11-6633-416C-8A8D-F78A0A215E81}" type="sibTrans" cxnId="{F62771E7-5F61-4FBF-BC65-10B7E3F3A568}">
      <dgm:prSet/>
      <dgm:spPr/>
      <dgm:t>
        <a:bodyPr/>
        <a:lstStyle/>
        <a:p>
          <a:endParaRPr lang="en-GB"/>
        </a:p>
      </dgm:t>
    </dgm:pt>
    <dgm:pt modelId="{F054F8C9-94D6-42ED-8311-CE8E734BD58B}">
      <dgm:prSet/>
      <dgm:spPr>
        <a:solidFill>
          <a:schemeClr val="accent4">
            <a:lumMod val="75000"/>
          </a:schemeClr>
        </a:solidFill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defTabSz="466725">
            <a:spcBef>
              <a:spcPct val="0"/>
            </a:spcBef>
            <a:spcAft>
              <a:spcPct val="35000"/>
            </a:spcAft>
            <a:buNone/>
          </a:pPr>
          <a:r>
            <a:rPr lang="en-GB" kern="1200" dirty="0">
              <a:latin typeface="Arial"/>
              <a:ea typeface="+mn-ea"/>
              <a:cs typeface="+mn-cs"/>
            </a:rPr>
            <a:t>Budget</a:t>
          </a:r>
        </a:p>
      </dgm:t>
    </dgm:pt>
    <dgm:pt modelId="{0FBB0F95-F8DE-494F-B649-A90047623B6D}" type="parTrans" cxnId="{92D41BA8-9D86-4732-B4B2-2D38868ABBB5}">
      <dgm:prSet custT="1"/>
      <dgm:spPr/>
      <dgm:t>
        <a:bodyPr/>
        <a:lstStyle/>
        <a:p>
          <a:endParaRPr lang="en-GB" sz="1050"/>
        </a:p>
      </dgm:t>
    </dgm:pt>
    <dgm:pt modelId="{F028414B-F0E0-4A48-B7B9-65E57B68992B}" type="sibTrans" cxnId="{92D41BA8-9D86-4732-B4B2-2D38868ABBB5}">
      <dgm:prSet/>
      <dgm:spPr/>
      <dgm:t>
        <a:bodyPr/>
        <a:lstStyle/>
        <a:p>
          <a:endParaRPr lang="en-GB"/>
        </a:p>
      </dgm:t>
    </dgm:pt>
    <dgm:pt modelId="{E7B6B7D1-355A-490E-86E9-3E493E49217C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/>
            <a:t>Sponsor feedback</a:t>
          </a:r>
        </a:p>
      </dgm:t>
    </dgm:pt>
    <dgm:pt modelId="{D41185A2-54F8-4E74-B52F-CB135F6AB5A4}" type="parTrans" cxnId="{32785672-34B4-49CD-A47D-6CE5494131F6}">
      <dgm:prSet custT="1"/>
      <dgm:spPr/>
      <dgm:t>
        <a:bodyPr/>
        <a:lstStyle/>
        <a:p>
          <a:endParaRPr lang="en-GB" sz="1050"/>
        </a:p>
      </dgm:t>
    </dgm:pt>
    <dgm:pt modelId="{F57F596B-DA3E-480F-8B27-3B45048C3425}" type="sibTrans" cxnId="{32785672-34B4-49CD-A47D-6CE5494131F6}">
      <dgm:prSet/>
      <dgm:spPr/>
      <dgm:t>
        <a:bodyPr/>
        <a:lstStyle/>
        <a:p>
          <a:endParaRPr lang="en-GB"/>
        </a:p>
      </dgm:t>
    </dgm:pt>
    <dgm:pt modelId="{10B07279-8AC1-409A-BE82-A6FCBCEE2A1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/>
            <a:t>Student Feedback  </a:t>
          </a:r>
        </a:p>
      </dgm:t>
    </dgm:pt>
    <dgm:pt modelId="{BBBAFB70-46E1-4FC2-BC3B-D4D9A5EEB641}" type="parTrans" cxnId="{161E5279-8680-484B-B883-DC6197563C41}">
      <dgm:prSet custT="1"/>
      <dgm:spPr/>
      <dgm:t>
        <a:bodyPr/>
        <a:lstStyle/>
        <a:p>
          <a:endParaRPr lang="en-GB" sz="1050"/>
        </a:p>
      </dgm:t>
    </dgm:pt>
    <dgm:pt modelId="{92AC1AA8-2611-4C0A-9AD7-110F1EC5FC75}" type="sibTrans" cxnId="{161E5279-8680-484B-B883-DC6197563C41}">
      <dgm:prSet/>
      <dgm:spPr/>
      <dgm:t>
        <a:bodyPr/>
        <a:lstStyle/>
        <a:p>
          <a:endParaRPr lang="en-GB"/>
        </a:p>
      </dgm:t>
    </dgm:pt>
    <dgm:pt modelId="{F63F0C67-E042-4E08-BE54-E18E72F9490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/>
            <a:t>External research &amp; best practice</a:t>
          </a:r>
        </a:p>
      </dgm:t>
    </dgm:pt>
    <dgm:pt modelId="{1B5880D3-A3EC-4457-8CEC-862242AB83D2}" type="parTrans" cxnId="{897B524F-EC83-45EC-8ECA-2AF27E8EB5BA}">
      <dgm:prSet custT="1"/>
      <dgm:spPr/>
      <dgm:t>
        <a:bodyPr/>
        <a:lstStyle/>
        <a:p>
          <a:endParaRPr lang="en-GB" sz="1050"/>
        </a:p>
      </dgm:t>
    </dgm:pt>
    <dgm:pt modelId="{2486A66A-4469-4885-BA40-33A40C08075B}" type="sibTrans" cxnId="{897B524F-EC83-45EC-8ECA-2AF27E8EB5BA}">
      <dgm:prSet/>
      <dgm:spPr/>
      <dgm:t>
        <a:bodyPr/>
        <a:lstStyle/>
        <a:p>
          <a:endParaRPr lang="en-GB"/>
        </a:p>
      </dgm:t>
    </dgm:pt>
    <dgm:pt modelId="{912A4EC4-17F8-4DAA-A8D1-3E70C103EE4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/>
            <a:t> Strategy</a:t>
          </a:r>
        </a:p>
      </dgm:t>
    </dgm:pt>
    <dgm:pt modelId="{14F241C2-ADC2-4813-B73F-DE7CC2C4D0A8}" type="parTrans" cxnId="{DBFC6BC9-5352-4554-AE47-6550D4583312}">
      <dgm:prSet/>
      <dgm:spPr/>
      <dgm:t>
        <a:bodyPr/>
        <a:lstStyle/>
        <a:p>
          <a:endParaRPr lang="en-GB"/>
        </a:p>
      </dgm:t>
    </dgm:pt>
    <dgm:pt modelId="{E0D3E5F9-B7B9-43F4-8937-12DD13833D9C}" type="sibTrans" cxnId="{DBFC6BC9-5352-4554-AE47-6550D4583312}">
      <dgm:prSet/>
      <dgm:spPr/>
      <dgm:t>
        <a:bodyPr/>
        <a:lstStyle/>
        <a:p>
          <a:endParaRPr lang="en-GB"/>
        </a:p>
      </dgm:t>
    </dgm:pt>
    <dgm:pt modelId="{5EDE4016-9310-40D3-9A6F-6BB03B546F88}" type="pres">
      <dgm:prSet presAssocID="{A3690DA5-F1FC-4F9C-9B33-5FC82CFBFBE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95E3E-A9D8-4EE3-8BDE-37AD62453273}" type="pres">
      <dgm:prSet presAssocID="{A2E47710-7641-474F-80D3-B742EC4A4014}" presName="centerShape" presStyleLbl="node0" presStyleIdx="0" presStyleCnt="1" custScaleX="154545" custScaleY="144901" custLinFactNeighborY="0"/>
      <dgm:spPr/>
      <dgm:t>
        <a:bodyPr/>
        <a:lstStyle/>
        <a:p>
          <a:endParaRPr lang="en-US"/>
        </a:p>
      </dgm:t>
    </dgm:pt>
    <dgm:pt modelId="{CFD3D414-0D60-4D31-AD6E-8B7889A34B7A}" type="pres">
      <dgm:prSet presAssocID="{254452F4-7B56-4C91-8313-19020B7EF45C}" presName="parTrans" presStyleLbl="sibTrans2D1" presStyleIdx="0" presStyleCnt="9"/>
      <dgm:spPr/>
      <dgm:t>
        <a:bodyPr/>
        <a:lstStyle/>
        <a:p>
          <a:endParaRPr lang="en-US"/>
        </a:p>
      </dgm:t>
    </dgm:pt>
    <dgm:pt modelId="{ABBF9397-ECD2-4BD6-B675-2DD395D654AA}" type="pres">
      <dgm:prSet presAssocID="{254452F4-7B56-4C91-8313-19020B7EF45C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24AAD14D-0923-4F6C-995B-DF11B5F83C2C}" type="pres">
      <dgm:prSet presAssocID="{5BDB30FB-0E80-44BA-A4B1-91CF4874DC0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9E667-8778-4955-8FCC-09ABA9403415}" type="pres">
      <dgm:prSet presAssocID="{5F287798-E346-4501-9D56-548E03B4282C}" presName="parTrans" presStyleLbl="sibTrans2D1" presStyleIdx="1" presStyleCnt="9"/>
      <dgm:spPr/>
      <dgm:t>
        <a:bodyPr/>
        <a:lstStyle/>
        <a:p>
          <a:endParaRPr lang="en-US"/>
        </a:p>
      </dgm:t>
    </dgm:pt>
    <dgm:pt modelId="{88DF8B8D-E42B-4221-AC32-511AE231737C}" type="pres">
      <dgm:prSet presAssocID="{5F287798-E346-4501-9D56-548E03B4282C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43B2B5BA-503A-4A66-8C09-8A12E489AFFD}" type="pres">
      <dgm:prSet presAssocID="{B659847A-B72D-4BF1-84E7-A51CE5A27BC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36EFB-FDB9-47EA-89AA-6DFF492037AD}" type="pres">
      <dgm:prSet presAssocID="{442F669F-3C16-4256-8C95-86DA21D11658}" presName="parTrans" presStyleLbl="sibTrans2D1" presStyleIdx="2" presStyleCnt="9"/>
      <dgm:spPr/>
      <dgm:t>
        <a:bodyPr/>
        <a:lstStyle/>
        <a:p>
          <a:endParaRPr lang="en-US"/>
        </a:p>
      </dgm:t>
    </dgm:pt>
    <dgm:pt modelId="{EFA77EB0-017A-49F7-8768-CCA3A19420FC}" type="pres">
      <dgm:prSet presAssocID="{442F669F-3C16-4256-8C95-86DA21D11658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20ABE012-7666-4BCA-AB7D-BC80514AF52E}" type="pres">
      <dgm:prSet presAssocID="{7C2A9896-C65E-4D9E-A446-BA0F241ACBB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10B96-771C-4C59-9E3D-36DE1D407BAD}" type="pres">
      <dgm:prSet presAssocID="{464D6455-BECA-4AE2-9A94-A2DD03B316B0}" presName="parTrans" presStyleLbl="sibTrans2D1" presStyleIdx="3" presStyleCnt="9"/>
      <dgm:spPr/>
      <dgm:t>
        <a:bodyPr/>
        <a:lstStyle/>
        <a:p>
          <a:endParaRPr lang="en-US"/>
        </a:p>
      </dgm:t>
    </dgm:pt>
    <dgm:pt modelId="{1316794C-B154-4E0D-94C1-8302D1B4BEF9}" type="pres">
      <dgm:prSet presAssocID="{464D6455-BECA-4AE2-9A94-A2DD03B316B0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AC37CF48-845D-46CD-938C-5D40A399C050}" type="pres">
      <dgm:prSet presAssocID="{2CB1226D-0901-441C-AA62-989B0F9895E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6A851-AFC8-4DE5-8C17-4DBDCFF977AA}" type="pres">
      <dgm:prSet presAssocID="{0FBB0F95-F8DE-494F-B649-A90047623B6D}" presName="parTrans" presStyleLbl="sibTrans2D1" presStyleIdx="4" presStyleCnt="9"/>
      <dgm:spPr/>
      <dgm:t>
        <a:bodyPr/>
        <a:lstStyle/>
        <a:p>
          <a:endParaRPr lang="en-US"/>
        </a:p>
      </dgm:t>
    </dgm:pt>
    <dgm:pt modelId="{BC44D1A2-0D6B-414A-83C4-FC9F35CC881F}" type="pres">
      <dgm:prSet presAssocID="{0FBB0F95-F8DE-494F-B649-A90047623B6D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916DE48D-4735-4E8E-B673-11D7284FE1CC}" type="pres">
      <dgm:prSet presAssocID="{F054F8C9-94D6-42ED-8311-CE8E734BD58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41DB6-FC68-4175-B4B3-1926034E0611}" type="pres">
      <dgm:prSet presAssocID="{D41185A2-54F8-4E74-B52F-CB135F6AB5A4}" presName="parTrans" presStyleLbl="sibTrans2D1" presStyleIdx="5" presStyleCnt="9"/>
      <dgm:spPr/>
      <dgm:t>
        <a:bodyPr/>
        <a:lstStyle/>
        <a:p>
          <a:endParaRPr lang="en-US"/>
        </a:p>
      </dgm:t>
    </dgm:pt>
    <dgm:pt modelId="{81FEAA4C-A1EC-474E-BE8B-B7216207BBA3}" type="pres">
      <dgm:prSet presAssocID="{D41185A2-54F8-4E74-B52F-CB135F6AB5A4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83CA8E47-1CBF-4723-9007-2A48C27FA33F}" type="pres">
      <dgm:prSet presAssocID="{E7B6B7D1-355A-490E-86E9-3E493E49217C}" presName="node" presStyleLbl="node1" presStyleIdx="5" presStyleCnt="9" custRadScaleRad="100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E882A-0A30-4FC4-AAF2-6BB611F81B69}" type="pres">
      <dgm:prSet presAssocID="{14F241C2-ADC2-4813-B73F-DE7CC2C4D0A8}" presName="parTrans" presStyleLbl="sibTrans2D1" presStyleIdx="6" presStyleCnt="9"/>
      <dgm:spPr/>
      <dgm:t>
        <a:bodyPr/>
        <a:lstStyle/>
        <a:p>
          <a:endParaRPr lang="en-US"/>
        </a:p>
      </dgm:t>
    </dgm:pt>
    <dgm:pt modelId="{47735C71-7165-4743-A3E5-B69772D06E3A}" type="pres">
      <dgm:prSet presAssocID="{14F241C2-ADC2-4813-B73F-DE7CC2C4D0A8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4A8D4C14-98F3-4558-A1F3-B32260E64F4E}" type="pres">
      <dgm:prSet presAssocID="{912A4EC4-17F8-4DAA-A8D1-3E70C103EE4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C884E-BF45-401E-879A-91023C5AFCBE}" type="pres">
      <dgm:prSet presAssocID="{BBBAFB70-46E1-4FC2-BC3B-D4D9A5EEB641}" presName="parTrans" presStyleLbl="sibTrans2D1" presStyleIdx="7" presStyleCnt="9"/>
      <dgm:spPr/>
      <dgm:t>
        <a:bodyPr/>
        <a:lstStyle/>
        <a:p>
          <a:endParaRPr lang="en-US"/>
        </a:p>
      </dgm:t>
    </dgm:pt>
    <dgm:pt modelId="{798241BC-7676-4607-A3B3-9DBEEC242E01}" type="pres">
      <dgm:prSet presAssocID="{BBBAFB70-46E1-4FC2-BC3B-D4D9A5EEB641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A5F57A10-E1AC-41C4-8C40-CEA43610C640}" type="pres">
      <dgm:prSet presAssocID="{10B07279-8AC1-409A-BE82-A6FCBCEE2A10}" presName="node" presStyleLbl="node1" presStyleIdx="7" presStyleCnt="9" custRadScaleRad="101270" custRadScaleInc="-1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E1EAC-D593-40AB-9BDB-DCDD28D56A03}" type="pres">
      <dgm:prSet presAssocID="{1B5880D3-A3EC-4457-8CEC-862242AB83D2}" presName="parTrans" presStyleLbl="sibTrans2D1" presStyleIdx="8" presStyleCnt="9"/>
      <dgm:spPr/>
      <dgm:t>
        <a:bodyPr/>
        <a:lstStyle/>
        <a:p>
          <a:endParaRPr lang="en-US"/>
        </a:p>
      </dgm:t>
    </dgm:pt>
    <dgm:pt modelId="{81CA5EBD-4846-48CA-8501-1DEDC9A89418}" type="pres">
      <dgm:prSet presAssocID="{1B5880D3-A3EC-4457-8CEC-862242AB83D2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493345F3-1D2E-4833-B013-EC799C15A0A1}" type="pres">
      <dgm:prSet presAssocID="{F63F0C67-E042-4E08-BE54-E18E72F9490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7B524F-EC83-45EC-8ECA-2AF27E8EB5BA}" srcId="{A2E47710-7641-474F-80D3-B742EC4A4014}" destId="{F63F0C67-E042-4E08-BE54-E18E72F94905}" srcOrd="8" destOrd="0" parTransId="{1B5880D3-A3EC-4457-8CEC-862242AB83D2}" sibTransId="{2486A66A-4469-4885-BA40-33A40C08075B}"/>
    <dgm:cxn modelId="{3A992C3F-72A2-4EFB-B414-E111A3311E2C}" type="presOf" srcId="{E7B6B7D1-355A-490E-86E9-3E493E49217C}" destId="{83CA8E47-1CBF-4723-9007-2A48C27FA33F}" srcOrd="0" destOrd="0" presId="urn:microsoft.com/office/officeart/2005/8/layout/radial5"/>
    <dgm:cxn modelId="{E0D75016-C013-4240-9EF1-3871206C78C1}" type="presOf" srcId="{A2E47710-7641-474F-80D3-B742EC4A4014}" destId="{2D895E3E-A9D8-4EE3-8BDE-37AD62453273}" srcOrd="0" destOrd="0" presId="urn:microsoft.com/office/officeart/2005/8/layout/radial5"/>
    <dgm:cxn modelId="{E286170E-B2FC-49F7-B1BF-018D63B3EC34}" type="presOf" srcId="{464D6455-BECA-4AE2-9A94-A2DD03B316B0}" destId="{FC110B96-771C-4C59-9E3D-36DE1D407BAD}" srcOrd="0" destOrd="0" presId="urn:microsoft.com/office/officeart/2005/8/layout/radial5"/>
    <dgm:cxn modelId="{92D41BA8-9D86-4732-B4B2-2D38868ABBB5}" srcId="{A2E47710-7641-474F-80D3-B742EC4A4014}" destId="{F054F8C9-94D6-42ED-8311-CE8E734BD58B}" srcOrd="4" destOrd="0" parTransId="{0FBB0F95-F8DE-494F-B649-A90047623B6D}" sibTransId="{F028414B-F0E0-4A48-B7B9-65E57B68992B}"/>
    <dgm:cxn modelId="{2831DA35-67DF-476F-831D-3DA75CFECD7D}" type="presOf" srcId="{254452F4-7B56-4C91-8313-19020B7EF45C}" destId="{ABBF9397-ECD2-4BD6-B675-2DD395D654AA}" srcOrd="1" destOrd="0" presId="urn:microsoft.com/office/officeart/2005/8/layout/radial5"/>
    <dgm:cxn modelId="{03621304-673E-4FD9-960C-30C792F8E91C}" type="presOf" srcId="{A3690DA5-F1FC-4F9C-9B33-5FC82CFBFBED}" destId="{5EDE4016-9310-40D3-9A6F-6BB03B546F88}" srcOrd="0" destOrd="0" presId="urn:microsoft.com/office/officeart/2005/8/layout/radial5"/>
    <dgm:cxn modelId="{C3D453A7-F84D-424A-9349-69E7F0D40D7E}" srcId="{A3690DA5-F1FC-4F9C-9B33-5FC82CFBFBED}" destId="{A2E47710-7641-474F-80D3-B742EC4A4014}" srcOrd="0" destOrd="0" parTransId="{4CDEAFDF-24AA-423B-842B-CFFE145A2634}" sibTransId="{58F23A67-5600-4E38-AA28-2F75D3C3D7E5}"/>
    <dgm:cxn modelId="{EFA5F54D-06D8-40E3-97FF-23D304A4A28F}" type="presOf" srcId="{BBBAFB70-46E1-4FC2-BC3B-D4D9A5EEB641}" destId="{798241BC-7676-4607-A3B3-9DBEEC242E01}" srcOrd="1" destOrd="0" presId="urn:microsoft.com/office/officeart/2005/8/layout/radial5"/>
    <dgm:cxn modelId="{8716C341-AFD0-4D97-9A25-57CBC982BD75}" srcId="{A2E47710-7641-474F-80D3-B742EC4A4014}" destId="{B659847A-B72D-4BF1-84E7-A51CE5A27BCF}" srcOrd="1" destOrd="0" parTransId="{5F287798-E346-4501-9D56-548E03B4282C}" sibTransId="{A2AE954C-A23F-4470-9941-CDBB9CCABE6C}"/>
    <dgm:cxn modelId="{456B4CE7-7FF0-4ECB-92E0-16BAB032A681}" type="presOf" srcId="{7C2A9896-C65E-4D9E-A446-BA0F241ACBB9}" destId="{20ABE012-7666-4BCA-AB7D-BC80514AF52E}" srcOrd="0" destOrd="0" presId="urn:microsoft.com/office/officeart/2005/8/layout/radial5"/>
    <dgm:cxn modelId="{99A6D800-1607-4E68-9A0B-C32D80A1AD68}" type="presOf" srcId="{442F669F-3C16-4256-8C95-86DA21D11658}" destId="{EFA77EB0-017A-49F7-8768-CCA3A19420FC}" srcOrd="1" destOrd="0" presId="urn:microsoft.com/office/officeart/2005/8/layout/radial5"/>
    <dgm:cxn modelId="{8A4A054D-E996-434C-9BE8-670673EE02D6}" type="presOf" srcId="{14F241C2-ADC2-4813-B73F-DE7CC2C4D0A8}" destId="{490E882A-0A30-4FC4-AAF2-6BB611F81B69}" srcOrd="0" destOrd="0" presId="urn:microsoft.com/office/officeart/2005/8/layout/radial5"/>
    <dgm:cxn modelId="{DBFC6BC9-5352-4554-AE47-6550D4583312}" srcId="{A2E47710-7641-474F-80D3-B742EC4A4014}" destId="{912A4EC4-17F8-4DAA-A8D1-3E70C103EE45}" srcOrd="6" destOrd="0" parTransId="{14F241C2-ADC2-4813-B73F-DE7CC2C4D0A8}" sibTransId="{E0D3E5F9-B7B9-43F4-8937-12DD13833D9C}"/>
    <dgm:cxn modelId="{B0D37254-FDAB-42F2-9FF4-C921C1CD06B2}" type="presOf" srcId="{D41185A2-54F8-4E74-B52F-CB135F6AB5A4}" destId="{81FEAA4C-A1EC-474E-BE8B-B7216207BBA3}" srcOrd="1" destOrd="0" presId="urn:microsoft.com/office/officeart/2005/8/layout/radial5"/>
    <dgm:cxn modelId="{0BE8A95B-6559-439E-BD97-1674746B3EA4}" type="presOf" srcId="{14F241C2-ADC2-4813-B73F-DE7CC2C4D0A8}" destId="{47735C71-7165-4743-A3E5-B69772D06E3A}" srcOrd="1" destOrd="0" presId="urn:microsoft.com/office/officeart/2005/8/layout/radial5"/>
    <dgm:cxn modelId="{63C6C582-D716-4EB0-9CC3-E3AB6B1C56E7}" type="presOf" srcId="{5F287798-E346-4501-9D56-548E03B4282C}" destId="{28F9E667-8778-4955-8FCC-09ABA9403415}" srcOrd="0" destOrd="0" presId="urn:microsoft.com/office/officeart/2005/8/layout/radial5"/>
    <dgm:cxn modelId="{0E57E465-C825-4ED0-84F8-FE68127F70C1}" type="presOf" srcId="{1B5880D3-A3EC-4457-8CEC-862242AB83D2}" destId="{81CA5EBD-4846-48CA-8501-1DEDC9A89418}" srcOrd="1" destOrd="0" presId="urn:microsoft.com/office/officeart/2005/8/layout/radial5"/>
    <dgm:cxn modelId="{B70AAA46-6E70-4197-8FCE-8A0A5E92F05A}" type="presOf" srcId="{912A4EC4-17F8-4DAA-A8D1-3E70C103EE45}" destId="{4A8D4C14-98F3-4558-A1F3-B32260E64F4E}" srcOrd="0" destOrd="0" presId="urn:microsoft.com/office/officeart/2005/8/layout/radial5"/>
    <dgm:cxn modelId="{DE57D73A-52EA-465E-815B-FA7B4358AA1B}" type="presOf" srcId="{1B5880D3-A3EC-4457-8CEC-862242AB83D2}" destId="{AA3E1EAC-D593-40AB-9BDB-DCDD28D56A03}" srcOrd="0" destOrd="0" presId="urn:microsoft.com/office/officeart/2005/8/layout/radial5"/>
    <dgm:cxn modelId="{9239F903-1E2E-44EC-A35E-FFA85F013F6B}" type="presOf" srcId="{2CB1226D-0901-441C-AA62-989B0F9895E3}" destId="{AC37CF48-845D-46CD-938C-5D40A399C050}" srcOrd="0" destOrd="0" presId="urn:microsoft.com/office/officeart/2005/8/layout/radial5"/>
    <dgm:cxn modelId="{1F21A3BC-AC8A-400B-A3C0-9EDBA5FD615D}" type="presOf" srcId="{442F669F-3C16-4256-8C95-86DA21D11658}" destId="{55236EFB-FDB9-47EA-89AA-6DFF492037AD}" srcOrd="0" destOrd="0" presId="urn:microsoft.com/office/officeart/2005/8/layout/radial5"/>
    <dgm:cxn modelId="{EFFDE028-24A3-4A88-86AF-A84D81EC7E89}" type="presOf" srcId="{254452F4-7B56-4C91-8313-19020B7EF45C}" destId="{CFD3D414-0D60-4D31-AD6E-8B7889A34B7A}" srcOrd="0" destOrd="0" presId="urn:microsoft.com/office/officeart/2005/8/layout/radial5"/>
    <dgm:cxn modelId="{B00CC0D4-4CD8-4147-A195-ECFE2B4DB896}" type="presOf" srcId="{0FBB0F95-F8DE-494F-B649-A90047623B6D}" destId="{F286A851-AFC8-4DE5-8C17-4DBDCFF977AA}" srcOrd="0" destOrd="0" presId="urn:microsoft.com/office/officeart/2005/8/layout/radial5"/>
    <dgm:cxn modelId="{F62771E7-5F61-4FBF-BC65-10B7E3F3A568}" srcId="{A2E47710-7641-474F-80D3-B742EC4A4014}" destId="{2CB1226D-0901-441C-AA62-989B0F9895E3}" srcOrd="3" destOrd="0" parTransId="{464D6455-BECA-4AE2-9A94-A2DD03B316B0}" sibTransId="{2CCE7D11-6633-416C-8A8D-F78A0A215E81}"/>
    <dgm:cxn modelId="{3F0656DD-E8F8-4838-87EC-478018AC21DE}" type="presOf" srcId="{10B07279-8AC1-409A-BE82-A6FCBCEE2A10}" destId="{A5F57A10-E1AC-41C4-8C40-CEA43610C640}" srcOrd="0" destOrd="0" presId="urn:microsoft.com/office/officeart/2005/8/layout/radial5"/>
    <dgm:cxn modelId="{4302562A-F3AF-4292-874F-692C4C82E830}" type="presOf" srcId="{BBBAFB70-46E1-4FC2-BC3B-D4D9A5EEB641}" destId="{905C884E-BF45-401E-879A-91023C5AFCBE}" srcOrd="0" destOrd="0" presId="urn:microsoft.com/office/officeart/2005/8/layout/radial5"/>
    <dgm:cxn modelId="{1A034385-C641-475D-A29F-F76E91AB93CC}" type="presOf" srcId="{464D6455-BECA-4AE2-9A94-A2DD03B316B0}" destId="{1316794C-B154-4E0D-94C1-8302D1B4BEF9}" srcOrd="1" destOrd="0" presId="urn:microsoft.com/office/officeart/2005/8/layout/radial5"/>
    <dgm:cxn modelId="{10571902-6501-4325-8439-EC68EA56906B}" type="presOf" srcId="{5F287798-E346-4501-9D56-548E03B4282C}" destId="{88DF8B8D-E42B-4221-AC32-511AE231737C}" srcOrd="1" destOrd="0" presId="urn:microsoft.com/office/officeart/2005/8/layout/radial5"/>
    <dgm:cxn modelId="{32785672-34B4-49CD-A47D-6CE5494131F6}" srcId="{A2E47710-7641-474F-80D3-B742EC4A4014}" destId="{E7B6B7D1-355A-490E-86E9-3E493E49217C}" srcOrd="5" destOrd="0" parTransId="{D41185A2-54F8-4E74-B52F-CB135F6AB5A4}" sibTransId="{F57F596B-DA3E-480F-8B27-3B45048C3425}"/>
    <dgm:cxn modelId="{F1BC8ADE-923E-4744-99D5-FB6A7EC3A997}" type="presOf" srcId="{F63F0C67-E042-4E08-BE54-E18E72F94905}" destId="{493345F3-1D2E-4833-B013-EC799C15A0A1}" srcOrd="0" destOrd="0" presId="urn:microsoft.com/office/officeart/2005/8/layout/radial5"/>
    <dgm:cxn modelId="{424316FE-7DCF-46E8-9AB6-0BE4E696088E}" type="presOf" srcId="{0FBB0F95-F8DE-494F-B649-A90047623B6D}" destId="{BC44D1A2-0D6B-414A-83C4-FC9F35CC881F}" srcOrd="1" destOrd="0" presId="urn:microsoft.com/office/officeart/2005/8/layout/radial5"/>
    <dgm:cxn modelId="{B5DBECF5-B535-4831-9C2B-48EC3E5C732E}" type="presOf" srcId="{D41185A2-54F8-4E74-B52F-CB135F6AB5A4}" destId="{08141DB6-FC68-4175-B4B3-1926034E0611}" srcOrd="0" destOrd="0" presId="urn:microsoft.com/office/officeart/2005/8/layout/radial5"/>
    <dgm:cxn modelId="{525A99F5-E9C9-4F62-A34B-333114C284CC}" type="presOf" srcId="{5BDB30FB-0E80-44BA-A4B1-91CF4874DC0F}" destId="{24AAD14D-0923-4F6C-995B-DF11B5F83C2C}" srcOrd="0" destOrd="0" presId="urn:microsoft.com/office/officeart/2005/8/layout/radial5"/>
    <dgm:cxn modelId="{B394F651-EBC9-4942-BBAF-13DEB024B765}" type="presOf" srcId="{F054F8C9-94D6-42ED-8311-CE8E734BD58B}" destId="{916DE48D-4735-4E8E-B673-11D7284FE1CC}" srcOrd="0" destOrd="0" presId="urn:microsoft.com/office/officeart/2005/8/layout/radial5"/>
    <dgm:cxn modelId="{965858C8-4862-4F1F-8568-A3E9FA2E3658}" srcId="{A2E47710-7641-474F-80D3-B742EC4A4014}" destId="{5BDB30FB-0E80-44BA-A4B1-91CF4874DC0F}" srcOrd="0" destOrd="0" parTransId="{254452F4-7B56-4C91-8313-19020B7EF45C}" sibTransId="{476E527C-AF87-4681-B31C-376CBC1B1D23}"/>
    <dgm:cxn modelId="{D8CBBE5A-19CC-4A32-97C7-39D69792589C}" type="presOf" srcId="{B659847A-B72D-4BF1-84E7-A51CE5A27BCF}" destId="{43B2B5BA-503A-4A66-8C09-8A12E489AFFD}" srcOrd="0" destOrd="0" presId="urn:microsoft.com/office/officeart/2005/8/layout/radial5"/>
    <dgm:cxn modelId="{96F1D677-5286-47A3-A28F-9AC25EE45C5C}" srcId="{A2E47710-7641-474F-80D3-B742EC4A4014}" destId="{7C2A9896-C65E-4D9E-A446-BA0F241ACBB9}" srcOrd="2" destOrd="0" parTransId="{442F669F-3C16-4256-8C95-86DA21D11658}" sibTransId="{C1969119-5F51-4D1E-9871-15088600571C}"/>
    <dgm:cxn modelId="{161E5279-8680-484B-B883-DC6197563C41}" srcId="{A2E47710-7641-474F-80D3-B742EC4A4014}" destId="{10B07279-8AC1-409A-BE82-A6FCBCEE2A10}" srcOrd="7" destOrd="0" parTransId="{BBBAFB70-46E1-4FC2-BC3B-D4D9A5EEB641}" sibTransId="{92AC1AA8-2611-4C0A-9AD7-110F1EC5FC75}"/>
    <dgm:cxn modelId="{535796EE-B6DB-4926-B56C-86112611B0D2}" type="presParOf" srcId="{5EDE4016-9310-40D3-9A6F-6BB03B546F88}" destId="{2D895E3E-A9D8-4EE3-8BDE-37AD62453273}" srcOrd="0" destOrd="0" presId="urn:microsoft.com/office/officeart/2005/8/layout/radial5"/>
    <dgm:cxn modelId="{C8FF870E-27FF-49BA-A288-01BCC7B7B752}" type="presParOf" srcId="{5EDE4016-9310-40D3-9A6F-6BB03B546F88}" destId="{CFD3D414-0D60-4D31-AD6E-8B7889A34B7A}" srcOrd="1" destOrd="0" presId="urn:microsoft.com/office/officeart/2005/8/layout/radial5"/>
    <dgm:cxn modelId="{657B4949-3B51-4979-8696-ED49891CCBF4}" type="presParOf" srcId="{CFD3D414-0D60-4D31-AD6E-8B7889A34B7A}" destId="{ABBF9397-ECD2-4BD6-B675-2DD395D654AA}" srcOrd="0" destOrd="0" presId="urn:microsoft.com/office/officeart/2005/8/layout/radial5"/>
    <dgm:cxn modelId="{DD354EDC-2802-46AB-8CD4-9E05BA2F7A2C}" type="presParOf" srcId="{5EDE4016-9310-40D3-9A6F-6BB03B546F88}" destId="{24AAD14D-0923-4F6C-995B-DF11B5F83C2C}" srcOrd="2" destOrd="0" presId="urn:microsoft.com/office/officeart/2005/8/layout/radial5"/>
    <dgm:cxn modelId="{B919B259-0D76-49B5-90C6-E12C3E528265}" type="presParOf" srcId="{5EDE4016-9310-40D3-9A6F-6BB03B546F88}" destId="{28F9E667-8778-4955-8FCC-09ABA9403415}" srcOrd="3" destOrd="0" presId="urn:microsoft.com/office/officeart/2005/8/layout/radial5"/>
    <dgm:cxn modelId="{73AAF42E-53EB-414F-8D4D-9569F12A4878}" type="presParOf" srcId="{28F9E667-8778-4955-8FCC-09ABA9403415}" destId="{88DF8B8D-E42B-4221-AC32-511AE231737C}" srcOrd="0" destOrd="0" presId="urn:microsoft.com/office/officeart/2005/8/layout/radial5"/>
    <dgm:cxn modelId="{1FBDCC44-3304-4289-8B27-6BE3C480D895}" type="presParOf" srcId="{5EDE4016-9310-40D3-9A6F-6BB03B546F88}" destId="{43B2B5BA-503A-4A66-8C09-8A12E489AFFD}" srcOrd="4" destOrd="0" presId="urn:microsoft.com/office/officeart/2005/8/layout/radial5"/>
    <dgm:cxn modelId="{5F5DF3C2-EBB7-4DA9-87D7-C120133BF1C9}" type="presParOf" srcId="{5EDE4016-9310-40D3-9A6F-6BB03B546F88}" destId="{55236EFB-FDB9-47EA-89AA-6DFF492037AD}" srcOrd="5" destOrd="0" presId="urn:microsoft.com/office/officeart/2005/8/layout/radial5"/>
    <dgm:cxn modelId="{E8E95ADB-345B-4698-925B-90BFDF21BB1C}" type="presParOf" srcId="{55236EFB-FDB9-47EA-89AA-6DFF492037AD}" destId="{EFA77EB0-017A-49F7-8768-CCA3A19420FC}" srcOrd="0" destOrd="0" presId="urn:microsoft.com/office/officeart/2005/8/layout/radial5"/>
    <dgm:cxn modelId="{68191778-B6AF-4EC3-9F7B-9D3F41171D5D}" type="presParOf" srcId="{5EDE4016-9310-40D3-9A6F-6BB03B546F88}" destId="{20ABE012-7666-4BCA-AB7D-BC80514AF52E}" srcOrd="6" destOrd="0" presId="urn:microsoft.com/office/officeart/2005/8/layout/radial5"/>
    <dgm:cxn modelId="{157D5964-3AB5-416D-A7D2-19B8352A7605}" type="presParOf" srcId="{5EDE4016-9310-40D3-9A6F-6BB03B546F88}" destId="{FC110B96-771C-4C59-9E3D-36DE1D407BAD}" srcOrd="7" destOrd="0" presId="urn:microsoft.com/office/officeart/2005/8/layout/radial5"/>
    <dgm:cxn modelId="{8540F1D7-1476-4030-85D7-01E91A65C31A}" type="presParOf" srcId="{FC110B96-771C-4C59-9E3D-36DE1D407BAD}" destId="{1316794C-B154-4E0D-94C1-8302D1B4BEF9}" srcOrd="0" destOrd="0" presId="urn:microsoft.com/office/officeart/2005/8/layout/radial5"/>
    <dgm:cxn modelId="{84C7D640-9016-4A04-B2CE-32266CD21CEC}" type="presParOf" srcId="{5EDE4016-9310-40D3-9A6F-6BB03B546F88}" destId="{AC37CF48-845D-46CD-938C-5D40A399C050}" srcOrd="8" destOrd="0" presId="urn:microsoft.com/office/officeart/2005/8/layout/radial5"/>
    <dgm:cxn modelId="{2F833CAD-36CD-4709-B9BC-03F239024338}" type="presParOf" srcId="{5EDE4016-9310-40D3-9A6F-6BB03B546F88}" destId="{F286A851-AFC8-4DE5-8C17-4DBDCFF977AA}" srcOrd="9" destOrd="0" presId="urn:microsoft.com/office/officeart/2005/8/layout/radial5"/>
    <dgm:cxn modelId="{EC39951B-2850-4141-8ABE-A474A7608FF3}" type="presParOf" srcId="{F286A851-AFC8-4DE5-8C17-4DBDCFF977AA}" destId="{BC44D1A2-0D6B-414A-83C4-FC9F35CC881F}" srcOrd="0" destOrd="0" presId="urn:microsoft.com/office/officeart/2005/8/layout/radial5"/>
    <dgm:cxn modelId="{104C6F10-DA3E-4176-9942-B59D259C12A3}" type="presParOf" srcId="{5EDE4016-9310-40D3-9A6F-6BB03B546F88}" destId="{916DE48D-4735-4E8E-B673-11D7284FE1CC}" srcOrd="10" destOrd="0" presId="urn:microsoft.com/office/officeart/2005/8/layout/radial5"/>
    <dgm:cxn modelId="{3AC46CBE-28C3-4FE2-AE8F-F2994886A1DB}" type="presParOf" srcId="{5EDE4016-9310-40D3-9A6F-6BB03B546F88}" destId="{08141DB6-FC68-4175-B4B3-1926034E0611}" srcOrd="11" destOrd="0" presId="urn:microsoft.com/office/officeart/2005/8/layout/radial5"/>
    <dgm:cxn modelId="{EC56B16D-9716-46BF-842D-29B98AB6A135}" type="presParOf" srcId="{08141DB6-FC68-4175-B4B3-1926034E0611}" destId="{81FEAA4C-A1EC-474E-BE8B-B7216207BBA3}" srcOrd="0" destOrd="0" presId="urn:microsoft.com/office/officeart/2005/8/layout/radial5"/>
    <dgm:cxn modelId="{BC7933EB-796A-44E9-B65A-F52944FE63AB}" type="presParOf" srcId="{5EDE4016-9310-40D3-9A6F-6BB03B546F88}" destId="{83CA8E47-1CBF-4723-9007-2A48C27FA33F}" srcOrd="12" destOrd="0" presId="urn:microsoft.com/office/officeart/2005/8/layout/radial5"/>
    <dgm:cxn modelId="{C69D7DAD-7E8C-43EC-BD45-656EE3F84A6B}" type="presParOf" srcId="{5EDE4016-9310-40D3-9A6F-6BB03B546F88}" destId="{490E882A-0A30-4FC4-AAF2-6BB611F81B69}" srcOrd="13" destOrd="0" presId="urn:microsoft.com/office/officeart/2005/8/layout/radial5"/>
    <dgm:cxn modelId="{5BCF881D-3243-4161-A8E9-AE2128BB1F30}" type="presParOf" srcId="{490E882A-0A30-4FC4-AAF2-6BB611F81B69}" destId="{47735C71-7165-4743-A3E5-B69772D06E3A}" srcOrd="0" destOrd="0" presId="urn:microsoft.com/office/officeart/2005/8/layout/radial5"/>
    <dgm:cxn modelId="{D3083C8F-C367-4D2B-8D1E-9ED439D80780}" type="presParOf" srcId="{5EDE4016-9310-40D3-9A6F-6BB03B546F88}" destId="{4A8D4C14-98F3-4558-A1F3-B32260E64F4E}" srcOrd="14" destOrd="0" presId="urn:microsoft.com/office/officeart/2005/8/layout/radial5"/>
    <dgm:cxn modelId="{8F92EDD1-9141-4742-8EC1-81327460E05C}" type="presParOf" srcId="{5EDE4016-9310-40D3-9A6F-6BB03B546F88}" destId="{905C884E-BF45-401E-879A-91023C5AFCBE}" srcOrd="15" destOrd="0" presId="urn:microsoft.com/office/officeart/2005/8/layout/radial5"/>
    <dgm:cxn modelId="{850E1309-7640-40B3-96AA-97FE99A1CC0C}" type="presParOf" srcId="{905C884E-BF45-401E-879A-91023C5AFCBE}" destId="{798241BC-7676-4607-A3B3-9DBEEC242E01}" srcOrd="0" destOrd="0" presId="urn:microsoft.com/office/officeart/2005/8/layout/radial5"/>
    <dgm:cxn modelId="{F866A5F4-1E2B-4B9F-B5FD-8F894BA8B260}" type="presParOf" srcId="{5EDE4016-9310-40D3-9A6F-6BB03B546F88}" destId="{A5F57A10-E1AC-41C4-8C40-CEA43610C640}" srcOrd="16" destOrd="0" presId="urn:microsoft.com/office/officeart/2005/8/layout/radial5"/>
    <dgm:cxn modelId="{60AFF1BD-8BE6-4AF5-9A18-A9DD33B4AAAB}" type="presParOf" srcId="{5EDE4016-9310-40D3-9A6F-6BB03B546F88}" destId="{AA3E1EAC-D593-40AB-9BDB-DCDD28D56A03}" srcOrd="17" destOrd="0" presId="urn:microsoft.com/office/officeart/2005/8/layout/radial5"/>
    <dgm:cxn modelId="{60184AC9-B038-4747-8B5F-5DAFF6141532}" type="presParOf" srcId="{AA3E1EAC-D593-40AB-9BDB-DCDD28D56A03}" destId="{81CA5EBD-4846-48CA-8501-1DEDC9A89418}" srcOrd="0" destOrd="0" presId="urn:microsoft.com/office/officeart/2005/8/layout/radial5"/>
    <dgm:cxn modelId="{9694769B-914F-46D7-95D0-313B10A97BFB}" type="presParOf" srcId="{5EDE4016-9310-40D3-9A6F-6BB03B546F88}" destId="{493345F3-1D2E-4833-B013-EC799C15A0A1}" srcOrd="1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95E3E-A9D8-4EE3-8BDE-37AD62453273}">
      <dsp:nvSpPr>
        <dsp:cNvPr id="0" name=""/>
        <dsp:cNvSpPr/>
      </dsp:nvSpPr>
      <dsp:spPr>
        <a:xfrm>
          <a:off x="1334250" y="1482266"/>
          <a:ext cx="1053753" cy="987996"/>
        </a:xfrm>
        <a:prstGeom prst="ellipse">
          <a:avLst/>
        </a:prstGeom>
        <a:solidFill>
          <a:schemeClr val="accent4">
            <a:lumMod val="75000"/>
          </a:schemeClr>
        </a:solidFill>
        <a:ln/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Future Delivery Strategy</a:t>
          </a:r>
        </a:p>
      </dsp:txBody>
      <dsp:txXfrm>
        <a:off x="1488569" y="1626955"/>
        <a:ext cx="745115" cy="698618"/>
      </dsp:txXfrm>
    </dsp:sp>
    <dsp:sp modelId="{CFD3D414-0D60-4D31-AD6E-8B7889A34B7A}">
      <dsp:nvSpPr>
        <dsp:cNvPr id="0" name=""/>
        <dsp:cNvSpPr/>
      </dsp:nvSpPr>
      <dsp:spPr>
        <a:xfrm rot="16200000">
          <a:off x="1719697" y="1122852"/>
          <a:ext cx="282858" cy="201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50" kern="1200"/>
        </a:p>
      </dsp:txBody>
      <dsp:txXfrm>
        <a:off x="1749869" y="1193253"/>
        <a:ext cx="222515" cy="120685"/>
      </dsp:txXfrm>
    </dsp:sp>
    <dsp:sp modelId="{24AAD14D-0923-4F6C-995B-DF11B5F83C2C}">
      <dsp:nvSpPr>
        <dsp:cNvPr id="0" name=""/>
        <dsp:cNvSpPr/>
      </dsp:nvSpPr>
      <dsp:spPr>
        <a:xfrm>
          <a:off x="1434975" y="96268"/>
          <a:ext cx="852303" cy="852303"/>
        </a:xfrm>
        <a:prstGeom prst="ellipse">
          <a:avLst/>
        </a:prstGeom>
        <a:solidFill>
          <a:schemeClr val="accent4">
            <a:lumMod val="75000"/>
          </a:schemeClr>
        </a:solidFill>
        <a:ln/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DCLC lessons learned</a:t>
          </a:r>
        </a:p>
      </dsp:txBody>
      <dsp:txXfrm>
        <a:off x="1559792" y="221085"/>
        <a:ext cx="602669" cy="602669"/>
      </dsp:txXfrm>
    </dsp:sp>
    <dsp:sp modelId="{28F9E667-8778-4955-8FCC-09ABA9403415}">
      <dsp:nvSpPr>
        <dsp:cNvPr id="0" name=""/>
        <dsp:cNvSpPr/>
      </dsp:nvSpPr>
      <dsp:spPr>
        <a:xfrm rot="18600000">
          <a:off x="2211256" y="1293925"/>
          <a:ext cx="276063" cy="201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50" kern="1200"/>
        </a:p>
      </dsp:txBody>
      <dsp:txXfrm>
        <a:off x="2222034" y="1357267"/>
        <a:ext cx="215720" cy="120685"/>
      </dsp:txXfrm>
    </dsp:sp>
    <dsp:sp modelId="{43B2B5BA-503A-4A66-8C09-8A12E489AFFD}">
      <dsp:nvSpPr>
        <dsp:cNvPr id="0" name=""/>
        <dsp:cNvSpPr/>
      </dsp:nvSpPr>
      <dsp:spPr>
        <a:xfrm>
          <a:off x="2369489" y="436403"/>
          <a:ext cx="852303" cy="852303"/>
        </a:xfrm>
        <a:prstGeom prst="ellipse">
          <a:avLst/>
        </a:prstGeom>
        <a:solidFill>
          <a:schemeClr val="accent4">
            <a:lumMod val="75000"/>
          </a:schemeClr>
        </a:solidFill>
        <a:ln/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Student progress reviews</a:t>
          </a:r>
        </a:p>
      </dsp:txBody>
      <dsp:txXfrm>
        <a:off x="2494306" y="561220"/>
        <a:ext cx="602669" cy="602669"/>
      </dsp:txXfrm>
    </dsp:sp>
    <dsp:sp modelId="{55236EFB-FDB9-47EA-89AA-6DFF492037AD}">
      <dsp:nvSpPr>
        <dsp:cNvPr id="0" name=""/>
        <dsp:cNvSpPr/>
      </dsp:nvSpPr>
      <dsp:spPr>
        <a:xfrm rot="21000000">
          <a:off x="2485647" y="1742121"/>
          <a:ext cx="266010" cy="201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50" kern="1200"/>
        </a:p>
      </dsp:txBody>
      <dsp:txXfrm>
        <a:off x="2486105" y="1787589"/>
        <a:ext cx="205667" cy="120685"/>
      </dsp:txXfrm>
    </dsp:sp>
    <dsp:sp modelId="{20ABE012-7666-4BCA-AB7D-BC80514AF52E}">
      <dsp:nvSpPr>
        <dsp:cNvPr id="0" name=""/>
        <dsp:cNvSpPr/>
      </dsp:nvSpPr>
      <dsp:spPr>
        <a:xfrm>
          <a:off x="2866733" y="1297656"/>
          <a:ext cx="852303" cy="852303"/>
        </a:xfrm>
        <a:prstGeom prst="ellipse">
          <a:avLst/>
        </a:prstGeom>
        <a:solidFill>
          <a:schemeClr val="accent4">
            <a:lumMod val="75000"/>
          </a:schemeClr>
        </a:solidFill>
        <a:ln/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Exam results</a:t>
          </a:r>
        </a:p>
      </dsp:txBody>
      <dsp:txXfrm>
        <a:off x="2991550" y="1422473"/>
        <a:ext cx="602669" cy="602669"/>
      </dsp:txXfrm>
    </dsp:sp>
    <dsp:sp modelId="{FC110B96-771C-4C59-9E3D-36DE1D407BAD}">
      <dsp:nvSpPr>
        <dsp:cNvPr id="0" name=""/>
        <dsp:cNvSpPr/>
      </dsp:nvSpPr>
      <dsp:spPr>
        <a:xfrm rot="1800000">
          <a:off x="2388774" y="2258306"/>
          <a:ext cx="270113" cy="201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50" kern="1200"/>
        </a:p>
      </dsp:txBody>
      <dsp:txXfrm>
        <a:off x="2392816" y="2283449"/>
        <a:ext cx="209770" cy="120685"/>
      </dsp:txXfrm>
    </dsp:sp>
    <dsp:sp modelId="{AC37CF48-845D-46CD-938C-5D40A399C050}">
      <dsp:nvSpPr>
        <dsp:cNvPr id="0" name=""/>
        <dsp:cNvSpPr/>
      </dsp:nvSpPr>
      <dsp:spPr>
        <a:xfrm>
          <a:off x="2694042" y="2277036"/>
          <a:ext cx="852303" cy="852303"/>
        </a:xfrm>
        <a:prstGeom prst="ellipse">
          <a:avLst/>
        </a:prstGeom>
        <a:solidFill>
          <a:schemeClr val="accent4">
            <a:lumMod val="75000"/>
          </a:schemeClr>
        </a:solidFill>
        <a:ln/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Staff feedback</a:t>
          </a:r>
        </a:p>
      </dsp:txBody>
      <dsp:txXfrm>
        <a:off x="2818859" y="2401853"/>
        <a:ext cx="602669" cy="602669"/>
      </dsp:txXfrm>
    </dsp:sp>
    <dsp:sp modelId="{F286A851-AFC8-4DE5-8C17-4DBDCFF977AA}">
      <dsp:nvSpPr>
        <dsp:cNvPr id="0" name=""/>
        <dsp:cNvSpPr/>
      </dsp:nvSpPr>
      <dsp:spPr>
        <a:xfrm rot="4200000">
          <a:off x="1978742" y="2584841"/>
          <a:ext cx="280987" cy="201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50" kern="1200"/>
        </a:p>
      </dsp:txBody>
      <dsp:txXfrm>
        <a:off x="1998594" y="2596718"/>
        <a:ext cx="220644" cy="120685"/>
      </dsp:txXfrm>
    </dsp:sp>
    <dsp:sp modelId="{916DE48D-4735-4E8E-B673-11D7284FE1CC}">
      <dsp:nvSpPr>
        <dsp:cNvPr id="0" name=""/>
        <dsp:cNvSpPr/>
      </dsp:nvSpPr>
      <dsp:spPr>
        <a:xfrm>
          <a:off x="1932219" y="2916281"/>
          <a:ext cx="852303" cy="852303"/>
        </a:xfrm>
        <a:prstGeom prst="ellipse">
          <a:avLst/>
        </a:prstGeom>
        <a:solidFill>
          <a:schemeClr val="accent4">
            <a:lumMod val="75000"/>
          </a:schemeClr>
        </a:solidFill>
        <a:ln/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Arial"/>
              <a:ea typeface="+mn-ea"/>
              <a:cs typeface="+mn-cs"/>
            </a:rPr>
            <a:t>Budget</a:t>
          </a:r>
        </a:p>
      </dsp:txBody>
      <dsp:txXfrm>
        <a:off x="2057036" y="3041098"/>
        <a:ext cx="602669" cy="602669"/>
      </dsp:txXfrm>
    </dsp:sp>
    <dsp:sp modelId="{08141DB6-FC68-4175-B4B3-1926034E0611}">
      <dsp:nvSpPr>
        <dsp:cNvPr id="0" name=""/>
        <dsp:cNvSpPr/>
      </dsp:nvSpPr>
      <dsp:spPr>
        <a:xfrm rot="6600000">
          <a:off x="1457788" y="2589850"/>
          <a:ext cx="286812" cy="201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50" kern="1200"/>
        </a:p>
      </dsp:txBody>
      <dsp:txXfrm rot="10800000">
        <a:off x="1498279" y="2601727"/>
        <a:ext cx="226469" cy="120685"/>
      </dsp:txXfrm>
    </dsp:sp>
    <dsp:sp modelId="{83CA8E47-1CBF-4723-9007-2A48C27FA33F}">
      <dsp:nvSpPr>
        <dsp:cNvPr id="0" name=""/>
        <dsp:cNvSpPr/>
      </dsp:nvSpPr>
      <dsp:spPr>
        <a:xfrm>
          <a:off x="933971" y="2926609"/>
          <a:ext cx="852303" cy="852303"/>
        </a:xfrm>
        <a:prstGeom prst="ellipse">
          <a:avLst/>
        </a:prstGeom>
        <a:solidFill>
          <a:schemeClr val="accent4">
            <a:lumMod val="75000"/>
          </a:schemeClr>
        </a:solidFill>
        <a:ln/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Sponsor feedback</a:t>
          </a:r>
        </a:p>
      </dsp:txBody>
      <dsp:txXfrm>
        <a:off x="1058788" y="3051426"/>
        <a:ext cx="602669" cy="602669"/>
      </dsp:txXfrm>
    </dsp:sp>
    <dsp:sp modelId="{490E882A-0A30-4FC4-AAF2-6BB611F81B69}">
      <dsp:nvSpPr>
        <dsp:cNvPr id="0" name=""/>
        <dsp:cNvSpPr/>
      </dsp:nvSpPr>
      <dsp:spPr>
        <a:xfrm rot="9000000">
          <a:off x="1063365" y="2258306"/>
          <a:ext cx="270113" cy="201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10800000">
        <a:off x="1119666" y="2283449"/>
        <a:ext cx="209770" cy="120685"/>
      </dsp:txXfrm>
    </dsp:sp>
    <dsp:sp modelId="{4A8D4C14-98F3-4558-A1F3-B32260E64F4E}">
      <dsp:nvSpPr>
        <dsp:cNvPr id="0" name=""/>
        <dsp:cNvSpPr/>
      </dsp:nvSpPr>
      <dsp:spPr>
        <a:xfrm>
          <a:off x="175908" y="2277036"/>
          <a:ext cx="852303" cy="852303"/>
        </a:xfrm>
        <a:prstGeom prst="ellipse">
          <a:avLst/>
        </a:prstGeom>
        <a:solidFill>
          <a:schemeClr val="accent4">
            <a:lumMod val="75000"/>
          </a:schemeClr>
        </a:solidFill>
        <a:ln/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 Strategy</a:t>
          </a:r>
        </a:p>
      </dsp:txBody>
      <dsp:txXfrm>
        <a:off x="300725" y="2401853"/>
        <a:ext cx="602669" cy="602669"/>
      </dsp:txXfrm>
    </dsp:sp>
    <dsp:sp modelId="{905C884E-BF45-401E-879A-91023C5AFCBE}">
      <dsp:nvSpPr>
        <dsp:cNvPr id="0" name=""/>
        <dsp:cNvSpPr/>
      </dsp:nvSpPr>
      <dsp:spPr>
        <a:xfrm rot="11390881">
          <a:off x="968311" y="1743913"/>
          <a:ext cx="267366" cy="201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50" kern="1200"/>
        </a:p>
      </dsp:txBody>
      <dsp:txXfrm rot="10800000">
        <a:off x="1028209" y="1789302"/>
        <a:ext cx="207023" cy="120685"/>
      </dsp:txXfrm>
    </dsp:sp>
    <dsp:sp modelId="{A5F57A10-E1AC-41C4-8C40-CEA43610C640}">
      <dsp:nvSpPr>
        <dsp:cNvPr id="0" name=""/>
        <dsp:cNvSpPr/>
      </dsp:nvSpPr>
      <dsp:spPr>
        <a:xfrm>
          <a:off x="0" y="1301011"/>
          <a:ext cx="852303" cy="852303"/>
        </a:xfrm>
        <a:prstGeom prst="ellipse">
          <a:avLst/>
        </a:prstGeom>
        <a:solidFill>
          <a:schemeClr val="accent4">
            <a:lumMod val="75000"/>
          </a:schemeClr>
        </a:solidFill>
        <a:ln/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Student Feedback  </a:t>
          </a:r>
        </a:p>
      </dsp:txBody>
      <dsp:txXfrm>
        <a:off x="124817" y="1425828"/>
        <a:ext cx="602669" cy="602669"/>
      </dsp:txXfrm>
    </dsp:sp>
    <dsp:sp modelId="{AA3E1EAC-D593-40AB-9BDB-DCDD28D56A03}">
      <dsp:nvSpPr>
        <dsp:cNvPr id="0" name=""/>
        <dsp:cNvSpPr/>
      </dsp:nvSpPr>
      <dsp:spPr>
        <a:xfrm rot="13800000">
          <a:off x="1234934" y="1293925"/>
          <a:ext cx="276063" cy="201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50" kern="1200"/>
        </a:p>
      </dsp:txBody>
      <dsp:txXfrm rot="10800000">
        <a:off x="1284499" y="1357267"/>
        <a:ext cx="215720" cy="120685"/>
      </dsp:txXfrm>
    </dsp:sp>
    <dsp:sp modelId="{493345F3-1D2E-4833-B013-EC799C15A0A1}">
      <dsp:nvSpPr>
        <dsp:cNvPr id="0" name=""/>
        <dsp:cNvSpPr/>
      </dsp:nvSpPr>
      <dsp:spPr>
        <a:xfrm>
          <a:off x="500461" y="436403"/>
          <a:ext cx="852303" cy="852303"/>
        </a:xfrm>
        <a:prstGeom prst="ellipse">
          <a:avLst/>
        </a:prstGeom>
        <a:solidFill>
          <a:schemeClr val="accent4">
            <a:lumMod val="75000"/>
          </a:schemeClr>
        </a:solidFill>
        <a:ln/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External research &amp; best practice</a:t>
          </a:r>
        </a:p>
      </dsp:txBody>
      <dsp:txXfrm>
        <a:off x="625278" y="561220"/>
        <a:ext cx="602669" cy="602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01B44-BAFE-4B77-B251-FB7B9E120F63}" type="datetimeFigureOut">
              <a:rPr lang="en-GB" smtClean="0"/>
              <a:t>04/10/2021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8250"/>
            <a:ext cx="594995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0D648-4CEC-4802-A04B-87D9538F3F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65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0D648-4CEC-4802-A04B-87D9538F3FD1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1F39E5D-CDF0-4B6A-A7CC-FB9485CB0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40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89560" y="2510155"/>
            <a:ext cx="3157855" cy="873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spc="-85">
                <a:solidFill>
                  <a:srgbClr val="FFFFFF"/>
                </a:solidFill>
                <a:latin typeface="Arial" panose="02020603050405020304" pitchFamily="2"/>
              </a:rPr>
              <a:t>UK StratCom NED Visit </a:t>
            </a:r>
          </a:p>
          <a:p>
            <a:pPr marL="0" marR="0" indent="0" algn="l">
              <a:lnSpc>
                <a:spcPts val="33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900" spc="-10">
                <a:solidFill>
                  <a:srgbClr val="FFFFFF"/>
                </a:solidFill>
                <a:latin typeface="Arial" panose="02020603050405020304" pitchFamily="2"/>
              </a:rPr>
              <a:t>DefAc Overview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53695" y="3531870"/>
            <a:ext cx="1042035" cy="301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100" spc="-114">
                <a:solidFill>
                  <a:srgbClr val="C9D1D6"/>
                </a:solidFill>
                <a:latin typeface="Arial" panose="02020603050405020304" pitchFamily="2"/>
              </a:rPr>
              <a:t>6 May 21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58750" y="469900"/>
            <a:ext cx="8686800" cy="4154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27432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b="1" spc="-10">
                <a:solidFill>
                  <a:srgbClr val="000000"/>
                </a:solidFill>
                <a:latin typeface="Arial" panose="02020603050405020304" pitchFamily="2"/>
              </a:rPr>
              <a:t>DefAc Key Headlines </a:t>
            </a:r>
          </a:p>
          <a:p>
            <a:pPr marL="640080" marR="822960" indent="365760" algn="l">
              <a:lnSpc>
                <a:spcPts val="2000"/>
              </a:lnSpc>
              <a:spcBef>
                <a:spcPts val="166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The pandemic has helped </a:t>
            </a:r>
            <a:r>
              <a:rPr lang="en-US" sz="1700" b="1" spc="0">
                <a:solidFill>
                  <a:srgbClr val="000000"/>
                </a:solidFill>
                <a:latin typeface="Arial" panose="02020603050405020304" pitchFamily="2"/>
              </a:rPr>
              <a:t>accelerate JPME 3-7 years</a:t>
            </a: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; the pandemic + Op STATESIDE will fast-track JPME an additional 2-5 years. </a:t>
            </a:r>
          </a:p>
          <a:p>
            <a:pPr marL="640080" marR="0" indent="365760" algn="l">
              <a:lnSpc>
                <a:spcPts val="2100"/>
              </a:lnSpc>
              <a:spcBef>
                <a:spcPts val="35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25">
                <a:solidFill>
                  <a:srgbClr val="000000"/>
                </a:solidFill>
                <a:latin typeface="Arial" panose="02020603050405020304" pitchFamily="2"/>
              </a:rPr>
              <a:t>Now modern, cutting-edge digital DefAc + responsive </a:t>
            </a:r>
            <a:r>
              <a:rPr lang="en-US" sz="1700" b="1" spc="-30">
                <a:solidFill>
                  <a:srgbClr val="000000"/>
                </a:solidFill>
                <a:latin typeface="Arial" panose="02020603050405020304" pitchFamily="2"/>
              </a:rPr>
              <a:t>‘research campus’</a:t>
            </a:r>
            <a:r>
              <a:rPr lang="en-US" sz="1700" spc="-25">
                <a:solidFill>
                  <a:srgbClr val="000000"/>
                </a:solidFill>
                <a:latin typeface="Arial" panose="02020603050405020304" pitchFamily="2"/>
              </a:rPr>
              <a:t>. </a:t>
            </a:r>
          </a:p>
          <a:p>
            <a:pPr marL="640080" marR="274320" indent="365760" algn="l">
              <a:lnSpc>
                <a:spcPts val="2000"/>
              </a:lnSpc>
              <a:spcBef>
                <a:spcPts val="40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b="1" spc="0">
                <a:solidFill>
                  <a:srgbClr val="000000"/>
                </a:solidFill>
                <a:latin typeface="Arial" panose="02020603050405020304" pitchFamily="2"/>
              </a:rPr>
              <a:t>Unprecedented experimentation </a:t>
            </a: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has occurred; now in an ‘agile forward-leaning stance’ ready to meet Def’s evolving needs. </a:t>
            </a:r>
          </a:p>
          <a:p>
            <a:pPr marL="640080" marR="548640" indent="365760" algn="l">
              <a:lnSpc>
                <a:spcPts val="20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35">
                <a:solidFill>
                  <a:srgbClr val="000000"/>
                </a:solidFill>
                <a:latin typeface="Arial" panose="02020603050405020304" pitchFamily="2"/>
              </a:rPr>
              <a:t>Cse names remain unchanged (ACSC, HCSC etc.), but access, </a:t>
            </a:r>
            <a:r>
              <a:rPr lang="en-US" sz="1700" b="1" spc="-45">
                <a:solidFill>
                  <a:srgbClr val="000000"/>
                </a:solidFill>
                <a:latin typeface="Arial" panose="02020603050405020304" pitchFamily="2"/>
              </a:rPr>
              <a:t>curricula and delivery have revolutionised</a:t>
            </a:r>
            <a:r>
              <a:rPr lang="en-US" sz="1700" spc="-35">
                <a:solidFill>
                  <a:srgbClr val="000000"/>
                </a:solidFill>
                <a:latin typeface="Arial" panose="02020603050405020304" pitchFamily="2"/>
              </a:rPr>
              <a:t>, with greater support to Hd Office and the sSs. </a:t>
            </a:r>
          </a:p>
          <a:p>
            <a:pPr marL="640080" marR="1005840" indent="365760" algn="l">
              <a:lnSpc>
                <a:spcPts val="2000"/>
              </a:lnSpc>
              <a:spcBef>
                <a:spcPts val="38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b="1" spc="0">
                <a:solidFill>
                  <a:srgbClr val="000000"/>
                </a:solidFill>
                <a:latin typeface="Arial" panose="02020603050405020304" pitchFamily="2"/>
              </a:rPr>
              <a:t>Simplified org structure</a:t>
            </a: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, including new College (Def College for Mil Cap Integration) to meet developing tech requirements. </a:t>
            </a:r>
          </a:p>
          <a:p>
            <a:pPr marL="640080" marR="0" indent="365760" algn="l">
              <a:lnSpc>
                <a:spcPts val="2100"/>
              </a:lnSpc>
              <a:spcBef>
                <a:spcPts val="35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b="1" spc="-15">
                <a:solidFill>
                  <a:srgbClr val="000000"/>
                </a:solidFill>
                <a:latin typeface="Arial" panose="02020603050405020304" pitchFamily="2"/>
              </a:rPr>
              <a:t>Driving the international JPME agenda </a:t>
            </a:r>
            <a:r>
              <a:rPr lang="en-US" sz="1700" spc="-10">
                <a:solidFill>
                  <a:srgbClr val="000000"/>
                </a:solidFill>
                <a:latin typeface="Arial" panose="02020603050405020304" pitchFamily="2"/>
              </a:rPr>
              <a:t>+ delivering wider Def tasks (DQMS). </a:t>
            </a:r>
          </a:p>
          <a:p>
            <a:pPr marL="640080" marR="868680" indent="365760" algn="l">
              <a:lnSpc>
                <a:spcPts val="2000"/>
              </a:lnSpc>
              <a:spcBef>
                <a:spcPts val="400"/>
              </a:spcBef>
              <a:spcAft>
                <a:spcPts val="1305"/>
              </a:spcAft>
              <a:buFont typeface="Symbol"/>
              <a:buChar char="·"/>
            </a:pP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But ... </a:t>
            </a:r>
            <a:r>
              <a:rPr lang="en-US" sz="1700" b="1" spc="0">
                <a:solidFill>
                  <a:srgbClr val="000000"/>
                </a:solidFill>
                <a:latin typeface="Arial" panose="02020603050405020304" pitchFamily="2"/>
              </a:rPr>
              <a:t>increasingly taut </a:t>
            </a: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(savings since FY 15/16 - £97.4M; further ABC 21 savings over the next 10 years - £92.5M).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11150" y="4739640"/>
            <a:ext cx="939800" cy="251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1920" rIns="0" bIns="0" anchor="t"/>
          <a:lstStyle/>
          <a:p>
            <a:pPr marL="0" marR="0" indent="0" algn="l">
              <a:lnSpc>
                <a:spcPts val="900"/>
              </a:lnSpc>
              <a:spcAft>
                <a:spcPts val="35"/>
              </a:spcAft>
            </a:pPr>
            <a:r>
              <a:rPr lang="en-US" sz="800" b="1" spc="-25">
                <a:solidFill>
                  <a:srgbClr val="000000"/>
                </a:solidFill>
                <a:latin typeface="Arial" panose="02020603050405020304" pitchFamily="2"/>
              </a:rPr>
              <a:t>© Crown Copyright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EDD4-C344-4B30-9E45-C9B89F8C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79475-A46D-41FC-AA63-60E6E3A92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FA778-CD6A-4293-B6F4-7DC3C7C9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8C2E-1C13-4E08-85C2-C071F72E2325}" type="datetimeFigureOut">
              <a:rPr lang="en-GB" smtClean="0"/>
              <a:t>04/10/2021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23090-ACDD-4E8C-B705-03760779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602E8-F75F-456A-A4D4-0AFCA63F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A914-AE77-4FBC-BE31-354A9F564F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53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5132705"/>
          </a:xfrm>
          <a:prstGeom prst="rect">
            <a:avLst/>
          </a:prstGeom>
          <a:solidFill>
            <a:srgbClr val="FEFE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270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89559" y="2510155"/>
            <a:ext cx="3552457" cy="873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sl-SI" sz="1800" b="1" dirty="0">
                <a:solidFill>
                  <a:schemeClr val="bg1"/>
                </a:solidFill>
              </a:rPr>
              <a:t>Defining </a:t>
            </a:r>
            <a:r>
              <a:rPr lang="en-GB" sz="1800" b="1" dirty="0">
                <a:solidFill>
                  <a:schemeClr val="bg1"/>
                </a:solidFill>
              </a:rPr>
              <a:t>T</a:t>
            </a:r>
            <a:r>
              <a:rPr lang="sl-SI" sz="1800" b="1" dirty="0">
                <a:solidFill>
                  <a:schemeClr val="bg1"/>
                </a:solidFill>
              </a:rPr>
              <a:t>he </a:t>
            </a:r>
            <a:r>
              <a:rPr lang="en-GB" b="1" dirty="0">
                <a:solidFill>
                  <a:schemeClr val="bg1"/>
                </a:solidFill>
              </a:rPr>
              <a:t>O</a:t>
            </a:r>
            <a:r>
              <a:rPr lang="sl-SI" sz="1800" b="1" dirty="0">
                <a:solidFill>
                  <a:schemeClr val="bg1"/>
                </a:solidFill>
              </a:rPr>
              <a:t>ptimal </a:t>
            </a:r>
            <a:r>
              <a:rPr lang="en-GB" b="1" dirty="0">
                <a:solidFill>
                  <a:schemeClr val="bg1"/>
                </a:solidFill>
              </a:rPr>
              <a:t>B</a:t>
            </a:r>
            <a:r>
              <a:rPr lang="sl-SI" sz="1800" b="1" dirty="0">
                <a:solidFill>
                  <a:schemeClr val="bg1"/>
                </a:solidFill>
              </a:rPr>
              <a:t>lend </a:t>
            </a:r>
            <a:r>
              <a:rPr lang="en-GB" b="1" dirty="0">
                <a:solidFill>
                  <a:schemeClr val="bg1"/>
                </a:solidFill>
              </a:rPr>
              <a:t>F</a:t>
            </a:r>
            <a:r>
              <a:rPr lang="sl-SI" sz="1800" b="1" dirty="0">
                <a:solidFill>
                  <a:schemeClr val="bg1"/>
                </a:solidFill>
              </a:rPr>
              <a:t>or </a:t>
            </a:r>
            <a:r>
              <a:rPr lang="en-GB" b="1" dirty="0">
                <a:solidFill>
                  <a:schemeClr val="bg1"/>
                </a:solidFill>
              </a:rPr>
              <a:t>L</a:t>
            </a:r>
            <a:r>
              <a:rPr lang="sl-SI" sz="1800" b="1" dirty="0">
                <a:solidFill>
                  <a:schemeClr val="bg1"/>
                </a:solidFill>
              </a:rPr>
              <a:t>anguage </a:t>
            </a:r>
            <a:r>
              <a:rPr lang="en-GB" b="1" dirty="0">
                <a:solidFill>
                  <a:schemeClr val="bg1"/>
                </a:solidFill>
              </a:rPr>
              <a:t>L</a:t>
            </a:r>
            <a:r>
              <a:rPr lang="sl-SI" sz="1800" b="1" dirty="0">
                <a:solidFill>
                  <a:schemeClr val="bg1"/>
                </a:solidFill>
              </a:rPr>
              <a:t>earning – </a:t>
            </a:r>
            <a:r>
              <a:rPr lang="en-GB" sz="1800" b="1" dirty="0">
                <a:solidFill>
                  <a:schemeClr val="bg1"/>
                </a:solidFill>
              </a:rPr>
              <a:t>T</a:t>
            </a:r>
            <a:r>
              <a:rPr lang="sl-SI" sz="1800" b="1" dirty="0">
                <a:solidFill>
                  <a:schemeClr val="bg1"/>
                </a:solidFill>
              </a:rPr>
              <a:t>he UK </a:t>
            </a:r>
            <a:r>
              <a:rPr lang="en-GB" sz="1800" b="1" dirty="0">
                <a:solidFill>
                  <a:schemeClr val="bg1"/>
                </a:solidFill>
              </a:rPr>
              <a:t>A</a:t>
            </a:r>
            <a:r>
              <a:rPr lang="sl-SI" sz="1800" b="1" dirty="0">
                <a:solidFill>
                  <a:schemeClr val="bg1"/>
                </a:solidFill>
              </a:rPr>
              <a:t>pproach</a:t>
            </a:r>
            <a:r>
              <a:rPr lang="sl-SI" sz="1800" dirty="0">
                <a:solidFill>
                  <a:schemeClr val="bg1"/>
                </a:solidFill>
              </a:rPr>
              <a:t> </a:t>
            </a:r>
            <a:endParaRPr lang="en-GB" sz="1800" dirty="0">
              <a:solidFill>
                <a:schemeClr val="bg1"/>
              </a:solidFill>
            </a:endParaRPr>
          </a:p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sl-SI" sz="1800" dirty="0">
                <a:solidFill>
                  <a:schemeClr val="bg1"/>
                </a:solidFill>
              </a:rPr>
              <a:t>Suzanne Steel</a:t>
            </a:r>
            <a:endParaRPr lang="en-US" sz="2900" spc="-10" dirty="0">
              <a:solidFill>
                <a:schemeClr val="bg1"/>
              </a:solidFill>
              <a:latin typeface="Arial" panose="020206030504050203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7819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463E8-E7D7-4B28-882B-67439AE0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12"/>
            <a:ext cx="8983411" cy="432954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Foreign Language Training Customers </a:t>
            </a:r>
            <a:r>
              <a:rPr lang="en-GB" dirty="0"/>
              <a:t/>
            </a:r>
            <a:br>
              <a:rPr lang="en-GB" dirty="0"/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F3E94B-57B2-41FD-BE1C-F527E81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61768"/>
            <a:ext cx="2237819" cy="1450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D0581B-267B-471D-B053-F54379132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818" y="2261768"/>
            <a:ext cx="2259357" cy="1455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8F16B9-6DA0-42D9-B3FC-FD35AF63E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710022"/>
            <a:ext cx="2237819" cy="1448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75519F-C35E-4479-A0F5-B093F5EA4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343" y="3702640"/>
            <a:ext cx="2266749" cy="1448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984474-CC9B-4AE3-9655-2FF68A298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1705" y="2242547"/>
            <a:ext cx="2290322" cy="1561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B058DC-A2C9-48BB-9A81-8F6C6CC2D9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902" y="2414489"/>
            <a:ext cx="747398" cy="914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92F15C-2538-42C3-B5DC-D846E8B56F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969" y="2238774"/>
            <a:ext cx="2428198" cy="1490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2EB09C-EF38-4A47-8AF5-D9082E5F83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8443" y="3698559"/>
            <a:ext cx="2435557" cy="14370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73156E-8DD0-4368-BBA5-51F31369AF2C}"/>
              </a:ext>
            </a:extLst>
          </p:cNvPr>
          <p:cNvSpPr txBox="1"/>
          <p:nvPr/>
        </p:nvSpPr>
        <p:spPr>
          <a:xfrm>
            <a:off x="1907862" y="1494899"/>
            <a:ext cx="468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INTELLIGENCE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E41233-5FDE-4905-89DD-05231BBC53EE}"/>
              </a:ext>
            </a:extLst>
          </p:cNvPr>
          <p:cNvSpPr txBox="1"/>
          <p:nvPr/>
        </p:nvSpPr>
        <p:spPr>
          <a:xfrm>
            <a:off x="3934225" y="851269"/>
            <a:ext cx="468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OPERATIONS</a:t>
            </a:r>
          </a:p>
        </p:txBody>
      </p:sp>
      <p:pic>
        <p:nvPicPr>
          <p:cNvPr id="26" name="Content Placeholder 17">
            <a:extLst>
              <a:ext uri="{FF2B5EF4-FFF2-40B4-BE49-F238E27FC236}">
                <a16:creationId xmlns:a16="http://schemas.microsoft.com/office/drawing/2014/main" id="{F270CE9C-7AEA-4173-A63F-993650FE21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1705" y="3698559"/>
            <a:ext cx="2220133" cy="14526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146DF4D-C526-4B81-9774-71ABA5529A76}"/>
              </a:ext>
            </a:extLst>
          </p:cNvPr>
          <p:cNvSpPr txBox="1"/>
          <p:nvPr/>
        </p:nvSpPr>
        <p:spPr>
          <a:xfrm>
            <a:off x="349230" y="863060"/>
            <a:ext cx="468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DEFENCE ENGAGEMENT</a:t>
            </a:r>
          </a:p>
        </p:txBody>
      </p:sp>
    </p:spTree>
    <p:extLst>
      <p:ext uri="{BB962C8B-B14F-4D97-AF65-F5344CB8AC3E}">
        <p14:creationId xmlns:p14="http://schemas.microsoft.com/office/powerpoint/2010/main" val="309461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4624070"/>
            <a:ext cx="9137650" cy="115570"/>
          </a:xfrm>
          <a:prstGeom prst="rect">
            <a:avLst/>
          </a:prstGeom>
          <a:solidFill>
            <a:srgbClr val="4F203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r"/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11150" y="4739640"/>
            <a:ext cx="939800" cy="251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1920" rIns="0" bIns="0" anchor="t"/>
          <a:lstStyle/>
          <a:p>
            <a:pPr marL="0" marR="0" indent="0" algn="l">
              <a:lnSpc>
                <a:spcPts val="900"/>
              </a:lnSpc>
              <a:spcAft>
                <a:spcPts val="35"/>
              </a:spcAft>
            </a:pPr>
            <a:r>
              <a:rPr lang="en-US" sz="800" b="1" spc="-25" dirty="0">
                <a:solidFill>
                  <a:srgbClr val="000000"/>
                </a:solidFill>
                <a:latin typeface="Arial" panose="02020603050405020304" pitchFamily="2"/>
              </a:rPr>
              <a:t>© Crown Copyright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2F9B2-D0F4-4F5A-A2CC-8A62521FE011}"/>
              </a:ext>
            </a:extLst>
          </p:cNvPr>
          <p:cNvSpPr txBox="1"/>
          <p:nvPr/>
        </p:nvSpPr>
        <p:spPr>
          <a:xfrm>
            <a:off x="-66676" y="97457"/>
            <a:ext cx="913765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b="1" spc="-10" dirty="0" err="1">
                <a:solidFill>
                  <a:srgbClr val="000000"/>
                </a:solidFill>
                <a:latin typeface="Arial" panose="02020603050405020304" pitchFamily="2"/>
              </a:rPr>
              <a:t>Defence</a:t>
            </a:r>
            <a:r>
              <a:rPr lang="en-US" sz="2400" b="1" spc="-10" dirty="0">
                <a:solidFill>
                  <a:srgbClr val="000000"/>
                </a:solidFill>
                <a:latin typeface="Arial" panose="02020603050405020304" pitchFamily="2"/>
              </a:rPr>
              <a:t> Centre for Languages and Culture (DCLC)</a:t>
            </a:r>
          </a:p>
        </p:txBody>
      </p:sp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56FCD6C7-3C49-4D18-8923-FA9D5F7DE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351252"/>
              </p:ext>
            </p:extLst>
          </p:nvPr>
        </p:nvGraphicFramePr>
        <p:xfrm>
          <a:off x="4366471" y="635354"/>
          <a:ext cx="3722254" cy="3864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B7F12CC-D609-4942-82A6-E027229EAA63}"/>
              </a:ext>
            </a:extLst>
          </p:cNvPr>
          <p:cNvSpPr txBox="1">
            <a:spLocks/>
          </p:cNvSpPr>
          <p:nvPr/>
        </p:nvSpPr>
        <p:spPr>
          <a:xfrm>
            <a:off x="781050" y="977430"/>
            <a:ext cx="3232220" cy="3180700"/>
          </a:xfrm>
          <a:prstGeom prst="rect">
            <a:avLst/>
          </a:prstGeom>
        </p:spPr>
        <p:txBody>
          <a:bodyPr vert="horz" lIns="68464" tIns="34231" rIns="68464" bIns="34231" rtlCol="0">
            <a:normAutofit/>
          </a:bodyPr>
          <a:lstStyle/>
          <a:p>
            <a:pPr>
              <a:lnSpc>
                <a:spcPct val="90000"/>
              </a:lnSpc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000000"/>
                </a:solidFill>
              </a:rPr>
              <a:t>The Start Point: </a:t>
            </a:r>
            <a:r>
              <a:rPr lang="en-GB" dirty="0">
                <a:solidFill>
                  <a:srgbClr val="000000"/>
                </a:solidFill>
              </a:rPr>
              <a:t>100% online delivery following a rapid transition from face to face teaching.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000000"/>
                </a:solidFill>
              </a:rPr>
              <a:t>The Aim: </a:t>
            </a:r>
            <a:r>
              <a:rPr lang="en-GB" dirty="0">
                <a:solidFill>
                  <a:srgbClr val="000000"/>
                </a:solidFill>
              </a:rPr>
              <a:t>To develop and agree a clear, evidence-based strategy for the future delivery of language courses.</a:t>
            </a:r>
            <a:endParaRPr lang="en-GB" dirty="0"/>
          </a:p>
          <a:p>
            <a:pPr>
              <a:lnSpc>
                <a:spcPct val="90000"/>
              </a:lnSpc>
            </a:pPr>
            <a:endParaRPr lang="en-GB" b="1" dirty="0"/>
          </a:p>
          <a:p>
            <a:pPr marL="256288" indent="-256288">
              <a:lnSpc>
                <a:spcPct val="90000"/>
              </a:lnSpc>
            </a:pPr>
            <a:endParaRPr lang="en-GB" dirty="0"/>
          </a:p>
          <a:p>
            <a:pPr marL="256288" indent="-256288">
              <a:lnSpc>
                <a:spcPct val="90000"/>
              </a:lnSpc>
            </a:pPr>
            <a:endParaRPr lang="en-GB" dirty="0"/>
          </a:p>
          <a:p>
            <a:pPr marL="256288" indent="-256288">
              <a:lnSpc>
                <a:spcPct val="9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45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4624070"/>
            <a:ext cx="9137650" cy="115570"/>
          </a:xfrm>
          <a:prstGeom prst="rect">
            <a:avLst/>
          </a:prstGeom>
          <a:solidFill>
            <a:srgbClr val="4F203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r"/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11150" y="4739640"/>
            <a:ext cx="939800" cy="251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1920" rIns="0" bIns="0" anchor="t"/>
          <a:lstStyle/>
          <a:p>
            <a:pPr marL="0" marR="0" indent="0" algn="l">
              <a:lnSpc>
                <a:spcPts val="900"/>
              </a:lnSpc>
              <a:spcAft>
                <a:spcPts val="35"/>
              </a:spcAft>
            </a:pPr>
            <a:r>
              <a:rPr lang="en-US" sz="800" b="1" spc="-25" dirty="0">
                <a:solidFill>
                  <a:srgbClr val="000000"/>
                </a:solidFill>
                <a:latin typeface="Arial" panose="02020603050405020304" pitchFamily="2"/>
              </a:rPr>
              <a:t>© Crown Copyright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2F9B2-D0F4-4F5A-A2CC-8A62521FE011}"/>
              </a:ext>
            </a:extLst>
          </p:cNvPr>
          <p:cNvSpPr txBox="1"/>
          <p:nvPr/>
        </p:nvSpPr>
        <p:spPr>
          <a:xfrm>
            <a:off x="-66675" y="18990"/>
            <a:ext cx="913765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b="1" spc="-10" dirty="0">
                <a:solidFill>
                  <a:srgbClr val="000000"/>
                </a:solidFill>
                <a:latin typeface="Arial" panose="02020603050405020304" pitchFamily="2"/>
              </a:rPr>
              <a:t>Developing A Framework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5E072EA3-14FB-4621-A917-C19C3C892072}"/>
              </a:ext>
            </a:extLst>
          </p:cNvPr>
          <p:cNvSpPr txBox="1">
            <a:spLocks/>
          </p:cNvSpPr>
          <p:nvPr/>
        </p:nvSpPr>
        <p:spPr>
          <a:xfrm>
            <a:off x="323529" y="645618"/>
            <a:ext cx="3004446" cy="18967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900" b="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Financial climate &amp; budget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Timescales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Tutor capacity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Tutor capabilities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Systems available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IT infrastructure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9195A0-6AB3-461E-ACB3-EF725F0C6EB4}"/>
              </a:ext>
            </a:extLst>
          </p:cNvPr>
          <p:cNvGrpSpPr/>
          <p:nvPr/>
        </p:nvGrpSpPr>
        <p:grpSpPr>
          <a:xfrm>
            <a:off x="2419897" y="774383"/>
            <a:ext cx="3396129" cy="3312709"/>
            <a:chOff x="2526836" y="1588821"/>
            <a:chExt cx="4877875" cy="472948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06259A-8745-424A-A5EE-731AFD3A9A0A}"/>
                </a:ext>
              </a:extLst>
            </p:cNvPr>
            <p:cNvGrpSpPr/>
            <p:nvPr/>
          </p:nvGrpSpPr>
          <p:grpSpPr>
            <a:xfrm>
              <a:off x="2526836" y="1588821"/>
              <a:ext cx="4743501" cy="4729480"/>
              <a:chOff x="2399836" y="1083523"/>
              <a:chExt cx="4743501" cy="4729480"/>
            </a:xfrm>
            <a:solidFill>
              <a:srgbClr val="00519C"/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B147C0D0-8123-4471-A8B3-BB9A8EE72137}"/>
                  </a:ext>
                </a:extLst>
              </p:cNvPr>
              <p:cNvSpPr/>
              <p:nvPr/>
            </p:nvSpPr>
            <p:spPr>
              <a:xfrm>
                <a:off x="2591656" y="1083523"/>
                <a:ext cx="4551681" cy="4551681"/>
              </a:xfrm>
              <a:custGeom>
                <a:avLst/>
                <a:gdLst>
                  <a:gd name="connsiteX0" fmla="*/ 2275840 w 4551680"/>
                  <a:gd name="connsiteY0" fmla="*/ 0 h 4551680"/>
                  <a:gd name="connsiteX1" fmla="*/ 4551680 w 4551680"/>
                  <a:gd name="connsiteY1" fmla="*/ 2275840 h 4551680"/>
                  <a:gd name="connsiteX2" fmla="*/ 2275840 w 4551680"/>
                  <a:gd name="connsiteY2" fmla="*/ 2275840 h 4551680"/>
                  <a:gd name="connsiteX3" fmla="*/ 2275840 w 4551680"/>
                  <a:gd name="connsiteY3" fmla="*/ 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1680" h="4551680">
                    <a:moveTo>
                      <a:pt x="2275840" y="0"/>
                    </a:moveTo>
                    <a:cubicBezTo>
                      <a:pt x="3532752" y="0"/>
                      <a:pt x="4551680" y="1018928"/>
                      <a:pt x="4551680" y="2275840"/>
                    </a:cubicBezTo>
                    <a:lnTo>
                      <a:pt x="2275840" y="2275840"/>
                    </a:lnTo>
                    <a:lnTo>
                      <a:pt x="227584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72564" tIns="658216" rIns="434696" bIns="1792885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20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9A36040-9C8F-49C6-8B21-978362B0A6B9}"/>
                  </a:ext>
                </a:extLst>
              </p:cNvPr>
              <p:cNvSpPr/>
              <p:nvPr/>
            </p:nvSpPr>
            <p:spPr>
              <a:xfrm>
                <a:off x="2577636" y="1261323"/>
                <a:ext cx="4551680" cy="4551680"/>
              </a:xfrm>
              <a:custGeom>
                <a:avLst/>
                <a:gdLst>
                  <a:gd name="connsiteX0" fmla="*/ 4551680 w 4551680"/>
                  <a:gd name="connsiteY0" fmla="*/ 2275840 h 4551680"/>
                  <a:gd name="connsiteX1" fmla="*/ 2275840 w 4551680"/>
                  <a:gd name="connsiteY1" fmla="*/ 4551680 h 4551680"/>
                  <a:gd name="connsiteX2" fmla="*/ 2275840 w 4551680"/>
                  <a:gd name="connsiteY2" fmla="*/ 2275840 h 4551680"/>
                  <a:gd name="connsiteX3" fmla="*/ 4551680 w 4551680"/>
                  <a:gd name="connsiteY3" fmla="*/ 227584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1680" h="4551680">
                    <a:moveTo>
                      <a:pt x="4551680" y="2275840"/>
                    </a:moveTo>
                    <a:cubicBezTo>
                      <a:pt x="4551680" y="3532752"/>
                      <a:pt x="3532752" y="4551680"/>
                      <a:pt x="2275840" y="4551680"/>
                    </a:cubicBezTo>
                    <a:lnTo>
                      <a:pt x="2275840" y="2275840"/>
                    </a:lnTo>
                    <a:lnTo>
                      <a:pt x="4551680" y="227584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94510" tIns="1794510" rIns="412751" bIns="656591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200" dirty="0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A7E83BD7-CCC2-4C8F-B4AC-AB4B7CF3FD5E}"/>
                  </a:ext>
                </a:extLst>
              </p:cNvPr>
              <p:cNvSpPr/>
              <p:nvPr/>
            </p:nvSpPr>
            <p:spPr>
              <a:xfrm>
                <a:off x="2399836" y="1261323"/>
                <a:ext cx="4551680" cy="4551680"/>
              </a:xfrm>
              <a:custGeom>
                <a:avLst/>
                <a:gdLst>
                  <a:gd name="connsiteX0" fmla="*/ 2275840 w 4551680"/>
                  <a:gd name="connsiteY0" fmla="*/ 4551680 h 4551680"/>
                  <a:gd name="connsiteX1" fmla="*/ 0 w 4551680"/>
                  <a:gd name="connsiteY1" fmla="*/ 2275840 h 4551680"/>
                  <a:gd name="connsiteX2" fmla="*/ 2275840 w 4551680"/>
                  <a:gd name="connsiteY2" fmla="*/ 2275840 h 4551680"/>
                  <a:gd name="connsiteX3" fmla="*/ 2275840 w 4551680"/>
                  <a:gd name="connsiteY3" fmla="*/ 455168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1680" h="4551680">
                    <a:moveTo>
                      <a:pt x="2275840" y="4551680"/>
                    </a:moveTo>
                    <a:cubicBezTo>
                      <a:pt x="1018928" y="4551680"/>
                      <a:pt x="0" y="3532752"/>
                      <a:pt x="0" y="2275840"/>
                    </a:cubicBezTo>
                    <a:lnTo>
                      <a:pt x="2275840" y="2275840"/>
                    </a:lnTo>
                    <a:lnTo>
                      <a:pt x="2275840" y="45516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50" tIns="1794510" rIns="1794511" bIns="656591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200" dirty="0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82B118F3-AA52-407D-BBD0-C6EF3DAD67F2}"/>
                  </a:ext>
                </a:extLst>
              </p:cNvPr>
              <p:cNvSpPr/>
              <p:nvPr/>
            </p:nvSpPr>
            <p:spPr>
              <a:xfrm>
                <a:off x="2403697" y="1083523"/>
                <a:ext cx="4551681" cy="4551681"/>
              </a:xfrm>
              <a:custGeom>
                <a:avLst/>
                <a:gdLst>
                  <a:gd name="connsiteX0" fmla="*/ 0 w 4551680"/>
                  <a:gd name="connsiteY0" fmla="*/ 2275840 h 4551680"/>
                  <a:gd name="connsiteX1" fmla="*/ 2275840 w 4551680"/>
                  <a:gd name="connsiteY1" fmla="*/ 0 h 4551680"/>
                  <a:gd name="connsiteX2" fmla="*/ 2275840 w 4551680"/>
                  <a:gd name="connsiteY2" fmla="*/ 2275840 h 4551680"/>
                  <a:gd name="connsiteX3" fmla="*/ 0 w 4551680"/>
                  <a:gd name="connsiteY3" fmla="*/ 227584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1680" h="4551680">
                    <a:moveTo>
                      <a:pt x="0" y="2275840"/>
                    </a:moveTo>
                    <a:cubicBezTo>
                      <a:pt x="0" y="1018928"/>
                      <a:pt x="1018928" y="0"/>
                      <a:pt x="2275840" y="0"/>
                    </a:cubicBezTo>
                    <a:lnTo>
                      <a:pt x="2275840" y="2275840"/>
                    </a:lnTo>
                    <a:lnTo>
                      <a:pt x="0" y="227584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50" tIns="656591" rIns="1794511" bIns="1794510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200" dirty="0"/>
              </a:p>
            </p:txBody>
          </p:sp>
        </p:grpSp>
        <p:sp>
          <p:nvSpPr>
            <p:cNvPr id="14" name="Content Placeholder 9">
              <a:extLst>
                <a:ext uri="{FF2B5EF4-FFF2-40B4-BE49-F238E27FC236}">
                  <a16:creationId xmlns:a16="http://schemas.microsoft.com/office/drawing/2014/main" id="{F2C62C78-DE6F-4007-8DD3-05E736F3DC1D}"/>
                </a:ext>
              </a:extLst>
            </p:cNvPr>
            <p:cNvSpPr txBox="1">
              <a:spLocks/>
            </p:cNvSpPr>
            <p:nvPr/>
          </p:nvSpPr>
          <p:spPr>
            <a:xfrm>
              <a:off x="2913884" y="2798231"/>
              <a:ext cx="2080614" cy="62112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  <a:defRPr sz="1900" b="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dirty="0">
                  <a:solidFill>
                    <a:schemeClr val="bg1"/>
                  </a:solidFill>
                </a:rPr>
                <a:t>RESOURCES</a:t>
              </a:r>
            </a:p>
            <a:p>
              <a:pPr marL="0" indent="0">
                <a:buNone/>
              </a:pPr>
              <a:endParaRPr lang="en-GB" sz="1200" dirty="0">
                <a:solidFill>
                  <a:schemeClr val="bg1"/>
                </a:solidFill>
              </a:endParaRPr>
            </a:p>
            <a:p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Content Placeholder 9">
              <a:extLst>
                <a:ext uri="{FF2B5EF4-FFF2-40B4-BE49-F238E27FC236}">
                  <a16:creationId xmlns:a16="http://schemas.microsoft.com/office/drawing/2014/main" id="{3AF12EE7-AAB4-4D8E-BA79-8D429A7A540C}"/>
                </a:ext>
              </a:extLst>
            </p:cNvPr>
            <p:cNvSpPr txBox="1">
              <a:spLocks/>
            </p:cNvSpPr>
            <p:nvPr/>
          </p:nvSpPr>
          <p:spPr>
            <a:xfrm>
              <a:off x="5324097" y="4592250"/>
              <a:ext cx="2080614" cy="62112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  <a:defRPr sz="1900" b="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dirty="0">
                  <a:solidFill>
                    <a:schemeClr val="bg1"/>
                  </a:solidFill>
                </a:rPr>
                <a:t>LEARNING</a:t>
              </a:r>
            </a:p>
            <a:p>
              <a:pPr marL="0" indent="0">
                <a:buNone/>
              </a:pPr>
              <a:endParaRPr lang="en-GB" sz="1200" dirty="0">
                <a:solidFill>
                  <a:schemeClr val="bg1"/>
                </a:solidFill>
              </a:endParaRPr>
            </a:p>
            <a:p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Content Placeholder 9">
              <a:extLst>
                <a:ext uri="{FF2B5EF4-FFF2-40B4-BE49-F238E27FC236}">
                  <a16:creationId xmlns:a16="http://schemas.microsoft.com/office/drawing/2014/main" id="{62639B7A-7627-4539-A07C-0A0660DB0652}"/>
                </a:ext>
              </a:extLst>
            </p:cNvPr>
            <p:cNvSpPr txBox="1">
              <a:spLocks/>
            </p:cNvSpPr>
            <p:nvPr/>
          </p:nvSpPr>
          <p:spPr>
            <a:xfrm>
              <a:off x="5324097" y="2798230"/>
              <a:ext cx="2080614" cy="62112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  <a:defRPr sz="1900" b="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dirty="0">
                  <a:solidFill>
                    <a:schemeClr val="bg1"/>
                  </a:solidFill>
                </a:rPr>
                <a:t>LEARNER</a:t>
              </a:r>
            </a:p>
            <a:p>
              <a:pPr marL="0" indent="0">
                <a:buNone/>
              </a:pPr>
              <a:endParaRPr lang="en-GB" sz="1200" dirty="0">
                <a:solidFill>
                  <a:schemeClr val="bg1"/>
                </a:solidFill>
              </a:endParaRPr>
            </a:p>
            <a:p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Content Placeholder 9">
              <a:extLst>
                <a:ext uri="{FF2B5EF4-FFF2-40B4-BE49-F238E27FC236}">
                  <a16:creationId xmlns:a16="http://schemas.microsoft.com/office/drawing/2014/main" id="{F0130DC1-1DAF-4301-AC6E-33AFC41F2292}"/>
                </a:ext>
              </a:extLst>
            </p:cNvPr>
            <p:cNvSpPr txBox="1">
              <a:spLocks/>
            </p:cNvSpPr>
            <p:nvPr/>
          </p:nvSpPr>
          <p:spPr>
            <a:xfrm>
              <a:off x="3207338" y="4592249"/>
              <a:ext cx="2080614" cy="62112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  <a:defRPr sz="1900" b="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dirty="0">
                  <a:solidFill>
                    <a:schemeClr val="bg1"/>
                  </a:solidFill>
                </a:rPr>
                <a:t>CULTURE</a:t>
              </a:r>
            </a:p>
            <a:p>
              <a:pPr marL="0" indent="0">
                <a:buNone/>
              </a:pPr>
              <a:endParaRPr lang="en-GB" sz="1200" dirty="0">
                <a:solidFill>
                  <a:schemeClr val="bg1"/>
                </a:solidFill>
              </a:endParaRPr>
            </a:p>
            <a:p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3952757-249A-4600-AFF1-3DDA7169D3BE}"/>
              </a:ext>
            </a:extLst>
          </p:cNvPr>
          <p:cNvSpPr txBox="1">
            <a:spLocks/>
          </p:cNvSpPr>
          <p:nvPr/>
        </p:nvSpPr>
        <p:spPr>
          <a:xfrm>
            <a:off x="323529" y="2924610"/>
            <a:ext cx="3004447" cy="18967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900" b="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225"/>
              </a:spcAft>
              <a:buClr>
                <a:schemeClr val="bg1">
                  <a:lumMod val="50000"/>
                </a:schemeClr>
              </a:buClr>
              <a:buNone/>
            </a:pPr>
            <a:endParaRPr lang="en-GB" sz="1200" dirty="0">
              <a:solidFill>
                <a:schemeClr val="tx1"/>
              </a:solidFill>
            </a:endParaRP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endParaRPr lang="en-GB" sz="1200" dirty="0">
              <a:solidFill>
                <a:schemeClr val="tx1"/>
              </a:solidFill>
            </a:endParaRP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Alignment with wider strategy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Learning culture - push or pull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Organisational context – military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Resistance to change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2B3842C-F93A-45DA-87E9-841E1FF510BE}"/>
              </a:ext>
            </a:extLst>
          </p:cNvPr>
          <p:cNvSpPr txBox="1">
            <a:spLocks/>
          </p:cNvSpPr>
          <p:nvPr/>
        </p:nvSpPr>
        <p:spPr>
          <a:xfrm>
            <a:off x="5940678" y="645618"/>
            <a:ext cx="3203322" cy="18967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900" b="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Educational background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Demographic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Previous language experience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Motivation &amp; buy-in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Learning preferences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Attitudes to online learning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IT/ online skills &amp; confidence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B994EBFE-594D-4F7D-8530-1233D286EDA4}"/>
              </a:ext>
            </a:extLst>
          </p:cNvPr>
          <p:cNvSpPr txBox="1">
            <a:spLocks/>
          </p:cNvSpPr>
          <p:nvPr/>
        </p:nvSpPr>
        <p:spPr>
          <a:xfrm>
            <a:off x="5945545" y="2915780"/>
            <a:ext cx="3128892" cy="18967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900" b="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Purpose of learning – role requirements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Skill profile (LSRW) and SLP levels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Type of language - complexity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Military-focused content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Availability of open source content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Cultural objectives</a:t>
            </a:r>
          </a:p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4624070"/>
            <a:ext cx="9137650" cy="115570"/>
          </a:xfrm>
          <a:prstGeom prst="rect">
            <a:avLst/>
          </a:prstGeom>
          <a:solidFill>
            <a:srgbClr val="4F203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r"/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11150" y="4739640"/>
            <a:ext cx="939800" cy="251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1920" rIns="0" bIns="0" anchor="t"/>
          <a:lstStyle/>
          <a:p>
            <a:pPr marL="0" marR="0" indent="0" algn="l">
              <a:lnSpc>
                <a:spcPts val="900"/>
              </a:lnSpc>
              <a:spcAft>
                <a:spcPts val="35"/>
              </a:spcAft>
            </a:pPr>
            <a:r>
              <a:rPr lang="en-US" sz="800" b="1" spc="-25" dirty="0">
                <a:solidFill>
                  <a:srgbClr val="000000"/>
                </a:solidFill>
                <a:latin typeface="Arial" panose="02020603050405020304" pitchFamily="2"/>
              </a:rPr>
              <a:t>© Crown Copyright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2F9B2-D0F4-4F5A-A2CC-8A62521FE011}"/>
              </a:ext>
            </a:extLst>
          </p:cNvPr>
          <p:cNvSpPr txBox="1"/>
          <p:nvPr/>
        </p:nvSpPr>
        <p:spPr>
          <a:xfrm>
            <a:off x="-66674" y="18114"/>
            <a:ext cx="913765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b="1" spc="-10" dirty="0">
                <a:solidFill>
                  <a:srgbClr val="000000"/>
                </a:solidFill>
                <a:latin typeface="Arial" panose="02020603050405020304" pitchFamily="2"/>
              </a:rPr>
              <a:t>The Optimal Blend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5E072EA3-14FB-4621-A917-C19C3C892072}"/>
              </a:ext>
            </a:extLst>
          </p:cNvPr>
          <p:cNvSpPr txBox="1">
            <a:spLocks/>
          </p:cNvSpPr>
          <p:nvPr/>
        </p:nvSpPr>
        <p:spPr>
          <a:xfrm>
            <a:off x="323529" y="645618"/>
            <a:ext cx="3004446" cy="18967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900" b="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Use of existing Defence infrastructure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Defence Learning Environment/ MS teams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Curation of materials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Linked to tutor objectives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Ongoing upskilling/ CPD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9195A0-6AB3-461E-ACB3-EF725F0C6EB4}"/>
              </a:ext>
            </a:extLst>
          </p:cNvPr>
          <p:cNvGrpSpPr/>
          <p:nvPr/>
        </p:nvGrpSpPr>
        <p:grpSpPr>
          <a:xfrm>
            <a:off x="2419897" y="774383"/>
            <a:ext cx="3396129" cy="3312709"/>
            <a:chOff x="2526836" y="1588821"/>
            <a:chExt cx="4877875" cy="472948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06259A-8745-424A-A5EE-731AFD3A9A0A}"/>
                </a:ext>
              </a:extLst>
            </p:cNvPr>
            <p:cNvGrpSpPr/>
            <p:nvPr/>
          </p:nvGrpSpPr>
          <p:grpSpPr>
            <a:xfrm>
              <a:off x="2526836" y="1588821"/>
              <a:ext cx="4743501" cy="4729480"/>
              <a:chOff x="2399836" y="1083523"/>
              <a:chExt cx="4743501" cy="4729480"/>
            </a:xfrm>
            <a:solidFill>
              <a:srgbClr val="00519C"/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B147C0D0-8123-4471-A8B3-BB9A8EE72137}"/>
                  </a:ext>
                </a:extLst>
              </p:cNvPr>
              <p:cNvSpPr/>
              <p:nvPr/>
            </p:nvSpPr>
            <p:spPr>
              <a:xfrm>
                <a:off x="2591656" y="1083523"/>
                <a:ext cx="4551681" cy="4551681"/>
              </a:xfrm>
              <a:custGeom>
                <a:avLst/>
                <a:gdLst>
                  <a:gd name="connsiteX0" fmla="*/ 2275840 w 4551680"/>
                  <a:gd name="connsiteY0" fmla="*/ 0 h 4551680"/>
                  <a:gd name="connsiteX1" fmla="*/ 4551680 w 4551680"/>
                  <a:gd name="connsiteY1" fmla="*/ 2275840 h 4551680"/>
                  <a:gd name="connsiteX2" fmla="*/ 2275840 w 4551680"/>
                  <a:gd name="connsiteY2" fmla="*/ 2275840 h 4551680"/>
                  <a:gd name="connsiteX3" fmla="*/ 2275840 w 4551680"/>
                  <a:gd name="connsiteY3" fmla="*/ 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1680" h="4551680">
                    <a:moveTo>
                      <a:pt x="2275840" y="0"/>
                    </a:moveTo>
                    <a:cubicBezTo>
                      <a:pt x="3532752" y="0"/>
                      <a:pt x="4551680" y="1018928"/>
                      <a:pt x="4551680" y="2275840"/>
                    </a:cubicBezTo>
                    <a:lnTo>
                      <a:pt x="2275840" y="2275840"/>
                    </a:lnTo>
                    <a:lnTo>
                      <a:pt x="227584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72564" tIns="658216" rIns="434696" bIns="1792885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20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9A36040-9C8F-49C6-8B21-978362B0A6B9}"/>
                  </a:ext>
                </a:extLst>
              </p:cNvPr>
              <p:cNvSpPr/>
              <p:nvPr/>
            </p:nvSpPr>
            <p:spPr>
              <a:xfrm>
                <a:off x="2577636" y="1261323"/>
                <a:ext cx="4551680" cy="4551680"/>
              </a:xfrm>
              <a:custGeom>
                <a:avLst/>
                <a:gdLst>
                  <a:gd name="connsiteX0" fmla="*/ 4551680 w 4551680"/>
                  <a:gd name="connsiteY0" fmla="*/ 2275840 h 4551680"/>
                  <a:gd name="connsiteX1" fmla="*/ 2275840 w 4551680"/>
                  <a:gd name="connsiteY1" fmla="*/ 4551680 h 4551680"/>
                  <a:gd name="connsiteX2" fmla="*/ 2275840 w 4551680"/>
                  <a:gd name="connsiteY2" fmla="*/ 2275840 h 4551680"/>
                  <a:gd name="connsiteX3" fmla="*/ 4551680 w 4551680"/>
                  <a:gd name="connsiteY3" fmla="*/ 227584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1680" h="4551680">
                    <a:moveTo>
                      <a:pt x="4551680" y="2275840"/>
                    </a:moveTo>
                    <a:cubicBezTo>
                      <a:pt x="4551680" y="3532752"/>
                      <a:pt x="3532752" y="4551680"/>
                      <a:pt x="2275840" y="4551680"/>
                    </a:cubicBezTo>
                    <a:lnTo>
                      <a:pt x="2275840" y="2275840"/>
                    </a:lnTo>
                    <a:lnTo>
                      <a:pt x="4551680" y="227584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94510" tIns="1794510" rIns="412751" bIns="656591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200" dirty="0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A7E83BD7-CCC2-4C8F-B4AC-AB4B7CF3FD5E}"/>
                  </a:ext>
                </a:extLst>
              </p:cNvPr>
              <p:cNvSpPr/>
              <p:nvPr/>
            </p:nvSpPr>
            <p:spPr>
              <a:xfrm>
                <a:off x="2399836" y="1261323"/>
                <a:ext cx="4551680" cy="4551680"/>
              </a:xfrm>
              <a:custGeom>
                <a:avLst/>
                <a:gdLst>
                  <a:gd name="connsiteX0" fmla="*/ 2275840 w 4551680"/>
                  <a:gd name="connsiteY0" fmla="*/ 4551680 h 4551680"/>
                  <a:gd name="connsiteX1" fmla="*/ 0 w 4551680"/>
                  <a:gd name="connsiteY1" fmla="*/ 2275840 h 4551680"/>
                  <a:gd name="connsiteX2" fmla="*/ 2275840 w 4551680"/>
                  <a:gd name="connsiteY2" fmla="*/ 2275840 h 4551680"/>
                  <a:gd name="connsiteX3" fmla="*/ 2275840 w 4551680"/>
                  <a:gd name="connsiteY3" fmla="*/ 455168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1680" h="4551680">
                    <a:moveTo>
                      <a:pt x="2275840" y="4551680"/>
                    </a:moveTo>
                    <a:cubicBezTo>
                      <a:pt x="1018928" y="4551680"/>
                      <a:pt x="0" y="3532752"/>
                      <a:pt x="0" y="2275840"/>
                    </a:cubicBezTo>
                    <a:lnTo>
                      <a:pt x="2275840" y="2275840"/>
                    </a:lnTo>
                    <a:lnTo>
                      <a:pt x="2275840" y="45516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50" tIns="1794510" rIns="1794511" bIns="656591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200" dirty="0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82B118F3-AA52-407D-BBD0-C6EF3DAD67F2}"/>
                  </a:ext>
                </a:extLst>
              </p:cNvPr>
              <p:cNvSpPr/>
              <p:nvPr/>
            </p:nvSpPr>
            <p:spPr>
              <a:xfrm>
                <a:off x="2403697" y="1083523"/>
                <a:ext cx="4551681" cy="4551681"/>
              </a:xfrm>
              <a:custGeom>
                <a:avLst/>
                <a:gdLst>
                  <a:gd name="connsiteX0" fmla="*/ 0 w 4551680"/>
                  <a:gd name="connsiteY0" fmla="*/ 2275840 h 4551680"/>
                  <a:gd name="connsiteX1" fmla="*/ 2275840 w 4551680"/>
                  <a:gd name="connsiteY1" fmla="*/ 0 h 4551680"/>
                  <a:gd name="connsiteX2" fmla="*/ 2275840 w 4551680"/>
                  <a:gd name="connsiteY2" fmla="*/ 2275840 h 4551680"/>
                  <a:gd name="connsiteX3" fmla="*/ 0 w 4551680"/>
                  <a:gd name="connsiteY3" fmla="*/ 227584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1680" h="4551680">
                    <a:moveTo>
                      <a:pt x="0" y="2275840"/>
                    </a:moveTo>
                    <a:cubicBezTo>
                      <a:pt x="0" y="1018928"/>
                      <a:pt x="1018928" y="0"/>
                      <a:pt x="2275840" y="0"/>
                    </a:cubicBezTo>
                    <a:lnTo>
                      <a:pt x="2275840" y="2275840"/>
                    </a:lnTo>
                    <a:lnTo>
                      <a:pt x="0" y="227584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50" tIns="656591" rIns="1794511" bIns="1794510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200" dirty="0"/>
              </a:p>
            </p:txBody>
          </p:sp>
        </p:grpSp>
        <p:sp>
          <p:nvSpPr>
            <p:cNvPr id="14" name="Content Placeholder 9">
              <a:extLst>
                <a:ext uri="{FF2B5EF4-FFF2-40B4-BE49-F238E27FC236}">
                  <a16:creationId xmlns:a16="http://schemas.microsoft.com/office/drawing/2014/main" id="{F2C62C78-DE6F-4007-8DD3-05E736F3DC1D}"/>
                </a:ext>
              </a:extLst>
            </p:cNvPr>
            <p:cNvSpPr txBox="1">
              <a:spLocks/>
            </p:cNvSpPr>
            <p:nvPr/>
          </p:nvSpPr>
          <p:spPr>
            <a:xfrm>
              <a:off x="2913884" y="2798231"/>
              <a:ext cx="2080614" cy="62112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  <a:defRPr sz="1900" b="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dirty="0">
                  <a:solidFill>
                    <a:schemeClr val="bg1"/>
                  </a:solidFill>
                </a:rPr>
                <a:t>RESOURCES</a:t>
              </a:r>
            </a:p>
            <a:p>
              <a:pPr marL="0" indent="0">
                <a:buNone/>
              </a:pPr>
              <a:endParaRPr lang="en-GB" sz="1200" dirty="0">
                <a:solidFill>
                  <a:schemeClr val="bg1"/>
                </a:solidFill>
              </a:endParaRPr>
            </a:p>
            <a:p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Content Placeholder 9">
              <a:extLst>
                <a:ext uri="{FF2B5EF4-FFF2-40B4-BE49-F238E27FC236}">
                  <a16:creationId xmlns:a16="http://schemas.microsoft.com/office/drawing/2014/main" id="{3AF12EE7-AAB4-4D8E-BA79-8D429A7A540C}"/>
                </a:ext>
              </a:extLst>
            </p:cNvPr>
            <p:cNvSpPr txBox="1">
              <a:spLocks/>
            </p:cNvSpPr>
            <p:nvPr/>
          </p:nvSpPr>
          <p:spPr>
            <a:xfrm>
              <a:off x="5324097" y="4592250"/>
              <a:ext cx="2080614" cy="62112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  <a:defRPr sz="1900" b="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dirty="0">
                  <a:solidFill>
                    <a:schemeClr val="bg1"/>
                  </a:solidFill>
                </a:rPr>
                <a:t>LEARNING</a:t>
              </a:r>
            </a:p>
            <a:p>
              <a:pPr marL="0" indent="0">
                <a:buNone/>
              </a:pPr>
              <a:endParaRPr lang="en-GB" sz="1200" dirty="0">
                <a:solidFill>
                  <a:schemeClr val="bg1"/>
                </a:solidFill>
              </a:endParaRPr>
            </a:p>
            <a:p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Content Placeholder 9">
              <a:extLst>
                <a:ext uri="{FF2B5EF4-FFF2-40B4-BE49-F238E27FC236}">
                  <a16:creationId xmlns:a16="http://schemas.microsoft.com/office/drawing/2014/main" id="{62639B7A-7627-4539-A07C-0A0660DB0652}"/>
                </a:ext>
              </a:extLst>
            </p:cNvPr>
            <p:cNvSpPr txBox="1">
              <a:spLocks/>
            </p:cNvSpPr>
            <p:nvPr/>
          </p:nvSpPr>
          <p:spPr>
            <a:xfrm>
              <a:off x="5324097" y="2798230"/>
              <a:ext cx="2080614" cy="62112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  <a:defRPr sz="1900" b="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dirty="0">
                  <a:solidFill>
                    <a:schemeClr val="bg1"/>
                  </a:solidFill>
                </a:rPr>
                <a:t>LEARNER</a:t>
              </a:r>
            </a:p>
            <a:p>
              <a:pPr marL="0" indent="0">
                <a:buNone/>
              </a:pPr>
              <a:endParaRPr lang="en-GB" sz="1200" dirty="0">
                <a:solidFill>
                  <a:schemeClr val="bg1"/>
                </a:solidFill>
              </a:endParaRPr>
            </a:p>
            <a:p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Content Placeholder 9">
              <a:extLst>
                <a:ext uri="{FF2B5EF4-FFF2-40B4-BE49-F238E27FC236}">
                  <a16:creationId xmlns:a16="http://schemas.microsoft.com/office/drawing/2014/main" id="{F0130DC1-1DAF-4301-AC6E-33AFC41F2292}"/>
                </a:ext>
              </a:extLst>
            </p:cNvPr>
            <p:cNvSpPr txBox="1">
              <a:spLocks/>
            </p:cNvSpPr>
            <p:nvPr/>
          </p:nvSpPr>
          <p:spPr>
            <a:xfrm>
              <a:off x="3207338" y="4592249"/>
              <a:ext cx="2080614" cy="62112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  <a:defRPr sz="1900" b="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200"/>
                </a:spcBef>
                <a:spcAft>
                  <a:spcPts val="8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dirty="0">
                  <a:solidFill>
                    <a:schemeClr val="bg1"/>
                  </a:solidFill>
                </a:rPr>
                <a:t>CULTURE</a:t>
              </a:r>
            </a:p>
            <a:p>
              <a:pPr marL="0" indent="0">
                <a:buNone/>
              </a:pPr>
              <a:endParaRPr lang="en-GB" sz="1200" dirty="0">
                <a:solidFill>
                  <a:schemeClr val="bg1"/>
                </a:solidFill>
              </a:endParaRPr>
            </a:p>
            <a:p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3952757-249A-4600-AFF1-3DDA7169D3BE}"/>
              </a:ext>
            </a:extLst>
          </p:cNvPr>
          <p:cNvSpPr txBox="1">
            <a:spLocks/>
          </p:cNvSpPr>
          <p:nvPr/>
        </p:nvSpPr>
        <p:spPr>
          <a:xfrm>
            <a:off x="323529" y="2924610"/>
            <a:ext cx="3004447" cy="18967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900" b="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225"/>
              </a:spcAft>
              <a:buClr>
                <a:schemeClr val="bg1">
                  <a:lumMod val="50000"/>
                </a:schemeClr>
              </a:buClr>
              <a:buNone/>
            </a:pPr>
            <a:endParaRPr lang="en-GB" sz="1200" dirty="0">
              <a:solidFill>
                <a:schemeClr val="tx1"/>
              </a:solidFill>
            </a:endParaRP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endParaRPr lang="en-GB" sz="1200" dirty="0">
              <a:solidFill>
                <a:schemeClr val="tx1"/>
              </a:solidFill>
            </a:endParaRP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Student-led approach 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Flipped classroom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Military involvement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Communications plan</a:t>
            </a:r>
          </a:p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2B3842C-F93A-45DA-87E9-841E1FF510BE}"/>
              </a:ext>
            </a:extLst>
          </p:cNvPr>
          <p:cNvSpPr txBox="1">
            <a:spLocks/>
          </p:cNvSpPr>
          <p:nvPr/>
        </p:nvSpPr>
        <p:spPr>
          <a:xfrm>
            <a:off x="5940678" y="645618"/>
            <a:ext cx="3203322" cy="18967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900" b="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Includes “Learn to Learn”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Built in differentiation – mix of resources for different levels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Integrated autonomous learning and teacher-led sessions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Simple, intuitive and user friendly design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Social learning opportunities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endParaRPr lang="en-GB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B994EBFE-594D-4F7D-8530-1233D286EDA4}"/>
              </a:ext>
            </a:extLst>
          </p:cNvPr>
          <p:cNvSpPr txBox="1">
            <a:spLocks/>
          </p:cNvSpPr>
          <p:nvPr/>
        </p:nvSpPr>
        <p:spPr>
          <a:xfrm>
            <a:off x="5945545" y="2915780"/>
            <a:ext cx="3128892" cy="1456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900" b="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Blend of generic proficiency and role-specific activities through 1:1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Focus on skill-based strategies (LSRW)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Graduated blend – more F2F at lower levels, less for more advanced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Tailored for each language</a:t>
            </a:r>
          </a:p>
          <a:p>
            <a:pPr marL="133350" indent="-133350">
              <a:spcBef>
                <a:spcPts val="0"/>
              </a:spcBef>
              <a:spcAft>
                <a:spcPts val="225"/>
              </a:spcAft>
            </a:pPr>
            <a:r>
              <a:rPr lang="en-GB" sz="1200" dirty="0">
                <a:solidFill>
                  <a:schemeClr val="tx1"/>
                </a:solidFill>
              </a:rPr>
              <a:t>Embedded military and cultural content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1843-2154-4E9A-99F1-48C97F01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6" y="50139"/>
            <a:ext cx="8342289" cy="567617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Lessons Learned So Far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DDD313-F69B-4B14-9351-22DEEC1AF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858461"/>
            <a:ext cx="4333795" cy="2335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2E8CB-B116-41EB-9820-822828203D18}"/>
              </a:ext>
            </a:extLst>
          </p:cNvPr>
          <p:cNvSpPr txBox="1"/>
          <p:nvPr/>
        </p:nvSpPr>
        <p:spPr>
          <a:xfrm>
            <a:off x="166976" y="724914"/>
            <a:ext cx="76516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blend needs to be tailored to fit the context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structured, evidence-based approach works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Evolution not revolution – an iterative approach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Technology must be integrated in all aspects of delivery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Reliable IT infrastructure is a critical enabler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Staff development is a continuous process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Students need to be empowered (and trusted)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871A7-5A8E-465C-A0E9-6F82F889D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795" y="2858461"/>
            <a:ext cx="4810205" cy="23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8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9144000" cy="5132705"/>
          </a:xfrm>
          <a:prstGeom prst="rect">
            <a:avLst/>
          </a:prstGeom>
          <a:solidFill>
            <a:srgbClr val="FEFE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270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89560" y="2510155"/>
            <a:ext cx="3444952" cy="873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3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2900" spc="-10" dirty="0">
                <a:solidFill>
                  <a:srgbClr val="FFFFFF"/>
                </a:solidFill>
                <a:latin typeface="Arial" panose="02020603050405020304" pitchFamily="2"/>
              </a:rPr>
              <a:t>Questions?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53695" y="3531870"/>
            <a:ext cx="1441733" cy="301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endParaRPr lang="en-US" sz="2100" spc="-114" dirty="0">
              <a:solidFill>
                <a:srgbClr val="C9D1D6"/>
              </a:solidFill>
              <a:latin typeface="Arial" panose="020206030504050203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958632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365</Words>
  <Application>Microsoft Office PowerPoint</Application>
  <PresentationFormat>Custom</PresentationFormat>
  <Paragraphs>95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Symbol</vt:lpstr>
      <vt:lpstr>Wingdings</vt:lpstr>
      <vt:lpstr>default layout</vt:lpstr>
      <vt:lpstr>PowerPoint Presentation</vt:lpstr>
      <vt:lpstr>   Foreign Language Training Customers  </vt:lpstr>
      <vt:lpstr>PowerPoint Presentation</vt:lpstr>
      <vt:lpstr>PowerPoint Presentation</vt:lpstr>
      <vt:lpstr>PowerPoint Presentation</vt:lpstr>
      <vt:lpstr>Lessons Learned So Far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Steel, Suzanne B2 (DEFAC-JSCSC-DCLC-TSC HdContgy)</dc:creator>
  <cp:lastModifiedBy>LKA</cp:lastModifiedBy>
  <cp:revision>62</cp:revision>
  <cp:lastPrinted>2021-09-29T11:50:51Z</cp:lastPrinted>
  <dcterms:modified xsi:type="dcterms:W3CDTF">2021-10-04T04:53:01Z</dcterms:modified>
</cp:coreProperties>
</file>