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648" r:id="rId5"/>
    <p:sldMasterId id="2147483664" r:id="rId6"/>
    <p:sldMasterId id="2147483677" r:id="rId7"/>
    <p:sldMasterId id="2147483729" r:id="rId8"/>
    <p:sldMasterId id="2147483747" r:id="rId9"/>
  </p:sldMasterIdLst>
  <p:notesMasterIdLst>
    <p:notesMasterId r:id="rId106"/>
  </p:notesMasterIdLst>
  <p:handoutMasterIdLst>
    <p:handoutMasterId r:id="rId107"/>
  </p:handoutMasterIdLst>
  <p:sldIdLst>
    <p:sldId id="258" r:id="rId10"/>
    <p:sldId id="7259" r:id="rId11"/>
    <p:sldId id="778" r:id="rId12"/>
    <p:sldId id="368" r:id="rId13"/>
    <p:sldId id="7317" r:id="rId14"/>
    <p:sldId id="7318" r:id="rId15"/>
    <p:sldId id="284" r:id="rId16"/>
    <p:sldId id="7363" r:id="rId17"/>
    <p:sldId id="7395" r:id="rId18"/>
    <p:sldId id="7380" r:id="rId19"/>
    <p:sldId id="7309" r:id="rId20"/>
    <p:sldId id="7373" r:id="rId21"/>
    <p:sldId id="7372" r:id="rId22"/>
    <p:sldId id="7364" r:id="rId23"/>
    <p:sldId id="7368" r:id="rId24"/>
    <p:sldId id="7365" r:id="rId25"/>
    <p:sldId id="7358" r:id="rId26"/>
    <p:sldId id="7387" r:id="rId27"/>
    <p:sldId id="7384" r:id="rId28"/>
    <p:sldId id="7385" r:id="rId29"/>
    <p:sldId id="7354" r:id="rId30"/>
    <p:sldId id="5741" r:id="rId31"/>
    <p:sldId id="7404" r:id="rId32"/>
    <p:sldId id="7388" r:id="rId33"/>
    <p:sldId id="7389" r:id="rId34"/>
    <p:sldId id="7386" r:id="rId35"/>
    <p:sldId id="7409" r:id="rId36"/>
    <p:sldId id="7410" r:id="rId37"/>
    <p:sldId id="7352" r:id="rId38"/>
    <p:sldId id="7403" r:id="rId39"/>
    <p:sldId id="7112" r:id="rId40"/>
    <p:sldId id="563" r:id="rId41"/>
    <p:sldId id="7355" r:id="rId42"/>
    <p:sldId id="7383" r:id="rId43"/>
    <p:sldId id="6992" r:id="rId44"/>
    <p:sldId id="5126" r:id="rId45"/>
    <p:sldId id="7257" r:id="rId46"/>
    <p:sldId id="1196" r:id="rId47"/>
    <p:sldId id="1070" r:id="rId48"/>
    <p:sldId id="7522" r:id="rId49"/>
    <p:sldId id="6473" r:id="rId50"/>
    <p:sldId id="6474" r:id="rId51"/>
    <p:sldId id="6475" r:id="rId52"/>
    <p:sldId id="6476" r:id="rId53"/>
    <p:sldId id="6477" r:id="rId54"/>
    <p:sldId id="7026" r:id="rId55"/>
    <p:sldId id="7381" r:id="rId56"/>
    <p:sldId id="7382" r:id="rId57"/>
    <p:sldId id="7308" r:id="rId58"/>
    <p:sldId id="6429" r:id="rId59"/>
    <p:sldId id="7145" r:id="rId60"/>
    <p:sldId id="7154" r:id="rId61"/>
    <p:sldId id="7201" r:id="rId62"/>
    <p:sldId id="7196" r:id="rId63"/>
    <p:sldId id="7200" r:id="rId64"/>
    <p:sldId id="7197" r:id="rId65"/>
    <p:sldId id="7198" r:id="rId66"/>
    <p:sldId id="7199" r:id="rId67"/>
    <p:sldId id="7202" r:id="rId68"/>
    <p:sldId id="7203" r:id="rId69"/>
    <p:sldId id="7138" r:id="rId70"/>
    <p:sldId id="7393" r:id="rId71"/>
    <p:sldId id="7371" r:id="rId72"/>
    <p:sldId id="7357" r:id="rId73"/>
    <p:sldId id="7374" r:id="rId74"/>
    <p:sldId id="7406" r:id="rId75"/>
    <p:sldId id="4175" r:id="rId76"/>
    <p:sldId id="4664" r:id="rId77"/>
    <p:sldId id="7356" r:id="rId78"/>
    <p:sldId id="7378" r:id="rId79"/>
    <p:sldId id="2639" r:id="rId80"/>
    <p:sldId id="2583" r:id="rId81"/>
    <p:sldId id="2091" r:id="rId82"/>
    <p:sldId id="7397" r:id="rId83"/>
    <p:sldId id="2644" r:id="rId84"/>
    <p:sldId id="7376" r:id="rId85"/>
    <p:sldId id="7375" r:id="rId86"/>
    <p:sldId id="4534" r:id="rId87"/>
    <p:sldId id="7170" r:id="rId88"/>
    <p:sldId id="7377" r:id="rId89"/>
    <p:sldId id="7408" r:id="rId90"/>
    <p:sldId id="334" r:id="rId91"/>
    <p:sldId id="295" r:id="rId92"/>
    <p:sldId id="7394" r:id="rId93"/>
    <p:sldId id="7464" r:id="rId94"/>
    <p:sldId id="7390" r:id="rId95"/>
    <p:sldId id="7391" r:id="rId96"/>
    <p:sldId id="730" r:id="rId97"/>
    <p:sldId id="733" r:id="rId98"/>
    <p:sldId id="734" r:id="rId99"/>
    <p:sldId id="735" r:id="rId100"/>
    <p:sldId id="736" r:id="rId101"/>
    <p:sldId id="7405" r:id="rId102"/>
    <p:sldId id="7413" r:id="rId103"/>
    <p:sldId id="7412" r:id="rId104"/>
    <p:sldId id="286" r:id="rId10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DBE91658-1612-4C7D-966D-DA7830726696}">
          <p14:sldIdLst/>
        </p14:section>
        <p14:section name="Presentation" id="{38285FB2-B336-4737-BB85-81DE1A173C9A}">
          <p14:sldIdLst>
            <p14:sldId id="258"/>
            <p14:sldId id="7259"/>
            <p14:sldId id="778"/>
            <p14:sldId id="368"/>
            <p14:sldId id="7317"/>
            <p14:sldId id="7318"/>
            <p14:sldId id="284"/>
            <p14:sldId id="7363"/>
            <p14:sldId id="7395"/>
            <p14:sldId id="7380"/>
            <p14:sldId id="7309"/>
            <p14:sldId id="7373"/>
            <p14:sldId id="7372"/>
            <p14:sldId id="7364"/>
            <p14:sldId id="7368"/>
            <p14:sldId id="7365"/>
            <p14:sldId id="7358"/>
            <p14:sldId id="7387"/>
            <p14:sldId id="7384"/>
            <p14:sldId id="7385"/>
            <p14:sldId id="7354"/>
            <p14:sldId id="5741"/>
            <p14:sldId id="7404"/>
            <p14:sldId id="7388"/>
            <p14:sldId id="7389"/>
            <p14:sldId id="7386"/>
            <p14:sldId id="7409"/>
            <p14:sldId id="7410"/>
            <p14:sldId id="7352"/>
            <p14:sldId id="7403"/>
            <p14:sldId id="7112"/>
            <p14:sldId id="563"/>
            <p14:sldId id="7355"/>
            <p14:sldId id="7383"/>
            <p14:sldId id="6992"/>
            <p14:sldId id="5126"/>
            <p14:sldId id="7257"/>
            <p14:sldId id="1196"/>
            <p14:sldId id="1070"/>
            <p14:sldId id="7522"/>
            <p14:sldId id="6473"/>
            <p14:sldId id="6474"/>
            <p14:sldId id="6475"/>
            <p14:sldId id="6476"/>
            <p14:sldId id="6477"/>
            <p14:sldId id="7026"/>
            <p14:sldId id="7381"/>
            <p14:sldId id="7382"/>
            <p14:sldId id="7308"/>
            <p14:sldId id="6429"/>
            <p14:sldId id="7145"/>
            <p14:sldId id="7154"/>
            <p14:sldId id="7201"/>
            <p14:sldId id="7196"/>
            <p14:sldId id="7200"/>
            <p14:sldId id="7197"/>
            <p14:sldId id="7198"/>
            <p14:sldId id="7199"/>
            <p14:sldId id="7202"/>
            <p14:sldId id="7203"/>
            <p14:sldId id="7138"/>
            <p14:sldId id="7393"/>
            <p14:sldId id="7371"/>
            <p14:sldId id="7357"/>
            <p14:sldId id="7374"/>
            <p14:sldId id="7406"/>
            <p14:sldId id="4175"/>
            <p14:sldId id="4664"/>
            <p14:sldId id="7356"/>
            <p14:sldId id="7378"/>
            <p14:sldId id="2639"/>
            <p14:sldId id="2583"/>
            <p14:sldId id="2091"/>
            <p14:sldId id="7397"/>
            <p14:sldId id="2644"/>
            <p14:sldId id="7376"/>
            <p14:sldId id="7375"/>
            <p14:sldId id="4534"/>
            <p14:sldId id="7170"/>
            <p14:sldId id="7377"/>
            <p14:sldId id="7408"/>
            <p14:sldId id="334"/>
            <p14:sldId id="295"/>
            <p14:sldId id="7394"/>
            <p14:sldId id="7464"/>
            <p14:sldId id="7390"/>
            <p14:sldId id="7391"/>
            <p14:sldId id="730"/>
            <p14:sldId id="733"/>
            <p14:sldId id="734"/>
            <p14:sldId id="735"/>
            <p14:sldId id="736"/>
            <p14:sldId id="7405"/>
            <p14:sldId id="7413"/>
            <p14:sldId id="7412"/>
            <p14:sldId id="286"/>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1003" userDrawn="1">
          <p15:clr>
            <a:srgbClr val="A4A3A4"/>
          </p15:clr>
        </p15:guide>
        <p15:guide id="4" orient="horz" pos="6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6E25"/>
    <a:srgbClr val="01A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D61DB1-8654-406F-9307-9431BE6A7104}" v="35" dt="2024-06-05T08:08:50.398"/>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592" autoAdjust="0"/>
    <p:restoredTop sz="93681" autoAdjust="0"/>
  </p:normalViewPr>
  <p:slideViewPr>
    <p:cSldViewPr snapToGrid="0" showGuides="1">
      <p:cViewPr>
        <p:scale>
          <a:sx n="60" d="100"/>
          <a:sy n="60" d="100"/>
        </p:scale>
        <p:origin x="1044" y="96"/>
      </p:cViewPr>
      <p:guideLst>
        <p:guide orient="horz" pos="2183"/>
        <p:guide pos="3840"/>
        <p:guide orient="horz" pos="1003"/>
        <p:guide orient="horz" pos="618"/>
      </p:guideLst>
    </p:cSldViewPr>
  </p:slideViewPr>
  <p:notesTextViewPr>
    <p:cViewPr>
      <p:scale>
        <a:sx n="1" d="1"/>
        <a:sy n="1" d="1"/>
      </p:scale>
      <p:origin x="0" y="0"/>
    </p:cViewPr>
  </p:notesTextViewPr>
  <p:sorterViewPr>
    <p:cViewPr>
      <p:scale>
        <a:sx n="170" d="100"/>
        <a:sy n="170" d="100"/>
      </p:scale>
      <p:origin x="0" y="-95012"/>
    </p:cViewPr>
  </p:sorterViewPr>
  <p:notesViewPr>
    <p:cSldViewPr snapToGrid="0">
      <p:cViewPr varScale="1">
        <p:scale>
          <a:sx n="92" d="100"/>
          <a:sy n="92" d="100"/>
        </p:scale>
        <p:origin x="3546"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handoutMaster" Target="handoutMasters/handout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k Nilsson" userId="91ef9bb4-7f4b-478c-a1b0-95e45baae2fe" providerId="ADAL" clId="{F6D61DB1-8654-406F-9307-9431BE6A7104}"/>
    <pc:docChg chg="undo custSel addSld delSld modSld sldOrd delMainMaster modSection">
      <pc:chgData name="Henrik Nilsson" userId="91ef9bb4-7f4b-478c-a1b0-95e45baae2fe" providerId="ADAL" clId="{F6D61DB1-8654-406F-9307-9431BE6A7104}" dt="2024-06-05T08:09:02.754" v="1549" actId="20577"/>
      <pc:docMkLst>
        <pc:docMk/>
      </pc:docMkLst>
      <pc:sldChg chg="del">
        <pc:chgData name="Henrik Nilsson" userId="91ef9bb4-7f4b-478c-a1b0-95e45baae2fe" providerId="ADAL" clId="{F6D61DB1-8654-406F-9307-9431BE6A7104}" dt="2024-06-04T07:38:19.186" v="42" actId="47"/>
        <pc:sldMkLst>
          <pc:docMk/>
          <pc:sldMk cId="0" sldId="297"/>
        </pc:sldMkLst>
      </pc:sldChg>
      <pc:sldChg chg="del">
        <pc:chgData name="Henrik Nilsson" userId="91ef9bb4-7f4b-478c-a1b0-95e45baae2fe" providerId="ADAL" clId="{F6D61DB1-8654-406F-9307-9431BE6A7104}" dt="2024-06-04T07:38:19.186" v="42" actId="47"/>
        <pc:sldMkLst>
          <pc:docMk/>
          <pc:sldMk cId="0" sldId="311"/>
        </pc:sldMkLst>
      </pc:sldChg>
      <pc:sldChg chg="del">
        <pc:chgData name="Henrik Nilsson" userId="91ef9bb4-7f4b-478c-a1b0-95e45baae2fe" providerId="ADAL" clId="{F6D61DB1-8654-406F-9307-9431BE6A7104}" dt="2024-06-04T07:38:19.186" v="42" actId="47"/>
        <pc:sldMkLst>
          <pc:docMk/>
          <pc:sldMk cId="0" sldId="328"/>
        </pc:sldMkLst>
      </pc:sldChg>
      <pc:sldChg chg="del">
        <pc:chgData name="Henrik Nilsson" userId="91ef9bb4-7f4b-478c-a1b0-95e45baae2fe" providerId="ADAL" clId="{F6D61DB1-8654-406F-9307-9431BE6A7104}" dt="2024-06-04T07:38:19.186" v="42" actId="47"/>
        <pc:sldMkLst>
          <pc:docMk/>
          <pc:sldMk cId="0" sldId="330"/>
        </pc:sldMkLst>
      </pc:sldChg>
      <pc:sldChg chg="del">
        <pc:chgData name="Henrik Nilsson" userId="91ef9bb4-7f4b-478c-a1b0-95e45baae2fe" providerId="ADAL" clId="{F6D61DB1-8654-406F-9307-9431BE6A7104}" dt="2024-06-04T07:38:19.186" v="42" actId="47"/>
        <pc:sldMkLst>
          <pc:docMk/>
          <pc:sldMk cId="0" sldId="335"/>
        </pc:sldMkLst>
      </pc:sldChg>
      <pc:sldChg chg="del">
        <pc:chgData name="Henrik Nilsson" userId="91ef9bb4-7f4b-478c-a1b0-95e45baae2fe" providerId="ADAL" clId="{F6D61DB1-8654-406F-9307-9431BE6A7104}" dt="2024-06-04T07:38:19.186" v="42" actId="47"/>
        <pc:sldMkLst>
          <pc:docMk/>
          <pc:sldMk cId="0" sldId="340"/>
        </pc:sldMkLst>
      </pc:sldChg>
      <pc:sldChg chg="del">
        <pc:chgData name="Henrik Nilsson" userId="91ef9bb4-7f4b-478c-a1b0-95e45baae2fe" providerId="ADAL" clId="{F6D61DB1-8654-406F-9307-9431BE6A7104}" dt="2024-06-04T07:38:20.954" v="43" actId="47"/>
        <pc:sldMkLst>
          <pc:docMk/>
          <pc:sldMk cId="0" sldId="401"/>
        </pc:sldMkLst>
      </pc:sldChg>
      <pc:sldChg chg="del">
        <pc:chgData name="Henrik Nilsson" userId="91ef9bb4-7f4b-478c-a1b0-95e45baae2fe" providerId="ADAL" clId="{F6D61DB1-8654-406F-9307-9431BE6A7104}" dt="2024-06-04T07:38:20.954" v="43" actId="47"/>
        <pc:sldMkLst>
          <pc:docMk/>
          <pc:sldMk cId="0" sldId="431"/>
        </pc:sldMkLst>
      </pc:sldChg>
      <pc:sldChg chg="del">
        <pc:chgData name="Henrik Nilsson" userId="91ef9bb4-7f4b-478c-a1b0-95e45baae2fe" providerId="ADAL" clId="{F6D61DB1-8654-406F-9307-9431BE6A7104}" dt="2024-06-04T07:37:31.408" v="36" actId="47"/>
        <pc:sldMkLst>
          <pc:docMk/>
          <pc:sldMk cId="1024458692" sldId="473"/>
        </pc:sldMkLst>
      </pc:sldChg>
      <pc:sldChg chg="del">
        <pc:chgData name="Henrik Nilsson" userId="91ef9bb4-7f4b-478c-a1b0-95e45baae2fe" providerId="ADAL" clId="{F6D61DB1-8654-406F-9307-9431BE6A7104}" dt="2024-06-04T07:38:20.954" v="43" actId="47"/>
        <pc:sldMkLst>
          <pc:docMk/>
          <pc:sldMk cId="0" sldId="737"/>
        </pc:sldMkLst>
      </pc:sldChg>
      <pc:sldChg chg="del">
        <pc:chgData name="Henrik Nilsson" userId="91ef9bb4-7f4b-478c-a1b0-95e45baae2fe" providerId="ADAL" clId="{F6D61DB1-8654-406F-9307-9431BE6A7104}" dt="2024-06-04T07:38:22.590" v="44" actId="47"/>
        <pc:sldMkLst>
          <pc:docMk/>
          <pc:sldMk cId="0" sldId="738"/>
        </pc:sldMkLst>
      </pc:sldChg>
      <pc:sldChg chg="del">
        <pc:chgData name="Henrik Nilsson" userId="91ef9bb4-7f4b-478c-a1b0-95e45baae2fe" providerId="ADAL" clId="{F6D61DB1-8654-406F-9307-9431BE6A7104}" dt="2024-06-04T07:36:40.369" v="23" actId="47"/>
        <pc:sldMkLst>
          <pc:docMk/>
          <pc:sldMk cId="3588161276" sldId="1402"/>
        </pc:sldMkLst>
      </pc:sldChg>
      <pc:sldChg chg="del">
        <pc:chgData name="Henrik Nilsson" userId="91ef9bb4-7f4b-478c-a1b0-95e45baae2fe" providerId="ADAL" clId="{F6D61DB1-8654-406F-9307-9431BE6A7104}" dt="2024-06-04T07:37:31.408" v="36" actId="47"/>
        <pc:sldMkLst>
          <pc:docMk/>
          <pc:sldMk cId="3373711142" sldId="2488"/>
        </pc:sldMkLst>
      </pc:sldChg>
      <pc:sldChg chg="del">
        <pc:chgData name="Henrik Nilsson" userId="91ef9bb4-7f4b-478c-a1b0-95e45baae2fe" providerId="ADAL" clId="{F6D61DB1-8654-406F-9307-9431BE6A7104}" dt="2024-06-04T07:37:37.586" v="37" actId="47"/>
        <pc:sldMkLst>
          <pc:docMk/>
          <pc:sldMk cId="695921246" sldId="2642"/>
        </pc:sldMkLst>
      </pc:sldChg>
      <pc:sldChg chg="del">
        <pc:chgData name="Henrik Nilsson" userId="91ef9bb4-7f4b-478c-a1b0-95e45baae2fe" providerId="ADAL" clId="{F6D61DB1-8654-406F-9307-9431BE6A7104}" dt="2024-06-04T07:36:43.058" v="24" actId="47"/>
        <pc:sldMkLst>
          <pc:docMk/>
          <pc:sldMk cId="2214841562" sldId="2834"/>
        </pc:sldMkLst>
      </pc:sldChg>
      <pc:sldChg chg="del">
        <pc:chgData name="Henrik Nilsson" userId="91ef9bb4-7f4b-478c-a1b0-95e45baae2fe" providerId="ADAL" clId="{F6D61DB1-8654-406F-9307-9431BE6A7104}" dt="2024-06-04T07:37:41.650" v="38" actId="47"/>
        <pc:sldMkLst>
          <pc:docMk/>
          <pc:sldMk cId="2711061627" sldId="4176"/>
        </pc:sldMkLst>
      </pc:sldChg>
      <pc:sldChg chg="del">
        <pc:chgData name="Henrik Nilsson" userId="91ef9bb4-7f4b-478c-a1b0-95e45baae2fe" providerId="ADAL" clId="{F6D61DB1-8654-406F-9307-9431BE6A7104}" dt="2024-06-04T07:37:41.650" v="38" actId="47"/>
        <pc:sldMkLst>
          <pc:docMk/>
          <pc:sldMk cId="1876706154" sldId="4177"/>
        </pc:sldMkLst>
      </pc:sldChg>
      <pc:sldChg chg="del">
        <pc:chgData name="Henrik Nilsson" userId="91ef9bb4-7f4b-478c-a1b0-95e45baae2fe" providerId="ADAL" clId="{F6D61DB1-8654-406F-9307-9431BE6A7104}" dt="2024-06-04T07:37:24.356" v="34" actId="47"/>
        <pc:sldMkLst>
          <pc:docMk/>
          <pc:sldMk cId="187556422" sldId="4181"/>
        </pc:sldMkLst>
      </pc:sldChg>
      <pc:sldChg chg="del">
        <pc:chgData name="Henrik Nilsson" userId="91ef9bb4-7f4b-478c-a1b0-95e45baae2fe" providerId="ADAL" clId="{F6D61DB1-8654-406F-9307-9431BE6A7104}" dt="2024-06-04T07:36:46.738" v="25" actId="47"/>
        <pc:sldMkLst>
          <pc:docMk/>
          <pc:sldMk cId="4066679645" sldId="5538"/>
        </pc:sldMkLst>
      </pc:sldChg>
      <pc:sldChg chg="del">
        <pc:chgData name="Henrik Nilsson" userId="91ef9bb4-7f4b-478c-a1b0-95e45baae2fe" providerId="ADAL" clId="{F6D61DB1-8654-406F-9307-9431BE6A7104}" dt="2024-06-05T07:01:36.649" v="1178" actId="47"/>
        <pc:sldMkLst>
          <pc:docMk/>
          <pc:sldMk cId="1590305389" sldId="6038"/>
        </pc:sldMkLst>
      </pc:sldChg>
      <pc:sldChg chg="del">
        <pc:chgData name="Henrik Nilsson" userId="91ef9bb4-7f4b-478c-a1b0-95e45baae2fe" providerId="ADAL" clId="{F6D61DB1-8654-406F-9307-9431BE6A7104}" dt="2024-06-04T07:36:26.751" v="20" actId="47"/>
        <pc:sldMkLst>
          <pc:docMk/>
          <pc:sldMk cId="2122579478" sldId="6039"/>
        </pc:sldMkLst>
      </pc:sldChg>
      <pc:sldChg chg="del">
        <pc:chgData name="Henrik Nilsson" userId="91ef9bb4-7f4b-478c-a1b0-95e45baae2fe" providerId="ADAL" clId="{F6D61DB1-8654-406F-9307-9431BE6A7104}" dt="2024-06-05T08:03:46.707" v="1318" actId="47"/>
        <pc:sldMkLst>
          <pc:docMk/>
          <pc:sldMk cId="1804762494" sldId="6077"/>
        </pc:sldMkLst>
      </pc:sldChg>
      <pc:sldChg chg="del">
        <pc:chgData name="Henrik Nilsson" userId="91ef9bb4-7f4b-478c-a1b0-95e45baae2fe" providerId="ADAL" clId="{F6D61DB1-8654-406F-9307-9431BE6A7104}" dt="2024-06-05T08:03:46.707" v="1318" actId="47"/>
        <pc:sldMkLst>
          <pc:docMk/>
          <pc:sldMk cId="1425219861" sldId="6100"/>
        </pc:sldMkLst>
      </pc:sldChg>
      <pc:sldChg chg="del">
        <pc:chgData name="Henrik Nilsson" userId="91ef9bb4-7f4b-478c-a1b0-95e45baae2fe" providerId="ADAL" clId="{F6D61DB1-8654-406F-9307-9431BE6A7104}" dt="2024-06-05T08:03:37.807" v="1317" actId="47"/>
        <pc:sldMkLst>
          <pc:docMk/>
          <pc:sldMk cId="262895640" sldId="6274"/>
        </pc:sldMkLst>
      </pc:sldChg>
      <pc:sldChg chg="del">
        <pc:chgData name="Henrik Nilsson" userId="91ef9bb4-7f4b-478c-a1b0-95e45baae2fe" providerId="ADAL" clId="{F6D61DB1-8654-406F-9307-9431BE6A7104}" dt="2024-06-05T08:03:37.807" v="1317" actId="47"/>
        <pc:sldMkLst>
          <pc:docMk/>
          <pc:sldMk cId="228618182" sldId="6345"/>
        </pc:sldMkLst>
      </pc:sldChg>
      <pc:sldChg chg="del">
        <pc:chgData name="Henrik Nilsson" userId="91ef9bb4-7f4b-478c-a1b0-95e45baae2fe" providerId="ADAL" clId="{F6D61DB1-8654-406F-9307-9431BE6A7104}" dt="2024-06-04T07:36:53.336" v="26" actId="47"/>
        <pc:sldMkLst>
          <pc:docMk/>
          <pc:sldMk cId="2148655165" sldId="7023"/>
        </pc:sldMkLst>
      </pc:sldChg>
      <pc:sldChg chg="del">
        <pc:chgData name="Henrik Nilsson" userId="91ef9bb4-7f4b-478c-a1b0-95e45baae2fe" providerId="ADAL" clId="{F6D61DB1-8654-406F-9307-9431BE6A7104}" dt="2024-06-04T07:36:53.336" v="26" actId="47"/>
        <pc:sldMkLst>
          <pc:docMk/>
          <pc:sldMk cId="1365260267" sldId="7024"/>
        </pc:sldMkLst>
      </pc:sldChg>
      <pc:sldChg chg="del">
        <pc:chgData name="Henrik Nilsson" userId="91ef9bb4-7f4b-478c-a1b0-95e45baae2fe" providerId="ADAL" clId="{F6D61DB1-8654-406F-9307-9431BE6A7104}" dt="2024-06-04T07:36:53.336" v="26" actId="47"/>
        <pc:sldMkLst>
          <pc:docMk/>
          <pc:sldMk cId="3273361070" sldId="7025"/>
        </pc:sldMkLst>
      </pc:sldChg>
      <pc:sldChg chg="del">
        <pc:chgData name="Henrik Nilsson" userId="91ef9bb4-7f4b-478c-a1b0-95e45baae2fe" providerId="ADAL" clId="{F6D61DB1-8654-406F-9307-9431BE6A7104}" dt="2024-06-04T07:37:28.385" v="35" actId="47"/>
        <pc:sldMkLst>
          <pc:docMk/>
          <pc:sldMk cId="3635054374" sldId="7124"/>
        </pc:sldMkLst>
      </pc:sldChg>
      <pc:sldChg chg="del">
        <pc:chgData name="Henrik Nilsson" userId="91ef9bb4-7f4b-478c-a1b0-95e45baae2fe" providerId="ADAL" clId="{F6D61DB1-8654-406F-9307-9431BE6A7104}" dt="2024-06-04T07:33:35.545" v="1" actId="47"/>
        <pc:sldMkLst>
          <pc:docMk/>
          <pc:sldMk cId="0" sldId="7135"/>
        </pc:sldMkLst>
      </pc:sldChg>
      <pc:sldChg chg="del">
        <pc:chgData name="Henrik Nilsson" userId="91ef9bb4-7f4b-478c-a1b0-95e45baae2fe" providerId="ADAL" clId="{F6D61DB1-8654-406F-9307-9431BE6A7104}" dt="2024-06-04T07:37:13.060" v="30" actId="47"/>
        <pc:sldMkLst>
          <pc:docMk/>
          <pc:sldMk cId="1176948034" sldId="7136"/>
        </pc:sldMkLst>
      </pc:sldChg>
      <pc:sldChg chg="del">
        <pc:chgData name="Henrik Nilsson" userId="91ef9bb4-7f4b-478c-a1b0-95e45baae2fe" providerId="ADAL" clId="{F6D61DB1-8654-406F-9307-9431BE6A7104}" dt="2024-06-04T07:37:46.537" v="39" actId="47"/>
        <pc:sldMkLst>
          <pc:docMk/>
          <pc:sldMk cId="0" sldId="7143"/>
        </pc:sldMkLst>
      </pc:sldChg>
      <pc:sldChg chg="del">
        <pc:chgData name="Henrik Nilsson" userId="91ef9bb4-7f4b-478c-a1b0-95e45baae2fe" providerId="ADAL" clId="{F6D61DB1-8654-406F-9307-9431BE6A7104}" dt="2024-06-04T07:36:16.352" v="17" actId="47"/>
        <pc:sldMkLst>
          <pc:docMk/>
          <pc:sldMk cId="1407844916" sldId="7150"/>
        </pc:sldMkLst>
      </pc:sldChg>
      <pc:sldChg chg="del">
        <pc:chgData name="Henrik Nilsson" userId="91ef9bb4-7f4b-478c-a1b0-95e45baae2fe" providerId="ADAL" clId="{F6D61DB1-8654-406F-9307-9431BE6A7104}" dt="2024-06-04T07:37:16.691" v="31" actId="47"/>
        <pc:sldMkLst>
          <pc:docMk/>
          <pc:sldMk cId="1468250069" sldId="7152"/>
        </pc:sldMkLst>
      </pc:sldChg>
      <pc:sldChg chg="del">
        <pc:chgData name="Henrik Nilsson" userId="91ef9bb4-7f4b-478c-a1b0-95e45baae2fe" providerId="ADAL" clId="{F6D61DB1-8654-406F-9307-9431BE6A7104}" dt="2024-06-04T07:37:46.537" v="39" actId="47"/>
        <pc:sldMkLst>
          <pc:docMk/>
          <pc:sldMk cId="0" sldId="7153"/>
        </pc:sldMkLst>
      </pc:sldChg>
      <pc:sldChg chg="del">
        <pc:chgData name="Henrik Nilsson" userId="91ef9bb4-7f4b-478c-a1b0-95e45baae2fe" providerId="ADAL" clId="{F6D61DB1-8654-406F-9307-9431BE6A7104}" dt="2024-06-04T07:37:16.691" v="31" actId="47"/>
        <pc:sldMkLst>
          <pc:docMk/>
          <pc:sldMk cId="1998763159" sldId="7165"/>
        </pc:sldMkLst>
      </pc:sldChg>
      <pc:sldChg chg="del">
        <pc:chgData name="Henrik Nilsson" userId="91ef9bb4-7f4b-478c-a1b0-95e45baae2fe" providerId="ADAL" clId="{F6D61DB1-8654-406F-9307-9431BE6A7104}" dt="2024-06-04T07:37:07.461" v="29" actId="47"/>
        <pc:sldMkLst>
          <pc:docMk/>
          <pc:sldMk cId="949217426" sldId="7214"/>
        </pc:sldMkLst>
      </pc:sldChg>
      <pc:sldChg chg="del">
        <pc:chgData name="Henrik Nilsson" userId="91ef9bb4-7f4b-478c-a1b0-95e45baae2fe" providerId="ADAL" clId="{F6D61DB1-8654-406F-9307-9431BE6A7104}" dt="2024-06-04T07:36:26.751" v="20" actId="47"/>
        <pc:sldMkLst>
          <pc:docMk/>
          <pc:sldMk cId="653186619" sldId="7261"/>
        </pc:sldMkLst>
      </pc:sldChg>
      <pc:sldChg chg="del">
        <pc:chgData name="Henrik Nilsson" userId="91ef9bb4-7f4b-478c-a1b0-95e45baae2fe" providerId="ADAL" clId="{F6D61DB1-8654-406F-9307-9431BE6A7104}" dt="2024-06-04T07:36:28.346" v="21" actId="47"/>
        <pc:sldMkLst>
          <pc:docMk/>
          <pc:sldMk cId="2520262869" sldId="7262"/>
        </pc:sldMkLst>
      </pc:sldChg>
      <pc:sldChg chg="del">
        <pc:chgData name="Henrik Nilsson" userId="91ef9bb4-7f4b-478c-a1b0-95e45baae2fe" providerId="ADAL" clId="{F6D61DB1-8654-406F-9307-9431BE6A7104}" dt="2024-06-04T07:36:28.346" v="21" actId="47"/>
        <pc:sldMkLst>
          <pc:docMk/>
          <pc:sldMk cId="2591395772" sldId="7271"/>
        </pc:sldMkLst>
      </pc:sldChg>
      <pc:sldChg chg="del">
        <pc:chgData name="Henrik Nilsson" userId="91ef9bb4-7f4b-478c-a1b0-95e45baae2fe" providerId="ADAL" clId="{F6D61DB1-8654-406F-9307-9431BE6A7104}" dt="2024-06-05T08:03:03.816" v="1316" actId="47"/>
        <pc:sldMkLst>
          <pc:docMk/>
          <pc:sldMk cId="1488279046" sldId="7312"/>
        </pc:sldMkLst>
      </pc:sldChg>
      <pc:sldChg chg="del">
        <pc:chgData name="Henrik Nilsson" userId="91ef9bb4-7f4b-478c-a1b0-95e45baae2fe" providerId="ADAL" clId="{F6D61DB1-8654-406F-9307-9431BE6A7104}" dt="2024-06-04T07:37:04.639" v="28" actId="47"/>
        <pc:sldMkLst>
          <pc:docMk/>
          <pc:sldMk cId="1723636201" sldId="7324"/>
        </pc:sldMkLst>
      </pc:sldChg>
      <pc:sldChg chg="del">
        <pc:chgData name="Henrik Nilsson" userId="91ef9bb4-7f4b-478c-a1b0-95e45baae2fe" providerId="ADAL" clId="{F6D61DB1-8654-406F-9307-9431BE6A7104}" dt="2024-06-04T07:37:01.761" v="27" actId="47"/>
        <pc:sldMkLst>
          <pc:docMk/>
          <pc:sldMk cId="2818206369" sldId="7330"/>
        </pc:sldMkLst>
      </pc:sldChg>
      <pc:sldChg chg="del">
        <pc:chgData name="Henrik Nilsson" userId="91ef9bb4-7f4b-478c-a1b0-95e45baae2fe" providerId="ADAL" clId="{F6D61DB1-8654-406F-9307-9431BE6A7104}" dt="2024-06-04T07:38:00.445" v="41" actId="47"/>
        <pc:sldMkLst>
          <pc:docMk/>
          <pc:sldMk cId="1476755080" sldId="7343"/>
        </pc:sldMkLst>
      </pc:sldChg>
      <pc:sldChg chg="del">
        <pc:chgData name="Henrik Nilsson" userId="91ef9bb4-7f4b-478c-a1b0-95e45baae2fe" providerId="ADAL" clId="{F6D61DB1-8654-406F-9307-9431BE6A7104}" dt="2024-06-04T07:33:32.737" v="0" actId="47"/>
        <pc:sldMkLst>
          <pc:docMk/>
          <pc:sldMk cId="208777585" sldId="7345"/>
        </pc:sldMkLst>
      </pc:sldChg>
      <pc:sldChg chg="del">
        <pc:chgData name="Henrik Nilsson" userId="91ef9bb4-7f4b-478c-a1b0-95e45baae2fe" providerId="ADAL" clId="{F6D61DB1-8654-406F-9307-9431BE6A7104}" dt="2024-06-04T07:36:11.076" v="16" actId="47"/>
        <pc:sldMkLst>
          <pc:docMk/>
          <pc:sldMk cId="2437151017" sldId="7347"/>
        </pc:sldMkLst>
      </pc:sldChg>
      <pc:sldChg chg="del">
        <pc:chgData name="Henrik Nilsson" userId="91ef9bb4-7f4b-478c-a1b0-95e45baae2fe" providerId="ADAL" clId="{F6D61DB1-8654-406F-9307-9431BE6A7104}" dt="2024-06-04T07:33:38.476" v="2" actId="47"/>
        <pc:sldMkLst>
          <pc:docMk/>
          <pc:sldMk cId="1500642710" sldId="7349"/>
        </pc:sldMkLst>
      </pc:sldChg>
      <pc:sldChg chg="del">
        <pc:chgData name="Henrik Nilsson" userId="91ef9bb4-7f4b-478c-a1b0-95e45baae2fe" providerId="ADAL" clId="{F6D61DB1-8654-406F-9307-9431BE6A7104}" dt="2024-06-04T07:33:53.998" v="6" actId="47"/>
        <pc:sldMkLst>
          <pc:docMk/>
          <pc:sldMk cId="695789023" sldId="7350"/>
        </pc:sldMkLst>
      </pc:sldChg>
      <pc:sldChg chg="del">
        <pc:chgData name="Henrik Nilsson" userId="91ef9bb4-7f4b-478c-a1b0-95e45baae2fe" providerId="ADAL" clId="{F6D61DB1-8654-406F-9307-9431BE6A7104}" dt="2024-06-04T07:36:20.147" v="18" actId="47"/>
        <pc:sldMkLst>
          <pc:docMk/>
          <pc:sldMk cId="2578769342" sldId="7351"/>
        </pc:sldMkLst>
      </pc:sldChg>
      <pc:sldChg chg="del">
        <pc:chgData name="Henrik Nilsson" userId="91ef9bb4-7f4b-478c-a1b0-95e45baae2fe" providerId="ADAL" clId="{F6D61DB1-8654-406F-9307-9431BE6A7104}" dt="2024-06-05T07:01:43.495" v="1179" actId="47"/>
        <pc:sldMkLst>
          <pc:docMk/>
          <pc:sldMk cId="4070426916" sldId="7353"/>
        </pc:sldMkLst>
      </pc:sldChg>
      <pc:sldChg chg="mod modShow">
        <pc:chgData name="Henrik Nilsson" userId="91ef9bb4-7f4b-478c-a1b0-95e45baae2fe" providerId="ADAL" clId="{F6D61DB1-8654-406F-9307-9431BE6A7104}" dt="2024-06-04T07:33:49.255" v="4" actId="729"/>
        <pc:sldMkLst>
          <pc:docMk/>
          <pc:sldMk cId="3666079180" sldId="7358"/>
        </pc:sldMkLst>
      </pc:sldChg>
      <pc:sldChg chg="modSp del mod">
        <pc:chgData name="Henrik Nilsson" userId="91ef9bb4-7f4b-478c-a1b0-95e45baae2fe" providerId="ADAL" clId="{F6D61DB1-8654-406F-9307-9431BE6A7104}" dt="2024-06-04T08:10:45.784" v="877" actId="47"/>
        <pc:sldMkLst>
          <pc:docMk/>
          <pc:sldMk cId="3030650005" sldId="7359"/>
        </pc:sldMkLst>
        <pc:picChg chg="mod">
          <ac:chgData name="Henrik Nilsson" userId="91ef9bb4-7f4b-478c-a1b0-95e45baae2fe" providerId="ADAL" clId="{F6D61DB1-8654-406F-9307-9431BE6A7104}" dt="2024-06-04T08:10:41.949" v="876" actId="1076"/>
          <ac:picMkLst>
            <pc:docMk/>
            <pc:sldMk cId="3030650005" sldId="7359"/>
            <ac:picMk id="3" creationId="{0C07DC2C-1184-7346-4D17-8E1E7730660F}"/>
          </ac:picMkLst>
        </pc:picChg>
      </pc:sldChg>
      <pc:sldChg chg="del">
        <pc:chgData name="Henrik Nilsson" userId="91ef9bb4-7f4b-478c-a1b0-95e45baae2fe" providerId="ADAL" clId="{F6D61DB1-8654-406F-9307-9431BE6A7104}" dt="2024-06-04T07:33:53.346" v="5" actId="47"/>
        <pc:sldMkLst>
          <pc:docMk/>
          <pc:sldMk cId="2179302508" sldId="7366"/>
        </pc:sldMkLst>
      </pc:sldChg>
      <pc:sldChg chg="del">
        <pc:chgData name="Henrik Nilsson" userId="91ef9bb4-7f4b-478c-a1b0-95e45baae2fe" providerId="ADAL" clId="{F6D61DB1-8654-406F-9307-9431BE6A7104}" dt="2024-06-04T07:33:53.346" v="5" actId="47"/>
        <pc:sldMkLst>
          <pc:docMk/>
          <pc:sldMk cId="3446037512" sldId="7367"/>
        </pc:sldMkLst>
      </pc:sldChg>
      <pc:sldChg chg="del">
        <pc:chgData name="Henrik Nilsson" userId="91ef9bb4-7f4b-478c-a1b0-95e45baae2fe" providerId="ADAL" clId="{F6D61DB1-8654-406F-9307-9431BE6A7104}" dt="2024-06-04T07:33:53.346" v="5" actId="47"/>
        <pc:sldMkLst>
          <pc:docMk/>
          <pc:sldMk cId="1233068914" sldId="7369"/>
        </pc:sldMkLst>
      </pc:sldChg>
      <pc:sldChg chg="del">
        <pc:chgData name="Henrik Nilsson" userId="91ef9bb4-7f4b-478c-a1b0-95e45baae2fe" providerId="ADAL" clId="{F6D61DB1-8654-406F-9307-9431BE6A7104}" dt="2024-06-04T07:37:17.623" v="32" actId="47"/>
        <pc:sldMkLst>
          <pc:docMk/>
          <pc:sldMk cId="3203600804" sldId="7370"/>
        </pc:sldMkLst>
      </pc:sldChg>
      <pc:sldChg chg="mod modShow">
        <pc:chgData name="Henrik Nilsson" userId="91ef9bb4-7f4b-478c-a1b0-95e45baae2fe" providerId="ADAL" clId="{F6D61DB1-8654-406F-9307-9431BE6A7104}" dt="2024-06-04T07:33:43.531" v="3" actId="729"/>
        <pc:sldMkLst>
          <pc:docMk/>
          <pc:sldMk cId="2037859263" sldId="7372"/>
        </pc:sldMkLst>
      </pc:sldChg>
      <pc:sldChg chg="del">
        <pc:chgData name="Henrik Nilsson" userId="91ef9bb4-7f4b-478c-a1b0-95e45baae2fe" providerId="ADAL" clId="{F6D61DB1-8654-406F-9307-9431BE6A7104}" dt="2024-06-04T07:36:26.751" v="20" actId="47"/>
        <pc:sldMkLst>
          <pc:docMk/>
          <pc:sldMk cId="2253376003" sldId="7379"/>
        </pc:sldMkLst>
      </pc:sldChg>
      <pc:sldChg chg="ord">
        <pc:chgData name="Henrik Nilsson" userId="91ef9bb4-7f4b-478c-a1b0-95e45baae2fe" providerId="ADAL" clId="{F6D61DB1-8654-406F-9307-9431BE6A7104}" dt="2024-06-04T07:34:29.064" v="10"/>
        <pc:sldMkLst>
          <pc:docMk/>
          <pc:sldMk cId="2874428931" sldId="7384"/>
        </pc:sldMkLst>
      </pc:sldChg>
      <pc:sldChg chg="add del mod modShow">
        <pc:chgData name="Henrik Nilsson" userId="91ef9bb4-7f4b-478c-a1b0-95e45baae2fe" providerId="ADAL" clId="{F6D61DB1-8654-406F-9307-9431BE6A7104}" dt="2024-06-04T07:34:44.105" v="12" actId="729"/>
        <pc:sldMkLst>
          <pc:docMk/>
          <pc:sldMk cId="3909495159" sldId="7385"/>
        </pc:sldMkLst>
      </pc:sldChg>
      <pc:sldChg chg="add del mod modShow">
        <pc:chgData name="Henrik Nilsson" userId="91ef9bb4-7f4b-478c-a1b0-95e45baae2fe" providerId="ADAL" clId="{F6D61DB1-8654-406F-9307-9431BE6A7104}" dt="2024-06-04T07:34:51.191" v="15" actId="729"/>
        <pc:sldMkLst>
          <pc:docMk/>
          <pc:sldMk cId="3155854139" sldId="7387"/>
        </pc:sldMkLst>
      </pc:sldChg>
      <pc:sldChg chg="addSp modSp mod">
        <pc:chgData name="Henrik Nilsson" userId="91ef9bb4-7f4b-478c-a1b0-95e45baae2fe" providerId="ADAL" clId="{F6D61DB1-8654-406F-9307-9431BE6A7104}" dt="2024-06-05T07:00:39.464" v="1176" actId="20577"/>
        <pc:sldMkLst>
          <pc:docMk/>
          <pc:sldMk cId="2057014228" sldId="7388"/>
        </pc:sldMkLst>
        <pc:spChg chg="add mod">
          <ac:chgData name="Henrik Nilsson" userId="91ef9bb4-7f4b-478c-a1b0-95e45baae2fe" providerId="ADAL" clId="{F6D61DB1-8654-406F-9307-9431BE6A7104}" dt="2024-06-05T07:00:39.464" v="1176" actId="20577"/>
          <ac:spMkLst>
            <pc:docMk/>
            <pc:sldMk cId="2057014228" sldId="7388"/>
            <ac:spMk id="3" creationId="{4E25163E-D988-8363-7754-DABB559BCC3D}"/>
          </ac:spMkLst>
        </pc:spChg>
      </pc:sldChg>
      <pc:sldChg chg="addSp modSp">
        <pc:chgData name="Henrik Nilsson" userId="91ef9bb4-7f4b-478c-a1b0-95e45baae2fe" providerId="ADAL" clId="{F6D61DB1-8654-406F-9307-9431BE6A7104}" dt="2024-06-05T07:00:43.474" v="1177"/>
        <pc:sldMkLst>
          <pc:docMk/>
          <pc:sldMk cId="2915236269" sldId="7389"/>
        </pc:sldMkLst>
        <pc:spChg chg="add mod">
          <ac:chgData name="Henrik Nilsson" userId="91ef9bb4-7f4b-478c-a1b0-95e45baae2fe" providerId="ADAL" clId="{F6D61DB1-8654-406F-9307-9431BE6A7104}" dt="2024-06-05T07:00:43.474" v="1177"/>
          <ac:spMkLst>
            <pc:docMk/>
            <pc:sldMk cId="2915236269" sldId="7389"/>
            <ac:spMk id="2" creationId="{69D401F1-2906-970A-788B-39734F7D6CCE}"/>
          </ac:spMkLst>
        </pc:spChg>
      </pc:sldChg>
      <pc:sldChg chg="del">
        <pc:chgData name="Henrik Nilsson" userId="91ef9bb4-7f4b-478c-a1b0-95e45baae2fe" providerId="ADAL" clId="{F6D61DB1-8654-406F-9307-9431BE6A7104}" dt="2024-06-04T07:37:37.586" v="37" actId="47"/>
        <pc:sldMkLst>
          <pc:docMk/>
          <pc:sldMk cId="2545843149" sldId="7396"/>
        </pc:sldMkLst>
      </pc:sldChg>
      <pc:sldChg chg="del">
        <pc:chgData name="Henrik Nilsson" userId="91ef9bb4-7f4b-478c-a1b0-95e45baae2fe" providerId="ADAL" clId="{F6D61DB1-8654-406F-9307-9431BE6A7104}" dt="2024-06-04T07:36:21.936" v="19" actId="47"/>
        <pc:sldMkLst>
          <pc:docMk/>
          <pc:sldMk cId="1869675330" sldId="7398"/>
        </pc:sldMkLst>
      </pc:sldChg>
      <pc:sldChg chg="del">
        <pc:chgData name="Henrik Nilsson" userId="91ef9bb4-7f4b-478c-a1b0-95e45baae2fe" providerId="ADAL" clId="{F6D61DB1-8654-406F-9307-9431BE6A7104}" dt="2024-06-04T07:37:18.507" v="33" actId="47"/>
        <pc:sldMkLst>
          <pc:docMk/>
          <pc:sldMk cId="3429910561" sldId="7399"/>
        </pc:sldMkLst>
      </pc:sldChg>
      <pc:sldChg chg="del">
        <pc:chgData name="Henrik Nilsson" userId="91ef9bb4-7f4b-478c-a1b0-95e45baae2fe" providerId="ADAL" clId="{F6D61DB1-8654-406F-9307-9431BE6A7104}" dt="2024-06-04T07:36:29.005" v="22" actId="47"/>
        <pc:sldMkLst>
          <pc:docMk/>
          <pc:sldMk cId="1776100176" sldId="7400"/>
        </pc:sldMkLst>
      </pc:sldChg>
      <pc:sldChg chg="del">
        <pc:chgData name="Henrik Nilsson" userId="91ef9bb4-7f4b-478c-a1b0-95e45baae2fe" providerId="ADAL" clId="{F6D61DB1-8654-406F-9307-9431BE6A7104}" dt="2024-06-04T07:37:52.405" v="40" actId="47"/>
        <pc:sldMkLst>
          <pc:docMk/>
          <pc:sldMk cId="978870278" sldId="7401"/>
        </pc:sldMkLst>
      </pc:sldChg>
      <pc:sldChg chg="del">
        <pc:chgData name="Henrik Nilsson" userId="91ef9bb4-7f4b-478c-a1b0-95e45baae2fe" providerId="ADAL" clId="{F6D61DB1-8654-406F-9307-9431BE6A7104}" dt="2024-06-04T07:38:00.445" v="41" actId="47"/>
        <pc:sldMkLst>
          <pc:docMk/>
          <pc:sldMk cId="1199670039" sldId="7402"/>
        </pc:sldMkLst>
      </pc:sldChg>
      <pc:sldChg chg="del">
        <pc:chgData name="Henrik Nilsson" userId="91ef9bb4-7f4b-478c-a1b0-95e45baae2fe" providerId="ADAL" clId="{F6D61DB1-8654-406F-9307-9431BE6A7104}" dt="2024-06-04T07:34:32.287" v="11" actId="47"/>
        <pc:sldMkLst>
          <pc:docMk/>
          <pc:sldMk cId="4218015835" sldId="7411"/>
        </pc:sldMkLst>
      </pc:sldChg>
      <pc:sldChg chg="modSp mod modShow modNotesTx">
        <pc:chgData name="Henrik Nilsson" userId="91ef9bb4-7f4b-478c-a1b0-95e45baae2fe" providerId="ADAL" clId="{F6D61DB1-8654-406F-9307-9431BE6A7104}" dt="2024-06-05T08:09:02.754" v="1549" actId="20577"/>
        <pc:sldMkLst>
          <pc:docMk/>
          <pc:sldMk cId="2751163119" sldId="7412"/>
        </pc:sldMkLst>
        <pc:spChg chg="mod">
          <ac:chgData name="Henrik Nilsson" userId="91ef9bb4-7f4b-478c-a1b0-95e45baae2fe" providerId="ADAL" clId="{F6D61DB1-8654-406F-9307-9431BE6A7104}" dt="2024-06-05T08:09:02.754" v="1549" actId="20577"/>
          <ac:spMkLst>
            <pc:docMk/>
            <pc:sldMk cId="2751163119" sldId="7412"/>
            <ac:spMk id="2442243" creationId="{BBB8F600-605C-4FBC-B0D1-009CD6306B2D}"/>
          </ac:spMkLst>
        </pc:spChg>
      </pc:sldChg>
      <pc:sldChg chg="del">
        <pc:chgData name="Henrik Nilsson" userId="91ef9bb4-7f4b-478c-a1b0-95e45baae2fe" providerId="ADAL" clId="{F6D61DB1-8654-406F-9307-9431BE6A7104}" dt="2024-06-05T07:01:56.148" v="1180" actId="47"/>
        <pc:sldMkLst>
          <pc:docMk/>
          <pc:sldMk cId="4202993975" sldId="7521"/>
        </pc:sldMkLst>
      </pc:sldChg>
      <pc:sldMasterChg chg="del delSldLayout">
        <pc:chgData name="Henrik Nilsson" userId="91ef9bb4-7f4b-478c-a1b0-95e45baae2fe" providerId="ADAL" clId="{F6D61DB1-8654-406F-9307-9431BE6A7104}" dt="2024-06-04T07:33:35.545" v="1" actId="47"/>
        <pc:sldMasterMkLst>
          <pc:docMk/>
          <pc:sldMasterMk cId="1359818653" sldId="2147483761"/>
        </pc:sldMasterMkLst>
        <pc:sldLayoutChg chg="del">
          <pc:chgData name="Henrik Nilsson" userId="91ef9bb4-7f4b-478c-a1b0-95e45baae2fe" providerId="ADAL" clId="{F6D61DB1-8654-406F-9307-9431BE6A7104}" dt="2024-06-04T07:33:35.545" v="1" actId="47"/>
          <pc:sldLayoutMkLst>
            <pc:docMk/>
            <pc:sldMasterMk cId="1359818653" sldId="2147483761"/>
            <pc:sldLayoutMk cId="3173834224" sldId="2147483762"/>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372780071" sldId="2147483763"/>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2020443521" sldId="2147483764"/>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1141665788" sldId="2147483765"/>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2245356134" sldId="2147483766"/>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2822853210" sldId="2147483767"/>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568678958" sldId="2147483768"/>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1266187219" sldId="2147483769"/>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4156676500" sldId="2147483770"/>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3150287426" sldId="2147483771"/>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4110599031" sldId="2147483772"/>
          </pc:sldLayoutMkLst>
        </pc:sldLayoutChg>
        <pc:sldLayoutChg chg="del">
          <pc:chgData name="Henrik Nilsson" userId="91ef9bb4-7f4b-478c-a1b0-95e45baae2fe" providerId="ADAL" clId="{F6D61DB1-8654-406F-9307-9431BE6A7104}" dt="2024-06-04T07:33:35.545" v="1" actId="47"/>
          <pc:sldLayoutMkLst>
            <pc:docMk/>
            <pc:sldMasterMk cId="1359818653" sldId="2147483761"/>
            <pc:sldLayoutMk cId="2370366778" sldId="21474837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7894F5-94DC-515F-AACD-2112607BF735}"/>
              </a:ext>
            </a:extLst>
          </p:cNvPr>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3F709728-AF7E-B318-53B1-13CA7B700491}"/>
              </a:ext>
            </a:extLst>
          </p:cNvPr>
          <p:cNvSpPr>
            <a:spLocks noGrp="1"/>
          </p:cNvSpPr>
          <p:nvPr>
            <p:ph type="dt" sz="quarter" idx="1"/>
          </p:nvPr>
        </p:nvSpPr>
        <p:spPr>
          <a:xfrm>
            <a:off x="3857636" y="0"/>
            <a:ext cx="2951163" cy="498852"/>
          </a:xfrm>
          <a:prstGeom prst="rect">
            <a:avLst/>
          </a:prstGeom>
        </p:spPr>
        <p:txBody>
          <a:bodyPr vert="horz" lIns="91440" tIns="45720" rIns="91440" bIns="45720" rtlCol="0"/>
          <a:lstStyle>
            <a:lvl1pPr algn="r">
              <a:defRPr sz="1200"/>
            </a:lvl1pPr>
          </a:lstStyle>
          <a:p>
            <a:fld id="{629D6115-78CD-487F-9885-FA01A0F7EE99}" type="datetimeFigureOut">
              <a:rPr lang="sv-SE" smtClean="0"/>
              <a:t>2024-06-04</a:t>
            </a:fld>
            <a:endParaRPr lang="sv-SE"/>
          </a:p>
        </p:txBody>
      </p:sp>
      <p:sp>
        <p:nvSpPr>
          <p:cNvPr id="4" name="Footer Placeholder 3">
            <a:extLst>
              <a:ext uri="{FF2B5EF4-FFF2-40B4-BE49-F238E27FC236}">
                <a16:creationId xmlns:a16="http://schemas.microsoft.com/office/drawing/2014/main" id="{7BB12322-CF18-26A8-66D3-489584B18AB3}"/>
              </a:ext>
            </a:extLst>
          </p:cNvPr>
          <p:cNvSpPr>
            <a:spLocks noGrp="1"/>
          </p:cNvSpPr>
          <p:nvPr>
            <p:ph type="ftr" sz="quarter" idx="2"/>
          </p:nvPr>
        </p:nvSpPr>
        <p:spPr>
          <a:xfrm>
            <a:off x="0" y="9443662"/>
            <a:ext cx="2951163" cy="498851"/>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22CC7E4E-48FC-2E94-DD73-FE4AB718879E}"/>
              </a:ext>
            </a:extLst>
          </p:cNvPr>
          <p:cNvSpPr>
            <a:spLocks noGrp="1"/>
          </p:cNvSpPr>
          <p:nvPr>
            <p:ph type="sldNum" sz="quarter" idx="3"/>
          </p:nvPr>
        </p:nvSpPr>
        <p:spPr>
          <a:xfrm>
            <a:off x="3857636" y="9443662"/>
            <a:ext cx="2951163" cy="498851"/>
          </a:xfrm>
          <a:prstGeom prst="rect">
            <a:avLst/>
          </a:prstGeom>
        </p:spPr>
        <p:txBody>
          <a:bodyPr vert="horz" lIns="91440" tIns="45720" rIns="91440" bIns="45720" rtlCol="0" anchor="b"/>
          <a:lstStyle>
            <a:lvl1pPr algn="r">
              <a:defRPr sz="1200"/>
            </a:lvl1pPr>
          </a:lstStyle>
          <a:p>
            <a:fld id="{327B7DA4-3F8F-4087-B366-DB572614D3AC}" type="slidenum">
              <a:rPr lang="sv-SE" smtClean="0"/>
              <a:t>‹#›</a:t>
            </a:fld>
            <a:endParaRPr lang="sv-SE"/>
          </a:p>
        </p:txBody>
      </p:sp>
    </p:spTree>
    <p:extLst>
      <p:ext uri="{BB962C8B-B14F-4D97-AF65-F5344CB8AC3E}">
        <p14:creationId xmlns:p14="http://schemas.microsoft.com/office/powerpoint/2010/main" val="1373162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5D3735D9-C622-4B5D-97D0-D3B8DD4D43DF}" type="datetimeFigureOut">
              <a:rPr lang="en-US" smtClean="0"/>
              <a:t>6/4/2024</a:t>
            </a:fld>
            <a:endParaRPr lang="en-US" dirty="0"/>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BCA3599A-B860-4459-8435-0DA526491C60}" type="slidenum">
              <a:rPr lang="en-US" smtClean="0"/>
              <a:t>‹#›</a:t>
            </a:fld>
            <a:endParaRPr lang="en-US" dirty="0"/>
          </a:p>
        </p:txBody>
      </p:sp>
    </p:spTree>
    <p:extLst>
      <p:ext uri="{BB962C8B-B14F-4D97-AF65-F5344CB8AC3E}">
        <p14:creationId xmlns:p14="http://schemas.microsoft.com/office/powerpoint/2010/main" val="29088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presentation/d/1ZHeiz2b-nTVjZ5gnwUNWpFuyTOGBUt0TaNYDv-EC6QQ/edit#slide=id.g25d1502dd8_0_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bildobjekt 1">
            <a:extLst>
              <a:ext uri="{FF2B5EF4-FFF2-40B4-BE49-F238E27FC236}">
                <a16:creationId xmlns:a16="http://schemas.microsoft.com/office/drawing/2014/main" id="{FAB8E5B9-0E63-D069-4E04-8365BB96AB20}"/>
              </a:ext>
            </a:extLst>
          </p:cNvPr>
          <p:cNvSpPr>
            <a:spLocks noGrp="1" noRot="1" noChangeAspect="1" noChangeArrowheads="1" noTextEdit="1"/>
          </p:cNvSpPr>
          <p:nvPr>
            <p:ph type="sldImg"/>
          </p:nvPr>
        </p:nvSpPr>
        <p:spPr>
          <a:ln/>
        </p:spPr>
      </p:sp>
      <p:sp>
        <p:nvSpPr>
          <p:cNvPr id="8195" name="Platshållare för anteckningar 2">
            <a:extLst>
              <a:ext uri="{FF2B5EF4-FFF2-40B4-BE49-F238E27FC236}">
                <a16:creationId xmlns:a16="http://schemas.microsoft.com/office/drawing/2014/main" id="{1611EA84-F0B4-1D00-18DD-A33A3B641A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ltLang="sv-SE"/>
          </a:p>
        </p:txBody>
      </p:sp>
      <p:sp>
        <p:nvSpPr>
          <p:cNvPr id="8196" name="Platshållare för bildnummer 3">
            <a:extLst>
              <a:ext uri="{FF2B5EF4-FFF2-40B4-BE49-F238E27FC236}">
                <a16:creationId xmlns:a16="http://schemas.microsoft.com/office/drawing/2014/main" id="{CECBC5F9-ABA1-2B48-8F03-0AE0315A442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1pPr>
            <a:lvl2pPr marL="742950" indent="-285750">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2pPr>
            <a:lvl3pPr marL="1144588" indent="-228600">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3pPr>
            <a:lvl4pPr marL="1601788" indent="-228600">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4pPr>
            <a:lvl5pPr marL="2060575" indent="-228600">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5pPr>
            <a:lvl6pPr marL="2517775" indent="-228600"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6pPr>
            <a:lvl7pPr marL="2974975" indent="-228600"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7pPr>
            <a:lvl8pPr marL="3432175" indent="-228600"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8pPr>
            <a:lvl9pPr marL="3889375" indent="-228600"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9pPr>
          </a:lstStyle>
          <a:p>
            <a:pPr>
              <a:spcBef>
                <a:spcPct val="0"/>
              </a:spcBef>
            </a:pPr>
            <a:fld id="{7AE6D54D-5C2F-4A08-A737-452DA850D60B}" type="slidenum">
              <a:rPr lang="sv-SE" altLang="sv-SE" smtClean="0"/>
              <a:pPr>
                <a:spcBef>
                  <a:spcPct val="0"/>
                </a:spcBef>
              </a:pPr>
              <a:t>2</a:t>
            </a:fld>
            <a:endParaRPr lang="sv-SE" alt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06BFCB6-4474-40EE-A191-9770E535B27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C5661A1-2032-4006-A409-3BD4BF5E036C}"/>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107814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06BFCB6-4474-40EE-A191-9770E535B27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C5661A1-2032-4006-A409-3BD4BF5E036C}"/>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2436251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17</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pPr marL="0" indent="0">
              <a:defRPr/>
            </a:pPr>
            <a:endParaRPr lang="en-US" altLang="sv-SE" sz="1200" dirty="0">
              <a:latin typeface="+mj-lt"/>
            </a:endParaRPr>
          </a:p>
          <a:p>
            <a:pPr marL="0" indent="0">
              <a:defRPr/>
            </a:pPr>
            <a:r>
              <a:rPr lang="en-US" altLang="sv-SE" sz="1200" dirty="0">
                <a:latin typeface="+mj-lt"/>
              </a:rPr>
              <a:t>“The relation between trust and control is usually taken to be</a:t>
            </a:r>
          </a:p>
          <a:p>
            <a:pPr marL="0" indent="0">
              <a:defRPr/>
            </a:pPr>
            <a:r>
              <a:rPr lang="en-US" altLang="sv-SE" sz="1200" dirty="0">
                <a:latin typeface="+mj-lt"/>
              </a:rPr>
              <a:t>substitutional or complementary […] the stronger the trust, the weaker the control can be, and vice versa”</a:t>
            </a:r>
          </a:p>
          <a:p>
            <a:pPr marL="0" indent="0">
              <a:defRPr/>
            </a:pPr>
            <a:endParaRPr lang="en-US" altLang="sv-SE" sz="1200" dirty="0">
              <a:latin typeface="+mj-lt"/>
            </a:endParaRPr>
          </a:p>
          <a:p>
            <a:pPr marL="0" indent="0">
              <a:defRPr/>
            </a:pPr>
            <a:r>
              <a:rPr lang="en-US" altLang="sv-SE" sz="1200" b="1" dirty="0">
                <a:latin typeface="+mj-lt"/>
              </a:rPr>
              <a:t>party trust</a:t>
            </a:r>
            <a:br>
              <a:rPr lang="en-US" altLang="sv-SE" sz="1200" b="1" dirty="0">
                <a:latin typeface="+mj-lt"/>
              </a:rPr>
            </a:br>
            <a:r>
              <a:rPr lang="en-US" altLang="sv-SE" sz="1200" dirty="0">
                <a:latin typeface="+mj-lt"/>
              </a:rPr>
              <a:t>the extent to which one is willing to ascribe good intentions</a:t>
            </a:r>
          </a:p>
          <a:p>
            <a:pPr marL="0" indent="0">
              <a:defRPr/>
            </a:pPr>
            <a:r>
              <a:rPr lang="en-US" altLang="sv-SE" sz="1200" dirty="0">
                <a:latin typeface="+mj-lt"/>
              </a:rPr>
              <a:t>to and have confidence in the words and actions of other</a:t>
            </a:r>
          </a:p>
          <a:p>
            <a:pPr marL="0" indent="0">
              <a:defRPr/>
            </a:pPr>
            <a:r>
              <a:rPr lang="en-US" altLang="sv-SE" sz="1200" dirty="0">
                <a:latin typeface="+mj-lt"/>
              </a:rPr>
              <a:t>people</a:t>
            </a:r>
          </a:p>
          <a:p>
            <a:pPr marL="0" indent="0">
              <a:defRPr/>
            </a:pPr>
            <a:r>
              <a:rPr lang="en-US" altLang="sv-SE" sz="1200" b="1" dirty="0">
                <a:latin typeface="+mj-lt"/>
              </a:rPr>
              <a:t>control trust</a:t>
            </a:r>
            <a:br>
              <a:rPr lang="en-US" altLang="sv-SE" sz="1200" b="1" dirty="0">
                <a:latin typeface="+mj-lt"/>
              </a:rPr>
            </a:br>
            <a:r>
              <a:rPr lang="en-US" altLang="sv-SE" sz="1200" dirty="0" err="1">
                <a:latin typeface="+mj-lt"/>
              </a:rPr>
              <a:t>trust</a:t>
            </a:r>
            <a:r>
              <a:rPr lang="en-US" altLang="sv-SE" sz="1200" dirty="0">
                <a:latin typeface="+mj-lt"/>
              </a:rPr>
              <a:t> in a control procedure</a:t>
            </a:r>
          </a:p>
          <a:p>
            <a:pPr marL="0" indent="0" algn="r">
              <a:defRPr/>
            </a:pPr>
            <a:r>
              <a:rPr lang="en-US" altLang="sv-SE" sz="1200" dirty="0">
                <a:latin typeface="+mj-lt"/>
              </a:rPr>
              <a:t>[Tan &amp; </a:t>
            </a:r>
            <a:r>
              <a:rPr lang="en-US" altLang="sv-SE" sz="1200" dirty="0" err="1">
                <a:latin typeface="+mj-lt"/>
              </a:rPr>
              <a:t>Thoen</a:t>
            </a:r>
            <a:r>
              <a:rPr lang="en-US" altLang="sv-SE" sz="1200" dirty="0">
                <a:latin typeface="+mj-lt"/>
              </a:rPr>
              <a:t>, 2000]</a:t>
            </a:r>
          </a:p>
        </p:txBody>
      </p:sp>
    </p:spTree>
    <p:extLst>
      <p:ext uri="{BB962C8B-B14F-4D97-AF65-F5344CB8AC3E}">
        <p14:creationId xmlns:p14="http://schemas.microsoft.com/office/powerpoint/2010/main" val="296204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18</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pPr marL="0" indent="0">
              <a:defRPr/>
            </a:pPr>
            <a:r>
              <a:rPr lang="en-US" altLang="sv-SE" sz="1200" dirty="0">
                <a:latin typeface="+mj-lt"/>
              </a:rPr>
              <a:t>“Military terminology serves as more than just words; it embodies precision and clarity, enabling efficient conveyance of complex ideas. […] In the intricate framework of military terminology, a set of fundamental principles shapes its construction, ensuring its precision and relevance in the ever-evolving landscape of warfare.</a:t>
            </a:r>
          </a:p>
          <a:p>
            <a:pPr marL="0" indent="0">
              <a:defRPr/>
            </a:pPr>
            <a:r>
              <a:rPr lang="en-US" altLang="sv-SE" sz="1200" dirty="0">
                <a:latin typeface="+mj-lt"/>
              </a:rPr>
              <a:t>Standardization stands as the cornerstone of military lexicon, demanding uniformity in terminology usage across various branches and nations. This uniformity ensures consistent communication, enabling seamless understanding among military personnel (Smith, 2015).</a:t>
            </a:r>
          </a:p>
          <a:p>
            <a:pPr marL="0" indent="0">
              <a:defRPr/>
            </a:pPr>
            <a:r>
              <a:rPr lang="en-US" altLang="sv-SE" sz="1200" dirty="0">
                <a:latin typeface="+mj-lt"/>
              </a:rPr>
              <a:t>Security forms another crucial pillar, acknowledging the sensitive nature of military operations. Often, military terms are classified to safeguard vital information from potential adversaries. This classification ensures that crucial details remain confidential, enhancing the security of military communications (Jones, 2018).</a:t>
            </a:r>
          </a:p>
          <a:p>
            <a:pPr marL="0" indent="0">
              <a:defRPr/>
            </a:pPr>
            <a:r>
              <a:rPr lang="en-US" altLang="sv-SE" sz="1200" dirty="0">
                <a:latin typeface="+mj-lt"/>
              </a:rPr>
              <a:t>Moreover, the principle of adaptability underscores the dynamic nature of military terminology. The lexicon must evolve continually to assimilate technological advancements and changing strategies. This adaptability is vital, allowing military language to remain pertinent and effective in the face of evolving warfare techniques (Roberts, 2019).</a:t>
            </a:r>
          </a:p>
          <a:p>
            <a:pPr marL="0" indent="0">
              <a:defRPr/>
            </a:pPr>
            <a:r>
              <a:rPr lang="en-US" altLang="sv-SE" sz="1200" dirty="0">
                <a:latin typeface="+mj-lt"/>
              </a:rPr>
              <a:t>These fundamental principles, collectively shaping the essence of military terminology, underscore the importance of </a:t>
            </a:r>
            <a:r>
              <a:rPr lang="en-US" altLang="sv-SE" sz="1200" b="1" dirty="0">
                <a:latin typeface="+mj-lt"/>
              </a:rPr>
              <a:t>precision, security, and flexibility </a:t>
            </a:r>
            <a:r>
              <a:rPr lang="en-US" altLang="sv-SE" sz="1200" dirty="0">
                <a:latin typeface="+mj-lt"/>
              </a:rPr>
              <a:t>in ensuring effective communication and strategic coordination within the military domain.</a:t>
            </a:r>
          </a:p>
          <a:p>
            <a:pPr marL="0" indent="0">
              <a:defRPr/>
            </a:pPr>
            <a:r>
              <a:rPr lang="en-US" altLang="sv-SE" sz="1200" dirty="0">
                <a:latin typeface="+mj-lt"/>
              </a:rPr>
              <a:t>In contemporary warfare, military terminology has seamlessly integrated technological advancements. […] International collaborations necessitate common terminologies, emphasizing adaptability and cross-cultural understanding.</a:t>
            </a:r>
          </a:p>
          <a:p>
            <a:pPr marL="0" indent="0">
              <a:defRPr/>
            </a:pPr>
            <a:r>
              <a:rPr lang="en-US" altLang="sv-SE" sz="1200" dirty="0">
                <a:latin typeface="+mj-lt"/>
              </a:rPr>
              <a:t>Military terminology is not confined to manuals; it underpins every facet of military operations. From mission planning to tactical execution, precise communication is pivotal. Terms like «situational awareness» ensure comprehension of the battlefield, guiding soldiers and strategists alike (Adams, 2020).</a:t>
            </a:r>
          </a:p>
          <a:p>
            <a:pPr marL="0" indent="0">
              <a:defRPr/>
            </a:pPr>
            <a:r>
              <a:rPr lang="en-US" altLang="sv-SE" sz="1200" dirty="0">
                <a:latin typeface="+mj-lt"/>
              </a:rPr>
              <a:t>However, the integration of military terminology poses challenges, particularly in multinational operations where language barriers can lead to misunderstandings (Brown, 2017). The rapid evolution of warfare demands continuous adaptation; terms related to cyber warfare and artificial intelligence require real-time updates (Miller, 2021).</a:t>
            </a:r>
          </a:p>
          <a:p>
            <a:pPr marL="0" indent="0">
              <a:defRPr/>
            </a:pPr>
            <a:r>
              <a:rPr lang="en-US" altLang="sv-SE" sz="1200" dirty="0">
                <a:latin typeface="+mj-lt"/>
              </a:rPr>
              <a:t>The exploration of military terminology reveals not just the intricacies of language but also the dynamic nature of warfare. Its evolution from ancient battlefields to the modern digital age mirrors the advancements in military science, technology, and global collaboration. As we navigate the complexities of contemporary warfare, military terminology remains an indispensable tool, enabling soldiers and strategists to communicate with precision and coherence.</a:t>
            </a:r>
          </a:p>
          <a:p>
            <a:pPr marL="0" indent="0">
              <a:defRPr/>
            </a:pPr>
            <a:r>
              <a:rPr lang="en-US" altLang="sv-SE" sz="1200" dirty="0">
                <a:latin typeface="+mj-lt"/>
              </a:rPr>
              <a:t>The significance of military terminology extends beyond military manuals and battlefields; it permeates international collaborations, bridging linguistic and cultural gaps in multinational operations. As we peer into the future, it becomes evident that the adaptability and relevance of military terminology will continue to shape the way armed forces communicate, collaborate, and strategize. Its resilience in the face of evolving technology and global challenges underscores its pivotal role in military operations and international peacekeeping efforts.”</a:t>
            </a:r>
          </a:p>
        </p:txBody>
      </p:sp>
    </p:spTree>
    <p:extLst>
      <p:ext uri="{BB962C8B-B14F-4D97-AF65-F5344CB8AC3E}">
        <p14:creationId xmlns:p14="http://schemas.microsoft.com/office/powerpoint/2010/main" val="6526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19</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163810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20</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086340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21</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06932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EE1F030-9E30-4ED9-9EEF-57B48BE8DE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ahoma" panose="020B0604030504040204" pitchFamily="34" charset="0"/>
              </a:defRPr>
            </a:lvl1pPr>
            <a:lvl2pPr marL="715963" indent="-274638" defTabSz="915988">
              <a:spcBef>
                <a:spcPct val="30000"/>
              </a:spcBef>
              <a:defRPr sz="1200">
                <a:solidFill>
                  <a:schemeClr val="tx1"/>
                </a:solidFill>
                <a:latin typeface="Tahoma" panose="020B0604030504040204" pitchFamily="34" charset="0"/>
              </a:defRPr>
            </a:lvl2pPr>
            <a:lvl3pPr marL="1101725" indent="-219075" defTabSz="915988">
              <a:spcBef>
                <a:spcPct val="30000"/>
              </a:spcBef>
              <a:defRPr sz="1200">
                <a:solidFill>
                  <a:schemeClr val="tx1"/>
                </a:solidFill>
                <a:latin typeface="Tahoma" panose="020B0604030504040204" pitchFamily="34" charset="0"/>
              </a:defRPr>
            </a:lvl3pPr>
            <a:lvl4pPr marL="1543050" indent="-219075" defTabSz="915988">
              <a:spcBef>
                <a:spcPct val="30000"/>
              </a:spcBef>
              <a:defRPr sz="1200">
                <a:solidFill>
                  <a:schemeClr val="tx1"/>
                </a:solidFill>
                <a:latin typeface="Tahoma" panose="020B0604030504040204" pitchFamily="34" charset="0"/>
              </a:defRPr>
            </a:lvl4pPr>
            <a:lvl5pPr marL="1984375" indent="-219075" defTabSz="915988">
              <a:spcBef>
                <a:spcPct val="30000"/>
              </a:spcBef>
              <a:defRPr sz="1200">
                <a:solidFill>
                  <a:schemeClr val="tx1"/>
                </a:solidFill>
                <a:latin typeface="Tahoma" panose="020B0604030504040204" pitchFamily="34" charset="0"/>
              </a:defRPr>
            </a:lvl5pPr>
            <a:lvl6pPr marL="2441575" indent="-219075" defTabSz="915988" eaLnBrk="0" fontAlgn="base" hangingPunct="0">
              <a:spcBef>
                <a:spcPct val="30000"/>
              </a:spcBef>
              <a:spcAft>
                <a:spcPct val="0"/>
              </a:spcAft>
              <a:defRPr sz="1200">
                <a:solidFill>
                  <a:schemeClr val="tx1"/>
                </a:solidFill>
                <a:latin typeface="Tahoma" panose="020B0604030504040204" pitchFamily="34" charset="0"/>
              </a:defRPr>
            </a:lvl6pPr>
            <a:lvl7pPr marL="2898775" indent="-219075" defTabSz="915988" eaLnBrk="0" fontAlgn="base" hangingPunct="0">
              <a:spcBef>
                <a:spcPct val="30000"/>
              </a:spcBef>
              <a:spcAft>
                <a:spcPct val="0"/>
              </a:spcAft>
              <a:defRPr sz="1200">
                <a:solidFill>
                  <a:schemeClr val="tx1"/>
                </a:solidFill>
                <a:latin typeface="Tahoma" panose="020B0604030504040204" pitchFamily="34" charset="0"/>
              </a:defRPr>
            </a:lvl7pPr>
            <a:lvl8pPr marL="3355975" indent="-219075" defTabSz="915988" eaLnBrk="0" fontAlgn="base" hangingPunct="0">
              <a:spcBef>
                <a:spcPct val="30000"/>
              </a:spcBef>
              <a:spcAft>
                <a:spcPct val="0"/>
              </a:spcAft>
              <a:defRPr sz="1200">
                <a:solidFill>
                  <a:schemeClr val="tx1"/>
                </a:solidFill>
                <a:latin typeface="Tahoma" panose="020B0604030504040204" pitchFamily="34" charset="0"/>
              </a:defRPr>
            </a:lvl8pPr>
            <a:lvl9pPr marL="3813175" indent="-219075" defTabSz="915988"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75568292-66C1-4E26-B8BA-77AF15FF66F8}" type="slidenum">
              <a:rPr lang="sv-SE" altLang="sv-SE"/>
              <a:pPr>
                <a:spcBef>
                  <a:spcPct val="0"/>
                </a:spcBef>
              </a:pPr>
              <a:t>22</a:t>
            </a:fld>
            <a:endParaRPr lang="sv-SE" altLang="sv-SE"/>
          </a:p>
        </p:txBody>
      </p:sp>
      <p:sp>
        <p:nvSpPr>
          <p:cNvPr id="43011" name="Rectangle 2">
            <a:extLst>
              <a:ext uri="{FF2B5EF4-FFF2-40B4-BE49-F238E27FC236}">
                <a16:creationId xmlns:a16="http://schemas.microsoft.com/office/drawing/2014/main" id="{B6F64ECB-1B38-4872-958B-839392CAF977}"/>
              </a:ext>
            </a:extLst>
          </p:cNvPr>
          <p:cNvSpPr>
            <a:spLocks noGrp="1" noRot="1" noChangeAspect="1" noChangeArrowheads="1" noTextEdit="1"/>
          </p:cNvSpPr>
          <p:nvPr>
            <p:ph type="sldImg"/>
          </p:nvPr>
        </p:nvSpPr>
        <p:spPr>
          <a:xfrm>
            <a:off x="111125" y="741363"/>
            <a:ext cx="6578600" cy="3700462"/>
          </a:xfrm>
          <a:ln/>
        </p:spPr>
      </p:sp>
      <p:sp>
        <p:nvSpPr>
          <p:cNvPr id="43012" name="Rectangle 3">
            <a:extLst>
              <a:ext uri="{FF2B5EF4-FFF2-40B4-BE49-F238E27FC236}">
                <a16:creationId xmlns:a16="http://schemas.microsoft.com/office/drawing/2014/main" id="{34512C92-746A-4DE3-8E2C-89E8C1A705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solidFill>
                  <a:srgbClr val="000000"/>
                </a:solidFill>
              </a:rPr>
              <a:t>Även om lagen nu finns kan det ändå vara svårt att få gehör för att lyfta terminologifrågorna, få prioritet, finns andra argument att använda …</a:t>
            </a:r>
          </a:p>
          <a:p>
            <a:endParaRPr lang="en-US" altLang="sv-SE">
              <a:solidFill>
                <a:srgbClr val="000000"/>
              </a:solidFill>
            </a:endParaRPr>
          </a:p>
          <a:p>
            <a:r>
              <a:rPr lang="en-US" altLang="sv-SE">
                <a:solidFill>
                  <a:srgbClr val="000000"/>
                </a:solidFill>
              </a:rPr>
              <a:t>In preparation for the EAFT (European Association for Terminology) seminar ”The Terminology Profession and the Marketplace” held in Paris in February 2009, an attempt at generalizing this kind of arguments into a draft typology of argument types used for terminology work was made [6]:</a:t>
            </a:r>
          </a:p>
          <a:p>
            <a:r>
              <a:rPr lang="en-US" altLang="sv-SE">
                <a:solidFill>
                  <a:srgbClr val="000000"/>
                </a:solidFill>
              </a:rPr>
              <a:t>•	time-related arguments: terminology saves time (fewer discussions etc.) →</a:t>
            </a:r>
          </a:p>
          <a:p>
            <a:r>
              <a:rPr lang="en-US" altLang="sv-SE">
                <a:solidFill>
                  <a:srgbClr val="000000"/>
                </a:solidFill>
              </a:rPr>
              <a:t>•	money-related arguments: terminology saves money (through saved time, but also through quicker translations, less time for newly employed people to get into the business etc.)</a:t>
            </a:r>
          </a:p>
          <a:p>
            <a:r>
              <a:rPr lang="en-US" altLang="sv-SE">
                <a:solidFill>
                  <a:srgbClr val="000000"/>
                </a:solidFill>
              </a:rPr>
              <a:t>•	knowledge transfer arguments (between departments within companies, between authorities and citizens, between teachers and students etc.)</a:t>
            </a:r>
          </a:p>
          <a:p>
            <a:r>
              <a:rPr lang="en-US" altLang="sv-SE">
                <a:solidFill>
                  <a:srgbClr val="000000"/>
                </a:solidFill>
              </a:rPr>
              <a:t>•	educational arguments (raising awareness on the role of LSP)</a:t>
            </a:r>
          </a:p>
          <a:p>
            <a:r>
              <a:rPr lang="en-US" altLang="sv-SE">
                <a:solidFill>
                  <a:srgbClr val="000000"/>
                </a:solidFill>
              </a:rPr>
              <a:t>•	linguistic arguments (the importance of having terms in one’s native language, domain loss etc.)</a:t>
            </a:r>
          </a:p>
          <a:p>
            <a:r>
              <a:rPr lang="en-US" altLang="sv-SE">
                <a:solidFill>
                  <a:srgbClr val="000000"/>
                </a:solidFill>
              </a:rPr>
              <a:t>•	authoritative arguments (accuracy, consistency, transparency, standardization, harmonization)</a:t>
            </a:r>
          </a:p>
          <a:p>
            <a:r>
              <a:rPr lang="en-US" altLang="sv-SE">
                <a:solidFill>
                  <a:srgbClr val="000000"/>
                </a:solidFill>
              </a:rPr>
              <a:t>•	legal arguments (raising awareness on legal implications of incorrect terminology)</a:t>
            </a:r>
          </a:p>
          <a:p>
            <a:endParaRPr lang="da-DK" altLang="sv-SE"/>
          </a:p>
        </p:txBody>
      </p:sp>
    </p:spTree>
    <p:extLst>
      <p:ext uri="{BB962C8B-B14F-4D97-AF65-F5344CB8AC3E}">
        <p14:creationId xmlns:p14="http://schemas.microsoft.com/office/powerpoint/2010/main" val="611591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FBD8E624-B1A0-4F8A-AAA1-68AFEC526273}"/>
              </a:ext>
            </a:extLst>
          </p:cNvPr>
          <p:cNvSpPr txBox="1">
            <a:spLocks noGrp="1" noChangeArrowheads="1"/>
          </p:cNvSpPr>
          <p:nvPr/>
        </p:nvSpPr>
        <p:spPr bwMode="auto">
          <a:xfrm>
            <a:off x="3817398" y="10183421"/>
            <a:ext cx="2920483" cy="5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82" tIns="45842" rIns="91682" bIns="45842" anchor="b"/>
          <a:lstStyle>
            <a:lvl1pPr defTabSz="908050">
              <a:spcBef>
                <a:spcPct val="30000"/>
              </a:spcBef>
              <a:defRPr sz="1200">
                <a:solidFill>
                  <a:schemeClr val="tx1"/>
                </a:solidFill>
                <a:latin typeface="Tahoma" panose="020B0604030504040204" pitchFamily="34" charset="0"/>
              </a:defRPr>
            </a:lvl1pPr>
            <a:lvl2pPr marL="742950" indent="-285750" defTabSz="908050">
              <a:spcBef>
                <a:spcPct val="30000"/>
              </a:spcBef>
              <a:defRPr sz="1200">
                <a:solidFill>
                  <a:schemeClr val="tx1"/>
                </a:solidFill>
                <a:latin typeface="Tahoma" panose="020B0604030504040204" pitchFamily="34" charset="0"/>
              </a:defRPr>
            </a:lvl2pPr>
            <a:lvl3pPr marL="1143000" indent="-228600" defTabSz="908050">
              <a:spcBef>
                <a:spcPct val="30000"/>
              </a:spcBef>
              <a:defRPr sz="1200">
                <a:solidFill>
                  <a:schemeClr val="tx1"/>
                </a:solidFill>
                <a:latin typeface="Tahoma" panose="020B0604030504040204" pitchFamily="34" charset="0"/>
              </a:defRPr>
            </a:lvl3pPr>
            <a:lvl4pPr marL="1600200" indent="-228600" defTabSz="908050">
              <a:spcBef>
                <a:spcPct val="30000"/>
              </a:spcBef>
              <a:defRPr sz="1200">
                <a:solidFill>
                  <a:schemeClr val="tx1"/>
                </a:solidFill>
                <a:latin typeface="Tahoma" panose="020B0604030504040204" pitchFamily="34" charset="0"/>
              </a:defRPr>
            </a:lvl4pPr>
            <a:lvl5pPr marL="2057400" indent="-228600" defTabSz="908050">
              <a:spcBef>
                <a:spcPct val="30000"/>
              </a:spcBef>
              <a:defRPr sz="1200">
                <a:solidFill>
                  <a:schemeClr val="tx1"/>
                </a:solidFill>
                <a:latin typeface="Tahoma" panose="020B0604030504040204" pitchFamily="34" charset="0"/>
              </a:defRPr>
            </a:lvl5pPr>
            <a:lvl6pPr marL="2514600" indent="-228600" defTabSz="908050"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8050"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8050"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8050"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C70B0E39-2150-4680-A677-7754335C7441}" type="slidenum">
              <a:rPr lang="sv-SE" altLang="sv-SE"/>
              <a:pPr algn="r">
                <a:spcBef>
                  <a:spcPct val="0"/>
                </a:spcBef>
              </a:pPr>
              <a:t>23</a:t>
            </a:fld>
            <a:endParaRPr lang="sv-SE" altLang="sv-SE"/>
          </a:p>
        </p:txBody>
      </p:sp>
      <p:sp>
        <p:nvSpPr>
          <p:cNvPr id="243715" name="Rectangle 2">
            <a:extLst>
              <a:ext uri="{FF2B5EF4-FFF2-40B4-BE49-F238E27FC236}">
                <a16:creationId xmlns:a16="http://schemas.microsoft.com/office/drawing/2014/main" id="{E6E8DDB6-CB16-4B1F-BCBB-DC66CBA81F57}"/>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C5CE9448-1746-482E-921B-A1CE8883934B}"/>
              </a:ext>
            </a:extLst>
          </p:cNvPr>
          <p:cNvSpPr>
            <a:spLocks noGrp="1" noChangeArrowheads="1"/>
          </p:cNvSpPr>
          <p:nvPr>
            <p:ph type="body" idx="1"/>
          </p:nvPr>
        </p:nvSpPr>
        <p:spPr>
          <a:xfrm>
            <a:off x="898489" y="5090849"/>
            <a:ext cx="4940903" cy="4823726"/>
          </a:xfrm>
          <a:noFill/>
        </p:spPr>
        <p:txBody>
          <a:bodyPr lIns="91682" tIns="45842" rIns="91682" bIns="45842"/>
          <a:lstStyle/>
          <a:p>
            <a:endParaRPr lang="sv-SE" altLang="sv-SE"/>
          </a:p>
        </p:txBody>
      </p:sp>
    </p:spTree>
    <p:extLst>
      <p:ext uri="{BB962C8B-B14F-4D97-AF65-F5344CB8AC3E}">
        <p14:creationId xmlns:p14="http://schemas.microsoft.com/office/powerpoint/2010/main" val="81492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FBD8E624-B1A0-4F8A-AAA1-68AFEC526273}"/>
              </a:ext>
            </a:extLst>
          </p:cNvPr>
          <p:cNvSpPr txBox="1">
            <a:spLocks noGrp="1" noChangeArrowheads="1"/>
          </p:cNvSpPr>
          <p:nvPr/>
        </p:nvSpPr>
        <p:spPr bwMode="auto">
          <a:xfrm>
            <a:off x="3817398" y="10183421"/>
            <a:ext cx="2920483" cy="5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82" tIns="45842" rIns="91682" bIns="45842" anchor="b"/>
          <a:lstStyle>
            <a:lvl1pPr defTabSz="908050">
              <a:spcBef>
                <a:spcPct val="30000"/>
              </a:spcBef>
              <a:defRPr sz="1200">
                <a:solidFill>
                  <a:schemeClr val="tx1"/>
                </a:solidFill>
                <a:latin typeface="Tahoma" panose="020B0604030504040204" pitchFamily="34" charset="0"/>
              </a:defRPr>
            </a:lvl1pPr>
            <a:lvl2pPr marL="742950" indent="-285750" defTabSz="908050">
              <a:spcBef>
                <a:spcPct val="30000"/>
              </a:spcBef>
              <a:defRPr sz="1200">
                <a:solidFill>
                  <a:schemeClr val="tx1"/>
                </a:solidFill>
                <a:latin typeface="Tahoma" panose="020B0604030504040204" pitchFamily="34" charset="0"/>
              </a:defRPr>
            </a:lvl2pPr>
            <a:lvl3pPr marL="1143000" indent="-228600" defTabSz="908050">
              <a:spcBef>
                <a:spcPct val="30000"/>
              </a:spcBef>
              <a:defRPr sz="1200">
                <a:solidFill>
                  <a:schemeClr val="tx1"/>
                </a:solidFill>
                <a:latin typeface="Tahoma" panose="020B0604030504040204" pitchFamily="34" charset="0"/>
              </a:defRPr>
            </a:lvl3pPr>
            <a:lvl4pPr marL="1600200" indent="-228600" defTabSz="908050">
              <a:spcBef>
                <a:spcPct val="30000"/>
              </a:spcBef>
              <a:defRPr sz="1200">
                <a:solidFill>
                  <a:schemeClr val="tx1"/>
                </a:solidFill>
                <a:latin typeface="Tahoma" panose="020B0604030504040204" pitchFamily="34" charset="0"/>
              </a:defRPr>
            </a:lvl4pPr>
            <a:lvl5pPr marL="2057400" indent="-228600" defTabSz="908050">
              <a:spcBef>
                <a:spcPct val="30000"/>
              </a:spcBef>
              <a:defRPr sz="1200">
                <a:solidFill>
                  <a:schemeClr val="tx1"/>
                </a:solidFill>
                <a:latin typeface="Tahoma" panose="020B0604030504040204" pitchFamily="34" charset="0"/>
              </a:defRPr>
            </a:lvl5pPr>
            <a:lvl6pPr marL="2514600" indent="-228600" defTabSz="908050"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8050"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8050"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8050"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C70B0E39-2150-4680-A677-7754335C7441}" type="slidenum">
              <a:rPr lang="sv-SE" altLang="sv-SE"/>
              <a:pPr algn="r">
                <a:spcBef>
                  <a:spcPct val="0"/>
                </a:spcBef>
              </a:pPr>
              <a:t>24</a:t>
            </a:fld>
            <a:endParaRPr lang="sv-SE" altLang="sv-SE"/>
          </a:p>
        </p:txBody>
      </p:sp>
      <p:sp>
        <p:nvSpPr>
          <p:cNvPr id="243715" name="Rectangle 2">
            <a:extLst>
              <a:ext uri="{FF2B5EF4-FFF2-40B4-BE49-F238E27FC236}">
                <a16:creationId xmlns:a16="http://schemas.microsoft.com/office/drawing/2014/main" id="{E6E8DDB6-CB16-4B1F-BCBB-DC66CBA81F57}"/>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C5CE9448-1746-482E-921B-A1CE8883934B}"/>
              </a:ext>
            </a:extLst>
          </p:cNvPr>
          <p:cNvSpPr>
            <a:spLocks noGrp="1" noChangeArrowheads="1"/>
          </p:cNvSpPr>
          <p:nvPr>
            <p:ph type="body" idx="1"/>
          </p:nvPr>
        </p:nvSpPr>
        <p:spPr>
          <a:xfrm>
            <a:off x="898489" y="5090849"/>
            <a:ext cx="4940903" cy="4823726"/>
          </a:xfrm>
          <a:noFill/>
        </p:spPr>
        <p:txBody>
          <a:bodyPr lIns="91682" tIns="45842" rIns="91682" bIns="45842"/>
          <a:lstStyle/>
          <a:p>
            <a:r>
              <a:rPr lang="sv-SE" dirty="0">
                <a:hlinkClick r:id="rId3"/>
              </a:rPr>
              <a:t>2017-08-24_Presentation_TMS </a:t>
            </a:r>
            <a:r>
              <a:rPr lang="sv-SE" dirty="0" err="1">
                <a:hlinkClick r:id="rId3"/>
              </a:rPr>
              <a:t>Maturity</a:t>
            </a:r>
            <a:r>
              <a:rPr lang="sv-SE" dirty="0">
                <a:hlinkClick r:id="rId3"/>
              </a:rPr>
              <a:t> </a:t>
            </a:r>
            <a:r>
              <a:rPr lang="sv-SE" dirty="0" err="1">
                <a:hlinkClick r:id="rId3"/>
              </a:rPr>
              <a:t>Model_DUP</a:t>
            </a:r>
            <a:r>
              <a:rPr lang="sv-SE" dirty="0">
                <a:hlinkClick r:id="rId3"/>
              </a:rPr>
              <a:t> </a:t>
            </a:r>
            <a:r>
              <a:rPr lang="sv-SE" dirty="0" err="1">
                <a:hlinkClick r:id="rId3"/>
              </a:rPr>
              <a:t>Ethiopia</a:t>
            </a:r>
            <a:r>
              <a:rPr lang="sv-SE" dirty="0">
                <a:hlinkClick r:id="rId3"/>
              </a:rPr>
              <a:t> - Google Presentationer</a:t>
            </a:r>
            <a:endParaRPr lang="sv-SE" altLang="sv-SE" dirty="0"/>
          </a:p>
        </p:txBody>
      </p:sp>
    </p:spTree>
    <p:extLst>
      <p:ext uri="{BB962C8B-B14F-4D97-AF65-F5344CB8AC3E}">
        <p14:creationId xmlns:p14="http://schemas.microsoft.com/office/powerpoint/2010/main" val="176682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93D96FE-A0DF-BCDA-398A-10971FEB00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spcBef>
                <a:spcPct val="0"/>
              </a:spcBef>
            </a:pPr>
            <a:fld id="{B9603789-D5DE-4F33-882C-5E9AAECFDC69}" type="slidenum">
              <a:rPr lang="sv-SE" altLang="sv-SE" smtClean="0">
                <a:solidFill>
                  <a:srgbClr val="000000"/>
                </a:solidFill>
                <a:latin typeface="Tahoma" panose="020B0604030504040204" pitchFamily="34" charset="0"/>
              </a:rPr>
              <a:pPr>
                <a:spcBef>
                  <a:spcPct val="0"/>
                </a:spcBef>
              </a:pPr>
              <a:t>3</a:t>
            </a:fld>
            <a:endParaRPr lang="sv-SE" altLang="sv-SE">
              <a:solidFill>
                <a:srgbClr val="000000"/>
              </a:solidFill>
              <a:latin typeface="Tahoma" panose="020B0604030504040204" pitchFamily="34" charset="0"/>
            </a:endParaRPr>
          </a:p>
        </p:txBody>
      </p:sp>
      <p:sp>
        <p:nvSpPr>
          <p:cNvPr id="6147" name="Text Box 1">
            <a:extLst>
              <a:ext uri="{FF2B5EF4-FFF2-40B4-BE49-F238E27FC236}">
                <a16:creationId xmlns:a16="http://schemas.microsoft.com/office/drawing/2014/main" id="{615E4A89-1C4A-721F-5F91-4FDC4A281796}"/>
              </a:ext>
            </a:extLst>
          </p:cNvPr>
          <p:cNvSpPr txBox="1">
            <a:spLocks noChangeArrowheads="1"/>
          </p:cNvSpPr>
          <p:nvPr/>
        </p:nvSpPr>
        <p:spPr bwMode="auto">
          <a:xfrm>
            <a:off x="3852863"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lgn="r">
              <a:spcBef>
                <a:spcPct val="0"/>
              </a:spcBef>
            </a:pPr>
            <a:fld id="{5B02E8BA-E5D9-4AB2-85AC-F5D2054D9227}" type="slidenum">
              <a:rPr lang="sv-SE" altLang="sv-SE" sz="1300">
                <a:solidFill>
                  <a:srgbClr val="000000"/>
                </a:solidFill>
                <a:latin typeface="Tahoma" panose="020B0604030504040204" pitchFamily="34" charset="0"/>
              </a:rPr>
              <a:pPr algn="r">
                <a:spcBef>
                  <a:spcPct val="0"/>
                </a:spcBef>
              </a:pPr>
              <a:t>3</a:t>
            </a:fld>
            <a:endParaRPr lang="sv-SE" altLang="sv-SE" sz="1300">
              <a:solidFill>
                <a:srgbClr val="000000"/>
              </a:solidFill>
              <a:latin typeface="Tahoma" panose="020B0604030504040204" pitchFamily="34" charset="0"/>
            </a:endParaRPr>
          </a:p>
        </p:txBody>
      </p:sp>
      <p:sp>
        <p:nvSpPr>
          <p:cNvPr id="6148" name="Rectangle 2">
            <a:extLst>
              <a:ext uri="{FF2B5EF4-FFF2-40B4-BE49-F238E27FC236}">
                <a16:creationId xmlns:a16="http://schemas.microsoft.com/office/drawing/2014/main" id="{C1050B52-098C-68BA-1E10-88BDC0C16D89}"/>
              </a:ext>
            </a:extLst>
          </p:cNvPr>
          <p:cNvSpPr>
            <a:spLocks noGrp="1" noRot="1" noChangeAspect="1" noChangeArrowheads="1" noTextEdit="1"/>
          </p:cNvSpPr>
          <p:nvPr>
            <p:ph type="sldImg"/>
          </p:nvPr>
        </p:nvSpPr>
        <p:spPr>
          <a:xfrm>
            <a:off x="103188" y="774700"/>
            <a:ext cx="6602412" cy="3714750"/>
          </a:xfrm>
          <a:solidFill>
            <a:srgbClr val="FFFFFF"/>
          </a:solidFill>
          <a:ln/>
        </p:spPr>
      </p:sp>
      <p:sp>
        <p:nvSpPr>
          <p:cNvPr id="6149" name="Text Box 3">
            <a:extLst>
              <a:ext uri="{FF2B5EF4-FFF2-40B4-BE49-F238E27FC236}">
                <a16:creationId xmlns:a16="http://schemas.microsoft.com/office/drawing/2014/main" id="{3D87CDD2-D0A9-3C36-CD3F-6BC4F2ED02C1}"/>
              </a:ext>
            </a:extLst>
          </p:cNvPr>
          <p:cNvSpPr txBox="1">
            <a:spLocks noChangeArrowheads="1"/>
          </p:cNvSpPr>
          <p:nvPr/>
        </p:nvSpPr>
        <p:spPr bwMode="auto">
          <a:xfrm>
            <a:off x="906463" y="4721225"/>
            <a:ext cx="4986337" cy="448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eaLnBrk="1" hangingPunct="1">
              <a:spcBef>
                <a:spcPct val="0"/>
              </a:spcBef>
            </a:pPr>
            <a:r>
              <a:rPr lang="da-DK" altLang="sv-SE">
                <a:solidFill>
                  <a:srgbClr val="000000"/>
                </a:solidFill>
                <a:latin typeface="Tahoma" panose="020B0604030504040204" pitchFamily="34" charset="0"/>
                <a:cs typeface="Noto Sans CJK SC Regular" charset="0"/>
              </a:rPr>
              <a:t>Vi synes den mangfoldighed, der er repræsenteret i den nye bestyrelse er meget spændende og givende. Der er et enormt feltarbejde i gang disse steder, der mange gange er pionerarbejde – for få midler (i Portugal, hvor terminologer ofte arbejder gratis i week-ender mm. for ministerier etc. for at gøre deres arbejde kendt – til komité arbejdet i Irland, som møder god politisk opbakning/støtte ,men som er isoleret pga. den manglende organisering inden for terminoligi. Der findes en ny forening i GB,  ATEmen som ikke er med i EAFT og ikke  virker synlig. Derudover er engelsk jo nærmest fjenden for irerne…. [markerat med rött de som inte är med!]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FBD8E624-B1A0-4F8A-AAA1-68AFEC526273}"/>
              </a:ext>
            </a:extLst>
          </p:cNvPr>
          <p:cNvSpPr txBox="1">
            <a:spLocks noGrp="1" noChangeArrowheads="1"/>
          </p:cNvSpPr>
          <p:nvPr/>
        </p:nvSpPr>
        <p:spPr bwMode="auto">
          <a:xfrm>
            <a:off x="3817398" y="10183421"/>
            <a:ext cx="2920483" cy="5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82" tIns="45842" rIns="91682" bIns="45842" anchor="b"/>
          <a:lstStyle>
            <a:lvl1pPr defTabSz="908050">
              <a:spcBef>
                <a:spcPct val="30000"/>
              </a:spcBef>
              <a:defRPr sz="1200">
                <a:solidFill>
                  <a:schemeClr val="tx1"/>
                </a:solidFill>
                <a:latin typeface="Tahoma" panose="020B0604030504040204" pitchFamily="34" charset="0"/>
              </a:defRPr>
            </a:lvl1pPr>
            <a:lvl2pPr marL="742950" indent="-285750" defTabSz="908050">
              <a:spcBef>
                <a:spcPct val="30000"/>
              </a:spcBef>
              <a:defRPr sz="1200">
                <a:solidFill>
                  <a:schemeClr val="tx1"/>
                </a:solidFill>
                <a:latin typeface="Tahoma" panose="020B0604030504040204" pitchFamily="34" charset="0"/>
              </a:defRPr>
            </a:lvl2pPr>
            <a:lvl3pPr marL="1143000" indent="-228600" defTabSz="908050">
              <a:spcBef>
                <a:spcPct val="30000"/>
              </a:spcBef>
              <a:defRPr sz="1200">
                <a:solidFill>
                  <a:schemeClr val="tx1"/>
                </a:solidFill>
                <a:latin typeface="Tahoma" panose="020B0604030504040204" pitchFamily="34" charset="0"/>
              </a:defRPr>
            </a:lvl3pPr>
            <a:lvl4pPr marL="1600200" indent="-228600" defTabSz="908050">
              <a:spcBef>
                <a:spcPct val="30000"/>
              </a:spcBef>
              <a:defRPr sz="1200">
                <a:solidFill>
                  <a:schemeClr val="tx1"/>
                </a:solidFill>
                <a:latin typeface="Tahoma" panose="020B0604030504040204" pitchFamily="34" charset="0"/>
              </a:defRPr>
            </a:lvl4pPr>
            <a:lvl5pPr marL="2057400" indent="-228600" defTabSz="908050">
              <a:spcBef>
                <a:spcPct val="30000"/>
              </a:spcBef>
              <a:defRPr sz="1200">
                <a:solidFill>
                  <a:schemeClr val="tx1"/>
                </a:solidFill>
                <a:latin typeface="Tahoma" panose="020B0604030504040204" pitchFamily="34" charset="0"/>
              </a:defRPr>
            </a:lvl5pPr>
            <a:lvl6pPr marL="2514600" indent="-228600" defTabSz="908050"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8050"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8050"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8050"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C70B0E39-2150-4680-A677-7754335C7441}" type="slidenum">
              <a:rPr lang="sv-SE" altLang="sv-SE"/>
              <a:pPr algn="r">
                <a:spcBef>
                  <a:spcPct val="0"/>
                </a:spcBef>
              </a:pPr>
              <a:t>25</a:t>
            </a:fld>
            <a:endParaRPr lang="sv-SE" altLang="sv-SE"/>
          </a:p>
        </p:txBody>
      </p:sp>
      <p:sp>
        <p:nvSpPr>
          <p:cNvPr id="243715" name="Rectangle 2">
            <a:extLst>
              <a:ext uri="{FF2B5EF4-FFF2-40B4-BE49-F238E27FC236}">
                <a16:creationId xmlns:a16="http://schemas.microsoft.com/office/drawing/2014/main" id="{E6E8DDB6-CB16-4B1F-BCBB-DC66CBA81F57}"/>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C5CE9448-1746-482E-921B-A1CE8883934B}"/>
              </a:ext>
            </a:extLst>
          </p:cNvPr>
          <p:cNvSpPr>
            <a:spLocks noGrp="1" noChangeArrowheads="1"/>
          </p:cNvSpPr>
          <p:nvPr>
            <p:ph type="body" idx="1"/>
          </p:nvPr>
        </p:nvSpPr>
        <p:spPr>
          <a:xfrm>
            <a:off x="898489" y="5090849"/>
            <a:ext cx="4940903" cy="4823726"/>
          </a:xfrm>
          <a:noFill/>
        </p:spPr>
        <p:txBody>
          <a:bodyPr lIns="91682" tIns="45842" rIns="91682" bIns="45842"/>
          <a:lstStyle/>
          <a:p>
            <a:endParaRPr lang="sv-SE" altLang="sv-SE"/>
          </a:p>
        </p:txBody>
      </p:sp>
    </p:spTree>
    <p:extLst>
      <p:ext uri="{BB962C8B-B14F-4D97-AF65-F5344CB8AC3E}">
        <p14:creationId xmlns:p14="http://schemas.microsoft.com/office/powerpoint/2010/main" val="309391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F6FA6A1-B32A-469B-B2CF-8DB84DB5A38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ahoma" panose="020B0604030504040204" pitchFamily="34" charset="0"/>
              </a:defRPr>
            </a:lvl1pPr>
            <a:lvl2pPr marL="742950" indent="-285750">
              <a:spcBef>
                <a:spcPct val="30000"/>
              </a:spcBef>
              <a:defRPr sz="1200">
                <a:solidFill>
                  <a:schemeClr val="tx1"/>
                </a:solidFill>
                <a:latin typeface="Tahoma" panose="020B0604030504040204" pitchFamily="34" charset="0"/>
              </a:defRPr>
            </a:lvl2pPr>
            <a:lvl3pPr marL="1143000" indent="-228600">
              <a:spcBef>
                <a:spcPct val="30000"/>
              </a:spcBef>
              <a:defRPr sz="1200">
                <a:solidFill>
                  <a:schemeClr val="tx1"/>
                </a:solidFill>
                <a:latin typeface="Tahoma" panose="020B0604030504040204" pitchFamily="34" charset="0"/>
              </a:defRPr>
            </a:lvl3pPr>
            <a:lvl4pPr marL="1600200" indent="-228600">
              <a:spcBef>
                <a:spcPct val="30000"/>
              </a:spcBef>
              <a:defRPr sz="1200">
                <a:solidFill>
                  <a:schemeClr val="tx1"/>
                </a:solidFill>
                <a:latin typeface="Tahoma" panose="020B0604030504040204" pitchFamily="34" charset="0"/>
              </a:defRPr>
            </a:lvl4pPr>
            <a:lvl5pPr marL="2057400" indent="-228600">
              <a:spcBef>
                <a:spcPct val="30000"/>
              </a:spcBef>
              <a:defRPr sz="1200">
                <a:solidFill>
                  <a:schemeClr val="tx1"/>
                </a:solidFill>
                <a:latin typeface="Tahoma" panose="020B0604030504040204" pitchFamily="34" charset="0"/>
              </a:defRPr>
            </a:lvl5pPr>
            <a:lvl6pPr marL="2514600" indent="-228600" eaLnBrk="0" fontAlgn="base" hangingPunct="0">
              <a:spcBef>
                <a:spcPct val="30000"/>
              </a:spcBef>
              <a:spcAft>
                <a:spcPct val="0"/>
              </a:spcAft>
              <a:defRPr sz="1200">
                <a:solidFill>
                  <a:schemeClr val="tx1"/>
                </a:solidFill>
                <a:latin typeface="Tahoma" panose="020B0604030504040204" pitchFamily="34" charset="0"/>
              </a:defRPr>
            </a:lvl6pPr>
            <a:lvl7pPr marL="2971800" indent="-228600" eaLnBrk="0" fontAlgn="base" hangingPunct="0">
              <a:spcBef>
                <a:spcPct val="30000"/>
              </a:spcBef>
              <a:spcAft>
                <a:spcPct val="0"/>
              </a:spcAft>
              <a:defRPr sz="1200">
                <a:solidFill>
                  <a:schemeClr val="tx1"/>
                </a:solidFill>
                <a:latin typeface="Tahoma" panose="020B0604030504040204" pitchFamily="34" charset="0"/>
              </a:defRPr>
            </a:lvl7pPr>
            <a:lvl8pPr marL="3429000" indent="-228600" eaLnBrk="0" fontAlgn="base" hangingPunct="0">
              <a:spcBef>
                <a:spcPct val="30000"/>
              </a:spcBef>
              <a:spcAft>
                <a:spcPct val="0"/>
              </a:spcAft>
              <a:defRPr sz="1200">
                <a:solidFill>
                  <a:schemeClr val="tx1"/>
                </a:solidFill>
                <a:latin typeface="Tahoma" panose="020B0604030504040204" pitchFamily="34" charset="0"/>
              </a:defRPr>
            </a:lvl8pPr>
            <a:lvl9pPr marL="3886200" indent="-228600"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4066D230-43E0-4189-88C5-1D7785A7B765}" type="slidenum">
              <a:rPr lang="sv-SE" altLang="sv-SE" sz="1300">
                <a:solidFill>
                  <a:srgbClr val="000000"/>
                </a:solidFill>
              </a:rPr>
              <a:pPr>
                <a:spcBef>
                  <a:spcPct val="0"/>
                </a:spcBef>
              </a:pPr>
              <a:t>26</a:t>
            </a:fld>
            <a:endParaRPr lang="sv-SE" altLang="sv-SE" sz="1300">
              <a:solidFill>
                <a:srgbClr val="000000"/>
              </a:solidFill>
            </a:endParaRPr>
          </a:p>
        </p:txBody>
      </p:sp>
      <p:sp>
        <p:nvSpPr>
          <p:cNvPr id="98307" name="Rectangle 2">
            <a:extLst>
              <a:ext uri="{FF2B5EF4-FFF2-40B4-BE49-F238E27FC236}">
                <a16:creationId xmlns:a16="http://schemas.microsoft.com/office/drawing/2014/main" id="{E0F1BFB2-B641-4456-9999-6DDD712A40BC}"/>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CCC82117-0FE6-45D1-B6AF-EB6AA38700B0}"/>
              </a:ext>
            </a:extLst>
          </p:cNvPr>
          <p:cNvSpPr>
            <a:spLocks noGrp="1" noChangeArrowheads="1"/>
          </p:cNvSpPr>
          <p:nvPr>
            <p:ph type="body" idx="1"/>
          </p:nvPr>
        </p:nvSpPr>
        <p:spPr>
          <a:noFill/>
        </p:spPr>
        <p:txBody>
          <a:bodyPr/>
          <a:lstStyle/>
          <a:p>
            <a:endParaRPr lang="sv-SE" altLang="sv-SE"/>
          </a:p>
        </p:txBody>
      </p:sp>
    </p:spTree>
    <p:extLst>
      <p:ext uri="{BB962C8B-B14F-4D97-AF65-F5344CB8AC3E}">
        <p14:creationId xmlns:p14="http://schemas.microsoft.com/office/powerpoint/2010/main" val="12811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29</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897623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30</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351715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33</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18524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34</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165487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1C0E805C-C4F4-4CD8-A9D3-99CE9C9EE612}"/>
              </a:ext>
            </a:extLst>
          </p:cNvPr>
          <p:cNvSpPr txBox="1">
            <a:spLocks noGrp="1" noChangeArrowheads="1"/>
          </p:cNvSpPr>
          <p:nvPr/>
        </p:nvSpPr>
        <p:spPr bwMode="auto">
          <a:xfrm>
            <a:off x="3818972" y="10240292"/>
            <a:ext cx="2920483"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0" rIns="91682" bIns="45840" anchor="b"/>
          <a:lstStyle>
            <a:lvl1pPr defTabSz="904875">
              <a:defRPr sz="1200">
                <a:solidFill>
                  <a:schemeClr val="tx1"/>
                </a:solidFill>
                <a:latin typeface="Tahoma" panose="020B0604030504040204" pitchFamily="34" charset="0"/>
              </a:defRPr>
            </a:lvl1pPr>
            <a:lvl2pPr marL="742950" indent="-285750" defTabSz="904875">
              <a:defRPr sz="1200">
                <a:solidFill>
                  <a:schemeClr val="tx1"/>
                </a:solidFill>
                <a:latin typeface="Tahoma" panose="020B0604030504040204" pitchFamily="34" charset="0"/>
              </a:defRPr>
            </a:lvl2pPr>
            <a:lvl3pPr marL="1143000" indent="-228600" defTabSz="904875">
              <a:defRPr sz="1200">
                <a:solidFill>
                  <a:schemeClr val="tx1"/>
                </a:solidFill>
                <a:latin typeface="Tahoma" panose="020B0604030504040204" pitchFamily="34" charset="0"/>
              </a:defRPr>
            </a:lvl3pPr>
            <a:lvl4pPr marL="1600200" indent="-228600" defTabSz="904875">
              <a:defRPr sz="1200">
                <a:solidFill>
                  <a:schemeClr val="tx1"/>
                </a:solidFill>
                <a:latin typeface="Tahoma" panose="020B0604030504040204" pitchFamily="34" charset="0"/>
              </a:defRPr>
            </a:lvl4pPr>
            <a:lvl5pPr marL="2057400" indent="-228600" defTabSz="904875">
              <a:defRPr sz="1200">
                <a:solidFill>
                  <a:schemeClr val="tx1"/>
                </a:solidFill>
                <a:latin typeface="Tahoma" panose="020B0604030504040204" pitchFamily="34" charset="0"/>
              </a:defRPr>
            </a:lvl5pPr>
            <a:lvl6pPr marL="2514600" indent="-228600" defTabSz="904875" eaLnBrk="0" fontAlgn="base" hangingPunct="0">
              <a:spcBef>
                <a:spcPct val="0"/>
              </a:spcBef>
              <a:spcAft>
                <a:spcPct val="0"/>
              </a:spcAft>
              <a:defRPr sz="1200">
                <a:solidFill>
                  <a:schemeClr val="tx1"/>
                </a:solidFill>
                <a:latin typeface="Tahoma" panose="020B0604030504040204" pitchFamily="34" charset="0"/>
              </a:defRPr>
            </a:lvl6pPr>
            <a:lvl7pPr marL="2971800" indent="-228600" defTabSz="904875" eaLnBrk="0" fontAlgn="base" hangingPunct="0">
              <a:spcBef>
                <a:spcPct val="0"/>
              </a:spcBef>
              <a:spcAft>
                <a:spcPct val="0"/>
              </a:spcAft>
              <a:defRPr sz="1200">
                <a:solidFill>
                  <a:schemeClr val="tx1"/>
                </a:solidFill>
                <a:latin typeface="Tahoma" panose="020B0604030504040204" pitchFamily="34" charset="0"/>
              </a:defRPr>
            </a:lvl7pPr>
            <a:lvl8pPr marL="3429000" indent="-228600" defTabSz="904875" eaLnBrk="0" fontAlgn="base" hangingPunct="0">
              <a:spcBef>
                <a:spcPct val="0"/>
              </a:spcBef>
              <a:spcAft>
                <a:spcPct val="0"/>
              </a:spcAft>
              <a:defRPr sz="1200">
                <a:solidFill>
                  <a:schemeClr val="tx1"/>
                </a:solidFill>
                <a:latin typeface="Tahoma" panose="020B0604030504040204" pitchFamily="34" charset="0"/>
              </a:defRPr>
            </a:lvl8pPr>
            <a:lvl9pPr marL="3886200" indent="-228600" defTabSz="904875" eaLnBrk="0" fontAlgn="base" hangingPunct="0">
              <a:spcBef>
                <a:spcPct val="0"/>
              </a:spcBef>
              <a:spcAft>
                <a:spcPct val="0"/>
              </a:spcAft>
              <a:defRPr sz="1200">
                <a:solidFill>
                  <a:schemeClr val="tx1"/>
                </a:solidFill>
                <a:latin typeface="Tahoma" panose="020B0604030504040204" pitchFamily="34" charset="0"/>
              </a:defRPr>
            </a:lvl9pPr>
          </a:lstStyle>
          <a:p>
            <a:pPr algn="r"/>
            <a:fld id="{1FFC515D-7A6E-40EE-9DF8-128004110C2D}" type="slidenum">
              <a:rPr lang="sv-SE" altLang="sv-SE"/>
              <a:pPr algn="r"/>
              <a:t>35</a:t>
            </a:fld>
            <a:endParaRPr lang="sv-SE" altLang="sv-SE"/>
          </a:p>
        </p:txBody>
      </p:sp>
      <p:sp>
        <p:nvSpPr>
          <p:cNvPr id="6147" name="Rectangle 2">
            <a:extLst>
              <a:ext uri="{FF2B5EF4-FFF2-40B4-BE49-F238E27FC236}">
                <a16:creationId xmlns:a16="http://schemas.microsoft.com/office/drawing/2014/main" id="{F8E6DA5A-5EBB-411E-9487-99A331117702}"/>
              </a:ext>
            </a:extLst>
          </p:cNvPr>
          <p:cNvSpPr>
            <a:spLocks noGrp="1" noRot="1" noChangeAspect="1" noChangeArrowheads="1" noTextEdit="1"/>
          </p:cNvSpPr>
          <p:nvPr>
            <p:ph type="sldImg"/>
          </p:nvPr>
        </p:nvSpPr>
        <p:spPr>
          <a:xfrm>
            <a:off x="-215900" y="808038"/>
            <a:ext cx="7181850" cy="4040187"/>
          </a:xfrm>
          <a:ln/>
        </p:spPr>
      </p:sp>
      <p:sp>
        <p:nvSpPr>
          <p:cNvPr id="6148" name="Rectangle 3">
            <a:extLst>
              <a:ext uri="{FF2B5EF4-FFF2-40B4-BE49-F238E27FC236}">
                <a16:creationId xmlns:a16="http://schemas.microsoft.com/office/drawing/2014/main" id="{CD136397-FD83-4084-A29C-603955B2BE13}"/>
              </a:ext>
            </a:extLst>
          </p:cNvPr>
          <p:cNvSpPr>
            <a:spLocks noGrp="1" noChangeArrowheads="1"/>
          </p:cNvSpPr>
          <p:nvPr>
            <p:ph type="body" idx="1"/>
          </p:nvPr>
        </p:nvSpPr>
        <p:spPr>
          <a:xfrm>
            <a:off x="898490" y="5116700"/>
            <a:ext cx="4942476" cy="4854746"/>
          </a:xfrm>
          <a:noFill/>
        </p:spPr>
        <p:txBody>
          <a:bodyPr/>
          <a:lstStyle/>
          <a:p>
            <a:r>
              <a:rPr lang="en-US" altLang="sv-SE" dirty="0"/>
              <a:t>http://explosm.net/comics/1463/?fbclid=IwAR10qtrRqzbS-sQiSdLtQGJxD79lsPZCvS5GQNF44F5g712o5j2PX8JgAu4</a:t>
            </a:r>
          </a:p>
        </p:txBody>
      </p:sp>
    </p:spTree>
    <p:extLst>
      <p:ext uri="{BB962C8B-B14F-4D97-AF65-F5344CB8AC3E}">
        <p14:creationId xmlns:p14="http://schemas.microsoft.com/office/powerpoint/2010/main" val="56706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C7997F13-71F5-87D6-76C1-073D6D5386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1225">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1pPr>
            <a:lvl2pPr marL="742950" indent="-285750" defTabSz="911225">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2pPr>
            <a:lvl3pPr marL="1144588" indent="-228600" defTabSz="911225">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3pPr>
            <a:lvl4pPr marL="1601788" indent="-228600" defTabSz="911225">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4pPr>
            <a:lvl5pPr marL="2060575" indent="-228600" defTabSz="911225">
              <a:spcBef>
                <a:spcPct val="30000"/>
              </a:spcBef>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5pPr>
            <a:lvl6pPr marL="2517775" indent="-228600" defTabSz="911225"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6pPr>
            <a:lvl7pPr marL="2974975" indent="-228600" defTabSz="911225"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7pPr>
            <a:lvl8pPr marL="3432175" indent="-228600" defTabSz="911225"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8pPr>
            <a:lvl9pPr marL="3889375" indent="-228600" defTabSz="911225" eaLnBrk="0" fontAlgn="base" hangingPunct="0">
              <a:spcBef>
                <a:spcPct val="30000"/>
              </a:spcBef>
              <a:spcAft>
                <a:spcPct val="0"/>
              </a:spcAft>
              <a:tabLst>
                <a:tab pos="0" algn="l"/>
                <a:tab pos="914400" algn="l"/>
                <a:tab pos="1830388" algn="l"/>
                <a:tab pos="2746375" algn="l"/>
                <a:tab pos="3662363" algn="l"/>
                <a:tab pos="4578350" algn="l"/>
                <a:tab pos="5494338" algn="l"/>
                <a:tab pos="6410325" algn="l"/>
                <a:tab pos="7326313" algn="l"/>
                <a:tab pos="8242300" algn="l"/>
                <a:tab pos="9158288" algn="l"/>
                <a:tab pos="10074275" algn="l"/>
              </a:tabLst>
              <a:defRPr sz="1200">
                <a:solidFill>
                  <a:schemeClr val="tx1"/>
                </a:solidFill>
                <a:latin typeface="Tahoma" panose="020B0604030504040204" pitchFamily="34" charset="0"/>
              </a:defRPr>
            </a:lvl9pPr>
          </a:lstStyle>
          <a:p>
            <a:pPr>
              <a:spcBef>
                <a:spcPct val="0"/>
              </a:spcBef>
            </a:pPr>
            <a:fld id="{FF6602DC-FE3C-4BE4-9ECB-DBAB8CFFA576}" type="slidenum">
              <a:rPr lang="sv-SE" altLang="sv-SE" smtClean="0"/>
              <a:pPr>
                <a:spcBef>
                  <a:spcPct val="0"/>
                </a:spcBef>
              </a:pPr>
              <a:t>36</a:t>
            </a:fld>
            <a:endParaRPr lang="sv-SE" altLang="sv-SE"/>
          </a:p>
        </p:txBody>
      </p:sp>
      <p:sp>
        <p:nvSpPr>
          <p:cNvPr id="33795" name="Rectangle 2">
            <a:extLst>
              <a:ext uri="{FF2B5EF4-FFF2-40B4-BE49-F238E27FC236}">
                <a16:creationId xmlns:a16="http://schemas.microsoft.com/office/drawing/2014/main" id="{470CE268-C339-17B8-5A5F-E02519226B16}"/>
              </a:ext>
            </a:extLst>
          </p:cNvPr>
          <p:cNvSpPr>
            <a:spLocks noGrp="1" noRot="1" noChangeAspect="1" noChangeArrowheads="1" noTextEdit="1"/>
          </p:cNvSpPr>
          <p:nvPr>
            <p:ph type="sldImg"/>
          </p:nvPr>
        </p:nvSpPr>
        <p:spPr>
          <a:xfrm>
            <a:off x="-196850" y="808038"/>
            <a:ext cx="7159625" cy="4027487"/>
          </a:xfrm>
          <a:ln/>
        </p:spPr>
      </p:sp>
      <p:sp>
        <p:nvSpPr>
          <p:cNvPr id="33796" name="Rectangle 3">
            <a:extLst>
              <a:ext uri="{FF2B5EF4-FFF2-40B4-BE49-F238E27FC236}">
                <a16:creationId xmlns:a16="http://schemas.microsoft.com/office/drawing/2014/main" id="{0B479342-2680-9225-FB49-4F6742306E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ts val="500"/>
              </a:spcBef>
              <a:spcAft>
                <a:spcPts val="500"/>
              </a:spcAft>
            </a:pPr>
            <a:r>
              <a:rPr lang="en-US" altLang="sv-SE"/>
              <a:t>http://lup.lub.lu.se/luur/download?func=downloadFile&amp;recordOId=8944007&amp;fileOId=8944010</a:t>
            </a:r>
          </a:p>
        </p:txBody>
      </p:sp>
    </p:spTree>
    <p:extLst>
      <p:ext uri="{BB962C8B-B14F-4D97-AF65-F5344CB8AC3E}">
        <p14:creationId xmlns:p14="http://schemas.microsoft.com/office/powerpoint/2010/main" val="513500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05234641-3C19-6AC9-F43B-7F3F0BA9FD9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32EB7F0-0563-43E3-BB3B-201662671D87}" type="slidenum">
              <a:rPr lang="sv-SE" altLang="sv-SE">
                <a:latin typeface="Tahoma" panose="020B0604030504040204" pitchFamily="34" charset="0"/>
              </a:rPr>
              <a:pPr>
                <a:spcBef>
                  <a:spcPct val="0"/>
                </a:spcBef>
                <a:buClrTx/>
                <a:buFontTx/>
                <a:buNone/>
              </a:pPr>
              <a:t>37</a:t>
            </a:fld>
            <a:endParaRPr lang="sv-SE" altLang="sv-SE">
              <a:latin typeface="Tahoma" panose="020B0604030504040204" pitchFamily="34" charset="0"/>
            </a:endParaRPr>
          </a:p>
        </p:txBody>
      </p:sp>
      <p:sp>
        <p:nvSpPr>
          <p:cNvPr id="178179" name="Text Box 1">
            <a:extLst>
              <a:ext uri="{FF2B5EF4-FFF2-40B4-BE49-F238E27FC236}">
                <a16:creationId xmlns:a16="http://schemas.microsoft.com/office/drawing/2014/main" id="{2F88FB92-27D2-5747-4725-3648621552B0}"/>
              </a:ext>
            </a:extLst>
          </p:cNvPr>
          <p:cNvSpPr txBox="1">
            <a:spLocks noChangeArrowheads="1"/>
          </p:cNvSpPr>
          <p:nvPr/>
        </p:nvSpPr>
        <p:spPr bwMode="auto">
          <a:xfrm>
            <a:off x="3852863"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C50972F0-4935-4303-96A2-100406A8C9DB}" type="slidenum">
              <a:rPr lang="sv-SE" altLang="sv-SE">
                <a:latin typeface="Tahoma" panose="020B0604030504040204" pitchFamily="34" charset="0"/>
              </a:rPr>
              <a:pPr algn="r">
                <a:spcBef>
                  <a:spcPct val="0"/>
                </a:spcBef>
                <a:buClrTx/>
                <a:buFontTx/>
                <a:buNone/>
              </a:pPr>
              <a:t>37</a:t>
            </a:fld>
            <a:endParaRPr lang="sv-SE" altLang="sv-SE">
              <a:latin typeface="Tahoma" panose="020B0604030504040204" pitchFamily="34" charset="0"/>
            </a:endParaRPr>
          </a:p>
        </p:txBody>
      </p:sp>
      <p:sp>
        <p:nvSpPr>
          <p:cNvPr id="178180" name="Rectangle 2">
            <a:extLst>
              <a:ext uri="{FF2B5EF4-FFF2-40B4-BE49-F238E27FC236}">
                <a16:creationId xmlns:a16="http://schemas.microsoft.com/office/drawing/2014/main" id="{AF672EFF-FCAC-0C68-7221-4F5CE9B2BE21}"/>
              </a:ext>
            </a:extLst>
          </p:cNvPr>
          <p:cNvSpPr>
            <a:spLocks noGrp="1" noRot="1" noChangeAspect="1" noChangeArrowheads="1" noTextEdit="1"/>
          </p:cNvSpPr>
          <p:nvPr>
            <p:ph type="sldImg"/>
          </p:nvPr>
        </p:nvSpPr>
        <p:spPr>
          <a:xfrm>
            <a:off x="93663" y="746125"/>
            <a:ext cx="6613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81" name="Text Box 3">
            <a:extLst>
              <a:ext uri="{FF2B5EF4-FFF2-40B4-BE49-F238E27FC236}">
                <a16:creationId xmlns:a16="http://schemas.microsoft.com/office/drawing/2014/main" id="{E01B8E6A-E9BE-D50D-BE9D-8C7EB5D2460A}"/>
              </a:ext>
            </a:extLst>
          </p:cNvPr>
          <p:cNvSpPr txBox="1">
            <a:spLocks noChangeArrowheads="1"/>
          </p:cNvSpPr>
          <p:nvPr/>
        </p:nvSpPr>
        <p:spPr bwMode="auto">
          <a:xfrm>
            <a:off x="906463" y="4714875"/>
            <a:ext cx="4986337"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en-US" altLang="sv-SE">
                <a:latin typeface="Tahoma" panose="020B0604030504040204" pitchFamily="34" charset="0"/>
                <a:cs typeface="Noto Sans CJK SC Regular" charset="0"/>
              </a:rPr>
              <a:t>a) appropriate technical equipment used for the efficient and effective execution of translation projects as</a:t>
            </a:r>
          </a:p>
          <a:p>
            <a:pPr eaLnBrk="1" hangingPunct="1">
              <a:spcBef>
                <a:spcPts val="450"/>
              </a:spcBef>
              <a:buClrTx/>
              <a:buFontTx/>
              <a:buNone/>
            </a:pPr>
            <a:r>
              <a:rPr lang="en-US" altLang="sv-SE">
                <a:latin typeface="Tahoma" panose="020B0604030504040204" pitchFamily="34" charset="0"/>
                <a:cs typeface="Noto Sans CJK SC Regular" charset="0"/>
              </a:rPr>
              <a:t>well as safe and confidential handling, storage, retrieval, archiving and disposal of documents and data;</a:t>
            </a:r>
          </a:p>
          <a:p>
            <a:pPr eaLnBrk="1" hangingPunct="1">
              <a:spcBef>
                <a:spcPts val="450"/>
              </a:spcBef>
              <a:buClrTx/>
              <a:buFontTx/>
              <a:buNone/>
            </a:pPr>
            <a:r>
              <a:rPr lang="en-US" altLang="sv-SE">
                <a:latin typeface="Tahoma" panose="020B0604030504040204" pitchFamily="34" charset="0"/>
                <a:cs typeface="Noto Sans CJK SC Regular" charset="0"/>
              </a:rPr>
              <a:t>b) communications equipment including appropriate hardware and software;</a:t>
            </a:r>
          </a:p>
          <a:p>
            <a:pPr eaLnBrk="1" hangingPunct="1">
              <a:spcBef>
                <a:spcPts val="450"/>
              </a:spcBef>
              <a:buClrTx/>
              <a:buFontTx/>
              <a:buNone/>
            </a:pPr>
            <a:r>
              <a:rPr lang="en-US" altLang="sv-SE">
                <a:latin typeface="Tahoma" panose="020B0604030504040204" pitchFamily="34" charset="0"/>
                <a:cs typeface="Noto Sans CJK SC Regular" charset="0"/>
              </a:rPr>
              <a:t>c) appropriate information resources and media;</a:t>
            </a:r>
          </a:p>
          <a:p>
            <a:pPr eaLnBrk="1" hangingPunct="1">
              <a:spcBef>
                <a:spcPts val="450"/>
              </a:spcBef>
              <a:buClrTx/>
              <a:buFontTx/>
              <a:buNone/>
            </a:pPr>
            <a:endParaRPr lang="en-US" altLang="sv-SE">
              <a:latin typeface="Tahoma" panose="020B0604030504040204" pitchFamily="34" charset="0"/>
              <a:cs typeface="Noto Sans CJK SC Regular" charset="0"/>
            </a:endParaRPr>
          </a:p>
        </p:txBody>
      </p:sp>
    </p:spTree>
    <p:extLst>
      <p:ext uri="{BB962C8B-B14F-4D97-AF65-F5344CB8AC3E}">
        <p14:creationId xmlns:p14="http://schemas.microsoft.com/office/powerpoint/2010/main" val="252987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Rectangle 7">
            <a:extLst>
              <a:ext uri="{FF2B5EF4-FFF2-40B4-BE49-F238E27FC236}">
                <a16:creationId xmlns:a16="http://schemas.microsoft.com/office/drawing/2014/main" id="{17703A2D-535F-416F-BE0C-AC9FC71D25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defRPr>
            </a:lvl1pPr>
            <a:lvl2pPr marL="744213" indent="-286236">
              <a:spcBef>
                <a:spcPct val="30000"/>
              </a:spcBef>
              <a:defRPr sz="1200">
                <a:solidFill>
                  <a:schemeClr val="tx1"/>
                </a:solidFill>
                <a:latin typeface="Tahoma" panose="020B0604030504040204" pitchFamily="34" charset="0"/>
              </a:defRPr>
            </a:lvl2pPr>
            <a:lvl3pPr marL="1144943" indent="-228989">
              <a:spcBef>
                <a:spcPct val="30000"/>
              </a:spcBef>
              <a:defRPr sz="1200">
                <a:solidFill>
                  <a:schemeClr val="tx1"/>
                </a:solidFill>
                <a:latin typeface="Tahoma" panose="020B0604030504040204" pitchFamily="34" charset="0"/>
              </a:defRPr>
            </a:lvl3pPr>
            <a:lvl4pPr marL="1602920" indent="-228989">
              <a:spcBef>
                <a:spcPct val="30000"/>
              </a:spcBef>
              <a:defRPr sz="1200">
                <a:solidFill>
                  <a:schemeClr val="tx1"/>
                </a:solidFill>
                <a:latin typeface="Tahoma" panose="020B0604030504040204" pitchFamily="34" charset="0"/>
              </a:defRPr>
            </a:lvl4pPr>
            <a:lvl5pPr marL="2060898" indent="-228989">
              <a:spcBef>
                <a:spcPct val="30000"/>
              </a:spcBef>
              <a:defRPr sz="1200">
                <a:solidFill>
                  <a:schemeClr val="tx1"/>
                </a:solidFill>
                <a:latin typeface="Tahoma" panose="020B0604030504040204" pitchFamily="34" charset="0"/>
              </a:defRPr>
            </a:lvl5pPr>
            <a:lvl6pPr marL="2518875" indent="-228989" eaLnBrk="0" fontAlgn="base" hangingPunct="0">
              <a:spcBef>
                <a:spcPct val="30000"/>
              </a:spcBef>
              <a:spcAft>
                <a:spcPct val="0"/>
              </a:spcAft>
              <a:defRPr sz="1200">
                <a:solidFill>
                  <a:schemeClr val="tx1"/>
                </a:solidFill>
                <a:latin typeface="Tahoma" panose="020B0604030504040204" pitchFamily="34" charset="0"/>
              </a:defRPr>
            </a:lvl6pPr>
            <a:lvl7pPr marL="2976852" indent="-228989" eaLnBrk="0" fontAlgn="base" hangingPunct="0">
              <a:spcBef>
                <a:spcPct val="30000"/>
              </a:spcBef>
              <a:spcAft>
                <a:spcPct val="0"/>
              </a:spcAft>
              <a:defRPr sz="1200">
                <a:solidFill>
                  <a:schemeClr val="tx1"/>
                </a:solidFill>
                <a:latin typeface="Tahoma" panose="020B0604030504040204" pitchFamily="34" charset="0"/>
              </a:defRPr>
            </a:lvl7pPr>
            <a:lvl8pPr marL="3434829" indent="-228989" eaLnBrk="0" fontAlgn="base" hangingPunct="0">
              <a:spcBef>
                <a:spcPct val="30000"/>
              </a:spcBef>
              <a:spcAft>
                <a:spcPct val="0"/>
              </a:spcAft>
              <a:defRPr sz="1200">
                <a:solidFill>
                  <a:schemeClr val="tx1"/>
                </a:solidFill>
                <a:latin typeface="Tahoma" panose="020B0604030504040204" pitchFamily="34" charset="0"/>
              </a:defRPr>
            </a:lvl8pPr>
            <a:lvl9pPr marL="3892807" indent="-228989"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A7B25E2A-AD72-456A-AE41-092378EFE955}" type="slidenum">
              <a:rPr lang="sv-SE" altLang="sv-SE"/>
              <a:pPr>
                <a:spcBef>
                  <a:spcPct val="0"/>
                </a:spcBef>
              </a:pPr>
              <a:t>38</a:t>
            </a:fld>
            <a:endParaRPr lang="sv-SE" altLang="sv-SE"/>
          </a:p>
        </p:txBody>
      </p:sp>
      <p:sp>
        <p:nvSpPr>
          <p:cNvPr id="731139" name="Rectangle 2">
            <a:extLst>
              <a:ext uri="{FF2B5EF4-FFF2-40B4-BE49-F238E27FC236}">
                <a16:creationId xmlns:a16="http://schemas.microsoft.com/office/drawing/2014/main" id="{B5FA18F0-FF8D-481C-852B-86C3A1571AC5}"/>
              </a:ext>
            </a:extLst>
          </p:cNvPr>
          <p:cNvSpPr>
            <a:spLocks noGrp="1" noRot="1" noChangeAspect="1" noChangeArrowheads="1" noTextEdit="1"/>
          </p:cNvSpPr>
          <p:nvPr>
            <p:ph type="sldImg"/>
          </p:nvPr>
        </p:nvSpPr>
        <p:spPr>
          <a:ln/>
        </p:spPr>
      </p:sp>
      <p:sp>
        <p:nvSpPr>
          <p:cNvPr id="731140" name="Rectangle 3">
            <a:extLst>
              <a:ext uri="{FF2B5EF4-FFF2-40B4-BE49-F238E27FC236}">
                <a16:creationId xmlns:a16="http://schemas.microsoft.com/office/drawing/2014/main" id="{EEAC1853-475C-49CE-B2AE-40A8C702F30F}"/>
              </a:ext>
            </a:extLst>
          </p:cNvPr>
          <p:cNvSpPr>
            <a:spLocks noGrp="1" noChangeArrowheads="1"/>
          </p:cNvSpPr>
          <p:nvPr>
            <p:ph type="body" idx="1"/>
          </p:nvPr>
        </p:nvSpPr>
        <p:spPr>
          <a:xfrm>
            <a:off x="908157" y="4722416"/>
            <a:ext cx="4994063" cy="44743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a:t>constructing an intensional definition of ”certificate” would then look something like this.</a:t>
            </a:r>
          </a:p>
        </p:txBody>
      </p:sp>
    </p:spTree>
    <p:extLst>
      <p:ext uri="{BB962C8B-B14F-4D97-AF65-F5344CB8AC3E}">
        <p14:creationId xmlns:p14="http://schemas.microsoft.com/office/powerpoint/2010/main" val="24834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C74B0D94-A022-CD58-F6D9-6F1E24718C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3BF5317-785D-42CD-97DF-982B95F85EF4}" type="slidenum">
              <a:rPr lang="sv-SE" altLang="sv-SE" smtClean="0">
                <a:latin typeface="Tahoma" panose="020B0604030504040204" pitchFamily="34" charset="0"/>
              </a:rPr>
              <a:pPr>
                <a:spcBef>
                  <a:spcPct val="0"/>
                </a:spcBef>
                <a:buClrTx/>
                <a:buFontTx/>
                <a:buNone/>
              </a:pPr>
              <a:t>4</a:t>
            </a:fld>
            <a:endParaRPr lang="sv-SE" altLang="sv-SE">
              <a:latin typeface="Tahoma" panose="020B0604030504040204" pitchFamily="34" charset="0"/>
            </a:endParaRPr>
          </a:p>
        </p:txBody>
      </p:sp>
      <p:sp>
        <p:nvSpPr>
          <p:cNvPr id="171011" name="Text Box 1">
            <a:extLst>
              <a:ext uri="{FF2B5EF4-FFF2-40B4-BE49-F238E27FC236}">
                <a16:creationId xmlns:a16="http://schemas.microsoft.com/office/drawing/2014/main" id="{F14E1FF0-22E8-FE63-7D8E-B674C21E09BC}"/>
              </a:ext>
            </a:extLst>
          </p:cNvPr>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348E2223-0616-4DFE-80C7-2C31FC01431B}" type="slidenum">
              <a:rPr lang="sv-SE" altLang="sv-SE" sz="1100">
                <a:latin typeface="Tahoma" panose="020B0604030504040204" pitchFamily="34" charset="0"/>
              </a:rPr>
              <a:pPr algn="r">
                <a:spcBef>
                  <a:spcPct val="0"/>
                </a:spcBef>
                <a:buClrTx/>
                <a:buFontTx/>
                <a:buNone/>
              </a:pPr>
              <a:t>4</a:t>
            </a:fld>
            <a:endParaRPr lang="sv-SE" altLang="sv-SE" sz="1100">
              <a:latin typeface="Tahoma" panose="020B0604030504040204" pitchFamily="34" charset="0"/>
            </a:endParaRPr>
          </a:p>
        </p:txBody>
      </p:sp>
      <p:sp>
        <p:nvSpPr>
          <p:cNvPr id="171012" name="Rectangle 2">
            <a:extLst>
              <a:ext uri="{FF2B5EF4-FFF2-40B4-BE49-F238E27FC236}">
                <a16:creationId xmlns:a16="http://schemas.microsoft.com/office/drawing/2014/main" id="{979CC952-26D2-E9F3-39DA-B05D6886CD38}"/>
              </a:ext>
            </a:extLst>
          </p:cNvPr>
          <p:cNvSpPr>
            <a:spLocks noGrp="1" noRot="1" noChangeAspect="1" noChangeArrowheads="1" noTextEdit="1"/>
          </p:cNvSpPr>
          <p:nvPr>
            <p:ph type="sldImg"/>
          </p:nvPr>
        </p:nvSpPr>
        <p:spPr>
          <a:xfrm>
            <a:off x="925513" y="77470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3" name="Text Box 3">
            <a:extLst>
              <a:ext uri="{FF2B5EF4-FFF2-40B4-BE49-F238E27FC236}">
                <a16:creationId xmlns:a16="http://schemas.microsoft.com/office/drawing/2014/main" id="{BB902541-1007-B3EE-88E6-784BE34D3223}"/>
              </a:ext>
            </a:extLst>
          </p:cNvPr>
          <p:cNvSpPr txBox="1">
            <a:spLocks noChangeArrowheads="1"/>
          </p:cNvSpPr>
          <p:nvPr/>
        </p:nvSpPr>
        <p:spPr bwMode="auto">
          <a:xfrm>
            <a:off x="906463" y="4721225"/>
            <a:ext cx="4986337" cy="448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7">
            <a:extLst>
              <a:ext uri="{FF2B5EF4-FFF2-40B4-BE49-F238E27FC236}">
                <a16:creationId xmlns:a16="http://schemas.microsoft.com/office/drawing/2014/main" id="{957BFD09-31D0-4EFB-BC5A-78F6B8D95D91}"/>
              </a:ext>
            </a:extLst>
          </p:cNvPr>
          <p:cNvSpPr>
            <a:spLocks noGrp="1" noChangeArrowheads="1"/>
          </p:cNvSpPr>
          <p:nvPr>
            <p:ph type="sldNum" sz="quarter" idx="5"/>
          </p:nvPr>
        </p:nvSpPr>
        <p:spPr>
          <a:noFill/>
        </p:spPr>
        <p:txBody>
          <a:bodyPr/>
          <a:lstStyle>
            <a:lvl1pPr defTabSz="911184">
              <a:spcBef>
                <a:spcPct val="30000"/>
              </a:spcBef>
              <a:defRPr sz="1200">
                <a:solidFill>
                  <a:schemeClr val="tx1"/>
                </a:solidFill>
                <a:latin typeface="Tahoma" panose="020B0604030504040204" pitchFamily="34" charset="0"/>
              </a:defRPr>
            </a:lvl1pPr>
            <a:lvl2pPr marL="741033" indent="-283055" defTabSz="911184">
              <a:spcBef>
                <a:spcPct val="30000"/>
              </a:spcBef>
              <a:defRPr sz="1200">
                <a:solidFill>
                  <a:schemeClr val="tx1"/>
                </a:solidFill>
                <a:latin typeface="Tahoma" panose="020B0604030504040204" pitchFamily="34" charset="0"/>
              </a:defRPr>
            </a:lvl2pPr>
            <a:lvl3pPr marL="1141763" indent="-225808" defTabSz="911184">
              <a:spcBef>
                <a:spcPct val="30000"/>
              </a:spcBef>
              <a:defRPr sz="1200">
                <a:solidFill>
                  <a:schemeClr val="tx1"/>
                </a:solidFill>
                <a:latin typeface="Tahoma" panose="020B0604030504040204" pitchFamily="34" charset="0"/>
              </a:defRPr>
            </a:lvl3pPr>
            <a:lvl4pPr marL="1599740" indent="-225808" defTabSz="911184">
              <a:spcBef>
                <a:spcPct val="30000"/>
              </a:spcBef>
              <a:defRPr sz="1200">
                <a:solidFill>
                  <a:schemeClr val="tx1"/>
                </a:solidFill>
                <a:latin typeface="Tahoma" panose="020B0604030504040204" pitchFamily="34" charset="0"/>
              </a:defRPr>
            </a:lvl4pPr>
            <a:lvl5pPr marL="2057717" indent="-225808" defTabSz="911184">
              <a:spcBef>
                <a:spcPct val="30000"/>
              </a:spcBef>
              <a:defRPr sz="1200">
                <a:solidFill>
                  <a:schemeClr val="tx1"/>
                </a:solidFill>
                <a:latin typeface="Tahoma" panose="020B0604030504040204" pitchFamily="34" charset="0"/>
              </a:defRPr>
            </a:lvl5pPr>
            <a:lvl6pPr marL="2515694" indent="-225808" defTabSz="911184" eaLnBrk="0" fontAlgn="base" hangingPunct="0">
              <a:spcBef>
                <a:spcPct val="30000"/>
              </a:spcBef>
              <a:spcAft>
                <a:spcPct val="0"/>
              </a:spcAft>
              <a:defRPr sz="1200">
                <a:solidFill>
                  <a:schemeClr val="tx1"/>
                </a:solidFill>
                <a:latin typeface="Tahoma" panose="020B0604030504040204" pitchFamily="34" charset="0"/>
              </a:defRPr>
            </a:lvl6pPr>
            <a:lvl7pPr marL="2973672" indent="-225808" defTabSz="911184" eaLnBrk="0" fontAlgn="base" hangingPunct="0">
              <a:spcBef>
                <a:spcPct val="30000"/>
              </a:spcBef>
              <a:spcAft>
                <a:spcPct val="0"/>
              </a:spcAft>
              <a:defRPr sz="1200">
                <a:solidFill>
                  <a:schemeClr val="tx1"/>
                </a:solidFill>
                <a:latin typeface="Tahoma" panose="020B0604030504040204" pitchFamily="34" charset="0"/>
              </a:defRPr>
            </a:lvl7pPr>
            <a:lvl8pPr marL="3431649" indent="-225808" defTabSz="911184" eaLnBrk="0" fontAlgn="base" hangingPunct="0">
              <a:spcBef>
                <a:spcPct val="30000"/>
              </a:spcBef>
              <a:spcAft>
                <a:spcPct val="0"/>
              </a:spcAft>
              <a:defRPr sz="1200">
                <a:solidFill>
                  <a:schemeClr val="tx1"/>
                </a:solidFill>
                <a:latin typeface="Tahoma" panose="020B0604030504040204" pitchFamily="34" charset="0"/>
              </a:defRPr>
            </a:lvl8pPr>
            <a:lvl9pPr marL="3889626" indent="-225808" defTabSz="911184"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06B6F9D6-1A59-425D-92ED-08E644D97E01}" type="slidenum">
              <a:rPr lang="sv-SE" altLang="sv-SE"/>
              <a:pPr>
                <a:spcBef>
                  <a:spcPct val="0"/>
                </a:spcBef>
              </a:pPr>
              <a:t>39</a:t>
            </a:fld>
            <a:endParaRPr lang="sv-SE" altLang="sv-SE"/>
          </a:p>
        </p:txBody>
      </p:sp>
      <p:sp>
        <p:nvSpPr>
          <p:cNvPr id="733187" name="Rectangle 2">
            <a:extLst>
              <a:ext uri="{FF2B5EF4-FFF2-40B4-BE49-F238E27FC236}">
                <a16:creationId xmlns:a16="http://schemas.microsoft.com/office/drawing/2014/main" id="{6EB5715C-B6CD-4935-B19E-7C5D88880908}"/>
              </a:ext>
            </a:extLst>
          </p:cNvPr>
          <p:cNvSpPr>
            <a:spLocks noGrp="1" noRot="1" noChangeAspect="1" noChangeArrowheads="1" noTextEdit="1"/>
          </p:cNvSpPr>
          <p:nvPr>
            <p:ph type="sldImg"/>
          </p:nvPr>
        </p:nvSpPr>
        <p:spPr>
          <a:xfrm>
            <a:off x="96838" y="747713"/>
            <a:ext cx="6619875" cy="3724275"/>
          </a:xfrm>
          <a:ln/>
        </p:spPr>
      </p:sp>
      <p:sp>
        <p:nvSpPr>
          <p:cNvPr id="733188" name="Rectangle 3">
            <a:extLst>
              <a:ext uri="{FF2B5EF4-FFF2-40B4-BE49-F238E27FC236}">
                <a16:creationId xmlns:a16="http://schemas.microsoft.com/office/drawing/2014/main" id="{6866F0C6-FD8D-498F-A570-1A89F3AC7709}"/>
              </a:ext>
            </a:extLst>
          </p:cNvPr>
          <p:cNvSpPr>
            <a:spLocks noGrp="1" noChangeArrowheads="1"/>
          </p:cNvSpPr>
          <p:nvPr>
            <p:ph type="body" idx="1"/>
          </p:nvPr>
        </p:nvSpPr>
        <p:spPr>
          <a:xfrm>
            <a:off x="903385" y="4722416"/>
            <a:ext cx="5003606" cy="4474369"/>
          </a:xfrm>
          <a:noFill/>
        </p:spPr>
        <p:txBody>
          <a:bodyPr/>
          <a:lstStyle/>
          <a:p>
            <a:endParaRPr lang="sv-SE" altLang="sv-SE" sz="900"/>
          </a:p>
        </p:txBody>
      </p:sp>
    </p:spTree>
    <p:extLst>
      <p:ext uri="{BB962C8B-B14F-4D97-AF65-F5344CB8AC3E}">
        <p14:creationId xmlns:p14="http://schemas.microsoft.com/office/powerpoint/2010/main" val="3742498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F681E986-9302-45B8-9BE5-BEBD7DB10B3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ahoma" panose="020B0604030504040204" pitchFamily="34" charset="0"/>
              </a:defRPr>
            </a:lvl1pPr>
            <a:lvl2pPr marL="744213" indent="-286236">
              <a:spcBef>
                <a:spcPct val="30000"/>
              </a:spcBef>
              <a:defRPr sz="1200">
                <a:solidFill>
                  <a:schemeClr val="tx1"/>
                </a:solidFill>
                <a:latin typeface="Tahoma" panose="020B0604030504040204" pitchFamily="34" charset="0"/>
              </a:defRPr>
            </a:lvl2pPr>
            <a:lvl3pPr marL="1144943" indent="-228989">
              <a:spcBef>
                <a:spcPct val="30000"/>
              </a:spcBef>
              <a:defRPr sz="1200">
                <a:solidFill>
                  <a:schemeClr val="tx1"/>
                </a:solidFill>
                <a:latin typeface="Tahoma" panose="020B0604030504040204" pitchFamily="34" charset="0"/>
              </a:defRPr>
            </a:lvl3pPr>
            <a:lvl4pPr marL="1602920" indent="-228989">
              <a:spcBef>
                <a:spcPct val="30000"/>
              </a:spcBef>
              <a:defRPr sz="1200">
                <a:solidFill>
                  <a:schemeClr val="tx1"/>
                </a:solidFill>
                <a:latin typeface="Tahoma" panose="020B0604030504040204" pitchFamily="34" charset="0"/>
              </a:defRPr>
            </a:lvl4pPr>
            <a:lvl5pPr marL="2060898" indent="-228989">
              <a:spcBef>
                <a:spcPct val="30000"/>
              </a:spcBef>
              <a:defRPr sz="1200">
                <a:solidFill>
                  <a:schemeClr val="tx1"/>
                </a:solidFill>
                <a:latin typeface="Tahoma" panose="020B0604030504040204" pitchFamily="34" charset="0"/>
              </a:defRPr>
            </a:lvl5pPr>
            <a:lvl6pPr marL="2518875" indent="-228989" eaLnBrk="0" fontAlgn="base" hangingPunct="0">
              <a:spcBef>
                <a:spcPct val="30000"/>
              </a:spcBef>
              <a:spcAft>
                <a:spcPct val="0"/>
              </a:spcAft>
              <a:defRPr sz="1200">
                <a:solidFill>
                  <a:schemeClr val="tx1"/>
                </a:solidFill>
                <a:latin typeface="Tahoma" panose="020B0604030504040204" pitchFamily="34" charset="0"/>
              </a:defRPr>
            </a:lvl6pPr>
            <a:lvl7pPr marL="2976852" indent="-228989" eaLnBrk="0" fontAlgn="base" hangingPunct="0">
              <a:spcBef>
                <a:spcPct val="30000"/>
              </a:spcBef>
              <a:spcAft>
                <a:spcPct val="0"/>
              </a:spcAft>
              <a:defRPr sz="1200">
                <a:solidFill>
                  <a:schemeClr val="tx1"/>
                </a:solidFill>
                <a:latin typeface="Tahoma" panose="020B0604030504040204" pitchFamily="34" charset="0"/>
              </a:defRPr>
            </a:lvl7pPr>
            <a:lvl8pPr marL="3434829" indent="-228989" eaLnBrk="0" fontAlgn="base" hangingPunct="0">
              <a:spcBef>
                <a:spcPct val="30000"/>
              </a:spcBef>
              <a:spcAft>
                <a:spcPct val="0"/>
              </a:spcAft>
              <a:defRPr sz="1200">
                <a:solidFill>
                  <a:schemeClr val="tx1"/>
                </a:solidFill>
                <a:latin typeface="Tahoma" panose="020B0604030504040204" pitchFamily="34" charset="0"/>
              </a:defRPr>
            </a:lvl8pPr>
            <a:lvl9pPr marL="3892807" indent="-228989"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24E28F4-B7A7-4CE9-BB5B-B9B1D51AFAC4}" type="slidenum">
              <a:rPr lang="sv-SE" altLang="sv-SE"/>
              <a:pPr>
                <a:spcBef>
                  <a:spcPct val="0"/>
                </a:spcBef>
              </a:pPr>
              <a:t>40</a:t>
            </a:fld>
            <a:endParaRPr lang="sv-SE" altLang="sv-SE"/>
          </a:p>
        </p:txBody>
      </p:sp>
      <p:sp>
        <p:nvSpPr>
          <p:cNvPr id="292867" name="Rectangle 2">
            <a:extLst>
              <a:ext uri="{FF2B5EF4-FFF2-40B4-BE49-F238E27FC236}">
                <a16:creationId xmlns:a16="http://schemas.microsoft.com/office/drawing/2014/main" id="{D2E0618A-AB73-4EA8-A9A4-846D563096FC}"/>
              </a:ext>
            </a:extLst>
          </p:cNvPr>
          <p:cNvSpPr>
            <a:spLocks noGrp="1" noRot="1" noChangeAspect="1" noChangeArrowheads="1" noTextEdit="1"/>
          </p:cNvSpPr>
          <p:nvPr>
            <p:ph type="sldImg"/>
          </p:nvPr>
        </p:nvSpPr>
        <p:spPr>
          <a:xfrm>
            <a:off x="95250" y="747713"/>
            <a:ext cx="6626225" cy="3727450"/>
          </a:xfrm>
          <a:ln/>
        </p:spPr>
      </p:sp>
      <p:sp>
        <p:nvSpPr>
          <p:cNvPr id="292868" name="Rectangle 3">
            <a:extLst>
              <a:ext uri="{FF2B5EF4-FFF2-40B4-BE49-F238E27FC236}">
                <a16:creationId xmlns:a16="http://schemas.microsoft.com/office/drawing/2014/main" id="{1232BAD5-E381-4865-BAA9-C73383BA40B3}"/>
              </a:ext>
            </a:extLst>
          </p:cNvPr>
          <p:cNvSpPr>
            <a:spLocks noGrp="1" noChangeArrowheads="1"/>
          </p:cNvSpPr>
          <p:nvPr>
            <p:ph type="body" idx="1"/>
          </p:nvPr>
        </p:nvSpPr>
        <p:spPr>
          <a:xfrm>
            <a:off x="906566" y="4724006"/>
            <a:ext cx="4997244" cy="4472779"/>
          </a:xfrm>
          <a:noFill/>
        </p:spPr>
        <p:txBody>
          <a:bodyPr/>
          <a:lstStyle/>
          <a:p>
            <a:endParaRPr lang="sv-SE" altLang="sv-SE"/>
          </a:p>
        </p:txBody>
      </p:sp>
    </p:spTree>
    <p:extLst>
      <p:ext uri="{BB962C8B-B14F-4D97-AF65-F5344CB8AC3E}">
        <p14:creationId xmlns:p14="http://schemas.microsoft.com/office/powerpoint/2010/main" val="3087716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13D222F-1C3C-40D5-8CD8-182061F58440}"/>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7F2A2137-CFA7-4991-AACF-53904195D5D5}"/>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482791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4D81CDB-D33E-4DF0-A468-87FFEBF3C0E2}"/>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8FE6E0B-E3AD-4F21-8BCC-6F4F7E93E9A6}"/>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818551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51E0FDA-2728-4B4F-801C-29AD4775C840}"/>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EC1CFF6-C444-4E0B-A5DE-96C874926A7C}"/>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3231048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7C07722A-3758-4505-932C-8AD4D620BBE6}"/>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A6DFDAE0-5A99-42DB-AD66-C31110B1FEEF}"/>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55825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53D87D0-92C3-40EF-84DD-82276DC8AAF1}"/>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AE14E17-13D9-46B1-B41D-43E2277B8592}"/>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3600279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7794EFCD-F6F7-4CB0-B746-AB70F7F1A4E9}"/>
              </a:ext>
            </a:extLst>
          </p:cNvPr>
          <p:cNvSpPr txBox="1">
            <a:spLocks noGrp="1" noChangeArrowheads="1"/>
          </p:cNvSpPr>
          <p:nvPr/>
        </p:nvSpPr>
        <p:spPr bwMode="auto">
          <a:xfrm>
            <a:off x="3818972" y="10240292"/>
            <a:ext cx="2920483"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0" rIns="91682" bIns="45840" anchor="b"/>
          <a:lstStyle>
            <a:lvl1pPr defTabSz="904875">
              <a:defRPr sz="1200">
                <a:solidFill>
                  <a:schemeClr val="tx1"/>
                </a:solidFill>
                <a:latin typeface="Tahoma" panose="020B0604030504040204" pitchFamily="34" charset="0"/>
              </a:defRPr>
            </a:lvl1pPr>
            <a:lvl2pPr marL="742950" indent="-285750" defTabSz="904875">
              <a:defRPr sz="1200">
                <a:solidFill>
                  <a:schemeClr val="tx1"/>
                </a:solidFill>
                <a:latin typeface="Tahoma" panose="020B0604030504040204" pitchFamily="34" charset="0"/>
              </a:defRPr>
            </a:lvl2pPr>
            <a:lvl3pPr marL="1143000" indent="-228600" defTabSz="904875">
              <a:defRPr sz="1200">
                <a:solidFill>
                  <a:schemeClr val="tx1"/>
                </a:solidFill>
                <a:latin typeface="Tahoma" panose="020B0604030504040204" pitchFamily="34" charset="0"/>
              </a:defRPr>
            </a:lvl3pPr>
            <a:lvl4pPr marL="1600200" indent="-228600" defTabSz="904875">
              <a:defRPr sz="1200">
                <a:solidFill>
                  <a:schemeClr val="tx1"/>
                </a:solidFill>
                <a:latin typeface="Tahoma" panose="020B0604030504040204" pitchFamily="34" charset="0"/>
              </a:defRPr>
            </a:lvl4pPr>
            <a:lvl5pPr marL="2057400" indent="-228600" defTabSz="904875">
              <a:defRPr sz="1200">
                <a:solidFill>
                  <a:schemeClr val="tx1"/>
                </a:solidFill>
                <a:latin typeface="Tahoma" panose="020B0604030504040204" pitchFamily="34" charset="0"/>
              </a:defRPr>
            </a:lvl5pPr>
            <a:lvl6pPr marL="2514600" indent="-228600" defTabSz="904875" eaLnBrk="0" fontAlgn="base" hangingPunct="0">
              <a:spcBef>
                <a:spcPct val="0"/>
              </a:spcBef>
              <a:spcAft>
                <a:spcPct val="0"/>
              </a:spcAft>
              <a:defRPr sz="1200">
                <a:solidFill>
                  <a:schemeClr val="tx1"/>
                </a:solidFill>
                <a:latin typeface="Tahoma" panose="020B0604030504040204" pitchFamily="34" charset="0"/>
              </a:defRPr>
            </a:lvl6pPr>
            <a:lvl7pPr marL="2971800" indent="-228600" defTabSz="904875" eaLnBrk="0" fontAlgn="base" hangingPunct="0">
              <a:spcBef>
                <a:spcPct val="0"/>
              </a:spcBef>
              <a:spcAft>
                <a:spcPct val="0"/>
              </a:spcAft>
              <a:defRPr sz="1200">
                <a:solidFill>
                  <a:schemeClr val="tx1"/>
                </a:solidFill>
                <a:latin typeface="Tahoma" panose="020B0604030504040204" pitchFamily="34" charset="0"/>
              </a:defRPr>
            </a:lvl7pPr>
            <a:lvl8pPr marL="3429000" indent="-228600" defTabSz="904875" eaLnBrk="0" fontAlgn="base" hangingPunct="0">
              <a:spcBef>
                <a:spcPct val="0"/>
              </a:spcBef>
              <a:spcAft>
                <a:spcPct val="0"/>
              </a:spcAft>
              <a:defRPr sz="1200">
                <a:solidFill>
                  <a:schemeClr val="tx1"/>
                </a:solidFill>
                <a:latin typeface="Tahoma" panose="020B0604030504040204" pitchFamily="34" charset="0"/>
              </a:defRPr>
            </a:lvl8pPr>
            <a:lvl9pPr marL="3886200" indent="-228600" defTabSz="904875" eaLnBrk="0" fontAlgn="base" hangingPunct="0">
              <a:spcBef>
                <a:spcPct val="0"/>
              </a:spcBef>
              <a:spcAft>
                <a:spcPct val="0"/>
              </a:spcAft>
              <a:defRPr sz="1200">
                <a:solidFill>
                  <a:schemeClr val="tx1"/>
                </a:solidFill>
                <a:latin typeface="Tahoma" panose="020B0604030504040204" pitchFamily="34" charset="0"/>
              </a:defRPr>
            </a:lvl9pPr>
          </a:lstStyle>
          <a:p>
            <a:pPr algn="r"/>
            <a:fld id="{BBF75EAE-7FC5-4DE3-8345-F093767B9768}" type="slidenum">
              <a:rPr lang="sv-SE" altLang="sv-SE"/>
              <a:pPr algn="r"/>
              <a:t>46</a:t>
            </a:fld>
            <a:endParaRPr lang="sv-SE" altLang="sv-SE"/>
          </a:p>
        </p:txBody>
      </p:sp>
      <p:sp>
        <p:nvSpPr>
          <p:cNvPr id="53251" name="Rectangle 2">
            <a:extLst>
              <a:ext uri="{FF2B5EF4-FFF2-40B4-BE49-F238E27FC236}">
                <a16:creationId xmlns:a16="http://schemas.microsoft.com/office/drawing/2014/main" id="{4E21E761-9376-4B2D-80DE-3CD260A60CDD}"/>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9246CF62-7067-4342-8A48-99135205564A}"/>
              </a:ext>
            </a:extLst>
          </p:cNvPr>
          <p:cNvSpPr>
            <a:spLocks noGrp="1" noChangeArrowheads="1"/>
          </p:cNvSpPr>
          <p:nvPr>
            <p:ph type="body" idx="1"/>
          </p:nvPr>
        </p:nvSpPr>
        <p:spPr>
          <a:noFill/>
        </p:spPr>
        <p:txBody>
          <a:bodyPr/>
          <a:lstStyle/>
          <a:p>
            <a:r>
              <a:rPr lang="sv-SE" altLang="sv-SE"/>
              <a:t>Ur Hans Larssons Logik (1)</a:t>
            </a:r>
          </a:p>
          <a:p>
            <a:r>
              <a:rPr lang="sv-SE" altLang="sv-SE"/>
              <a:t>… giva orden en fast betydelse …</a:t>
            </a:r>
          </a:p>
        </p:txBody>
      </p:sp>
    </p:spTree>
    <p:extLst>
      <p:ext uri="{BB962C8B-B14F-4D97-AF65-F5344CB8AC3E}">
        <p14:creationId xmlns:p14="http://schemas.microsoft.com/office/powerpoint/2010/main" val="814898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775865A-7467-4ED2-9D33-3F8EB93A59C1}"/>
              </a:ext>
            </a:extLst>
          </p:cNvPr>
          <p:cNvSpPr txBox="1">
            <a:spLocks noGrp="1" noChangeArrowheads="1"/>
          </p:cNvSpPr>
          <p:nvPr/>
        </p:nvSpPr>
        <p:spPr bwMode="auto">
          <a:xfrm>
            <a:off x="3818972" y="10240292"/>
            <a:ext cx="2920483"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0" rIns="91682" bIns="45840" anchor="b"/>
          <a:lstStyle>
            <a:lvl1pPr defTabSz="904875">
              <a:spcBef>
                <a:spcPct val="30000"/>
              </a:spcBef>
              <a:defRPr sz="1200">
                <a:solidFill>
                  <a:schemeClr val="tx1"/>
                </a:solidFill>
                <a:latin typeface="Tahoma" panose="020B0604030504040204" pitchFamily="34" charset="0"/>
              </a:defRPr>
            </a:lvl1pPr>
            <a:lvl2pPr marL="742950" indent="-285750" defTabSz="904875">
              <a:spcBef>
                <a:spcPct val="30000"/>
              </a:spcBef>
              <a:defRPr sz="1200">
                <a:solidFill>
                  <a:schemeClr val="tx1"/>
                </a:solidFill>
                <a:latin typeface="Tahoma" panose="020B0604030504040204" pitchFamily="34" charset="0"/>
              </a:defRPr>
            </a:lvl2pPr>
            <a:lvl3pPr marL="1143000" indent="-228600" defTabSz="904875">
              <a:spcBef>
                <a:spcPct val="30000"/>
              </a:spcBef>
              <a:defRPr sz="1200">
                <a:solidFill>
                  <a:schemeClr val="tx1"/>
                </a:solidFill>
                <a:latin typeface="Tahoma" panose="020B0604030504040204" pitchFamily="34" charset="0"/>
              </a:defRPr>
            </a:lvl3pPr>
            <a:lvl4pPr marL="1600200" indent="-228600" defTabSz="904875">
              <a:spcBef>
                <a:spcPct val="30000"/>
              </a:spcBef>
              <a:defRPr sz="1200">
                <a:solidFill>
                  <a:schemeClr val="tx1"/>
                </a:solidFill>
                <a:latin typeface="Tahoma" panose="020B0604030504040204" pitchFamily="34" charset="0"/>
              </a:defRPr>
            </a:lvl4pPr>
            <a:lvl5pPr marL="2057400" indent="-228600" defTabSz="904875">
              <a:spcBef>
                <a:spcPct val="30000"/>
              </a:spcBef>
              <a:defRPr sz="1200">
                <a:solidFill>
                  <a:schemeClr val="tx1"/>
                </a:solidFill>
                <a:latin typeface="Tahoma" panose="020B0604030504040204" pitchFamily="34" charset="0"/>
              </a:defRPr>
            </a:lvl5pPr>
            <a:lvl6pPr marL="2514600" indent="-228600" defTabSz="904875"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4875"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4875"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4875"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D9B25C3F-A9F2-4860-9F54-48380D7F77FD}" type="slidenum">
              <a:rPr lang="sv-SE" altLang="sv-SE"/>
              <a:pPr algn="r">
                <a:spcBef>
                  <a:spcPct val="0"/>
                </a:spcBef>
              </a:pPr>
              <a:t>47</a:t>
            </a:fld>
            <a:endParaRPr lang="sv-SE" altLang="sv-SE"/>
          </a:p>
        </p:txBody>
      </p:sp>
      <p:sp>
        <p:nvSpPr>
          <p:cNvPr id="133123" name="Rectangle 2">
            <a:extLst>
              <a:ext uri="{FF2B5EF4-FFF2-40B4-BE49-F238E27FC236}">
                <a16:creationId xmlns:a16="http://schemas.microsoft.com/office/drawing/2014/main" id="{AFCFB78A-BB37-4365-8A4D-16753C8F3CFA}"/>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301A0FEF-9C93-45AA-9D9F-15F54771278F}"/>
              </a:ext>
            </a:extLst>
          </p:cNvPr>
          <p:cNvSpPr>
            <a:spLocks noGrp="1" noChangeArrowheads="1"/>
          </p:cNvSpPr>
          <p:nvPr>
            <p:ph type="body" idx="1"/>
          </p:nvPr>
        </p:nvSpPr>
        <p:spPr>
          <a:noFill/>
        </p:spPr>
        <p:txBody>
          <a:bodyPr/>
          <a:lstStyle/>
          <a:p>
            <a:r>
              <a:rPr lang="sv-SE" altLang="sv-SE"/>
              <a:t>Ur Hans Larssons Logik (1)</a:t>
            </a:r>
          </a:p>
          <a:p>
            <a:r>
              <a:rPr lang="sv-SE" altLang="sv-SE"/>
              <a:t>… giva orden en fast betydelse …</a:t>
            </a:r>
          </a:p>
        </p:txBody>
      </p:sp>
    </p:spTree>
    <p:extLst>
      <p:ext uri="{BB962C8B-B14F-4D97-AF65-F5344CB8AC3E}">
        <p14:creationId xmlns:p14="http://schemas.microsoft.com/office/powerpoint/2010/main" val="1138472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C775865A-7467-4ED2-9D33-3F8EB93A59C1}"/>
              </a:ext>
            </a:extLst>
          </p:cNvPr>
          <p:cNvSpPr txBox="1">
            <a:spLocks noGrp="1" noChangeArrowheads="1"/>
          </p:cNvSpPr>
          <p:nvPr/>
        </p:nvSpPr>
        <p:spPr bwMode="auto">
          <a:xfrm>
            <a:off x="3818972" y="10240292"/>
            <a:ext cx="2920483"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0" rIns="91682" bIns="45840" anchor="b"/>
          <a:lstStyle>
            <a:lvl1pPr defTabSz="904875">
              <a:spcBef>
                <a:spcPct val="30000"/>
              </a:spcBef>
              <a:defRPr sz="1200">
                <a:solidFill>
                  <a:schemeClr val="tx1"/>
                </a:solidFill>
                <a:latin typeface="Tahoma" panose="020B0604030504040204" pitchFamily="34" charset="0"/>
              </a:defRPr>
            </a:lvl1pPr>
            <a:lvl2pPr marL="742950" indent="-285750" defTabSz="904875">
              <a:spcBef>
                <a:spcPct val="30000"/>
              </a:spcBef>
              <a:defRPr sz="1200">
                <a:solidFill>
                  <a:schemeClr val="tx1"/>
                </a:solidFill>
                <a:latin typeface="Tahoma" panose="020B0604030504040204" pitchFamily="34" charset="0"/>
              </a:defRPr>
            </a:lvl2pPr>
            <a:lvl3pPr marL="1143000" indent="-228600" defTabSz="904875">
              <a:spcBef>
                <a:spcPct val="30000"/>
              </a:spcBef>
              <a:defRPr sz="1200">
                <a:solidFill>
                  <a:schemeClr val="tx1"/>
                </a:solidFill>
                <a:latin typeface="Tahoma" panose="020B0604030504040204" pitchFamily="34" charset="0"/>
              </a:defRPr>
            </a:lvl3pPr>
            <a:lvl4pPr marL="1600200" indent="-228600" defTabSz="904875">
              <a:spcBef>
                <a:spcPct val="30000"/>
              </a:spcBef>
              <a:defRPr sz="1200">
                <a:solidFill>
                  <a:schemeClr val="tx1"/>
                </a:solidFill>
                <a:latin typeface="Tahoma" panose="020B0604030504040204" pitchFamily="34" charset="0"/>
              </a:defRPr>
            </a:lvl4pPr>
            <a:lvl5pPr marL="2057400" indent="-228600" defTabSz="904875">
              <a:spcBef>
                <a:spcPct val="30000"/>
              </a:spcBef>
              <a:defRPr sz="1200">
                <a:solidFill>
                  <a:schemeClr val="tx1"/>
                </a:solidFill>
                <a:latin typeface="Tahoma" panose="020B0604030504040204" pitchFamily="34" charset="0"/>
              </a:defRPr>
            </a:lvl5pPr>
            <a:lvl6pPr marL="2514600" indent="-228600" defTabSz="904875"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4875"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4875"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4875"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D9B25C3F-A9F2-4860-9F54-48380D7F77FD}" type="slidenum">
              <a:rPr lang="sv-SE" altLang="sv-SE"/>
              <a:pPr algn="r">
                <a:spcBef>
                  <a:spcPct val="0"/>
                </a:spcBef>
              </a:pPr>
              <a:t>48</a:t>
            </a:fld>
            <a:endParaRPr lang="sv-SE" altLang="sv-SE"/>
          </a:p>
        </p:txBody>
      </p:sp>
      <p:sp>
        <p:nvSpPr>
          <p:cNvPr id="133123" name="Rectangle 2">
            <a:extLst>
              <a:ext uri="{FF2B5EF4-FFF2-40B4-BE49-F238E27FC236}">
                <a16:creationId xmlns:a16="http://schemas.microsoft.com/office/drawing/2014/main" id="{AFCFB78A-BB37-4365-8A4D-16753C8F3CFA}"/>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301A0FEF-9C93-45AA-9D9F-15F54771278F}"/>
              </a:ext>
            </a:extLst>
          </p:cNvPr>
          <p:cNvSpPr>
            <a:spLocks noGrp="1" noChangeArrowheads="1"/>
          </p:cNvSpPr>
          <p:nvPr>
            <p:ph type="body" idx="1"/>
          </p:nvPr>
        </p:nvSpPr>
        <p:spPr>
          <a:noFill/>
        </p:spPr>
        <p:txBody>
          <a:bodyPr/>
          <a:lstStyle/>
          <a:p>
            <a:r>
              <a:rPr lang="sv-SE" altLang="sv-SE"/>
              <a:t>Ur Hans Larssons Logik (1)</a:t>
            </a:r>
          </a:p>
          <a:p>
            <a:r>
              <a:rPr lang="sv-SE" altLang="sv-SE"/>
              <a:t>… giva orden en fast betydelse …</a:t>
            </a:r>
          </a:p>
        </p:txBody>
      </p:sp>
    </p:spTree>
    <p:extLst>
      <p:ext uri="{BB962C8B-B14F-4D97-AF65-F5344CB8AC3E}">
        <p14:creationId xmlns:p14="http://schemas.microsoft.com/office/powerpoint/2010/main" val="158131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8</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r>
              <a:rPr lang="sv-SE" altLang="sv-SE"/>
              <a:t>Qu’est-ce qu’il y a au niveau de profils de la profession</a:t>
            </a:r>
          </a:p>
          <a:p>
            <a:r>
              <a:rPr lang="sv-SE" altLang="sv-SE"/>
              <a:t>Qu’est-ce qu’ils contiennent ?</a:t>
            </a:r>
          </a:p>
          <a:p>
            <a:r>
              <a:rPr lang="sv-SE" altLang="sv-SE"/>
              <a:t>Est-ce qu’ils sont actuels ?</a:t>
            </a:r>
          </a:p>
          <a:p>
            <a:r>
              <a:rPr lang="sv-SE" altLang="sv-SE"/>
              <a:t>Est-ce qu’ils ont influencé les formations ?</a:t>
            </a:r>
          </a:p>
        </p:txBody>
      </p:sp>
    </p:spTree>
    <p:extLst>
      <p:ext uri="{BB962C8B-B14F-4D97-AF65-F5344CB8AC3E}">
        <p14:creationId xmlns:p14="http://schemas.microsoft.com/office/powerpoint/2010/main" val="32529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49</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315858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7E0A8F90-F845-4D1D-87A3-2C75810EC238}"/>
              </a:ext>
            </a:extLst>
          </p:cNvPr>
          <p:cNvSpPr>
            <a:spLocks noGrp="1" noChangeArrowheads="1"/>
          </p:cNvSpPr>
          <p:nvPr>
            <p:ph type="sldNum" sz="quarter" idx="5"/>
          </p:nvPr>
        </p:nvSpPr>
        <p:spPr>
          <a:noFill/>
        </p:spPr>
        <p:txBody>
          <a:bodyPr/>
          <a:lstStyle>
            <a:lvl1pPr defTabSz="915988">
              <a:spcBef>
                <a:spcPct val="30000"/>
              </a:spcBef>
              <a:defRPr sz="1200">
                <a:solidFill>
                  <a:schemeClr val="tx1"/>
                </a:solidFill>
                <a:latin typeface="Tahoma" panose="020B0604030504040204" pitchFamily="34" charset="0"/>
              </a:defRPr>
            </a:lvl1pPr>
            <a:lvl2pPr marL="742950" indent="-285750" defTabSz="915988">
              <a:spcBef>
                <a:spcPct val="30000"/>
              </a:spcBef>
              <a:defRPr sz="1200">
                <a:solidFill>
                  <a:schemeClr val="tx1"/>
                </a:solidFill>
                <a:latin typeface="Tahoma" panose="020B0604030504040204" pitchFamily="34" charset="0"/>
              </a:defRPr>
            </a:lvl2pPr>
            <a:lvl3pPr marL="1143000" indent="-228600" defTabSz="915988">
              <a:spcBef>
                <a:spcPct val="30000"/>
              </a:spcBef>
              <a:defRPr sz="1200">
                <a:solidFill>
                  <a:schemeClr val="tx1"/>
                </a:solidFill>
                <a:latin typeface="Tahoma" panose="020B0604030504040204" pitchFamily="34" charset="0"/>
              </a:defRPr>
            </a:lvl3pPr>
            <a:lvl4pPr marL="1600200" indent="-228600" defTabSz="915988">
              <a:spcBef>
                <a:spcPct val="30000"/>
              </a:spcBef>
              <a:defRPr sz="1200">
                <a:solidFill>
                  <a:schemeClr val="tx1"/>
                </a:solidFill>
                <a:latin typeface="Tahoma" panose="020B0604030504040204" pitchFamily="34" charset="0"/>
              </a:defRPr>
            </a:lvl4pPr>
            <a:lvl5pPr marL="2057400" indent="-228600" defTabSz="915988">
              <a:spcBef>
                <a:spcPct val="30000"/>
              </a:spcBef>
              <a:defRPr sz="1200">
                <a:solidFill>
                  <a:schemeClr val="tx1"/>
                </a:solidFill>
                <a:latin typeface="Tahoma" panose="020B0604030504040204" pitchFamily="34" charset="0"/>
              </a:defRPr>
            </a:lvl5pPr>
            <a:lvl6pPr marL="2514600" indent="-228600" defTabSz="915988"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15988"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15988"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15988"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1A66B5E6-C8D4-4BF8-BCEB-9EA140FAEC38}" type="slidenum">
              <a:rPr lang="sv-SE" altLang="sv-SE">
                <a:solidFill>
                  <a:srgbClr val="000000"/>
                </a:solidFill>
              </a:rPr>
              <a:pPr>
                <a:spcBef>
                  <a:spcPct val="0"/>
                </a:spcBef>
              </a:pPr>
              <a:t>50</a:t>
            </a:fld>
            <a:endParaRPr lang="sv-SE" altLang="sv-SE">
              <a:solidFill>
                <a:srgbClr val="000000"/>
              </a:solidFill>
            </a:endParaRPr>
          </a:p>
        </p:txBody>
      </p:sp>
      <p:sp>
        <p:nvSpPr>
          <p:cNvPr id="161795" name="Rectangle 2">
            <a:extLst>
              <a:ext uri="{FF2B5EF4-FFF2-40B4-BE49-F238E27FC236}">
                <a16:creationId xmlns:a16="http://schemas.microsoft.com/office/drawing/2014/main" id="{E1C83B34-7E53-45CF-B366-72B7F17DAC38}"/>
              </a:ext>
            </a:extLst>
          </p:cNvPr>
          <p:cNvSpPr>
            <a:spLocks noGrp="1" noRot="1" noChangeAspect="1" noChangeArrowheads="1" noTextEdit="1"/>
          </p:cNvSpPr>
          <p:nvPr>
            <p:ph type="sldImg"/>
          </p:nvPr>
        </p:nvSpPr>
        <p:spPr>
          <a:xfrm>
            <a:off x="95250" y="744538"/>
            <a:ext cx="6613525" cy="3721100"/>
          </a:xfrm>
          <a:ln/>
        </p:spPr>
      </p:sp>
      <p:sp>
        <p:nvSpPr>
          <p:cNvPr id="95236" name="Rectangle 3">
            <a:extLst>
              <a:ext uri="{FF2B5EF4-FFF2-40B4-BE49-F238E27FC236}">
                <a16:creationId xmlns:a16="http://schemas.microsoft.com/office/drawing/2014/main" id="{3ABB9117-C66A-4605-975C-EC92B56DB5B5}"/>
              </a:ext>
            </a:extLst>
          </p:cNvPr>
          <p:cNvSpPr>
            <a:spLocks noGrp="1" noChangeArrowheads="1"/>
          </p:cNvSpPr>
          <p:nvPr>
            <p:ph type="body" idx="1"/>
          </p:nvPr>
        </p:nvSpPr>
        <p:spPr/>
        <p:txBody>
          <a:bodyPr/>
          <a:lstStyle/>
          <a:p>
            <a:pPr>
              <a:defRPr/>
            </a:pPr>
            <a:r>
              <a:rPr lang="en-US" dirty="0"/>
              <a:t>AA-</a:t>
            </a:r>
            <a:r>
              <a:rPr lang="en-US" dirty="0" err="1"/>
              <a:t>kommentar</a:t>
            </a:r>
            <a:r>
              <a:rPr lang="en-US" dirty="0"/>
              <a:t>: </a:t>
            </a:r>
            <a:r>
              <a:rPr lang="en-US" dirty="0" err="1"/>
              <a:t>Här</a:t>
            </a:r>
            <a:r>
              <a:rPr lang="en-US" dirty="0"/>
              <a:t> </a:t>
            </a:r>
            <a:r>
              <a:rPr lang="en-US" dirty="0" err="1"/>
              <a:t>har</a:t>
            </a:r>
            <a:r>
              <a:rPr lang="en-US" dirty="0"/>
              <a:t> jag </a:t>
            </a:r>
            <a:r>
              <a:rPr lang="en-US" dirty="0" err="1"/>
              <a:t>sammanfattat</a:t>
            </a:r>
            <a:r>
              <a:rPr lang="en-US" dirty="0"/>
              <a:t> de roller </a:t>
            </a:r>
            <a:r>
              <a:rPr lang="en-US" dirty="0" err="1"/>
              <a:t>som</a:t>
            </a:r>
            <a:r>
              <a:rPr lang="en-US" dirty="0"/>
              <a:t> </a:t>
            </a:r>
            <a:r>
              <a:rPr lang="en-US" dirty="0" err="1"/>
              <a:t>mejslats</a:t>
            </a:r>
            <a:r>
              <a:rPr lang="en-US" dirty="0"/>
              <a:t> </a:t>
            </a:r>
            <a:r>
              <a:rPr lang="en-US" dirty="0" err="1"/>
              <a:t>fram</a:t>
            </a:r>
            <a:r>
              <a:rPr lang="en-US" dirty="0"/>
              <a:t> </a:t>
            </a:r>
            <a:r>
              <a:rPr lang="en-US" dirty="0" err="1"/>
              <a:t>som</a:t>
            </a:r>
            <a:r>
              <a:rPr lang="en-US" dirty="0"/>
              <a:t> </a:t>
            </a:r>
            <a:r>
              <a:rPr lang="en-US" dirty="0" err="1"/>
              <a:t>viktiga</a:t>
            </a:r>
            <a:r>
              <a:rPr lang="en-US" dirty="0"/>
              <a:t> </a:t>
            </a:r>
            <a:r>
              <a:rPr lang="en-US" dirty="0" err="1"/>
              <a:t>efter</a:t>
            </a:r>
            <a:r>
              <a:rPr lang="en-US" dirty="0"/>
              <a:t> input </a:t>
            </a:r>
            <a:r>
              <a:rPr lang="en-US" dirty="0" err="1"/>
              <a:t>från</a:t>
            </a:r>
            <a:r>
              <a:rPr lang="en-US" dirty="0"/>
              <a:t> TNC-</a:t>
            </a:r>
            <a:r>
              <a:rPr lang="en-US" dirty="0" err="1"/>
              <a:t>medarbetare</a:t>
            </a:r>
            <a:r>
              <a:rPr lang="en-US" dirty="0"/>
              <a:t> </a:t>
            </a:r>
            <a:r>
              <a:rPr lang="en-US" dirty="0" err="1"/>
              <a:t>och</a:t>
            </a:r>
            <a:r>
              <a:rPr lang="en-US" dirty="0"/>
              <a:t> med </a:t>
            </a:r>
            <a:r>
              <a:rPr lang="en-US" dirty="0" err="1"/>
              <a:t>fokus</a:t>
            </a:r>
            <a:r>
              <a:rPr lang="en-US" dirty="0"/>
              <a:t> </a:t>
            </a:r>
            <a:r>
              <a:rPr lang="en-US" dirty="0" err="1"/>
              <a:t>på</a:t>
            </a:r>
            <a:r>
              <a:rPr lang="en-US" dirty="0"/>
              <a:t> </a:t>
            </a:r>
            <a:r>
              <a:rPr lang="en-US" dirty="0" err="1"/>
              <a:t>rollerna</a:t>
            </a:r>
            <a:r>
              <a:rPr lang="en-US" dirty="0"/>
              <a:t> </a:t>
            </a:r>
            <a:r>
              <a:rPr lang="en-US" dirty="0" err="1"/>
              <a:t>som</a:t>
            </a:r>
            <a:r>
              <a:rPr lang="en-US" dirty="0"/>
              <a:t> </a:t>
            </a:r>
            <a:r>
              <a:rPr lang="en-US" dirty="0" err="1"/>
              <a:t>terminolog</a:t>
            </a:r>
            <a:r>
              <a:rPr lang="en-US" dirty="0"/>
              <a:t> </a:t>
            </a:r>
            <a:r>
              <a:rPr lang="en-US" dirty="0" err="1"/>
              <a:t>i</a:t>
            </a:r>
            <a:r>
              <a:rPr lang="en-US" dirty="0"/>
              <a:t> relation till </a:t>
            </a:r>
            <a:r>
              <a:rPr lang="en-US" dirty="0" err="1"/>
              <a:t>olika</a:t>
            </a:r>
            <a:r>
              <a:rPr lang="en-US" dirty="0"/>
              <a:t> </a:t>
            </a:r>
            <a:r>
              <a:rPr lang="en-US" dirty="0" err="1"/>
              <a:t>kunduppdrag</a:t>
            </a:r>
            <a:r>
              <a:rPr lang="en-US" dirty="0"/>
              <a:t>. </a:t>
            </a:r>
            <a:r>
              <a:rPr lang="en-US" dirty="0" err="1"/>
              <a:t>Syftet</a:t>
            </a:r>
            <a:r>
              <a:rPr lang="en-US" dirty="0"/>
              <a:t> </a:t>
            </a:r>
            <a:r>
              <a:rPr lang="en-US" dirty="0" err="1"/>
              <a:t>här</a:t>
            </a:r>
            <a:r>
              <a:rPr lang="en-US" dirty="0"/>
              <a:t> </a:t>
            </a:r>
            <a:r>
              <a:rPr lang="en-US" dirty="0" err="1"/>
              <a:t>är</a:t>
            </a:r>
            <a:r>
              <a:rPr lang="en-US" dirty="0"/>
              <a:t> </a:t>
            </a:r>
            <a:r>
              <a:rPr lang="en-US" dirty="0" err="1"/>
              <a:t>att</a:t>
            </a:r>
            <a:r>
              <a:rPr lang="en-US" dirty="0"/>
              <a:t> </a:t>
            </a:r>
            <a:r>
              <a:rPr lang="en-US" dirty="0" err="1"/>
              <a:t>hitta</a:t>
            </a:r>
            <a:r>
              <a:rPr lang="en-US" dirty="0"/>
              <a:t> </a:t>
            </a:r>
            <a:r>
              <a:rPr lang="en-US" dirty="0" err="1"/>
              <a:t>tillbaka</a:t>
            </a:r>
            <a:r>
              <a:rPr lang="en-US" dirty="0"/>
              <a:t> till </a:t>
            </a:r>
            <a:r>
              <a:rPr lang="en-US" dirty="0" err="1"/>
              <a:t>relevanta</a:t>
            </a:r>
            <a:r>
              <a:rPr lang="en-US" dirty="0"/>
              <a:t> </a:t>
            </a:r>
            <a:r>
              <a:rPr lang="en-US" dirty="0" err="1"/>
              <a:t>uppdra</a:t>
            </a:r>
            <a:r>
              <a:rPr lang="en-US" dirty="0"/>
              <a:t>, </a:t>
            </a:r>
            <a:r>
              <a:rPr lang="en-US" dirty="0" err="1"/>
              <a:t>att</a:t>
            </a:r>
            <a:r>
              <a:rPr lang="en-US" dirty="0"/>
              <a:t> </a:t>
            </a:r>
            <a:r>
              <a:rPr lang="en-US" dirty="0" err="1"/>
              <a:t>tydliggöra</a:t>
            </a:r>
            <a:r>
              <a:rPr lang="en-US" dirty="0"/>
              <a:t> </a:t>
            </a:r>
            <a:r>
              <a:rPr lang="en-US" dirty="0" err="1"/>
              <a:t>uppdra</a:t>
            </a:r>
            <a:r>
              <a:rPr lang="en-US" dirty="0"/>
              <a:t>. </a:t>
            </a:r>
          </a:p>
          <a:p>
            <a:pPr>
              <a:defRPr/>
            </a:pPr>
            <a:r>
              <a:rPr lang="en-US" dirty="0" err="1"/>
              <a:t>Det</a:t>
            </a:r>
            <a:r>
              <a:rPr lang="en-US" dirty="0"/>
              <a:t> </a:t>
            </a:r>
            <a:r>
              <a:rPr lang="en-US" dirty="0" err="1"/>
              <a:t>framkom</a:t>
            </a:r>
            <a:r>
              <a:rPr lang="en-US" dirty="0"/>
              <a:t> </a:t>
            </a:r>
            <a:r>
              <a:rPr lang="en-US" dirty="0" err="1"/>
              <a:t>att</a:t>
            </a:r>
            <a:r>
              <a:rPr lang="en-US" dirty="0"/>
              <a:t> man </a:t>
            </a:r>
            <a:r>
              <a:rPr lang="en-US" dirty="0" err="1"/>
              <a:t>ville</a:t>
            </a:r>
            <a:r>
              <a:rPr lang="en-US" dirty="0"/>
              <a:t> </a:t>
            </a:r>
            <a:r>
              <a:rPr lang="en-US" dirty="0" err="1"/>
              <a:t>dela</a:t>
            </a:r>
            <a:r>
              <a:rPr lang="en-US" dirty="0"/>
              <a:t> </a:t>
            </a:r>
            <a:r>
              <a:rPr lang="en-US" dirty="0" err="1"/>
              <a:t>upp</a:t>
            </a:r>
            <a:r>
              <a:rPr lang="en-US" dirty="0"/>
              <a:t> </a:t>
            </a:r>
            <a:r>
              <a:rPr lang="en-US" dirty="0" err="1"/>
              <a:t>terminologens</a:t>
            </a:r>
            <a:r>
              <a:rPr lang="en-US" dirty="0"/>
              <a:t> </a:t>
            </a:r>
            <a:r>
              <a:rPr lang="en-US" dirty="0" err="1"/>
              <a:t>olika</a:t>
            </a:r>
            <a:r>
              <a:rPr lang="en-US" dirty="0"/>
              <a:t> roller </a:t>
            </a:r>
            <a:r>
              <a:rPr lang="en-US" dirty="0" err="1"/>
              <a:t>och</a:t>
            </a:r>
            <a:r>
              <a:rPr lang="en-US" dirty="0"/>
              <a:t> de roller man </a:t>
            </a:r>
            <a:r>
              <a:rPr lang="en-US" dirty="0" err="1"/>
              <a:t>har</a:t>
            </a:r>
            <a:r>
              <a:rPr lang="en-US" dirty="0"/>
              <a:t> </a:t>
            </a:r>
            <a:r>
              <a:rPr lang="en-US" dirty="0" err="1"/>
              <a:t>som</a:t>
            </a:r>
            <a:r>
              <a:rPr lang="en-US" dirty="0"/>
              <a:t> </a:t>
            </a:r>
            <a:r>
              <a:rPr lang="en-US" dirty="0" err="1"/>
              <a:t>projektmedarbetare</a:t>
            </a:r>
            <a:r>
              <a:rPr lang="en-US" dirty="0"/>
              <a:t> </a:t>
            </a:r>
            <a:r>
              <a:rPr lang="en-US" dirty="0" err="1"/>
              <a:t>som</a:t>
            </a:r>
            <a:r>
              <a:rPr lang="en-US" dirty="0"/>
              <a:t> </a:t>
            </a:r>
            <a:r>
              <a:rPr lang="en-US" dirty="0" err="1"/>
              <a:t>olika</a:t>
            </a:r>
            <a:r>
              <a:rPr lang="en-US" dirty="0"/>
              <a:t> </a:t>
            </a:r>
            <a:r>
              <a:rPr lang="en-US" dirty="0" err="1"/>
              <a:t>skärningar</a:t>
            </a:r>
            <a:r>
              <a:rPr lang="en-US" dirty="0"/>
              <a:t>. </a:t>
            </a:r>
            <a:r>
              <a:rPr lang="en-US" dirty="0" err="1"/>
              <a:t>Önskemål</a:t>
            </a:r>
            <a:r>
              <a:rPr lang="en-US" dirty="0"/>
              <a:t> </a:t>
            </a:r>
            <a:r>
              <a:rPr lang="en-US" dirty="0" err="1"/>
              <a:t>kom</a:t>
            </a:r>
            <a:r>
              <a:rPr lang="en-US" dirty="0"/>
              <a:t> om </a:t>
            </a:r>
            <a:r>
              <a:rPr lang="en-US" dirty="0" err="1"/>
              <a:t>att</a:t>
            </a:r>
            <a:r>
              <a:rPr lang="en-US" dirty="0"/>
              <a:t> </a:t>
            </a:r>
            <a:r>
              <a:rPr lang="en-US" dirty="0" err="1"/>
              <a:t>även</a:t>
            </a:r>
            <a:r>
              <a:rPr lang="en-US" dirty="0"/>
              <a:t> ha </a:t>
            </a:r>
            <a:r>
              <a:rPr lang="en-US" dirty="0" err="1"/>
              <a:t>terminolog</a:t>
            </a:r>
            <a:r>
              <a:rPr lang="en-US" dirty="0"/>
              <a:t> </a:t>
            </a:r>
            <a:r>
              <a:rPr lang="en-US" dirty="0" err="1"/>
              <a:t>som</a:t>
            </a:r>
            <a:r>
              <a:rPr lang="en-US" dirty="0"/>
              <a:t> </a:t>
            </a:r>
            <a:r>
              <a:rPr lang="en-US" dirty="0" err="1"/>
              <a:t>en</a:t>
            </a:r>
            <a:r>
              <a:rPr lang="en-US" dirty="0"/>
              <a:t> </a:t>
            </a:r>
            <a:r>
              <a:rPr lang="en-US" dirty="0" err="1"/>
              <a:t>övergripande</a:t>
            </a:r>
            <a:r>
              <a:rPr lang="en-US" dirty="0"/>
              <a:t> roll I de fall man </a:t>
            </a:r>
            <a:r>
              <a:rPr lang="en-US" dirty="0" err="1"/>
              <a:t>inte</a:t>
            </a:r>
            <a:r>
              <a:rPr lang="en-US" dirty="0"/>
              <a:t> </a:t>
            </a:r>
            <a:r>
              <a:rPr lang="en-US" dirty="0" err="1"/>
              <a:t>behöver</a:t>
            </a:r>
            <a:r>
              <a:rPr lang="en-US" dirty="0"/>
              <a:t> </a:t>
            </a:r>
            <a:r>
              <a:rPr lang="en-US" dirty="0" err="1"/>
              <a:t>specificera</a:t>
            </a:r>
            <a:r>
              <a:rPr lang="en-US" dirty="0"/>
              <a:t> </a:t>
            </a:r>
            <a:r>
              <a:rPr lang="en-US" dirty="0" err="1"/>
              <a:t>närmare</a:t>
            </a:r>
            <a:r>
              <a:rPr lang="en-US" dirty="0"/>
              <a:t>. </a:t>
            </a:r>
          </a:p>
          <a:p>
            <a:pPr defTabSz="914491" eaLnBrk="1" fontAlgn="auto" hangingPunct="1">
              <a:spcBef>
                <a:spcPts val="0"/>
              </a:spcBef>
              <a:spcAft>
                <a:spcPts val="0"/>
              </a:spcAft>
              <a:defRPr/>
            </a:pPr>
            <a:r>
              <a:rPr lang="sv-SE" dirty="0">
                <a:latin typeface="+mn-lt"/>
              </a:rPr>
              <a:t>Karin D skrev: ””Lagom” detaljeringsgrad viktigt. Kanske ska vi börja med många roller och provregistrera ett antal uppdrag, lära av det och komma fram till en slutversion?” Antalet roller är betydligt färre efter analysen, men möjligen kan antalet minskas ännu mer. Detta är ett förslag, som kan stötas och blötas vidare. </a:t>
            </a:r>
          </a:p>
          <a:p>
            <a:pPr defTabSz="914491" eaLnBrk="1" fontAlgn="auto" hangingPunct="1">
              <a:spcBef>
                <a:spcPts val="0"/>
              </a:spcBef>
              <a:spcAft>
                <a:spcPts val="0"/>
              </a:spcAft>
              <a:defRPr/>
            </a:pPr>
            <a:endParaRPr lang="sv-SE" dirty="0">
              <a:latin typeface="+mn-lt"/>
            </a:endParaRPr>
          </a:p>
          <a:p>
            <a:pPr defTabSz="914491" eaLnBrk="1" fontAlgn="auto" hangingPunct="1">
              <a:spcBef>
                <a:spcPts val="0"/>
              </a:spcBef>
              <a:spcAft>
                <a:spcPts val="0"/>
              </a:spcAft>
              <a:defRPr/>
            </a:pPr>
            <a:r>
              <a:rPr lang="sv-SE" dirty="0">
                <a:latin typeface="+mn-lt"/>
              </a:rPr>
              <a:t>Detta är endast ett förslag till kategorisering. Allt underlag, alla kvarvarande frågor, alla funderingar kring beskrivningar, </a:t>
            </a:r>
            <a:r>
              <a:rPr lang="sv-SE" dirty="0" err="1">
                <a:latin typeface="+mn-lt"/>
              </a:rPr>
              <a:t>termval</a:t>
            </a:r>
            <a:r>
              <a:rPr lang="sv-SE" dirty="0">
                <a:latin typeface="+mn-lt"/>
              </a:rPr>
              <a:t> etc. finns i detta dokument, efter bild 8, ”Underlag”. </a:t>
            </a:r>
            <a:endParaRPr lang="en-US" dirty="0"/>
          </a:p>
        </p:txBody>
      </p:sp>
    </p:spTree>
    <p:extLst>
      <p:ext uri="{BB962C8B-B14F-4D97-AF65-F5344CB8AC3E}">
        <p14:creationId xmlns:p14="http://schemas.microsoft.com/office/powerpoint/2010/main" val="332209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itchFamily="34" charset="0"/>
              </a:defRPr>
            </a:lvl1pPr>
            <a:lvl2pPr marL="744538" indent="-285750" defTabSz="912813">
              <a:spcBef>
                <a:spcPct val="30000"/>
              </a:spcBef>
              <a:defRPr sz="1200">
                <a:solidFill>
                  <a:schemeClr val="tx1"/>
                </a:solidFill>
                <a:latin typeface="Tahoma" pitchFamily="34" charset="0"/>
              </a:defRPr>
            </a:lvl2pPr>
            <a:lvl3pPr marL="1144588" indent="-227013" defTabSz="912813">
              <a:spcBef>
                <a:spcPct val="30000"/>
              </a:spcBef>
              <a:defRPr sz="1200">
                <a:solidFill>
                  <a:schemeClr val="tx1"/>
                </a:solidFill>
                <a:latin typeface="Tahoma" pitchFamily="34" charset="0"/>
              </a:defRPr>
            </a:lvl3pPr>
            <a:lvl4pPr marL="1603375" indent="-227013" defTabSz="912813">
              <a:spcBef>
                <a:spcPct val="30000"/>
              </a:spcBef>
              <a:defRPr sz="1200">
                <a:solidFill>
                  <a:schemeClr val="tx1"/>
                </a:solidFill>
                <a:latin typeface="Tahoma" pitchFamily="34" charset="0"/>
              </a:defRPr>
            </a:lvl4pPr>
            <a:lvl5pPr marL="2062163" indent="-227013" defTabSz="912813">
              <a:spcBef>
                <a:spcPct val="30000"/>
              </a:spcBef>
              <a:defRPr sz="1200">
                <a:solidFill>
                  <a:schemeClr val="tx1"/>
                </a:solidFill>
                <a:latin typeface="Tahoma" pitchFamily="34" charset="0"/>
              </a:defRPr>
            </a:lvl5pPr>
            <a:lvl6pPr marL="2519363" indent="-227013" defTabSz="912813" eaLnBrk="0" fontAlgn="base" hangingPunct="0">
              <a:spcBef>
                <a:spcPct val="30000"/>
              </a:spcBef>
              <a:spcAft>
                <a:spcPct val="0"/>
              </a:spcAft>
              <a:defRPr sz="1200">
                <a:solidFill>
                  <a:schemeClr val="tx1"/>
                </a:solidFill>
                <a:latin typeface="Tahoma" pitchFamily="34" charset="0"/>
              </a:defRPr>
            </a:lvl6pPr>
            <a:lvl7pPr marL="2976563" indent="-227013" defTabSz="912813" eaLnBrk="0" fontAlgn="base" hangingPunct="0">
              <a:spcBef>
                <a:spcPct val="30000"/>
              </a:spcBef>
              <a:spcAft>
                <a:spcPct val="0"/>
              </a:spcAft>
              <a:defRPr sz="1200">
                <a:solidFill>
                  <a:schemeClr val="tx1"/>
                </a:solidFill>
                <a:latin typeface="Tahoma" pitchFamily="34" charset="0"/>
              </a:defRPr>
            </a:lvl7pPr>
            <a:lvl8pPr marL="3433763" indent="-227013" defTabSz="912813" eaLnBrk="0" fontAlgn="base" hangingPunct="0">
              <a:spcBef>
                <a:spcPct val="30000"/>
              </a:spcBef>
              <a:spcAft>
                <a:spcPct val="0"/>
              </a:spcAft>
              <a:defRPr sz="1200">
                <a:solidFill>
                  <a:schemeClr val="tx1"/>
                </a:solidFill>
                <a:latin typeface="Tahoma" pitchFamily="34" charset="0"/>
              </a:defRPr>
            </a:lvl8pPr>
            <a:lvl9pPr marL="3890963" indent="-227013" defTabSz="912813" eaLnBrk="0" fontAlgn="base" hangingPunct="0">
              <a:spcBef>
                <a:spcPct val="30000"/>
              </a:spcBef>
              <a:spcAft>
                <a:spcPct val="0"/>
              </a:spcAft>
              <a:defRPr sz="1200">
                <a:solidFill>
                  <a:schemeClr val="tx1"/>
                </a:solidFill>
                <a:latin typeface="Tahoma" pitchFamily="34" charset="0"/>
              </a:defRPr>
            </a:lvl9pPr>
          </a:lstStyle>
          <a:p>
            <a:pPr eaLnBrk="1" hangingPunct="1">
              <a:spcBef>
                <a:spcPct val="0"/>
              </a:spcBef>
            </a:pPr>
            <a:fld id="{904BAFF6-32A0-4234-86CC-E2DCAADA3BAF}" type="slidenum">
              <a:rPr lang="sv-SE" altLang="sv-SE" smtClean="0">
                <a:latin typeface="Arial" charset="0"/>
              </a:rPr>
              <a:pPr eaLnBrk="1" hangingPunct="1">
                <a:spcBef>
                  <a:spcPct val="0"/>
                </a:spcBef>
              </a:pPr>
              <a:t>51</a:t>
            </a:fld>
            <a:endParaRPr lang="sv-SE" altLang="sv-SE">
              <a:latin typeface="Arial" charset="0"/>
            </a:endParaRPr>
          </a:p>
        </p:txBody>
      </p:sp>
      <p:sp>
        <p:nvSpPr>
          <p:cNvPr id="266243" name="Rectangle 2"/>
          <p:cNvSpPr>
            <a:spLocks noGrp="1" noRot="1" noChangeAspect="1" noChangeArrowheads="1" noTextEdit="1"/>
          </p:cNvSpPr>
          <p:nvPr>
            <p:ph type="sldImg"/>
          </p:nvPr>
        </p:nvSpPr>
        <p:spPr>
          <a:xfrm>
            <a:off x="381000" y="685800"/>
            <a:ext cx="6096000" cy="3429000"/>
          </a:xfrm>
          <a:ln/>
        </p:spPr>
      </p:sp>
      <p:sp>
        <p:nvSpPr>
          <p:cNvPr id="266244" name="Rectangle 3"/>
          <p:cNvSpPr>
            <a:spLocks noGrp="1" noChangeArrowheads="1"/>
          </p:cNvSpPr>
          <p:nvPr>
            <p:ph type="body" idx="1"/>
          </p:nvPr>
        </p:nvSpPr>
        <p:spPr>
          <a:xfrm>
            <a:off x="914294" y="4344679"/>
            <a:ext cx="5029413" cy="4115166"/>
          </a:xfrm>
          <a:noFill/>
        </p:spPr>
        <p:txBody>
          <a:bodyPr/>
          <a:lstStyle/>
          <a:p>
            <a:pPr>
              <a:spcBef>
                <a:spcPct val="0"/>
              </a:spcBef>
              <a:buFontTx/>
              <a:buChar char="•"/>
            </a:pPr>
            <a:r>
              <a:rPr lang="fr-FR" altLang="sv-SE"/>
              <a:t>Eiliegende Sau mit Wolle</a:t>
            </a:r>
          </a:p>
          <a:p>
            <a:pPr eaLnBrk="1" hangingPunct="1">
              <a:spcBef>
                <a:spcPct val="0"/>
              </a:spcBef>
            </a:pPr>
            <a:endParaRPr lang="en-US" altLang="sv-SE" b="1"/>
          </a:p>
        </p:txBody>
      </p:sp>
    </p:spTree>
    <p:extLst>
      <p:ext uri="{BB962C8B-B14F-4D97-AF65-F5344CB8AC3E}">
        <p14:creationId xmlns:p14="http://schemas.microsoft.com/office/powerpoint/2010/main" val="273433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EE367A11-FAD8-4563-A634-CA36C4CADBBB}"/>
              </a:ext>
            </a:extLst>
          </p:cNvPr>
          <p:cNvSpPr>
            <a:spLocks noGrp="1" noRot="1" noChangeAspect="1" noChangeArrowheads="1" noTextEdit="1"/>
          </p:cNvSpPr>
          <p:nvPr>
            <p:ph type="sldImg"/>
          </p:nvPr>
        </p:nvSpPr>
        <p:spPr>
          <a:xfrm>
            <a:off x="-217488" y="808038"/>
            <a:ext cx="7183438" cy="4041775"/>
          </a:xfrm>
          <a:ln/>
        </p:spPr>
      </p:sp>
      <p:sp>
        <p:nvSpPr>
          <p:cNvPr id="191491" name="Rectangle 3">
            <a:extLst>
              <a:ext uri="{FF2B5EF4-FFF2-40B4-BE49-F238E27FC236}">
                <a16:creationId xmlns:a16="http://schemas.microsoft.com/office/drawing/2014/main" id="{82EBACD9-4F90-49D9-9275-8356EB2B9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a:t>http://termmanager.com/tag/terminology/</a:t>
            </a:r>
          </a:p>
        </p:txBody>
      </p:sp>
    </p:spTree>
    <p:extLst>
      <p:ext uri="{BB962C8B-B14F-4D97-AF65-F5344CB8AC3E}">
        <p14:creationId xmlns:p14="http://schemas.microsoft.com/office/powerpoint/2010/main" val="67577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22816845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2471210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384595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3875440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937672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26788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9</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r>
              <a:rPr lang="sv-SE" altLang="sv-SE"/>
              <a:t>Qu’est-ce qu’il y a au niveau de profils de la profession</a:t>
            </a:r>
          </a:p>
          <a:p>
            <a:r>
              <a:rPr lang="sv-SE" altLang="sv-SE"/>
              <a:t>Qu’est-ce qu’ils contiennent ?</a:t>
            </a:r>
          </a:p>
          <a:p>
            <a:r>
              <a:rPr lang="sv-SE" altLang="sv-SE"/>
              <a:t>Est-ce qu’ils sont actuels ?</a:t>
            </a:r>
          </a:p>
          <a:p>
            <a:r>
              <a:rPr lang="sv-SE" altLang="sv-SE"/>
              <a:t>Est-ce qu’ils ont influencé les formations ?</a:t>
            </a:r>
          </a:p>
        </p:txBody>
      </p:sp>
    </p:spTree>
    <p:extLst>
      <p:ext uri="{BB962C8B-B14F-4D97-AF65-F5344CB8AC3E}">
        <p14:creationId xmlns:p14="http://schemas.microsoft.com/office/powerpoint/2010/main" val="3125100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30E5D3C-8CC9-4820-9D95-1A0999DABB70}"/>
              </a:ext>
            </a:extLst>
          </p:cNvPr>
          <p:cNvSpPr>
            <a:spLocks noGrp="1" noRot="1" noChangeAspect="1" noChangeArrowheads="1" noTextEdit="1"/>
          </p:cNvSpPr>
          <p:nvPr>
            <p:ph type="sldImg"/>
          </p:nvPr>
        </p:nvSpPr>
        <p:spPr>
          <a:xfrm>
            <a:off x="-217488" y="808038"/>
            <a:ext cx="7183438" cy="4041775"/>
          </a:xfrm>
          <a:ln/>
        </p:spPr>
      </p:sp>
      <p:sp>
        <p:nvSpPr>
          <p:cNvPr id="183299" name="Rectangle 3">
            <a:extLst>
              <a:ext uri="{FF2B5EF4-FFF2-40B4-BE49-F238E27FC236}">
                <a16:creationId xmlns:a16="http://schemas.microsoft.com/office/drawing/2014/main" id="{1496DA2D-130D-45FC-B698-8BFDE35157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a:latin typeface="Arial" panose="020B0604020202020204" pitchFamily="34" charset="0"/>
              </a:rPr>
              <a:t>the TERM model (Arnfalk,2012). This framework explains the potential organisational effects of virtual meetings in four different areas related to the organisation’s goal achievement effectiveness: organisational structure, staff, efficiency and sustainability requirements. In order to measure the expected effects of virtual meetings and to ensure that we gain from their use, we need to make use of indicators that are effective and practical to use. The TERM model also contains a number of suggestions for indicators and collection methods that can be used to measure and follow up on the potentialeffects.</a:t>
            </a:r>
            <a:endParaRPr lang="sv-SE" altLang="sv-SE"/>
          </a:p>
        </p:txBody>
      </p:sp>
    </p:spTree>
    <p:extLst>
      <p:ext uri="{BB962C8B-B14F-4D97-AF65-F5344CB8AC3E}">
        <p14:creationId xmlns:p14="http://schemas.microsoft.com/office/powerpoint/2010/main" val="398104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5467890-0238-52C5-865C-3B703ABF5CDE}"/>
              </a:ext>
            </a:extLst>
          </p:cNvPr>
          <p:cNvSpPr>
            <a:spLocks noGrp="1" noRot="1" noChangeAspect="1" noChangeArrowheads="1" noTextEdit="1"/>
          </p:cNvSpPr>
          <p:nvPr>
            <p:ph type="sldImg"/>
          </p:nvPr>
        </p:nvSpPr>
        <p:spPr>
          <a:xfrm>
            <a:off x="-217488" y="808038"/>
            <a:ext cx="7183438" cy="4041775"/>
          </a:xfrm>
          <a:ln/>
        </p:spPr>
      </p:sp>
      <p:sp>
        <p:nvSpPr>
          <p:cNvPr id="191491" name="Rectangle 3">
            <a:extLst>
              <a:ext uri="{FF2B5EF4-FFF2-40B4-BE49-F238E27FC236}">
                <a16:creationId xmlns:a16="http://schemas.microsoft.com/office/drawing/2014/main" id="{E76D166F-7ADD-155C-1269-A9F52559054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a:t>http://termmanager.com/tag/terminology/</a:t>
            </a:r>
          </a:p>
        </p:txBody>
      </p:sp>
    </p:spTree>
    <p:extLst>
      <p:ext uri="{BB962C8B-B14F-4D97-AF65-F5344CB8AC3E}">
        <p14:creationId xmlns:p14="http://schemas.microsoft.com/office/powerpoint/2010/main" val="1055969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62</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092829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63</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dirty="0"/>
              <a:t>https://ndupress.ndu.edu/Media/News/News-Article-View/Article/1413093/department-of-defense-terminology-program/</a:t>
            </a:r>
          </a:p>
        </p:txBody>
      </p:sp>
    </p:spTree>
    <p:extLst>
      <p:ext uri="{BB962C8B-B14F-4D97-AF65-F5344CB8AC3E}">
        <p14:creationId xmlns:p14="http://schemas.microsoft.com/office/powerpoint/2010/main" val="1036761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64</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7791987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65</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1958246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66</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dirty="0"/>
              <a:t>https://ndupress.ndu.edu/Media/News/News-Article-View/Article/1413093/department-of-defense-terminology-program/</a:t>
            </a:r>
          </a:p>
        </p:txBody>
      </p:sp>
    </p:spTree>
    <p:extLst>
      <p:ext uri="{BB962C8B-B14F-4D97-AF65-F5344CB8AC3E}">
        <p14:creationId xmlns:p14="http://schemas.microsoft.com/office/powerpoint/2010/main" val="1671706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17C98933-C212-C555-5431-6F581092FB6B}"/>
              </a:ext>
            </a:extLst>
          </p:cNvPr>
          <p:cNvSpPr txBox="1">
            <a:spLocks noGrp="1" noChangeArrowheads="1"/>
          </p:cNvSpPr>
          <p:nvPr/>
        </p:nvSpPr>
        <p:spPr bwMode="auto">
          <a:xfrm>
            <a:off x="3817938" y="10183813"/>
            <a:ext cx="2919412"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82" tIns="45842" rIns="91682" bIns="45842" anchor="b"/>
          <a:lstStyle>
            <a:lvl1pPr defTabSz="908050">
              <a:spcBef>
                <a:spcPct val="30000"/>
              </a:spcBef>
              <a:defRPr sz="1200">
                <a:solidFill>
                  <a:schemeClr val="tx1"/>
                </a:solidFill>
                <a:latin typeface="Tahoma" panose="020B0604030504040204" pitchFamily="34" charset="0"/>
              </a:defRPr>
            </a:lvl1pPr>
            <a:lvl2pPr marL="742950" indent="-285750" defTabSz="908050">
              <a:spcBef>
                <a:spcPct val="30000"/>
              </a:spcBef>
              <a:defRPr sz="1200">
                <a:solidFill>
                  <a:schemeClr val="tx1"/>
                </a:solidFill>
                <a:latin typeface="Tahoma" panose="020B0604030504040204" pitchFamily="34" charset="0"/>
              </a:defRPr>
            </a:lvl2pPr>
            <a:lvl3pPr marL="1143000" indent="-228600" defTabSz="908050">
              <a:spcBef>
                <a:spcPct val="30000"/>
              </a:spcBef>
              <a:defRPr sz="1200">
                <a:solidFill>
                  <a:schemeClr val="tx1"/>
                </a:solidFill>
                <a:latin typeface="Tahoma" panose="020B0604030504040204" pitchFamily="34" charset="0"/>
              </a:defRPr>
            </a:lvl3pPr>
            <a:lvl4pPr marL="1600200" indent="-228600" defTabSz="908050">
              <a:spcBef>
                <a:spcPct val="30000"/>
              </a:spcBef>
              <a:defRPr sz="1200">
                <a:solidFill>
                  <a:schemeClr val="tx1"/>
                </a:solidFill>
                <a:latin typeface="Tahoma" panose="020B0604030504040204" pitchFamily="34" charset="0"/>
              </a:defRPr>
            </a:lvl4pPr>
            <a:lvl5pPr marL="2057400" indent="-228600" defTabSz="908050">
              <a:spcBef>
                <a:spcPct val="30000"/>
              </a:spcBef>
              <a:defRPr sz="1200">
                <a:solidFill>
                  <a:schemeClr val="tx1"/>
                </a:solidFill>
                <a:latin typeface="Tahoma" panose="020B0604030504040204" pitchFamily="34" charset="0"/>
              </a:defRPr>
            </a:lvl5pPr>
            <a:lvl6pPr marL="2514600" indent="-228600" defTabSz="908050"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8050"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8050"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8050"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228FB87A-D932-4982-A902-0AAD6F675C29}" type="slidenum">
              <a:rPr lang="sv-SE" altLang="sv-SE"/>
              <a:pPr algn="r">
                <a:spcBef>
                  <a:spcPct val="0"/>
                </a:spcBef>
              </a:pPr>
              <a:t>67</a:t>
            </a:fld>
            <a:endParaRPr lang="sv-SE" altLang="sv-SE"/>
          </a:p>
        </p:txBody>
      </p:sp>
      <p:sp>
        <p:nvSpPr>
          <p:cNvPr id="77827" name="Rectangle 2">
            <a:extLst>
              <a:ext uri="{FF2B5EF4-FFF2-40B4-BE49-F238E27FC236}">
                <a16:creationId xmlns:a16="http://schemas.microsoft.com/office/drawing/2014/main" id="{F0057311-286F-3FD0-A8EF-83038685AE20}"/>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CE45AE4D-48CC-752F-DA2C-1EB43D8C2C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2" rIns="91682" bIns="45842"/>
          <a:lstStyle/>
          <a:p>
            <a:r>
              <a:rPr lang="sv-SE" altLang="sv-SE"/>
              <a:t>Medicinsk terminologi ges numera ut av Studentlitteratur AB. Denna sjätte upplaga innehåller dock inga förändringar av innehållet jämfört med den femte upplagan.</a:t>
            </a:r>
          </a:p>
          <a:p>
            <a:r>
              <a:rPr lang="sv-SE" altLang="sv-SE"/>
              <a:t>Medicinsk terminologi är den mest anlitade större medicinska ordboken på svenska. Den innehåller drygt 25 000 uppslagsord med upplysningar om ordens betydelse, ursprung och uttal. Till många ord finns dessutom kulturhistoriska notiser samt språkliga exempel som belyser ordens användning. Detaljerade illustrationer kompletterar framställningen, och korshänvisningar utökar användningsområdet.</a:t>
            </a:r>
          </a:p>
          <a:p>
            <a:r>
              <a:rPr lang="sv-SE" altLang="sv-SE"/>
              <a:t>Medicinsk terminologi ges ut i nya, reviderade upplagor med jämna mellanrum för att innehållet ska svara mot den medicinska utvecklingen. Boken är nu inne på sin femte upplaga med nuvarande författare.</a:t>
            </a:r>
          </a:p>
          <a:p>
            <a:r>
              <a:rPr lang="sv-SE" altLang="sv-SE"/>
              <a:t>Boken vänder sig i första hand till vård- och medicinstuderande, läkare, sjuksköterskor, läkarsekreterare, sjukgymnaster, arbetsterapeuter och många andra som arbetar inom vården. Den lämpar sig också för andra grupper som kan behöva förstå eller använda medicinsk terminologi, som jurister, försäkringstjänstemän och journalister.</a:t>
            </a:r>
          </a:p>
          <a:p>
            <a:endParaRPr lang="sv-SE" altLang="sv-SE"/>
          </a:p>
        </p:txBody>
      </p:sp>
    </p:spTree>
    <p:extLst>
      <p:ext uri="{BB962C8B-B14F-4D97-AF65-F5344CB8AC3E}">
        <p14:creationId xmlns:p14="http://schemas.microsoft.com/office/powerpoint/2010/main" val="3934594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CF3F45D-BCDB-BCF6-B9B1-F46D15CADDC6}"/>
              </a:ext>
            </a:extLst>
          </p:cNvPr>
          <p:cNvSpPr txBox="1">
            <a:spLocks noGrp="1" noChangeArrowheads="1"/>
          </p:cNvSpPr>
          <p:nvPr/>
        </p:nvSpPr>
        <p:spPr bwMode="auto">
          <a:xfrm>
            <a:off x="3816350" y="10188575"/>
            <a:ext cx="29178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682" tIns="45842" rIns="91682" bIns="45842" anchor="b"/>
          <a:lstStyle>
            <a:lvl1pPr defTabSz="908050">
              <a:spcBef>
                <a:spcPct val="30000"/>
              </a:spcBef>
              <a:defRPr sz="1200">
                <a:solidFill>
                  <a:schemeClr val="tx1"/>
                </a:solidFill>
                <a:latin typeface="Tahoma" panose="020B0604030504040204" pitchFamily="34" charset="0"/>
              </a:defRPr>
            </a:lvl1pPr>
            <a:lvl2pPr marL="742950" indent="-285750" defTabSz="908050">
              <a:spcBef>
                <a:spcPct val="30000"/>
              </a:spcBef>
              <a:defRPr sz="1200">
                <a:solidFill>
                  <a:schemeClr val="tx1"/>
                </a:solidFill>
                <a:latin typeface="Tahoma" panose="020B0604030504040204" pitchFamily="34" charset="0"/>
              </a:defRPr>
            </a:lvl2pPr>
            <a:lvl3pPr marL="1143000" indent="-228600" defTabSz="908050">
              <a:spcBef>
                <a:spcPct val="30000"/>
              </a:spcBef>
              <a:defRPr sz="1200">
                <a:solidFill>
                  <a:schemeClr val="tx1"/>
                </a:solidFill>
                <a:latin typeface="Tahoma" panose="020B0604030504040204" pitchFamily="34" charset="0"/>
              </a:defRPr>
            </a:lvl3pPr>
            <a:lvl4pPr marL="1600200" indent="-228600" defTabSz="908050">
              <a:spcBef>
                <a:spcPct val="30000"/>
              </a:spcBef>
              <a:defRPr sz="1200">
                <a:solidFill>
                  <a:schemeClr val="tx1"/>
                </a:solidFill>
                <a:latin typeface="Tahoma" panose="020B0604030504040204" pitchFamily="34" charset="0"/>
              </a:defRPr>
            </a:lvl4pPr>
            <a:lvl5pPr marL="2057400" indent="-228600" defTabSz="908050">
              <a:spcBef>
                <a:spcPct val="30000"/>
              </a:spcBef>
              <a:defRPr sz="1200">
                <a:solidFill>
                  <a:schemeClr val="tx1"/>
                </a:solidFill>
                <a:latin typeface="Tahoma" panose="020B0604030504040204" pitchFamily="34" charset="0"/>
              </a:defRPr>
            </a:lvl5pPr>
            <a:lvl6pPr marL="2514600" indent="-228600" defTabSz="908050" eaLnBrk="0" fontAlgn="base" hangingPunct="0">
              <a:spcBef>
                <a:spcPct val="30000"/>
              </a:spcBef>
              <a:spcAft>
                <a:spcPct val="0"/>
              </a:spcAft>
              <a:defRPr sz="1200">
                <a:solidFill>
                  <a:schemeClr val="tx1"/>
                </a:solidFill>
                <a:latin typeface="Tahoma" panose="020B0604030504040204" pitchFamily="34" charset="0"/>
              </a:defRPr>
            </a:lvl6pPr>
            <a:lvl7pPr marL="2971800" indent="-228600" defTabSz="908050" eaLnBrk="0" fontAlgn="base" hangingPunct="0">
              <a:spcBef>
                <a:spcPct val="30000"/>
              </a:spcBef>
              <a:spcAft>
                <a:spcPct val="0"/>
              </a:spcAft>
              <a:defRPr sz="1200">
                <a:solidFill>
                  <a:schemeClr val="tx1"/>
                </a:solidFill>
                <a:latin typeface="Tahoma" panose="020B0604030504040204" pitchFamily="34" charset="0"/>
              </a:defRPr>
            </a:lvl7pPr>
            <a:lvl8pPr marL="3429000" indent="-228600" defTabSz="908050" eaLnBrk="0" fontAlgn="base" hangingPunct="0">
              <a:spcBef>
                <a:spcPct val="30000"/>
              </a:spcBef>
              <a:spcAft>
                <a:spcPct val="0"/>
              </a:spcAft>
              <a:defRPr sz="1200">
                <a:solidFill>
                  <a:schemeClr val="tx1"/>
                </a:solidFill>
                <a:latin typeface="Tahoma" panose="020B0604030504040204" pitchFamily="34" charset="0"/>
              </a:defRPr>
            </a:lvl8pPr>
            <a:lvl9pPr marL="3886200" indent="-228600" defTabSz="908050" eaLnBrk="0" fontAlgn="base" hangingPunct="0">
              <a:spcBef>
                <a:spcPct val="30000"/>
              </a:spcBef>
              <a:spcAft>
                <a:spcPct val="0"/>
              </a:spcAft>
              <a:defRPr sz="1200">
                <a:solidFill>
                  <a:schemeClr val="tx1"/>
                </a:solidFill>
                <a:latin typeface="Tahoma" panose="020B0604030504040204" pitchFamily="34" charset="0"/>
              </a:defRPr>
            </a:lvl9pPr>
          </a:lstStyle>
          <a:p>
            <a:pPr algn="r">
              <a:spcBef>
                <a:spcPct val="0"/>
              </a:spcBef>
            </a:pPr>
            <a:fld id="{304AC760-5E57-43EB-BF36-CB13FCD72A2A}" type="slidenum">
              <a:rPr lang="sv-SE" altLang="sv-SE"/>
              <a:pPr algn="r">
                <a:spcBef>
                  <a:spcPct val="0"/>
                </a:spcBef>
              </a:pPr>
              <a:t>68</a:t>
            </a:fld>
            <a:endParaRPr lang="sv-SE" altLang="sv-SE"/>
          </a:p>
        </p:txBody>
      </p:sp>
      <p:sp>
        <p:nvSpPr>
          <p:cNvPr id="49155" name="Rectangle 2">
            <a:extLst>
              <a:ext uri="{FF2B5EF4-FFF2-40B4-BE49-F238E27FC236}">
                <a16:creationId xmlns:a16="http://schemas.microsoft.com/office/drawing/2014/main" id="{612156A8-ED60-8B85-49E0-C738AA0BE92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57079CB-139B-6063-A7EA-1E433D43C3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2" tIns="45842" rIns="91682" bIns="45842"/>
          <a:lstStyle/>
          <a:p>
            <a:r>
              <a:rPr lang="sv-SE" altLang="sv-SE"/>
              <a:t>Elkin, 2012, s. 128</a:t>
            </a:r>
          </a:p>
        </p:txBody>
      </p:sp>
    </p:spTree>
    <p:extLst>
      <p:ext uri="{BB962C8B-B14F-4D97-AF65-F5344CB8AC3E}">
        <p14:creationId xmlns:p14="http://schemas.microsoft.com/office/powerpoint/2010/main" val="1524678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69</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47081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11</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846005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70</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027340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8CD45965-2620-B16D-920B-A1958053F7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17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defTabSz="9017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defTabSz="9017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defTabSz="9017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defTabSz="901700">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9017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9017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9017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9017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6B8132C-5436-4785-8F66-80656B46DDC0}" type="slidenum">
              <a:rPr lang="sv-SE" altLang="sv-SE" smtClean="0">
                <a:solidFill>
                  <a:schemeClr val="tx1"/>
                </a:solidFill>
                <a:latin typeface="Tahoma" panose="020B0604030504040204" pitchFamily="34" charset="0"/>
              </a:rPr>
              <a:pPr>
                <a:spcBef>
                  <a:spcPct val="0"/>
                </a:spcBef>
                <a:buClrTx/>
                <a:buFontTx/>
                <a:buNone/>
              </a:pPr>
              <a:t>71</a:t>
            </a:fld>
            <a:endParaRPr lang="sv-SE" altLang="sv-SE">
              <a:solidFill>
                <a:schemeClr val="tx1"/>
              </a:solidFill>
              <a:latin typeface="Tahoma" panose="020B0604030504040204" pitchFamily="34" charset="0"/>
            </a:endParaRPr>
          </a:p>
        </p:txBody>
      </p:sp>
      <p:sp>
        <p:nvSpPr>
          <p:cNvPr id="103427" name="Rectangle 2">
            <a:extLst>
              <a:ext uri="{FF2B5EF4-FFF2-40B4-BE49-F238E27FC236}">
                <a16:creationId xmlns:a16="http://schemas.microsoft.com/office/drawing/2014/main" id="{1E672645-DC3C-F441-48B1-1603FE28689F}"/>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F8B71A21-C561-4650-1441-2C4C356CFD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sv-SE" altLang="sv-SE"/>
              <a:t>There is a particular awareness about the problem in the Nordic countries, even though at different stages: While it has been discussed for quite some time in Sweden, Norway and Denmark (where it has almost lost its potential as ”buzz-word”), the issue has recently started to be more discussed in Finland.</a:t>
            </a:r>
          </a:p>
          <a:p>
            <a:endParaRPr lang="sv-SE" altLang="sv-SE"/>
          </a:p>
          <a:p>
            <a:r>
              <a:rPr lang="sv-SE" altLang="sv-SE"/>
              <a:t>Much debate on loan words, but only 0,5–2 % of a daily paper contains English loan words. Differences: Sweden and Denmark are less puristic – have been national languages longer – than in Iceland, Norway and the Faeroe Isles.</a:t>
            </a:r>
          </a:p>
          <a:p>
            <a:endParaRPr lang="sv-SE" altLang="sv-SE"/>
          </a:p>
          <a:p>
            <a:endParaRPr lang="sv-SE" altLang="sv-SE"/>
          </a:p>
          <a:p>
            <a:r>
              <a:rPr lang="sv-SE" altLang="sv-SE"/>
              <a:t>Of course the situation is different for the lesser-used languages of the region, Greenlandic, Sámi, Icelandic and Faeroese where the ”threat” does not come from only English but also from e.g. Danish.</a:t>
            </a:r>
          </a:p>
          <a:p>
            <a:endParaRPr lang="sv-SE" altLang="sv-SE"/>
          </a:p>
          <a:p>
            <a:r>
              <a:rPr lang="sv-SE" altLang="sv-SE"/>
              <a:t>Here I will only mention a few findings from Norway and Denmark, and focus on Sweden.</a:t>
            </a:r>
          </a:p>
          <a:p>
            <a:r>
              <a:rPr lang="sv-SE" altLang="sv-SE"/>
              <a:t>I have the details of the books should anyone want them.</a:t>
            </a:r>
          </a:p>
        </p:txBody>
      </p:sp>
    </p:spTree>
    <p:extLst>
      <p:ext uri="{BB962C8B-B14F-4D97-AF65-F5344CB8AC3E}">
        <p14:creationId xmlns:p14="http://schemas.microsoft.com/office/powerpoint/2010/main" val="248207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AB684DF-B806-4520-7F28-B7AE48BC45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D85E56A-42EB-4FE0-8C4F-6DA70AE3FB47}" type="slidenum">
              <a:rPr lang="sv-SE" altLang="sv-SE" smtClean="0">
                <a:latin typeface="Tahoma" panose="020B0604030504040204" pitchFamily="34" charset="0"/>
              </a:rPr>
              <a:pPr>
                <a:spcBef>
                  <a:spcPct val="0"/>
                </a:spcBef>
                <a:buClrTx/>
                <a:buFontTx/>
                <a:buNone/>
              </a:pPr>
              <a:t>72</a:t>
            </a:fld>
            <a:endParaRPr lang="sv-SE" altLang="sv-SE">
              <a:latin typeface="Tahoma" panose="020B0604030504040204" pitchFamily="34" charset="0"/>
            </a:endParaRPr>
          </a:p>
        </p:txBody>
      </p:sp>
      <p:sp>
        <p:nvSpPr>
          <p:cNvPr id="105475" name="Text Box 1">
            <a:extLst>
              <a:ext uri="{FF2B5EF4-FFF2-40B4-BE49-F238E27FC236}">
                <a16:creationId xmlns:a16="http://schemas.microsoft.com/office/drawing/2014/main" id="{E0CF84EE-4A00-DBDA-8273-5DF270B95CFD}"/>
              </a:ext>
            </a:extLst>
          </p:cNvPr>
          <p:cNvSpPr txBox="1">
            <a:spLocks noChangeArrowheads="1"/>
          </p:cNvSpPr>
          <p:nvPr/>
        </p:nvSpPr>
        <p:spPr bwMode="auto">
          <a:xfrm>
            <a:off x="3852863"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12FF613F-F331-41E9-B3C7-9E5A86C9B362}" type="slidenum">
              <a:rPr lang="sv-SE" altLang="sv-SE">
                <a:latin typeface="Tahoma" panose="020B0604030504040204" pitchFamily="34" charset="0"/>
              </a:rPr>
              <a:pPr algn="r">
                <a:spcBef>
                  <a:spcPct val="0"/>
                </a:spcBef>
                <a:buClrTx/>
                <a:buFontTx/>
                <a:buNone/>
              </a:pPr>
              <a:t>72</a:t>
            </a:fld>
            <a:endParaRPr lang="sv-SE" altLang="sv-SE">
              <a:latin typeface="Tahoma" panose="020B0604030504040204" pitchFamily="34" charset="0"/>
            </a:endParaRPr>
          </a:p>
        </p:txBody>
      </p:sp>
      <p:sp>
        <p:nvSpPr>
          <p:cNvPr id="105476" name="Rectangle 2">
            <a:extLst>
              <a:ext uri="{FF2B5EF4-FFF2-40B4-BE49-F238E27FC236}">
                <a16:creationId xmlns:a16="http://schemas.microsoft.com/office/drawing/2014/main" id="{B96FB0F9-5701-B248-0AF0-2B586CF5AD0F}"/>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7" name="Text Box 3">
            <a:extLst>
              <a:ext uri="{FF2B5EF4-FFF2-40B4-BE49-F238E27FC236}">
                <a16:creationId xmlns:a16="http://schemas.microsoft.com/office/drawing/2014/main" id="{972E3E52-EB42-0262-B619-97E41C478EB4}"/>
              </a:ext>
            </a:extLst>
          </p:cNvPr>
          <p:cNvSpPr txBox="1">
            <a:spLocks noChangeArrowheads="1"/>
          </p:cNvSpPr>
          <p:nvPr/>
        </p:nvSpPr>
        <p:spPr bwMode="auto">
          <a:xfrm>
            <a:off x="906463" y="4714875"/>
            <a:ext cx="4986337"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sv-SE" altLang="sv-SE">
                <a:latin typeface="Tahoma" panose="020B0604030504040204" pitchFamily="34" charset="0"/>
                <a:ea typeface="Noto Sans CJK SC Regular"/>
                <a:cs typeface="Noto Sans CJK SC Regular"/>
              </a:rPr>
              <a:t>What is then a ”domain” and how and when is it lost?</a:t>
            </a: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OBS! Mykings definitions är väldigt inriktad på fackspråk och snävar egentligen in för mycket.</a:t>
            </a:r>
          </a:p>
        </p:txBody>
      </p:sp>
    </p:spTree>
    <p:extLst>
      <p:ext uri="{BB962C8B-B14F-4D97-AF65-F5344CB8AC3E}">
        <p14:creationId xmlns:p14="http://schemas.microsoft.com/office/powerpoint/2010/main" val="21301109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463C04E-3A83-3E0D-0D73-B12070D81A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4548E03-F24A-4D42-8036-93A6C28009BC}" type="slidenum">
              <a:rPr lang="sv-SE" altLang="sv-SE" smtClean="0">
                <a:latin typeface="Tahoma" panose="020B0604030504040204" pitchFamily="34" charset="0"/>
              </a:rPr>
              <a:pPr>
                <a:spcBef>
                  <a:spcPct val="0"/>
                </a:spcBef>
                <a:buClrTx/>
                <a:buFontTx/>
                <a:buNone/>
              </a:pPr>
              <a:t>73</a:t>
            </a:fld>
            <a:endParaRPr lang="sv-SE" altLang="sv-SE">
              <a:latin typeface="Tahoma" panose="020B0604030504040204" pitchFamily="34" charset="0"/>
            </a:endParaRPr>
          </a:p>
        </p:txBody>
      </p:sp>
      <p:sp>
        <p:nvSpPr>
          <p:cNvPr id="128003" name="Text Box 1">
            <a:extLst>
              <a:ext uri="{FF2B5EF4-FFF2-40B4-BE49-F238E27FC236}">
                <a16:creationId xmlns:a16="http://schemas.microsoft.com/office/drawing/2014/main" id="{5A293531-F021-5E6E-9AF0-FB44D2EEBE22}"/>
              </a:ext>
            </a:extLst>
          </p:cNvPr>
          <p:cNvSpPr txBox="1">
            <a:spLocks noChangeArrowheads="1"/>
          </p:cNvSpPr>
          <p:nvPr/>
        </p:nvSpPr>
        <p:spPr bwMode="auto">
          <a:xfrm>
            <a:off x="3852863"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99D940F0-C460-4D25-BF4C-549B66808518}" type="slidenum">
              <a:rPr lang="sv-SE" altLang="sv-SE">
                <a:latin typeface="Tahoma" panose="020B0604030504040204" pitchFamily="34" charset="0"/>
              </a:rPr>
              <a:pPr algn="r">
                <a:spcBef>
                  <a:spcPct val="0"/>
                </a:spcBef>
                <a:buClrTx/>
                <a:buFontTx/>
                <a:buNone/>
              </a:pPr>
              <a:t>73</a:t>
            </a:fld>
            <a:endParaRPr lang="sv-SE" altLang="sv-SE">
              <a:latin typeface="Tahoma" panose="020B0604030504040204" pitchFamily="34" charset="0"/>
            </a:endParaRPr>
          </a:p>
        </p:txBody>
      </p:sp>
      <p:sp>
        <p:nvSpPr>
          <p:cNvPr id="128004" name="Rectangle 2">
            <a:extLst>
              <a:ext uri="{FF2B5EF4-FFF2-40B4-BE49-F238E27FC236}">
                <a16:creationId xmlns:a16="http://schemas.microsoft.com/office/drawing/2014/main" id="{EDB6751B-5F5A-1A10-4388-2820C180E055}"/>
              </a:ext>
            </a:extLst>
          </p:cNvPr>
          <p:cNvSpPr>
            <a:spLocks noGrp="1" noRot="1" noChangeAspect="1" noChangeArrowheads="1" noTextEdit="1"/>
          </p:cNvSpPr>
          <p:nvPr>
            <p:ph type="sldImg"/>
          </p:nvPr>
        </p:nvSpPr>
        <p:spPr>
          <a:xfrm>
            <a:off x="919163" y="744538"/>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Text Box 3">
            <a:extLst>
              <a:ext uri="{FF2B5EF4-FFF2-40B4-BE49-F238E27FC236}">
                <a16:creationId xmlns:a16="http://schemas.microsoft.com/office/drawing/2014/main" id="{D103EFCC-01A2-F7C2-D303-4388D4D3C1D5}"/>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sv-SE" altLang="sv-SE">
                <a:latin typeface="Tahoma" panose="020B0604030504040204" pitchFamily="34" charset="0"/>
                <a:ea typeface="Noto Sans CJK SC Regular"/>
                <a:cs typeface="Noto Sans CJK SC Regular"/>
              </a:rPr>
              <a:t>This database would later include a root taxonomy with two sections: noun/name and verb/relation.</a:t>
            </a: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We have sent his article on to our department to see if it could help gain some more funding.</a:t>
            </a:r>
          </a:p>
        </p:txBody>
      </p:sp>
    </p:spTree>
    <p:extLst>
      <p:ext uri="{BB962C8B-B14F-4D97-AF65-F5344CB8AC3E}">
        <p14:creationId xmlns:p14="http://schemas.microsoft.com/office/powerpoint/2010/main" val="786623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74</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r>
              <a:rPr lang="sv-SE" altLang="sv-SE"/>
              <a:t>Qu’est-ce qu’il y a au niveau de profils de la profession</a:t>
            </a:r>
          </a:p>
          <a:p>
            <a:r>
              <a:rPr lang="sv-SE" altLang="sv-SE"/>
              <a:t>Qu’est-ce qu’ils contiennent ?</a:t>
            </a:r>
          </a:p>
          <a:p>
            <a:r>
              <a:rPr lang="sv-SE" altLang="sv-SE"/>
              <a:t>Est-ce qu’ils sont actuels ?</a:t>
            </a:r>
          </a:p>
          <a:p>
            <a:r>
              <a:rPr lang="sv-SE" altLang="sv-SE"/>
              <a:t>Est-ce qu’ils ont influencé les formations ?</a:t>
            </a:r>
          </a:p>
        </p:txBody>
      </p:sp>
    </p:spTree>
    <p:extLst>
      <p:ext uri="{BB962C8B-B14F-4D97-AF65-F5344CB8AC3E}">
        <p14:creationId xmlns:p14="http://schemas.microsoft.com/office/powerpoint/2010/main" val="695218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B9852B3-BA61-ED86-D1B3-3415C14CDAD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430F6514-4ED2-4802-A1CF-A7412D79F19D}" type="slidenum">
              <a:rPr lang="sv-SE" altLang="sv-SE" smtClean="0">
                <a:latin typeface="Tahoma" panose="020B0604030504040204" pitchFamily="34" charset="0"/>
              </a:rPr>
              <a:pPr>
                <a:spcBef>
                  <a:spcPct val="0"/>
                </a:spcBef>
                <a:buClrTx/>
                <a:buFontTx/>
                <a:buNone/>
              </a:pPr>
              <a:t>75</a:t>
            </a:fld>
            <a:endParaRPr lang="sv-SE" altLang="sv-SE">
              <a:latin typeface="Tahoma" panose="020B0604030504040204" pitchFamily="34" charset="0"/>
            </a:endParaRPr>
          </a:p>
        </p:txBody>
      </p:sp>
      <p:sp>
        <p:nvSpPr>
          <p:cNvPr id="134147" name="Text Box 1">
            <a:extLst>
              <a:ext uri="{FF2B5EF4-FFF2-40B4-BE49-F238E27FC236}">
                <a16:creationId xmlns:a16="http://schemas.microsoft.com/office/drawing/2014/main" id="{085B55C9-62F6-5C09-70EA-421C9F602856}"/>
              </a:ext>
            </a:extLst>
          </p:cNvPr>
          <p:cNvSpPr txBox="1">
            <a:spLocks noChangeArrowheads="1"/>
          </p:cNvSpPr>
          <p:nvPr/>
        </p:nvSpPr>
        <p:spPr bwMode="auto">
          <a:xfrm>
            <a:off x="3852863" y="942975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F76FBCDF-7837-4B0C-AF15-52D56808EC3C}" type="slidenum">
              <a:rPr lang="sv-SE" altLang="sv-SE">
                <a:latin typeface="Tahoma" panose="020B0604030504040204" pitchFamily="34" charset="0"/>
              </a:rPr>
              <a:pPr algn="r">
                <a:spcBef>
                  <a:spcPct val="0"/>
                </a:spcBef>
                <a:buClrTx/>
                <a:buFontTx/>
                <a:buNone/>
              </a:pPr>
              <a:t>75</a:t>
            </a:fld>
            <a:endParaRPr lang="sv-SE" altLang="sv-SE">
              <a:latin typeface="Tahoma" panose="020B0604030504040204" pitchFamily="34" charset="0"/>
            </a:endParaRPr>
          </a:p>
        </p:txBody>
      </p:sp>
      <p:sp>
        <p:nvSpPr>
          <p:cNvPr id="134148" name="Rectangle 2">
            <a:extLst>
              <a:ext uri="{FF2B5EF4-FFF2-40B4-BE49-F238E27FC236}">
                <a16:creationId xmlns:a16="http://schemas.microsoft.com/office/drawing/2014/main" id="{E224C6C9-4859-1ACE-1FFF-811CE147B112}"/>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9" name="Text Box 3">
            <a:extLst>
              <a:ext uri="{FF2B5EF4-FFF2-40B4-BE49-F238E27FC236}">
                <a16:creationId xmlns:a16="http://schemas.microsoft.com/office/drawing/2014/main" id="{5AB1D5B5-68F4-2659-5A1C-9BFD0E33E0A3}"/>
              </a:ext>
            </a:extLst>
          </p:cNvPr>
          <p:cNvSpPr txBox="1">
            <a:spLocks noChangeArrowheads="1"/>
          </p:cNvSpPr>
          <p:nvPr/>
        </p:nvSpPr>
        <p:spPr bwMode="auto">
          <a:xfrm>
            <a:off x="906463" y="4714875"/>
            <a:ext cx="4986337"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sv-SE" altLang="sv-SE">
                <a:latin typeface="Tahoma" panose="020B0604030504040204" pitchFamily="34" charset="0"/>
                <a:ea typeface="Noto Sans CJK SC Regular"/>
                <a:cs typeface="Noto Sans CJK SC Regular"/>
              </a:rPr>
              <a:t>There is a particular awareness about the problem in the Nordic countries, even though at different stages: While it has been discussed for quite some time in Sweden, Norway and Denmark (where it has almost lost its potential as ”buzz-word”), the issue has recently started to be more discussed in Finland.</a:t>
            </a: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Much debate on loan words, but only 0,5–2 % of a daily paper contains English loan words. Differences: Sweden and Denmark are less puristic – have been national languages longer – than in Iceland, Norway and the Faeroe Isles.</a:t>
            </a: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Of course the situation is different for the lesser-used languages of the region, Greenlandic, Sámi, Icelandic and Faeroese where the ”threat” does not come from only English but also from e.g. Danish.</a:t>
            </a:r>
          </a:p>
          <a:p>
            <a:pPr eaLnBrk="1" hangingPunct="1">
              <a:spcBef>
                <a:spcPts val="450"/>
              </a:spcBef>
              <a:buClrTx/>
              <a:buFontTx/>
              <a:buNone/>
            </a:pPr>
            <a:endParaRPr lang="sv-SE" altLang="sv-SE">
              <a:latin typeface="Tahoma" panose="020B0604030504040204" pitchFamily="34" charset="0"/>
              <a:ea typeface="Noto Sans CJK SC Regular"/>
              <a:cs typeface="Noto Sans CJK SC Regular"/>
            </a:endParaRP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Here I will only mention a few findings from Norway and Denmark, and focus on Sweden.</a:t>
            </a: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I have the details of the books should anyone want them.</a:t>
            </a:r>
          </a:p>
        </p:txBody>
      </p:sp>
    </p:spTree>
    <p:extLst>
      <p:ext uri="{BB962C8B-B14F-4D97-AF65-F5344CB8AC3E}">
        <p14:creationId xmlns:p14="http://schemas.microsoft.com/office/powerpoint/2010/main" val="421648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76</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692768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06BFCB6-4474-40EE-A191-9770E535B27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C5661A1-2032-4006-A409-3BD4BF5E036C}"/>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3520327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432F5B4-268F-3295-DF46-147E66A754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5988">
              <a:spcBef>
                <a:spcPct val="30000"/>
              </a:spcBef>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1pPr>
            <a:lvl2pPr marL="744538" indent="-285750" defTabSz="915988">
              <a:spcBef>
                <a:spcPct val="30000"/>
              </a:spcBef>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2pPr>
            <a:lvl3pPr marL="1147763" indent="-227013" defTabSz="915988">
              <a:spcBef>
                <a:spcPct val="30000"/>
              </a:spcBef>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3pPr>
            <a:lvl4pPr marL="1608138" indent="-227013" defTabSz="915988">
              <a:spcBef>
                <a:spcPct val="30000"/>
              </a:spcBef>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4pPr>
            <a:lvl5pPr marL="2066925" indent="-227013" defTabSz="915988">
              <a:spcBef>
                <a:spcPct val="30000"/>
              </a:spcBef>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5pPr>
            <a:lvl6pPr marL="2524125" indent="-227013" defTabSz="915988" eaLnBrk="0" fontAlgn="base" hangingPunct="0">
              <a:spcBef>
                <a:spcPct val="30000"/>
              </a:spcBef>
              <a:spcAft>
                <a:spcPct val="0"/>
              </a:spcAft>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6pPr>
            <a:lvl7pPr marL="2981325" indent="-227013" defTabSz="915988" eaLnBrk="0" fontAlgn="base" hangingPunct="0">
              <a:spcBef>
                <a:spcPct val="30000"/>
              </a:spcBef>
              <a:spcAft>
                <a:spcPct val="0"/>
              </a:spcAft>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7pPr>
            <a:lvl8pPr marL="3438525" indent="-227013" defTabSz="915988" eaLnBrk="0" fontAlgn="base" hangingPunct="0">
              <a:spcBef>
                <a:spcPct val="30000"/>
              </a:spcBef>
              <a:spcAft>
                <a:spcPct val="0"/>
              </a:spcAft>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8pPr>
            <a:lvl9pPr marL="3895725" indent="-227013" defTabSz="915988" eaLnBrk="0" fontAlgn="base" hangingPunct="0">
              <a:spcBef>
                <a:spcPct val="30000"/>
              </a:spcBef>
              <a:spcAft>
                <a:spcPct val="0"/>
              </a:spcAft>
              <a:tabLst>
                <a:tab pos="0" algn="l"/>
                <a:tab pos="919163" algn="l"/>
                <a:tab pos="1839913" algn="l"/>
                <a:tab pos="2759075" algn="l"/>
                <a:tab pos="3679825" algn="l"/>
                <a:tab pos="4598988" algn="l"/>
                <a:tab pos="5519738" algn="l"/>
                <a:tab pos="6438900" algn="l"/>
                <a:tab pos="7359650" algn="l"/>
                <a:tab pos="8278813" algn="l"/>
                <a:tab pos="9199563" algn="l"/>
                <a:tab pos="10118725" algn="l"/>
              </a:tabLst>
              <a:defRPr sz="1200">
                <a:solidFill>
                  <a:schemeClr val="tx1"/>
                </a:solidFill>
                <a:latin typeface="Arial" panose="020B0604020202020204" pitchFamily="34" charset="0"/>
              </a:defRPr>
            </a:lvl9pPr>
          </a:lstStyle>
          <a:p>
            <a:pPr>
              <a:spcBef>
                <a:spcPct val="0"/>
              </a:spcBef>
            </a:pPr>
            <a:fld id="{3DD26EDB-E993-48B1-BE28-FBACCA22DF99}" type="slidenum">
              <a:rPr lang="sv-SE" altLang="sv-SE" smtClean="0">
                <a:latin typeface="Tahoma" panose="020B0604030504040204" pitchFamily="34" charset="0"/>
              </a:rPr>
              <a:pPr>
                <a:spcBef>
                  <a:spcPct val="0"/>
                </a:spcBef>
              </a:pPr>
              <a:t>78</a:t>
            </a:fld>
            <a:endParaRPr lang="sv-SE" altLang="sv-SE">
              <a:latin typeface="Tahoma" panose="020B0604030504040204" pitchFamily="34" charset="0"/>
            </a:endParaRPr>
          </a:p>
        </p:txBody>
      </p:sp>
      <p:sp>
        <p:nvSpPr>
          <p:cNvPr id="11267" name="Rectangle 2">
            <a:extLst>
              <a:ext uri="{FF2B5EF4-FFF2-40B4-BE49-F238E27FC236}">
                <a16:creationId xmlns:a16="http://schemas.microsoft.com/office/drawing/2014/main" id="{559729E2-A77A-DBE4-ECFA-3B637D08FE6E}"/>
              </a:ext>
            </a:extLst>
          </p:cNvPr>
          <p:cNvSpPr>
            <a:spLocks noGrp="1" noRot="1" noChangeAspect="1" noChangeArrowheads="1" noTextEdit="1"/>
          </p:cNvSpPr>
          <p:nvPr>
            <p:ph type="sldImg"/>
          </p:nvPr>
        </p:nvSpPr>
        <p:spPr>
          <a:xfrm>
            <a:off x="112713" y="747713"/>
            <a:ext cx="6640512" cy="3735387"/>
          </a:xfrm>
          <a:ln/>
        </p:spPr>
      </p:sp>
      <p:sp>
        <p:nvSpPr>
          <p:cNvPr id="11268" name="Rectangle 3">
            <a:extLst>
              <a:ext uri="{FF2B5EF4-FFF2-40B4-BE49-F238E27FC236}">
                <a16:creationId xmlns:a16="http://schemas.microsoft.com/office/drawing/2014/main" id="{4FEE24FC-7AB2-0C21-2E57-58DE03D8A232}"/>
              </a:ext>
            </a:extLst>
          </p:cNvPr>
          <p:cNvSpPr>
            <a:spLocks noGrp="1" noChangeArrowheads="1"/>
          </p:cNvSpPr>
          <p:nvPr>
            <p:ph type="body" idx="1"/>
          </p:nvPr>
        </p:nvSpPr>
        <p:spPr>
          <a:xfrm>
            <a:off x="914400" y="4732338"/>
            <a:ext cx="5037138" cy="448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7013" indent="-227013"/>
            <a:endParaRPr lang="sv-SE" altLang="sv-S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BEC5416-4F65-2735-93DC-FF096A91174F}"/>
              </a:ext>
            </a:extLst>
          </p:cNvPr>
          <p:cNvSpPr>
            <a:spLocks noGrp="1" noRot="1" noChangeAspect="1" noChangeArrowheads="1" noTextEdit="1"/>
          </p:cNvSpPr>
          <p:nvPr>
            <p:ph type="sldImg"/>
          </p:nvPr>
        </p:nvSpPr>
        <p:spPr>
          <a:xfrm>
            <a:off x="-217488" y="808038"/>
            <a:ext cx="7183438" cy="4041775"/>
          </a:xfrm>
          <a:ln/>
        </p:spPr>
      </p:sp>
      <p:sp>
        <p:nvSpPr>
          <p:cNvPr id="33795" name="Rectangle 3">
            <a:extLst>
              <a:ext uri="{FF2B5EF4-FFF2-40B4-BE49-F238E27FC236}">
                <a16:creationId xmlns:a16="http://schemas.microsoft.com/office/drawing/2014/main" id="{FB1E6BEE-2DA5-8C24-3B4B-BDFD42D7CB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a:t>https://www.ncdc.ge/Handlers/GetFile.ashx?ID=3d6a0135-548f-4bcb-97f2-743865443537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12</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090389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80</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sv-SE" dirty="0"/>
          </a:p>
        </p:txBody>
      </p:sp>
    </p:spTree>
    <p:extLst>
      <p:ext uri="{BB962C8B-B14F-4D97-AF65-F5344CB8AC3E}">
        <p14:creationId xmlns:p14="http://schemas.microsoft.com/office/powerpoint/2010/main" val="899517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81</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dirty="0"/>
              <a:t>https://ndupress.ndu.edu/Media/News/News-Article-View/Article/1413093/department-of-defense-terminology-program/</a:t>
            </a:r>
          </a:p>
        </p:txBody>
      </p:sp>
    </p:spTree>
    <p:extLst>
      <p:ext uri="{BB962C8B-B14F-4D97-AF65-F5344CB8AC3E}">
        <p14:creationId xmlns:p14="http://schemas.microsoft.com/office/powerpoint/2010/main" val="3926980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A4FF79ED-3676-D95F-A28B-B02524EF7F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DFA805DB-4DF8-4B78-979E-6FD4B9CB6F97}" type="slidenum">
              <a:rPr lang="sv-SE" altLang="sv-SE" smtClean="0">
                <a:latin typeface="Tahoma" panose="020B0604030504040204" pitchFamily="34" charset="0"/>
              </a:rPr>
              <a:pPr>
                <a:spcBef>
                  <a:spcPct val="0"/>
                </a:spcBef>
                <a:buClrTx/>
                <a:buFontTx/>
                <a:buNone/>
              </a:pPr>
              <a:t>82</a:t>
            </a:fld>
            <a:endParaRPr lang="sv-SE" altLang="sv-SE">
              <a:latin typeface="Tahoma" panose="020B0604030504040204" pitchFamily="34" charset="0"/>
            </a:endParaRPr>
          </a:p>
        </p:txBody>
      </p:sp>
      <p:sp>
        <p:nvSpPr>
          <p:cNvPr id="160771" name="Text Box 1">
            <a:extLst>
              <a:ext uri="{FF2B5EF4-FFF2-40B4-BE49-F238E27FC236}">
                <a16:creationId xmlns:a16="http://schemas.microsoft.com/office/drawing/2014/main" id="{3E66AFCB-C824-BFAD-073E-7BD571AA329B}"/>
              </a:ext>
            </a:extLst>
          </p:cNvPr>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A253953C-F325-4667-A5AA-80E237530C57}" type="slidenum">
              <a:rPr lang="sv-SE" altLang="sv-SE">
                <a:latin typeface="Tahoma" panose="020B0604030504040204" pitchFamily="34" charset="0"/>
              </a:rPr>
              <a:pPr algn="r">
                <a:spcBef>
                  <a:spcPct val="0"/>
                </a:spcBef>
                <a:buClrTx/>
                <a:buFontTx/>
                <a:buNone/>
              </a:pPr>
              <a:t>82</a:t>
            </a:fld>
            <a:endParaRPr lang="sv-SE" altLang="sv-SE">
              <a:latin typeface="Tahoma" panose="020B0604030504040204" pitchFamily="34" charset="0"/>
            </a:endParaRPr>
          </a:p>
        </p:txBody>
      </p:sp>
      <p:sp>
        <p:nvSpPr>
          <p:cNvPr id="160772" name="Rectangle 2">
            <a:extLst>
              <a:ext uri="{FF2B5EF4-FFF2-40B4-BE49-F238E27FC236}">
                <a16:creationId xmlns:a16="http://schemas.microsoft.com/office/drawing/2014/main" id="{04A5E699-1AAB-30D5-92DE-522DA05FA896}"/>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3" name="Text Box 3">
            <a:extLst>
              <a:ext uri="{FF2B5EF4-FFF2-40B4-BE49-F238E27FC236}">
                <a16:creationId xmlns:a16="http://schemas.microsoft.com/office/drawing/2014/main" id="{27BF35A0-D853-1E88-B328-398A800F40E1}"/>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Tree>
    <p:extLst>
      <p:ext uri="{BB962C8B-B14F-4D97-AF65-F5344CB8AC3E}">
        <p14:creationId xmlns:p14="http://schemas.microsoft.com/office/powerpoint/2010/main" val="41675028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FC803A0A-7F19-A974-C87F-BD4AEA537AD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67FB8D9E-6BEE-4BCA-B5C4-8726F0C6643A}" type="slidenum">
              <a:rPr lang="sv-SE" altLang="sv-SE" smtClean="0">
                <a:latin typeface="Tahoma" panose="020B0604030504040204" pitchFamily="34" charset="0"/>
              </a:rPr>
              <a:pPr>
                <a:spcBef>
                  <a:spcPct val="0"/>
                </a:spcBef>
                <a:buClrTx/>
                <a:buFontTx/>
                <a:buNone/>
              </a:pPr>
              <a:t>83</a:t>
            </a:fld>
            <a:endParaRPr lang="sv-SE" altLang="sv-SE">
              <a:latin typeface="Tahoma" panose="020B0604030504040204" pitchFamily="34" charset="0"/>
            </a:endParaRPr>
          </a:p>
        </p:txBody>
      </p:sp>
      <p:sp>
        <p:nvSpPr>
          <p:cNvPr id="150531" name="Text Box 1">
            <a:extLst>
              <a:ext uri="{FF2B5EF4-FFF2-40B4-BE49-F238E27FC236}">
                <a16:creationId xmlns:a16="http://schemas.microsoft.com/office/drawing/2014/main" id="{781E3DB2-30F8-AA51-0111-0B29DFB34A46}"/>
              </a:ext>
            </a:extLst>
          </p:cNvPr>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7685F69D-BD94-4751-A388-8A388D266F90}" type="slidenum">
              <a:rPr lang="sv-SE" altLang="sv-SE" sz="1100">
                <a:latin typeface="Tahoma" panose="020B0604030504040204" pitchFamily="34" charset="0"/>
              </a:rPr>
              <a:pPr algn="r">
                <a:spcBef>
                  <a:spcPct val="0"/>
                </a:spcBef>
                <a:buClrTx/>
                <a:buFontTx/>
                <a:buNone/>
              </a:pPr>
              <a:t>83</a:t>
            </a:fld>
            <a:endParaRPr lang="sv-SE" altLang="sv-SE" sz="1100">
              <a:latin typeface="Tahoma" panose="020B0604030504040204" pitchFamily="34" charset="0"/>
            </a:endParaRPr>
          </a:p>
        </p:txBody>
      </p:sp>
      <p:sp>
        <p:nvSpPr>
          <p:cNvPr id="150532" name="Rectangle 2">
            <a:extLst>
              <a:ext uri="{FF2B5EF4-FFF2-40B4-BE49-F238E27FC236}">
                <a16:creationId xmlns:a16="http://schemas.microsoft.com/office/drawing/2014/main" id="{8FBB24DF-EDB0-881D-761E-6F1249D12002}"/>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3" name="Text Box 3">
            <a:extLst>
              <a:ext uri="{FF2B5EF4-FFF2-40B4-BE49-F238E27FC236}">
                <a16:creationId xmlns:a16="http://schemas.microsoft.com/office/drawing/2014/main" id="{296B3BFD-F105-854C-3A52-83BD1B1A9244}"/>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sv-SE" altLang="sv-SE">
                <a:latin typeface="Tahoma" panose="020B0604030504040204" pitchFamily="34" charset="0"/>
                <a:ea typeface="Noto Sans CJK SC Regular"/>
                <a:cs typeface="Noto Sans CJK SC Regular"/>
              </a:rPr>
              <a:t>Kara Warburtons bild av utvecklingen från 1990 till nu och hur den fortsätter i framtiden</a:t>
            </a: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Vi kommer att gå igenom trenderna och säga vad vi tror om dem</a:t>
            </a:r>
          </a:p>
          <a:p>
            <a:pPr eaLnBrk="1" hangingPunct="1">
              <a:spcBef>
                <a:spcPts val="450"/>
              </a:spcBef>
              <a:buClrTx/>
              <a:buFontTx/>
              <a:buNone/>
            </a:pPr>
            <a:r>
              <a:rPr lang="sv-SE" altLang="sv-SE">
                <a:latin typeface="Tahoma" panose="020B0604030504040204" pitchFamily="34" charset="0"/>
                <a:ea typeface="Noto Sans CJK SC Regular"/>
                <a:cs typeface="Noto Sans CJK SC Regular"/>
              </a:rPr>
              <a:t>Vi försöker också att ställa dem i relation till teknikinformation – utifrån vår begränsade kunskap</a:t>
            </a:r>
          </a:p>
        </p:txBody>
      </p:sp>
    </p:spTree>
    <p:extLst>
      <p:ext uri="{BB962C8B-B14F-4D97-AF65-F5344CB8AC3E}">
        <p14:creationId xmlns:p14="http://schemas.microsoft.com/office/powerpoint/2010/main" val="459107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84</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2008663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7D181D77-A05D-456D-92E1-2FAF87EB7143}"/>
              </a:ext>
            </a:extLst>
          </p:cNvPr>
          <p:cNvSpPr txBox="1">
            <a:spLocks noGrp="1" noChangeArrowheads="1"/>
          </p:cNvSpPr>
          <p:nvPr/>
        </p:nvSpPr>
        <p:spPr bwMode="auto">
          <a:xfrm>
            <a:off x="3860061" y="9446421"/>
            <a:ext cx="2950314" cy="49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48" tIns="45873" rIns="91748" bIns="45873" anchor="b"/>
          <a:lstStyle>
            <a:lvl1pPr defTabSz="9128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defTabSz="9128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defTabSz="9128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defTabSz="9128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defTabSz="9128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9128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9128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9128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9128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lgn="r">
              <a:spcBef>
                <a:spcPct val="0"/>
              </a:spcBef>
              <a:buClrTx/>
              <a:buSzTx/>
              <a:buFontTx/>
              <a:buNone/>
            </a:pPr>
            <a:fld id="{60FF33AF-A2A2-4A1D-A14F-038715993C71}" type="slidenum">
              <a:rPr lang="sv-SE" altLang="sv-SE">
                <a:latin typeface="Tahoma" panose="020B0604030504040204" pitchFamily="34" charset="0"/>
              </a:rPr>
              <a:pPr algn="r">
                <a:spcBef>
                  <a:spcPct val="0"/>
                </a:spcBef>
                <a:buClrTx/>
                <a:buSzTx/>
                <a:buFontTx/>
                <a:buNone/>
              </a:pPr>
              <a:t>85</a:t>
            </a:fld>
            <a:endParaRPr lang="sv-SE" altLang="sv-SE">
              <a:latin typeface="Tahoma" panose="020B0604030504040204" pitchFamily="34" charset="0"/>
            </a:endParaRPr>
          </a:p>
        </p:txBody>
      </p:sp>
      <p:sp>
        <p:nvSpPr>
          <p:cNvPr id="570371" name="Rectangle 2">
            <a:extLst>
              <a:ext uri="{FF2B5EF4-FFF2-40B4-BE49-F238E27FC236}">
                <a16:creationId xmlns:a16="http://schemas.microsoft.com/office/drawing/2014/main" id="{40C16F2F-C835-4753-9527-9BA4C20598AF}"/>
              </a:ext>
            </a:extLst>
          </p:cNvPr>
          <p:cNvSpPr>
            <a:spLocks noGrp="1" noRot="1" noChangeAspect="1" noChangeArrowheads="1" noTextEdit="1"/>
          </p:cNvSpPr>
          <p:nvPr>
            <p:ph type="sldImg"/>
          </p:nvPr>
        </p:nvSpPr>
        <p:spPr>
          <a:ln/>
        </p:spPr>
      </p:sp>
      <p:sp>
        <p:nvSpPr>
          <p:cNvPr id="570372" name="Rectangle 3">
            <a:extLst>
              <a:ext uri="{FF2B5EF4-FFF2-40B4-BE49-F238E27FC236}">
                <a16:creationId xmlns:a16="http://schemas.microsoft.com/office/drawing/2014/main" id="{90387E6A-541E-4148-A31D-824119358545}"/>
              </a:ext>
            </a:extLst>
          </p:cNvPr>
          <p:cNvSpPr>
            <a:spLocks noGrp="1" noChangeArrowheads="1"/>
          </p:cNvSpPr>
          <p:nvPr>
            <p:ph type="body" idx="1"/>
          </p:nvPr>
        </p:nvSpPr>
        <p:spPr>
          <a:xfrm>
            <a:off x="908157" y="4722416"/>
            <a:ext cx="4994063" cy="44759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sv-SE" altLang="sv-SE"/>
              <a:t>Om vi i moment 13 fick lära oss hur man söker i, och bedömer, andras material ska vi här titta på hur vi kan skapa våra egna verktyg med hjälp av färdiga programvaror och system.</a:t>
            </a:r>
          </a:p>
          <a:p>
            <a:br>
              <a:rPr lang="sv-SE" altLang="sv-SE"/>
            </a:br>
            <a:r>
              <a:rPr lang="sv-SE" altLang="sv-SE"/>
              <a:t>Det finns i dag ett stort antal programvaror för terminologihantering på marknaden och vi kan inte visa alla här. (Vi har dock lagt ut information om några av dem på kursplattformen.)</a:t>
            </a:r>
          </a:p>
          <a:p>
            <a:r>
              <a:rPr lang="sv-SE" altLang="sv-SE"/>
              <a:t>Vi betonade nyss det viktiga i strukturen hos termbanken och alla program använder sig av någon from av termpostformat som i sin tur baserar sig på en uppsättning s.k. fält.</a:t>
            </a:r>
          </a:p>
          <a:p>
            <a:r>
              <a:rPr lang="sv-SE" altLang="sv-SE"/>
              <a:t>Här kommer vi bl.a. att visa det termpostformat som vi på TNC använder, NTRF, </a:t>
            </a:r>
            <a:r>
              <a:rPr lang="sv-SE" altLang="sv-SE" b="1"/>
              <a:t>Nordic Terminology Record Format</a:t>
            </a:r>
            <a:r>
              <a:rPr lang="sv-SE" altLang="sv-SE"/>
              <a:t>, men det finns som sagt många andra. Vi ska strax titta närmare på detta termpostformat.</a:t>
            </a:r>
          </a:p>
          <a:p>
            <a:r>
              <a:rPr lang="sv-SE" altLang="sv-SE"/>
              <a:t>Man arbetar även, inom internationell standardisering, med att ta fram ett internationellt utbytesformat (SALT) som kommer att underlätta utbyte av terminologiska data mellan olika typer av termbanker/system.</a:t>
            </a:r>
          </a:p>
          <a:p>
            <a:endParaRPr lang="sv-SE" altLang="sv-SE"/>
          </a:p>
        </p:txBody>
      </p:sp>
    </p:spTree>
    <p:extLst>
      <p:ext uri="{BB962C8B-B14F-4D97-AF65-F5344CB8AC3E}">
        <p14:creationId xmlns:p14="http://schemas.microsoft.com/office/powerpoint/2010/main" val="38010022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86</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i="1" kern="0" dirty="0">
                <a:effectLst/>
                <a:latin typeface="Times New Roman" panose="02020603050405020304" pitchFamily="18" charset="0"/>
                <a:ea typeface="Times New Roman" panose="02020603050405020304" pitchFamily="18" charset="0"/>
              </a:rPr>
              <a:t>ATA Chronicle</a:t>
            </a:r>
            <a:endParaRPr lang="en-US" altLang="sv-SE" dirty="0"/>
          </a:p>
        </p:txBody>
      </p:sp>
    </p:spTree>
    <p:extLst>
      <p:ext uri="{BB962C8B-B14F-4D97-AF65-F5344CB8AC3E}">
        <p14:creationId xmlns:p14="http://schemas.microsoft.com/office/powerpoint/2010/main" val="42824352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87</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i="1" kern="0" dirty="0">
                <a:effectLst/>
                <a:latin typeface="Times New Roman" panose="02020603050405020304" pitchFamily="18" charset="0"/>
                <a:ea typeface="Times New Roman" panose="02020603050405020304" pitchFamily="18" charset="0"/>
              </a:rPr>
              <a:t>ATA Chronicle</a:t>
            </a:r>
            <a:endParaRPr lang="en-US" altLang="sv-SE" dirty="0"/>
          </a:p>
        </p:txBody>
      </p:sp>
    </p:spTree>
    <p:extLst>
      <p:ext uri="{BB962C8B-B14F-4D97-AF65-F5344CB8AC3E}">
        <p14:creationId xmlns:p14="http://schemas.microsoft.com/office/powerpoint/2010/main" val="35323537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B81206FB-481B-4366-0D02-2FEC29B213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4323818-31E5-464D-A4D1-84A56E7643FA}" type="slidenum">
              <a:rPr lang="sv-SE" altLang="sv-SE" smtClean="0">
                <a:latin typeface="Tahoma" panose="020B0604030504040204" pitchFamily="34" charset="0"/>
              </a:rPr>
              <a:pPr>
                <a:spcBef>
                  <a:spcPct val="0"/>
                </a:spcBef>
                <a:buClrTx/>
                <a:buFontTx/>
                <a:buNone/>
              </a:pPr>
              <a:t>88</a:t>
            </a:fld>
            <a:endParaRPr lang="sv-SE" altLang="sv-SE">
              <a:latin typeface="Tahoma" panose="020B0604030504040204" pitchFamily="34" charset="0"/>
            </a:endParaRPr>
          </a:p>
        </p:txBody>
      </p:sp>
      <p:sp>
        <p:nvSpPr>
          <p:cNvPr id="216067" name="Rectangle 1">
            <a:extLst>
              <a:ext uri="{FF2B5EF4-FFF2-40B4-BE49-F238E27FC236}">
                <a16:creationId xmlns:a16="http://schemas.microsoft.com/office/drawing/2014/main" id="{EEA67740-2AC7-F72A-0FB2-FEF5D5A14C2C}"/>
              </a:ext>
            </a:extLst>
          </p:cNvPr>
          <p:cNvSpPr>
            <a:spLocks noGrp="1" noRot="1" noChangeAspect="1" noChangeArrowheads="1" noTextEdit="1"/>
          </p:cNvSpPr>
          <p:nvPr>
            <p:ph type="sldImg"/>
          </p:nvPr>
        </p:nvSpPr>
        <p:spPr>
          <a:xfrm>
            <a:off x="93663" y="746125"/>
            <a:ext cx="6613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6068" name="Text Box 2">
            <a:extLst>
              <a:ext uri="{FF2B5EF4-FFF2-40B4-BE49-F238E27FC236}">
                <a16:creationId xmlns:a16="http://schemas.microsoft.com/office/drawing/2014/main" id="{CD29D9D1-4006-F7E9-5CC2-8F281BF2B1D8}"/>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B46998A2-7324-5F9D-FDE1-4C2F166BBDD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1F17B00C-DEC2-494F-9579-37CDF41231AE}" type="slidenum">
              <a:rPr lang="sv-SE" altLang="sv-SE" smtClean="0">
                <a:latin typeface="Tahoma" panose="020B0604030504040204" pitchFamily="34" charset="0"/>
              </a:rPr>
              <a:pPr>
                <a:spcBef>
                  <a:spcPct val="0"/>
                </a:spcBef>
                <a:buClrTx/>
                <a:buFontTx/>
                <a:buNone/>
              </a:pPr>
              <a:t>89</a:t>
            </a:fld>
            <a:endParaRPr lang="sv-SE" altLang="sv-SE">
              <a:latin typeface="Tahoma" panose="020B0604030504040204" pitchFamily="34" charset="0"/>
            </a:endParaRPr>
          </a:p>
        </p:txBody>
      </p:sp>
      <p:sp>
        <p:nvSpPr>
          <p:cNvPr id="220163" name="Rectangle 1">
            <a:extLst>
              <a:ext uri="{FF2B5EF4-FFF2-40B4-BE49-F238E27FC236}">
                <a16:creationId xmlns:a16="http://schemas.microsoft.com/office/drawing/2014/main" id="{EA2DEB75-1B28-D7EB-9C3F-225B8BA4D20E}"/>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Text Box 2">
            <a:extLst>
              <a:ext uri="{FF2B5EF4-FFF2-40B4-BE49-F238E27FC236}">
                <a16:creationId xmlns:a16="http://schemas.microsoft.com/office/drawing/2014/main" id="{1D40E477-C952-A6DB-4C07-5A2048B12649}"/>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Tree>
    <p:extLst>
      <p:ext uri="{BB962C8B-B14F-4D97-AF65-F5344CB8AC3E}">
        <p14:creationId xmlns:p14="http://schemas.microsoft.com/office/powerpoint/2010/main" val="241235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84E3169-F317-2A3C-E4A2-D43B2906F6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ahoma" panose="020B0604030504040204" pitchFamily="34" charset="0"/>
              </a:defRPr>
            </a:lvl1pPr>
            <a:lvl2pPr marL="744538" indent="-285750">
              <a:defRPr sz="2400">
                <a:solidFill>
                  <a:schemeClr val="tx1"/>
                </a:solidFill>
                <a:latin typeface="Tahoma" panose="020B0604030504040204" pitchFamily="34" charset="0"/>
              </a:defRPr>
            </a:lvl2pPr>
            <a:lvl3pPr marL="1147763" indent="-228600">
              <a:defRPr sz="2400">
                <a:solidFill>
                  <a:schemeClr val="tx1"/>
                </a:solidFill>
                <a:latin typeface="Tahoma" panose="020B0604030504040204" pitchFamily="34" charset="0"/>
              </a:defRPr>
            </a:lvl3pPr>
            <a:lvl4pPr marL="1606550" indent="-228600">
              <a:defRPr sz="2400">
                <a:solidFill>
                  <a:schemeClr val="tx1"/>
                </a:solidFill>
                <a:latin typeface="Tahoma" panose="020B0604030504040204" pitchFamily="34" charset="0"/>
              </a:defRPr>
            </a:lvl4pPr>
            <a:lvl5pPr marL="2066925" indent="-228600">
              <a:defRPr sz="2400">
                <a:solidFill>
                  <a:schemeClr val="tx1"/>
                </a:solidFill>
                <a:latin typeface="Tahoma" panose="020B0604030504040204" pitchFamily="34" charset="0"/>
              </a:defRPr>
            </a:lvl5pPr>
            <a:lvl6pPr marL="2524125" indent="-228600" eaLnBrk="0" fontAlgn="base" hangingPunct="0">
              <a:spcBef>
                <a:spcPct val="0"/>
              </a:spcBef>
              <a:spcAft>
                <a:spcPct val="0"/>
              </a:spcAft>
              <a:defRPr sz="2400">
                <a:solidFill>
                  <a:schemeClr val="tx1"/>
                </a:solidFill>
                <a:latin typeface="Tahoma" panose="020B0604030504040204" pitchFamily="34" charset="0"/>
              </a:defRPr>
            </a:lvl6pPr>
            <a:lvl7pPr marL="2981325" indent="-228600" eaLnBrk="0" fontAlgn="base" hangingPunct="0">
              <a:spcBef>
                <a:spcPct val="0"/>
              </a:spcBef>
              <a:spcAft>
                <a:spcPct val="0"/>
              </a:spcAft>
              <a:defRPr sz="2400">
                <a:solidFill>
                  <a:schemeClr val="tx1"/>
                </a:solidFill>
                <a:latin typeface="Tahoma" panose="020B0604030504040204" pitchFamily="34" charset="0"/>
              </a:defRPr>
            </a:lvl7pPr>
            <a:lvl8pPr marL="3438525" indent="-228600" eaLnBrk="0" fontAlgn="base" hangingPunct="0">
              <a:spcBef>
                <a:spcPct val="0"/>
              </a:spcBef>
              <a:spcAft>
                <a:spcPct val="0"/>
              </a:spcAft>
              <a:defRPr sz="2400">
                <a:solidFill>
                  <a:schemeClr val="tx1"/>
                </a:solidFill>
                <a:latin typeface="Tahoma" panose="020B0604030504040204" pitchFamily="34" charset="0"/>
              </a:defRPr>
            </a:lvl8pPr>
            <a:lvl9pPr marL="3895725" indent="-228600" eaLnBrk="0" fontAlgn="base" hangingPunct="0">
              <a:spcBef>
                <a:spcPct val="0"/>
              </a:spcBef>
              <a:spcAft>
                <a:spcPct val="0"/>
              </a:spcAft>
              <a:defRPr sz="2400">
                <a:solidFill>
                  <a:schemeClr val="tx1"/>
                </a:solidFill>
                <a:latin typeface="Tahoma" panose="020B0604030504040204" pitchFamily="34" charset="0"/>
              </a:defRPr>
            </a:lvl9pPr>
          </a:lstStyle>
          <a:p>
            <a:fld id="{36BB4EE7-C52C-427E-A9E0-F3062C94008F}" type="slidenum">
              <a:rPr lang="sv-SE" altLang="sv-SE" sz="1200" smtClean="0"/>
              <a:pPr/>
              <a:t>13</a:t>
            </a:fld>
            <a:endParaRPr lang="sv-SE" altLang="sv-SE" sz="1200"/>
          </a:p>
        </p:txBody>
      </p:sp>
      <p:sp>
        <p:nvSpPr>
          <p:cNvPr id="57347" name="Rectangle 2">
            <a:extLst>
              <a:ext uri="{FF2B5EF4-FFF2-40B4-BE49-F238E27FC236}">
                <a16:creationId xmlns:a16="http://schemas.microsoft.com/office/drawing/2014/main" id="{D52699B1-A48D-229D-5A71-8D9D67FFC44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E4295C7-FAB8-A469-C11B-5E640981D81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sv-SE" b="1"/>
              <a:t>translation</a:t>
            </a:r>
          </a:p>
          <a:p>
            <a:r>
              <a:rPr lang="en-US" altLang="sv-SE"/>
              <a:t>rendering of source language content into target language content, and the product of such a rendering in documented form</a:t>
            </a:r>
            <a:endParaRPr lang="sv-SE" altLang="sv-SE"/>
          </a:p>
          <a:p>
            <a:endParaRPr lang="en-US" altLang="sv-SE"/>
          </a:p>
        </p:txBody>
      </p:sp>
    </p:spTree>
    <p:extLst>
      <p:ext uri="{BB962C8B-B14F-4D97-AF65-F5344CB8AC3E}">
        <p14:creationId xmlns:p14="http://schemas.microsoft.com/office/powerpoint/2010/main" val="3098482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95FE956A-BA02-AD1B-2B66-D85C4E11748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98AA64D-DCF8-4501-9DE5-DEE4C48640CC}" type="slidenum">
              <a:rPr lang="sv-SE" altLang="sv-SE" smtClean="0">
                <a:latin typeface="Tahoma" panose="020B0604030504040204" pitchFamily="34" charset="0"/>
              </a:rPr>
              <a:pPr>
                <a:spcBef>
                  <a:spcPct val="0"/>
                </a:spcBef>
                <a:buClrTx/>
                <a:buFontTx/>
                <a:buNone/>
              </a:pPr>
              <a:t>90</a:t>
            </a:fld>
            <a:endParaRPr lang="sv-SE" altLang="sv-SE">
              <a:latin typeface="Tahoma" panose="020B0604030504040204" pitchFamily="34" charset="0"/>
            </a:endParaRPr>
          </a:p>
        </p:txBody>
      </p:sp>
      <p:sp>
        <p:nvSpPr>
          <p:cNvPr id="222211" name="Rectangle 1">
            <a:extLst>
              <a:ext uri="{FF2B5EF4-FFF2-40B4-BE49-F238E27FC236}">
                <a16:creationId xmlns:a16="http://schemas.microsoft.com/office/drawing/2014/main" id="{2CC6B7BB-B2B5-8A8A-E1F9-EC99E91B0619}"/>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Text Box 2">
            <a:extLst>
              <a:ext uri="{FF2B5EF4-FFF2-40B4-BE49-F238E27FC236}">
                <a16:creationId xmlns:a16="http://schemas.microsoft.com/office/drawing/2014/main" id="{9B91A2CF-4D5E-0186-2F81-EACDE8BD1FD0}"/>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Tree>
    <p:extLst>
      <p:ext uri="{BB962C8B-B14F-4D97-AF65-F5344CB8AC3E}">
        <p14:creationId xmlns:p14="http://schemas.microsoft.com/office/powerpoint/2010/main" val="619174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B2C160ED-F63E-1104-AE8D-A8FB31E0434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A92FC2ED-4674-4EA8-B2A7-6F7C6E204072}" type="slidenum">
              <a:rPr lang="sv-SE" altLang="sv-SE" smtClean="0">
                <a:latin typeface="Tahoma" panose="020B0604030504040204" pitchFamily="34" charset="0"/>
              </a:rPr>
              <a:pPr>
                <a:spcBef>
                  <a:spcPct val="0"/>
                </a:spcBef>
                <a:buClrTx/>
                <a:buFontTx/>
                <a:buNone/>
              </a:pPr>
              <a:t>91</a:t>
            </a:fld>
            <a:endParaRPr lang="sv-SE" altLang="sv-SE">
              <a:latin typeface="Tahoma" panose="020B0604030504040204" pitchFamily="34" charset="0"/>
            </a:endParaRPr>
          </a:p>
        </p:txBody>
      </p:sp>
      <p:sp>
        <p:nvSpPr>
          <p:cNvPr id="224259" name="Rectangle 1">
            <a:extLst>
              <a:ext uri="{FF2B5EF4-FFF2-40B4-BE49-F238E27FC236}">
                <a16:creationId xmlns:a16="http://schemas.microsoft.com/office/drawing/2014/main" id="{8EEFD8E6-527E-D7F2-9B09-7ABDE5F29E31}"/>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60" name="Text Box 2">
            <a:extLst>
              <a:ext uri="{FF2B5EF4-FFF2-40B4-BE49-F238E27FC236}">
                <a16:creationId xmlns:a16="http://schemas.microsoft.com/office/drawing/2014/main" id="{66F240C9-76AD-3FA6-E9CE-A645E25A1EF1}"/>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224261" name="Text Box 3">
            <a:extLst>
              <a:ext uri="{FF2B5EF4-FFF2-40B4-BE49-F238E27FC236}">
                <a16:creationId xmlns:a16="http://schemas.microsoft.com/office/drawing/2014/main" id="{443AC8EA-713F-EE1B-E445-374540F80EAC}"/>
              </a:ext>
            </a:extLst>
          </p:cNvPr>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D99465E5-3E79-4C48-9915-87AC75E78D30}" type="slidenum">
              <a:rPr lang="sv-SE" altLang="sv-SE">
                <a:latin typeface="Tahoma" panose="020B0604030504040204" pitchFamily="34" charset="0"/>
              </a:rPr>
              <a:pPr algn="r">
                <a:spcBef>
                  <a:spcPct val="0"/>
                </a:spcBef>
                <a:buClrTx/>
                <a:buFontTx/>
                <a:buNone/>
              </a:pPr>
              <a:t>91</a:t>
            </a:fld>
            <a:endParaRPr lang="sv-SE" altLang="sv-SE">
              <a:latin typeface="Tahoma" panose="020B0604030504040204" pitchFamily="34" charset="0"/>
            </a:endParaRPr>
          </a:p>
        </p:txBody>
      </p:sp>
    </p:spTree>
    <p:extLst>
      <p:ext uri="{BB962C8B-B14F-4D97-AF65-F5344CB8AC3E}">
        <p14:creationId xmlns:p14="http://schemas.microsoft.com/office/powerpoint/2010/main" val="38496533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36A41C7D-4917-FE94-0D7D-BCA50FA752F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9B544C33-A69A-4B48-A872-1AAF1A8C7ADF}" type="slidenum">
              <a:rPr lang="sv-SE" altLang="sv-SE" smtClean="0">
                <a:latin typeface="Tahoma" panose="020B0604030504040204" pitchFamily="34" charset="0"/>
              </a:rPr>
              <a:pPr>
                <a:spcBef>
                  <a:spcPct val="0"/>
                </a:spcBef>
                <a:buClrTx/>
                <a:buFontTx/>
                <a:buNone/>
              </a:pPr>
              <a:t>92</a:t>
            </a:fld>
            <a:endParaRPr lang="sv-SE" altLang="sv-SE">
              <a:latin typeface="Tahoma" panose="020B0604030504040204" pitchFamily="34" charset="0"/>
            </a:endParaRPr>
          </a:p>
        </p:txBody>
      </p:sp>
      <p:sp>
        <p:nvSpPr>
          <p:cNvPr id="226307" name="Rectangle 1">
            <a:extLst>
              <a:ext uri="{FF2B5EF4-FFF2-40B4-BE49-F238E27FC236}">
                <a16:creationId xmlns:a16="http://schemas.microsoft.com/office/drawing/2014/main" id="{6BED33E9-A3FD-1765-5D82-C77B2DD9301E}"/>
              </a:ext>
            </a:extLst>
          </p:cNvPr>
          <p:cNvSpPr>
            <a:spLocks noGrp="1" noRot="1" noChangeAspect="1" noChangeArrowheads="1" noTextEdit="1"/>
          </p:cNvSpPr>
          <p:nvPr>
            <p:ph type="sldImg"/>
          </p:nvPr>
        </p:nvSpPr>
        <p:spPr>
          <a:xfrm>
            <a:off x="919163" y="746125"/>
            <a:ext cx="4962525" cy="3721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8" name="Text Box 2">
            <a:extLst>
              <a:ext uri="{FF2B5EF4-FFF2-40B4-BE49-F238E27FC236}">
                <a16:creationId xmlns:a16="http://schemas.microsoft.com/office/drawing/2014/main" id="{999909A5-BA12-3C90-3FFE-A472F9C80BA3}"/>
              </a:ext>
            </a:extLst>
          </p:cNvPr>
          <p:cNvSpPr txBox="1">
            <a:spLocks noChangeArrowheads="1"/>
          </p:cNvSpPr>
          <p:nvPr/>
        </p:nvSpPr>
        <p:spPr bwMode="auto">
          <a:xfrm>
            <a:off x="906463" y="4714875"/>
            <a:ext cx="4986337"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226309" name="Text Box 3">
            <a:extLst>
              <a:ext uri="{FF2B5EF4-FFF2-40B4-BE49-F238E27FC236}">
                <a16:creationId xmlns:a16="http://schemas.microsoft.com/office/drawing/2014/main" id="{5C423FC0-7C2D-F59C-07F9-0AD670426BC7}"/>
              </a:ext>
            </a:extLst>
          </p:cNvPr>
          <p:cNvSpPr txBox="1">
            <a:spLocks noChangeArrowheads="1"/>
          </p:cNvSpPr>
          <p:nvPr/>
        </p:nvSpPr>
        <p:spPr bwMode="auto">
          <a:xfrm>
            <a:off x="3852863" y="9431338"/>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00" rIns="91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lgn="r">
              <a:spcBef>
                <a:spcPct val="0"/>
              </a:spcBef>
              <a:buClrTx/>
              <a:buFontTx/>
              <a:buNone/>
            </a:pPr>
            <a:fld id="{7014D1AA-9776-49A5-875A-F20F2B86D370}" type="slidenum">
              <a:rPr lang="sv-SE" altLang="sv-SE">
                <a:latin typeface="Tahoma" panose="020B0604030504040204" pitchFamily="34" charset="0"/>
              </a:rPr>
              <a:pPr algn="r">
                <a:spcBef>
                  <a:spcPct val="0"/>
                </a:spcBef>
                <a:buClrTx/>
                <a:buFontTx/>
                <a:buNone/>
              </a:pPr>
              <a:t>92</a:t>
            </a:fld>
            <a:endParaRPr lang="sv-SE" altLang="sv-SE">
              <a:latin typeface="Tahoma" panose="020B0604030504040204" pitchFamily="34" charset="0"/>
            </a:endParaRPr>
          </a:p>
        </p:txBody>
      </p:sp>
    </p:spTree>
    <p:extLst>
      <p:ext uri="{BB962C8B-B14F-4D97-AF65-F5344CB8AC3E}">
        <p14:creationId xmlns:p14="http://schemas.microsoft.com/office/powerpoint/2010/main" val="58025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93</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r>
              <a:rPr lang="sv-SE" altLang="sv-SE"/>
              <a:t>Qu’est-ce qu’il y a au niveau de profils de la profession</a:t>
            </a:r>
          </a:p>
          <a:p>
            <a:r>
              <a:rPr lang="sv-SE" altLang="sv-SE"/>
              <a:t>Qu’est-ce qu’ils contiennent ?</a:t>
            </a:r>
          </a:p>
          <a:p>
            <a:r>
              <a:rPr lang="sv-SE" altLang="sv-SE"/>
              <a:t>Est-ce qu’ils sont actuels ?</a:t>
            </a:r>
          </a:p>
          <a:p>
            <a:r>
              <a:rPr lang="sv-SE" altLang="sv-SE"/>
              <a:t>Est-ce qu’ils ont influencé les formations ?</a:t>
            </a:r>
          </a:p>
        </p:txBody>
      </p:sp>
    </p:spTree>
    <p:extLst>
      <p:ext uri="{BB962C8B-B14F-4D97-AF65-F5344CB8AC3E}">
        <p14:creationId xmlns:p14="http://schemas.microsoft.com/office/powerpoint/2010/main" val="1782201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94</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r>
              <a:rPr lang="sv-SE" altLang="sv-SE"/>
              <a:t>Qu’est-ce qu’il y a au niveau de profils de la profession</a:t>
            </a:r>
          </a:p>
          <a:p>
            <a:r>
              <a:rPr lang="sv-SE" altLang="sv-SE"/>
              <a:t>Qu’est-ce qu’ils contiennent ?</a:t>
            </a:r>
          </a:p>
          <a:p>
            <a:r>
              <a:rPr lang="sv-SE" altLang="sv-SE"/>
              <a:t>Est-ce qu’ils sont actuels ?</a:t>
            </a:r>
          </a:p>
          <a:p>
            <a:r>
              <a:rPr lang="sv-SE" altLang="sv-SE"/>
              <a:t>Est-ce qu’ils ont influencé les formations ?</a:t>
            </a:r>
          </a:p>
        </p:txBody>
      </p:sp>
    </p:spTree>
    <p:extLst>
      <p:ext uri="{BB962C8B-B14F-4D97-AF65-F5344CB8AC3E}">
        <p14:creationId xmlns:p14="http://schemas.microsoft.com/office/powerpoint/2010/main" val="40641166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6B0295C-26AA-4C79-AA3B-E7B81D2D1360}"/>
              </a:ext>
            </a:extLst>
          </p:cNvPr>
          <p:cNvSpPr>
            <a:spLocks noGrp="1" noChangeArrowheads="1"/>
          </p:cNvSpPr>
          <p:nvPr>
            <p:ph type="sldNum" sz="quarter" idx="5"/>
          </p:nvPr>
        </p:nvSpPr>
        <p:spPr>
          <a:noFill/>
        </p:spPr>
        <p:txBody>
          <a:bodyPr/>
          <a:lstStyle>
            <a:lvl1pPr defTabSz="912813">
              <a:spcBef>
                <a:spcPct val="30000"/>
              </a:spcBef>
              <a:defRPr sz="1200">
                <a:solidFill>
                  <a:schemeClr val="tx1"/>
                </a:solidFill>
                <a:latin typeface="Tahoma" panose="020B0604030504040204" pitchFamily="34" charset="0"/>
              </a:defRPr>
            </a:lvl1pPr>
            <a:lvl2pPr marL="752475" indent="-288925" defTabSz="912813">
              <a:spcBef>
                <a:spcPct val="30000"/>
              </a:spcBef>
              <a:defRPr sz="1200">
                <a:solidFill>
                  <a:schemeClr val="tx1"/>
                </a:solidFill>
                <a:latin typeface="Tahoma" panose="020B0604030504040204" pitchFamily="34" charset="0"/>
              </a:defRPr>
            </a:lvl2pPr>
            <a:lvl3pPr marL="1158875" indent="-231775" defTabSz="912813">
              <a:spcBef>
                <a:spcPct val="30000"/>
              </a:spcBef>
              <a:defRPr sz="1200">
                <a:solidFill>
                  <a:schemeClr val="tx1"/>
                </a:solidFill>
                <a:latin typeface="Tahoma" panose="020B0604030504040204" pitchFamily="34" charset="0"/>
              </a:defRPr>
            </a:lvl3pPr>
            <a:lvl4pPr marL="1622425" indent="-231775" defTabSz="912813">
              <a:spcBef>
                <a:spcPct val="30000"/>
              </a:spcBef>
              <a:defRPr sz="1200">
                <a:solidFill>
                  <a:schemeClr val="tx1"/>
                </a:solidFill>
                <a:latin typeface="Tahoma" panose="020B0604030504040204" pitchFamily="34" charset="0"/>
              </a:defRPr>
            </a:lvl4pPr>
            <a:lvl5pPr marL="2085975" indent="-231775" defTabSz="912813">
              <a:spcBef>
                <a:spcPct val="30000"/>
              </a:spcBef>
              <a:defRPr sz="1200">
                <a:solidFill>
                  <a:schemeClr val="tx1"/>
                </a:solidFill>
                <a:latin typeface="Tahoma" panose="020B0604030504040204" pitchFamily="34" charset="0"/>
              </a:defRPr>
            </a:lvl5pPr>
            <a:lvl6pPr marL="2543175" indent="-231775" defTabSz="912813" eaLnBrk="0" fontAlgn="base" hangingPunct="0">
              <a:spcBef>
                <a:spcPct val="30000"/>
              </a:spcBef>
              <a:spcAft>
                <a:spcPct val="0"/>
              </a:spcAft>
              <a:defRPr sz="1200">
                <a:solidFill>
                  <a:schemeClr val="tx1"/>
                </a:solidFill>
                <a:latin typeface="Tahoma" panose="020B0604030504040204" pitchFamily="34" charset="0"/>
              </a:defRPr>
            </a:lvl6pPr>
            <a:lvl7pPr marL="3000375" indent="-231775" defTabSz="912813" eaLnBrk="0" fontAlgn="base" hangingPunct="0">
              <a:spcBef>
                <a:spcPct val="30000"/>
              </a:spcBef>
              <a:spcAft>
                <a:spcPct val="0"/>
              </a:spcAft>
              <a:defRPr sz="1200">
                <a:solidFill>
                  <a:schemeClr val="tx1"/>
                </a:solidFill>
                <a:latin typeface="Tahoma" panose="020B0604030504040204" pitchFamily="34" charset="0"/>
              </a:defRPr>
            </a:lvl7pPr>
            <a:lvl8pPr marL="3457575" indent="-231775" defTabSz="912813" eaLnBrk="0" fontAlgn="base" hangingPunct="0">
              <a:spcBef>
                <a:spcPct val="30000"/>
              </a:spcBef>
              <a:spcAft>
                <a:spcPct val="0"/>
              </a:spcAft>
              <a:defRPr sz="1200">
                <a:solidFill>
                  <a:schemeClr val="tx1"/>
                </a:solidFill>
                <a:latin typeface="Tahoma" panose="020B0604030504040204" pitchFamily="34" charset="0"/>
              </a:defRPr>
            </a:lvl8pPr>
            <a:lvl9pPr marL="3914775" indent="-231775" defTabSz="912813" eaLnBrk="0" fontAlgn="base" hangingPunct="0">
              <a:spcBef>
                <a:spcPct val="30000"/>
              </a:spcBef>
              <a:spcAft>
                <a:spcPct val="0"/>
              </a:spcAft>
              <a:defRPr sz="1200">
                <a:solidFill>
                  <a:schemeClr val="tx1"/>
                </a:solidFill>
                <a:latin typeface="Tahoma" panose="020B0604030504040204" pitchFamily="34" charset="0"/>
              </a:defRPr>
            </a:lvl9pPr>
          </a:lstStyle>
          <a:p>
            <a:pPr>
              <a:spcBef>
                <a:spcPct val="0"/>
              </a:spcBef>
            </a:pPr>
            <a:fld id="{2C1C8663-6A8E-46E7-B2FA-65418DD80A9C}" type="slidenum">
              <a:rPr lang="sv-SE" altLang="sv-SE"/>
              <a:pPr>
                <a:spcBef>
                  <a:spcPct val="0"/>
                </a:spcBef>
              </a:pPr>
              <a:t>95</a:t>
            </a:fld>
            <a:endParaRPr lang="sv-SE" altLang="sv-SE"/>
          </a:p>
        </p:txBody>
      </p:sp>
      <p:sp>
        <p:nvSpPr>
          <p:cNvPr id="23555" name="Rectangle 2">
            <a:extLst>
              <a:ext uri="{FF2B5EF4-FFF2-40B4-BE49-F238E27FC236}">
                <a16:creationId xmlns:a16="http://schemas.microsoft.com/office/drawing/2014/main" id="{D872ED60-3289-4F7E-8055-D74F3E8F73D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6343E88-4B26-4242-BA50-CAF384891CFA}"/>
              </a:ext>
            </a:extLst>
          </p:cNvPr>
          <p:cNvSpPr>
            <a:spLocks noGrp="1" noChangeArrowheads="1"/>
          </p:cNvSpPr>
          <p:nvPr>
            <p:ph type="body" idx="1"/>
          </p:nvPr>
        </p:nvSpPr>
        <p:spPr>
          <a:noFill/>
        </p:spPr>
        <p:txBody>
          <a:bodyPr/>
          <a:lstStyle/>
          <a:p>
            <a:endParaRPr lang="sv-SE" altLang="sv-SE" dirty="0"/>
          </a:p>
        </p:txBody>
      </p:sp>
    </p:spTree>
    <p:extLst>
      <p:ext uri="{BB962C8B-B14F-4D97-AF65-F5344CB8AC3E}">
        <p14:creationId xmlns:p14="http://schemas.microsoft.com/office/powerpoint/2010/main" val="93798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06BFCB6-4474-40EE-A191-9770E535B273}"/>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C5661A1-2032-4006-A409-3BD4BF5E036C}"/>
              </a:ext>
            </a:extLst>
          </p:cNvPr>
          <p:cNvSpPr>
            <a:spLocks noGrp="1" noChangeArrowheads="1"/>
          </p:cNvSpPr>
          <p:nvPr>
            <p:ph type="body" idx="1"/>
          </p:nvPr>
        </p:nvSpPr>
        <p:spPr>
          <a:noFill/>
        </p:spPr>
        <p:txBody>
          <a:bodyPr/>
          <a:lstStyle/>
          <a:p>
            <a:r>
              <a:rPr lang="en-US" altLang="sv-SE"/>
              <a:t>Föreläsning, föredrag</a:t>
            </a:r>
          </a:p>
          <a:p>
            <a:r>
              <a:rPr lang="en-US" altLang="sv-SE"/>
              <a:t>Förtroende, förankring, förvaltning</a:t>
            </a:r>
          </a:p>
          <a:p>
            <a:r>
              <a:rPr lang="en-US" altLang="sv-SE"/>
              <a:t>Förtjusning!</a:t>
            </a:r>
          </a:p>
        </p:txBody>
      </p:sp>
    </p:spTree>
    <p:extLst>
      <p:ext uri="{BB962C8B-B14F-4D97-AF65-F5344CB8AC3E}">
        <p14:creationId xmlns:p14="http://schemas.microsoft.com/office/powerpoint/2010/main" val="282484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hasCustomPrompt="1"/>
          </p:nvPr>
        </p:nvSpPr>
        <p:spPr>
          <a:xfrm>
            <a:off x="1450975" y="2526620"/>
            <a:ext cx="9144000" cy="2387600"/>
          </a:xfrm>
          <a:prstGeom prst="rect">
            <a:avLst/>
          </a:prstGeom>
        </p:spPr>
        <p:txBody>
          <a:bodyPr anchor="b"/>
          <a:lstStyle>
            <a:lvl1pPr algn="l">
              <a:defRPr sz="5000"/>
            </a:lvl1pPr>
          </a:lstStyle>
          <a:p>
            <a:r>
              <a:rPr lang="sv-SE"/>
              <a:t>Rubrik</a:t>
            </a:r>
            <a:endParaRPr lang="sv-SE" dirty="0"/>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1450975" y="5122864"/>
            <a:ext cx="6362246" cy="877887"/>
          </a:xfrm>
          <a:prstGeom prst="rect">
            <a:avLst/>
          </a:prstGeom>
        </p:spPr>
        <p:txBody>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Date Placeholder 6">
            <a:extLst>
              <a:ext uri="{FF2B5EF4-FFF2-40B4-BE49-F238E27FC236}">
                <a16:creationId xmlns:a16="http://schemas.microsoft.com/office/drawing/2014/main" id="{7F55E230-008A-C9C3-2DBA-6233C89BAA34}"/>
              </a:ext>
            </a:extLst>
          </p:cNvPr>
          <p:cNvSpPr>
            <a:spLocks noGrp="1"/>
          </p:cNvSpPr>
          <p:nvPr>
            <p:ph type="dt" sz="half" idx="10"/>
          </p:nvPr>
        </p:nvSpPr>
        <p:spPr/>
        <p:txBody>
          <a:bodyPr/>
          <a:lstStyle/>
          <a:p>
            <a:fld id="{F66A8B3C-BCC3-45F4-BC3A-C8AC39ABFCBD}" type="datetime1">
              <a:rPr lang="sv-SE" smtClean="0"/>
              <a:t>2024-06-04</a:t>
            </a:fld>
            <a:endParaRPr lang="sv-SE" dirty="0"/>
          </a:p>
        </p:txBody>
      </p:sp>
      <p:sp>
        <p:nvSpPr>
          <p:cNvPr id="8" name="Footer Placeholder 7">
            <a:extLst>
              <a:ext uri="{FF2B5EF4-FFF2-40B4-BE49-F238E27FC236}">
                <a16:creationId xmlns:a16="http://schemas.microsoft.com/office/drawing/2014/main" id="{CE7C9B3E-B8EF-372E-7FE8-F4E422295A21}"/>
              </a:ext>
            </a:extLst>
          </p:cNvPr>
          <p:cNvSpPr>
            <a:spLocks noGrp="1"/>
          </p:cNvSpPr>
          <p:nvPr>
            <p:ph type="ftr" sz="quarter" idx="11"/>
          </p:nvPr>
        </p:nvSpPr>
        <p:spPr/>
        <p:txBody>
          <a:bodyPr/>
          <a:lstStyle/>
          <a:p>
            <a:r>
              <a:rPr lang="sv-SE"/>
              <a:t>CAG</a:t>
            </a:r>
            <a:endParaRPr lang="sv-SE" dirty="0"/>
          </a:p>
        </p:txBody>
      </p:sp>
      <p:sp>
        <p:nvSpPr>
          <p:cNvPr id="9" name="Slide Number Placeholder 8">
            <a:extLst>
              <a:ext uri="{FF2B5EF4-FFF2-40B4-BE49-F238E27FC236}">
                <a16:creationId xmlns:a16="http://schemas.microsoft.com/office/drawing/2014/main" id="{E9AB502E-9CE2-3624-B57A-3A71408FC155}"/>
              </a:ext>
            </a:extLst>
          </p:cNvPr>
          <p:cNvSpPr>
            <a:spLocks noGrp="1"/>
          </p:cNvSpPr>
          <p:nvPr>
            <p:ph type="sldNum" sz="quarter" idx="12"/>
          </p:nvPr>
        </p:nvSpPr>
        <p:spPr/>
        <p:txBody>
          <a:bodyPr/>
          <a:lstStyle/>
          <a:p>
            <a:fld id="{20F5467F-CA83-4951-87CD-A29B72857444}" type="slidenum">
              <a:rPr lang="sv-SE" smtClean="0"/>
              <a:pPr/>
              <a:t>‹#›</a:t>
            </a:fld>
            <a:endParaRPr lang="sv-SE" dirty="0"/>
          </a:p>
        </p:txBody>
      </p:sp>
      <p:grpSp>
        <p:nvGrpSpPr>
          <p:cNvPr id="11" name="Graphic 8">
            <a:extLst>
              <a:ext uri="{FF2B5EF4-FFF2-40B4-BE49-F238E27FC236}">
                <a16:creationId xmlns:a16="http://schemas.microsoft.com/office/drawing/2014/main" id="{DB6D9E65-37A2-A1C4-B319-38342FDB726C}"/>
              </a:ext>
            </a:extLst>
          </p:cNvPr>
          <p:cNvGrpSpPr/>
          <p:nvPr userDrawn="1"/>
        </p:nvGrpSpPr>
        <p:grpSpPr>
          <a:xfrm>
            <a:off x="10656093" y="6048375"/>
            <a:ext cx="1121569" cy="549925"/>
            <a:chOff x="9034498" y="4510087"/>
            <a:chExt cx="1690079" cy="828675"/>
          </a:xfrm>
          <a:solidFill>
            <a:srgbClr val="FFFFFF"/>
          </a:solidFill>
        </p:grpSpPr>
        <p:sp>
          <p:nvSpPr>
            <p:cNvPr id="12" name="Freeform: Shape 11">
              <a:extLst>
                <a:ext uri="{FF2B5EF4-FFF2-40B4-BE49-F238E27FC236}">
                  <a16:creationId xmlns:a16="http://schemas.microsoft.com/office/drawing/2014/main" id="{860A392E-3F25-63CF-089A-5496C8D8935A}"/>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A5A17C38-F840-7CA1-38C5-F2A38CC026ED}"/>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27F3DA3D-D754-2B1D-0D5D-0946D2AE932D}"/>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CB105AB3-DFDF-80FD-2DCD-2D4480DA51C3}"/>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C5B389A6-54AE-8CCE-835B-9C4F38766ECB}"/>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350199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gen bild höger">
    <p:spTree>
      <p:nvGrpSpPr>
        <p:cNvPr id="1" name=""/>
        <p:cNvGrpSpPr/>
        <p:nvPr/>
      </p:nvGrpSpPr>
      <p:grpSpPr>
        <a:xfrm>
          <a:off x="0" y="0"/>
          <a:ext cx="0" cy="0"/>
          <a:chOff x="0" y="0"/>
          <a:chExt cx="0" cy="0"/>
        </a:xfrm>
      </p:grpSpPr>
      <p:pic>
        <p:nvPicPr>
          <p:cNvPr id="58" name="8BE22566-6F5B-4763-B3DC-DAA3182A1E8A">
            <a:extLst>
              <a:ext uri="{FF2B5EF4-FFF2-40B4-BE49-F238E27FC236}">
                <a16:creationId xmlns:a16="http://schemas.microsoft.com/office/drawing/2014/main" id="{33DA8CDD-80A9-89BD-37D0-19C775A4D5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C3B2DF68-7722-42F3-A57E-E306AA552F39}"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8" name="Title 17">
            <a:extLst>
              <a:ext uri="{FF2B5EF4-FFF2-40B4-BE49-F238E27FC236}">
                <a16:creationId xmlns:a16="http://schemas.microsoft.com/office/drawing/2014/main" id="{62A6B566-8807-2C1C-EF18-BD5F04CE1F4E}"/>
              </a:ext>
            </a:extLst>
          </p:cNvPr>
          <p:cNvSpPr>
            <a:spLocks noGrp="1"/>
          </p:cNvSpPr>
          <p:nvPr>
            <p:ph type="title" hasCustomPrompt="1"/>
          </p:nvPr>
        </p:nvSpPr>
        <p:spPr>
          <a:xfrm>
            <a:off x="442913" y="476251"/>
            <a:ext cx="6745681" cy="976313"/>
          </a:xfrm>
          <a:prstGeom prst="rect">
            <a:avLst/>
          </a:prstGeom>
        </p:spPr>
        <p:txBody>
          <a:bodyPr anchor="b"/>
          <a:lstStyle>
            <a:lvl1pPr>
              <a:defRPr>
                <a:solidFill>
                  <a:schemeClr val="tx1"/>
                </a:solidFill>
              </a:defRPr>
            </a:lvl1pPr>
          </a:lstStyle>
          <a:p>
            <a:r>
              <a:rPr lang="sv-SE" dirty="0"/>
              <a:t>Rubrik</a:t>
            </a:r>
          </a:p>
        </p:txBody>
      </p:sp>
      <p:grpSp>
        <p:nvGrpSpPr>
          <p:cNvPr id="12" name="Graphic 8">
            <a:extLst>
              <a:ext uri="{FF2B5EF4-FFF2-40B4-BE49-F238E27FC236}">
                <a16:creationId xmlns:a16="http://schemas.microsoft.com/office/drawing/2014/main" id="{482541BE-8000-BF58-29B6-690BDF34F308}"/>
              </a:ext>
            </a:extLst>
          </p:cNvPr>
          <p:cNvGrpSpPr/>
          <p:nvPr userDrawn="1"/>
        </p:nvGrpSpPr>
        <p:grpSpPr>
          <a:xfrm>
            <a:off x="10656093" y="6048375"/>
            <a:ext cx="1121569" cy="549925"/>
            <a:chOff x="9034498" y="4510087"/>
            <a:chExt cx="1690079" cy="828675"/>
          </a:xfrm>
          <a:solidFill>
            <a:srgbClr val="FFFFFF"/>
          </a:solidFill>
        </p:grpSpPr>
        <p:sp>
          <p:nvSpPr>
            <p:cNvPr id="13" name="Freeform: Shape 12">
              <a:extLst>
                <a:ext uri="{FF2B5EF4-FFF2-40B4-BE49-F238E27FC236}">
                  <a16:creationId xmlns:a16="http://schemas.microsoft.com/office/drawing/2014/main" id="{7B91262F-297F-F6C1-D8D8-92E4267E3FCA}"/>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56B0B01D-7A47-4E76-09CF-C2CAA966EBD5}"/>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894DCF0D-2EAE-7ACC-E99B-1C49C8628A62}"/>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6D10F4F2-7E5B-9DD1-957B-FC426D923102}"/>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20" name="Freeform: Shape 19">
              <a:extLst>
                <a:ext uri="{FF2B5EF4-FFF2-40B4-BE49-F238E27FC236}">
                  <a16:creationId xmlns:a16="http://schemas.microsoft.com/office/drawing/2014/main" id="{3B6246C8-0903-ABD3-7C31-A61478B9F500}"/>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1" name="Group 20">
            <a:extLst>
              <a:ext uri="{FF2B5EF4-FFF2-40B4-BE49-F238E27FC236}">
                <a16:creationId xmlns:a16="http://schemas.microsoft.com/office/drawing/2014/main" id="{B4A64193-995C-F350-F27E-ED7B485FB55A}"/>
              </a:ext>
            </a:extLst>
          </p:cNvPr>
          <p:cNvGrpSpPr/>
          <p:nvPr userDrawn="1"/>
        </p:nvGrpSpPr>
        <p:grpSpPr>
          <a:xfrm>
            <a:off x="453865" y="6251011"/>
            <a:ext cx="1355885" cy="324730"/>
            <a:chOff x="449103" y="5733781"/>
            <a:chExt cx="1372773" cy="328775"/>
          </a:xfrm>
        </p:grpSpPr>
        <p:sp>
          <p:nvSpPr>
            <p:cNvPr id="22" name="Freeform: Shape 21">
              <a:extLst>
                <a:ext uri="{FF2B5EF4-FFF2-40B4-BE49-F238E27FC236}">
                  <a16:creationId xmlns:a16="http://schemas.microsoft.com/office/drawing/2014/main" id="{8AAC5577-7BF1-476A-9F31-D38D233B2786}"/>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3" name="Graphic 7">
              <a:extLst>
                <a:ext uri="{FF2B5EF4-FFF2-40B4-BE49-F238E27FC236}">
                  <a16:creationId xmlns:a16="http://schemas.microsoft.com/office/drawing/2014/main" id="{628C0D45-654B-C635-2477-B4D2352A3B19}"/>
                </a:ext>
              </a:extLst>
            </p:cNvPr>
            <p:cNvGrpSpPr/>
            <p:nvPr/>
          </p:nvGrpSpPr>
          <p:grpSpPr>
            <a:xfrm>
              <a:off x="522988" y="5733781"/>
              <a:ext cx="249633" cy="119185"/>
              <a:chOff x="522988" y="5733781"/>
              <a:chExt cx="249633" cy="119185"/>
            </a:xfrm>
            <a:solidFill>
              <a:srgbClr val="FFFFFF"/>
            </a:solidFill>
          </p:grpSpPr>
          <p:sp>
            <p:nvSpPr>
              <p:cNvPr id="55" name="Freeform: Shape 54">
                <a:extLst>
                  <a:ext uri="{FF2B5EF4-FFF2-40B4-BE49-F238E27FC236}">
                    <a16:creationId xmlns:a16="http://schemas.microsoft.com/office/drawing/2014/main" id="{56FAE438-012B-2A71-4D10-C49BE9767489}"/>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AA1BDC7B-8AA4-495A-D73C-169A022B4872}"/>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7" name="Freeform: Shape 56">
                <a:extLst>
                  <a:ext uri="{FF2B5EF4-FFF2-40B4-BE49-F238E27FC236}">
                    <a16:creationId xmlns:a16="http://schemas.microsoft.com/office/drawing/2014/main" id="{C3025CA2-4608-EC3B-9786-DC9FBC59FC70}"/>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4" name="Freeform: Shape 23">
              <a:extLst>
                <a:ext uri="{FF2B5EF4-FFF2-40B4-BE49-F238E27FC236}">
                  <a16:creationId xmlns:a16="http://schemas.microsoft.com/office/drawing/2014/main" id="{EF27533E-4ABF-7563-4F9A-C41351207D5A}"/>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5" name="Graphic 7">
              <a:extLst>
                <a:ext uri="{FF2B5EF4-FFF2-40B4-BE49-F238E27FC236}">
                  <a16:creationId xmlns:a16="http://schemas.microsoft.com/office/drawing/2014/main" id="{4C4B5786-DB14-CBE3-12E5-37AD47B0038A}"/>
                </a:ext>
              </a:extLst>
            </p:cNvPr>
            <p:cNvGrpSpPr/>
            <p:nvPr/>
          </p:nvGrpSpPr>
          <p:grpSpPr>
            <a:xfrm>
              <a:off x="832449" y="5733863"/>
              <a:ext cx="688241" cy="154329"/>
              <a:chOff x="832449" y="5733863"/>
              <a:chExt cx="688241" cy="154329"/>
            </a:xfrm>
            <a:solidFill>
              <a:srgbClr val="FFFFFF"/>
            </a:solidFill>
          </p:grpSpPr>
          <p:sp>
            <p:nvSpPr>
              <p:cNvPr id="47" name="Freeform: Shape 46">
                <a:extLst>
                  <a:ext uri="{FF2B5EF4-FFF2-40B4-BE49-F238E27FC236}">
                    <a16:creationId xmlns:a16="http://schemas.microsoft.com/office/drawing/2014/main" id="{175E980A-138C-6939-D479-A481B5034DAF}"/>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CCDE9EC6-6AB2-E88B-5638-B83EE4FE1DAF}"/>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147808DC-4B8F-E604-4AD5-1A9499FAA3B6}"/>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221DA9AF-48A4-1634-F13E-53A39D0465D4}"/>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7A6C55EA-5AC3-0CEB-B281-671FCD9CFDBA}"/>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28C4B9DE-0F0E-8C13-F03B-E3101BEB4EBF}"/>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6BE1094D-C1F3-25E1-5814-0E4547AE7CF5}"/>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4A14D724-D4CD-797E-FC1A-518E502ECBB2}"/>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6" name="Freeform: Shape 25">
              <a:extLst>
                <a:ext uri="{FF2B5EF4-FFF2-40B4-BE49-F238E27FC236}">
                  <a16:creationId xmlns:a16="http://schemas.microsoft.com/office/drawing/2014/main" id="{892CAB0A-016F-6EA4-3A88-99703C3D71F4}"/>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D313BAB6-8BBF-C9C5-B0A6-664C47952C1B}"/>
                </a:ext>
              </a:extLst>
            </p:cNvPr>
            <p:cNvGrpSpPr/>
            <p:nvPr/>
          </p:nvGrpSpPr>
          <p:grpSpPr>
            <a:xfrm>
              <a:off x="1571663" y="5774238"/>
              <a:ext cx="161856" cy="113899"/>
              <a:chOff x="1571663" y="5774238"/>
              <a:chExt cx="161856" cy="113899"/>
            </a:xfrm>
            <a:solidFill>
              <a:srgbClr val="FFFFFF"/>
            </a:solidFill>
          </p:grpSpPr>
          <p:sp>
            <p:nvSpPr>
              <p:cNvPr id="45" name="Freeform: Shape 44">
                <a:extLst>
                  <a:ext uri="{FF2B5EF4-FFF2-40B4-BE49-F238E27FC236}">
                    <a16:creationId xmlns:a16="http://schemas.microsoft.com/office/drawing/2014/main" id="{E5CA6A0E-EA25-408E-E248-4BAE763334B4}"/>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A7CB772C-29DE-4815-D10D-B85E86CD7905}"/>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F71135E5-0C66-4BEC-BEF0-6257FD6BCEEA}"/>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DFE67BCD-7BFE-23D7-CF8E-927A0C3B2E5D}"/>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30" name="Graphic 7">
              <a:extLst>
                <a:ext uri="{FF2B5EF4-FFF2-40B4-BE49-F238E27FC236}">
                  <a16:creationId xmlns:a16="http://schemas.microsoft.com/office/drawing/2014/main" id="{607097B0-1F8D-42F7-2EB0-C7323806A357}"/>
                </a:ext>
              </a:extLst>
            </p:cNvPr>
            <p:cNvGrpSpPr/>
            <p:nvPr/>
          </p:nvGrpSpPr>
          <p:grpSpPr>
            <a:xfrm>
              <a:off x="523293" y="5924167"/>
              <a:ext cx="214959" cy="103273"/>
              <a:chOff x="852594" y="5924167"/>
              <a:chExt cx="214959" cy="103273"/>
            </a:xfrm>
            <a:solidFill>
              <a:srgbClr val="FFFFFF"/>
            </a:solidFill>
          </p:grpSpPr>
          <p:sp>
            <p:nvSpPr>
              <p:cNvPr id="42" name="Freeform: Shape 41">
                <a:extLst>
                  <a:ext uri="{FF2B5EF4-FFF2-40B4-BE49-F238E27FC236}">
                    <a16:creationId xmlns:a16="http://schemas.microsoft.com/office/drawing/2014/main" id="{7654BB74-A0F2-4476-E658-699FA3BC931F}"/>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AAA2A34C-4EE5-AE6D-5215-4A1F451CE549}"/>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7CC8D63C-C59D-5FB9-3AFF-3A82A4A07EBC}"/>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31" name="Freeform: Shape 30">
              <a:extLst>
                <a:ext uri="{FF2B5EF4-FFF2-40B4-BE49-F238E27FC236}">
                  <a16:creationId xmlns:a16="http://schemas.microsoft.com/office/drawing/2014/main" id="{1ABB8061-C98F-B482-4EEE-D4FCCB53A786}"/>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2" name="Graphic 7">
              <a:extLst>
                <a:ext uri="{FF2B5EF4-FFF2-40B4-BE49-F238E27FC236}">
                  <a16:creationId xmlns:a16="http://schemas.microsoft.com/office/drawing/2014/main" id="{5D84C755-D5EC-7D56-18DD-093BF09B8D8C}"/>
                </a:ext>
              </a:extLst>
            </p:cNvPr>
            <p:cNvGrpSpPr/>
            <p:nvPr/>
          </p:nvGrpSpPr>
          <p:grpSpPr>
            <a:xfrm>
              <a:off x="789530" y="5948823"/>
              <a:ext cx="157262" cy="113733"/>
              <a:chOff x="1118831" y="5948823"/>
              <a:chExt cx="157262" cy="113733"/>
            </a:xfrm>
            <a:solidFill>
              <a:srgbClr val="FFFFFF"/>
            </a:solidFill>
          </p:grpSpPr>
          <p:sp>
            <p:nvSpPr>
              <p:cNvPr id="40" name="Freeform: Shape 39">
                <a:extLst>
                  <a:ext uri="{FF2B5EF4-FFF2-40B4-BE49-F238E27FC236}">
                    <a16:creationId xmlns:a16="http://schemas.microsoft.com/office/drawing/2014/main" id="{E15B6542-9996-BC7A-58B1-7846DA8AD3AA}"/>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12058D8A-0C94-F24E-7910-588B7F161EFD}"/>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33" name="Freeform: Shape 32">
              <a:extLst>
                <a:ext uri="{FF2B5EF4-FFF2-40B4-BE49-F238E27FC236}">
                  <a16:creationId xmlns:a16="http://schemas.microsoft.com/office/drawing/2014/main" id="{C524A325-570B-78C6-04E8-FC273893B886}"/>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4" name="Graphic 7">
              <a:extLst>
                <a:ext uri="{FF2B5EF4-FFF2-40B4-BE49-F238E27FC236}">
                  <a16:creationId xmlns:a16="http://schemas.microsoft.com/office/drawing/2014/main" id="{AC9D0522-DF70-AC2A-5A6A-C8AE6943DDB4}"/>
                </a:ext>
              </a:extLst>
            </p:cNvPr>
            <p:cNvGrpSpPr/>
            <p:nvPr/>
          </p:nvGrpSpPr>
          <p:grpSpPr>
            <a:xfrm>
              <a:off x="1043009" y="5924167"/>
              <a:ext cx="450147" cy="136895"/>
              <a:chOff x="1372310" y="5924167"/>
              <a:chExt cx="450147" cy="136895"/>
            </a:xfrm>
            <a:solidFill>
              <a:srgbClr val="FFFFFF"/>
            </a:solidFill>
          </p:grpSpPr>
          <p:sp>
            <p:nvSpPr>
              <p:cNvPr id="35" name="Freeform: Shape 34">
                <a:extLst>
                  <a:ext uri="{FF2B5EF4-FFF2-40B4-BE49-F238E27FC236}">
                    <a16:creationId xmlns:a16="http://schemas.microsoft.com/office/drawing/2014/main" id="{9AF61120-A657-84E5-4C8B-9AD6556B45FA}"/>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CF344C76-2D77-33F0-135F-7AA87CC3B41F}"/>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AAFC6AEB-3303-1598-37B8-E471ADCE80D2}"/>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FD1EA308-C7DD-0F88-FA16-84BC09AE4252}"/>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86D2D5BA-1D16-2075-539E-1D36D8FF0E4E}"/>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59" name="Platshållare för bild 58">
            <a:extLst>
              <a:ext uri="{FF2B5EF4-FFF2-40B4-BE49-F238E27FC236}">
                <a16:creationId xmlns:a16="http://schemas.microsoft.com/office/drawing/2014/main" id="{4590DA1F-B115-C9F1-CB8D-BEEBB2BAFE1F}"/>
              </a:ext>
            </a:extLst>
          </p:cNvPr>
          <p:cNvSpPr>
            <a:spLocks noGrp="1"/>
          </p:cNvSpPr>
          <p:nvPr>
            <p:ph type="pic" sz="quarter" idx="14"/>
          </p:nvPr>
        </p:nvSpPr>
        <p:spPr>
          <a:xfrm>
            <a:off x="7642458" y="737535"/>
            <a:ext cx="4106630" cy="4851133"/>
          </a:xfrm>
          <a:custGeom>
            <a:avLst/>
            <a:gdLst>
              <a:gd name="connsiteX0" fmla="*/ 76566 w 4106630"/>
              <a:gd name="connsiteY0" fmla="*/ 0 h 4851133"/>
              <a:gd name="connsiteX1" fmla="*/ 636528 w 4106630"/>
              <a:gd name="connsiteY1" fmla="*/ 0 h 4851133"/>
              <a:gd name="connsiteX2" fmla="*/ 3470102 w 4106630"/>
              <a:gd name="connsiteY2" fmla="*/ 0 h 4851133"/>
              <a:gd name="connsiteX3" fmla="*/ 4030064 w 4106630"/>
              <a:gd name="connsiteY3" fmla="*/ 0 h 4851133"/>
              <a:gd name="connsiteX4" fmla="*/ 4106630 w 4106630"/>
              <a:gd name="connsiteY4" fmla="*/ 76566 h 4851133"/>
              <a:gd name="connsiteX5" fmla="*/ 4106630 w 4106630"/>
              <a:gd name="connsiteY5" fmla="*/ 636528 h 4851133"/>
              <a:gd name="connsiteX6" fmla="*/ 4106630 w 4106630"/>
              <a:gd name="connsiteY6" fmla="*/ 1954365 h 4851133"/>
              <a:gd name="connsiteX7" fmla="*/ 4106630 w 4106630"/>
              <a:gd name="connsiteY7" fmla="*/ 4214605 h 4851133"/>
              <a:gd name="connsiteX8" fmla="*/ 3470102 w 4106630"/>
              <a:gd name="connsiteY8" fmla="*/ 4851133 h 4851133"/>
              <a:gd name="connsiteX9" fmla="*/ 1232872 w 4106630"/>
              <a:gd name="connsiteY9" fmla="*/ 4851133 h 4851133"/>
              <a:gd name="connsiteX10" fmla="*/ 636528 w 4106630"/>
              <a:gd name="connsiteY10" fmla="*/ 4851133 h 4851133"/>
              <a:gd name="connsiteX11" fmla="*/ 40070 w 4106630"/>
              <a:gd name="connsiteY11" fmla="*/ 4851133 h 4851133"/>
              <a:gd name="connsiteX12" fmla="*/ 0 w 4106630"/>
              <a:gd name="connsiteY12" fmla="*/ 4811063 h 4851133"/>
              <a:gd name="connsiteX13" fmla="*/ 0 w 4106630"/>
              <a:gd name="connsiteY13" fmla="*/ 4214605 h 4851133"/>
              <a:gd name="connsiteX14" fmla="*/ 0 w 4106630"/>
              <a:gd name="connsiteY14" fmla="*/ 3987915 h 4851133"/>
              <a:gd name="connsiteX15" fmla="*/ 0 w 4106630"/>
              <a:gd name="connsiteY15" fmla="*/ 1954365 h 4851133"/>
              <a:gd name="connsiteX16" fmla="*/ 0 w 4106630"/>
              <a:gd name="connsiteY16" fmla="*/ 636528 h 4851133"/>
              <a:gd name="connsiteX17" fmla="*/ 0 w 4106630"/>
              <a:gd name="connsiteY17" fmla="*/ 76566 h 4851133"/>
              <a:gd name="connsiteX18" fmla="*/ 76566 w 4106630"/>
              <a:gd name="connsiteY18" fmla="*/ 0 h 48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06630" h="4851133">
                <a:moveTo>
                  <a:pt x="76566" y="0"/>
                </a:moveTo>
                <a:lnTo>
                  <a:pt x="636528" y="0"/>
                </a:lnTo>
                <a:lnTo>
                  <a:pt x="3470102" y="0"/>
                </a:lnTo>
                <a:lnTo>
                  <a:pt x="4030064" y="0"/>
                </a:lnTo>
                <a:cubicBezTo>
                  <a:pt x="4072350" y="0"/>
                  <a:pt x="4106630" y="34280"/>
                  <a:pt x="4106630" y="76566"/>
                </a:cubicBezTo>
                <a:lnTo>
                  <a:pt x="4106630" y="636528"/>
                </a:lnTo>
                <a:lnTo>
                  <a:pt x="4106630" y="1954365"/>
                </a:lnTo>
                <a:lnTo>
                  <a:pt x="4106630" y="4214605"/>
                </a:lnTo>
                <a:cubicBezTo>
                  <a:pt x="4106630" y="4566150"/>
                  <a:pt x="3821647" y="4851133"/>
                  <a:pt x="3470102" y="4851133"/>
                </a:cubicBezTo>
                <a:lnTo>
                  <a:pt x="1232872" y="4851133"/>
                </a:lnTo>
                <a:lnTo>
                  <a:pt x="636528" y="4851133"/>
                </a:lnTo>
                <a:lnTo>
                  <a:pt x="40070" y="4851133"/>
                </a:lnTo>
                <a:cubicBezTo>
                  <a:pt x="17940" y="4851133"/>
                  <a:pt x="0" y="4833193"/>
                  <a:pt x="0" y="4811063"/>
                </a:cubicBezTo>
                <a:lnTo>
                  <a:pt x="0" y="4214605"/>
                </a:lnTo>
                <a:lnTo>
                  <a:pt x="0" y="3987915"/>
                </a:lnTo>
                <a:lnTo>
                  <a:pt x="0" y="1954365"/>
                </a:lnTo>
                <a:lnTo>
                  <a:pt x="0" y="636528"/>
                </a:lnTo>
                <a:lnTo>
                  <a:pt x="0" y="76566"/>
                </a:lnTo>
                <a:cubicBezTo>
                  <a:pt x="0" y="34280"/>
                  <a:pt x="34280" y="0"/>
                  <a:pt x="76566" y="0"/>
                </a:cubicBezTo>
                <a:close/>
              </a:path>
            </a:pathLst>
          </a:custGeom>
          <a:solidFill>
            <a:schemeClr val="tx1">
              <a:lumMod val="95000"/>
            </a:schemeClr>
          </a:solidFill>
        </p:spPr>
        <p:txBody>
          <a:bodyPr wrap="square">
            <a:noAutofit/>
          </a:bodyPr>
          <a:lstStyle>
            <a:lvl1pPr>
              <a:defRPr>
                <a:solidFill>
                  <a:schemeClr val="bg1"/>
                </a:solidFill>
              </a:defRPr>
            </a:lvl1pPr>
          </a:lstStyle>
          <a:p>
            <a:endParaRPr lang="sv-SE"/>
          </a:p>
        </p:txBody>
      </p:sp>
      <p:sp>
        <p:nvSpPr>
          <p:cNvPr id="60" name="Platshållare för innehåll 59">
            <a:extLst>
              <a:ext uri="{FF2B5EF4-FFF2-40B4-BE49-F238E27FC236}">
                <a16:creationId xmlns:a16="http://schemas.microsoft.com/office/drawing/2014/main" id="{AA8D488A-6FCD-DFE6-687A-389147A11850}"/>
              </a:ext>
            </a:extLst>
          </p:cNvPr>
          <p:cNvSpPr>
            <a:spLocks noGrp="1"/>
          </p:cNvSpPr>
          <p:nvPr>
            <p:ph sz="quarter" idx="15"/>
          </p:nvPr>
        </p:nvSpPr>
        <p:spPr>
          <a:xfrm>
            <a:off x="453865" y="1990725"/>
            <a:ext cx="6734729" cy="3816063"/>
          </a:xfrm>
          <a:custGeom>
            <a:avLst/>
            <a:gdLst>
              <a:gd name="connsiteX0" fmla="*/ 0 w 6734729"/>
              <a:gd name="connsiteY0" fmla="*/ 0 h 3816063"/>
              <a:gd name="connsiteX1" fmla="*/ 6734729 w 6734729"/>
              <a:gd name="connsiteY1" fmla="*/ 0 h 3816063"/>
              <a:gd name="connsiteX2" fmla="*/ 6734729 w 6734729"/>
              <a:gd name="connsiteY2" fmla="*/ 3816063 h 3816063"/>
              <a:gd name="connsiteX3" fmla="*/ 0 w 6734729"/>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6734729" h="3816063">
                <a:moveTo>
                  <a:pt x="0" y="0"/>
                </a:moveTo>
                <a:lnTo>
                  <a:pt x="6734729" y="0"/>
                </a:lnTo>
                <a:lnTo>
                  <a:pt x="6734729"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75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gen bild vänster">
    <p:spTree>
      <p:nvGrpSpPr>
        <p:cNvPr id="1" name=""/>
        <p:cNvGrpSpPr/>
        <p:nvPr/>
      </p:nvGrpSpPr>
      <p:grpSpPr>
        <a:xfrm>
          <a:off x="0" y="0"/>
          <a:ext cx="0" cy="0"/>
          <a:chOff x="0" y="0"/>
          <a:chExt cx="0" cy="0"/>
        </a:xfrm>
      </p:grpSpPr>
      <p:pic>
        <p:nvPicPr>
          <p:cNvPr id="2" name="D90115AF-19D8-477D-9FF5-753A9383029E">
            <a:extLst>
              <a:ext uri="{FF2B5EF4-FFF2-40B4-BE49-F238E27FC236}">
                <a16:creationId xmlns:a16="http://schemas.microsoft.com/office/drawing/2014/main" id="{36F7BBEC-E69A-12CA-DD6A-95FC7AC232C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13"/>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FD826828-A178-482B-BD90-E3D749B82E29}"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11" name="Graphic 8">
            <a:extLst>
              <a:ext uri="{FF2B5EF4-FFF2-40B4-BE49-F238E27FC236}">
                <a16:creationId xmlns:a16="http://schemas.microsoft.com/office/drawing/2014/main" id="{A056954E-E8C5-251C-569A-5886704E09BE}"/>
              </a:ext>
            </a:extLst>
          </p:cNvPr>
          <p:cNvGrpSpPr/>
          <p:nvPr userDrawn="1"/>
        </p:nvGrpSpPr>
        <p:grpSpPr>
          <a:xfrm>
            <a:off x="10656093" y="6048375"/>
            <a:ext cx="1121569" cy="549925"/>
            <a:chOff x="9034498" y="4510087"/>
            <a:chExt cx="1690079" cy="828675"/>
          </a:xfrm>
          <a:solidFill>
            <a:srgbClr val="FFFFFF"/>
          </a:solidFill>
        </p:grpSpPr>
        <p:sp>
          <p:nvSpPr>
            <p:cNvPr id="12" name="Freeform: Shape 11">
              <a:extLst>
                <a:ext uri="{FF2B5EF4-FFF2-40B4-BE49-F238E27FC236}">
                  <a16:creationId xmlns:a16="http://schemas.microsoft.com/office/drawing/2014/main" id="{0C6B9B8C-3D2B-4794-317C-E680FA2672EA}"/>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640FE79B-229A-5356-4B85-56CAA26E2070}"/>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0F48D51F-E3C7-AA9D-4878-4AD163444A2C}"/>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970C4613-BADD-EF07-E644-610259367ED1}"/>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3111BA15-0380-BEE1-DD08-C8784F3483D8}"/>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0" name="Group 19">
            <a:extLst>
              <a:ext uri="{FF2B5EF4-FFF2-40B4-BE49-F238E27FC236}">
                <a16:creationId xmlns:a16="http://schemas.microsoft.com/office/drawing/2014/main" id="{EFDCC072-744C-EC2B-252C-7FA1843A9F3C}"/>
              </a:ext>
            </a:extLst>
          </p:cNvPr>
          <p:cNvGrpSpPr/>
          <p:nvPr userDrawn="1"/>
        </p:nvGrpSpPr>
        <p:grpSpPr>
          <a:xfrm>
            <a:off x="453865" y="6251011"/>
            <a:ext cx="1355885" cy="324730"/>
            <a:chOff x="449103" y="5733781"/>
            <a:chExt cx="1372773" cy="328775"/>
          </a:xfrm>
        </p:grpSpPr>
        <p:sp>
          <p:nvSpPr>
            <p:cNvPr id="21" name="Freeform: Shape 20">
              <a:extLst>
                <a:ext uri="{FF2B5EF4-FFF2-40B4-BE49-F238E27FC236}">
                  <a16:creationId xmlns:a16="http://schemas.microsoft.com/office/drawing/2014/main" id="{7300EB6A-DB04-DA6A-8E56-3EA5C4067CD2}"/>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BAFBF90E-8424-2123-4A19-300CAC2BBC4E}"/>
                </a:ext>
              </a:extLst>
            </p:cNvPr>
            <p:cNvGrpSpPr/>
            <p:nvPr/>
          </p:nvGrpSpPr>
          <p:grpSpPr>
            <a:xfrm>
              <a:off x="522988" y="5733781"/>
              <a:ext cx="249633" cy="119185"/>
              <a:chOff x="522988" y="5733781"/>
              <a:chExt cx="249633" cy="119185"/>
            </a:xfrm>
            <a:solidFill>
              <a:srgbClr val="FFFFFF"/>
            </a:solidFill>
          </p:grpSpPr>
          <p:sp>
            <p:nvSpPr>
              <p:cNvPr id="54" name="Freeform: Shape 53">
                <a:extLst>
                  <a:ext uri="{FF2B5EF4-FFF2-40B4-BE49-F238E27FC236}">
                    <a16:creationId xmlns:a16="http://schemas.microsoft.com/office/drawing/2014/main" id="{563E1736-F285-8E4F-8259-8C6D752ED938}"/>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5" name="Freeform: Shape 54">
                <a:extLst>
                  <a:ext uri="{FF2B5EF4-FFF2-40B4-BE49-F238E27FC236}">
                    <a16:creationId xmlns:a16="http://schemas.microsoft.com/office/drawing/2014/main" id="{4DB69D0F-13B8-BEBE-264B-CEFAA80820A1}"/>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D40B05E4-1E4E-B581-A675-FAFD63EAADCD}"/>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0FD097DA-C28E-7209-503D-A0E82395FE3A}"/>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4" name="Graphic 7">
              <a:extLst>
                <a:ext uri="{FF2B5EF4-FFF2-40B4-BE49-F238E27FC236}">
                  <a16:creationId xmlns:a16="http://schemas.microsoft.com/office/drawing/2014/main" id="{09E46AAC-4605-350F-FAD1-6AE490696E56}"/>
                </a:ext>
              </a:extLst>
            </p:cNvPr>
            <p:cNvGrpSpPr/>
            <p:nvPr/>
          </p:nvGrpSpPr>
          <p:grpSpPr>
            <a:xfrm>
              <a:off x="832449" y="5733863"/>
              <a:ext cx="688241" cy="154329"/>
              <a:chOff x="832449" y="5733863"/>
              <a:chExt cx="688241" cy="154329"/>
            </a:xfrm>
            <a:solidFill>
              <a:srgbClr val="FFFFFF"/>
            </a:solidFill>
          </p:grpSpPr>
          <p:sp>
            <p:nvSpPr>
              <p:cNvPr id="46" name="Freeform: Shape 45">
                <a:extLst>
                  <a:ext uri="{FF2B5EF4-FFF2-40B4-BE49-F238E27FC236}">
                    <a16:creationId xmlns:a16="http://schemas.microsoft.com/office/drawing/2014/main" id="{0DE496B4-FE4E-09DB-9A69-AE7418B543C1}"/>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39609DD7-B502-BEAF-0C3A-FA6F983A685A}"/>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498629A0-7C55-61B1-9CCC-1D320B043269}"/>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D64597B1-F308-3AF4-E993-0CA6AF817641}"/>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7D1BA8B5-75F1-DEEE-4103-C41FB3361772}"/>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4411AEF4-85C1-3C70-3622-9CF677212CAA}"/>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DC6A2484-B296-3A8D-BADD-F05DFF8BB833}"/>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A89A127A-3F85-93A8-5980-08059B3FDC33}"/>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5" name="Freeform: Shape 24">
              <a:extLst>
                <a:ext uri="{FF2B5EF4-FFF2-40B4-BE49-F238E27FC236}">
                  <a16:creationId xmlns:a16="http://schemas.microsoft.com/office/drawing/2014/main" id="{412C0621-A75E-07A2-63A7-FD71219BD59C}"/>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6" name="Graphic 7">
              <a:extLst>
                <a:ext uri="{FF2B5EF4-FFF2-40B4-BE49-F238E27FC236}">
                  <a16:creationId xmlns:a16="http://schemas.microsoft.com/office/drawing/2014/main" id="{1CD9D4F4-884C-DDF5-E382-FC57ABD36064}"/>
                </a:ext>
              </a:extLst>
            </p:cNvPr>
            <p:cNvGrpSpPr/>
            <p:nvPr/>
          </p:nvGrpSpPr>
          <p:grpSpPr>
            <a:xfrm>
              <a:off x="1571663" y="5774238"/>
              <a:ext cx="161856" cy="113899"/>
              <a:chOff x="1571663" y="5774238"/>
              <a:chExt cx="161856" cy="113899"/>
            </a:xfrm>
            <a:solidFill>
              <a:srgbClr val="FFFFFF"/>
            </a:solidFill>
          </p:grpSpPr>
          <p:sp>
            <p:nvSpPr>
              <p:cNvPr id="44" name="Freeform: Shape 43">
                <a:extLst>
                  <a:ext uri="{FF2B5EF4-FFF2-40B4-BE49-F238E27FC236}">
                    <a16:creationId xmlns:a16="http://schemas.microsoft.com/office/drawing/2014/main" id="{29883490-C2F1-AEB8-8AC0-86D4CFCF4AF4}"/>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F2DC943B-5768-316E-664E-1188CF69FBB5}"/>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7" name="Freeform: Shape 26">
              <a:extLst>
                <a:ext uri="{FF2B5EF4-FFF2-40B4-BE49-F238E27FC236}">
                  <a16:creationId xmlns:a16="http://schemas.microsoft.com/office/drawing/2014/main" id="{54238ACC-F071-29F5-4E42-CEADEF6F942F}"/>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4A762095-FE82-A819-2FAD-1DFBDD6690E0}"/>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45D4D75B-E626-4BE2-42AC-1AF63D9125CB}"/>
                </a:ext>
              </a:extLst>
            </p:cNvPr>
            <p:cNvGrpSpPr/>
            <p:nvPr/>
          </p:nvGrpSpPr>
          <p:grpSpPr>
            <a:xfrm>
              <a:off x="523293" y="5924167"/>
              <a:ext cx="214959" cy="103273"/>
              <a:chOff x="852594" y="5924167"/>
              <a:chExt cx="214959" cy="103273"/>
            </a:xfrm>
            <a:solidFill>
              <a:srgbClr val="FFFFFF"/>
            </a:solidFill>
          </p:grpSpPr>
          <p:sp>
            <p:nvSpPr>
              <p:cNvPr id="41" name="Freeform: Shape 40">
                <a:extLst>
                  <a:ext uri="{FF2B5EF4-FFF2-40B4-BE49-F238E27FC236}">
                    <a16:creationId xmlns:a16="http://schemas.microsoft.com/office/drawing/2014/main" id="{F20850DD-18FD-CEB8-9537-5DB83A417D55}"/>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2" name="Freeform: Shape 41">
                <a:extLst>
                  <a:ext uri="{FF2B5EF4-FFF2-40B4-BE49-F238E27FC236}">
                    <a16:creationId xmlns:a16="http://schemas.microsoft.com/office/drawing/2014/main" id="{5D1D64E4-8648-DE52-F059-7D25DCAADDB5}"/>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198C6501-3E09-7B7F-FD51-2A0D71660CC3}"/>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93DFC001-3143-10E7-9AF5-7CABF69741B0}"/>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1" name="Graphic 7">
              <a:extLst>
                <a:ext uri="{FF2B5EF4-FFF2-40B4-BE49-F238E27FC236}">
                  <a16:creationId xmlns:a16="http://schemas.microsoft.com/office/drawing/2014/main" id="{EC75A792-5665-C658-F4AD-BE02D5E7E60B}"/>
                </a:ext>
              </a:extLst>
            </p:cNvPr>
            <p:cNvGrpSpPr/>
            <p:nvPr/>
          </p:nvGrpSpPr>
          <p:grpSpPr>
            <a:xfrm>
              <a:off x="789530" y="5948823"/>
              <a:ext cx="157262" cy="113733"/>
              <a:chOff x="1118831" y="5948823"/>
              <a:chExt cx="157262" cy="113733"/>
            </a:xfrm>
            <a:solidFill>
              <a:srgbClr val="FFFFFF"/>
            </a:solidFill>
          </p:grpSpPr>
          <p:sp>
            <p:nvSpPr>
              <p:cNvPr id="39" name="Freeform: Shape 38">
                <a:extLst>
                  <a:ext uri="{FF2B5EF4-FFF2-40B4-BE49-F238E27FC236}">
                    <a16:creationId xmlns:a16="http://schemas.microsoft.com/office/drawing/2014/main" id="{70CCF36F-B4D2-1C15-22F4-2FF9CC5268E8}"/>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8F98F98F-3A95-6869-1EF3-C6892B8EADB7}"/>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32" name="Freeform: Shape 31">
              <a:extLst>
                <a:ext uri="{FF2B5EF4-FFF2-40B4-BE49-F238E27FC236}">
                  <a16:creationId xmlns:a16="http://schemas.microsoft.com/office/drawing/2014/main" id="{5414267A-A576-704D-EE8F-8B6AF1AD1ECE}"/>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3" name="Graphic 7">
              <a:extLst>
                <a:ext uri="{FF2B5EF4-FFF2-40B4-BE49-F238E27FC236}">
                  <a16:creationId xmlns:a16="http://schemas.microsoft.com/office/drawing/2014/main" id="{CE088FD4-C4A4-B880-32C1-D356202E8B71}"/>
                </a:ext>
              </a:extLst>
            </p:cNvPr>
            <p:cNvGrpSpPr/>
            <p:nvPr/>
          </p:nvGrpSpPr>
          <p:grpSpPr>
            <a:xfrm>
              <a:off x="1043009" y="5924167"/>
              <a:ext cx="450147" cy="136895"/>
              <a:chOff x="1372310" y="5924167"/>
              <a:chExt cx="450147" cy="136895"/>
            </a:xfrm>
            <a:solidFill>
              <a:srgbClr val="FFFFFF"/>
            </a:solidFill>
          </p:grpSpPr>
          <p:sp>
            <p:nvSpPr>
              <p:cNvPr id="34" name="Freeform: Shape 33">
                <a:extLst>
                  <a:ext uri="{FF2B5EF4-FFF2-40B4-BE49-F238E27FC236}">
                    <a16:creationId xmlns:a16="http://schemas.microsoft.com/office/drawing/2014/main" id="{B4334440-7D58-357B-C517-64BB2E5DC475}"/>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49A6973D-A8B8-CEB8-CB4B-E6B2BF098EDF}"/>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D3953A65-F2D5-8319-5FEE-A8920B20A673}"/>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753F9065-0AF5-B1CD-5599-FA68CECB3ADB}"/>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7FE0ABF0-33D6-E363-8870-70F914516B6C}"/>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57" name="Platshållare för innehåll 56">
            <a:extLst>
              <a:ext uri="{FF2B5EF4-FFF2-40B4-BE49-F238E27FC236}">
                <a16:creationId xmlns:a16="http://schemas.microsoft.com/office/drawing/2014/main" id="{8DD7019B-4BCC-D13B-1806-FA328FDA78AE}"/>
              </a:ext>
            </a:extLst>
          </p:cNvPr>
          <p:cNvSpPr>
            <a:spLocks noGrp="1"/>
          </p:cNvSpPr>
          <p:nvPr>
            <p:ph sz="quarter" idx="14"/>
          </p:nvPr>
        </p:nvSpPr>
        <p:spPr>
          <a:xfrm>
            <a:off x="4503549" y="1990725"/>
            <a:ext cx="7245538" cy="3816063"/>
          </a:xfrm>
          <a:custGeom>
            <a:avLst/>
            <a:gdLst>
              <a:gd name="connsiteX0" fmla="*/ 0 w 7245538"/>
              <a:gd name="connsiteY0" fmla="*/ 0 h 3816063"/>
              <a:gd name="connsiteX1" fmla="*/ 7245538 w 7245538"/>
              <a:gd name="connsiteY1" fmla="*/ 0 h 3816063"/>
              <a:gd name="connsiteX2" fmla="*/ 7245538 w 7245538"/>
              <a:gd name="connsiteY2" fmla="*/ 3816063 h 3816063"/>
              <a:gd name="connsiteX3" fmla="*/ 0 w 7245538"/>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7245538" h="3816063">
                <a:moveTo>
                  <a:pt x="0" y="0"/>
                </a:moveTo>
                <a:lnTo>
                  <a:pt x="7245538" y="0"/>
                </a:lnTo>
                <a:lnTo>
                  <a:pt x="7245538"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8" name="Platshållare för bild 57">
            <a:extLst>
              <a:ext uri="{FF2B5EF4-FFF2-40B4-BE49-F238E27FC236}">
                <a16:creationId xmlns:a16="http://schemas.microsoft.com/office/drawing/2014/main" id="{B95F97AE-82E2-60AA-67FA-6E979CD2C3D3}"/>
              </a:ext>
            </a:extLst>
          </p:cNvPr>
          <p:cNvSpPr>
            <a:spLocks noGrp="1"/>
          </p:cNvSpPr>
          <p:nvPr>
            <p:ph type="pic" sz="quarter" idx="15"/>
          </p:nvPr>
        </p:nvSpPr>
        <p:spPr>
          <a:xfrm>
            <a:off x="453865" y="1721402"/>
            <a:ext cx="3595820" cy="4275538"/>
          </a:xfrm>
          <a:custGeom>
            <a:avLst/>
            <a:gdLst>
              <a:gd name="connsiteX0" fmla="*/ 67042 w 3595820"/>
              <a:gd name="connsiteY0" fmla="*/ 0 h 4275538"/>
              <a:gd name="connsiteX1" fmla="*/ 557352 w 3595820"/>
              <a:gd name="connsiteY1" fmla="*/ 0 h 4275538"/>
              <a:gd name="connsiteX2" fmla="*/ 3038468 w 3595820"/>
              <a:gd name="connsiteY2" fmla="*/ 0 h 4275538"/>
              <a:gd name="connsiteX3" fmla="*/ 3528778 w 3595820"/>
              <a:gd name="connsiteY3" fmla="*/ 0 h 4275538"/>
              <a:gd name="connsiteX4" fmla="*/ 3595820 w 3595820"/>
              <a:gd name="connsiteY4" fmla="*/ 67481 h 4275538"/>
              <a:gd name="connsiteX5" fmla="*/ 3595820 w 3595820"/>
              <a:gd name="connsiteY5" fmla="*/ 561003 h 4275538"/>
              <a:gd name="connsiteX6" fmla="*/ 3595820 w 3595820"/>
              <a:gd name="connsiteY6" fmla="*/ 1722477 h 4275538"/>
              <a:gd name="connsiteX7" fmla="*/ 3595820 w 3595820"/>
              <a:gd name="connsiteY7" fmla="*/ 3714535 h 4275538"/>
              <a:gd name="connsiteX8" fmla="*/ 3038468 w 3595820"/>
              <a:gd name="connsiteY8" fmla="*/ 4275538 h 4275538"/>
              <a:gd name="connsiteX9" fmla="*/ 1079519 w 3595820"/>
              <a:gd name="connsiteY9" fmla="*/ 4275538 h 4275538"/>
              <a:gd name="connsiteX10" fmla="*/ 557352 w 3595820"/>
              <a:gd name="connsiteY10" fmla="*/ 4275538 h 4275538"/>
              <a:gd name="connsiteX11" fmla="*/ 35086 w 3595820"/>
              <a:gd name="connsiteY11" fmla="*/ 4275538 h 4275538"/>
              <a:gd name="connsiteX12" fmla="*/ 0 w 3595820"/>
              <a:gd name="connsiteY12" fmla="*/ 4240223 h 4275538"/>
              <a:gd name="connsiteX13" fmla="*/ 0 w 3595820"/>
              <a:gd name="connsiteY13" fmla="*/ 3714535 h 4275538"/>
              <a:gd name="connsiteX14" fmla="*/ 0 w 3595820"/>
              <a:gd name="connsiteY14" fmla="*/ 3514742 h 4275538"/>
              <a:gd name="connsiteX15" fmla="*/ 0 w 3595820"/>
              <a:gd name="connsiteY15" fmla="*/ 1722477 h 4275538"/>
              <a:gd name="connsiteX16" fmla="*/ 0 w 3595820"/>
              <a:gd name="connsiteY16" fmla="*/ 561003 h 4275538"/>
              <a:gd name="connsiteX17" fmla="*/ 0 w 3595820"/>
              <a:gd name="connsiteY17" fmla="*/ 67481 h 4275538"/>
              <a:gd name="connsiteX18" fmla="*/ 67042 w 3595820"/>
              <a:gd name="connsiteY18" fmla="*/ 0 h 42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820" h="4275538">
                <a:moveTo>
                  <a:pt x="67042" y="0"/>
                </a:moveTo>
                <a:lnTo>
                  <a:pt x="557352" y="0"/>
                </a:lnTo>
                <a:lnTo>
                  <a:pt x="3038468" y="0"/>
                </a:lnTo>
                <a:lnTo>
                  <a:pt x="3528778" y="0"/>
                </a:lnTo>
                <a:cubicBezTo>
                  <a:pt x="3565804" y="0"/>
                  <a:pt x="3595820" y="30213"/>
                  <a:pt x="3595820" y="67481"/>
                </a:cubicBezTo>
                <a:lnTo>
                  <a:pt x="3595820" y="561003"/>
                </a:lnTo>
                <a:lnTo>
                  <a:pt x="3595820" y="1722477"/>
                </a:lnTo>
                <a:lnTo>
                  <a:pt x="3595820" y="3714535"/>
                </a:lnTo>
                <a:cubicBezTo>
                  <a:pt x="3595820" y="4024369"/>
                  <a:pt x="3346285" y="4275538"/>
                  <a:pt x="3038468" y="4275538"/>
                </a:cubicBezTo>
                <a:lnTo>
                  <a:pt x="1079519" y="4275538"/>
                </a:lnTo>
                <a:lnTo>
                  <a:pt x="557352" y="4275538"/>
                </a:lnTo>
                <a:lnTo>
                  <a:pt x="35086" y="4275538"/>
                </a:lnTo>
                <a:cubicBezTo>
                  <a:pt x="15709" y="4275538"/>
                  <a:pt x="0" y="4259727"/>
                  <a:pt x="0" y="4240223"/>
                </a:cubicBezTo>
                <a:lnTo>
                  <a:pt x="0" y="3714535"/>
                </a:lnTo>
                <a:lnTo>
                  <a:pt x="0" y="3514742"/>
                </a:lnTo>
                <a:lnTo>
                  <a:pt x="0" y="1722477"/>
                </a:lnTo>
                <a:lnTo>
                  <a:pt x="0" y="561003"/>
                </a:lnTo>
                <a:lnTo>
                  <a:pt x="0" y="67481"/>
                </a:lnTo>
                <a:cubicBezTo>
                  <a:pt x="0" y="30213"/>
                  <a:pt x="30016" y="0"/>
                  <a:pt x="67042" y="0"/>
                </a:cubicBezTo>
                <a:close/>
              </a:path>
            </a:pathLst>
          </a:custGeom>
          <a:solidFill>
            <a:schemeClr val="tx1">
              <a:lumMod val="95000"/>
            </a:schemeClr>
          </a:solidFill>
        </p:spPr>
        <p:txBody>
          <a:bodyPr wrap="square">
            <a:noAutofit/>
          </a:bodyPr>
          <a:lstStyle>
            <a:lvl1pPr>
              <a:defRPr>
                <a:solidFill>
                  <a:schemeClr val="bg1"/>
                </a:solidFill>
              </a:defRPr>
            </a:lvl1pPr>
          </a:lstStyle>
          <a:p>
            <a:endParaRPr lang="sv-SE"/>
          </a:p>
        </p:txBody>
      </p:sp>
      <p:sp>
        <p:nvSpPr>
          <p:cNvPr id="10" name="Rubrik 9">
            <a:extLst>
              <a:ext uri="{FF2B5EF4-FFF2-40B4-BE49-F238E27FC236}">
                <a16:creationId xmlns:a16="http://schemas.microsoft.com/office/drawing/2014/main" id="{D8D7A5A5-43E1-F967-8ED9-E180DC813FD8}"/>
              </a:ext>
            </a:extLst>
          </p:cNvPr>
          <p:cNvSpPr>
            <a:spLocks noGrp="1"/>
          </p:cNvSpPr>
          <p:nvPr>
            <p:ph type="title" hasCustomPrompt="1"/>
          </p:nvPr>
        </p:nvSpPr>
        <p:spPr/>
        <p:txBody>
          <a:bodyPr/>
          <a:lstStyle>
            <a:lvl1pPr>
              <a:defRPr/>
            </a:lvl1pPr>
          </a:lstStyle>
          <a:p>
            <a:r>
              <a:rPr lang="sv-SE" dirty="0"/>
              <a:t>Rubrik</a:t>
            </a:r>
          </a:p>
        </p:txBody>
      </p:sp>
    </p:spTree>
    <p:extLst>
      <p:ext uri="{BB962C8B-B14F-4D97-AF65-F5344CB8AC3E}">
        <p14:creationId xmlns:p14="http://schemas.microsoft.com/office/powerpoint/2010/main" val="254559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rt/logo">
    <p:bg>
      <p:bgPr>
        <a:solidFill>
          <a:schemeClr val="tx1"/>
        </a:solidFill>
        <a:effectLst/>
      </p:bgPr>
    </p:bg>
    <p:spTree>
      <p:nvGrpSpPr>
        <p:cNvPr id="1" name=""/>
        <p:cNvGrpSpPr/>
        <p:nvPr/>
      </p:nvGrpSpPr>
      <p:grpSpPr>
        <a:xfrm>
          <a:off x="0" y="0"/>
          <a:ext cx="0" cy="0"/>
          <a:chOff x="0" y="0"/>
          <a:chExt cx="0" cy="0"/>
        </a:xfrm>
      </p:grpSpPr>
      <p:pic>
        <p:nvPicPr>
          <p:cNvPr id="53" name="573E057B-6693-4581-A70A-38EFA293098B">
            <a:extLst>
              <a:ext uri="{FF2B5EF4-FFF2-40B4-BE49-F238E27FC236}">
                <a16:creationId xmlns:a16="http://schemas.microsoft.com/office/drawing/2014/main" id="{3B4EDA57-165C-8E41-8CD2-B4AA9F13094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217EC1D4-43E4-BC49-B372-A6AEFA7E0F42}"/>
              </a:ext>
            </a:extLst>
          </p:cNvPr>
          <p:cNvSpPr>
            <a:spLocks noGrp="1"/>
          </p:cNvSpPr>
          <p:nvPr>
            <p:ph type="dt" sz="half" idx="10"/>
          </p:nvPr>
        </p:nvSpPr>
        <p:spPr/>
        <p:txBody>
          <a:bodyPr/>
          <a:lstStyle/>
          <a:p>
            <a:fld id="{C9D3677F-4039-4925-B893-F096330DD334}" type="datetime1">
              <a:rPr lang="sv-SE" smtClean="0"/>
              <a:t>2024-06-04</a:t>
            </a:fld>
            <a:endParaRPr lang="sv-SE" dirty="0"/>
          </a:p>
        </p:txBody>
      </p:sp>
      <p:sp>
        <p:nvSpPr>
          <p:cNvPr id="4" name="Footer Placeholder 3">
            <a:extLst>
              <a:ext uri="{FF2B5EF4-FFF2-40B4-BE49-F238E27FC236}">
                <a16:creationId xmlns:a16="http://schemas.microsoft.com/office/drawing/2014/main" id="{730D3824-598E-138E-02AE-A071091A38D7}"/>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49130F26-57FA-6BFE-6E7E-94F77F622DFD}"/>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sv-SE" smtClean="0"/>
              <a:pPr/>
              <a:t>‹#›</a:t>
            </a:fld>
            <a:endParaRPr lang="sv-SE" dirty="0"/>
          </a:p>
        </p:txBody>
      </p:sp>
      <p:grpSp>
        <p:nvGrpSpPr>
          <p:cNvPr id="10" name="Graphic 6">
            <a:extLst>
              <a:ext uri="{FF2B5EF4-FFF2-40B4-BE49-F238E27FC236}">
                <a16:creationId xmlns:a16="http://schemas.microsoft.com/office/drawing/2014/main" id="{9FA6B07E-4244-A314-831F-3BCD642385EA}"/>
              </a:ext>
            </a:extLst>
          </p:cNvPr>
          <p:cNvGrpSpPr/>
          <p:nvPr userDrawn="1"/>
        </p:nvGrpSpPr>
        <p:grpSpPr>
          <a:xfrm>
            <a:off x="3089475" y="2175308"/>
            <a:ext cx="6065386" cy="2974719"/>
            <a:chOff x="3089475" y="2175308"/>
            <a:chExt cx="6065386" cy="2974719"/>
          </a:xfrm>
          <a:solidFill>
            <a:srgbClr val="FFFFFF"/>
          </a:solidFill>
        </p:grpSpPr>
        <p:sp>
          <p:nvSpPr>
            <p:cNvPr id="11" name="Freeform: Shape 10">
              <a:extLst>
                <a:ext uri="{FF2B5EF4-FFF2-40B4-BE49-F238E27FC236}">
                  <a16:creationId xmlns:a16="http://schemas.microsoft.com/office/drawing/2014/main" id="{6757A3A7-1D28-2187-C79E-14C3D4198DB3}"/>
                </a:ext>
              </a:extLst>
            </p:cNvPr>
            <p:cNvSpPr/>
            <p:nvPr/>
          </p:nvSpPr>
          <p:spPr>
            <a:xfrm>
              <a:off x="4831148" y="2265275"/>
              <a:ext cx="1888939" cy="1861321"/>
            </a:xfrm>
            <a:custGeom>
              <a:avLst/>
              <a:gdLst>
                <a:gd name="connsiteX0" fmla="*/ 932655 w 1888939"/>
                <a:gd name="connsiteY0" fmla="*/ 1342687 h 1861321"/>
                <a:gd name="connsiteX1" fmla="*/ 520469 w 1888939"/>
                <a:gd name="connsiteY1" fmla="*/ 930501 h 1861321"/>
                <a:gd name="connsiteX2" fmla="*/ 932655 w 1888939"/>
                <a:gd name="connsiteY2" fmla="*/ 518316 h 1861321"/>
                <a:gd name="connsiteX3" fmla="*/ 1344840 w 1888939"/>
                <a:gd name="connsiteY3" fmla="*/ 930501 h 1861321"/>
                <a:gd name="connsiteX4" fmla="*/ 932655 w 1888939"/>
                <a:gd name="connsiteY4" fmla="*/ 1342687 h 1861321"/>
                <a:gd name="connsiteX5" fmla="*/ 1429417 w 1888939"/>
                <a:gd name="connsiteY5" fmla="*/ 144725 h 1861321"/>
                <a:gd name="connsiteX6" fmla="*/ 145088 w 1888939"/>
                <a:gd name="connsiteY6" fmla="*/ 432013 h 1861321"/>
                <a:gd name="connsiteX7" fmla="*/ 432370 w 1888939"/>
                <a:gd name="connsiteY7" fmla="*/ 1716342 h 1861321"/>
                <a:gd name="connsiteX8" fmla="*/ 1429417 w 1888939"/>
                <a:gd name="connsiteY8" fmla="*/ 1716342 h 1861321"/>
                <a:gd name="connsiteX9" fmla="*/ 1506989 w 1888939"/>
                <a:gd name="connsiteY9" fmla="*/ 1791175 h 1861321"/>
                <a:gd name="connsiteX10" fmla="*/ 1889114 w 1888939"/>
                <a:gd name="connsiteY10" fmla="*/ 1791175 h 1861321"/>
                <a:gd name="connsiteX11" fmla="*/ 1889114 w 1888939"/>
                <a:gd name="connsiteY11" fmla="*/ 69892 h 1861321"/>
                <a:gd name="connsiteX12" fmla="*/ 1506989 w 1888939"/>
                <a:gd name="connsiteY12" fmla="*/ 69892 h 1861321"/>
                <a:gd name="connsiteX13" fmla="*/ 1429417 w 1888939"/>
                <a:gd name="connsiteY13" fmla="*/ 144725 h 186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939" h="1861321">
                  <a:moveTo>
                    <a:pt x="932655" y="1342687"/>
                  </a:moveTo>
                  <a:cubicBezTo>
                    <a:pt x="705010" y="1342687"/>
                    <a:pt x="520469" y="1158146"/>
                    <a:pt x="520469" y="930501"/>
                  </a:cubicBezTo>
                  <a:cubicBezTo>
                    <a:pt x="520469" y="702857"/>
                    <a:pt x="705010" y="518316"/>
                    <a:pt x="932655" y="518316"/>
                  </a:cubicBezTo>
                  <a:cubicBezTo>
                    <a:pt x="1160299" y="518316"/>
                    <a:pt x="1344840" y="702857"/>
                    <a:pt x="1344840" y="930501"/>
                  </a:cubicBezTo>
                  <a:cubicBezTo>
                    <a:pt x="1344840" y="1158146"/>
                    <a:pt x="1160299" y="1342687"/>
                    <a:pt x="932655" y="1342687"/>
                  </a:cubicBezTo>
                  <a:moveTo>
                    <a:pt x="1429417" y="144725"/>
                  </a:moveTo>
                  <a:cubicBezTo>
                    <a:pt x="995425" y="-130603"/>
                    <a:pt x="420410" y="-1979"/>
                    <a:pt x="145088" y="432013"/>
                  </a:cubicBezTo>
                  <a:cubicBezTo>
                    <a:pt x="-130241" y="865999"/>
                    <a:pt x="-1619" y="1441014"/>
                    <a:pt x="432370" y="1716342"/>
                  </a:cubicBezTo>
                  <a:cubicBezTo>
                    <a:pt x="736682" y="1909398"/>
                    <a:pt x="1125106" y="1909398"/>
                    <a:pt x="1429417" y="1716342"/>
                  </a:cubicBezTo>
                  <a:cubicBezTo>
                    <a:pt x="1462726" y="1761496"/>
                    <a:pt x="1446549" y="1791175"/>
                    <a:pt x="1506989" y="1791175"/>
                  </a:cubicBezTo>
                  <a:lnTo>
                    <a:pt x="1889114" y="1791175"/>
                  </a:lnTo>
                  <a:lnTo>
                    <a:pt x="1889114" y="69892"/>
                  </a:lnTo>
                  <a:lnTo>
                    <a:pt x="1506989" y="69892"/>
                  </a:lnTo>
                  <a:cubicBezTo>
                    <a:pt x="1446549" y="69892"/>
                    <a:pt x="1462726" y="99507"/>
                    <a:pt x="1429417" y="144725"/>
                  </a:cubicBezTo>
                </a:path>
              </a:pathLst>
            </a:custGeom>
            <a:solidFill>
              <a:srgbClr val="FFFFFF"/>
            </a:solidFill>
            <a:ln w="6363"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BFE59EE3-BD2A-F3BD-0738-70F02FF0AC84}"/>
                </a:ext>
              </a:extLst>
            </p:cNvPr>
            <p:cNvSpPr/>
            <p:nvPr/>
          </p:nvSpPr>
          <p:spPr>
            <a:xfrm>
              <a:off x="8742675" y="2175308"/>
              <a:ext cx="412185" cy="412185"/>
            </a:xfrm>
            <a:custGeom>
              <a:avLst/>
              <a:gdLst>
                <a:gd name="connsiteX0" fmla="*/ 206267 w 412185"/>
                <a:gd name="connsiteY0" fmla="*/ -188 h 412185"/>
                <a:gd name="connsiteX1" fmla="*/ 174 w 412185"/>
                <a:gd name="connsiteY1" fmla="*/ 205905 h 412185"/>
                <a:gd name="connsiteX2" fmla="*/ 206267 w 412185"/>
                <a:gd name="connsiteY2" fmla="*/ 411998 h 412185"/>
                <a:gd name="connsiteX3" fmla="*/ 412360 w 412185"/>
                <a:gd name="connsiteY3" fmla="*/ 205905 h 412185"/>
                <a:gd name="connsiteX4" fmla="*/ 206267 w 412185"/>
                <a:gd name="connsiteY4" fmla="*/ -188 h 4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85" h="412185">
                  <a:moveTo>
                    <a:pt x="206267" y="-188"/>
                  </a:moveTo>
                  <a:cubicBezTo>
                    <a:pt x="92445" y="-188"/>
                    <a:pt x="174" y="92083"/>
                    <a:pt x="174" y="205905"/>
                  </a:cubicBezTo>
                  <a:cubicBezTo>
                    <a:pt x="174" y="319728"/>
                    <a:pt x="92445" y="411998"/>
                    <a:pt x="206267" y="411998"/>
                  </a:cubicBezTo>
                  <a:cubicBezTo>
                    <a:pt x="320089" y="411998"/>
                    <a:pt x="412360" y="319728"/>
                    <a:pt x="412360" y="205905"/>
                  </a:cubicBezTo>
                  <a:cubicBezTo>
                    <a:pt x="412360" y="92083"/>
                    <a:pt x="320089" y="-188"/>
                    <a:pt x="206267" y="-188"/>
                  </a:cubicBezTo>
                </a:path>
              </a:pathLst>
            </a:custGeom>
            <a:solidFill>
              <a:srgbClr val="FFFFFF"/>
            </a:solidFill>
            <a:ln w="6363"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D2B81109-1A4B-8609-2C58-BFAB1E4BF734}"/>
                </a:ext>
              </a:extLst>
            </p:cNvPr>
            <p:cNvSpPr/>
            <p:nvPr/>
          </p:nvSpPr>
          <p:spPr>
            <a:xfrm>
              <a:off x="7106543" y="2255235"/>
              <a:ext cx="1861204" cy="1861204"/>
            </a:xfrm>
            <a:custGeom>
              <a:avLst/>
              <a:gdLst>
                <a:gd name="connsiteX0" fmla="*/ 930840 w 1861204"/>
                <a:gd name="connsiteY0" fmla="*/ 1342536 h 1861204"/>
                <a:gd name="connsiteX1" fmla="*/ 518654 w 1861204"/>
                <a:gd name="connsiteY1" fmla="*/ 930351 h 1861204"/>
                <a:gd name="connsiteX2" fmla="*/ 930840 w 1861204"/>
                <a:gd name="connsiteY2" fmla="*/ 518165 h 1861204"/>
                <a:gd name="connsiteX3" fmla="*/ 1343026 w 1861204"/>
                <a:gd name="connsiteY3" fmla="*/ 930351 h 1861204"/>
                <a:gd name="connsiteX4" fmla="*/ 1343026 w 1861204"/>
                <a:gd name="connsiteY4" fmla="*/ 930415 h 1861204"/>
                <a:gd name="connsiteX5" fmla="*/ 930903 w 1861204"/>
                <a:gd name="connsiteY5" fmla="*/ 1342536 h 1861204"/>
                <a:gd name="connsiteX6" fmla="*/ 930840 w 1861204"/>
                <a:gd name="connsiteY6" fmla="*/ 1342536 h 1861204"/>
                <a:gd name="connsiteX7" fmla="*/ 930840 w 1861204"/>
                <a:gd name="connsiteY7" fmla="*/ -187 h 1861204"/>
                <a:gd name="connsiteX8" fmla="*/ 174 w 1861204"/>
                <a:gd name="connsiteY8" fmla="*/ 930351 h 1861204"/>
                <a:gd name="connsiteX9" fmla="*/ 930713 w 1861204"/>
                <a:gd name="connsiteY9" fmla="*/ 1861017 h 1861204"/>
                <a:gd name="connsiteX10" fmla="*/ 1861378 w 1861204"/>
                <a:gd name="connsiteY10" fmla="*/ 930478 h 1861204"/>
                <a:gd name="connsiteX11" fmla="*/ 1861378 w 1861204"/>
                <a:gd name="connsiteY11" fmla="*/ 930415 h 1861204"/>
                <a:gd name="connsiteX12" fmla="*/ 930840 w 1861204"/>
                <a:gd name="connsiteY12" fmla="*/ -187 h 18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204" h="1861204">
                  <a:moveTo>
                    <a:pt x="930840" y="1342536"/>
                  </a:moveTo>
                  <a:cubicBezTo>
                    <a:pt x="703195" y="1342536"/>
                    <a:pt x="518654" y="1157995"/>
                    <a:pt x="518654" y="930351"/>
                  </a:cubicBezTo>
                  <a:cubicBezTo>
                    <a:pt x="518654" y="702706"/>
                    <a:pt x="703195" y="518165"/>
                    <a:pt x="930840" y="518165"/>
                  </a:cubicBezTo>
                  <a:cubicBezTo>
                    <a:pt x="1158485" y="518165"/>
                    <a:pt x="1343026" y="702706"/>
                    <a:pt x="1343026" y="930351"/>
                  </a:cubicBezTo>
                  <a:cubicBezTo>
                    <a:pt x="1343026" y="930370"/>
                    <a:pt x="1343026" y="930395"/>
                    <a:pt x="1343026" y="930415"/>
                  </a:cubicBezTo>
                  <a:cubicBezTo>
                    <a:pt x="1343026" y="1158021"/>
                    <a:pt x="1158510" y="1342536"/>
                    <a:pt x="930903" y="1342536"/>
                  </a:cubicBezTo>
                  <a:cubicBezTo>
                    <a:pt x="930884" y="1342536"/>
                    <a:pt x="930859" y="1342536"/>
                    <a:pt x="930840" y="1342536"/>
                  </a:cubicBezTo>
                  <a:moveTo>
                    <a:pt x="930840" y="-187"/>
                  </a:moveTo>
                  <a:cubicBezTo>
                    <a:pt x="416882" y="-226"/>
                    <a:pt x="206" y="416392"/>
                    <a:pt x="174" y="930351"/>
                  </a:cubicBezTo>
                  <a:cubicBezTo>
                    <a:pt x="136" y="1444309"/>
                    <a:pt x="416754" y="1860978"/>
                    <a:pt x="930713" y="1861017"/>
                  </a:cubicBezTo>
                  <a:cubicBezTo>
                    <a:pt x="1444671" y="1861055"/>
                    <a:pt x="1861340" y="1444437"/>
                    <a:pt x="1861378" y="930478"/>
                  </a:cubicBezTo>
                  <a:cubicBezTo>
                    <a:pt x="1861378" y="930459"/>
                    <a:pt x="1861378" y="930434"/>
                    <a:pt x="1861378" y="930415"/>
                  </a:cubicBezTo>
                  <a:cubicBezTo>
                    <a:pt x="1861378" y="416482"/>
                    <a:pt x="1444773" y="-149"/>
                    <a:pt x="930840" y="-187"/>
                  </a:cubicBezTo>
                </a:path>
              </a:pathLst>
            </a:custGeom>
            <a:solidFill>
              <a:srgbClr val="FFFFFF"/>
            </a:solidFill>
            <a:ln w="6363"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0547EC4E-CDE0-A87D-2B5B-49E3CB3B94DC}"/>
                </a:ext>
              </a:extLst>
            </p:cNvPr>
            <p:cNvSpPr/>
            <p:nvPr/>
          </p:nvSpPr>
          <p:spPr>
            <a:xfrm>
              <a:off x="7108225" y="4218975"/>
              <a:ext cx="1857968" cy="931052"/>
            </a:xfrm>
            <a:custGeom>
              <a:avLst/>
              <a:gdLst>
                <a:gd name="connsiteX0" fmla="*/ 929158 w 1857968"/>
                <a:gd name="connsiteY0" fmla="*/ 411936 h 931052"/>
                <a:gd name="connsiteX1" fmla="*/ 519775 w 1857968"/>
                <a:gd name="connsiteY1" fmla="*/ 47834 h 931052"/>
                <a:gd name="connsiteX2" fmla="*/ 468825 w 1857968"/>
                <a:gd name="connsiteY2" fmla="*/ -186 h 931052"/>
                <a:gd name="connsiteX3" fmla="*/ 53391 w 1857968"/>
                <a:gd name="connsiteY3" fmla="*/ -186 h 931052"/>
                <a:gd name="connsiteX4" fmla="*/ 174 w 1857968"/>
                <a:gd name="connsiteY4" fmla="*/ 52445 h 931052"/>
                <a:gd name="connsiteX5" fmla="*/ 212 w 1857968"/>
                <a:gd name="connsiteY5" fmla="*/ 54713 h 931052"/>
                <a:gd name="connsiteX6" fmla="*/ 983573 w 1857968"/>
                <a:gd name="connsiteY6" fmla="*/ 929244 h 931052"/>
                <a:gd name="connsiteX7" fmla="*/ 1858105 w 1857968"/>
                <a:gd name="connsiteY7" fmla="*/ 54713 h 931052"/>
                <a:gd name="connsiteX8" fmla="*/ 1807193 w 1857968"/>
                <a:gd name="connsiteY8" fmla="*/ -148 h 931052"/>
                <a:gd name="connsiteX9" fmla="*/ 1804926 w 1857968"/>
                <a:gd name="connsiteY9" fmla="*/ -186 h 931052"/>
                <a:gd name="connsiteX10" fmla="*/ 1389492 w 1857968"/>
                <a:gd name="connsiteY10" fmla="*/ -186 h 931052"/>
                <a:gd name="connsiteX11" fmla="*/ 1338542 w 1857968"/>
                <a:gd name="connsiteY11" fmla="*/ 47834 h 931052"/>
                <a:gd name="connsiteX12" fmla="*/ 929158 w 1857968"/>
                <a:gd name="connsiteY12" fmla="*/ 411936 h 9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68" h="931052">
                  <a:moveTo>
                    <a:pt x="929158" y="411936"/>
                  </a:moveTo>
                  <a:cubicBezTo>
                    <a:pt x="720111" y="411942"/>
                    <a:pt x="544161" y="255456"/>
                    <a:pt x="519775" y="47834"/>
                  </a:cubicBezTo>
                  <a:cubicBezTo>
                    <a:pt x="517654" y="21111"/>
                    <a:pt x="495625" y="349"/>
                    <a:pt x="468825" y="-186"/>
                  </a:cubicBezTo>
                  <a:lnTo>
                    <a:pt x="53391" y="-186"/>
                  </a:lnTo>
                  <a:cubicBezTo>
                    <a:pt x="24165" y="-345"/>
                    <a:pt x="340" y="23219"/>
                    <a:pt x="174" y="52445"/>
                  </a:cubicBezTo>
                  <a:cubicBezTo>
                    <a:pt x="174" y="53203"/>
                    <a:pt x="187" y="53955"/>
                    <a:pt x="212" y="54713"/>
                  </a:cubicBezTo>
                  <a:cubicBezTo>
                    <a:pt x="30260" y="567754"/>
                    <a:pt x="470525" y="959298"/>
                    <a:pt x="983573" y="929244"/>
                  </a:cubicBezTo>
                  <a:cubicBezTo>
                    <a:pt x="1454657" y="901655"/>
                    <a:pt x="1830509" y="525803"/>
                    <a:pt x="1858105" y="54713"/>
                  </a:cubicBezTo>
                  <a:cubicBezTo>
                    <a:pt x="1859194" y="25506"/>
                    <a:pt x="1836400" y="941"/>
                    <a:pt x="1807193" y="-148"/>
                  </a:cubicBezTo>
                  <a:cubicBezTo>
                    <a:pt x="1806435" y="-180"/>
                    <a:pt x="1805684" y="-192"/>
                    <a:pt x="1804926" y="-186"/>
                  </a:cubicBezTo>
                  <a:lnTo>
                    <a:pt x="1389492" y="-186"/>
                  </a:lnTo>
                  <a:cubicBezTo>
                    <a:pt x="1362705" y="381"/>
                    <a:pt x="1340695" y="21130"/>
                    <a:pt x="1338542" y="47834"/>
                  </a:cubicBezTo>
                  <a:cubicBezTo>
                    <a:pt x="1314156" y="255456"/>
                    <a:pt x="1138207" y="411942"/>
                    <a:pt x="929158" y="411936"/>
                  </a:cubicBezTo>
                </a:path>
              </a:pathLst>
            </a:custGeom>
            <a:solidFill>
              <a:srgbClr val="FFFFFF"/>
            </a:solidFill>
            <a:ln w="6363"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8919A4A5-7C17-2F68-C30D-F7D0F476129F}"/>
                </a:ext>
              </a:extLst>
            </p:cNvPr>
            <p:cNvSpPr/>
            <p:nvPr/>
          </p:nvSpPr>
          <p:spPr>
            <a:xfrm>
              <a:off x="3089475" y="2262963"/>
              <a:ext cx="1554707" cy="1861246"/>
            </a:xfrm>
            <a:custGeom>
              <a:avLst/>
              <a:gdLst>
                <a:gd name="connsiteX0" fmla="*/ 814779 w 1554707"/>
                <a:gd name="connsiteY0" fmla="*/ 534511 h 1861246"/>
                <a:gd name="connsiteX1" fmla="*/ 1174932 w 1554707"/>
                <a:gd name="connsiteY1" fmla="*/ 599600 h 1861246"/>
                <a:gd name="connsiteX2" fmla="*/ 1244989 w 1554707"/>
                <a:gd name="connsiteY2" fmla="*/ 596416 h 1861246"/>
                <a:gd name="connsiteX3" fmla="*/ 1539161 w 1554707"/>
                <a:gd name="connsiteY3" fmla="*/ 302179 h 1861246"/>
                <a:gd name="connsiteX4" fmla="*/ 1539710 w 1554707"/>
                <a:gd name="connsiteY4" fmla="*/ 227608 h 1861246"/>
                <a:gd name="connsiteX5" fmla="*/ 1537442 w 1554707"/>
                <a:gd name="connsiteY5" fmla="*/ 225436 h 1861246"/>
                <a:gd name="connsiteX6" fmla="*/ 838216 w 1554707"/>
                <a:gd name="connsiteY6" fmla="*/ 4504 h 1861246"/>
                <a:gd name="connsiteX7" fmla="*/ 6202 w 1554707"/>
                <a:gd name="connsiteY7" fmla="*/ 825245 h 1861246"/>
                <a:gd name="connsiteX8" fmla="*/ 826031 w 1554707"/>
                <a:gd name="connsiteY8" fmla="*/ 1855117 h 1861246"/>
                <a:gd name="connsiteX9" fmla="*/ 931009 w 1554707"/>
                <a:gd name="connsiteY9" fmla="*/ 1861059 h 1861246"/>
                <a:gd name="connsiteX10" fmla="*/ 1537505 w 1554707"/>
                <a:gd name="connsiteY10" fmla="*/ 1635541 h 1861246"/>
                <a:gd name="connsiteX11" fmla="*/ 1541255 w 1554707"/>
                <a:gd name="connsiteY11" fmla="*/ 1561237 h 1861246"/>
                <a:gd name="connsiteX12" fmla="*/ 1539225 w 1554707"/>
                <a:gd name="connsiteY12" fmla="*/ 1559116 h 1861246"/>
                <a:gd name="connsiteX13" fmla="*/ 1245498 w 1554707"/>
                <a:gd name="connsiteY13" fmla="*/ 1265517 h 1861246"/>
                <a:gd name="connsiteX14" fmla="*/ 1178371 w 1554707"/>
                <a:gd name="connsiteY14" fmla="*/ 1259148 h 1861246"/>
                <a:gd name="connsiteX15" fmla="*/ 931009 w 1554707"/>
                <a:gd name="connsiteY15" fmla="*/ 1342706 h 1861246"/>
                <a:gd name="connsiteX16" fmla="*/ 530223 w 1554707"/>
                <a:gd name="connsiteY16" fmla="*/ 832378 h 1861246"/>
                <a:gd name="connsiteX17" fmla="*/ 814843 w 1554707"/>
                <a:gd name="connsiteY17" fmla="*/ 534511 h 18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4707" h="1861246">
                  <a:moveTo>
                    <a:pt x="814779" y="534511"/>
                  </a:moveTo>
                  <a:cubicBezTo>
                    <a:pt x="950752" y="496745"/>
                    <a:pt x="1078573" y="528143"/>
                    <a:pt x="1174932" y="599600"/>
                  </a:cubicBezTo>
                  <a:cubicBezTo>
                    <a:pt x="1195803" y="616184"/>
                    <a:pt x="1225708" y="614821"/>
                    <a:pt x="1244989" y="596416"/>
                  </a:cubicBezTo>
                  <a:lnTo>
                    <a:pt x="1539161" y="302179"/>
                  </a:lnTo>
                  <a:cubicBezTo>
                    <a:pt x="1559906" y="281736"/>
                    <a:pt x="1560152" y="248351"/>
                    <a:pt x="1539710" y="227608"/>
                  </a:cubicBezTo>
                  <a:cubicBezTo>
                    <a:pt x="1538976" y="226863"/>
                    <a:pt x="1538219" y="226136"/>
                    <a:pt x="1537442" y="225436"/>
                  </a:cubicBezTo>
                  <a:cubicBezTo>
                    <a:pt x="1344641" y="58817"/>
                    <a:pt x="1091751" y="-21092"/>
                    <a:pt x="838216" y="4504"/>
                  </a:cubicBezTo>
                  <a:cubicBezTo>
                    <a:pt x="406924" y="46347"/>
                    <a:pt x="53459" y="394526"/>
                    <a:pt x="6202" y="825245"/>
                  </a:cubicBezTo>
                  <a:cubicBezTo>
                    <a:pt x="-51798" y="1336025"/>
                    <a:pt x="315253" y="1797116"/>
                    <a:pt x="826031" y="1855117"/>
                  </a:cubicBezTo>
                  <a:cubicBezTo>
                    <a:pt x="860884" y="1859072"/>
                    <a:pt x="895932" y="1861059"/>
                    <a:pt x="931009" y="1861059"/>
                  </a:cubicBezTo>
                  <a:cubicBezTo>
                    <a:pt x="1153717" y="1861275"/>
                    <a:pt x="1369042" y="1781207"/>
                    <a:pt x="1537505" y="1635541"/>
                  </a:cubicBezTo>
                  <a:cubicBezTo>
                    <a:pt x="1559058" y="1616059"/>
                    <a:pt x="1560737" y="1582795"/>
                    <a:pt x="1541255" y="1561237"/>
                  </a:cubicBezTo>
                  <a:cubicBezTo>
                    <a:pt x="1540598" y="1560511"/>
                    <a:pt x="1539921" y="1559804"/>
                    <a:pt x="1539225" y="1559116"/>
                  </a:cubicBezTo>
                  <a:lnTo>
                    <a:pt x="1245498" y="1265517"/>
                  </a:lnTo>
                  <a:cubicBezTo>
                    <a:pt x="1227785" y="1247066"/>
                    <a:pt x="1199237" y="1244360"/>
                    <a:pt x="1178371" y="1259148"/>
                  </a:cubicBezTo>
                  <a:cubicBezTo>
                    <a:pt x="1107310" y="1313372"/>
                    <a:pt x="1020394" y="1342731"/>
                    <a:pt x="931009" y="1342706"/>
                  </a:cubicBezTo>
                  <a:cubicBezTo>
                    <a:pt x="671419" y="1342706"/>
                    <a:pt x="467873" y="1102604"/>
                    <a:pt x="530223" y="832378"/>
                  </a:cubicBezTo>
                  <a:cubicBezTo>
                    <a:pt x="564243" y="688922"/>
                    <a:pt x="673080" y="575017"/>
                    <a:pt x="814843" y="534511"/>
                  </a:cubicBezTo>
                </a:path>
              </a:pathLst>
            </a:custGeom>
            <a:solidFill>
              <a:srgbClr val="FFFFFF"/>
            </a:solidFill>
            <a:ln w="6363" cap="flat">
              <a:noFill/>
              <a:prstDash val="solid"/>
              <a:miter/>
            </a:ln>
          </p:spPr>
          <p:txBody>
            <a:bodyPr rtlCol="0" anchor="ctr"/>
            <a:lstStyle/>
            <a:p>
              <a:endParaRPr lang="sv-SE" dirty="0"/>
            </a:p>
          </p:txBody>
        </p:sp>
      </p:grpSp>
      <p:sp>
        <p:nvSpPr>
          <p:cNvPr id="17" name="Freeform: Shape 16">
            <a:extLst>
              <a:ext uri="{FF2B5EF4-FFF2-40B4-BE49-F238E27FC236}">
                <a16:creationId xmlns:a16="http://schemas.microsoft.com/office/drawing/2014/main" id="{52442024-CAAF-5AB4-2EAD-E154BDD88523}"/>
              </a:ext>
            </a:extLst>
          </p:cNvPr>
          <p:cNvSpPr/>
          <p:nvPr userDrawn="1"/>
        </p:nvSpPr>
        <p:spPr>
          <a:xfrm>
            <a:off x="3521445" y="4317628"/>
            <a:ext cx="149729" cy="260099"/>
          </a:xfrm>
          <a:custGeom>
            <a:avLst/>
            <a:gdLst>
              <a:gd name="connsiteX0" fmla="*/ 29869 w 149729"/>
              <a:gd name="connsiteY0" fmla="*/ 234816 h 260099"/>
              <a:gd name="connsiteX1" fmla="*/ 149729 w 149729"/>
              <a:gd name="connsiteY1" fmla="*/ 234816 h 260099"/>
              <a:gd name="connsiteX2" fmla="*/ 149729 w 149729"/>
              <a:gd name="connsiteY2" fmla="*/ 260100 h 260099"/>
              <a:gd name="connsiteX3" fmla="*/ 0 w 149729"/>
              <a:gd name="connsiteY3" fmla="*/ 260100 h 260099"/>
              <a:gd name="connsiteX4" fmla="*/ 0 w 149729"/>
              <a:gd name="connsiteY4" fmla="*/ 0 h 260099"/>
              <a:gd name="connsiteX5" fmla="*/ 29869 w 149729"/>
              <a:gd name="connsiteY5" fmla="*/ 0 h 260099"/>
              <a:gd name="connsiteX6" fmla="*/ 29869 w 149729"/>
              <a:gd name="connsiteY6" fmla="*/ 234816 h 2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29" h="260099">
                <a:moveTo>
                  <a:pt x="29869" y="234816"/>
                </a:moveTo>
                <a:lnTo>
                  <a:pt x="149729" y="234816"/>
                </a:lnTo>
                <a:lnTo>
                  <a:pt x="149729" y="260100"/>
                </a:lnTo>
                <a:lnTo>
                  <a:pt x="0" y="260100"/>
                </a:lnTo>
                <a:lnTo>
                  <a:pt x="0" y="0"/>
                </a:lnTo>
                <a:lnTo>
                  <a:pt x="29869" y="0"/>
                </a:lnTo>
                <a:lnTo>
                  <a:pt x="29869" y="234816"/>
                </a:lnTo>
                <a:close/>
              </a:path>
            </a:pathLst>
          </a:custGeom>
          <a:solidFill>
            <a:srgbClr val="FFFFFF"/>
          </a:solidFill>
          <a:ln w="6363" cap="flat">
            <a:noFill/>
            <a:prstDash val="solid"/>
            <a:miter/>
          </a:ln>
        </p:spPr>
        <p:txBody>
          <a:bodyPr rtlCol="0" anchor="ctr"/>
          <a:lstStyle/>
          <a:p>
            <a:endParaRPr lang="sv-SE" dirty="0"/>
          </a:p>
        </p:txBody>
      </p:sp>
      <p:grpSp>
        <p:nvGrpSpPr>
          <p:cNvPr id="18" name="Graphic 6">
            <a:extLst>
              <a:ext uri="{FF2B5EF4-FFF2-40B4-BE49-F238E27FC236}">
                <a16:creationId xmlns:a16="http://schemas.microsoft.com/office/drawing/2014/main" id="{AF1A2121-A5AF-59A8-8608-9308500DF788}"/>
              </a:ext>
            </a:extLst>
          </p:cNvPr>
          <p:cNvGrpSpPr/>
          <p:nvPr userDrawn="1"/>
        </p:nvGrpSpPr>
        <p:grpSpPr>
          <a:xfrm>
            <a:off x="3691555" y="4306929"/>
            <a:ext cx="574525" cy="274302"/>
            <a:chOff x="3691555" y="4306929"/>
            <a:chExt cx="574525" cy="274302"/>
          </a:xfrm>
          <a:solidFill>
            <a:srgbClr val="FFFFFF"/>
          </a:solidFill>
        </p:grpSpPr>
        <p:sp>
          <p:nvSpPr>
            <p:cNvPr id="19" name="Freeform: Shape 18">
              <a:extLst>
                <a:ext uri="{FF2B5EF4-FFF2-40B4-BE49-F238E27FC236}">
                  <a16:creationId xmlns:a16="http://schemas.microsoft.com/office/drawing/2014/main" id="{307F474E-2963-E0EF-27E0-D436AEDC5A03}"/>
                </a:ext>
              </a:extLst>
            </p:cNvPr>
            <p:cNvSpPr/>
            <p:nvPr/>
          </p:nvSpPr>
          <p:spPr>
            <a:xfrm>
              <a:off x="3691555" y="4400231"/>
              <a:ext cx="161256" cy="181000"/>
            </a:xfrm>
            <a:custGeom>
              <a:avLst/>
              <a:gdLst>
                <a:gd name="connsiteX0" fmla="*/ 28961 w 161256"/>
                <a:gd name="connsiteY0" fmla="*/ 80314 h 181000"/>
                <a:gd name="connsiteX1" fmla="*/ 132580 w 161256"/>
                <a:gd name="connsiteY1" fmla="*/ 80314 h 181000"/>
                <a:gd name="connsiteX2" fmla="*/ 80930 w 161256"/>
                <a:gd name="connsiteY2" fmla="*/ 22995 h 181000"/>
                <a:gd name="connsiteX3" fmla="*/ 28961 w 161256"/>
                <a:gd name="connsiteY3" fmla="*/ 80314 h 181000"/>
                <a:gd name="connsiteX4" fmla="*/ 161431 w 161256"/>
                <a:gd name="connsiteY4" fmla="*/ 94707 h 181000"/>
                <a:gd name="connsiteX5" fmla="*/ 28579 w 161256"/>
                <a:gd name="connsiteY5" fmla="*/ 94707 h 181000"/>
                <a:gd name="connsiteX6" fmla="*/ 80930 w 161256"/>
                <a:gd name="connsiteY6" fmla="*/ 157949 h 181000"/>
                <a:gd name="connsiteX7" fmla="*/ 132963 w 161256"/>
                <a:gd name="connsiteY7" fmla="*/ 116170 h 181000"/>
                <a:gd name="connsiteX8" fmla="*/ 161431 w 161256"/>
                <a:gd name="connsiteY8" fmla="*/ 116170 h 181000"/>
                <a:gd name="connsiteX9" fmla="*/ 80930 w 161256"/>
                <a:gd name="connsiteY9" fmla="*/ 180813 h 181000"/>
                <a:gd name="connsiteX10" fmla="*/ 174 w 161256"/>
                <a:gd name="connsiteY10" fmla="*/ 90504 h 181000"/>
                <a:gd name="connsiteX11" fmla="*/ 80930 w 161256"/>
                <a:gd name="connsiteY11" fmla="*/ -188 h 181000"/>
                <a:gd name="connsiteX12" fmla="*/ 161431 w 161256"/>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56" h="181000">
                  <a:moveTo>
                    <a:pt x="28961" y="80314"/>
                  </a:moveTo>
                  <a:lnTo>
                    <a:pt x="132580" y="80314"/>
                  </a:lnTo>
                  <a:cubicBezTo>
                    <a:pt x="129778" y="43757"/>
                    <a:pt x="110799" y="22995"/>
                    <a:pt x="80930" y="22995"/>
                  </a:cubicBezTo>
                  <a:cubicBezTo>
                    <a:pt x="51060" y="22995"/>
                    <a:pt x="31763" y="44075"/>
                    <a:pt x="28961" y="80314"/>
                  </a:cubicBezTo>
                  <a:moveTo>
                    <a:pt x="161431" y="94707"/>
                  </a:moveTo>
                  <a:lnTo>
                    <a:pt x="28579" y="94707"/>
                  </a:lnTo>
                  <a:cubicBezTo>
                    <a:pt x="29980" y="134766"/>
                    <a:pt x="49341" y="157949"/>
                    <a:pt x="80930" y="157949"/>
                  </a:cubicBezTo>
                  <a:cubicBezTo>
                    <a:pt x="109080" y="157949"/>
                    <a:pt x="128441" y="142154"/>
                    <a:pt x="132963" y="116170"/>
                  </a:cubicBezTo>
                  <a:lnTo>
                    <a:pt x="161431" y="116170"/>
                  </a:lnTo>
                  <a:cubicBezTo>
                    <a:pt x="155826" y="156930"/>
                    <a:pt x="125893" y="180813"/>
                    <a:pt x="80930" y="180813"/>
                  </a:cubicBezTo>
                  <a:cubicBezTo>
                    <a:pt x="30362" y="180813"/>
                    <a:pt x="174" y="147441"/>
                    <a:pt x="174" y="90504"/>
                  </a:cubicBezTo>
                  <a:cubicBezTo>
                    <a:pt x="174" y="33567"/>
                    <a:pt x="30362" y="-188"/>
                    <a:pt x="80930" y="-188"/>
                  </a:cubicBezTo>
                  <a:cubicBezTo>
                    <a:pt x="131498" y="-188"/>
                    <a:pt x="161431" y="33248"/>
                    <a:pt x="161431" y="90504"/>
                  </a:cubicBezTo>
                  <a:close/>
                </a:path>
              </a:pathLst>
            </a:custGeom>
            <a:solidFill>
              <a:srgbClr val="FFFFFF"/>
            </a:solidFill>
            <a:ln w="6363" cap="flat">
              <a:noFill/>
              <a:prstDash val="solid"/>
              <a:miter/>
            </a:ln>
          </p:spPr>
          <p:txBody>
            <a:bodyPr rtlCol="0" anchor="ctr"/>
            <a:lstStyle/>
            <a:p>
              <a:endParaRPr lang="sv-SE" dirty="0"/>
            </a:p>
          </p:txBody>
        </p:sp>
        <p:sp>
          <p:nvSpPr>
            <p:cNvPr id="20" name="Freeform: Shape 19">
              <a:extLst>
                <a:ext uri="{FF2B5EF4-FFF2-40B4-BE49-F238E27FC236}">
                  <a16:creationId xmlns:a16="http://schemas.microsoft.com/office/drawing/2014/main" id="{2AEA295F-FD3B-19C4-1B14-9E42614BAD4C}"/>
                </a:ext>
              </a:extLst>
            </p:cNvPr>
            <p:cNvSpPr/>
            <p:nvPr/>
          </p:nvSpPr>
          <p:spPr>
            <a:xfrm>
              <a:off x="3886566" y="4400040"/>
              <a:ext cx="167625" cy="181000"/>
            </a:xfrm>
            <a:custGeom>
              <a:avLst/>
              <a:gdLst>
                <a:gd name="connsiteX0" fmla="*/ 141051 w 167625"/>
                <a:gd name="connsiteY0" fmla="*/ 90121 h 181000"/>
                <a:gd name="connsiteX1" fmla="*/ 85133 w 167625"/>
                <a:gd name="connsiteY1" fmla="*/ 23377 h 181000"/>
                <a:gd name="connsiteX2" fmla="*/ 29661 w 167625"/>
                <a:gd name="connsiteY2" fmla="*/ 90121 h 181000"/>
                <a:gd name="connsiteX3" fmla="*/ 85133 w 167625"/>
                <a:gd name="connsiteY3" fmla="*/ 156930 h 181000"/>
                <a:gd name="connsiteX4" fmla="*/ 141051 w 167625"/>
                <a:gd name="connsiteY4" fmla="*/ 90121 h 181000"/>
                <a:gd name="connsiteX5" fmla="*/ 138949 w 167625"/>
                <a:gd name="connsiteY5" fmla="*/ 3315 h 181000"/>
                <a:gd name="connsiteX6" fmla="*/ 167800 w 167625"/>
                <a:gd name="connsiteY6" fmla="*/ 3315 h 181000"/>
                <a:gd name="connsiteX7" fmla="*/ 167800 w 167625"/>
                <a:gd name="connsiteY7" fmla="*/ 177310 h 181000"/>
                <a:gd name="connsiteX8" fmla="*/ 138949 w 167625"/>
                <a:gd name="connsiteY8" fmla="*/ 177310 h 181000"/>
                <a:gd name="connsiteX9" fmla="*/ 138949 w 167625"/>
                <a:gd name="connsiteY9" fmla="*/ 119991 h 181000"/>
                <a:gd name="connsiteX10" fmla="*/ 138249 w 167625"/>
                <a:gd name="connsiteY10" fmla="*/ 119991 h 181000"/>
                <a:gd name="connsiteX11" fmla="*/ 73924 w 167625"/>
                <a:gd name="connsiteY11" fmla="*/ 180812 h 181000"/>
                <a:gd name="connsiteX12" fmla="*/ 174 w 167625"/>
                <a:gd name="connsiteY12" fmla="*/ 90121 h 181000"/>
                <a:gd name="connsiteX13" fmla="*/ 73988 w 167625"/>
                <a:gd name="connsiteY13" fmla="*/ -188 h 181000"/>
                <a:gd name="connsiteX14" fmla="*/ 138312 w 167625"/>
                <a:gd name="connsiteY14" fmla="*/ 60252 h 181000"/>
                <a:gd name="connsiteX15" fmla="*/ 139013 w 167625"/>
                <a:gd name="connsiteY15" fmla="*/ 60252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1000">
                  <a:moveTo>
                    <a:pt x="141051" y="90121"/>
                  </a:moveTo>
                  <a:cubicBezTo>
                    <a:pt x="141051" y="49043"/>
                    <a:pt x="120671" y="23377"/>
                    <a:pt x="85133" y="23377"/>
                  </a:cubicBezTo>
                  <a:cubicBezTo>
                    <a:pt x="49596" y="23377"/>
                    <a:pt x="29661" y="48342"/>
                    <a:pt x="29661" y="90121"/>
                  </a:cubicBezTo>
                  <a:cubicBezTo>
                    <a:pt x="29661" y="131900"/>
                    <a:pt x="50041" y="156930"/>
                    <a:pt x="85133" y="156930"/>
                  </a:cubicBezTo>
                  <a:cubicBezTo>
                    <a:pt x="120225" y="156930"/>
                    <a:pt x="141051" y="131454"/>
                    <a:pt x="141051" y="90121"/>
                  </a:cubicBezTo>
                  <a:moveTo>
                    <a:pt x="138949" y="3315"/>
                  </a:moveTo>
                  <a:lnTo>
                    <a:pt x="167800" y="3315"/>
                  </a:lnTo>
                  <a:lnTo>
                    <a:pt x="167800" y="177310"/>
                  </a:lnTo>
                  <a:lnTo>
                    <a:pt x="138949" y="177310"/>
                  </a:lnTo>
                  <a:lnTo>
                    <a:pt x="138949" y="119991"/>
                  </a:lnTo>
                  <a:lnTo>
                    <a:pt x="138249" y="119991"/>
                  </a:lnTo>
                  <a:cubicBezTo>
                    <a:pt x="138249" y="158203"/>
                    <a:pt x="113984" y="180812"/>
                    <a:pt x="73924" y="180812"/>
                  </a:cubicBezTo>
                  <a:cubicBezTo>
                    <a:pt x="27560" y="181004"/>
                    <a:pt x="174" y="147440"/>
                    <a:pt x="174" y="90121"/>
                  </a:cubicBezTo>
                  <a:cubicBezTo>
                    <a:pt x="174" y="32803"/>
                    <a:pt x="27623" y="-188"/>
                    <a:pt x="73988" y="-188"/>
                  </a:cubicBezTo>
                  <a:cubicBezTo>
                    <a:pt x="114047" y="-188"/>
                    <a:pt x="138312" y="22294"/>
                    <a:pt x="138312" y="60252"/>
                  </a:cubicBezTo>
                  <a:lnTo>
                    <a:pt x="139013" y="60252"/>
                  </a:lnTo>
                  <a:close/>
                </a:path>
              </a:pathLst>
            </a:custGeom>
            <a:solidFill>
              <a:srgbClr val="FFFFFF"/>
            </a:solidFill>
            <a:ln w="6363" cap="flat">
              <a:noFill/>
              <a:prstDash val="solid"/>
              <a:miter/>
            </a:ln>
          </p:spPr>
          <p:txBody>
            <a:bodyPr rtlCol="0" anchor="ctr"/>
            <a:lstStyle/>
            <a:p>
              <a:endParaRPr lang="sv-SE" dirty="0"/>
            </a:p>
          </p:txBody>
        </p:sp>
        <p:sp>
          <p:nvSpPr>
            <p:cNvPr id="21" name="Freeform: Shape 20">
              <a:extLst>
                <a:ext uri="{FF2B5EF4-FFF2-40B4-BE49-F238E27FC236}">
                  <a16:creationId xmlns:a16="http://schemas.microsoft.com/office/drawing/2014/main" id="{83F8D91B-CFF9-F007-F742-AC70BACB7593}"/>
                </a:ext>
              </a:extLst>
            </p:cNvPr>
            <p:cNvSpPr/>
            <p:nvPr/>
          </p:nvSpPr>
          <p:spPr>
            <a:xfrm>
              <a:off x="4098709" y="4306929"/>
              <a:ext cx="167370" cy="274110"/>
            </a:xfrm>
            <a:custGeom>
              <a:avLst/>
              <a:gdLst>
                <a:gd name="connsiteX0" fmla="*/ 140796 w 167370"/>
                <a:gd name="connsiteY0" fmla="*/ 183232 h 274110"/>
                <a:gd name="connsiteX1" fmla="*/ 84879 w 167370"/>
                <a:gd name="connsiteY1" fmla="*/ 116488 h 274110"/>
                <a:gd name="connsiteX2" fmla="*/ 29343 w 167370"/>
                <a:gd name="connsiteY2" fmla="*/ 183232 h 274110"/>
                <a:gd name="connsiteX3" fmla="*/ 84879 w 167370"/>
                <a:gd name="connsiteY3" fmla="*/ 250041 h 274110"/>
                <a:gd name="connsiteX4" fmla="*/ 140796 w 167370"/>
                <a:gd name="connsiteY4" fmla="*/ 183232 h 274110"/>
                <a:gd name="connsiteX5" fmla="*/ 138694 w 167370"/>
                <a:gd name="connsiteY5" fmla="*/ -188 h 274110"/>
                <a:gd name="connsiteX6" fmla="*/ 167545 w 167370"/>
                <a:gd name="connsiteY6" fmla="*/ -188 h 274110"/>
                <a:gd name="connsiteX7" fmla="*/ 167545 w 167370"/>
                <a:gd name="connsiteY7" fmla="*/ 270421 h 274110"/>
                <a:gd name="connsiteX8" fmla="*/ 138694 w 167370"/>
                <a:gd name="connsiteY8" fmla="*/ 270421 h 274110"/>
                <a:gd name="connsiteX9" fmla="*/ 138694 w 167370"/>
                <a:gd name="connsiteY9" fmla="*/ 213102 h 274110"/>
                <a:gd name="connsiteX10" fmla="*/ 138312 w 167370"/>
                <a:gd name="connsiteY10" fmla="*/ 213102 h 274110"/>
                <a:gd name="connsiteX11" fmla="*/ 73988 w 167370"/>
                <a:gd name="connsiteY11" fmla="*/ 273923 h 274110"/>
                <a:gd name="connsiteX12" fmla="*/ 174 w 167370"/>
                <a:gd name="connsiteY12" fmla="*/ 183232 h 274110"/>
                <a:gd name="connsiteX13" fmla="*/ 73988 w 167370"/>
                <a:gd name="connsiteY13" fmla="*/ 92924 h 274110"/>
                <a:gd name="connsiteX14" fmla="*/ 138312 w 167370"/>
                <a:gd name="connsiteY14" fmla="*/ 153363 h 274110"/>
                <a:gd name="connsiteX15" fmla="*/ 139013 w 167370"/>
                <a:gd name="connsiteY15" fmla="*/ 153363 h 2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70" h="274110">
                  <a:moveTo>
                    <a:pt x="140796" y="183232"/>
                  </a:moveTo>
                  <a:cubicBezTo>
                    <a:pt x="140796" y="142154"/>
                    <a:pt x="120416" y="116488"/>
                    <a:pt x="84879" y="116488"/>
                  </a:cubicBezTo>
                  <a:cubicBezTo>
                    <a:pt x="49341" y="116488"/>
                    <a:pt x="29343" y="141453"/>
                    <a:pt x="29343" y="183232"/>
                  </a:cubicBezTo>
                  <a:cubicBezTo>
                    <a:pt x="29343" y="225011"/>
                    <a:pt x="49787" y="250041"/>
                    <a:pt x="84879" y="250041"/>
                  </a:cubicBezTo>
                  <a:cubicBezTo>
                    <a:pt x="119970" y="250041"/>
                    <a:pt x="140796" y="224566"/>
                    <a:pt x="140796" y="183232"/>
                  </a:cubicBezTo>
                  <a:moveTo>
                    <a:pt x="138694" y="-188"/>
                  </a:moveTo>
                  <a:lnTo>
                    <a:pt x="167545" y="-188"/>
                  </a:lnTo>
                  <a:lnTo>
                    <a:pt x="167545" y="270421"/>
                  </a:lnTo>
                  <a:lnTo>
                    <a:pt x="138694" y="270421"/>
                  </a:lnTo>
                  <a:lnTo>
                    <a:pt x="138694" y="213102"/>
                  </a:lnTo>
                  <a:lnTo>
                    <a:pt x="138312" y="213102"/>
                  </a:lnTo>
                  <a:cubicBezTo>
                    <a:pt x="138312" y="251314"/>
                    <a:pt x="114047" y="273923"/>
                    <a:pt x="73988" y="273923"/>
                  </a:cubicBezTo>
                  <a:cubicBezTo>
                    <a:pt x="27623" y="273923"/>
                    <a:pt x="174" y="240169"/>
                    <a:pt x="174" y="183232"/>
                  </a:cubicBezTo>
                  <a:cubicBezTo>
                    <a:pt x="174" y="126296"/>
                    <a:pt x="27623" y="92924"/>
                    <a:pt x="73988" y="92924"/>
                  </a:cubicBezTo>
                  <a:cubicBezTo>
                    <a:pt x="114047" y="92924"/>
                    <a:pt x="138312" y="115405"/>
                    <a:pt x="138312" y="153363"/>
                  </a:cubicBezTo>
                  <a:lnTo>
                    <a:pt x="139013" y="153363"/>
                  </a:lnTo>
                  <a:close/>
                </a:path>
              </a:pathLst>
            </a:custGeom>
            <a:solidFill>
              <a:srgbClr val="FFFFFF"/>
            </a:solidFill>
            <a:ln w="6363" cap="flat">
              <a:noFill/>
              <a:prstDash val="solid"/>
              <a:miter/>
            </a:ln>
          </p:spPr>
          <p:txBody>
            <a:bodyPr rtlCol="0" anchor="ctr"/>
            <a:lstStyle/>
            <a:p>
              <a:endParaRPr lang="sv-SE" dirty="0"/>
            </a:p>
          </p:txBody>
        </p:sp>
      </p:grpSp>
      <p:sp>
        <p:nvSpPr>
          <p:cNvPr id="22" name="Freeform: Shape 21">
            <a:extLst>
              <a:ext uri="{FF2B5EF4-FFF2-40B4-BE49-F238E27FC236}">
                <a16:creationId xmlns:a16="http://schemas.microsoft.com/office/drawing/2014/main" id="{9AEFCB21-BD1C-50A1-2C7A-124BCAE15FC9}"/>
              </a:ext>
            </a:extLst>
          </p:cNvPr>
          <p:cNvSpPr/>
          <p:nvPr userDrawn="1"/>
        </p:nvSpPr>
        <p:spPr>
          <a:xfrm>
            <a:off x="4320469" y="4328200"/>
            <a:ext cx="28850" cy="249527"/>
          </a:xfrm>
          <a:custGeom>
            <a:avLst/>
            <a:gdLst>
              <a:gd name="connsiteX0" fmla="*/ 174 w 28850"/>
              <a:gd name="connsiteY0" fmla="*/ 75346 h 249527"/>
              <a:gd name="connsiteX1" fmla="*/ 29025 w 28850"/>
              <a:gd name="connsiteY1" fmla="*/ 75346 h 249527"/>
              <a:gd name="connsiteX2" fmla="*/ 29025 w 28850"/>
              <a:gd name="connsiteY2" fmla="*/ 249340 h 249527"/>
              <a:gd name="connsiteX3" fmla="*/ 174 w 28850"/>
              <a:gd name="connsiteY3" fmla="*/ 249340 h 249527"/>
              <a:gd name="connsiteX4" fmla="*/ 174 w 28850"/>
              <a:gd name="connsiteY4" fmla="*/ -188 h 249527"/>
              <a:gd name="connsiteX5" fmla="*/ 29025 w 28850"/>
              <a:gd name="connsiteY5" fmla="*/ -188 h 249527"/>
              <a:gd name="connsiteX6" fmla="*/ 29025 w 28850"/>
              <a:gd name="connsiteY6" fmla="*/ 36688 h 249527"/>
              <a:gd name="connsiteX7" fmla="*/ 174 w 28850"/>
              <a:gd name="connsiteY7" fmla="*/ 36688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 h="249527">
                <a:moveTo>
                  <a:pt x="174" y="75346"/>
                </a:moveTo>
                <a:lnTo>
                  <a:pt x="29025" y="75346"/>
                </a:lnTo>
                <a:lnTo>
                  <a:pt x="29025" y="249340"/>
                </a:lnTo>
                <a:lnTo>
                  <a:pt x="174" y="249340"/>
                </a:lnTo>
                <a:close/>
                <a:moveTo>
                  <a:pt x="174" y="-188"/>
                </a:moveTo>
                <a:lnTo>
                  <a:pt x="29025" y="-188"/>
                </a:lnTo>
                <a:lnTo>
                  <a:pt x="29025" y="36688"/>
                </a:lnTo>
                <a:lnTo>
                  <a:pt x="174" y="36688"/>
                </a:lnTo>
                <a:close/>
              </a:path>
            </a:pathLst>
          </a:custGeom>
          <a:solidFill>
            <a:srgbClr val="FFFFFF"/>
          </a:solidFill>
          <a:ln w="6363" cap="flat">
            <a:noFill/>
            <a:prstDash val="solid"/>
            <a:miter/>
          </a:ln>
        </p:spPr>
        <p:txBody>
          <a:bodyPr rtlCol="0" anchor="ctr"/>
          <a:lstStyle/>
          <a:p>
            <a:endParaRPr lang="sv-SE" dirty="0"/>
          </a:p>
        </p:txBody>
      </p:sp>
      <p:grpSp>
        <p:nvGrpSpPr>
          <p:cNvPr id="23" name="Graphic 6">
            <a:extLst>
              <a:ext uri="{FF2B5EF4-FFF2-40B4-BE49-F238E27FC236}">
                <a16:creationId xmlns:a16="http://schemas.microsoft.com/office/drawing/2014/main" id="{1271A734-4A7A-358B-0408-6BFAD92DB82B}"/>
              </a:ext>
            </a:extLst>
          </p:cNvPr>
          <p:cNvGrpSpPr/>
          <p:nvPr userDrawn="1"/>
        </p:nvGrpSpPr>
        <p:grpSpPr>
          <a:xfrm>
            <a:off x="4403772" y="4307120"/>
            <a:ext cx="1583972" cy="355185"/>
            <a:chOff x="4403772" y="4307120"/>
            <a:chExt cx="1583972" cy="355185"/>
          </a:xfrm>
          <a:solidFill>
            <a:srgbClr val="FFFFFF"/>
          </a:solidFill>
        </p:grpSpPr>
        <p:sp>
          <p:nvSpPr>
            <p:cNvPr id="24" name="Freeform: Shape 23">
              <a:extLst>
                <a:ext uri="{FF2B5EF4-FFF2-40B4-BE49-F238E27FC236}">
                  <a16:creationId xmlns:a16="http://schemas.microsoft.com/office/drawing/2014/main" id="{3DA7C282-EF1A-C25D-F16F-3DD9BDBDF82A}"/>
                </a:ext>
              </a:extLst>
            </p:cNvPr>
            <p:cNvSpPr/>
            <p:nvPr/>
          </p:nvSpPr>
          <p:spPr>
            <a:xfrm>
              <a:off x="4403772" y="4400231"/>
              <a:ext cx="151512" cy="177752"/>
            </a:xfrm>
            <a:custGeom>
              <a:avLst/>
              <a:gdLst>
                <a:gd name="connsiteX0" fmla="*/ 151687 w 151512"/>
                <a:gd name="connsiteY0" fmla="*/ 69041 h 177752"/>
                <a:gd name="connsiteX1" fmla="*/ 151687 w 151512"/>
                <a:gd name="connsiteY1" fmla="*/ 177310 h 177752"/>
                <a:gd name="connsiteX2" fmla="*/ 122836 w 151512"/>
                <a:gd name="connsiteY2" fmla="*/ 177310 h 177752"/>
                <a:gd name="connsiteX3" fmla="*/ 122836 w 151512"/>
                <a:gd name="connsiteY3" fmla="*/ 69742 h 177752"/>
                <a:gd name="connsiteX4" fmla="*/ 78255 w 151512"/>
                <a:gd name="connsiteY4" fmla="*/ 23377 h 177752"/>
                <a:gd name="connsiteX5" fmla="*/ 28706 w 151512"/>
                <a:gd name="connsiteY5" fmla="*/ 82033 h 177752"/>
                <a:gd name="connsiteX6" fmla="*/ 28706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63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2836" y="177310"/>
                  </a:lnTo>
                  <a:lnTo>
                    <a:pt x="122836" y="69742"/>
                  </a:lnTo>
                  <a:cubicBezTo>
                    <a:pt x="122836" y="40573"/>
                    <a:pt x="106660" y="23377"/>
                    <a:pt x="78255" y="23377"/>
                  </a:cubicBezTo>
                  <a:cubicBezTo>
                    <a:pt x="46984" y="23377"/>
                    <a:pt x="28706" y="45158"/>
                    <a:pt x="28706" y="82033"/>
                  </a:cubicBezTo>
                  <a:lnTo>
                    <a:pt x="28706" y="177565"/>
                  </a:lnTo>
                  <a:lnTo>
                    <a:pt x="174" y="177565"/>
                  </a:lnTo>
                  <a:lnTo>
                    <a:pt x="174" y="3316"/>
                  </a:lnTo>
                  <a:lnTo>
                    <a:pt x="28961" y="3316"/>
                  </a:lnTo>
                  <a:lnTo>
                    <a:pt x="28961" y="63055"/>
                  </a:lnTo>
                  <a:lnTo>
                    <a:pt x="29661" y="63055"/>
                  </a:lnTo>
                  <a:cubicBezTo>
                    <a:pt x="29661" y="23377"/>
                    <a:pt x="51825" y="-188"/>
                    <a:pt x="88763" y="-188"/>
                  </a:cubicBezTo>
                  <a:cubicBezTo>
                    <a:pt x="128441" y="-188"/>
                    <a:pt x="151623" y="25288"/>
                    <a:pt x="151623" y="69041"/>
                  </a:cubicBezTo>
                </a:path>
              </a:pathLst>
            </a:custGeom>
            <a:solidFill>
              <a:srgbClr val="FFFFFF"/>
            </a:solidFill>
            <a:ln w="6363"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164C4A09-ABD0-1C55-182E-B85A400DB65C}"/>
                </a:ext>
              </a:extLst>
            </p:cNvPr>
            <p:cNvSpPr/>
            <p:nvPr/>
          </p:nvSpPr>
          <p:spPr>
            <a:xfrm>
              <a:off x="4598083" y="4400231"/>
              <a:ext cx="167370" cy="262074"/>
            </a:xfrm>
            <a:custGeom>
              <a:avLst/>
              <a:gdLst>
                <a:gd name="connsiteX0" fmla="*/ 141051 w 167370"/>
                <a:gd name="connsiteY0" fmla="*/ 89930 h 262074"/>
                <a:gd name="connsiteX1" fmla="*/ 85197 w 167370"/>
                <a:gd name="connsiteY1" fmla="*/ 23504 h 262074"/>
                <a:gd name="connsiteX2" fmla="*/ 29661 w 167370"/>
                <a:gd name="connsiteY2" fmla="*/ 89930 h 262074"/>
                <a:gd name="connsiteX3" fmla="*/ 85197 w 167370"/>
                <a:gd name="connsiteY3" fmla="*/ 156357 h 262074"/>
                <a:gd name="connsiteX4" fmla="*/ 141051 w 167370"/>
                <a:gd name="connsiteY4" fmla="*/ 89930 h 262074"/>
                <a:gd name="connsiteX5" fmla="*/ 138949 w 167370"/>
                <a:gd name="connsiteY5" fmla="*/ 3443 h 262074"/>
                <a:gd name="connsiteX6" fmla="*/ 167545 w 167370"/>
                <a:gd name="connsiteY6" fmla="*/ 3443 h 262074"/>
                <a:gd name="connsiteX7" fmla="*/ 167545 w 167370"/>
                <a:gd name="connsiteY7" fmla="*/ 181259 h 262074"/>
                <a:gd name="connsiteX8" fmla="*/ 84751 w 167370"/>
                <a:gd name="connsiteY8" fmla="*/ 261887 h 262074"/>
                <a:gd name="connsiteX9" fmla="*/ 4569 w 167370"/>
                <a:gd name="connsiteY9" fmla="*/ 197244 h 262074"/>
                <a:gd name="connsiteX10" fmla="*/ 32018 w 167370"/>
                <a:gd name="connsiteY10" fmla="*/ 194442 h 262074"/>
                <a:gd name="connsiteX11" fmla="*/ 84751 w 167370"/>
                <a:gd name="connsiteY11" fmla="*/ 238322 h 262074"/>
                <a:gd name="connsiteX12" fmla="*/ 138822 w 167370"/>
                <a:gd name="connsiteY12" fmla="*/ 183551 h 262074"/>
                <a:gd name="connsiteX13" fmla="*/ 138822 w 167370"/>
                <a:gd name="connsiteY13" fmla="*/ 119864 h 262074"/>
                <a:gd name="connsiteX14" fmla="*/ 138249 w 167370"/>
                <a:gd name="connsiteY14" fmla="*/ 119864 h 262074"/>
                <a:gd name="connsiteX15" fmla="*/ 73924 w 167370"/>
                <a:gd name="connsiteY15" fmla="*/ 180685 h 262074"/>
                <a:gd name="connsiteX16" fmla="*/ 174 w 167370"/>
                <a:gd name="connsiteY16" fmla="*/ 90376 h 262074"/>
                <a:gd name="connsiteX17" fmla="*/ 73924 w 167370"/>
                <a:gd name="connsiteY17" fmla="*/ -188 h 262074"/>
                <a:gd name="connsiteX18" fmla="*/ 138249 w 167370"/>
                <a:gd name="connsiteY18" fmla="*/ 60252 h 262074"/>
                <a:gd name="connsiteX19" fmla="*/ 138949 w 167370"/>
                <a:gd name="connsiteY19" fmla="*/ 60252 h 2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70" h="262074">
                  <a:moveTo>
                    <a:pt x="141051" y="89930"/>
                  </a:moveTo>
                  <a:cubicBezTo>
                    <a:pt x="141051" y="49170"/>
                    <a:pt x="120735" y="23504"/>
                    <a:pt x="85197" y="23504"/>
                  </a:cubicBezTo>
                  <a:cubicBezTo>
                    <a:pt x="49659" y="23504"/>
                    <a:pt x="29661" y="48088"/>
                    <a:pt x="29661" y="89930"/>
                  </a:cubicBezTo>
                  <a:cubicBezTo>
                    <a:pt x="29661" y="131773"/>
                    <a:pt x="50105" y="156357"/>
                    <a:pt x="85197" y="156357"/>
                  </a:cubicBezTo>
                  <a:cubicBezTo>
                    <a:pt x="120289" y="156357"/>
                    <a:pt x="141051" y="130882"/>
                    <a:pt x="141051" y="89930"/>
                  </a:cubicBezTo>
                  <a:moveTo>
                    <a:pt x="138949" y="3443"/>
                  </a:moveTo>
                  <a:lnTo>
                    <a:pt x="167545" y="3443"/>
                  </a:lnTo>
                  <a:lnTo>
                    <a:pt x="167545" y="181259"/>
                  </a:lnTo>
                  <a:cubicBezTo>
                    <a:pt x="167545" y="231763"/>
                    <a:pt x="136848" y="261887"/>
                    <a:pt x="84751" y="261887"/>
                  </a:cubicBezTo>
                  <a:cubicBezTo>
                    <a:pt x="38005" y="261887"/>
                    <a:pt x="8326" y="237622"/>
                    <a:pt x="4569" y="197244"/>
                  </a:cubicBezTo>
                  <a:lnTo>
                    <a:pt x="32018" y="194442"/>
                  </a:lnTo>
                  <a:cubicBezTo>
                    <a:pt x="34120" y="221827"/>
                    <a:pt x="53799" y="238322"/>
                    <a:pt x="84751" y="238322"/>
                  </a:cubicBezTo>
                  <a:cubicBezTo>
                    <a:pt x="118760" y="238322"/>
                    <a:pt x="138822" y="218006"/>
                    <a:pt x="138822" y="183551"/>
                  </a:cubicBezTo>
                  <a:lnTo>
                    <a:pt x="138822" y="119864"/>
                  </a:lnTo>
                  <a:lnTo>
                    <a:pt x="138249" y="119864"/>
                  </a:lnTo>
                  <a:cubicBezTo>
                    <a:pt x="138249" y="158076"/>
                    <a:pt x="114047" y="180685"/>
                    <a:pt x="73924" y="180685"/>
                  </a:cubicBezTo>
                  <a:cubicBezTo>
                    <a:pt x="27560" y="180685"/>
                    <a:pt x="174" y="146931"/>
                    <a:pt x="174" y="90376"/>
                  </a:cubicBezTo>
                  <a:cubicBezTo>
                    <a:pt x="174" y="33822"/>
                    <a:pt x="27432" y="-188"/>
                    <a:pt x="73924" y="-188"/>
                  </a:cubicBezTo>
                  <a:cubicBezTo>
                    <a:pt x="114047" y="-188"/>
                    <a:pt x="138249" y="22294"/>
                    <a:pt x="138249" y="60252"/>
                  </a:cubicBezTo>
                  <a:lnTo>
                    <a:pt x="138949" y="60252"/>
                  </a:lnTo>
                  <a:close/>
                </a:path>
              </a:pathLst>
            </a:custGeom>
            <a:solidFill>
              <a:srgbClr val="FFFFFF"/>
            </a:solidFill>
            <a:ln w="6363"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589AB4E7-F512-2C45-5645-D3BAF9DA42DF}"/>
                </a:ext>
              </a:extLst>
            </p:cNvPr>
            <p:cNvSpPr/>
            <p:nvPr/>
          </p:nvSpPr>
          <p:spPr>
            <a:xfrm>
              <a:off x="4880091" y="4343294"/>
              <a:ext cx="116420" cy="238255"/>
            </a:xfrm>
            <a:custGeom>
              <a:avLst/>
              <a:gdLst>
                <a:gd name="connsiteX0" fmla="*/ 116595 w 116420"/>
                <a:gd name="connsiteY0" fmla="*/ 81715 h 238255"/>
                <a:gd name="connsiteX1" fmla="*/ 57493 w 116420"/>
                <a:gd name="connsiteY1" fmla="*/ 81715 h 238255"/>
                <a:gd name="connsiteX2" fmla="*/ 57493 w 116420"/>
                <a:gd name="connsiteY2" fmla="*/ 183615 h 238255"/>
                <a:gd name="connsiteX3" fmla="*/ 89337 w 116420"/>
                <a:gd name="connsiteY3" fmla="*/ 214185 h 238255"/>
                <a:gd name="connsiteX4" fmla="*/ 114302 w 116420"/>
                <a:gd name="connsiteY4" fmla="*/ 208580 h 238255"/>
                <a:gd name="connsiteX5" fmla="*/ 114302 w 116420"/>
                <a:gd name="connsiteY5" fmla="*/ 231062 h 238255"/>
                <a:gd name="connsiteX6" fmla="*/ 80229 w 116420"/>
                <a:gd name="connsiteY6" fmla="*/ 238068 h 238255"/>
                <a:gd name="connsiteX7" fmla="*/ 28897 w 116420"/>
                <a:gd name="connsiteY7" fmla="*/ 185334 h 238255"/>
                <a:gd name="connsiteX8" fmla="*/ 28897 w 116420"/>
                <a:gd name="connsiteY8" fmla="*/ 81715 h 238255"/>
                <a:gd name="connsiteX9" fmla="*/ 174 w 116420"/>
                <a:gd name="connsiteY9" fmla="*/ 81715 h 238255"/>
                <a:gd name="connsiteX10" fmla="*/ 174 w 116420"/>
                <a:gd name="connsiteY10" fmla="*/ 60252 h 238255"/>
                <a:gd name="connsiteX11" fmla="*/ 30362 w 116420"/>
                <a:gd name="connsiteY11" fmla="*/ 60252 h 238255"/>
                <a:gd name="connsiteX12" fmla="*/ 30362 w 116420"/>
                <a:gd name="connsiteY12" fmla="*/ -188 h 238255"/>
                <a:gd name="connsiteX13" fmla="*/ 59212 w 116420"/>
                <a:gd name="connsiteY13" fmla="*/ -188 h 238255"/>
                <a:gd name="connsiteX14" fmla="*/ 59212 w 116420"/>
                <a:gd name="connsiteY14" fmla="*/ 14588 h 238255"/>
                <a:gd name="connsiteX15" fmla="*/ 31763 w 116420"/>
                <a:gd name="connsiteY15" fmla="*/ 59551 h 238255"/>
                <a:gd name="connsiteX16" fmla="*/ 31763 w 116420"/>
                <a:gd name="connsiteY16" fmla="*/ 60252 h 238255"/>
                <a:gd name="connsiteX17" fmla="*/ 116468 w 116420"/>
                <a:gd name="connsiteY17" fmla="*/ 60252 h 2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20" h="238255">
                  <a:moveTo>
                    <a:pt x="116595" y="81715"/>
                  </a:moveTo>
                  <a:lnTo>
                    <a:pt x="57493" y="81715"/>
                  </a:lnTo>
                  <a:lnTo>
                    <a:pt x="57493" y="183615"/>
                  </a:lnTo>
                  <a:cubicBezTo>
                    <a:pt x="57493" y="202721"/>
                    <a:pt x="69020" y="214185"/>
                    <a:pt x="89337" y="214185"/>
                  </a:cubicBezTo>
                  <a:cubicBezTo>
                    <a:pt x="97973" y="214198"/>
                    <a:pt x="106500" y="212287"/>
                    <a:pt x="114302" y="208580"/>
                  </a:cubicBezTo>
                  <a:lnTo>
                    <a:pt x="114302" y="231062"/>
                  </a:lnTo>
                  <a:cubicBezTo>
                    <a:pt x="103545" y="235698"/>
                    <a:pt x="91948" y="238087"/>
                    <a:pt x="80229" y="238068"/>
                  </a:cubicBezTo>
                  <a:cubicBezTo>
                    <a:pt x="47876" y="238068"/>
                    <a:pt x="28897" y="218961"/>
                    <a:pt x="28897" y="185334"/>
                  </a:cubicBezTo>
                  <a:lnTo>
                    <a:pt x="28897" y="81715"/>
                  </a:lnTo>
                  <a:lnTo>
                    <a:pt x="174" y="81715"/>
                  </a:lnTo>
                  <a:lnTo>
                    <a:pt x="174" y="60252"/>
                  </a:lnTo>
                  <a:lnTo>
                    <a:pt x="30362" y="60252"/>
                  </a:lnTo>
                  <a:lnTo>
                    <a:pt x="30362" y="-188"/>
                  </a:lnTo>
                  <a:lnTo>
                    <a:pt x="59212" y="-188"/>
                  </a:lnTo>
                  <a:lnTo>
                    <a:pt x="59212" y="14588"/>
                  </a:lnTo>
                  <a:cubicBezTo>
                    <a:pt x="59123" y="33510"/>
                    <a:pt x="48551" y="50826"/>
                    <a:pt x="31763" y="59551"/>
                  </a:cubicBezTo>
                  <a:lnTo>
                    <a:pt x="31763" y="60252"/>
                  </a:lnTo>
                  <a:lnTo>
                    <a:pt x="116468" y="60252"/>
                  </a:lnTo>
                  <a:close/>
                </a:path>
              </a:pathLst>
            </a:custGeom>
            <a:solidFill>
              <a:srgbClr val="FFFFFF"/>
            </a:solidFill>
            <a:ln w="6363"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F925D3A0-F2C8-8EAC-F84F-0FF505D323D2}"/>
                </a:ext>
              </a:extLst>
            </p:cNvPr>
            <p:cNvSpPr/>
            <p:nvPr/>
          </p:nvSpPr>
          <p:spPr>
            <a:xfrm>
              <a:off x="5018675" y="4400231"/>
              <a:ext cx="161320" cy="181000"/>
            </a:xfrm>
            <a:custGeom>
              <a:avLst/>
              <a:gdLst>
                <a:gd name="connsiteX0" fmla="*/ 28961 w 161320"/>
                <a:gd name="connsiteY0" fmla="*/ 80314 h 181000"/>
                <a:gd name="connsiteX1" fmla="*/ 132644 w 161320"/>
                <a:gd name="connsiteY1" fmla="*/ 80314 h 181000"/>
                <a:gd name="connsiteX2" fmla="*/ 80994 w 161320"/>
                <a:gd name="connsiteY2" fmla="*/ 22995 h 181000"/>
                <a:gd name="connsiteX3" fmla="*/ 28961 w 161320"/>
                <a:gd name="connsiteY3" fmla="*/ 80314 h 181000"/>
                <a:gd name="connsiteX4" fmla="*/ 161495 w 161320"/>
                <a:gd name="connsiteY4" fmla="*/ 94707 h 181000"/>
                <a:gd name="connsiteX5" fmla="*/ 28579 w 161320"/>
                <a:gd name="connsiteY5" fmla="*/ 94707 h 181000"/>
                <a:gd name="connsiteX6" fmla="*/ 80994 w 161320"/>
                <a:gd name="connsiteY6" fmla="*/ 157949 h 181000"/>
                <a:gd name="connsiteX7" fmla="*/ 133026 w 161320"/>
                <a:gd name="connsiteY7" fmla="*/ 116170 h 181000"/>
                <a:gd name="connsiteX8" fmla="*/ 161495 w 161320"/>
                <a:gd name="connsiteY8" fmla="*/ 116170 h 181000"/>
                <a:gd name="connsiteX9" fmla="*/ 80994 w 161320"/>
                <a:gd name="connsiteY9" fmla="*/ 180813 h 181000"/>
                <a:gd name="connsiteX10" fmla="*/ 174 w 161320"/>
                <a:gd name="connsiteY10" fmla="*/ 90504 h 181000"/>
                <a:gd name="connsiteX11" fmla="*/ 80994 w 161320"/>
                <a:gd name="connsiteY11" fmla="*/ -188 h 181000"/>
                <a:gd name="connsiteX12" fmla="*/ 161495 w 161320"/>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20" h="181000">
                  <a:moveTo>
                    <a:pt x="28961" y="80314"/>
                  </a:moveTo>
                  <a:lnTo>
                    <a:pt x="132644" y="80314"/>
                  </a:lnTo>
                  <a:cubicBezTo>
                    <a:pt x="129778" y="43757"/>
                    <a:pt x="110863" y="22995"/>
                    <a:pt x="80994" y="22995"/>
                  </a:cubicBezTo>
                  <a:cubicBezTo>
                    <a:pt x="51124" y="22995"/>
                    <a:pt x="31827" y="44075"/>
                    <a:pt x="28961" y="80314"/>
                  </a:cubicBezTo>
                  <a:moveTo>
                    <a:pt x="161495" y="94707"/>
                  </a:moveTo>
                  <a:lnTo>
                    <a:pt x="28579" y="94707"/>
                  </a:lnTo>
                  <a:cubicBezTo>
                    <a:pt x="29980" y="134766"/>
                    <a:pt x="49341" y="157949"/>
                    <a:pt x="80994" y="157949"/>
                  </a:cubicBezTo>
                  <a:cubicBezTo>
                    <a:pt x="109080" y="157949"/>
                    <a:pt x="128441" y="142154"/>
                    <a:pt x="133026" y="116170"/>
                  </a:cubicBezTo>
                  <a:lnTo>
                    <a:pt x="161495" y="116170"/>
                  </a:lnTo>
                  <a:cubicBezTo>
                    <a:pt x="155826" y="156930"/>
                    <a:pt x="125957" y="180813"/>
                    <a:pt x="80994" y="180813"/>
                  </a:cubicBezTo>
                  <a:cubicBezTo>
                    <a:pt x="30362" y="180813"/>
                    <a:pt x="174" y="147441"/>
                    <a:pt x="174" y="90504"/>
                  </a:cubicBezTo>
                  <a:cubicBezTo>
                    <a:pt x="174" y="33567"/>
                    <a:pt x="30362" y="-188"/>
                    <a:pt x="80994" y="-188"/>
                  </a:cubicBezTo>
                  <a:cubicBezTo>
                    <a:pt x="131625" y="-188"/>
                    <a:pt x="161495" y="33248"/>
                    <a:pt x="161495" y="90504"/>
                  </a:cubicBezTo>
                  <a:close/>
                </a:path>
              </a:pathLst>
            </a:custGeom>
            <a:solidFill>
              <a:srgbClr val="FFFFFF"/>
            </a:solidFill>
            <a:ln w="6363"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6863641B-0E2C-B8CF-4FE5-E2A6613879D3}"/>
                </a:ext>
              </a:extLst>
            </p:cNvPr>
            <p:cNvSpPr/>
            <p:nvPr/>
          </p:nvSpPr>
          <p:spPr>
            <a:xfrm>
              <a:off x="5213304" y="4400040"/>
              <a:ext cx="165141" cy="180999"/>
            </a:xfrm>
            <a:custGeom>
              <a:avLst/>
              <a:gdLst>
                <a:gd name="connsiteX0" fmla="*/ 174 w 165141"/>
                <a:gd name="connsiteY0" fmla="*/ 90121 h 180999"/>
                <a:gd name="connsiteX1" fmla="*/ 84496 w 165141"/>
                <a:gd name="connsiteY1" fmla="*/ -188 h 180999"/>
                <a:gd name="connsiteX2" fmla="*/ 164233 w 165141"/>
                <a:gd name="connsiteY2" fmla="*/ 60952 h 180999"/>
                <a:gd name="connsiteX3" fmla="*/ 135446 w 165141"/>
                <a:gd name="connsiteY3" fmla="*/ 60952 h 180999"/>
                <a:gd name="connsiteX4" fmla="*/ 84496 w 165141"/>
                <a:gd name="connsiteY4" fmla="*/ 23377 h 180999"/>
                <a:gd name="connsiteX5" fmla="*/ 29661 w 165141"/>
                <a:gd name="connsiteY5" fmla="*/ 90121 h 180999"/>
                <a:gd name="connsiteX6" fmla="*/ 84496 w 165141"/>
                <a:gd name="connsiteY6" fmla="*/ 156930 h 180999"/>
                <a:gd name="connsiteX7" fmla="*/ 136465 w 165141"/>
                <a:gd name="connsiteY7" fmla="*/ 115788 h 180999"/>
                <a:gd name="connsiteX8" fmla="*/ 165316 w 165141"/>
                <a:gd name="connsiteY8" fmla="*/ 115788 h 180999"/>
                <a:gd name="connsiteX9" fmla="*/ 84496 w 165141"/>
                <a:gd name="connsiteY9" fmla="*/ 180812 h 180999"/>
                <a:gd name="connsiteX10" fmla="*/ 174 w 165141"/>
                <a:gd name="connsiteY10"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1" h="180999">
                  <a:moveTo>
                    <a:pt x="174" y="90121"/>
                  </a:moveTo>
                  <a:cubicBezTo>
                    <a:pt x="174" y="33567"/>
                    <a:pt x="32018" y="-188"/>
                    <a:pt x="84496" y="-188"/>
                  </a:cubicBezTo>
                  <a:cubicBezTo>
                    <a:pt x="127040" y="-188"/>
                    <a:pt x="155826" y="21976"/>
                    <a:pt x="164233" y="60952"/>
                  </a:cubicBezTo>
                  <a:lnTo>
                    <a:pt x="135446" y="60952"/>
                  </a:lnTo>
                  <a:cubicBezTo>
                    <a:pt x="129434" y="37987"/>
                    <a:pt x="108214" y="22332"/>
                    <a:pt x="84496" y="23377"/>
                  </a:cubicBezTo>
                  <a:cubicBezTo>
                    <a:pt x="50041" y="23377"/>
                    <a:pt x="29661" y="48342"/>
                    <a:pt x="29661" y="90121"/>
                  </a:cubicBezTo>
                  <a:cubicBezTo>
                    <a:pt x="29661" y="131900"/>
                    <a:pt x="50041" y="156930"/>
                    <a:pt x="84496" y="156930"/>
                  </a:cubicBezTo>
                  <a:cubicBezTo>
                    <a:pt x="111500" y="156930"/>
                    <a:pt x="129778" y="141772"/>
                    <a:pt x="136465" y="115788"/>
                  </a:cubicBezTo>
                  <a:lnTo>
                    <a:pt x="165316" y="115788"/>
                  </a:lnTo>
                  <a:cubicBezTo>
                    <a:pt x="157610" y="156930"/>
                    <a:pt x="128759" y="180812"/>
                    <a:pt x="84496" y="180812"/>
                  </a:cubicBezTo>
                  <a:cubicBezTo>
                    <a:pt x="31763" y="180812"/>
                    <a:pt x="174" y="147058"/>
                    <a:pt x="174" y="90121"/>
                  </a:cubicBezTo>
                </a:path>
              </a:pathLst>
            </a:custGeom>
            <a:solidFill>
              <a:srgbClr val="FFFFFF"/>
            </a:solidFill>
            <a:ln w="6363"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E4EA28DA-135C-97BA-6A04-C5352BDBEF6D}"/>
                </a:ext>
              </a:extLst>
            </p:cNvPr>
            <p:cNvSpPr/>
            <p:nvPr/>
          </p:nvSpPr>
          <p:spPr>
            <a:xfrm>
              <a:off x="5418888" y="4307120"/>
              <a:ext cx="151448" cy="270863"/>
            </a:xfrm>
            <a:custGeom>
              <a:avLst/>
              <a:gdLst>
                <a:gd name="connsiteX0" fmla="*/ 151623 w 151448"/>
                <a:gd name="connsiteY0" fmla="*/ 162152 h 270863"/>
                <a:gd name="connsiteX1" fmla="*/ 151623 w 151448"/>
                <a:gd name="connsiteY1" fmla="*/ 270421 h 270863"/>
                <a:gd name="connsiteX2" fmla="*/ 122773 w 151448"/>
                <a:gd name="connsiteY2" fmla="*/ 270421 h 270863"/>
                <a:gd name="connsiteX3" fmla="*/ 122773 w 151448"/>
                <a:gd name="connsiteY3" fmla="*/ 162853 h 270863"/>
                <a:gd name="connsiteX4" fmla="*/ 78510 w 151448"/>
                <a:gd name="connsiteY4" fmla="*/ 116488 h 270863"/>
                <a:gd name="connsiteX5" fmla="*/ 28961 w 151448"/>
                <a:gd name="connsiteY5" fmla="*/ 175144 h 270863"/>
                <a:gd name="connsiteX6" fmla="*/ 28961 w 151448"/>
                <a:gd name="connsiteY6" fmla="*/ 270676 h 270863"/>
                <a:gd name="connsiteX7" fmla="*/ 174 w 151448"/>
                <a:gd name="connsiteY7" fmla="*/ 270676 h 270863"/>
                <a:gd name="connsiteX8" fmla="*/ 174 w 151448"/>
                <a:gd name="connsiteY8" fmla="*/ -188 h 270863"/>
                <a:gd name="connsiteX9" fmla="*/ 28961 w 151448"/>
                <a:gd name="connsiteY9" fmla="*/ -188 h 270863"/>
                <a:gd name="connsiteX10" fmla="*/ 28961 w 151448"/>
                <a:gd name="connsiteY10" fmla="*/ 156166 h 270863"/>
                <a:gd name="connsiteX11" fmla="*/ 29661 w 151448"/>
                <a:gd name="connsiteY11" fmla="*/ 156166 h 270863"/>
                <a:gd name="connsiteX12" fmla="*/ 88700 w 151448"/>
                <a:gd name="connsiteY12" fmla="*/ 92924 h 270863"/>
                <a:gd name="connsiteX13" fmla="*/ 151623 w 151448"/>
                <a:gd name="connsiteY13" fmla="*/ 162152 h 2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48" h="270863">
                  <a:moveTo>
                    <a:pt x="151623" y="162152"/>
                  </a:moveTo>
                  <a:lnTo>
                    <a:pt x="151623" y="270421"/>
                  </a:lnTo>
                  <a:lnTo>
                    <a:pt x="122773" y="270421"/>
                  </a:lnTo>
                  <a:lnTo>
                    <a:pt x="122773" y="162853"/>
                  </a:lnTo>
                  <a:cubicBezTo>
                    <a:pt x="122773" y="133684"/>
                    <a:pt x="106660" y="116488"/>
                    <a:pt x="78510" y="116488"/>
                  </a:cubicBezTo>
                  <a:cubicBezTo>
                    <a:pt x="47175" y="116488"/>
                    <a:pt x="28961" y="138269"/>
                    <a:pt x="28961" y="175144"/>
                  </a:cubicBezTo>
                  <a:lnTo>
                    <a:pt x="28961" y="270676"/>
                  </a:lnTo>
                  <a:lnTo>
                    <a:pt x="174" y="270676"/>
                  </a:lnTo>
                  <a:lnTo>
                    <a:pt x="174" y="-188"/>
                  </a:lnTo>
                  <a:lnTo>
                    <a:pt x="28961" y="-188"/>
                  </a:lnTo>
                  <a:lnTo>
                    <a:pt x="28961" y="156166"/>
                  </a:lnTo>
                  <a:lnTo>
                    <a:pt x="29661" y="156166"/>
                  </a:lnTo>
                  <a:cubicBezTo>
                    <a:pt x="29661" y="116488"/>
                    <a:pt x="51761" y="92924"/>
                    <a:pt x="88700" y="92924"/>
                  </a:cubicBezTo>
                  <a:cubicBezTo>
                    <a:pt x="128441" y="92924"/>
                    <a:pt x="151623" y="118399"/>
                    <a:pt x="151623" y="162152"/>
                  </a:cubicBezTo>
                </a:path>
              </a:pathLst>
            </a:custGeom>
            <a:solidFill>
              <a:srgbClr val="FFFFFF"/>
            </a:solidFill>
            <a:ln w="6363"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68D15817-C2E1-07E8-FAF2-89F0D6454C81}"/>
                </a:ext>
              </a:extLst>
            </p:cNvPr>
            <p:cNvSpPr/>
            <p:nvPr/>
          </p:nvSpPr>
          <p:spPr>
            <a:xfrm>
              <a:off x="5623324" y="4400231"/>
              <a:ext cx="151512" cy="177752"/>
            </a:xfrm>
            <a:custGeom>
              <a:avLst/>
              <a:gdLst>
                <a:gd name="connsiteX0" fmla="*/ 151687 w 151512"/>
                <a:gd name="connsiteY0" fmla="*/ 69041 h 177752"/>
                <a:gd name="connsiteX1" fmla="*/ 151687 w 151512"/>
                <a:gd name="connsiteY1" fmla="*/ 177310 h 177752"/>
                <a:gd name="connsiteX2" fmla="*/ 123091 w 151512"/>
                <a:gd name="connsiteY2" fmla="*/ 177310 h 177752"/>
                <a:gd name="connsiteX3" fmla="*/ 123091 w 151512"/>
                <a:gd name="connsiteY3" fmla="*/ 69742 h 177752"/>
                <a:gd name="connsiteX4" fmla="*/ 78510 w 151512"/>
                <a:gd name="connsiteY4" fmla="*/ 23377 h 177752"/>
                <a:gd name="connsiteX5" fmla="*/ 28961 w 151512"/>
                <a:gd name="connsiteY5" fmla="*/ 82033 h 177752"/>
                <a:gd name="connsiteX6" fmla="*/ 28961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00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3091" y="177310"/>
                  </a:lnTo>
                  <a:lnTo>
                    <a:pt x="123091" y="69742"/>
                  </a:lnTo>
                  <a:cubicBezTo>
                    <a:pt x="123091" y="40573"/>
                    <a:pt x="106914" y="23377"/>
                    <a:pt x="78510" y="23377"/>
                  </a:cubicBezTo>
                  <a:cubicBezTo>
                    <a:pt x="47176" y="23377"/>
                    <a:pt x="28961" y="45158"/>
                    <a:pt x="28961" y="82033"/>
                  </a:cubicBezTo>
                  <a:lnTo>
                    <a:pt x="28961" y="177565"/>
                  </a:lnTo>
                  <a:lnTo>
                    <a:pt x="174" y="177565"/>
                  </a:lnTo>
                  <a:lnTo>
                    <a:pt x="174" y="3316"/>
                  </a:lnTo>
                  <a:lnTo>
                    <a:pt x="28961" y="3316"/>
                  </a:lnTo>
                  <a:lnTo>
                    <a:pt x="28961" y="63055"/>
                  </a:lnTo>
                  <a:lnTo>
                    <a:pt x="29661" y="63055"/>
                  </a:lnTo>
                  <a:cubicBezTo>
                    <a:pt x="29661" y="23377"/>
                    <a:pt x="51761" y="-188"/>
                    <a:pt x="88700" y="-188"/>
                  </a:cubicBezTo>
                  <a:cubicBezTo>
                    <a:pt x="128441" y="-188"/>
                    <a:pt x="151623" y="25288"/>
                    <a:pt x="151623" y="69041"/>
                  </a:cubicBezTo>
                </a:path>
              </a:pathLst>
            </a:custGeom>
            <a:solidFill>
              <a:srgbClr val="FFFFFF"/>
            </a:solidFill>
            <a:ln w="6363"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2E77BB19-7EE4-F360-9A4E-94F6E2056DC2}"/>
                </a:ext>
              </a:extLst>
            </p:cNvPr>
            <p:cNvSpPr/>
            <p:nvPr/>
          </p:nvSpPr>
          <p:spPr>
            <a:xfrm>
              <a:off x="5817317" y="4400040"/>
              <a:ext cx="170427" cy="180999"/>
            </a:xfrm>
            <a:custGeom>
              <a:avLst/>
              <a:gdLst>
                <a:gd name="connsiteX0" fmla="*/ 141433 w 170427"/>
                <a:gd name="connsiteY0" fmla="*/ 90121 h 180999"/>
                <a:gd name="connsiteX1" fmla="*/ 85515 w 170427"/>
                <a:gd name="connsiteY1" fmla="*/ 23377 h 180999"/>
                <a:gd name="connsiteX2" fmla="*/ 29661 w 170427"/>
                <a:gd name="connsiteY2" fmla="*/ 90121 h 180999"/>
                <a:gd name="connsiteX3" fmla="*/ 85515 w 170427"/>
                <a:gd name="connsiteY3" fmla="*/ 156930 h 180999"/>
                <a:gd name="connsiteX4" fmla="*/ 141433 w 170427"/>
                <a:gd name="connsiteY4" fmla="*/ 90121 h 180999"/>
                <a:gd name="connsiteX5" fmla="*/ 174 w 170427"/>
                <a:gd name="connsiteY5" fmla="*/ 90121 h 180999"/>
                <a:gd name="connsiteX6" fmla="*/ 85515 w 170427"/>
                <a:gd name="connsiteY6" fmla="*/ -188 h 180999"/>
                <a:gd name="connsiteX7" fmla="*/ 170602 w 170427"/>
                <a:gd name="connsiteY7" fmla="*/ 90121 h 180999"/>
                <a:gd name="connsiteX8" fmla="*/ 85515 w 170427"/>
                <a:gd name="connsiteY8" fmla="*/ 180812 h 180999"/>
                <a:gd name="connsiteX9" fmla="*/ 174 w 170427"/>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27" h="180999">
                  <a:moveTo>
                    <a:pt x="141433" y="90121"/>
                  </a:moveTo>
                  <a:cubicBezTo>
                    <a:pt x="141433" y="48342"/>
                    <a:pt x="120671" y="23377"/>
                    <a:pt x="85515" y="23377"/>
                  </a:cubicBezTo>
                  <a:cubicBezTo>
                    <a:pt x="50360" y="23377"/>
                    <a:pt x="29661" y="48342"/>
                    <a:pt x="29661" y="90121"/>
                  </a:cubicBezTo>
                  <a:cubicBezTo>
                    <a:pt x="29661" y="131900"/>
                    <a:pt x="50423" y="156930"/>
                    <a:pt x="85515" y="156930"/>
                  </a:cubicBezTo>
                  <a:cubicBezTo>
                    <a:pt x="120607" y="156930"/>
                    <a:pt x="141433" y="132282"/>
                    <a:pt x="141433" y="90121"/>
                  </a:cubicBezTo>
                  <a:moveTo>
                    <a:pt x="174" y="90121"/>
                  </a:moveTo>
                  <a:cubicBezTo>
                    <a:pt x="174" y="33567"/>
                    <a:pt x="32018" y="-188"/>
                    <a:pt x="85515" y="-188"/>
                  </a:cubicBezTo>
                  <a:cubicBezTo>
                    <a:pt x="139013" y="-188"/>
                    <a:pt x="170602" y="33567"/>
                    <a:pt x="170602" y="90121"/>
                  </a:cubicBezTo>
                  <a:cubicBezTo>
                    <a:pt x="170602" y="146676"/>
                    <a:pt x="138758" y="180812"/>
                    <a:pt x="85515" y="180812"/>
                  </a:cubicBezTo>
                  <a:cubicBezTo>
                    <a:pt x="32273" y="180812"/>
                    <a:pt x="174" y="147058"/>
                    <a:pt x="174" y="90121"/>
                  </a:cubicBezTo>
                </a:path>
              </a:pathLst>
            </a:custGeom>
            <a:solidFill>
              <a:srgbClr val="FFFFFF"/>
            </a:solidFill>
            <a:ln w="6363" cap="flat">
              <a:noFill/>
              <a:prstDash val="solid"/>
              <a:miter/>
            </a:ln>
          </p:spPr>
          <p:txBody>
            <a:bodyPr rtlCol="0" anchor="ctr"/>
            <a:lstStyle/>
            <a:p>
              <a:endParaRPr lang="sv-SE" dirty="0"/>
            </a:p>
          </p:txBody>
        </p:sp>
      </p:grpSp>
      <p:sp>
        <p:nvSpPr>
          <p:cNvPr id="32" name="Freeform: Shape 31">
            <a:extLst>
              <a:ext uri="{FF2B5EF4-FFF2-40B4-BE49-F238E27FC236}">
                <a16:creationId xmlns:a16="http://schemas.microsoft.com/office/drawing/2014/main" id="{37960DFF-74EB-CB45-96C8-58756677147D}"/>
              </a:ext>
            </a:extLst>
          </p:cNvPr>
          <p:cNvSpPr/>
          <p:nvPr userDrawn="1"/>
        </p:nvSpPr>
        <p:spPr>
          <a:xfrm>
            <a:off x="6032326" y="4307120"/>
            <a:ext cx="28786" cy="270608"/>
          </a:xfrm>
          <a:custGeom>
            <a:avLst/>
            <a:gdLst>
              <a:gd name="connsiteX0" fmla="*/ 0 w 28786"/>
              <a:gd name="connsiteY0" fmla="*/ 0 h 270608"/>
              <a:gd name="connsiteX1" fmla="*/ 28787 w 28786"/>
              <a:gd name="connsiteY1" fmla="*/ 0 h 270608"/>
              <a:gd name="connsiteX2" fmla="*/ 28787 w 28786"/>
              <a:gd name="connsiteY2" fmla="*/ 270608 h 270608"/>
              <a:gd name="connsiteX3" fmla="*/ 0 w 28786"/>
              <a:gd name="connsiteY3" fmla="*/ 270608 h 270608"/>
            </a:gdLst>
            <a:ahLst/>
            <a:cxnLst>
              <a:cxn ang="0">
                <a:pos x="connsiteX0" y="connsiteY0"/>
              </a:cxn>
              <a:cxn ang="0">
                <a:pos x="connsiteX1" y="connsiteY1"/>
              </a:cxn>
              <a:cxn ang="0">
                <a:pos x="connsiteX2" y="connsiteY2"/>
              </a:cxn>
              <a:cxn ang="0">
                <a:pos x="connsiteX3" y="connsiteY3"/>
              </a:cxn>
            </a:cxnLst>
            <a:rect l="l" t="t" r="r" b="b"/>
            <a:pathLst>
              <a:path w="28786" h="270608">
                <a:moveTo>
                  <a:pt x="0" y="0"/>
                </a:moveTo>
                <a:lnTo>
                  <a:pt x="28787" y="0"/>
                </a:lnTo>
                <a:lnTo>
                  <a:pt x="28787" y="270608"/>
                </a:lnTo>
                <a:lnTo>
                  <a:pt x="0" y="270608"/>
                </a:lnTo>
                <a:close/>
              </a:path>
            </a:pathLst>
          </a:custGeom>
          <a:solidFill>
            <a:srgbClr val="FFFFFF"/>
          </a:solidFill>
          <a:ln w="6363" cap="flat">
            <a:noFill/>
            <a:prstDash val="solid"/>
            <a:miter/>
          </a:ln>
        </p:spPr>
        <p:txBody>
          <a:bodyPr rtlCol="0" anchor="ctr"/>
          <a:lstStyle/>
          <a:p>
            <a:endParaRPr lang="sv-SE" dirty="0"/>
          </a:p>
        </p:txBody>
      </p:sp>
      <p:grpSp>
        <p:nvGrpSpPr>
          <p:cNvPr id="33" name="Graphic 6">
            <a:extLst>
              <a:ext uri="{FF2B5EF4-FFF2-40B4-BE49-F238E27FC236}">
                <a16:creationId xmlns:a16="http://schemas.microsoft.com/office/drawing/2014/main" id="{56A6951F-F31B-6C75-B466-6CF253952DED}"/>
              </a:ext>
            </a:extLst>
          </p:cNvPr>
          <p:cNvGrpSpPr/>
          <p:nvPr userDrawn="1"/>
        </p:nvGrpSpPr>
        <p:grpSpPr>
          <a:xfrm>
            <a:off x="6105057" y="4400040"/>
            <a:ext cx="372508" cy="262137"/>
            <a:chOff x="6105057" y="4400040"/>
            <a:chExt cx="372508" cy="262137"/>
          </a:xfrm>
          <a:solidFill>
            <a:srgbClr val="FFFFFF"/>
          </a:solidFill>
        </p:grpSpPr>
        <p:sp>
          <p:nvSpPr>
            <p:cNvPr id="34" name="Freeform: Shape 33">
              <a:extLst>
                <a:ext uri="{FF2B5EF4-FFF2-40B4-BE49-F238E27FC236}">
                  <a16:creationId xmlns:a16="http://schemas.microsoft.com/office/drawing/2014/main" id="{0217D533-887B-4C56-BC4C-2D888D0300BF}"/>
                </a:ext>
              </a:extLst>
            </p:cNvPr>
            <p:cNvSpPr/>
            <p:nvPr/>
          </p:nvSpPr>
          <p:spPr>
            <a:xfrm>
              <a:off x="6105057" y="4400040"/>
              <a:ext cx="170555" cy="180999"/>
            </a:xfrm>
            <a:custGeom>
              <a:avLst/>
              <a:gdLst>
                <a:gd name="connsiteX0" fmla="*/ 141433 w 170555"/>
                <a:gd name="connsiteY0" fmla="*/ 90121 h 180999"/>
                <a:gd name="connsiteX1" fmla="*/ 85579 w 170555"/>
                <a:gd name="connsiteY1" fmla="*/ 23377 h 180999"/>
                <a:gd name="connsiteX2" fmla="*/ 29853 w 170555"/>
                <a:gd name="connsiteY2" fmla="*/ 90121 h 180999"/>
                <a:gd name="connsiteX3" fmla="*/ 85706 w 170555"/>
                <a:gd name="connsiteY3" fmla="*/ 156930 h 180999"/>
                <a:gd name="connsiteX4" fmla="*/ 141561 w 170555"/>
                <a:gd name="connsiteY4" fmla="*/ 90121 h 180999"/>
                <a:gd name="connsiteX5" fmla="*/ 301 w 170555"/>
                <a:gd name="connsiteY5" fmla="*/ 90121 h 180999"/>
                <a:gd name="connsiteX6" fmla="*/ 85706 w 170555"/>
                <a:gd name="connsiteY6" fmla="*/ -188 h 180999"/>
                <a:gd name="connsiteX7" fmla="*/ 170729 w 170555"/>
                <a:gd name="connsiteY7" fmla="*/ 90121 h 180999"/>
                <a:gd name="connsiteX8" fmla="*/ 85706 w 170555"/>
                <a:gd name="connsiteY8" fmla="*/ 180812 h 180999"/>
                <a:gd name="connsiteX9" fmla="*/ 174 w 170555"/>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55" h="180999">
                  <a:moveTo>
                    <a:pt x="141433" y="90121"/>
                  </a:moveTo>
                  <a:cubicBezTo>
                    <a:pt x="141433" y="48342"/>
                    <a:pt x="120735" y="23377"/>
                    <a:pt x="85579" y="23377"/>
                  </a:cubicBezTo>
                  <a:cubicBezTo>
                    <a:pt x="50424" y="23377"/>
                    <a:pt x="29853" y="48533"/>
                    <a:pt x="29853" y="90121"/>
                  </a:cubicBezTo>
                  <a:cubicBezTo>
                    <a:pt x="29853" y="131709"/>
                    <a:pt x="50615" y="156930"/>
                    <a:pt x="85706" y="156930"/>
                  </a:cubicBezTo>
                  <a:cubicBezTo>
                    <a:pt x="120798" y="156930"/>
                    <a:pt x="141561" y="132282"/>
                    <a:pt x="141561" y="90121"/>
                  </a:cubicBezTo>
                  <a:moveTo>
                    <a:pt x="301" y="90121"/>
                  </a:moveTo>
                  <a:cubicBezTo>
                    <a:pt x="301" y="33567"/>
                    <a:pt x="32145" y="-188"/>
                    <a:pt x="85706" y="-188"/>
                  </a:cubicBezTo>
                  <a:cubicBezTo>
                    <a:pt x="139268" y="-188"/>
                    <a:pt x="170729" y="33567"/>
                    <a:pt x="170729" y="90121"/>
                  </a:cubicBezTo>
                  <a:cubicBezTo>
                    <a:pt x="170729" y="146676"/>
                    <a:pt x="138886" y="180812"/>
                    <a:pt x="85706" y="180812"/>
                  </a:cubicBezTo>
                  <a:cubicBezTo>
                    <a:pt x="32527" y="180812"/>
                    <a:pt x="174" y="147440"/>
                    <a:pt x="174" y="90121"/>
                  </a:cubicBezTo>
                </a:path>
              </a:pathLst>
            </a:custGeom>
            <a:solidFill>
              <a:srgbClr val="FFFFFF"/>
            </a:solidFill>
            <a:ln w="6363"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21F8A115-09F0-51F8-F5E5-040002B5611D}"/>
                </a:ext>
              </a:extLst>
            </p:cNvPr>
            <p:cNvSpPr/>
            <p:nvPr/>
          </p:nvSpPr>
          <p:spPr>
            <a:xfrm>
              <a:off x="6310131" y="4400677"/>
              <a:ext cx="167434" cy="261500"/>
            </a:xfrm>
            <a:custGeom>
              <a:avLst/>
              <a:gdLst>
                <a:gd name="connsiteX0" fmla="*/ 140860 w 167434"/>
                <a:gd name="connsiteY0" fmla="*/ 89485 h 261500"/>
                <a:gd name="connsiteX1" fmla="*/ 85006 w 167434"/>
                <a:gd name="connsiteY1" fmla="*/ 23059 h 261500"/>
                <a:gd name="connsiteX2" fmla="*/ 29470 w 167434"/>
                <a:gd name="connsiteY2" fmla="*/ 89485 h 261500"/>
                <a:gd name="connsiteX3" fmla="*/ 85006 w 167434"/>
                <a:gd name="connsiteY3" fmla="*/ 155911 h 261500"/>
                <a:gd name="connsiteX4" fmla="*/ 140860 w 167434"/>
                <a:gd name="connsiteY4" fmla="*/ 89485 h 261500"/>
                <a:gd name="connsiteX5" fmla="*/ 138758 w 167434"/>
                <a:gd name="connsiteY5" fmla="*/ 2997 h 261500"/>
                <a:gd name="connsiteX6" fmla="*/ 167608 w 167434"/>
                <a:gd name="connsiteY6" fmla="*/ 2997 h 261500"/>
                <a:gd name="connsiteX7" fmla="*/ 167608 w 167434"/>
                <a:gd name="connsiteY7" fmla="*/ 180813 h 261500"/>
                <a:gd name="connsiteX8" fmla="*/ 84815 w 167434"/>
                <a:gd name="connsiteY8" fmla="*/ 261313 h 261500"/>
                <a:gd name="connsiteX9" fmla="*/ 4696 w 167434"/>
                <a:gd name="connsiteY9" fmla="*/ 196671 h 261500"/>
                <a:gd name="connsiteX10" fmla="*/ 32145 w 167434"/>
                <a:gd name="connsiteY10" fmla="*/ 193869 h 261500"/>
                <a:gd name="connsiteX11" fmla="*/ 84815 w 167434"/>
                <a:gd name="connsiteY11" fmla="*/ 237749 h 261500"/>
                <a:gd name="connsiteX12" fmla="*/ 138949 w 167434"/>
                <a:gd name="connsiteY12" fmla="*/ 182978 h 261500"/>
                <a:gd name="connsiteX13" fmla="*/ 138949 w 167434"/>
                <a:gd name="connsiteY13" fmla="*/ 119290 h 261500"/>
                <a:gd name="connsiteX14" fmla="*/ 138249 w 167434"/>
                <a:gd name="connsiteY14" fmla="*/ 119290 h 261500"/>
                <a:gd name="connsiteX15" fmla="*/ 73924 w 167434"/>
                <a:gd name="connsiteY15" fmla="*/ 180112 h 261500"/>
                <a:gd name="connsiteX16" fmla="*/ 174 w 167434"/>
                <a:gd name="connsiteY16" fmla="*/ 89803 h 261500"/>
                <a:gd name="connsiteX17" fmla="*/ 73924 w 167434"/>
                <a:gd name="connsiteY17" fmla="*/ -188 h 261500"/>
                <a:gd name="connsiteX18" fmla="*/ 138249 w 167434"/>
                <a:gd name="connsiteY18" fmla="*/ 60252 h 261500"/>
                <a:gd name="connsiteX19" fmla="*/ 138949 w 167434"/>
                <a:gd name="connsiteY19" fmla="*/ 60252 h 2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34" h="261500">
                  <a:moveTo>
                    <a:pt x="140860" y="89485"/>
                  </a:moveTo>
                  <a:cubicBezTo>
                    <a:pt x="140860" y="48724"/>
                    <a:pt x="120480" y="23059"/>
                    <a:pt x="85006" y="23059"/>
                  </a:cubicBezTo>
                  <a:cubicBezTo>
                    <a:pt x="49532" y="23059"/>
                    <a:pt x="29470" y="47642"/>
                    <a:pt x="29470" y="89485"/>
                  </a:cubicBezTo>
                  <a:cubicBezTo>
                    <a:pt x="29470" y="131327"/>
                    <a:pt x="49850" y="155911"/>
                    <a:pt x="85006" y="155911"/>
                  </a:cubicBezTo>
                  <a:cubicBezTo>
                    <a:pt x="120161" y="155911"/>
                    <a:pt x="140860" y="130436"/>
                    <a:pt x="140860" y="89485"/>
                  </a:cubicBezTo>
                  <a:moveTo>
                    <a:pt x="138758" y="2997"/>
                  </a:moveTo>
                  <a:lnTo>
                    <a:pt x="167608" y="2997"/>
                  </a:lnTo>
                  <a:lnTo>
                    <a:pt x="167608" y="180813"/>
                  </a:lnTo>
                  <a:cubicBezTo>
                    <a:pt x="167608" y="231444"/>
                    <a:pt x="136656" y="261313"/>
                    <a:pt x="84815" y="261313"/>
                  </a:cubicBezTo>
                  <a:cubicBezTo>
                    <a:pt x="38132" y="261313"/>
                    <a:pt x="8390" y="237049"/>
                    <a:pt x="4696" y="196671"/>
                  </a:cubicBezTo>
                  <a:lnTo>
                    <a:pt x="32145" y="193869"/>
                  </a:lnTo>
                  <a:cubicBezTo>
                    <a:pt x="34183" y="221254"/>
                    <a:pt x="53926" y="237749"/>
                    <a:pt x="84815" y="237749"/>
                  </a:cubicBezTo>
                  <a:cubicBezTo>
                    <a:pt x="118888" y="237749"/>
                    <a:pt x="138949" y="217433"/>
                    <a:pt x="138949" y="182978"/>
                  </a:cubicBezTo>
                  <a:lnTo>
                    <a:pt x="138949" y="119290"/>
                  </a:lnTo>
                  <a:lnTo>
                    <a:pt x="138249" y="119290"/>
                  </a:lnTo>
                  <a:cubicBezTo>
                    <a:pt x="138249" y="157503"/>
                    <a:pt x="114047" y="180112"/>
                    <a:pt x="73924" y="180112"/>
                  </a:cubicBezTo>
                  <a:cubicBezTo>
                    <a:pt x="27560" y="180112"/>
                    <a:pt x="174" y="146358"/>
                    <a:pt x="174" y="89803"/>
                  </a:cubicBezTo>
                  <a:cubicBezTo>
                    <a:pt x="174" y="33248"/>
                    <a:pt x="27560" y="-188"/>
                    <a:pt x="73924" y="-188"/>
                  </a:cubicBezTo>
                  <a:cubicBezTo>
                    <a:pt x="114047" y="-188"/>
                    <a:pt x="138249" y="22294"/>
                    <a:pt x="138249" y="60252"/>
                  </a:cubicBezTo>
                  <a:lnTo>
                    <a:pt x="138949" y="60252"/>
                  </a:lnTo>
                  <a:close/>
                </a:path>
              </a:pathLst>
            </a:custGeom>
            <a:solidFill>
              <a:srgbClr val="FFFFFF"/>
            </a:solidFill>
            <a:ln w="6363" cap="flat">
              <a:noFill/>
              <a:prstDash val="solid"/>
              <a:miter/>
            </a:ln>
          </p:spPr>
          <p:txBody>
            <a:bodyPr rtlCol="0" anchor="ctr"/>
            <a:lstStyle/>
            <a:p>
              <a:endParaRPr lang="sv-SE" dirty="0"/>
            </a:p>
          </p:txBody>
        </p:sp>
      </p:grpSp>
      <p:sp>
        <p:nvSpPr>
          <p:cNvPr id="36" name="Freeform: Shape 35">
            <a:extLst>
              <a:ext uri="{FF2B5EF4-FFF2-40B4-BE49-F238E27FC236}">
                <a16:creationId xmlns:a16="http://schemas.microsoft.com/office/drawing/2014/main" id="{028BBCBB-2857-FAEA-CD90-236A9635984E}"/>
              </a:ext>
            </a:extLst>
          </p:cNvPr>
          <p:cNvSpPr/>
          <p:nvPr userDrawn="1"/>
        </p:nvSpPr>
        <p:spPr>
          <a:xfrm>
            <a:off x="6513612" y="4403734"/>
            <a:ext cx="167307" cy="254813"/>
          </a:xfrm>
          <a:custGeom>
            <a:avLst/>
            <a:gdLst>
              <a:gd name="connsiteX0" fmla="*/ 136355 w 167307"/>
              <a:gd name="connsiteY0" fmla="*/ 0 h 254813"/>
              <a:gd name="connsiteX1" fmla="*/ 167307 w 167307"/>
              <a:gd name="connsiteY1" fmla="*/ 0 h 254813"/>
              <a:gd name="connsiteX2" fmla="*/ 85086 w 167307"/>
              <a:gd name="connsiteY2" fmla="*/ 254814 h 254813"/>
              <a:gd name="connsiteX3" fmla="*/ 54134 w 167307"/>
              <a:gd name="connsiteY3" fmla="*/ 254814 h 254813"/>
              <a:gd name="connsiteX4" fmla="*/ 80501 w 167307"/>
              <a:gd name="connsiteY4" fmla="*/ 173994 h 254813"/>
              <a:gd name="connsiteX5" fmla="*/ 55918 w 167307"/>
              <a:gd name="connsiteY5" fmla="*/ 173994 h 254813"/>
              <a:gd name="connsiteX6" fmla="*/ 0 w 167307"/>
              <a:gd name="connsiteY6" fmla="*/ 0 h 254813"/>
              <a:gd name="connsiteX7" fmla="*/ 30952 w 167307"/>
              <a:gd name="connsiteY7" fmla="*/ 0 h 254813"/>
              <a:gd name="connsiteX8" fmla="*/ 83303 w 167307"/>
              <a:gd name="connsiteY8" fmla="*/ 171829 h 254813"/>
              <a:gd name="connsiteX9" fmla="*/ 84004 w 167307"/>
              <a:gd name="connsiteY9" fmla="*/ 171829 h 254813"/>
              <a:gd name="connsiteX10" fmla="*/ 136355 w 167307"/>
              <a:gd name="connsiteY10" fmla="*/ 0 h 2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07" h="254813">
                <a:moveTo>
                  <a:pt x="136355" y="0"/>
                </a:moveTo>
                <a:lnTo>
                  <a:pt x="167307" y="0"/>
                </a:lnTo>
                <a:lnTo>
                  <a:pt x="85086" y="254814"/>
                </a:lnTo>
                <a:lnTo>
                  <a:pt x="54134" y="254814"/>
                </a:lnTo>
                <a:lnTo>
                  <a:pt x="80501" y="173994"/>
                </a:lnTo>
                <a:lnTo>
                  <a:pt x="55918" y="173994"/>
                </a:lnTo>
                <a:lnTo>
                  <a:pt x="0" y="0"/>
                </a:lnTo>
                <a:lnTo>
                  <a:pt x="30952" y="0"/>
                </a:lnTo>
                <a:lnTo>
                  <a:pt x="83303" y="171829"/>
                </a:lnTo>
                <a:lnTo>
                  <a:pt x="84004" y="171829"/>
                </a:lnTo>
                <a:lnTo>
                  <a:pt x="136355" y="0"/>
                </a:lnTo>
                <a:close/>
              </a:path>
            </a:pathLst>
          </a:custGeom>
          <a:solidFill>
            <a:srgbClr val="FFFFFF"/>
          </a:solidFill>
          <a:ln w="6363"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5652B4EB-C1B9-C517-A792-29FFEC375D67}"/>
              </a:ext>
            </a:extLst>
          </p:cNvPr>
          <p:cNvSpPr/>
          <p:nvPr userDrawn="1"/>
        </p:nvSpPr>
        <p:spPr>
          <a:xfrm>
            <a:off x="4279327" y="4719242"/>
            <a:ext cx="149665" cy="260036"/>
          </a:xfrm>
          <a:custGeom>
            <a:avLst/>
            <a:gdLst>
              <a:gd name="connsiteX0" fmla="*/ 29869 w 149665"/>
              <a:gd name="connsiteY0" fmla="*/ 234752 h 260036"/>
              <a:gd name="connsiteX1" fmla="*/ 149666 w 149665"/>
              <a:gd name="connsiteY1" fmla="*/ 234752 h 260036"/>
              <a:gd name="connsiteX2" fmla="*/ 149666 w 149665"/>
              <a:gd name="connsiteY2" fmla="*/ 260036 h 260036"/>
              <a:gd name="connsiteX3" fmla="*/ 0 w 149665"/>
              <a:gd name="connsiteY3" fmla="*/ 260036 h 260036"/>
              <a:gd name="connsiteX4" fmla="*/ 0 w 149665"/>
              <a:gd name="connsiteY4" fmla="*/ 0 h 260036"/>
              <a:gd name="connsiteX5" fmla="*/ 29869 w 149665"/>
              <a:gd name="connsiteY5" fmla="*/ 0 h 260036"/>
              <a:gd name="connsiteX6" fmla="*/ 29869 w 149665"/>
              <a:gd name="connsiteY6" fmla="*/ 234752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65" h="260036">
                <a:moveTo>
                  <a:pt x="29869" y="234752"/>
                </a:moveTo>
                <a:lnTo>
                  <a:pt x="149666" y="234752"/>
                </a:lnTo>
                <a:lnTo>
                  <a:pt x="149666" y="260036"/>
                </a:lnTo>
                <a:lnTo>
                  <a:pt x="0" y="260036"/>
                </a:lnTo>
                <a:lnTo>
                  <a:pt x="0" y="0"/>
                </a:lnTo>
                <a:lnTo>
                  <a:pt x="29869" y="0"/>
                </a:lnTo>
                <a:lnTo>
                  <a:pt x="29869" y="234752"/>
                </a:lnTo>
                <a:close/>
              </a:path>
            </a:pathLst>
          </a:custGeom>
          <a:solidFill>
            <a:srgbClr val="FFFFFF"/>
          </a:solidFill>
          <a:ln w="6363" cap="flat">
            <a:noFill/>
            <a:prstDash val="solid"/>
            <a:miter/>
          </a:ln>
        </p:spPr>
        <p:txBody>
          <a:bodyPr rtlCol="0" anchor="ctr"/>
          <a:lstStyle/>
          <a:p>
            <a:endParaRPr lang="sv-SE" dirty="0"/>
          </a:p>
        </p:txBody>
      </p:sp>
      <p:grpSp>
        <p:nvGrpSpPr>
          <p:cNvPr id="38" name="Graphic 6">
            <a:extLst>
              <a:ext uri="{FF2B5EF4-FFF2-40B4-BE49-F238E27FC236}">
                <a16:creationId xmlns:a16="http://schemas.microsoft.com/office/drawing/2014/main" id="{289DF0AA-9AFD-2A95-B4C9-B38EEDCFC04B}"/>
              </a:ext>
            </a:extLst>
          </p:cNvPr>
          <p:cNvGrpSpPr/>
          <p:nvPr userDrawn="1"/>
        </p:nvGrpSpPr>
        <p:grpSpPr>
          <a:xfrm>
            <a:off x="4450137" y="4745099"/>
            <a:ext cx="494724" cy="237681"/>
            <a:chOff x="4450137" y="4745099"/>
            <a:chExt cx="494724" cy="237681"/>
          </a:xfrm>
          <a:solidFill>
            <a:srgbClr val="FFFFFF"/>
          </a:solidFill>
        </p:grpSpPr>
        <p:sp>
          <p:nvSpPr>
            <p:cNvPr id="39" name="Freeform: Shape 38">
              <a:extLst>
                <a:ext uri="{FF2B5EF4-FFF2-40B4-BE49-F238E27FC236}">
                  <a16:creationId xmlns:a16="http://schemas.microsoft.com/office/drawing/2014/main" id="{5B9CADD5-6064-3C71-5D3D-D6D9BE8D247E}"/>
                </a:ext>
              </a:extLst>
            </p:cNvPr>
            <p:cNvSpPr/>
            <p:nvPr/>
          </p:nvSpPr>
          <p:spPr>
            <a:xfrm>
              <a:off x="4450137" y="4801781"/>
              <a:ext cx="167625" cy="180936"/>
            </a:xfrm>
            <a:custGeom>
              <a:avLst/>
              <a:gdLst>
                <a:gd name="connsiteX0" fmla="*/ 141115 w 167625"/>
                <a:gd name="connsiteY0" fmla="*/ 90185 h 180936"/>
                <a:gd name="connsiteX1" fmla="*/ 85197 w 167625"/>
                <a:gd name="connsiteY1" fmla="*/ 23377 h 180936"/>
                <a:gd name="connsiteX2" fmla="*/ 29661 w 167625"/>
                <a:gd name="connsiteY2" fmla="*/ 90185 h 180936"/>
                <a:gd name="connsiteX3" fmla="*/ 85197 w 167625"/>
                <a:gd name="connsiteY3" fmla="*/ 156930 h 180936"/>
                <a:gd name="connsiteX4" fmla="*/ 141115 w 167625"/>
                <a:gd name="connsiteY4" fmla="*/ 90185 h 180936"/>
                <a:gd name="connsiteX5" fmla="*/ 138949 w 167625"/>
                <a:gd name="connsiteY5" fmla="*/ 3379 h 180936"/>
                <a:gd name="connsiteX6" fmla="*/ 167800 w 167625"/>
                <a:gd name="connsiteY6" fmla="*/ 3379 h 180936"/>
                <a:gd name="connsiteX7" fmla="*/ 167800 w 167625"/>
                <a:gd name="connsiteY7" fmla="*/ 177310 h 180936"/>
                <a:gd name="connsiteX8" fmla="*/ 138949 w 167625"/>
                <a:gd name="connsiteY8" fmla="*/ 177310 h 180936"/>
                <a:gd name="connsiteX9" fmla="*/ 138949 w 167625"/>
                <a:gd name="connsiteY9" fmla="*/ 119991 h 180936"/>
                <a:gd name="connsiteX10" fmla="*/ 138249 w 167625"/>
                <a:gd name="connsiteY10" fmla="*/ 119991 h 180936"/>
                <a:gd name="connsiteX11" fmla="*/ 73924 w 167625"/>
                <a:gd name="connsiteY11" fmla="*/ 180749 h 180936"/>
                <a:gd name="connsiteX12" fmla="*/ 174 w 167625"/>
                <a:gd name="connsiteY12" fmla="*/ 90121 h 180936"/>
                <a:gd name="connsiteX13" fmla="*/ 73924 w 167625"/>
                <a:gd name="connsiteY13" fmla="*/ -188 h 180936"/>
                <a:gd name="connsiteX14" fmla="*/ 138249 w 167625"/>
                <a:gd name="connsiteY14" fmla="*/ 60252 h 180936"/>
                <a:gd name="connsiteX15" fmla="*/ 138949 w 167625"/>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0936">
                  <a:moveTo>
                    <a:pt x="141115" y="90185"/>
                  </a:moveTo>
                  <a:cubicBezTo>
                    <a:pt x="141115" y="49043"/>
                    <a:pt x="120735" y="23377"/>
                    <a:pt x="85197" y="23377"/>
                  </a:cubicBezTo>
                  <a:cubicBezTo>
                    <a:pt x="49659" y="23377"/>
                    <a:pt x="29661" y="48342"/>
                    <a:pt x="29661" y="90185"/>
                  </a:cubicBezTo>
                  <a:cubicBezTo>
                    <a:pt x="29661" y="132027"/>
                    <a:pt x="50105" y="156930"/>
                    <a:pt x="85197" y="156930"/>
                  </a:cubicBezTo>
                  <a:cubicBezTo>
                    <a:pt x="120289" y="156930"/>
                    <a:pt x="141115" y="131454"/>
                    <a:pt x="141115" y="90185"/>
                  </a:cubicBezTo>
                  <a:moveTo>
                    <a:pt x="138949" y="3379"/>
                  </a:moveTo>
                  <a:lnTo>
                    <a:pt x="167800" y="3379"/>
                  </a:lnTo>
                  <a:lnTo>
                    <a:pt x="167800" y="177310"/>
                  </a:lnTo>
                  <a:lnTo>
                    <a:pt x="138949" y="177310"/>
                  </a:lnTo>
                  <a:lnTo>
                    <a:pt x="138949" y="119991"/>
                  </a:lnTo>
                  <a:lnTo>
                    <a:pt x="138249" y="119991"/>
                  </a:lnTo>
                  <a:cubicBezTo>
                    <a:pt x="138249" y="158203"/>
                    <a:pt x="114047" y="180749"/>
                    <a:pt x="73924" y="180749"/>
                  </a:cubicBezTo>
                  <a:cubicBezTo>
                    <a:pt x="27623" y="180749"/>
                    <a:pt x="174" y="146994"/>
                    <a:pt x="174" y="90121"/>
                  </a:cubicBezTo>
                  <a:cubicBezTo>
                    <a:pt x="174" y="33248"/>
                    <a:pt x="27623" y="-188"/>
                    <a:pt x="73924" y="-188"/>
                  </a:cubicBezTo>
                  <a:cubicBezTo>
                    <a:pt x="114047" y="-188"/>
                    <a:pt x="138249" y="22294"/>
                    <a:pt x="138249" y="60252"/>
                  </a:cubicBezTo>
                  <a:lnTo>
                    <a:pt x="138949" y="60252"/>
                  </a:lnTo>
                  <a:close/>
                </a:path>
              </a:pathLst>
            </a:custGeom>
            <a:solidFill>
              <a:srgbClr val="FFFFFF"/>
            </a:solidFill>
            <a:ln w="6363"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30504094-8E42-1E50-6027-6715D501DCCE}"/>
                </a:ext>
              </a:extLst>
            </p:cNvPr>
            <p:cNvSpPr/>
            <p:nvPr/>
          </p:nvSpPr>
          <p:spPr>
            <a:xfrm>
              <a:off x="4659541" y="4801844"/>
              <a:ext cx="147627" cy="180681"/>
            </a:xfrm>
            <a:custGeom>
              <a:avLst/>
              <a:gdLst>
                <a:gd name="connsiteX0" fmla="*/ 174 w 147627"/>
                <a:gd name="connsiteY0" fmla="*/ 121010 h 180681"/>
                <a:gd name="connsiteX1" fmla="*/ 27942 w 147627"/>
                <a:gd name="connsiteY1" fmla="*/ 121010 h 180681"/>
                <a:gd name="connsiteX2" fmla="*/ 73988 w 147627"/>
                <a:gd name="connsiteY2" fmla="*/ 160369 h 180681"/>
                <a:gd name="connsiteX3" fmla="*/ 119652 w 147627"/>
                <a:gd name="connsiteY3" fmla="*/ 130499 h 180681"/>
                <a:gd name="connsiteX4" fmla="*/ 69084 w 147627"/>
                <a:gd name="connsiteY4" fmla="*/ 97127 h 180681"/>
                <a:gd name="connsiteX5" fmla="*/ 5396 w 147627"/>
                <a:gd name="connsiteY5" fmla="*/ 49362 h 180681"/>
                <a:gd name="connsiteX6" fmla="*/ 73924 w 147627"/>
                <a:gd name="connsiteY6" fmla="*/ -188 h 180681"/>
                <a:gd name="connsiteX7" fmla="*/ 142452 w 147627"/>
                <a:gd name="connsiteY7" fmla="*/ 57131 h 180681"/>
                <a:gd name="connsiteX8" fmla="*/ 114748 w 147627"/>
                <a:gd name="connsiteY8" fmla="*/ 57131 h 180681"/>
                <a:gd name="connsiteX9" fmla="*/ 73988 w 147627"/>
                <a:gd name="connsiteY9" fmla="*/ 19556 h 180681"/>
                <a:gd name="connsiteX10" fmla="*/ 33546 w 147627"/>
                <a:gd name="connsiteY10" fmla="*/ 47324 h 180681"/>
                <a:gd name="connsiteX11" fmla="*/ 80357 w 147627"/>
                <a:gd name="connsiteY11" fmla="*/ 75410 h 180681"/>
                <a:gd name="connsiteX12" fmla="*/ 147802 w 147627"/>
                <a:gd name="connsiteY12" fmla="*/ 127825 h 180681"/>
                <a:gd name="connsiteX13" fmla="*/ 73988 w 147627"/>
                <a:gd name="connsiteY13" fmla="*/ 180494 h 180681"/>
                <a:gd name="connsiteX14" fmla="*/ 174 w 147627"/>
                <a:gd name="connsiteY14" fmla="*/ 120755 h 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27" h="180681">
                  <a:moveTo>
                    <a:pt x="174" y="121010"/>
                  </a:moveTo>
                  <a:lnTo>
                    <a:pt x="27942" y="121010"/>
                  </a:lnTo>
                  <a:cubicBezTo>
                    <a:pt x="27942" y="145975"/>
                    <a:pt x="44819" y="160369"/>
                    <a:pt x="73988" y="160369"/>
                  </a:cubicBezTo>
                  <a:cubicBezTo>
                    <a:pt x="103157" y="160369"/>
                    <a:pt x="119652" y="149160"/>
                    <a:pt x="119652" y="130499"/>
                  </a:cubicBezTo>
                  <a:cubicBezTo>
                    <a:pt x="119652" y="106298"/>
                    <a:pt x="95068" y="102031"/>
                    <a:pt x="69084" y="97127"/>
                  </a:cubicBezTo>
                  <a:cubicBezTo>
                    <a:pt x="38832" y="91841"/>
                    <a:pt x="5396" y="85854"/>
                    <a:pt x="5396" y="49362"/>
                  </a:cubicBezTo>
                  <a:cubicBezTo>
                    <a:pt x="5396" y="18728"/>
                    <a:pt x="30872" y="-188"/>
                    <a:pt x="73924" y="-188"/>
                  </a:cubicBezTo>
                  <a:cubicBezTo>
                    <a:pt x="116977" y="-188"/>
                    <a:pt x="142452" y="20893"/>
                    <a:pt x="142452" y="57131"/>
                  </a:cubicBezTo>
                  <a:lnTo>
                    <a:pt x="114748" y="57131"/>
                  </a:lnTo>
                  <a:cubicBezTo>
                    <a:pt x="114748" y="33248"/>
                    <a:pt x="99972" y="19556"/>
                    <a:pt x="73988" y="19556"/>
                  </a:cubicBezTo>
                  <a:cubicBezTo>
                    <a:pt x="48003" y="19556"/>
                    <a:pt x="33546" y="29746"/>
                    <a:pt x="33546" y="47324"/>
                  </a:cubicBezTo>
                  <a:cubicBezTo>
                    <a:pt x="33546" y="67003"/>
                    <a:pt x="55710" y="71206"/>
                    <a:pt x="80357" y="75410"/>
                  </a:cubicBezTo>
                  <a:cubicBezTo>
                    <a:pt x="111564" y="81078"/>
                    <a:pt x="147802" y="87765"/>
                    <a:pt x="147802" y="127825"/>
                  </a:cubicBezTo>
                  <a:cubicBezTo>
                    <a:pt x="147802" y="160815"/>
                    <a:pt x="120352" y="180494"/>
                    <a:pt x="73988" y="180494"/>
                  </a:cubicBezTo>
                  <a:cubicBezTo>
                    <a:pt x="27623" y="180494"/>
                    <a:pt x="174" y="158331"/>
                    <a:pt x="174" y="120755"/>
                  </a:cubicBezTo>
                </a:path>
              </a:pathLst>
            </a:custGeom>
            <a:solidFill>
              <a:srgbClr val="FFFFFF"/>
            </a:solidFill>
            <a:ln w="6363"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3A27F652-D300-3EFE-ACFA-0D52B2870655}"/>
                </a:ext>
              </a:extLst>
            </p:cNvPr>
            <p:cNvSpPr/>
            <p:nvPr/>
          </p:nvSpPr>
          <p:spPr>
            <a:xfrm>
              <a:off x="4828504" y="4745099"/>
              <a:ext cx="116357" cy="237681"/>
            </a:xfrm>
            <a:custGeom>
              <a:avLst/>
              <a:gdLst>
                <a:gd name="connsiteX0" fmla="*/ 116531 w 116357"/>
                <a:gd name="connsiteY0" fmla="*/ 81460 h 237681"/>
                <a:gd name="connsiteX1" fmla="*/ 57111 w 116357"/>
                <a:gd name="connsiteY1" fmla="*/ 81460 h 237681"/>
                <a:gd name="connsiteX2" fmla="*/ 57111 w 116357"/>
                <a:gd name="connsiteY2" fmla="*/ 183042 h 237681"/>
                <a:gd name="connsiteX3" fmla="*/ 88954 w 116357"/>
                <a:gd name="connsiteY3" fmla="*/ 213612 h 237681"/>
                <a:gd name="connsiteX4" fmla="*/ 113856 w 116357"/>
                <a:gd name="connsiteY4" fmla="*/ 208007 h 237681"/>
                <a:gd name="connsiteX5" fmla="*/ 113856 w 116357"/>
                <a:gd name="connsiteY5" fmla="*/ 230489 h 237681"/>
                <a:gd name="connsiteX6" fmla="*/ 79847 w 116357"/>
                <a:gd name="connsiteY6" fmla="*/ 237494 h 237681"/>
                <a:gd name="connsiteX7" fmla="*/ 28451 w 116357"/>
                <a:gd name="connsiteY7" fmla="*/ 184825 h 237681"/>
                <a:gd name="connsiteX8" fmla="*/ 28451 w 116357"/>
                <a:gd name="connsiteY8" fmla="*/ 81460 h 237681"/>
                <a:gd name="connsiteX9" fmla="*/ 174 w 116357"/>
                <a:gd name="connsiteY9" fmla="*/ 81460 h 237681"/>
                <a:gd name="connsiteX10" fmla="*/ 174 w 116357"/>
                <a:gd name="connsiteY10" fmla="*/ 60061 h 237681"/>
                <a:gd name="connsiteX11" fmla="*/ 30426 w 116357"/>
                <a:gd name="connsiteY11" fmla="*/ 60061 h 237681"/>
                <a:gd name="connsiteX12" fmla="*/ 30426 w 116357"/>
                <a:gd name="connsiteY12" fmla="*/ -188 h 237681"/>
                <a:gd name="connsiteX13" fmla="*/ 59276 w 116357"/>
                <a:gd name="connsiteY13" fmla="*/ -188 h 237681"/>
                <a:gd name="connsiteX14" fmla="*/ 59276 w 116357"/>
                <a:gd name="connsiteY14" fmla="*/ 14524 h 237681"/>
                <a:gd name="connsiteX15" fmla="*/ 31827 w 116357"/>
                <a:gd name="connsiteY15" fmla="*/ 59488 h 237681"/>
                <a:gd name="connsiteX16" fmla="*/ 31827 w 116357"/>
                <a:gd name="connsiteY16" fmla="*/ 60252 h 237681"/>
                <a:gd name="connsiteX17" fmla="*/ 116531 w 116357"/>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357" h="237681">
                  <a:moveTo>
                    <a:pt x="116531" y="81460"/>
                  </a:moveTo>
                  <a:lnTo>
                    <a:pt x="57111" y="81460"/>
                  </a:lnTo>
                  <a:lnTo>
                    <a:pt x="57111" y="183042"/>
                  </a:lnTo>
                  <a:cubicBezTo>
                    <a:pt x="57111" y="202148"/>
                    <a:pt x="68702" y="213612"/>
                    <a:pt x="88954" y="213612"/>
                  </a:cubicBezTo>
                  <a:cubicBezTo>
                    <a:pt x="97571" y="213624"/>
                    <a:pt x="106080" y="211713"/>
                    <a:pt x="113856" y="208007"/>
                  </a:cubicBezTo>
                  <a:lnTo>
                    <a:pt x="113856" y="230489"/>
                  </a:lnTo>
                  <a:cubicBezTo>
                    <a:pt x="103119" y="235125"/>
                    <a:pt x="91547" y="237513"/>
                    <a:pt x="79847" y="237494"/>
                  </a:cubicBezTo>
                  <a:cubicBezTo>
                    <a:pt x="47494" y="237494"/>
                    <a:pt x="28451" y="218388"/>
                    <a:pt x="28451" y="184825"/>
                  </a:cubicBezTo>
                  <a:lnTo>
                    <a:pt x="28451" y="81460"/>
                  </a:lnTo>
                  <a:lnTo>
                    <a:pt x="174" y="81460"/>
                  </a:lnTo>
                  <a:lnTo>
                    <a:pt x="174" y="60061"/>
                  </a:lnTo>
                  <a:lnTo>
                    <a:pt x="30426" y="60061"/>
                  </a:lnTo>
                  <a:lnTo>
                    <a:pt x="30426" y="-188"/>
                  </a:lnTo>
                  <a:lnTo>
                    <a:pt x="59276" y="-188"/>
                  </a:lnTo>
                  <a:lnTo>
                    <a:pt x="59276" y="14524"/>
                  </a:lnTo>
                  <a:cubicBezTo>
                    <a:pt x="59187" y="33446"/>
                    <a:pt x="48615" y="50763"/>
                    <a:pt x="31827" y="59488"/>
                  </a:cubicBezTo>
                  <a:lnTo>
                    <a:pt x="31827" y="60252"/>
                  </a:lnTo>
                  <a:lnTo>
                    <a:pt x="116531" y="60252"/>
                  </a:lnTo>
                  <a:close/>
                </a:path>
              </a:pathLst>
            </a:custGeom>
            <a:solidFill>
              <a:srgbClr val="FFFFFF"/>
            </a:solidFill>
            <a:ln w="6363" cap="flat">
              <a:noFill/>
              <a:prstDash val="solid"/>
              <a:miter/>
            </a:ln>
          </p:spPr>
          <p:txBody>
            <a:bodyPr rtlCol="0" anchor="ctr"/>
            <a:lstStyle/>
            <a:p>
              <a:endParaRPr lang="sv-SE" dirty="0"/>
            </a:p>
          </p:txBody>
        </p:sp>
      </p:grpSp>
      <p:sp>
        <p:nvSpPr>
          <p:cNvPr id="42" name="Freeform: Shape 41">
            <a:extLst>
              <a:ext uri="{FF2B5EF4-FFF2-40B4-BE49-F238E27FC236}">
                <a16:creationId xmlns:a16="http://schemas.microsoft.com/office/drawing/2014/main" id="{29DB0871-269C-DBDF-3FDF-8616B532C351}"/>
              </a:ext>
            </a:extLst>
          </p:cNvPr>
          <p:cNvSpPr/>
          <p:nvPr userDrawn="1"/>
        </p:nvSpPr>
        <p:spPr>
          <a:xfrm>
            <a:off x="4979698"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rgbClr val="FFFFFF"/>
          </a:solidFill>
          <a:ln w="6363" cap="flat">
            <a:noFill/>
            <a:prstDash val="solid"/>
            <a:miter/>
          </a:ln>
        </p:spPr>
        <p:txBody>
          <a:bodyPr rtlCol="0" anchor="ctr"/>
          <a:lstStyle/>
          <a:p>
            <a:endParaRPr lang="sv-SE" dirty="0"/>
          </a:p>
        </p:txBody>
      </p:sp>
      <p:grpSp>
        <p:nvGrpSpPr>
          <p:cNvPr id="43" name="Graphic 6">
            <a:extLst>
              <a:ext uri="{FF2B5EF4-FFF2-40B4-BE49-F238E27FC236}">
                <a16:creationId xmlns:a16="http://schemas.microsoft.com/office/drawing/2014/main" id="{3CBA4C38-88CA-B098-BFE8-8FDFCE50F189}"/>
              </a:ext>
            </a:extLst>
          </p:cNvPr>
          <p:cNvGrpSpPr/>
          <p:nvPr userDrawn="1"/>
        </p:nvGrpSpPr>
        <p:grpSpPr>
          <a:xfrm>
            <a:off x="5062874" y="4801844"/>
            <a:ext cx="361936" cy="261755"/>
            <a:chOff x="5062874" y="4801844"/>
            <a:chExt cx="361936" cy="261755"/>
          </a:xfrm>
          <a:solidFill>
            <a:srgbClr val="FFFFFF"/>
          </a:solidFill>
        </p:grpSpPr>
        <p:sp>
          <p:nvSpPr>
            <p:cNvPr id="44" name="Freeform: Shape 43">
              <a:extLst>
                <a:ext uri="{FF2B5EF4-FFF2-40B4-BE49-F238E27FC236}">
                  <a16:creationId xmlns:a16="http://schemas.microsoft.com/office/drawing/2014/main" id="{663D9FE9-459E-DF27-6531-1830E129EB5D}"/>
                </a:ext>
              </a:extLst>
            </p:cNvPr>
            <p:cNvSpPr/>
            <p:nvPr/>
          </p:nvSpPr>
          <p:spPr>
            <a:xfrm>
              <a:off x="5062874" y="4801844"/>
              <a:ext cx="151512" cy="177433"/>
            </a:xfrm>
            <a:custGeom>
              <a:avLst/>
              <a:gdLst>
                <a:gd name="connsiteX0" fmla="*/ 151687 w 151512"/>
                <a:gd name="connsiteY0" fmla="*/ 68977 h 177433"/>
                <a:gd name="connsiteX1" fmla="*/ 151687 w 151512"/>
                <a:gd name="connsiteY1" fmla="*/ 177246 h 177433"/>
                <a:gd name="connsiteX2" fmla="*/ 123091 w 151512"/>
                <a:gd name="connsiteY2" fmla="*/ 177246 h 177433"/>
                <a:gd name="connsiteX3" fmla="*/ 123091 w 151512"/>
                <a:gd name="connsiteY3" fmla="*/ 69678 h 177433"/>
                <a:gd name="connsiteX4" fmla="*/ 78510 w 151512"/>
                <a:gd name="connsiteY4" fmla="*/ 23313 h 177433"/>
                <a:gd name="connsiteX5" fmla="*/ 28961 w 151512"/>
                <a:gd name="connsiteY5" fmla="*/ 82033 h 177433"/>
                <a:gd name="connsiteX6" fmla="*/ 28961 w 151512"/>
                <a:gd name="connsiteY6" fmla="*/ 177246 h 177433"/>
                <a:gd name="connsiteX7" fmla="*/ 174 w 151512"/>
                <a:gd name="connsiteY7" fmla="*/ 177246 h 177433"/>
                <a:gd name="connsiteX8" fmla="*/ 174 w 151512"/>
                <a:gd name="connsiteY8" fmla="*/ 3316 h 177433"/>
                <a:gd name="connsiteX9" fmla="*/ 29025 w 151512"/>
                <a:gd name="connsiteY9" fmla="*/ 3316 h 177433"/>
                <a:gd name="connsiteX10" fmla="*/ 29025 w 151512"/>
                <a:gd name="connsiteY10" fmla="*/ 62991 h 177433"/>
                <a:gd name="connsiteX11" fmla="*/ 29725 w 151512"/>
                <a:gd name="connsiteY11" fmla="*/ 62991 h 177433"/>
                <a:gd name="connsiteX12" fmla="*/ 88763 w 151512"/>
                <a:gd name="connsiteY12" fmla="*/ -188 h 177433"/>
                <a:gd name="connsiteX13" fmla="*/ 151687 w 151512"/>
                <a:gd name="connsiteY13" fmla="*/ 68977 h 17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433">
                  <a:moveTo>
                    <a:pt x="151687" y="68977"/>
                  </a:moveTo>
                  <a:lnTo>
                    <a:pt x="151687" y="177246"/>
                  </a:lnTo>
                  <a:lnTo>
                    <a:pt x="123091" y="177246"/>
                  </a:lnTo>
                  <a:lnTo>
                    <a:pt x="123091" y="69678"/>
                  </a:lnTo>
                  <a:cubicBezTo>
                    <a:pt x="123091" y="40509"/>
                    <a:pt x="106914" y="23313"/>
                    <a:pt x="78510" y="23313"/>
                  </a:cubicBezTo>
                  <a:cubicBezTo>
                    <a:pt x="47176" y="23313"/>
                    <a:pt x="28961" y="45158"/>
                    <a:pt x="28961" y="82033"/>
                  </a:cubicBezTo>
                  <a:lnTo>
                    <a:pt x="28961" y="177246"/>
                  </a:lnTo>
                  <a:lnTo>
                    <a:pt x="174" y="177246"/>
                  </a:lnTo>
                  <a:lnTo>
                    <a:pt x="174" y="3316"/>
                  </a:lnTo>
                  <a:lnTo>
                    <a:pt x="29025" y="3316"/>
                  </a:lnTo>
                  <a:lnTo>
                    <a:pt x="29025" y="62991"/>
                  </a:lnTo>
                  <a:lnTo>
                    <a:pt x="29725" y="62991"/>
                  </a:lnTo>
                  <a:cubicBezTo>
                    <a:pt x="29725" y="23313"/>
                    <a:pt x="51825" y="-188"/>
                    <a:pt x="88763" y="-188"/>
                  </a:cubicBezTo>
                  <a:cubicBezTo>
                    <a:pt x="128441" y="-188"/>
                    <a:pt x="151687" y="25288"/>
                    <a:pt x="151687" y="68977"/>
                  </a:cubicBezTo>
                </a:path>
              </a:pathLst>
            </a:custGeom>
            <a:solidFill>
              <a:srgbClr val="FFFFFF"/>
            </a:solidFill>
            <a:ln w="6363"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9EEE3E29-4E8C-9411-B3A2-E649491F0FEA}"/>
                </a:ext>
              </a:extLst>
            </p:cNvPr>
            <p:cNvSpPr/>
            <p:nvPr/>
          </p:nvSpPr>
          <p:spPr>
            <a:xfrm>
              <a:off x="5257312" y="4801844"/>
              <a:ext cx="167498" cy="261755"/>
            </a:xfrm>
            <a:custGeom>
              <a:avLst/>
              <a:gdLst>
                <a:gd name="connsiteX0" fmla="*/ 140987 w 167498"/>
                <a:gd name="connsiteY0" fmla="*/ 89548 h 261755"/>
                <a:gd name="connsiteX1" fmla="*/ 85070 w 167498"/>
                <a:gd name="connsiteY1" fmla="*/ 23122 h 261755"/>
                <a:gd name="connsiteX2" fmla="*/ 29534 w 167498"/>
                <a:gd name="connsiteY2" fmla="*/ 89548 h 261755"/>
                <a:gd name="connsiteX3" fmla="*/ 85070 w 167498"/>
                <a:gd name="connsiteY3" fmla="*/ 155974 h 261755"/>
                <a:gd name="connsiteX4" fmla="*/ 140987 w 167498"/>
                <a:gd name="connsiteY4" fmla="*/ 89548 h 261755"/>
                <a:gd name="connsiteX5" fmla="*/ 138822 w 167498"/>
                <a:gd name="connsiteY5" fmla="*/ 3316 h 261755"/>
                <a:gd name="connsiteX6" fmla="*/ 167672 w 167498"/>
                <a:gd name="connsiteY6" fmla="*/ 3316 h 261755"/>
                <a:gd name="connsiteX7" fmla="*/ 167672 w 167498"/>
                <a:gd name="connsiteY7" fmla="*/ 181131 h 261755"/>
                <a:gd name="connsiteX8" fmla="*/ 84879 w 167498"/>
                <a:gd name="connsiteY8" fmla="*/ 261568 h 261755"/>
                <a:gd name="connsiteX9" fmla="*/ 4760 w 167498"/>
                <a:gd name="connsiteY9" fmla="*/ 196925 h 261755"/>
                <a:gd name="connsiteX10" fmla="*/ 32145 w 167498"/>
                <a:gd name="connsiteY10" fmla="*/ 194123 h 261755"/>
                <a:gd name="connsiteX11" fmla="*/ 84879 w 167498"/>
                <a:gd name="connsiteY11" fmla="*/ 238068 h 261755"/>
                <a:gd name="connsiteX12" fmla="*/ 138949 w 167498"/>
                <a:gd name="connsiteY12" fmla="*/ 183233 h 261755"/>
                <a:gd name="connsiteX13" fmla="*/ 138949 w 167498"/>
                <a:gd name="connsiteY13" fmla="*/ 119227 h 261755"/>
                <a:gd name="connsiteX14" fmla="*/ 138249 w 167498"/>
                <a:gd name="connsiteY14" fmla="*/ 119227 h 261755"/>
                <a:gd name="connsiteX15" fmla="*/ 73924 w 167498"/>
                <a:gd name="connsiteY15" fmla="*/ 180048 h 261755"/>
                <a:gd name="connsiteX16" fmla="*/ 174 w 167498"/>
                <a:gd name="connsiteY16" fmla="*/ 89740 h 261755"/>
                <a:gd name="connsiteX17" fmla="*/ 73924 w 167498"/>
                <a:gd name="connsiteY17" fmla="*/ -188 h 261755"/>
                <a:gd name="connsiteX18" fmla="*/ 138249 w 167498"/>
                <a:gd name="connsiteY18" fmla="*/ 60252 h 261755"/>
                <a:gd name="connsiteX19" fmla="*/ 138822 w 167498"/>
                <a:gd name="connsiteY19" fmla="*/ 60252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98" h="261755">
                  <a:moveTo>
                    <a:pt x="140987" y="89548"/>
                  </a:moveTo>
                  <a:cubicBezTo>
                    <a:pt x="140987" y="48788"/>
                    <a:pt x="120607" y="23122"/>
                    <a:pt x="85070" y="23122"/>
                  </a:cubicBezTo>
                  <a:cubicBezTo>
                    <a:pt x="49532" y="23122"/>
                    <a:pt x="29534" y="47706"/>
                    <a:pt x="29534" y="89548"/>
                  </a:cubicBezTo>
                  <a:cubicBezTo>
                    <a:pt x="29534" y="131391"/>
                    <a:pt x="49978" y="155974"/>
                    <a:pt x="85070" y="155974"/>
                  </a:cubicBezTo>
                  <a:cubicBezTo>
                    <a:pt x="120161" y="155974"/>
                    <a:pt x="140987" y="130499"/>
                    <a:pt x="140987" y="89548"/>
                  </a:cubicBezTo>
                  <a:moveTo>
                    <a:pt x="138822" y="3316"/>
                  </a:moveTo>
                  <a:lnTo>
                    <a:pt x="167672" y="3316"/>
                  </a:lnTo>
                  <a:lnTo>
                    <a:pt x="167672" y="181131"/>
                  </a:lnTo>
                  <a:cubicBezTo>
                    <a:pt x="167672" y="231699"/>
                    <a:pt x="136720" y="261568"/>
                    <a:pt x="84879" y="261568"/>
                  </a:cubicBezTo>
                  <a:cubicBezTo>
                    <a:pt x="38132" y="261568"/>
                    <a:pt x="8454" y="237367"/>
                    <a:pt x="4760" y="196925"/>
                  </a:cubicBezTo>
                  <a:lnTo>
                    <a:pt x="32145" y="194123"/>
                  </a:lnTo>
                  <a:cubicBezTo>
                    <a:pt x="34247" y="221509"/>
                    <a:pt x="53926" y="238068"/>
                    <a:pt x="84879" y="238068"/>
                  </a:cubicBezTo>
                  <a:cubicBezTo>
                    <a:pt x="118951" y="238068"/>
                    <a:pt x="138949" y="217688"/>
                    <a:pt x="138949" y="183233"/>
                  </a:cubicBezTo>
                  <a:lnTo>
                    <a:pt x="138949" y="119227"/>
                  </a:lnTo>
                  <a:lnTo>
                    <a:pt x="138249" y="119227"/>
                  </a:lnTo>
                  <a:cubicBezTo>
                    <a:pt x="138249" y="157439"/>
                    <a:pt x="114047" y="180048"/>
                    <a:pt x="73924" y="180048"/>
                  </a:cubicBezTo>
                  <a:cubicBezTo>
                    <a:pt x="27623" y="180048"/>
                    <a:pt x="174" y="146358"/>
                    <a:pt x="174" y="89740"/>
                  </a:cubicBezTo>
                  <a:cubicBezTo>
                    <a:pt x="174" y="33121"/>
                    <a:pt x="27623" y="-188"/>
                    <a:pt x="73924" y="-188"/>
                  </a:cubicBezTo>
                  <a:cubicBezTo>
                    <a:pt x="114047" y="-188"/>
                    <a:pt x="138249" y="22294"/>
                    <a:pt x="138249" y="60252"/>
                  </a:cubicBezTo>
                  <a:lnTo>
                    <a:pt x="138822" y="60252"/>
                  </a:lnTo>
                  <a:close/>
                </a:path>
              </a:pathLst>
            </a:custGeom>
            <a:solidFill>
              <a:srgbClr val="FFFFFF"/>
            </a:solidFill>
            <a:ln w="6363" cap="flat">
              <a:noFill/>
              <a:prstDash val="solid"/>
              <a:miter/>
            </a:ln>
          </p:spPr>
          <p:txBody>
            <a:bodyPr rtlCol="0" anchor="ctr"/>
            <a:lstStyle/>
            <a:p>
              <a:endParaRPr lang="sv-SE" dirty="0"/>
            </a:p>
          </p:txBody>
        </p:sp>
      </p:grpSp>
      <p:sp>
        <p:nvSpPr>
          <p:cNvPr id="46" name="Freeform: Shape 45">
            <a:extLst>
              <a:ext uri="{FF2B5EF4-FFF2-40B4-BE49-F238E27FC236}">
                <a16:creationId xmlns:a16="http://schemas.microsoft.com/office/drawing/2014/main" id="{11404F28-7F03-C4D8-5F29-410EC738FF79}"/>
              </a:ext>
            </a:extLst>
          </p:cNvPr>
          <p:cNvSpPr/>
          <p:nvPr userDrawn="1"/>
        </p:nvSpPr>
        <p:spPr>
          <a:xfrm>
            <a:off x="5562885"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rgbClr val="FFFFFF"/>
          </a:solidFill>
          <a:ln w="6363" cap="flat">
            <a:noFill/>
            <a:prstDash val="solid"/>
            <a:miter/>
          </a:ln>
        </p:spPr>
        <p:txBody>
          <a:bodyPr rtlCol="0" anchor="ctr"/>
          <a:lstStyle/>
          <a:p>
            <a:endParaRPr lang="sv-SE" dirty="0"/>
          </a:p>
        </p:txBody>
      </p:sp>
      <p:grpSp>
        <p:nvGrpSpPr>
          <p:cNvPr id="47" name="Graphic 6">
            <a:extLst>
              <a:ext uri="{FF2B5EF4-FFF2-40B4-BE49-F238E27FC236}">
                <a16:creationId xmlns:a16="http://schemas.microsoft.com/office/drawing/2014/main" id="{4E6EFEFC-3220-5870-6352-92A076A70FF8}"/>
              </a:ext>
            </a:extLst>
          </p:cNvPr>
          <p:cNvGrpSpPr/>
          <p:nvPr userDrawn="1"/>
        </p:nvGrpSpPr>
        <p:grpSpPr>
          <a:xfrm>
            <a:off x="5646252" y="4745099"/>
            <a:ext cx="1036004" cy="315061"/>
            <a:chOff x="5646252" y="4745099"/>
            <a:chExt cx="1036004" cy="315061"/>
          </a:xfrm>
          <a:solidFill>
            <a:srgbClr val="FFFFFF"/>
          </a:solidFill>
        </p:grpSpPr>
        <p:sp>
          <p:nvSpPr>
            <p:cNvPr id="48" name="Freeform: Shape 47">
              <a:extLst>
                <a:ext uri="{FF2B5EF4-FFF2-40B4-BE49-F238E27FC236}">
                  <a16:creationId xmlns:a16="http://schemas.microsoft.com/office/drawing/2014/main" id="{86B50212-E681-B363-DB12-871F9B1ECB64}"/>
                </a:ext>
              </a:extLst>
            </p:cNvPr>
            <p:cNvSpPr/>
            <p:nvPr/>
          </p:nvSpPr>
          <p:spPr>
            <a:xfrm>
              <a:off x="5646252" y="4801844"/>
              <a:ext cx="267360" cy="177497"/>
            </a:xfrm>
            <a:custGeom>
              <a:avLst/>
              <a:gdLst>
                <a:gd name="connsiteX0" fmla="*/ 267471 w 267360"/>
                <a:gd name="connsiteY0" fmla="*/ 67258 h 177497"/>
                <a:gd name="connsiteX1" fmla="*/ 267471 w 267360"/>
                <a:gd name="connsiteY1" fmla="*/ 177246 h 177497"/>
                <a:gd name="connsiteX2" fmla="*/ 238684 w 267360"/>
                <a:gd name="connsiteY2" fmla="*/ 177246 h 177497"/>
                <a:gd name="connsiteX3" fmla="*/ 238684 w 267360"/>
                <a:gd name="connsiteY3" fmla="*/ 67958 h 177497"/>
                <a:gd name="connsiteX4" fmla="*/ 196141 w 267360"/>
                <a:gd name="connsiteY4" fmla="*/ 23377 h 177497"/>
                <a:gd name="connsiteX5" fmla="*/ 148057 w 267360"/>
                <a:gd name="connsiteY5" fmla="*/ 80314 h 177497"/>
                <a:gd name="connsiteX6" fmla="*/ 148057 w 267360"/>
                <a:gd name="connsiteY6" fmla="*/ 177310 h 177497"/>
                <a:gd name="connsiteX7" fmla="*/ 119270 w 267360"/>
                <a:gd name="connsiteY7" fmla="*/ 177310 h 177497"/>
                <a:gd name="connsiteX8" fmla="*/ 119270 w 267360"/>
                <a:gd name="connsiteY8" fmla="*/ 67958 h 177497"/>
                <a:gd name="connsiteX9" fmla="*/ 76790 w 267360"/>
                <a:gd name="connsiteY9" fmla="*/ 23377 h 177497"/>
                <a:gd name="connsiteX10" fmla="*/ 28961 w 267360"/>
                <a:gd name="connsiteY10" fmla="*/ 80314 h 177497"/>
                <a:gd name="connsiteX11" fmla="*/ 28961 w 267360"/>
                <a:gd name="connsiteY11" fmla="*/ 177310 h 177497"/>
                <a:gd name="connsiteX12" fmla="*/ 174 w 267360"/>
                <a:gd name="connsiteY12" fmla="*/ 177310 h 177497"/>
                <a:gd name="connsiteX13" fmla="*/ 174 w 267360"/>
                <a:gd name="connsiteY13" fmla="*/ 3316 h 177497"/>
                <a:gd name="connsiteX14" fmla="*/ 28961 w 267360"/>
                <a:gd name="connsiteY14" fmla="*/ 3316 h 177497"/>
                <a:gd name="connsiteX15" fmla="*/ 28961 w 267360"/>
                <a:gd name="connsiteY15" fmla="*/ 61653 h 177497"/>
                <a:gd name="connsiteX16" fmla="*/ 29661 w 267360"/>
                <a:gd name="connsiteY16" fmla="*/ 61653 h 177497"/>
                <a:gd name="connsiteX17" fmla="*/ 87617 w 267360"/>
                <a:gd name="connsiteY17" fmla="*/ -188 h 177497"/>
                <a:gd name="connsiteX18" fmla="*/ 148120 w 267360"/>
                <a:gd name="connsiteY18" fmla="*/ 61653 h 177497"/>
                <a:gd name="connsiteX19" fmla="*/ 148821 w 267360"/>
                <a:gd name="connsiteY19" fmla="*/ 61653 h 177497"/>
                <a:gd name="connsiteX20" fmla="*/ 206458 w 267360"/>
                <a:gd name="connsiteY20" fmla="*/ -188 h 177497"/>
                <a:gd name="connsiteX21" fmla="*/ 267534 w 267360"/>
                <a:gd name="connsiteY21" fmla="*/ 67258 h 1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360" h="177497">
                  <a:moveTo>
                    <a:pt x="267471" y="67258"/>
                  </a:moveTo>
                  <a:lnTo>
                    <a:pt x="267471" y="177246"/>
                  </a:lnTo>
                  <a:lnTo>
                    <a:pt x="238684" y="177246"/>
                  </a:lnTo>
                  <a:lnTo>
                    <a:pt x="238684" y="67958"/>
                  </a:lnTo>
                  <a:cubicBezTo>
                    <a:pt x="238684" y="39808"/>
                    <a:pt x="222889" y="23377"/>
                    <a:pt x="196141" y="23377"/>
                  </a:cubicBezTo>
                  <a:cubicBezTo>
                    <a:pt x="165953" y="23377"/>
                    <a:pt x="148057" y="44458"/>
                    <a:pt x="148057" y="80314"/>
                  </a:cubicBezTo>
                  <a:lnTo>
                    <a:pt x="148057" y="177310"/>
                  </a:lnTo>
                  <a:lnTo>
                    <a:pt x="119270" y="177310"/>
                  </a:lnTo>
                  <a:lnTo>
                    <a:pt x="119270" y="67958"/>
                  </a:lnTo>
                  <a:cubicBezTo>
                    <a:pt x="119270" y="39808"/>
                    <a:pt x="103794" y="23377"/>
                    <a:pt x="76790" y="23377"/>
                  </a:cubicBezTo>
                  <a:cubicBezTo>
                    <a:pt x="46475" y="23377"/>
                    <a:pt x="28961" y="44458"/>
                    <a:pt x="28961" y="80314"/>
                  </a:cubicBezTo>
                  <a:lnTo>
                    <a:pt x="28961" y="177310"/>
                  </a:lnTo>
                  <a:lnTo>
                    <a:pt x="174" y="177310"/>
                  </a:lnTo>
                  <a:lnTo>
                    <a:pt x="174" y="3316"/>
                  </a:lnTo>
                  <a:lnTo>
                    <a:pt x="28961" y="3316"/>
                  </a:lnTo>
                  <a:lnTo>
                    <a:pt x="28961" y="61653"/>
                  </a:lnTo>
                  <a:lnTo>
                    <a:pt x="29661" y="61653"/>
                  </a:lnTo>
                  <a:cubicBezTo>
                    <a:pt x="29661" y="22613"/>
                    <a:pt x="51124" y="-188"/>
                    <a:pt x="87617" y="-188"/>
                  </a:cubicBezTo>
                  <a:cubicBezTo>
                    <a:pt x="125830" y="-188"/>
                    <a:pt x="148120" y="24396"/>
                    <a:pt x="148120" y="61653"/>
                  </a:cubicBezTo>
                  <a:lnTo>
                    <a:pt x="148821" y="61653"/>
                  </a:lnTo>
                  <a:cubicBezTo>
                    <a:pt x="148821" y="22613"/>
                    <a:pt x="170220" y="-188"/>
                    <a:pt x="206458" y="-188"/>
                  </a:cubicBezTo>
                  <a:cubicBezTo>
                    <a:pt x="245053" y="-188"/>
                    <a:pt x="267534" y="24715"/>
                    <a:pt x="267534" y="67258"/>
                  </a:cubicBezTo>
                </a:path>
              </a:pathLst>
            </a:custGeom>
            <a:solidFill>
              <a:srgbClr val="FFFFFF"/>
            </a:solidFill>
            <a:ln w="6363"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1D9EFF1F-8CFA-CE18-48D6-9EF40D6412D9}"/>
                </a:ext>
              </a:extLst>
            </p:cNvPr>
            <p:cNvSpPr/>
            <p:nvPr/>
          </p:nvSpPr>
          <p:spPr>
            <a:xfrm>
              <a:off x="5966600" y="4801908"/>
              <a:ext cx="167625" cy="258252"/>
            </a:xfrm>
            <a:custGeom>
              <a:avLst/>
              <a:gdLst>
                <a:gd name="connsiteX0" fmla="*/ 138312 w 167625"/>
                <a:gd name="connsiteY0" fmla="*/ 90058 h 258252"/>
                <a:gd name="connsiteX1" fmla="*/ 82395 w 167625"/>
                <a:gd name="connsiteY1" fmla="*/ 23249 h 258252"/>
                <a:gd name="connsiteX2" fmla="*/ 26541 w 167625"/>
                <a:gd name="connsiteY2" fmla="*/ 90058 h 258252"/>
                <a:gd name="connsiteX3" fmla="*/ 82395 w 167625"/>
                <a:gd name="connsiteY3" fmla="*/ 157184 h 258252"/>
                <a:gd name="connsiteX4" fmla="*/ 138312 w 167625"/>
                <a:gd name="connsiteY4" fmla="*/ 90058 h 258252"/>
                <a:gd name="connsiteX5" fmla="*/ 167800 w 167625"/>
                <a:gd name="connsiteY5" fmla="*/ 90058 h 258252"/>
                <a:gd name="connsiteX6" fmla="*/ 93604 w 167625"/>
                <a:gd name="connsiteY6" fmla="*/ 180685 h 258252"/>
                <a:gd name="connsiteX7" fmla="*/ 29916 w 167625"/>
                <a:gd name="connsiteY7" fmla="*/ 119927 h 258252"/>
                <a:gd name="connsiteX8" fmla="*/ 29216 w 167625"/>
                <a:gd name="connsiteY8" fmla="*/ 119927 h 258252"/>
                <a:gd name="connsiteX9" fmla="*/ 29216 w 167625"/>
                <a:gd name="connsiteY9" fmla="*/ 258065 h 258252"/>
                <a:gd name="connsiteX10" fmla="*/ 174 w 167625"/>
                <a:gd name="connsiteY10" fmla="*/ 258065 h 258252"/>
                <a:gd name="connsiteX11" fmla="*/ 174 w 167625"/>
                <a:gd name="connsiteY11" fmla="*/ 3315 h 258252"/>
                <a:gd name="connsiteX12" fmla="*/ 28961 w 167625"/>
                <a:gd name="connsiteY12" fmla="*/ 3315 h 258252"/>
                <a:gd name="connsiteX13" fmla="*/ 28961 w 167625"/>
                <a:gd name="connsiteY13" fmla="*/ 60252 h 258252"/>
                <a:gd name="connsiteX14" fmla="*/ 29661 w 167625"/>
                <a:gd name="connsiteY14" fmla="*/ 60252 h 258252"/>
                <a:gd name="connsiteX15" fmla="*/ 93349 w 167625"/>
                <a:gd name="connsiteY15" fmla="*/ -188 h 258252"/>
                <a:gd name="connsiteX16" fmla="*/ 167545 w 167625"/>
                <a:gd name="connsiteY16" fmla="*/ 90121 h 2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25" h="258252">
                  <a:moveTo>
                    <a:pt x="138312" y="90058"/>
                  </a:moveTo>
                  <a:cubicBezTo>
                    <a:pt x="138312" y="48215"/>
                    <a:pt x="117550" y="23249"/>
                    <a:pt x="82395" y="23249"/>
                  </a:cubicBezTo>
                  <a:cubicBezTo>
                    <a:pt x="47239" y="23249"/>
                    <a:pt x="26541" y="48724"/>
                    <a:pt x="26541" y="90058"/>
                  </a:cubicBezTo>
                  <a:cubicBezTo>
                    <a:pt x="26541" y="131391"/>
                    <a:pt x="47239" y="157184"/>
                    <a:pt x="82395" y="157184"/>
                  </a:cubicBezTo>
                  <a:cubicBezTo>
                    <a:pt x="117550" y="157184"/>
                    <a:pt x="138312" y="132219"/>
                    <a:pt x="138312" y="90058"/>
                  </a:cubicBezTo>
                  <a:moveTo>
                    <a:pt x="167800" y="90058"/>
                  </a:moveTo>
                  <a:cubicBezTo>
                    <a:pt x="167800" y="146931"/>
                    <a:pt x="140032" y="180685"/>
                    <a:pt x="93604" y="180685"/>
                  </a:cubicBezTo>
                  <a:cubicBezTo>
                    <a:pt x="53608" y="180685"/>
                    <a:pt x="29916" y="157821"/>
                    <a:pt x="29916" y="119927"/>
                  </a:cubicBezTo>
                  <a:lnTo>
                    <a:pt x="29216" y="119927"/>
                  </a:lnTo>
                  <a:lnTo>
                    <a:pt x="29216" y="258065"/>
                  </a:lnTo>
                  <a:lnTo>
                    <a:pt x="174" y="258065"/>
                  </a:lnTo>
                  <a:lnTo>
                    <a:pt x="174" y="3315"/>
                  </a:lnTo>
                  <a:lnTo>
                    <a:pt x="28961" y="3315"/>
                  </a:lnTo>
                  <a:lnTo>
                    <a:pt x="28961" y="60252"/>
                  </a:lnTo>
                  <a:lnTo>
                    <a:pt x="29661" y="60252"/>
                  </a:lnTo>
                  <a:cubicBezTo>
                    <a:pt x="29661" y="22039"/>
                    <a:pt x="53608" y="-188"/>
                    <a:pt x="93349" y="-188"/>
                  </a:cubicBezTo>
                  <a:cubicBezTo>
                    <a:pt x="139777" y="-188"/>
                    <a:pt x="167545" y="33503"/>
                    <a:pt x="167545" y="90121"/>
                  </a:cubicBezTo>
                </a:path>
              </a:pathLst>
            </a:custGeom>
            <a:solidFill>
              <a:srgbClr val="FFFFFF"/>
            </a:solidFill>
            <a:ln w="6363"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C859E25D-19DB-139C-B71A-AB29D6C12A4A}"/>
                </a:ext>
              </a:extLst>
            </p:cNvPr>
            <p:cNvSpPr/>
            <p:nvPr/>
          </p:nvSpPr>
          <p:spPr>
            <a:xfrm>
              <a:off x="6168617" y="4801781"/>
              <a:ext cx="167307" cy="180936"/>
            </a:xfrm>
            <a:custGeom>
              <a:avLst/>
              <a:gdLst>
                <a:gd name="connsiteX0" fmla="*/ 140733 w 167307"/>
                <a:gd name="connsiteY0" fmla="*/ 90185 h 180936"/>
                <a:gd name="connsiteX1" fmla="*/ 84878 w 167307"/>
                <a:gd name="connsiteY1" fmla="*/ 23377 h 180936"/>
                <a:gd name="connsiteX2" fmla="*/ 29343 w 167307"/>
                <a:gd name="connsiteY2" fmla="*/ 90185 h 180936"/>
                <a:gd name="connsiteX3" fmla="*/ 84878 w 167307"/>
                <a:gd name="connsiteY3" fmla="*/ 156930 h 180936"/>
                <a:gd name="connsiteX4" fmla="*/ 140733 w 167307"/>
                <a:gd name="connsiteY4" fmla="*/ 90185 h 180936"/>
                <a:gd name="connsiteX5" fmla="*/ 138631 w 167307"/>
                <a:gd name="connsiteY5" fmla="*/ 3379 h 180936"/>
                <a:gd name="connsiteX6" fmla="*/ 167481 w 167307"/>
                <a:gd name="connsiteY6" fmla="*/ 3379 h 180936"/>
                <a:gd name="connsiteX7" fmla="*/ 167481 w 167307"/>
                <a:gd name="connsiteY7" fmla="*/ 177310 h 180936"/>
                <a:gd name="connsiteX8" fmla="*/ 138631 w 167307"/>
                <a:gd name="connsiteY8" fmla="*/ 177310 h 180936"/>
                <a:gd name="connsiteX9" fmla="*/ 138631 w 167307"/>
                <a:gd name="connsiteY9" fmla="*/ 119991 h 180936"/>
                <a:gd name="connsiteX10" fmla="*/ 138249 w 167307"/>
                <a:gd name="connsiteY10" fmla="*/ 119991 h 180936"/>
                <a:gd name="connsiteX11" fmla="*/ 73924 w 167307"/>
                <a:gd name="connsiteY11" fmla="*/ 180749 h 180936"/>
                <a:gd name="connsiteX12" fmla="*/ 174 w 167307"/>
                <a:gd name="connsiteY12" fmla="*/ 90121 h 180936"/>
                <a:gd name="connsiteX13" fmla="*/ 73924 w 167307"/>
                <a:gd name="connsiteY13" fmla="*/ -188 h 180936"/>
                <a:gd name="connsiteX14" fmla="*/ 138249 w 167307"/>
                <a:gd name="connsiteY14" fmla="*/ 60252 h 180936"/>
                <a:gd name="connsiteX15" fmla="*/ 138949 w 167307"/>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07" h="180936">
                  <a:moveTo>
                    <a:pt x="140733" y="90185"/>
                  </a:moveTo>
                  <a:cubicBezTo>
                    <a:pt x="140733" y="49043"/>
                    <a:pt x="120416" y="23377"/>
                    <a:pt x="84878" y="23377"/>
                  </a:cubicBezTo>
                  <a:cubicBezTo>
                    <a:pt x="49341" y="23377"/>
                    <a:pt x="29343" y="48342"/>
                    <a:pt x="29343" y="90185"/>
                  </a:cubicBezTo>
                  <a:cubicBezTo>
                    <a:pt x="29343" y="132027"/>
                    <a:pt x="49787" y="156930"/>
                    <a:pt x="84878" y="156930"/>
                  </a:cubicBezTo>
                  <a:cubicBezTo>
                    <a:pt x="119970" y="156930"/>
                    <a:pt x="140733" y="131454"/>
                    <a:pt x="140733" y="90185"/>
                  </a:cubicBezTo>
                  <a:moveTo>
                    <a:pt x="138631" y="3379"/>
                  </a:moveTo>
                  <a:lnTo>
                    <a:pt x="167481" y="3379"/>
                  </a:lnTo>
                  <a:lnTo>
                    <a:pt x="167481" y="177310"/>
                  </a:lnTo>
                  <a:lnTo>
                    <a:pt x="138631" y="177310"/>
                  </a:lnTo>
                  <a:lnTo>
                    <a:pt x="138631" y="119991"/>
                  </a:lnTo>
                  <a:lnTo>
                    <a:pt x="138249" y="119991"/>
                  </a:lnTo>
                  <a:cubicBezTo>
                    <a:pt x="138249" y="158203"/>
                    <a:pt x="114047" y="180749"/>
                    <a:pt x="73924" y="180749"/>
                  </a:cubicBezTo>
                  <a:cubicBezTo>
                    <a:pt x="27560" y="180749"/>
                    <a:pt x="174" y="146994"/>
                    <a:pt x="174" y="90121"/>
                  </a:cubicBezTo>
                  <a:cubicBezTo>
                    <a:pt x="174" y="33248"/>
                    <a:pt x="27560" y="-188"/>
                    <a:pt x="73924" y="-188"/>
                  </a:cubicBezTo>
                  <a:cubicBezTo>
                    <a:pt x="114047" y="-188"/>
                    <a:pt x="138249" y="22294"/>
                    <a:pt x="138249" y="60252"/>
                  </a:cubicBezTo>
                  <a:lnTo>
                    <a:pt x="138949" y="60252"/>
                  </a:lnTo>
                  <a:close/>
                </a:path>
              </a:pathLst>
            </a:custGeom>
            <a:solidFill>
              <a:srgbClr val="FFFFFF"/>
            </a:solidFill>
            <a:ln w="6363"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92F2DCA7-96E2-AA37-11C8-7E610FEE0D88}"/>
                </a:ext>
              </a:extLst>
            </p:cNvPr>
            <p:cNvSpPr/>
            <p:nvPr/>
          </p:nvSpPr>
          <p:spPr>
            <a:xfrm>
              <a:off x="6379805" y="4801844"/>
              <a:ext cx="165205" cy="180936"/>
            </a:xfrm>
            <a:custGeom>
              <a:avLst/>
              <a:gdLst>
                <a:gd name="connsiteX0" fmla="*/ 174 w 165205"/>
                <a:gd name="connsiteY0" fmla="*/ 90122 h 180936"/>
                <a:gd name="connsiteX1" fmla="*/ 84496 w 165205"/>
                <a:gd name="connsiteY1" fmla="*/ -188 h 180936"/>
                <a:gd name="connsiteX2" fmla="*/ 164297 w 165205"/>
                <a:gd name="connsiteY2" fmla="*/ 60953 h 180936"/>
                <a:gd name="connsiteX3" fmla="*/ 135446 w 165205"/>
                <a:gd name="connsiteY3" fmla="*/ 60953 h 180936"/>
                <a:gd name="connsiteX4" fmla="*/ 84496 w 165205"/>
                <a:gd name="connsiteY4" fmla="*/ 23313 h 180936"/>
                <a:gd name="connsiteX5" fmla="*/ 29725 w 165205"/>
                <a:gd name="connsiteY5" fmla="*/ 90122 h 180936"/>
                <a:gd name="connsiteX6" fmla="*/ 84496 w 165205"/>
                <a:gd name="connsiteY6" fmla="*/ 156866 h 180936"/>
                <a:gd name="connsiteX7" fmla="*/ 136529 w 165205"/>
                <a:gd name="connsiteY7" fmla="*/ 115724 h 180936"/>
                <a:gd name="connsiteX8" fmla="*/ 165380 w 165205"/>
                <a:gd name="connsiteY8" fmla="*/ 115724 h 180936"/>
                <a:gd name="connsiteX9" fmla="*/ 84496 w 165205"/>
                <a:gd name="connsiteY9" fmla="*/ 180749 h 180936"/>
                <a:gd name="connsiteX10" fmla="*/ 174 w 165205"/>
                <a:gd name="connsiteY10" fmla="*/ 9012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5" h="180936">
                  <a:moveTo>
                    <a:pt x="174" y="90122"/>
                  </a:moveTo>
                  <a:cubicBezTo>
                    <a:pt x="174" y="33503"/>
                    <a:pt x="32018" y="-188"/>
                    <a:pt x="84496" y="-188"/>
                  </a:cubicBezTo>
                  <a:cubicBezTo>
                    <a:pt x="127040" y="-188"/>
                    <a:pt x="155826" y="21912"/>
                    <a:pt x="164297" y="60953"/>
                  </a:cubicBezTo>
                  <a:lnTo>
                    <a:pt x="135446" y="60953"/>
                  </a:lnTo>
                  <a:cubicBezTo>
                    <a:pt x="129485" y="37949"/>
                    <a:pt x="108239" y="22250"/>
                    <a:pt x="84496" y="23313"/>
                  </a:cubicBezTo>
                  <a:cubicBezTo>
                    <a:pt x="50041" y="23313"/>
                    <a:pt x="29725" y="48279"/>
                    <a:pt x="29725" y="90122"/>
                  </a:cubicBezTo>
                  <a:cubicBezTo>
                    <a:pt x="29725" y="131964"/>
                    <a:pt x="50041" y="156866"/>
                    <a:pt x="84496" y="156866"/>
                  </a:cubicBezTo>
                  <a:cubicBezTo>
                    <a:pt x="111564" y="156866"/>
                    <a:pt x="129842" y="141772"/>
                    <a:pt x="136529" y="115724"/>
                  </a:cubicBezTo>
                  <a:lnTo>
                    <a:pt x="165380" y="115724"/>
                  </a:lnTo>
                  <a:cubicBezTo>
                    <a:pt x="157673" y="156866"/>
                    <a:pt x="128823" y="180749"/>
                    <a:pt x="84496" y="180749"/>
                  </a:cubicBezTo>
                  <a:cubicBezTo>
                    <a:pt x="31827" y="180749"/>
                    <a:pt x="174" y="146995"/>
                    <a:pt x="174" y="90122"/>
                  </a:cubicBezTo>
                </a:path>
              </a:pathLst>
            </a:custGeom>
            <a:solidFill>
              <a:srgbClr val="FFFFFF"/>
            </a:solidFill>
            <a:ln w="6363"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2B782047-ECA3-FC5F-C5FB-343095D60403}"/>
                </a:ext>
              </a:extLst>
            </p:cNvPr>
            <p:cNvSpPr/>
            <p:nvPr/>
          </p:nvSpPr>
          <p:spPr>
            <a:xfrm>
              <a:off x="6565963" y="4745099"/>
              <a:ext cx="116293" cy="237681"/>
            </a:xfrm>
            <a:custGeom>
              <a:avLst/>
              <a:gdLst>
                <a:gd name="connsiteX0" fmla="*/ 116213 w 116293"/>
                <a:gd name="connsiteY0" fmla="*/ 81460 h 237681"/>
                <a:gd name="connsiteX1" fmla="*/ 56856 w 116293"/>
                <a:gd name="connsiteY1" fmla="*/ 81460 h 237681"/>
                <a:gd name="connsiteX2" fmla="*/ 56856 w 116293"/>
                <a:gd name="connsiteY2" fmla="*/ 183042 h 237681"/>
                <a:gd name="connsiteX3" fmla="*/ 88700 w 116293"/>
                <a:gd name="connsiteY3" fmla="*/ 213612 h 237681"/>
                <a:gd name="connsiteX4" fmla="*/ 113665 w 116293"/>
                <a:gd name="connsiteY4" fmla="*/ 208007 h 237681"/>
                <a:gd name="connsiteX5" fmla="*/ 113665 w 116293"/>
                <a:gd name="connsiteY5" fmla="*/ 230489 h 237681"/>
                <a:gd name="connsiteX6" fmla="*/ 79592 w 116293"/>
                <a:gd name="connsiteY6" fmla="*/ 237494 h 237681"/>
                <a:gd name="connsiteX7" fmla="*/ 28260 w 116293"/>
                <a:gd name="connsiteY7" fmla="*/ 184825 h 237681"/>
                <a:gd name="connsiteX8" fmla="*/ 28260 w 116293"/>
                <a:gd name="connsiteY8" fmla="*/ 81460 h 237681"/>
                <a:gd name="connsiteX9" fmla="*/ 174 w 116293"/>
                <a:gd name="connsiteY9" fmla="*/ 81460 h 237681"/>
                <a:gd name="connsiteX10" fmla="*/ 174 w 116293"/>
                <a:gd name="connsiteY10" fmla="*/ 60061 h 237681"/>
                <a:gd name="connsiteX11" fmla="*/ 30362 w 116293"/>
                <a:gd name="connsiteY11" fmla="*/ 60061 h 237681"/>
                <a:gd name="connsiteX12" fmla="*/ 30362 w 116293"/>
                <a:gd name="connsiteY12" fmla="*/ -188 h 237681"/>
                <a:gd name="connsiteX13" fmla="*/ 59213 w 116293"/>
                <a:gd name="connsiteY13" fmla="*/ -188 h 237681"/>
                <a:gd name="connsiteX14" fmla="*/ 59213 w 116293"/>
                <a:gd name="connsiteY14" fmla="*/ 14524 h 237681"/>
                <a:gd name="connsiteX15" fmla="*/ 31763 w 116293"/>
                <a:gd name="connsiteY15" fmla="*/ 59488 h 237681"/>
                <a:gd name="connsiteX16" fmla="*/ 31763 w 116293"/>
                <a:gd name="connsiteY16" fmla="*/ 60252 h 237681"/>
                <a:gd name="connsiteX17" fmla="*/ 116468 w 116293"/>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93" h="237681">
                  <a:moveTo>
                    <a:pt x="116213" y="81460"/>
                  </a:moveTo>
                  <a:lnTo>
                    <a:pt x="56856" y="81460"/>
                  </a:lnTo>
                  <a:lnTo>
                    <a:pt x="56856" y="183042"/>
                  </a:lnTo>
                  <a:cubicBezTo>
                    <a:pt x="56856" y="202148"/>
                    <a:pt x="68384" y="213612"/>
                    <a:pt x="88700" y="213612"/>
                  </a:cubicBezTo>
                  <a:cubicBezTo>
                    <a:pt x="97336" y="213624"/>
                    <a:pt x="105864" y="211713"/>
                    <a:pt x="113665" y="208007"/>
                  </a:cubicBezTo>
                  <a:lnTo>
                    <a:pt x="113665" y="230489"/>
                  </a:lnTo>
                  <a:cubicBezTo>
                    <a:pt x="102909" y="235125"/>
                    <a:pt x="91311" y="237513"/>
                    <a:pt x="79592" y="237494"/>
                  </a:cubicBezTo>
                  <a:cubicBezTo>
                    <a:pt x="47239" y="237494"/>
                    <a:pt x="28260" y="218388"/>
                    <a:pt x="28260" y="184825"/>
                  </a:cubicBezTo>
                  <a:lnTo>
                    <a:pt x="28260" y="81460"/>
                  </a:lnTo>
                  <a:lnTo>
                    <a:pt x="174" y="81460"/>
                  </a:lnTo>
                  <a:lnTo>
                    <a:pt x="174" y="60061"/>
                  </a:lnTo>
                  <a:lnTo>
                    <a:pt x="30362" y="60061"/>
                  </a:lnTo>
                  <a:lnTo>
                    <a:pt x="30362" y="-188"/>
                  </a:lnTo>
                  <a:lnTo>
                    <a:pt x="59213" y="-188"/>
                  </a:lnTo>
                  <a:lnTo>
                    <a:pt x="59213" y="14524"/>
                  </a:lnTo>
                  <a:cubicBezTo>
                    <a:pt x="59206" y="33471"/>
                    <a:pt x="48615" y="50826"/>
                    <a:pt x="31763" y="59488"/>
                  </a:cubicBezTo>
                  <a:lnTo>
                    <a:pt x="31763" y="60252"/>
                  </a:lnTo>
                  <a:lnTo>
                    <a:pt x="116468" y="60252"/>
                  </a:lnTo>
                  <a:close/>
                </a:path>
              </a:pathLst>
            </a:custGeom>
            <a:solidFill>
              <a:srgbClr val="FFFFFF"/>
            </a:solidFill>
            <a:ln w="6363"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809408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struktion">
    <p:bg>
      <p:bgRef idx="1001">
        <a:schemeClr val="bg1"/>
      </p:bgRef>
    </p:bg>
    <p:spTree>
      <p:nvGrpSpPr>
        <p:cNvPr id="1" name=""/>
        <p:cNvGrpSpPr/>
        <p:nvPr/>
      </p:nvGrpSpPr>
      <p:grpSpPr>
        <a:xfrm>
          <a:off x="0" y="0"/>
          <a:ext cx="0" cy="0"/>
          <a:chOff x="0" y="0"/>
          <a:chExt cx="0" cy="0"/>
        </a:xfrm>
      </p:grpSpPr>
      <p:pic>
        <p:nvPicPr>
          <p:cNvPr id="3" name="Bild 2" descr="Förbudsmärke med hel fyllning">
            <a:extLst>
              <a:ext uri="{FF2B5EF4-FFF2-40B4-BE49-F238E27FC236}">
                <a16:creationId xmlns:a16="http://schemas.microsoft.com/office/drawing/2014/main" id="{CBC9B261-609D-AECA-55F6-6DF031CCCB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5850" y="-311150"/>
            <a:ext cx="7480300" cy="7480300"/>
          </a:xfrm>
          <a:prstGeom prst="rect">
            <a:avLst/>
          </a:prstGeom>
        </p:spPr>
      </p:pic>
      <p:sp>
        <p:nvSpPr>
          <p:cNvPr id="6" name="textruta 5">
            <a:extLst>
              <a:ext uri="{FF2B5EF4-FFF2-40B4-BE49-F238E27FC236}">
                <a16:creationId xmlns:a16="http://schemas.microsoft.com/office/drawing/2014/main" id="{C226D430-13C7-45D2-82BF-4AD38D7E9914}"/>
              </a:ext>
            </a:extLst>
          </p:cNvPr>
          <p:cNvSpPr txBox="1"/>
          <p:nvPr userDrawn="1"/>
        </p:nvSpPr>
        <p:spPr>
          <a:xfrm>
            <a:off x="479425" y="1356527"/>
            <a:ext cx="11233150" cy="4154984"/>
          </a:xfrm>
          <a:prstGeom prst="rect">
            <a:avLst/>
          </a:prstGeom>
          <a:noFill/>
        </p:spPr>
        <p:txBody>
          <a:bodyPr wrap="square" rtlCol="0">
            <a:spAutoFit/>
          </a:bodyPr>
          <a:lstStyle/>
          <a:p>
            <a:pPr algn="ctr"/>
            <a:r>
              <a:rPr lang="sv-SE" sz="8800" dirty="0"/>
              <a:t>Layoutsidor efter denna ingår inte </a:t>
            </a:r>
            <a:br>
              <a:rPr lang="sv-SE" sz="8800" dirty="0"/>
            </a:br>
            <a:r>
              <a:rPr lang="sv-SE" sz="8800" dirty="0"/>
              <a:t>i mallen</a:t>
            </a:r>
          </a:p>
        </p:txBody>
      </p:sp>
    </p:spTree>
    <p:extLst>
      <p:ext uri="{BB962C8B-B14F-4D97-AF65-F5344CB8AC3E}">
        <p14:creationId xmlns:p14="http://schemas.microsoft.com/office/powerpoint/2010/main" val="100207161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F55E230-008A-C9C3-2DBA-6233C89BAA34}"/>
              </a:ext>
            </a:extLst>
          </p:cNvPr>
          <p:cNvSpPr>
            <a:spLocks noGrp="1"/>
          </p:cNvSpPr>
          <p:nvPr>
            <p:ph type="dt" sz="half" idx="10"/>
          </p:nvPr>
        </p:nvSpPr>
        <p:spPr/>
        <p:txBody>
          <a:bodyPr/>
          <a:lstStyle/>
          <a:p>
            <a:fld id="{B8A512FE-14B8-414E-B790-540A040C32F3}" type="datetime1">
              <a:rPr lang="sv-SE" smtClean="0"/>
              <a:t>2024-06-04</a:t>
            </a:fld>
            <a:endParaRPr lang="sv-SE" dirty="0"/>
          </a:p>
        </p:txBody>
      </p:sp>
      <p:sp>
        <p:nvSpPr>
          <p:cNvPr id="8" name="Footer Placeholder 7">
            <a:extLst>
              <a:ext uri="{FF2B5EF4-FFF2-40B4-BE49-F238E27FC236}">
                <a16:creationId xmlns:a16="http://schemas.microsoft.com/office/drawing/2014/main" id="{CE7C9B3E-B8EF-372E-7FE8-F4E422295A21}"/>
              </a:ext>
            </a:extLst>
          </p:cNvPr>
          <p:cNvSpPr>
            <a:spLocks noGrp="1"/>
          </p:cNvSpPr>
          <p:nvPr>
            <p:ph type="ftr" sz="quarter" idx="11"/>
          </p:nvPr>
        </p:nvSpPr>
        <p:spPr/>
        <p:txBody>
          <a:bodyPr/>
          <a:lstStyle/>
          <a:p>
            <a:r>
              <a:rPr lang="sv-SE"/>
              <a:t>CAG</a:t>
            </a:r>
            <a:endParaRPr lang="sv-SE" dirty="0"/>
          </a:p>
        </p:txBody>
      </p:sp>
      <p:sp>
        <p:nvSpPr>
          <p:cNvPr id="9" name="Slide Number Placeholder 8">
            <a:extLst>
              <a:ext uri="{FF2B5EF4-FFF2-40B4-BE49-F238E27FC236}">
                <a16:creationId xmlns:a16="http://schemas.microsoft.com/office/drawing/2014/main" id="{E9AB502E-9CE2-3624-B57A-3A71408FC155}"/>
              </a:ext>
            </a:extLst>
          </p:cNvPr>
          <p:cNvSpPr>
            <a:spLocks noGrp="1"/>
          </p:cNvSpPr>
          <p:nvPr>
            <p:ph type="sldNum" sz="quarter" idx="12"/>
          </p:nvPr>
        </p:nvSpPr>
        <p:spPr/>
        <p:txBody>
          <a:bodyPr/>
          <a:lstStyle/>
          <a:p>
            <a:fld id="{20F5467F-CA83-4951-87CD-A29B72857444}" type="slidenum">
              <a:rPr lang="sv-SE" smtClean="0"/>
              <a:pPr/>
              <a:t>‹#›</a:t>
            </a:fld>
            <a:endParaRPr lang="sv-SE" dirty="0"/>
          </a:p>
        </p:txBody>
      </p:sp>
      <p:sp>
        <p:nvSpPr>
          <p:cNvPr id="10" name="Title 1">
            <a:extLst>
              <a:ext uri="{FF2B5EF4-FFF2-40B4-BE49-F238E27FC236}">
                <a16:creationId xmlns:a16="http://schemas.microsoft.com/office/drawing/2014/main" id="{D2F4FD30-FFAB-A5DC-01AE-625A5CDB1F72}"/>
              </a:ext>
            </a:extLst>
          </p:cNvPr>
          <p:cNvSpPr>
            <a:spLocks noGrp="1"/>
          </p:cNvSpPr>
          <p:nvPr>
            <p:ph type="ctrTitle" hasCustomPrompt="1"/>
          </p:nvPr>
        </p:nvSpPr>
        <p:spPr>
          <a:xfrm>
            <a:off x="1450975" y="2526620"/>
            <a:ext cx="9144000" cy="2387600"/>
          </a:xfrm>
          <a:prstGeom prst="rect">
            <a:avLst/>
          </a:prstGeom>
        </p:spPr>
        <p:txBody>
          <a:bodyPr anchor="b"/>
          <a:lstStyle>
            <a:lvl1pPr algn="l">
              <a:defRPr sz="5000"/>
            </a:lvl1pPr>
          </a:lstStyle>
          <a:p>
            <a:r>
              <a:rPr lang="sv-SE"/>
              <a:t>Rubrik</a:t>
            </a:r>
            <a:endParaRPr lang="sv-SE" dirty="0"/>
          </a:p>
        </p:txBody>
      </p:sp>
      <p:sp>
        <p:nvSpPr>
          <p:cNvPr id="11" name="Subtitle 2">
            <a:extLst>
              <a:ext uri="{FF2B5EF4-FFF2-40B4-BE49-F238E27FC236}">
                <a16:creationId xmlns:a16="http://schemas.microsoft.com/office/drawing/2014/main" id="{F3CD0AA6-5788-8858-5332-CFC12AB43048}"/>
              </a:ext>
            </a:extLst>
          </p:cNvPr>
          <p:cNvSpPr>
            <a:spLocks noGrp="1"/>
          </p:cNvSpPr>
          <p:nvPr>
            <p:ph type="subTitle" idx="1" hasCustomPrompt="1"/>
          </p:nvPr>
        </p:nvSpPr>
        <p:spPr>
          <a:xfrm>
            <a:off x="1450975" y="5122864"/>
            <a:ext cx="6362246" cy="877887"/>
          </a:xfrm>
          <a:prstGeom prst="rect">
            <a:avLst/>
          </a:prstGeom>
        </p:spPr>
        <p:txBody>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2601541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A33492-1FD8-12B0-9D6F-FBDF4D5CFB09}"/>
              </a:ext>
            </a:extLst>
          </p:cNvPr>
          <p:cNvSpPr>
            <a:spLocks noGrp="1"/>
          </p:cNvSpPr>
          <p:nvPr>
            <p:ph type="title" hasCustomPrompt="1"/>
          </p:nvPr>
        </p:nvSpPr>
        <p:spPr/>
        <p:txBody>
          <a:bodyPr/>
          <a:lstStyle>
            <a:lvl1pPr>
              <a:defRPr/>
            </a:lvl1pPr>
          </a:lstStyle>
          <a:p>
            <a:r>
              <a:rPr lang="sv-SE" dirty="0"/>
              <a:t>Rubrik</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A2F1C128-EB3E-4D64-B2C3-D0F81F3D70A0}" type="datetime1">
              <a:rPr lang="sv-SE" smtClean="0"/>
              <a:t>2024-06-04</a:t>
            </a:fld>
            <a:endParaRPr lang="sv-SE" dirty="0"/>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Platshållare för innehåll 9">
            <a:extLst>
              <a:ext uri="{FF2B5EF4-FFF2-40B4-BE49-F238E27FC236}">
                <a16:creationId xmlns:a16="http://schemas.microsoft.com/office/drawing/2014/main" id="{5DD7DDED-E292-DF05-911C-745A1036A991}"/>
              </a:ext>
            </a:extLst>
          </p:cNvPr>
          <p:cNvSpPr>
            <a:spLocks noGrp="1"/>
          </p:cNvSpPr>
          <p:nvPr>
            <p:ph sz="quarter" idx="13"/>
          </p:nvPr>
        </p:nvSpPr>
        <p:spPr>
          <a:xfrm>
            <a:off x="450177" y="1990725"/>
            <a:ext cx="11302722" cy="3894687"/>
          </a:xfrm>
          <a:custGeom>
            <a:avLst/>
            <a:gdLst>
              <a:gd name="connsiteX0" fmla="*/ 0 w 11302722"/>
              <a:gd name="connsiteY0" fmla="*/ 0 h 3398718"/>
              <a:gd name="connsiteX1" fmla="*/ 11302722 w 11302722"/>
              <a:gd name="connsiteY1" fmla="*/ 0 h 3398718"/>
              <a:gd name="connsiteX2" fmla="*/ 11302722 w 11302722"/>
              <a:gd name="connsiteY2" fmla="*/ 3398718 h 3398718"/>
              <a:gd name="connsiteX3" fmla="*/ 0 w 11302722"/>
              <a:gd name="connsiteY3" fmla="*/ 3398718 h 3398718"/>
            </a:gdLst>
            <a:ahLst/>
            <a:cxnLst>
              <a:cxn ang="0">
                <a:pos x="connsiteX0" y="connsiteY0"/>
              </a:cxn>
              <a:cxn ang="0">
                <a:pos x="connsiteX1" y="connsiteY1"/>
              </a:cxn>
              <a:cxn ang="0">
                <a:pos x="connsiteX2" y="connsiteY2"/>
              </a:cxn>
              <a:cxn ang="0">
                <a:pos x="connsiteX3" y="connsiteY3"/>
              </a:cxn>
            </a:cxnLst>
            <a:rect l="l" t="t" r="r" b="b"/>
            <a:pathLst>
              <a:path w="11302722" h="3398718">
                <a:moveTo>
                  <a:pt x="0" y="0"/>
                </a:moveTo>
                <a:lnTo>
                  <a:pt x="11302722" y="0"/>
                </a:lnTo>
                <a:lnTo>
                  <a:pt x="11302722" y="3398718"/>
                </a:lnTo>
                <a:lnTo>
                  <a:pt x="0" y="3398718"/>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62027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5F82-510F-4BE7-8658-AD5878CDEE64}"/>
              </a:ext>
            </a:extLst>
          </p:cNvPr>
          <p:cNvSpPr>
            <a:spLocks noGrp="1"/>
          </p:cNvSpPr>
          <p:nvPr>
            <p:ph type="title" hasCustomPrompt="1"/>
          </p:nvPr>
        </p:nvSpPr>
        <p:spPr>
          <a:xfrm>
            <a:off x="831850" y="2002631"/>
            <a:ext cx="9919569" cy="2852737"/>
          </a:xfrm>
          <a:prstGeom prst="rect">
            <a:avLst/>
          </a:prstGeom>
        </p:spPr>
        <p:txBody>
          <a:bodyPr anchor="b"/>
          <a:lstStyle>
            <a:lvl1pPr algn="r">
              <a:defRPr sz="5000"/>
            </a:lvl1pPr>
          </a:lstStyle>
          <a:p>
            <a:r>
              <a:rPr lang="sv-SE" dirty="0"/>
              <a:t>Rubrik</a:t>
            </a:r>
          </a:p>
        </p:txBody>
      </p:sp>
      <p:sp>
        <p:nvSpPr>
          <p:cNvPr id="4" name="Date Placeholder 3">
            <a:extLst>
              <a:ext uri="{FF2B5EF4-FFF2-40B4-BE49-F238E27FC236}">
                <a16:creationId xmlns:a16="http://schemas.microsoft.com/office/drawing/2014/main" id="{CDBFE53A-CC92-478E-8CBC-A7E15567B554}"/>
              </a:ext>
            </a:extLst>
          </p:cNvPr>
          <p:cNvSpPr>
            <a:spLocks noGrp="1"/>
          </p:cNvSpPr>
          <p:nvPr>
            <p:ph type="dt" sz="half" idx="10"/>
          </p:nvPr>
        </p:nvSpPr>
        <p:spPr/>
        <p:txBody>
          <a:bodyPr/>
          <a:lstStyle/>
          <a:p>
            <a:fld id="{27C38C98-D4FF-4E5B-99A5-60438B5531FD}" type="datetime1">
              <a:rPr lang="sv-SE" smtClean="0"/>
              <a:t>2024-06-04</a:t>
            </a:fld>
            <a:endParaRPr lang="sv-SE" dirty="0"/>
          </a:p>
        </p:txBody>
      </p:sp>
      <p:sp>
        <p:nvSpPr>
          <p:cNvPr id="5" name="Footer Placeholder 4">
            <a:extLst>
              <a:ext uri="{FF2B5EF4-FFF2-40B4-BE49-F238E27FC236}">
                <a16:creationId xmlns:a16="http://schemas.microsoft.com/office/drawing/2014/main" id="{F9D88A6A-8A07-4C9A-AD91-7E73AF4CB3A5}"/>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E52F6F79-7DB2-431C-BFE1-495938CE1A6C}"/>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382092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vå delar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p:txBody>
          <a:bodyPr/>
          <a:lstStyle/>
          <a:p>
            <a:fld id="{D723D9E2-D662-4F3C-A320-B6AE45672EC3}" type="datetime1">
              <a:rPr lang="sv-SE" smtClean="0"/>
              <a:t>2024-06-04</a:t>
            </a:fld>
            <a:endParaRPr lang="sv-SE" dirty="0"/>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9" name="Title 8">
            <a:extLst>
              <a:ext uri="{FF2B5EF4-FFF2-40B4-BE49-F238E27FC236}">
                <a16:creationId xmlns:a16="http://schemas.microsoft.com/office/drawing/2014/main" id="{2F1BED3D-F42D-7F8D-29F7-70ABC89CF1CA}"/>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1" name="Platshållare för innehåll 10">
            <a:extLst>
              <a:ext uri="{FF2B5EF4-FFF2-40B4-BE49-F238E27FC236}">
                <a16:creationId xmlns:a16="http://schemas.microsoft.com/office/drawing/2014/main" id="{2D825D05-2C05-3A21-C0AA-F1D8FFCBABE4}"/>
              </a:ext>
            </a:extLst>
          </p:cNvPr>
          <p:cNvSpPr>
            <a:spLocks noGrp="1"/>
          </p:cNvSpPr>
          <p:nvPr>
            <p:ph sz="quarter" idx="13"/>
          </p:nvPr>
        </p:nvSpPr>
        <p:spPr>
          <a:xfrm>
            <a:off x="442912"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11">
            <a:extLst>
              <a:ext uri="{FF2B5EF4-FFF2-40B4-BE49-F238E27FC236}">
                <a16:creationId xmlns:a16="http://schemas.microsoft.com/office/drawing/2014/main" id="{40A0A150-5A00-7551-6A4E-9AD6B4B74A55}"/>
              </a:ext>
            </a:extLst>
          </p:cNvPr>
          <p:cNvSpPr>
            <a:spLocks noGrp="1"/>
          </p:cNvSpPr>
          <p:nvPr>
            <p:ph sz="quarter" idx="14"/>
          </p:nvPr>
        </p:nvSpPr>
        <p:spPr>
          <a:xfrm>
            <a:off x="6404451"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57015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vå innehåll 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43058BD-D526-AD67-D59F-02BDCC19FBC3}"/>
              </a:ext>
            </a:extLst>
          </p:cNvPr>
          <p:cNvSpPr/>
          <p:nvPr userDrawn="1"/>
        </p:nvSpPr>
        <p:spPr>
          <a:xfrm>
            <a:off x="0" y="0"/>
            <a:ext cx="12192000" cy="2090057"/>
          </a:xfrm>
          <a:custGeom>
            <a:avLst/>
            <a:gdLst>
              <a:gd name="connsiteX0" fmla="*/ 0 w 12192000"/>
              <a:gd name="connsiteY0" fmla="*/ 0 h 2090057"/>
              <a:gd name="connsiteX1" fmla="*/ 8316687 w 12192000"/>
              <a:gd name="connsiteY1" fmla="*/ 0 h 2090057"/>
              <a:gd name="connsiteX2" fmla="*/ 11250386 w 12192000"/>
              <a:gd name="connsiteY2" fmla="*/ 0 h 2090057"/>
              <a:gd name="connsiteX3" fmla="*/ 12192000 w 12192000"/>
              <a:gd name="connsiteY3" fmla="*/ 0 h 2090057"/>
              <a:gd name="connsiteX4" fmla="*/ 12192000 w 12192000"/>
              <a:gd name="connsiteY4" fmla="*/ 1464127 h 2090057"/>
              <a:gd name="connsiteX5" fmla="*/ 11566070 w 12192000"/>
              <a:gd name="connsiteY5" fmla="*/ 2090057 h 2090057"/>
              <a:gd name="connsiteX6" fmla="*/ 11250386 w 12192000"/>
              <a:gd name="connsiteY6" fmla="*/ 2090057 h 2090057"/>
              <a:gd name="connsiteX7" fmla="*/ 7690757 w 12192000"/>
              <a:gd name="connsiteY7" fmla="*/ 2090057 h 2090057"/>
              <a:gd name="connsiteX8" fmla="*/ 0 w 12192000"/>
              <a:gd name="connsiteY8" fmla="*/ 2090057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090057">
                <a:moveTo>
                  <a:pt x="0" y="0"/>
                </a:moveTo>
                <a:lnTo>
                  <a:pt x="8316687" y="0"/>
                </a:lnTo>
                <a:lnTo>
                  <a:pt x="11250386" y="0"/>
                </a:lnTo>
                <a:lnTo>
                  <a:pt x="12192000" y="0"/>
                </a:lnTo>
                <a:lnTo>
                  <a:pt x="12192000" y="1464127"/>
                </a:lnTo>
                <a:cubicBezTo>
                  <a:pt x="12192000" y="1809819"/>
                  <a:pt x="11911762" y="2090057"/>
                  <a:pt x="11566070" y="2090057"/>
                </a:cubicBezTo>
                <a:lnTo>
                  <a:pt x="11250386" y="2090057"/>
                </a:lnTo>
                <a:lnTo>
                  <a:pt x="7690757" y="2090057"/>
                </a:lnTo>
                <a:lnTo>
                  <a:pt x="0" y="20900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bg1"/>
                </a:solidFill>
              </a:defRPr>
            </a:lvl1pPr>
          </a:lstStyle>
          <a:p>
            <a:fld id="{5B117EF0-33B8-4A79-B843-C87DCE7DB882}"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bg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sp>
        <p:nvSpPr>
          <p:cNvPr id="6" name="Title 5">
            <a:extLst>
              <a:ext uri="{FF2B5EF4-FFF2-40B4-BE49-F238E27FC236}">
                <a16:creationId xmlns:a16="http://schemas.microsoft.com/office/drawing/2014/main" id="{A5633EA2-48DD-516D-57C3-F02325E0E8E1}"/>
              </a:ext>
            </a:extLst>
          </p:cNvPr>
          <p:cNvSpPr>
            <a:spLocks noGrp="1"/>
          </p:cNvSpPr>
          <p:nvPr>
            <p:ph type="title" hasCustomPrompt="1"/>
          </p:nvPr>
        </p:nvSpPr>
        <p:spPr>
          <a:xfrm>
            <a:off x="429026" y="476251"/>
            <a:ext cx="11313371" cy="976313"/>
          </a:xfrm>
          <a:prstGeom prst="rect">
            <a:avLst/>
          </a:prstGeom>
        </p:spPr>
        <p:txBody>
          <a:bodyPr/>
          <a:lstStyle>
            <a:lvl1pPr>
              <a:defRPr>
                <a:solidFill>
                  <a:schemeClr val="bg1"/>
                </a:solidFill>
              </a:defRPr>
            </a:lvl1pPr>
          </a:lstStyle>
          <a:p>
            <a:r>
              <a:rPr lang="sv-SE" dirty="0"/>
              <a:t>Rubrik</a:t>
            </a:r>
          </a:p>
        </p:txBody>
      </p:sp>
      <p:sp>
        <p:nvSpPr>
          <p:cNvPr id="14" name="Platshållare för innehåll 13">
            <a:extLst>
              <a:ext uri="{FF2B5EF4-FFF2-40B4-BE49-F238E27FC236}">
                <a16:creationId xmlns:a16="http://schemas.microsoft.com/office/drawing/2014/main" id="{D6AF7D47-EE9F-DCF1-298C-8B013D298BFD}"/>
              </a:ext>
            </a:extLst>
          </p:cNvPr>
          <p:cNvSpPr>
            <a:spLocks noGrp="1"/>
          </p:cNvSpPr>
          <p:nvPr>
            <p:ph sz="quarter" idx="13"/>
          </p:nvPr>
        </p:nvSpPr>
        <p:spPr>
          <a:xfrm>
            <a:off x="44291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innehåll 14">
            <a:extLst>
              <a:ext uri="{FF2B5EF4-FFF2-40B4-BE49-F238E27FC236}">
                <a16:creationId xmlns:a16="http://schemas.microsoft.com/office/drawing/2014/main" id="{9C2C463A-745C-7591-3DB8-1AB26C377B24}"/>
              </a:ext>
            </a:extLst>
          </p:cNvPr>
          <p:cNvSpPr>
            <a:spLocks noGrp="1"/>
          </p:cNvSpPr>
          <p:nvPr>
            <p:ph sz="quarter" idx="14"/>
          </p:nvPr>
        </p:nvSpPr>
        <p:spPr>
          <a:xfrm>
            <a:off x="6413184" y="2525713"/>
            <a:ext cx="5335903" cy="3281075"/>
          </a:xfrm>
          <a:custGeom>
            <a:avLst/>
            <a:gdLst>
              <a:gd name="connsiteX0" fmla="*/ 0 w 5335903"/>
              <a:gd name="connsiteY0" fmla="*/ 0 h 3281075"/>
              <a:gd name="connsiteX1" fmla="*/ 5335903 w 5335903"/>
              <a:gd name="connsiteY1" fmla="*/ 0 h 3281075"/>
              <a:gd name="connsiteX2" fmla="*/ 5335903 w 5335903"/>
              <a:gd name="connsiteY2" fmla="*/ 3281075 h 3281075"/>
              <a:gd name="connsiteX3" fmla="*/ 0 w 5335903"/>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3" h="3281075">
                <a:moveTo>
                  <a:pt x="0" y="0"/>
                </a:moveTo>
                <a:lnTo>
                  <a:pt x="5335903" y="0"/>
                </a:lnTo>
                <a:lnTo>
                  <a:pt x="5335903"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47554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 nyckeltal">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7E46936-A1A1-2B43-5443-CE1A874E1FD6}"/>
              </a:ext>
            </a:extLst>
          </p:cNvPr>
          <p:cNvSpPr/>
          <p:nvPr userDrawn="1"/>
        </p:nvSpPr>
        <p:spPr>
          <a:xfrm>
            <a:off x="0" y="4533900"/>
            <a:ext cx="12192000" cy="2324100"/>
          </a:xfrm>
          <a:custGeom>
            <a:avLst/>
            <a:gdLst>
              <a:gd name="connsiteX0" fmla="*/ 12178349 w 12192000"/>
              <a:gd name="connsiteY0" fmla="*/ 0 h 2324100"/>
              <a:gd name="connsiteX1" fmla="*/ 12192000 w 12192000"/>
              <a:gd name="connsiteY1" fmla="*/ 0 h 2324100"/>
              <a:gd name="connsiteX2" fmla="*/ 12192000 w 12192000"/>
              <a:gd name="connsiteY2" fmla="*/ 2324100 h 2324100"/>
              <a:gd name="connsiteX3" fmla="*/ 0 w 12192000"/>
              <a:gd name="connsiteY3" fmla="*/ 2324100 h 2324100"/>
              <a:gd name="connsiteX4" fmla="*/ 0 w 12192000"/>
              <a:gd name="connsiteY4" fmla="*/ 496777 h 2324100"/>
              <a:gd name="connsiteX5" fmla="*/ 7690756 w 12192000"/>
              <a:gd name="connsiteY5" fmla="*/ 496777 h 2324100"/>
              <a:gd name="connsiteX6" fmla="*/ 11250385 w 12192000"/>
              <a:gd name="connsiteY6" fmla="*/ 496777 h 2324100"/>
              <a:gd name="connsiteX7" fmla="*/ 11566069 w 12192000"/>
              <a:gd name="connsiteY7" fmla="*/ 496777 h 2324100"/>
              <a:gd name="connsiteX8" fmla="*/ 12142810 w 12192000"/>
              <a:gd name="connsiteY8" fmla="*/ 114488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24100">
                <a:moveTo>
                  <a:pt x="12178349" y="0"/>
                </a:moveTo>
                <a:lnTo>
                  <a:pt x="12192000" y="0"/>
                </a:lnTo>
                <a:lnTo>
                  <a:pt x="12192000" y="2324100"/>
                </a:lnTo>
                <a:lnTo>
                  <a:pt x="0" y="2324100"/>
                </a:lnTo>
                <a:lnTo>
                  <a:pt x="0" y="496777"/>
                </a:lnTo>
                <a:lnTo>
                  <a:pt x="7690756" y="496777"/>
                </a:lnTo>
                <a:lnTo>
                  <a:pt x="11250385" y="496777"/>
                </a:lnTo>
                <a:lnTo>
                  <a:pt x="11566069" y="496777"/>
                </a:lnTo>
                <a:cubicBezTo>
                  <a:pt x="11825338" y="496777"/>
                  <a:pt x="12047789" y="339143"/>
                  <a:pt x="12142810" y="11448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tx2"/>
                </a:solidFill>
              </a:defRPr>
            </a:lvl1pPr>
          </a:lstStyle>
          <a:p>
            <a:fld id="{33A827BE-AA28-45B0-96D9-6E90C6E8A281}"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2"/>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grpSp>
        <p:nvGrpSpPr>
          <p:cNvPr id="27" name="Graphic 8">
            <a:extLst>
              <a:ext uri="{FF2B5EF4-FFF2-40B4-BE49-F238E27FC236}">
                <a16:creationId xmlns:a16="http://schemas.microsoft.com/office/drawing/2014/main" id="{54D507E5-FEFF-B2A3-35AD-98F80C948259}"/>
              </a:ext>
            </a:extLst>
          </p:cNvPr>
          <p:cNvGrpSpPr/>
          <p:nvPr userDrawn="1"/>
        </p:nvGrpSpPr>
        <p:grpSpPr>
          <a:xfrm>
            <a:off x="10656093" y="6048375"/>
            <a:ext cx="1121569" cy="549925"/>
            <a:chOff x="9034498" y="4510087"/>
            <a:chExt cx="1690079" cy="828675"/>
          </a:xfrm>
          <a:solidFill>
            <a:schemeClr val="bg2"/>
          </a:solidFill>
        </p:grpSpPr>
        <p:sp>
          <p:nvSpPr>
            <p:cNvPr id="28" name="Freeform: Shape 27">
              <a:extLst>
                <a:ext uri="{FF2B5EF4-FFF2-40B4-BE49-F238E27FC236}">
                  <a16:creationId xmlns:a16="http://schemas.microsoft.com/office/drawing/2014/main" id="{E4B63392-E170-60A9-05F7-D12C545F70F7}"/>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1055A0D8-3B81-CEAE-6535-C95328E79C98}"/>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521F761E-9A9E-70E9-E678-57AD83C192B5}"/>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79BE5D85-F539-2405-7E77-230F73A90828}"/>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DA39D409-48DF-541A-FCF5-4D5E9A3ED989}"/>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p>
          </p:txBody>
        </p:sp>
      </p:grpSp>
      <p:sp>
        <p:nvSpPr>
          <p:cNvPr id="6" name="Title 5">
            <a:extLst>
              <a:ext uri="{FF2B5EF4-FFF2-40B4-BE49-F238E27FC236}">
                <a16:creationId xmlns:a16="http://schemas.microsoft.com/office/drawing/2014/main" id="{F4D20864-0062-9196-419A-F0EF78001613}"/>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5" name="Text Placeholder 6">
            <a:extLst>
              <a:ext uri="{FF2B5EF4-FFF2-40B4-BE49-F238E27FC236}">
                <a16:creationId xmlns:a16="http://schemas.microsoft.com/office/drawing/2014/main" id="{5698FE32-AAD2-BD77-209E-E8DE478DFB5E}"/>
              </a:ext>
            </a:extLst>
          </p:cNvPr>
          <p:cNvSpPr>
            <a:spLocks noGrp="1"/>
          </p:cNvSpPr>
          <p:nvPr>
            <p:ph type="body" sz="quarter" idx="13" hasCustomPrompt="1"/>
          </p:nvPr>
        </p:nvSpPr>
        <p:spPr>
          <a:xfrm>
            <a:off x="1450973"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6" name="Text Placeholder 6">
            <a:extLst>
              <a:ext uri="{FF2B5EF4-FFF2-40B4-BE49-F238E27FC236}">
                <a16:creationId xmlns:a16="http://schemas.microsoft.com/office/drawing/2014/main" id="{8DBC6BB0-9C34-CF7E-4FCF-89B271A3DC6E}"/>
              </a:ext>
            </a:extLst>
          </p:cNvPr>
          <p:cNvSpPr>
            <a:spLocks noGrp="1"/>
          </p:cNvSpPr>
          <p:nvPr>
            <p:ph type="body" sz="quarter" idx="14" hasCustomPrompt="1"/>
          </p:nvPr>
        </p:nvSpPr>
        <p:spPr>
          <a:xfrm>
            <a:off x="3790670"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7" name="Text Placeholder 6">
            <a:extLst>
              <a:ext uri="{FF2B5EF4-FFF2-40B4-BE49-F238E27FC236}">
                <a16:creationId xmlns:a16="http://schemas.microsoft.com/office/drawing/2014/main" id="{32F6C424-64F6-BC97-9B9D-155FD6F6CA7A}"/>
              </a:ext>
            </a:extLst>
          </p:cNvPr>
          <p:cNvSpPr>
            <a:spLocks noGrp="1"/>
          </p:cNvSpPr>
          <p:nvPr>
            <p:ph type="body" sz="quarter" idx="15" hasCustomPrompt="1"/>
          </p:nvPr>
        </p:nvSpPr>
        <p:spPr>
          <a:xfrm>
            <a:off x="6130367"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0" name="Text Placeholder 6">
            <a:extLst>
              <a:ext uri="{FF2B5EF4-FFF2-40B4-BE49-F238E27FC236}">
                <a16:creationId xmlns:a16="http://schemas.microsoft.com/office/drawing/2014/main" id="{61313405-2C2B-DDE4-3096-C596A5500C06}"/>
              </a:ext>
            </a:extLst>
          </p:cNvPr>
          <p:cNvSpPr>
            <a:spLocks noGrp="1"/>
          </p:cNvSpPr>
          <p:nvPr>
            <p:ph type="body" sz="quarter" idx="16" hasCustomPrompt="1"/>
          </p:nvPr>
        </p:nvSpPr>
        <p:spPr>
          <a:xfrm>
            <a:off x="8470064"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1" name="Platshållare för innehåll 20">
            <a:extLst>
              <a:ext uri="{FF2B5EF4-FFF2-40B4-BE49-F238E27FC236}">
                <a16:creationId xmlns:a16="http://schemas.microsoft.com/office/drawing/2014/main" id="{17412F03-A5DF-FEA2-C95A-827CC9332BA0}"/>
              </a:ext>
            </a:extLst>
          </p:cNvPr>
          <p:cNvSpPr>
            <a:spLocks noGrp="1"/>
          </p:cNvSpPr>
          <p:nvPr>
            <p:ph sz="quarter" idx="17"/>
          </p:nvPr>
        </p:nvSpPr>
        <p:spPr>
          <a:xfrm>
            <a:off x="442912"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innehåll 23">
            <a:extLst>
              <a:ext uri="{FF2B5EF4-FFF2-40B4-BE49-F238E27FC236}">
                <a16:creationId xmlns:a16="http://schemas.microsoft.com/office/drawing/2014/main" id="{EE37C7F5-E2FA-9FF7-E4CF-82066C4011A2}"/>
              </a:ext>
            </a:extLst>
          </p:cNvPr>
          <p:cNvSpPr>
            <a:spLocks noGrp="1"/>
          </p:cNvSpPr>
          <p:nvPr>
            <p:ph sz="quarter" idx="18"/>
          </p:nvPr>
        </p:nvSpPr>
        <p:spPr>
          <a:xfrm>
            <a:off x="6413184" y="1990725"/>
            <a:ext cx="5335903" cy="2859089"/>
          </a:xfrm>
          <a:custGeom>
            <a:avLst/>
            <a:gdLst>
              <a:gd name="connsiteX0" fmla="*/ 0 w 5335903"/>
              <a:gd name="connsiteY0" fmla="*/ 0 h 2859089"/>
              <a:gd name="connsiteX1" fmla="*/ 5335903 w 5335903"/>
              <a:gd name="connsiteY1" fmla="*/ 0 h 2859089"/>
              <a:gd name="connsiteX2" fmla="*/ 5335903 w 5335903"/>
              <a:gd name="connsiteY2" fmla="*/ 2859089 h 2859089"/>
              <a:gd name="connsiteX3" fmla="*/ 0 w 5335903"/>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3" h="2859089">
                <a:moveTo>
                  <a:pt x="0" y="0"/>
                </a:moveTo>
                <a:lnTo>
                  <a:pt x="5335903" y="0"/>
                </a:lnTo>
                <a:lnTo>
                  <a:pt x="5335903"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5912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pic>
        <p:nvPicPr>
          <p:cNvPr id="3075" name="3E6B5828-F612-4EF0-98FB-63C65E0DEB68">
            <a:extLst>
              <a:ext uri="{FF2B5EF4-FFF2-40B4-BE49-F238E27FC236}">
                <a16:creationId xmlns:a16="http://schemas.microsoft.com/office/drawing/2014/main" id="{58A24717-39FB-FB09-8BCF-44183E2791E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44"/>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brik 2">
            <a:extLst>
              <a:ext uri="{FF2B5EF4-FFF2-40B4-BE49-F238E27FC236}">
                <a16:creationId xmlns:a16="http://schemas.microsoft.com/office/drawing/2014/main" id="{A5935C93-70AB-3642-8B41-6DFF68ECB8D1}"/>
              </a:ext>
            </a:extLst>
          </p:cNvPr>
          <p:cNvSpPr>
            <a:spLocks noGrp="1"/>
          </p:cNvSpPr>
          <p:nvPr>
            <p:ph type="title" hasCustomPrompt="1"/>
          </p:nvPr>
        </p:nvSpPr>
        <p:spPr/>
        <p:txBody>
          <a:bodyPr/>
          <a:lstStyle>
            <a:lvl1pPr>
              <a:defRPr/>
            </a:lvl1pPr>
          </a:lstStyle>
          <a:p>
            <a:r>
              <a:rPr lang="sv-SE" dirty="0"/>
              <a:t>Rubrik</a:t>
            </a:r>
          </a:p>
        </p:txBody>
      </p:sp>
      <p:grpSp>
        <p:nvGrpSpPr>
          <p:cNvPr id="11" name="Graphic 8">
            <a:extLst>
              <a:ext uri="{FF2B5EF4-FFF2-40B4-BE49-F238E27FC236}">
                <a16:creationId xmlns:a16="http://schemas.microsoft.com/office/drawing/2014/main" id="{1746CF14-31F3-4634-F5CC-060B8BBC70A6}"/>
              </a:ext>
            </a:extLst>
          </p:cNvPr>
          <p:cNvGrpSpPr/>
          <p:nvPr userDrawn="1"/>
        </p:nvGrpSpPr>
        <p:grpSpPr>
          <a:xfrm>
            <a:off x="10656093" y="6048375"/>
            <a:ext cx="1121569" cy="549925"/>
            <a:chOff x="9034498" y="4510087"/>
            <a:chExt cx="1690079" cy="828675"/>
          </a:xfrm>
          <a:solidFill>
            <a:srgbClr val="FFFFFF"/>
          </a:solidFill>
        </p:grpSpPr>
        <p:sp>
          <p:nvSpPr>
            <p:cNvPr id="12" name="Freeform: Shape 11">
              <a:extLst>
                <a:ext uri="{FF2B5EF4-FFF2-40B4-BE49-F238E27FC236}">
                  <a16:creationId xmlns:a16="http://schemas.microsoft.com/office/drawing/2014/main" id="{7590852B-8375-7A3F-9190-A448E8C5F301}"/>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C28841FF-5DFA-56EF-0EE1-D3893257607C}"/>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445D17B7-7AF9-5090-48A0-75E68931853B}"/>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860608FC-2919-0356-CA4E-FB9732920020}"/>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75654666-2509-29BE-3DEE-C6A92322DF08}"/>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4342BFDF-F6A5-4A5B-B967-33CBEE854E79}" type="datetime1">
              <a:rPr lang="sv-SE" smtClean="0"/>
              <a:t>2024-06-04</a:t>
            </a:fld>
            <a:endParaRPr lang="sv-SE" dirty="0"/>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17" name="Group 16">
            <a:extLst>
              <a:ext uri="{FF2B5EF4-FFF2-40B4-BE49-F238E27FC236}">
                <a16:creationId xmlns:a16="http://schemas.microsoft.com/office/drawing/2014/main" id="{5FD33D46-BB88-4F77-0724-190E9BF2C271}"/>
              </a:ext>
            </a:extLst>
          </p:cNvPr>
          <p:cNvGrpSpPr/>
          <p:nvPr userDrawn="1"/>
        </p:nvGrpSpPr>
        <p:grpSpPr>
          <a:xfrm>
            <a:off x="453865" y="6251011"/>
            <a:ext cx="1355885" cy="324730"/>
            <a:chOff x="449103" y="5733781"/>
            <a:chExt cx="1372773" cy="328775"/>
          </a:xfrm>
        </p:grpSpPr>
        <p:sp>
          <p:nvSpPr>
            <p:cNvPr id="18" name="Freeform: Shape 17">
              <a:extLst>
                <a:ext uri="{FF2B5EF4-FFF2-40B4-BE49-F238E27FC236}">
                  <a16:creationId xmlns:a16="http://schemas.microsoft.com/office/drawing/2014/main" id="{76541D42-FF64-25ED-8A64-58BD5AE396C3}"/>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19" name="Graphic 7">
              <a:extLst>
                <a:ext uri="{FF2B5EF4-FFF2-40B4-BE49-F238E27FC236}">
                  <a16:creationId xmlns:a16="http://schemas.microsoft.com/office/drawing/2014/main" id="{12121910-E2E6-F11C-76F1-7916CDAE1D6B}"/>
                </a:ext>
              </a:extLst>
            </p:cNvPr>
            <p:cNvGrpSpPr/>
            <p:nvPr/>
          </p:nvGrpSpPr>
          <p:grpSpPr>
            <a:xfrm>
              <a:off x="522988" y="5733781"/>
              <a:ext cx="249633" cy="119185"/>
              <a:chOff x="522988" y="5733781"/>
              <a:chExt cx="249633" cy="119185"/>
            </a:xfrm>
            <a:solidFill>
              <a:srgbClr val="FFFFFF"/>
            </a:solidFill>
          </p:grpSpPr>
          <p:sp>
            <p:nvSpPr>
              <p:cNvPr id="51" name="Freeform: Shape 50">
                <a:extLst>
                  <a:ext uri="{FF2B5EF4-FFF2-40B4-BE49-F238E27FC236}">
                    <a16:creationId xmlns:a16="http://schemas.microsoft.com/office/drawing/2014/main" id="{F12C9884-0F61-49F4-BBFB-1D702435266F}"/>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22F2418D-9522-1CB8-316C-121B527922DD}"/>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A26D6724-24E7-EB4B-708C-C02AED33D47F}"/>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D1134D49-7278-9F6F-E372-A5DE03DC45E1}"/>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1" name="Graphic 7">
              <a:extLst>
                <a:ext uri="{FF2B5EF4-FFF2-40B4-BE49-F238E27FC236}">
                  <a16:creationId xmlns:a16="http://schemas.microsoft.com/office/drawing/2014/main" id="{0E191536-425D-7E75-5A11-D427F39577C4}"/>
                </a:ext>
              </a:extLst>
            </p:cNvPr>
            <p:cNvGrpSpPr/>
            <p:nvPr/>
          </p:nvGrpSpPr>
          <p:grpSpPr>
            <a:xfrm>
              <a:off x="832449" y="5733863"/>
              <a:ext cx="688241" cy="154329"/>
              <a:chOff x="832449" y="5733863"/>
              <a:chExt cx="688241" cy="154329"/>
            </a:xfrm>
            <a:solidFill>
              <a:srgbClr val="FFFFFF"/>
            </a:solidFill>
          </p:grpSpPr>
          <p:sp>
            <p:nvSpPr>
              <p:cNvPr id="43" name="Freeform: Shape 42">
                <a:extLst>
                  <a:ext uri="{FF2B5EF4-FFF2-40B4-BE49-F238E27FC236}">
                    <a16:creationId xmlns:a16="http://schemas.microsoft.com/office/drawing/2014/main" id="{4E308EE3-0DB4-34A6-279F-D51B79FFD13C}"/>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4626F1FE-953B-B6A4-ABCC-84989664F508}"/>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444DC73D-12EF-E62C-7223-8668D237B50E}"/>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EEB594EA-A38A-E5C5-32F7-EA4215825F45}"/>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E69122F5-3998-55F9-5CC4-13036CB7ECA7}"/>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51849D33-E811-F17E-07A7-0DA1487D94C4}"/>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F44AC532-370D-185B-A255-612A1E0DB395}"/>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59BE54F3-8818-810B-5313-18502021D28C}"/>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2" name="Freeform: Shape 21">
              <a:extLst>
                <a:ext uri="{FF2B5EF4-FFF2-40B4-BE49-F238E27FC236}">
                  <a16:creationId xmlns:a16="http://schemas.microsoft.com/office/drawing/2014/main" id="{7EB264F5-808D-0E11-450C-50F11B72A574}"/>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3" name="Graphic 7">
              <a:extLst>
                <a:ext uri="{FF2B5EF4-FFF2-40B4-BE49-F238E27FC236}">
                  <a16:creationId xmlns:a16="http://schemas.microsoft.com/office/drawing/2014/main" id="{BEFACC50-3F92-BB31-6C76-21492A02EA1B}"/>
                </a:ext>
              </a:extLst>
            </p:cNvPr>
            <p:cNvGrpSpPr/>
            <p:nvPr/>
          </p:nvGrpSpPr>
          <p:grpSpPr>
            <a:xfrm>
              <a:off x="1571663" y="5774238"/>
              <a:ext cx="161856" cy="113899"/>
              <a:chOff x="1571663" y="5774238"/>
              <a:chExt cx="161856" cy="113899"/>
            </a:xfrm>
            <a:solidFill>
              <a:srgbClr val="FFFFFF"/>
            </a:solidFill>
          </p:grpSpPr>
          <p:sp>
            <p:nvSpPr>
              <p:cNvPr id="41" name="Freeform: Shape 40">
                <a:extLst>
                  <a:ext uri="{FF2B5EF4-FFF2-40B4-BE49-F238E27FC236}">
                    <a16:creationId xmlns:a16="http://schemas.microsoft.com/office/drawing/2014/main" id="{CD0ADA04-8468-2F07-7FB8-13E15C82B185}"/>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2" name="Freeform: Shape 41">
                <a:extLst>
                  <a:ext uri="{FF2B5EF4-FFF2-40B4-BE49-F238E27FC236}">
                    <a16:creationId xmlns:a16="http://schemas.microsoft.com/office/drawing/2014/main" id="{A8BE8374-368B-008C-651F-78EC4A0C10BE}"/>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4" name="Freeform: Shape 23">
              <a:extLst>
                <a:ext uri="{FF2B5EF4-FFF2-40B4-BE49-F238E27FC236}">
                  <a16:creationId xmlns:a16="http://schemas.microsoft.com/office/drawing/2014/main" id="{3D17F75B-3A53-0952-4B92-312654B839E5}"/>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C0FFE833-BC74-A0A4-E458-CB2402491F2D}"/>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6" name="Graphic 7">
              <a:extLst>
                <a:ext uri="{FF2B5EF4-FFF2-40B4-BE49-F238E27FC236}">
                  <a16:creationId xmlns:a16="http://schemas.microsoft.com/office/drawing/2014/main" id="{52DD90CB-C7F6-7D6A-C61E-5C253D76E773}"/>
                </a:ext>
              </a:extLst>
            </p:cNvPr>
            <p:cNvGrpSpPr/>
            <p:nvPr/>
          </p:nvGrpSpPr>
          <p:grpSpPr>
            <a:xfrm>
              <a:off x="523293" y="5924167"/>
              <a:ext cx="214959" cy="103273"/>
              <a:chOff x="852594" y="5924167"/>
              <a:chExt cx="214959" cy="103273"/>
            </a:xfrm>
            <a:solidFill>
              <a:srgbClr val="FFFFFF"/>
            </a:solidFill>
          </p:grpSpPr>
          <p:sp>
            <p:nvSpPr>
              <p:cNvPr id="38" name="Freeform: Shape 37">
                <a:extLst>
                  <a:ext uri="{FF2B5EF4-FFF2-40B4-BE49-F238E27FC236}">
                    <a16:creationId xmlns:a16="http://schemas.microsoft.com/office/drawing/2014/main" id="{6D79B253-C4E2-FEFA-0A5F-3A3B7125BFE1}"/>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7D2F257A-67A6-6804-1347-BE2BE77A2924}"/>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FDDA0BE1-2AD4-A11F-5750-22CCC42830F6}"/>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27" name="Freeform: Shape 26">
              <a:extLst>
                <a:ext uri="{FF2B5EF4-FFF2-40B4-BE49-F238E27FC236}">
                  <a16:creationId xmlns:a16="http://schemas.microsoft.com/office/drawing/2014/main" id="{6EC2CD2A-5A2B-9DEE-C411-041A03D74790}"/>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28" name="Graphic 7">
              <a:extLst>
                <a:ext uri="{FF2B5EF4-FFF2-40B4-BE49-F238E27FC236}">
                  <a16:creationId xmlns:a16="http://schemas.microsoft.com/office/drawing/2014/main" id="{C181BDCC-6DFF-E220-C9CB-EFADE82AD052}"/>
                </a:ext>
              </a:extLst>
            </p:cNvPr>
            <p:cNvGrpSpPr/>
            <p:nvPr/>
          </p:nvGrpSpPr>
          <p:grpSpPr>
            <a:xfrm>
              <a:off x="789530" y="5948823"/>
              <a:ext cx="157262" cy="113733"/>
              <a:chOff x="1118831" y="5948823"/>
              <a:chExt cx="157262" cy="113733"/>
            </a:xfrm>
            <a:solidFill>
              <a:srgbClr val="FFFFFF"/>
            </a:solidFill>
          </p:grpSpPr>
          <p:sp>
            <p:nvSpPr>
              <p:cNvPr id="36" name="Freeform: Shape 35">
                <a:extLst>
                  <a:ext uri="{FF2B5EF4-FFF2-40B4-BE49-F238E27FC236}">
                    <a16:creationId xmlns:a16="http://schemas.microsoft.com/office/drawing/2014/main" id="{38292BB0-984C-B652-BF12-03A01A4081EB}"/>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F0AFE995-AD8D-08A9-5428-DD77007668DD}"/>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29" name="Freeform: Shape 28">
              <a:extLst>
                <a:ext uri="{FF2B5EF4-FFF2-40B4-BE49-F238E27FC236}">
                  <a16:creationId xmlns:a16="http://schemas.microsoft.com/office/drawing/2014/main" id="{EE4E22D7-7EDC-1046-968C-44D78C9CAFA5}"/>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0" name="Graphic 7">
              <a:extLst>
                <a:ext uri="{FF2B5EF4-FFF2-40B4-BE49-F238E27FC236}">
                  <a16:creationId xmlns:a16="http://schemas.microsoft.com/office/drawing/2014/main" id="{57760341-0463-C96B-E903-BDE58665F0D4}"/>
                </a:ext>
              </a:extLst>
            </p:cNvPr>
            <p:cNvGrpSpPr/>
            <p:nvPr/>
          </p:nvGrpSpPr>
          <p:grpSpPr>
            <a:xfrm>
              <a:off x="1043009" y="5924167"/>
              <a:ext cx="450147" cy="136895"/>
              <a:chOff x="1372310" y="5924167"/>
              <a:chExt cx="450147" cy="136895"/>
            </a:xfrm>
            <a:solidFill>
              <a:srgbClr val="FFFFFF"/>
            </a:solidFill>
          </p:grpSpPr>
          <p:sp>
            <p:nvSpPr>
              <p:cNvPr id="31" name="Freeform: Shape 30">
                <a:extLst>
                  <a:ext uri="{FF2B5EF4-FFF2-40B4-BE49-F238E27FC236}">
                    <a16:creationId xmlns:a16="http://schemas.microsoft.com/office/drawing/2014/main" id="{FDCC59B7-4DD4-2322-B464-C2FDCC2E8C0B}"/>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39B26165-AA0E-02C7-3282-598ADB908F65}"/>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2F701A78-0632-DD78-18B8-8D1587219140}"/>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9E231C3D-1224-F21C-0235-664715DD4079}"/>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90151FC4-D132-DD97-5100-058D66E43872}"/>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54" name="Platshållare för innehåll 53">
            <a:extLst>
              <a:ext uri="{FF2B5EF4-FFF2-40B4-BE49-F238E27FC236}">
                <a16:creationId xmlns:a16="http://schemas.microsoft.com/office/drawing/2014/main" id="{11480DA1-E7E8-D964-1752-D66F18D207CF}"/>
              </a:ext>
            </a:extLst>
          </p:cNvPr>
          <p:cNvSpPr>
            <a:spLocks noGrp="1"/>
          </p:cNvSpPr>
          <p:nvPr>
            <p:ph sz="quarter" idx="13"/>
          </p:nvPr>
        </p:nvSpPr>
        <p:spPr>
          <a:xfrm>
            <a:off x="450177" y="1990725"/>
            <a:ext cx="11302722" cy="3894687"/>
          </a:xfrm>
          <a:custGeom>
            <a:avLst/>
            <a:gdLst>
              <a:gd name="connsiteX0" fmla="*/ 0 w 11302722"/>
              <a:gd name="connsiteY0" fmla="*/ 0 h 3398718"/>
              <a:gd name="connsiteX1" fmla="*/ 11302722 w 11302722"/>
              <a:gd name="connsiteY1" fmla="*/ 0 h 3398718"/>
              <a:gd name="connsiteX2" fmla="*/ 11302722 w 11302722"/>
              <a:gd name="connsiteY2" fmla="*/ 3398718 h 3398718"/>
              <a:gd name="connsiteX3" fmla="*/ 0 w 11302722"/>
              <a:gd name="connsiteY3" fmla="*/ 3398718 h 3398718"/>
            </a:gdLst>
            <a:ahLst/>
            <a:cxnLst>
              <a:cxn ang="0">
                <a:pos x="connsiteX0" y="connsiteY0"/>
              </a:cxn>
              <a:cxn ang="0">
                <a:pos x="connsiteX1" y="connsiteY1"/>
              </a:cxn>
              <a:cxn ang="0">
                <a:pos x="connsiteX2" y="connsiteY2"/>
              </a:cxn>
              <a:cxn ang="0">
                <a:pos x="connsiteX3" y="connsiteY3"/>
              </a:cxn>
            </a:cxnLst>
            <a:rect l="l" t="t" r="r" b="b"/>
            <a:pathLst>
              <a:path w="11302722" h="3398718">
                <a:moveTo>
                  <a:pt x="0" y="0"/>
                </a:moveTo>
                <a:lnTo>
                  <a:pt x="11302722" y="0"/>
                </a:lnTo>
                <a:lnTo>
                  <a:pt x="11302722" y="3398718"/>
                </a:lnTo>
                <a:lnTo>
                  <a:pt x="0" y="3398718"/>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31710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 fyra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FCC1-31A9-B633-A04D-380B5DE3D328}"/>
              </a:ext>
            </a:extLst>
          </p:cNvPr>
          <p:cNvSpPr>
            <a:spLocks noGrp="1"/>
          </p:cNvSpPr>
          <p:nvPr>
            <p:ph type="title" hasCustomPrompt="1"/>
          </p:nvPr>
        </p:nvSpPr>
        <p:spPr>
          <a:xfrm>
            <a:off x="442914" y="4984751"/>
            <a:ext cx="10190162" cy="976313"/>
          </a:xfrm>
          <a:prstGeom prst="rect">
            <a:avLst/>
          </a:prstGeom>
        </p:spPr>
        <p:txBody>
          <a:bodyPr/>
          <a:lstStyle>
            <a:lvl1pPr>
              <a:defRPr>
                <a:solidFill>
                  <a:schemeClr val="tx1"/>
                </a:solidFill>
              </a:defRPr>
            </a:lvl1pPr>
          </a:lstStyle>
          <a:p>
            <a:r>
              <a:rPr lang="sv-SE" dirty="0"/>
              <a:t>Rubrik</a:t>
            </a:r>
          </a:p>
        </p:txBody>
      </p:sp>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FD1EBF35-B171-4FE2-817F-EE506A237C1F}"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8" name="Text Placeholder 39">
            <a:extLst>
              <a:ext uri="{FF2B5EF4-FFF2-40B4-BE49-F238E27FC236}">
                <a16:creationId xmlns:a16="http://schemas.microsoft.com/office/drawing/2014/main" id="{8BA015F6-3311-8449-F958-EFA198DAB49E}"/>
              </a:ext>
            </a:extLst>
          </p:cNvPr>
          <p:cNvSpPr>
            <a:spLocks noGrp="1"/>
          </p:cNvSpPr>
          <p:nvPr>
            <p:ph type="body" sz="quarter" idx="17" hasCustomPrompt="1"/>
          </p:nvPr>
        </p:nvSpPr>
        <p:spPr>
          <a:xfrm>
            <a:off x="442912" y="4399914"/>
            <a:ext cx="2646364" cy="366986"/>
          </a:xfrm>
          <a:prstGeom prst="rect">
            <a:avLst/>
          </a:prstGeom>
        </p:spPr>
        <p:txBody>
          <a:bodyPr/>
          <a:lstStyle>
            <a:lvl1pPr marL="0" indent="0">
              <a:buNone/>
              <a:defRPr sz="1200"/>
            </a:lvl1pPr>
          </a:lstStyle>
          <a:p>
            <a:pPr lvl="0"/>
            <a:r>
              <a:rPr lang="sv-SE" dirty="0"/>
              <a:t>Underrubrik</a:t>
            </a:r>
          </a:p>
        </p:txBody>
      </p:sp>
      <p:sp>
        <p:nvSpPr>
          <p:cNvPr id="23" name="Text Placeholder 39">
            <a:extLst>
              <a:ext uri="{FF2B5EF4-FFF2-40B4-BE49-F238E27FC236}">
                <a16:creationId xmlns:a16="http://schemas.microsoft.com/office/drawing/2014/main" id="{0282731B-07AF-43B5-5E76-3F0B18E056C0}"/>
              </a:ext>
            </a:extLst>
          </p:cNvPr>
          <p:cNvSpPr>
            <a:spLocks noGrp="1"/>
          </p:cNvSpPr>
          <p:nvPr>
            <p:ph type="body" sz="quarter" idx="18" hasCustomPrompt="1"/>
          </p:nvPr>
        </p:nvSpPr>
        <p:spPr>
          <a:xfrm>
            <a:off x="3327440" y="4399914"/>
            <a:ext cx="2646364" cy="366986"/>
          </a:xfrm>
          <a:prstGeom prst="rect">
            <a:avLst/>
          </a:prstGeom>
        </p:spPr>
        <p:txBody>
          <a:bodyPr/>
          <a:lstStyle>
            <a:lvl1pPr marL="0" indent="0">
              <a:buNone/>
              <a:defRPr sz="1200"/>
            </a:lvl1pPr>
          </a:lstStyle>
          <a:p>
            <a:pPr lvl="0"/>
            <a:r>
              <a:rPr lang="sv-SE" dirty="0"/>
              <a:t>Underrubrik</a:t>
            </a:r>
          </a:p>
        </p:txBody>
      </p:sp>
      <p:sp>
        <p:nvSpPr>
          <p:cNvPr id="24" name="Text Placeholder 39">
            <a:extLst>
              <a:ext uri="{FF2B5EF4-FFF2-40B4-BE49-F238E27FC236}">
                <a16:creationId xmlns:a16="http://schemas.microsoft.com/office/drawing/2014/main" id="{6D1E05C8-4B84-E8CA-07F5-4D1E1689F248}"/>
              </a:ext>
            </a:extLst>
          </p:cNvPr>
          <p:cNvSpPr>
            <a:spLocks noGrp="1"/>
          </p:cNvSpPr>
          <p:nvPr>
            <p:ph type="body" sz="quarter" idx="19" hasCustomPrompt="1"/>
          </p:nvPr>
        </p:nvSpPr>
        <p:spPr>
          <a:xfrm>
            <a:off x="6211968" y="4399914"/>
            <a:ext cx="2646364" cy="366986"/>
          </a:xfrm>
          <a:prstGeom prst="rect">
            <a:avLst/>
          </a:prstGeom>
        </p:spPr>
        <p:txBody>
          <a:bodyPr/>
          <a:lstStyle>
            <a:lvl1pPr marL="0" indent="0">
              <a:buNone/>
              <a:defRPr sz="1200"/>
            </a:lvl1pPr>
          </a:lstStyle>
          <a:p>
            <a:pPr lvl="0"/>
            <a:r>
              <a:rPr lang="sv-SE" dirty="0"/>
              <a:t>Underrubrik</a:t>
            </a:r>
          </a:p>
        </p:txBody>
      </p:sp>
      <p:sp>
        <p:nvSpPr>
          <p:cNvPr id="25" name="Text Placeholder 39">
            <a:extLst>
              <a:ext uri="{FF2B5EF4-FFF2-40B4-BE49-F238E27FC236}">
                <a16:creationId xmlns:a16="http://schemas.microsoft.com/office/drawing/2014/main" id="{6C93747A-7A69-0025-EC81-C60A994A0BA4}"/>
              </a:ext>
            </a:extLst>
          </p:cNvPr>
          <p:cNvSpPr>
            <a:spLocks noGrp="1"/>
          </p:cNvSpPr>
          <p:nvPr>
            <p:ph type="body" sz="quarter" idx="20" hasCustomPrompt="1"/>
          </p:nvPr>
        </p:nvSpPr>
        <p:spPr>
          <a:xfrm>
            <a:off x="9096496" y="4399914"/>
            <a:ext cx="2646364" cy="366986"/>
          </a:xfrm>
          <a:prstGeom prst="rect">
            <a:avLst/>
          </a:prstGeom>
        </p:spPr>
        <p:txBody>
          <a:bodyPr/>
          <a:lstStyle>
            <a:lvl1pPr marL="0" indent="0">
              <a:buNone/>
              <a:defRPr sz="1200"/>
            </a:lvl1pPr>
          </a:lstStyle>
          <a:p>
            <a:pPr lvl="0"/>
            <a:r>
              <a:rPr lang="sv-SE" dirty="0"/>
              <a:t>Underrubrik</a:t>
            </a:r>
          </a:p>
        </p:txBody>
      </p:sp>
      <p:sp>
        <p:nvSpPr>
          <p:cNvPr id="26" name="Text Placeholder 32">
            <a:extLst>
              <a:ext uri="{FF2B5EF4-FFF2-40B4-BE49-F238E27FC236}">
                <a16:creationId xmlns:a16="http://schemas.microsoft.com/office/drawing/2014/main" id="{8335CE77-2B04-8449-A237-DDAAD74DF753}"/>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7" name="Text Placeholder 39">
            <a:extLst>
              <a:ext uri="{FF2B5EF4-FFF2-40B4-BE49-F238E27FC236}">
                <a16:creationId xmlns:a16="http://schemas.microsoft.com/office/drawing/2014/main" id="{47FA160B-FC97-3BC0-FB77-9900F594B666}"/>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8" name="Text Placeholder 35">
            <a:extLst>
              <a:ext uri="{FF2B5EF4-FFF2-40B4-BE49-F238E27FC236}">
                <a16:creationId xmlns:a16="http://schemas.microsoft.com/office/drawing/2014/main" id="{6F2F2C3F-CE9E-9F04-53AC-CB0AD9462751}"/>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9" name="Text Placeholder 39">
            <a:extLst>
              <a:ext uri="{FF2B5EF4-FFF2-40B4-BE49-F238E27FC236}">
                <a16:creationId xmlns:a16="http://schemas.microsoft.com/office/drawing/2014/main" id="{DCB9E557-6356-34E1-4F18-123B459748EE}"/>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0" name="Text Placeholder 36">
            <a:extLst>
              <a:ext uri="{FF2B5EF4-FFF2-40B4-BE49-F238E27FC236}">
                <a16:creationId xmlns:a16="http://schemas.microsoft.com/office/drawing/2014/main" id="{2295D962-D872-E646-815E-08F7711B1199}"/>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6FEB0C73-1238-8E68-3F7D-5F171D860FCF}"/>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2" name="Text Placeholder 37">
            <a:extLst>
              <a:ext uri="{FF2B5EF4-FFF2-40B4-BE49-F238E27FC236}">
                <a16:creationId xmlns:a16="http://schemas.microsoft.com/office/drawing/2014/main" id="{875B22C9-8320-DD89-8B68-71003FD05EBB}"/>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4" name="Text Placeholder 39">
            <a:extLst>
              <a:ext uri="{FF2B5EF4-FFF2-40B4-BE49-F238E27FC236}">
                <a16:creationId xmlns:a16="http://schemas.microsoft.com/office/drawing/2014/main" id="{B88F63C4-A41F-734D-2059-045C93DE13F6}"/>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Tree>
    <p:extLst>
      <p:ext uri="{BB962C8B-B14F-4D97-AF65-F5344CB8AC3E}">
        <p14:creationId xmlns:p14="http://schemas.microsoft.com/office/powerpoint/2010/main" val="2704348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spal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98F992B8-0B35-4101-B595-7706E8315FB4}"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7" name="Text Placeholder 32">
            <a:extLst>
              <a:ext uri="{FF2B5EF4-FFF2-40B4-BE49-F238E27FC236}">
                <a16:creationId xmlns:a16="http://schemas.microsoft.com/office/drawing/2014/main" id="{BFA96E10-A75E-61BF-A479-4AFC57FA8F52}"/>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18" name="Text Placeholder 39">
            <a:extLst>
              <a:ext uri="{FF2B5EF4-FFF2-40B4-BE49-F238E27FC236}">
                <a16:creationId xmlns:a16="http://schemas.microsoft.com/office/drawing/2014/main" id="{5AB4ADDD-D028-E63E-1846-05A0029112B7}"/>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3" name="Text Placeholder 39">
            <a:extLst>
              <a:ext uri="{FF2B5EF4-FFF2-40B4-BE49-F238E27FC236}">
                <a16:creationId xmlns:a16="http://schemas.microsoft.com/office/drawing/2014/main" id="{ED2AB1C0-2D00-4BEA-7BB6-8074CAD466B4}"/>
              </a:ext>
            </a:extLst>
          </p:cNvPr>
          <p:cNvSpPr>
            <a:spLocks noGrp="1"/>
          </p:cNvSpPr>
          <p:nvPr>
            <p:ph type="body" sz="quarter" idx="17" hasCustomPrompt="1"/>
          </p:nvPr>
        </p:nvSpPr>
        <p:spPr>
          <a:xfrm>
            <a:off x="442912" y="4399914"/>
            <a:ext cx="2646364" cy="1422549"/>
          </a:xfrm>
          <a:prstGeom prst="rect">
            <a:avLst/>
          </a:prstGeom>
        </p:spPr>
        <p:txBody>
          <a:bodyPr/>
          <a:lstStyle>
            <a:lvl1pPr marL="0" indent="0">
              <a:buNone/>
              <a:defRPr sz="1200"/>
            </a:lvl1pPr>
          </a:lstStyle>
          <a:p>
            <a:pPr lvl="0"/>
            <a:r>
              <a:rPr lang="sv-SE" dirty="0"/>
              <a:t>Text</a:t>
            </a:r>
          </a:p>
        </p:txBody>
      </p:sp>
      <p:sp>
        <p:nvSpPr>
          <p:cNvPr id="24" name="Text Placeholder 35">
            <a:extLst>
              <a:ext uri="{FF2B5EF4-FFF2-40B4-BE49-F238E27FC236}">
                <a16:creationId xmlns:a16="http://schemas.microsoft.com/office/drawing/2014/main" id="{7662F261-51EA-D241-0FA0-1265A9A6148A}"/>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5" name="Text Placeholder 39">
            <a:extLst>
              <a:ext uri="{FF2B5EF4-FFF2-40B4-BE49-F238E27FC236}">
                <a16:creationId xmlns:a16="http://schemas.microsoft.com/office/drawing/2014/main" id="{2090AA67-090C-E6BD-14D6-A4A0AA391708}"/>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6" name="Text Placeholder 39">
            <a:extLst>
              <a:ext uri="{FF2B5EF4-FFF2-40B4-BE49-F238E27FC236}">
                <a16:creationId xmlns:a16="http://schemas.microsoft.com/office/drawing/2014/main" id="{F2EBDBAF-B6D9-242B-E268-04A1677AE3E0}"/>
              </a:ext>
            </a:extLst>
          </p:cNvPr>
          <p:cNvSpPr>
            <a:spLocks noGrp="1"/>
          </p:cNvSpPr>
          <p:nvPr>
            <p:ph type="body" sz="quarter" idx="18" hasCustomPrompt="1"/>
          </p:nvPr>
        </p:nvSpPr>
        <p:spPr>
          <a:xfrm>
            <a:off x="3327440" y="4399914"/>
            <a:ext cx="2646364" cy="1422549"/>
          </a:xfrm>
          <a:prstGeom prst="rect">
            <a:avLst/>
          </a:prstGeom>
        </p:spPr>
        <p:txBody>
          <a:bodyPr/>
          <a:lstStyle>
            <a:lvl1pPr marL="0" indent="0">
              <a:buNone/>
              <a:defRPr sz="1200"/>
            </a:lvl1pPr>
          </a:lstStyle>
          <a:p>
            <a:pPr lvl="0"/>
            <a:r>
              <a:rPr lang="sv-SE" dirty="0"/>
              <a:t>Text</a:t>
            </a:r>
          </a:p>
        </p:txBody>
      </p:sp>
      <p:sp>
        <p:nvSpPr>
          <p:cNvPr id="27" name="Text Placeholder 36">
            <a:extLst>
              <a:ext uri="{FF2B5EF4-FFF2-40B4-BE49-F238E27FC236}">
                <a16:creationId xmlns:a16="http://schemas.microsoft.com/office/drawing/2014/main" id="{868C92A8-EBB7-C8F9-0606-0E7FD851873B}"/>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8" name="Text Placeholder 39">
            <a:extLst>
              <a:ext uri="{FF2B5EF4-FFF2-40B4-BE49-F238E27FC236}">
                <a16:creationId xmlns:a16="http://schemas.microsoft.com/office/drawing/2014/main" id="{7642E41A-91C4-C4D5-DE90-76DFA9E8DC44}"/>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9" name="Text Placeholder 39">
            <a:extLst>
              <a:ext uri="{FF2B5EF4-FFF2-40B4-BE49-F238E27FC236}">
                <a16:creationId xmlns:a16="http://schemas.microsoft.com/office/drawing/2014/main" id="{FEB24ECB-569B-E985-B08D-7E30E80F7256}"/>
              </a:ext>
            </a:extLst>
          </p:cNvPr>
          <p:cNvSpPr>
            <a:spLocks noGrp="1"/>
          </p:cNvSpPr>
          <p:nvPr>
            <p:ph type="body" sz="quarter" idx="19" hasCustomPrompt="1"/>
          </p:nvPr>
        </p:nvSpPr>
        <p:spPr>
          <a:xfrm>
            <a:off x="6211968" y="4399914"/>
            <a:ext cx="2646364" cy="1422549"/>
          </a:xfrm>
          <a:prstGeom prst="rect">
            <a:avLst/>
          </a:prstGeom>
        </p:spPr>
        <p:txBody>
          <a:bodyPr/>
          <a:lstStyle>
            <a:lvl1pPr marL="0" indent="0">
              <a:buNone/>
              <a:defRPr sz="1200"/>
            </a:lvl1pPr>
          </a:lstStyle>
          <a:p>
            <a:pPr lvl="0"/>
            <a:r>
              <a:rPr lang="sv-SE" dirty="0"/>
              <a:t>Text</a:t>
            </a:r>
          </a:p>
        </p:txBody>
      </p:sp>
      <p:sp>
        <p:nvSpPr>
          <p:cNvPr id="30" name="Text Placeholder 37">
            <a:extLst>
              <a:ext uri="{FF2B5EF4-FFF2-40B4-BE49-F238E27FC236}">
                <a16:creationId xmlns:a16="http://schemas.microsoft.com/office/drawing/2014/main" id="{F6BDA0D9-8198-57CC-D1F0-8C64721E0871}"/>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D2BC9CD2-D64C-4472-087B-75F667FF8DFC}"/>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2" name="Text Placeholder 39">
            <a:extLst>
              <a:ext uri="{FF2B5EF4-FFF2-40B4-BE49-F238E27FC236}">
                <a16:creationId xmlns:a16="http://schemas.microsoft.com/office/drawing/2014/main" id="{DE45E245-8D00-30D5-6D47-E483C5126DB0}"/>
              </a:ext>
            </a:extLst>
          </p:cNvPr>
          <p:cNvSpPr>
            <a:spLocks noGrp="1"/>
          </p:cNvSpPr>
          <p:nvPr>
            <p:ph type="body" sz="quarter" idx="20" hasCustomPrompt="1"/>
          </p:nvPr>
        </p:nvSpPr>
        <p:spPr>
          <a:xfrm>
            <a:off x="9096496" y="4399914"/>
            <a:ext cx="2646364" cy="1422549"/>
          </a:xfrm>
          <a:prstGeom prst="rect">
            <a:avLst/>
          </a:prstGeom>
        </p:spPr>
        <p:txBody>
          <a:bodyPr/>
          <a:lstStyle>
            <a:lvl1pPr marL="0" indent="0">
              <a:buNone/>
              <a:defRPr sz="1200"/>
            </a:lvl1pPr>
          </a:lstStyle>
          <a:p>
            <a:pPr lvl="0"/>
            <a:r>
              <a:rPr lang="sv-SE" dirty="0"/>
              <a:t>Text</a:t>
            </a:r>
          </a:p>
        </p:txBody>
      </p:sp>
    </p:spTree>
    <p:extLst>
      <p:ext uri="{BB962C8B-B14F-4D97-AF65-F5344CB8AC3E}">
        <p14:creationId xmlns:p14="http://schemas.microsoft.com/office/powerpoint/2010/main" val="618089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p>
            <a:fld id="{0E102DE0-F788-4E7C-AFE5-EE3924EEC123}"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296021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p:txBody>
          <a:bodyPr/>
          <a:lstStyle/>
          <a:p>
            <a:fld id="{E3206971-4342-4600-9193-874FF879D4CA}" type="datetime1">
              <a:rPr lang="sv-SE" smtClean="0"/>
              <a:t>2024-06-04</a:t>
            </a:fld>
            <a:endParaRPr lang="sv-SE" dirty="0"/>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r>
              <a:rPr lang="sv-SE"/>
              <a:t>CAG</a:t>
            </a:r>
            <a:endParaRPr lang="sv-SE" dirty="0"/>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1420474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gen bild hög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1AE8D576-009E-4099-9542-153B781B1740}"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0C9EB426-4EE1-0AD5-3280-BB7D1591DF2C}"/>
              </a:ext>
            </a:extLst>
          </p:cNvPr>
          <p:cNvSpPr>
            <a:spLocks noGrp="1"/>
          </p:cNvSpPr>
          <p:nvPr>
            <p:ph type="title" hasCustomPrompt="1"/>
          </p:nvPr>
        </p:nvSpPr>
        <p:spPr>
          <a:xfrm>
            <a:off x="442913" y="476251"/>
            <a:ext cx="6745681" cy="976313"/>
          </a:xfrm>
          <a:prstGeom prst="rect">
            <a:avLst/>
          </a:prstGeom>
        </p:spPr>
        <p:txBody>
          <a:bodyPr anchor="b"/>
          <a:lstStyle>
            <a:lvl1pPr>
              <a:defRPr>
                <a:solidFill>
                  <a:schemeClr val="tx1"/>
                </a:solidFill>
              </a:defRPr>
            </a:lvl1pPr>
          </a:lstStyle>
          <a:p>
            <a:r>
              <a:rPr lang="sv-SE" dirty="0"/>
              <a:t>Rubrik</a:t>
            </a:r>
          </a:p>
        </p:txBody>
      </p:sp>
      <p:sp>
        <p:nvSpPr>
          <p:cNvPr id="12" name="Platshållare för innehåll 11">
            <a:extLst>
              <a:ext uri="{FF2B5EF4-FFF2-40B4-BE49-F238E27FC236}">
                <a16:creationId xmlns:a16="http://schemas.microsoft.com/office/drawing/2014/main" id="{C10495BA-F851-43F9-3064-1CBEF7D4FF1C}"/>
              </a:ext>
            </a:extLst>
          </p:cNvPr>
          <p:cNvSpPr>
            <a:spLocks noGrp="1"/>
          </p:cNvSpPr>
          <p:nvPr>
            <p:ph sz="quarter" idx="14"/>
          </p:nvPr>
        </p:nvSpPr>
        <p:spPr>
          <a:xfrm>
            <a:off x="453865" y="1990725"/>
            <a:ext cx="6734729" cy="3816063"/>
          </a:xfrm>
          <a:custGeom>
            <a:avLst/>
            <a:gdLst>
              <a:gd name="connsiteX0" fmla="*/ 0 w 6734729"/>
              <a:gd name="connsiteY0" fmla="*/ 0 h 3816063"/>
              <a:gd name="connsiteX1" fmla="*/ 6734729 w 6734729"/>
              <a:gd name="connsiteY1" fmla="*/ 0 h 3816063"/>
              <a:gd name="connsiteX2" fmla="*/ 6734729 w 6734729"/>
              <a:gd name="connsiteY2" fmla="*/ 3816063 h 3816063"/>
              <a:gd name="connsiteX3" fmla="*/ 0 w 6734729"/>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6734729" h="3816063">
                <a:moveTo>
                  <a:pt x="0" y="0"/>
                </a:moveTo>
                <a:lnTo>
                  <a:pt x="6734729" y="0"/>
                </a:lnTo>
                <a:lnTo>
                  <a:pt x="6734729"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1597BF66-F934-0D6E-78E1-F686579466A5}"/>
              </a:ext>
            </a:extLst>
          </p:cNvPr>
          <p:cNvSpPr>
            <a:spLocks noGrp="1"/>
          </p:cNvSpPr>
          <p:nvPr>
            <p:ph type="pic" sz="quarter" idx="15"/>
          </p:nvPr>
        </p:nvSpPr>
        <p:spPr>
          <a:xfrm>
            <a:off x="7642458" y="737535"/>
            <a:ext cx="4106630" cy="4851133"/>
          </a:xfrm>
          <a:custGeom>
            <a:avLst/>
            <a:gdLst>
              <a:gd name="connsiteX0" fmla="*/ 76566 w 4106630"/>
              <a:gd name="connsiteY0" fmla="*/ 0 h 4851133"/>
              <a:gd name="connsiteX1" fmla="*/ 636528 w 4106630"/>
              <a:gd name="connsiteY1" fmla="*/ 0 h 4851133"/>
              <a:gd name="connsiteX2" fmla="*/ 3470102 w 4106630"/>
              <a:gd name="connsiteY2" fmla="*/ 0 h 4851133"/>
              <a:gd name="connsiteX3" fmla="*/ 4030064 w 4106630"/>
              <a:gd name="connsiteY3" fmla="*/ 0 h 4851133"/>
              <a:gd name="connsiteX4" fmla="*/ 4106630 w 4106630"/>
              <a:gd name="connsiteY4" fmla="*/ 76566 h 4851133"/>
              <a:gd name="connsiteX5" fmla="*/ 4106630 w 4106630"/>
              <a:gd name="connsiteY5" fmla="*/ 636528 h 4851133"/>
              <a:gd name="connsiteX6" fmla="*/ 4106630 w 4106630"/>
              <a:gd name="connsiteY6" fmla="*/ 1954365 h 4851133"/>
              <a:gd name="connsiteX7" fmla="*/ 4106630 w 4106630"/>
              <a:gd name="connsiteY7" fmla="*/ 4214605 h 4851133"/>
              <a:gd name="connsiteX8" fmla="*/ 3470102 w 4106630"/>
              <a:gd name="connsiteY8" fmla="*/ 4851133 h 4851133"/>
              <a:gd name="connsiteX9" fmla="*/ 1232872 w 4106630"/>
              <a:gd name="connsiteY9" fmla="*/ 4851133 h 4851133"/>
              <a:gd name="connsiteX10" fmla="*/ 636528 w 4106630"/>
              <a:gd name="connsiteY10" fmla="*/ 4851133 h 4851133"/>
              <a:gd name="connsiteX11" fmla="*/ 40070 w 4106630"/>
              <a:gd name="connsiteY11" fmla="*/ 4851133 h 4851133"/>
              <a:gd name="connsiteX12" fmla="*/ 0 w 4106630"/>
              <a:gd name="connsiteY12" fmla="*/ 4811063 h 4851133"/>
              <a:gd name="connsiteX13" fmla="*/ 0 w 4106630"/>
              <a:gd name="connsiteY13" fmla="*/ 4214605 h 4851133"/>
              <a:gd name="connsiteX14" fmla="*/ 0 w 4106630"/>
              <a:gd name="connsiteY14" fmla="*/ 3987915 h 4851133"/>
              <a:gd name="connsiteX15" fmla="*/ 0 w 4106630"/>
              <a:gd name="connsiteY15" fmla="*/ 1954365 h 4851133"/>
              <a:gd name="connsiteX16" fmla="*/ 0 w 4106630"/>
              <a:gd name="connsiteY16" fmla="*/ 636528 h 4851133"/>
              <a:gd name="connsiteX17" fmla="*/ 0 w 4106630"/>
              <a:gd name="connsiteY17" fmla="*/ 76566 h 4851133"/>
              <a:gd name="connsiteX18" fmla="*/ 76566 w 4106630"/>
              <a:gd name="connsiteY18" fmla="*/ 0 h 48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06630" h="4851133">
                <a:moveTo>
                  <a:pt x="76566" y="0"/>
                </a:moveTo>
                <a:lnTo>
                  <a:pt x="636528" y="0"/>
                </a:lnTo>
                <a:lnTo>
                  <a:pt x="3470102" y="0"/>
                </a:lnTo>
                <a:lnTo>
                  <a:pt x="4030064" y="0"/>
                </a:lnTo>
                <a:cubicBezTo>
                  <a:pt x="4072350" y="0"/>
                  <a:pt x="4106630" y="34280"/>
                  <a:pt x="4106630" y="76566"/>
                </a:cubicBezTo>
                <a:lnTo>
                  <a:pt x="4106630" y="636528"/>
                </a:lnTo>
                <a:lnTo>
                  <a:pt x="4106630" y="1954365"/>
                </a:lnTo>
                <a:lnTo>
                  <a:pt x="4106630" y="4214605"/>
                </a:lnTo>
                <a:cubicBezTo>
                  <a:pt x="4106630" y="4566150"/>
                  <a:pt x="3821647" y="4851133"/>
                  <a:pt x="3470102" y="4851133"/>
                </a:cubicBezTo>
                <a:lnTo>
                  <a:pt x="1232872" y="4851133"/>
                </a:lnTo>
                <a:lnTo>
                  <a:pt x="636528" y="4851133"/>
                </a:lnTo>
                <a:lnTo>
                  <a:pt x="40070" y="4851133"/>
                </a:lnTo>
                <a:cubicBezTo>
                  <a:pt x="17940" y="4851133"/>
                  <a:pt x="0" y="4833193"/>
                  <a:pt x="0" y="4811063"/>
                </a:cubicBezTo>
                <a:lnTo>
                  <a:pt x="0" y="4214605"/>
                </a:lnTo>
                <a:lnTo>
                  <a:pt x="0" y="3987915"/>
                </a:lnTo>
                <a:lnTo>
                  <a:pt x="0" y="1954365"/>
                </a:lnTo>
                <a:lnTo>
                  <a:pt x="0" y="636528"/>
                </a:lnTo>
                <a:lnTo>
                  <a:pt x="0" y="76566"/>
                </a:lnTo>
                <a:cubicBezTo>
                  <a:pt x="0" y="34280"/>
                  <a:pt x="34280" y="0"/>
                  <a:pt x="76566" y="0"/>
                </a:cubicBezTo>
                <a:close/>
              </a:path>
            </a:pathLst>
          </a:custGeom>
          <a:solidFill>
            <a:schemeClr val="tx1"/>
          </a:solidFill>
        </p:spPr>
        <p:txBody>
          <a:bodyPr wrap="square">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120676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gen bild vänst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18ABF399-6D96-438E-BD28-F1BF08593802}"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CE3AA5A2-4446-28E0-4B4A-241843D4C604}"/>
              </a:ext>
            </a:extLst>
          </p:cNvPr>
          <p:cNvSpPr>
            <a:spLocks noGrp="1"/>
          </p:cNvSpPr>
          <p:nvPr>
            <p:ph type="title" hasCustomPrompt="1"/>
          </p:nvPr>
        </p:nvSpPr>
        <p:spPr>
          <a:xfrm>
            <a:off x="442912" y="476251"/>
            <a:ext cx="11306175" cy="976313"/>
          </a:xfrm>
          <a:prstGeom prst="rect">
            <a:avLst/>
          </a:prstGeom>
        </p:spPr>
        <p:txBody>
          <a:bodyPr/>
          <a:lstStyle>
            <a:lvl1pPr>
              <a:defRPr>
                <a:solidFill>
                  <a:schemeClr val="tx1"/>
                </a:solidFill>
              </a:defRPr>
            </a:lvl1pPr>
          </a:lstStyle>
          <a:p>
            <a:r>
              <a:rPr lang="sv-SE" dirty="0"/>
              <a:t>Rubrik</a:t>
            </a:r>
          </a:p>
        </p:txBody>
      </p:sp>
      <p:sp>
        <p:nvSpPr>
          <p:cNvPr id="12" name="Platshållare för innehåll 11">
            <a:extLst>
              <a:ext uri="{FF2B5EF4-FFF2-40B4-BE49-F238E27FC236}">
                <a16:creationId xmlns:a16="http://schemas.microsoft.com/office/drawing/2014/main" id="{161A7316-825B-EF5C-4FD8-B39433B8DE41}"/>
              </a:ext>
            </a:extLst>
          </p:cNvPr>
          <p:cNvSpPr>
            <a:spLocks noGrp="1"/>
          </p:cNvSpPr>
          <p:nvPr>
            <p:ph sz="quarter" idx="14"/>
          </p:nvPr>
        </p:nvSpPr>
        <p:spPr>
          <a:xfrm>
            <a:off x="4503549" y="1990725"/>
            <a:ext cx="7245538" cy="3816063"/>
          </a:xfrm>
          <a:custGeom>
            <a:avLst/>
            <a:gdLst>
              <a:gd name="connsiteX0" fmla="*/ 0 w 7245538"/>
              <a:gd name="connsiteY0" fmla="*/ 0 h 3816063"/>
              <a:gd name="connsiteX1" fmla="*/ 7245538 w 7245538"/>
              <a:gd name="connsiteY1" fmla="*/ 0 h 3816063"/>
              <a:gd name="connsiteX2" fmla="*/ 7245538 w 7245538"/>
              <a:gd name="connsiteY2" fmla="*/ 3816063 h 3816063"/>
              <a:gd name="connsiteX3" fmla="*/ 0 w 7245538"/>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7245538" h="3816063">
                <a:moveTo>
                  <a:pt x="0" y="0"/>
                </a:moveTo>
                <a:lnTo>
                  <a:pt x="7245538" y="0"/>
                </a:lnTo>
                <a:lnTo>
                  <a:pt x="7245538"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997007C7-69D7-5A89-102C-69D907F17B64}"/>
              </a:ext>
            </a:extLst>
          </p:cNvPr>
          <p:cNvSpPr>
            <a:spLocks noGrp="1"/>
          </p:cNvSpPr>
          <p:nvPr>
            <p:ph type="pic" sz="quarter" idx="15"/>
          </p:nvPr>
        </p:nvSpPr>
        <p:spPr>
          <a:xfrm>
            <a:off x="453864" y="1721402"/>
            <a:ext cx="3595820" cy="4275538"/>
          </a:xfrm>
          <a:custGeom>
            <a:avLst/>
            <a:gdLst>
              <a:gd name="connsiteX0" fmla="*/ 67042 w 3595820"/>
              <a:gd name="connsiteY0" fmla="*/ 0 h 4275538"/>
              <a:gd name="connsiteX1" fmla="*/ 557352 w 3595820"/>
              <a:gd name="connsiteY1" fmla="*/ 0 h 4275538"/>
              <a:gd name="connsiteX2" fmla="*/ 3038468 w 3595820"/>
              <a:gd name="connsiteY2" fmla="*/ 0 h 4275538"/>
              <a:gd name="connsiteX3" fmla="*/ 3528778 w 3595820"/>
              <a:gd name="connsiteY3" fmla="*/ 0 h 4275538"/>
              <a:gd name="connsiteX4" fmla="*/ 3595820 w 3595820"/>
              <a:gd name="connsiteY4" fmla="*/ 67481 h 4275538"/>
              <a:gd name="connsiteX5" fmla="*/ 3595820 w 3595820"/>
              <a:gd name="connsiteY5" fmla="*/ 561003 h 4275538"/>
              <a:gd name="connsiteX6" fmla="*/ 3595820 w 3595820"/>
              <a:gd name="connsiteY6" fmla="*/ 1722477 h 4275538"/>
              <a:gd name="connsiteX7" fmla="*/ 3595820 w 3595820"/>
              <a:gd name="connsiteY7" fmla="*/ 3714535 h 4275538"/>
              <a:gd name="connsiteX8" fmla="*/ 3038468 w 3595820"/>
              <a:gd name="connsiteY8" fmla="*/ 4275538 h 4275538"/>
              <a:gd name="connsiteX9" fmla="*/ 1079519 w 3595820"/>
              <a:gd name="connsiteY9" fmla="*/ 4275538 h 4275538"/>
              <a:gd name="connsiteX10" fmla="*/ 557352 w 3595820"/>
              <a:gd name="connsiteY10" fmla="*/ 4275538 h 4275538"/>
              <a:gd name="connsiteX11" fmla="*/ 35086 w 3595820"/>
              <a:gd name="connsiteY11" fmla="*/ 4275538 h 4275538"/>
              <a:gd name="connsiteX12" fmla="*/ 0 w 3595820"/>
              <a:gd name="connsiteY12" fmla="*/ 4240223 h 4275538"/>
              <a:gd name="connsiteX13" fmla="*/ 0 w 3595820"/>
              <a:gd name="connsiteY13" fmla="*/ 3714535 h 4275538"/>
              <a:gd name="connsiteX14" fmla="*/ 0 w 3595820"/>
              <a:gd name="connsiteY14" fmla="*/ 3514742 h 4275538"/>
              <a:gd name="connsiteX15" fmla="*/ 0 w 3595820"/>
              <a:gd name="connsiteY15" fmla="*/ 1722477 h 4275538"/>
              <a:gd name="connsiteX16" fmla="*/ 0 w 3595820"/>
              <a:gd name="connsiteY16" fmla="*/ 561003 h 4275538"/>
              <a:gd name="connsiteX17" fmla="*/ 0 w 3595820"/>
              <a:gd name="connsiteY17" fmla="*/ 67481 h 4275538"/>
              <a:gd name="connsiteX18" fmla="*/ 67042 w 3595820"/>
              <a:gd name="connsiteY18" fmla="*/ 0 h 42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820" h="4275538">
                <a:moveTo>
                  <a:pt x="67042" y="0"/>
                </a:moveTo>
                <a:lnTo>
                  <a:pt x="557352" y="0"/>
                </a:lnTo>
                <a:lnTo>
                  <a:pt x="3038468" y="0"/>
                </a:lnTo>
                <a:lnTo>
                  <a:pt x="3528778" y="0"/>
                </a:lnTo>
                <a:cubicBezTo>
                  <a:pt x="3565804" y="0"/>
                  <a:pt x="3595820" y="30213"/>
                  <a:pt x="3595820" y="67481"/>
                </a:cubicBezTo>
                <a:lnTo>
                  <a:pt x="3595820" y="561003"/>
                </a:lnTo>
                <a:lnTo>
                  <a:pt x="3595820" y="1722477"/>
                </a:lnTo>
                <a:lnTo>
                  <a:pt x="3595820" y="3714535"/>
                </a:lnTo>
                <a:cubicBezTo>
                  <a:pt x="3595820" y="4024369"/>
                  <a:pt x="3346285" y="4275538"/>
                  <a:pt x="3038468" y="4275538"/>
                </a:cubicBezTo>
                <a:lnTo>
                  <a:pt x="1079519" y="4275538"/>
                </a:lnTo>
                <a:lnTo>
                  <a:pt x="557352" y="4275538"/>
                </a:lnTo>
                <a:lnTo>
                  <a:pt x="35086" y="4275538"/>
                </a:lnTo>
                <a:cubicBezTo>
                  <a:pt x="15709" y="4275538"/>
                  <a:pt x="0" y="4259727"/>
                  <a:pt x="0" y="4240223"/>
                </a:cubicBezTo>
                <a:lnTo>
                  <a:pt x="0" y="3714535"/>
                </a:lnTo>
                <a:lnTo>
                  <a:pt x="0" y="3514742"/>
                </a:lnTo>
                <a:lnTo>
                  <a:pt x="0" y="1722477"/>
                </a:lnTo>
                <a:lnTo>
                  <a:pt x="0" y="561003"/>
                </a:lnTo>
                <a:lnTo>
                  <a:pt x="0" y="67481"/>
                </a:lnTo>
                <a:cubicBezTo>
                  <a:pt x="0" y="30213"/>
                  <a:pt x="30016" y="0"/>
                  <a:pt x="67042" y="0"/>
                </a:cubicBezTo>
                <a:close/>
              </a:path>
            </a:pathLst>
          </a:custGeom>
          <a:solidFill>
            <a:schemeClr val="tx1">
              <a:lumMod val="95000"/>
            </a:schemeClr>
          </a:solidFill>
        </p:spPr>
        <p:txBody>
          <a:bodyPr wrap="square">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1422860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7EC1D4-43E4-BC49-B372-A6AEFA7E0F42}"/>
              </a:ext>
            </a:extLst>
          </p:cNvPr>
          <p:cNvSpPr>
            <a:spLocks noGrp="1"/>
          </p:cNvSpPr>
          <p:nvPr>
            <p:ph type="dt" sz="half" idx="10"/>
          </p:nvPr>
        </p:nvSpPr>
        <p:spPr/>
        <p:txBody>
          <a:bodyPr/>
          <a:lstStyle/>
          <a:p>
            <a:fld id="{82909CCF-0D95-4A18-BB18-11789350423A}" type="datetime1">
              <a:rPr lang="sv-SE" smtClean="0"/>
              <a:t>2024-06-04</a:t>
            </a:fld>
            <a:endParaRPr lang="sv-SE" dirty="0"/>
          </a:p>
        </p:txBody>
      </p:sp>
      <p:sp>
        <p:nvSpPr>
          <p:cNvPr id="4" name="Footer Placeholder 3">
            <a:extLst>
              <a:ext uri="{FF2B5EF4-FFF2-40B4-BE49-F238E27FC236}">
                <a16:creationId xmlns:a16="http://schemas.microsoft.com/office/drawing/2014/main" id="{730D3824-598E-138E-02AE-A071091A38D7}"/>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49130F26-57FA-6BFE-6E7E-94F77F622DFD}"/>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7" name="Graphic 6">
            <a:extLst>
              <a:ext uri="{FF2B5EF4-FFF2-40B4-BE49-F238E27FC236}">
                <a16:creationId xmlns:a16="http://schemas.microsoft.com/office/drawing/2014/main" id="{26632721-32AF-74B9-9EF4-95819D491560}"/>
              </a:ext>
            </a:extLst>
          </p:cNvPr>
          <p:cNvGrpSpPr/>
          <p:nvPr userDrawn="1"/>
        </p:nvGrpSpPr>
        <p:grpSpPr>
          <a:xfrm>
            <a:off x="3089475" y="2175308"/>
            <a:ext cx="6065386" cy="2974719"/>
            <a:chOff x="3089475" y="2175308"/>
            <a:chExt cx="6065386" cy="2974719"/>
          </a:xfrm>
          <a:solidFill>
            <a:schemeClr val="tx1"/>
          </a:solidFill>
        </p:grpSpPr>
        <p:sp>
          <p:nvSpPr>
            <p:cNvPr id="10" name="Freeform: Shape 9">
              <a:extLst>
                <a:ext uri="{FF2B5EF4-FFF2-40B4-BE49-F238E27FC236}">
                  <a16:creationId xmlns:a16="http://schemas.microsoft.com/office/drawing/2014/main" id="{F60A72C8-9094-F598-3247-88AD5EA25E4A}"/>
                </a:ext>
              </a:extLst>
            </p:cNvPr>
            <p:cNvSpPr/>
            <p:nvPr/>
          </p:nvSpPr>
          <p:spPr>
            <a:xfrm>
              <a:off x="4831148" y="2265275"/>
              <a:ext cx="1888939" cy="1861321"/>
            </a:xfrm>
            <a:custGeom>
              <a:avLst/>
              <a:gdLst>
                <a:gd name="connsiteX0" fmla="*/ 932655 w 1888939"/>
                <a:gd name="connsiteY0" fmla="*/ 1342687 h 1861321"/>
                <a:gd name="connsiteX1" fmla="*/ 520469 w 1888939"/>
                <a:gd name="connsiteY1" fmla="*/ 930501 h 1861321"/>
                <a:gd name="connsiteX2" fmla="*/ 932655 w 1888939"/>
                <a:gd name="connsiteY2" fmla="*/ 518316 h 1861321"/>
                <a:gd name="connsiteX3" fmla="*/ 1344840 w 1888939"/>
                <a:gd name="connsiteY3" fmla="*/ 930501 h 1861321"/>
                <a:gd name="connsiteX4" fmla="*/ 932655 w 1888939"/>
                <a:gd name="connsiteY4" fmla="*/ 1342687 h 1861321"/>
                <a:gd name="connsiteX5" fmla="*/ 1429417 w 1888939"/>
                <a:gd name="connsiteY5" fmla="*/ 144725 h 1861321"/>
                <a:gd name="connsiteX6" fmla="*/ 145088 w 1888939"/>
                <a:gd name="connsiteY6" fmla="*/ 432013 h 1861321"/>
                <a:gd name="connsiteX7" fmla="*/ 432370 w 1888939"/>
                <a:gd name="connsiteY7" fmla="*/ 1716342 h 1861321"/>
                <a:gd name="connsiteX8" fmla="*/ 1429417 w 1888939"/>
                <a:gd name="connsiteY8" fmla="*/ 1716342 h 1861321"/>
                <a:gd name="connsiteX9" fmla="*/ 1506989 w 1888939"/>
                <a:gd name="connsiteY9" fmla="*/ 1791175 h 1861321"/>
                <a:gd name="connsiteX10" fmla="*/ 1889114 w 1888939"/>
                <a:gd name="connsiteY10" fmla="*/ 1791175 h 1861321"/>
                <a:gd name="connsiteX11" fmla="*/ 1889114 w 1888939"/>
                <a:gd name="connsiteY11" fmla="*/ 69892 h 1861321"/>
                <a:gd name="connsiteX12" fmla="*/ 1506989 w 1888939"/>
                <a:gd name="connsiteY12" fmla="*/ 69892 h 1861321"/>
                <a:gd name="connsiteX13" fmla="*/ 1429417 w 1888939"/>
                <a:gd name="connsiteY13" fmla="*/ 144725 h 186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939" h="1861321">
                  <a:moveTo>
                    <a:pt x="932655" y="1342687"/>
                  </a:moveTo>
                  <a:cubicBezTo>
                    <a:pt x="705010" y="1342687"/>
                    <a:pt x="520469" y="1158146"/>
                    <a:pt x="520469" y="930501"/>
                  </a:cubicBezTo>
                  <a:cubicBezTo>
                    <a:pt x="520469" y="702857"/>
                    <a:pt x="705010" y="518316"/>
                    <a:pt x="932655" y="518316"/>
                  </a:cubicBezTo>
                  <a:cubicBezTo>
                    <a:pt x="1160299" y="518316"/>
                    <a:pt x="1344840" y="702857"/>
                    <a:pt x="1344840" y="930501"/>
                  </a:cubicBezTo>
                  <a:cubicBezTo>
                    <a:pt x="1344840" y="1158146"/>
                    <a:pt x="1160299" y="1342687"/>
                    <a:pt x="932655" y="1342687"/>
                  </a:cubicBezTo>
                  <a:moveTo>
                    <a:pt x="1429417" y="144725"/>
                  </a:moveTo>
                  <a:cubicBezTo>
                    <a:pt x="995425" y="-130603"/>
                    <a:pt x="420410" y="-1979"/>
                    <a:pt x="145088" y="432013"/>
                  </a:cubicBezTo>
                  <a:cubicBezTo>
                    <a:pt x="-130241" y="865999"/>
                    <a:pt x="-1619" y="1441014"/>
                    <a:pt x="432370" y="1716342"/>
                  </a:cubicBezTo>
                  <a:cubicBezTo>
                    <a:pt x="736682" y="1909398"/>
                    <a:pt x="1125106" y="1909398"/>
                    <a:pt x="1429417" y="1716342"/>
                  </a:cubicBezTo>
                  <a:cubicBezTo>
                    <a:pt x="1462726" y="1761496"/>
                    <a:pt x="1446549" y="1791175"/>
                    <a:pt x="1506989" y="1791175"/>
                  </a:cubicBezTo>
                  <a:lnTo>
                    <a:pt x="1889114" y="1791175"/>
                  </a:lnTo>
                  <a:lnTo>
                    <a:pt x="1889114" y="69892"/>
                  </a:lnTo>
                  <a:lnTo>
                    <a:pt x="1506989" y="69892"/>
                  </a:lnTo>
                  <a:cubicBezTo>
                    <a:pt x="1446549" y="69892"/>
                    <a:pt x="1462726" y="99507"/>
                    <a:pt x="1429417" y="144725"/>
                  </a:cubicBezTo>
                </a:path>
              </a:pathLst>
            </a:custGeom>
            <a:grpFill/>
            <a:ln w="6363" cap="flat">
              <a:noFill/>
              <a:prstDash val="solid"/>
              <a:miter/>
            </a:ln>
          </p:spPr>
          <p:txBody>
            <a:bodyPr rtlCol="0" anchor="ctr"/>
            <a:lstStyle/>
            <a:p>
              <a:endParaRPr lang="sv-SE" dirty="0"/>
            </a:p>
          </p:txBody>
        </p:sp>
        <p:sp>
          <p:nvSpPr>
            <p:cNvPr id="11" name="Freeform: Shape 10">
              <a:extLst>
                <a:ext uri="{FF2B5EF4-FFF2-40B4-BE49-F238E27FC236}">
                  <a16:creationId xmlns:a16="http://schemas.microsoft.com/office/drawing/2014/main" id="{9C2D48EB-9458-DE9F-3C3B-15A6042F73DE}"/>
                </a:ext>
              </a:extLst>
            </p:cNvPr>
            <p:cNvSpPr/>
            <p:nvPr/>
          </p:nvSpPr>
          <p:spPr>
            <a:xfrm>
              <a:off x="8742675" y="2175308"/>
              <a:ext cx="412185" cy="412185"/>
            </a:xfrm>
            <a:custGeom>
              <a:avLst/>
              <a:gdLst>
                <a:gd name="connsiteX0" fmla="*/ 206267 w 412185"/>
                <a:gd name="connsiteY0" fmla="*/ -188 h 412185"/>
                <a:gd name="connsiteX1" fmla="*/ 174 w 412185"/>
                <a:gd name="connsiteY1" fmla="*/ 205905 h 412185"/>
                <a:gd name="connsiteX2" fmla="*/ 206267 w 412185"/>
                <a:gd name="connsiteY2" fmla="*/ 411998 h 412185"/>
                <a:gd name="connsiteX3" fmla="*/ 412360 w 412185"/>
                <a:gd name="connsiteY3" fmla="*/ 205905 h 412185"/>
                <a:gd name="connsiteX4" fmla="*/ 206267 w 412185"/>
                <a:gd name="connsiteY4" fmla="*/ -188 h 4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85" h="412185">
                  <a:moveTo>
                    <a:pt x="206267" y="-188"/>
                  </a:moveTo>
                  <a:cubicBezTo>
                    <a:pt x="92445" y="-188"/>
                    <a:pt x="174" y="92083"/>
                    <a:pt x="174" y="205905"/>
                  </a:cubicBezTo>
                  <a:cubicBezTo>
                    <a:pt x="174" y="319728"/>
                    <a:pt x="92445" y="411998"/>
                    <a:pt x="206267" y="411998"/>
                  </a:cubicBezTo>
                  <a:cubicBezTo>
                    <a:pt x="320089" y="411998"/>
                    <a:pt x="412360" y="319728"/>
                    <a:pt x="412360" y="205905"/>
                  </a:cubicBezTo>
                  <a:cubicBezTo>
                    <a:pt x="412360" y="92083"/>
                    <a:pt x="320089" y="-188"/>
                    <a:pt x="206267" y="-188"/>
                  </a:cubicBezTo>
                </a:path>
              </a:pathLst>
            </a:custGeom>
            <a:grpFill/>
            <a:ln w="6363"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2AE34F61-A0B7-01BC-071A-7099ABA6BBBA}"/>
                </a:ext>
              </a:extLst>
            </p:cNvPr>
            <p:cNvSpPr/>
            <p:nvPr/>
          </p:nvSpPr>
          <p:spPr>
            <a:xfrm>
              <a:off x="7106543" y="2255235"/>
              <a:ext cx="1861204" cy="1861204"/>
            </a:xfrm>
            <a:custGeom>
              <a:avLst/>
              <a:gdLst>
                <a:gd name="connsiteX0" fmla="*/ 930840 w 1861204"/>
                <a:gd name="connsiteY0" fmla="*/ 1342536 h 1861204"/>
                <a:gd name="connsiteX1" fmla="*/ 518654 w 1861204"/>
                <a:gd name="connsiteY1" fmla="*/ 930351 h 1861204"/>
                <a:gd name="connsiteX2" fmla="*/ 930840 w 1861204"/>
                <a:gd name="connsiteY2" fmla="*/ 518165 h 1861204"/>
                <a:gd name="connsiteX3" fmla="*/ 1343026 w 1861204"/>
                <a:gd name="connsiteY3" fmla="*/ 930351 h 1861204"/>
                <a:gd name="connsiteX4" fmla="*/ 1343026 w 1861204"/>
                <a:gd name="connsiteY4" fmla="*/ 930415 h 1861204"/>
                <a:gd name="connsiteX5" fmla="*/ 930903 w 1861204"/>
                <a:gd name="connsiteY5" fmla="*/ 1342536 h 1861204"/>
                <a:gd name="connsiteX6" fmla="*/ 930840 w 1861204"/>
                <a:gd name="connsiteY6" fmla="*/ 1342536 h 1861204"/>
                <a:gd name="connsiteX7" fmla="*/ 930840 w 1861204"/>
                <a:gd name="connsiteY7" fmla="*/ -187 h 1861204"/>
                <a:gd name="connsiteX8" fmla="*/ 174 w 1861204"/>
                <a:gd name="connsiteY8" fmla="*/ 930351 h 1861204"/>
                <a:gd name="connsiteX9" fmla="*/ 930713 w 1861204"/>
                <a:gd name="connsiteY9" fmla="*/ 1861017 h 1861204"/>
                <a:gd name="connsiteX10" fmla="*/ 1861378 w 1861204"/>
                <a:gd name="connsiteY10" fmla="*/ 930478 h 1861204"/>
                <a:gd name="connsiteX11" fmla="*/ 1861378 w 1861204"/>
                <a:gd name="connsiteY11" fmla="*/ 930415 h 1861204"/>
                <a:gd name="connsiteX12" fmla="*/ 930840 w 1861204"/>
                <a:gd name="connsiteY12" fmla="*/ -187 h 18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204" h="1861204">
                  <a:moveTo>
                    <a:pt x="930840" y="1342536"/>
                  </a:moveTo>
                  <a:cubicBezTo>
                    <a:pt x="703195" y="1342536"/>
                    <a:pt x="518654" y="1157995"/>
                    <a:pt x="518654" y="930351"/>
                  </a:cubicBezTo>
                  <a:cubicBezTo>
                    <a:pt x="518654" y="702706"/>
                    <a:pt x="703195" y="518165"/>
                    <a:pt x="930840" y="518165"/>
                  </a:cubicBezTo>
                  <a:cubicBezTo>
                    <a:pt x="1158485" y="518165"/>
                    <a:pt x="1343026" y="702706"/>
                    <a:pt x="1343026" y="930351"/>
                  </a:cubicBezTo>
                  <a:cubicBezTo>
                    <a:pt x="1343026" y="930370"/>
                    <a:pt x="1343026" y="930395"/>
                    <a:pt x="1343026" y="930415"/>
                  </a:cubicBezTo>
                  <a:cubicBezTo>
                    <a:pt x="1343026" y="1158021"/>
                    <a:pt x="1158510" y="1342536"/>
                    <a:pt x="930903" y="1342536"/>
                  </a:cubicBezTo>
                  <a:cubicBezTo>
                    <a:pt x="930884" y="1342536"/>
                    <a:pt x="930859" y="1342536"/>
                    <a:pt x="930840" y="1342536"/>
                  </a:cubicBezTo>
                  <a:moveTo>
                    <a:pt x="930840" y="-187"/>
                  </a:moveTo>
                  <a:cubicBezTo>
                    <a:pt x="416882" y="-226"/>
                    <a:pt x="206" y="416392"/>
                    <a:pt x="174" y="930351"/>
                  </a:cubicBezTo>
                  <a:cubicBezTo>
                    <a:pt x="136" y="1444309"/>
                    <a:pt x="416754" y="1860978"/>
                    <a:pt x="930713" y="1861017"/>
                  </a:cubicBezTo>
                  <a:cubicBezTo>
                    <a:pt x="1444671" y="1861055"/>
                    <a:pt x="1861340" y="1444437"/>
                    <a:pt x="1861378" y="930478"/>
                  </a:cubicBezTo>
                  <a:cubicBezTo>
                    <a:pt x="1861378" y="930459"/>
                    <a:pt x="1861378" y="930434"/>
                    <a:pt x="1861378" y="930415"/>
                  </a:cubicBezTo>
                  <a:cubicBezTo>
                    <a:pt x="1861378" y="416482"/>
                    <a:pt x="1444773" y="-149"/>
                    <a:pt x="930840" y="-187"/>
                  </a:cubicBezTo>
                </a:path>
              </a:pathLst>
            </a:custGeom>
            <a:grpFill/>
            <a:ln w="6363"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7E5A129C-8697-1746-8D46-FC891E6D7772}"/>
                </a:ext>
              </a:extLst>
            </p:cNvPr>
            <p:cNvSpPr/>
            <p:nvPr/>
          </p:nvSpPr>
          <p:spPr>
            <a:xfrm>
              <a:off x="7108225" y="4218975"/>
              <a:ext cx="1857968" cy="931052"/>
            </a:xfrm>
            <a:custGeom>
              <a:avLst/>
              <a:gdLst>
                <a:gd name="connsiteX0" fmla="*/ 929158 w 1857968"/>
                <a:gd name="connsiteY0" fmla="*/ 411936 h 931052"/>
                <a:gd name="connsiteX1" fmla="*/ 519775 w 1857968"/>
                <a:gd name="connsiteY1" fmla="*/ 47834 h 931052"/>
                <a:gd name="connsiteX2" fmla="*/ 468825 w 1857968"/>
                <a:gd name="connsiteY2" fmla="*/ -186 h 931052"/>
                <a:gd name="connsiteX3" fmla="*/ 53391 w 1857968"/>
                <a:gd name="connsiteY3" fmla="*/ -186 h 931052"/>
                <a:gd name="connsiteX4" fmla="*/ 174 w 1857968"/>
                <a:gd name="connsiteY4" fmla="*/ 52445 h 931052"/>
                <a:gd name="connsiteX5" fmla="*/ 212 w 1857968"/>
                <a:gd name="connsiteY5" fmla="*/ 54713 h 931052"/>
                <a:gd name="connsiteX6" fmla="*/ 983573 w 1857968"/>
                <a:gd name="connsiteY6" fmla="*/ 929244 h 931052"/>
                <a:gd name="connsiteX7" fmla="*/ 1858105 w 1857968"/>
                <a:gd name="connsiteY7" fmla="*/ 54713 h 931052"/>
                <a:gd name="connsiteX8" fmla="*/ 1807193 w 1857968"/>
                <a:gd name="connsiteY8" fmla="*/ -148 h 931052"/>
                <a:gd name="connsiteX9" fmla="*/ 1804926 w 1857968"/>
                <a:gd name="connsiteY9" fmla="*/ -186 h 931052"/>
                <a:gd name="connsiteX10" fmla="*/ 1389492 w 1857968"/>
                <a:gd name="connsiteY10" fmla="*/ -186 h 931052"/>
                <a:gd name="connsiteX11" fmla="*/ 1338542 w 1857968"/>
                <a:gd name="connsiteY11" fmla="*/ 47834 h 931052"/>
                <a:gd name="connsiteX12" fmla="*/ 929158 w 1857968"/>
                <a:gd name="connsiteY12" fmla="*/ 411936 h 9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68" h="931052">
                  <a:moveTo>
                    <a:pt x="929158" y="411936"/>
                  </a:moveTo>
                  <a:cubicBezTo>
                    <a:pt x="720111" y="411942"/>
                    <a:pt x="544161" y="255456"/>
                    <a:pt x="519775" y="47834"/>
                  </a:cubicBezTo>
                  <a:cubicBezTo>
                    <a:pt x="517654" y="21111"/>
                    <a:pt x="495625" y="349"/>
                    <a:pt x="468825" y="-186"/>
                  </a:cubicBezTo>
                  <a:lnTo>
                    <a:pt x="53391" y="-186"/>
                  </a:lnTo>
                  <a:cubicBezTo>
                    <a:pt x="24165" y="-345"/>
                    <a:pt x="340" y="23219"/>
                    <a:pt x="174" y="52445"/>
                  </a:cubicBezTo>
                  <a:cubicBezTo>
                    <a:pt x="174" y="53203"/>
                    <a:pt x="187" y="53955"/>
                    <a:pt x="212" y="54713"/>
                  </a:cubicBezTo>
                  <a:cubicBezTo>
                    <a:pt x="30260" y="567754"/>
                    <a:pt x="470525" y="959298"/>
                    <a:pt x="983573" y="929244"/>
                  </a:cubicBezTo>
                  <a:cubicBezTo>
                    <a:pt x="1454657" y="901655"/>
                    <a:pt x="1830509" y="525803"/>
                    <a:pt x="1858105" y="54713"/>
                  </a:cubicBezTo>
                  <a:cubicBezTo>
                    <a:pt x="1859194" y="25506"/>
                    <a:pt x="1836400" y="941"/>
                    <a:pt x="1807193" y="-148"/>
                  </a:cubicBezTo>
                  <a:cubicBezTo>
                    <a:pt x="1806435" y="-180"/>
                    <a:pt x="1805684" y="-192"/>
                    <a:pt x="1804926" y="-186"/>
                  </a:cubicBezTo>
                  <a:lnTo>
                    <a:pt x="1389492" y="-186"/>
                  </a:lnTo>
                  <a:cubicBezTo>
                    <a:pt x="1362705" y="381"/>
                    <a:pt x="1340695" y="21130"/>
                    <a:pt x="1338542" y="47834"/>
                  </a:cubicBezTo>
                  <a:cubicBezTo>
                    <a:pt x="1314156" y="255456"/>
                    <a:pt x="1138207" y="411942"/>
                    <a:pt x="929158" y="411936"/>
                  </a:cubicBezTo>
                </a:path>
              </a:pathLst>
            </a:custGeom>
            <a:grpFill/>
            <a:ln w="6363"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3A3892D-ABF8-0242-BEC2-731EFFE78D33}"/>
                </a:ext>
              </a:extLst>
            </p:cNvPr>
            <p:cNvSpPr/>
            <p:nvPr/>
          </p:nvSpPr>
          <p:spPr>
            <a:xfrm>
              <a:off x="3089475" y="2262963"/>
              <a:ext cx="1554707" cy="1861246"/>
            </a:xfrm>
            <a:custGeom>
              <a:avLst/>
              <a:gdLst>
                <a:gd name="connsiteX0" fmla="*/ 814779 w 1554707"/>
                <a:gd name="connsiteY0" fmla="*/ 534511 h 1861246"/>
                <a:gd name="connsiteX1" fmla="*/ 1174932 w 1554707"/>
                <a:gd name="connsiteY1" fmla="*/ 599600 h 1861246"/>
                <a:gd name="connsiteX2" fmla="*/ 1244989 w 1554707"/>
                <a:gd name="connsiteY2" fmla="*/ 596416 h 1861246"/>
                <a:gd name="connsiteX3" fmla="*/ 1539161 w 1554707"/>
                <a:gd name="connsiteY3" fmla="*/ 302179 h 1861246"/>
                <a:gd name="connsiteX4" fmla="*/ 1539710 w 1554707"/>
                <a:gd name="connsiteY4" fmla="*/ 227608 h 1861246"/>
                <a:gd name="connsiteX5" fmla="*/ 1537442 w 1554707"/>
                <a:gd name="connsiteY5" fmla="*/ 225436 h 1861246"/>
                <a:gd name="connsiteX6" fmla="*/ 838216 w 1554707"/>
                <a:gd name="connsiteY6" fmla="*/ 4504 h 1861246"/>
                <a:gd name="connsiteX7" fmla="*/ 6202 w 1554707"/>
                <a:gd name="connsiteY7" fmla="*/ 825245 h 1861246"/>
                <a:gd name="connsiteX8" fmla="*/ 826031 w 1554707"/>
                <a:gd name="connsiteY8" fmla="*/ 1855117 h 1861246"/>
                <a:gd name="connsiteX9" fmla="*/ 931009 w 1554707"/>
                <a:gd name="connsiteY9" fmla="*/ 1861059 h 1861246"/>
                <a:gd name="connsiteX10" fmla="*/ 1537505 w 1554707"/>
                <a:gd name="connsiteY10" fmla="*/ 1635541 h 1861246"/>
                <a:gd name="connsiteX11" fmla="*/ 1541255 w 1554707"/>
                <a:gd name="connsiteY11" fmla="*/ 1561237 h 1861246"/>
                <a:gd name="connsiteX12" fmla="*/ 1539225 w 1554707"/>
                <a:gd name="connsiteY12" fmla="*/ 1559116 h 1861246"/>
                <a:gd name="connsiteX13" fmla="*/ 1245498 w 1554707"/>
                <a:gd name="connsiteY13" fmla="*/ 1265517 h 1861246"/>
                <a:gd name="connsiteX14" fmla="*/ 1178371 w 1554707"/>
                <a:gd name="connsiteY14" fmla="*/ 1259148 h 1861246"/>
                <a:gd name="connsiteX15" fmla="*/ 931009 w 1554707"/>
                <a:gd name="connsiteY15" fmla="*/ 1342706 h 1861246"/>
                <a:gd name="connsiteX16" fmla="*/ 530223 w 1554707"/>
                <a:gd name="connsiteY16" fmla="*/ 832378 h 1861246"/>
                <a:gd name="connsiteX17" fmla="*/ 814843 w 1554707"/>
                <a:gd name="connsiteY17" fmla="*/ 534511 h 18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4707" h="1861246">
                  <a:moveTo>
                    <a:pt x="814779" y="534511"/>
                  </a:moveTo>
                  <a:cubicBezTo>
                    <a:pt x="950752" y="496745"/>
                    <a:pt x="1078573" y="528143"/>
                    <a:pt x="1174932" y="599600"/>
                  </a:cubicBezTo>
                  <a:cubicBezTo>
                    <a:pt x="1195803" y="616184"/>
                    <a:pt x="1225708" y="614821"/>
                    <a:pt x="1244989" y="596416"/>
                  </a:cubicBezTo>
                  <a:lnTo>
                    <a:pt x="1539161" y="302179"/>
                  </a:lnTo>
                  <a:cubicBezTo>
                    <a:pt x="1559906" y="281736"/>
                    <a:pt x="1560152" y="248351"/>
                    <a:pt x="1539710" y="227608"/>
                  </a:cubicBezTo>
                  <a:cubicBezTo>
                    <a:pt x="1538976" y="226863"/>
                    <a:pt x="1538219" y="226136"/>
                    <a:pt x="1537442" y="225436"/>
                  </a:cubicBezTo>
                  <a:cubicBezTo>
                    <a:pt x="1344641" y="58817"/>
                    <a:pt x="1091751" y="-21092"/>
                    <a:pt x="838216" y="4504"/>
                  </a:cubicBezTo>
                  <a:cubicBezTo>
                    <a:pt x="406924" y="46347"/>
                    <a:pt x="53459" y="394526"/>
                    <a:pt x="6202" y="825245"/>
                  </a:cubicBezTo>
                  <a:cubicBezTo>
                    <a:pt x="-51798" y="1336025"/>
                    <a:pt x="315253" y="1797116"/>
                    <a:pt x="826031" y="1855117"/>
                  </a:cubicBezTo>
                  <a:cubicBezTo>
                    <a:pt x="860884" y="1859072"/>
                    <a:pt x="895932" y="1861059"/>
                    <a:pt x="931009" y="1861059"/>
                  </a:cubicBezTo>
                  <a:cubicBezTo>
                    <a:pt x="1153717" y="1861275"/>
                    <a:pt x="1369042" y="1781207"/>
                    <a:pt x="1537505" y="1635541"/>
                  </a:cubicBezTo>
                  <a:cubicBezTo>
                    <a:pt x="1559058" y="1616059"/>
                    <a:pt x="1560737" y="1582795"/>
                    <a:pt x="1541255" y="1561237"/>
                  </a:cubicBezTo>
                  <a:cubicBezTo>
                    <a:pt x="1540598" y="1560511"/>
                    <a:pt x="1539921" y="1559804"/>
                    <a:pt x="1539225" y="1559116"/>
                  </a:cubicBezTo>
                  <a:lnTo>
                    <a:pt x="1245498" y="1265517"/>
                  </a:lnTo>
                  <a:cubicBezTo>
                    <a:pt x="1227785" y="1247066"/>
                    <a:pt x="1199237" y="1244360"/>
                    <a:pt x="1178371" y="1259148"/>
                  </a:cubicBezTo>
                  <a:cubicBezTo>
                    <a:pt x="1107310" y="1313372"/>
                    <a:pt x="1020394" y="1342731"/>
                    <a:pt x="931009" y="1342706"/>
                  </a:cubicBezTo>
                  <a:cubicBezTo>
                    <a:pt x="671419" y="1342706"/>
                    <a:pt x="467873" y="1102604"/>
                    <a:pt x="530223" y="832378"/>
                  </a:cubicBezTo>
                  <a:cubicBezTo>
                    <a:pt x="564243" y="688922"/>
                    <a:pt x="673080" y="575017"/>
                    <a:pt x="814843" y="534511"/>
                  </a:cubicBezTo>
                </a:path>
              </a:pathLst>
            </a:custGeom>
            <a:grpFill/>
            <a:ln w="6363" cap="flat">
              <a:noFill/>
              <a:prstDash val="solid"/>
              <a:miter/>
            </a:ln>
          </p:spPr>
          <p:txBody>
            <a:bodyPr rtlCol="0" anchor="ctr"/>
            <a:lstStyle/>
            <a:p>
              <a:endParaRPr lang="sv-SE" dirty="0"/>
            </a:p>
          </p:txBody>
        </p:sp>
      </p:grpSp>
      <p:sp>
        <p:nvSpPr>
          <p:cNvPr id="15" name="Freeform: Shape 14">
            <a:extLst>
              <a:ext uri="{FF2B5EF4-FFF2-40B4-BE49-F238E27FC236}">
                <a16:creationId xmlns:a16="http://schemas.microsoft.com/office/drawing/2014/main" id="{0145F27D-B009-AF00-073A-3E7A2A019150}"/>
              </a:ext>
            </a:extLst>
          </p:cNvPr>
          <p:cNvSpPr/>
          <p:nvPr userDrawn="1"/>
        </p:nvSpPr>
        <p:spPr>
          <a:xfrm>
            <a:off x="3521445" y="4317628"/>
            <a:ext cx="149729" cy="260099"/>
          </a:xfrm>
          <a:custGeom>
            <a:avLst/>
            <a:gdLst>
              <a:gd name="connsiteX0" fmla="*/ 29869 w 149729"/>
              <a:gd name="connsiteY0" fmla="*/ 234816 h 260099"/>
              <a:gd name="connsiteX1" fmla="*/ 149729 w 149729"/>
              <a:gd name="connsiteY1" fmla="*/ 234816 h 260099"/>
              <a:gd name="connsiteX2" fmla="*/ 149729 w 149729"/>
              <a:gd name="connsiteY2" fmla="*/ 260100 h 260099"/>
              <a:gd name="connsiteX3" fmla="*/ 0 w 149729"/>
              <a:gd name="connsiteY3" fmla="*/ 260100 h 260099"/>
              <a:gd name="connsiteX4" fmla="*/ 0 w 149729"/>
              <a:gd name="connsiteY4" fmla="*/ 0 h 260099"/>
              <a:gd name="connsiteX5" fmla="*/ 29869 w 149729"/>
              <a:gd name="connsiteY5" fmla="*/ 0 h 260099"/>
              <a:gd name="connsiteX6" fmla="*/ 29869 w 149729"/>
              <a:gd name="connsiteY6" fmla="*/ 234816 h 2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29" h="260099">
                <a:moveTo>
                  <a:pt x="29869" y="234816"/>
                </a:moveTo>
                <a:lnTo>
                  <a:pt x="149729" y="234816"/>
                </a:lnTo>
                <a:lnTo>
                  <a:pt x="149729" y="260100"/>
                </a:lnTo>
                <a:lnTo>
                  <a:pt x="0" y="260100"/>
                </a:lnTo>
                <a:lnTo>
                  <a:pt x="0" y="0"/>
                </a:lnTo>
                <a:lnTo>
                  <a:pt x="29869" y="0"/>
                </a:lnTo>
                <a:lnTo>
                  <a:pt x="29869" y="234816"/>
                </a:lnTo>
                <a:close/>
              </a:path>
            </a:pathLst>
          </a:custGeom>
          <a:solidFill>
            <a:schemeClr val="tx1"/>
          </a:solidFill>
          <a:ln w="6363" cap="flat">
            <a:noFill/>
            <a:prstDash val="solid"/>
            <a:miter/>
          </a:ln>
        </p:spPr>
        <p:txBody>
          <a:bodyPr rtlCol="0" anchor="ctr"/>
          <a:lstStyle/>
          <a:p>
            <a:endParaRPr lang="sv-SE" dirty="0"/>
          </a:p>
        </p:txBody>
      </p:sp>
      <p:grpSp>
        <p:nvGrpSpPr>
          <p:cNvPr id="16" name="Graphic 6">
            <a:extLst>
              <a:ext uri="{FF2B5EF4-FFF2-40B4-BE49-F238E27FC236}">
                <a16:creationId xmlns:a16="http://schemas.microsoft.com/office/drawing/2014/main" id="{9B4350DE-007C-4A86-CC9A-F5AF5457EC4B}"/>
              </a:ext>
            </a:extLst>
          </p:cNvPr>
          <p:cNvGrpSpPr/>
          <p:nvPr userDrawn="1"/>
        </p:nvGrpSpPr>
        <p:grpSpPr>
          <a:xfrm>
            <a:off x="3691555" y="4306929"/>
            <a:ext cx="574525" cy="274302"/>
            <a:chOff x="3691555" y="4306929"/>
            <a:chExt cx="574525" cy="274302"/>
          </a:xfrm>
          <a:solidFill>
            <a:schemeClr val="tx1"/>
          </a:solidFill>
        </p:grpSpPr>
        <p:sp>
          <p:nvSpPr>
            <p:cNvPr id="17" name="Freeform: Shape 16">
              <a:extLst>
                <a:ext uri="{FF2B5EF4-FFF2-40B4-BE49-F238E27FC236}">
                  <a16:creationId xmlns:a16="http://schemas.microsoft.com/office/drawing/2014/main" id="{7B2548C3-A14A-4F67-65F7-421E2F222E3B}"/>
                </a:ext>
              </a:extLst>
            </p:cNvPr>
            <p:cNvSpPr/>
            <p:nvPr/>
          </p:nvSpPr>
          <p:spPr>
            <a:xfrm>
              <a:off x="3691555" y="4400231"/>
              <a:ext cx="161256" cy="181000"/>
            </a:xfrm>
            <a:custGeom>
              <a:avLst/>
              <a:gdLst>
                <a:gd name="connsiteX0" fmla="*/ 28961 w 161256"/>
                <a:gd name="connsiteY0" fmla="*/ 80314 h 181000"/>
                <a:gd name="connsiteX1" fmla="*/ 132580 w 161256"/>
                <a:gd name="connsiteY1" fmla="*/ 80314 h 181000"/>
                <a:gd name="connsiteX2" fmla="*/ 80930 w 161256"/>
                <a:gd name="connsiteY2" fmla="*/ 22995 h 181000"/>
                <a:gd name="connsiteX3" fmla="*/ 28961 w 161256"/>
                <a:gd name="connsiteY3" fmla="*/ 80314 h 181000"/>
                <a:gd name="connsiteX4" fmla="*/ 161431 w 161256"/>
                <a:gd name="connsiteY4" fmla="*/ 94707 h 181000"/>
                <a:gd name="connsiteX5" fmla="*/ 28579 w 161256"/>
                <a:gd name="connsiteY5" fmla="*/ 94707 h 181000"/>
                <a:gd name="connsiteX6" fmla="*/ 80930 w 161256"/>
                <a:gd name="connsiteY6" fmla="*/ 157949 h 181000"/>
                <a:gd name="connsiteX7" fmla="*/ 132963 w 161256"/>
                <a:gd name="connsiteY7" fmla="*/ 116170 h 181000"/>
                <a:gd name="connsiteX8" fmla="*/ 161431 w 161256"/>
                <a:gd name="connsiteY8" fmla="*/ 116170 h 181000"/>
                <a:gd name="connsiteX9" fmla="*/ 80930 w 161256"/>
                <a:gd name="connsiteY9" fmla="*/ 180813 h 181000"/>
                <a:gd name="connsiteX10" fmla="*/ 174 w 161256"/>
                <a:gd name="connsiteY10" fmla="*/ 90504 h 181000"/>
                <a:gd name="connsiteX11" fmla="*/ 80930 w 161256"/>
                <a:gd name="connsiteY11" fmla="*/ -188 h 181000"/>
                <a:gd name="connsiteX12" fmla="*/ 161431 w 161256"/>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56" h="181000">
                  <a:moveTo>
                    <a:pt x="28961" y="80314"/>
                  </a:moveTo>
                  <a:lnTo>
                    <a:pt x="132580" y="80314"/>
                  </a:lnTo>
                  <a:cubicBezTo>
                    <a:pt x="129778" y="43757"/>
                    <a:pt x="110799" y="22995"/>
                    <a:pt x="80930" y="22995"/>
                  </a:cubicBezTo>
                  <a:cubicBezTo>
                    <a:pt x="51060" y="22995"/>
                    <a:pt x="31763" y="44075"/>
                    <a:pt x="28961" y="80314"/>
                  </a:cubicBezTo>
                  <a:moveTo>
                    <a:pt x="161431" y="94707"/>
                  </a:moveTo>
                  <a:lnTo>
                    <a:pt x="28579" y="94707"/>
                  </a:lnTo>
                  <a:cubicBezTo>
                    <a:pt x="29980" y="134766"/>
                    <a:pt x="49341" y="157949"/>
                    <a:pt x="80930" y="157949"/>
                  </a:cubicBezTo>
                  <a:cubicBezTo>
                    <a:pt x="109080" y="157949"/>
                    <a:pt x="128441" y="142154"/>
                    <a:pt x="132963" y="116170"/>
                  </a:cubicBezTo>
                  <a:lnTo>
                    <a:pt x="161431" y="116170"/>
                  </a:lnTo>
                  <a:cubicBezTo>
                    <a:pt x="155826" y="156930"/>
                    <a:pt x="125893" y="180813"/>
                    <a:pt x="80930" y="180813"/>
                  </a:cubicBezTo>
                  <a:cubicBezTo>
                    <a:pt x="30362" y="180813"/>
                    <a:pt x="174" y="147441"/>
                    <a:pt x="174" y="90504"/>
                  </a:cubicBezTo>
                  <a:cubicBezTo>
                    <a:pt x="174" y="33567"/>
                    <a:pt x="30362" y="-188"/>
                    <a:pt x="80930" y="-188"/>
                  </a:cubicBezTo>
                  <a:cubicBezTo>
                    <a:pt x="131498" y="-188"/>
                    <a:pt x="161431" y="33248"/>
                    <a:pt x="161431" y="90504"/>
                  </a:cubicBezTo>
                  <a:close/>
                </a:path>
              </a:pathLst>
            </a:custGeom>
            <a:grpFill/>
            <a:ln w="6363" cap="flat">
              <a:noFill/>
              <a:prstDash val="solid"/>
              <a:miter/>
            </a:ln>
          </p:spPr>
          <p:txBody>
            <a:bodyPr rtlCol="0" anchor="ctr"/>
            <a:lstStyle/>
            <a:p>
              <a:endParaRPr lang="sv-SE" dirty="0"/>
            </a:p>
          </p:txBody>
        </p:sp>
        <p:sp>
          <p:nvSpPr>
            <p:cNvPr id="18" name="Freeform: Shape 17">
              <a:extLst>
                <a:ext uri="{FF2B5EF4-FFF2-40B4-BE49-F238E27FC236}">
                  <a16:creationId xmlns:a16="http://schemas.microsoft.com/office/drawing/2014/main" id="{874DD0DA-617C-CB9B-FFC0-571DDBE1F188}"/>
                </a:ext>
              </a:extLst>
            </p:cNvPr>
            <p:cNvSpPr/>
            <p:nvPr/>
          </p:nvSpPr>
          <p:spPr>
            <a:xfrm>
              <a:off x="3886566" y="4400040"/>
              <a:ext cx="167625" cy="181000"/>
            </a:xfrm>
            <a:custGeom>
              <a:avLst/>
              <a:gdLst>
                <a:gd name="connsiteX0" fmla="*/ 141051 w 167625"/>
                <a:gd name="connsiteY0" fmla="*/ 90121 h 181000"/>
                <a:gd name="connsiteX1" fmla="*/ 85133 w 167625"/>
                <a:gd name="connsiteY1" fmla="*/ 23377 h 181000"/>
                <a:gd name="connsiteX2" fmla="*/ 29661 w 167625"/>
                <a:gd name="connsiteY2" fmla="*/ 90121 h 181000"/>
                <a:gd name="connsiteX3" fmla="*/ 85133 w 167625"/>
                <a:gd name="connsiteY3" fmla="*/ 156930 h 181000"/>
                <a:gd name="connsiteX4" fmla="*/ 141051 w 167625"/>
                <a:gd name="connsiteY4" fmla="*/ 90121 h 181000"/>
                <a:gd name="connsiteX5" fmla="*/ 138949 w 167625"/>
                <a:gd name="connsiteY5" fmla="*/ 3315 h 181000"/>
                <a:gd name="connsiteX6" fmla="*/ 167800 w 167625"/>
                <a:gd name="connsiteY6" fmla="*/ 3315 h 181000"/>
                <a:gd name="connsiteX7" fmla="*/ 167800 w 167625"/>
                <a:gd name="connsiteY7" fmla="*/ 177310 h 181000"/>
                <a:gd name="connsiteX8" fmla="*/ 138949 w 167625"/>
                <a:gd name="connsiteY8" fmla="*/ 177310 h 181000"/>
                <a:gd name="connsiteX9" fmla="*/ 138949 w 167625"/>
                <a:gd name="connsiteY9" fmla="*/ 119991 h 181000"/>
                <a:gd name="connsiteX10" fmla="*/ 138249 w 167625"/>
                <a:gd name="connsiteY10" fmla="*/ 119991 h 181000"/>
                <a:gd name="connsiteX11" fmla="*/ 73924 w 167625"/>
                <a:gd name="connsiteY11" fmla="*/ 180812 h 181000"/>
                <a:gd name="connsiteX12" fmla="*/ 174 w 167625"/>
                <a:gd name="connsiteY12" fmla="*/ 90121 h 181000"/>
                <a:gd name="connsiteX13" fmla="*/ 73988 w 167625"/>
                <a:gd name="connsiteY13" fmla="*/ -188 h 181000"/>
                <a:gd name="connsiteX14" fmla="*/ 138312 w 167625"/>
                <a:gd name="connsiteY14" fmla="*/ 60252 h 181000"/>
                <a:gd name="connsiteX15" fmla="*/ 139013 w 167625"/>
                <a:gd name="connsiteY15" fmla="*/ 60252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1000">
                  <a:moveTo>
                    <a:pt x="141051" y="90121"/>
                  </a:moveTo>
                  <a:cubicBezTo>
                    <a:pt x="141051" y="49043"/>
                    <a:pt x="120671" y="23377"/>
                    <a:pt x="85133" y="23377"/>
                  </a:cubicBezTo>
                  <a:cubicBezTo>
                    <a:pt x="49596" y="23377"/>
                    <a:pt x="29661" y="48342"/>
                    <a:pt x="29661" y="90121"/>
                  </a:cubicBezTo>
                  <a:cubicBezTo>
                    <a:pt x="29661" y="131900"/>
                    <a:pt x="50041" y="156930"/>
                    <a:pt x="85133" y="156930"/>
                  </a:cubicBezTo>
                  <a:cubicBezTo>
                    <a:pt x="120225" y="156930"/>
                    <a:pt x="141051" y="131454"/>
                    <a:pt x="141051" y="90121"/>
                  </a:cubicBezTo>
                  <a:moveTo>
                    <a:pt x="138949" y="3315"/>
                  </a:moveTo>
                  <a:lnTo>
                    <a:pt x="167800" y="3315"/>
                  </a:lnTo>
                  <a:lnTo>
                    <a:pt x="167800" y="177310"/>
                  </a:lnTo>
                  <a:lnTo>
                    <a:pt x="138949" y="177310"/>
                  </a:lnTo>
                  <a:lnTo>
                    <a:pt x="138949" y="119991"/>
                  </a:lnTo>
                  <a:lnTo>
                    <a:pt x="138249" y="119991"/>
                  </a:lnTo>
                  <a:cubicBezTo>
                    <a:pt x="138249" y="158203"/>
                    <a:pt x="113984" y="180812"/>
                    <a:pt x="73924" y="180812"/>
                  </a:cubicBezTo>
                  <a:cubicBezTo>
                    <a:pt x="27560" y="181004"/>
                    <a:pt x="174" y="147440"/>
                    <a:pt x="174" y="90121"/>
                  </a:cubicBezTo>
                  <a:cubicBezTo>
                    <a:pt x="174" y="32803"/>
                    <a:pt x="27623" y="-188"/>
                    <a:pt x="73988" y="-188"/>
                  </a:cubicBezTo>
                  <a:cubicBezTo>
                    <a:pt x="114047" y="-188"/>
                    <a:pt x="138312" y="22294"/>
                    <a:pt x="138312" y="60252"/>
                  </a:cubicBezTo>
                  <a:lnTo>
                    <a:pt x="139013" y="60252"/>
                  </a:lnTo>
                  <a:close/>
                </a:path>
              </a:pathLst>
            </a:custGeom>
            <a:grpFill/>
            <a:ln w="6363"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53279555-2E60-5EA9-EFDF-595686482ECC}"/>
                </a:ext>
              </a:extLst>
            </p:cNvPr>
            <p:cNvSpPr/>
            <p:nvPr/>
          </p:nvSpPr>
          <p:spPr>
            <a:xfrm>
              <a:off x="4098709" y="4306929"/>
              <a:ext cx="167370" cy="274110"/>
            </a:xfrm>
            <a:custGeom>
              <a:avLst/>
              <a:gdLst>
                <a:gd name="connsiteX0" fmla="*/ 140796 w 167370"/>
                <a:gd name="connsiteY0" fmla="*/ 183232 h 274110"/>
                <a:gd name="connsiteX1" fmla="*/ 84879 w 167370"/>
                <a:gd name="connsiteY1" fmla="*/ 116488 h 274110"/>
                <a:gd name="connsiteX2" fmla="*/ 29343 w 167370"/>
                <a:gd name="connsiteY2" fmla="*/ 183232 h 274110"/>
                <a:gd name="connsiteX3" fmla="*/ 84879 w 167370"/>
                <a:gd name="connsiteY3" fmla="*/ 250041 h 274110"/>
                <a:gd name="connsiteX4" fmla="*/ 140796 w 167370"/>
                <a:gd name="connsiteY4" fmla="*/ 183232 h 274110"/>
                <a:gd name="connsiteX5" fmla="*/ 138694 w 167370"/>
                <a:gd name="connsiteY5" fmla="*/ -188 h 274110"/>
                <a:gd name="connsiteX6" fmla="*/ 167545 w 167370"/>
                <a:gd name="connsiteY6" fmla="*/ -188 h 274110"/>
                <a:gd name="connsiteX7" fmla="*/ 167545 w 167370"/>
                <a:gd name="connsiteY7" fmla="*/ 270421 h 274110"/>
                <a:gd name="connsiteX8" fmla="*/ 138694 w 167370"/>
                <a:gd name="connsiteY8" fmla="*/ 270421 h 274110"/>
                <a:gd name="connsiteX9" fmla="*/ 138694 w 167370"/>
                <a:gd name="connsiteY9" fmla="*/ 213102 h 274110"/>
                <a:gd name="connsiteX10" fmla="*/ 138312 w 167370"/>
                <a:gd name="connsiteY10" fmla="*/ 213102 h 274110"/>
                <a:gd name="connsiteX11" fmla="*/ 73988 w 167370"/>
                <a:gd name="connsiteY11" fmla="*/ 273923 h 274110"/>
                <a:gd name="connsiteX12" fmla="*/ 174 w 167370"/>
                <a:gd name="connsiteY12" fmla="*/ 183232 h 274110"/>
                <a:gd name="connsiteX13" fmla="*/ 73988 w 167370"/>
                <a:gd name="connsiteY13" fmla="*/ 92924 h 274110"/>
                <a:gd name="connsiteX14" fmla="*/ 138312 w 167370"/>
                <a:gd name="connsiteY14" fmla="*/ 153363 h 274110"/>
                <a:gd name="connsiteX15" fmla="*/ 139013 w 167370"/>
                <a:gd name="connsiteY15" fmla="*/ 153363 h 2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70" h="274110">
                  <a:moveTo>
                    <a:pt x="140796" y="183232"/>
                  </a:moveTo>
                  <a:cubicBezTo>
                    <a:pt x="140796" y="142154"/>
                    <a:pt x="120416" y="116488"/>
                    <a:pt x="84879" y="116488"/>
                  </a:cubicBezTo>
                  <a:cubicBezTo>
                    <a:pt x="49341" y="116488"/>
                    <a:pt x="29343" y="141453"/>
                    <a:pt x="29343" y="183232"/>
                  </a:cubicBezTo>
                  <a:cubicBezTo>
                    <a:pt x="29343" y="225011"/>
                    <a:pt x="49787" y="250041"/>
                    <a:pt x="84879" y="250041"/>
                  </a:cubicBezTo>
                  <a:cubicBezTo>
                    <a:pt x="119970" y="250041"/>
                    <a:pt x="140796" y="224566"/>
                    <a:pt x="140796" y="183232"/>
                  </a:cubicBezTo>
                  <a:moveTo>
                    <a:pt x="138694" y="-188"/>
                  </a:moveTo>
                  <a:lnTo>
                    <a:pt x="167545" y="-188"/>
                  </a:lnTo>
                  <a:lnTo>
                    <a:pt x="167545" y="270421"/>
                  </a:lnTo>
                  <a:lnTo>
                    <a:pt x="138694" y="270421"/>
                  </a:lnTo>
                  <a:lnTo>
                    <a:pt x="138694" y="213102"/>
                  </a:lnTo>
                  <a:lnTo>
                    <a:pt x="138312" y="213102"/>
                  </a:lnTo>
                  <a:cubicBezTo>
                    <a:pt x="138312" y="251314"/>
                    <a:pt x="114047" y="273923"/>
                    <a:pt x="73988" y="273923"/>
                  </a:cubicBezTo>
                  <a:cubicBezTo>
                    <a:pt x="27623" y="273923"/>
                    <a:pt x="174" y="240169"/>
                    <a:pt x="174" y="183232"/>
                  </a:cubicBezTo>
                  <a:cubicBezTo>
                    <a:pt x="174" y="126296"/>
                    <a:pt x="27623" y="92924"/>
                    <a:pt x="73988" y="92924"/>
                  </a:cubicBezTo>
                  <a:cubicBezTo>
                    <a:pt x="114047" y="92924"/>
                    <a:pt x="138312" y="115405"/>
                    <a:pt x="138312" y="153363"/>
                  </a:cubicBezTo>
                  <a:lnTo>
                    <a:pt x="139013" y="153363"/>
                  </a:lnTo>
                  <a:close/>
                </a:path>
              </a:pathLst>
            </a:custGeom>
            <a:grpFill/>
            <a:ln w="6363"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AD003553-E1A0-7872-6BC0-188150EC777D}"/>
              </a:ext>
            </a:extLst>
          </p:cNvPr>
          <p:cNvSpPr/>
          <p:nvPr userDrawn="1"/>
        </p:nvSpPr>
        <p:spPr>
          <a:xfrm>
            <a:off x="4320469" y="4328200"/>
            <a:ext cx="28850" cy="249527"/>
          </a:xfrm>
          <a:custGeom>
            <a:avLst/>
            <a:gdLst>
              <a:gd name="connsiteX0" fmla="*/ 174 w 28850"/>
              <a:gd name="connsiteY0" fmla="*/ 75346 h 249527"/>
              <a:gd name="connsiteX1" fmla="*/ 29025 w 28850"/>
              <a:gd name="connsiteY1" fmla="*/ 75346 h 249527"/>
              <a:gd name="connsiteX2" fmla="*/ 29025 w 28850"/>
              <a:gd name="connsiteY2" fmla="*/ 249340 h 249527"/>
              <a:gd name="connsiteX3" fmla="*/ 174 w 28850"/>
              <a:gd name="connsiteY3" fmla="*/ 249340 h 249527"/>
              <a:gd name="connsiteX4" fmla="*/ 174 w 28850"/>
              <a:gd name="connsiteY4" fmla="*/ -188 h 249527"/>
              <a:gd name="connsiteX5" fmla="*/ 29025 w 28850"/>
              <a:gd name="connsiteY5" fmla="*/ -188 h 249527"/>
              <a:gd name="connsiteX6" fmla="*/ 29025 w 28850"/>
              <a:gd name="connsiteY6" fmla="*/ 36688 h 249527"/>
              <a:gd name="connsiteX7" fmla="*/ 174 w 28850"/>
              <a:gd name="connsiteY7" fmla="*/ 36688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 h="249527">
                <a:moveTo>
                  <a:pt x="174" y="75346"/>
                </a:moveTo>
                <a:lnTo>
                  <a:pt x="29025" y="75346"/>
                </a:lnTo>
                <a:lnTo>
                  <a:pt x="29025" y="249340"/>
                </a:lnTo>
                <a:lnTo>
                  <a:pt x="174" y="249340"/>
                </a:lnTo>
                <a:close/>
                <a:moveTo>
                  <a:pt x="174" y="-188"/>
                </a:moveTo>
                <a:lnTo>
                  <a:pt x="29025" y="-188"/>
                </a:lnTo>
                <a:lnTo>
                  <a:pt x="29025" y="36688"/>
                </a:lnTo>
                <a:lnTo>
                  <a:pt x="174" y="36688"/>
                </a:lnTo>
                <a:close/>
              </a:path>
            </a:pathLst>
          </a:custGeom>
          <a:solidFill>
            <a:schemeClr val="tx1"/>
          </a:solidFill>
          <a:ln w="6363" cap="flat">
            <a:noFill/>
            <a:prstDash val="solid"/>
            <a:miter/>
          </a:ln>
        </p:spPr>
        <p:txBody>
          <a:bodyPr rtlCol="0" anchor="ctr"/>
          <a:lstStyle/>
          <a:p>
            <a:endParaRPr lang="sv-SE" dirty="0"/>
          </a:p>
        </p:txBody>
      </p:sp>
      <p:grpSp>
        <p:nvGrpSpPr>
          <p:cNvPr id="21" name="Graphic 6">
            <a:extLst>
              <a:ext uri="{FF2B5EF4-FFF2-40B4-BE49-F238E27FC236}">
                <a16:creationId xmlns:a16="http://schemas.microsoft.com/office/drawing/2014/main" id="{A2557ACA-AE4C-2B6F-1FDD-ED2773EC277C}"/>
              </a:ext>
            </a:extLst>
          </p:cNvPr>
          <p:cNvGrpSpPr/>
          <p:nvPr userDrawn="1"/>
        </p:nvGrpSpPr>
        <p:grpSpPr>
          <a:xfrm>
            <a:off x="4403772" y="4307120"/>
            <a:ext cx="1583972" cy="355185"/>
            <a:chOff x="4403772" y="4307120"/>
            <a:chExt cx="1583972" cy="355185"/>
          </a:xfrm>
          <a:solidFill>
            <a:schemeClr val="tx1"/>
          </a:solidFill>
        </p:grpSpPr>
        <p:sp>
          <p:nvSpPr>
            <p:cNvPr id="22" name="Freeform: Shape 21">
              <a:extLst>
                <a:ext uri="{FF2B5EF4-FFF2-40B4-BE49-F238E27FC236}">
                  <a16:creationId xmlns:a16="http://schemas.microsoft.com/office/drawing/2014/main" id="{A78F1161-C083-CFEB-5639-49E119FD94FC}"/>
                </a:ext>
              </a:extLst>
            </p:cNvPr>
            <p:cNvSpPr/>
            <p:nvPr/>
          </p:nvSpPr>
          <p:spPr>
            <a:xfrm>
              <a:off x="4403772" y="4400231"/>
              <a:ext cx="151512" cy="177752"/>
            </a:xfrm>
            <a:custGeom>
              <a:avLst/>
              <a:gdLst>
                <a:gd name="connsiteX0" fmla="*/ 151687 w 151512"/>
                <a:gd name="connsiteY0" fmla="*/ 69041 h 177752"/>
                <a:gd name="connsiteX1" fmla="*/ 151687 w 151512"/>
                <a:gd name="connsiteY1" fmla="*/ 177310 h 177752"/>
                <a:gd name="connsiteX2" fmla="*/ 122836 w 151512"/>
                <a:gd name="connsiteY2" fmla="*/ 177310 h 177752"/>
                <a:gd name="connsiteX3" fmla="*/ 122836 w 151512"/>
                <a:gd name="connsiteY3" fmla="*/ 69742 h 177752"/>
                <a:gd name="connsiteX4" fmla="*/ 78255 w 151512"/>
                <a:gd name="connsiteY4" fmla="*/ 23377 h 177752"/>
                <a:gd name="connsiteX5" fmla="*/ 28706 w 151512"/>
                <a:gd name="connsiteY5" fmla="*/ 82033 h 177752"/>
                <a:gd name="connsiteX6" fmla="*/ 28706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63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2836" y="177310"/>
                  </a:lnTo>
                  <a:lnTo>
                    <a:pt x="122836" y="69742"/>
                  </a:lnTo>
                  <a:cubicBezTo>
                    <a:pt x="122836" y="40573"/>
                    <a:pt x="106660" y="23377"/>
                    <a:pt x="78255" y="23377"/>
                  </a:cubicBezTo>
                  <a:cubicBezTo>
                    <a:pt x="46984" y="23377"/>
                    <a:pt x="28706" y="45158"/>
                    <a:pt x="28706" y="82033"/>
                  </a:cubicBezTo>
                  <a:lnTo>
                    <a:pt x="28706" y="177565"/>
                  </a:lnTo>
                  <a:lnTo>
                    <a:pt x="174" y="177565"/>
                  </a:lnTo>
                  <a:lnTo>
                    <a:pt x="174" y="3316"/>
                  </a:lnTo>
                  <a:lnTo>
                    <a:pt x="28961" y="3316"/>
                  </a:lnTo>
                  <a:lnTo>
                    <a:pt x="28961" y="63055"/>
                  </a:lnTo>
                  <a:lnTo>
                    <a:pt x="29661" y="63055"/>
                  </a:lnTo>
                  <a:cubicBezTo>
                    <a:pt x="29661" y="23377"/>
                    <a:pt x="51825" y="-188"/>
                    <a:pt x="88763"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3" name="Freeform: Shape 22">
              <a:extLst>
                <a:ext uri="{FF2B5EF4-FFF2-40B4-BE49-F238E27FC236}">
                  <a16:creationId xmlns:a16="http://schemas.microsoft.com/office/drawing/2014/main" id="{5E832F3C-F0EF-ECD2-22AF-47B71F264F6F}"/>
                </a:ext>
              </a:extLst>
            </p:cNvPr>
            <p:cNvSpPr/>
            <p:nvPr/>
          </p:nvSpPr>
          <p:spPr>
            <a:xfrm>
              <a:off x="4598083" y="4400231"/>
              <a:ext cx="167370" cy="262074"/>
            </a:xfrm>
            <a:custGeom>
              <a:avLst/>
              <a:gdLst>
                <a:gd name="connsiteX0" fmla="*/ 141051 w 167370"/>
                <a:gd name="connsiteY0" fmla="*/ 89930 h 262074"/>
                <a:gd name="connsiteX1" fmla="*/ 85197 w 167370"/>
                <a:gd name="connsiteY1" fmla="*/ 23504 h 262074"/>
                <a:gd name="connsiteX2" fmla="*/ 29661 w 167370"/>
                <a:gd name="connsiteY2" fmla="*/ 89930 h 262074"/>
                <a:gd name="connsiteX3" fmla="*/ 85197 w 167370"/>
                <a:gd name="connsiteY3" fmla="*/ 156357 h 262074"/>
                <a:gd name="connsiteX4" fmla="*/ 141051 w 167370"/>
                <a:gd name="connsiteY4" fmla="*/ 89930 h 262074"/>
                <a:gd name="connsiteX5" fmla="*/ 138949 w 167370"/>
                <a:gd name="connsiteY5" fmla="*/ 3443 h 262074"/>
                <a:gd name="connsiteX6" fmla="*/ 167545 w 167370"/>
                <a:gd name="connsiteY6" fmla="*/ 3443 h 262074"/>
                <a:gd name="connsiteX7" fmla="*/ 167545 w 167370"/>
                <a:gd name="connsiteY7" fmla="*/ 181259 h 262074"/>
                <a:gd name="connsiteX8" fmla="*/ 84751 w 167370"/>
                <a:gd name="connsiteY8" fmla="*/ 261887 h 262074"/>
                <a:gd name="connsiteX9" fmla="*/ 4569 w 167370"/>
                <a:gd name="connsiteY9" fmla="*/ 197244 h 262074"/>
                <a:gd name="connsiteX10" fmla="*/ 32018 w 167370"/>
                <a:gd name="connsiteY10" fmla="*/ 194442 h 262074"/>
                <a:gd name="connsiteX11" fmla="*/ 84751 w 167370"/>
                <a:gd name="connsiteY11" fmla="*/ 238322 h 262074"/>
                <a:gd name="connsiteX12" fmla="*/ 138822 w 167370"/>
                <a:gd name="connsiteY12" fmla="*/ 183551 h 262074"/>
                <a:gd name="connsiteX13" fmla="*/ 138822 w 167370"/>
                <a:gd name="connsiteY13" fmla="*/ 119864 h 262074"/>
                <a:gd name="connsiteX14" fmla="*/ 138249 w 167370"/>
                <a:gd name="connsiteY14" fmla="*/ 119864 h 262074"/>
                <a:gd name="connsiteX15" fmla="*/ 73924 w 167370"/>
                <a:gd name="connsiteY15" fmla="*/ 180685 h 262074"/>
                <a:gd name="connsiteX16" fmla="*/ 174 w 167370"/>
                <a:gd name="connsiteY16" fmla="*/ 90376 h 262074"/>
                <a:gd name="connsiteX17" fmla="*/ 73924 w 167370"/>
                <a:gd name="connsiteY17" fmla="*/ -188 h 262074"/>
                <a:gd name="connsiteX18" fmla="*/ 138249 w 167370"/>
                <a:gd name="connsiteY18" fmla="*/ 60252 h 262074"/>
                <a:gd name="connsiteX19" fmla="*/ 138949 w 167370"/>
                <a:gd name="connsiteY19" fmla="*/ 60252 h 2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70" h="262074">
                  <a:moveTo>
                    <a:pt x="141051" y="89930"/>
                  </a:moveTo>
                  <a:cubicBezTo>
                    <a:pt x="141051" y="49170"/>
                    <a:pt x="120735" y="23504"/>
                    <a:pt x="85197" y="23504"/>
                  </a:cubicBezTo>
                  <a:cubicBezTo>
                    <a:pt x="49659" y="23504"/>
                    <a:pt x="29661" y="48088"/>
                    <a:pt x="29661" y="89930"/>
                  </a:cubicBezTo>
                  <a:cubicBezTo>
                    <a:pt x="29661" y="131773"/>
                    <a:pt x="50105" y="156357"/>
                    <a:pt x="85197" y="156357"/>
                  </a:cubicBezTo>
                  <a:cubicBezTo>
                    <a:pt x="120289" y="156357"/>
                    <a:pt x="141051" y="130882"/>
                    <a:pt x="141051" y="89930"/>
                  </a:cubicBezTo>
                  <a:moveTo>
                    <a:pt x="138949" y="3443"/>
                  </a:moveTo>
                  <a:lnTo>
                    <a:pt x="167545" y="3443"/>
                  </a:lnTo>
                  <a:lnTo>
                    <a:pt x="167545" y="181259"/>
                  </a:lnTo>
                  <a:cubicBezTo>
                    <a:pt x="167545" y="231763"/>
                    <a:pt x="136848" y="261887"/>
                    <a:pt x="84751" y="261887"/>
                  </a:cubicBezTo>
                  <a:cubicBezTo>
                    <a:pt x="38005" y="261887"/>
                    <a:pt x="8326" y="237622"/>
                    <a:pt x="4569" y="197244"/>
                  </a:cubicBezTo>
                  <a:lnTo>
                    <a:pt x="32018" y="194442"/>
                  </a:lnTo>
                  <a:cubicBezTo>
                    <a:pt x="34120" y="221827"/>
                    <a:pt x="53799" y="238322"/>
                    <a:pt x="84751" y="238322"/>
                  </a:cubicBezTo>
                  <a:cubicBezTo>
                    <a:pt x="118760" y="238322"/>
                    <a:pt x="138822" y="218006"/>
                    <a:pt x="138822" y="183551"/>
                  </a:cubicBezTo>
                  <a:lnTo>
                    <a:pt x="138822" y="119864"/>
                  </a:lnTo>
                  <a:lnTo>
                    <a:pt x="138249" y="119864"/>
                  </a:lnTo>
                  <a:cubicBezTo>
                    <a:pt x="138249" y="158076"/>
                    <a:pt x="114047" y="180685"/>
                    <a:pt x="73924" y="180685"/>
                  </a:cubicBezTo>
                  <a:cubicBezTo>
                    <a:pt x="27560" y="180685"/>
                    <a:pt x="174" y="146931"/>
                    <a:pt x="174" y="90376"/>
                  </a:cubicBezTo>
                  <a:cubicBezTo>
                    <a:pt x="174" y="33822"/>
                    <a:pt x="27432"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1D306C03-5404-488C-414C-20BD4B32091E}"/>
                </a:ext>
              </a:extLst>
            </p:cNvPr>
            <p:cNvSpPr/>
            <p:nvPr/>
          </p:nvSpPr>
          <p:spPr>
            <a:xfrm>
              <a:off x="4880091" y="4343294"/>
              <a:ext cx="116420" cy="238255"/>
            </a:xfrm>
            <a:custGeom>
              <a:avLst/>
              <a:gdLst>
                <a:gd name="connsiteX0" fmla="*/ 116595 w 116420"/>
                <a:gd name="connsiteY0" fmla="*/ 81715 h 238255"/>
                <a:gd name="connsiteX1" fmla="*/ 57493 w 116420"/>
                <a:gd name="connsiteY1" fmla="*/ 81715 h 238255"/>
                <a:gd name="connsiteX2" fmla="*/ 57493 w 116420"/>
                <a:gd name="connsiteY2" fmla="*/ 183615 h 238255"/>
                <a:gd name="connsiteX3" fmla="*/ 89337 w 116420"/>
                <a:gd name="connsiteY3" fmla="*/ 214185 h 238255"/>
                <a:gd name="connsiteX4" fmla="*/ 114302 w 116420"/>
                <a:gd name="connsiteY4" fmla="*/ 208580 h 238255"/>
                <a:gd name="connsiteX5" fmla="*/ 114302 w 116420"/>
                <a:gd name="connsiteY5" fmla="*/ 231062 h 238255"/>
                <a:gd name="connsiteX6" fmla="*/ 80229 w 116420"/>
                <a:gd name="connsiteY6" fmla="*/ 238068 h 238255"/>
                <a:gd name="connsiteX7" fmla="*/ 28897 w 116420"/>
                <a:gd name="connsiteY7" fmla="*/ 185334 h 238255"/>
                <a:gd name="connsiteX8" fmla="*/ 28897 w 116420"/>
                <a:gd name="connsiteY8" fmla="*/ 81715 h 238255"/>
                <a:gd name="connsiteX9" fmla="*/ 174 w 116420"/>
                <a:gd name="connsiteY9" fmla="*/ 81715 h 238255"/>
                <a:gd name="connsiteX10" fmla="*/ 174 w 116420"/>
                <a:gd name="connsiteY10" fmla="*/ 60252 h 238255"/>
                <a:gd name="connsiteX11" fmla="*/ 30362 w 116420"/>
                <a:gd name="connsiteY11" fmla="*/ 60252 h 238255"/>
                <a:gd name="connsiteX12" fmla="*/ 30362 w 116420"/>
                <a:gd name="connsiteY12" fmla="*/ -188 h 238255"/>
                <a:gd name="connsiteX13" fmla="*/ 59212 w 116420"/>
                <a:gd name="connsiteY13" fmla="*/ -188 h 238255"/>
                <a:gd name="connsiteX14" fmla="*/ 59212 w 116420"/>
                <a:gd name="connsiteY14" fmla="*/ 14588 h 238255"/>
                <a:gd name="connsiteX15" fmla="*/ 31763 w 116420"/>
                <a:gd name="connsiteY15" fmla="*/ 59551 h 238255"/>
                <a:gd name="connsiteX16" fmla="*/ 31763 w 116420"/>
                <a:gd name="connsiteY16" fmla="*/ 60252 h 238255"/>
                <a:gd name="connsiteX17" fmla="*/ 116468 w 116420"/>
                <a:gd name="connsiteY17" fmla="*/ 60252 h 2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20" h="238255">
                  <a:moveTo>
                    <a:pt x="116595" y="81715"/>
                  </a:moveTo>
                  <a:lnTo>
                    <a:pt x="57493" y="81715"/>
                  </a:lnTo>
                  <a:lnTo>
                    <a:pt x="57493" y="183615"/>
                  </a:lnTo>
                  <a:cubicBezTo>
                    <a:pt x="57493" y="202721"/>
                    <a:pt x="69020" y="214185"/>
                    <a:pt x="89337" y="214185"/>
                  </a:cubicBezTo>
                  <a:cubicBezTo>
                    <a:pt x="97973" y="214198"/>
                    <a:pt x="106500" y="212287"/>
                    <a:pt x="114302" y="208580"/>
                  </a:cubicBezTo>
                  <a:lnTo>
                    <a:pt x="114302" y="231062"/>
                  </a:lnTo>
                  <a:cubicBezTo>
                    <a:pt x="103545" y="235698"/>
                    <a:pt x="91948" y="238087"/>
                    <a:pt x="80229" y="238068"/>
                  </a:cubicBezTo>
                  <a:cubicBezTo>
                    <a:pt x="47876" y="238068"/>
                    <a:pt x="28897" y="218961"/>
                    <a:pt x="28897" y="185334"/>
                  </a:cubicBezTo>
                  <a:lnTo>
                    <a:pt x="28897" y="81715"/>
                  </a:lnTo>
                  <a:lnTo>
                    <a:pt x="174" y="81715"/>
                  </a:lnTo>
                  <a:lnTo>
                    <a:pt x="174" y="60252"/>
                  </a:lnTo>
                  <a:lnTo>
                    <a:pt x="30362" y="60252"/>
                  </a:lnTo>
                  <a:lnTo>
                    <a:pt x="30362" y="-188"/>
                  </a:lnTo>
                  <a:lnTo>
                    <a:pt x="59212" y="-188"/>
                  </a:lnTo>
                  <a:lnTo>
                    <a:pt x="59212" y="14588"/>
                  </a:lnTo>
                  <a:cubicBezTo>
                    <a:pt x="59123" y="33510"/>
                    <a:pt x="48551" y="50826"/>
                    <a:pt x="31763" y="59551"/>
                  </a:cubicBezTo>
                  <a:lnTo>
                    <a:pt x="31763" y="60252"/>
                  </a:lnTo>
                  <a:lnTo>
                    <a:pt x="116468" y="60252"/>
                  </a:lnTo>
                  <a:close/>
                </a:path>
              </a:pathLst>
            </a:custGeom>
            <a:grpFill/>
            <a:ln w="6363"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4AA1B993-8CE0-5E54-0649-71D0F0529B65}"/>
                </a:ext>
              </a:extLst>
            </p:cNvPr>
            <p:cNvSpPr/>
            <p:nvPr/>
          </p:nvSpPr>
          <p:spPr>
            <a:xfrm>
              <a:off x="5018675" y="4400231"/>
              <a:ext cx="161320" cy="181000"/>
            </a:xfrm>
            <a:custGeom>
              <a:avLst/>
              <a:gdLst>
                <a:gd name="connsiteX0" fmla="*/ 28961 w 161320"/>
                <a:gd name="connsiteY0" fmla="*/ 80314 h 181000"/>
                <a:gd name="connsiteX1" fmla="*/ 132644 w 161320"/>
                <a:gd name="connsiteY1" fmla="*/ 80314 h 181000"/>
                <a:gd name="connsiteX2" fmla="*/ 80994 w 161320"/>
                <a:gd name="connsiteY2" fmla="*/ 22995 h 181000"/>
                <a:gd name="connsiteX3" fmla="*/ 28961 w 161320"/>
                <a:gd name="connsiteY3" fmla="*/ 80314 h 181000"/>
                <a:gd name="connsiteX4" fmla="*/ 161495 w 161320"/>
                <a:gd name="connsiteY4" fmla="*/ 94707 h 181000"/>
                <a:gd name="connsiteX5" fmla="*/ 28579 w 161320"/>
                <a:gd name="connsiteY5" fmla="*/ 94707 h 181000"/>
                <a:gd name="connsiteX6" fmla="*/ 80994 w 161320"/>
                <a:gd name="connsiteY6" fmla="*/ 157949 h 181000"/>
                <a:gd name="connsiteX7" fmla="*/ 133026 w 161320"/>
                <a:gd name="connsiteY7" fmla="*/ 116170 h 181000"/>
                <a:gd name="connsiteX8" fmla="*/ 161495 w 161320"/>
                <a:gd name="connsiteY8" fmla="*/ 116170 h 181000"/>
                <a:gd name="connsiteX9" fmla="*/ 80994 w 161320"/>
                <a:gd name="connsiteY9" fmla="*/ 180813 h 181000"/>
                <a:gd name="connsiteX10" fmla="*/ 174 w 161320"/>
                <a:gd name="connsiteY10" fmla="*/ 90504 h 181000"/>
                <a:gd name="connsiteX11" fmla="*/ 80994 w 161320"/>
                <a:gd name="connsiteY11" fmla="*/ -188 h 181000"/>
                <a:gd name="connsiteX12" fmla="*/ 161495 w 161320"/>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20" h="181000">
                  <a:moveTo>
                    <a:pt x="28961" y="80314"/>
                  </a:moveTo>
                  <a:lnTo>
                    <a:pt x="132644" y="80314"/>
                  </a:lnTo>
                  <a:cubicBezTo>
                    <a:pt x="129778" y="43757"/>
                    <a:pt x="110863" y="22995"/>
                    <a:pt x="80994" y="22995"/>
                  </a:cubicBezTo>
                  <a:cubicBezTo>
                    <a:pt x="51124" y="22995"/>
                    <a:pt x="31827" y="44075"/>
                    <a:pt x="28961" y="80314"/>
                  </a:cubicBezTo>
                  <a:moveTo>
                    <a:pt x="161495" y="94707"/>
                  </a:moveTo>
                  <a:lnTo>
                    <a:pt x="28579" y="94707"/>
                  </a:lnTo>
                  <a:cubicBezTo>
                    <a:pt x="29980" y="134766"/>
                    <a:pt x="49341" y="157949"/>
                    <a:pt x="80994" y="157949"/>
                  </a:cubicBezTo>
                  <a:cubicBezTo>
                    <a:pt x="109080" y="157949"/>
                    <a:pt x="128441" y="142154"/>
                    <a:pt x="133026" y="116170"/>
                  </a:cubicBezTo>
                  <a:lnTo>
                    <a:pt x="161495" y="116170"/>
                  </a:lnTo>
                  <a:cubicBezTo>
                    <a:pt x="155826" y="156930"/>
                    <a:pt x="125957" y="180813"/>
                    <a:pt x="80994" y="180813"/>
                  </a:cubicBezTo>
                  <a:cubicBezTo>
                    <a:pt x="30362" y="180813"/>
                    <a:pt x="174" y="147441"/>
                    <a:pt x="174" y="90504"/>
                  </a:cubicBezTo>
                  <a:cubicBezTo>
                    <a:pt x="174" y="33567"/>
                    <a:pt x="30362" y="-188"/>
                    <a:pt x="80994" y="-188"/>
                  </a:cubicBezTo>
                  <a:cubicBezTo>
                    <a:pt x="131625" y="-188"/>
                    <a:pt x="161495" y="33248"/>
                    <a:pt x="161495" y="90504"/>
                  </a:cubicBezTo>
                  <a:close/>
                </a:path>
              </a:pathLst>
            </a:custGeom>
            <a:grpFill/>
            <a:ln w="6363"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9A0DCD57-D7AB-99AE-6E40-BEC9A1F0C56C}"/>
                </a:ext>
              </a:extLst>
            </p:cNvPr>
            <p:cNvSpPr/>
            <p:nvPr/>
          </p:nvSpPr>
          <p:spPr>
            <a:xfrm>
              <a:off x="5213304" y="4400040"/>
              <a:ext cx="165141" cy="180999"/>
            </a:xfrm>
            <a:custGeom>
              <a:avLst/>
              <a:gdLst>
                <a:gd name="connsiteX0" fmla="*/ 174 w 165141"/>
                <a:gd name="connsiteY0" fmla="*/ 90121 h 180999"/>
                <a:gd name="connsiteX1" fmla="*/ 84496 w 165141"/>
                <a:gd name="connsiteY1" fmla="*/ -188 h 180999"/>
                <a:gd name="connsiteX2" fmla="*/ 164233 w 165141"/>
                <a:gd name="connsiteY2" fmla="*/ 60952 h 180999"/>
                <a:gd name="connsiteX3" fmla="*/ 135446 w 165141"/>
                <a:gd name="connsiteY3" fmla="*/ 60952 h 180999"/>
                <a:gd name="connsiteX4" fmla="*/ 84496 w 165141"/>
                <a:gd name="connsiteY4" fmla="*/ 23377 h 180999"/>
                <a:gd name="connsiteX5" fmla="*/ 29661 w 165141"/>
                <a:gd name="connsiteY5" fmla="*/ 90121 h 180999"/>
                <a:gd name="connsiteX6" fmla="*/ 84496 w 165141"/>
                <a:gd name="connsiteY6" fmla="*/ 156930 h 180999"/>
                <a:gd name="connsiteX7" fmla="*/ 136465 w 165141"/>
                <a:gd name="connsiteY7" fmla="*/ 115788 h 180999"/>
                <a:gd name="connsiteX8" fmla="*/ 165316 w 165141"/>
                <a:gd name="connsiteY8" fmla="*/ 115788 h 180999"/>
                <a:gd name="connsiteX9" fmla="*/ 84496 w 165141"/>
                <a:gd name="connsiteY9" fmla="*/ 180812 h 180999"/>
                <a:gd name="connsiteX10" fmla="*/ 174 w 165141"/>
                <a:gd name="connsiteY10"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1" h="180999">
                  <a:moveTo>
                    <a:pt x="174" y="90121"/>
                  </a:moveTo>
                  <a:cubicBezTo>
                    <a:pt x="174" y="33567"/>
                    <a:pt x="32018" y="-188"/>
                    <a:pt x="84496" y="-188"/>
                  </a:cubicBezTo>
                  <a:cubicBezTo>
                    <a:pt x="127040" y="-188"/>
                    <a:pt x="155826" y="21976"/>
                    <a:pt x="164233" y="60952"/>
                  </a:cubicBezTo>
                  <a:lnTo>
                    <a:pt x="135446" y="60952"/>
                  </a:lnTo>
                  <a:cubicBezTo>
                    <a:pt x="129434" y="37987"/>
                    <a:pt x="108214" y="22332"/>
                    <a:pt x="84496" y="23377"/>
                  </a:cubicBezTo>
                  <a:cubicBezTo>
                    <a:pt x="50041" y="23377"/>
                    <a:pt x="29661" y="48342"/>
                    <a:pt x="29661" y="90121"/>
                  </a:cubicBezTo>
                  <a:cubicBezTo>
                    <a:pt x="29661" y="131900"/>
                    <a:pt x="50041" y="156930"/>
                    <a:pt x="84496" y="156930"/>
                  </a:cubicBezTo>
                  <a:cubicBezTo>
                    <a:pt x="111500" y="156930"/>
                    <a:pt x="129778" y="141772"/>
                    <a:pt x="136465" y="115788"/>
                  </a:cubicBezTo>
                  <a:lnTo>
                    <a:pt x="165316" y="115788"/>
                  </a:lnTo>
                  <a:cubicBezTo>
                    <a:pt x="157610" y="156930"/>
                    <a:pt x="128759" y="180812"/>
                    <a:pt x="84496" y="180812"/>
                  </a:cubicBezTo>
                  <a:cubicBezTo>
                    <a:pt x="31763" y="180812"/>
                    <a:pt x="174" y="147058"/>
                    <a:pt x="174" y="90121"/>
                  </a:cubicBezTo>
                </a:path>
              </a:pathLst>
            </a:custGeom>
            <a:grpFill/>
            <a:ln w="6363"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59A5284A-0F7A-6D65-C415-8BBB2874638E}"/>
                </a:ext>
              </a:extLst>
            </p:cNvPr>
            <p:cNvSpPr/>
            <p:nvPr/>
          </p:nvSpPr>
          <p:spPr>
            <a:xfrm>
              <a:off x="5418888" y="4307120"/>
              <a:ext cx="151448" cy="270863"/>
            </a:xfrm>
            <a:custGeom>
              <a:avLst/>
              <a:gdLst>
                <a:gd name="connsiteX0" fmla="*/ 151623 w 151448"/>
                <a:gd name="connsiteY0" fmla="*/ 162152 h 270863"/>
                <a:gd name="connsiteX1" fmla="*/ 151623 w 151448"/>
                <a:gd name="connsiteY1" fmla="*/ 270421 h 270863"/>
                <a:gd name="connsiteX2" fmla="*/ 122773 w 151448"/>
                <a:gd name="connsiteY2" fmla="*/ 270421 h 270863"/>
                <a:gd name="connsiteX3" fmla="*/ 122773 w 151448"/>
                <a:gd name="connsiteY3" fmla="*/ 162853 h 270863"/>
                <a:gd name="connsiteX4" fmla="*/ 78510 w 151448"/>
                <a:gd name="connsiteY4" fmla="*/ 116488 h 270863"/>
                <a:gd name="connsiteX5" fmla="*/ 28961 w 151448"/>
                <a:gd name="connsiteY5" fmla="*/ 175144 h 270863"/>
                <a:gd name="connsiteX6" fmla="*/ 28961 w 151448"/>
                <a:gd name="connsiteY6" fmla="*/ 270676 h 270863"/>
                <a:gd name="connsiteX7" fmla="*/ 174 w 151448"/>
                <a:gd name="connsiteY7" fmla="*/ 270676 h 270863"/>
                <a:gd name="connsiteX8" fmla="*/ 174 w 151448"/>
                <a:gd name="connsiteY8" fmla="*/ -188 h 270863"/>
                <a:gd name="connsiteX9" fmla="*/ 28961 w 151448"/>
                <a:gd name="connsiteY9" fmla="*/ -188 h 270863"/>
                <a:gd name="connsiteX10" fmla="*/ 28961 w 151448"/>
                <a:gd name="connsiteY10" fmla="*/ 156166 h 270863"/>
                <a:gd name="connsiteX11" fmla="*/ 29661 w 151448"/>
                <a:gd name="connsiteY11" fmla="*/ 156166 h 270863"/>
                <a:gd name="connsiteX12" fmla="*/ 88700 w 151448"/>
                <a:gd name="connsiteY12" fmla="*/ 92924 h 270863"/>
                <a:gd name="connsiteX13" fmla="*/ 151623 w 151448"/>
                <a:gd name="connsiteY13" fmla="*/ 162152 h 2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48" h="270863">
                  <a:moveTo>
                    <a:pt x="151623" y="162152"/>
                  </a:moveTo>
                  <a:lnTo>
                    <a:pt x="151623" y="270421"/>
                  </a:lnTo>
                  <a:lnTo>
                    <a:pt x="122773" y="270421"/>
                  </a:lnTo>
                  <a:lnTo>
                    <a:pt x="122773" y="162853"/>
                  </a:lnTo>
                  <a:cubicBezTo>
                    <a:pt x="122773" y="133684"/>
                    <a:pt x="106660" y="116488"/>
                    <a:pt x="78510" y="116488"/>
                  </a:cubicBezTo>
                  <a:cubicBezTo>
                    <a:pt x="47175" y="116488"/>
                    <a:pt x="28961" y="138269"/>
                    <a:pt x="28961" y="175144"/>
                  </a:cubicBezTo>
                  <a:lnTo>
                    <a:pt x="28961" y="270676"/>
                  </a:lnTo>
                  <a:lnTo>
                    <a:pt x="174" y="270676"/>
                  </a:lnTo>
                  <a:lnTo>
                    <a:pt x="174" y="-188"/>
                  </a:lnTo>
                  <a:lnTo>
                    <a:pt x="28961" y="-188"/>
                  </a:lnTo>
                  <a:lnTo>
                    <a:pt x="28961" y="156166"/>
                  </a:lnTo>
                  <a:lnTo>
                    <a:pt x="29661" y="156166"/>
                  </a:lnTo>
                  <a:cubicBezTo>
                    <a:pt x="29661" y="116488"/>
                    <a:pt x="51761" y="92924"/>
                    <a:pt x="88700" y="92924"/>
                  </a:cubicBezTo>
                  <a:cubicBezTo>
                    <a:pt x="128441" y="92924"/>
                    <a:pt x="151623" y="118399"/>
                    <a:pt x="151623" y="162152"/>
                  </a:cubicBezTo>
                </a:path>
              </a:pathLst>
            </a:custGeom>
            <a:grpFill/>
            <a:ln w="6363"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C5D1EADC-39A3-5C56-D182-A7570E1A9F28}"/>
                </a:ext>
              </a:extLst>
            </p:cNvPr>
            <p:cNvSpPr/>
            <p:nvPr/>
          </p:nvSpPr>
          <p:spPr>
            <a:xfrm>
              <a:off x="5623324" y="4400231"/>
              <a:ext cx="151512" cy="177752"/>
            </a:xfrm>
            <a:custGeom>
              <a:avLst/>
              <a:gdLst>
                <a:gd name="connsiteX0" fmla="*/ 151687 w 151512"/>
                <a:gd name="connsiteY0" fmla="*/ 69041 h 177752"/>
                <a:gd name="connsiteX1" fmla="*/ 151687 w 151512"/>
                <a:gd name="connsiteY1" fmla="*/ 177310 h 177752"/>
                <a:gd name="connsiteX2" fmla="*/ 123091 w 151512"/>
                <a:gd name="connsiteY2" fmla="*/ 177310 h 177752"/>
                <a:gd name="connsiteX3" fmla="*/ 123091 w 151512"/>
                <a:gd name="connsiteY3" fmla="*/ 69742 h 177752"/>
                <a:gd name="connsiteX4" fmla="*/ 78510 w 151512"/>
                <a:gd name="connsiteY4" fmla="*/ 23377 h 177752"/>
                <a:gd name="connsiteX5" fmla="*/ 28961 w 151512"/>
                <a:gd name="connsiteY5" fmla="*/ 82033 h 177752"/>
                <a:gd name="connsiteX6" fmla="*/ 28961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00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3091" y="177310"/>
                  </a:lnTo>
                  <a:lnTo>
                    <a:pt x="123091" y="69742"/>
                  </a:lnTo>
                  <a:cubicBezTo>
                    <a:pt x="123091" y="40573"/>
                    <a:pt x="106914" y="23377"/>
                    <a:pt x="78510" y="23377"/>
                  </a:cubicBezTo>
                  <a:cubicBezTo>
                    <a:pt x="47176" y="23377"/>
                    <a:pt x="28961" y="45158"/>
                    <a:pt x="28961" y="82033"/>
                  </a:cubicBezTo>
                  <a:lnTo>
                    <a:pt x="28961" y="177565"/>
                  </a:lnTo>
                  <a:lnTo>
                    <a:pt x="174" y="177565"/>
                  </a:lnTo>
                  <a:lnTo>
                    <a:pt x="174" y="3316"/>
                  </a:lnTo>
                  <a:lnTo>
                    <a:pt x="28961" y="3316"/>
                  </a:lnTo>
                  <a:lnTo>
                    <a:pt x="28961" y="63055"/>
                  </a:lnTo>
                  <a:lnTo>
                    <a:pt x="29661" y="63055"/>
                  </a:lnTo>
                  <a:cubicBezTo>
                    <a:pt x="29661" y="23377"/>
                    <a:pt x="51761" y="-188"/>
                    <a:pt x="88700"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ED33B58D-3B51-BBF4-A55B-DAED0018F806}"/>
                </a:ext>
              </a:extLst>
            </p:cNvPr>
            <p:cNvSpPr/>
            <p:nvPr/>
          </p:nvSpPr>
          <p:spPr>
            <a:xfrm>
              <a:off x="5817317" y="4400040"/>
              <a:ext cx="170427" cy="180999"/>
            </a:xfrm>
            <a:custGeom>
              <a:avLst/>
              <a:gdLst>
                <a:gd name="connsiteX0" fmla="*/ 141433 w 170427"/>
                <a:gd name="connsiteY0" fmla="*/ 90121 h 180999"/>
                <a:gd name="connsiteX1" fmla="*/ 85515 w 170427"/>
                <a:gd name="connsiteY1" fmla="*/ 23377 h 180999"/>
                <a:gd name="connsiteX2" fmla="*/ 29661 w 170427"/>
                <a:gd name="connsiteY2" fmla="*/ 90121 h 180999"/>
                <a:gd name="connsiteX3" fmla="*/ 85515 w 170427"/>
                <a:gd name="connsiteY3" fmla="*/ 156930 h 180999"/>
                <a:gd name="connsiteX4" fmla="*/ 141433 w 170427"/>
                <a:gd name="connsiteY4" fmla="*/ 90121 h 180999"/>
                <a:gd name="connsiteX5" fmla="*/ 174 w 170427"/>
                <a:gd name="connsiteY5" fmla="*/ 90121 h 180999"/>
                <a:gd name="connsiteX6" fmla="*/ 85515 w 170427"/>
                <a:gd name="connsiteY6" fmla="*/ -188 h 180999"/>
                <a:gd name="connsiteX7" fmla="*/ 170602 w 170427"/>
                <a:gd name="connsiteY7" fmla="*/ 90121 h 180999"/>
                <a:gd name="connsiteX8" fmla="*/ 85515 w 170427"/>
                <a:gd name="connsiteY8" fmla="*/ 180812 h 180999"/>
                <a:gd name="connsiteX9" fmla="*/ 174 w 170427"/>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27" h="180999">
                  <a:moveTo>
                    <a:pt x="141433" y="90121"/>
                  </a:moveTo>
                  <a:cubicBezTo>
                    <a:pt x="141433" y="48342"/>
                    <a:pt x="120671" y="23377"/>
                    <a:pt x="85515" y="23377"/>
                  </a:cubicBezTo>
                  <a:cubicBezTo>
                    <a:pt x="50360" y="23377"/>
                    <a:pt x="29661" y="48342"/>
                    <a:pt x="29661" y="90121"/>
                  </a:cubicBezTo>
                  <a:cubicBezTo>
                    <a:pt x="29661" y="131900"/>
                    <a:pt x="50423" y="156930"/>
                    <a:pt x="85515" y="156930"/>
                  </a:cubicBezTo>
                  <a:cubicBezTo>
                    <a:pt x="120607" y="156930"/>
                    <a:pt x="141433" y="132282"/>
                    <a:pt x="141433" y="90121"/>
                  </a:cubicBezTo>
                  <a:moveTo>
                    <a:pt x="174" y="90121"/>
                  </a:moveTo>
                  <a:cubicBezTo>
                    <a:pt x="174" y="33567"/>
                    <a:pt x="32018" y="-188"/>
                    <a:pt x="85515" y="-188"/>
                  </a:cubicBezTo>
                  <a:cubicBezTo>
                    <a:pt x="139013" y="-188"/>
                    <a:pt x="170602" y="33567"/>
                    <a:pt x="170602" y="90121"/>
                  </a:cubicBezTo>
                  <a:cubicBezTo>
                    <a:pt x="170602" y="146676"/>
                    <a:pt x="138758" y="180812"/>
                    <a:pt x="85515" y="180812"/>
                  </a:cubicBezTo>
                  <a:cubicBezTo>
                    <a:pt x="32273" y="180812"/>
                    <a:pt x="174" y="147058"/>
                    <a:pt x="174" y="90121"/>
                  </a:cubicBezTo>
                </a:path>
              </a:pathLst>
            </a:custGeom>
            <a:grpFill/>
            <a:ln w="6363"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CB076D04-3A81-62B1-8DB8-DA9129D75080}"/>
              </a:ext>
            </a:extLst>
          </p:cNvPr>
          <p:cNvSpPr/>
          <p:nvPr userDrawn="1"/>
        </p:nvSpPr>
        <p:spPr>
          <a:xfrm>
            <a:off x="6032326" y="4307120"/>
            <a:ext cx="28786" cy="270608"/>
          </a:xfrm>
          <a:custGeom>
            <a:avLst/>
            <a:gdLst>
              <a:gd name="connsiteX0" fmla="*/ 0 w 28786"/>
              <a:gd name="connsiteY0" fmla="*/ 0 h 270608"/>
              <a:gd name="connsiteX1" fmla="*/ 28787 w 28786"/>
              <a:gd name="connsiteY1" fmla="*/ 0 h 270608"/>
              <a:gd name="connsiteX2" fmla="*/ 28787 w 28786"/>
              <a:gd name="connsiteY2" fmla="*/ 270608 h 270608"/>
              <a:gd name="connsiteX3" fmla="*/ 0 w 28786"/>
              <a:gd name="connsiteY3" fmla="*/ 270608 h 270608"/>
            </a:gdLst>
            <a:ahLst/>
            <a:cxnLst>
              <a:cxn ang="0">
                <a:pos x="connsiteX0" y="connsiteY0"/>
              </a:cxn>
              <a:cxn ang="0">
                <a:pos x="connsiteX1" y="connsiteY1"/>
              </a:cxn>
              <a:cxn ang="0">
                <a:pos x="connsiteX2" y="connsiteY2"/>
              </a:cxn>
              <a:cxn ang="0">
                <a:pos x="connsiteX3" y="connsiteY3"/>
              </a:cxn>
            </a:cxnLst>
            <a:rect l="l" t="t" r="r" b="b"/>
            <a:pathLst>
              <a:path w="28786" h="270608">
                <a:moveTo>
                  <a:pt x="0" y="0"/>
                </a:moveTo>
                <a:lnTo>
                  <a:pt x="28787" y="0"/>
                </a:lnTo>
                <a:lnTo>
                  <a:pt x="28787" y="270608"/>
                </a:lnTo>
                <a:lnTo>
                  <a:pt x="0" y="270608"/>
                </a:lnTo>
                <a:close/>
              </a:path>
            </a:pathLst>
          </a:custGeom>
          <a:solidFill>
            <a:schemeClr val="tx1"/>
          </a:solidFill>
          <a:ln w="6363" cap="flat">
            <a:noFill/>
            <a:prstDash val="solid"/>
            <a:miter/>
          </a:ln>
        </p:spPr>
        <p:txBody>
          <a:bodyPr rtlCol="0" anchor="ctr"/>
          <a:lstStyle/>
          <a:p>
            <a:endParaRPr lang="sv-SE" dirty="0"/>
          </a:p>
        </p:txBody>
      </p:sp>
      <p:grpSp>
        <p:nvGrpSpPr>
          <p:cNvPr id="31" name="Graphic 6">
            <a:extLst>
              <a:ext uri="{FF2B5EF4-FFF2-40B4-BE49-F238E27FC236}">
                <a16:creationId xmlns:a16="http://schemas.microsoft.com/office/drawing/2014/main" id="{476197D8-5BFA-743C-CD89-92EB41DE228B}"/>
              </a:ext>
            </a:extLst>
          </p:cNvPr>
          <p:cNvGrpSpPr/>
          <p:nvPr userDrawn="1"/>
        </p:nvGrpSpPr>
        <p:grpSpPr>
          <a:xfrm>
            <a:off x="6105057" y="4400040"/>
            <a:ext cx="372508" cy="262137"/>
            <a:chOff x="6105057" y="4400040"/>
            <a:chExt cx="372508" cy="262137"/>
          </a:xfrm>
          <a:solidFill>
            <a:schemeClr val="tx1"/>
          </a:solidFill>
        </p:grpSpPr>
        <p:sp>
          <p:nvSpPr>
            <p:cNvPr id="32" name="Freeform: Shape 31">
              <a:extLst>
                <a:ext uri="{FF2B5EF4-FFF2-40B4-BE49-F238E27FC236}">
                  <a16:creationId xmlns:a16="http://schemas.microsoft.com/office/drawing/2014/main" id="{8A0F88ED-A944-A836-3CDE-93824DE57D0C}"/>
                </a:ext>
              </a:extLst>
            </p:cNvPr>
            <p:cNvSpPr/>
            <p:nvPr/>
          </p:nvSpPr>
          <p:spPr>
            <a:xfrm>
              <a:off x="6105057" y="4400040"/>
              <a:ext cx="170555" cy="180999"/>
            </a:xfrm>
            <a:custGeom>
              <a:avLst/>
              <a:gdLst>
                <a:gd name="connsiteX0" fmla="*/ 141433 w 170555"/>
                <a:gd name="connsiteY0" fmla="*/ 90121 h 180999"/>
                <a:gd name="connsiteX1" fmla="*/ 85579 w 170555"/>
                <a:gd name="connsiteY1" fmla="*/ 23377 h 180999"/>
                <a:gd name="connsiteX2" fmla="*/ 29853 w 170555"/>
                <a:gd name="connsiteY2" fmla="*/ 90121 h 180999"/>
                <a:gd name="connsiteX3" fmla="*/ 85706 w 170555"/>
                <a:gd name="connsiteY3" fmla="*/ 156930 h 180999"/>
                <a:gd name="connsiteX4" fmla="*/ 141561 w 170555"/>
                <a:gd name="connsiteY4" fmla="*/ 90121 h 180999"/>
                <a:gd name="connsiteX5" fmla="*/ 301 w 170555"/>
                <a:gd name="connsiteY5" fmla="*/ 90121 h 180999"/>
                <a:gd name="connsiteX6" fmla="*/ 85706 w 170555"/>
                <a:gd name="connsiteY6" fmla="*/ -188 h 180999"/>
                <a:gd name="connsiteX7" fmla="*/ 170729 w 170555"/>
                <a:gd name="connsiteY7" fmla="*/ 90121 h 180999"/>
                <a:gd name="connsiteX8" fmla="*/ 85706 w 170555"/>
                <a:gd name="connsiteY8" fmla="*/ 180812 h 180999"/>
                <a:gd name="connsiteX9" fmla="*/ 174 w 170555"/>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55" h="180999">
                  <a:moveTo>
                    <a:pt x="141433" y="90121"/>
                  </a:moveTo>
                  <a:cubicBezTo>
                    <a:pt x="141433" y="48342"/>
                    <a:pt x="120735" y="23377"/>
                    <a:pt x="85579" y="23377"/>
                  </a:cubicBezTo>
                  <a:cubicBezTo>
                    <a:pt x="50424" y="23377"/>
                    <a:pt x="29853" y="48533"/>
                    <a:pt x="29853" y="90121"/>
                  </a:cubicBezTo>
                  <a:cubicBezTo>
                    <a:pt x="29853" y="131709"/>
                    <a:pt x="50615" y="156930"/>
                    <a:pt x="85706" y="156930"/>
                  </a:cubicBezTo>
                  <a:cubicBezTo>
                    <a:pt x="120798" y="156930"/>
                    <a:pt x="141561" y="132282"/>
                    <a:pt x="141561" y="90121"/>
                  </a:cubicBezTo>
                  <a:moveTo>
                    <a:pt x="301" y="90121"/>
                  </a:moveTo>
                  <a:cubicBezTo>
                    <a:pt x="301" y="33567"/>
                    <a:pt x="32145" y="-188"/>
                    <a:pt x="85706" y="-188"/>
                  </a:cubicBezTo>
                  <a:cubicBezTo>
                    <a:pt x="139268" y="-188"/>
                    <a:pt x="170729" y="33567"/>
                    <a:pt x="170729" y="90121"/>
                  </a:cubicBezTo>
                  <a:cubicBezTo>
                    <a:pt x="170729" y="146676"/>
                    <a:pt x="138886" y="180812"/>
                    <a:pt x="85706" y="180812"/>
                  </a:cubicBezTo>
                  <a:cubicBezTo>
                    <a:pt x="32527" y="180812"/>
                    <a:pt x="174" y="147440"/>
                    <a:pt x="174" y="90121"/>
                  </a:cubicBezTo>
                </a:path>
              </a:pathLst>
            </a:custGeom>
            <a:grpFill/>
            <a:ln w="6363"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679E9BC9-C03C-49FD-D428-43D67D9E4AE5}"/>
                </a:ext>
              </a:extLst>
            </p:cNvPr>
            <p:cNvSpPr/>
            <p:nvPr/>
          </p:nvSpPr>
          <p:spPr>
            <a:xfrm>
              <a:off x="6310131" y="4400677"/>
              <a:ext cx="167434" cy="261500"/>
            </a:xfrm>
            <a:custGeom>
              <a:avLst/>
              <a:gdLst>
                <a:gd name="connsiteX0" fmla="*/ 140860 w 167434"/>
                <a:gd name="connsiteY0" fmla="*/ 89485 h 261500"/>
                <a:gd name="connsiteX1" fmla="*/ 85006 w 167434"/>
                <a:gd name="connsiteY1" fmla="*/ 23059 h 261500"/>
                <a:gd name="connsiteX2" fmla="*/ 29470 w 167434"/>
                <a:gd name="connsiteY2" fmla="*/ 89485 h 261500"/>
                <a:gd name="connsiteX3" fmla="*/ 85006 w 167434"/>
                <a:gd name="connsiteY3" fmla="*/ 155911 h 261500"/>
                <a:gd name="connsiteX4" fmla="*/ 140860 w 167434"/>
                <a:gd name="connsiteY4" fmla="*/ 89485 h 261500"/>
                <a:gd name="connsiteX5" fmla="*/ 138758 w 167434"/>
                <a:gd name="connsiteY5" fmla="*/ 2997 h 261500"/>
                <a:gd name="connsiteX6" fmla="*/ 167608 w 167434"/>
                <a:gd name="connsiteY6" fmla="*/ 2997 h 261500"/>
                <a:gd name="connsiteX7" fmla="*/ 167608 w 167434"/>
                <a:gd name="connsiteY7" fmla="*/ 180813 h 261500"/>
                <a:gd name="connsiteX8" fmla="*/ 84815 w 167434"/>
                <a:gd name="connsiteY8" fmla="*/ 261313 h 261500"/>
                <a:gd name="connsiteX9" fmla="*/ 4696 w 167434"/>
                <a:gd name="connsiteY9" fmla="*/ 196671 h 261500"/>
                <a:gd name="connsiteX10" fmla="*/ 32145 w 167434"/>
                <a:gd name="connsiteY10" fmla="*/ 193869 h 261500"/>
                <a:gd name="connsiteX11" fmla="*/ 84815 w 167434"/>
                <a:gd name="connsiteY11" fmla="*/ 237749 h 261500"/>
                <a:gd name="connsiteX12" fmla="*/ 138949 w 167434"/>
                <a:gd name="connsiteY12" fmla="*/ 182978 h 261500"/>
                <a:gd name="connsiteX13" fmla="*/ 138949 w 167434"/>
                <a:gd name="connsiteY13" fmla="*/ 119290 h 261500"/>
                <a:gd name="connsiteX14" fmla="*/ 138249 w 167434"/>
                <a:gd name="connsiteY14" fmla="*/ 119290 h 261500"/>
                <a:gd name="connsiteX15" fmla="*/ 73924 w 167434"/>
                <a:gd name="connsiteY15" fmla="*/ 180112 h 261500"/>
                <a:gd name="connsiteX16" fmla="*/ 174 w 167434"/>
                <a:gd name="connsiteY16" fmla="*/ 89803 h 261500"/>
                <a:gd name="connsiteX17" fmla="*/ 73924 w 167434"/>
                <a:gd name="connsiteY17" fmla="*/ -188 h 261500"/>
                <a:gd name="connsiteX18" fmla="*/ 138249 w 167434"/>
                <a:gd name="connsiteY18" fmla="*/ 60252 h 261500"/>
                <a:gd name="connsiteX19" fmla="*/ 138949 w 167434"/>
                <a:gd name="connsiteY19" fmla="*/ 60252 h 2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34" h="261500">
                  <a:moveTo>
                    <a:pt x="140860" y="89485"/>
                  </a:moveTo>
                  <a:cubicBezTo>
                    <a:pt x="140860" y="48724"/>
                    <a:pt x="120480" y="23059"/>
                    <a:pt x="85006" y="23059"/>
                  </a:cubicBezTo>
                  <a:cubicBezTo>
                    <a:pt x="49532" y="23059"/>
                    <a:pt x="29470" y="47642"/>
                    <a:pt x="29470" y="89485"/>
                  </a:cubicBezTo>
                  <a:cubicBezTo>
                    <a:pt x="29470" y="131327"/>
                    <a:pt x="49850" y="155911"/>
                    <a:pt x="85006" y="155911"/>
                  </a:cubicBezTo>
                  <a:cubicBezTo>
                    <a:pt x="120161" y="155911"/>
                    <a:pt x="140860" y="130436"/>
                    <a:pt x="140860" y="89485"/>
                  </a:cubicBezTo>
                  <a:moveTo>
                    <a:pt x="138758" y="2997"/>
                  </a:moveTo>
                  <a:lnTo>
                    <a:pt x="167608" y="2997"/>
                  </a:lnTo>
                  <a:lnTo>
                    <a:pt x="167608" y="180813"/>
                  </a:lnTo>
                  <a:cubicBezTo>
                    <a:pt x="167608" y="231444"/>
                    <a:pt x="136656" y="261313"/>
                    <a:pt x="84815" y="261313"/>
                  </a:cubicBezTo>
                  <a:cubicBezTo>
                    <a:pt x="38132" y="261313"/>
                    <a:pt x="8390" y="237049"/>
                    <a:pt x="4696" y="196671"/>
                  </a:cubicBezTo>
                  <a:lnTo>
                    <a:pt x="32145" y="193869"/>
                  </a:lnTo>
                  <a:cubicBezTo>
                    <a:pt x="34183" y="221254"/>
                    <a:pt x="53926" y="237749"/>
                    <a:pt x="84815" y="237749"/>
                  </a:cubicBezTo>
                  <a:cubicBezTo>
                    <a:pt x="118888" y="237749"/>
                    <a:pt x="138949" y="217433"/>
                    <a:pt x="138949" y="182978"/>
                  </a:cubicBezTo>
                  <a:lnTo>
                    <a:pt x="138949" y="119290"/>
                  </a:lnTo>
                  <a:lnTo>
                    <a:pt x="138249" y="119290"/>
                  </a:lnTo>
                  <a:cubicBezTo>
                    <a:pt x="138249" y="157503"/>
                    <a:pt x="114047" y="180112"/>
                    <a:pt x="73924" y="180112"/>
                  </a:cubicBezTo>
                  <a:cubicBezTo>
                    <a:pt x="27560" y="180112"/>
                    <a:pt x="174" y="146358"/>
                    <a:pt x="174" y="89803"/>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D910C5A3-EEBC-BE72-8984-B50FC8A169B7}"/>
              </a:ext>
            </a:extLst>
          </p:cNvPr>
          <p:cNvSpPr/>
          <p:nvPr userDrawn="1"/>
        </p:nvSpPr>
        <p:spPr>
          <a:xfrm>
            <a:off x="6513612" y="4403734"/>
            <a:ext cx="167307" cy="254813"/>
          </a:xfrm>
          <a:custGeom>
            <a:avLst/>
            <a:gdLst>
              <a:gd name="connsiteX0" fmla="*/ 136355 w 167307"/>
              <a:gd name="connsiteY0" fmla="*/ 0 h 254813"/>
              <a:gd name="connsiteX1" fmla="*/ 167307 w 167307"/>
              <a:gd name="connsiteY1" fmla="*/ 0 h 254813"/>
              <a:gd name="connsiteX2" fmla="*/ 85086 w 167307"/>
              <a:gd name="connsiteY2" fmla="*/ 254814 h 254813"/>
              <a:gd name="connsiteX3" fmla="*/ 54134 w 167307"/>
              <a:gd name="connsiteY3" fmla="*/ 254814 h 254813"/>
              <a:gd name="connsiteX4" fmla="*/ 80501 w 167307"/>
              <a:gd name="connsiteY4" fmla="*/ 173994 h 254813"/>
              <a:gd name="connsiteX5" fmla="*/ 55918 w 167307"/>
              <a:gd name="connsiteY5" fmla="*/ 173994 h 254813"/>
              <a:gd name="connsiteX6" fmla="*/ 0 w 167307"/>
              <a:gd name="connsiteY6" fmla="*/ 0 h 254813"/>
              <a:gd name="connsiteX7" fmla="*/ 30952 w 167307"/>
              <a:gd name="connsiteY7" fmla="*/ 0 h 254813"/>
              <a:gd name="connsiteX8" fmla="*/ 83303 w 167307"/>
              <a:gd name="connsiteY8" fmla="*/ 171829 h 254813"/>
              <a:gd name="connsiteX9" fmla="*/ 84004 w 167307"/>
              <a:gd name="connsiteY9" fmla="*/ 171829 h 254813"/>
              <a:gd name="connsiteX10" fmla="*/ 136355 w 167307"/>
              <a:gd name="connsiteY10" fmla="*/ 0 h 2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07" h="254813">
                <a:moveTo>
                  <a:pt x="136355" y="0"/>
                </a:moveTo>
                <a:lnTo>
                  <a:pt x="167307" y="0"/>
                </a:lnTo>
                <a:lnTo>
                  <a:pt x="85086" y="254814"/>
                </a:lnTo>
                <a:lnTo>
                  <a:pt x="54134" y="254814"/>
                </a:lnTo>
                <a:lnTo>
                  <a:pt x="80501" y="173994"/>
                </a:lnTo>
                <a:lnTo>
                  <a:pt x="55918" y="173994"/>
                </a:lnTo>
                <a:lnTo>
                  <a:pt x="0" y="0"/>
                </a:lnTo>
                <a:lnTo>
                  <a:pt x="30952" y="0"/>
                </a:lnTo>
                <a:lnTo>
                  <a:pt x="83303" y="171829"/>
                </a:lnTo>
                <a:lnTo>
                  <a:pt x="84004" y="171829"/>
                </a:lnTo>
                <a:lnTo>
                  <a:pt x="136355" y="0"/>
                </a:lnTo>
                <a:close/>
              </a:path>
            </a:pathLst>
          </a:custGeom>
          <a:solidFill>
            <a:schemeClr val="tx1"/>
          </a:solidFill>
          <a:ln w="6363"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133DA13E-D4DF-F3CD-D76E-989E522EF319}"/>
              </a:ext>
            </a:extLst>
          </p:cNvPr>
          <p:cNvSpPr/>
          <p:nvPr userDrawn="1"/>
        </p:nvSpPr>
        <p:spPr>
          <a:xfrm>
            <a:off x="4279327" y="4719242"/>
            <a:ext cx="149665" cy="260036"/>
          </a:xfrm>
          <a:custGeom>
            <a:avLst/>
            <a:gdLst>
              <a:gd name="connsiteX0" fmla="*/ 29869 w 149665"/>
              <a:gd name="connsiteY0" fmla="*/ 234752 h 260036"/>
              <a:gd name="connsiteX1" fmla="*/ 149666 w 149665"/>
              <a:gd name="connsiteY1" fmla="*/ 234752 h 260036"/>
              <a:gd name="connsiteX2" fmla="*/ 149666 w 149665"/>
              <a:gd name="connsiteY2" fmla="*/ 260036 h 260036"/>
              <a:gd name="connsiteX3" fmla="*/ 0 w 149665"/>
              <a:gd name="connsiteY3" fmla="*/ 260036 h 260036"/>
              <a:gd name="connsiteX4" fmla="*/ 0 w 149665"/>
              <a:gd name="connsiteY4" fmla="*/ 0 h 260036"/>
              <a:gd name="connsiteX5" fmla="*/ 29869 w 149665"/>
              <a:gd name="connsiteY5" fmla="*/ 0 h 260036"/>
              <a:gd name="connsiteX6" fmla="*/ 29869 w 149665"/>
              <a:gd name="connsiteY6" fmla="*/ 234752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65" h="260036">
                <a:moveTo>
                  <a:pt x="29869" y="234752"/>
                </a:moveTo>
                <a:lnTo>
                  <a:pt x="149666" y="234752"/>
                </a:lnTo>
                <a:lnTo>
                  <a:pt x="149666" y="260036"/>
                </a:lnTo>
                <a:lnTo>
                  <a:pt x="0" y="260036"/>
                </a:lnTo>
                <a:lnTo>
                  <a:pt x="0" y="0"/>
                </a:lnTo>
                <a:lnTo>
                  <a:pt x="29869" y="0"/>
                </a:lnTo>
                <a:lnTo>
                  <a:pt x="29869" y="234752"/>
                </a:lnTo>
                <a:close/>
              </a:path>
            </a:pathLst>
          </a:custGeom>
          <a:solidFill>
            <a:schemeClr val="tx1"/>
          </a:solidFill>
          <a:ln w="6363" cap="flat">
            <a:noFill/>
            <a:prstDash val="solid"/>
            <a:miter/>
          </a:ln>
        </p:spPr>
        <p:txBody>
          <a:bodyPr rtlCol="0" anchor="ctr"/>
          <a:lstStyle/>
          <a:p>
            <a:endParaRPr lang="sv-SE" dirty="0"/>
          </a:p>
        </p:txBody>
      </p:sp>
      <p:grpSp>
        <p:nvGrpSpPr>
          <p:cNvPr id="36" name="Graphic 6">
            <a:extLst>
              <a:ext uri="{FF2B5EF4-FFF2-40B4-BE49-F238E27FC236}">
                <a16:creationId xmlns:a16="http://schemas.microsoft.com/office/drawing/2014/main" id="{B110F81A-67E8-931C-3A10-2DD9C03BD96A}"/>
              </a:ext>
            </a:extLst>
          </p:cNvPr>
          <p:cNvGrpSpPr/>
          <p:nvPr userDrawn="1"/>
        </p:nvGrpSpPr>
        <p:grpSpPr>
          <a:xfrm>
            <a:off x="4450137" y="4745099"/>
            <a:ext cx="494724" cy="237681"/>
            <a:chOff x="4450137" y="4745099"/>
            <a:chExt cx="494724" cy="237681"/>
          </a:xfrm>
          <a:solidFill>
            <a:schemeClr val="tx1"/>
          </a:solidFill>
        </p:grpSpPr>
        <p:sp>
          <p:nvSpPr>
            <p:cNvPr id="37" name="Freeform: Shape 36">
              <a:extLst>
                <a:ext uri="{FF2B5EF4-FFF2-40B4-BE49-F238E27FC236}">
                  <a16:creationId xmlns:a16="http://schemas.microsoft.com/office/drawing/2014/main" id="{E0B26951-2CB1-4735-A071-CB7E681AC9D7}"/>
                </a:ext>
              </a:extLst>
            </p:cNvPr>
            <p:cNvSpPr/>
            <p:nvPr/>
          </p:nvSpPr>
          <p:spPr>
            <a:xfrm>
              <a:off x="4450137" y="4801781"/>
              <a:ext cx="167625" cy="180936"/>
            </a:xfrm>
            <a:custGeom>
              <a:avLst/>
              <a:gdLst>
                <a:gd name="connsiteX0" fmla="*/ 141115 w 167625"/>
                <a:gd name="connsiteY0" fmla="*/ 90185 h 180936"/>
                <a:gd name="connsiteX1" fmla="*/ 85197 w 167625"/>
                <a:gd name="connsiteY1" fmla="*/ 23377 h 180936"/>
                <a:gd name="connsiteX2" fmla="*/ 29661 w 167625"/>
                <a:gd name="connsiteY2" fmla="*/ 90185 h 180936"/>
                <a:gd name="connsiteX3" fmla="*/ 85197 w 167625"/>
                <a:gd name="connsiteY3" fmla="*/ 156930 h 180936"/>
                <a:gd name="connsiteX4" fmla="*/ 141115 w 167625"/>
                <a:gd name="connsiteY4" fmla="*/ 90185 h 180936"/>
                <a:gd name="connsiteX5" fmla="*/ 138949 w 167625"/>
                <a:gd name="connsiteY5" fmla="*/ 3379 h 180936"/>
                <a:gd name="connsiteX6" fmla="*/ 167800 w 167625"/>
                <a:gd name="connsiteY6" fmla="*/ 3379 h 180936"/>
                <a:gd name="connsiteX7" fmla="*/ 167800 w 167625"/>
                <a:gd name="connsiteY7" fmla="*/ 177310 h 180936"/>
                <a:gd name="connsiteX8" fmla="*/ 138949 w 167625"/>
                <a:gd name="connsiteY8" fmla="*/ 177310 h 180936"/>
                <a:gd name="connsiteX9" fmla="*/ 138949 w 167625"/>
                <a:gd name="connsiteY9" fmla="*/ 119991 h 180936"/>
                <a:gd name="connsiteX10" fmla="*/ 138249 w 167625"/>
                <a:gd name="connsiteY10" fmla="*/ 119991 h 180936"/>
                <a:gd name="connsiteX11" fmla="*/ 73924 w 167625"/>
                <a:gd name="connsiteY11" fmla="*/ 180749 h 180936"/>
                <a:gd name="connsiteX12" fmla="*/ 174 w 167625"/>
                <a:gd name="connsiteY12" fmla="*/ 90121 h 180936"/>
                <a:gd name="connsiteX13" fmla="*/ 73924 w 167625"/>
                <a:gd name="connsiteY13" fmla="*/ -188 h 180936"/>
                <a:gd name="connsiteX14" fmla="*/ 138249 w 167625"/>
                <a:gd name="connsiteY14" fmla="*/ 60252 h 180936"/>
                <a:gd name="connsiteX15" fmla="*/ 138949 w 167625"/>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0936">
                  <a:moveTo>
                    <a:pt x="141115" y="90185"/>
                  </a:moveTo>
                  <a:cubicBezTo>
                    <a:pt x="141115" y="49043"/>
                    <a:pt x="120735" y="23377"/>
                    <a:pt x="85197" y="23377"/>
                  </a:cubicBezTo>
                  <a:cubicBezTo>
                    <a:pt x="49659" y="23377"/>
                    <a:pt x="29661" y="48342"/>
                    <a:pt x="29661" y="90185"/>
                  </a:cubicBezTo>
                  <a:cubicBezTo>
                    <a:pt x="29661" y="132027"/>
                    <a:pt x="50105" y="156930"/>
                    <a:pt x="85197" y="156930"/>
                  </a:cubicBezTo>
                  <a:cubicBezTo>
                    <a:pt x="120289" y="156930"/>
                    <a:pt x="141115" y="131454"/>
                    <a:pt x="141115" y="90185"/>
                  </a:cubicBezTo>
                  <a:moveTo>
                    <a:pt x="138949" y="3379"/>
                  </a:moveTo>
                  <a:lnTo>
                    <a:pt x="167800" y="3379"/>
                  </a:lnTo>
                  <a:lnTo>
                    <a:pt x="167800" y="177310"/>
                  </a:lnTo>
                  <a:lnTo>
                    <a:pt x="138949" y="177310"/>
                  </a:lnTo>
                  <a:lnTo>
                    <a:pt x="138949" y="119991"/>
                  </a:lnTo>
                  <a:lnTo>
                    <a:pt x="138249" y="119991"/>
                  </a:lnTo>
                  <a:cubicBezTo>
                    <a:pt x="138249" y="158203"/>
                    <a:pt x="114047" y="180749"/>
                    <a:pt x="73924" y="180749"/>
                  </a:cubicBezTo>
                  <a:cubicBezTo>
                    <a:pt x="27623" y="180749"/>
                    <a:pt x="174" y="146994"/>
                    <a:pt x="174" y="90121"/>
                  </a:cubicBezTo>
                  <a:cubicBezTo>
                    <a:pt x="174" y="33248"/>
                    <a:pt x="27623"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ED9C4837-D87D-D257-6B77-44098EA51C83}"/>
                </a:ext>
              </a:extLst>
            </p:cNvPr>
            <p:cNvSpPr/>
            <p:nvPr/>
          </p:nvSpPr>
          <p:spPr>
            <a:xfrm>
              <a:off x="4659541" y="4801844"/>
              <a:ext cx="147627" cy="180681"/>
            </a:xfrm>
            <a:custGeom>
              <a:avLst/>
              <a:gdLst>
                <a:gd name="connsiteX0" fmla="*/ 174 w 147627"/>
                <a:gd name="connsiteY0" fmla="*/ 121010 h 180681"/>
                <a:gd name="connsiteX1" fmla="*/ 27942 w 147627"/>
                <a:gd name="connsiteY1" fmla="*/ 121010 h 180681"/>
                <a:gd name="connsiteX2" fmla="*/ 73988 w 147627"/>
                <a:gd name="connsiteY2" fmla="*/ 160369 h 180681"/>
                <a:gd name="connsiteX3" fmla="*/ 119652 w 147627"/>
                <a:gd name="connsiteY3" fmla="*/ 130499 h 180681"/>
                <a:gd name="connsiteX4" fmla="*/ 69084 w 147627"/>
                <a:gd name="connsiteY4" fmla="*/ 97127 h 180681"/>
                <a:gd name="connsiteX5" fmla="*/ 5396 w 147627"/>
                <a:gd name="connsiteY5" fmla="*/ 49362 h 180681"/>
                <a:gd name="connsiteX6" fmla="*/ 73924 w 147627"/>
                <a:gd name="connsiteY6" fmla="*/ -188 h 180681"/>
                <a:gd name="connsiteX7" fmla="*/ 142452 w 147627"/>
                <a:gd name="connsiteY7" fmla="*/ 57131 h 180681"/>
                <a:gd name="connsiteX8" fmla="*/ 114748 w 147627"/>
                <a:gd name="connsiteY8" fmla="*/ 57131 h 180681"/>
                <a:gd name="connsiteX9" fmla="*/ 73988 w 147627"/>
                <a:gd name="connsiteY9" fmla="*/ 19556 h 180681"/>
                <a:gd name="connsiteX10" fmla="*/ 33546 w 147627"/>
                <a:gd name="connsiteY10" fmla="*/ 47324 h 180681"/>
                <a:gd name="connsiteX11" fmla="*/ 80357 w 147627"/>
                <a:gd name="connsiteY11" fmla="*/ 75410 h 180681"/>
                <a:gd name="connsiteX12" fmla="*/ 147802 w 147627"/>
                <a:gd name="connsiteY12" fmla="*/ 127825 h 180681"/>
                <a:gd name="connsiteX13" fmla="*/ 73988 w 147627"/>
                <a:gd name="connsiteY13" fmla="*/ 180494 h 180681"/>
                <a:gd name="connsiteX14" fmla="*/ 174 w 147627"/>
                <a:gd name="connsiteY14" fmla="*/ 120755 h 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27" h="180681">
                  <a:moveTo>
                    <a:pt x="174" y="121010"/>
                  </a:moveTo>
                  <a:lnTo>
                    <a:pt x="27942" y="121010"/>
                  </a:lnTo>
                  <a:cubicBezTo>
                    <a:pt x="27942" y="145975"/>
                    <a:pt x="44819" y="160369"/>
                    <a:pt x="73988" y="160369"/>
                  </a:cubicBezTo>
                  <a:cubicBezTo>
                    <a:pt x="103157" y="160369"/>
                    <a:pt x="119652" y="149160"/>
                    <a:pt x="119652" y="130499"/>
                  </a:cubicBezTo>
                  <a:cubicBezTo>
                    <a:pt x="119652" y="106298"/>
                    <a:pt x="95068" y="102031"/>
                    <a:pt x="69084" y="97127"/>
                  </a:cubicBezTo>
                  <a:cubicBezTo>
                    <a:pt x="38832" y="91841"/>
                    <a:pt x="5396" y="85854"/>
                    <a:pt x="5396" y="49362"/>
                  </a:cubicBezTo>
                  <a:cubicBezTo>
                    <a:pt x="5396" y="18728"/>
                    <a:pt x="30872" y="-188"/>
                    <a:pt x="73924" y="-188"/>
                  </a:cubicBezTo>
                  <a:cubicBezTo>
                    <a:pt x="116977" y="-188"/>
                    <a:pt x="142452" y="20893"/>
                    <a:pt x="142452" y="57131"/>
                  </a:cubicBezTo>
                  <a:lnTo>
                    <a:pt x="114748" y="57131"/>
                  </a:lnTo>
                  <a:cubicBezTo>
                    <a:pt x="114748" y="33248"/>
                    <a:pt x="99972" y="19556"/>
                    <a:pt x="73988" y="19556"/>
                  </a:cubicBezTo>
                  <a:cubicBezTo>
                    <a:pt x="48003" y="19556"/>
                    <a:pt x="33546" y="29746"/>
                    <a:pt x="33546" y="47324"/>
                  </a:cubicBezTo>
                  <a:cubicBezTo>
                    <a:pt x="33546" y="67003"/>
                    <a:pt x="55710" y="71206"/>
                    <a:pt x="80357" y="75410"/>
                  </a:cubicBezTo>
                  <a:cubicBezTo>
                    <a:pt x="111564" y="81078"/>
                    <a:pt x="147802" y="87765"/>
                    <a:pt x="147802" y="127825"/>
                  </a:cubicBezTo>
                  <a:cubicBezTo>
                    <a:pt x="147802" y="160815"/>
                    <a:pt x="120352" y="180494"/>
                    <a:pt x="73988" y="180494"/>
                  </a:cubicBezTo>
                  <a:cubicBezTo>
                    <a:pt x="27623" y="180494"/>
                    <a:pt x="174" y="158331"/>
                    <a:pt x="174" y="120755"/>
                  </a:cubicBezTo>
                </a:path>
              </a:pathLst>
            </a:custGeom>
            <a:grpFill/>
            <a:ln w="6363"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8DBD6EF3-2EDE-0FD3-D3B0-EA578ED03453}"/>
                </a:ext>
              </a:extLst>
            </p:cNvPr>
            <p:cNvSpPr/>
            <p:nvPr/>
          </p:nvSpPr>
          <p:spPr>
            <a:xfrm>
              <a:off x="4828504" y="4745099"/>
              <a:ext cx="116357" cy="237681"/>
            </a:xfrm>
            <a:custGeom>
              <a:avLst/>
              <a:gdLst>
                <a:gd name="connsiteX0" fmla="*/ 116531 w 116357"/>
                <a:gd name="connsiteY0" fmla="*/ 81460 h 237681"/>
                <a:gd name="connsiteX1" fmla="*/ 57111 w 116357"/>
                <a:gd name="connsiteY1" fmla="*/ 81460 h 237681"/>
                <a:gd name="connsiteX2" fmla="*/ 57111 w 116357"/>
                <a:gd name="connsiteY2" fmla="*/ 183042 h 237681"/>
                <a:gd name="connsiteX3" fmla="*/ 88954 w 116357"/>
                <a:gd name="connsiteY3" fmla="*/ 213612 h 237681"/>
                <a:gd name="connsiteX4" fmla="*/ 113856 w 116357"/>
                <a:gd name="connsiteY4" fmla="*/ 208007 h 237681"/>
                <a:gd name="connsiteX5" fmla="*/ 113856 w 116357"/>
                <a:gd name="connsiteY5" fmla="*/ 230489 h 237681"/>
                <a:gd name="connsiteX6" fmla="*/ 79847 w 116357"/>
                <a:gd name="connsiteY6" fmla="*/ 237494 h 237681"/>
                <a:gd name="connsiteX7" fmla="*/ 28451 w 116357"/>
                <a:gd name="connsiteY7" fmla="*/ 184825 h 237681"/>
                <a:gd name="connsiteX8" fmla="*/ 28451 w 116357"/>
                <a:gd name="connsiteY8" fmla="*/ 81460 h 237681"/>
                <a:gd name="connsiteX9" fmla="*/ 174 w 116357"/>
                <a:gd name="connsiteY9" fmla="*/ 81460 h 237681"/>
                <a:gd name="connsiteX10" fmla="*/ 174 w 116357"/>
                <a:gd name="connsiteY10" fmla="*/ 60061 h 237681"/>
                <a:gd name="connsiteX11" fmla="*/ 30426 w 116357"/>
                <a:gd name="connsiteY11" fmla="*/ 60061 h 237681"/>
                <a:gd name="connsiteX12" fmla="*/ 30426 w 116357"/>
                <a:gd name="connsiteY12" fmla="*/ -188 h 237681"/>
                <a:gd name="connsiteX13" fmla="*/ 59276 w 116357"/>
                <a:gd name="connsiteY13" fmla="*/ -188 h 237681"/>
                <a:gd name="connsiteX14" fmla="*/ 59276 w 116357"/>
                <a:gd name="connsiteY14" fmla="*/ 14524 h 237681"/>
                <a:gd name="connsiteX15" fmla="*/ 31827 w 116357"/>
                <a:gd name="connsiteY15" fmla="*/ 59488 h 237681"/>
                <a:gd name="connsiteX16" fmla="*/ 31827 w 116357"/>
                <a:gd name="connsiteY16" fmla="*/ 60252 h 237681"/>
                <a:gd name="connsiteX17" fmla="*/ 116531 w 116357"/>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357" h="237681">
                  <a:moveTo>
                    <a:pt x="116531" y="81460"/>
                  </a:moveTo>
                  <a:lnTo>
                    <a:pt x="57111" y="81460"/>
                  </a:lnTo>
                  <a:lnTo>
                    <a:pt x="57111" y="183042"/>
                  </a:lnTo>
                  <a:cubicBezTo>
                    <a:pt x="57111" y="202148"/>
                    <a:pt x="68702" y="213612"/>
                    <a:pt x="88954" y="213612"/>
                  </a:cubicBezTo>
                  <a:cubicBezTo>
                    <a:pt x="97571" y="213624"/>
                    <a:pt x="106080" y="211713"/>
                    <a:pt x="113856" y="208007"/>
                  </a:cubicBezTo>
                  <a:lnTo>
                    <a:pt x="113856" y="230489"/>
                  </a:lnTo>
                  <a:cubicBezTo>
                    <a:pt x="103119" y="235125"/>
                    <a:pt x="91547" y="237513"/>
                    <a:pt x="79847" y="237494"/>
                  </a:cubicBezTo>
                  <a:cubicBezTo>
                    <a:pt x="47494" y="237494"/>
                    <a:pt x="28451" y="218388"/>
                    <a:pt x="28451" y="184825"/>
                  </a:cubicBezTo>
                  <a:lnTo>
                    <a:pt x="28451" y="81460"/>
                  </a:lnTo>
                  <a:lnTo>
                    <a:pt x="174" y="81460"/>
                  </a:lnTo>
                  <a:lnTo>
                    <a:pt x="174" y="60061"/>
                  </a:lnTo>
                  <a:lnTo>
                    <a:pt x="30426" y="60061"/>
                  </a:lnTo>
                  <a:lnTo>
                    <a:pt x="30426" y="-188"/>
                  </a:lnTo>
                  <a:lnTo>
                    <a:pt x="59276" y="-188"/>
                  </a:lnTo>
                  <a:lnTo>
                    <a:pt x="59276" y="14524"/>
                  </a:lnTo>
                  <a:cubicBezTo>
                    <a:pt x="59187" y="33446"/>
                    <a:pt x="48615" y="50763"/>
                    <a:pt x="31827" y="59488"/>
                  </a:cubicBezTo>
                  <a:lnTo>
                    <a:pt x="31827" y="60252"/>
                  </a:lnTo>
                  <a:lnTo>
                    <a:pt x="116531" y="60252"/>
                  </a:lnTo>
                  <a:close/>
                </a:path>
              </a:pathLst>
            </a:custGeom>
            <a:grpFill/>
            <a:ln w="6363" cap="flat">
              <a:noFill/>
              <a:prstDash val="solid"/>
              <a:miter/>
            </a:ln>
          </p:spPr>
          <p:txBody>
            <a:bodyPr rtlCol="0" anchor="ctr"/>
            <a:lstStyle/>
            <a:p>
              <a:endParaRPr lang="sv-SE" dirty="0"/>
            </a:p>
          </p:txBody>
        </p:sp>
      </p:grpSp>
      <p:sp>
        <p:nvSpPr>
          <p:cNvPr id="40" name="Freeform: Shape 39">
            <a:extLst>
              <a:ext uri="{FF2B5EF4-FFF2-40B4-BE49-F238E27FC236}">
                <a16:creationId xmlns:a16="http://schemas.microsoft.com/office/drawing/2014/main" id="{9E21F8C3-859D-8FE0-9C82-D2F105484B3A}"/>
              </a:ext>
            </a:extLst>
          </p:cNvPr>
          <p:cNvSpPr/>
          <p:nvPr userDrawn="1"/>
        </p:nvSpPr>
        <p:spPr>
          <a:xfrm>
            <a:off x="4979698"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1"/>
          </a:solidFill>
          <a:ln w="6363" cap="flat">
            <a:noFill/>
            <a:prstDash val="solid"/>
            <a:miter/>
          </a:ln>
        </p:spPr>
        <p:txBody>
          <a:bodyPr rtlCol="0" anchor="ctr"/>
          <a:lstStyle/>
          <a:p>
            <a:endParaRPr lang="sv-SE" dirty="0"/>
          </a:p>
        </p:txBody>
      </p:sp>
      <p:grpSp>
        <p:nvGrpSpPr>
          <p:cNvPr id="41" name="Graphic 6">
            <a:extLst>
              <a:ext uri="{FF2B5EF4-FFF2-40B4-BE49-F238E27FC236}">
                <a16:creationId xmlns:a16="http://schemas.microsoft.com/office/drawing/2014/main" id="{EA3D7F52-1830-7034-5064-9E0563E698CC}"/>
              </a:ext>
            </a:extLst>
          </p:cNvPr>
          <p:cNvGrpSpPr/>
          <p:nvPr userDrawn="1"/>
        </p:nvGrpSpPr>
        <p:grpSpPr>
          <a:xfrm>
            <a:off x="5062874" y="4801844"/>
            <a:ext cx="361936" cy="261755"/>
            <a:chOff x="5062874" y="4801844"/>
            <a:chExt cx="361936" cy="261755"/>
          </a:xfrm>
          <a:solidFill>
            <a:schemeClr val="tx1"/>
          </a:solidFill>
        </p:grpSpPr>
        <p:sp>
          <p:nvSpPr>
            <p:cNvPr id="42" name="Freeform: Shape 41">
              <a:extLst>
                <a:ext uri="{FF2B5EF4-FFF2-40B4-BE49-F238E27FC236}">
                  <a16:creationId xmlns:a16="http://schemas.microsoft.com/office/drawing/2014/main" id="{A86DB220-3559-D8A4-DFC4-5A885678CB90}"/>
                </a:ext>
              </a:extLst>
            </p:cNvPr>
            <p:cNvSpPr/>
            <p:nvPr/>
          </p:nvSpPr>
          <p:spPr>
            <a:xfrm>
              <a:off x="5062874" y="4801844"/>
              <a:ext cx="151512" cy="177433"/>
            </a:xfrm>
            <a:custGeom>
              <a:avLst/>
              <a:gdLst>
                <a:gd name="connsiteX0" fmla="*/ 151687 w 151512"/>
                <a:gd name="connsiteY0" fmla="*/ 68977 h 177433"/>
                <a:gd name="connsiteX1" fmla="*/ 151687 w 151512"/>
                <a:gd name="connsiteY1" fmla="*/ 177246 h 177433"/>
                <a:gd name="connsiteX2" fmla="*/ 123091 w 151512"/>
                <a:gd name="connsiteY2" fmla="*/ 177246 h 177433"/>
                <a:gd name="connsiteX3" fmla="*/ 123091 w 151512"/>
                <a:gd name="connsiteY3" fmla="*/ 69678 h 177433"/>
                <a:gd name="connsiteX4" fmla="*/ 78510 w 151512"/>
                <a:gd name="connsiteY4" fmla="*/ 23313 h 177433"/>
                <a:gd name="connsiteX5" fmla="*/ 28961 w 151512"/>
                <a:gd name="connsiteY5" fmla="*/ 82033 h 177433"/>
                <a:gd name="connsiteX6" fmla="*/ 28961 w 151512"/>
                <a:gd name="connsiteY6" fmla="*/ 177246 h 177433"/>
                <a:gd name="connsiteX7" fmla="*/ 174 w 151512"/>
                <a:gd name="connsiteY7" fmla="*/ 177246 h 177433"/>
                <a:gd name="connsiteX8" fmla="*/ 174 w 151512"/>
                <a:gd name="connsiteY8" fmla="*/ 3316 h 177433"/>
                <a:gd name="connsiteX9" fmla="*/ 29025 w 151512"/>
                <a:gd name="connsiteY9" fmla="*/ 3316 h 177433"/>
                <a:gd name="connsiteX10" fmla="*/ 29025 w 151512"/>
                <a:gd name="connsiteY10" fmla="*/ 62991 h 177433"/>
                <a:gd name="connsiteX11" fmla="*/ 29725 w 151512"/>
                <a:gd name="connsiteY11" fmla="*/ 62991 h 177433"/>
                <a:gd name="connsiteX12" fmla="*/ 88763 w 151512"/>
                <a:gd name="connsiteY12" fmla="*/ -188 h 177433"/>
                <a:gd name="connsiteX13" fmla="*/ 151687 w 151512"/>
                <a:gd name="connsiteY13" fmla="*/ 68977 h 17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433">
                  <a:moveTo>
                    <a:pt x="151687" y="68977"/>
                  </a:moveTo>
                  <a:lnTo>
                    <a:pt x="151687" y="177246"/>
                  </a:lnTo>
                  <a:lnTo>
                    <a:pt x="123091" y="177246"/>
                  </a:lnTo>
                  <a:lnTo>
                    <a:pt x="123091" y="69678"/>
                  </a:lnTo>
                  <a:cubicBezTo>
                    <a:pt x="123091" y="40509"/>
                    <a:pt x="106914" y="23313"/>
                    <a:pt x="78510" y="23313"/>
                  </a:cubicBezTo>
                  <a:cubicBezTo>
                    <a:pt x="47176" y="23313"/>
                    <a:pt x="28961" y="45158"/>
                    <a:pt x="28961" y="82033"/>
                  </a:cubicBezTo>
                  <a:lnTo>
                    <a:pt x="28961" y="177246"/>
                  </a:lnTo>
                  <a:lnTo>
                    <a:pt x="174" y="177246"/>
                  </a:lnTo>
                  <a:lnTo>
                    <a:pt x="174" y="3316"/>
                  </a:lnTo>
                  <a:lnTo>
                    <a:pt x="29025" y="3316"/>
                  </a:lnTo>
                  <a:lnTo>
                    <a:pt x="29025" y="62991"/>
                  </a:lnTo>
                  <a:lnTo>
                    <a:pt x="29725" y="62991"/>
                  </a:lnTo>
                  <a:cubicBezTo>
                    <a:pt x="29725" y="23313"/>
                    <a:pt x="51825" y="-188"/>
                    <a:pt x="88763" y="-188"/>
                  </a:cubicBezTo>
                  <a:cubicBezTo>
                    <a:pt x="128441" y="-188"/>
                    <a:pt x="151687" y="25288"/>
                    <a:pt x="151687" y="68977"/>
                  </a:cubicBezTo>
                </a:path>
              </a:pathLst>
            </a:custGeom>
            <a:grpFill/>
            <a:ln w="6363"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D6BE1CE3-FB77-7350-4D25-A77FF365741F}"/>
                </a:ext>
              </a:extLst>
            </p:cNvPr>
            <p:cNvSpPr/>
            <p:nvPr/>
          </p:nvSpPr>
          <p:spPr>
            <a:xfrm>
              <a:off x="5257312" y="4801844"/>
              <a:ext cx="167498" cy="261755"/>
            </a:xfrm>
            <a:custGeom>
              <a:avLst/>
              <a:gdLst>
                <a:gd name="connsiteX0" fmla="*/ 140987 w 167498"/>
                <a:gd name="connsiteY0" fmla="*/ 89548 h 261755"/>
                <a:gd name="connsiteX1" fmla="*/ 85070 w 167498"/>
                <a:gd name="connsiteY1" fmla="*/ 23122 h 261755"/>
                <a:gd name="connsiteX2" fmla="*/ 29534 w 167498"/>
                <a:gd name="connsiteY2" fmla="*/ 89548 h 261755"/>
                <a:gd name="connsiteX3" fmla="*/ 85070 w 167498"/>
                <a:gd name="connsiteY3" fmla="*/ 155974 h 261755"/>
                <a:gd name="connsiteX4" fmla="*/ 140987 w 167498"/>
                <a:gd name="connsiteY4" fmla="*/ 89548 h 261755"/>
                <a:gd name="connsiteX5" fmla="*/ 138822 w 167498"/>
                <a:gd name="connsiteY5" fmla="*/ 3316 h 261755"/>
                <a:gd name="connsiteX6" fmla="*/ 167672 w 167498"/>
                <a:gd name="connsiteY6" fmla="*/ 3316 h 261755"/>
                <a:gd name="connsiteX7" fmla="*/ 167672 w 167498"/>
                <a:gd name="connsiteY7" fmla="*/ 181131 h 261755"/>
                <a:gd name="connsiteX8" fmla="*/ 84879 w 167498"/>
                <a:gd name="connsiteY8" fmla="*/ 261568 h 261755"/>
                <a:gd name="connsiteX9" fmla="*/ 4760 w 167498"/>
                <a:gd name="connsiteY9" fmla="*/ 196925 h 261755"/>
                <a:gd name="connsiteX10" fmla="*/ 32145 w 167498"/>
                <a:gd name="connsiteY10" fmla="*/ 194123 h 261755"/>
                <a:gd name="connsiteX11" fmla="*/ 84879 w 167498"/>
                <a:gd name="connsiteY11" fmla="*/ 238068 h 261755"/>
                <a:gd name="connsiteX12" fmla="*/ 138949 w 167498"/>
                <a:gd name="connsiteY12" fmla="*/ 183233 h 261755"/>
                <a:gd name="connsiteX13" fmla="*/ 138949 w 167498"/>
                <a:gd name="connsiteY13" fmla="*/ 119227 h 261755"/>
                <a:gd name="connsiteX14" fmla="*/ 138249 w 167498"/>
                <a:gd name="connsiteY14" fmla="*/ 119227 h 261755"/>
                <a:gd name="connsiteX15" fmla="*/ 73924 w 167498"/>
                <a:gd name="connsiteY15" fmla="*/ 180048 h 261755"/>
                <a:gd name="connsiteX16" fmla="*/ 174 w 167498"/>
                <a:gd name="connsiteY16" fmla="*/ 89740 h 261755"/>
                <a:gd name="connsiteX17" fmla="*/ 73924 w 167498"/>
                <a:gd name="connsiteY17" fmla="*/ -188 h 261755"/>
                <a:gd name="connsiteX18" fmla="*/ 138249 w 167498"/>
                <a:gd name="connsiteY18" fmla="*/ 60252 h 261755"/>
                <a:gd name="connsiteX19" fmla="*/ 138822 w 167498"/>
                <a:gd name="connsiteY19" fmla="*/ 60252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98" h="261755">
                  <a:moveTo>
                    <a:pt x="140987" y="89548"/>
                  </a:moveTo>
                  <a:cubicBezTo>
                    <a:pt x="140987" y="48788"/>
                    <a:pt x="120607" y="23122"/>
                    <a:pt x="85070" y="23122"/>
                  </a:cubicBezTo>
                  <a:cubicBezTo>
                    <a:pt x="49532" y="23122"/>
                    <a:pt x="29534" y="47706"/>
                    <a:pt x="29534" y="89548"/>
                  </a:cubicBezTo>
                  <a:cubicBezTo>
                    <a:pt x="29534" y="131391"/>
                    <a:pt x="49978" y="155974"/>
                    <a:pt x="85070" y="155974"/>
                  </a:cubicBezTo>
                  <a:cubicBezTo>
                    <a:pt x="120161" y="155974"/>
                    <a:pt x="140987" y="130499"/>
                    <a:pt x="140987" y="89548"/>
                  </a:cubicBezTo>
                  <a:moveTo>
                    <a:pt x="138822" y="3316"/>
                  </a:moveTo>
                  <a:lnTo>
                    <a:pt x="167672" y="3316"/>
                  </a:lnTo>
                  <a:lnTo>
                    <a:pt x="167672" y="181131"/>
                  </a:lnTo>
                  <a:cubicBezTo>
                    <a:pt x="167672" y="231699"/>
                    <a:pt x="136720" y="261568"/>
                    <a:pt x="84879" y="261568"/>
                  </a:cubicBezTo>
                  <a:cubicBezTo>
                    <a:pt x="38132" y="261568"/>
                    <a:pt x="8454" y="237367"/>
                    <a:pt x="4760" y="196925"/>
                  </a:cubicBezTo>
                  <a:lnTo>
                    <a:pt x="32145" y="194123"/>
                  </a:lnTo>
                  <a:cubicBezTo>
                    <a:pt x="34247" y="221509"/>
                    <a:pt x="53926" y="238068"/>
                    <a:pt x="84879" y="238068"/>
                  </a:cubicBezTo>
                  <a:cubicBezTo>
                    <a:pt x="118951" y="238068"/>
                    <a:pt x="138949" y="217688"/>
                    <a:pt x="138949" y="183233"/>
                  </a:cubicBezTo>
                  <a:lnTo>
                    <a:pt x="138949" y="119227"/>
                  </a:lnTo>
                  <a:lnTo>
                    <a:pt x="138249" y="119227"/>
                  </a:lnTo>
                  <a:cubicBezTo>
                    <a:pt x="138249" y="157439"/>
                    <a:pt x="114047" y="180048"/>
                    <a:pt x="73924" y="180048"/>
                  </a:cubicBezTo>
                  <a:cubicBezTo>
                    <a:pt x="27623" y="180048"/>
                    <a:pt x="174" y="146358"/>
                    <a:pt x="174" y="89740"/>
                  </a:cubicBezTo>
                  <a:cubicBezTo>
                    <a:pt x="174" y="33121"/>
                    <a:pt x="27623" y="-188"/>
                    <a:pt x="73924" y="-188"/>
                  </a:cubicBezTo>
                  <a:cubicBezTo>
                    <a:pt x="114047" y="-188"/>
                    <a:pt x="138249" y="22294"/>
                    <a:pt x="138249" y="60252"/>
                  </a:cubicBezTo>
                  <a:lnTo>
                    <a:pt x="138822" y="60252"/>
                  </a:lnTo>
                  <a:close/>
                </a:path>
              </a:pathLst>
            </a:custGeom>
            <a:grpFill/>
            <a:ln w="6363" cap="flat">
              <a:noFill/>
              <a:prstDash val="solid"/>
              <a:miter/>
            </a:ln>
          </p:spPr>
          <p:txBody>
            <a:bodyPr rtlCol="0" anchor="ctr"/>
            <a:lstStyle/>
            <a:p>
              <a:endParaRPr lang="sv-SE" dirty="0"/>
            </a:p>
          </p:txBody>
        </p:sp>
      </p:grpSp>
      <p:sp>
        <p:nvSpPr>
          <p:cNvPr id="44" name="Freeform: Shape 43">
            <a:extLst>
              <a:ext uri="{FF2B5EF4-FFF2-40B4-BE49-F238E27FC236}">
                <a16:creationId xmlns:a16="http://schemas.microsoft.com/office/drawing/2014/main" id="{8A287222-C32E-17B0-D2EC-B52C0C33C5FF}"/>
              </a:ext>
            </a:extLst>
          </p:cNvPr>
          <p:cNvSpPr/>
          <p:nvPr userDrawn="1"/>
        </p:nvSpPr>
        <p:spPr>
          <a:xfrm>
            <a:off x="5562885"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1"/>
          </a:solidFill>
          <a:ln w="6363" cap="flat">
            <a:noFill/>
            <a:prstDash val="solid"/>
            <a:miter/>
          </a:ln>
        </p:spPr>
        <p:txBody>
          <a:bodyPr rtlCol="0" anchor="ctr"/>
          <a:lstStyle/>
          <a:p>
            <a:endParaRPr lang="sv-SE" dirty="0"/>
          </a:p>
        </p:txBody>
      </p:sp>
      <p:grpSp>
        <p:nvGrpSpPr>
          <p:cNvPr id="45" name="Graphic 6">
            <a:extLst>
              <a:ext uri="{FF2B5EF4-FFF2-40B4-BE49-F238E27FC236}">
                <a16:creationId xmlns:a16="http://schemas.microsoft.com/office/drawing/2014/main" id="{F00131C8-7864-DA6E-1DC6-D1E2F50DAF3F}"/>
              </a:ext>
            </a:extLst>
          </p:cNvPr>
          <p:cNvGrpSpPr/>
          <p:nvPr userDrawn="1"/>
        </p:nvGrpSpPr>
        <p:grpSpPr>
          <a:xfrm>
            <a:off x="5646252" y="4745099"/>
            <a:ext cx="1036004" cy="315061"/>
            <a:chOff x="5646252" y="4745099"/>
            <a:chExt cx="1036004" cy="315061"/>
          </a:xfrm>
          <a:solidFill>
            <a:schemeClr val="tx1"/>
          </a:solidFill>
        </p:grpSpPr>
        <p:sp>
          <p:nvSpPr>
            <p:cNvPr id="46" name="Freeform: Shape 45">
              <a:extLst>
                <a:ext uri="{FF2B5EF4-FFF2-40B4-BE49-F238E27FC236}">
                  <a16:creationId xmlns:a16="http://schemas.microsoft.com/office/drawing/2014/main" id="{9053FF08-489A-13DC-003B-6BC39EDC990C}"/>
                </a:ext>
              </a:extLst>
            </p:cNvPr>
            <p:cNvSpPr/>
            <p:nvPr/>
          </p:nvSpPr>
          <p:spPr>
            <a:xfrm>
              <a:off x="5646252" y="4801844"/>
              <a:ext cx="267360" cy="177497"/>
            </a:xfrm>
            <a:custGeom>
              <a:avLst/>
              <a:gdLst>
                <a:gd name="connsiteX0" fmla="*/ 267471 w 267360"/>
                <a:gd name="connsiteY0" fmla="*/ 67258 h 177497"/>
                <a:gd name="connsiteX1" fmla="*/ 267471 w 267360"/>
                <a:gd name="connsiteY1" fmla="*/ 177246 h 177497"/>
                <a:gd name="connsiteX2" fmla="*/ 238684 w 267360"/>
                <a:gd name="connsiteY2" fmla="*/ 177246 h 177497"/>
                <a:gd name="connsiteX3" fmla="*/ 238684 w 267360"/>
                <a:gd name="connsiteY3" fmla="*/ 67958 h 177497"/>
                <a:gd name="connsiteX4" fmla="*/ 196141 w 267360"/>
                <a:gd name="connsiteY4" fmla="*/ 23377 h 177497"/>
                <a:gd name="connsiteX5" fmla="*/ 148057 w 267360"/>
                <a:gd name="connsiteY5" fmla="*/ 80314 h 177497"/>
                <a:gd name="connsiteX6" fmla="*/ 148057 w 267360"/>
                <a:gd name="connsiteY6" fmla="*/ 177310 h 177497"/>
                <a:gd name="connsiteX7" fmla="*/ 119270 w 267360"/>
                <a:gd name="connsiteY7" fmla="*/ 177310 h 177497"/>
                <a:gd name="connsiteX8" fmla="*/ 119270 w 267360"/>
                <a:gd name="connsiteY8" fmla="*/ 67958 h 177497"/>
                <a:gd name="connsiteX9" fmla="*/ 76790 w 267360"/>
                <a:gd name="connsiteY9" fmla="*/ 23377 h 177497"/>
                <a:gd name="connsiteX10" fmla="*/ 28961 w 267360"/>
                <a:gd name="connsiteY10" fmla="*/ 80314 h 177497"/>
                <a:gd name="connsiteX11" fmla="*/ 28961 w 267360"/>
                <a:gd name="connsiteY11" fmla="*/ 177310 h 177497"/>
                <a:gd name="connsiteX12" fmla="*/ 174 w 267360"/>
                <a:gd name="connsiteY12" fmla="*/ 177310 h 177497"/>
                <a:gd name="connsiteX13" fmla="*/ 174 w 267360"/>
                <a:gd name="connsiteY13" fmla="*/ 3316 h 177497"/>
                <a:gd name="connsiteX14" fmla="*/ 28961 w 267360"/>
                <a:gd name="connsiteY14" fmla="*/ 3316 h 177497"/>
                <a:gd name="connsiteX15" fmla="*/ 28961 w 267360"/>
                <a:gd name="connsiteY15" fmla="*/ 61653 h 177497"/>
                <a:gd name="connsiteX16" fmla="*/ 29661 w 267360"/>
                <a:gd name="connsiteY16" fmla="*/ 61653 h 177497"/>
                <a:gd name="connsiteX17" fmla="*/ 87617 w 267360"/>
                <a:gd name="connsiteY17" fmla="*/ -188 h 177497"/>
                <a:gd name="connsiteX18" fmla="*/ 148120 w 267360"/>
                <a:gd name="connsiteY18" fmla="*/ 61653 h 177497"/>
                <a:gd name="connsiteX19" fmla="*/ 148821 w 267360"/>
                <a:gd name="connsiteY19" fmla="*/ 61653 h 177497"/>
                <a:gd name="connsiteX20" fmla="*/ 206458 w 267360"/>
                <a:gd name="connsiteY20" fmla="*/ -188 h 177497"/>
                <a:gd name="connsiteX21" fmla="*/ 267534 w 267360"/>
                <a:gd name="connsiteY21" fmla="*/ 67258 h 1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360" h="177497">
                  <a:moveTo>
                    <a:pt x="267471" y="67258"/>
                  </a:moveTo>
                  <a:lnTo>
                    <a:pt x="267471" y="177246"/>
                  </a:lnTo>
                  <a:lnTo>
                    <a:pt x="238684" y="177246"/>
                  </a:lnTo>
                  <a:lnTo>
                    <a:pt x="238684" y="67958"/>
                  </a:lnTo>
                  <a:cubicBezTo>
                    <a:pt x="238684" y="39808"/>
                    <a:pt x="222889" y="23377"/>
                    <a:pt x="196141" y="23377"/>
                  </a:cubicBezTo>
                  <a:cubicBezTo>
                    <a:pt x="165953" y="23377"/>
                    <a:pt x="148057" y="44458"/>
                    <a:pt x="148057" y="80314"/>
                  </a:cubicBezTo>
                  <a:lnTo>
                    <a:pt x="148057" y="177310"/>
                  </a:lnTo>
                  <a:lnTo>
                    <a:pt x="119270" y="177310"/>
                  </a:lnTo>
                  <a:lnTo>
                    <a:pt x="119270" y="67958"/>
                  </a:lnTo>
                  <a:cubicBezTo>
                    <a:pt x="119270" y="39808"/>
                    <a:pt x="103794" y="23377"/>
                    <a:pt x="76790" y="23377"/>
                  </a:cubicBezTo>
                  <a:cubicBezTo>
                    <a:pt x="46475" y="23377"/>
                    <a:pt x="28961" y="44458"/>
                    <a:pt x="28961" y="80314"/>
                  </a:cubicBezTo>
                  <a:lnTo>
                    <a:pt x="28961" y="177310"/>
                  </a:lnTo>
                  <a:lnTo>
                    <a:pt x="174" y="177310"/>
                  </a:lnTo>
                  <a:lnTo>
                    <a:pt x="174" y="3316"/>
                  </a:lnTo>
                  <a:lnTo>
                    <a:pt x="28961" y="3316"/>
                  </a:lnTo>
                  <a:lnTo>
                    <a:pt x="28961" y="61653"/>
                  </a:lnTo>
                  <a:lnTo>
                    <a:pt x="29661" y="61653"/>
                  </a:lnTo>
                  <a:cubicBezTo>
                    <a:pt x="29661" y="22613"/>
                    <a:pt x="51124" y="-188"/>
                    <a:pt x="87617" y="-188"/>
                  </a:cubicBezTo>
                  <a:cubicBezTo>
                    <a:pt x="125830" y="-188"/>
                    <a:pt x="148120" y="24396"/>
                    <a:pt x="148120" y="61653"/>
                  </a:cubicBezTo>
                  <a:lnTo>
                    <a:pt x="148821" y="61653"/>
                  </a:lnTo>
                  <a:cubicBezTo>
                    <a:pt x="148821" y="22613"/>
                    <a:pt x="170220" y="-188"/>
                    <a:pt x="206458" y="-188"/>
                  </a:cubicBezTo>
                  <a:cubicBezTo>
                    <a:pt x="245053" y="-188"/>
                    <a:pt x="267534" y="24715"/>
                    <a:pt x="267534" y="67258"/>
                  </a:cubicBezTo>
                </a:path>
              </a:pathLst>
            </a:custGeom>
            <a:grpFill/>
            <a:ln w="6363"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FF90D773-2AA0-1B2E-9769-B2FA1FC9719D}"/>
                </a:ext>
              </a:extLst>
            </p:cNvPr>
            <p:cNvSpPr/>
            <p:nvPr/>
          </p:nvSpPr>
          <p:spPr>
            <a:xfrm>
              <a:off x="5966600" y="4801908"/>
              <a:ext cx="167625" cy="258252"/>
            </a:xfrm>
            <a:custGeom>
              <a:avLst/>
              <a:gdLst>
                <a:gd name="connsiteX0" fmla="*/ 138312 w 167625"/>
                <a:gd name="connsiteY0" fmla="*/ 90058 h 258252"/>
                <a:gd name="connsiteX1" fmla="*/ 82395 w 167625"/>
                <a:gd name="connsiteY1" fmla="*/ 23249 h 258252"/>
                <a:gd name="connsiteX2" fmla="*/ 26541 w 167625"/>
                <a:gd name="connsiteY2" fmla="*/ 90058 h 258252"/>
                <a:gd name="connsiteX3" fmla="*/ 82395 w 167625"/>
                <a:gd name="connsiteY3" fmla="*/ 157184 h 258252"/>
                <a:gd name="connsiteX4" fmla="*/ 138312 w 167625"/>
                <a:gd name="connsiteY4" fmla="*/ 90058 h 258252"/>
                <a:gd name="connsiteX5" fmla="*/ 167800 w 167625"/>
                <a:gd name="connsiteY5" fmla="*/ 90058 h 258252"/>
                <a:gd name="connsiteX6" fmla="*/ 93604 w 167625"/>
                <a:gd name="connsiteY6" fmla="*/ 180685 h 258252"/>
                <a:gd name="connsiteX7" fmla="*/ 29916 w 167625"/>
                <a:gd name="connsiteY7" fmla="*/ 119927 h 258252"/>
                <a:gd name="connsiteX8" fmla="*/ 29216 w 167625"/>
                <a:gd name="connsiteY8" fmla="*/ 119927 h 258252"/>
                <a:gd name="connsiteX9" fmla="*/ 29216 w 167625"/>
                <a:gd name="connsiteY9" fmla="*/ 258065 h 258252"/>
                <a:gd name="connsiteX10" fmla="*/ 174 w 167625"/>
                <a:gd name="connsiteY10" fmla="*/ 258065 h 258252"/>
                <a:gd name="connsiteX11" fmla="*/ 174 w 167625"/>
                <a:gd name="connsiteY11" fmla="*/ 3315 h 258252"/>
                <a:gd name="connsiteX12" fmla="*/ 28961 w 167625"/>
                <a:gd name="connsiteY12" fmla="*/ 3315 h 258252"/>
                <a:gd name="connsiteX13" fmla="*/ 28961 w 167625"/>
                <a:gd name="connsiteY13" fmla="*/ 60252 h 258252"/>
                <a:gd name="connsiteX14" fmla="*/ 29661 w 167625"/>
                <a:gd name="connsiteY14" fmla="*/ 60252 h 258252"/>
                <a:gd name="connsiteX15" fmla="*/ 93349 w 167625"/>
                <a:gd name="connsiteY15" fmla="*/ -188 h 258252"/>
                <a:gd name="connsiteX16" fmla="*/ 167545 w 167625"/>
                <a:gd name="connsiteY16" fmla="*/ 90121 h 2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25" h="258252">
                  <a:moveTo>
                    <a:pt x="138312" y="90058"/>
                  </a:moveTo>
                  <a:cubicBezTo>
                    <a:pt x="138312" y="48215"/>
                    <a:pt x="117550" y="23249"/>
                    <a:pt x="82395" y="23249"/>
                  </a:cubicBezTo>
                  <a:cubicBezTo>
                    <a:pt x="47239" y="23249"/>
                    <a:pt x="26541" y="48724"/>
                    <a:pt x="26541" y="90058"/>
                  </a:cubicBezTo>
                  <a:cubicBezTo>
                    <a:pt x="26541" y="131391"/>
                    <a:pt x="47239" y="157184"/>
                    <a:pt x="82395" y="157184"/>
                  </a:cubicBezTo>
                  <a:cubicBezTo>
                    <a:pt x="117550" y="157184"/>
                    <a:pt x="138312" y="132219"/>
                    <a:pt x="138312" y="90058"/>
                  </a:cubicBezTo>
                  <a:moveTo>
                    <a:pt x="167800" y="90058"/>
                  </a:moveTo>
                  <a:cubicBezTo>
                    <a:pt x="167800" y="146931"/>
                    <a:pt x="140032" y="180685"/>
                    <a:pt x="93604" y="180685"/>
                  </a:cubicBezTo>
                  <a:cubicBezTo>
                    <a:pt x="53608" y="180685"/>
                    <a:pt x="29916" y="157821"/>
                    <a:pt x="29916" y="119927"/>
                  </a:cubicBezTo>
                  <a:lnTo>
                    <a:pt x="29216" y="119927"/>
                  </a:lnTo>
                  <a:lnTo>
                    <a:pt x="29216" y="258065"/>
                  </a:lnTo>
                  <a:lnTo>
                    <a:pt x="174" y="258065"/>
                  </a:lnTo>
                  <a:lnTo>
                    <a:pt x="174" y="3315"/>
                  </a:lnTo>
                  <a:lnTo>
                    <a:pt x="28961" y="3315"/>
                  </a:lnTo>
                  <a:lnTo>
                    <a:pt x="28961" y="60252"/>
                  </a:lnTo>
                  <a:lnTo>
                    <a:pt x="29661" y="60252"/>
                  </a:lnTo>
                  <a:cubicBezTo>
                    <a:pt x="29661" y="22039"/>
                    <a:pt x="53608" y="-188"/>
                    <a:pt x="93349" y="-188"/>
                  </a:cubicBezTo>
                  <a:cubicBezTo>
                    <a:pt x="139777" y="-188"/>
                    <a:pt x="167545" y="33503"/>
                    <a:pt x="167545" y="90121"/>
                  </a:cubicBezTo>
                </a:path>
              </a:pathLst>
            </a:custGeom>
            <a:grpFill/>
            <a:ln w="6363"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DBD15191-BB60-134D-EAA0-9E8CC3E374EB}"/>
                </a:ext>
              </a:extLst>
            </p:cNvPr>
            <p:cNvSpPr/>
            <p:nvPr/>
          </p:nvSpPr>
          <p:spPr>
            <a:xfrm>
              <a:off x="6168617" y="4801781"/>
              <a:ext cx="167307" cy="180936"/>
            </a:xfrm>
            <a:custGeom>
              <a:avLst/>
              <a:gdLst>
                <a:gd name="connsiteX0" fmla="*/ 140733 w 167307"/>
                <a:gd name="connsiteY0" fmla="*/ 90185 h 180936"/>
                <a:gd name="connsiteX1" fmla="*/ 84878 w 167307"/>
                <a:gd name="connsiteY1" fmla="*/ 23377 h 180936"/>
                <a:gd name="connsiteX2" fmla="*/ 29343 w 167307"/>
                <a:gd name="connsiteY2" fmla="*/ 90185 h 180936"/>
                <a:gd name="connsiteX3" fmla="*/ 84878 w 167307"/>
                <a:gd name="connsiteY3" fmla="*/ 156930 h 180936"/>
                <a:gd name="connsiteX4" fmla="*/ 140733 w 167307"/>
                <a:gd name="connsiteY4" fmla="*/ 90185 h 180936"/>
                <a:gd name="connsiteX5" fmla="*/ 138631 w 167307"/>
                <a:gd name="connsiteY5" fmla="*/ 3379 h 180936"/>
                <a:gd name="connsiteX6" fmla="*/ 167481 w 167307"/>
                <a:gd name="connsiteY6" fmla="*/ 3379 h 180936"/>
                <a:gd name="connsiteX7" fmla="*/ 167481 w 167307"/>
                <a:gd name="connsiteY7" fmla="*/ 177310 h 180936"/>
                <a:gd name="connsiteX8" fmla="*/ 138631 w 167307"/>
                <a:gd name="connsiteY8" fmla="*/ 177310 h 180936"/>
                <a:gd name="connsiteX9" fmla="*/ 138631 w 167307"/>
                <a:gd name="connsiteY9" fmla="*/ 119991 h 180936"/>
                <a:gd name="connsiteX10" fmla="*/ 138249 w 167307"/>
                <a:gd name="connsiteY10" fmla="*/ 119991 h 180936"/>
                <a:gd name="connsiteX11" fmla="*/ 73924 w 167307"/>
                <a:gd name="connsiteY11" fmla="*/ 180749 h 180936"/>
                <a:gd name="connsiteX12" fmla="*/ 174 w 167307"/>
                <a:gd name="connsiteY12" fmla="*/ 90121 h 180936"/>
                <a:gd name="connsiteX13" fmla="*/ 73924 w 167307"/>
                <a:gd name="connsiteY13" fmla="*/ -188 h 180936"/>
                <a:gd name="connsiteX14" fmla="*/ 138249 w 167307"/>
                <a:gd name="connsiteY14" fmla="*/ 60252 h 180936"/>
                <a:gd name="connsiteX15" fmla="*/ 138949 w 167307"/>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07" h="180936">
                  <a:moveTo>
                    <a:pt x="140733" y="90185"/>
                  </a:moveTo>
                  <a:cubicBezTo>
                    <a:pt x="140733" y="49043"/>
                    <a:pt x="120416" y="23377"/>
                    <a:pt x="84878" y="23377"/>
                  </a:cubicBezTo>
                  <a:cubicBezTo>
                    <a:pt x="49341" y="23377"/>
                    <a:pt x="29343" y="48342"/>
                    <a:pt x="29343" y="90185"/>
                  </a:cubicBezTo>
                  <a:cubicBezTo>
                    <a:pt x="29343" y="132027"/>
                    <a:pt x="49787" y="156930"/>
                    <a:pt x="84878" y="156930"/>
                  </a:cubicBezTo>
                  <a:cubicBezTo>
                    <a:pt x="119970" y="156930"/>
                    <a:pt x="140733" y="131454"/>
                    <a:pt x="140733" y="90185"/>
                  </a:cubicBezTo>
                  <a:moveTo>
                    <a:pt x="138631" y="3379"/>
                  </a:moveTo>
                  <a:lnTo>
                    <a:pt x="167481" y="3379"/>
                  </a:lnTo>
                  <a:lnTo>
                    <a:pt x="167481" y="177310"/>
                  </a:lnTo>
                  <a:lnTo>
                    <a:pt x="138631" y="177310"/>
                  </a:lnTo>
                  <a:lnTo>
                    <a:pt x="138631" y="119991"/>
                  </a:lnTo>
                  <a:lnTo>
                    <a:pt x="138249" y="119991"/>
                  </a:lnTo>
                  <a:cubicBezTo>
                    <a:pt x="138249" y="158203"/>
                    <a:pt x="114047" y="180749"/>
                    <a:pt x="73924" y="180749"/>
                  </a:cubicBezTo>
                  <a:cubicBezTo>
                    <a:pt x="27560" y="180749"/>
                    <a:pt x="174" y="146994"/>
                    <a:pt x="174" y="90121"/>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CD0ACE12-69A3-E9FE-466D-24C91561BE77}"/>
                </a:ext>
              </a:extLst>
            </p:cNvPr>
            <p:cNvSpPr/>
            <p:nvPr/>
          </p:nvSpPr>
          <p:spPr>
            <a:xfrm>
              <a:off x="6379805" y="4801844"/>
              <a:ext cx="165205" cy="180936"/>
            </a:xfrm>
            <a:custGeom>
              <a:avLst/>
              <a:gdLst>
                <a:gd name="connsiteX0" fmla="*/ 174 w 165205"/>
                <a:gd name="connsiteY0" fmla="*/ 90122 h 180936"/>
                <a:gd name="connsiteX1" fmla="*/ 84496 w 165205"/>
                <a:gd name="connsiteY1" fmla="*/ -188 h 180936"/>
                <a:gd name="connsiteX2" fmla="*/ 164297 w 165205"/>
                <a:gd name="connsiteY2" fmla="*/ 60953 h 180936"/>
                <a:gd name="connsiteX3" fmla="*/ 135446 w 165205"/>
                <a:gd name="connsiteY3" fmla="*/ 60953 h 180936"/>
                <a:gd name="connsiteX4" fmla="*/ 84496 w 165205"/>
                <a:gd name="connsiteY4" fmla="*/ 23313 h 180936"/>
                <a:gd name="connsiteX5" fmla="*/ 29725 w 165205"/>
                <a:gd name="connsiteY5" fmla="*/ 90122 h 180936"/>
                <a:gd name="connsiteX6" fmla="*/ 84496 w 165205"/>
                <a:gd name="connsiteY6" fmla="*/ 156866 h 180936"/>
                <a:gd name="connsiteX7" fmla="*/ 136529 w 165205"/>
                <a:gd name="connsiteY7" fmla="*/ 115724 h 180936"/>
                <a:gd name="connsiteX8" fmla="*/ 165380 w 165205"/>
                <a:gd name="connsiteY8" fmla="*/ 115724 h 180936"/>
                <a:gd name="connsiteX9" fmla="*/ 84496 w 165205"/>
                <a:gd name="connsiteY9" fmla="*/ 180749 h 180936"/>
                <a:gd name="connsiteX10" fmla="*/ 174 w 165205"/>
                <a:gd name="connsiteY10" fmla="*/ 9012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5" h="180936">
                  <a:moveTo>
                    <a:pt x="174" y="90122"/>
                  </a:moveTo>
                  <a:cubicBezTo>
                    <a:pt x="174" y="33503"/>
                    <a:pt x="32018" y="-188"/>
                    <a:pt x="84496" y="-188"/>
                  </a:cubicBezTo>
                  <a:cubicBezTo>
                    <a:pt x="127040" y="-188"/>
                    <a:pt x="155826" y="21912"/>
                    <a:pt x="164297" y="60953"/>
                  </a:cubicBezTo>
                  <a:lnTo>
                    <a:pt x="135446" y="60953"/>
                  </a:lnTo>
                  <a:cubicBezTo>
                    <a:pt x="129485" y="37949"/>
                    <a:pt x="108239" y="22250"/>
                    <a:pt x="84496" y="23313"/>
                  </a:cubicBezTo>
                  <a:cubicBezTo>
                    <a:pt x="50041" y="23313"/>
                    <a:pt x="29725" y="48279"/>
                    <a:pt x="29725" y="90122"/>
                  </a:cubicBezTo>
                  <a:cubicBezTo>
                    <a:pt x="29725" y="131964"/>
                    <a:pt x="50041" y="156866"/>
                    <a:pt x="84496" y="156866"/>
                  </a:cubicBezTo>
                  <a:cubicBezTo>
                    <a:pt x="111564" y="156866"/>
                    <a:pt x="129842" y="141772"/>
                    <a:pt x="136529" y="115724"/>
                  </a:cubicBezTo>
                  <a:lnTo>
                    <a:pt x="165380" y="115724"/>
                  </a:lnTo>
                  <a:cubicBezTo>
                    <a:pt x="157673" y="156866"/>
                    <a:pt x="128823" y="180749"/>
                    <a:pt x="84496" y="180749"/>
                  </a:cubicBezTo>
                  <a:cubicBezTo>
                    <a:pt x="31827" y="180749"/>
                    <a:pt x="174" y="146995"/>
                    <a:pt x="174" y="90122"/>
                  </a:cubicBezTo>
                </a:path>
              </a:pathLst>
            </a:custGeom>
            <a:grpFill/>
            <a:ln w="6363"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A0C0CA87-5BFB-9B11-DCD3-9E7A3DB0BBAE}"/>
                </a:ext>
              </a:extLst>
            </p:cNvPr>
            <p:cNvSpPr/>
            <p:nvPr/>
          </p:nvSpPr>
          <p:spPr>
            <a:xfrm>
              <a:off x="6565963" y="4745099"/>
              <a:ext cx="116293" cy="237681"/>
            </a:xfrm>
            <a:custGeom>
              <a:avLst/>
              <a:gdLst>
                <a:gd name="connsiteX0" fmla="*/ 116213 w 116293"/>
                <a:gd name="connsiteY0" fmla="*/ 81460 h 237681"/>
                <a:gd name="connsiteX1" fmla="*/ 56856 w 116293"/>
                <a:gd name="connsiteY1" fmla="*/ 81460 h 237681"/>
                <a:gd name="connsiteX2" fmla="*/ 56856 w 116293"/>
                <a:gd name="connsiteY2" fmla="*/ 183042 h 237681"/>
                <a:gd name="connsiteX3" fmla="*/ 88700 w 116293"/>
                <a:gd name="connsiteY3" fmla="*/ 213612 h 237681"/>
                <a:gd name="connsiteX4" fmla="*/ 113665 w 116293"/>
                <a:gd name="connsiteY4" fmla="*/ 208007 h 237681"/>
                <a:gd name="connsiteX5" fmla="*/ 113665 w 116293"/>
                <a:gd name="connsiteY5" fmla="*/ 230489 h 237681"/>
                <a:gd name="connsiteX6" fmla="*/ 79592 w 116293"/>
                <a:gd name="connsiteY6" fmla="*/ 237494 h 237681"/>
                <a:gd name="connsiteX7" fmla="*/ 28260 w 116293"/>
                <a:gd name="connsiteY7" fmla="*/ 184825 h 237681"/>
                <a:gd name="connsiteX8" fmla="*/ 28260 w 116293"/>
                <a:gd name="connsiteY8" fmla="*/ 81460 h 237681"/>
                <a:gd name="connsiteX9" fmla="*/ 174 w 116293"/>
                <a:gd name="connsiteY9" fmla="*/ 81460 h 237681"/>
                <a:gd name="connsiteX10" fmla="*/ 174 w 116293"/>
                <a:gd name="connsiteY10" fmla="*/ 60061 h 237681"/>
                <a:gd name="connsiteX11" fmla="*/ 30362 w 116293"/>
                <a:gd name="connsiteY11" fmla="*/ 60061 h 237681"/>
                <a:gd name="connsiteX12" fmla="*/ 30362 w 116293"/>
                <a:gd name="connsiteY12" fmla="*/ -188 h 237681"/>
                <a:gd name="connsiteX13" fmla="*/ 59213 w 116293"/>
                <a:gd name="connsiteY13" fmla="*/ -188 h 237681"/>
                <a:gd name="connsiteX14" fmla="*/ 59213 w 116293"/>
                <a:gd name="connsiteY14" fmla="*/ 14524 h 237681"/>
                <a:gd name="connsiteX15" fmla="*/ 31763 w 116293"/>
                <a:gd name="connsiteY15" fmla="*/ 59488 h 237681"/>
                <a:gd name="connsiteX16" fmla="*/ 31763 w 116293"/>
                <a:gd name="connsiteY16" fmla="*/ 60252 h 237681"/>
                <a:gd name="connsiteX17" fmla="*/ 116468 w 116293"/>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93" h="237681">
                  <a:moveTo>
                    <a:pt x="116213" y="81460"/>
                  </a:moveTo>
                  <a:lnTo>
                    <a:pt x="56856" y="81460"/>
                  </a:lnTo>
                  <a:lnTo>
                    <a:pt x="56856" y="183042"/>
                  </a:lnTo>
                  <a:cubicBezTo>
                    <a:pt x="56856" y="202148"/>
                    <a:pt x="68384" y="213612"/>
                    <a:pt x="88700" y="213612"/>
                  </a:cubicBezTo>
                  <a:cubicBezTo>
                    <a:pt x="97336" y="213624"/>
                    <a:pt x="105864" y="211713"/>
                    <a:pt x="113665" y="208007"/>
                  </a:cubicBezTo>
                  <a:lnTo>
                    <a:pt x="113665" y="230489"/>
                  </a:lnTo>
                  <a:cubicBezTo>
                    <a:pt x="102909" y="235125"/>
                    <a:pt x="91311" y="237513"/>
                    <a:pt x="79592" y="237494"/>
                  </a:cubicBezTo>
                  <a:cubicBezTo>
                    <a:pt x="47239" y="237494"/>
                    <a:pt x="28260" y="218388"/>
                    <a:pt x="28260" y="184825"/>
                  </a:cubicBezTo>
                  <a:lnTo>
                    <a:pt x="28260" y="81460"/>
                  </a:lnTo>
                  <a:lnTo>
                    <a:pt x="174" y="81460"/>
                  </a:lnTo>
                  <a:lnTo>
                    <a:pt x="174" y="60061"/>
                  </a:lnTo>
                  <a:lnTo>
                    <a:pt x="30362" y="60061"/>
                  </a:lnTo>
                  <a:lnTo>
                    <a:pt x="30362" y="-188"/>
                  </a:lnTo>
                  <a:lnTo>
                    <a:pt x="59213" y="-188"/>
                  </a:lnTo>
                  <a:lnTo>
                    <a:pt x="59213" y="14524"/>
                  </a:lnTo>
                  <a:cubicBezTo>
                    <a:pt x="59206" y="33471"/>
                    <a:pt x="48615" y="50826"/>
                    <a:pt x="31763" y="59488"/>
                  </a:cubicBezTo>
                  <a:lnTo>
                    <a:pt x="31763" y="60252"/>
                  </a:lnTo>
                  <a:lnTo>
                    <a:pt x="116468" y="60252"/>
                  </a:lnTo>
                  <a:close/>
                </a:path>
              </a:pathLst>
            </a:custGeom>
            <a:grpFill/>
            <a:ln w="6363"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739173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struktion">
    <p:bg>
      <p:bgRef idx="1001">
        <a:schemeClr val="bg1"/>
      </p:bgRef>
    </p:bg>
    <p:spTree>
      <p:nvGrpSpPr>
        <p:cNvPr id="1" name=""/>
        <p:cNvGrpSpPr/>
        <p:nvPr/>
      </p:nvGrpSpPr>
      <p:grpSpPr>
        <a:xfrm>
          <a:off x="0" y="0"/>
          <a:ext cx="0" cy="0"/>
          <a:chOff x="0" y="0"/>
          <a:chExt cx="0" cy="0"/>
        </a:xfrm>
      </p:grpSpPr>
      <p:pic>
        <p:nvPicPr>
          <p:cNvPr id="3" name="Bild 2" descr="Förbudsmärke med hel fyllning">
            <a:extLst>
              <a:ext uri="{FF2B5EF4-FFF2-40B4-BE49-F238E27FC236}">
                <a16:creationId xmlns:a16="http://schemas.microsoft.com/office/drawing/2014/main" id="{A7ECD0C6-49E8-8972-CFAD-BEC2C9E6B3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5850" y="-311150"/>
            <a:ext cx="7480300" cy="7480300"/>
          </a:xfrm>
          <a:prstGeom prst="rect">
            <a:avLst/>
          </a:prstGeom>
        </p:spPr>
      </p:pic>
      <p:sp>
        <p:nvSpPr>
          <p:cNvPr id="6" name="textruta 5">
            <a:extLst>
              <a:ext uri="{FF2B5EF4-FFF2-40B4-BE49-F238E27FC236}">
                <a16:creationId xmlns:a16="http://schemas.microsoft.com/office/drawing/2014/main" id="{C226D430-13C7-45D2-82BF-4AD38D7E9914}"/>
              </a:ext>
            </a:extLst>
          </p:cNvPr>
          <p:cNvSpPr txBox="1"/>
          <p:nvPr userDrawn="1"/>
        </p:nvSpPr>
        <p:spPr>
          <a:xfrm>
            <a:off x="479425" y="1356527"/>
            <a:ext cx="11233150" cy="4154984"/>
          </a:xfrm>
          <a:prstGeom prst="rect">
            <a:avLst/>
          </a:prstGeom>
          <a:noFill/>
        </p:spPr>
        <p:txBody>
          <a:bodyPr wrap="square" rtlCol="0">
            <a:spAutoFit/>
          </a:bodyPr>
          <a:lstStyle/>
          <a:p>
            <a:pPr algn="ctr"/>
            <a:r>
              <a:rPr lang="sv-SE" sz="8800" dirty="0"/>
              <a:t>Layoutsidor efter denna ingår inte </a:t>
            </a:r>
            <a:br>
              <a:rPr lang="sv-SE" sz="8800" dirty="0"/>
            </a:br>
            <a:r>
              <a:rPr lang="sv-SE" sz="8800" dirty="0"/>
              <a:t>i mallen</a:t>
            </a:r>
          </a:p>
        </p:txBody>
      </p:sp>
    </p:spTree>
    <p:extLst>
      <p:ext uri="{BB962C8B-B14F-4D97-AF65-F5344CB8AC3E}">
        <p14:creationId xmlns:p14="http://schemas.microsoft.com/office/powerpoint/2010/main" val="389958893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F55E230-008A-C9C3-2DBA-6233C89BAA34}"/>
              </a:ext>
            </a:extLst>
          </p:cNvPr>
          <p:cNvSpPr>
            <a:spLocks noGrp="1"/>
          </p:cNvSpPr>
          <p:nvPr>
            <p:ph type="dt" sz="half" idx="10"/>
          </p:nvPr>
        </p:nvSpPr>
        <p:spPr/>
        <p:txBody>
          <a:bodyPr/>
          <a:lstStyle/>
          <a:p>
            <a:fld id="{77628A80-EA93-457B-885C-EF5763DC4613}" type="datetime1">
              <a:rPr lang="sv-SE" smtClean="0"/>
              <a:t>2024-06-04</a:t>
            </a:fld>
            <a:endParaRPr lang="sv-SE" dirty="0"/>
          </a:p>
        </p:txBody>
      </p:sp>
      <p:sp>
        <p:nvSpPr>
          <p:cNvPr id="8" name="Footer Placeholder 7">
            <a:extLst>
              <a:ext uri="{FF2B5EF4-FFF2-40B4-BE49-F238E27FC236}">
                <a16:creationId xmlns:a16="http://schemas.microsoft.com/office/drawing/2014/main" id="{CE7C9B3E-B8EF-372E-7FE8-F4E422295A21}"/>
              </a:ext>
            </a:extLst>
          </p:cNvPr>
          <p:cNvSpPr>
            <a:spLocks noGrp="1"/>
          </p:cNvSpPr>
          <p:nvPr>
            <p:ph type="ftr" sz="quarter" idx="11"/>
          </p:nvPr>
        </p:nvSpPr>
        <p:spPr/>
        <p:txBody>
          <a:bodyPr/>
          <a:lstStyle/>
          <a:p>
            <a:r>
              <a:rPr lang="sv-SE"/>
              <a:t>CAG</a:t>
            </a:r>
            <a:endParaRPr lang="sv-SE" dirty="0"/>
          </a:p>
        </p:txBody>
      </p:sp>
      <p:sp>
        <p:nvSpPr>
          <p:cNvPr id="9" name="Slide Number Placeholder 8">
            <a:extLst>
              <a:ext uri="{FF2B5EF4-FFF2-40B4-BE49-F238E27FC236}">
                <a16:creationId xmlns:a16="http://schemas.microsoft.com/office/drawing/2014/main" id="{E9AB502E-9CE2-3624-B57A-3A71408FC155}"/>
              </a:ext>
            </a:extLst>
          </p:cNvPr>
          <p:cNvSpPr>
            <a:spLocks noGrp="1"/>
          </p:cNvSpPr>
          <p:nvPr>
            <p:ph type="sldNum" sz="quarter" idx="12"/>
          </p:nvPr>
        </p:nvSpPr>
        <p:spPr/>
        <p:txBody>
          <a:bodyPr/>
          <a:lstStyle/>
          <a:p>
            <a:fld id="{20F5467F-CA83-4951-87CD-A29B72857444}" type="slidenum">
              <a:rPr lang="sv-SE" smtClean="0"/>
              <a:pPr/>
              <a:t>‹#›</a:t>
            </a:fld>
            <a:endParaRPr lang="sv-SE" dirty="0"/>
          </a:p>
        </p:txBody>
      </p:sp>
      <p:sp>
        <p:nvSpPr>
          <p:cNvPr id="10" name="Title 1">
            <a:extLst>
              <a:ext uri="{FF2B5EF4-FFF2-40B4-BE49-F238E27FC236}">
                <a16:creationId xmlns:a16="http://schemas.microsoft.com/office/drawing/2014/main" id="{68B9B002-2988-CE11-E1BF-A24841190BBC}"/>
              </a:ext>
            </a:extLst>
          </p:cNvPr>
          <p:cNvSpPr>
            <a:spLocks noGrp="1"/>
          </p:cNvSpPr>
          <p:nvPr>
            <p:ph type="ctrTitle" hasCustomPrompt="1"/>
          </p:nvPr>
        </p:nvSpPr>
        <p:spPr>
          <a:xfrm>
            <a:off x="1450975" y="2526620"/>
            <a:ext cx="9144000" cy="2387600"/>
          </a:xfrm>
          <a:prstGeom prst="rect">
            <a:avLst/>
          </a:prstGeom>
        </p:spPr>
        <p:txBody>
          <a:bodyPr anchor="b"/>
          <a:lstStyle>
            <a:lvl1pPr algn="l">
              <a:defRPr sz="5000"/>
            </a:lvl1pPr>
          </a:lstStyle>
          <a:p>
            <a:r>
              <a:rPr lang="sv-SE"/>
              <a:t>Rubrik</a:t>
            </a:r>
            <a:endParaRPr lang="sv-SE" dirty="0"/>
          </a:p>
        </p:txBody>
      </p:sp>
      <p:sp>
        <p:nvSpPr>
          <p:cNvPr id="11" name="Subtitle 2">
            <a:extLst>
              <a:ext uri="{FF2B5EF4-FFF2-40B4-BE49-F238E27FC236}">
                <a16:creationId xmlns:a16="http://schemas.microsoft.com/office/drawing/2014/main" id="{06DCFE26-CD9E-D150-B07A-39DD6B5A8579}"/>
              </a:ext>
            </a:extLst>
          </p:cNvPr>
          <p:cNvSpPr>
            <a:spLocks noGrp="1"/>
          </p:cNvSpPr>
          <p:nvPr>
            <p:ph type="subTitle" idx="1" hasCustomPrompt="1"/>
          </p:nvPr>
        </p:nvSpPr>
        <p:spPr>
          <a:xfrm>
            <a:off x="1450975" y="5122864"/>
            <a:ext cx="6362246" cy="877887"/>
          </a:xfrm>
          <a:prstGeom prst="rect">
            <a:avLst/>
          </a:prstGeom>
        </p:spPr>
        <p:txBody>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1926746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E1AF70-E8FB-AC65-7A1F-D259B0F06A3B}"/>
              </a:ext>
            </a:extLst>
          </p:cNvPr>
          <p:cNvSpPr>
            <a:spLocks noGrp="1"/>
          </p:cNvSpPr>
          <p:nvPr>
            <p:ph type="title" hasCustomPrompt="1"/>
          </p:nvPr>
        </p:nvSpPr>
        <p:spPr/>
        <p:txBody>
          <a:bodyPr/>
          <a:lstStyle>
            <a:lvl1pPr>
              <a:defRPr/>
            </a:lvl1pPr>
          </a:lstStyle>
          <a:p>
            <a:r>
              <a:rPr lang="sv-SE" dirty="0"/>
              <a:t>Rubrik</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B3F9197C-3C28-443C-8C76-6E9415AB3306}" type="datetime1">
              <a:rPr lang="sv-SE" smtClean="0"/>
              <a:t>2024-06-04</a:t>
            </a:fld>
            <a:endParaRPr lang="sv-SE" dirty="0"/>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8" name="Platshållare för innehåll 7">
            <a:extLst>
              <a:ext uri="{FF2B5EF4-FFF2-40B4-BE49-F238E27FC236}">
                <a16:creationId xmlns:a16="http://schemas.microsoft.com/office/drawing/2014/main" id="{92F3D8AF-D01B-AA49-1B69-E024A1D41226}"/>
              </a:ext>
            </a:extLst>
          </p:cNvPr>
          <p:cNvSpPr>
            <a:spLocks noGrp="1"/>
          </p:cNvSpPr>
          <p:nvPr>
            <p:ph sz="quarter" idx="13"/>
          </p:nvPr>
        </p:nvSpPr>
        <p:spPr>
          <a:xfrm>
            <a:off x="450177" y="1990725"/>
            <a:ext cx="11302722" cy="3894687"/>
          </a:xfrm>
          <a:custGeom>
            <a:avLst/>
            <a:gdLst>
              <a:gd name="connsiteX0" fmla="*/ 0 w 11302722"/>
              <a:gd name="connsiteY0" fmla="*/ 0 h 3398718"/>
              <a:gd name="connsiteX1" fmla="*/ 11302722 w 11302722"/>
              <a:gd name="connsiteY1" fmla="*/ 0 h 3398718"/>
              <a:gd name="connsiteX2" fmla="*/ 11302722 w 11302722"/>
              <a:gd name="connsiteY2" fmla="*/ 3398718 h 3398718"/>
              <a:gd name="connsiteX3" fmla="*/ 0 w 11302722"/>
              <a:gd name="connsiteY3" fmla="*/ 3398718 h 3398718"/>
            </a:gdLst>
            <a:ahLst/>
            <a:cxnLst>
              <a:cxn ang="0">
                <a:pos x="connsiteX0" y="connsiteY0"/>
              </a:cxn>
              <a:cxn ang="0">
                <a:pos x="connsiteX1" y="connsiteY1"/>
              </a:cxn>
              <a:cxn ang="0">
                <a:pos x="connsiteX2" y="connsiteY2"/>
              </a:cxn>
              <a:cxn ang="0">
                <a:pos x="connsiteX3" y="connsiteY3"/>
              </a:cxn>
            </a:cxnLst>
            <a:rect l="l" t="t" r="r" b="b"/>
            <a:pathLst>
              <a:path w="11302722" h="3398718">
                <a:moveTo>
                  <a:pt x="0" y="0"/>
                </a:moveTo>
                <a:lnTo>
                  <a:pt x="11302722" y="0"/>
                </a:lnTo>
                <a:lnTo>
                  <a:pt x="11302722" y="3398718"/>
                </a:lnTo>
                <a:lnTo>
                  <a:pt x="0" y="3398718"/>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6927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2">
    <p:bg>
      <p:bgRef idx="1001">
        <a:schemeClr val="bg1"/>
      </p:bgRef>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7ECC1392-2283-3FE0-7160-814D8557A813}"/>
              </a:ext>
            </a:extLst>
          </p:cNvPr>
          <p:cNvSpPr/>
          <p:nvPr userDrawn="1"/>
        </p:nvSpPr>
        <p:spPr>
          <a:xfrm>
            <a:off x="0" y="-10769"/>
            <a:ext cx="12192000" cy="2090057"/>
          </a:xfrm>
          <a:custGeom>
            <a:avLst/>
            <a:gdLst>
              <a:gd name="connsiteX0" fmla="*/ 0 w 12192000"/>
              <a:gd name="connsiteY0" fmla="*/ 0 h 2090057"/>
              <a:gd name="connsiteX1" fmla="*/ 8316687 w 12192000"/>
              <a:gd name="connsiteY1" fmla="*/ 0 h 2090057"/>
              <a:gd name="connsiteX2" fmla="*/ 11250386 w 12192000"/>
              <a:gd name="connsiteY2" fmla="*/ 0 h 2090057"/>
              <a:gd name="connsiteX3" fmla="*/ 12192000 w 12192000"/>
              <a:gd name="connsiteY3" fmla="*/ 0 h 2090057"/>
              <a:gd name="connsiteX4" fmla="*/ 12192000 w 12192000"/>
              <a:gd name="connsiteY4" fmla="*/ 1464127 h 2090057"/>
              <a:gd name="connsiteX5" fmla="*/ 11566070 w 12192000"/>
              <a:gd name="connsiteY5" fmla="*/ 2090057 h 2090057"/>
              <a:gd name="connsiteX6" fmla="*/ 11250386 w 12192000"/>
              <a:gd name="connsiteY6" fmla="*/ 2090057 h 2090057"/>
              <a:gd name="connsiteX7" fmla="*/ 7690757 w 12192000"/>
              <a:gd name="connsiteY7" fmla="*/ 2090057 h 2090057"/>
              <a:gd name="connsiteX8" fmla="*/ 0 w 12192000"/>
              <a:gd name="connsiteY8" fmla="*/ 2090057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090057">
                <a:moveTo>
                  <a:pt x="0" y="0"/>
                </a:moveTo>
                <a:lnTo>
                  <a:pt x="8316687" y="0"/>
                </a:lnTo>
                <a:lnTo>
                  <a:pt x="11250386" y="0"/>
                </a:lnTo>
                <a:lnTo>
                  <a:pt x="12192000" y="0"/>
                </a:lnTo>
                <a:lnTo>
                  <a:pt x="12192000" y="1464127"/>
                </a:lnTo>
                <a:cubicBezTo>
                  <a:pt x="12192000" y="1809819"/>
                  <a:pt x="11911762" y="2090057"/>
                  <a:pt x="11566070" y="2090057"/>
                </a:cubicBezTo>
                <a:lnTo>
                  <a:pt x="11250386" y="2090057"/>
                </a:lnTo>
                <a:lnTo>
                  <a:pt x="7690757" y="2090057"/>
                </a:lnTo>
                <a:lnTo>
                  <a:pt x="0" y="2090057"/>
                </a:lnTo>
                <a:close/>
              </a:path>
            </a:pathLst>
          </a:custGeom>
          <a:blipFill>
            <a:blip r:embed="rId2">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solidFill>
                <a:schemeClr val="bg1"/>
              </a:solidFill>
            </a:endParaRPr>
          </a:p>
        </p:txBody>
      </p:sp>
      <p:sp>
        <p:nvSpPr>
          <p:cNvPr id="6" name="Title 5">
            <a:extLst>
              <a:ext uri="{FF2B5EF4-FFF2-40B4-BE49-F238E27FC236}">
                <a16:creationId xmlns:a16="http://schemas.microsoft.com/office/drawing/2014/main" id="{8501D909-E75E-7BF1-3592-E5B5E27A8F7F}"/>
              </a:ext>
            </a:extLst>
          </p:cNvPr>
          <p:cNvSpPr>
            <a:spLocks noGrp="1"/>
          </p:cNvSpPr>
          <p:nvPr>
            <p:ph type="title" hasCustomPrompt="1"/>
          </p:nvPr>
        </p:nvSpPr>
        <p:spPr>
          <a:xfrm>
            <a:off x="429026" y="476251"/>
            <a:ext cx="11313371" cy="976313"/>
          </a:xfrm>
          <a:prstGeom prst="rect">
            <a:avLst/>
          </a:prstGeom>
        </p:spPr>
        <p:txBody>
          <a:bodyPr/>
          <a:lstStyle>
            <a:lvl1pPr>
              <a:defRPr>
                <a:solidFill>
                  <a:schemeClr val="bg1"/>
                </a:solidFill>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bg1"/>
                </a:solidFill>
              </a:defRPr>
            </a:lvl1pPr>
          </a:lstStyle>
          <a:p>
            <a:fld id="{4357A87C-99AF-4BF1-A69F-7BCED1A6C6F1}"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bg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2"/>
                </a:solidFill>
              </a:defRPr>
            </a:lvl1pPr>
          </a:lstStyle>
          <a:p>
            <a:fld id="{20F5467F-CA83-4951-87CD-A29B72857444}" type="slidenum">
              <a:rPr lang="sv-SE" smtClean="0"/>
              <a:pPr/>
              <a:t>‹#›</a:t>
            </a:fld>
            <a:endParaRPr lang="sv-SE" dirty="0"/>
          </a:p>
        </p:txBody>
      </p:sp>
      <p:grpSp>
        <p:nvGrpSpPr>
          <p:cNvPr id="23" name="Group 22">
            <a:extLst>
              <a:ext uri="{FF2B5EF4-FFF2-40B4-BE49-F238E27FC236}">
                <a16:creationId xmlns:a16="http://schemas.microsoft.com/office/drawing/2014/main" id="{07F8D352-88E1-9634-689A-9F409913C0CD}"/>
              </a:ext>
            </a:extLst>
          </p:cNvPr>
          <p:cNvGrpSpPr/>
          <p:nvPr userDrawn="1"/>
        </p:nvGrpSpPr>
        <p:grpSpPr>
          <a:xfrm>
            <a:off x="453865" y="6251011"/>
            <a:ext cx="1355885" cy="324730"/>
            <a:chOff x="449103" y="5733781"/>
            <a:chExt cx="1372773" cy="328775"/>
          </a:xfrm>
          <a:solidFill>
            <a:schemeClr val="tx2"/>
          </a:solidFill>
        </p:grpSpPr>
        <p:sp>
          <p:nvSpPr>
            <p:cNvPr id="24" name="Freeform: Shape 23">
              <a:extLst>
                <a:ext uri="{FF2B5EF4-FFF2-40B4-BE49-F238E27FC236}">
                  <a16:creationId xmlns:a16="http://schemas.microsoft.com/office/drawing/2014/main" id="{9820F846-B04C-C160-84CC-238FD01430FC}"/>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grpFill/>
            <a:ln w="2765" cap="flat">
              <a:noFill/>
              <a:prstDash val="solid"/>
              <a:miter/>
            </a:ln>
          </p:spPr>
          <p:txBody>
            <a:bodyPr rtlCol="0" anchor="ctr"/>
            <a:lstStyle/>
            <a:p>
              <a:endParaRPr lang="sv-SE" dirty="0">
                <a:solidFill>
                  <a:schemeClr val="tx2"/>
                </a:solidFill>
              </a:endParaRPr>
            </a:p>
          </p:txBody>
        </p:sp>
        <p:grpSp>
          <p:nvGrpSpPr>
            <p:cNvPr id="25" name="Graphic 7">
              <a:extLst>
                <a:ext uri="{FF2B5EF4-FFF2-40B4-BE49-F238E27FC236}">
                  <a16:creationId xmlns:a16="http://schemas.microsoft.com/office/drawing/2014/main" id="{5284AAE2-0DFB-1C88-4DAD-D2F04F677A7E}"/>
                </a:ext>
              </a:extLst>
            </p:cNvPr>
            <p:cNvGrpSpPr/>
            <p:nvPr/>
          </p:nvGrpSpPr>
          <p:grpSpPr>
            <a:xfrm>
              <a:off x="522988" y="5733781"/>
              <a:ext cx="249633" cy="119185"/>
              <a:chOff x="522988" y="5733781"/>
              <a:chExt cx="249633" cy="119185"/>
            </a:xfrm>
            <a:grpFill/>
          </p:grpSpPr>
          <p:sp>
            <p:nvSpPr>
              <p:cNvPr id="57" name="Freeform: Shape 56">
                <a:extLst>
                  <a:ext uri="{FF2B5EF4-FFF2-40B4-BE49-F238E27FC236}">
                    <a16:creationId xmlns:a16="http://schemas.microsoft.com/office/drawing/2014/main" id="{7323890A-ABE6-4353-051F-212FB0504A85}"/>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grpFill/>
              <a:ln w="2765" cap="flat">
                <a:noFill/>
                <a:prstDash val="solid"/>
                <a:miter/>
              </a:ln>
            </p:spPr>
            <p:txBody>
              <a:bodyPr rtlCol="0" anchor="ctr"/>
              <a:lstStyle/>
              <a:p>
                <a:endParaRPr lang="sv-SE" dirty="0">
                  <a:solidFill>
                    <a:schemeClr val="tx2"/>
                  </a:solidFill>
                </a:endParaRPr>
              </a:p>
            </p:txBody>
          </p:sp>
          <p:sp>
            <p:nvSpPr>
              <p:cNvPr id="58" name="Freeform: Shape 57">
                <a:extLst>
                  <a:ext uri="{FF2B5EF4-FFF2-40B4-BE49-F238E27FC236}">
                    <a16:creationId xmlns:a16="http://schemas.microsoft.com/office/drawing/2014/main" id="{1E97263E-E248-6921-0ED2-25294E7BFD6D}"/>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grpFill/>
              <a:ln w="2765" cap="flat">
                <a:noFill/>
                <a:prstDash val="solid"/>
                <a:miter/>
              </a:ln>
            </p:spPr>
            <p:txBody>
              <a:bodyPr rtlCol="0" anchor="ctr"/>
              <a:lstStyle/>
              <a:p>
                <a:endParaRPr lang="sv-SE" dirty="0">
                  <a:solidFill>
                    <a:schemeClr val="tx2"/>
                  </a:solidFill>
                </a:endParaRPr>
              </a:p>
            </p:txBody>
          </p:sp>
          <p:sp>
            <p:nvSpPr>
              <p:cNvPr id="59" name="Freeform: Shape 58">
                <a:extLst>
                  <a:ext uri="{FF2B5EF4-FFF2-40B4-BE49-F238E27FC236}">
                    <a16:creationId xmlns:a16="http://schemas.microsoft.com/office/drawing/2014/main" id="{2F934090-88E2-9630-AFD0-BC7A2116F5A9}"/>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grpFill/>
              <a:ln w="2765" cap="flat">
                <a:noFill/>
                <a:prstDash val="solid"/>
                <a:miter/>
              </a:ln>
            </p:spPr>
            <p:txBody>
              <a:bodyPr rtlCol="0" anchor="ctr"/>
              <a:lstStyle/>
              <a:p>
                <a:endParaRPr lang="sv-SE" dirty="0">
                  <a:solidFill>
                    <a:schemeClr val="tx2"/>
                  </a:solidFill>
                </a:endParaRPr>
              </a:p>
            </p:txBody>
          </p:sp>
        </p:grpSp>
        <p:sp>
          <p:nvSpPr>
            <p:cNvPr id="26" name="Freeform: Shape 25">
              <a:extLst>
                <a:ext uri="{FF2B5EF4-FFF2-40B4-BE49-F238E27FC236}">
                  <a16:creationId xmlns:a16="http://schemas.microsoft.com/office/drawing/2014/main" id="{71C81155-B267-7B6C-12F5-1975112C6798}"/>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grpFill/>
            <a:ln w="2765" cap="flat">
              <a:noFill/>
              <a:prstDash val="solid"/>
              <a:miter/>
            </a:ln>
          </p:spPr>
          <p:txBody>
            <a:bodyPr rtlCol="0" anchor="ctr"/>
            <a:lstStyle/>
            <a:p>
              <a:endParaRPr lang="sv-SE" dirty="0">
                <a:solidFill>
                  <a:schemeClr val="tx2"/>
                </a:solidFill>
              </a:endParaRPr>
            </a:p>
          </p:txBody>
        </p:sp>
        <p:grpSp>
          <p:nvGrpSpPr>
            <p:cNvPr id="27" name="Graphic 7">
              <a:extLst>
                <a:ext uri="{FF2B5EF4-FFF2-40B4-BE49-F238E27FC236}">
                  <a16:creationId xmlns:a16="http://schemas.microsoft.com/office/drawing/2014/main" id="{ADD4665A-D181-362A-4C5F-29785EBE949D}"/>
                </a:ext>
              </a:extLst>
            </p:cNvPr>
            <p:cNvGrpSpPr/>
            <p:nvPr/>
          </p:nvGrpSpPr>
          <p:grpSpPr>
            <a:xfrm>
              <a:off x="832449" y="5733863"/>
              <a:ext cx="688241" cy="154329"/>
              <a:chOff x="832449" y="5733863"/>
              <a:chExt cx="688241" cy="154329"/>
            </a:xfrm>
            <a:grpFill/>
          </p:grpSpPr>
          <p:sp>
            <p:nvSpPr>
              <p:cNvPr id="49" name="Freeform: Shape 48">
                <a:extLst>
                  <a:ext uri="{FF2B5EF4-FFF2-40B4-BE49-F238E27FC236}">
                    <a16:creationId xmlns:a16="http://schemas.microsoft.com/office/drawing/2014/main" id="{228373B3-87DF-E1F9-5405-CF3C26D408EA}"/>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grpFill/>
              <a:ln w="2765" cap="flat">
                <a:noFill/>
                <a:prstDash val="solid"/>
                <a:miter/>
              </a:ln>
            </p:spPr>
            <p:txBody>
              <a:bodyPr rtlCol="0" anchor="ctr"/>
              <a:lstStyle/>
              <a:p>
                <a:endParaRPr lang="sv-SE" dirty="0">
                  <a:solidFill>
                    <a:schemeClr val="tx2"/>
                  </a:solidFill>
                </a:endParaRPr>
              </a:p>
            </p:txBody>
          </p:sp>
          <p:sp>
            <p:nvSpPr>
              <p:cNvPr id="50" name="Freeform: Shape 49">
                <a:extLst>
                  <a:ext uri="{FF2B5EF4-FFF2-40B4-BE49-F238E27FC236}">
                    <a16:creationId xmlns:a16="http://schemas.microsoft.com/office/drawing/2014/main" id="{A4949CD7-195C-2AE6-BE76-A711FDAAF1E2}"/>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solidFill>
                    <a:schemeClr val="tx2"/>
                  </a:solidFill>
                </a:endParaRPr>
              </a:p>
            </p:txBody>
          </p:sp>
          <p:sp>
            <p:nvSpPr>
              <p:cNvPr id="51" name="Freeform: Shape 50">
                <a:extLst>
                  <a:ext uri="{FF2B5EF4-FFF2-40B4-BE49-F238E27FC236}">
                    <a16:creationId xmlns:a16="http://schemas.microsoft.com/office/drawing/2014/main" id="{83BE97FB-092D-8741-8B68-480AD0EDAC54}"/>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grpFill/>
              <a:ln w="2765" cap="flat">
                <a:noFill/>
                <a:prstDash val="solid"/>
                <a:miter/>
              </a:ln>
            </p:spPr>
            <p:txBody>
              <a:bodyPr rtlCol="0" anchor="ctr"/>
              <a:lstStyle/>
              <a:p>
                <a:endParaRPr lang="sv-SE" dirty="0">
                  <a:solidFill>
                    <a:schemeClr val="tx2"/>
                  </a:solidFill>
                </a:endParaRPr>
              </a:p>
            </p:txBody>
          </p:sp>
          <p:sp>
            <p:nvSpPr>
              <p:cNvPr id="52" name="Freeform: Shape 51">
                <a:extLst>
                  <a:ext uri="{FF2B5EF4-FFF2-40B4-BE49-F238E27FC236}">
                    <a16:creationId xmlns:a16="http://schemas.microsoft.com/office/drawing/2014/main" id="{879847AA-3CC8-AD2A-BA44-0BD6E7813BCA}"/>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grpFill/>
              <a:ln w="2765" cap="flat">
                <a:noFill/>
                <a:prstDash val="solid"/>
                <a:miter/>
              </a:ln>
            </p:spPr>
            <p:txBody>
              <a:bodyPr rtlCol="0" anchor="ctr"/>
              <a:lstStyle/>
              <a:p>
                <a:endParaRPr lang="sv-SE" dirty="0">
                  <a:solidFill>
                    <a:schemeClr val="tx2"/>
                  </a:solidFill>
                </a:endParaRPr>
              </a:p>
            </p:txBody>
          </p:sp>
          <p:sp>
            <p:nvSpPr>
              <p:cNvPr id="53" name="Freeform: Shape 52">
                <a:extLst>
                  <a:ext uri="{FF2B5EF4-FFF2-40B4-BE49-F238E27FC236}">
                    <a16:creationId xmlns:a16="http://schemas.microsoft.com/office/drawing/2014/main" id="{A41369C5-4024-BC5D-818F-89F78985141E}"/>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grpFill/>
              <a:ln w="2765" cap="flat">
                <a:noFill/>
                <a:prstDash val="solid"/>
                <a:miter/>
              </a:ln>
            </p:spPr>
            <p:txBody>
              <a:bodyPr rtlCol="0" anchor="ctr"/>
              <a:lstStyle/>
              <a:p>
                <a:endParaRPr lang="sv-SE" dirty="0">
                  <a:solidFill>
                    <a:schemeClr val="tx2"/>
                  </a:solidFill>
                </a:endParaRPr>
              </a:p>
            </p:txBody>
          </p:sp>
          <p:sp>
            <p:nvSpPr>
              <p:cNvPr id="54" name="Freeform: Shape 53">
                <a:extLst>
                  <a:ext uri="{FF2B5EF4-FFF2-40B4-BE49-F238E27FC236}">
                    <a16:creationId xmlns:a16="http://schemas.microsoft.com/office/drawing/2014/main" id="{CB4CBE87-403C-F9C6-ED67-11F026C2990D}"/>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grpFill/>
              <a:ln w="2765" cap="flat">
                <a:noFill/>
                <a:prstDash val="solid"/>
                <a:miter/>
              </a:ln>
            </p:spPr>
            <p:txBody>
              <a:bodyPr rtlCol="0" anchor="ctr"/>
              <a:lstStyle/>
              <a:p>
                <a:endParaRPr lang="sv-SE" dirty="0">
                  <a:solidFill>
                    <a:schemeClr val="tx2"/>
                  </a:solidFill>
                </a:endParaRPr>
              </a:p>
            </p:txBody>
          </p:sp>
          <p:sp>
            <p:nvSpPr>
              <p:cNvPr id="55" name="Freeform: Shape 54">
                <a:extLst>
                  <a:ext uri="{FF2B5EF4-FFF2-40B4-BE49-F238E27FC236}">
                    <a16:creationId xmlns:a16="http://schemas.microsoft.com/office/drawing/2014/main" id="{F52D35FA-F835-EEBC-22D1-9F4124D3F42D}"/>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grpFill/>
              <a:ln w="2765" cap="flat">
                <a:noFill/>
                <a:prstDash val="solid"/>
                <a:miter/>
              </a:ln>
            </p:spPr>
            <p:txBody>
              <a:bodyPr rtlCol="0" anchor="ctr"/>
              <a:lstStyle/>
              <a:p>
                <a:endParaRPr lang="sv-SE" dirty="0">
                  <a:solidFill>
                    <a:schemeClr val="tx2"/>
                  </a:solidFill>
                </a:endParaRPr>
              </a:p>
            </p:txBody>
          </p:sp>
          <p:sp>
            <p:nvSpPr>
              <p:cNvPr id="56" name="Freeform: Shape 55">
                <a:extLst>
                  <a:ext uri="{FF2B5EF4-FFF2-40B4-BE49-F238E27FC236}">
                    <a16:creationId xmlns:a16="http://schemas.microsoft.com/office/drawing/2014/main" id="{B7CE03B6-7941-D75F-5932-A37A88EBD3C8}"/>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grpFill/>
              <a:ln w="2765" cap="flat">
                <a:noFill/>
                <a:prstDash val="solid"/>
                <a:miter/>
              </a:ln>
            </p:spPr>
            <p:txBody>
              <a:bodyPr rtlCol="0" anchor="ctr"/>
              <a:lstStyle/>
              <a:p>
                <a:endParaRPr lang="sv-SE" dirty="0">
                  <a:solidFill>
                    <a:schemeClr val="tx2"/>
                  </a:solidFill>
                </a:endParaRPr>
              </a:p>
            </p:txBody>
          </p:sp>
        </p:grpSp>
        <p:sp>
          <p:nvSpPr>
            <p:cNvPr id="28" name="Freeform: Shape 27">
              <a:extLst>
                <a:ext uri="{FF2B5EF4-FFF2-40B4-BE49-F238E27FC236}">
                  <a16:creationId xmlns:a16="http://schemas.microsoft.com/office/drawing/2014/main" id="{B86487AB-4EFF-F8E0-644C-142D549230BB}"/>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grpFill/>
            <a:ln w="2765" cap="flat">
              <a:noFill/>
              <a:prstDash val="solid"/>
              <a:miter/>
            </a:ln>
          </p:spPr>
          <p:txBody>
            <a:bodyPr rtlCol="0" anchor="ctr"/>
            <a:lstStyle/>
            <a:p>
              <a:endParaRPr lang="sv-SE" dirty="0">
                <a:solidFill>
                  <a:schemeClr val="tx2"/>
                </a:solidFill>
              </a:endParaRPr>
            </a:p>
          </p:txBody>
        </p:sp>
        <p:grpSp>
          <p:nvGrpSpPr>
            <p:cNvPr id="29" name="Graphic 7">
              <a:extLst>
                <a:ext uri="{FF2B5EF4-FFF2-40B4-BE49-F238E27FC236}">
                  <a16:creationId xmlns:a16="http://schemas.microsoft.com/office/drawing/2014/main" id="{F27A1650-DF4B-6FBB-0965-933409CFE467}"/>
                </a:ext>
              </a:extLst>
            </p:cNvPr>
            <p:cNvGrpSpPr/>
            <p:nvPr/>
          </p:nvGrpSpPr>
          <p:grpSpPr>
            <a:xfrm>
              <a:off x="1571663" y="5774238"/>
              <a:ext cx="161856" cy="113899"/>
              <a:chOff x="1571663" y="5774238"/>
              <a:chExt cx="161856" cy="113899"/>
            </a:xfrm>
            <a:grpFill/>
          </p:grpSpPr>
          <p:sp>
            <p:nvSpPr>
              <p:cNvPr id="47" name="Freeform: Shape 46">
                <a:extLst>
                  <a:ext uri="{FF2B5EF4-FFF2-40B4-BE49-F238E27FC236}">
                    <a16:creationId xmlns:a16="http://schemas.microsoft.com/office/drawing/2014/main" id="{C8357A6C-C37D-9247-C7FD-2A5668058659}"/>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grpFill/>
              <a:ln w="2765" cap="flat">
                <a:noFill/>
                <a:prstDash val="solid"/>
                <a:miter/>
              </a:ln>
            </p:spPr>
            <p:txBody>
              <a:bodyPr rtlCol="0" anchor="ctr"/>
              <a:lstStyle/>
              <a:p>
                <a:endParaRPr lang="sv-SE" dirty="0">
                  <a:solidFill>
                    <a:schemeClr val="tx2"/>
                  </a:solidFill>
                </a:endParaRPr>
              </a:p>
            </p:txBody>
          </p:sp>
          <p:sp>
            <p:nvSpPr>
              <p:cNvPr id="48" name="Freeform: Shape 47">
                <a:extLst>
                  <a:ext uri="{FF2B5EF4-FFF2-40B4-BE49-F238E27FC236}">
                    <a16:creationId xmlns:a16="http://schemas.microsoft.com/office/drawing/2014/main" id="{9F400E4D-8862-4D4B-FB18-0A6E3758266A}"/>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solidFill>
                    <a:schemeClr val="tx2"/>
                  </a:solidFill>
                </a:endParaRPr>
              </a:p>
            </p:txBody>
          </p:sp>
        </p:grpSp>
        <p:sp>
          <p:nvSpPr>
            <p:cNvPr id="30" name="Freeform: Shape 29">
              <a:extLst>
                <a:ext uri="{FF2B5EF4-FFF2-40B4-BE49-F238E27FC236}">
                  <a16:creationId xmlns:a16="http://schemas.microsoft.com/office/drawing/2014/main" id="{5AC75A0D-6D3F-7B1F-1D41-48B373AFC2DA}"/>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grpFill/>
            <a:ln w="2765" cap="flat">
              <a:noFill/>
              <a:prstDash val="solid"/>
              <a:miter/>
            </a:ln>
          </p:spPr>
          <p:txBody>
            <a:bodyPr rtlCol="0" anchor="ctr"/>
            <a:lstStyle/>
            <a:p>
              <a:endParaRPr lang="sv-SE" dirty="0">
                <a:solidFill>
                  <a:schemeClr val="tx2"/>
                </a:solidFill>
              </a:endParaRPr>
            </a:p>
          </p:txBody>
        </p:sp>
        <p:sp>
          <p:nvSpPr>
            <p:cNvPr id="31" name="Freeform: Shape 30">
              <a:extLst>
                <a:ext uri="{FF2B5EF4-FFF2-40B4-BE49-F238E27FC236}">
                  <a16:creationId xmlns:a16="http://schemas.microsoft.com/office/drawing/2014/main" id="{3450BE47-7E32-D047-0749-260E4DBAE2B8}"/>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grpFill/>
            <a:ln w="2765" cap="flat">
              <a:noFill/>
              <a:prstDash val="solid"/>
              <a:miter/>
            </a:ln>
          </p:spPr>
          <p:txBody>
            <a:bodyPr rtlCol="0" anchor="ctr"/>
            <a:lstStyle/>
            <a:p>
              <a:endParaRPr lang="sv-SE" dirty="0">
                <a:solidFill>
                  <a:schemeClr val="tx2"/>
                </a:solidFill>
              </a:endParaRPr>
            </a:p>
          </p:txBody>
        </p:sp>
        <p:grpSp>
          <p:nvGrpSpPr>
            <p:cNvPr id="32" name="Graphic 7">
              <a:extLst>
                <a:ext uri="{FF2B5EF4-FFF2-40B4-BE49-F238E27FC236}">
                  <a16:creationId xmlns:a16="http://schemas.microsoft.com/office/drawing/2014/main" id="{AEF41DBC-25C0-0C0F-C7FE-2796762F31C2}"/>
                </a:ext>
              </a:extLst>
            </p:cNvPr>
            <p:cNvGrpSpPr/>
            <p:nvPr/>
          </p:nvGrpSpPr>
          <p:grpSpPr>
            <a:xfrm>
              <a:off x="523293" y="5924167"/>
              <a:ext cx="214959" cy="103273"/>
              <a:chOff x="852594" y="5924167"/>
              <a:chExt cx="214959" cy="103273"/>
            </a:xfrm>
            <a:grpFill/>
          </p:grpSpPr>
          <p:sp>
            <p:nvSpPr>
              <p:cNvPr id="44" name="Freeform: Shape 43">
                <a:extLst>
                  <a:ext uri="{FF2B5EF4-FFF2-40B4-BE49-F238E27FC236}">
                    <a16:creationId xmlns:a16="http://schemas.microsoft.com/office/drawing/2014/main" id="{39EA0450-2175-7C42-9B80-8E5216D05521}"/>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solidFill>
                    <a:schemeClr val="tx2"/>
                  </a:solidFill>
                </a:endParaRPr>
              </a:p>
            </p:txBody>
          </p:sp>
          <p:sp>
            <p:nvSpPr>
              <p:cNvPr id="45" name="Freeform: Shape 44">
                <a:extLst>
                  <a:ext uri="{FF2B5EF4-FFF2-40B4-BE49-F238E27FC236}">
                    <a16:creationId xmlns:a16="http://schemas.microsoft.com/office/drawing/2014/main" id="{D53D89EE-2A0A-81CE-D5BD-4593BA910F54}"/>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grpFill/>
              <a:ln w="2765" cap="flat">
                <a:noFill/>
                <a:prstDash val="solid"/>
                <a:miter/>
              </a:ln>
            </p:spPr>
            <p:txBody>
              <a:bodyPr rtlCol="0" anchor="ctr"/>
              <a:lstStyle/>
              <a:p>
                <a:endParaRPr lang="sv-SE" dirty="0">
                  <a:solidFill>
                    <a:schemeClr val="tx2"/>
                  </a:solidFill>
                </a:endParaRPr>
              </a:p>
            </p:txBody>
          </p:sp>
          <p:sp>
            <p:nvSpPr>
              <p:cNvPr id="46" name="Freeform: Shape 45">
                <a:extLst>
                  <a:ext uri="{FF2B5EF4-FFF2-40B4-BE49-F238E27FC236}">
                    <a16:creationId xmlns:a16="http://schemas.microsoft.com/office/drawing/2014/main" id="{2B00EBB1-6E10-6DF7-055B-37E8E97BA795}"/>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grpFill/>
              <a:ln w="2765" cap="flat">
                <a:noFill/>
                <a:prstDash val="solid"/>
                <a:miter/>
              </a:ln>
            </p:spPr>
            <p:txBody>
              <a:bodyPr rtlCol="0" anchor="ctr"/>
              <a:lstStyle/>
              <a:p>
                <a:endParaRPr lang="sv-SE" dirty="0">
                  <a:solidFill>
                    <a:schemeClr val="tx2"/>
                  </a:solidFill>
                </a:endParaRPr>
              </a:p>
            </p:txBody>
          </p:sp>
        </p:grpSp>
        <p:sp>
          <p:nvSpPr>
            <p:cNvPr id="33" name="Freeform: Shape 32">
              <a:extLst>
                <a:ext uri="{FF2B5EF4-FFF2-40B4-BE49-F238E27FC236}">
                  <a16:creationId xmlns:a16="http://schemas.microsoft.com/office/drawing/2014/main" id="{53590E0A-551A-9A21-8E9F-B078E23424D6}"/>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solidFill>
                  <a:schemeClr val="tx2"/>
                </a:solidFill>
              </a:endParaRPr>
            </a:p>
          </p:txBody>
        </p:sp>
        <p:grpSp>
          <p:nvGrpSpPr>
            <p:cNvPr id="34" name="Graphic 7">
              <a:extLst>
                <a:ext uri="{FF2B5EF4-FFF2-40B4-BE49-F238E27FC236}">
                  <a16:creationId xmlns:a16="http://schemas.microsoft.com/office/drawing/2014/main" id="{6C69A9B2-0D8F-8FFC-AE41-FBFE855A836D}"/>
                </a:ext>
              </a:extLst>
            </p:cNvPr>
            <p:cNvGrpSpPr/>
            <p:nvPr/>
          </p:nvGrpSpPr>
          <p:grpSpPr>
            <a:xfrm>
              <a:off x="789530" y="5948823"/>
              <a:ext cx="157262" cy="113733"/>
              <a:chOff x="1118831" y="5948823"/>
              <a:chExt cx="157262" cy="113733"/>
            </a:xfrm>
            <a:grpFill/>
          </p:grpSpPr>
          <p:sp>
            <p:nvSpPr>
              <p:cNvPr id="42" name="Freeform: Shape 41">
                <a:extLst>
                  <a:ext uri="{FF2B5EF4-FFF2-40B4-BE49-F238E27FC236}">
                    <a16:creationId xmlns:a16="http://schemas.microsoft.com/office/drawing/2014/main" id="{B282BB90-AB9A-FB93-2DE2-C190F8C97AB8}"/>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grpFill/>
              <a:ln w="2765" cap="flat">
                <a:noFill/>
                <a:prstDash val="solid"/>
                <a:miter/>
              </a:ln>
            </p:spPr>
            <p:txBody>
              <a:bodyPr rtlCol="0" anchor="ctr"/>
              <a:lstStyle/>
              <a:p>
                <a:endParaRPr lang="sv-SE" dirty="0">
                  <a:solidFill>
                    <a:schemeClr val="tx2"/>
                  </a:solidFill>
                </a:endParaRPr>
              </a:p>
            </p:txBody>
          </p:sp>
          <p:sp>
            <p:nvSpPr>
              <p:cNvPr id="43" name="Freeform: Shape 42">
                <a:extLst>
                  <a:ext uri="{FF2B5EF4-FFF2-40B4-BE49-F238E27FC236}">
                    <a16:creationId xmlns:a16="http://schemas.microsoft.com/office/drawing/2014/main" id="{B272466F-E8F6-DEDD-F8C4-849400600911}"/>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grpFill/>
              <a:ln w="2765" cap="flat">
                <a:noFill/>
                <a:prstDash val="solid"/>
                <a:miter/>
              </a:ln>
            </p:spPr>
            <p:txBody>
              <a:bodyPr rtlCol="0" anchor="ctr"/>
              <a:lstStyle/>
              <a:p>
                <a:endParaRPr lang="sv-SE" dirty="0">
                  <a:solidFill>
                    <a:schemeClr val="tx2"/>
                  </a:solidFill>
                </a:endParaRPr>
              </a:p>
            </p:txBody>
          </p:sp>
        </p:grpSp>
        <p:sp>
          <p:nvSpPr>
            <p:cNvPr id="35" name="Freeform: Shape 34">
              <a:extLst>
                <a:ext uri="{FF2B5EF4-FFF2-40B4-BE49-F238E27FC236}">
                  <a16:creationId xmlns:a16="http://schemas.microsoft.com/office/drawing/2014/main" id="{D058EAE9-3B22-FF21-EC35-6A898EB78F7C}"/>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solidFill>
                  <a:schemeClr val="tx2"/>
                </a:solidFill>
              </a:endParaRPr>
            </a:p>
          </p:txBody>
        </p:sp>
        <p:grpSp>
          <p:nvGrpSpPr>
            <p:cNvPr id="36" name="Graphic 7">
              <a:extLst>
                <a:ext uri="{FF2B5EF4-FFF2-40B4-BE49-F238E27FC236}">
                  <a16:creationId xmlns:a16="http://schemas.microsoft.com/office/drawing/2014/main" id="{0971B36A-D33E-AF3C-42D8-DE65C02A5BBC}"/>
                </a:ext>
              </a:extLst>
            </p:cNvPr>
            <p:cNvGrpSpPr/>
            <p:nvPr/>
          </p:nvGrpSpPr>
          <p:grpSpPr>
            <a:xfrm>
              <a:off x="1043009" y="5924167"/>
              <a:ext cx="450147" cy="136895"/>
              <a:chOff x="1372310" y="5924167"/>
              <a:chExt cx="450147" cy="136895"/>
            </a:xfrm>
            <a:grpFill/>
          </p:grpSpPr>
          <p:sp>
            <p:nvSpPr>
              <p:cNvPr id="37" name="Freeform: Shape 36">
                <a:extLst>
                  <a:ext uri="{FF2B5EF4-FFF2-40B4-BE49-F238E27FC236}">
                    <a16:creationId xmlns:a16="http://schemas.microsoft.com/office/drawing/2014/main" id="{21CE2100-6DCC-28E1-3736-A10C82549DA5}"/>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grpFill/>
              <a:ln w="2765" cap="flat">
                <a:noFill/>
                <a:prstDash val="solid"/>
                <a:miter/>
              </a:ln>
            </p:spPr>
            <p:txBody>
              <a:bodyPr rtlCol="0" anchor="ctr"/>
              <a:lstStyle/>
              <a:p>
                <a:endParaRPr lang="sv-SE" dirty="0">
                  <a:solidFill>
                    <a:schemeClr val="tx2"/>
                  </a:solidFill>
                </a:endParaRPr>
              </a:p>
            </p:txBody>
          </p:sp>
          <p:sp>
            <p:nvSpPr>
              <p:cNvPr id="38" name="Freeform: Shape 37">
                <a:extLst>
                  <a:ext uri="{FF2B5EF4-FFF2-40B4-BE49-F238E27FC236}">
                    <a16:creationId xmlns:a16="http://schemas.microsoft.com/office/drawing/2014/main" id="{29EB8A6F-BCCA-2951-D727-8834DEF22E52}"/>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grpFill/>
              <a:ln w="2765" cap="flat">
                <a:noFill/>
                <a:prstDash val="solid"/>
                <a:miter/>
              </a:ln>
            </p:spPr>
            <p:txBody>
              <a:bodyPr rtlCol="0" anchor="ctr"/>
              <a:lstStyle/>
              <a:p>
                <a:endParaRPr lang="sv-SE" dirty="0">
                  <a:solidFill>
                    <a:schemeClr val="tx2"/>
                  </a:solidFill>
                </a:endParaRPr>
              </a:p>
            </p:txBody>
          </p:sp>
          <p:sp>
            <p:nvSpPr>
              <p:cNvPr id="39" name="Freeform: Shape 38">
                <a:extLst>
                  <a:ext uri="{FF2B5EF4-FFF2-40B4-BE49-F238E27FC236}">
                    <a16:creationId xmlns:a16="http://schemas.microsoft.com/office/drawing/2014/main" id="{7B439C36-0E6B-BF52-4B6C-9C4F079B6790}"/>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solidFill>
                    <a:schemeClr val="tx2"/>
                  </a:solidFill>
                </a:endParaRPr>
              </a:p>
            </p:txBody>
          </p:sp>
          <p:sp>
            <p:nvSpPr>
              <p:cNvPr id="40" name="Freeform: Shape 39">
                <a:extLst>
                  <a:ext uri="{FF2B5EF4-FFF2-40B4-BE49-F238E27FC236}">
                    <a16:creationId xmlns:a16="http://schemas.microsoft.com/office/drawing/2014/main" id="{FE846907-B59A-53FA-847B-349ED30E041A}"/>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grpFill/>
              <a:ln w="2765" cap="flat">
                <a:noFill/>
                <a:prstDash val="solid"/>
                <a:miter/>
              </a:ln>
            </p:spPr>
            <p:txBody>
              <a:bodyPr rtlCol="0" anchor="ctr"/>
              <a:lstStyle/>
              <a:p>
                <a:endParaRPr lang="sv-SE" dirty="0">
                  <a:solidFill>
                    <a:schemeClr val="tx2"/>
                  </a:solidFill>
                </a:endParaRPr>
              </a:p>
            </p:txBody>
          </p:sp>
          <p:sp>
            <p:nvSpPr>
              <p:cNvPr id="41" name="Freeform: Shape 40">
                <a:extLst>
                  <a:ext uri="{FF2B5EF4-FFF2-40B4-BE49-F238E27FC236}">
                    <a16:creationId xmlns:a16="http://schemas.microsoft.com/office/drawing/2014/main" id="{89A2A6C0-5551-810F-A7EF-7BD804C05B24}"/>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grpFill/>
              <a:ln w="2765" cap="flat">
                <a:noFill/>
                <a:prstDash val="solid"/>
                <a:miter/>
              </a:ln>
            </p:spPr>
            <p:txBody>
              <a:bodyPr rtlCol="0" anchor="ctr"/>
              <a:lstStyle/>
              <a:p>
                <a:endParaRPr lang="sv-SE" dirty="0">
                  <a:solidFill>
                    <a:schemeClr val="tx2"/>
                  </a:solidFill>
                </a:endParaRPr>
              </a:p>
            </p:txBody>
          </p:sp>
        </p:grpSp>
      </p:grpSp>
      <p:grpSp>
        <p:nvGrpSpPr>
          <p:cNvPr id="66" name="Graphic 8">
            <a:extLst>
              <a:ext uri="{FF2B5EF4-FFF2-40B4-BE49-F238E27FC236}">
                <a16:creationId xmlns:a16="http://schemas.microsoft.com/office/drawing/2014/main" id="{33F5797C-31DB-9880-ED03-11C08E6B24DC}"/>
              </a:ext>
            </a:extLst>
          </p:cNvPr>
          <p:cNvGrpSpPr/>
          <p:nvPr userDrawn="1"/>
        </p:nvGrpSpPr>
        <p:grpSpPr>
          <a:xfrm>
            <a:off x="10656093" y="6048375"/>
            <a:ext cx="1121569" cy="549925"/>
            <a:chOff x="9034498" y="4510087"/>
            <a:chExt cx="1690079" cy="828675"/>
          </a:xfrm>
          <a:solidFill>
            <a:schemeClr val="tx2"/>
          </a:solidFill>
        </p:grpSpPr>
        <p:sp>
          <p:nvSpPr>
            <p:cNvPr id="67" name="Freeform: Shape 66">
              <a:extLst>
                <a:ext uri="{FF2B5EF4-FFF2-40B4-BE49-F238E27FC236}">
                  <a16:creationId xmlns:a16="http://schemas.microsoft.com/office/drawing/2014/main" id="{84CFD0A2-2397-9EF2-3157-252380360BD4}"/>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solidFill>
                  <a:schemeClr val="tx2"/>
                </a:solidFill>
              </a:endParaRPr>
            </a:p>
          </p:txBody>
        </p:sp>
        <p:sp>
          <p:nvSpPr>
            <p:cNvPr id="68" name="Freeform: Shape 67">
              <a:extLst>
                <a:ext uri="{FF2B5EF4-FFF2-40B4-BE49-F238E27FC236}">
                  <a16:creationId xmlns:a16="http://schemas.microsoft.com/office/drawing/2014/main" id="{93BD18DC-47E4-FF05-A1EF-DDA331B955A5}"/>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solidFill>
                  <a:schemeClr val="tx2"/>
                </a:solidFill>
              </a:endParaRPr>
            </a:p>
          </p:txBody>
        </p:sp>
        <p:sp>
          <p:nvSpPr>
            <p:cNvPr id="69" name="Freeform: Shape 68">
              <a:extLst>
                <a:ext uri="{FF2B5EF4-FFF2-40B4-BE49-F238E27FC236}">
                  <a16:creationId xmlns:a16="http://schemas.microsoft.com/office/drawing/2014/main" id="{7DADDC01-55D3-176B-CC4F-690CDBF0E312}"/>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solidFill>
                  <a:schemeClr val="tx2"/>
                </a:solidFill>
              </a:endParaRPr>
            </a:p>
          </p:txBody>
        </p:sp>
        <p:sp>
          <p:nvSpPr>
            <p:cNvPr id="70" name="Freeform: Shape 69">
              <a:extLst>
                <a:ext uri="{FF2B5EF4-FFF2-40B4-BE49-F238E27FC236}">
                  <a16:creationId xmlns:a16="http://schemas.microsoft.com/office/drawing/2014/main" id="{F7E3C7B3-5D9E-A98D-8402-3162D7FD443B}"/>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solidFill>
                  <a:schemeClr val="tx2"/>
                </a:solidFill>
              </a:endParaRPr>
            </a:p>
          </p:txBody>
        </p:sp>
        <p:sp>
          <p:nvSpPr>
            <p:cNvPr id="71" name="Freeform: Shape 70">
              <a:extLst>
                <a:ext uri="{FF2B5EF4-FFF2-40B4-BE49-F238E27FC236}">
                  <a16:creationId xmlns:a16="http://schemas.microsoft.com/office/drawing/2014/main" id="{01E53BD8-0609-E5A9-7934-D32C579488F1}"/>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solidFill>
                  <a:schemeClr val="tx2"/>
                </a:solidFill>
              </a:endParaRPr>
            </a:p>
          </p:txBody>
        </p:sp>
      </p:grpSp>
      <p:sp>
        <p:nvSpPr>
          <p:cNvPr id="60" name="Platshållare för innehåll 59">
            <a:extLst>
              <a:ext uri="{FF2B5EF4-FFF2-40B4-BE49-F238E27FC236}">
                <a16:creationId xmlns:a16="http://schemas.microsoft.com/office/drawing/2014/main" id="{8F2727F6-702E-4FB7-BF52-1C8B3F13F609}"/>
              </a:ext>
            </a:extLst>
          </p:cNvPr>
          <p:cNvSpPr>
            <a:spLocks noGrp="1"/>
          </p:cNvSpPr>
          <p:nvPr>
            <p:ph sz="quarter" idx="13"/>
          </p:nvPr>
        </p:nvSpPr>
        <p:spPr>
          <a:xfrm>
            <a:off x="44291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1" name="Platshållare för innehåll 60">
            <a:extLst>
              <a:ext uri="{FF2B5EF4-FFF2-40B4-BE49-F238E27FC236}">
                <a16:creationId xmlns:a16="http://schemas.microsoft.com/office/drawing/2014/main" id="{FE17BD57-52CF-FBD9-A39D-3C1E1E62A9A4}"/>
              </a:ext>
            </a:extLst>
          </p:cNvPr>
          <p:cNvSpPr>
            <a:spLocks noGrp="1"/>
          </p:cNvSpPr>
          <p:nvPr>
            <p:ph sz="quarter" idx="14"/>
          </p:nvPr>
        </p:nvSpPr>
        <p:spPr>
          <a:xfrm>
            <a:off x="640383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3526278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5F82-510F-4BE7-8658-AD5878CDEE64}"/>
              </a:ext>
            </a:extLst>
          </p:cNvPr>
          <p:cNvSpPr>
            <a:spLocks noGrp="1"/>
          </p:cNvSpPr>
          <p:nvPr>
            <p:ph type="title" hasCustomPrompt="1"/>
          </p:nvPr>
        </p:nvSpPr>
        <p:spPr>
          <a:xfrm>
            <a:off x="831850" y="2002631"/>
            <a:ext cx="9919569" cy="2852737"/>
          </a:xfrm>
          <a:prstGeom prst="rect">
            <a:avLst/>
          </a:prstGeom>
        </p:spPr>
        <p:txBody>
          <a:bodyPr anchor="b"/>
          <a:lstStyle>
            <a:lvl1pPr algn="r">
              <a:defRPr sz="5000"/>
            </a:lvl1pPr>
          </a:lstStyle>
          <a:p>
            <a:r>
              <a:rPr lang="sv-SE" dirty="0"/>
              <a:t>Rubrik</a:t>
            </a:r>
          </a:p>
        </p:txBody>
      </p:sp>
      <p:sp>
        <p:nvSpPr>
          <p:cNvPr id="4" name="Date Placeholder 3">
            <a:extLst>
              <a:ext uri="{FF2B5EF4-FFF2-40B4-BE49-F238E27FC236}">
                <a16:creationId xmlns:a16="http://schemas.microsoft.com/office/drawing/2014/main" id="{CDBFE53A-CC92-478E-8CBC-A7E15567B554}"/>
              </a:ext>
            </a:extLst>
          </p:cNvPr>
          <p:cNvSpPr>
            <a:spLocks noGrp="1"/>
          </p:cNvSpPr>
          <p:nvPr>
            <p:ph type="dt" sz="half" idx="10"/>
          </p:nvPr>
        </p:nvSpPr>
        <p:spPr/>
        <p:txBody>
          <a:bodyPr/>
          <a:lstStyle/>
          <a:p>
            <a:fld id="{E69AA78E-E197-4558-BA3D-5E78C33B9EA1}" type="datetime1">
              <a:rPr lang="sv-SE" smtClean="0"/>
              <a:t>2024-06-04</a:t>
            </a:fld>
            <a:endParaRPr lang="sv-SE" dirty="0"/>
          </a:p>
        </p:txBody>
      </p:sp>
      <p:sp>
        <p:nvSpPr>
          <p:cNvPr id="5" name="Footer Placeholder 4">
            <a:extLst>
              <a:ext uri="{FF2B5EF4-FFF2-40B4-BE49-F238E27FC236}">
                <a16:creationId xmlns:a16="http://schemas.microsoft.com/office/drawing/2014/main" id="{F9D88A6A-8A07-4C9A-AD91-7E73AF4CB3A5}"/>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E52F6F79-7DB2-431C-BFE1-495938CE1A6C}"/>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3746517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vå delar 1">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p:txBody>
          <a:bodyPr/>
          <a:lstStyle/>
          <a:p>
            <a:fld id="{2778B2C7-A962-4E52-A1F1-347B143FC652}" type="datetime1">
              <a:rPr lang="sv-SE" smtClean="0"/>
              <a:t>2024-06-04</a:t>
            </a:fld>
            <a:endParaRPr lang="sv-SE" dirty="0"/>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8" name="Title 8">
            <a:extLst>
              <a:ext uri="{FF2B5EF4-FFF2-40B4-BE49-F238E27FC236}">
                <a16:creationId xmlns:a16="http://schemas.microsoft.com/office/drawing/2014/main" id="{C85EEFB2-396E-4E73-4F3D-8675ABFFBDC0}"/>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2" name="Platshållare för innehåll 11">
            <a:extLst>
              <a:ext uri="{FF2B5EF4-FFF2-40B4-BE49-F238E27FC236}">
                <a16:creationId xmlns:a16="http://schemas.microsoft.com/office/drawing/2014/main" id="{48CBC57B-11EB-5FB5-3E5E-5E5FF74558D5}"/>
              </a:ext>
            </a:extLst>
          </p:cNvPr>
          <p:cNvSpPr>
            <a:spLocks noGrp="1"/>
          </p:cNvSpPr>
          <p:nvPr>
            <p:ph sz="quarter" idx="13"/>
          </p:nvPr>
        </p:nvSpPr>
        <p:spPr>
          <a:xfrm>
            <a:off x="442912"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12">
            <a:extLst>
              <a:ext uri="{FF2B5EF4-FFF2-40B4-BE49-F238E27FC236}">
                <a16:creationId xmlns:a16="http://schemas.microsoft.com/office/drawing/2014/main" id="{6FEC41F7-4A07-74DF-E481-EC5399322187}"/>
              </a:ext>
            </a:extLst>
          </p:cNvPr>
          <p:cNvSpPr>
            <a:spLocks noGrp="1"/>
          </p:cNvSpPr>
          <p:nvPr>
            <p:ph sz="quarter" idx="14"/>
          </p:nvPr>
        </p:nvSpPr>
        <p:spPr>
          <a:xfrm>
            <a:off x="6404451"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16496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innehåll 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43058BD-D526-AD67-D59F-02BDCC19FBC3}"/>
              </a:ext>
            </a:extLst>
          </p:cNvPr>
          <p:cNvSpPr/>
          <p:nvPr userDrawn="1"/>
        </p:nvSpPr>
        <p:spPr>
          <a:xfrm>
            <a:off x="0" y="0"/>
            <a:ext cx="12192000" cy="2090057"/>
          </a:xfrm>
          <a:custGeom>
            <a:avLst/>
            <a:gdLst>
              <a:gd name="connsiteX0" fmla="*/ 0 w 12192000"/>
              <a:gd name="connsiteY0" fmla="*/ 0 h 2090057"/>
              <a:gd name="connsiteX1" fmla="*/ 8316687 w 12192000"/>
              <a:gd name="connsiteY1" fmla="*/ 0 h 2090057"/>
              <a:gd name="connsiteX2" fmla="*/ 11250386 w 12192000"/>
              <a:gd name="connsiteY2" fmla="*/ 0 h 2090057"/>
              <a:gd name="connsiteX3" fmla="*/ 12192000 w 12192000"/>
              <a:gd name="connsiteY3" fmla="*/ 0 h 2090057"/>
              <a:gd name="connsiteX4" fmla="*/ 12192000 w 12192000"/>
              <a:gd name="connsiteY4" fmla="*/ 1464127 h 2090057"/>
              <a:gd name="connsiteX5" fmla="*/ 11566070 w 12192000"/>
              <a:gd name="connsiteY5" fmla="*/ 2090057 h 2090057"/>
              <a:gd name="connsiteX6" fmla="*/ 11250386 w 12192000"/>
              <a:gd name="connsiteY6" fmla="*/ 2090057 h 2090057"/>
              <a:gd name="connsiteX7" fmla="*/ 7690757 w 12192000"/>
              <a:gd name="connsiteY7" fmla="*/ 2090057 h 2090057"/>
              <a:gd name="connsiteX8" fmla="*/ 0 w 12192000"/>
              <a:gd name="connsiteY8" fmla="*/ 2090057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090057">
                <a:moveTo>
                  <a:pt x="0" y="0"/>
                </a:moveTo>
                <a:lnTo>
                  <a:pt x="8316687" y="0"/>
                </a:lnTo>
                <a:lnTo>
                  <a:pt x="11250386" y="0"/>
                </a:lnTo>
                <a:lnTo>
                  <a:pt x="12192000" y="0"/>
                </a:lnTo>
                <a:lnTo>
                  <a:pt x="12192000" y="1464127"/>
                </a:lnTo>
                <a:cubicBezTo>
                  <a:pt x="12192000" y="1809819"/>
                  <a:pt x="11911762" y="2090057"/>
                  <a:pt x="11566070" y="2090057"/>
                </a:cubicBezTo>
                <a:lnTo>
                  <a:pt x="11250386" y="2090057"/>
                </a:lnTo>
                <a:lnTo>
                  <a:pt x="7690757" y="2090057"/>
                </a:lnTo>
                <a:lnTo>
                  <a:pt x="0" y="209005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bg1"/>
                </a:solidFill>
              </a:defRPr>
            </a:lvl1pPr>
          </a:lstStyle>
          <a:p>
            <a:fld id="{D7082FE4-1DB9-4E9C-BD27-8F009A700773}"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bg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sp>
        <p:nvSpPr>
          <p:cNvPr id="6" name="Title 5">
            <a:extLst>
              <a:ext uri="{FF2B5EF4-FFF2-40B4-BE49-F238E27FC236}">
                <a16:creationId xmlns:a16="http://schemas.microsoft.com/office/drawing/2014/main" id="{A5633EA2-48DD-516D-57C3-F02325E0E8E1}"/>
              </a:ext>
            </a:extLst>
          </p:cNvPr>
          <p:cNvSpPr>
            <a:spLocks noGrp="1"/>
          </p:cNvSpPr>
          <p:nvPr>
            <p:ph type="title" hasCustomPrompt="1"/>
          </p:nvPr>
        </p:nvSpPr>
        <p:spPr>
          <a:xfrm>
            <a:off x="429026" y="476251"/>
            <a:ext cx="11313371" cy="976313"/>
          </a:xfrm>
          <a:prstGeom prst="rect">
            <a:avLst/>
          </a:prstGeom>
        </p:spPr>
        <p:txBody>
          <a:bodyPr/>
          <a:lstStyle>
            <a:lvl1pPr>
              <a:defRPr>
                <a:solidFill>
                  <a:schemeClr val="accent1"/>
                </a:solidFill>
              </a:defRPr>
            </a:lvl1pPr>
          </a:lstStyle>
          <a:p>
            <a:r>
              <a:rPr lang="sv-SE" dirty="0"/>
              <a:t>Rubrik</a:t>
            </a:r>
          </a:p>
        </p:txBody>
      </p:sp>
      <p:sp>
        <p:nvSpPr>
          <p:cNvPr id="14" name="Platshållare för innehåll 13">
            <a:extLst>
              <a:ext uri="{FF2B5EF4-FFF2-40B4-BE49-F238E27FC236}">
                <a16:creationId xmlns:a16="http://schemas.microsoft.com/office/drawing/2014/main" id="{D6AF7D47-EE9F-DCF1-298C-8B013D298BFD}"/>
              </a:ext>
            </a:extLst>
          </p:cNvPr>
          <p:cNvSpPr>
            <a:spLocks noGrp="1"/>
          </p:cNvSpPr>
          <p:nvPr>
            <p:ph sz="quarter" idx="13"/>
          </p:nvPr>
        </p:nvSpPr>
        <p:spPr>
          <a:xfrm>
            <a:off x="44291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innehåll 14">
            <a:extLst>
              <a:ext uri="{FF2B5EF4-FFF2-40B4-BE49-F238E27FC236}">
                <a16:creationId xmlns:a16="http://schemas.microsoft.com/office/drawing/2014/main" id="{9C2C463A-745C-7591-3DB8-1AB26C377B24}"/>
              </a:ext>
            </a:extLst>
          </p:cNvPr>
          <p:cNvSpPr>
            <a:spLocks noGrp="1"/>
          </p:cNvSpPr>
          <p:nvPr>
            <p:ph sz="quarter" idx="14"/>
          </p:nvPr>
        </p:nvSpPr>
        <p:spPr>
          <a:xfrm>
            <a:off x="6413184" y="2525713"/>
            <a:ext cx="5335903" cy="3281075"/>
          </a:xfrm>
          <a:custGeom>
            <a:avLst/>
            <a:gdLst>
              <a:gd name="connsiteX0" fmla="*/ 0 w 5335903"/>
              <a:gd name="connsiteY0" fmla="*/ 0 h 3281075"/>
              <a:gd name="connsiteX1" fmla="*/ 5335903 w 5335903"/>
              <a:gd name="connsiteY1" fmla="*/ 0 h 3281075"/>
              <a:gd name="connsiteX2" fmla="*/ 5335903 w 5335903"/>
              <a:gd name="connsiteY2" fmla="*/ 3281075 h 3281075"/>
              <a:gd name="connsiteX3" fmla="*/ 0 w 5335903"/>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3" h="3281075">
                <a:moveTo>
                  <a:pt x="0" y="0"/>
                </a:moveTo>
                <a:lnTo>
                  <a:pt x="5335903" y="0"/>
                </a:lnTo>
                <a:lnTo>
                  <a:pt x="5335903"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865622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vå delar + nyckeltal">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7E46936-A1A1-2B43-5443-CE1A874E1FD6}"/>
              </a:ext>
            </a:extLst>
          </p:cNvPr>
          <p:cNvSpPr/>
          <p:nvPr userDrawn="1"/>
        </p:nvSpPr>
        <p:spPr>
          <a:xfrm>
            <a:off x="0" y="4533900"/>
            <a:ext cx="12192000" cy="2324100"/>
          </a:xfrm>
          <a:custGeom>
            <a:avLst/>
            <a:gdLst>
              <a:gd name="connsiteX0" fmla="*/ 12178349 w 12192000"/>
              <a:gd name="connsiteY0" fmla="*/ 0 h 2324100"/>
              <a:gd name="connsiteX1" fmla="*/ 12192000 w 12192000"/>
              <a:gd name="connsiteY1" fmla="*/ 0 h 2324100"/>
              <a:gd name="connsiteX2" fmla="*/ 12192000 w 12192000"/>
              <a:gd name="connsiteY2" fmla="*/ 2324100 h 2324100"/>
              <a:gd name="connsiteX3" fmla="*/ 0 w 12192000"/>
              <a:gd name="connsiteY3" fmla="*/ 2324100 h 2324100"/>
              <a:gd name="connsiteX4" fmla="*/ 0 w 12192000"/>
              <a:gd name="connsiteY4" fmla="*/ 496777 h 2324100"/>
              <a:gd name="connsiteX5" fmla="*/ 7690756 w 12192000"/>
              <a:gd name="connsiteY5" fmla="*/ 496777 h 2324100"/>
              <a:gd name="connsiteX6" fmla="*/ 11250385 w 12192000"/>
              <a:gd name="connsiteY6" fmla="*/ 496777 h 2324100"/>
              <a:gd name="connsiteX7" fmla="*/ 11566069 w 12192000"/>
              <a:gd name="connsiteY7" fmla="*/ 496777 h 2324100"/>
              <a:gd name="connsiteX8" fmla="*/ 12142810 w 12192000"/>
              <a:gd name="connsiteY8" fmla="*/ 114488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24100">
                <a:moveTo>
                  <a:pt x="12178349" y="0"/>
                </a:moveTo>
                <a:lnTo>
                  <a:pt x="12192000" y="0"/>
                </a:lnTo>
                <a:lnTo>
                  <a:pt x="12192000" y="2324100"/>
                </a:lnTo>
                <a:lnTo>
                  <a:pt x="0" y="2324100"/>
                </a:lnTo>
                <a:lnTo>
                  <a:pt x="0" y="496777"/>
                </a:lnTo>
                <a:lnTo>
                  <a:pt x="7690756" y="496777"/>
                </a:lnTo>
                <a:lnTo>
                  <a:pt x="11250385" y="496777"/>
                </a:lnTo>
                <a:lnTo>
                  <a:pt x="11566069" y="496777"/>
                </a:lnTo>
                <a:cubicBezTo>
                  <a:pt x="11825338" y="496777"/>
                  <a:pt x="12047789" y="339143"/>
                  <a:pt x="12142810" y="11448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tx2"/>
                </a:solidFill>
              </a:defRPr>
            </a:lvl1pPr>
          </a:lstStyle>
          <a:p>
            <a:fld id="{D299A837-7CB8-44F8-BF4E-A38AC886AA46}"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2"/>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grpSp>
        <p:nvGrpSpPr>
          <p:cNvPr id="27" name="Graphic 8">
            <a:extLst>
              <a:ext uri="{FF2B5EF4-FFF2-40B4-BE49-F238E27FC236}">
                <a16:creationId xmlns:a16="http://schemas.microsoft.com/office/drawing/2014/main" id="{54D507E5-FEFF-B2A3-35AD-98F80C948259}"/>
              </a:ext>
            </a:extLst>
          </p:cNvPr>
          <p:cNvGrpSpPr/>
          <p:nvPr userDrawn="1"/>
        </p:nvGrpSpPr>
        <p:grpSpPr>
          <a:xfrm>
            <a:off x="10656093" y="6048375"/>
            <a:ext cx="1121569" cy="549925"/>
            <a:chOff x="9034498" y="4510087"/>
            <a:chExt cx="1690079" cy="828675"/>
          </a:xfrm>
          <a:solidFill>
            <a:schemeClr val="accent1"/>
          </a:solidFill>
        </p:grpSpPr>
        <p:sp>
          <p:nvSpPr>
            <p:cNvPr id="28" name="Freeform: Shape 27">
              <a:extLst>
                <a:ext uri="{FF2B5EF4-FFF2-40B4-BE49-F238E27FC236}">
                  <a16:creationId xmlns:a16="http://schemas.microsoft.com/office/drawing/2014/main" id="{E4B63392-E170-60A9-05F7-D12C545F70F7}"/>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1055A0D8-3B81-CEAE-6535-C95328E79C98}"/>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521F761E-9A9E-70E9-E678-57AD83C192B5}"/>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79BE5D85-F539-2405-7E77-230F73A90828}"/>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DA39D409-48DF-541A-FCF5-4D5E9A3ED989}"/>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p>
          </p:txBody>
        </p:sp>
      </p:grpSp>
      <p:sp>
        <p:nvSpPr>
          <p:cNvPr id="6" name="Title 5">
            <a:extLst>
              <a:ext uri="{FF2B5EF4-FFF2-40B4-BE49-F238E27FC236}">
                <a16:creationId xmlns:a16="http://schemas.microsoft.com/office/drawing/2014/main" id="{F4D20864-0062-9196-419A-F0EF78001613}"/>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5" name="Text Placeholder 6">
            <a:extLst>
              <a:ext uri="{FF2B5EF4-FFF2-40B4-BE49-F238E27FC236}">
                <a16:creationId xmlns:a16="http://schemas.microsoft.com/office/drawing/2014/main" id="{5698FE32-AAD2-BD77-209E-E8DE478DFB5E}"/>
              </a:ext>
            </a:extLst>
          </p:cNvPr>
          <p:cNvSpPr>
            <a:spLocks noGrp="1"/>
          </p:cNvSpPr>
          <p:nvPr>
            <p:ph type="body" sz="quarter" idx="13" hasCustomPrompt="1"/>
          </p:nvPr>
        </p:nvSpPr>
        <p:spPr>
          <a:xfrm>
            <a:off x="1450973" y="5281611"/>
            <a:ext cx="2160000" cy="1260000"/>
          </a:xfrm>
          <a:prstGeom prst="rect">
            <a:avLst/>
          </a:prstGeom>
        </p:spPr>
        <p:txBody>
          <a:bodyPr/>
          <a:lstStyle>
            <a:lvl1pPr marL="0" indent="0" algn="ctr">
              <a:lnSpc>
                <a:spcPct val="90000"/>
              </a:lnSpc>
              <a:buNone/>
              <a:defRPr sz="6000">
                <a:solidFill>
                  <a:schemeClr val="accent1"/>
                </a:solidFill>
                <a:latin typeface="+mj-lt"/>
              </a:defRPr>
            </a:lvl1pPr>
            <a:lvl2pPr marL="457200" indent="-457200" algn="ctr">
              <a:lnSpc>
                <a:spcPct val="90000"/>
              </a:lnSpc>
              <a:buNone/>
              <a:tabLst/>
              <a:defRPr sz="1200">
                <a:solidFill>
                  <a:schemeClr val="accent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a:t>
            </a:r>
          </a:p>
          <a:p>
            <a:pPr lvl="1"/>
            <a:r>
              <a:rPr lang="sv-SE" dirty="0"/>
              <a:t>Second </a:t>
            </a:r>
            <a:r>
              <a:rPr lang="sv-SE" dirty="0" err="1"/>
              <a:t>level</a:t>
            </a:r>
            <a:endParaRPr lang="sv-SE" dirty="0"/>
          </a:p>
        </p:txBody>
      </p:sp>
      <p:sp>
        <p:nvSpPr>
          <p:cNvPr id="16" name="Text Placeholder 6">
            <a:extLst>
              <a:ext uri="{FF2B5EF4-FFF2-40B4-BE49-F238E27FC236}">
                <a16:creationId xmlns:a16="http://schemas.microsoft.com/office/drawing/2014/main" id="{8DBC6BB0-9C34-CF7E-4FCF-89B271A3DC6E}"/>
              </a:ext>
            </a:extLst>
          </p:cNvPr>
          <p:cNvSpPr>
            <a:spLocks noGrp="1"/>
          </p:cNvSpPr>
          <p:nvPr>
            <p:ph type="body" sz="quarter" idx="14" hasCustomPrompt="1"/>
          </p:nvPr>
        </p:nvSpPr>
        <p:spPr>
          <a:xfrm>
            <a:off x="3790670" y="5281611"/>
            <a:ext cx="2160000" cy="1260000"/>
          </a:xfrm>
          <a:prstGeom prst="rect">
            <a:avLst/>
          </a:prstGeom>
        </p:spPr>
        <p:txBody>
          <a:bodyPr/>
          <a:lstStyle>
            <a:lvl1pPr marL="0" indent="0" algn="ctr">
              <a:lnSpc>
                <a:spcPct val="90000"/>
              </a:lnSpc>
              <a:buNone/>
              <a:defRPr sz="6000">
                <a:solidFill>
                  <a:schemeClr val="accent1"/>
                </a:solidFill>
                <a:latin typeface="+mj-lt"/>
              </a:defRPr>
            </a:lvl1pPr>
            <a:lvl2pPr marL="457200" indent="-457200" algn="ctr">
              <a:lnSpc>
                <a:spcPct val="90000"/>
              </a:lnSpc>
              <a:buNone/>
              <a:tabLst/>
              <a:defRPr sz="1200">
                <a:solidFill>
                  <a:schemeClr val="accent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7" name="Text Placeholder 6">
            <a:extLst>
              <a:ext uri="{FF2B5EF4-FFF2-40B4-BE49-F238E27FC236}">
                <a16:creationId xmlns:a16="http://schemas.microsoft.com/office/drawing/2014/main" id="{32F6C424-64F6-BC97-9B9D-155FD6F6CA7A}"/>
              </a:ext>
            </a:extLst>
          </p:cNvPr>
          <p:cNvSpPr>
            <a:spLocks noGrp="1"/>
          </p:cNvSpPr>
          <p:nvPr>
            <p:ph type="body" sz="quarter" idx="15" hasCustomPrompt="1"/>
          </p:nvPr>
        </p:nvSpPr>
        <p:spPr>
          <a:xfrm>
            <a:off x="6130367" y="5281611"/>
            <a:ext cx="2160000" cy="1260000"/>
          </a:xfrm>
          <a:prstGeom prst="rect">
            <a:avLst/>
          </a:prstGeom>
        </p:spPr>
        <p:txBody>
          <a:bodyPr/>
          <a:lstStyle>
            <a:lvl1pPr marL="0" indent="0" algn="ctr">
              <a:lnSpc>
                <a:spcPct val="90000"/>
              </a:lnSpc>
              <a:buNone/>
              <a:defRPr sz="6000">
                <a:solidFill>
                  <a:schemeClr val="accent1"/>
                </a:solidFill>
                <a:latin typeface="+mj-lt"/>
              </a:defRPr>
            </a:lvl1pPr>
            <a:lvl2pPr marL="457200" indent="-457200" algn="ctr">
              <a:lnSpc>
                <a:spcPct val="90000"/>
              </a:lnSpc>
              <a:buNone/>
              <a:tabLst/>
              <a:defRPr sz="1200">
                <a:solidFill>
                  <a:schemeClr val="accent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0" name="Text Placeholder 6">
            <a:extLst>
              <a:ext uri="{FF2B5EF4-FFF2-40B4-BE49-F238E27FC236}">
                <a16:creationId xmlns:a16="http://schemas.microsoft.com/office/drawing/2014/main" id="{61313405-2C2B-DDE4-3096-C596A5500C06}"/>
              </a:ext>
            </a:extLst>
          </p:cNvPr>
          <p:cNvSpPr>
            <a:spLocks noGrp="1"/>
          </p:cNvSpPr>
          <p:nvPr>
            <p:ph type="body" sz="quarter" idx="16" hasCustomPrompt="1"/>
          </p:nvPr>
        </p:nvSpPr>
        <p:spPr>
          <a:xfrm>
            <a:off x="8470064" y="5281611"/>
            <a:ext cx="2160000" cy="1260000"/>
          </a:xfrm>
          <a:prstGeom prst="rect">
            <a:avLst/>
          </a:prstGeom>
        </p:spPr>
        <p:txBody>
          <a:bodyPr/>
          <a:lstStyle>
            <a:lvl1pPr marL="0" indent="0" algn="ctr">
              <a:lnSpc>
                <a:spcPct val="90000"/>
              </a:lnSpc>
              <a:buNone/>
              <a:defRPr sz="6000">
                <a:solidFill>
                  <a:schemeClr val="accent1"/>
                </a:solidFill>
                <a:latin typeface="+mj-lt"/>
              </a:defRPr>
            </a:lvl1pPr>
            <a:lvl2pPr marL="457200" indent="-457200" algn="ctr">
              <a:lnSpc>
                <a:spcPct val="90000"/>
              </a:lnSpc>
              <a:buNone/>
              <a:tabLst/>
              <a:defRPr sz="1200">
                <a:solidFill>
                  <a:schemeClr val="accent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1" name="Platshållare för innehåll 20">
            <a:extLst>
              <a:ext uri="{FF2B5EF4-FFF2-40B4-BE49-F238E27FC236}">
                <a16:creationId xmlns:a16="http://schemas.microsoft.com/office/drawing/2014/main" id="{17412F03-A5DF-FEA2-C95A-827CC9332BA0}"/>
              </a:ext>
            </a:extLst>
          </p:cNvPr>
          <p:cNvSpPr>
            <a:spLocks noGrp="1"/>
          </p:cNvSpPr>
          <p:nvPr>
            <p:ph sz="quarter" idx="17"/>
          </p:nvPr>
        </p:nvSpPr>
        <p:spPr>
          <a:xfrm>
            <a:off x="442912"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innehåll 23">
            <a:extLst>
              <a:ext uri="{FF2B5EF4-FFF2-40B4-BE49-F238E27FC236}">
                <a16:creationId xmlns:a16="http://schemas.microsoft.com/office/drawing/2014/main" id="{EE37C7F5-E2FA-9FF7-E4CF-82066C4011A2}"/>
              </a:ext>
            </a:extLst>
          </p:cNvPr>
          <p:cNvSpPr>
            <a:spLocks noGrp="1"/>
          </p:cNvSpPr>
          <p:nvPr>
            <p:ph sz="quarter" idx="18"/>
          </p:nvPr>
        </p:nvSpPr>
        <p:spPr>
          <a:xfrm>
            <a:off x="6413184" y="1990725"/>
            <a:ext cx="5335903" cy="2859089"/>
          </a:xfrm>
          <a:custGeom>
            <a:avLst/>
            <a:gdLst>
              <a:gd name="connsiteX0" fmla="*/ 0 w 5335903"/>
              <a:gd name="connsiteY0" fmla="*/ 0 h 2859089"/>
              <a:gd name="connsiteX1" fmla="*/ 5335903 w 5335903"/>
              <a:gd name="connsiteY1" fmla="*/ 0 h 2859089"/>
              <a:gd name="connsiteX2" fmla="*/ 5335903 w 5335903"/>
              <a:gd name="connsiteY2" fmla="*/ 2859089 h 2859089"/>
              <a:gd name="connsiteX3" fmla="*/ 0 w 5335903"/>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3" h="2859089">
                <a:moveTo>
                  <a:pt x="0" y="0"/>
                </a:moveTo>
                <a:lnTo>
                  <a:pt x="5335903" y="0"/>
                </a:lnTo>
                <a:lnTo>
                  <a:pt x="5335903"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69700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fyra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FCC1-31A9-B633-A04D-380B5DE3D328}"/>
              </a:ext>
            </a:extLst>
          </p:cNvPr>
          <p:cNvSpPr>
            <a:spLocks noGrp="1"/>
          </p:cNvSpPr>
          <p:nvPr>
            <p:ph type="title" hasCustomPrompt="1"/>
          </p:nvPr>
        </p:nvSpPr>
        <p:spPr>
          <a:xfrm>
            <a:off x="442914" y="4984751"/>
            <a:ext cx="10190162" cy="976313"/>
          </a:xfrm>
          <a:prstGeom prst="rect">
            <a:avLst/>
          </a:prstGeom>
        </p:spPr>
        <p:txBody>
          <a:bodyPr/>
          <a:lstStyle>
            <a:lvl1pPr>
              <a:defRPr>
                <a:solidFill>
                  <a:schemeClr val="tx1"/>
                </a:solidFill>
              </a:defRPr>
            </a:lvl1pPr>
          </a:lstStyle>
          <a:p>
            <a:r>
              <a:rPr lang="sv-SE" dirty="0"/>
              <a:t>Rubrik</a:t>
            </a:r>
          </a:p>
        </p:txBody>
      </p:sp>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29E3B1D3-331F-4CA0-B38A-1537F4B35A94}"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8" name="Text Placeholder 39">
            <a:extLst>
              <a:ext uri="{FF2B5EF4-FFF2-40B4-BE49-F238E27FC236}">
                <a16:creationId xmlns:a16="http://schemas.microsoft.com/office/drawing/2014/main" id="{8BA015F6-3311-8449-F958-EFA198DAB49E}"/>
              </a:ext>
            </a:extLst>
          </p:cNvPr>
          <p:cNvSpPr>
            <a:spLocks noGrp="1"/>
          </p:cNvSpPr>
          <p:nvPr>
            <p:ph type="body" sz="quarter" idx="17" hasCustomPrompt="1"/>
          </p:nvPr>
        </p:nvSpPr>
        <p:spPr>
          <a:xfrm>
            <a:off x="442912" y="4399914"/>
            <a:ext cx="2646364" cy="366986"/>
          </a:xfrm>
          <a:prstGeom prst="rect">
            <a:avLst/>
          </a:prstGeom>
        </p:spPr>
        <p:txBody>
          <a:bodyPr/>
          <a:lstStyle>
            <a:lvl1pPr marL="0" indent="0">
              <a:buNone/>
              <a:defRPr sz="1200">
                <a:solidFill>
                  <a:schemeClr val="tx1"/>
                </a:solidFill>
              </a:defRPr>
            </a:lvl1pPr>
          </a:lstStyle>
          <a:p>
            <a:pPr lvl="0"/>
            <a:r>
              <a:rPr lang="sv-SE" dirty="0"/>
              <a:t>Underrubrik</a:t>
            </a:r>
          </a:p>
        </p:txBody>
      </p:sp>
      <p:sp>
        <p:nvSpPr>
          <p:cNvPr id="23" name="Text Placeholder 39">
            <a:extLst>
              <a:ext uri="{FF2B5EF4-FFF2-40B4-BE49-F238E27FC236}">
                <a16:creationId xmlns:a16="http://schemas.microsoft.com/office/drawing/2014/main" id="{0282731B-07AF-43B5-5E76-3F0B18E056C0}"/>
              </a:ext>
            </a:extLst>
          </p:cNvPr>
          <p:cNvSpPr>
            <a:spLocks noGrp="1"/>
          </p:cNvSpPr>
          <p:nvPr>
            <p:ph type="body" sz="quarter" idx="18" hasCustomPrompt="1"/>
          </p:nvPr>
        </p:nvSpPr>
        <p:spPr>
          <a:xfrm>
            <a:off x="3327440" y="4399914"/>
            <a:ext cx="2646364" cy="366986"/>
          </a:xfrm>
          <a:prstGeom prst="rect">
            <a:avLst/>
          </a:prstGeom>
        </p:spPr>
        <p:txBody>
          <a:bodyPr/>
          <a:lstStyle>
            <a:lvl1pPr marL="0" indent="0">
              <a:buNone/>
              <a:defRPr sz="1200">
                <a:solidFill>
                  <a:schemeClr val="tx1"/>
                </a:solidFill>
              </a:defRPr>
            </a:lvl1pPr>
          </a:lstStyle>
          <a:p>
            <a:pPr lvl="0"/>
            <a:r>
              <a:rPr lang="sv-SE" dirty="0"/>
              <a:t>Underrubrik</a:t>
            </a:r>
          </a:p>
        </p:txBody>
      </p:sp>
      <p:sp>
        <p:nvSpPr>
          <p:cNvPr id="24" name="Text Placeholder 39">
            <a:extLst>
              <a:ext uri="{FF2B5EF4-FFF2-40B4-BE49-F238E27FC236}">
                <a16:creationId xmlns:a16="http://schemas.microsoft.com/office/drawing/2014/main" id="{6D1E05C8-4B84-E8CA-07F5-4D1E1689F248}"/>
              </a:ext>
            </a:extLst>
          </p:cNvPr>
          <p:cNvSpPr>
            <a:spLocks noGrp="1"/>
          </p:cNvSpPr>
          <p:nvPr>
            <p:ph type="body" sz="quarter" idx="19" hasCustomPrompt="1"/>
          </p:nvPr>
        </p:nvSpPr>
        <p:spPr>
          <a:xfrm>
            <a:off x="6211968" y="4399914"/>
            <a:ext cx="2646364" cy="366986"/>
          </a:xfrm>
          <a:prstGeom prst="rect">
            <a:avLst/>
          </a:prstGeom>
        </p:spPr>
        <p:txBody>
          <a:bodyPr/>
          <a:lstStyle>
            <a:lvl1pPr marL="0" indent="0">
              <a:buNone/>
              <a:defRPr sz="1200">
                <a:solidFill>
                  <a:schemeClr val="tx1"/>
                </a:solidFill>
              </a:defRPr>
            </a:lvl1pPr>
          </a:lstStyle>
          <a:p>
            <a:pPr lvl="0"/>
            <a:r>
              <a:rPr lang="sv-SE" dirty="0"/>
              <a:t>Underrubrik</a:t>
            </a:r>
          </a:p>
        </p:txBody>
      </p:sp>
      <p:sp>
        <p:nvSpPr>
          <p:cNvPr id="25" name="Text Placeholder 39">
            <a:extLst>
              <a:ext uri="{FF2B5EF4-FFF2-40B4-BE49-F238E27FC236}">
                <a16:creationId xmlns:a16="http://schemas.microsoft.com/office/drawing/2014/main" id="{6C93747A-7A69-0025-EC81-C60A994A0BA4}"/>
              </a:ext>
            </a:extLst>
          </p:cNvPr>
          <p:cNvSpPr>
            <a:spLocks noGrp="1"/>
          </p:cNvSpPr>
          <p:nvPr>
            <p:ph type="body" sz="quarter" idx="20" hasCustomPrompt="1"/>
          </p:nvPr>
        </p:nvSpPr>
        <p:spPr>
          <a:xfrm>
            <a:off x="9096496" y="4399914"/>
            <a:ext cx="2646364" cy="366986"/>
          </a:xfrm>
          <a:prstGeom prst="rect">
            <a:avLst/>
          </a:prstGeom>
        </p:spPr>
        <p:txBody>
          <a:bodyPr/>
          <a:lstStyle>
            <a:lvl1pPr marL="0" indent="0">
              <a:buNone/>
              <a:defRPr sz="1200">
                <a:solidFill>
                  <a:schemeClr val="tx1"/>
                </a:solidFill>
              </a:defRPr>
            </a:lvl1pPr>
          </a:lstStyle>
          <a:p>
            <a:pPr lvl="0"/>
            <a:r>
              <a:rPr lang="sv-SE" dirty="0"/>
              <a:t>Underrubrik</a:t>
            </a:r>
          </a:p>
        </p:txBody>
      </p:sp>
      <p:sp>
        <p:nvSpPr>
          <p:cNvPr id="26" name="Text Placeholder 32">
            <a:extLst>
              <a:ext uri="{FF2B5EF4-FFF2-40B4-BE49-F238E27FC236}">
                <a16:creationId xmlns:a16="http://schemas.microsoft.com/office/drawing/2014/main" id="{8335CE77-2B04-8449-A237-DDAAD74DF753}"/>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7" name="Text Placeholder 39">
            <a:extLst>
              <a:ext uri="{FF2B5EF4-FFF2-40B4-BE49-F238E27FC236}">
                <a16:creationId xmlns:a16="http://schemas.microsoft.com/office/drawing/2014/main" id="{47FA160B-FC97-3BC0-FB77-9900F594B666}"/>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8" name="Text Placeholder 35">
            <a:extLst>
              <a:ext uri="{FF2B5EF4-FFF2-40B4-BE49-F238E27FC236}">
                <a16:creationId xmlns:a16="http://schemas.microsoft.com/office/drawing/2014/main" id="{6F2F2C3F-CE9E-9F04-53AC-CB0AD9462751}"/>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9" name="Text Placeholder 39">
            <a:extLst>
              <a:ext uri="{FF2B5EF4-FFF2-40B4-BE49-F238E27FC236}">
                <a16:creationId xmlns:a16="http://schemas.microsoft.com/office/drawing/2014/main" id="{DCB9E557-6356-34E1-4F18-123B459748EE}"/>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0" name="Text Placeholder 36">
            <a:extLst>
              <a:ext uri="{FF2B5EF4-FFF2-40B4-BE49-F238E27FC236}">
                <a16:creationId xmlns:a16="http://schemas.microsoft.com/office/drawing/2014/main" id="{2295D962-D872-E646-815E-08F7711B1199}"/>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6FEB0C73-1238-8E68-3F7D-5F171D860FCF}"/>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2" name="Text Placeholder 37">
            <a:extLst>
              <a:ext uri="{FF2B5EF4-FFF2-40B4-BE49-F238E27FC236}">
                <a16:creationId xmlns:a16="http://schemas.microsoft.com/office/drawing/2014/main" id="{875B22C9-8320-DD89-8B68-71003FD05EBB}"/>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4" name="Text Placeholder 39">
            <a:extLst>
              <a:ext uri="{FF2B5EF4-FFF2-40B4-BE49-F238E27FC236}">
                <a16:creationId xmlns:a16="http://schemas.microsoft.com/office/drawing/2014/main" id="{B88F63C4-A41F-734D-2059-045C93DE13F6}"/>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Tree>
    <p:extLst>
      <p:ext uri="{BB962C8B-B14F-4D97-AF65-F5344CB8AC3E}">
        <p14:creationId xmlns:p14="http://schemas.microsoft.com/office/powerpoint/2010/main" val="2723836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spal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E9694479-D633-402C-8683-2DB1587100EE}"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7" name="Text Placeholder 32">
            <a:extLst>
              <a:ext uri="{FF2B5EF4-FFF2-40B4-BE49-F238E27FC236}">
                <a16:creationId xmlns:a16="http://schemas.microsoft.com/office/drawing/2014/main" id="{BFA96E10-A75E-61BF-A479-4AFC57FA8F52}"/>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18" name="Text Placeholder 39">
            <a:extLst>
              <a:ext uri="{FF2B5EF4-FFF2-40B4-BE49-F238E27FC236}">
                <a16:creationId xmlns:a16="http://schemas.microsoft.com/office/drawing/2014/main" id="{5AB4ADDD-D028-E63E-1846-05A0029112B7}"/>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3" name="Text Placeholder 39">
            <a:extLst>
              <a:ext uri="{FF2B5EF4-FFF2-40B4-BE49-F238E27FC236}">
                <a16:creationId xmlns:a16="http://schemas.microsoft.com/office/drawing/2014/main" id="{ED2AB1C0-2D00-4BEA-7BB6-8074CAD466B4}"/>
              </a:ext>
            </a:extLst>
          </p:cNvPr>
          <p:cNvSpPr>
            <a:spLocks noGrp="1"/>
          </p:cNvSpPr>
          <p:nvPr>
            <p:ph type="body" sz="quarter" idx="17" hasCustomPrompt="1"/>
          </p:nvPr>
        </p:nvSpPr>
        <p:spPr>
          <a:xfrm>
            <a:off x="442912" y="4399914"/>
            <a:ext cx="2646364" cy="1422549"/>
          </a:xfrm>
          <a:prstGeom prst="rect">
            <a:avLst/>
          </a:prstGeom>
        </p:spPr>
        <p:txBody>
          <a:bodyPr/>
          <a:lstStyle>
            <a:lvl1pPr marL="0" indent="0">
              <a:buNone/>
              <a:defRPr sz="1200"/>
            </a:lvl1pPr>
          </a:lstStyle>
          <a:p>
            <a:pPr lvl="0"/>
            <a:r>
              <a:rPr lang="sv-SE" dirty="0"/>
              <a:t>Text</a:t>
            </a:r>
          </a:p>
        </p:txBody>
      </p:sp>
      <p:sp>
        <p:nvSpPr>
          <p:cNvPr id="24" name="Text Placeholder 35">
            <a:extLst>
              <a:ext uri="{FF2B5EF4-FFF2-40B4-BE49-F238E27FC236}">
                <a16:creationId xmlns:a16="http://schemas.microsoft.com/office/drawing/2014/main" id="{7662F261-51EA-D241-0FA0-1265A9A6148A}"/>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5" name="Text Placeholder 39">
            <a:extLst>
              <a:ext uri="{FF2B5EF4-FFF2-40B4-BE49-F238E27FC236}">
                <a16:creationId xmlns:a16="http://schemas.microsoft.com/office/drawing/2014/main" id="{2090AA67-090C-E6BD-14D6-A4A0AA391708}"/>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6" name="Text Placeholder 39">
            <a:extLst>
              <a:ext uri="{FF2B5EF4-FFF2-40B4-BE49-F238E27FC236}">
                <a16:creationId xmlns:a16="http://schemas.microsoft.com/office/drawing/2014/main" id="{F2EBDBAF-B6D9-242B-E268-04A1677AE3E0}"/>
              </a:ext>
            </a:extLst>
          </p:cNvPr>
          <p:cNvSpPr>
            <a:spLocks noGrp="1"/>
          </p:cNvSpPr>
          <p:nvPr>
            <p:ph type="body" sz="quarter" idx="18" hasCustomPrompt="1"/>
          </p:nvPr>
        </p:nvSpPr>
        <p:spPr>
          <a:xfrm>
            <a:off x="3327440" y="4399914"/>
            <a:ext cx="2646364" cy="1422549"/>
          </a:xfrm>
          <a:prstGeom prst="rect">
            <a:avLst/>
          </a:prstGeom>
        </p:spPr>
        <p:txBody>
          <a:bodyPr/>
          <a:lstStyle>
            <a:lvl1pPr marL="0" indent="0">
              <a:buNone/>
              <a:defRPr sz="1200"/>
            </a:lvl1pPr>
          </a:lstStyle>
          <a:p>
            <a:pPr lvl="0"/>
            <a:r>
              <a:rPr lang="sv-SE" dirty="0"/>
              <a:t>Text</a:t>
            </a:r>
          </a:p>
        </p:txBody>
      </p:sp>
      <p:sp>
        <p:nvSpPr>
          <p:cNvPr id="27" name="Text Placeholder 36">
            <a:extLst>
              <a:ext uri="{FF2B5EF4-FFF2-40B4-BE49-F238E27FC236}">
                <a16:creationId xmlns:a16="http://schemas.microsoft.com/office/drawing/2014/main" id="{868C92A8-EBB7-C8F9-0606-0E7FD851873B}"/>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8" name="Text Placeholder 39">
            <a:extLst>
              <a:ext uri="{FF2B5EF4-FFF2-40B4-BE49-F238E27FC236}">
                <a16:creationId xmlns:a16="http://schemas.microsoft.com/office/drawing/2014/main" id="{7642E41A-91C4-C4D5-DE90-76DFA9E8DC44}"/>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29" name="Text Placeholder 39">
            <a:extLst>
              <a:ext uri="{FF2B5EF4-FFF2-40B4-BE49-F238E27FC236}">
                <a16:creationId xmlns:a16="http://schemas.microsoft.com/office/drawing/2014/main" id="{FEB24ECB-569B-E985-B08D-7E30E80F7256}"/>
              </a:ext>
            </a:extLst>
          </p:cNvPr>
          <p:cNvSpPr>
            <a:spLocks noGrp="1"/>
          </p:cNvSpPr>
          <p:nvPr>
            <p:ph type="body" sz="quarter" idx="19" hasCustomPrompt="1"/>
          </p:nvPr>
        </p:nvSpPr>
        <p:spPr>
          <a:xfrm>
            <a:off x="6211968" y="4399914"/>
            <a:ext cx="2646364" cy="1422549"/>
          </a:xfrm>
          <a:prstGeom prst="rect">
            <a:avLst/>
          </a:prstGeom>
        </p:spPr>
        <p:txBody>
          <a:bodyPr/>
          <a:lstStyle>
            <a:lvl1pPr marL="0" indent="0">
              <a:buNone/>
              <a:defRPr sz="1200"/>
            </a:lvl1pPr>
          </a:lstStyle>
          <a:p>
            <a:pPr lvl="0"/>
            <a:r>
              <a:rPr lang="sv-SE" dirty="0"/>
              <a:t>Text</a:t>
            </a:r>
          </a:p>
        </p:txBody>
      </p:sp>
      <p:sp>
        <p:nvSpPr>
          <p:cNvPr id="30" name="Text Placeholder 37">
            <a:extLst>
              <a:ext uri="{FF2B5EF4-FFF2-40B4-BE49-F238E27FC236}">
                <a16:creationId xmlns:a16="http://schemas.microsoft.com/office/drawing/2014/main" id="{F6BDA0D9-8198-57CC-D1F0-8C64721E0871}"/>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D2BC9CD2-D64C-4472-087B-75F667FF8DFC}"/>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tx1"/>
                </a:solidFill>
              </a:defRPr>
            </a:lvl1pPr>
          </a:lstStyle>
          <a:p>
            <a:pPr lvl="0"/>
            <a:r>
              <a:rPr lang="sv-SE" dirty="0"/>
              <a:t>Rubrik</a:t>
            </a:r>
          </a:p>
        </p:txBody>
      </p:sp>
      <p:sp>
        <p:nvSpPr>
          <p:cNvPr id="32" name="Text Placeholder 39">
            <a:extLst>
              <a:ext uri="{FF2B5EF4-FFF2-40B4-BE49-F238E27FC236}">
                <a16:creationId xmlns:a16="http://schemas.microsoft.com/office/drawing/2014/main" id="{DE45E245-8D00-30D5-6D47-E483C5126DB0}"/>
              </a:ext>
            </a:extLst>
          </p:cNvPr>
          <p:cNvSpPr>
            <a:spLocks noGrp="1"/>
          </p:cNvSpPr>
          <p:nvPr>
            <p:ph type="body" sz="quarter" idx="20" hasCustomPrompt="1"/>
          </p:nvPr>
        </p:nvSpPr>
        <p:spPr>
          <a:xfrm>
            <a:off x="9096496" y="4399914"/>
            <a:ext cx="2646364" cy="1422549"/>
          </a:xfrm>
          <a:prstGeom prst="rect">
            <a:avLst/>
          </a:prstGeom>
        </p:spPr>
        <p:txBody>
          <a:bodyPr/>
          <a:lstStyle>
            <a:lvl1pPr marL="0" indent="0">
              <a:buNone/>
              <a:defRPr sz="1200"/>
            </a:lvl1pPr>
          </a:lstStyle>
          <a:p>
            <a:pPr lvl="0"/>
            <a:r>
              <a:rPr lang="sv-SE" dirty="0"/>
              <a:t>Text</a:t>
            </a:r>
          </a:p>
        </p:txBody>
      </p:sp>
    </p:spTree>
    <p:extLst>
      <p:ext uri="{BB962C8B-B14F-4D97-AF65-F5344CB8AC3E}">
        <p14:creationId xmlns:p14="http://schemas.microsoft.com/office/powerpoint/2010/main" val="1600442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p>
            <a:fld id="{28C8FC75-AB95-4EDC-825B-751DF5591209}"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3886108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p:txBody>
          <a:bodyPr/>
          <a:lstStyle/>
          <a:p>
            <a:fld id="{5DD5ABC5-D0DB-44E2-B68C-E27589717D3C}" type="datetime1">
              <a:rPr lang="sv-SE" smtClean="0"/>
              <a:t>2024-06-04</a:t>
            </a:fld>
            <a:endParaRPr lang="sv-SE" dirty="0"/>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r>
              <a:rPr lang="sv-SE"/>
              <a:t>CAG</a:t>
            </a:r>
            <a:endParaRPr lang="sv-SE" dirty="0"/>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1483199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gen bild hög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B63EE5E3-9CAA-4A2C-A181-0D7B5370113E}"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0C9EB426-4EE1-0AD5-3280-BB7D1591DF2C}"/>
              </a:ext>
            </a:extLst>
          </p:cNvPr>
          <p:cNvSpPr>
            <a:spLocks noGrp="1"/>
          </p:cNvSpPr>
          <p:nvPr>
            <p:ph type="title" hasCustomPrompt="1"/>
          </p:nvPr>
        </p:nvSpPr>
        <p:spPr>
          <a:xfrm>
            <a:off x="442913" y="476251"/>
            <a:ext cx="6745681" cy="976313"/>
          </a:xfrm>
          <a:prstGeom prst="rect">
            <a:avLst/>
          </a:prstGeom>
        </p:spPr>
        <p:txBody>
          <a:bodyPr anchor="b"/>
          <a:lstStyle>
            <a:lvl1pPr>
              <a:defRPr>
                <a:solidFill>
                  <a:schemeClr val="tx1"/>
                </a:solidFill>
              </a:defRPr>
            </a:lvl1pPr>
          </a:lstStyle>
          <a:p>
            <a:r>
              <a:rPr lang="sv-SE" dirty="0"/>
              <a:t>Rubrik</a:t>
            </a:r>
          </a:p>
        </p:txBody>
      </p:sp>
      <p:sp>
        <p:nvSpPr>
          <p:cNvPr id="12" name="Platshållare för innehåll 11">
            <a:extLst>
              <a:ext uri="{FF2B5EF4-FFF2-40B4-BE49-F238E27FC236}">
                <a16:creationId xmlns:a16="http://schemas.microsoft.com/office/drawing/2014/main" id="{C10495BA-F851-43F9-3064-1CBEF7D4FF1C}"/>
              </a:ext>
            </a:extLst>
          </p:cNvPr>
          <p:cNvSpPr>
            <a:spLocks noGrp="1"/>
          </p:cNvSpPr>
          <p:nvPr>
            <p:ph sz="quarter" idx="14"/>
          </p:nvPr>
        </p:nvSpPr>
        <p:spPr>
          <a:xfrm>
            <a:off x="453865" y="1990725"/>
            <a:ext cx="6734729" cy="3816063"/>
          </a:xfrm>
          <a:custGeom>
            <a:avLst/>
            <a:gdLst>
              <a:gd name="connsiteX0" fmla="*/ 0 w 6734729"/>
              <a:gd name="connsiteY0" fmla="*/ 0 h 3816063"/>
              <a:gd name="connsiteX1" fmla="*/ 6734729 w 6734729"/>
              <a:gd name="connsiteY1" fmla="*/ 0 h 3816063"/>
              <a:gd name="connsiteX2" fmla="*/ 6734729 w 6734729"/>
              <a:gd name="connsiteY2" fmla="*/ 3816063 h 3816063"/>
              <a:gd name="connsiteX3" fmla="*/ 0 w 6734729"/>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6734729" h="3816063">
                <a:moveTo>
                  <a:pt x="0" y="0"/>
                </a:moveTo>
                <a:lnTo>
                  <a:pt x="6734729" y="0"/>
                </a:lnTo>
                <a:lnTo>
                  <a:pt x="6734729"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1597BF66-F934-0D6E-78E1-F686579466A5}"/>
              </a:ext>
            </a:extLst>
          </p:cNvPr>
          <p:cNvSpPr>
            <a:spLocks noGrp="1"/>
          </p:cNvSpPr>
          <p:nvPr>
            <p:ph type="pic" sz="quarter" idx="15"/>
          </p:nvPr>
        </p:nvSpPr>
        <p:spPr>
          <a:xfrm>
            <a:off x="7642458" y="737535"/>
            <a:ext cx="4106630" cy="4851133"/>
          </a:xfrm>
          <a:custGeom>
            <a:avLst/>
            <a:gdLst>
              <a:gd name="connsiteX0" fmla="*/ 76566 w 4106630"/>
              <a:gd name="connsiteY0" fmla="*/ 0 h 4851133"/>
              <a:gd name="connsiteX1" fmla="*/ 636528 w 4106630"/>
              <a:gd name="connsiteY1" fmla="*/ 0 h 4851133"/>
              <a:gd name="connsiteX2" fmla="*/ 3470102 w 4106630"/>
              <a:gd name="connsiteY2" fmla="*/ 0 h 4851133"/>
              <a:gd name="connsiteX3" fmla="*/ 4030064 w 4106630"/>
              <a:gd name="connsiteY3" fmla="*/ 0 h 4851133"/>
              <a:gd name="connsiteX4" fmla="*/ 4106630 w 4106630"/>
              <a:gd name="connsiteY4" fmla="*/ 76566 h 4851133"/>
              <a:gd name="connsiteX5" fmla="*/ 4106630 w 4106630"/>
              <a:gd name="connsiteY5" fmla="*/ 636528 h 4851133"/>
              <a:gd name="connsiteX6" fmla="*/ 4106630 w 4106630"/>
              <a:gd name="connsiteY6" fmla="*/ 1954365 h 4851133"/>
              <a:gd name="connsiteX7" fmla="*/ 4106630 w 4106630"/>
              <a:gd name="connsiteY7" fmla="*/ 4214605 h 4851133"/>
              <a:gd name="connsiteX8" fmla="*/ 3470102 w 4106630"/>
              <a:gd name="connsiteY8" fmla="*/ 4851133 h 4851133"/>
              <a:gd name="connsiteX9" fmla="*/ 1232872 w 4106630"/>
              <a:gd name="connsiteY9" fmla="*/ 4851133 h 4851133"/>
              <a:gd name="connsiteX10" fmla="*/ 636528 w 4106630"/>
              <a:gd name="connsiteY10" fmla="*/ 4851133 h 4851133"/>
              <a:gd name="connsiteX11" fmla="*/ 40070 w 4106630"/>
              <a:gd name="connsiteY11" fmla="*/ 4851133 h 4851133"/>
              <a:gd name="connsiteX12" fmla="*/ 0 w 4106630"/>
              <a:gd name="connsiteY12" fmla="*/ 4811063 h 4851133"/>
              <a:gd name="connsiteX13" fmla="*/ 0 w 4106630"/>
              <a:gd name="connsiteY13" fmla="*/ 4214605 h 4851133"/>
              <a:gd name="connsiteX14" fmla="*/ 0 w 4106630"/>
              <a:gd name="connsiteY14" fmla="*/ 3987915 h 4851133"/>
              <a:gd name="connsiteX15" fmla="*/ 0 w 4106630"/>
              <a:gd name="connsiteY15" fmla="*/ 1954365 h 4851133"/>
              <a:gd name="connsiteX16" fmla="*/ 0 w 4106630"/>
              <a:gd name="connsiteY16" fmla="*/ 636528 h 4851133"/>
              <a:gd name="connsiteX17" fmla="*/ 0 w 4106630"/>
              <a:gd name="connsiteY17" fmla="*/ 76566 h 4851133"/>
              <a:gd name="connsiteX18" fmla="*/ 76566 w 4106630"/>
              <a:gd name="connsiteY18" fmla="*/ 0 h 48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06630" h="4851133">
                <a:moveTo>
                  <a:pt x="76566" y="0"/>
                </a:moveTo>
                <a:lnTo>
                  <a:pt x="636528" y="0"/>
                </a:lnTo>
                <a:lnTo>
                  <a:pt x="3470102" y="0"/>
                </a:lnTo>
                <a:lnTo>
                  <a:pt x="4030064" y="0"/>
                </a:lnTo>
                <a:cubicBezTo>
                  <a:pt x="4072350" y="0"/>
                  <a:pt x="4106630" y="34280"/>
                  <a:pt x="4106630" y="76566"/>
                </a:cubicBezTo>
                <a:lnTo>
                  <a:pt x="4106630" y="636528"/>
                </a:lnTo>
                <a:lnTo>
                  <a:pt x="4106630" y="1954365"/>
                </a:lnTo>
                <a:lnTo>
                  <a:pt x="4106630" y="4214605"/>
                </a:lnTo>
                <a:cubicBezTo>
                  <a:pt x="4106630" y="4566150"/>
                  <a:pt x="3821647" y="4851133"/>
                  <a:pt x="3470102" y="4851133"/>
                </a:cubicBezTo>
                <a:lnTo>
                  <a:pt x="1232872" y="4851133"/>
                </a:lnTo>
                <a:lnTo>
                  <a:pt x="636528" y="4851133"/>
                </a:lnTo>
                <a:lnTo>
                  <a:pt x="40070" y="4851133"/>
                </a:lnTo>
                <a:cubicBezTo>
                  <a:pt x="17940" y="4851133"/>
                  <a:pt x="0" y="4833193"/>
                  <a:pt x="0" y="4811063"/>
                </a:cubicBezTo>
                <a:lnTo>
                  <a:pt x="0" y="4214605"/>
                </a:lnTo>
                <a:lnTo>
                  <a:pt x="0" y="3987915"/>
                </a:lnTo>
                <a:lnTo>
                  <a:pt x="0" y="1954365"/>
                </a:lnTo>
                <a:lnTo>
                  <a:pt x="0" y="636528"/>
                </a:lnTo>
                <a:lnTo>
                  <a:pt x="0" y="76566"/>
                </a:lnTo>
                <a:cubicBezTo>
                  <a:pt x="0" y="34280"/>
                  <a:pt x="34280" y="0"/>
                  <a:pt x="76566" y="0"/>
                </a:cubicBezTo>
                <a:close/>
              </a:path>
            </a:pathLst>
          </a:custGeom>
          <a:solidFill>
            <a:schemeClr val="tx1">
              <a:lumMod val="95000"/>
            </a:schemeClr>
          </a:solidFill>
        </p:spPr>
        <p:txBody>
          <a:bodyPr wrap="square">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3760217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gen bild vänst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8F6CA496-C926-420A-8683-72EE70445994}"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CE3AA5A2-4446-28E0-4B4A-241843D4C604}"/>
              </a:ext>
            </a:extLst>
          </p:cNvPr>
          <p:cNvSpPr>
            <a:spLocks noGrp="1"/>
          </p:cNvSpPr>
          <p:nvPr>
            <p:ph type="title" hasCustomPrompt="1"/>
          </p:nvPr>
        </p:nvSpPr>
        <p:spPr>
          <a:xfrm>
            <a:off x="442912" y="476251"/>
            <a:ext cx="11306175" cy="976313"/>
          </a:xfrm>
          <a:prstGeom prst="rect">
            <a:avLst/>
          </a:prstGeom>
        </p:spPr>
        <p:txBody>
          <a:bodyPr/>
          <a:lstStyle>
            <a:lvl1pPr>
              <a:defRPr>
                <a:solidFill>
                  <a:schemeClr val="tx1"/>
                </a:solidFill>
              </a:defRPr>
            </a:lvl1pPr>
          </a:lstStyle>
          <a:p>
            <a:r>
              <a:rPr lang="sv-SE" dirty="0"/>
              <a:t>Rubrik</a:t>
            </a:r>
          </a:p>
        </p:txBody>
      </p:sp>
      <p:sp>
        <p:nvSpPr>
          <p:cNvPr id="12" name="Platshållare för innehåll 11">
            <a:extLst>
              <a:ext uri="{FF2B5EF4-FFF2-40B4-BE49-F238E27FC236}">
                <a16:creationId xmlns:a16="http://schemas.microsoft.com/office/drawing/2014/main" id="{161A7316-825B-EF5C-4FD8-B39433B8DE41}"/>
              </a:ext>
            </a:extLst>
          </p:cNvPr>
          <p:cNvSpPr>
            <a:spLocks noGrp="1"/>
          </p:cNvSpPr>
          <p:nvPr>
            <p:ph sz="quarter" idx="14"/>
          </p:nvPr>
        </p:nvSpPr>
        <p:spPr>
          <a:xfrm>
            <a:off x="4503549" y="1990725"/>
            <a:ext cx="7245538" cy="3816063"/>
          </a:xfrm>
          <a:custGeom>
            <a:avLst/>
            <a:gdLst>
              <a:gd name="connsiteX0" fmla="*/ 0 w 7245538"/>
              <a:gd name="connsiteY0" fmla="*/ 0 h 3816063"/>
              <a:gd name="connsiteX1" fmla="*/ 7245538 w 7245538"/>
              <a:gd name="connsiteY1" fmla="*/ 0 h 3816063"/>
              <a:gd name="connsiteX2" fmla="*/ 7245538 w 7245538"/>
              <a:gd name="connsiteY2" fmla="*/ 3816063 h 3816063"/>
              <a:gd name="connsiteX3" fmla="*/ 0 w 7245538"/>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7245538" h="3816063">
                <a:moveTo>
                  <a:pt x="0" y="0"/>
                </a:moveTo>
                <a:lnTo>
                  <a:pt x="7245538" y="0"/>
                </a:lnTo>
                <a:lnTo>
                  <a:pt x="7245538"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997007C7-69D7-5A89-102C-69D907F17B64}"/>
              </a:ext>
            </a:extLst>
          </p:cNvPr>
          <p:cNvSpPr>
            <a:spLocks noGrp="1"/>
          </p:cNvSpPr>
          <p:nvPr>
            <p:ph type="pic" sz="quarter" idx="15"/>
          </p:nvPr>
        </p:nvSpPr>
        <p:spPr>
          <a:xfrm>
            <a:off x="453864" y="1721402"/>
            <a:ext cx="3595820" cy="4275538"/>
          </a:xfrm>
          <a:custGeom>
            <a:avLst/>
            <a:gdLst>
              <a:gd name="connsiteX0" fmla="*/ 67042 w 3595820"/>
              <a:gd name="connsiteY0" fmla="*/ 0 h 4275538"/>
              <a:gd name="connsiteX1" fmla="*/ 557352 w 3595820"/>
              <a:gd name="connsiteY1" fmla="*/ 0 h 4275538"/>
              <a:gd name="connsiteX2" fmla="*/ 3038468 w 3595820"/>
              <a:gd name="connsiteY2" fmla="*/ 0 h 4275538"/>
              <a:gd name="connsiteX3" fmla="*/ 3528778 w 3595820"/>
              <a:gd name="connsiteY3" fmla="*/ 0 h 4275538"/>
              <a:gd name="connsiteX4" fmla="*/ 3595820 w 3595820"/>
              <a:gd name="connsiteY4" fmla="*/ 67481 h 4275538"/>
              <a:gd name="connsiteX5" fmla="*/ 3595820 w 3595820"/>
              <a:gd name="connsiteY5" fmla="*/ 561003 h 4275538"/>
              <a:gd name="connsiteX6" fmla="*/ 3595820 w 3595820"/>
              <a:gd name="connsiteY6" fmla="*/ 1722477 h 4275538"/>
              <a:gd name="connsiteX7" fmla="*/ 3595820 w 3595820"/>
              <a:gd name="connsiteY7" fmla="*/ 3714535 h 4275538"/>
              <a:gd name="connsiteX8" fmla="*/ 3038468 w 3595820"/>
              <a:gd name="connsiteY8" fmla="*/ 4275538 h 4275538"/>
              <a:gd name="connsiteX9" fmla="*/ 1079519 w 3595820"/>
              <a:gd name="connsiteY9" fmla="*/ 4275538 h 4275538"/>
              <a:gd name="connsiteX10" fmla="*/ 557352 w 3595820"/>
              <a:gd name="connsiteY10" fmla="*/ 4275538 h 4275538"/>
              <a:gd name="connsiteX11" fmla="*/ 35086 w 3595820"/>
              <a:gd name="connsiteY11" fmla="*/ 4275538 h 4275538"/>
              <a:gd name="connsiteX12" fmla="*/ 0 w 3595820"/>
              <a:gd name="connsiteY12" fmla="*/ 4240223 h 4275538"/>
              <a:gd name="connsiteX13" fmla="*/ 0 w 3595820"/>
              <a:gd name="connsiteY13" fmla="*/ 3714535 h 4275538"/>
              <a:gd name="connsiteX14" fmla="*/ 0 w 3595820"/>
              <a:gd name="connsiteY14" fmla="*/ 3514742 h 4275538"/>
              <a:gd name="connsiteX15" fmla="*/ 0 w 3595820"/>
              <a:gd name="connsiteY15" fmla="*/ 1722477 h 4275538"/>
              <a:gd name="connsiteX16" fmla="*/ 0 w 3595820"/>
              <a:gd name="connsiteY16" fmla="*/ 561003 h 4275538"/>
              <a:gd name="connsiteX17" fmla="*/ 0 w 3595820"/>
              <a:gd name="connsiteY17" fmla="*/ 67481 h 4275538"/>
              <a:gd name="connsiteX18" fmla="*/ 67042 w 3595820"/>
              <a:gd name="connsiteY18" fmla="*/ 0 h 42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820" h="4275538">
                <a:moveTo>
                  <a:pt x="67042" y="0"/>
                </a:moveTo>
                <a:lnTo>
                  <a:pt x="557352" y="0"/>
                </a:lnTo>
                <a:lnTo>
                  <a:pt x="3038468" y="0"/>
                </a:lnTo>
                <a:lnTo>
                  <a:pt x="3528778" y="0"/>
                </a:lnTo>
                <a:cubicBezTo>
                  <a:pt x="3565804" y="0"/>
                  <a:pt x="3595820" y="30213"/>
                  <a:pt x="3595820" y="67481"/>
                </a:cubicBezTo>
                <a:lnTo>
                  <a:pt x="3595820" y="561003"/>
                </a:lnTo>
                <a:lnTo>
                  <a:pt x="3595820" y="1722477"/>
                </a:lnTo>
                <a:lnTo>
                  <a:pt x="3595820" y="3714535"/>
                </a:lnTo>
                <a:cubicBezTo>
                  <a:pt x="3595820" y="4024369"/>
                  <a:pt x="3346285" y="4275538"/>
                  <a:pt x="3038468" y="4275538"/>
                </a:cubicBezTo>
                <a:lnTo>
                  <a:pt x="1079519" y="4275538"/>
                </a:lnTo>
                <a:lnTo>
                  <a:pt x="557352" y="4275538"/>
                </a:lnTo>
                <a:lnTo>
                  <a:pt x="35086" y="4275538"/>
                </a:lnTo>
                <a:cubicBezTo>
                  <a:pt x="15709" y="4275538"/>
                  <a:pt x="0" y="4259727"/>
                  <a:pt x="0" y="4240223"/>
                </a:cubicBezTo>
                <a:lnTo>
                  <a:pt x="0" y="3714535"/>
                </a:lnTo>
                <a:lnTo>
                  <a:pt x="0" y="3514742"/>
                </a:lnTo>
                <a:lnTo>
                  <a:pt x="0" y="1722477"/>
                </a:lnTo>
                <a:lnTo>
                  <a:pt x="0" y="561003"/>
                </a:lnTo>
                <a:lnTo>
                  <a:pt x="0" y="67481"/>
                </a:lnTo>
                <a:cubicBezTo>
                  <a:pt x="0" y="30213"/>
                  <a:pt x="30016" y="0"/>
                  <a:pt x="67042" y="0"/>
                </a:cubicBezTo>
                <a:close/>
              </a:path>
            </a:pathLst>
          </a:custGeom>
          <a:solidFill>
            <a:schemeClr val="tx1">
              <a:lumMod val="95000"/>
            </a:schemeClr>
          </a:solidFill>
        </p:spPr>
        <p:txBody>
          <a:bodyPr wrap="square">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12918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delar + nyckeltal">
    <p:spTree>
      <p:nvGrpSpPr>
        <p:cNvPr id="1" name=""/>
        <p:cNvGrpSpPr/>
        <p:nvPr/>
      </p:nvGrpSpPr>
      <p:grpSpPr>
        <a:xfrm>
          <a:off x="0" y="0"/>
          <a:ext cx="0" cy="0"/>
          <a:chOff x="0" y="0"/>
          <a:chExt cx="0" cy="0"/>
        </a:xfrm>
      </p:grpSpPr>
      <p:pic>
        <p:nvPicPr>
          <p:cNvPr id="4098" name="D90115AF-19D8-477D-9FF5-753A9383029E">
            <a:extLst>
              <a:ext uri="{FF2B5EF4-FFF2-40B4-BE49-F238E27FC236}">
                <a16:creationId xmlns:a16="http://schemas.microsoft.com/office/drawing/2014/main" id="{553C07B2-CDA7-7E44-9302-2859ADBAF9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Shape 13">
            <a:extLst>
              <a:ext uri="{FF2B5EF4-FFF2-40B4-BE49-F238E27FC236}">
                <a16:creationId xmlns:a16="http://schemas.microsoft.com/office/drawing/2014/main" id="{17E46936-A1A1-2B43-5443-CE1A874E1FD6}"/>
              </a:ext>
            </a:extLst>
          </p:cNvPr>
          <p:cNvSpPr/>
          <p:nvPr userDrawn="1"/>
        </p:nvSpPr>
        <p:spPr>
          <a:xfrm>
            <a:off x="0" y="4533900"/>
            <a:ext cx="12192000" cy="2324100"/>
          </a:xfrm>
          <a:custGeom>
            <a:avLst/>
            <a:gdLst>
              <a:gd name="connsiteX0" fmla="*/ 12178349 w 12192000"/>
              <a:gd name="connsiteY0" fmla="*/ 0 h 2324100"/>
              <a:gd name="connsiteX1" fmla="*/ 12192000 w 12192000"/>
              <a:gd name="connsiteY1" fmla="*/ 0 h 2324100"/>
              <a:gd name="connsiteX2" fmla="*/ 12192000 w 12192000"/>
              <a:gd name="connsiteY2" fmla="*/ 2324100 h 2324100"/>
              <a:gd name="connsiteX3" fmla="*/ 0 w 12192000"/>
              <a:gd name="connsiteY3" fmla="*/ 2324100 h 2324100"/>
              <a:gd name="connsiteX4" fmla="*/ 0 w 12192000"/>
              <a:gd name="connsiteY4" fmla="*/ 496777 h 2324100"/>
              <a:gd name="connsiteX5" fmla="*/ 7690756 w 12192000"/>
              <a:gd name="connsiteY5" fmla="*/ 496777 h 2324100"/>
              <a:gd name="connsiteX6" fmla="*/ 11250385 w 12192000"/>
              <a:gd name="connsiteY6" fmla="*/ 496777 h 2324100"/>
              <a:gd name="connsiteX7" fmla="*/ 11566069 w 12192000"/>
              <a:gd name="connsiteY7" fmla="*/ 496777 h 2324100"/>
              <a:gd name="connsiteX8" fmla="*/ 12142810 w 12192000"/>
              <a:gd name="connsiteY8" fmla="*/ 114488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24100">
                <a:moveTo>
                  <a:pt x="12178349" y="0"/>
                </a:moveTo>
                <a:lnTo>
                  <a:pt x="12192000" y="0"/>
                </a:lnTo>
                <a:lnTo>
                  <a:pt x="12192000" y="2324100"/>
                </a:lnTo>
                <a:lnTo>
                  <a:pt x="0" y="2324100"/>
                </a:lnTo>
                <a:lnTo>
                  <a:pt x="0" y="496777"/>
                </a:lnTo>
                <a:lnTo>
                  <a:pt x="7690756" y="496777"/>
                </a:lnTo>
                <a:lnTo>
                  <a:pt x="11250385" y="496777"/>
                </a:lnTo>
                <a:lnTo>
                  <a:pt x="11566069" y="496777"/>
                </a:lnTo>
                <a:cubicBezTo>
                  <a:pt x="11825338" y="496777"/>
                  <a:pt x="12047789" y="339143"/>
                  <a:pt x="12142810" y="11448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2" name="Title 1">
            <a:extLst>
              <a:ext uri="{FF2B5EF4-FFF2-40B4-BE49-F238E27FC236}">
                <a16:creationId xmlns:a16="http://schemas.microsoft.com/office/drawing/2014/main" id="{8750C2D1-275B-4019-B54F-7317D859358A}"/>
              </a:ext>
            </a:extLst>
          </p:cNvPr>
          <p:cNvSpPr>
            <a:spLocks noGrp="1"/>
          </p:cNvSpPr>
          <p:nvPr>
            <p:ph type="title" hasCustomPrompt="1"/>
          </p:nvPr>
        </p:nvSpPr>
        <p:spPr>
          <a:xfrm>
            <a:off x="442913" y="476251"/>
            <a:ext cx="11314508" cy="976313"/>
          </a:xfrm>
          <a:prstGeom prst="rect">
            <a:avLst/>
          </a:prstGeom>
        </p:spPr>
        <p:txBody>
          <a:bodyPr/>
          <a:lstStyle>
            <a:lvl1pPr>
              <a:defRPr>
                <a:solidFill>
                  <a:schemeClr val="tx1"/>
                </a:solidFill>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tx1"/>
                </a:solidFill>
              </a:defRPr>
            </a:lvl1pPr>
          </a:lstStyle>
          <a:p>
            <a:fld id="{537C8A34-5DAE-4FCF-93C5-541A22A80174}"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a:xfrm>
            <a:off x="5591969" y="6584212"/>
            <a:ext cx="1008062" cy="256326"/>
          </a:xfrm>
        </p:spPr>
        <p:txBody>
          <a:bodyPr/>
          <a:lstStyle>
            <a:lvl1pPr>
              <a:defRPr>
                <a:solidFill>
                  <a:schemeClr val="bg2"/>
                </a:solidFill>
              </a:defRPr>
            </a:lvl1pPr>
          </a:lstStyle>
          <a:p>
            <a:fld id="{20F5467F-CA83-4951-87CD-A29B72857444}" type="slidenum">
              <a:rPr lang="sv-SE" smtClean="0"/>
              <a:pPr/>
              <a:t>‹#›</a:t>
            </a:fld>
            <a:endParaRPr lang="sv-SE" dirty="0"/>
          </a:p>
        </p:txBody>
      </p:sp>
      <p:grpSp>
        <p:nvGrpSpPr>
          <p:cNvPr id="27" name="Graphic 8">
            <a:extLst>
              <a:ext uri="{FF2B5EF4-FFF2-40B4-BE49-F238E27FC236}">
                <a16:creationId xmlns:a16="http://schemas.microsoft.com/office/drawing/2014/main" id="{54D507E5-FEFF-B2A3-35AD-98F80C948259}"/>
              </a:ext>
            </a:extLst>
          </p:cNvPr>
          <p:cNvGrpSpPr/>
          <p:nvPr userDrawn="1"/>
        </p:nvGrpSpPr>
        <p:grpSpPr>
          <a:xfrm>
            <a:off x="10656093" y="6048375"/>
            <a:ext cx="1121569" cy="549925"/>
            <a:chOff x="9034498" y="4510087"/>
            <a:chExt cx="1690079" cy="828675"/>
          </a:xfrm>
          <a:solidFill>
            <a:schemeClr val="bg2"/>
          </a:solidFill>
        </p:grpSpPr>
        <p:sp>
          <p:nvSpPr>
            <p:cNvPr id="28" name="Freeform: Shape 27">
              <a:extLst>
                <a:ext uri="{FF2B5EF4-FFF2-40B4-BE49-F238E27FC236}">
                  <a16:creationId xmlns:a16="http://schemas.microsoft.com/office/drawing/2014/main" id="{E4B63392-E170-60A9-05F7-D12C545F70F7}"/>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1055A0D8-3B81-CEAE-6535-C95328E79C98}"/>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521F761E-9A9E-70E9-E678-57AD83C192B5}"/>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79BE5D85-F539-2405-7E77-230F73A90828}"/>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DA39D409-48DF-541A-FCF5-4D5E9A3ED989}"/>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p>
          </p:txBody>
        </p:sp>
      </p:grpSp>
      <p:sp>
        <p:nvSpPr>
          <p:cNvPr id="7" name="Text Placeholder 6">
            <a:extLst>
              <a:ext uri="{FF2B5EF4-FFF2-40B4-BE49-F238E27FC236}">
                <a16:creationId xmlns:a16="http://schemas.microsoft.com/office/drawing/2014/main" id="{906CE30E-DE03-CDCF-7474-6B7C07F2A0D1}"/>
              </a:ext>
            </a:extLst>
          </p:cNvPr>
          <p:cNvSpPr>
            <a:spLocks noGrp="1"/>
          </p:cNvSpPr>
          <p:nvPr>
            <p:ph type="body" sz="quarter" idx="13" hasCustomPrompt="1"/>
          </p:nvPr>
        </p:nvSpPr>
        <p:spPr>
          <a:xfrm>
            <a:off x="1450973" y="5281611"/>
            <a:ext cx="2160000" cy="1260000"/>
          </a:xfrm>
          <a:prstGeom prst="rect">
            <a:avLst/>
          </a:prstGeom>
        </p:spPr>
        <p:txBody>
          <a:bodyPr/>
          <a:lstStyle>
            <a:lvl1pPr marL="0" indent="0" algn="ctr">
              <a:lnSpc>
                <a:spcPct val="90000"/>
              </a:lnSpc>
              <a:buNone/>
              <a:defRPr sz="6000">
                <a:solidFill>
                  <a:schemeClr val="bg2"/>
                </a:solidFill>
                <a:latin typeface="+mj-lt"/>
              </a:defRPr>
            </a:lvl1pPr>
            <a:lvl2pPr marL="457200" indent="-457200" algn="ctr">
              <a:lnSpc>
                <a:spcPct val="90000"/>
              </a:lnSpc>
              <a:buNone/>
              <a:tabLst/>
              <a:defRPr sz="12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a:t>
            </a:r>
          </a:p>
          <a:p>
            <a:pPr lvl="1"/>
            <a:r>
              <a:rPr lang="sv-SE" dirty="0"/>
              <a:t>Andra nivå</a:t>
            </a:r>
          </a:p>
        </p:txBody>
      </p:sp>
      <p:sp>
        <p:nvSpPr>
          <p:cNvPr id="19" name="Text Placeholder 6">
            <a:extLst>
              <a:ext uri="{FF2B5EF4-FFF2-40B4-BE49-F238E27FC236}">
                <a16:creationId xmlns:a16="http://schemas.microsoft.com/office/drawing/2014/main" id="{40FB60E0-A38E-6FDF-5616-39C53CDF9C3A}"/>
              </a:ext>
            </a:extLst>
          </p:cNvPr>
          <p:cNvSpPr>
            <a:spLocks noGrp="1"/>
          </p:cNvSpPr>
          <p:nvPr>
            <p:ph type="body" sz="quarter" idx="14" hasCustomPrompt="1"/>
          </p:nvPr>
        </p:nvSpPr>
        <p:spPr>
          <a:xfrm>
            <a:off x="3790670" y="5281611"/>
            <a:ext cx="2160000" cy="1260000"/>
          </a:xfrm>
          <a:prstGeom prst="rect">
            <a:avLst/>
          </a:prstGeom>
        </p:spPr>
        <p:txBody>
          <a:bodyPr/>
          <a:lstStyle>
            <a:lvl1pPr marL="0" indent="0" algn="ctr">
              <a:lnSpc>
                <a:spcPct val="90000"/>
              </a:lnSpc>
              <a:buNone/>
              <a:defRPr sz="6000">
                <a:solidFill>
                  <a:schemeClr val="bg2"/>
                </a:solidFill>
                <a:latin typeface="+mj-lt"/>
              </a:defRPr>
            </a:lvl1pPr>
            <a:lvl2pPr marL="457200" indent="-457200" algn="ctr">
              <a:lnSpc>
                <a:spcPct val="90000"/>
              </a:lnSpc>
              <a:buNone/>
              <a:tabLst/>
              <a:defRPr sz="12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a:t>
            </a:r>
          </a:p>
          <a:p>
            <a:pPr lvl="1"/>
            <a:r>
              <a:rPr lang="sv-SE" dirty="0"/>
              <a:t>Andra nivå</a:t>
            </a:r>
          </a:p>
        </p:txBody>
      </p:sp>
      <p:sp>
        <p:nvSpPr>
          <p:cNvPr id="20" name="Text Placeholder 6">
            <a:extLst>
              <a:ext uri="{FF2B5EF4-FFF2-40B4-BE49-F238E27FC236}">
                <a16:creationId xmlns:a16="http://schemas.microsoft.com/office/drawing/2014/main" id="{93EF9D80-7307-04C4-C6D3-8743DC16F580}"/>
              </a:ext>
            </a:extLst>
          </p:cNvPr>
          <p:cNvSpPr>
            <a:spLocks noGrp="1"/>
          </p:cNvSpPr>
          <p:nvPr>
            <p:ph type="body" sz="quarter" idx="15" hasCustomPrompt="1"/>
          </p:nvPr>
        </p:nvSpPr>
        <p:spPr>
          <a:xfrm>
            <a:off x="6130367" y="5281611"/>
            <a:ext cx="2160000" cy="1260000"/>
          </a:xfrm>
          <a:prstGeom prst="rect">
            <a:avLst/>
          </a:prstGeom>
        </p:spPr>
        <p:txBody>
          <a:bodyPr/>
          <a:lstStyle>
            <a:lvl1pPr marL="0" indent="0" algn="ctr">
              <a:lnSpc>
                <a:spcPct val="90000"/>
              </a:lnSpc>
              <a:buNone/>
              <a:defRPr sz="6000">
                <a:solidFill>
                  <a:schemeClr val="bg2"/>
                </a:solidFill>
                <a:latin typeface="+mj-lt"/>
              </a:defRPr>
            </a:lvl1pPr>
            <a:lvl2pPr marL="457200" indent="-457200" algn="ctr">
              <a:lnSpc>
                <a:spcPct val="90000"/>
              </a:lnSpc>
              <a:buNone/>
              <a:tabLst/>
              <a:defRPr sz="12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a:t>
            </a:r>
          </a:p>
          <a:p>
            <a:pPr lvl="1"/>
            <a:r>
              <a:rPr lang="sv-SE" dirty="0"/>
              <a:t>Andra nivå</a:t>
            </a:r>
          </a:p>
        </p:txBody>
      </p:sp>
      <p:sp>
        <p:nvSpPr>
          <p:cNvPr id="21" name="Text Placeholder 6">
            <a:extLst>
              <a:ext uri="{FF2B5EF4-FFF2-40B4-BE49-F238E27FC236}">
                <a16:creationId xmlns:a16="http://schemas.microsoft.com/office/drawing/2014/main" id="{790D31ED-3911-F509-1FAA-345F9E179A48}"/>
              </a:ext>
            </a:extLst>
          </p:cNvPr>
          <p:cNvSpPr>
            <a:spLocks noGrp="1"/>
          </p:cNvSpPr>
          <p:nvPr>
            <p:ph type="body" sz="quarter" idx="16" hasCustomPrompt="1"/>
          </p:nvPr>
        </p:nvSpPr>
        <p:spPr>
          <a:xfrm>
            <a:off x="8470064" y="5281611"/>
            <a:ext cx="2160000" cy="1260000"/>
          </a:xfrm>
          <a:prstGeom prst="rect">
            <a:avLst/>
          </a:prstGeom>
        </p:spPr>
        <p:txBody>
          <a:bodyPr/>
          <a:lstStyle>
            <a:lvl1pPr marL="0" indent="0" algn="ctr">
              <a:lnSpc>
                <a:spcPct val="90000"/>
              </a:lnSpc>
              <a:buNone/>
              <a:defRPr sz="6000">
                <a:solidFill>
                  <a:schemeClr val="bg2"/>
                </a:solidFill>
                <a:latin typeface="+mj-lt"/>
              </a:defRPr>
            </a:lvl1pPr>
            <a:lvl2pPr marL="457200" indent="-457200" algn="ctr">
              <a:lnSpc>
                <a:spcPct val="90000"/>
              </a:lnSpc>
              <a:buNone/>
              <a:tabLst/>
              <a:defRPr sz="12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a:t>##</a:t>
            </a:r>
          </a:p>
          <a:p>
            <a:pPr lvl="1"/>
            <a:r>
              <a:rPr lang="sv-SE" dirty="0"/>
              <a:t>Andra nivå</a:t>
            </a:r>
          </a:p>
        </p:txBody>
      </p:sp>
      <p:sp>
        <p:nvSpPr>
          <p:cNvPr id="22" name="Platshållare för innehåll 21">
            <a:extLst>
              <a:ext uri="{FF2B5EF4-FFF2-40B4-BE49-F238E27FC236}">
                <a16:creationId xmlns:a16="http://schemas.microsoft.com/office/drawing/2014/main" id="{F5197367-1658-F8B9-F75D-11909FB20661}"/>
              </a:ext>
            </a:extLst>
          </p:cNvPr>
          <p:cNvSpPr>
            <a:spLocks noGrp="1"/>
          </p:cNvSpPr>
          <p:nvPr>
            <p:ph sz="quarter" idx="17"/>
          </p:nvPr>
        </p:nvSpPr>
        <p:spPr>
          <a:xfrm>
            <a:off x="442912"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5" name="Platshållare för innehåll 24">
            <a:extLst>
              <a:ext uri="{FF2B5EF4-FFF2-40B4-BE49-F238E27FC236}">
                <a16:creationId xmlns:a16="http://schemas.microsoft.com/office/drawing/2014/main" id="{AA606EAF-B74F-9C80-BC6D-0116FB1E0555}"/>
              </a:ext>
            </a:extLst>
          </p:cNvPr>
          <p:cNvSpPr>
            <a:spLocks noGrp="1"/>
          </p:cNvSpPr>
          <p:nvPr>
            <p:ph sz="quarter" idx="18"/>
          </p:nvPr>
        </p:nvSpPr>
        <p:spPr>
          <a:xfrm>
            <a:off x="6421516"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34250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rt/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7EC1D4-43E4-BC49-B372-A6AEFA7E0F42}"/>
              </a:ext>
            </a:extLst>
          </p:cNvPr>
          <p:cNvSpPr>
            <a:spLocks noGrp="1"/>
          </p:cNvSpPr>
          <p:nvPr>
            <p:ph type="dt" sz="half" idx="10"/>
          </p:nvPr>
        </p:nvSpPr>
        <p:spPr/>
        <p:txBody>
          <a:bodyPr/>
          <a:lstStyle/>
          <a:p>
            <a:fld id="{D2EAE501-CB86-4706-A684-70B7A661021E}" type="datetime1">
              <a:rPr lang="sv-SE" smtClean="0"/>
              <a:t>2024-06-04</a:t>
            </a:fld>
            <a:endParaRPr lang="sv-SE" dirty="0"/>
          </a:p>
        </p:txBody>
      </p:sp>
      <p:sp>
        <p:nvSpPr>
          <p:cNvPr id="4" name="Footer Placeholder 3">
            <a:extLst>
              <a:ext uri="{FF2B5EF4-FFF2-40B4-BE49-F238E27FC236}">
                <a16:creationId xmlns:a16="http://schemas.microsoft.com/office/drawing/2014/main" id="{730D3824-598E-138E-02AE-A071091A38D7}"/>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49130F26-57FA-6BFE-6E7E-94F77F622DFD}"/>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7" name="Graphic 6">
            <a:extLst>
              <a:ext uri="{FF2B5EF4-FFF2-40B4-BE49-F238E27FC236}">
                <a16:creationId xmlns:a16="http://schemas.microsoft.com/office/drawing/2014/main" id="{26632721-32AF-74B9-9EF4-95819D491560}"/>
              </a:ext>
            </a:extLst>
          </p:cNvPr>
          <p:cNvGrpSpPr/>
          <p:nvPr userDrawn="1"/>
        </p:nvGrpSpPr>
        <p:grpSpPr>
          <a:xfrm>
            <a:off x="3089475" y="2175308"/>
            <a:ext cx="6065386" cy="2974719"/>
            <a:chOff x="3089475" y="2175308"/>
            <a:chExt cx="6065386" cy="2974719"/>
          </a:xfrm>
          <a:solidFill>
            <a:schemeClr val="tx1"/>
          </a:solidFill>
        </p:grpSpPr>
        <p:sp>
          <p:nvSpPr>
            <p:cNvPr id="10" name="Freeform: Shape 9">
              <a:extLst>
                <a:ext uri="{FF2B5EF4-FFF2-40B4-BE49-F238E27FC236}">
                  <a16:creationId xmlns:a16="http://schemas.microsoft.com/office/drawing/2014/main" id="{F60A72C8-9094-F598-3247-88AD5EA25E4A}"/>
                </a:ext>
              </a:extLst>
            </p:cNvPr>
            <p:cNvSpPr/>
            <p:nvPr/>
          </p:nvSpPr>
          <p:spPr>
            <a:xfrm>
              <a:off x="4831148" y="2265275"/>
              <a:ext cx="1888939" cy="1861321"/>
            </a:xfrm>
            <a:custGeom>
              <a:avLst/>
              <a:gdLst>
                <a:gd name="connsiteX0" fmla="*/ 932655 w 1888939"/>
                <a:gd name="connsiteY0" fmla="*/ 1342687 h 1861321"/>
                <a:gd name="connsiteX1" fmla="*/ 520469 w 1888939"/>
                <a:gd name="connsiteY1" fmla="*/ 930501 h 1861321"/>
                <a:gd name="connsiteX2" fmla="*/ 932655 w 1888939"/>
                <a:gd name="connsiteY2" fmla="*/ 518316 h 1861321"/>
                <a:gd name="connsiteX3" fmla="*/ 1344840 w 1888939"/>
                <a:gd name="connsiteY3" fmla="*/ 930501 h 1861321"/>
                <a:gd name="connsiteX4" fmla="*/ 932655 w 1888939"/>
                <a:gd name="connsiteY4" fmla="*/ 1342687 h 1861321"/>
                <a:gd name="connsiteX5" fmla="*/ 1429417 w 1888939"/>
                <a:gd name="connsiteY5" fmla="*/ 144725 h 1861321"/>
                <a:gd name="connsiteX6" fmla="*/ 145088 w 1888939"/>
                <a:gd name="connsiteY6" fmla="*/ 432013 h 1861321"/>
                <a:gd name="connsiteX7" fmla="*/ 432370 w 1888939"/>
                <a:gd name="connsiteY7" fmla="*/ 1716342 h 1861321"/>
                <a:gd name="connsiteX8" fmla="*/ 1429417 w 1888939"/>
                <a:gd name="connsiteY8" fmla="*/ 1716342 h 1861321"/>
                <a:gd name="connsiteX9" fmla="*/ 1506989 w 1888939"/>
                <a:gd name="connsiteY9" fmla="*/ 1791175 h 1861321"/>
                <a:gd name="connsiteX10" fmla="*/ 1889114 w 1888939"/>
                <a:gd name="connsiteY10" fmla="*/ 1791175 h 1861321"/>
                <a:gd name="connsiteX11" fmla="*/ 1889114 w 1888939"/>
                <a:gd name="connsiteY11" fmla="*/ 69892 h 1861321"/>
                <a:gd name="connsiteX12" fmla="*/ 1506989 w 1888939"/>
                <a:gd name="connsiteY12" fmla="*/ 69892 h 1861321"/>
                <a:gd name="connsiteX13" fmla="*/ 1429417 w 1888939"/>
                <a:gd name="connsiteY13" fmla="*/ 144725 h 186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939" h="1861321">
                  <a:moveTo>
                    <a:pt x="932655" y="1342687"/>
                  </a:moveTo>
                  <a:cubicBezTo>
                    <a:pt x="705010" y="1342687"/>
                    <a:pt x="520469" y="1158146"/>
                    <a:pt x="520469" y="930501"/>
                  </a:cubicBezTo>
                  <a:cubicBezTo>
                    <a:pt x="520469" y="702857"/>
                    <a:pt x="705010" y="518316"/>
                    <a:pt x="932655" y="518316"/>
                  </a:cubicBezTo>
                  <a:cubicBezTo>
                    <a:pt x="1160299" y="518316"/>
                    <a:pt x="1344840" y="702857"/>
                    <a:pt x="1344840" y="930501"/>
                  </a:cubicBezTo>
                  <a:cubicBezTo>
                    <a:pt x="1344840" y="1158146"/>
                    <a:pt x="1160299" y="1342687"/>
                    <a:pt x="932655" y="1342687"/>
                  </a:cubicBezTo>
                  <a:moveTo>
                    <a:pt x="1429417" y="144725"/>
                  </a:moveTo>
                  <a:cubicBezTo>
                    <a:pt x="995425" y="-130603"/>
                    <a:pt x="420410" y="-1979"/>
                    <a:pt x="145088" y="432013"/>
                  </a:cubicBezTo>
                  <a:cubicBezTo>
                    <a:pt x="-130241" y="865999"/>
                    <a:pt x="-1619" y="1441014"/>
                    <a:pt x="432370" y="1716342"/>
                  </a:cubicBezTo>
                  <a:cubicBezTo>
                    <a:pt x="736682" y="1909398"/>
                    <a:pt x="1125106" y="1909398"/>
                    <a:pt x="1429417" y="1716342"/>
                  </a:cubicBezTo>
                  <a:cubicBezTo>
                    <a:pt x="1462726" y="1761496"/>
                    <a:pt x="1446549" y="1791175"/>
                    <a:pt x="1506989" y="1791175"/>
                  </a:cubicBezTo>
                  <a:lnTo>
                    <a:pt x="1889114" y="1791175"/>
                  </a:lnTo>
                  <a:lnTo>
                    <a:pt x="1889114" y="69892"/>
                  </a:lnTo>
                  <a:lnTo>
                    <a:pt x="1506989" y="69892"/>
                  </a:lnTo>
                  <a:cubicBezTo>
                    <a:pt x="1446549" y="69892"/>
                    <a:pt x="1462726" y="99507"/>
                    <a:pt x="1429417" y="144725"/>
                  </a:cubicBezTo>
                </a:path>
              </a:pathLst>
            </a:custGeom>
            <a:grpFill/>
            <a:ln w="6363" cap="flat">
              <a:noFill/>
              <a:prstDash val="solid"/>
              <a:miter/>
            </a:ln>
          </p:spPr>
          <p:txBody>
            <a:bodyPr rtlCol="0" anchor="ctr"/>
            <a:lstStyle/>
            <a:p>
              <a:endParaRPr lang="sv-SE" dirty="0"/>
            </a:p>
          </p:txBody>
        </p:sp>
        <p:sp>
          <p:nvSpPr>
            <p:cNvPr id="11" name="Freeform: Shape 10">
              <a:extLst>
                <a:ext uri="{FF2B5EF4-FFF2-40B4-BE49-F238E27FC236}">
                  <a16:creationId xmlns:a16="http://schemas.microsoft.com/office/drawing/2014/main" id="{9C2D48EB-9458-DE9F-3C3B-15A6042F73DE}"/>
                </a:ext>
              </a:extLst>
            </p:cNvPr>
            <p:cNvSpPr/>
            <p:nvPr/>
          </p:nvSpPr>
          <p:spPr>
            <a:xfrm>
              <a:off x="8742675" y="2175308"/>
              <a:ext cx="412185" cy="412185"/>
            </a:xfrm>
            <a:custGeom>
              <a:avLst/>
              <a:gdLst>
                <a:gd name="connsiteX0" fmla="*/ 206267 w 412185"/>
                <a:gd name="connsiteY0" fmla="*/ -188 h 412185"/>
                <a:gd name="connsiteX1" fmla="*/ 174 w 412185"/>
                <a:gd name="connsiteY1" fmla="*/ 205905 h 412185"/>
                <a:gd name="connsiteX2" fmla="*/ 206267 w 412185"/>
                <a:gd name="connsiteY2" fmla="*/ 411998 h 412185"/>
                <a:gd name="connsiteX3" fmla="*/ 412360 w 412185"/>
                <a:gd name="connsiteY3" fmla="*/ 205905 h 412185"/>
                <a:gd name="connsiteX4" fmla="*/ 206267 w 412185"/>
                <a:gd name="connsiteY4" fmla="*/ -188 h 4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85" h="412185">
                  <a:moveTo>
                    <a:pt x="206267" y="-188"/>
                  </a:moveTo>
                  <a:cubicBezTo>
                    <a:pt x="92445" y="-188"/>
                    <a:pt x="174" y="92083"/>
                    <a:pt x="174" y="205905"/>
                  </a:cubicBezTo>
                  <a:cubicBezTo>
                    <a:pt x="174" y="319728"/>
                    <a:pt x="92445" y="411998"/>
                    <a:pt x="206267" y="411998"/>
                  </a:cubicBezTo>
                  <a:cubicBezTo>
                    <a:pt x="320089" y="411998"/>
                    <a:pt x="412360" y="319728"/>
                    <a:pt x="412360" y="205905"/>
                  </a:cubicBezTo>
                  <a:cubicBezTo>
                    <a:pt x="412360" y="92083"/>
                    <a:pt x="320089" y="-188"/>
                    <a:pt x="206267" y="-188"/>
                  </a:cubicBezTo>
                </a:path>
              </a:pathLst>
            </a:custGeom>
            <a:grpFill/>
            <a:ln w="6363"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2AE34F61-A0B7-01BC-071A-7099ABA6BBBA}"/>
                </a:ext>
              </a:extLst>
            </p:cNvPr>
            <p:cNvSpPr/>
            <p:nvPr/>
          </p:nvSpPr>
          <p:spPr>
            <a:xfrm>
              <a:off x="7106543" y="2255235"/>
              <a:ext cx="1861204" cy="1861204"/>
            </a:xfrm>
            <a:custGeom>
              <a:avLst/>
              <a:gdLst>
                <a:gd name="connsiteX0" fmla="*/ 930840 w 1861204"/>
                <a:gd name="connsiteY0" fmla="*/ 1342536 h 1861204"/>
                <a:gd name="connsiteX1" fmla="*/ 518654 w 1861204"/>
                <a:gd name="connsiteY1" fmla="*/ 930351 h 1861204"/>
                <a:gd name="connsiteX2" fmla="*/ 930840 w 1861204"/>
                <a:gd name="connsiteY2" fmla="*/ 518165 h 1861204"/>
                <a:gd name="connsiteX3" fmla="*/ 1343026 w 1861204"/>
                <a:gd name="connsiteY3" fmla="*/ 930351 h 1861204"/>
                <a:gd name="connsiteX4" fmla="*/ 1343026 w 1861204"/>
                <a:gd name="connsiteY4" fmla="*/ 930415 h 1861204"/>
                <a:gd name="connsiteX5" fmla="*/ 930903 w 1861204"/>
                <a:gd name="connsiteY5" fmla="*/ 1342536 h 1861204"/>
                <a:gd name="connsiteX6" fmla="*/ 930840 w 1861204"/>
                <a:gd name="connsiteY6" fmla="*/ 1342536 h 1861204"/>
                <a:gd name="connsiteX7" fmla="*/ 930840 w 1861204"/>
                <a:gd name="connsiteY7" fmla="*/ -187 h 1861204"/>
                <a:gd name="connsiteX8" fmla="*/ 174 w 1861204"/>
                <a:gd name="connsiteY8" fmla="*/ 930351 h 1861204"/>
                <a:gd name="connsiteX9" fmla="*/ 930713 w 1861204"/>
                <a:gd name="connsiteY9" fmla="*/ 1861017 h 1861204"/>
                <a:gd name="connsiteX10" fmla="*/ 1861378 w 1861204"/>
                <a:gd name="connsiteY10" fmla="*/ 930478 h 1861204"/>
                <a:gd name="connsiteX11" fmla="*/ 1861378 w 1861204"/>
                <a:gd name="connsiteY11" fmla="*/ 930415 h 1861204"/>
                <a:gd name="connsiteX12" fmla="*/ 930840 w 1861204"/>
                <a:gd name="connsiteY12" fmla="*/ -187 h 18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204" h="1861204">
                  <a:moveTo>
                    <a:pt x="930840" y="1342536"/>
                  </a:moveTo>
                  <a:cubicBezTo>
                    <a:pt x="703195" y="1342536"/>
                    <a:pt x="518654" y="1157995"/>
                    <a:pt x="518654" y="930351"/>
                  </a:cubicBezTo>
                  <a:cubicBezTo>
                    <a:pt x="518654" y="702706"/>
                    <a:pt x="703195" y="518165"/>
                    <a:pt x="930840" y="518165"/>
                  </a:cubicBezTo>
                  <a:cubicBezTo>
                    <a:pt x="1158485" y="518165"/>
                    <a:pt x="1343026" y="702706"/>
                    <a:pt x="1343026" y="930351"/>
                  </a:cubicBezTo>
                  <a:cubicBezTo>
                    <a:pt x="1343026" y="930370"/>
                    <a:pt x="1343026" y="930395"/>
                    <a:pt x="1343026" y="930415"/>
                  </a:cubicBezTo>
                  <a:cubicBezTo>
                    <a:pt x="1343026" y="1158021"/>
                    <a:pt x="1158510" y="1342536"/>
                    <a:pt x="930903" y="1342536"/>
                  </a:cubicBezTo>
                  <a:cubicBezTo>
                    <a:pt x="930884" y="1342536"/>
                    <a:pt x="930859" y="1342536"/>
                    <a:pt x="930840" y="1342536"/>
                  </a:cubicBezTo>
                  <a:moveTo>
                    <a:pt x="930840" y="-187"/>
                  </a:moveTo>
                  <a:cubicBezTo>
                    <a:pt x="416882" y="-226"/>
                    <a:pt x="206" y="416392"/>
                    <a:pt x="174" y="930351"/>
                  </a:cubicBezTo>
                  <a:cubicBezTo>
                    <a:pt x="136" y="1444309"/>
                    <a:pt x="416754" y="1860978"/>
                    <a:pt x="930713" y="1861017"/>
                  </a:cubicBezTo>
                  <a:cubicBezTo>
                    <a:pt x="1444671" y="1861055"/>
                    <a:pt x="1861340" y="1444437"/>
                    <a:pt x="1861378" y="930478"/>
                  </a:cubicBezTo>
                  <a:cubicBezTo>
                    <a:pt x="1861378" y="930459"/>
                    <a:pt x="1861378" y="930434"/>
                    <a:pt x="1861378" y="930415"/>
                  </a:cubicBezTo>
                  <a:cubicBezTo>
                    <a:pt x="1861378" y="416482"/>
                    <a:pt x="1444773" y="-149"/>
                    <a:pt x="930840" y="-187"/>
                  </a:cubicBezTo>
                </a:path>
              </a:pathLst>
            </a:custGeom>
            <a:grpFill/>
            <a:ln w="6363"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7E5A129C-8697-1746-8D46-FC891E6D7772}"/>
                </a:ext>
              </a:extLst>
            </p:cNvPr>
            <p:cNvSpPr/>
            <p:nvPr/>
          </p:nvSpPr>
          <p:spPr>
            <a:xfrm>
              <a:off x="7108225" y="4218975"/>
              <a:ext cx="1857968" cy="931052"/>
            </a:xfrm>
            <a:custGeom>
              <a:avLst/>
              <a:gdLst>
                <a:gd name="connsiteX0" fmla="*/ 929158 w 1857968"/>
                <a:gd name="connsiteY0" fmla="*/ 411936 h 931052"/>
                <a:gd name="connsiteX1" fmla="*/ 519775 w 1857968"/>
                <a:gd name="connsiteY1" fmla="*/ 47834 h 931052"/>
                <a:gd name="connsiteX2" fmla="*/ 468825 w 1857968"/>
                <a:gd name="connsiteY2" fmla="*/ -186 h 931052"/>
                <a:gd name="connsiteX3" fmla="*/ 53391 w 1857968"/>
                <a:gd name="connsiteY3" fmla="*/ -186 h 931052"/>
                <a:gd name="connsiteX4" fmla="*/ 174 w 1857968"/>
                <a:gd name="connsiteY4" fmla="*/ 52445 h 931052"/>
                <a:gd name="connsiteX5" fmla="*/ 212 w 1857968"/>
                <a:gd name="connsiteY5" fmla="*/ 54713 h 931052"/>
                <a:gd name="connsiteX6" fmla="*/ 983573 w 1857968"/>
                <a:gd name="connsiteY6" fmla="*/ 929244 h 931052"/>
                <a:gd name="connsiteX7" fmla="*/ 1858105 w 1857968"/>
                <a:gd name="connsiteY7" fmla="*/ 54713 h 931052"/>
                <a:gd name="connsiteX8" fmla="*/ 1807193 w 1857968"/>
                <a:gd name="connsiteY8" fmla="*/ -148 h 931052"/>
                <a:gd name="connsiteX9" fmla="*/ 1804926 w 1857968"/>
                <a:gd name="connsiteY9" fmla="*/ -186 h 931052"/>
                <a:gd name="connsiteX10" fmla="*/ 1389492 w 1857968"/>
                <a:gd name="connsiteY10" fmla="*/ -186 h 931052"/>
                <a:gd name="connsiteX11" fmla="*/ 1338542 w 1857968"/>
                <a:gd name="connsiteY11" fmla="*/ 47834 h 931052"/>
                <a:gd name="connsiteX12" fmla="*/ 929158 w 1857968"/>
                <a:gd name="connsiteY12" fmla="*/ 411936 h 9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68" h="931052">
                  <a:moveTo>
                    <a:pt x="929158" y="411936"/>
                  </a:moveTo>
                  <a:cubicBezTo>
                    <a:pt x="720111" y="411942"/>
                    <a:pt x="544161" y="255456"/>
                    <a:pt x="519775" y="47834"/>
                  </a:cubicBezTo>
                  <a:cubicBezTo>
                    <a:pt x="517654" y="21111"/>
                    <a:pt x="495625" y="349"/>
                    <a:pt x="468825" y="-186"/>
                  </a:cubicBezTo>
                  <a:lnTo>
                    <a:pt x="53391" y="-186"/>
                  </a:lnTo>
                  <a:cubicBezTo>
                    <a:pt x="24165" y="-345"/>
                    <a:pt x="340" y="23219"/>
                    <a:pt x="174" y="52445"/>
                  </a:cubicBezTo>
                  <a:cubicBezTo>
                    <a:pt x="174" y="53203"/>
                    <a:pt x="187" y="53955"/>
                    <a:pt x="212" y="54713"/>
                  </a:cubicBezTo>
                  <a:cubicBezTo>
                    <a:pt x="30260" y="567754"/>
                    <a:pt x="470525" y="959298"/>
                    <a:pt x="983573" y="929244"/>
                  </a:cubicBezTo>
                  <a:cubicBezTo>
                    <a:pt x="1454657" y="901655"/>
                    <a:pt x="1830509" y="525803"/>
                    <a:pt x="1858105" y="54713"/>
                  </a:cubicBezTo>
                  <a:cubicBezTo>
                    <a:pt x="1859194" y="25506"/>
                    <a:pt x="1836400" y="941"/>
                    <a:pt x="1807193" y="-148"/>
                  </a:cubicBezTo>
                  <a:cubicBezTo>
                    <a:pt x="1806435" y="-180"/>
                    <a:pt x="1805684" y="-192"/>
                    <a:pt x="1804926" y="-186"/>
                  </a:cubicBezTo>
                  <a:lnTo>
                    <a:pt x="1389492" y="-186"/>
                  </a:lnTo>
                  <a:cubicBezTo>
                    <a:pt x="1362705" y="381"/>
                    <a:pt x="1340695" y="21130"/>
                    <a:pt x="1338542" y="47834"/>
                  </a:cubicBezTo>
                  <a:cubicBezTo>
                    <a:pt x="1314156" y="255456"/>
                    <a:pt x="1138207" y="411942"/>
                    <a:pt x="929158" y="411936"/>
                  </a:cubicBezTo>
                </a:path>
              </a:pathLst>
            </a:custGeom>
            <a:grpFill/>
            <a:ln w="6363"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3A3892D-ABF8-0242-BEC2-731EFFE78D33}"/>
                </a:ext>
              </a:extLst>
            </p:cNvPr>
            <p:cNvSpPr/>
            <p:nvPr/>
          </p:nvSpPr>
          <p:spPr>
            <a:xfrm>
              <a:off x="3089475" y="2262963"/>
              <a:ext cx="1554707" cy="1861246"/>
            </a:xfrm>
            <a:custGeom>
              <a:avLst/>
              <a:gdLst>
                <a:gd name="connsiteX0" fmla="*/ 814779 w 1554707"/>
                <a:gd name="connsiteY0" fmla="*/ 534511 h 1861246"/>
                <a:gd name="connsiteX1" fmla="*/ 1174932 w 1554707"/>
                <a:gd name="connsiteY1" fmla="*/ 599600 h 1861246"/>
                <a:gd name="connsiteX2" fmla="*/ 1244989 w 1554707"/>
                <a:gd name="connsiteY2" fmla="*/ 596416 h 1861246"/>
                <a:gd name="connsiteX3" fmla="*/ 1539161 w 1554707"/>
                <a:gd name="connsiteY3" fmla="*/ 302179 h 1861246"/>
                <a:gd name="connsiteX4" fmla="*/ 1539710 w 1554707"/>
                <a:gd name="connsiteY4" fmla="*/ 227608 h 1861246"/>
                <a:gd name="connsiteX5" fmla="*/ 1537442 w 1554707"/>
                <a:gd name="connsiteY5" fmla="*/ 225436 h 1861246"/>
                <a:gd name="connsiteX6" fmla="*/ 838216 w 1554707"/>
                <a:gd name="connsiteY6" fmla="*/ 4504 h 1861246"/>
                <a:gd name="connsiteX7" fmla="*/ 6202 w 1554707"/>
                <a:gd name="connsiteY7" fmla="*/ 825245 h 1861246"/>
                <a:gd name="connsiteX8" fmla="*/ 826031 w 1554707"/>
                <a:gd name="connsiteY8" fmla="*/ 1855117 h 1861246"/>
                <a:gd name="connsiteX9" fmla="*/ 931009 w 1554707"/>
                <a:gd name="connsiteY9" fmla="*/ 1861059 h 1861246"/>
                <a:gd name="connsiteX10" fmla="*/ 1537505 w 1554707"/>
                <a:gd name="connsiteY10" fmla="*/ 1635541 h 1861246"/>
                <a:gd name="connsiteX11" fmla="*/ 1541255 w 1554707"/>
                <a:gd name="connsiteY11" fmla="*/ 1561237 h 1861246"/>
                <a:gd name="connsiteX12" fmla="*/ 1539225 w 1554707"/>
                <a:gd name="connsiteY12" fmla="*/ 1559116 h 1861246"/>
                <a:gd name="connsiteX13" fmla="*/ 1245498 w 1554707"/>
                <a:gd name="connsiteY13" fmla="*/ 1265517 h 1861246"/>
                <a:gd name="connsiteX14" fmla="*/ 1178371 w 1554707"/>
                <a:gd name="connsiteY14" fmla="*/ 1259148 h 1861246"/>
                <a:gd name="connsiteX15" fmla="*/ 931009 w 1554707"/>
                <a:gd name="connsiteY15" fmla="*/ 1342706 h 1861246"/>
                <a:gd name="connsiteX16" fmla="*/ 530223 w 1554707"/>
                <a:gd name="connsiteY16" fmla="*/ 832378 h 1861246"/>
                <a:gd name="connsiteX17" fmla="*/ 814843 w 1554707"/>
                <a:gd name="connsiteY17" fmla="*/ 534511 h 18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4707" h="1861246">
                  <a:moveTo>
                    <a:pt x="814779" y="534511"/>
                  </a:moveTo>
                  <a:cubicBezTo>
                    <a:pt x="950752" y="496745"/>
                    <a:pt x="1078573" y="528143"/>
                    <a:pt x="1174932" y="599600"/>
                  </a:cubicBezTo>
                  <a:cubicBezTo>
                    <a:pt x="1195803" y="616184"/>
                    <a:pt x="1225708" y="614821"/>
                    <a:pt x="1244989" y="596416"/>
                  </a:cubicBezTo>
                  <a:lnTo>
                    <a:pt x="1539161" y="302179"/>
                  </a:lnTo>
                  <a:cubicBezTo>
                    <a:pt x="1559906" y="281736"/>
                    <a:pt x="1560152" y="248351"/>
                    <a:pt x="1539710" y="227608"/>
                  </a:cubicBezTo>
                  <a:cubicBezTo>
                    <a:pt x="1538976" y="226863"/>
                    <a:pt x="1538219" y="226136"/>
                    <a:pt x="1537442" y="225436"/>
                  </a:cubicBezTo>
                  <a:cubicBezTo>
                    <a:pt x="1344641" y="58817"/>
                    <a:pt x="1091751" y="-21092"/>
                    <a:pt x="838216" y="4504"/>
                  </a:cubicBezTo>
                  <a:cubicBezTo>
                    <a:pt x="406924" y="46347"/>
                    <a:pt x="53459" y="394526"/>
                    <a:pt x="6202" y="825245"/>
                  </a:cubicBezTo>
                  <a:cubicBezTo>
                    <a:pt x="-51798" y="1336025"/>
                    <a:pt x="315253" y="1797116"/>
                    <a:pt x="826031" y="1855117"/>
                  </a:cubicBezTo>
                  <a:cubicBezTo>
                    <a:pt x="860884" y="1859072"/>
                    <a:pt x="895932" y="1861059"/>
                    <a:pt x="931009" y="1861059"/>
                  </a:cubicBezTo>
                  <a:cubicBezTo>
                    <a:pt x="1153717" y="1861275"/>
                    <a:pt x="1369042" y="1781207"/>
                    <a:pt x="1537505" y="1635541"/>
                  </a:cubicBezTo>
                  <a:cubicBezTo>
                    <a:pt x="1559058" y="1616059"/>
                    <a:pt x="1560737" y="1582795"/>
                    <a:pt x="1541255" y="1561237"/>
                  </a:cubicBezTo>
                  <a:cubicBezTo>
                    <a:pt x="1540598" y="1560511"/>
                    <a:pt x="1539921" y="1559804"/>
                    <a:pt x="1539225" y="1559116"/>
                  </a:cubicBezTo>
                  <a:lnTo>
                    <a:pt x="1245498" y="1265517"/>
                  </a:lnTo>
                  <a:cubicBezTo>
                    <a:pt x="1227785" y="1247066"/>
                    <a:pt x="1199237" y="1244360"/>
                    <a:pt x="1178371" y="1259148"/>
                  </a:cubicBezTo>
                  <a:cubicBezTo>
                    <a:pt x="1107310" y="1313372"/>
                    <a:pt x="1020394" y="1342731"/>
                    <a:pt x="931009" y="1342706"/>
                  </a:cubicBezTo>
                  <a:cubicBezTo>
                    <a:pt x="671419" y="1342706"/>
                    <a:pt x="467873" y="1102604"/>
                    <a:pt x="530223" y="832378"/>
                  </a:cubicBezTo>
                  <a:cubicBezTo>
                    <a:pt x="564243" y="688922"/>
                    <a:pt x="673080" y="575017"/>
                    <a:pt x="814843" y="534511"/>
                  </a:cubicBezTo>
                </a:path>
              </a:pathLst>
            </a:custGeom>
            <a:grpFill/>
            <a:ln w="6363" cap="flat">
              <a:noFill/>
              <a:prstDash val="solid"/>
              <a:miter/>
            </a:ln>
          </p:spPr>
          <p:txBody>
            <a:bodyPr rtlCol="0" anchor="ctr"/>
            <a:lstStyle/>
            <a:p>
              <a:endParaRPr lang="sv-SE" dirty="0"/>
            </a:p>
          </p:txBody>
        </p:sp>
      </p:grpSp>
      <p:sp>
        <p:nvSpPr>
          <p:cNvPr id="15" name="Freeform: Shape 14">
            <a:extLst>
              <a:ext uri="{FF2B5EF4-FFF2-40B4-BE49-F238E27FC236}">
                <a16:creationId xmlns:a16="http://schemas.microsoft.com/office/drawing/2014/main" id="{0145F27D-B009-AF00-073A-3E7A2A019150}"/>
              </a:ext>
            </a:extLst>
          </p:cNvPr>
          <p:cNvSpPr/>
          <p:nvPr userDrawn="1"/>
        </p:nvSpPr>
        <p:spPr>
          <a:xfrm>
            <a:off x="3521445" y="4317628"/>
            <a:ext cx="149729" cy="260099"/>
          </a:xfrm>
          <a:custGeom>
            <a:avLst/>
            <a:gdLst>
              <a:gd name="connsiteX0" fmla="*/ 29869 w 149729"/>
              <a:gd name="connsiteY0" fmla="*/ 234816 h 260099"/>
              <a:gd name="connsiteX1" fmla="*/ 149729 w 149729"/>
              <a:gd name="connsiteY1" fmla="*/ 234816 h 260099"/>
              <a:gd name="connsiteX2" fmla="*/ 149729 w 149729"/>
              <a:gd name="connsiteY2" fmla="*/ 260100 h 260099"/>
              <a:gd name="connsiteX3" fmla="*/ 0 w 149729"/>
              <a:gd name="connsiteY3" fmla="*/ 260100 h 260099"/>
              <a:gd name="connsiteX4" fmla="*/ 0 w 149729"/>
              <a:gd name="connsiteY4" fmla="*/ 0 h 260099"/>
              <a:gd name="connsiteX5" fmla="*/ 29869 w 149729"/>
              <a:gd name="connsiteY5" fmla="*/ 0 h 260099"/>
              <a:gd name="connsiteX6" fmla="*/ 29869 w 149729"/>
              <a:gd name="connsiteY6" fmla="*/ 234816 h 2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29" h="260099">
                <a:moveTo>
                  <a:pt x="29869" y="234816"/>
                </a:moveTo>
                <a:lnTo>
                  <a:pt x="149729" y="234816"/>
                </a:lnTo>
                <a:lnTo>
                  <a:pt x="149729" y="260100"/>
                </a:lnTo>
                <a:lnTo>
                  <a:pt x="0" y="260100"/>
                </a:lnTo>
                <a:lnTo>
                  <a:pt x="0" y="0"/>
                </a:lnTo>
                <a:lnTo>
                  <a:pt x="29869" y="0"/>
                </a:lnTo>
                <a:lnTo>
                  <a:pt x="29869" y="234816"/>
                </a:lnTo>
                <a:close/>
              </a:path>
            </a:pathLst>
          </a:custGeom>
          <a:solidFill>
            <a:schemeClr val="tx1"/>
          </a:solidFill>
          <a:ln w="6363" cap="flat">
            <a:noFill/>
            <a:prstDash val="solid"/>
            <a:miter/>
          </a:ln>
        </p:spPr>
        <p:txBody>
          <a:bodyPr rtlCol="0" anchor="ctr"/>
          <a:lstStyle/>
          <a:p>
            <a:endParaRPr lang="sv-SE" dirty="0"/>
          </a:p>
        </p:txBody>
      </p:sp>
      <p:grpSp>
        <p:nvGrpSpPr>
          <p:cNvPr id="16" name="Graphic 6">
            <a:extLst>
              <a:ext uri="{FF2B5EF4-FFF2-40B4-BE49-F238E27FC236}">
                <a16:creationId xmlns:a16="http://schemas.microsoft.com/office/drawing/2014/main" id="{9B4350DE-007C-4A86-CC9A-F5AF5457EC4B}"/>
              </a:ext>
            </a:extLst>
          </p:cNvPr>
          <p:cNvGrpSpPr/>
          <p:nvPr userDrawn="1"/>
        </p:nvGrpSpPr>
        <p:grpSpPr>
          <a:xfrm>
            <a:off x="3691555" y="4306929"/>
            <a:ext cx="574525" cy="274302"/>
            <a:chOff x="3691555" y="4306929"/>
            <a:chExt cx="574525" cy="274302"/>
          </a:xfrm>
          <a:solidFill>
            <a:schemeClr val="tx1"/>
          </a:solidFill>
        </p:grpSpPr>
        <p:sp>
          <p:nvSpPr>
            <p:cNvPr id="17" name="Freeform: Shape 16">
              <a:extLst>
                <a:ext uri="{FF2B5EF4-FFF2-40B4-BE49-F238E27FC236}">
                  <a16:creationId xmlns:a16="http://schemas.microsoft.com/office/drawing/2014/main" id="{7B2548C3-A14A-4F67-65F7-421E2F222E3B}"/>
                </a:ext>
              </a:extLst>
            </p:cNvPr>
            <p:cNvSpPr/>
            <p:nvPr/>
          </p:nvSpPr>
          <p:spPr>
            <a:xfrm>
              <a:off x="3691555" y="4400231"/>
              <a:ext cx="161256" cy="181000"/>
            </a:xfrm>
            <a:custGeom>
              <a:avLst/>
              <a:gdLst>
                <a:gd name="connsiteX0" fmla="*/ 28961 w 161256"/>
                <a:gd name="connsiteY0" fmla="*/ 80314 h 181000"/>
                <a:gd name="connsiteX1" fmla="*/ 132580 w 161256"/>
                <a:gd name="connsiteY1" fmla="*/ 80314 h 181000"/>
                <a:gd name="connsiteX2" fmla="*/ 80930 w 161256"/>
                <a:gd name="connsiteY2" fmla="*/ 22995 h 181000"/>
                <a:gd name="connsiteX3" fmla="*/ 28961 w 161256"/>
                <a:gd name="connsiteY3" fmla="*/ 80314 h 181000"/>
                <a:gd name="connsiteX4" fmla="*/ 161431 w 161256"/>
                <a:gd name="connsiteY4" fmla="*/ 94707 h 181000"/>
                <a:gd name="connsiteX5" fmla="*/ 28579 w 161256"/>
                <a:gd name="connsiteY5" fmla="*/ 94707 h 181000"/>
                <a:gd name="connsiteX6" fmla="*/ 80930 w 161256"/>
                <a:gd name="connsiteY6" fmla="*/ 157949 h 181000"/>
                <a:gd name="connsiteX7" fmla="*/ 132963 w 161256"/>
                <a:gd name="connsiteY7" fmla="*/ 116170 h 181000"/>
                <a:gd name="connsiteX8" fmla="*/ 161431 w 161256"/>
                <a:gd name="connsiteY8" fmla="*/ 116170 h 181000"/>
                <a:gd name="connsiteX9" fmla="*/ 80930 w 161256"/>
                <a:gd name="connsiteY9" fmla="*/ 180813 h 181000"/>
                <a:gd name="connsiteX10" fmla="*/ 174 w 161256"/>
                <a:gd name="connsiteY10" fmla="*/ 90504 h 181000"/>
                <a:gd name="connsiteX11" fmla="*/ 80930 w 161256"/>
                <a:gd name="connsiteY11" fmla="*/ -188 h 181000"/>
                <a:gd name="connsiteX12" fmla="*/ 161431 w 161256"/>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56" h="181000">
                  <a:moveTo>
                    <a:pt x="28961" y="80314"/>
                  </a:moveTo>
                  <a:lnTo>
                    <a:pt x="132580" y="80314"/>
                  </a:lnTo>
                  <a:cubicBezTo>
                    <a:pt x="129778" y="43757"/>
                    <a:pt x="110799" y="22995"/>
                    <a:pt x="80930" y="22995"/>
                  </a:cubicBezTo>
                  <a:cubicBezTo>
                    <a:pt x="51060" y="22995"/>
                    <a:pt x="31763" y="44075"/>
                    <a:pt x="28961" y="80314"/>
                  </a:cubicBezTo>
                  <a:moveTo>
                    <a:pt x="161431" y="94707"/>
                  </a:moveTo>
                  <a:lnTo>
                    <a:pt x="28579" y="94707"/>
                  </a:lnTo>
                  <a:cubicBezTo>
                    <a:pt x="29980" y="134766"/>
                    <a:pt x="49341" y="157949"/>
                    <a:pt x="80930" y="157949"/>
                  </a:cubicBezTo>
                  <a:cubicBezTo>
                    <a:pt x="109080" y="157949"/>
                    <a:pt x="128441" y="142154"/>
                    <a:pt x="132963" y="116170"/>
                  </a:cubicBezTo>
                  <a:lnTo>
                    <a:pt x="161431" y="116170"/>
                  </a:lnTo>
                  <a:cubicBezTo>
                    <a:pt x="155826" y="156930"/>
                    <a:pt x="125893" y="180813"/>
                    <a:pt x="80930" y="180813"/>
                  </a:cubicBezTo>
                  <a:cubicBezTo>
                    <a:pt x="30362" y="180813"/>
                    <a:pt x="174" y="147441"/>
                    <a:pt x="174" y="90504"/>
                  </a:cubicBezTo>
                  <a:cubicBezTo>
                    <a:pt x="174" y="33567"/>
                    <a:pt x="30362" y="-188"/>
                    <a:pt x="80930" y="-188"/>
                  </a:cubicBezTo>
                  <a:cubicBezTo>
                    <a:pt x="131498" y="-188"/>
                    <a:pt x="161431" y="33248"/>
                    <a:pt x="161431" y="90504"/>
                  </a:cubicBezTo>
                  <a:close/>
                </a:path>
              </a:pathLst>
            </a:custGeom>
            <a:grpFill/>
            <a:ln w="6363" cap="flat">
              <a:noFill/>
              <a:prstDash val="solid"/>
              <a:miter/>
            </a:ln>
          </p:spPr>
          <p:txBody>
            <a:bodyPr rtlCol="0" anchor="ctr"/>
            <a:lstStyle/>
            <a:p>
              <a:endParaRPr lang="sv-SE" dirty="0"/>
            </a:p>
          </p:txBody>
        </p:sp>
        <p:sp>
          <p:nvSpPr>
            <p:cNvPr id="18" name="Freeform: Shape 17">
              <a:extLst>
                <a:ext uri="{FF2B5EF4-FFF2-40B4-BE49-F238E27FC236}">
                  <a16:creationId xmlns:a16="http://schemas.microsoft.com/office/drawing/2014/main" id="{874DD0DA-617C-CB9B-FFC0-571DDBE1F188}"/>
                </a:ext>
              </a:extLst>
            </p:cNvPr>
            <p:cNvSpPr/>
            <p:nvPr/>
          </p:nvSpPr>
          <p:spPr>
            <a:xfrm>
              <a:off x="3886566" y="4400040"/>
              <a:ext cx="167625" cy="181000"/>
            </a:xfrm>
            <a:custGeom>
              <a:avLst/>
              <a:gdLst>
                <a:gd name="connsiteX0" fmla="*/ 141051 w 167625"/>
                <a:gd name="connsiteY0" fmla="*/ 90121 h 181000"/>
                <a:gd name="connsiteX1" fmla="*/ 85133 w 167625"/>
                <a:gd name="connsiteY1" fmla="*/ 23377 h 181000"/>
                <a:gd name="connsiteX2" fmla="*/ 29661 w 167625"/>
                <a:gd name="connsiteY2" fmla="*/ 90121 h 181000"/>
                <a:gd name="connsiteX3" fmla="*/ 85133 w 167625"/>
                <a:gd name="connsiteY3" fmla="*/ 156930 h 181000"/>
                <a:gd name="connsiteX4" fmla="*/ 141051 w 167625"/>
                <a:gd name="connsiteY4" fmla="*/ 90121 h 181000"/>
                <a:gd name="connsiteX5" fmla="*/ 138949 w 167625"/>
                <a:gd name="connsiteY5" fmla="*/ 3315 h 181000"/>
                <a:gd name="connsiteX6" fmla="*/ 167800 w 167625"/>
                <a:gd name="connsiteY6" fmla="*/ 3315 h 181000"/>
                <a:gd name="connsiteX7" fmla="*/ 167800 w 167625"/>
                <a:gd name="connsiteY7" fmla="*/ 177310 h 181000"/>
                <a:gd name="connsiteX8" fmla="*/ 138949 w 167625"/>
                <a:gd name="connsiteY8" fmla="*/ 177310 h 181000"/>
                <a:gd name="connsiteX9" fmla="*/ 138949 w 167625"/>
                <a:gd name="connsiteY9" fmla="*/ 119991 h 181000"/>
                <a:gd name="connsiteX10" fmla="*/ 138249 w 167625"/>
                <a:gd name="connsiteY10" fmla="*/ 119991 h 181000"/>
                <a:gd name="connsiteX11" fmla="*/ 73924 w 167625"/>
                <a:gd name="connsiteY11" fmla="*/ 180812 h 181000"/>
                <a:gd name="connsiteX12" fmla="*/ 174 w 167625"/>
                <a:gd name="connsiteY12" fmla="*/ 90121 h 181000"/>
                <a:gd name="connsiteX13" fmla="*/ 73988 w 167625"/>
                <a:gd name="connsiteY13" fmla="*/ -188 h 181000"/>
                <a:gd name="connsiteX14" fmla="*/ 138312 w 167625"/>
                <a:gd name="connsiteY14" fmla="*/ 60252 h 181000"/>
                <a:gd name="connsiteX15" fmla="*/ 139013 w 167625"/>
                <a:gd name="connsiteY15" fmla="*/ 60252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1000">
                  <a:moveTo>
                    <a:pt x="141051" y="90121"/>
                  </a:moveTo>
                  <a:cubicBezTo>
                    <a:pt x="141051" y="49043"/>
                    <a:pt x="120671" y="23377"/>
                    <a:pt x="85133" y="23377"/>
                  </a:cubicBezTo>
                  <a:cubicBezTo>
                    <a:pt x="49596" y="23377"/>
                    <a:pt x="29661" y="48342"/>
                    <a:pt x="29661" y="90121"/>
                  </a:cubicBezTo>
                  <a:cubicBezTo>
                    <a:pt x="29661" y="131900"/>
                    <a:pt x="50041" y="156930"/>
                    <a:pt x="85133" y="156930"/>
                  </a:cubicBezTo>
                  <a:cubicBezTo>
                    <a:pt x="120225" y="156930"/>
                    <a:pt x="141051" y="131454"/>
                    <a:pt x="141051" y="90121"/>
                  </a:cubicBezTo>
                  <a:moveTo>
                    <a:pt x="138949" y="3315"/>
                  </a:moveTo>
                  <a:lnTo>
                    <a:pt x="167800" y="3315"/>
                  </a:lnTo>
                  <a:lnTo>
                    <a:pt x="167800" y="177310"/>
                  </a:lnTo>
                  <a:lnTo>
                    <a:pt x="138949" y="177310"/>
                  </a:lnTo>
                  <a:lnTo>
                    <a:pt x="138949" y="119991"/>
                  </a:lnTo>
                  <a:lnTo>
                    <a:pt x="138249" y="119991"/>
                  </a:lnTo>
                  <a:cubicBezTo>
                    <a:pt x="138249" y="158203"/>
                    <a:pt x="113984" y="180812"/>
                    <a:pt x="73924" y="180812"/>
                  </a:cubicBezTo>
                  <a:cubicBezTo>
                    <a:pt x="27560" y="181004"/>
                    <a:pt x="174" y="147440"/>
                    <a:pt x="174" y="90121"/>
                  </a:cubicBezTo>
                  <a:cubicBezTo>
                    <a:pt x="174" y="32803"/>
                    <a:pt x="27623" y="-188"/>
                    <a:pt x="73988" y="-188"/>
                  </a:cubicBezTo>
                  <a:cubicBezTo>
                    <a:pt x="114047" y="-188"/>
                    <a:pt x="138312" y="22294"/>
                    <a:pt x="138312" y="60252"/>
                  </a:cubicBezTo>
                  <a:lnTo>
                    <a:pt x="139013" y="60252"/>
                  </a:lnTo>
                  <a:close/>
                </a:path>
              </a:pathLst>
            </a:custGeom>
            <a:grpFill/>
            <a:ln w="6363"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53279555-2E60-5EA9-EFDF-595686482ECC}"/>
                </a:ext>
              </a:extLst>
            </p:cNvPr>
            <p:cNvSpPr/>
            <p:nvPr/>
          </p:nvSpPr>
          <p:spPr>
            <a:xfrm>
              <a:off x="4098709" y="4306929"/>
              <a:ext cx="167370" cy="274110"/>
            </a:xfrm>
            <a:custGeom>
              <a:avLst/>
              <a:gdLst>
                <a:gd name="connsiteX0" fmla="*/ 140796 w 167370"/>
                <a:gd name="connsiteY0" fmla="*/ 183232 h 274110"/>
                <a:gd name="connsiteX1" fmla="*/ 84879 w 167370"/>
                <a:gd name="connsiteY1" fmla="*/ 116488 h 274110"/>
                <a:gd name="connsiteX2" fmla="*/ 29343 w 167370"/>
                <a:gd name="connsiteY2" fmla="*/ 183232 h 274110"/>
                <a:gd name="connsiteX3" fmla="*/ 84879 w 167370"/>
                <a:gd name="connsiteY3" fmla="*/ 250041 h 274110"/>
                <a:gd name="connsiteX4" fmla="*/ 140796 w 167370"/>
                <a:gd name="connsiteY4" fmla="*/ 183232 h 274110"/>
                <a:gd name="connsiteX5" fmla="*/ 138694 w 167370"/>
                <a:gd name="connsiteY5" fmla="*/ -188 h 274110"/>
                <a:gd name="connsiteX6" fmla="*/ 167545 w 167370"/>
                <a:gd name="connsiteY6" fmla="*/ -188 h 274110"/>
                <a:gd name="connsiteX7" fmla="*/ 167545 w 167370"/>
                <a:gd name="connsiteY7" fmla="*/ 270421 h 274110"/>
                <a:gd name="connsiteX8" fmla="*/ 138694 w 167370"/>
                <a:gd name="connsiteY8" fmla="*/ 270421 h 274110"/>
                <a:gd name="connsiteX9" fmla="*/ 138694 w 167370"/>
                <a:gd name="connsiteY9" fmla="*/ 213102 h 274110"/>
                <a:gd name="connsiteX10" fmla="*/ 138312 w 167370"/>
                <a:gd name="connsiteY10" fmla="*/ 213102 h 274110"/>
                <a:gd name="connsiteX11" fmla="*/ 73988 w 167370"/>
                <a:gd name="connsiteY11" fmla="*/ 273923 h 274110"/>
                <a:gd name="connsiteX12" fmla="*/ 174 w 167370"/>
                <a:gd name="connsiteY12" fmla="*/ 183232 h 274110"/>
                <a:gd name="connsiteX13" fmla="*/ 73988 w 167370"/>
                <a:gd name="connsiteY13" fmla="*/ 92924 h 274110"/>
                <a:gd name="connsiteX14" fmla="*/ 138312 w 167370"/>
                <a:gd name="connsiteY14" fmla="*/ 153363 h 274110"/>
                <a:gd name="connsiteX15" fmla="*/ 139013 w 167370"/>
                <a:gd name="connsiteY15" fmla="*/ 153363 h 2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70" h="274110">
                  <a:moveTo>
                    <a:pt x="140796" y="183232"/>
                  </a:moveTo>
                  <a:cubicBezTo>
                    <a:pt x="140796" y="142154"/>
                    <a:pt x="120416" y="116488"/>
                    <a:pt x="84879" y="116488"/>
                  </a:cubicBezTo>
                  <a:cubicBezTo>
                    <a:pt x="49341" y="116488"/>
                    <a:pt x="29343" y="141453"/>
                    <a:pt x="29343" y="183232"/>
                  </a:cubicBezTo>
                  <a:cubicBezTo>
                    <a:pt x="29343" y="225011"/>
                    <a:pt x="49787" y="250041"/>
                    <a:pt x="84879" y="250041"/>
                  </a:cubicBezTo>
                  <a:cubicBezTo>
                    <a:pt x="119970" y="250041"/>
                    <a:pt x="140796" y="224566"/>
                    <a:pt x="140796" y="183232"/>
                  </a:cubicBezTo>
                  <a:moveTo>
                    <a:pt x="138694" y="-188"/>
                  </a:moveTo>
                  <a:lnTo>
                    <a:pt x="167545" y="-188"/>
                  </a:lnTo>
                  <a:lnTo>
                    <a:pt x="167545" y="270421"/>
                  </a:lnTo>
                  <a:lnTo>
                    <a:pt x="138694" y="270421"/>
                  </a:lnTo>
                  <a:lnTo>
                    <a:pt x="138694" y="213102"/>
                  </a:lnTo>
                  <a:lnTo>
                    <a:pt x="138312" y="213102"/>
                  </a:lnTo>
                  <a:cubicBezTo>
                    <a:pt x="138312" y="251314"/>
                    <a:pt x="114047" y="273923"/>
                    <a:pt x="73988" y="273923"/>
                  </a:cubicBezTo>
                  <a:cubicBezTo>
                    <a:pt x="27623" y="273923"/>
                    <a:pt x="174" y="240169"/>
                    <a:pt x="174" y="183232"/>
                  </a:cubicBezTo>
                  <a:cubicBezTo>
                    <a:pt x="174" y="126296"/>
                    <a:pt x="27623" y="92924"/>
                    <a:pt x="73988" y="92924"/>
                  </a:cubicBezTo>
                  <a:cubicBezTo>
                    <a:pt x="114047" y="92924"/>
                    <a:pt x="138312" y="115405"/>
                    <a:pt x="138312" y="153363"/>
                  </a:cubicBezTo>
                  <a:lnTo>
                    <a:pt x="139013" y="153363"/>
                  </a:lnTo>
                  <a:close/>
                </a:path>
              </a:pathLst>
            </a:custGeom>
            <a:grpFill/>
            <a:ln w="6363"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AD003553-E1A0-7872-6BC0-188150EC777D}"/>
              </a:ext>
            </a:extLst>
          </p:cNvPr>
          <p:cNvSpPr/>
          <p:nvPr userDrawn="1"/>
        </p:nvSpPr>
        <p:spPr>
          <a:xfrm>
            <a:off x="4320469" y="4328200"/>
            <a:ext cx="28850" cy="249527"/>
          </a:xfrm>
          <a:custGeom>
            <a:avLst/>
            <a:gdLst>
              <a:gd name="connsiteX0" fmla="*/ 174 w 28850"/>
              <a:gd name="connsiteY0" fmla="*/ 75346 h 249527"/>
              <a:gd name="connsiteX1" fmla="*/ 29025 w 28850"/>
              <a:gd name="connsiteY1" fmla="*/ 75346 h 249527"/>
              <a:gd name="connsiteX2" fmla="*/ 29025 w 28850"/>
              <a:gd name="connsiteY2" fmla="*/ 249340 h 249527"/>
              <a:gd name="connsiteX3" fmla="*/ 174 w 28850"/>
              <a:gd name="connsiteY3" fmla="*/ 249340 h 249527"/>
              <a:gd name="connsiteX4" fmla="*/ 174 w 28850"/>
              <a:gd name="connsiteY4" fmla="*/ -188 h 249527"/>
              <a:gd name="connsiteX5" fmla="*/ 29025 w 28850"/>
              <a:gd name="connsiteY5" fmla="*/ -188 h 249527"/>
              <a:gd name="connsiteX6" fmla="*/ 29025 w 28850"/>
              <a:gd name="connsiteY6" fmla="*/ 36688 h 249527"/>
              <a:gd name="connsiteX7" fmla="*/ 174 w 28850"/>
              <a:gd name="connsiteY7" fmla="*/ 36688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 h="249527">
                <a:moveTo>
                  <a:pt x="174" y="75346"/>
                </a:moveTo>
                <a:lnTo>
                  <a:pt x="29025" y="75346"/>
                </a:lnTo>
                <a:lnTo>
                  <a:pt x="29025" y="249340"/>
                </a:lnTo>
                <a:lnTo>
                  <a:pt x="174" y="249340"/>
                </a:lnTo>
                <a:close/>
                <a:moveTo>
                  <a:pt x="174" y="-188"/>
                </a:moveTo>
                <a:lnTo>
                  <a:pt x="29025" y="-188"/>
                </a:lnTo>
                <a:lnTo>
                  <a:pt x="29025" y="36688"/>
                </a:lnTo>
                <a:lnTo>
                  <a:pt x="174" y="36688"/>
                </a:lnTo>
                <a:close/>
              </a:path>
            </a:pathLst>
          </a:custGeom>
          <a:solidFill>
            <a:schemeClr val="tx1"/>
          </a:solidFill>
          <a:ln w="6363" cap="flat">
            <a:noFill/>
            <a:prstDash val="solid"/>
            <a:miter/>
          </a:ln>
        </p:spPr>
        <p:txBody>
          <a:bodyPr rtlCol="0" anchor="ctr"/>
          <a:lstStyle/>
          <a:p>
            <a:endParaRPr lang="sv-SE" dirty="0"/>
          </a:p>
        </p:txBody>
      </p:sp>
      <p:grpSp>
        <p:nvGrpSpPr>
          <p:cNvPr id="21" name="Graphic 6">
            <a:extLst>
              <a:ext uri="{FF2B5EF4-FFF2-40B4-BE49-F238E27FC236}">
                <a16:creationId xmlns:a16="http://schemas.microsoft.com/office/drawing/2014/main" id="{A2557ACA-AE4C-2B6F-1FDD-ED2773EC277C}"/>
              </a:ext>
            </a:extLst>
          </p:cNvPr>
          <p:cNvGrpSpPr/>
          <p:nvPr userDrawn="1"/>
        </p:nvGrpSpPr>
        <p:grpSpPr>
          <a:xfrm>
            <a:off x="4403772" y="4307120"/>
            <a:ext cx="1583972" cy="355185"/>
            <a:chOff x="4403772" y="4307120"/>
            <a:chExt cx="1583972" cy="355185"/>
          </a:xfrm>
          <a:solidFill>
            <a:schemeClr val="tx1"/>
          </a:solidFill>
        </p:grpSpPr>
        <p:sp>
          <p:nvSpPr>
            <p:cNvPr id="22" name="Freeform: Shape 21">
              <a:extLst>
                <a:ext uri="{FF2B5EF4-FFF2-40B4-BE49-F238E27FC236}">
                  <a16:creationId xmlns:a16="http://schemas.microsoft.com/office/drawing/2014/main" id="{A78F1161-C083-CFEB-5639-49E119FD94FC}"/>
                </a:ext>
              </a:extLst>
            </p:cNvPr>
            <p:cNvSpPr/>
            <p:nvPr/>
          </p:nvSpPr>
          <p:spPr>
            <a:xfrm>
              <a:off x="4403772" y="4400231"/>
              <a:ext cx="151512" cy="177752"/>
            </a:xfrm>
            <a:custGeom>
              <a:avLst/>
              <a:gdLst>
                <a:gd name="connsiteX0" fmla="*/ 151687 w 151512"/>
                <a:gd name="connsiteY0" fmla="*/ 69041 h 177752"/>
                <a:gd name="connsiteX1" fmla="*/ 151687 w 151512"/>
                <a:gd name="connsiteY1" fmla="*/ 177310 h 177752"/>
                <a:gd name="connsiteX2" fmla="*/ 122836 w 151512"/>
                <a:gd name="connsiteY2" fmla="*/ 177310 h 177752"/>
                <a:gd name="connsiteX3" fmla="*/ 122836 w 151512"/>
                <a:gd name="connsiteY3" fmla="*/ 69742 h 177752"/>
                <a:gd name="connsiteX4" fmla="*/ 78255 w 151512"/>
                <a:gd name="connsiteY4" fmla="*/ 23377 h 177752"/>
                <a:gd name="connsiteX5" fmla="*/ 28706 w 151512"/>
                <a:gd name="connsiteY5" fmla="*/ 82033 h 177752"/>
                <a:gd name="connsiteX6" fmla="*/ 28706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63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2836" y="177310"/>
                  </a:lnTo>
                  <a:lnTo>
                    <a:pt x="122836" y="69742"/>
                  </a:lnTo>
                  <a:cubicBezTo>
                    <a:pt x="122836" y="40573"/>
                    <a:pt x="106660" y="23377"/>
                    <a:pt x="78255" y="23377"/>
                  </a:cubicBezTo>
                  <a:cubicBezTo>
                    <a:pt x="46984" y="23377"/>
                    <a:pt x="28706" y="45158"/>
                    <a:pt x="28706" y="82033"/>
                  </a:cubicBezTo>
                  <a:lnTo>
                    <a:pt x="28706" y="177565"/>
                  </a:lnTo>
                  <a:lnTo>
                    <a:pt x="174" y="177565"/>
                  </a:lnTo>
                  <a:lnTo>
                    <a:pt x="174" y="3316"/>
                  </a:lnTo>
                  <a:lnTo>
                    <a:pt x="28961" y="3316"/>
                  </a:lnTo>
                  <a:lnTo>
                    <a:pt x="28961" y="63055"/>
                  </a:lnTo>
                  <a:lnTo>
                    <a:pt x="29661" y="63055"/>
                  </a:lnTo>
                  <a:cubicBezTo>
                    <a:pt x="29661" y="23377"/>
                    <a:pt x="51825" y="-188"/>
                    <a:pt x="88763"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3" name="Freeform: Shape 22">
              <a:extLst>
                <a:ext uri="{FF2B5EF4-FFF2-40B4-BE49-F238E27FC236}">
                  <a16:creationId xmlns:a16="http://schemas.microsoft.com/office/drawing/2014/main" id="{5E832F3C-F0EF-ECD2-22AF-47B71F264F6F}"/>
                </a:ext>
              </a:extLst>
            </p:cNvPr>
            <p:cNvSpPr/>
            <p:nvPr/>
          </p:nvSpPr>
          <p:spPr>
            <a:xfrm>
              <a:off x="4598083" y="4400231"/>
              <a:ext cx="167370" cy="262074"/>
            </a:xfrm>
            <a:custGeom>
              <a:avLst/>
              <a:gdLst>
                <a:gd name="connsiteX0" fmla="*/ 141051 w 167370"/>
                <a:gd name="connsiteY0" fmla="*/ 89930 h 262074"/>
                <a:gd name="connsiteX1" fmla="*/ 85197 w 167370"/>
                <a:gd name="connsiteY1" fmla="*/ 23504 h 262074"/>
                <a:gd name="connsiteX2" fmla="*/ 29661 w 167370"/>
                <a:gd name="connsiteY2" fmla="*/ 89930 h 262074"/>
                <a:gd name="connsiteX3" fmla="*/ 85197 w 167370"/>
                <a:gd name="connsiteY3" fmla="*/ 156357 h 262074"/>
                <a:gd name="connsiteX4" fmla="*/ 141051 w 167370"/>
                <a:gd name="connsiteY4" fmla="*/ 89930 h 262074"/>
                <a:gd name="connsiteX5" fmla="*/ 138949 w 167370"/>
                <a:gd name="connsiteY5" fmla="*/ 3443 h 262074"/>
                <a:gd name="connsiteX6" fmla="*/ 167545 w 167370"/>
                <a:gd name="connsiteY6" fmla="*/ 3443 h 262074"/>
                <a:gd name="connsiteX7" fmla="*/ 167545 w 167370"/>
                <a:gd name="connsiteY7" fmla="*/ 181259 h 262074"/>
                <a:gd name="connsiteX8" fmla="*/ 84751 w 167370"/>
                <a:gd name="connsiteY8" fmla="*/ 261887 h 262074"/>
                <a:gd name="connsiteX9" fmla="*/ 4569 w 167370"/>
                <a:gd name="connsiteY9" fmla="*/ 197244 h 262074"/>
                <a:gd name="connsiteX10" fmla="*/ 32018 w 167370"/>
                <a:gd name="connsiteY10" fmla="*/ 194442 h 262074"/>
                <a:gd name="connsiteX11" fmla="*/ 84751 w 167370"/>
                <a:gd name="connsiteY11" fmla="*/ 238322 h 262074"/>
                <a:gd name="connsiteX12" fmla="*/ 138822 w 167370"/>
                <a:gd name="connsiteY12" fmla="*/ 183551 h 262074"/>
                <a:gd name="connsiteX13" fmla="*/ 138822 w 167370"/>
                <a:gd name="connsiteY13" fmla="*/ 119864 h 262074"/>
                <a:gd name="connsiteX14" fmla="*/ 138249 w 167370"/>
                <a:gd name="connsiteY14" fmla="*/ 119864 h 262074"/>
                <a:gd name="connsiteX15" fmla="*/ 73924 w 167370"/>
                <a:gd name="connsiteY15" fmla="*/ 180685 h 262074"/>
                <a:gd name="connsiteX16" fmla="*/ 174 w 167370"/>
                <a:gd name="connsiteY16" fmla="*/ 90376 h 262074"/>
                <a:gd name="connsiteX17" fmla="*/ 73924 w 167370"/>
                <a:gd name="connsiteY17" fmla="*/ -188 h 262074"/>
                <a:gd name="connsiteX18" fmla="*/ 138249 w 167370"/>
                <a:gd name="connsiteY18" fmla="*/ 60252 h 262074"/>
                <a:gd name="connsiteX19" fmla="*/ 138949 w 167370"/>
                <a:gd name="connsiteY19" fmla="*/ 60252 h 2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70" h="262074">
                  <a:moveTo>
                    <a:pt x="141051" y="89930"/>
                  </a:moveTo>
                  <a:cubicBezTo>
                    <a:pt x="141051" y="49170"/>
                    <a:pt x="120735" y="23504"/>
                    <a:pt x="85197" y="23504"/>
                  </a:cubicBezTo>
                  <a:cubicBezTo>
                    <a:pt x="49659" y="23504"/>
                    <a:pt x="29661" y="48088"/>
                    <a:pt x="29661" y="89930"/>
                  </a:cubicBezTo>
                  <a:cubicBezTo>
                    <a:pt x="29661" y="131773"/>
                    <a:pt x="50105" y="156357"/>
                    <a:pt x="85197" y="156357"/>
                  </a:cubicBezTo>
                  <a:cubicBezTo>
                    <a:pt x="120289" y="156357"/>
                    <a:pt x="141051" y="130882"/>
                    <a:pt x="141051" y="89930"/>
                  </a:cubicBezTo>
                  <a:moveTo>
                    <a:pt x="138949" y="3443"/>
                  </a:moveTo>
                  <a:lnTo>
                    <a:pt x="167545" y="3443"/>
                  </a:lnTo>
                  <a:lnTo>
                    <a:pt x="167545" y="181259"/>
                  </a:lnTo>
                  <a:cubicBezTo>
                    <a:pt x="167545" y="231763"/>
                    <a:pt x="136848" y="261887"/>
                    <a:pt x="84751" y="261887"/>
                  </a:cubicBezTo>
                  <a:cubicBezTo>
                    <a:pt x="38005" y="261887"/>
                    <a:pt x="8326" y="237622"/>
                    <a:pt x="4569" y="197244"/>
                  </a:cubicBezTo>
                  <a:lnTo>
                    <a:pt x="32018" y="194442"/>
                  </a:lnTo>
                  <a:cubicBezTo>
                    <a:pt x="34120" y="221827"/>
                    <a:pt x="53799" y="238322"/>
                    <a:pt x="84751" y="238322"/>
                  </a:cubicBezTo>
                  <a:cubicBezTo>
                    <a:pt x="118760" y="238322"/>
                    <a:pt x="138822" y="218006"/>
                    <a:pt x="138822" y="183551"/>
                  </a:cubicBezTo>
                  <a:lnTo>
                    <a:pt x="138822" y="119864"/>
                  </a:lnTo>
                  <a:lnTo>
                    <a:pt x="138249" y="119864"/>
                  </a:lnTo>
                  <a:cubicBezTo>
                    <a:pt x="138249" y="158076"/>
                    <a:pt x="114047" y="180685"/>
                    <a:pt x="73924" y="180685"/>
                  </a:cubicBezTo>
                  <a:cubicBezTo>
                    <a:pt x="27560" y="180685"/>
                    <a:pt x="174" y="146931"/>
                    <a:pt x="174" y="90376"/>
                  </a:cubicBezTo>
                  <a:cubicBezTo>
                    <a:pt x="174" y="33822"/>
                    <a:pt x="27432"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1D306C03-5404-488C-414C-20BD4B32091E}"/>
                </a:ext>
              </a:extLst>
            </p:cNvPr>
            <p:cNvSpPr/>
            <p:nvPr/>
          </p:nvSpPr>
          <p:spPr>
            <a:xfrm>
              <a:off x="4880091" y="4343294"/>
              <a:ext cx="116420" cy="238255"/>
            </a:xfrm>
            <a:custGeom>
              <a:avLst/>
              <a:gdLst>
                <a:gd name="connsiteX0" fmla="*/ 116595 w 116420"/>
                <a:gd name="connsiteY0" fmla="*/ 81715 h 238255"/>
                <a:gd name="connsiteX1" fmla="*/ 57493 w 116420"/>
                <a:gd name="connsiteY1" fmla="*/ 81715 h 238255"/>
                <a:gd name="connsiteX2" fmla="*/ 57493 w 116420"/>
                <a:gd name="connsiteY2" fmla="*/ 183615 h 238255"/>
                <a:gd name="connsiteX3" fmla="*/ 89337 w 116420"/>
                <a:gd name="connsiteY3" fmla="*/ 214185 h 238255"/>
                <a:gd name="connsiteX4" fmla="*/ 114302 w 116420"/>
                <a:gd name="connsiteY4" fmla="*/ 208580 h 238255"/>
                <a:gd name="connsiteX5" fmla="*/ 114302 w 116420"/>
                <a:gd name="connsiteY5" fmla="*/ 231062 h 238255"/>
                <a:gd name="connsiteX6" fmla="*/ 80229 w 116420"/>
                <a:gd name="connsiteY6" fmla="*/ 238068 h 238255"/>
                <a:gd name="connsiteX7" fmla="*/ 28897 w 116420"/>
                <a:gd name="connsiteY7" fmla="*/ 185334 h 238255"/>
                <a:gd name="connsiteX8" fmla="*/ 28897 w 116420"/>
                <a:gd name="connsiteY8" fmla="*/ 81715 h 238255"/>
                <a:gd name="connsiteX9" fmla="*/ 174 w 116420"/>
                <a:gd name="connsiteY9" fmla="*/ 81715 h 238255"/>
                <a:gd name="connsiteX10" fmla="*/ 174 w 116420"/>
                <a:gd name="connsiteY10" fmla="*/ 60252 h 238255"/>
                <a:gd name="connsiteX11" fmla="*/ 30362 w 116420"/>
                <a:gd name="connsiteY11" fmla="*/ 60252 h 238255"/>
                <a:gd name="connsiteX12" fmla="*/ 30362 w 116420"/>
                <a:gd name="connsiteY12" fmla="*/ -188 h 238255"/>
                <a:gd name="connsiteX13" fmla="*/ 59212 w 116420"/>
                <a:gd name="connsiteY13" fmla="*/ -188 h 238255"/>
                <a:gd name="connsiteX14" fmla="*/ 59212 w 116420"/>
                <a:gd name="connsiteY14" fmla="*/ 14588 h 238255"/>
                <a:gd name="connsiteX15" fmla="*/ 31763 w 116420"/>
                <a:gd name="connsiteY15" fmla="*/ 59551 h 238255"/>
                <a:gd name="connsiteX16" fmla="*/ 31763 w 116420"/>
                <a:gd name="connsiteY16" fmla="*/ 60252 h 238255"/>
                <a:gd name="connsiteX17" fmla="*/ 116468 w 116420"/>
                <a:gd name="connsiteY17" fmla="*/ 60252 h 2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20" h="238255">
                  <a:moveTo>
                    <a:pt x="116595" y="81715"/>
                  </a:moveTo>
                  <a:lnTo>
                    <a:pt x="57493" y="81715"/>
                  </a:lnTo>
                  <a:lnTo>
                    <a:pt x="57493" y="183615"/>
                  </a:lnTo>
                  <a:cubicBezTo>
                    <a:pt x="57493" y="202721"/>
                    <a:pt x="69020" y="214185"/>
                    <a:pt x="89337" y="214185"/>
                  </a:cubicBezTo>
                  <a:cubicBezTo>
                    <a:pt x="97973" y="214198"/>
                    <a:pt x="106500" y="212287"/>
                    <a:pt x="114302" y="208580"/>
                  </a:cubicBezTo>
                  <a:lnTo>
                    <a:pt x="114302" y="231062"/>
                  </a:lnTo>
                  <a:cubicBezTo>
                    <a:pt x="103545" y="235698"/>
                    <a:pt x="91948" y="238087"/>
                    <a:pt x="80229" y="238068"/>
                  </a:cubicBezTo>
                  <a:cubicBezTo>
                    <a:pt x="47876" y="238068"/>
                    <a:pt x="28897" y="218961"/>
                    <a:pt x="28897" y="185334"/>
                  </a:cubicBezTo>
                  <a:lnTo>
                    <a:pt x="28897" y="81715"/>
                  </a:lnTo>
                  <a:lnTo>
                    <a:pt x="174" y="81715"/>
                  </a:lnTo>
                  <a:lnTo>
                    <a:pt x="174" y="60252"/>
                  </a:lnTo>
                  <a:lnTo>
                    <a:pt x="30362" y="60252"/>
                  </a:lnTo>
                  <a:lnTo>
                    <a:pt x="30362" y="-188"/>
                  </a:lnTo>
                  <a:lnTo>
                    <a:pt x="59212" y="-188"/>
                  </a:lnTo>
                  <a:lnTo>
                    <a:pt x="59212" y="14588"/>
                  </a:lnTo>
                  <a:cubicBezTo>
                    <a:pt x="59123" y="33510"/>
                    <a:pt x="48551" y="50826"/>
                    <a:pt x="31763" y="59551"/>
                  </a:cubicBezTo>
                  <a:lnTo>
                    <a:pt x="31763" y="60252"/>
                  </a:lnTo>
                  <a:lnTo>
                    <a:pt x="116468" y="60252"/>
                  </a:lnTo>
                  <a:close/>
                </a:path>
              </a:pathLst>
            </a:custGeom>
            <a:grpFill/>
            <a:ln w="6363"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4AA1B993-8CE0-5E54-0649-71D0F0529B65}"/>
                </a:ext>
              </a:extLst>
            </p:cNvPr>
            <p:cNvSpPr/>
            <p:nvPr/>
          </p:nvSpPr>
          <p:spPr>
            <a:xfrm>
              <a:off x="5018675" y="4400231"/>
              <a:ext cx="161320" cy="181000"/>
            </a:xfrm>
            <a:custGeom>
              <a:avLst/>
              <a:gdLst>
                <a:gd name="connsiteX0" fmla="*/ 28961 w 161320"/>
                <a:gd name="connsiteY0" fmla="*/ 80314 h 181000"/>
                <a:gd name="connsiteX1" fmla="*/ 132644 w 161320"/>
                <a:gd name="connsiteY1" fmla="*/ 80314 h 181000"/>
                <a:gd name="connsiteX2" fmla="*/ 80994 w 161320"/>
                <a:gd name="connsiteY2" fmla="*/ 22995 h 181000"/>
                <a:gd name="connsiteX3" fmla="*/ 28961 w 161320"/>
                <a:gd name="connsiteY3" fmla="*/ 80314 h 181000"/>
                <a:gd name="connsiteX4" fmla="*/ 161495 w 161320"/>
                <a:gd name="connsiteY4" fmla="*/ 94707 h 181000"/>
                <a:gd name="connsiteX5" fmla="*/ 28579 w 161320"/>
                <a:gd name="connsiteY5" fmla="*/ 94707 h 181000"/>
                <a:gd name="connsiteX6" fmla="*/ 80994 w 161320"/>
                <a:gd name="connsiteY6" fmla="*/ 157949 h 181000"/>
                <a:gd name="connsiteX7" fmla="*/ 133026 w 161320"/>
                <a:gd name="connsiteY7" fmla="*/ 116170 h 181000"/>
                <a:gd name="connsiteX8" fmla="*/ 161495 w 161320"/>
                <a:gd name="connsiteY8" fmla="*/ 116170 h 181000"/>
                <a:gd name="connsiteX9" fmla="*/ 80994 w 161320"/>
                <a:gd name="connsiteY9" fmla="*/ 180813 h 181000"/>
                <a:gd name="connsiteX10" fmla="*/ 174 w 161320"/>
                <a:gd name="connsiteY10" fmla="*/ 90504 h 181000"/>
                <a:gd name="connsiteX11" fmla="*/ 80994 w 161320"/>
                <a:gd name="connsiteY11" fmla="*/ -188 h 181000"/>
                <a:gd name="connsiteX12" fmla="*/ 161495 w 161320"/>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20" h="181000">
                  <a:moveTo>
                    <a:pt x="28961" y="80314"/>
                  </a:moveTo>
                  <a:lnTo>
                    <a:pt x="132644" y="80314"/>
                  </a:lnTo>
                  <a:cubicBezTo>
                    <a:pt x="129778" y="43757"/>
                    <a:pt x="110863" y="22995"/>
                    <a:pt x="80994" y="22995"/>
                  </a:cubicBezTo>
                  <a:cubicBezTo>
                    <a:pt x="51124" y="22995"/>
                    <a:pt x="31827" y="44075"/>
                    <a:pt x="28961" y="80314"/>
                  </a:cubicBezTo>
                  <a:moveTo>
                    <a:pt x="161495" y="94707"/>
                  </a:moveTo>
                  <a:lnTo>
                    <a:pt x="28579" y="94707"/>
                  </a:lnTo>
                  <a:cubicBezTo>
                    <a:pt x="29980" y="134766"/>
                    <a:pt x="49341" y="157949"/>
                    <a:pt x="80994" y="157949"/>
                  </a:cubicBezTo>
                  <a:cubicBezTo>
                    <a:pt x="109080" y="157949"/>
                    <a:pt x="128441" y="142154"/>
                    <a:pt x="133026" y="116170"/>
                  </a:cubicBezTo>
                  <a:lnTo>
                    <a:pt x="161495" y="116170"/>
                  </a:lnTo>
                  <a:cubicBezTo>
                    <a:pt x="155826" y="156930"/>
                    <a:pt x="125957" y="180813"/>
                    <a:pt x="80994" y="180813"/>
                  </a:cubicBezTo>
                  <a:cubicBezTo>
                    <a:pt x="30362" y="180813"/>
                    <a:pt x="174" y="147441"/>
                    <a:pt x="174" y="90504"/>
                  </a:cubicBezTo>
                  <a:cubicBezTo>
                    <a:pt x="174" y="33567"/>
                    <a:pt x="30362" y="-188"/>
                    <a:pt x="80994" y="-188"/>
                  </a:cubicBezTo>
                  <a:cubicBezTo>
                    <a:pt x="131625" y="-188"/>
                    <a:pt x="161495" y="33248"/>
                    <a:pt x="161495" y="90504"/>
                  </a:cubicBezTo>
                  <a:close/>
                </a:path>
              </a:pathLst>
            </a:custGeom>
            <a:grpFill/>
            <a:ln w="6363"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9A0DCD57-D7AB-99AE-6E40-BEC9A1F0C56C}"/>
                </a:ext>
              </a:extLst>
            </p:cNvPr>
            <p:cNvSpPr/>
            <p:nvPr/>
          </p:nvSpPr>
          <p:spPr>
            <a:xfrm>
              <a:off x="5213304" y="4400040"/>
              <a:ext cx="165141" cy="180999"/>
            </a:xfrm>
            <a:custGeom>
              <a:avLst/>
              <a:gdLst>
                <a:gd name="connsiteX0" fmla="*/ 174 w 165141"/>
                <a:gd name="connsiteY0" fmla="*/ 90121 h 180999"/>
                <a:gd name="connsiteX1" fmla="*/ 84496 w 165141"/>
                <a:gd name="connsiteY1" fmla="*/ -188 h 180999"/>
                <a:gd name="connsiteX2" fmla="*/ 164233 w 165141"/>
                <a:gd name="connsiteY2" fmla="*/ 60952 h 180999"/>
                <a:gd name="connsiteX3" fmla="*/ 135446 w 165141"/>
                <a:gd name="connsiteY3" fmla="*/ 60952 h 180999"/>
                <a:gd name="connsiteX4" fmla="*/ 84496 w 165141"/>
                <a:gd name="connsiteY4" fmla="*/ 23377 h 180999"/>
                <a:gd name="connsiteX5" fmla="*/ 29661 w 165141"/>
                <a:gd name="connsiteY5" fmla="*/ 90121 h 180999"/>
                <a:gd name="connsiteX6" fmla="*/ 84496 w 165141"/>
                <a:gd name="connsiteY6" fmla="*/ 156930 h 180999"/>
                <a:gd name="connsiteX7" fmla="*/ 136465 w 165141"/>
                <a:gd name="connsiteY7" fmla="*/ 115788 h 180999"/>
                <a:gd name="connsiteX8" fmla="*/ 165316 w 165141"/>
                <a:gd name="connsiteY8" fmla="*/ 115788 h 180999"/>
                <a:gd name="connsiteX9" fmla="*/ 84496 w 165141"/>
                <a:gd name="connsiteY9" fmla="*/ 180812 h 180999"/>
                <a:gd name="connsiteX10" fmla="*/ 174 w 165141"/>
                <a:gd name="connsiteY10"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1" h="180999">
                  <a:moveTo>
                    <a:pt x="174" y="90121"/>
                  </a:moveTo>
                  <a:cubicBezTo>
                    <a:pt x="174" y="33567"/>
                    <a:pt x="32018" y="-188"/>
                    <a:pt x="84496" y="-188"/>
                  </a:cubicBezTo>
                  <a:cubicBezTo>
                    <a:pt x="127040" y="-188"/>
                    <a:pt x="155826" y="21976"/>
                    <a:pt x="164233" y="60952"/>
                  </a:cubicBezTo>
                  <a:lnTo>
                    <a:pt x="135446" y="60952"/>
                  </a:lnTo>
                  <a:cubicBezTo>
                    <a:pt x="129434" y="37987"/>
                    <a:pt x="108214" y="22332"/>
                    <a:pt x="84496" y="23377"/>
                  </a:cubicBezTo>
                  <a:cubicBezTo>
                    <a:pt x="50041" y="23377"/>
                    <a:pt x="29661" y="48342"/>
                    <a:pt x="29661" y="90121"/>
                  </a:cubicBezTo>
                  <a:cubicBezTo>
                    <a:pt x="29661" y="131900"/>
                    <a:pt x="50041" y="156930"/>
                    <a:pt x="84496" y="156930"/>
                  </a:cubicBezTo>
                  <a:cubicBezTo>
                    <a:pt x="111500" y="156930"/>
                    <a:pt x="129778" y="141772"/>
                    <a:pt x="136465" y="115788"/>
                  </a:cubicBezTo>
                  <a:lnTo>
                    <a:pt x="165316" y="115788"/>
                  </a:lnTo>
                  <a:cubicBezTo>
                    <a:pt x="157610" y="156930"/>
                    <a:pt x="128759" y="180812"/>
                    <a:pt x="84496" y="180812"/>
                  </a:cubicBezTo>
                  <a:cubicBezTo>
                    <a:pt x="31763" y="180812"/>
                    <a:pt x="174" y="147058"/>
                    <a:pt x="174" y="90121"/>
                  </a:cubicBezTo>
                </a:path>
              </a:pathLst>
            </a:custGeom>
            <a:grpFill/>
            <a:ln w="6363"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59A5284A-0F7A-6D65-C415-8BBB2874638E}"/>
                </a:ext>
              </a:extLst>
            </p:cNvPr>
            <p:cNvSpPr/>
            <p:nvPr/>
          </p:nvSpPr>
          <p:spPr>
            <a:xfrm>
              <a:off x="5418888" y="4307120"/>
              <a:ext cx="151448" cy="270863"/>
            </a:xfrm>
            <a:custGeom>
              <a:avLst/>
              <a:gdLst>
                <a:gd name="connsiteX0" fmla="*/ 151623 w 151448"/>
                <a:gd name="connsiteY0" fmla="*/ 162152 h 270863"/>
                <a:gd name="connsiteX1" fmla="*/ 151623 w 151448"/>
                <a:gd name="connsiteY1" fmla="*/ 270421 h 270863"/>
                <a:gd name="connsiteX2" fmla="*/ 122773 w 151448"/>
                <a:gd name="connsiteY2" fmla="*/ 270421 h 270863"/>
                <a:gd name="connsiteX3" fmla="*/ 122773 w 151448"/>
                <a:gd name="connsiteY3" fmla="*/ 162853 h 270863"/>
                <a:gd name="connsiteX4" fmla="*/ 78510 w 151448"/>
                <a:gd name="connsiteY4" fmla="*/ 116488 h 270863"/>
                <a:gd name="connsiteX5" fmla="*/ 28961 w 151448"/>
                <a:gd name="connsiteY5" fmla="*/ 175144 h 270863"/>
                <a:gd name="connsiteX6" fmla="*/ 28961 w 151448"/>
                <a:gd name="connsiteY6" fmla="*/ 270676 h 270863"/>
                <a:gd name="connsiteX7" fmla="*/ 174 w 151448"/>
                <a:gd name="connsiteY7" fmla="*/ 270676 h 270863"/>
                <a:gd name="connsiteX8" fmla="*/ 174 w 151448"/>
                <a:gd name="connsiteY8" fmla="*/ -188 h 270863"/>
                <a:gd name="connsiteX9" fmla="*/ 28961 w 151448"/>
                <a:gd name="connsiteY9" fmla="*/ -188 h 270863"/>
                <a:gd name="connsiteX10" fmla="*/ 28961 w 151448"/>
                <a:gd name="connsiteY10" fmla="*/ 156166 h 270863"/>
                <a:gd name="connsiteX11" fmla="*/ 29661 w 151448"/>
                <a:gd name="connsiteY11" fmla="*/ 156166 h 270863"/>
                <a:gd name="connsiteX12" fmla="*/ 88700 w 151448"/>
                <a:gd name="connsiteY12" fmla="*/ 92924 h 270863"/>
                <a:gd name="connsiteX13" fmla="*/ 151623 w 151448"/>
                <a:gd name="connsiteY13" fmla="*/ 162152 h 2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48" h="270863">
                  <a:moveTo>
                    <a:pt x="151623" y="162152"/>
                  </a:moveTo>
                  <a:lnTo>
                    <a:pt x="151623" y="270421"/>
                  </a:lnTo>
                  <a:lnTo>
                    <a:pt x="122773" y="270421"/>
                  </a:lnTo>
                  <a:lnTo>
                    <a:pt x="122773" y="162853"/>
                  </a:lnTo>
                  <a:cubicBezTo>
                    <a:pt x="122773" y="133684"/>
                    <a:pt x="106660" y="116488"/>
                    <a:pt x="78510" y="116488"/>
                  </a:cubicBezTo>
                  <a:cubicBezTo>
                    <a:pt x="47175" y="116488"/>
                    <a:pt x="28961" y="138269"/>
                    <a:pt x="28961" y="175144"/>
                  </a:cubicBezTo>
                  <a:lnTo>
                    <a:pt x="28961" y="270676"/>
                  </a:lnTo>
                  <a:lnTo>
                    <a:pt x="174" y="270676"/>
                  </a:lnTo>
                  <a:lnTo>
                    <a:pt x="174" y="-188"/>
                  </a:lnTo>
                  <a:lnTo>
                    <a:pt x="28961" y="-188"/>
                  </a:lnTo>
                  <a:lnTo>
                    <a:pt x="28961" y="156166"/>
                  </a:lnTo>
                  <a:lnTo>
                    <a:pt x="29661" y="156166"/>
                  </a:lnTo>
                  <a:cubicBezTo>
                    <a:pt x="29661" y="116488"/>
                    <a:pt x="51761" y="92924"/>
                    <a:pt x="88700" y="92924"/>
                  </a:cubicBezTo>
                  <a:cubicBezTo>
                    <a:pt x="128441" y="92924"/>
                    <a:pt x="151623" y="118399"/>
                    <a:pt x="151623" y="162152"/>
                  </a:cubicBezTo>
                </a:path>
              </a:pathLst>
            </a:custGeom>
            <a:grpFill/>
            <a:ln w="6363"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C5D1EADC-39A3-5C56-D182-A7570E1A9F28}"/>
                </a:ext>
              </a:extLst>
            </p:cNvPr>
            <p:cNvSpPr/>
            <p:nvPr/>
          </p:nvSpPr>
          <p:spPr>
            <a:xfrm>
              <a:off x="5623324" y="4400231"/>
              <a:ext cx="151512" cy="177752"/>
            </a:xfrm>
            <a:custGeom>
              <a:avLst/>
              <a:gdLst>
                <a:gd name="connsiteX0" fmla="*/ 151687 w 151512"/>
                <a:gd name="connsiteY0" fmla="*/ 69041 h 177752"/>
                <a:gd name="connsiteX1" fmla="*/ 151687 w 151512"/>
                <a:gd name="connsiteY1" fmla="*/ 177310 h 177752"/>
                <a:gd name="connsiteX2" fmla="*/ 123091 w 151512"/>
                <a:gd name="connsiteY2" fmla="*/ 177310 h 177752"/>
                <a:gd name="connsiteX3" fmla="*/ 123091 w 151512"/>
                <a:gd name="connsiteY3" fmla="*/ 69742 h 177752"/>
                <a:gd name="connsiteX4" fmla="*/ 78510 w 151512"/>
                <a:gd name="connsiteY4" fmla="*/ 23377 h 177752"/>
                <a:gd name="connsiteX5" fmla="*/ 28961 w 151512"/>
                <a:gd name="connsiteY5" fmla="*/ 82033 h 177752"/>
                <a:gd name="connsiteX6" fmla="*/ 28961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00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3091" y="177310"/>
                  </a:lnTo>
                  <a:lnTo>
                    <a:pt x="123091" y="69742"/>
                  </a:lnTo>
                  <a:cubicBezTo>
                    <a:pt x="123091" y="40573"/>
                    <a:pt x="106914" y="23377"/>
                    <a:pt x="78510" y="23377"/>
                  </a:cubicBezTo>
                  <a:cubicBezTo>
                    <a:pt x="47176" y="23377"/>
                    <a:pt x="28961" y="45158"/>
                    <a:pt x="28961" y="82033"/>
                  </a:cubicBezTo>
                  <a:lnTo>
                    <a:pt x="28961" y="177565"/>
                  </a:lnTo>
                  <a:lnTo>
                    <a:pt x="174" y="177565"/>
                  </a:lnTo>
                  <a:lnTo>
                    <a:pt x="174" y="3316"/>
                  </a:lnTo>
                  <a:lnTo>
                    <a:pt x="28961" y="3316"/>
                  </a:lnTo>
                  <a:lnTo>
                    <a:pt x="28961" y="63055"/>
                  </a:lnTo>
                  <a:lnTo>
                    <a:pt x="29661" y="63055"/>
                  </a:lnTo>
                  <a:cubicBezTo>
                    <a:pt x="29661" y="23377"/>
                    <a:pt x="51761" y="-188"/>
                    <a:pt x="88700"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ED33B58D-3B51-BBF4-A55B-DAED0018F806}"/>
                </a:ext>
              </a:extLst>
            </p:cNvPr>
            <p:cNvSpPr/>
            <p:nvPr/>
          </p:nvSpPr>
          <p:spPr>
            <a:xfrm>
              <a:off x="5817317" y="4400040"/>
              <a:ext cx="170427" cy="180999"/>
            </a:xfrm>
            <a:custGeom>
              <a:avLst/>
              <a:gdLst>
                <a:gd name="connsiteX0" fmla="*/ 141433 w 170427"/>
                <a:gd name="connsiteY0" fmla="*/ 90121 h 180999"/>
                <a:gd name="connsiteX1" fmla="*/ 85515 w 170427"/>
                <a:gd name="connsiteY1" fmla="*/ 23377 h 180999"/>
                <a:gd name="connsiteX2" fmla="*/ 29661 w 170427"/>
                <a:gd name="connsiteY2" fmla="*/ 90121 h 180999"/>
                <a:gd name="connsiteX3" fmla="*/ 85515 w 170427"/>
                <a:gd name="connsiteY3" fmla="*/ 156930 h 180999"/>
                <a:gd name="connsiteX4" fmla="*/ 141433 w 170427"/>
                <a:gd name="connsiteY4" fmla="*/ 90121 h 180999"/>
                <a:gd name="connsiteX5" fmla="*/ 174 w 170427"/>
                <a:gd name="connsiteY5" fmla="*/ 90121 h 180999"/>
                <a:gd name="connsiteX6" fmla="*/ 85515 w 170427"/>
                <a:gd name="connsiteY6" fmla="*/ -188 h 180999"/>
                <a:gd name="connsiteX7" fmla="*/ 170602 w 170427"/>
                <a:gd name="connsiteY7" fmla="*/ 90121 h 180999"/>
                <a:gd name="connsiteX8" fmla="*/ 85515 w 170427"/>
                <a:gd name="connsiteY8" fmla="*/ 180812 h 180999"/>
                <a:gd name="connsiteX9" fmla="*/ 174 w 170427"/>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27" h="180999">
                  <a:moveTo>
                    <a:pt x="141433" y="90121"/>
                  </a:moveTo>
                  <a:cubicBezTo>
                    <a:pt x="141433" y="48342"/>
                    <a:pt x="120671" y="23377"/>
                    <a:pt x="85515" y="23377"/>
                  </a:cubicBezTo>
                  <a:cubicBezTo>
                    <a:pt x="50360" y="23377"/>
                    <a:pt x="29661" y="48342"/>
                    <a:pt x="29661" y="90121"/>
                  </a:cubicBezTo>
                  <a:cubicBezTo>
                    <a:pt x="29661" y="131900"/>
                    <a:pt x="50423" y="156930"/>
                    <a:pt x="85515" y="156930"/>
                  </a:cubicBezTo>
                  <a:cubicBezTo>
                    <a:pt x="120607" y="156930"/>
                    <a:pt x="141433" y="132282"/>
                    <a:pt x="141433" y="90121"/>
                  </a:cubicBezTo>
                  <a:moveTo>
                    <a:pt x="174" y="90121"/>
                  </a:moveTo>
                  <a:cubicBezTo>
                    <a:pt x="174" y="33567"/>
                    <a:pt x="32018" y="-188"/>
                    <a:pt x="85515" y="-188"/>
                  </a:cubicBezTo>
                  <a:cubicBezTo>
                    <a:pt x="139013" y="-188"/>
                    <a:pt x="170602" y="33567"/>
                    <a:pt x="170602" y="90121"/>
                  </a:cubicBezTo>
                  <a:cubicBezTo>
                    <a:pt x="170602" y="146676"/>
                    <a:pt x="138758" y="180812"/>
                    <a:pt x="85515" y="180812"/>
                  </a:cubicBezTo>
                  <a:cubicBezTo>
                    <a:pt x="32273" y="180812"/>
                    <a:pt x="174" y="147058"/>
                    <a:pt x="174" y="90121"/>
                  </a:cubicBezTo>
                </a:path>
              </a:pathLst>
            </a:custGeom>
            <a:grpFill/>
            <a:ln w="6363"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CB076D04-3A81-62B1-8DB8-DA9129D75080}"/>
              </a:ext>
            </a:extLst>
          </p:cNvPr>
          <p:cNvSpPr/>
          <p:nvPr userDrawn="1"/>
        </p:nvSpPr>
        <p:spPr>
          <a:xfrm>
            <a:off x="6032326" y="4307120"/>
            <a:ext cx="28786" cy="270608"/>
          </a:xfrm>
          <a:custGeom>
            <a:avLst/>
            <a:gdLst>
              <a:gd name="connsiteX0" fmla="*/ 0 w 28786"/>
              <a:gd name="connsiteY0" fmla="*/ 0 h 270608"/>
              <a:gd name="connsiteX1" fmla="*/ 28787 w 28786"/>
              <a:gd name="connsiteY1" fmla="*/ 0 h 270608"/>
              <a:gd name="connsiteX2" fmla="*/ 28787 w 28786"/>
              <a:gd name="connsiteY2" fmla="*/ 270608 h 270608"/>
              <a:gd name="connsiteX3" fmla="*/ 0 w 28786"/>
              <a:gd name="connsiteY3" fmla="*/ 270608 h 270608"/>
            </a:gdLst>
            <a:ahLst/>
            <a:cxnLst>
              <a:cxn ang="0">
                <a:pos x="connsiteX0" y="connsiteY0"/>
              </a:cxn>
              <a:cxn ang="0">
                <a:pos x="connsiteX1" y="connsiteY1"/>
              </a:cxn>
              <a:cxn ang="0">
                <a:pos x="connsiteX2" y="connsiteY2"/>
              </a:cxn>
              <a:cxn ang="0">
                <a:pos x="connsiteX3" y="connsiteY3"/>
              </a:cxn>
            </a:cxnLst>
            <a:rect l="l" t="t" r="r" b="b"/>
            <a:pathLst>
              <a:path w="28786" h="270608">
                <a:moveTo>
                  <a:pt x="0" y="0"/>
                </a:moveTo>
                <a:lnTo>
                  <a:pt x="28787" y="0"/>
                </a:lnTo>
                <a:lnTo>
                  <a:pt x="28787" y="270608"/>
                </a:lnTo>
                <a:lnTo>
                  <a:pt x="0" y="270608"/>
                </a:lnTo>
                <a:close/>
              </a:path>
            </a:pathLst>
          </a:custGeom>
          <a:solidFill>
            <a:schemeClr val="tx1"/>
          </a:solidFill>
          <a:ln w="6363" cap="flat">
            <a:noFill/>
            <a:prstDash val="solid"/>
            <a:miter/>
          </a:ln>
        </p:spPr>
        <p:txBody>
          <a:bodyPr rtlCol="0" anchor="ctr"/>
          <a:lstStyle/>
          <a:p>
            <a:endParaRPr lang="sv-SE" dirty="0"/>
          </a:p>
        </p:txBody>
      </p:sp>
      <p:grpSp>
        <p:nvGrpSpPr>
          <p:cNvPr id="31" name="Graphic 6">
            <a:extLst>
              <a:ext uri="{FF2B5EF4-FFF2-40B4-BE49-F238E27FC236}">
                <a16:creationId xmlns:a16="http://schemas.microsoft.com/office/drawing/2014/main" id="{476197D8-5BFA-743C-CD89-92EB41DE228B}"/>
              </a:ext>
            </a:extLst>
          </p:cNvPr>
          <p:cNvGrpSpPr/>
          <p:nvPr userDrawn="1"/>
        </p:nvGrpSpPr>
        <p:grpSpPr>
          <a:xfrm>
            <a:off x="6105057" y="4400040"/>
            <a:ext cx="372508" cy="262137"/>
            <a:chOff x="6105057" y="4400040"/>
            <a:chExt cx="372508" cy="262137"/>
          </a:xfrm>
          <a:solidFill>
            <a:schemeClr val="tx1"/>
          </a:solidFill>
        </p:grpSpPr>
        <p:sp>
          <p:nvSpPr>
            <p:cNvPr id="32" name="Freeform: Shape 31">
              <a:extLst>
                <a:ext uri="{FF2B5EF4-FFF2-40B4-BE49-F238E27FC236}">
                  <a16:creationId xmlns:a16="http://schemas.microsoft.com/office/drawing/2014/main" id="{8A0F88ED-A944-A836-3CDE-93824DE57D0C}"/>
                </a:ext>
              </a:extLst>
            </p:cNvPr>
            <p:cNvSpPr/>
            <p:nvPr/>
          </p:nvSpPr>
          <p:spPr>
            <a:xfrm>
              <a:off x="6105057" y="4400040"/>
              <a:ext cx="170555" cy="180999"/>
            </a:xfrm>
            <a:custGeom>
              <a:avLst/>
              <a:gdLst>
                <a:gd name="connsiteX0" fmla="*/ 141433 w 170555"/>
                <a:gd name="connsiteY0" fmla="*/ 90121 h 180999"/>
                <a:gd name="connsiteX1" fmla="*/ 85579 w 170555"/>
                <a:gd name="connsiteY1" fmla="*/ 23377 h 180999"/>
                <a:gd name="connsiteX2" fmla="*/ 29853 w 170555"/>
                <a:gd name="connsiteY2" fmla="*/ 90121 h 180999"/>
                <a:gd name="connsiteX3" fmla="*/ 85706 w 170555"/>
                <a:gd name="connsiteY3" fmla="*/ 156930 h 180999"/>
                <a:gd name="connsiteX4" fmla="*/ 141561 w 170555"/>
                <a:gd name="connsiteY4" fmla="*/ 90121 h 180999"/>
                <a:gd name="connsiteX5" fmla="*/ 301 w 170555"/>
                <a:gd name="connsiteY5" fmla="*/ 90121 h 180999"/>
                <a:gd name="connsiteX6" fmla="*/ 85706 w 170555"/>
                <a:gd name="connsiteY6" fmla="*/ -188 h 180999"/>
                <a:gd name="connsiteX7" fmla="*/ 170729 w 170555"/>
                <a:gd name="connsiteY7" fmla="*/ 90121 h 180999"/>
                <a:gd name="connsiteX8" fmla="*/ 85706 w 170555"/>
                <a:gd name="connsiteY8" fmla="*/ 180812 h 180999"/>
                <a:gd name="connsiteX9" fmla="*/ 174 w 170555"/>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55" h="180999">
                  <a:moveTo>
                    <a:pt x="141433" y="90121"/>
                  </a:moveTo>
                  <a:cubicBezTo>
                    <a:pt x="141433" y="48342"/>
                    <a:pt x="120735" y="23377"/>
                    <a:pt x="85579" y="23377"/>
                  </a:cubicBezTo>
                  <a:cubicBezTo>
                    <a:pt x="50424" y="23377"/>
                    <a:pt x="29853" y="48533"/>
                    <a:pt x="29853" y="90121"/>
                  </a:cubicBezTo>
                  <a:cubicBezTo>
                    <a:pt x="29853" y="131709"/>
                    <a:pt x="50615" y="156930"/>
                    <a:pt x="85706" y="156930"/>
                  </a:cubicBezTo>
                  <a:cubicBezTo>
                    <a:pt x="120798" y="156930"/>
                    <a:pt x="141561" y="132282"/>
                    <a:pt x="141561" y="90121"/>
                  </a:cubicBezTo>
                  <a:moveTo>
                    <a:pt x="301" y="90121"/>
                  </a:moveTo>
                  <a:cubicBezTo>
                    <a:pt x="301" y="33567"/>
                    <a:pt x="32145" y="-188"/>
                    <a:pt x="85706" y="-188"/>
                  </a:cubicBezTo>
                  <a:cubicBezTo>
                    <a:pt x="139268" y="-188"/>
                    <a:pt x="170729" y="33567"/>
                    <a:pt x="170729" y="90121"/>
                  </a:cubicBezTo>
                  <a:cubicBezTo>
                    <a:pt x="170729" y="146676"/>
                    <a:pt x="138886" y="180812"/>
                    <a:pt x="85706" y="180812"/>
                  </a:cubicBezTo>
                  <a:cubicBezTo>
                    <a:pt x="32527" y="180812"/>
                    <a:pt x="174" y="147440"/>
                    <a:pt x="174" y="90121"/>
                  </a:cubicBezTo>
                </a:path>
              </a:pathLst>
            </a:custGeom>
            <a:grpFill/>
            <a:ln w="6363"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679E9BC9-C03C-49FD-D428-43D67D9E4AE5}"/>
                </a:ext>
              </a:extLst>
            </p:cNvPr>
            <p:cNvSpPr/>
            <p:nvPr/>
          </p:nvSpPr>
          <p:spPr>
            <a:xfrm>
              <a:off x="6310131" y="4400677"/>
              <a:ext cx="167434" cy="261500"/>
            </a:xfrm>
            <a:custGeom>
              <a:avLst/>
              <a:gdLst>
                <a:gd name="connsiteX0" fmla="*/ 140860 w 167434"/>
                <a:gd name="connsiteY0" fmla="*/ 89485 h 261500"/>
                <a:gd name="connsiteX1" fmla="*/ 85006 w 167434"/>
                <a:gd name="connsiteY1" fmla="*/ 23059 h 261500"/>
                <a:gd name="connsiteX2" fmla="*/ 29470 w 167434"/>
                <a:gd name="connsiteY2" fmla="*/ 89485 h 261500"/>
                <a:gd name="connsiteX3" fmla="*/ 85006 w 167434"/>
                <a:gd name="connsiteY3" fmla="*/ 155911 h 261500"/>
                <a:gd name="connsiteX4" fmla="*/ 140860 w 167434"/>
                <a:gd name="connsiteY4" fmla="*/ 89485 h 261500"/>
                <a:gd name="connsiteX5" fmla="*/ 138758 w 167434"/>
                <a:gd name="connsiteY5" fmla="*/ 2997 h 261500"/>
                <a:gd name="connsiteX6" fmla="*/ 167608 w 167434"/>
                <a:gd name="connsiteY6" fmla="*/ 2997 h 261500"/>
                <a:gd name="connsiteX7" fmla="*/ 167608 w 167434"/>
                <a:gd name="connsiteY7" fmla="*/ 180813 h 261500"/>
                <a:gd name="connsiteX8" fmla="*/ 84815 w 167434"/>
                <a:gd name="connsiteY8" fmla="*/ 261313 h 261500"/>
                <a:gd name="connsiteX9" fmla="*/ 4696 w 167434"/>
                <a:gd name="connsiteY9" fmla="*/ 196671 h 261500"/>
                <a:gd name="connsiteX10" fmla="*/ 32145 w 167434"/>
                <a:gd name="connsiteY10" fmla="*/ 193869 h 261500"/>
                <a:gd name="connsiteX11" fmla="*/ 84815 w 167434"/>
                <a:gd name="connsiteY11" fmla="*/ 237749 h 261500"/>
                <a:gd name="connsiteX12" fmla="*/ 138949 w 167434"/>
                <a:gd name="connsiteY12" fmla="*/ 182978 h 261500"/>
                <a:gd name="connsiteX13" fmla="*/ 138949 w 167434"/>
                <a:gd name="connsiteY13" fmla="*/ 119290 h 261500"/>
                <a:gd name="connsiteX14" fmla="*/ 138249 w 167434"/>
                <a:gd name="connsiteY14" fmla="*/ 119290 h 261500"/>
                <a:gd name="connsiteX15" fmla="*/ 73924 w 167434"/>
                <a:gd name="connsiteY15" fmla="*/ 180112 h 261500"/>
                <a:gd name="connsiteX16" fmla="*/ 174 w 167434"/>
                <a:gd name="connsiteY16" fmla="*/ 89803 h 261500"/>
                <a:gd name="connsiteX17" fmla="*/ 73924 w 167434"/>
                <a:gd name="connsiteY17" fmla="*/ -188 h 261500"/>
                <a:gd name="connsiteX18" fmla="*/ 138249 w 167434"/>
                <a:gd name="connsiteY18" fmla="*/ 60252 h 261500"/>
                <a:gd name="connsiteX19" fmla="*/ 138949 w 167434"/>
                <a:gd name="connsiteY19" fmla="*/ 60252 h 2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34" h="261500">
                  <a:moveTo>
                    <a:pt x="140860" y="89485"/>
                  </a:moveTo>
                  <a:cubicBezTo>
                    <a:pt x="140860" y="48724"/>
                    <a:pt x="120480" y="23059"/>
                    <a:pt x="85006" y="23059"/>
                  </a:cubicBezTo>
                  <a:cubicBezTo>
                    <a:pt x="49532" y="23059"/>
                    <a:pt x="29470" y="47642"/>
                    <a:pt x="29470" y="89485"/>
                  </a:cubicBezTo>
                  <a:cubicBezTo>
                    <a:pt x="29470" y="131327"/>
                    <a:pt x="49850" y="155911"/>
                    <a:pt x="85006" y="155911"/>
                  </a:cubicBezTo>
                  <a:cubicBezTo>
                    <a:pt x="120161" y="155911"/>
                    <a:pt x="140860" y="130436"/>
                    <a:pt x="140860" y="89485"/>
                  </a:cubicBezTo>
                  <a:moveTo>
                    <a:pt x="138758" y="2997"/>
                  </a:moveTo>
                  <a:lnTo>
                    <a:pt x="167608" y="2997"/>
                  </a:lnTo>
                  <a:lnTo>
                    <a:pt x="167608" y="180813"/>
                  </a:lnTo>
                  <a:cubicBezTo>
                    <a:pt x="167608" y="231444"/>
                    <a:pt x="136656" y="261313"/>
                    <a:pt x="84815" y="261313"/>
                  </a:cubicBezTo>
                  <a:cubicBezTo>
                    <a:pt x="38132" y="261313"/>
                    <a:pt x="8390" y="237049"/>
                    <a:pt x="4696" y="196671"/>
                  </a:cubicBezTo>
                  <a:lnTo>
                    <a:pt x="32145" y="193869"/>
                  </a:lnTo>
                  <a:cubicBezTo>
                    <a:pt x="34183" y="221254"/>
                    <a:pt x="53926" y="237749"/>
                    <a:pt x="84815" y="237749"/>
                  </a:cubicBezTo>
                  <a:cubicBezTo>
                    <a:pt x="118888" y="237749"/>
                    <a:pt x="138949" y="217433"/>
                    <a:pt x="138949" y="182978"/>
                  </a:cubicBezTo>
                  <a:lnTo>
                    <a:pt x="138949" y="119290"/>
                  </a:lnTo>
                  <a:lnTo>
                    <a:pt x="138249" y="119290"/>
                  </a:lnTo>
                  <a:cubicBezTo>
                    <a:pt x="138249" y="157503"/>
                    <a:pt x="114047" y="180112"/>
                    <a:pt x="73924" y="180112"/>
                  </a:cubicBezTo>
                  <a:cubicBezTo>
                    <a:pt x="27560" y="180112"/>
                    <a:pt x="174" y="146358"/>
                    <a:pt x="174" y="89803"/>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D910C5A3-EEBC-BE72-8984-B50FC8A169B7}"/>
              </a:ext>
            </a:extLst>
          </p:cNvPr>
          <p:cNvSpPr/>
          <p:nvPr userDrawn="1"/>
        </p:nvSpPr>
        <p:spPr>
          <a:xfrm>
            <a:off x="6513612" y="4403734"/>
            <a:ext cx="167307" cy="254813"/>
          </a:xfrm>
          <a:custGeom>
            <a:avLst/>
            <a:gdLst>
              <a:gd name="connsiteX0" fmla="*/ 136355 w 167307"/>
              <a:gd name="connsiteY0" fmla="*/ 0 h 254813"/>
              <a:gd name="connsiteX1" fmla="*/ 167307 w 167307"/>
              <a:gd name="connsiteY1" fmla="*/ 0 h 254813"/>
              <a:gd name="connsiteX2" fmla="*/ 85086 w 167307"/>
              <a:gd name="connsiteY2" fmla="*/ 254814 h 254813"/>
              <a:gd name="connsiteX3" fmla="*/ 54134 w 167307"/>
              <a:gd name="connsiteY3" fmla="*/ 254814 h 254813"/>
              <a:gd name="connsiteX4" fmla="*/ 80501 w 167307"/>
              <a:gd name="connsiteY4" fmla="*/ 173994 h 254813"/>
              <a:gd name="connsiteX5" fmla="*/ 55918 w 167307"/>
              <a:gd name="connsiteY5" fmla="*/ 173994 h 254813"/>
              <a:gd name="connsiteX6" fmla="*/ 0 w 167307"/>
              <a:gd name="connsiteY6" fmla="*/ 0 h 254813"/>
              <a:gd name="connsiteX7" fmla="*/ 30952 w 167307"/>
              <a:gd name="connsiteY7" fmla="*/ 0 h 254813"/>
              <a:gd name="connsiteX8" fmla="*/ 83303 w 167307"/>
              <a:gd name="connsiteY8" fmla="*/ 171829 h 254813"/>
              <a:gd name="connsiteX9" fmla="*/ 84004 w 167307"/>
              <a:gd name="connsiteY9" fmla="*/ 171829 h 254813"/>
              <a:gd name="connsiteX10" fmla="*/ 136355 w 167307"/>
              <a:gd name="connsiteY10" fmla="*/ 0 h 2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07" h="254813">
                <a:moveTo>
                  <a:pt x="136355" y="0"/>
                </a:moveTo>
                <a:lnTo>
                  <a:pt x="167307" y="0"/>
                </a:lnTo>
                <a:lnTo>
                  <a:pt x="85086" y="254814"/>
                </a:lnTo>
                <a:lnTo>
                  <a:pt x="54134" y="254814"/>
                </a:lnTo>
                <a:lnTo>
                  <a:pt x="80501" y="173994"/>
                </a:lnTo>
                <a:lnTo>
                  <a:pt x="55918" y="173994"/>
                </a:lnTo>
                <a:lnTo>
                  <a:pt x="0" y="0"/>
                </a:lnTo>
                <a:lnTo>
                  <a:pt x="30952" y="0"/>
                </a:lnTo>
                <a:lnTo>
                  <a:pt x="83303" y="171829"/>
                </a:lnTo>
                <a:lnTo>
                  <a:pt x="84004" y="171829"/>
                </a:lnTo>
                <a:lnTo>
                  <a:pt x="136355" y="0"/>
                </a:lnTo>
                <a:close/>
              </a:path>
            </a:pathLst>
          </a:custGeom>
          <a:solidFill>
            <a:schemeClr val="tx1"/>
          </a:solidFill>
          <a:ln w="6363"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133DA13E-D4DF-F3CD-D76E-989E522EF319}"/>
              </a:ext>
            </a:extLst>
          </p:cNvPr>
          <p:cNvSpPr/>
          <p:nvPr userDrawn="1"/>
        </p:nvSpPr>
        <p:spPr>
          <a:xfrm>
            <a:off x="4279327" y="4719242"/>
            <a:ext cx="149665" cy="260036"/>
          </a:xfrm>
          <a:custGeom>
            <a:avLst/>
            <a:gdLst>
              <a:gd name="connsiteX0" fmla="*/ 29869 w 149665"/>
              <a:gd name="connsiteY0" fmla="*/ 234752 h 260036"/>
              <a:gd name="connsiteX1" fmla="*/ 149666 w 149665"/>
              <a:gd name="connsiteY1" fmla="*/ 234752 h 260036"/>
              <a:gd name="connsiteX2" fmla="*/ 149666 w 149665"/>
              <a:gd name="connsiteY2" fmla="*/ 260036 h 260036"/>
              <a:gd name="connsiteX3" fmla="*/ 0 w 149665"/>
              <a:gd name="connsiteY3" fmla="*/ 260036 h 260036"/>
              <a:gd name="connsiteX4" fmla="*/ 0 w 149665"/>
              <a:gd name="connsiteY4" fmla="*/ 0 h 260036"/>
              <a:gd name="connsiteX5" fmla="*/ 29869 w 149665"/>
              <a:gd name="connsiteY5" fmla="*/ 0 h 260036"/>
              <a:gd name="connsiteX6" fmla="*/ 29869 w 149665"/>
              <a:gd name="connsiteY6" fmla="*/ 234752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65" h="260036">
                <a:moveTo>
                  <a:pt x="29869" y="234752"/>
                </a:moveTo>
                <a:lnTo>
                  <a:pt x="149666" y="234752"/>
                </a:lnTo>
                <a:lnTo>
                  <a:pt x="149666" y="260036"/>
                </a:lnTo>
                <a:lnTo>
                  <a:pt x="0" y="260036"/>
                </a:lnTo>
                <a:lnTo>
                  <a:pt x="0" y="0"/>
                </a:lnTo>
                <a:lnTo>
                  <a:pt x="29869" y="0"/>
                </a:lnTo>
                <a:lnTo>
                  <a:pt x="29869" y="234752"/>
                </a:lnTo>
                <a:close/>
              </a:path>
            </a:pathLst>
          </a:custGeom>
          <a:solidFill>
            <a:schemeClr val="tx1"/>
          </a:solidFill>
          <a:ln w="6363" cap="flat">
            <a:noFill/>
            <a:prstDash val="solid"/>
            <a:miter/>
          </a:ln>
        </p:spPr>
        <p:txBody>
          <a:bodyPr rtlCol="0" anchor="ctr"/>
          <a:lstStyle/>
          <a:p>
            <a:endParaRPr lang="sv-SE" dirty="0"/>
          </a:p>
        </p:txBody>
      </p:sp>
      <p:grpSp>
        <p:nvGrpSpPr>
          <p:cNvPr id="36" name="Graphic 6">
            <a:extLst>
              <a:ext uri="{FF2B5EF4-FFF2-40B4-BE49-F238E27FC236}">
                <a16:creationId xmlns:a16="http://schemas.microsoft.com/office/drawing/2014/main" id="{B110F81A-67E8-931C-3A10-2DD9C03BD96A}"/>
              </a:ext>
            </a:extLst>
          </p:cNvPr>
          <p:cNvGrpSpPr/>
          <p:nvPr userDrawn="1"/>
        </p:nvGrpSpPr>
        <p:grpSpPr>
          <a:xfrm>
            <a:off x="4450137" y="4745099"/>
            <a:ext cx="494724" cy="237681"/>
            <a:chOff x="4450137" y="4745099"/>
            <a:chExt cx="494724" cy="237681"/>
          </a:xfrm>
          <a:solidFill>
            <a:schemeClr val="tx1"/>
          </a:solidFill>
        </p:grpSpPr>
        <p:sp>
          <p:nvSpPr>
            <p:cNvPr id="37" name="Freeform: Shape 36">
              <a:extLst>
                <a:ext uri="{FF2B5EF4-FFF2-40B4-BE49-F238E27FC236}">
                  <a16:creationId xmlns:a16="http://schemas.microsoft.com/office/drawing/2014/main" id="{E0B26951-2CB1-4735-A071-CB7E681AC9D7}"/>
                </a:ext>
              </a:extLst>
            </p:cNvPr>
            <p:cNvSpPr/>
            <p:nvPr/>
          </p:nvSpPr>
          <p:spPr>
            <a:xfrm>
              <a:off x="4450137" y="4801781"/>
              <a:ext cx="167625" cy="180936"/>
            </a:xfrm>
            <a:custGeom>
              <a:avLst/>
              <a:gdLst>
                <a:gd name="connsiteX0" fmla="*/ 141115 w 167625"/>
                <a:gd name="connsiteY0" fmla="*/ 90185 h 180936"/>
                <a:gd name="connsiteX1" fmla="*/ 85197 w 167625"/>
                <a:gd name="connsiteY1" fmla="*/ 23377 h 180936"/>
                <a:gd name="connsiteX2" fmla="*/ 29661 w 167625"/>
                <a:gd name="connsiteY2" fmla="*/ 90185 h 180936"/>
                <a:gd name="connsiteX3" fmla="*/ 85197 w 167625"/>
                <a:gd name="connsiteY3" fmla="*/ 156930 h 180936"/>
                <a:gd name="connsiteX4" fmla="*/ 141115 w 167625"/>
                <a:gd name="connsiteY4" fmla="*/ 90185 h 180936"/>
                <a:gd name="connsiteX5" fmla="*/ 138949 w 167625"/>
                <a:gd name="connsiteY5" fmla="*/ 3379 h 180936"/>
                <a:gd name="connsiteX6" fmla="*/ 167800 w 167625"/>
                <a:gd name="connsiteY6" fmla="*/ 3379 h 180936"/>
                <a:gd name="connsiteX7" fmla="*/ 167800 w 167625"/>
                <a:gd name="connsiteY7" fmla="*/ 177310 h 180936"/>
                <a:gd name="connsiteX8" fmla="*/ 138949 w 167625"/>
                <a:gd name="connsiteY8" fmla="*/ 177310 h 180936"/>
                <a:gd name="connsiteX9" fmla="*/ 138949 w 167625"/>
                <a:gd name="connsiteY9" fmla="*/ 119991 h 180936"/>
                <a:gd name="connsiteX10" fmla="*/ 138249 w 167625"/>
                <a:gd name="connsiteY10" fmla="*/ 119991 h 180936"/>
                <a:gd name="connsiteX11" fmla="*/ 73924 w 167625"/>
                <a:gd name="connsiteY11" fmla="*/ 180749 h 180936"/>
                <a:gd name="connsiteX12" fmla="*/ 174 w 167625"/>
                <a:gd name="connsiteY12" fmla="*/ 90121 h 180936"/>
                <a:gd name="connsiteX13" fmla="*/ 73924 w 167625"/>
                <a:gd name="connsiteY13" fmla="*/ -188 h 180936"/>
                <a:gd name="connsiteX14" fmla="*/ 138249 w 167625"/>
                <a:gd name="connsiteY14" fmla="*/ 60252 h 180936"/>
                <a:gd name="connsiteX15" fmla="*/ 138949 w 167625"/>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0936">
                  <a:moveTo>
                    <a:pt x="141115" y="90185"/>
                  </a:moveTo>
                  <a:cubicBezTo>
                    <a:pt x="141115" y="49043"/>
                    <a:pt x="120735" y="23377"/>
                    <a:pt x="85197" y="23377"/>
                  </a:cubicBezTo>
                  <a:cubicBezTo>
                    <a:pt x="49659" y="23377"/>
                    <a:pt x="29661" y="48342"/>
                    <a:pt x="29661" y="90185"/>
                  </a:cubicBezTo>
                  <a:cubicBezTo>
                    <a:pt x="29661" y="132027"/>
                    <a:pt x="50105" y="156930"/>
                    <a:pt x="85197" y="156930"/>
                  </a:cubicBezTo>
                  <a:cubicBezTo>
                    <a:pt x="120289" y="156930"/>
                    <a:pt x="141115" y="131454"/>
                    <a:pt x="141115" y="90185"/>
                  </a:cubicBezTo>
                  <a:moveTo>
                    <a:pt x="138949" y="3379"/>
                  </a:moveTo>
                  <a:lnTo>
                    <a:pt x="167800" y="3379"/>
                  </a:lnTo>
                  <a:lnTo>
                    <a:pt x="167800" y="177310"/>
                  </a:lnTo>
                  <a:lnTo>
                    <a:pt x="138949" y="177310"/>
                  </a:lnTo>
                  <a:lnTo>
                    <a:pt x="138949" y="119991"/>
                  </a:lnTo>
                  <a:lnTo>
                    <a:pt x="138249" y="119991"/>
                  </a:lnTo>
                  <a:cubicBezTo>
                    <a:pt x="138249" y="158203"/>
                    <a:pt x="114047" y="180749"/>
                    <a:pt x="73924" y="180749"/>
                  </a:cubicBezTo>
                  <a:cubicBezTo>
                    <a:pt x="27623" y="180749"/>
                    <a:pt x="174" y="146994"/>
                    <a:pt x="174" y="90121"/>
                  </a:cubicBezTo>
                  <a:cubicBezTo>
                    <a:pt x="174" y="33248"/>
                    <a:pt x="27623"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ED9C4837-D87D-D257-6B77-44098EA51C83}"/>
                </a:ext>
              </a:extLst>
            </p:cNvPr>
            <p:cNvSpPr/>
            <p:nvPr/>
          </p:nvSpPr>
          <p:spPr>
            <a:xfrm>
              <a:off x="4659541" y="4801844"/>
              <a:ext cx="147627" cy="180681"/>
            </a:xfrm>
            <a:custGeom>
              <a:avLst/>
              <a:gdLst>
                <a:gd name="connsiteX0" fmla="*/ 174 w 147627"/>
                <a:gd name="connsiteY0" fmla="*/ 121010 h 180681"/>
                <a:gd name="connsiteX1" fmla="*/ 27942 w 147627"/>
                <a:gd name="connsiteY1" fmla="*/ 121010 h 180681"/>
                <a:gd name="connsiteX2" fmla="*/ 73988 w 147627"/>
                <a:gd name="connsiteY2" fmla="*/ 160369 h 180681"/>
                <a:gd name="connsiteX3" fmla="*/ 119652 w 147627"/>
                <a:gd name="connsiteY3" fmla="*/ 130499 h 180681"/>
                <a:gd name="connsiteX4" fmla="*/ 69084 w 147627"/>
                <a:gd name="connsiteY4" fmla="*/ 97127 h 180681"/>
                <a:gd name="connsiteX5" fmla="*/ 5396 w 147627"/>
                <a:gd name="connsiteY5" fmla="*/ 49362 h 180681"/>
                <a:gd name="connsiteX6" fmla="*/ 73924 w 147627"/>
                <a:gd name="connsiteY6" fmla="*/ -188 h 180681"/>
                <a:gd name="connsiteX7" fmla="*/ 142452 w 147627"/>
                <a:gd name="connsiteY7" fmla="*/ 57131 h 180681"/>
                <a:gd name="connsiteX8" fmla="*/ 114748 w 147627"/>
                <a:gd name="connsiteY8" fmla="*/ 57131 h 180681"/>
                <a:gd name="connsiteX9" fmla="*/ 73988 w 147627"/>
                <a:gd name="connsiteY9" fmla="*/ 19556 h 180681"/>
                <a:gd name="connsiteX10" fmla="*/ 33546 w 147627"/>
                <a:gd name="connsiteY10" fmla="*/ 47324 h 180681"/>
                <a:gd name="connsiteX11" fmla="*/ 80357 w 147627"/>
                <a:gd name="connsiteY11" fmla="*/ 75410 h 180681"/>
                <a:gd name="connsiteX12" fmla="*/ 147802 w 147627"/>
                <a:gd name="connsiteY12" fmla="*/ 127825 h 180681"/>
                <a:gd name="connsiteX13" fmla="*/ 73988 w 147627"/>
                <a:gd name="connsiteY13" fmla="*/ 180494 h 180681"/>
                <a:gd name="connsiteX14" fmla="*/ 174 w 147627"/>
                <a:gd name="connsiteY14" fmla="*/ 120755 h 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27" h="180681">
                  <a:moveTo>
                    <a:pt x="174" y="121010"/>
                  </a:moveTo>
                  <a:lnTo>
                    <a:pt x="27942" y="121010"/>
                  </a:lnTo>
                  <a:cubicBezTo>
                    <a:pt x="27942" y="145975"/>
                    <a:pt x="44819" y="160369"/>
                    <a:pt x="73988" y="160369"/>
                  </a:cubicBezTo>
                  <a:cubicBezTo>
                    <a:pt x="103157" y="160369"/>
                    <a:pt x="119652" y="149160"/>
                    <a:pt x="119652" y="130499"/>
                  </a:cubicBezTo>
                  <a:cubicBezTo>
                    <a:pt x="119652" y="106298"/>
                    <a:pt x="95068" y="102031"/>
                    <a:pt x="69084" y="97127"/>
                  </a:cubicBezTo>
                  <a:cubicBezTo>
                    <a:pt x="38832" y="91841"/>
                    <a:pt x="5396" y="85854"/>
                    <a:pt x="5396" y="49362"/>
                  </a:cubicBezTo>
                  <a:cubicBezTo>
                    <a:pt x="5396" y="18728"/>
                    <a:pt x="30872" y="-188"/>
                    <a:pt x="73924" y="-188"/>
                  </a:cubicBezTo>
                  <a:cubicBezTo>
                    <a:pt x="116977" y="-188"/>
                    <a:pt x="142452" y="20893"/>
                    <a:pt x="142452" y="57131"/>
                  </a:cubicBezTo>
                  <a:lnTo>
                    <a:pt x="114748" y="57131"/>
                  </a:lnTo>
                  <a:cubicBezTo>
                    <a:pt x="114748" y="33248"/>
                    <a:pt x="99972" y="19556"/>
                    <a:pt x="73988" y="19556"/>
                  </a:cubicBezTo>
                  <a:cubicBezTo>
                    <a:pt x="48003" y="19556"/>
                    <a:pt x="33546" y="29746"/>
                    <a:pt x="33546" y="47324"/>
                  </a:cubicBezTo>
                  <a:cubicBezTo>
                    <a:pt x="33546" y="67003"/>
                    <a:pt x="55710" y="71206"/>
                    <a:pt x="80357" y="75410"/>
                  </a:cubicBezTo>
                  <a:cubicBezTo>
                    <a:pt x="111564" y="81078"/>
                    <a:pt x="147802" y="87765"/>
                    <a:pt x="147802" y="127825"/>
                  </a:cubicBezTo>
                  <a:cubicBezTo>
                    <a:pt x="147802" y="160815"/>
                    <a:pt x="120352" y="180494"/>
                    <a:pt x="73988" y="180494"/>
                  </a:cubicBezTo>
                  <a:cubicBezTo>
                    <a:pt x="27623" y="180494"/>
                    <a:pt x="174" y="158331"/>
                    <a:pt x="174" y="120755"/>
                  </a:cubicBezTo>
                </a:path>
              </a:pathLst>
            </a:custGeom>
            <a:grpFill/>
            <a:ln w="6363"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8DBD6EF3-2EDE-0FD3-D3B0-EA578ED03453}"/>
                </a:ext>
              </a:extLst>
            </p:cNvPr>
            <p:cNvSpPr/>
            <p:nvPr/>
          </p:nvSpPr>
          <p:spPr>
            <a:xfrm>
              <a:off x="4828504" y="4745099"/>
              <a:ext cx="116357" cy="237681"/>
            </a:xfrm>
            <a:custGeom>
              <a:avLst/>
              <a:gdLst>
                <a:gd name="connsiteX0" fmla="*/ 116531 w 116357"/>
                <a:gd name="connsiteY0" fmla="*/ 81460 h 237681"/>
                <a:gd name="connsiteX1" fmla="*/ 57111 w 116357"/>
                <a:gd name="connsiteY1" fmla="*/ 81460 h 237681"/>
                <a:gd name="connsiteX2" fmla="*/ 57111 w 116357"/>
                <a:gd name="connsiteY2" fmla="*/ 183042 h 237681"/>
                <a:gd name="connsiteX3" fmla="*/ 88954 w 116357"/>
                <a:gd name="connsiteY3" fmla="*/ 213612 h 237681"/>
                <a:gd name="connsiteX4" fmla="*/ 113856 w 116357"/>
                <a:gd name="connsiteY4" fmla="*/ 208007 h 237681"/>
                <a:gd name="connsiteX5" fmla="*/ 113856 w 116357"/>
                <a:gd name="connsiteY5" fmla="*/ 230489 h 237681"/>
                <a:gd name="connsiteX6" fmla="*/ 79847 w 116357"/>
                <a:gd name="connsiteY6" fmla="*/ 237494 h 237681"/>
                <a:gd name="connsiteX7" fmla="*/ 28451 w 116357"/>
                <a:gd name="connsiteY7" fmla="*/ 184825 h 237681"/>
                <a:gd name="connsiteX8" fmla="*/ 28451 w 116357"/>
                <a:gd name="connsiteY8" fmla="*/ 81460 h 237681"/>
                <a:gd name="connsiteX9" fmla="*/ 174 w 116357"/>
                <a:gd name="connsiteY9" fmla="*/ 81460 h 237681"/>
                <a:gd name="connsiteX10" fmla="*/ 174 w 116357"/>
                <a:gd name="connsiteY10" fmla="*/ 60061 h 237681"/>
                <a:gd name="connsiteX11" fmla="*/ 30426 w 116357"/>
                <a:gd name="connsiteY11" fmla="*/ 60061 h 237681"/>
                <a:gd name="connsiteX12" fmla="*/ 30426 w 116357"/>
                <a:gd name="connsiteY12" fmla="*/ -188 h 237681"/>
                <a:gd name="connsiteX13" fmla="*/ 59276 w 116357"/>
                <a:gd name="connsiteY13" fmla="*/ -188 h 237681"/>
                <a:gd name="connsiteX14" fmla="*/ 59276 w 116357"/>
                <a:gd name="connsiteY14" fmla="*/ 14524 h 237681"/>
                <a:gd name="connsiteX15" fmla="*/ 31827 w 116357"/>
                <a:gd name="connsiteY15" fmla="*/ 59488 h 237681"/>
                <a:gd name="connsiteX16" fmla="*/ 31827 w 116357"/>
                <a:gd name="connsiteY16" fmla="*/ 60252 h 237681"/>
                <a:gd name="connsiteX17" fmla="*/ 116531 w 116357"/>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357" h="237681">
                  <a:moveTo>
                    <a:pt x="116531" y="81460"/>
                  </a:moveTo>
                  <a:lnTo>
                    <a:pt x="57111" y="81460"/>
                  </a:lnTo>
                  <a:lnTo>
                    <a:pt x="57111" y="183042"/>
                  </a:lnTo>
                  <a:cubicBezTo>
                    <a:pt x="57111" y="202148"/>
                    <a:pt x="68702" y="213612"/>
                    <a:pt x="88954" y="213612"/>
                  </a:cubicBezTo>
                  <a:cubicBezTo>
                    <a:pt x="97571" y="213624"/>
                    <a:pt x="106080" y="211713"/>
                    <a:pt x="113856" y="208007"/>
                  </a:cubicBezTo>
                  <a:lnTo>
                    <a:pt x="113856" y="230489"/>
                  </a:lnTo>
                  <a:cubicBezTo>
                    <a:pt x="103119" y="235125"/>
                    <a:pt x="91547" y="237513"/>
                    <a:pt x="79847" y="237494"/>
                  </a:cubicBezTo>
                  <a:cubicBezTo>
                    <a:pt x="47494" y="237494"/>
                    <a:pt x="28451" y="218388"/>
                    <a:pt x="28451" y="184825"/>
                  </a:cubicBezTo>
                  <a:lnTo>
                    <a:pt x="28451" y="81460"/>
                  </a:lnTo>
                  <a:lnTo>
                    <a:pt x="174" y="81460"/>
                  </a:lnTo>
                  <a:lnTo>
                    <a:pt x="174" y="60061"/>
                  </a:lnTo>
                  <a:lnTo>
                    <a:pt x="30426" y="60061"/>
                  </a:lnTo>
                  <a:lnTo>
                    <a:pt x="30426" y="-188"/>
                  </a:lnTo>
                  <a:lnTo>
                    <a:pt x="59276" y="-188"/>
                  </a:lnTo>
                  <a:lnTo>
                    <a:pt x="59276" y="14524"/>
                  </a:lnTo>
                  <a:cubicBezTo>
                    <a:pt x="59187" y="33446"/>
                    <a:pt x="48615" y="50763"/>
                    <a:pt x="31827" y="59488"/>
                  </a:cubicBezTo>
                  <a:lnTo>
                    <a:pt x="31827" y="60252"/>
                  </a:lnTo>
                  <a:lnTo>
                    <a:pt x="116531" y="60252"/>
                  </a:lnTo>
                  <a:close/>
                </a:path>
              </a:pathLst>
            </a:custGeom>
            <a:grpFill/>
            <a:ln w="6363" cap="flat">
              <a:noFill/>
              <a:prstDash val="solid"/>
              <a:miter/>
            </a:ln>
          </p:spPr>
          <p:txBody>
            <a:bodyPr rtlCol="0" anchor="ctr"/>
            <a:lstStyle/>
            <a:p>
              <a:endParaRPr lang="sv-SE" dirty="0"/>
            </a:p>
          </p:txBody>
        </p:sp>
      </p:grpSp>
      <p:sp>
        <p:nvSpPr>
          <p:cNvPr id="40" name="Freeform: Shape 39">
            <a:extLst>
              <a:ext uri="{FF2B5EF4-FFF2-40B4-BE49-F238E27FC236}">
                <a16:creationId xmlns:a16="http://schemas.microsoft.com/office/drawing/2014/main" id="{9E21F8C3-859D-8FE0-9C82-D2F105484B3A}"/>
              </a:ext>
            </a:extLst>
          </p:cNvPr>
          <p:cNvSpPr/>
          <p:nvPr userDrawn="1"/>
        </p:nvSpPr>
        <p:spPr>
          <a:xfrm>
            <a:off x="4979698"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1"/>
          </a:solidFill>
          <a:ln w="6363" cap="flat">
            <a:noFill/>
            <a:prstDash val="solid"/>
            <a:miter/>
          </a:ln>
        </p:spPr>
        <p:txBody>
          <a:bodyPr rtlCol="0" anchor="ctr"/>
          <a:lstStyle/>
          <a:p>
            <a:endParaRPr lang="sv-SE" dirty="0"/>
          </a:p>
        </p:txBody>
      </p:sp>
      <p:grpSp>
        <p:nvGrpSpPr>
          <p:cNvPr id="41" name="Graphic 6">
            <a:extLst>
              <a:ext uri="{FF2B5EF4-FFF2-40B4-BE49-F238E27FC236}">
                <a16:creationId xmlns:a16="http://schemas.microsoft.com/office/drawing/2014/main" id="{EA3D7F52-1830-7034-5064-9E0563E698CC}"/>
              </a:ext>
            </a:extLst>
          </p:cNvPr>
          <p:cNvGrpSpPr/>
          <p:nvPr userDrawn="1"/>
        </p:nvGrpSpPr>
        <p:grpSpPr>
          <a:xfrm>
            <a:off x="5062874" y="4801844"/>
            <a:ext cx="361936" cy="261755"/>
            <a:chOff x="5062874" y="4801844"/>
            <a:chExt cx="361936" cy="261755"/>
          </a:xfrm>
          <a:solidFill>
            <a:schemeClr val="tx1"/>
          </a:solidFill>
        </p:grpSpPr>
        <p:sp>
          <p:nvSpPr>
            <p:cNvPr id="42" name="Freeform: Shape 41">
              <a:extLst>
                <a:ext uri="{FF2B5EF4-FFF2-40B4-BE49-F238E27FC236}">
                  <a16:creationId xmlns:a16="http://schemas.microsoft.com/office/drawing/2014/main" id="{A86DB220-3559-D8A4-DFC4-5A885678CB90}"/>
                </a:ext>
              </a:extLst>
            </p:cNvPr>
            <p:cNvSpPr/>
            <p:nvPr/>
          </p:nvSpPr>
          <p:spPr>
            <a:xfrm>
              <a:off x="5062874" y="4801844"/>
              <a:ext cx="151512" cy="177433"/>
            </a:xfrm>
            <a:custGeom>
              <a:avLst/>
              <a:gdLst>
                <a:gd name="connsiteX0" fmla="*/ 151687 w 151512"/>
                <a:gd name="connsiteY0" fmla="*/ 68977 h 177433"/>
                <a:gd name="connsiteX1" fmla="*/ 151687 w 151512"/>
                <a:gd name="connsiteY1" fmla="*/ 177246 h 177433"/>
                <a:gd name="connsiteX2" fmla="*/ 123091 w 151512"/>
                <a:gd name="connsiteY2" fmla="*/ 177246 h 177433"/>
                <a:gd name="connsiteX3" fmla="*/ 123091 w 151512"/>
                <a:gd name="connsiteY3" fmla="*/ 69678 h 177433"/>
                <a:gd name="connsiteX4" fmla="*/ 78510 w 151512"/>
                <a:gd name="connsiteY4" fmla="*/ 23313 h 177433"/>
                <a:gd name="connsiteX5" fmla="*/ 28961 w 151512"/>
                <a:gd name="connsiteY5" fmla="*/ 82033 h 177433"/>
                <a:gd name="connsiteX6" fmla="*/ 28961 w 151512"/>
                <a:gd name="connsiteY6" fmla="*/ 177246 h 177433"/>
                <a:gd name="connsiteX7" fmla="*/ 174 w 151512"/>
                <a:gd name="connsiteY7" fmla="*/ 177246 h 177433"/>
                <a:gd name="connsiteX8" fmla="*/ 174 w 151512"/>
                <a:gd name="connsiteY8" fmla="*/ 3316 h 177433"/>
                <a:gd name="connsiteX9" fmla="*/ 29025 w 151512"/>
                <a:gd name="connsiteY9" fmla="*/ 3316 h 177433"/>
                <a:gd name="connsiteX10" fmla="*/ 29025 w 151512"/>
                <a:gd name="connsiteY10" fmla="*/ 62991 h 177433"/>
                <a:gd name="connsiteX11" fmla="*/ 29725 w 151512"/>
                <a:gd name="connsiteY11" fmla="*/ 62991 h 177433"/>
                <a:gd name="connsiteX12" fmla="*/ 88763 w 151512"/>
                <a:gd name="connsiteY12" fmla="*/ -188 h 177433"/>
                <a:gd name="connsiteX13" fmla="*/ 151687 w 151512"/>
                <a:gd name="connsiteY13" fmla="*/ 68977 h 17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433">
                  <a:moveTo>
                    <a:pt x="151687" y="68977"/>
                  </a:moveTo>
                  <a:lnTo>
                    <a:pt x="151687" y="177246"/>
                  </a:lnTo>
                  <a:lnTo>
                    <a:pt x="123091" y="177246"/>
                  </a:lnTo>
                  <a:lnTo>
                    <a:pt x="123091" y="69678"/>
                  </a:lnTo>
                  <a:cubicBezTo>
                    <a:pt x="123091" y="40509"/>
                    <a:pt x="106914" y="23313"/>
                    <a:pt x="78510" y="23313"/>
                  </a:cubicBezTo>
                  <a:cubicBezTo>
                    <a:pt x="47176" y="23313"/>
                    <a:pt x="28961" y="45158"/>
                    <a:pt x="28961" y="82033"/>
                  </a:cubicBezTo>
                  <a:lnTo>
                    <a:pt x="28961" y="177246"/>
                  </a:lnTo>
                  <a:lnTo>
                    <a:pt x="174" y="177246"/>
                  </a:lnTo>
                  <a:lnTo>
                    <a:pt x="174" y="3316"/>
                  </a:lnTo>
                  <a:lnTo>
                    <a:pt x="29025" y="3316"/>
                  </a:lnTo>
                  <a:lnTo>
                    <a:pt x="29025" y="62991"/>
                  </a:lnTo>
                  <a:lnTo>
                    <a:pt x="29725" y="62991"/>
                  </a:lnTo>
                  <a:cubicBezTo>
                    <a:pt x="29725" y="23313"/>
                    <a:pt x="51825" y="-188"/>
                    <a:pt x="88763" y="-188"/>
                  </a:cubicBezTo>
                  <a:cubicBezTo>
                    <a:pt x="128441" y="-188"/>
                    <a:pt x="151687" y="25288"/>
                    <a:pt x="151687" y="68977"/>
                  </a:cubicBezTo>
                </a:path>
              </a:pathLst>
            </a:custGeom>
            <a:grpFill/>
            <a:ln w="6363"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D6BE1CE3-FB77-7350-4D25-A77FF365741F}"/>
                </a:ext>
              </a:extLst>
            </p:cNvPr>
            <p:cNvSpPr/>
            <p:nvPr/>
          </p:nvSpPr>
          <p:spPr>
            <a:xfrm>
              <a:off x="5257312" y="4801844"/>
              <a:ext cx="167498" cy="261755"/>
            </a:xfrm>
            <a:custGeom>
              <a:avLst/>
              <a:gdLst>
                <a:gd name="connsiteX0" fmla="*/ 140987 w 167498"/>
                <a:gd name="connsiteY0" fmla="*/ 89548 h 261755"/>
                <a:gd name="connsiteX1" fmla="*/ 85070 w 167498"/>
                <a:gd name="connsiteY1" fmla="*/ 23122 h 261755"/>
                <a:gd name="connsiteX2" fmla="*/ 29534 w 167498"/>
                <a:gd name="connsiteY2" fmla="*/ 89548 h 261755"/>
                <a:gd name="connsiteX3" fmla="*/ 85070 w 167498"/>
                <a:gd name="connsiteY3" fmla="*/ 155974 h 261755"/>
                <a:gd name="connsiteX4" fmla="*/ 140987 w 167498"/>
                <a:gd name="connsiteY4" fmla="*/ 89548 h 261755"/>
                <a:gd name="connsiteX5" fmla="*/ 138822 w 167498"/>
                <a:gd name="connsiteY5" fmla="*/ 3316 h 261755"/>
                <a:gd name="connsiteX6" fmla="*/ 167672 w 167498"/>
                <a:gd name="connsiteY6" fmla="*/ 3316 h 261755"/>
                <a:gd name="connsiteX7" fmla="*/ 167672 w 167498"/>
                <a:gd name="connsiteY7" fmla="*/ 181131 h 261755"/>
                <a:gd name="connsiteX8" fmla="*/ 84879 w 167498"/>
                <a:gd name="connsiteY8" fmla="*/ 261568 h 261755"/>
                <a:gd name="connsiteX9" fmla="*/ 4760 w 167498"/>
                <a:gd name="connsiteY9" fmla="*/ 196925 h 261755"/>
                <a:gd name="connsiteX10" fmla="*/ 32145 w 167498"/>
                <a:gd name="connsiteY10" fmla="*/ 194123 h 261755"/>
                <a:gd name="connsiteX11" fmla="*/ 84879 w 167498"/>
                <a:gd name="connsiteY11" fmla="*/ 238068 h 261755"/>
                <a:gd name="connsiteX12" fmla="*/ 138949 w 167498"/>
                <a:gd name="connsiteY12" fmla="*/ 183233 h 261755"/>
                <a:gd name="connsiteX13" fmla="*/ 138949 w 167498"/>
                <a:gd name="connsiteY13" fmla="*/ 119227 h 261755"/>
                <a:gd name="connsiteX14" fmla="*/ 138249 w 167498"/>
                <a:gd name="connsiteY14" fmla="*/ 119227 h 261755"/>
                <a:gd name="connsiteX15" fmla="*/ 73924 w 167498"/>
                <a:gd name="connsiteY15" fmla="*/ 180048 h 261755"/>
                <a:gd name="connsiteX16" fmla="*/ 174 w 167498"/>
                <a:gd name="connsiteY16" fmla="*/ 89740 h 261755"/>
                <a:gd name="connsiteX17" fmla="*/ 73924 w 167498"/>
                <a:gd name="connsiteY17" fmla="*/ -188 h 261755"/>
                <a:gd name="connsiteX18" fmla="*/ 138249 w 167498"/>
                <a:gd name="connsiteY18" fmla="*/ 60252 h 261755"/>
                <a:gd name="connsiteX19" fmla="*/ 138822 w 167498"/>
                <a:gd name="connsiteY19" fmla="*/ 60252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98" h="261755">
                  <a:moveTo>
                    <a:pt x="140987" y="89548"/>
                  </a:moveTo>
                  <a:cubicBezTo>
                    <a:pt x="140987" y="48788"/>
                    <a:pt x="120607" y="23122"/>
                    <a:pt x="85070" y="23122"/>
                  </a:cubicBezTo>
                  <a:cubicBezTo>
                    <a:pt x="49532" y="23122"/>
                    <a:pt x="29534" y="47706"/>
                    <a:pt x="29534" y="89548"/>
                  </a:cubicBezTo>
                  <a:cubicBezTo>
                    <a:pt x="29534" y="131391"/>
                    <a:pt x="49978" y="155974"/>
                    <a:pt x="85070" y="155974"/>
                  </a:cubicBezTo>
                  <a:cubicBezTo>
                    <a:pt x="120161" y="155974"/>
                    <a:pt x="140987" y="130499"/>
                    <a:pt x="140987" y="89548"/>
                  </a:cubicBezTo>
                  <a:moveTo>
                    <a:pt x="138822" y="3316"/>
                  </a:moveTo>
                  <a:lnTo>
                    <a:pt x="167672" y="3316"/>
                  </a:lnTo>
                  <a:lnTo>
                    <a:pt x="167672" y="181131"/>
                  </a:lnTo>
                  <a:cubicBezTo>
                    <a:pt x="167672" y="231699"/>
                    <a:pt x="136720" y="261568"/>
                    <a:pt x="84879" y="261568"/>
                  </a:cubicBezTo>
                  <a:cubicBezTo>
                    <a:pt x="38132" y="261568"/>
                    <a:pt x="8454" y="237367"/>
                    <a:pt x="4760" y="196925"/>
                  </a:cubicBezTo>
                  <a:lnTo>
                    <a:pt x="32145" y="194123"/>
                  </a:lnTo>
                  <a:cubicBezTo>
                    <a:pt x="34247" y="221509"/>
                    <a:pt x="53926" y="238068"/>
                    <a:pt x="84879" y="238068"/>
                  </a:cubicBezTo>
                  <a:cubicBezTo>
                    <a:pt x="118951" y="238068"/>
                    <a:pt x="138949" y="217688"/>
                    <a:pt x="138949" y="183233"/>
                  </a:cubicBezTo>
                  <a:lnTo>
                    <a:pt x="138949" y="119227"/>
                  </a:lnTo>
                  <a:lnTo>
                    <a:pt x="138249" y="119227"/>
                  </a:lnTo>
                  <a:cubicBezTo>
                    <a:pt x="138249" y="157439"/>
                    <a:pt x="114047" y="180048"/>
                    <a:pt x="73924" y="180048"/>
                  </a:cubicBezTo>
                  <a:cubicBezTo>
                    <a:pt x="27623" y="180048"/>
                    <a:pt x="174" y="146358"/>
                    <a:pt x="174" y="89740"/>
                  </a:cubicBezTo>
                  <a:cubicBezTo>
                    <a:pt x="174" y="33121"/>
                    <a:pt x="27623" y="-188"/>
                    <a:pt x="73924" y="-188"/>
                  </a:cubicBezTo>
                  <a:cubicBezTo>
                    <a:pt x="114047" y="-188"/>
                    <a:pt x="138249" y="22294"/>
                    <a:pt x="138249" y="60252"/>
                  </a:cubicBezTo>
                  <a:lnTo>
                    <a:pt x="138822" y="60252"/>
                  </a:lnTo>
                  <a:close/>
                </a:path>
              </a:pathLst>
            </a:custGeom>
            <a:grpFill/>
            <a:ln w="6363" cap="flat">
              <a:noFill/>
              <a:prstDash val="solid"/>
              <a:miter/>
            </a:ln>
          </p:spPr>
          <p:txBody>
            <a:bodyPr rtlCol="0" anchor="ctr"/>
            <a:lstStyle/>
            <a:p>
              <a:endParaRPr lang="sv-SE" dirty="0"/>
            </a:p>
          </p:txBody>
        </p:sp>
      </p:grpSp>
      <p:sp>
        <p:nvSpPr>
          <p:cNvPr id="44" name="Freeform: Shape 43">
            <a:extLst>
              <a:ext uri="{FF2B5EF4-FFF2-40B4-BE49-F238E27FC236}">
                <a16:creationId xmlns:a16="http://schemas.microsoft.com/office/drawing/2014/main" id="{8A287222-C32E-17B0-D2EC-B52C0C33C5FF}"/>
              </a:ext>
            </a:extLst>
          </p:cNvPr>
          <p:cNvSpPr/>
          <p:nvPr userDrawn="1"/>
        </p:nvSpPr>
        <p:spPr>
          <a:xfrm>
            <a:off x="5562885"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1"/>
          </a:solidFill>
          <a:ln w="6363" cap="flat">
            <a:noFill/>
            <a:prstDash val="solid"/>
            <a:miter/>
          </a:ln>
        </p:spPr>
        <p:txBody>
          <a:bodyPr rtlCol="0" anchor="ctr"/>
          <a:lstStyle/>
          <a:p>
            <a:endParaRPr lang="sv-SE" dirty="0"/>
          </a:p>
        </p:txBody>
      </p:sp>
      <p:grpSp>
        <p:nvGrpSpPr>
          <p:cNvPr id="45" name="Graphic 6">
            <a:extLst>
              <a:ext uri="{FF2B5EF4-FFF2-40B4-BE49-F238E27FC236}">
                <a16:creationId xmlns:a16="http://schemas.microsoft.com/office/drawing/2014/main" id="{F00131C8-7864-DA6E-1DC6-D1E2F50DAF3F}"/>
              </a:ext>
            </a:extLst>
          </p:cNvPr>
          <p:cNvGrpSpPr/>
          <p:nvPr userDrawn="1"/>
        </p:nvGrpSpPr>
        <p:grpSpPr>
          <a:xfrm>
            <a:off x="5646252" y="4745099"/>
            <a:ext cx="1036004" cy="315061"/>
            <a:chOff x="5646252" y="4745099"/>
            <a:chExt cx="1036004" cy="315061"/>
          </a:xfrm>
          <a:solidFill>
            <a:schemeClr val="tx1"/>
          </a:solidFill>
        </p:grpSpPr>
        <p:sp>
          <p:nvSpPr>
            <p:cNvPr id="46" name="Freeform: Shape 45">
              <a:extLst>
                <a:ext uri="{FF2B5EF4-FFF2-40B4-BE49-F238E27FC236}">
                  <a16:creationId xmlns:a16="http://schemas.microsoft.com/office/drawing/2014/main" id="{9053FF08-489A-13DC-003B-6BC39EDC990C}"/>
                </a:ext>
              </a:extLst>
            </p:cNvPr>
            <p:cNvSpPr/>
            <p:nvPr/>
          </p:nvSpPr>
          <p:spPr>
            <a:xfrm>
              <a:off x="5646252" y="4801844"/>
              <a:ext cx="267360" cy="177497"/>
            </a:xfrm>
            <a:custGeom>
              <a:avLst/>
              <a:gdLst>
                <a:gd name="connsiteX0" fmla="*/ 267471 w 267360"/>
                <a:gd name="connsiteY0" fmla="*/ 67258 h 177497"/>
                <a:gd name="connsiteX1" fmla="*/ 267471 w 267360"/>
                <a:gd name="connsiteY1" fmla="*/ 177246 h 177497"/>
                <a:gd name="connsiteX2" fmla="*/ 238684 w 267360"/>
                <a:gd name="connsiteY2" fmla="*/ 177246 h 177497"/>
                <a:gd name="connsiteX3" fmla="*/ 238684 w 267360"/>
                <a:gd name="connsiteY3" fmla="*/ 67958 h 177497"/>
                <a:gd name="connsiteX4" fmla="*/ 196141 w 267360"/>
                <a:gd name="connsiteY4" fmla="*/ 23377 h 177497"/>
                <a:gd name="connsiteX5" fmla="*/ 148057 w 267360"/>
                <a:gd name="connsiteY5" fmla="*/ 80314 h 177497"/>
                <a:gd name="connsiteX6" fmla="*/ 148057 w 267360"/>
                <a:gd name="connsiteY6" fmla="*/ 177310 h 177497"/>
                <a:gd name="connsiteX7" fmla="*/ 119270 w 267360"/>
                <a:gd name="connsiteY7" fmla="*/ 177310 h 177497"/>
                <a:gd name="connsiteX8" fmla="*/ 119270 w 267360"/>
                <a:gd name="connsiteY8" fmla="*/ 67958 h 177497"/>
                <a:gd name="connsiteX9" fmla="*/ 76790 w 267360"/>
                <a:gd name="connsiteY9" fmla="*/ 23377 h 177497"/>
                <a:gd name="connsiteX10" fmla="*/ 28961 w 267360"/>
                <a:gd name="connsiteY10" fmla="*/ 80314 h 177497"/>
                <a:gd name="connsiteX11" fmla="*/ 28961 w 267360"/>
                <a:gd name="connsiteY11" fmla="*/ 177310 h 177497"/>
                <a:gd name="connsiteX12" fmla="*/ 174 w 267360"/>
                <a:gd name="connsiteY12" fmla="*/ 177310 h 177497"/>
                <a:gd name="connsiteX13" fmla="*/ 174 w 267360"/>
                <a:gd name="connsiteY13" fmla="*/ 3316 h 177497"/>
                <a:gd name="connsiteX14" fmla="*/ 28961 w 267360"/>
                <a:gd name="connsiteY14" fmla="*/ 3316 h 177497"/>
                <a:gd name="connsiteX15" fmla="*/ 28961 w 267360"/>
                <a:gd name="connsiteY15" fmla="*/ 61653 h 177497"/>
                <a:gd name="connsiteX16" fmla="*/ 29661 w 267360"/>
                <a:gd name="connsiteY16" fmla="*/ 61653 h 177497"/>
                <a:gd name="connsiteX17" fmla="*/ 87617 w 267360"/>
                <a:gd name="connsiteY17" fmla="*/ -188 h 177497"/>
                <a:gd name="connsiteX18" fmla="*/ 148120 w 267360"/>
                <a:gd name="connsiteY18" fmla="*/ 61653 h 177497"/>
                <a:gd name="connsiteX19" fmla="*/ 148821 w 267360"/>
                <a:gd name="connsiteY19" fmla="*/ 61653 h 177497"/>
                <a:gd name="connsiteX20" fmla="*/ 206458 w 267360"/>
                <a:gd name="connsiteY20" fmla="*/ -188 h 177497"/>
                <a:gd name="connsiteX21" fmla="*/ 267534 w 267360"/>
                <a:gd name="connsiteY21" fmla="*/ 67258 h 1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360" h="177497">
                  <a:moveTo>
                    <a:pt x="267471" y="67258"/>
                  </a:moveTo>
                  <a:lnTo>
                    <a:pt x="267471" y="177246"/>
                  </a:lnTo>
                  <a:lnTo>
                    <a:pt x="238684" y="177246"/>
                  </a:lnTo>
                  <a:lnTo>
                    <a:pt x="238684" y="67958"/>
                  </a:lnTo>
                  <a:cubicBezTo>
                    <a:pt x="238684" y="39808"/>
                    <a:pt x="222889" y="23377"/>
                    <a:pt x="196141" y="23377"/>
                  </a:cubicBezTo>
                  <a:cubicBezTo>
                    <a:pt x="165953" y="23377"/>
                    <a:pt x="148057" y="44458"/>
                    <a:pt x="148057" y="80314"/>
                  </a:cubicBezTo>
                  <a:lnTo>
                    <a:pt x="148057" y="177310"/>
                  </a:lnTo>
                  <a:lnTo>
                    <a:pt x="119270" y="177310"/>
                  </a:lnTo>
                  <a:lnTo>
                    <a:pt x="119270" y="67958"/>
                  </a:lnTo>
                  <a:cubicBezTo>
                    <a:pt x="119270" y="39808"/>
                    <a:pt x="103794" y="23377"/>
                    <a:pt x="76790" y="23377"/>
                  </a:cubicBezTo>
                  <a:cubicBezTo>
                    <a:pt x="46475" y="23377"/>
                    <a:pt x="28961" y="44458"/>
                    <a:pt x="28961" y="80314"/>
                  </a:cubicBezTo>
                  <a:lnTo>
                    <a:pt x="28961" y="177310"/>
                  </a:lnTo>
                  <a:lnTo>
                    <a:pt x="174" y="177310"/>
                  </a:lnTo>
                  <a:lnTo>
                    <a:pt x="174" y="3316"/>
                  </a:lnTo>
                  <a:lnTo>
                    <a:pt x="28961" y="3316"/>
                  </a:lnTo>
                  <a:lnTo>
                    <a:pt x="28961" y="61653"/>
                  </a:lnTo>
                  <a:lnTo>
                    <a:pt x="29661" y="61653"/>
                  </a:lnTo>
                  <a:cubicBezTo>
                    <a:pt x="29661" y="22613"/>
                    <a:pt x="51124" y="-188"/>
                    <a:pt x="87617" y="-188"/>
                  </a:cubicBezTo>
                  <a:cubicBezTo>
                    <a:pt x="125830" y="-188"/>
                    <a:pt x="148120" y="24396"/>
                    <a:pt x="148120" y="61653"/>
                  </a:cubicBezTo>
                  <a:lnTo>
                    <a:pt x="148821" y="61653"/>
                  </a:lnTo>
                  <a:cubicBezTo>
                    <a:pt x="148821" y="22613"/>
                    <a:pt x="170220" y="-188"/>
                    <a:pt x="206458" y="-188"/>
                  </a:cubicBezTo>
                  <a:cubicBezTo>
                    <a:pt x="245053" y="-188"/>
                    <a:pt x="267534" y="24715"/>
                    <a:pt x="267534" y="67258"/>
                  </a:cubicBezTo>
                </a:path>
              </a:pathLst>
            </a:custGeom>
            <a:grpFill/>
            <a:ln w="6363"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FF90D773-2AA0-1B2E-9769-B2FA1FC9719D}"/>
                </a:ext>
              </a:extLst>
            </p:cNvPr>
            <p:cNvSpPr/>
            <p:nvPr/>
          </p:nvSpPr>
          <p:spPr>
            <a:xfrm>
              <a:off x="5966600" y="4801908"/>
              <a:ext cx="167625" cy="258252"/>
            </a:xfrm>
            <a:custGeom>
              <a:avLst/>
              <a:gdLst>
                <a:gd name="connsiteX0" fmla="*/ 138312 w 167625"/>
                <a:gd name="connsiteY0" fmla="*/ 90058 h 258252"/>
                <a:gd name="connsiteX1" fmla="*/ 82395 w 167625"/>
                <a:gd name="connsiteY1" fmla="*/ 23249 h 258252"/>
                <a:gd name="connsiteX2" fmla="*/ 26541 w 167625"/>
                <a:gd name="connsiteY2" fmla="*/ 90058 h 258252"/>
                <a:gd name="connsiteX3" fmla="*/ 82395 w 167625"/>
                <a:gd name="connsiteY3" fmla="*/ 157184 h 258252"/>
                <a:gd name="connsiteX4" fmla="*/ 138312 w 167625"/>
                <a:gd name="connsiteY4" fmla="*/ 90058 h 258252"/>
                <a:gd name="connsiteX5" fmla="*/ 167800 w 167625"/>
                <a:gd name="connsiteY5" fmla="*/ 90058 h 258252"/>
                <a:gd name="connsiteX6" fmla="*/ 93604 w 167625"/>
                <a:gd name="connsiteY6" fmla="*/ 180685 h 258252"/>
                <a:gd name="connsiteX7" fmla="*/ 29916 w 167625"/>
                <a:gd name="connsiteY7" fmla="*/ 119927 h 258252"/>
                <a:gd name="connsiteX8" fmla="*/ 29216 w 167625"/>
                <a:gd name="connsiteY8" fmla="*/ 119927 h 258252"/>
                <a:gd name="connsiteX9" fmla="*/ 29216 w 167625"/>
                <a:gd name="connsiteY9" fmla="*/ 258065 h 258252"/>
                <a:gd name="connsiteX10" fmla="*/ 174 w 167625"/>
                <a:gd name="connsiteY10" fmla="*/ 258065 h 258252"/>
                <a:gd name="connsiteX11" fmla="*/ 174 w 167625"/>
                <a:gd name="connsiteY11" fmla="*/ 3315 h 258252"/>
                <a:gd name="connsiteX12" fmla="*/ 28961 w 167625"/>
                <a:gd name="connsiteY12" fmla="*/ 3315 h 258252"/>
                <a:gd name="connsiteX13" fmla="*/ 28961 w 167625"/>
                <a:gd name="connsiteY13" fmla="*/ 60252 h 258252"/>
                <a:gd name="connsiteX14" fmla="*/ 29661 w 167625"/>
                <a:gd name="connsiteY14" fmla="*/ 60252 h 258252"/>
                <a:gd name="connsiteX15" fmla="*/ 93349 w 167625"/>
                <a:gd name="connsiteY15" fmla="*/ -188 h 258252"/>
                <a:gd name="connsiteX16" fmla="*/ 167545 w 167625"/>
                <a:gd name="connsiteY16" fmla="*/ 90121 h 2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25" h="258252">
                  <a:moveTo>
                    <a:pt x="138312" y="90058"/>
                  </a:moveTo>
                  <a:cubicBezTo>
                    <a:pt x="138312" y="48215"/>
                    <a:pt x="117550" y="23249"/>
                    <a:pt x="82395" y="23249"/>
                  </a:cubicBezTo>
                  <a:cubicBezTo>
                    <a:pt x="47239" y="23249"/>
                    <a:pt x="26541" y="48724"/>
                    <a:pt x="26541" y="90058"/>
                  </a:cubicBezTo>
                  <a:cubicBezTo>
                    <a:pt x="26541" y="131391"/>
                    <a:pt x="47239" y="157184"/>
                    <a:pt x="82395" y="157184"/>
                  </a:cubicBezTo>
                  <a:cubicBezTo>
                    <a:pt x="117550" y="157184"/>
                    <a:pt x="138312" y="132219"/>
                    <a:pt x="138312" y="90058"/>
                  </a:cubicBezTo>
                  <a:moveTo>
                    <a:pt x="167800" y="90058"/>
                  </a:moveTo>
                  <a:cubicBezTo>
                    <a:pt x="167800" y="146931"/>
                    <a:pt x="140032" y="180685"/>
                    <a:pt x="93604" y="180685"/>
                  </a:cubicBezTo>
                  <a:cubicBezTo>
                    <a:pt x="53608" y="180685"/>
                    <a:pt x="29916" y="157821"/>
                    <a:pt x="29916" y="119927"/>
                  </a:cubicBezTo>
                  <a:lnTo>
                    <a:pt x="29216" y="119927"/>
                  </a:lnTo>
                  <a:lnTo>
                    <a:pt x="29216" y="258065"/>
                  </a:lnTo>
                  <a:lnTo>
                    <a:pt x="174" y="258065"/>
                  </a:lnTo>
                  <a:lnTo>
                    <a:pt x="174" y="3315"/>
                  </a:lnTo>
                  <a:lnTo>
                    <a:pt x="28961" y="3315"/>
                  </a:lnTo>
                  <a:lnTo>
                    <a:pt x="28961" y="60252"/>
                  </a:lnTo>
                  <a:lnTo>
                    <a:pt x="29661" y="60252"/>
                  </a:lnTo>
                  <a:cubicBezTo>
                    <a:pt x="29661" y="22039"/>
                    <a:pt x="53608" y="-188"/>
                    <a:pt x="93349" y="-188"/>
                  </a:cubicBezTo>
                  <a:cubicBezTo>
                    <a:pt x="139777" y="-188"/>
                    <a:pt x="167545" y="33503"/>
                    <a:pt x="167545" y="90121"/>
                  </a:cubicBezTo>
                </a:path>
              </a:pathLst>
            </a:custGeom>
            <a:grpFill/>
            <a:ln w="6363"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DBD15191-BB60-134D-EAA0-9E8CC3E374EB}"/>
                </a:ext>
              </a:extLst>
            </p:cNvPr>
            <p:cNvSpPr/>
            <p:nvPr/>
          </p:nvSpPr>
          <p:spPr>
            <a:xfrm>
              <a:off x="6168617" y="4801781"/>
              <a:ext cx="167307" cy="180936"/>
            </a:xfrm>
            <a:custGeom>
              <a:avLst/>
              <a:gdLst>
                <a:gd name="connsiteX0" fmla="*/ 140733 w 167307"/>
                <a:gd name="connsiteY0" fmla="*/ 90185 h 180936"/>
                <a:gd name="connsiteX1" fmla="*/ 84878 w 167307"/>
                <a:gd name="connsiteY1" fmla="*/ 23377 h 180936"/>
                <a:gd name="connsiteX2" fmla="*/ 29343 w 167307"/>
                <a:gd name="connsiteY2" fmla="*/ 90185 h 180936"/>
                <a:gd name="connsiteX3" fmla="*/ 84878 w 167307"/>
                <a:gd name="connsiteY3" fmla="*/ 156930 h 180936"/>
                <a:gd name="connsiteX4" fmla="*/ 140733 w 167307"/>
                <a:gd name="connsiteY4" fmla="*/ 90185 h 180936"/>
                <a:gd name="connsiteX5" fmla="*/ 138631 w 167307"/>
                <a:gd name="connsiteY5" fmla="*/ 3379 h 180936"/>
                <a:gd name="connsiteX6" fmla="*/ 167481 w 167307"/>
                <a:gd name="connsiteY6" fmla="*/ 3379 h 180936"/>
                <a:gd name="connsiteX7" fmla="*/ 167481 w 167307"/>
                <a:gd name="connsiteY7" fmla="*/ 177310 h 180936"/>
                <a:gd name="connsiteX8" fmla="*/ 138631 w 167307"/>
                <a:gd name="connsiteY8" fmla="*/ 177310 h 180936"/>
                <a:gd name="connsiteX9" fmla="*/ 138631 w 167307"/>
                <a:gd name="connsiteY9" fmla="*/ 119991 h 180936"/>
                <a:gd name="connsiteX10" fmla="*/ 138249 w 167307"/>
                <a:gd name="connsiteY10" fmla="*/ 119991 h 180936"/>
                <a:gd name="connsiteX11" fmla="*/ 73924 w 167307"/>
                <a:gd name="connsiteY11" fmla="*/ 180749 h 180936"/>
                <a:gd name="connsiteX12" fmla="*/ 174 w 167307"/>
                <a:gd name="connsiteY12" fmla="*/ 90121 h 180936"/>
                <a:gd name="connsiteX13" fmla="*/ 73924 w 167307"/>
                <a:gd name="connsiteY13" fmla="*/ -188 h 180936"/>
                <a:gd name="connsiteX14" fmla="*/ 138249 w 167307"/>
                <a:gd name="connsiteY14" fmla="*/ 60252 h 180936"/>
                <a:gd name="connsiteX15" fmla="*/ 138949 w 167307"/>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07" h="180936">
                  <a:moveTo>
                    <a:pt x="140733" y="90185"/>
                  </a:moveTo>
                  <a:cubicBezTo>
                    <a:pt x="140733" y="49043"/>
                    <a:pt x="120416" y="23377"/>
                    <a:pt x="84878" y="23377"/>
                  </a:cubicBezTo>
                  <a:cubicBezTo>
                    <a:pt x="49341" y="23377"/>
                    <a:pt x="29343" y="48342"/>
                    <a:pt x="29343" y="90185"/>
                  </a:cubicBezTo>
                  <a:cubicBezTo>
                    <a:pt x="29343" y="132027"/>
                    <a:pt x="49787" y="156930"/>
                    <a:pt x="84878" y="156930"/>
                  </a:cubicBezTo>
                  <a:cubicBezTo>
                    <a:pt x="119970" y="156930"/>
                    <a:pt x="140733" y="131454"/>
                    <a:pt x="140733" y="90185"/>
                  </a:cubicBezTo>
                  <a:moveTo>
                    <a:pt x="138631" y="3379"/>
                  </a:moveTo>
                  <a:lnTo>
                    <a:pt x="167481" y="3379"/>
                  </a:lnTo>
                  <a:lnTo>
                    <a:pt x="167481" y="177310"/>
                  </a:lnTo>
                  <a:lnTo>
                    <a:pt x="138631" y="177310"/>
                  </a:lnTo>
                  <a:lnTo>
                    <a:pt x="138631" y="119991"/>
                  </a:lnTo>
                  <a:lnTo>
                    <a:pt x="138249" y="119991"/>
                  </a:lnTo>
                  <a:cubicBezTo>
                    <a:pt x="138249" y="158203"/>
                    <a:pt x="114047" y="180749"/>
                    <a:pt x="73924" y="180749"/>
                  </a:cubicBezTo>
                  <a:cubicBezTo>
                    <a:pt x="27560" y="180749"/>
                    <a:pt x="174" y="146994"/>
                    <a:pt x="174" y="90121"/>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CD0ACE12-69A3-E9FE-466D-24C91561BE77}"/>
                </a:ext>
              </a:extLst>
            </p:cNvPr>
            <p:cNvSpPr/>
            <p:nvPr/>
          </p:nvSpPr>
          <p:spPr>
            <a:xfrm>
              <a:off x="6379805" y="4801844"/>
              <a:ext cx="165205" cy="180936"/>
            </a:xfrm>
            <a:custGeom>
              <a:avLst/>
              <a:gdLst>
                <a:gd name="connsiteX0" fmla="*/ 174 w 165205"/>
                <a:gd name="connsiteY0" fmla="*/ 90122 h 180936"/>
                <a:gd name="connsiteX1" fmla="*/ 84496 w 165205"/>
                <a:gd name="connsiteY1" fmla="*/ -188 h 180936"/>
                <a:gd name="connsiteX2" fmla="*/ 164297 w 165205"/>
                <a:gd name="connsiteY2" fmla="*/ 60953 h 180936"/>
                <a:gd name="connsiteX3" fmla="*/ 135446 w 165205"/>
                <a:gd name="connsiteY3" fmla="*/ 60953 h 180936"/>
                <a:gd name="connsiteX4" fmla="*/ 84496 w 165205"/>
                <a:gd name="connsiteY4" fmla="*/ 23313 h 180936"/>
                <a:gd name="connsiteX5" fmla="*/ 29725 w 165205"/>
                <a:gd name="connsiteY5" fmla="*/ 90122 h 180936"/>
                <a:gd name="connsiteX6" fmla="*/ 84496 w 165205"/>
                <a:gd name="connsiteY6" fmla="*/ 156866 h 180936"/>
                <a:gd name="connsiteX7" fmla="*/ 136529 w 165205"/>
                <a:gd name="connsiteY7" fmla="*/ 115724 h 180936"/>
                <a:gd name="connsiteX8" fmla="*/ 165380 w 165205"/>
                <a:gd name="connsiteY8" fmla="*/ 115724 h 180936"/>
                <a:gd name="connsiteX9" fmla="*/ 84496 w 165205"/>
                <a:gd name="connsiteY9" fmla="*/ 180749 h 180936"/>
                <a:gd name="connsiteX10" fmla="*/ 174 w 165205"/>
                <a:gd name="connsiteY10" fmla="*/ 9012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5" h="180936">
                  <a:moveTo>
                    <a:pt x="174" y="90122"/>
                  </a:moveTo>
                  <a:cubicBezTo>
                    <a:pt x="174" y="33503"/>
                    <a:pt x="32018" y="-188"/>
                    <a:pt x="84496" y="-188"/>
                  </a:cubicBezTo>
                  <a:cubicBezTo>
                    <a:pt x="127040" y="-188"/>
                    <a:pt x="155826" y="21912"/>
                    <a:pt x="164297" y="60953"/>
                  </a:cubicBezTo>
                  <a:lnTo>
                    <a:pt x="135446" y="60953"/>
                  </a:lnTo>
                  <a:cubicBezTo>
                    <a:pt x="129485" y="37949"/>
                    <a:pt x="108239" y="22250"/>
                    <a:pt x="84496" y="23313"/>
                  </a:cubicBezTo>
                  <a:cubicBezTo>
                    <a:pt x="50041" y="23313"/>
                    <a:pt x="29725" y="48279"/>
                    <a:pt x="29725" y="90122"/>
                  </a:cubicBezTo>
                  <a:cubicBezTo>
                    <a:pt x="29725" y="131964"/>
                    <a:pt x="50041" y="156866"/>
                    <a:pt x="84496" y="156866"/>
                  </a:cubicBezTo>
                  <a:cubicBezTo>
                    <a:pt x="111564" y="156866"/>
                    <a:pt x="129842" y="141772"/>
                    <a:pt x="136529" y="115724"/>
                  </a:cubicBezTo>
                  <a:lnTo>
                    <a:pt x="165380" y="115724"/>
                  </a:lnTo>
                  <a:cubicBezTo>
                    <a:pt x="157673" y="156866"/>
                    <a:pt x="128823" y="180749"/>
                    <a:pt x="84496" y="180749"/>
                  </a:cubicBezTo>
                  <a:cubicBezTo>
                    <a:pt x="31827" y="180749"/>
                    <a:pt x="174" y="146995"/>
                    <a:pt x="174" y="90122"/>
                  </a:cubicBezTo>
                </a:path>
              </a:pathLst>
            </a:custGeom>
            <a:grpFill/>
            <a:ln w="6363"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A0C0CA87-5BFB-9B11-DCD3-9E7A3DB0BBAE}"/>
                </a:ext>
              </a:extLst>
            </p:cNvPr>
            <p:cNvSpPr/>
            <p:nvPr/>
          </p:nvSpPr>
          <p:spPr>
            <a:xfrm>
              <a:off x="6565963" y="4745099"/>
              <a:ext cx="116293" cy="237681"/>
            </a:xfrm>
            <a:custGeom>
              <a:avLst/>
              <a:gdLst>
                <a:gd name="connsiteX0" fmla="*/ 116213 w 116293"/>
                <a:gd name="connsiteY0" fmla="*/ 81460 h 237681"/>
                <a:gd name="connsiteX1" fmla="*/ 56856 w 116293"/>
                <a:gd name="connsiteY1" fmla="*/ 81460 h 237681"/>
                <a:gd name="connsiteX2" fmla="*/ 56856 w 116293"/>
                <a:gd name="connsiteY2" fmla="*/ 183042 h 237681"/>
                <a:gd name="connsiteX3" fmla="*/ 88700 w 116293"/>
                <a:gd name="connsiteY3" fmla="*/ 213612 h 237681"/>
                <a:gd name="connsiteX4" fmla="*/ 113665 w 116293"/>
                <a:gd name="connsiteY4" fmla="*/ 208007 h 237681"/>
                <a:gd name="connsiteX5" fmla="*/ 113665 w 116293"/>
                <a:gd name="connsiteY5" fmla="*/ 230489 h 237681"/>
                <a:gd name="connsiteX6" fmla="*/ 79592 w 116293"/>
                <a:gd name="connsiteY6" fmla="*/ 237494 h 237681"/>
                <a:gd name="connsiteX7" fmla="*/ 28260 w 116293"/>
                <a:gd name="connsiteY7" fmla="*/ 184825 h 237681"/>
                <a:gd name="connsiteX8" fmla="*/ 28260 w 116293"/>
                <a:gd name="connsiteY8" fmla="*/ 81460 h 237681"/>
                <a:gd name="connsiteX9" fmla="*/ 174 w 116293"/>
                <a:gd name="connsiteY9" fmla="*/ 81460 h 237681"/>
                <a:gd name="connsiteX10" fmla="*/ 174 w 116293"/>
                <a:gd name="connsiteY10" fmla="*/ 60061 h 237681"/>
                <a:gd name="connsiteX11" fmla="*/ 30362 w 116293"/>
                <a:gd name="connsiteY11" fmla="*/ 60061 h 237681"/>
                <a:gd name="connsiteX12" fmla="*/ 30362 w 116293"/>
                <a:gd name="connsiteY12" fmla="*/ -188 h 237681"/>
                <a:gd name="connsiteX13" fmla="*/ 59213 w 116293"/>
                <a:gd name="connsiteY13" fmla="*/ -188 h 237681"/>
                <a:gd name="connsiteX14" fmla="*/ 59213 w 116293"/>
                <a:gd name="connsiteY14" fmla="*/ 14524 h 237681"/>
                <a:gd name="connsiteX15" fmla="*/ 31763 w 116293"/>
                <a:gd name="connsiteY15" fmla="*/ 59488 h 237681"/>
                <a:gd name="connsiteX16" fmla="*/ 31763 w 116293"/>
                <a:gd name="connsiteY16" fmla="*/ 60252 h 237681"/>
                <a:gd name="connsiteX17" fmla="*/ 116468 w 116293"/>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93" h="237681">
                  <a:moveTo>
                    <a:pt x="116213" y="81460"/>
                  </a:moveTo>
                  <a:lnTo>
                    <a:pt x="56856" y="81460"/>
                  </a:lnTo>
                  <a:lnTo>
                    <a:pt x="56856" y="183042"/>
                  </a:lnTo>
                  <a:cubicBezTo>
                    <a:pt x="56856" y="202148"/>
                    <a:pt x="68384" y="213612"/>
                    <a:pt x="88700" y="213612"/>
                  </a:cubicBezTo>
                  <a:cubicBezTo>
                    <a:pt x="97336" y="213624"/>
                    <a:pt x="105864" y="211713"/>
                    <a:pt x="113665" y="208007"/>
                  </a:cubicBezTo>
                  <a:lnTo>
                    <a:pt x="113665" y="230489"/>
                  </a:lnTo>
                  <a:cubicBezTo>
                    <a:pt x="102909" y="235125"/>
                    <a:pt x="91311" y="237513"/>
                    <a:pt x="79592" y="237494"/>
                  </a:cubicBezTo>
                  <a:cubicBezTo>
                    <a:pt x="47239" y="237494"/>
                    <a:pt x="28260" y="218388"/>
                    <a:pt x="28260" y="184825"/>
                  </a:cubicBezTo>
                  <a:lnTo>
                    <a:pt x="28260" y="81460"/>
                  </a:lnTo>
                  <a:lnTo>
                    <a:pt x="174" y="81460"/>
                  </a:lnTo>
                  <a:lnTo>
                    <a:pt x="174" y="60061"/>
                  </a:lnTo>
                  <a:lnTo>
                    <a:pt x="30362" y="60061"/>
                  </a:lnTo>
                  <a:lnTo>
                    <a:pt x="30362" y="-188"/>
                  </a:lnTo>
                  <a:lnTo>
                    <a:pt x="59213" y="-188"/>
                  </a:lnTo>
                  <a:lnTo>
                    <a:pt x="59213" y="14524"/>
                  </a:lnTo>
                  <a:cubicBezTo>
                    <a:pt x="59206" y="33471"/>
                    <a:pt x="48615" y="50826"/>
                    <a:pt x="31763" y="59488"/>
                  </a:cubicBezTo>
                  <a:lnTo>
                    <a:pt x="31763" y="60252"/>
                  </a:lnTo>
                  <a:lnTo>
                    <a:pt x="116468" y="60252"/>
                  </a:lnTo>
                  <a:close/>
                </a:path>
              </a:pathLst>
            </a:custGeom>
            <a:grpFill/>
            <a:ln w="6363"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916392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struktion">
    <p:bg>
      <p:bgRef idx="1001">
        <a:schemeClr val="bg1"/>
      </p:bgRef>
    </p:bg>
    <p:spTree>
      <p:nvGrpSpPr>
        <p:cNvPr id="1" name=""/>
        <p:cNvGrpSpPr/>
        <p:nvPr/>
      </p:nvGrpSpPr>
      <p:grpSpPr>
        <a:xfrm>
          <a:off x="0" y="0"/>
          <a:ext cx="0" cy="0"/>
          <a:chOff x="0" y="0"/>
          <a:chExt cx="0" cy="0"/>
        </a:xfrm>
      </p:grpSpPr>
      <p:pic>
        <p:nvPicPr>
          <p:cNvPr id="3" name="Bild 2" descr="Förbudsmärke med hel fyllning">
            <a:extLst>
              <a:ext uri="{FF2B5EF4-FFF2-40B4-BE49-F238E27FC236}">
                <a16:creationId xmlns:a16="http://schemas.microsoft.com/office/drawing/2014/main" id="{71245CA0-4BC0-11B5-4D72-1E2DA0088C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5850" y="-311150"/>
            <a:ext cx="7480300" cy="7480300"/>
          </a:xfrm>
          <a:prstGeom prst="rect">
            <a:avLst/>
          </a:prstGeom>
        </p:spPr>
      </p:pic>
      <p:sp>
        <p:nvSpPr>
          <p:cNvPr id="6" name="textruta 5">
            <a:extLst>
              <a:ext uri="{FF2B5EF4-FFF2-40B4-BE49-F238E27FC236}">
                <a16:creationId xmlns:a16="http://schemas.microsoft.com/office/drawing/2014/main" id="{C226D430-13C7-45D2-82BF-4AD38D7E9914}"/>
              </a:ext>
            </a:extLst>
          </p:cNvPr>
          <p:cNvSpPr txBox="1"/>
          <p:nvPr userDrawn="1"/>
        </p:nvSpPr>
        <p:spPr>
          <a:xfrm>
            <a:off x="479425" y="1356527"/>
            <a:ext cx="11233150" cy="4154984"/>
          </a:xfrm>
          <a:prstGeom prst="rect">
            <a:avLst/>
          </a:prstGeom>
          <a:noFill/>
        </p:spPr>
        <p:txBody>
          <a:bodyPr wrap="square" rtlCol="0">
            <a:spAutoFit/>
          </a:bodyPr>
          <a:lstStyle/>
          <a:p>
            <a:pPr algn="ctr"/>
            <a:r>
              <a:rPr lang="sv-SE" sz="8800" dirty="0"/>
              <a:t>Layoutsidor efter denna ingår inte </a:t>
            </a:r>
            <a:br>
              <a:rPr lang="sv-SE" sz="8800" dirty="0"/>
            </a:br>
            <a:r>
              <a:rPr lang="sv-SE" sz="8800" dirty="0"/>
              <a:t>i mallen</a:t>
            </a:r>
          </a:p>
        </p:txBody>
      </p:sp>
    </p:spTree>
    <p:extLst>
      <p:ext uri="{BB962C8B-B14F-4D97-AF65-F5344CB8AC3E}">
        <p14:creationId xmlns:p14="http://schemas.microsoft.com/office/powerpoint/2010/main" val="6993852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hasCustomPrompt="1"/>
          </p:nvPr>
        </p:nvSpPr>
        <p:spPr>
          <a:xfrm>
            <a:off x="1450975" y="2526620"/>
            <a:ext cx="9144000" cy="2387600"/>
          </a:xfrm>
          <a:prstGeom prst="rect">
            <a:avLst/>
          </a:prstGeom>
        </p:spPr>
        <p:txBody>
          <a:bodyPr anchor="b"/>
          <a:lstStyle>
            <a:lvl1pPr algn="l">
              <a:defRPr sz="5000"/>
            </a:lvl1pPr>
          </a:lstStyle>
          <a:p>
            <a:r>
              <a:rPr lang="sv-SE" dirty="0"/>
              <a:t>Rubrik</a:t>
            </a:r>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1450975" y="5122864"/>
            <a:ext cx="6362246" cy="877887"/>
          </a:xfrm>
          <a:prstGeom prst="rect">
            <a:avLst/>
          </a:prstGeom>
        </p:spPr>
        <p:txBody>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Date Placeholder 6">
            <a:extLst>
              <a:ext uri="{FF2B5EF4-FFF2-40B4-BE49-F238E27FC236}">
                <a16:creationId xmlns:a16="http://schemas.microsoft.com/office/drawing/2014/main" id="{7F55E230-008A-C9C3-2DBA-6233C89BAA34}"/>
              </a:ext>
            </a:extLst>
          </p:cNvPr>
          <p:cNvSpPr>
            <a:spLocks noGrp="1"/>
          </p:cNvSpPr>
          <p:nvPr>
            <p:ph type="dt" sz="half" idx="10"/>
          </p:nvPr>
        </p:nvSpPr>
        <p:spPr/>
        <p:txBody>
          <a:bodyPr/>
          <a:lstStyle/>
          <a:p>
            <a:fld id="{1C41E93E-3F46-4951-8A6E-8DA61F6218E2}" type="datetime1">
              <a:rPr lang="sv-SE" smtClean="0"/>
              <a:t>2024-06-04</a:t>
            </a:fld>
            <a:endParaRPr lang="sv-SE" dirty="0"/>
          </a:p>
        </p:txBody>
      </p:sp>
      <p:sp>
        <p:nvSpPr>
          <p:cNvPr id="8" name="Footer Placeholder 7">
            <a:extLst>
              <a:ext uri="{FF2B5EF4-FFF2-40B4-BE49-F238E27FC236}">
                <a16:creationId xmlns:a16="http://schemas.microsoft.com/office/drawing/2014/main" id="{CE7C9B3E-B8EF-372E-7FE8-F4E422295A21}"/>
              </a:ext>
            </a:extLst>
          </p:cNvPr>
          <p:cNvSpPr>
            <a:spLocks noGrp="1"/>
          </p:cNvSpPr>
          <p:nvPr>
            <p:ph type="ftr" sz="quarter" idx="11"/>
          </p:nvPr>
        </p:nvSpPr>
        <p:spPr/>
        <p:txBody>
          <a:bodyPr/>
          <a:lstStyle/>
          <a:p>
            <a:r>
              <a:rPr lang="sv-SE"/>
              <a:t>CAG</a:t>
            </a:r>
            <a:endParaRPr lang="sv-SE" dirty="0"/>
          </a:p>
        </p:txBody>
      </p:sp>
      <p:sp>
        <p:nvSpPr>
          <p:cNvPr id="9" name="Slide Number Placeholder 8">
            <a:extLst>
              <a:ext uri="{FF2B5EF4-FFF2-40B4-BE49-F238E27FC236}">
                <a16:creationId xmlns:a16="http://schemas.microsoft.com/office/drawing/2014/main" id="{E9AB502E-9CE2-3624-B57A-3A71408FC155}"/>
              </a:ext>
            </a:extLst>
          </p:cNvPr>
          <p:cNvSpPr>
            <a:spLocks noGrp="1"/>
          </p:cNvSpPr>
          <p:nvPr>
            <p:ph type="sldNum" sz="quarter" idx="12"/>
          </p:nvPr>
        </p:nvSpPr>
        <p:spPr/>
        <p:txBody>
          <a:bodyPr/>
          <a:lstStyle/>
          <a:p>
            <a:fld id="{20F5467F-CA83-4951-87CD-A29B72857444}" type="slidenum">
              <a:rPr lang="sv-SE" smtClean="0"/>
              <a:pPr/>
              <a:t>‹#›</a:t>
            </a:fld>
            <a:endParaRPr lang="sv-SE" dirty="0"/>
          </a:p>
        </p:txBody>
      </p:sp>
    </p:spTree>
    <p:extLst>
      <p:ext uri="{BB962C8B-B14F-4D97-AF65-F5344CB8AC3E}">
        <p14:creationId xmlns:p14="http://schemas.microsoft.com/office/powerpoint/2010/main" val="1789966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F619A-AE45-B987-289C-AB43B2A8585C}"/>
              </a:ext>
            </a:extLst>
          </p:cNvPr>
          <p:cNvSpPr>
            <a:spLocks noGrp="1"/>
          </p:cNvSpPr>
          <p:nvPr>
            <p:ph type="title" hasCustomPrompt="1"/>
          </p:nvPr>
        </p:nvSpPr>
        <p:spPr/>
        <p:txBody>
          <a:bodyPr/>
          <a:lstStyle>
            <a:lvl1pPr>
              <a:defRPr/>
            </a:lvl1pPr>
          </a:lstStyle>
          <a:p>
            <a:r>
              <a:rPr lang="sv-SE" dirty="0"/>
              <a:t>Rubrik</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EE333C97-1E3E-4320-A142-5E38609BFCB4}" type="datetime1">
              <a:rPr lang="sv-SE" smtClean="0"/>
              <a:t>2024-06-04</a:t>
            </a:fld>
            <a:endParaRPr lang="sv-SE" dirty="0"/>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1" name="Platshållare för innehåll 10">
            <a:extLst>
              <a:ext uri="{FF2B5EF4-FFF2-40B4-BE49-F238E27FC236}">
                <a16:creationId xmlns:a16="http://schemas.microsoft.com/office/drawing/2014/main" id="{0C1660CC-2A28-4607-70F0-6622899950B4}"/>
              </a:ext>
            </a:extLst>
          </p:cNvPr>
          <p:cNvSpPr>
            <a:spLocks noGrp="1"/>
          </p:cNvSpPr>
          <p:nvPr>
            <p:ph sz="quarter" idx="13"/>
          </p:nvPr>
        </p:nvSpPr>
        <p:spPr>
          <a:xfrm>
            <a:off x="450177" y="1990725"/>
            <a:ext cx="11302722" cy="3894687"/>
          </a:xfrm>
          <a:custGeom>
            <a:avLst/>
            <a:gdLst>
              <a:gd name="connsiteX0" fmla="*/ 1000797 w 11302722"/>
              <a:gd name="connsiteY0" fmla="*/ 0 h 3399387"/>
              <a:gd name="connsiteX1" fmla="*/ 1797722 w 11302722"/>
              <a:gd name="connsiteY1" fmla="*/ 0 h 3399387"/>
              <a:gd name="connsiteX2" fmla="*/ 1797722 w 11302722"/>
              <a:gd name="connsiteY2" fmla="*/ 669 h 3399387"/>
              <a:gd name="connsiteX3" fmla="*/ 11302722 w 11302722"/>
              <a:gd name="connsiteY3" fmla="*/ 669 h 3399387"/>
              <a:gd name="connsiteX4" fmla="*/ 11302722 w 11302722"/>
              <a:gd name="connsiteY4" fmla="*/ 3399387 h 3399387"/>
              <a:gd name="connsiteX5" fmla="*/ 0 w 11302722"/>
              <a:gd name="connsiteY5" fmla="*/ 3399387 h 3399387"/>
              <a:gd name="connsiteX6" fmla="*/ 0 w 11302722"/>
              <a:gd name="connsiteY6" fmla="*/ 669 h 3399387"/>
              <a:gd name="connsiteX7" fmla="*/ 1000797 w 11302722"/>
              <a:gd name="connsiteY7" fmla="*/ 669 h 339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2722" h="3399387">
                <a:moveTo>
                  <a:pt x="1000797" y="0"/>
                </a:moveTo>
                <a:lnTo>
                  <a:pt x="1797722" y="0"/>
                </a:lnTo>
                <a:lnTo>
                  <a:pt x="1797722" y="669"/>
                </a:lnTo>
                <a:lnTo>
                  <a:pt x="11302722" y="669"/>
                </a:lnTo>
                <a:lnTo>
                  <a:pt x="11302722" y="3399387"/>
                </a:lnTo>
                <a:lnTo>
                  <a:pt x="0" y="3399387"/>
                </a:lnTo>
                <a:lnTo>
                  <a:pt x="0" y="669"/>
                </a:lnTo>
                <a:lnTo>
                  <a:pt x="1000797" y="669"/>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20373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5F82-510F-4BE7-8658-AD5878CDEE64}"/>
              </a:ext>
            </a:extLst>
          </p:cNvPr>
          <p:cNvSpPr>
            <a:spLocks noGrp="1"/>
          </p:cNvSpPr>
          <p:nvPr>
            <p:ph type="title" hasCustomPrompt="1"/>
          </p:nvPr>
        </p:nvSpPr>
        <p:spPr>
          <a:xfrm>
            <a:off x="831850" y="2002631"/>
            <a:ext cx="9919569" cy="2852737"/>
          </a:xfrm>
          <a:prstGeom prst="rect">
            <a:avLst/>
          </a:prstGeom>
        </p:spPr>
        <p:txBody>
          <a:bodyPr anchor="b"/>
          <a:lstStyle>
            <a:lvl1pPr algn="r">
              <a:defRPr sz="5000"/>
            </a:lvl1pPr>
          </a:lstStyle>
          <a:p>
            <a:r>
              <a:rPr lang="sv-SE" dirty="0"/>
              <a:t>Rubrik</a:t>
            </a:r>
          </a:p>
        </p:txBody>
      </p:sp>
      <p:sp>
        <p:nvSpPr>
          <p:cNvPr id="4" name="Date Placeholder 3">
            <a:extLst>
              <a:ext uri="{FF2B5EF4-FFF2-40B4-BE49-F238E27FC236}">
                <a16:creationId xmlns:a16="http://schemas.microsoft.com/office/drawing/2014/main" id="{CDBFE53A-CC92-478E-8CBC-A7E15567B554}"/>
              </a:ext>
            </a:extLst>
          </p:cNvPr>
          <p:cNvSpPr>
            <a:spLocks noGrp="1"/>
          </p:cNvSpPr>
          <p:nvPr>
            <p:ph type="dt" sz="half" idx="10"/>
          </p:nvPr>
        </p:nvSpPr>
        <p:spPr/>
        <p:txBody>
          <a:bodyPr/>
          <a:lstStyle/>
          <a:p>
            <a:fld id="{63AEF174-4AD3-4C1D-B648-0D9CB04F86A9}" type="datetime1">
              <a:rPr lang="sv-SE" smtClean="0"/>
              <a:t>2024-06-04</a:t>
            </a:fld>
            <a:endParaRPr lang="sv-SE" dirty="0"/>
          </a:p>
        </p:txBody>
      </p:sp>
      <p:sp>
        <p:nvSpPr>
          <p:cNvPr id="5" name="Footer Placeholder 4">
            <a:extLst>
              <a:ext uri="{FF2B5EF4-FFF2-40B4-BE49-F238E27FC236}">
                <a16:creationId xmlns:a16="http://schemas.microsoft.com/office/drawing/2014/main" id="{F9D88A6A-8A07-4C9A-AD91-7E73AF4CB3A5}"/>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E52F6F79-7DB2-431C-BFE1-495938CE1A6C}"/>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3798106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vå dela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p:txBody>
          <a:bodyPr/>
          <a:lstStyle/>
          <a:p>
            <a:fld id="{B602F237-2A39-44C5-9E1B-3DC56A87B990}" type="datetime1">
              <a:rPr lang="sv-SE" smtClean="0"/>
              <a:t>2024-06-04</a:t>
            </a:fld>
            <a:endParaRPr lang="sv-SE" dirty="0"/>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3" name="Platshållare för innehåll 12">
            <a:extLst>
              <a:ext uri="{FF2B5EF4-FFF2-40B4-BE49-F238E27FC236}">
                <a16:creationId xmlns:a16="http://schemas.microsoft.com/office/drawing/2014/main" id="{127486A4-7860-1978-3891-7A7CA7D9C1C5}"/>
              </a:ext>
            </a:extLst>
          </p:cNvPr>
          <p:cNvSpPr>
            <a:spLocks noGrp="1"/>
          </p:cNvSpPr>
          <p:nvPr>
            <p:ph sz="quarter" idx="13"/>
          </p:nvPr>
        </p:nvSpPr>
        <p:spPr>
          <a:xfrm>
            <a:off x="442912"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73086432-246D-1F27-065B-A010D309A542}"/>
              </a:ext>
            </a:extLst>
          </p:cNvPr>
          <p:cNvSpPr>
            <a:spLocks noGrp="1"/>
          </p:cNvSpPr>
          <p:nvPr>
            <p:ph sz="quarter" idx="14"/>
          </p:nvPr>
        </p:nvSpPr>
        <p:spPr>
          <a:xfrm>
            <a:off x="6413184" y="1990725"/>
            <a:ext cx="5335903" cy="3876675"/>
          </a:xfrm>
          <a:custGeom>
            <a:avLst/>
            <a:gdLst>
              <a:gd name="connsiteX0" fmla="*/ 0 w 5335903"/>
              <a:gd name="connsiteY0" fmla="*/ 0 h 3876675"/>
              <a:gd name="connsiteX1" fmla="*/ 5335903 w 5335903"/>
              <a:gd name="connsiteY1" fmla="*/ 0 h 3876675"/>
              <a:gd name="connsiteX2" fmla="*/ 5335903 w 5335903"/>
              <a:gd name="connsiteY2" fmla="*/ 3876675 h 3876675"/>
              <a:gd name="connsiteX3" fmla="*/ 0 w 5335903"/>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3" h="3876675">
                <a:moveTo>
                  <a:pt x="0" y="0"/>
                </a:moveTo>
                <a:lnTo>
                  <a:pt x="5335903" y="0"/>
                </a:lnTo>
                <a:lnTo>
                  <a:pt x="5335903" y="3876675"/>
                </a:lnTo>
                <a:lnTo>
                  <a:pt x="0" y="38766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370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vå innehåll 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43058BD-D526-AD67-D59F-02BDCC19FBC3}"/>
              </a:ext>
            </a:extLst>
          </p:cNvPr>
          <p:cNvSpPr/>
          <p:nvPr userDrawn="1"/>
        </p:nvSpPr>
        <p:spPr>
          <a:xfrm>
            <a:off x="0" y="0"/>
            <a:ext cx="12192000" cy="2090057"/>
          </a:xfrm>
          <a:custGeom>
            <a:avLst/>
            <a:gdLst>
              <a:gd name="connsiteX0" fmla="*/ 0 w 12192000"/>
              <a:gd name="connsiteY0" fmla="*/ 0 h 2090057"/>
              <a:gd name="connsiteX1" fmla="*/ 8316687 w 12192000"/>
              <a:gd name="connsiteY1" fmla="*/ 0 h 2090057"/>
              <a:gd name="connsiteX2" fmla="*/ 11250386 w 12192000"/>
              <a:gd name="connsiteY2" fmla="*/ 0 h 2090057"/>
              <a:gd name="connsiteX3" fmla="*/ 12192000 w 12192000"/>
              <a:gd name="connsiteY3" fmla="*/ 0 h 2090057"/>
              <a:gd name="connsiteX4" fmla="*/ 12192000 w 12192000"/>
              <a:gd name="connsiteY4" fmla="*/ 1464127 h 2090057"/>
              <a:gd name="connsiteX5" fmla="*/ 11566070 w 12192000"/>
              <a:gd name="connsiteY5" fmla="*/ 2090057 h 2090057"/>
              <a:gd name="connsiteX6" fmla="*/ 11250386 w 12192000"/>
              <a:gd name="connsiteY6" fmla="*/ 2090057 h 2090057"/>
              <a:gd name="connsiteX7" fmla="*/ 7690757 w 12192000"/>
              <a:gd name="connsiteY7" fmla="*/ 2090057 h 2090057"/>
              <a:gd name="connsiteX8" fmla="*/ 0 w 12192000"/>
              <a:gd name="connsiteY8" fmla="*/ 2090057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090057">
                <a:moveTo>
                  <a:pt x="0" y="0"/>
                </a:moveTo>
                <a:lnTo>
                  <a:pt x="8316687" y="0"/>
                </a:lnTo>
                <a:lnTo>
                  <a:pt x="11250386" y="0"/>
                </a:lnTo>
                <a:lnTo>
                  <a:pt x="12192000" y="0"/>
                </a:lnTo>
                <a:lnTo>
                  <a:pt x="12192000" y="1464127"/>
                </a:lnTo>
                <a:cubicBezTo>
                  <a:pt x="12192000" y="1809819"/>
                  <a:pt x="11911762" y="2090057"/>
                  <a:pt x="11566070" y="2090057"/>
                </a:cubicBezTo>
                <a:lnTo>
                  <a:pt x="11250386" y="2090057"/>
                </a:lnTo>
                <a:lnTo>
                  <a:pt x="7690757" y="2090057"/>
                </a:lnTo>
                <a:lnTo>
                  <a:pt x="0" y="2090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bg1"/>
                </a:solidFill>
              </a:defRPr>
            </a:lvl1pPr>
          </a:lstStyle>
          <a:p>
            <a:fld id="{0A6CD897-B2AC-4F64-9F60-8BF6DB906146}"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bg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sp>
        <p:nvSpPr>
          <p:cNvPr id="6" name="Title 5">
            <a:extLst>
              <a:ext uri="{FF2B5EF4-FFF2-40B4-BE49-F238E27FC236}">
                <a16:creationId xmlns:a16="http://schemas.microsoft.com/office/drawing/2014/main" id="{A5633EA2-48DD-516D-57C3-F02325E0E8E1}"/>
              </a:ext>
            </a:extLst>
          </p:cNvPr>
          <p:cNvSpPr>
            <a:spLocks noGrp="1"/>
          </p:cNvSpPr>
          <p:nvPr>
            <p:ph type="title" hasCustomPrompt="1"/>
          </p:nvPr>
        </p:nvSpPr>
        <p:spPr>
          <a:xfrm>
            <a:off x="429026" y="476251"/>
            <a:ext cx="11313371" cy="976313"/>
          </a:xfrm>
          <a:prstGeom prst="rect">
            <a:avLst/>
          </a:prstGeom>
        </p:spPr>
        <p:txBody>
          <a:bodyPr/>
          <a:lstStyle>
            <a:lvl1pPr>
              <a:defRPr>
                <a:solidFill>
                  <a:schemeClr val="bg1"/>
                </a:solidFill>
              </a:defRPr>
            </a:lvl1pPr>
          </a:lstStyle>
          <a:p>
            <a:r>
              <a:rPr lang="sv-SE" dirty="0"/>
              <a:t>Rubrik</a:t>
            </a:r>
          </a:p>
        </p:txBody>
      </p:sp>
      <p:sp>
        <p:nvSpPr>
          <p:cNvPr id="14" name="Platshållare för innehåll 13">
            <a:extLst>
              <a:ext uri="{FF2B5EF4-FFF2-40B4-BE49-F238E27FC236}">
                <a16:creationId xmlns:a16="http://schemas.microsoft.com/office/drawing/2014/main" id="{D6AF7D47-EE9F-DCF1-298C-8B013D298BFD}"/>
              </a:ext>
            </a:extLst>
          </p:cNvPr>
          <p:cNvSpPr>
            <a:spLocks noGrp="1"/>
          </p:cNvSpPr>
          <p:nvPr>
            <p:ph sz="quarter" idx="13"/>
          </p:nvPr>
        </p:nvSpPr>
        <p:spPr>
          <a:xfrm>
            <a:off x="44291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innehåll 14">
            <a:extLst>
              <a:ext uri="{FF2B5EF4-FFF2-40B4-BE49-F238E27FC236}">
                <a16:creationId xmlns:a16="http://schemas.microsoft.com/office/drawing/2014/main" id="{9C2C463A-745C-7591-3DB8-1AB26C377B24}"/>
              </a:ext>
            </a:extLst>
          </p:cNvPr>
          <p:cNvSpPr>
            <a:spLocks noGrp="1"/>
          </p:cNvSpPr>
          <p:nvPr>
            <p:ph sz="quarter" idx="14"/>
          </p:nvPr>
        </p:nvSpPr>
        <p:spPr>
          <a:xfrm>
            <a:off x="6413184" y="2525713"/>
            <a:ext cx="5335903" cy="3281075"/>
          </a:xfrm>
          <a:custGeom>
            <a:avLst/>
            <a:gdLst>
              <a:gd name="connsiteX0" fmla="*/ 0 w 5335903"/>
              <a:gd name="connsiteY0" fmla="*/ 0 h 3281075"/>
              <a:gd name="connsiteX1" fmla="*/ 5335903 w 5335903"/>
              <a:gd name="connsiteY1" fmla="*/ 0 h 3281075"/>
              <a:gd name="connsiteX2" fmla="*/ 5335903 w 5335903"/>
              <a:gd name="connsiteY2" fmla="*/ 3281075 h 3281075"/>
              <a:gd name="connsiteX3" fmla="*/ 0 w 5335903"/>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3" h="3281075">
                <a:moveTo>
                  <a:pt x="0" y="0"/>
                </a:moveTo>
                <a:lnTo>
                  <a:pt x="5335903" y="0"/>
                </a:lnTo>
                <a:lnTo>
                  <a:pt x="5335903"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525313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vå delar + nyckeltal">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7E46936-A1A1-2B43-5443-CE1A874E1FD6}"/>
              </a:ext>
            </a:extLst>
          </p:cNvPr>
          <p:cNvSpPr/>
          <p:nvPr userDrawn="1"/>
        </p:nvSpPr>
        <p:spPr>
          <a:xfrm>
            <a:off x="0" y="4533900"/>
            <a:ext cx="12192000" cy="2324100"/>
          </a:xfrm>
          <a:custGeom>
            <a:avLst/>
            <a:gdLst>
              <a:gd name="connsiteX0" fmla="*/ 12178349 w 12192000"/>
              <a:gd name="connsiteY0" fmla="*/ 0 h 2324100"/>
              <a:gd name="connsiteX1" fmla="*/ 12192000 w 12192000"/>
              <a:gd name="connsiteY1" fmla="*/ 0 h 2324100"/>
              <a:gd name="connsiteX2" fmla="*/ 12192000 w 12192000"/>
              <a:gd name="connsiteY2" fmla="*/ 2324100 h 2324100"/>
              <a:gd name="connsiteX3" fmla="*/ 0 w 12192000"/>
              <a:gd name="connsiteY3" fmla="*/ 2324100 h 2324100"/>
              <a:gd name="connsiteX4" fmla="*/ 0 w 12192000"/>
              <a:gd name="connsiteY4" fmla="*/ 496777 h 2324100"/>
              <a:gd name="connsiteX5" fmla="*/ 7690756 w 12192000"/>
              <a:gd name="connsiteY5" fmla="*/ 496777 h 2324100"/>
              <a:gd name="connsiteX6" fmla="*/ 11250385 w 12192000"/>
              <a:gd name="connsiteY6" fmla="*/ 496777 h 2324100"/>
              <a:gd name="connsiteX7" fmla="*/ 11566069 w 12192000"/>
              <a:gd name="connsiteY7" fmla="*/ 496777 h 2324100"/>
              <a:gd name="connsiteX8" fmla="*/ 12142810 w 12192000"/>
              <a:gd name="connsiteY8" fmla="*/ 114488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24100">
                <a:moveTo>
                  <a:pt x="12178349" y="0"/>
                </a:moveTo>
                <a:lnTo>
                  <a:pt x="12192000" y="0"/>
                </a:lnTo>
                <a:lnTo>
                  <a:pt x="12192000" y="2324100"/>
                </a:lnTo>
                <a:lnTo>
                  <a:pt x="0" y="2324100"/>
                </a:lnTo>
                <a:lnTo>
                  <a:pt x="0" y="496777"/>
                </a:lnTo>
                <a:lnTo>
                  <a:pt x="7690756" y="496777"/>
                </a:lnTo>
                <a:lnTo>
                  <a:pt x="11250385" y="496777"/>
                </a:lnTo>
                <a:lnTo>
                  <a:pt x="11566069" y="496777"/>
                </a:lnTo>
                <a:cubicBezTo>
                  <a:pt x="11825338" y="496777"/>
                  <a:pt x="12047789" y="339143"/>
                  <a:pt x="12142810" y="11448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tx2"/>
                </a:solidFill>
              </a:defRPr>
            </a:lvl1pPr>
          </a:lstStyle>
          <a:p>
            <a:fld id="{17099060-DA3C-404A-9FCC-05353ACD7E98}"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2"/>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grpSp>
        <p:nvGrpSpPr>
          <p:cNvPr id="27" name="Graphic 8">
            <a:extLst>
              <a:ext uri="{FF2B5EF4-FFF2-40B4-BE49-F238E27FC236}">
                <a16:creationId xmlns:a16="http://schemas.microsoft.com/office/drawing/2014/main" id="{54D507E5-FEFF-B2A3-35AD-98F80C948259}"/>
              </a:ext>
            </a:extLst>
          </p:cNvPr>
          <p:cNvGrpSpPr/>
          <p:nvPr userDrawn="1"/>
        </p:nvGrpSpPr>
        <p:grpSpPr>
          <a:xfrm>
            <a:off x="10656093" y="6048375"/>
            <a:ext cx="1121569" cy="549925"/>
            <a:chOff x="9034498" y="4510087"/>
            <a:chExt cx="1690079" cy="828675"/>
          </a:xfrm>
          <a:solidFill>
            <a:srgbClr val="FFFFFF"/>
          </a:solidFill>
        </p:grpSpPr>
        <p:sp>
          <p:nvSpPr>
            <p:cNvPr id="28" name="Freeform: Shape 27">
              <a:extLst>
                <a:ext uri="{FF2B5EF4-FFF2-40B4-BE49-F238E27FC236}">
                  <a16:creationId xmlns:a16="http://schemas.microsoft.com/office/drawing/2014/main" id="{E4B63392-E170-60A9-05F7-D12C545F70F7}"/>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1055A0D8-3B81-CEAE-6535-C95328E79C98}"/>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521F761E-9A9E-70E9-E678-57AD83C192B5}"/>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79BE5D85-F539-2405-7E77-230F73A90828}"/>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DA39D409-48DF-541A-FCF5-4D5E9A3ED989}"/>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sp>
        <p:nvSpPr>
          <p:cNvPr id="6" name="Title 5">
            <a:extLst>
              <a:ext uri="{FF2B5EF4-FFF2-40B4-BE49-F238E27FC236}">
                <a16:creationId xmlns:a16="http://schemas.microsoft.com/office/drawing/2014/main" id="{F4D20864-0062-9196-419A-F0EF78001613}"/>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5" name="Text Placeholder 6">
            <a:extLst>
              <a:ext uri="{FF2B5EF4-FFF2-40B4-BE49-F238E27FC236}">
                <a16:creationId xmlns:a16="http://schemas.microsoft.com/office/drawing/2014/main" id="{5698FE32-AAD2-BD77-209E-E8DE478DFB5E}"/>
              </a:ext>
            </a:extLst>
          </p:cNvPr>
          <p:cNvSpPr>
            <a:spLocks noGrp="1"/>
          </p:cNvSpPr>
          <p:nvPr>
            <p:ph type="body" sz="quarter" idx="13" hasCustomPrompt="1"/>
          </p:nvPr>
        </p:nvSpPr>
        <p:spPr>
          <a:xfrm>
            <a:off x="1450973"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6" name="Text Placeholder 6">
            <a:extLst>
              <a:ext uri="{FF2B5EF4-FFF2-40B4-BE49-F238E27FC236}">
                <a16:creationId xmlns:a16="http://schemas.microsoft.com/office/drawing/2014/main" id="{8DBC6BB0-9C34-CF7E-4FCF-89B271A3DC6E}"/>
              </a:ext>
            </a:extLst>
          </p:cNvPr>
          <p:cNvSpPr>
            <a:spLocks noGrp="1"/>
          </p:cNvSpPr>
          <p:nvPr>
            <p:ph type="body" sz="quarter" idx="14" hasCustomPrompt="1"/>
          </p:nvPr>
        </p:nvSpPr>
        <p:spPr>
          <a:xfrm>
            <a:off x="3790670"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7" name="Text Placeholder 6">
            <a:extLst>
              <a:ext uri="{FF2B5EF4-FFF2-40B4-BE49-F238E27FC236}">
                <a16:creationId xmlns:a16="http://schemas.microsoft.com/office/drawing/2014/main" id="{32F6C424-64F6-BC97-9B9D-155FD6F6CA7A}"/>
              </a:ext>
            </a:extLst>
          </p:cNvPr>
          <p:cNvSpPr>
            <a:spLocks noGrp="1"/>
          </p:cNvSpPr>
          <p:nvPr>
            <p:ph type="body" sz="quarter" idx="15" hasCustomPrompt="1"/>
          </p:nvPr>
        </p:nvSpPr>
        <p:spPr>
          <a:xfrm>
            <a:off x="6130367"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0" name="Text Placeholder 6">
            <a:extLst>
              <a:ext uri="{FF2B5EF4-FFF2-40B4-BE49-F238E27FC236}">
                <a16:creationId xmlns:a16="http://schemas.microsoft.com/office/drawing/2014/main" id="{61313405-2C2B-DDE4-3096-C596A5500C06}"/>
              </a:ext>
            </a:extLst>
          </p:cNvPr>
          <p:cNvSpPr>
            <a:spLocks noGrp="1"/>
          </p:cNvSpPr>
          <p:nvPr>
            <p:ph type="body" sz="quarter" idx="16" hasCustomPrompt="1"/>
          </p:nvPr>
        </p:nvSpPr>
        <p:spPr>
          <a:xfrm>
            <a:off x="8470064"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1" name="Platshållare för innehåll 20">
            <a:extLst>
              <a:ext uri="{FF2B5EF4-FFF2-40B4-BE49-F238E27FC236}">
                <a16:creationId xmlns:a16="http://schemas.microsoft.com/office/drawing/2014/main" id="{17412F03-A5DF-FEA2-C95A-827CC9332BA0}"/>
              </a:ext>
            </a:extLst>
          </p:cNvPr>
          <p:cNvSpPr>
            <a:spLocks noGrp="1"/>
          </p:cNvSpPr>
          <p:nvPr>
            <p:ph sz="quarter" idx="17"/>
          </p:nvPr>
        </p:nvSpPr>
        <p:spPr>
          <a:xfrm>
            <a:off x="442912"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innehåll 23">
            <a:extLst>
              <a:ext uri="{FF2B5EF4-FFF2-40B4-BE49-F238E27FC236}">
                <a16:creationId xmlns:a16="http://schemas.microsoft.com/office/drawing/2014/main" id="{EE37C7F5-E2FA-9FF7-E4CF-82066C4011A2}"/>
              </a:ext>
            </a:extLst>
          </p:cNvPr>
          <p:cNvSpPr>
            <a:spLocks noGrp="1"/>
          </p:cNvSpPr>
          <p:nvPr>
            <p:ph sz="quarter" idx="18"/>
          </p:nvPr>
        </p:nvSpPr>
        <p:spPr>
          <a:xfrm>
            <a:off x="6413184" y="1990725"/>
            <a:ext cx="5335903" cy="2859089"/>
          </a:xfrm>
          <a:custGeom>
            <a:avLst/>
            <a:gdLst>
              <a:gd name="connsiteX0" fmla="*/ 0 w 5335903"/>
              <a:gd name="connsiteY0" fmla="*/ 0 h 2859089"/>
              <a:gd name="connsiteX1" fmla="*/ 5335903 w 5335903"/>
              <a:gd name="connsiteY1" fmla="*/ 0 h 2859089"/>
              <a:gd name="connsiteX2" fmla="*/ 5335903 w 5335903"/>
              <a:gd name="connsiteY2" fmla="*/ 2859089 h 2859089"/>
              <a:gd name="connsiteX3" fmla="*/ 0 w 5335903"/>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3" h="2859089">
                <a:moveTo>
                  <a:pt x="0" y="0"/>
                </a:moveTo>
                <a:lnTo>
                  <a:pt x="5335903" y="0"/>
                </a:lnTo>
                <a:lnTo>
                  <a:pt x="5335903"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7093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 fyra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FCC1-31A9-B633-A04D-380B5DE3D328}"/>
              </a:ext>
            </a:extLst>
          </p:cNvPr>
          <p:cNvSpPr>
            <a:spLocks noGrp="1"/>
          </p:cNvSpPr>
          <p:nvPr>
            <p:ph type="title" hasCustomPrompt="1"/>
          </p:nvPr>
        </p:nvSpPr>
        <p:spPr>
          <a:xfrm>
            <a:off x="442914" y="4984751"/>
            <a:ext cx="10190162" cy="976313"/>
          </a:xfrm>
          <a:prstGeom prst="rect">
            <a:avLst/>
          </a:prstGeom>
        </p:spPr>
        <p:txBody>
          <a:bodyPr/>
          <a:lstStyle>
            <a:lvl1pPr>
              <a:defRPr>
                <a:solidFill>
                  <a:schemeClr val="tx2"/>
                </a:solidFill>
              </a:defRPr>
            </a:lvl1pPr>
          </a:lstStyle>
          <a:p>
            <a:r>
              <a:rPr lang="sv-SE" dirty="0"/>
              <a:t>Rubrik</a:t>
            </a:r>
          </a:p>
        </p:txBody>
      </p:sp>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C91F89CF-EDB0-4D95-96E4-682931D2F70F}"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8" name="Text Placeholder 39">
            <a:extLst>
              <a:ext uri="{FF2B5EF4-FFF2-40B4-BE49-F238E27FC236}">
                <a16:creationId xmlns:a16="http://schemas.microsoft.com/office/drawing/2014/main" id="{8BA015F6-3311-8449-F958-EFA198DAB49E}"/>
              </a:ext>
            </a:extLst>
          </p:cNvPr>
          <p:cNvSpPr>
            <a:spLocks noGrp="1"/>
          </p:cNvSpPr>
          <p:nvPr>
            <p:ph type="body" sz="quarter" idx="17" hasCustomPrompt="1"/>
          </p:nvPr>
        </p:nvSpPr>
        <p:spPr>
          <a:xfrm>
            <a:off x="442912" y="4399914"/>
            <a:ext cx="2646364" cy="366986"/>
          </a:xfrm>
          <a:prstGeom prst="rect">
            <a:avLst/>
          </a:prstGeom>
        </p:spPr>
        <p:txBody>
          <a:bodyPr/>
          <a:lstStyle>
            <a:lvl1pPr marL="0" indent="0">
              <a:buNone/>
              <a:defRPr sz="1200"/>
            </a:lvl1pPr>
          </a:lstStyle>
          <a:p>
            <a:pPr lvl="0"/>
            <a:r>
              <a:rPr lang="sv-SE" dirty="0"/>
              <a:t>Underrubrik</a:t>
            </a:r>
          </a:p>
        </p:txBody>
      </p:sp>
      <p:sp>
        <p:nvSpPr>
          <p:cNvPr id="23" name="Text Placeholder 39">
            <a:extLst>
              <a:ext uri="{FF2B5EF4-FFF2-40B4-BE49-F238E27FC236}">
                <a16:creationId xmlns:a16="http://schemas.microsoft.com/office/drawing/2014/main" id="{0282731B-07AF-43B5-5E76-3F0B18E056C0}"/>
              </a:ext>
            </a:extLst>
          </p:cNvPr>
          <p:cNvSpPr>
            <a:spLocks noGrp="1"/>
          </p:cNvSpPr>
          <p:nvPr>
            <p:ph type="body" sz="quarter" idx="18" hasCustomPrompt="1"/>
          </p:nvPr>
        </p:nvSpPr>
        <p:spPr>
          <a:xfrm>
            <a:off x="3327440" y="4399914"/>
            <a:ext cx="2646364" cy="366986"/>
          </a:xfrm>
          <a:prstGeom prst="rect">
            <a:avLst/>
          </a:prstGeom>
        </p:spPr>
        <p:txBody>
          <a:bodyPr/>
          <a:lstStyle>
            <a:lvl1pPr marL="0" indent="0">
              <a:buNone/>
              <a:defRPr sz="1200"/>
            </a:lvl1pPr>
          </a:lstStyle>
          <a:p>
            <a:pPr lvl="0"/>
            <a:r>
              <a:rPr lang="sv-SE" dirty="0"/>
              <a:t>Underrubrik</a:t>
            </a:r>
          </a:p>
        </p:txBody>
      </p:sp>
      <p:sp>
        <p:nvSpPr>
          <p:cNvPr id="24" name="Text Placeholder 39">
            <a:extLst>
              <a:ext uri="{FF2B5EF4-FFF2-40B4-BE49-F238E27FC236}">
                <a16:creationId xmlns:a16="http://schemas.microsoft.com/office/drawing/2014/main" id="{6D1E05C8-4B84-E8CA-07F5-4D1E1689F248}"/>
              </a:ext>
            </a:extLst>
          </p:cNvPr>
          <p:cNvSpPr>
            <a:spLocks noGrp="1"/>
          </p:cNvSpPr>
          <p:nvPr>
            <p:ph type="body" sz="quarter" idx="19" hasCustomPrompt="1"/>
          </p:nvPr>
        </p:nvSpPr>
        <p:spPr>
          <a:xfrm>
            <a:off x="6211968" y="4399914"/>
            <a:ext cx="2646364" cy="366986"/>
          </a:xfrm>
          <a:prstGeom prst="rect">
            <a:avLst/>
          </a:prstGeom>
        </p:spPr>
        <p:txBody>
          <a:bodyPr/>
          <a:lstStyle>
            <a:lvl1pPr marL="0" indent="0">
              <a:buNone/>
              <a:defRPr sz="1200"/>
            </a:lvl1pPr>
          </a:lstStyle>
          <a:p>
            <a:pPr lvl="0"/>
            <a:r>
              <a:rPr lang="sv-SE" dirty="0"/>
              <a:t>Underrubrik</a:t>
            </a:r>
          </a:p>
        </p:txBody>
      </p:sp>
      <p:sp>
        <p:nvSpPr>
          <p:cNvPr id="25" name="Text Placeholder 39">
            <a:extLst>
              <a:ext uri="{FF2B5EF4-FFF2-40B4-BE49-F238E27FC236}">
                <a16:creationId xmlns:a16="http://schemas.microsoft.com/office/drawing/2014/main" id="{6C93747A-7A69-0025-EC81-C60A994A0BA4}"/>
              </a:ext>
            </a:extLst>
          </p:cNvPr>
          <p:cNvSpPr>
            <a:spLocks noGrp="1"/>
          </p:cNvSpPr>
          <p:nvPr>
            <p:ph type="body" sz="quarter" idx="20" hasCustomPrompt="1"/>
          </p:nvPr>
        </p:nvSpPr>
        <p:spPr>
          <a:xfrm>
            <a:off x="9096496" y="4399914"/>
            <a:ext cx="2646364" cy="366986"/>
          </a:xfrm>
          <a:prstGeom prst="rect">
            <a:avLst/>
          </a:prstGeom>
        </p:spPr>
        <p:txBody>
          <a:bodyPr/>
          <a:lstStyle>
            <a:lvl1pPr marL="0" indent="0">
              <a:buNone/>
              <a:defRPr sz="1200"/>
            </a:lvl1pPr>
          </a:lstStyle>
          <a:p>
            <a:pPr lvl="0"/>
            <a:r>
              <a:rPr lang="sv-SE" dirty="0"/>
              <a:t>Underrubrik</a:t>
            </a:r>
          </a:p>
        </p:txBody>
      </p:sp>
      <p:sp>
        <p:nvSpPr>
          <p:cNvPr id="26" name="Text Placeholder 32">
            <a:extLst>
              <a:ext uri="{FF2B5EF4-FFF2-40B4-BE49-F238E27FC236}">
                <a16:creationId xmlns:a16="http://schemas.microsoft.com/office/drawing/2014/main" id="{8335CE77-2B04-8449-A237-DDAAD74DF753}"/>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7" name="Text Placeholder 39">
            <a:extLst>
              <a:ext uri="{FF2B5EF4-FFF2-40B4-BE49-F238E27FC236}">
                <a16:creationId xmlns:a16="http://schemas.microsoft.com/office/drawing/2014/main" id="{47FA160B-FC97-3BC0-FB77-9900F594B666}"/>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8" name="Text Placeholder 35">
            <a:extLst>
              <a:ext uri="{FF2B5EF4-FFF2-40B4-BE49-F238E27FC236}">
                <a16:creationId xmlns:a16="http://schemas.microsoft.com/office/drawing/2014/main" id="{6F2F2C3F-CE9E-9F04-53AC-CB0AD9462751}"/>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9" name="Text Placeholder 39">
            <a:extLst>
              <a:ext uri="{FF2B5EF4-FFF2-40B4-BE49-F238E27FC236}">
                <a16:creationId xmlns:a16="http://schemas.microsoft.com/office/drawing/2014/main" id="{DCB9E557-6356-34E1-4F18-123B459748EE}"/>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0" name="Text Placeholder 36">
            <a:extLst>
              <a:ext uri="{FF2B5EF4-FFF2-40B4-BE49-F238E27FC236}">
                <a16:creationId xmlns:a16="http://schemas.microsoft.com/office/drawing/2014/main" id="{2295D962-D872-E646-815E-08F7711B1199}"/>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6FEB0C73-1238-8E68-3F7D-5F171D860FCF}"/>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2" name="Text Placeholder 37">
            <a:extLst>
              <a:ext uri="{FF2B5EF4-FFF2-40B4-BE49-F238E27FC236}">
                <a16:creationId xmlns:a16="http://schemas.microsoft.com/office/drawing/2014/main" id="{875B22C9-8320-DD89-8B68-71003FD05EBB}"/>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4" name="Text Placeholder 39">
            <a:extLst>
              <a:ext uri="{FF2B5EF4-FFF2-40B4-BE49-F238E27FC236}">
                <a16:creationId xmlns:a16="http://schemas.microsoft.com/office/drawing/2014/main" id="{B88F63C4-A41F-734D-2059-045C93DE13F6}"/>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Tree>
    <p:extLst>
      <p:ext uri="{BB962C8B-B14F-4D97-AF65-F5344CB8AC3E}">
        <p14:creationId xmlns:p14="http://schemas.microsoft.com/office/powerpoint/2010/main" val="3849000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spal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C96BF717-8DDC-4AFD-BA0E-D6815E05BE11}"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7" name="Text Placeholder 32">
            <a:extLst>
              <a:ext uri="{FF2B5EF4-FFF2-40B4-BE49-F238E27FC236}">
                <a16:creationId xmlns:a16="http://schemas.microsoft.com/office/drawing/2014/main" id="{BFA96E10-A75E-61BF-A479-4AFC57FA8F52}"/>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18" name="Text Placeholder 39">
            <a:extLst>
              <a:ext uri="{FF2B5EF4-FFF2-40B4-BE49-F238E27FC236}">
                <a16:creationId xmlns:a16="http://schemas.microsoft.com/office/drawing/2014/main" id="{5AB4ADDD-D028-E63E-1846-05A0029112B7}"/>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3" name="Text Placeholder 39">
            <a:extLst>
              <a:ext uri="{FF2B5EF4-FFF2-40B4-BE49-F238E27FC236}">
                <a16:creationId xmlns:a16="http://schemas.microsoft.com/office/drawing/2014/main" id="{ED2AB1C0-2D00-4BEA-7BB6-8074CAD466B4}"/>
              </a:ext>
            </a:extLst>
          </p:cNvPr>
          <p:cNvSpPr>
            <a:spLocks noGrp="1"/>
          </p:cNvSpPr>
          <p:nvPr>
            <p:ph type="body" sz="quarter" idx="17" hasCustomPrompt="1"/>
          </p:nvPr>
        </p:nvSpPr>
        <p:spPr>
          <a:xfrm>
            <a:off x="442912" y="4399914"/>
            <a:ext cx="2646364" cy="1422549"/>
          </a:xfrm>
          <a:prstGeom prst="rect">
            <a:avLst/>
          </a:prstGeom>
        </p:spPr>
        <p:txBody>
          <a:bodyPr/>
          <a:lstStyle>
            <a:lvl1pPr marL="0" indent="0">
              <a:buNone/>
              <a:defRPr sz="1200"/>
            </a:lvl1pPr>
          </a:lstStyle>
          <a:p>
            <a:pPr lvl="0"/>
            <a:r>
              <a:rPr lang="sv-SE" dirty="0"/>
              <a:t>Text</a:t>
            </a:r>
          </a:p>
        </p:txBody>
      </p:sp>
      <p:sp>
        <p:nvSpPr>
          <p:cNvPr id="24" name="Text Placeholder 35">
            <a:extLst>
              <a:ext uri="{FF2B5EF4-FFF2-40B4-BE49-F238E27FC236}">
                <a16:creationId xmlns:a16="http://schemas.microsoft.com/office/drawing/2014/main" id="{7662F261-51EA-D241-0FA0-1265A9A6148A}"/>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5" name="Text Placeholder 39">
            <a:extLst>
              <a:ext uri="{FF2B5EF4-FFF2-40B4-BE49-F238E27FC236}">
                <a16:creationId xmlns:a16="http://schemas.microsoft.com/office/drawing/2014/main" id="{2090AA67-090C-E6BD-14D6-A4A0AA391708}"/>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6" name="Text Placeholder 39">
            <a:extLst>
              <a:ext uri="{FF2B5EF4-FFF2-40B4-BE49-F238E27FC236}">
                <a16:creationId xmlns:a16="http://schemas.microsoft.com/office/drawing/2014/main" id="{F2EBDBAF-B6D9-242B-E268-04A1677AE3E0}"/>
              </a:ext>
            </a:extLst>
          </p:cNvPr>
          <p:cNvSpPr>
            <a:spLocks noGrp="1"/>
          </p:cNvSpPr>
          <p:nvPr>
            <p:ph type="body" sz="quarter" idx="18" hasCustomPrompt="1"/>
          </p:nvPr>
        </p:nvSpPr>
        <p:spPr>
          <a:xfrm>
            <a:off x="3327440" y="4399914"/>
            <a:ext cx="2646364" cy="1422549"/>
          </a:xfrm>
          <a:prstGeom prst="rect">
            <a:avLst/>
          </a:prstGeom>
        </p:spPr>
        <p:txBody>
          <a:bodyPr/>
          <a:lstStyle>
            <a:lvl1pPr marL="0" indent="0">
              <a:buNone/>
              <a:defRPr sz="1200"/>
            </a:lvl1pPr>
          </a:lstStyle>
          <a:p>
            <a:pPr lvl="0"/>
            <a:r>
              <a:rPr lang="sv-SE" dirty="0"/>
              <a:t>Text</a:t>
            </a:r>
          </a:p>
        </p:txBody>
      </p:sp>
      <p:sp>
        <p:nvSpPr>
          <p:cNvPr id="27" name="Text Placeholder 36">
            <a:extLst>
              <a:ext uri="{FF2B5EF4-FFF2-40B4-BE49-F238E27FC236}">
                <a16:creationId xmlns:a16="http://schemas.microsoft.com/office/drawing/2014/main" id="{868C92A8-EBB7-C8F9-0606-0E7FD851873B}"/>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8" name="Text Placeholder 39">
            <a:extLst>
              <a:ext uri="{FF2B5EF4-FFF2-40B4-BE49-F238E27FC236}">
                <a16:creationId xmlns:a16="http://schemas.microsoft.com/office/drawing/2014/main" id="{7642E41A-91C4-C4D5-DE90-76DFA9E8DC44}"/>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9" name="Text Placeholder 39">
            <a:extLst>
              <a:ext uri="{FF2B5EF4-FFF2-40B4-BE49-F238E27FC236}">
                <a16:creationId xmlns:a16="http://schemas.microsoft.com/office/drawing/2014/main" id="{FEB24ECB-569B-E985-B08D-7E30E80F7256}"/>
              </a:ext>
            </a:extLst>
          </p:cNvPr>
          <p:cNvSpPr>
            <a:spLocks noGrp="1"/>
          </p:cNvSpPr>
          <p:nvPr>
            <p:ph type="body" sz="quarter" idx="19" hasCustomPrompt="1"/>
          </p:nvPr>
        </p:nvSpPr>
        <p:spPr>
          <a:xfrm>
            <a:off x="6211968" y="4399914"/>
            <a:ext cx="2646364" cy="1422549"/>
          </a:xfrm>
          <a:prstGeom prst="rect">
            <a:avLst/>
          </a:prstGeom>
        </p:spPr>
        <p:txBody>
          <a:bodyPr/>
          <a:lstStyle>
            <a:lvl1pPr marL="0" indent="0">
              <a:buNone/>
              <a:defRPr sz="1200"/>
            </a:lvl1pPr>
          </a:lstStyle>
          <a:p>
            <a:pPr lvl="0"/>
            <a:r>
              <a:rPr lang="sv-SE" dirty="0"/>
              <a:t>Text</a:t>
            </a:r>
          </a:p>
        </p:txBody>
      </p:sp>
      <p:sp>
        <p:nvSpPr>
          <p:cNvPr id="30" name="Text Placeholder 37">
            <a:extLst>
              <a:ext uri="{FF2B5EF4-FFF2-40B4-BE49-F238E27FC236}">
                <a16:creationId xmlns:a16="http://schemas.microsoft.com/office/drawing/2014/main" id="{F6BDA0D9-8198-57CC-D1F0-8C64721E0871}"/>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D2BC9CD2-D64C-4472-087B-75F667FF8DFC}"/>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2" name="Text Placeholder 39">
            <a:extLst>
              <a:ext uri="{FF2B5EF4-FFF2-40B4-BE49-F238E27FC236}">
                <a16:creationId xmlns:a16="http://schemas.microsoft.com/office/drawing/2014/main" id="{DE45E245-8D00-30D5-6D47-E483C5126DB0}"/>
              </a:ext>
            </a:extLst>
          </p:cNvPr>
          <p:cNvSpPr>
            <a:spLocks noGrp="1"/>
          </p:cNvSpPr>
          <p:nvPr>
            <p:ph type="body" sz="quarter" idx="20" hasCustomPrompt="1"/>
          </p:nvPr>
        </p:nvSpPr>
        <p:spPr>
          <a:xfrm>
            <a:off x="9096496" y="4399914"/>
            <a:ext cx="2646364" cy="1422549"/>
          </a:xfrm>
          <a:prstGeom prst="rect">
            <a:avLst/>
          </a:prstGeom>
        </p:spPr>
        <p:txBody>
          <a:bodyPr/>
          <a:lstStyle>
            <a:lvl1pPr marL="0" indent="0">
              <a:buNone/>
              <a:defRPr sz="1200"/>
            </a:lvl1pPr>
          </a:lstStyle>
          <a:p>
            <a:pPr lvl="0"/>
            <a:r>
              <a:rPr lang="sv-SE" dirty="0"/>
              <a:t>Text</a:t>
            </a:r>
          </a:p>
        </p:txBody>
      </p:sp>
    </p:spTree>
    <p:extLst>
      <p:ext uri="{BB962C8B-B14F-4D97-AF65-F5344CB8AC3E}">
        <p14:creationId xmlns:p14="http://schemas.microsoft.com/office/powerpoint/2010/main" val="1976141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pic>
        <p:nvPicPr>
          <p:cNvPr id="55" name="Picture 9" descr="A picture containing text, person, person&#10;&#10;Description automatically generated">
            <a:extLst>
              <a:ext uri="{FF2B5EF4-FFF2-40B4-BE49-F238E27FC236}">
                <a16:creationId xmlns:a16="http://schemas.microsoft.com/office/drawing/2014/main" id="{A9197090-0EAA-2844-0E48-0879EED9545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405F82-510F-4BE7-8658-AD5878CDEE64}"/>
              </a:ext>
            </a:extLst>
          </p:cNvPr>
          <p:cNvSpPr>
            <a:spLocks noGrp="1"/>
          </p:cNvSpPr>
          <p:nvPr>
            <p:ph type="title" hasCustomPrompt="1"/>
          </p:nvPr>
        </p:nvSpPr>
        <p:spPr>
          <a:xfrm>
            <a:off x="831850" y="2002631"/>
            <a:ext cx="9919569" cy="2852737"/>
          </a:xfrm>
          <a:prstGeom prst="rect">
            <a:avLst/>
          </a:prstGeom>
        </p:spPr>
        <p:txBody>
          <a:bodyPr anchor="b"/>
          <a:lstStyle>
            <a:lvl1pPr algn="r">
              <a:defRPr sz="5000"/>
            </a:lvl1pPr>
          </a:lstStyle>
          <a:p>
            <a:r>
              <a:rPr lang="sv-SE" dirty="0"/>
              <a:t>Rubrik</a:t>
            </a:r>
          </a:p>
        </p:txBody>
      </p:sp>
      <p:sp>
        <p:nvSpPr>
          <p:cNvPr id="4" name="Date Placeholder 3">
            <a:extLst>
              <a:ext uri="{FF2B5EF4-FFF2-40B4-BE49-F238E27FC236}">
                <a16:creationId xmlns:a16="http://schemas.microsoft.com/office/drawing/2014/main" id="{CDBFE53A-CC92-478E-8CBC-A7E15567B554}"/>
              </a:ext>
            </a:extLst>
          </p:cNvPr>
          <p:cNvSpPr>
            <a:spLocks noGrp="1"/>
          </p:cNvSpPr>
          <p:nvPr>
            <p:ph type="dt" sz="half" idx="10"/>
          </p:nvPr>
        </p:nvSpPr>
        <p:spPr/>
        <p:txBody>
          <a:bodyPr/>
          <a:lstStyle/>
          <a:p>
            <a:fld id="{1A16F870-DC15-41D3-8FBC-71CEBFD68226}" type="datetime1">
              <a:rPr lang="sv-SE" smtClean="0"/>
              <a:t>2024-06-04</a:t>
            </a:fld>
            <a:endParaRPr lang="sv-SE" dirty="0"/>
          </a:p>
        </p:txBody>
      </p:sp>
      <p:sp>
        <p:nvSpPr>
          <p:cNvPr id="5" name="Footer Placeholder 4">
            <a:extLst>
              <a:ext uri="{FF2B5EF4-FFF2-40B4-BE49-F238E27FC236}">
                <a16:creationId xmlns:a16="http://schemas.microsoft.com/office/drawing/2014/main" id="{F9D88A6A-8A07-4C9A-AD91-7E73AF4CB3A5}"/>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E52F6F79-7DB2-431C-BFE1-495938CE1A6C}"/>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11" name="Graphic 8">
            <a:extLst>
              <a:ext uri="{FF2B5EF4-FFF2-40B4-BE49-F238E27FC236}">
                <a16:creationId xmlns:a16="http://schemas.microsoft.com/office/drawing/2014/main" id="{189962FD-9CB6-D98D-4606-07610FBCD52A}"/>
              </a:ext>
            </a:extLst>
          </p:cNvPr>
          <p:cNvGrpSpPr/>
          <p:nvPr userDrawn="1"/>
        </p:nvGrpSpPr>
        <p:grpSpPr>
          <a:xfrm>
            <a:off x="10656093" y="6048375"/>
            <a:ext cx="1121569" cy="549925"/>
            <a:chOff x="9034498" y="4510087"/>
            <a:chExt cx="1690079" cy="828675"/>
          </a:xfrm>
          <a:solidFill>
            <a:srgbClr val="FFFFFF"/>
          </a:solidFill>
        </p:grpSpPr>
        <p:sp>
          <p:nvSpPr>
            <p:cNvPr id="12" name="Freeform: Shape 11">
              <a:extLst>
                <a:ext uri="{FF2B5EF4-FFF2-40B4-BE49-F238E27FC236}">
                  <a16:creationId xmlns:a16="http://schemas.microsoft.com/office/drawing/2014/main" id="{E2CCBA44-E5AB-72ED-6008-D40AB65B83B5}"/>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61A889EC-C873-CFA4-669E-52DDAA9E3D7A}"/>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76CA5C66-FA67-1E89-8C0E-15853859689C}"/>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5179721F-850A-178F-74C7-71A834E9EA1D}"/>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CD213156-2022-7308-F864-F7B2C071A1FF}"/>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17" name="Group 16">
            <a:extLst>
              <a:ext uri="{FF2B5EF4-FFF2-40B4-BE49-F238E27FC236}">
                <a16:creationId xmlns:a16="http://schemas.microsoft.com/office/drawing/2014/main" id="{1C5E8359-98BF-0927-5A18-D8F7EA3F41A5}"/>
              </a:ext>
            </a:extLst>
          </p:cNvPr>
          <p:cNvGrpSpPr/>
          <p:nvPr userDrawn="1"/>
        </p:nvGrpSpPr>
        <p:grpSpPr>
          <a:xfrm>
            <a:off x="453865" y="6251011"/>
            <a:ext cx="1355885" cy="324730"/>
            <a:chOff x="449103" y="5733781"/>
            <a:chExt cx="1372773" cy="328775"/>
          </a:xfrm>
        </p:grpSpPr>
        <p:sp>
          <p:nvSpPr>
            <p:cNvPr id="18" name="Freeform: Shape 17">
              <a:extLst>
                <a:ext uri="{FF2B5EF4-FFF2-40B4-BE49-F238E27FC236}">
                  <a16:creationId xmlns:a16="http://schemas.microsoft.com/office/drawing/2014/main" id="{8EAECE9B-E793-825D-97AF-8F6E6F61DB11}"/>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19" name="Graphic 7">
              <a:extLst>
                <a:ext uri="{FF2B5EF4-FFF2-40B4-BE49-F238E27FC236}">
                  <a16:creationId xmlns:a16="http://schemas.microsoft.com/office/drawing/2014/main" id="{F8528323-2356-E583-2780-E2DDA8AAE73F}"/>
                </a:ext>
              </a:extLst>
            </p:cNvPr>
            <p:cNvGrpSpPr/>
            <p:nvPr/>
          </p:nvGrpSpPr>
          <p:grpSpPr>
            <a:xfrm>
              <a:off x="522988" y="5733781"/>
              <a:ext cx="249633" cy="119185"/>
              <a:chOff x="522988" y="5733781"/>
              <a:chExt cx="249633" cy="119185"/>
            </a:xfrm>
            <a:solidFill>
              <a:srgbClr val="FFFFFF"/>
            </a:solidFill>
          </p:grpSpPr>
          <p:sp>
            <p:nvSpPr>
              <p:cNvPr id="51" name="Freeform: Shape 50">
                <a:extLst>
                  <a:ext uri="{FF2B5EF4-FFF2-40B4-BE49-F238E27FC236}">
                    <a16:creationId xmlns:a16="http://schemas.microsoft.com/office/drawing/2014/main" id="{AFBF9323-9A10-7489-C7D8-EE40ADD3D44A}"/>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FF1FB33E-5A0A-0AF8-75FF-1B46BDF36609}"/>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2263AC74-0E91-3DFB-3225-84B48D169E69}"/>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2921478B-1F5A-E79D-9683-98D24061CC4D}"/>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1" name="Graphic 7">
              <a:extLst>
                <a:ext uri="{FF2B5EF4-FFF2-40B4-BE49-F238E27FC236}">
                  <a16:creationId xmlns:a16="http://schemas.microsoft.com/office/drawing/2014/main" id="{6D5496B1-93BE-289D-4C39-EB4725654A65}"/>
                </a:ext>
              </a:extLst>
            </p:cNvPr>
            <p:cNvGrpSpPr/>
            <p:nvPr/>
          </p:nvGrpSpPr>
          <p:grpSpPr>
            <a:xfrm>
              <a:off x="832449" y="5733863"/>
              <a:ext cx="688241" cy="154329"/>
              <a:chOff x="832449" y="5733863"/>
              <a:chExt cx="688241" cy="154329"/>
            </a:xfrm>
            <a:solidFill>
              <a:srgbClr val="FFFFFF"/>
            </a:solidFill>
          </p:grpSpPr>
          <p:sp>
            <p:nvSpPr>
              <p:cNvPr id="43" name="Freeform: Shape 42">
                <a:extLst>
                  <a:ext uri="{FF2B5EF4-FFF2-40B4-BE49-F238E27FC236}">
                    <a16:creationId xmlns:a16="http://schemas.microsoft.com/office/drawing/2014/main" id="{B900F7BC-1EE5-AFC1-B027-35A11C8EA6A5}"/>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1A76F2F7-D2CD-9F46-CAC8-005F60367C7C}"/>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F2D976EF-3FB0-A336-C744-EE0CF247861D}"/>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F5D6C27E-AF80-1F4A-7D57-6F9A52A37C39}"/>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148D0F00-C167-4329-6C88-E27B9534FF78}"/>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C7C2C994-5077-F408-4BCA-10E1D4F3C865}"/>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A04387A7-12A1-E1AF-E58E-B7A0483AD536}"/>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9F223E37-2325-0CB7-8320-029DF56B876D}"/>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2" name="Freeform: Shape 21">
              <a:extLst>
                <a:ext uri="{FF2B5EF4-FFF2-40B4-BE49-F238E27FC236}">
                  <a16:creationId xmlns:a16="http://schemas.microsoft.com/office/drawing/2014/main" id="{EA3BA825-3421-A25F-ABC9-C975ED742C3A}"/>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3" name="Graphic 7">
              <a:extLst>
                <a:ext uri="{FF2B5EF4-FFF2-40B4-BE49-F238E27FC236}">
                  <a16:creationId xmlns:a16="http://schemas.microsoft.com/office/drawing/2014/main" id="{88D93724-FD48-F9A4-BE81-6F2B07D68F83}"/>
                </a:ext>
              </a:extLst>
            </p:cNvPr>
            <p:cNvGrpSpPr/>
            <p:nvPr/>
          </p:nvGrpSpPr>
          <p:grpSpPr>
            <a:xfrm>
              <a:off x="1571663" y="5774238"/>
              <a:ext cx="161856" cy="113899"/>
              <a:chOff x="1571663" y="5774238"/>
              <a:chExt cx="161856" cy="113899"/>
            </a:xfrm>
            <a:solidFill>
              <a:srgbClr val="FFFFFF"/>
            </a:solidFill>
          </p:grpSpPr>
          <p:sp>
            <p:nvSpPr>
              <p:cNvPr id="41" name="Freeform: Shape 40">
                <a:extLst>
                  <a:ext uri="{FF2B5EF4-FFF2-40B4-BE49-F238E27FC236}">
                    <a16:creationId xmlns:a16="http://schemas.microsoft.com/office/drawing/2014/main" id="{A3964ACF-40BD-01E1-98E7-C842260D7FBC}"/>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2" name="Freeform: Shape 41">
                <a:extLst>
                  <a:ext uri="{FF2B5EF4-FFF2-40B4-BE49-F238E27FC236}">
                    <a16:creationId xmlns:a16="http://schemas.microsoft.com/office/drawing/2014/main" id="{98E720AE-CB24-A52D-040F-7E6AC637BBBE}"/>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4" name="Freeform: Shape 23">
              <a:extLst>
                <a:ext uri="{FF2B5EF4-FFF2-40B4-BE49-F238E27FC236}">
                  <a16:creationId xmlns:a16="http://schemas.microsoft.com/office/drawing/2014/main" id="{05993CED-5D7E-A114-3B2D-2D4A9D364025}"/>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DA253036-970E-5F87-5233-360DC876A839}"/>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6" name="Graphic 7">
              <a:extLst>
                <a:ext uri="{FF2B5EF4-FFF2-40B4-BE49-F238E27FC236}">
                  <a16:creationId xmlns:a16="http://schemas.microsoft.com/office/drawing/2014/main" id="{BBCE31E4-2622-DE80-8682-5511FFFF9453}"/>
                </a:ext>
              </a:extLst>
            </p:cNvPr>
            <p:cNvGrpSpPr/>
            <p:nvPr/>
          </p:nvGrpSpPr>
          <p:grpSpPr>
            <a:xfrm>
              <a:off x="523293" y="5924167"/>
              <a:ext cx="214959" cy="103273"/>
              <a:chOff x="852594" y="5924167"/>
              <a:chExt cx="214959" cy="103273"/>
            </a:xfrm>
            <a:solidFill>
              <a:srgbClr val="FFFFFF"/>
            </a:solidFill>
          </p:grpSpPr>
          <p:sp>
            <p:nvSpPr>
              <p:cNvPr id="38" name="Freeform: Shape 37">
                <a:extLst>
                  <a:ext uri="{FF2B5EF4-FFF2-40B4-BE49-F238E27FC236}">
                    <a16:creationId xmlns:a16="http://schemas.microsoft.com/office/drawing/2014/main" id="{0FBB80D1-9239-C5A5-80C6-6B668910B0BB}"/>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126CBE90-49FE-6AF4-FA4B-CE909977D504}"/>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96F021E6-F233-08E4-5AA3-EAB939BA324E}"/>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27" name="Freeform: Shape 26">
              <a:extLst>
                <a:ext uri="{FF2B5EF4-FFF2-40B4-BE49-F238E27FC236}">
                  <a16:creationId xmlns:a16="http://schemas.microsoft.com/office/drawing/2014/main" id="{DFC0D445-FA24-8186-7156-BFF9E9A8A674}"/>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28" name="Graphic 7">
              <a:extLst>
                <a:ext uri="{FF2B5EF4-FFF2-40B4-BE49-F238E27FC236}">
                  <a16:creationId xmlns:a16="http://schemas.microsoft.com/office/drawing/2014/main" id="{FB1305F3-E62F-A6D8-831A-8AFED5D3BB27}"/>
                </a:ext>
              </a:extLst>
            </p:cNvPr>
            <p:cNvGrpSpPr/>
            <p:nvPr/>
          </p:nvGrpSpPr>
          <p:grpSpPr>
            <a:xfrm>
              <a:off x="789530" y="5948823"/>
              <a:ext cx="157262" cy="113733"/>
              <a:chOff x="1118831" y="5948823"/>
              <a:chExt cx="157262" cy="113733"/>
            </a:xfrm>
            <a:solidFill>
              <a:srgbClr val="FFFFFF"/>
            </a:solidFill>
          </p:grpSpPr>
          <p:sp>
            <p:nvSpPr>
              <p:cNvPr id="36" name="Freeform: Shape 35">
                <a:extLst>
                  <a:ext uri="{FF2B5EF4-FFF2-40B4-BE49-F238E27FC236}">
                    <a16:creationId xmlns:a16="http://schemas.microsoft.com/office/drawing/2014/main" id="{EA6588A9-3DF7-CCF9-6818-22A59BED3693}"/>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06CADA34-B409-2A8A-9220-7385F54FBDA5}"/>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29" name="Freeform: Shape 28">
              <a:extLst>
                <a:ext uri="{FF2B5EF4-FFF2-40B4-BE49-F238E27FC236}">
                  <a16:creationId xmlns:a16="http://schemas.microsoft.com/office/drawing/2014/main" id="{1CA4ECC8-0479-B323-B6A1-E0E94228E609}"/>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0" name="Graphic 7">
              <a:extLst>
                <a:ext uri="{FF2B5EF4-FFF2-40B4-BE49-F238E27FC236}">
                  <a16:creationId xmlns:a16="http://schemas.microsoft.com/office/drawing/2014/main" id="{F0F46D2E-6668-B279-E859-FB17AD263DAB}"/>
                </a:ext>
              </a:extLst>
            </p:cNvPr>
            <p:cNvGrpSpPr/>
            <p:nvPr/>
          </p:nvGrpSpPr>
          <p:grpSpPr>
            <a:xfrm>
              <a:off x="1043009" y="5924167"/>
              <a:ext cx="450147" cy="136895"/>
              <a:chOff x="1372310" y="5924167"/>
              <a:chExt cx="450147" cy="136895"/>
            </a:xfrm>
            <a:solidFill>
              <a:srgbClr val="FFFFFF"/>
            </a:solidFill>
          </p:grpSpPr>
          <p:sp>
            <p:nvSpPr>
              <p:cNvPr id="31" name="Freeform: Shape 30">
                <a:extLst>
                  <a:ext uri="{FF2B5EF4-FFF2-40B4-BE49-F238E27FC236}">
                    <a16:creationId xmlns:a16="http://schemas.microsoft.com/office/drawing/2014/main" id="{2037A6DB-C35F-032B-912B-CD48982CDB77}"/>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14B3E6FF-DE60-3C55-50D5-985813247A3F}"/>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C271A4E9-EFEC-FCC5-454A-9DA3C69AF491}"/>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EABB4104-59AC-05A7-9DFD-407D7887A9C6}"/>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2612BC65-20ED-43C7-A4E6-A4AA4543351B}"/>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Tree>
    <p:extLst>
      <p:ext uri="{BB962C8B-B14F-4D97-AF65-F5344CB8AC3E}">
        <p14:creationId xmlns:p14="http://schemas.microsoft.com/office/powerpoint/2010/main" val="3051383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p>
            <a:fld id="{6B58EC47-A94B-470C-B6BE-8AB9E84CCC5D}"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1469457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p:txBody>
          <a:bodyPr/>
          <a:lstStyle/>
          <a:p>
            <a:fld id="{0E4DB231-15BA-465E-93F5-AA562313088F}" type="datetime1">
              <a:rPr lang="sv-SE" smtClean="0"/>
              <a:t>2024-06-04</a:t>
            </a:fld>
            <a:endParaRPr lang="sv-SE" dirty="0"/>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r>
              <a:rPr lang="sv-SE"/>
              <a:t>CAG</a:t>
            </a:r>
            <a:endParaRPr lang="sv-SE" dirty="0"/>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1859942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gen bild hög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C4DEFB78-6DEA-4FFC-B2CE-93CE0705A70A}"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0C9EB426-4EE1-0AD5-3280-BB7D1591DF2C}"/>
              </a:ext>
            </a:extLst>
          </p:cNvPr>
          <p:cNvSpPr>
            <a:spLocks noGrp="1"/>
          </p:cNvSpPr>
          <p:nvPr>
            <p:ph type="title" hasCustomPrompt="1"/>
          </p:nvPr>
        </p:nvSpPr>
        <p:spPr>
          <a:xfrm>
            <a:off x="442913" y="476251"/>
            <a:ext cx="6745681" cy="976313"/>
          </a:xfrm>
          <a:prstGeom prst="rect">
            <a:avLst/>
          </a:prstGeom>
        </p:spPr>
        <p:txBody>
          <a:bodyPr anchor="b"/>
          <a:lstStyle>
            <a:lvl1pPr>
              <a:defRPr>
                <a:solidFill>
                  <a:schemeClr val="tx2"/>
                </a:solidFill>
              </a:defRPr>
            </a:lvl1pPr>
          </a:lstStyle>
          <a:p>
            <a:r>
              <a:rPr lang="sv-SE" dirty="0"/>
              <a:t>Rubrik</a:t>
            </a:r>
          </a:p>
        </p:txBody>
      </p:sp>
      <p:sp>
        <p:nvSpPr>
          <p:cNvPr id="12" name="Platshållare för innehåll 11">
            <a:extLst>
              <a:ext uri="{FF2B5EF4-FFF2-40B4-BE49-F238E27FC236}">
                <a16:creationId xmlns:a16="http://schemas.microsoft.com/office/drawing/2014/main" id="{C10495BA-F851-43F9-3064-1CBEF7D4FF1C}"/>
              </a:ext>
            </a:extLst>
          </p:cNvPr>
          <p:cNvSpPr>
            <a:spLocks noGrp="1"/>
          </p:cNvSpPr>
          <p:nvPr>
            <p:ph sz="quarter" idx="14"/>
          </p:nvPr>
        </p:nvSpPr>
        <p:spPr>
          <a:xfrm>
            <a:off x="453865" y="1990725"/>
            <a:ext cx="6734729" cy="3816063"/>
          </a:xfrm>
          <a:custGeom>
            <a:avLst/>
            <a:gdLst>
              <a:gd name="connsiteX0" fmla="*/ 0 w 6734729"/>
              <a:gd name="connsiteY0" fmla="*/ 0 h 3816063"/>
              <a:gd name="connsiteX1" fmla="*/ 6734729 w 6734729"/>
              <a:gd name="connsiteY1" fmla="*/ 0 h 3816063"/>
              <a:gd name="connsiteX2" fmla="*/ 6734729 w 6734729"/>
              <a:gd name="connsiteY2" fmla="*/ 3816063 h 3816063"/>
              <a:gd name="connsiteX3" fmla="*/ 0 w 6734729"/>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6734729" h="3816063">
                <a:moveTo>
                  <a:pt x="0" y="0"/>
                </a:moveTo>
                <a:lnTo>
                  <a:pt x="6734729" y="0"/>
                </a:lnTo>
                <a:lnTo>
                  <a:pt x="6734729"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1597BF66-F934-0D6E-78E1-F686579466A5}"/>
              </a:ext>
            </a:extLst>
          </p:cNvPr>
          <p:cNvSpPr>
            <a:spLocks noGrp="1"/>
          </p:cNvSpPr>
          <p:nvPr>
            <p:ph type="pic" sz="quarter" idx="15"/>
          </p:nvPr>
        </p:nvSpPr>
        <p:spPr>
          <a:xfrm>
            <a:off x="7642458" y="737535"/>
            <a:ext cx="4106630" cy="4851133"/>
          </a:xfrm>
          <a:custGeom>
            <a:avLst/>
            <a:gdLst>
              <a:gd name="connsiteX0" fmla="*/ 76566 w 4106630"/>
              <a:gd name="connsiteY0" fmla="*/ 0 h 4851133"/>
              <a:gd name="connsiteX1" fmla="*/ 636528 w 4106630"/>
              <a:gd name="connsiteY1" fmla="*/ 0 h 4851133"/>
              <a:gd name="connsiteX2" fmla="*/ 3470102 w 4106630"/>
              <a:gd name="connsiteY2" fmla="*/ 0 h 4851133"/>
              <a:gd name="connsiteX3" fmla="*/ 4030064 w 4106630"/>
              <a:gd name="connsiteY3" fmla="*/ 0 h 4851133"/>
              <a:gd name="connsiteX4" fmla="*/ 4106630 w 4106630"/>
              <a:gd name="connsiteY4" fmla="*/ 76566 h 4851133"/>
              <a:gd name="connsiteX5" fmla="*/ 4106630 w 4106630"/>
              <a:gd name="connsiteY5" fmla="*/ 636528 h 4851133"/>
              <a:gd name="connsiteX6" fmla="*/ 4106630 w 4106630"/>
              <a:gd name="connsiteY6" fmla="*/ 1954365 h 4851133"/>
              <a:gd name="connsiteX7" fmla="*/ 4106630 w 4106630"/>
              <a:gd name="connsiteY7" fmla="*/ 4214605 h 4851133"/>
              <a:gd name="connsiteX8" fmla="*/ 3470102 w 4106630"/>
              <a:gd name="connsiteY8" fmla="*/ 4851133 h 4851133"/>
              <a:gd name="connsiteX9" fmla="*/ 1232872 w 4106630"/>
              <a:gd name="connsiteY9" fmla="*/ 4851133 h 4851133"/>
              <a:gd name="connsiteX10" fmla="*/ 636528 w 4106630"/>
              <a:gd name="connsiteY10" fmla="*/ 4851133 h 4851133"/>
              <a:gd name="connsiteX11" fmla="*/ 40070 w 4106630"/>
              <a:gd name="connsiteY11" fmla="*/ 4851133 h 4851133"/>
              <a:gd name="connsiteX12" fmla="*/ 0 w 4106630"/>
              <a:gd name="connsiteY12" fmla="*/ 4811063 h 4851133"/>
              <a:gd name="connsiteX13" fmla="*/ 0 w 4106630"/>
              <a:gd name="connsiteY13" fmla="*/ 4214605 h 4851133"/>
              <a:gd name="connsiteX14" fmla="*/ 0 w 4106630"/>
              <a:gd name="connsiteY14" fmla="*/ 3987915 h 4851133"/>
              <a:gd name="connsiteX15" fmla="*/ 0 w 4106630"/>
              <a:gd name="connsiteY15" fmla="*/ 1954365 h 4851133"/>
              <a:gd name="connsiteX16" fmla="*/ 0 w 4106630"/>
              <a:gd name="connsiteY16" fmla="*/ 636528 h 4851133"/>
              <a:gd name="connsiteX17" fmla="*/ 0 w 4106630"/>
              <a:gd name="connsiteY17" fmla="*/ 76566 h 4851133"/>
              <a:gd name="connsiteX18" fmla="*/ 76566 w 4106630"/>
              <a:gd name="connsiteY18" fmla="*/ 0 h 48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06630" h="4851133">
                <a:moveTo>
                  <a:pt x="76566" y="0"/>
                </a:moveTo>
                <a:lnTo>
                  <a:pt x="636528" y="0"/>
                </a:lnTo>
                <a:lnTo>
                  <a:pt x="3470102" y="0"/>
                </a:lnTo>
                <a:lnTo>
                  <a:pt x="4030064" y="0"/>
                </a:lnTo>
                <a:cubicBezTo>
                  <a:pt x="4072350" y="0"/>
                  <a:pt x="4106630" y="34280"/>
                  <a:pt x="4106630" y="76566"/>
                </a:cubicBezTo>
                <a:lnTo>
                  <a:pt x="4106630" y="636528"/>
                </a:lnTo>
                <a:lnTo>
                  <a:pt x="4106630" y="1954365"/>
                </a:lnTo>
                <a:lnTo>
                  <a:pt x="4106630" y="4214605"/>
                </a:lnTo>
                <a:cubicBezTo>
                  <a:pt x="4106630" y="4566150"/>
                  <a:pt x="3821647" y="4851133"/>
                  <a:pt x="3470102" y="4851133"/>
                </a:cubicBezTo>
                <a:lnTo>
                  <a:pt x="1232872" y="4851133"/>
                </a:lnTo>
                <a:lnTo>
                  <a:pt x="636528" y="4851133"/>
                </a:lnTo>
                <a:lnTo>
                  <a:pt x="40070" y="4851133"/>
                </a:lnTo>
                <a:cubicBezTo>
                  <a:pt x="17940" y="4851133"/>
                  <a:pt x="0" y="4833193"/>
                  <a:pt x="0" y="4811063"/>
                </a:cubicBezTo>
                <a:lnTo>
                  <a:pt x="0" y="4214605"/>
                </a:lnTo>
                <a:lnTo>
                  <a:pt x="0" y="3987915"/>
                </a:lnTo>
                <a:lnTo>
                  <a:pt x="0" y="1954365"/>
                </a:lnTo>
                <a:lnTo>
                  <a:pt x="0" y="636528"/>
                </a:lnTo>
                <a:lnTo>
                  <a:pt x="0" y="76566"/>
                </a:lnTo>
                <a:cubicBezTo>
                  <a:pt x="0" y="34280"/>
                  <a:pt x="34280" y="0"/>
                  <a:pt x="76566" y="0"/>
                </a:cubicBezTo>
                <a:close/>
              </a:path>
            </a:pathLst>
          </a:custGeom>
          <a:solidFill>
            <a:schemeClr val="bg1">
              <a:lumMod val="95000"/>
            </a:schemeClr>
          </a:solidFill>
        </p:spPr>
        <p:txBody>
          <a:bodyPr wrap="square">
            <a:noAutofit/>
          </a:bodyPr>
          <a:lstStyle/>
          <a:p>
            <a:endParaRPr lang="sv-SE"/>
          </a:p>
        </p:txBody>
      </p:sp>
    </p:spTree>
    <p:extLst>
      <p:ext uri="{BB962C8B-B14F-4D97-AF65-F5344CB8AC3E}">
        <p14:creationId xmlns:p14="http://schemas.microsoft.com/office/powerpoint/2010/main" val="1944022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gen bild vänst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45E7B9D3-6BB4-4480-B966-1A670E560FAC}"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CE3AA5A2-4446-28E0-4B4A-241843D4C604}"/>
              </a:ext>
            </a:extLst>
          </p:cNvPr>
          <p:cNvSpPr>
            <a:spLocks noGrp="1"/>
          </p:cNvSpPr>
          <p:nvPr>
            <p:ph type="title" hasCustomPrompt="1"/>
          </p:nvPr>
        </p:nvSpPr>
        <p:spPr>
          <a:xfrm>
            <a:off x="442912" y="476251"/>
            <a:ext cx="11306175" cy="976313"/>
          </a:xfrm>
          <a:prstGeom prst="rect">
            <a:avLst/>
          </a:prstGeom>
        </p:spPr>
        <p:txBody>
          <a:bodyPr/>
          <a:lstStyle>
            <a:lvl1pPr>
              <a:defRPr>
                <a:solidFill>
                  <a:schemeClr val="tx2"/>
                </a:solidFill>
              </a:defRPr>
            </a:lvl1pPr>
          </a:lstStyle>
          <a:p>
            <a:r>
              <a:rPr lang="sv-SE" dirty="0"/>
              <a:t>Rubrik</a:t>
            </a:r>
          </a:p>
        </p:txBody>
      </p:sp>
      <p:sp>
        <p:nvSpPr>
          <p:cNvPr id="12" name="Platshållare för innehåll 11">
            <a:extLst>
              <a:ext uri="{FF2B5EF4-FFF2-40B4-BE49-F238E27FC236}">
                <a16:creationId xmlns:a16="http://schemas.microsoft.com/office/drawing/2014/main" id="{161A7316-825B-EF5C-4FD8-B39433B8DE41}"/>
              </a:ext>
            </a:extLst>
          </p:cNvPr>
          <p:cNvSpPr>
            <a:spLocks noGrp="1"/>
          </p:cNvSpPr>
          <p:nvPr>
            <p:ph sz="quarter" idx="14"/>
          </p:nvPr>
        </p:nvSpPr>
        <p:spPr>
          <a:xfrm>
            <a:off x="4503549" y="1990725"/>
            <a:ext cx="7245538" cy="3816063"/>
          </a:xfrm>
          <a:custGeom>
            <a:avLst/>
            <a:gdLst>
              <a:gd name="connsiteX0" fmla="*/ 0 w 7245538"/>
              <a:gd name="connsiteY0" fmla="*/ 0 h 3816063"/>
              <a:gd name="connsiteX1" fmla="*/ 7245538 w 7245538"/>
              <a:gd name="connsiteY1" fmla="*/ 0 h 3816063"/>
              <a:gd name="connsiteX2" fmla="*/ 7245538 w 7245538"/>
              <a:gd name="connsiteY2" fmla="*/ 3816063 h 3816063"/>
              <a:gd name="connsiteX3" fmla="*/ 0 w 7245538"/>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7245538" h="3816063">
                <a:moveTo>
                  <a:pt x="0" y="0"/>
                </a:moveTo>
                <a:lnTo>
                  <a:pt x="7245538" y="0"/>
                </a:lnTo>
                <a:lnTo>
                  <a:pt x="7245538"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997007C7-69D7-5A89-102C-69D907F17B64}"/>
              </a:ext>
            </a:extLst>
          </p:cNvPr>
          <p:cNvSpPr>
            <a:spLocks noGrp="1"/>
          </p:cNvSpPr>
          <p:nvPr>
            <p:ph type="pic" sz="quarter" idx="15"/>
          </p:nvPr>
        </p:nvSpPr>
        <p:spPr>
          <a:xfrm>
            <a:off x="453864" y="1721402"/>
            <a:ext cx="3595820" cy="4275538"/>
          </a:xfrm>
          <a:custGeom>
            <a:avLst/>
            <a:gdLst>
              <a:gd name="connsiteX0" fmla="*/ 67042 w 3595820"/>
              <a:gd name="connsiteY0" fmla="*/ 0 h 4275538"/>
              <a:gd name="connsiteX1" fmla="*/ 557352 w 3595820"/>
              <a:gd name="connsiteY1" fmla="*/ 0 h 4275538"/>
              <a:gd name="connsiteX2" fmla="*/ 3038468 w 3595820"/>
              <a:gd name="connsiteY2" fmla="*/ 0 h 4275538"/>
              <a:gd name="connsiteX3" fmla="*/ 3528778 w 3595820"/>
              <a:gd name="connsiteY3" fmla="*/ 0 h 4275538"/>
              <a:gd name="connsiteX4" fmla="*/ 3595820 w 3595820"/>
              <a:gd name="connsiteY4" fmla="*/ 67481 h 4275538"/>
              <a:gd name="connsiteX5" fmla="*/ 3595820 w 3595820"/>
              <a:gd name="connsiteY5" fmla="*/ 561003 h 4275538"/>
              <a:gd name="connsiteX6" fmla="*/ 3595820 w 3595820"/>
              <a:gd name="connsiteY6" fmla="*/ 1722477 h 4275538"/>
              <a:gd name="connsiteX7" fmla="*/ 3595820 w 3595820"/>
              <a:gd name="connsiteY7" fmla="*/ 3714535 h 4275538"/>
              <a:gd name="connsiteX8" fmla="*/ 3038468 w 3595820"/>
              <a:gd name="connsiteY8" fmla="*/ 4275538 h 4275538"/>
              <a:gd name="connsiteX9" fmla="*/ 1079519 w 3595820"/>
              <a:gd name="connsiteY9" fmla="*/ 4275538 h 4275538"/>
              <a:gd name="connsiteX10" fmla="*/ 557352 w 3595820"/>
              <a:gd name="connsiteY10" fmla="*/ 4275538 h 4275538"/>
              <a:gd name="connsiteX11" fmla="*/ 35086 w 3595820"/>
              <a:gd name="connsiteY11" fmla="*/ 4275538 h 4275538"/>
              <a:gd name="connsiteX12" fmla="*/ 0 w 3595820"/>
              <a:gd name="connsiteY12" fmla="*/ 4240223 h 4275538"/>
              <a:gd name="connsiteX13" fmla="*/ 0 w 3595820"/>
              <a:gd name="connsiteY13" fmla="*/ 3714535 h 4275538"/>
              <a:gd name="connsiteX14" fmla="*/ 0 w 3595820"/>
              <a:gd name="connsiteY14" fmla="*/ 3514742 h 4275538"/>
              <a:gd name="connsiteX15" fmla="*/ 0 w 3595820"/>
              <a:gd name="connsiteY15" fmla="*/ 1722477 h 4275538"/>
              <a:gd name="connsiteX16" fmla="*/ 0 w 3595820"/>
              <a:gd name="connsiteY16" fmla="*/ 561003 h 4275538"/>
              <a:gd name="connsiteX17" fmla="*/ 0 w 3595820"/>
              <a:gd name="connsiteY17" fmla="*/ 67481 h 4275538"/>
              <a:gd name="connsiteX18" fmla="*/ 67042 w 3595820"/>
              <a:gd name="connsiteY18" fmla="*/ 0 h 42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820" h="4275538">
                <a:moveTo>
                  <a:pt x="67042" y="0"/>
                </a:moveTo>
                <a:lnTo>
                  <a:pt x="557352" y="0"/>
                </a:lnTo>
                <a:lnTo>
                  <a:pt x="3038468" y="0"/>
                </a:lnTo>
                <a:lnTo>
                  <a:pt x="3528778" y="0"/>
                </a:lnTo>
                <a:cubicBezTo>
                  <a:pt x="3565804" y="0"/>
                  <a:pt x="3595820" y="30213"/>
                  <a:pt x="3595820" y="67481"/>
                </a:cubicBezTo>
                <a:lnTo>
                  <a:pt x="3595820" y="561003"/>
                </a:lnTo>
                <a:lnTo>
                  <a:pt x="3595820" y="1722477"/>
                </a:lnTo>
                <a:lnTo>
                  <a:pt x="3595820" y="3714535"/>
                </a:lnTo>
                <a:cubicBezTo>
                  <a:pt x="3595820" y="4024369"/>
                  <a:pt x="3346285" y="4275538"/>
                  <a:pt x="3038468" y="4275538"/>
                </a:cubicBezTo>
                <a:lnTo>
                  <a:pt x="1079519" y="4275538"/>
                </a:lnTo>
                <a:lnTo>
                  <a:pt x="557352" y="4275538"/>
                </a:lnTo>
                <a:lnTo>
                  <a:pt x="35086" y="4275538"/>
                </a:lnTo>
                <a:cubicBezTo>
                  <a:pt x="15709" y="4275538"/>
                  <a:pt x="0" y="4259727"/>
                  <a:pt x="0" y="4240223"/>
                </a:cubicBezTo>
                <a:lnTo>
                  <a:pt x="0" y="3714535"/>
                </a:lnTo>
                <a:lnTo>
                  <a:pt x="0" y="3514742"/>
                </a:lnTo>
                <a:lnTo>
                  <a:pt x="0" y="1722477"/>
                </a:lnTo>
                <a:lnTo>
                  <a:pt x="0" y="561003"/>
                </a:lnTo>
                <a:lnTo>
                  <a:pt x="0" y="67481"/>
                </a:lnTo>
                <a:cubicBezTo>
                  <a:pt x="0" y="30213"/>
                  <a:pt x="30016" y="0"/>
                  <a:pt x="67042" y="0"/>
                </a:cubicBezTo>
                <a:close/>
              </a:path>
            </a:pathLst>
          </a:custGeom>
          <a:solidFill>
            <a:schemeClr val="bg1">
              <a:lumMod val="95000"/>
            </a:schemeClr>
          </a:solidFill>
        </p:spPr>
        <p:txBody>
          <a:bodyPr wrap="square">
            <a:noAutofit/>
          </a:bodyPr>
          <a:lstStyle/>
          <a:p>
            <a:endParaRPr lang="sv-SE"/>
          </a:p>
        </p:txBody>
      </p:sp>
    </p:spTree>
    <p:extLst>
      <p:ext uri="{BB962C8B-B14F-4D97-AF65-F5344CB8AC3E}">
        <p14:creationId xmlns:p14="http://schemas.microsoft.com/office/powerpoint/2010/main" val="135483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7EC1D4-43E4-BC49-B372-A6AEFA7E0F42}"/>
              </a:ext>
            </a:extLst>
          </p:cNvPr>
          <p:cNvSpPr>
            <a:spLocks noGrp="1"/>
          </p:cNvSpPr>
          <p:nvPr>
            <p:ph type="dt" sz="half" idx="10"/>
          </p:nvPr>
        </p:nvSpPr>
        <p:spPr/>
        <p:txBody>
          <a:bodyPr/>
          <a:lstStyle/>
          <a:p>
            <a:fld id="{2EC1E1E5-40A5-4F81-AB95-52BDE782E08D}" type="datetime1">
              <a:rPr lang="sv-SE" smtClean="0"/>
              <a:t>2024-06-04</a:t>
            </a:fld>
            <a:endParaRPr lang="sv-SE" dirty="0"/>
          </a:p>
        </p:txBody>
      </p:sp>
      <p:sp>
        <p:nvSpPr>
          <p:cNvPr id="4" name="Footer Placeholder 3">
            <a:extLst>
              <a:ext uri="{FF2B5EF4-FFF2-40B4-BE49-F238E27FC236}">
                <a16:creationId xmlns:a16="http://schemas.microsoft.com/office/drawing/2014/main" id="{730D3824-598E-138E-02AE-A071091A38D7}"/>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49130F26-57FA-6BFE-6E7E-94F77F622DFD}"/>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7" name="Graphic 6">
            <a:extLst>
              <a:ext uri="{FF2B5EF4-FFF2-40B4-BE49-F238E27FC236}">
                <a16:creationId xmlns:a16="http://schemas.microsoft.com/office/drawing/2014/main" id="{26632721-32AF-74B9-9EF4-95819D491560}"/>
              </a:ext>
            </a:extLst>
          </p:cNvPr>
          <p:cNvGrpSpPr/>
          <p:nvPr userDrawn="1"/>
        </p:nvGrpSpPr>
        <p:grpSpPr>
          <a:xfrm>
            <a:off x="3089475" y="2175308"/>
            <a:ext cx="6065386" cy="2974719"/>
            <a:chOff x="3089475" y="2175308"/>
            <a:chExt cx="6065386" cy="2974719"/>
          </a:xfrm>
          <a:solidFill>
            <a:schemeClr val="tx2"/>
          </a:solidFill>
        </p:grpSpPr>
        <p:sp>
          <p:nvSpPr>
            <p:cNvPr id="10" name="Freeform: Shape 9">
              <a:extLst>
                <a:ext uri="{FF2B5EF4-FFF2-40B4-BE49-F238E27FC236}">
                  <a16:creationId xmlns:a16="http://schemas.microsoft.com/office/drawing/2014/main" id="{F60A72C8-9094-F598-3247-88AD5EA25E4A}"/>
                </a:ext>
              </a:extLst>
            </p:cNvPr>
            <p:cNvSpPr/>
            <p:nvPr/>
          </p:nvSpPr>
          <p:spPr>
            <a:xfrm>
              <a:off x="4831148" y="2265275"/>
              <a:ext cx="1888939" cy="1861321"/>
            </a:xfrm>
            <a:custGeom>
              <a:avLst/>
              <a:gdLst>
                <a:gd name="connsiteX0" fmla="*/ 932655 w 1888939"/>
                <a:gd name="connsiteY0" fmla="*/ 1342687 h 1861321"/>
                <a:gd name="connsiteX1" fmla="*/ 520469 w 1888939"/>
                <a:gd name="connsiteY1" fmla="*/ 930501 h 1861321"/>
                <a:gd name="connsiteX2" fmla="*/ 932655 w 1888939"/>
                <a:gd name="connsiteY2" fmla="*/ 518316 h 1861321"/>
                <a:gd name="connsiteX3" fmla="*/ 1344840 w 1888939"/>
                <a:gd name="connsiteY3" fmla="*/ 930501 h 1861321"/>
                <a:gd name="connsiteX4" fmla="*/ 932655 w 1888939"/>
                <a:gd name="connsiteY4" fmla="*/ 1342687 h 1861321"/>
                <a:gd name="connsiteX5" fmla="*/ 1429417 w 1888939"/>
                <a:gd name="connsiteY5" fmla="*/ 144725 h 1861321"/>
                <a:gd name="connsiteX6" fmla="*/ 145088 w 1888939"/>
                <a:gd name="connsiteY6" fmla="*/ 432013 h 1861321"/>
                <a:gd name="connsiteX7" fmla="*/ 432370 w 1888939"/>
                <a:gd name="connsiteY7" fmla="*/ 1716342 h 1861321"/>
                <a:gd name="connsiteX8" fmla="*/ 1429417 w 1888939"/>
                <a:gd name="connsiteY8" fmla="*/ 1716342 h 1861321"/>
                <a:gd name="connsiteX9" fmla="*/ 1506989 w 1888939"/>
                <a:gd name="connsiteY9" fmla="*/ 1791175 h 1861321"/>
                <a:gd name="connsiteX10" fmla="*/ 1889114 w 1888939"/>
                <a:gd name="connsiteY10" fmla="*/ 1791175 h 1861321"/>
                <a:gd name="connsiteX11" fmla="*/ 1889114 w 1888939"/>
                <a:gd name="connsiteY11" fmla="*/ 69892 h 1861321"/>
                <a:gd name="connsiteX12" fmla="*/ 1506989 w 1888939"/>
                <a:gd name="connsiteY12" fmla="*/ 69892 h 1861321"/>
                <a:gd name="connsiteX13" fmla="*/ 1429417 w 1888939"/>
                <a:gd name="connsiteY13" fmla="*/ 144725 h 186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939" h="1861321">
                  <a:moveTo>
                    <a:pt x="932655" y="1342687"/>
                  </a:moveTo>
                  <a:cubicBezTo>
                    <a:pt x="705010" y="1342687"/>
                    <a:pt x="520469" y="1158146"/>
                    <a:pt x="520469" y="930501"/>
                  </a:cubicBezTo>
                  <a:cubicBezTo>
                    <a:pt x="520469" y="702857"/>
                    <a:pt x="705010" y="518316"/>
                    <a:pt x="932655" y="518316"/>
                  </a:cubicBezTo>
                  <a:cubicBezTo>
                    <a:pt x="1160299" y="518316"/>
                    <a:pt x="1344840" y="702857"/>
                    <a:pt x="1344840" y="930501"/>
                  </a:cubicBezTo>
                  <a:cubicBezTo>
                    <a:pt x="1344840" y="1158146"/>
                    <a:pt x="1160299" y="1342687"/>
                    <a:pt x="932655" y="1342687"/>
                  </a:cubicBezTo>
                  <a:moveTo>
                    <a:pt x="1429417" y="144725"/>
                  </a:moveTo>
                  <a:cubicBezTo>
                    <a:pt x="995425" y="-130603"/>
                    <a:pt x="420410" y="-1979"/>
                    <a:pt x="145088" y="432013"/>
                  </a:cubicBezTo>
                  <a:cubicBezTo>
                    <a:pt x="-130241" y="865999"/>
                    <a:pt x="-1619" y="1441014"/>
                    <a:pt x="432370" y="1716342"/>
                  </a:cubicBezTo>
                  <a:cubicBezTo>
                    <a:pt x="736682" y="1909398"/>
                    <a:pt x="1125106" y="1909398"/>
                    <a:pt x="1429417" y="1716342"/>
                  </a:cubicBezTo>
                  <a:cubicBezTo>
                    <a:pt x="1462726" y="1761496"/>
                    <a:pt x="1446549" y="1791175"/>
                    <a:pt x="1506989" y="1791175"/>
                  </a:cubicBezTo>
                  <a:lnTo>
                    <a:pt x="1889114" y="1791175"/>
                  </a:lnTo>
                  <a:lnTo>
                    <a:pt x="1889114" y="69892"/>
                  </a:lnTo>
                  <a:lnTo>
                    <a:pt x="1506989" y="69892"/>
                  </a:lnTo>
                  <a:cubicBezTo>
                    <a:pt x="1446549" y="69892"/>
                    <a:pt x="1462726" y="99507"/>
                    <a:pt x="1429417" y="144725"/>
                  </a:cubicBezTo>
                </a:path>
              </a:pathLst>
            </a:custGeom>
            <a:grpFill/>
            <a:ln w="6363" cap="flat">
              <a:noFill/>
              <a:prstDash val="solid"/>
              <a:miter/>
            </a:ln>
          </p:spPr>
          <p:txBody>
            <a:bodyPr rtlCol="0" anchor="ctr"/>
            <a:lstStyle/>
            <a:p>
              <a:endParaRPr lang="sv-SE" dirty="0"/>
            </a:p>
          </p:txBody>
        </p:sp>
        <p:sp>
          <p:nvSpPr>
            <p:cNvPr id="11" name="Freeform: Shape 10">
              <a:extLst>
                <a:ext uri="{FF2B5EF4-FFF2-40B4-BE49-F238E27FC236}">
                  <a16:creationId xmlns:a16="http://schemas.microsoft.com/office/drawing/2014/main" id="{9C2D48EB-9458-DE9F-3C3B-15A6042F73DE}"/>
                </a:ext>
              </a:extLst>
            </p:cNvPr>
            <p:cNvSpPr/>
            <p:nvPr/>
          </p:nvSpPr>
          <p:spPr>
            <a:xfrm>
              <a:off x="8742675" y="2175308"/>
              <a:ext cx="412185" cy="412185"/>
            </a:xfrm>
            <a:custGeom>
              <a:avLst/>
              <a:gdLst>
                <a:gd name="connsiteX0" fmla="*/ 206267 w 412185"/>
                <a:gd name="connsiteY0" fmla="*/ -188 h 412185"/>
                <a:gd name="connsiteX1" fmla="*/ 174 w 412185"/>
                <a:gd name="connsiteY1" fmla="*/ 205905 h 412185"/>
                <a:gd name="connsiteX2" fmla="*/ 206267 w 412185"/>
                <a:gd name="connsiteY2" fmla="*/ 411998 h 412185"/>
                <a:gd name="connsiteX3" fmla="*/ 412360 w 412185"/>
                <a:gd name="connsiteY3" fmla="*/ 205905 h 412185"/>
                <a:gd name="connsiteX4" fmla="*/ 206267 w 412185"/>
                <a:gd name="connsiteY4" fmla="*/ -188 h 4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85" h="412185">
                  <a:moveTo>
                    <a:pt x="206267" y="-188"/>
                  </a:moveTo>
                  <a:cubicBezTo>
                    <a:pt x="92445" y="-188"/>
                    <a:pt x="174" y="92083"/>
                    <a:pt x="174" y="205905"/>
                  </a:cubicBezTo>
                  <a:cubicBezTo>
                    <a:pt x="174" y="319728"/>
                    <a:pt x="92445" y="411998"/>
                    <a:pt x="206267" y="411998"/>
                  </a:cubicBezTo>
                  <a:cubicBezTo>
                    <a:pt x="320089" y="411998"/>
                    <a:pt x="412360" y="319728"/>
                    <a:pt x="412360" y="205905"/>
                  </a:cubicBezTo>
                  <a:cubicBezTo>
                    <a:pt x="412360" y="92083"/>
                    <a:pt x="320089" y="-188"/>
                    <a:pt x="206267" y="-188"/>
                  </a:cubicBezTo>
                </a:path>
              </a:pathLst>
            </a:custGeom>
            <a:grpFill/>
            <a:ln w="6363"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2AE34F61-A0B7-01BC-071A-7099ABA6BBBA}"/>
                </a:ext>
              </a:extLst>
            </p:cNvPr>
            <p:cNvSpPr/>
            <p:nvPr/>
          </p:nvSpPr>
          <p:spPr>
            <a:xfrm>
              <a:off x="7106543" y="2255235"/>
              <a:ext cx="1861204" cy="1861204"/>
            </a:xfrm>
            <a:custGeom>
              <a:avLst/>
              <a:gdLst>
                <a:gd name="connsiteX0" fmla="*/ 930840 w 1861204"/>
                <a:gd name="connsiteY0" fmla="*/ 1342536 h 1861204"/>
                <a:gd name="connsiteX1" fmla="*/ 518654 w 1861204"/>
                <a:gd name="connsiteY1" fmla="*/ 930351 h 1861204"/>
                <a:gd name="connsiteX2" fmla="*/ 930840 w 1861204"/>
                <a:gd name="connsiteY2" fmla="*/ 518165 h 1861204"/>
                <a:gd name="connsiteX3" fmla="*/ 1343026 w 1861204"/>
                <a:gd name="connsiteY3" fmla="*/ 930351 h 1861204"/>
                <a:gd name="connsiteX4" fmla="*/ 1343026 w 1861204"/>
                <a:gd name="connsiteY4" fmla="*/ 930415 h 1861204"/>
                <a:gd name="connsiteX5" fmla="*/ 930903 w 1861204"/>
                <a:gd name="connsiteY5" fmla="*/ 1342536 h 1861204"/>
                <a:gd name="connsiteX6" fmla="*/ 930840 w 1861204"/>
                <a:gd name="connsiteY6" fmla="*/ 1342536 h 1861204"/>
                <a:gd name="connsiteX7" fmla="*/ 930840 w 1861204"/>
                <a:gd name="connsiteY7" fmla="*/ -187 h 1861204"/>
                <a:gd name="connsiteX8" fmla="*/ 174 w 1861204"/>
                <a:gd name="connsiteY8" fmla="*/ 930351 h 1861204"/>
                <a:gd name="connsiteX9" fmla="*/ 930713 w 1861204"/>
                <a:gd name="connsiteY9" fmla="*/ 1861017 h 1861204"/>
                <a:gd name="connsiteX10" fmla="*/ 1861378 w 1861204"/>
                <a:gd name="connsiteY10" fmla="*/ 930478 h 1861204"/>
                <a:gd name="connsiteX11" fmla="*/ 1861378 w 1861204"/>
                <a:gd name="connsiteY11" fmla="*/ 930415 h 1861204"/>
                <a:gd name="connsiteX12" fmla="*/ 930840 w 1861204"/>
                <a:gd name="connsiteY12" fmla="*/ -187 h 18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204" h="1861204">
                  <a:moveTo>
                    <a:pt x="930840" y="1342536"/>
                  </a:moveTo>
                  <a:cubicBezTo>
                    <a:pt x="703195" y="1342536"/>
                    <a:pt x="518654" y="1157995"/>
                    <a:pt x="518654" y="930351"/>
                  </a:cubicBezTo>
                  <a:cubicBezTo>
                    <a:pt x="518654" y="702706"/>
                    <a:pt x="703195" y="518165"/>
                    <a:pt x="930840" y="518165"/>
                  </a:cubicBezTo>
                  <a:cubicBezTo>
                    <a:pt x="1158485" y="518165"/>
                    <a:pt x="1343026" y="702706"/>
                    <a:pt x="1343026" y="930351"/>
                  </a:cubicBezTo>
                  <a:cubicBezTo>
                    <a:pt x="1343026" y="930370"/>
                    <a:pt x="1343026" y="930395"/>
                    <a:pt x="1343026" y="930415"/>
                  </a:cubicBezTo>
                  <a:cubicBezTo>
                    <a:pt x="1343026" y="1158021"/>
                    <a:pt x="1158510" y="1342536"/>
                    <a:pt x="930903" y="1342536"/>
                  </a:cubicBezTo>
                  <a:cubicBezTo>
                    <a:pt x="930884" y="1342536"/>
                    <a:pt x="930859" y="1342536"/>
                    <a:pt x="930840" y="1342536"/>
                  </a:cubicBezTo>
                  <a:moveTo>
                    <a:pt x="930840" y="-187"/>
                  </a:moveTo>
                  <a:cubicBezTo>
                    <a:pt x="416882" y="-226"/>
                    <a:pt x="206" y="416392"/>
                    <a:pt x="174" y="930351"/>
                  </a:cubicBezTo>
                  <a:cubicBezTo>
                    <a:pt x="136" y="1444309"/>
                    <a:pt x="416754" y="1860978"/>
                    <a:pt x="930713" y="1861017"/>
                  </a:cubicBezTo>
                  <a:cubicBezTo>
                    <a:pt x="1444671" y="1861055"/>
                    <a:pt x="1861340" y="1444437"/>
                    <a:pt x="1861378" y="930478"/>
                  </a:cubicBezTo>
                  <a:cubicBezTo>
                    <a:pt x="1861378" y="930459"/>
                    <a:pt x="1861378" y="930434"/>
                    <a:pt x="1861378" y="930415"/>
                  </a:cubicBezTo>
                  <a:cubicBezTo>
                    <a:pt x="1861378" y="416482"/>
                    <a:pt x="1444773" y="-149"/>
                    <a:pt x="930840" y="-187"/>
                  </a:cubicBezTo>
                </a:path>
              </a:pathLst>
            </a:custGeom>
            <a:grpFill/>
            <a:ln w="6363"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7E5A129C-8697-1746-8D46-FC891E6D7772}"/>
                </a:ext>
              </a:extLst>
            </p:cNvPr>
            <p:cNvSpPr/>
            <p:nvPr/>
          </p:nvSpPr>
          <p:spPr>
            <a:xfrm>
              <a:off x="7108225" y="4218975"/>
              <a:ext cx="1857968" cy="931052"/>
            </a:xfrm>
            <a:custGeom>
              <a:avLst/>
              <a:gdLst>
                <a:gd name="connsiteX0" fmla="*/ 929158 w 1857968"/>
                <a:gd name="connsiteY0" fmla="*/ 411936 h 931052"/>
                <a:gd name="connsiteX1" fmla="*/ 519775 w 1857968"/>
                <a:gd name="connsiteY1" fmla="*/ 47834 h 931052"/>
                <a:gd name="connsiteX2" fmla="*/ 468825 w 1857968"/>
                <a:gd name="connsiteY2" fmla="*/ -186 h 931052"/>
                <a:gd name="connsiteX3" fmla="*/ 53391 w 1857968"/>
                <a:gd name="connsiteY3" fmla="*/ -186 h 931052"/>
                <a:gd name="connsiteX4" fmla="*/ 174 w 1857968"/>
                <a:gd name="connsiteY4" fmla="*/ 52445 h 931052"/>
                <a:gd name="connsiteX5" fmla="*/ 212 w 1857968"/>
                <a:gd name="connsiteY5" fmla="*/ 54713 h 931052"/>
                <a:gd name="connsiteX6" fmla="*/ 983573 w 1857968"/>
                <a:gd name="connsiteY6" fmla="*/ 929244 h 931052"/>
                <a:gd name="connsiteX7" fmla="*/ 1858105 w 1857968"/>
                <a:gd name="connsiteY7" fmla="*/ 54713 h 931052"/>
                <a:gd name="connsiteX8" fmla="*/ 1807193 w 1857968"/>
                <a:gd name="connsiteY8" fmla="*/ -148 h 931052"/>
                <a:gd name="connsiteX9" fmla="*/ 1804926 w 1857968"/>
                <a:gd name="connsiteY9" fmla="*/ -186 h 931052"/>
                <a:gd name="connsiteX10" fmla="*/ 1389492 w 1857968"/>
                <a:gd name="connsiteY10" fmla="*/ -186 h 931052"/>
                <a:gd name="connsiteX11" fmla="*/ 1338542 w 1857968"/>
                <a:gd name="connsiteY11" fmla="*/ 47834 h 931052"/>
                <a:gd name="connsiteX12" fmla="*/ 929158 w 1857968"/>
                <a:gd name="connsiteY12" fmla="*/ 411936 h 9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68" h="931052">
                  <a:moveTo>
                    <a:pt x="929158" y="411936"/>
                  </a:moveTo>
                  <a:cubicBezTo>
                    <a:pt x="720111" y="411942"/>
                    <a:pt x="544161" y="255456"/>
                    <a:pt x="519775" y="47834"/>
                  </a:cubicBezTo>
                  <a:cubicBezTo>
                    <a:pt x="517654" y="21111"/>
                    <a:pt x="495625" y="349"/>
                    <a:pt x="468825" y="-186"/>
                  </a:cubicBezTo>
                  <a:lnTo>
                    <a:pt x="53391" y="-186"/>
                  </a:lnTo>
                  <a:cubicBezTo>
                    <a:pt x="24165" y="-345"/>
                    <a:pt x="340" y="23219"/>
                    <a:pt x="174" y="52445"/>
                  </a:cubicBezTo>
                  <a:cubicBezTo>
                    <a:pt x="174" y="53203"/>
                    <a:pt x="187" y="53955"/>
                    <a:pt x="212" y="54713"/>
                  </a:cubicBezTo>
                  <a:cubicBezTo>
                    <a:pt x="30260" y="567754"/>
                    <a:pt x="470525" y="959298"/>
                    <a:pt x="983573" y="929244"/>
                  </a:cubicBezTo>
                  <a:cubicBezTo>
                    <a:pt x="1454657" y="901655"/>
                    <a:pt x="1830509" y="525803"/>
                    <a:pt x="1858105" y="54713"/>
                  </a:cubicBezTo>
                  <a:cubicBezTo>
                    <a:pt x="1859194" y="25506"/>
                    <a:pt x="1836400" y="941"/>
                    <a:pt x="1807193" y="-148"/>
                  </a:cubicBezTo>
                  <a:cubicBezTo>
                    <a:pt x="1806435" y="-180"/>
                    <a:pt x="1805684" y="-192"/>
                    <a:pt x="1804926" y="-186"/>
                  </a:cubicBezTo>
                  <a:lnTo>
                    <a:pt x="1389492" y="-186"/>
                  </a:lnTo>
                  <a:cubicBezTo>
                    <a:pt x="1362705" y="381"/>
                    <a:pt x="1340695" y="21130"/>
                    <a:pt x="1338542" y="47834"/>
                  </a:cubicBezTo>
                  <a:cubicBezTo>
                    <a:pt x="1314156" y="255456"/>
                    <a:pt x="1138207" y="411942"/>
                    <a:pt x="929158" y="411936"/>
                  </a:cubicBezTo>
                </a:path>
              </a:pathLst>
            </a:custGeom>
            <a:grpFill/>
            <a:ln w="6363"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3A3892D-ABF8-0242-BEC2-731EFFE78D33}"/>
                </a:ext>
              </a:extLst>
            </p:cNvPr>
            <p:cNvSpPr/>
            <p:nvPr/>
          </p:nvSpPr>
          <p:spPr>
            <a:xfrm>
              <a:off x="3089475" y="2262963"/>
              <a:ext cx="1554707" cy="1861246"/>
            </a:xfrm>
            <a:custGeom>
              <a:avLst/>
              <a:gdLst>
                <a:gd name="connsiteX0" fmla="*/ 814779 w 1554707"/>
                <a:gd name="connsiteY0" fmla="*/ 534511 h 1861246"/>
                <a:gd name="connsiteX1" fmla="*/ 1174932 w 1554707"/>
                <a:gd name="connsiteY1" fmla="*/ 599600 h 1861246"/>
                <a:gd name="connsiteX2" fmla="*/ 1244989 w 1554707"/>
                <a:gd name="connsiteY2" fmla="*/ 596416 h 1861246"/>
                <a:gd name="connsiteX3" fmla="*/ 1539161 w 1554707"/>
                <a:gd name="connsiteY3" fmla="*/ 302179 h 1861246"/>
                <a:gd name="connsiteX4" fmla="*/ 1539710 w 1554707"/>
                <a:gd name="connsiteY4" fmla="*/ 227608 h 1861246"/>
                <a:gd name="connsiteX5" fmla="*/ 1537442 w 1554707"/>
                <a:gd name="connsiteY5" fmla="*/ 225436 h 1861246"/>
                <a:gd name="connsiteX6" fmla="*/ 838216 w 1554707"/>
                <a:gd name="connsiteY6" fmla="*/ 4504 h 1861246"/>
                <a:gd name="connsiteX7" fmla="*/ 6202 w 1554707"/>
                <a:gd name="connsiteY7" fmla="*/ 825245 h 1861246"/>
                <a:gd name="connsiteX8" fmla="*/ 826031 w 1554707"/>
                <a:gd name="connsiteY8" fmla="*/ 1855117 h 1861246"/>
                <a:gd name="connsiteX9" fmla="*/ 931009 w 1554707"/>
                <a:gd name="connsiteY9" fmla="*/ 1861059 h 1861246"/>
                <a:gd name="connsiteX10" fmla="*/ 1537505 w 1554707"/>
                <a:gd name="connsiteY10" fmla="*/ 1635541 h 1861246"/>
                <a:gd name="connsiteX11" fmla="*/ 1541255 w 1554707"/>
                <a:gd name="connsiteY11" fmla="*/ 1561237 h 1861246"/>
                <a:gd name="connsiteX12" fmla="*/ 1539225 w 1554707"/>
                <a:gd name="connsiteY12" fmla="*/ 1559116 h 1861246"/>
                <a:gd name="connsiteX13" fmla="*/ 1245498 w 1554707"/>
                <a:gd name="connsiteY13" fmla="*/ 1265517 h 1861246"/>
                <a:gd name="connsiteX14" fmla="*/ 1178371 w 1554707"/>
                <a:gd name="connsiteY14" fmla="*/ 1259148 h 1861246"/>
                <a:gd name="connsiteX15" fmla="*/ 931009 w 1554707"/>
                <a:gd name="connsiteY15" fmla="*/ 1342706 h 1861246"/>
                <a:gd name="connsiteX16" fmla="*/ 530223 w 1554707"/>
                <a:gd name="connsiteY16" fmla="*/ 832378 h 1861246"/>
                <a:gd name="connsiteX17" fmla="*/ 814843 w 1554707"/>
                <a:gd name="connsiteY17" fmla="*/ 534511 h 18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4707" h="1861246">
                  <a:moveTo>
                    <a:pt x="814779" y="534511"/>
                  </a:moveTo>
                  <a:cubicBezTo>
                    <a:pt x="950752" y="496745"/>
                    <a:pt x="1078573" y="528143"/>
                    <a:pt x="1174932" y="599600"/>
                  </a:cubicBezTo>
                  <a:cubicBezTo>
                    <a:pt x="1195803" y="616184"/>
                    <a:pt x="1225708" y="614821"/>
                    <a:pt x="1244989" y="596416"/>
                  </a:cubicBezTo>
                  <a:lnTo>
                    <a:pt x="1539161" y="302179"/>
                  </a:lnTo>
                  <a:cubicBezTo>
                    <a:pt x="1559906" y="281736"/>
                    <a:pt x="1560152" y="248351"/>
                    <a:pt x="1539710" y="227608"/>
                  </a:cubicBezTo>
                  <a:cubicBezTo>
                    <a:pt x="1538976" y="226863"/>
                    <a:pt x="1538219" y="226136"/>
                    <a:pt x="1537442" y="225436"/>
                  </a:cubicBezTo>
                  <a:cubicBezTo>
                    <a:pt x="1344641" y="58817"/>
                    <a:pt x="1091751" y="-21092"/>
                    <a:pt x="838216" y="4504"/>
                  </a:cubicBezTo>
                  <a:cubicBezTo>
                    <a:pt x="406924" y="46347"/>
                    <a:pt x="53459" y="394526"/>
                    <a:pt x="6202" y="825245"/>
                  </a:cubicBezTo>
                  <a:cubicBezTo>
                    <a:pt x="-51798" y="1336025"/>
                    <a:pt x="315253" y="1797116"/>
                    <a:pt x="826031" y="1855117"/>
                  </a:cubicBezTo>
                  <a:cubicBezTo>
                    <a:pt x="860884" y="1859072"/>
                    <a:pt x="895932" y="1861059"/>
                    <a:pt x="931009" y="1861059"/>
                  </a:cubicBezTo>
                  <a:cubicBezTo>
                    <a:pt x="1153717" y="1861275"/>
                    <a:pt x="1369042" y="1781207"/>
                    <a:pt x="1537505" y="1635541"/>
                  </a:cubicBezTo>
                  <a:cubicBezTo>
                    <a:pt x="1559058" y="1616059"/>
                    <a:pt x="1560737" y="1582795"/>
                    <a:pt x="1541255" y="1561237"/>
                  </a:cubicBezTo>
                  <a:cubicBezTo>
                    <a:pt x="1540598" y="1560511"/>
                    <a:pt x="1539921" y="1559804"/>
                    <a:pt x="1539225" y="1559116"/>
                  </a:cubicBezTo>
                  <a:lnTo>
                    <a:pt x="1245498" y="1265517"/>
                  </a:lnTo>
                  <a:cubicBezTo>
                    <a:pt x="1227785" y="1247066"/>
                    <a:pt x="1199237" y="1244360"/>
                    <a:pt x="1178371" y="1259148"/>
                  </a:cubicBezTo>
                  <a:cubicBezTo>
                    <a:pt x="1107310" y="1313372"/>
                    <a:pt x="1020394" y="1342731"/>
                    <a:pt x="931009" y="1342706"/>
                  </a:cubicBezTo>
                  <a:cubicBezTo>
                    <a:pt x="671419" y="1342706"/>
                    <a:pt x="467873" y="1102604"/>
                    <a:pt x="530223" y="832378"/>
                  </a:cubicBezTo>
                  <a:cubicBezTo>
                    <a:pt x="564243" y="688922"/>
                    <a:pt x="673080" y="575017"/>
                    <a:pt x="814843" y="534511"/>
                  </a:cubicBezTo>
                </a:path>
              </a:pathLst>
            </a:custGeom>
            <a:grpFill/>
            <a:ln w="6363" cap="flat">
              <a:noFill/>
              <a:prstDash val="solid"/>
              <a:miter/>
            </a:ln>
          </p:spPr>
          <p:txBody>
            <a:bodyPr rtlCol="0" anchor="ctr"/>
            <a:lstStyle/>
            <a:p>
              <a:endParaRPr lang="sv-SE" dirty="0"/>
            </a:p>
          </p:txBody>
        </p:sp>
      </p:grpSp>
      <p:sp>
        <p:nvSpPr>
          <p:cNvPr id="15" name="Freeform: Shape 14">
            <a:extLst>
              <a:ext uri="{FF2B5EF4-FFF2-40B4-BE49-F238E27FC236}">
                <a16:creationId xmlns:a16="http://schemas.microsoft.com/office/drawing/2014/main" id="{0145F27D-B009-AF00-073A-3E7A2A019150}"/>
              </a:ext>
            </a:extLst>
          </p:cNvPr>
          <p:cNvSpPr/>
          <p:nvPr userDrawn="1"/>
        </p:nvSpPr>
        <p:spPr>
          <a:xfrm>
            <a:off x="3521445" y="4317628"/>
            <a:ext cx="149729" cy="260099"/>
          </a:xfrm>
          <a:custGeom>
            <a:avLst/>
            <a:gdLst>
              <a:gd name="connsiteX0" fmla="*/ 29869 w 149729"/>
              <a:gd name="connsiteY0" fmla="*/ 234816 h 260099"/>
              <a:gd name="connsiteX1" fmla="*/ 149729 w 149729"/>
              <a:gd name="connsiteY1" fmla="*/ 234816 h 260099"/>
              <a:gd name="connsiteX2" fmla="*/ 149729 w 149729"/>
              <a:gd name="connsiteY2" fmla="*/ 260100 h 260099"/>
              <a:gd name="connsiteX3" fmla="*/ 0 w 149729"/>
              <a:gd name="connsiteY3" fmla="*/ 260100 h 260099"/>
              <a:gd name="connsiteX4" fmla="*/ 0 w 149729"/>
              <a:gd name="connsiteY4" fmla="*/ 0 h 260099"/>
              <a:gd name="connsiteX5" fmla="*/ 29869 w 149729"/>
              <a:gd name="connsiteY5" fmla="*/ 0 h 260099"/>
              <a:gd name="connsiteX6" fmla="*/ 29869 w 149729"/>
              <a:gd name="connsiteY6" fmla="*/ 234816 h 2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29" h="260099">
                <a:moveTo>
                  <a:pt x="29869" y="234816"/>
                </a:moveTo>
                <a:lnTo>
                  <a:pt x="149729" y="234816"/>
                </a:lnTo>
                <a:lnTo>
                  <a:pt x="149729" y="260100"/>
                </a:lnTo>
                <a:lnTo>
                  <a:pt x="0" y="260100"/>
                </a:lnTo>
                <a:lnTo>
                  <a:pt x="0" y="0"/>
                </a:lnTo>
                <a:lnTo>
                  <a:pt x="29869" y="0"/>
                </a:lnTo>
                <a:lnTo>
                  <a:pt x="29869" y="234816"/>
                </a:lnTo>
                <a:close/>
              </a:path>
            </a:pathLst>
          </a:custGeom>
          <a:solidFill>
            <a:schemeClr val="tx2"/>
          </a:solidFill>
          <a:ln w="6363" cap="flat">
            <a:noFill/>
            <a:prstDash val="solid"/>
            <a:miter/>
          </a:ln>
        </p:spPr>
        <p:txBody>
          <a:bodyPr rtlCol="0" anchor="ctr"/>
          <a:lstStyle/>
          <a:p>
            <a:endParaRPr lang="sv-SE" dirty="0"/>
          </a:p>
        </p:txBody>
      </p:sp>
      <p:grpSp>
        <p:nvGrpSpPr>
          <p:cNvPr id="16" name="Graphic 6">
            <a:extLst>
              <a:ext uri="{FF2B5EF4-FFF2-40B4-BE49-F238E27FC236}">
                <a16:creationId xmlns:a16="http://schemas.microsoft.com/office/drawing/2014/main" id="{9B4350DE-007C-4A86-CC9A-F5AF5457EC4B}"/>
              </a:ext>
            </a:extLst>
          </p:cNvPr>
          <p:cNvGrpSpPr/>
          <p:nvPr userDrawn="1"/>
        </p:nvGrpSpPr>
        <p:grpSpPr>
          <a:xfrm>
            <a:off x="3691555" y="4306929"/>
            <a:ext cx="574525" cy="274302"/>
            <a:chOff x="3691555" y="4306929"/>
            <a:chExt cx="574525" cy="274302"/>
          </a:xfrm>
          <a:solidFill>
            <a:schemeClr val="tx2"/>
          </a:solidFill>
        </p:grpSpPr>
        <p:sp>
          <p:nvSpPr>
            <p:cNvPr id="17" name="Freeform: Shape 16">
              <a:extLst>
                <a:ext uri="{FF2B5EF4-FFF2-40B4-BE49-F238E27FC236}">
                  <a16:creationId xmlns:a16="http://schemas.microsoft.com/office/drawing/2014/main" id="{7B2548C3-A14A-4F67-65F7-421E2F222E3B}"/>
                </a:ext>
              </a:extLst>
            </p:cNvPr>
            <p:cNvSpPr/>
            <p:nvPr/>
          </p:nvSpPr>
          <p:spPr>
            <a:xfrm>
              <a:off x="3691555" y="4400231"/>
              <a:ext cx="161256" cy="181000"/>
            </a:xfrm>
            <a:custGeom>
              <a:avLst/>
              <a:gdLst>
                <a:gd name="connsiteX0" fmla="*/ 28961 w 161256"/>
                <a:gd name="connsiteY0" fmla="*/ 80314 h 181000"/>
                <a:gd name="connsiteX1" fmla="*/ 132580 w 161256"/>
                <a:gd name="connsiteY1" fmla="*/ 80314 h 181000"/>
                <a:gd name="connsiteX2" fmla="*/ 80930 w 161256"/>
                <a:gd name="connsiteY2" fmla="*/ 22995 h 181000"/>
                <a:gd name="connsiteX3" fmla="*/ 28961 w 161256"/>
                <a:gd name="connsiteY3" fmla="*/ 80314 h 181000"/>
                <a:gd name="connsiteX4" fmla="*/ 161431 w 161256"/>
                <a:gd name="connsiteY4" fmla="*/ 94707 h 181000"/>
                <a:gd name="connsiteX5" fmla="*/ 28579 w 161256"/>
                <a:gd name="connsiteY5" fmla="*/ 94707 h 181000"/>
                <a:gd name="connsiteX6" fmla="*/ 80930 w 161256"/>
                <a:gd name="connsiteY6" fmla="*/ 157949 h 181000"/>
                <a:gd name="connsiteX7" fmla="*/ 132963 w 161256"/>
                <a:gd name="connsiteY7" fmla="*/ 116170 h 181000"/>
                <a:gd name="connsiteX8" fmla="*/ 161431 w 161256"/>
                <a:gd name="connsiteY8" fmla="*/ 116170 h 181000"/>
                <a:gd name="connsiteX9" fmla="*/ 80930 w 161256"/>
                <a:gd name="connsiteY9" fmla="*/ 180813 h 181000"/>
                <a:gd name="connsiteX10" fmla="*/ 174 w 161256"/>
                <a:gd name="connsiteY10" fmla="*/ 90504 h 181000"/>
                <a:gd name="connsiteX11" fmla="*/ 80930 w 161256"/>
                <a:gd name="connsiteY11" fmla="*/ -188 h 181000"/>
                <a:gd name="connsiteX12" fmla="*/ 161431 w 161256"/>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56" h="181000">
                  <a:moveTo>
                    <a:pt x="28961" y="80314"/>
                  </a:moveTo>
                  <a:lnTo>
                    <a:pt x="132580" y="80314"/>
                  </a:lnTo>
                  <a:cubicBezTo>
                    <a:pt x="129778" y="43757"/>
                    <a:pt x="110799" y="22995"/>
                    <a:pt x="80930" y="22995"/>
                  </a:cubicBezTo>
                  <a:cubicBezTo>
                    <a:pt x="51060" y="22995"/>
                    <a:pt x="31763" y="44075"/>
                    <a:pt x="28961" y="80314"/>
                  </a:cubicBezTo>
                  <a:moveTo>
                    <a:pt x="161431" y="94707"/>
                  </a:moveTo>
                  <a:lnTo>
                    <a:pt x="28579" y="94707"/>
                  </a:lnTo>
                  <a:cubicBezTo>
                    <a:pt x="29980" y="134766"/>
                    <a:pt x="49341" y="157949"/>
                    <a:pt x="80930" y="157949"/>
                  </a:cubicBezTo>
                  <a:cubicBezTo>
                    <a:pt x="109080" y="157949"/>
                    <a:pt x="128441" y="142154"/>
                    <a:pt x="132963" y="116170"/>
                  </a:cubicBezTo>
                  <a:lnTo>
                    <a:pt x="161431" y="116170"/>
                  </a:lnTo>
                  <a:cubicBezTo>
                    <a:pt x="155826" y="156930"/>
                    <a:pt x="125893" y="180813"/>
                    <a:pt x="80930" y="180813"/>
                  </a:cubicBezTo>
                  <a:cubicBezTo>
                    <a:pt x="30362" y="180813"/>
                    <a:pt x="174" y="147441"/>
                    <a:pt x="174" y="90504"/>
                  </a:cubicBezTo>
                  <a:cubicBezTo>
                    <a:pt x="174" y="33567"/>
                    <a:pt x="30362" y="-188"/>
                    <a:pt x="80930" y="-188"/>
                  </a:cubicBezTo>
                  <a:cubicBezTo>
                    <a:pt x="131498" y="-188"/>
                    <a:pt x="161431" y="33248"/>
                    <a:pt x="161431" y="90504"/>
                  </a:cubicBezTo>
                  <a:close/>
                </a:path>
              </a:pathLst>
            </a:custGeom>
            <a:grpFill/>
            <a:ln w="6363" cap="flat">
              <a:noFill/>
              <a:prstDash val="solid"/>
              <a:miter/>
            </a:ln>
          </p:spPr>
          <p:txBody>
            <a:bodyPr rtlCol="0" anchor="ctr"/>
            <a:lstStyle/>
            <a:p>
              <a:endParaRPr lang="sv-SE" dirty="0"/>
            </a:p>
          </p:txBody>
        </p:sp>
        <p:sp>
          <p:nvSpPr>
            <p:cNvPr id="18" name="Freeform: Shape 17">
              <a:extLst>
                <a:ext uri="{FF2B5EF4-FFF2-40B4-BE49-F238E27FC236}">
                  <a16:creationId xmlns:a16="http://schemas.microsoft.com/office/drawing/2014/main" id="{874DD0DA-617C-CB9B-FFC0-571DDBE1F188}"/>
                </a:ext>
              </a:extLst>
            </p:cNvPr>
            <p:cNvSpPr/>
            <p:nvPr/>
          </p:nvSpPr>
          <p:spPr>
            <a:xfrm>
              <a:off x="3886566" y="4400040"/>
              <a:ext cx="167625" cy="181000"/>
            </a:xfrm>
            <a:custGeom>
              <a:avLst/>
              <a:gdLst>
                <a:gd name="connsiteX0" fmla="*/ 141051 w 167625"/>
                <a:gd name="connsiteY0" fmla="*/ 90121 h 181000"/>
                <a:gd name="connsiteX1" fmla="*/ 85133 w 167625"/>
                <a:gd name="connsiteY1" fmla="*/ 23377 h 181000"/>
                <a:gd name="connsiteX2" fmla="*/ 29661 w 167625"/>
                <a:gd name="connsiteY2" fmla="*/ 90121 h 181000"/>
                <a:gd name="connsiteX3" fmla="*/ 85133 w 167625"/>
                <a:gd name="connsiteY3" fmla="*/ 156930 h 181000"/>
                <a:gd name="connsiteX4" fmla="*/ 141051 w 167625"/>
                <a:gd name="connsiteY4" fmla="*/ 90121 h 181000"/>
                <a:gd name="connsiteX5" fmla="*/ 138949 w 167625"/>
                <a:gd name="connsiteY5" fmla="*/ 3315 h 181000"/>
                <a:gd name="connsiteX6" fmla="*/ 167800 w 167625"/>
                <a:gd name="connsiteY6" fmla="*/ 3315 h 181000"/>
                <a:gd name="connsiteX7" fmla="*/ 167800 w 167625"/>
                <a:gd name="connsiteY7" fmla="*/ 177310 h 181000"/>
                <a:gd name="connsiteX8" fmla="*/ 138949 w 167625"/>
                <a:gd name="connsiteY8" fmla="*/ 177310 h 181000"/>
                <a:gd name="connsiteX9" fmla="*/ 138949 w 167625"/>
                <a:gd name="connsiteY9" fmla="*/ 119991 h 181000"/>
                <a:gd name="connsiteX10" fmla="*/ 138249 w 167625"/>
                <a:gd name="connsiteY10" fmla="*/ 119991 h 181000"/>
                <a:gd name="connsiteX11" fmla="*/ 73924 w 167625"/>
                <a:gd name="connsiteY11" fmla="*/ 180812 h 181000"/>
                <a:gd name="connsiteX12" fmla="*/ 174 w 167625"/>
                <a:gd name="connsiteY12" fmla="*/ 90121 h 181000"/>
                <a:gd name="connsiteX13" fmla="*/ 73988 w 167625"/>
                <a:gd name="connsiteY13" fmla="*/ -188 h 181000"/>
                <a:gd name="connsiteX14" fmla="*/ 138312 w 167625"/>
                <a:gd name="connsiteY14" fmla="*/ 60252 h 181000"/>
                <a:gd name="connsiteX15" fmla="*/ 139013 w 167625"/>
                <a:gd name="connsiteY15" fmla="*/ 60252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1000">
                  <a:moveTo>
                    <a:pt x="141051" y="90121"/>
                  </a:moveTo>
                  <a:cubicBezTo>
                    <a:pt x="141051" y="49043"/>
                    <a:pt x="120671" y="23377"/>
                    <a:pt x="85133" y="23377"/>
                  </a:cubicBezTo>
                  <a:cubicBezTo>
                    <a:pt x="49596" y="23377"/>
                    <a:pt x="29661" y="48342"/>
                    <a:pt x="29661" y="90121"/>
                  </a:cubicBezTo>
                  <a:cubicBezTo>
                    <a:pt x="29661" y="131900"/>
                    <a:pt x="50041" y="156930"/>
                    <a:pt x="85133" y="156930"/>
                  </a:cubicBezTo>
                  <a:cubicBezTo>
                    <a:pt x="120225" y="156930"/>
                    <a:pt x="141051" y="131454"/>
                    <a:pt x="141051" y="90121"/>
                  </a:cubicBezTo>
                  <a:moveTo>
                    <a:pt x="138949" y="3315"/>
                  </a:moveTo>
                  <a:lnTo>
                    <a:pt x="167800" y="3315"/>
                  </a:lnTo>
                  <a:lnTo>
                    <a:pt x="167800" y="177310"/>
                  </a:lnTo>
                  <a:lnTo>
                    <a:pt x="138949" y="177310"/>
                  </a:lnTo>
                  <a:lnTo>
                    <a:pt x="138949" y="119991"/>
                  </a:lnTo>
                  <a:lnTo>
                    <a:pt x="138249" y="119991"/>
                  </a:lnTo>
                  <a:cubicBezTo>
                    <a:pt x="138249" y="158203"/>
                    <a:pt x="113984" y="180812"/>
                    <a:pt x="73924" y="180812"/>
                  </a:cubicBezTo>
                  <a:cubicBezTo>
                    <a:pt x="27560" y="181004"/>
                    <a:pt x="174" y="147440"/>
                    <a:pt x="174" y="90121"/>
                  </a:cubicBezTo>
                  <a:cubicBezTo>
                    <a:pt x="174" y="32803"/>
                    <a:pt x="27623" y="-188"/>
                    <a:pt x="73988" y="-188"/>
                  </a:cubicBezTo>
                  <a:cubicBezTo>
                    <a:pt x="114047" y="-188"/>
                    <a:pt x="138312" y="22294"/>
                    <a:pt x="138312" y="60252"/>
                  </a:cubicBezTo>
                  <a:lnTo>
                    <a:pt x="139013" y="60252"/>
                  </a:lnTo>
                  <a:close/>
                </a:path>
              </a:pathLst>
            </a:custGeom>
            <a:grpFill/>
            <a:ln w="6363"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53279555-2E60-5EA9-EFDF-595686482ECC}"/>
                </a:ext>
              </a:extLst>
            </p:cNvPr>
            <p:cNvSpPr/>
            <p:nvPr/>
          </p:nvSpPr>
          <p:spPr>
            <a:xfrm>
              <a:off x="4098709" y="4306929"/>
              <a:ext cx="167370" cy="274110"/>
            </a:xfrm>
            <a:custGeom>
              <a:avLst/>
              <a:gdLst>
                <a:gd name="connsiteX0" fmla="*/ 140796 w 167370"/>
                <a:gd name="connsiteY0" fmla="*/ 183232 h 274110"/>
                <a:gd name="connsiteX1" fmla="*/ 84879 w 167370"/>
                <a:gd name="connsiteY1" fmla="*/ 116488 h 274110"/>
                <a:gd name="connsiteX2" fmla="*/ 29343 w 167370"/>
                <a:gd name="connsiteY2" fmla="*/ 183232 h 274110"/>
                <a:gd name="connsiteX3" fmla="*/ 84879 w 167370"/>
                <a:gd name="connsiteY3" fmla="*/ 250041 h 274110"/>
                <a:gd name="connsiteX4" fmla="*/ 140796 w 167370"/>
                <a:gd name="connsiteY4" fmla="*/ 183232 h 274110"/>
                <a:gd name="connsiteX5" fmla="*/ 138694 w 167370"/>
                <a:gd name="connsiteY5" fmla="*/ -188 h 274110"/>
                <a:gd name="connsiteX6" fmla="*/ 167545 w 167370"/>
                <a:gd name="connsiteY6" fmla="*/ -188 h 274110"/>
                <a:gd name="connsiteX7" fmla="*/ 167545 w 167370"/>
                <a:gd name="connsiteY7" fmla="*/ 270421 h 274110"/>
                <a:gd name="connsiteX8" fmla="*/ 138694 w 167370"/>
                <a:gd name="connsiteY8" fmla="*/ 270421 h 274110"/>
                <a:gd name="connsiteX9" fmla="*/ 138694 w 167370"/>
                <a:gd name="connsiteY9" fmla="*/ 213102 h 274110"/>
                <a:gd name="connsiteX10" fmla="*/ 138312 w 167370"/>
                <a:gd name="connsiteY10" fmla="*/ 213102 h 274110"/>
                <a:gd name="connsiteX11" fmla="*/ 73988 w 167370"/>
                <a:gd name="connsiteY11" fmla="*/ 273923 h 274110"/>
                <a:gd name="connsiteX12" fmla="*/ 174 w 167370"/>
                <a:gd name="connsiteY12" fmla="*/ 183232 h 274110"/>
                <a:gd name="connsiteX13" fmla="*/ 73988 w 167370"/>
                <a:gd name="connsiteY13" fmla="*/ 92924 h 274110"/>
                <a:gd name="connsiteX14" fmla="*/ 138312 w 167370"/>
                <a:gd name="connsiteY14" fmla="*/ 153363 h 274110"/>
                <a:gd name="connsiteX15" fmla="*/ 139013 w 167370"/>
                <a:gd name="connsiteY15" fmla="*/ 153363 h 2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70" h="274110">
                  <a:moveTo>
                    <a:pt x="140796" y="183232"/>
                  </a:moveTo>
                  <a:cubicBezTo>
                    <a:pt x="140796" y="142154"/>
                    <a:pt x="120416" y="116488"/>
                    <a:pt x="84879" y="116488"/>
                  </a:cubicBezTo>
                  <a:cubicBezTo>
                    <a:pt x="49341" y="116488"/>
                    <a:pt x="29343" y="141453"/>
                    <a:pt x="29343" y="183232"/>
                  </a:cubicBezTo>
                  <a:cubicBezTo>
                    <a:pt x="29343" y="225011"/>
                    <a:pt x="49787" y="250041"/>
                    <a:pt x="84879" y="250041"/>
                  </a:cubicBezTo>
                  <a:cubicBezTo>
                    <a:pt x="119970" y="250041"/>
                    <a:pt x="140796" y="224566"/>
                    <a:pt x="140796" y="183232"/>
                  </a:cubicBezTo>
                  <a:moveTo>
                    <a:pt x="138694" y="-188"/>
                  </a:moveTo>
                  <a:lnTo>
                    <a:pt x="167545" y="-188"/>
                  </a:lnTo>
                  <a:lnTo>
                    <a:pt x="167545" y="270421"/>
                  </a:lnTo>
                  <a:lnTo>
                    <a:pt x="138694" y="270421"/>
                  </a:lnTo>
                  <a:lnTo>
                    <a:pt x="138694" y="213102"/>
                  </a:lnTo>
                  <a:lnTo>
                    <a:pt x="138312" y="213102"/>
                  </a:lnTo>
                  <a:cubicBezTo>
                    <a:pt x="138312" y="251314"/>
                    <a:pt x="114047" y="273923"/>
                    <a:pt x="73988" y="273923"/>
                  </a:cubicBezTo>
                  <a:cubicBezTo>
                    <a:pt x="27623" y="273923"/>
                    <a:pt x="174" y="240169"/>
                    <a:pt x="174" y="183232"/>
                  </a:cubicBezTo>
                  <a:cubicBezTo>
                    <a:pt x="174" y="126296"/>
                    <a:pt x="27623" y="92924"/>
                    <a:pt x="73988" y="92924"/>
                  </a:cubicBezTo>
                  <a:cubicBezTo>
                    <a:pt x="114047" y="92924"/>
                    <a:pt x="138312" y="115405"/>
                    <a:pt x="138312" y="153363"/>
                  </a:cubicBezTo>
                  <a:lnTo>
                    <a:pt x="139013" y="153363"/>
                  </a:lnTo>
                  <a:close/>
                </a:path>
              </a:pathLst>
            </a:custGeom>
            <a:grpFill/>
            <a:ln w="6363"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AD003553-E1A0-7872-6BC0-188150EC777D}"/>
              </a:ext>
            </a:extLst>
          </p:cNvPr>
          <p:cNvSpPr/>
          <p:nvPr userDrawn="1"/>
        </p:nvSpPr>
        <p:spPr>
          <a:xfrm>
            <a:off x="4320469" y="4328200"/>
            <a:ext cx="28850" cy="249527"/>
          </a:xfrm>
          <a:custGeom>
            <a:avLst/>
            <a:gdLst>
              <a:gd name="connsiteX0" fmla="*/ 174 w 28850"/>
              <a:gd name="connsiteY0" fmla="*/ 75346 h 249527"/>
              <a:gd name="connsiteX1" fmla="*/ 29025 w 28850"/>
              <a:gd name="connsiteY1" fmla="*/ 75346 h 249527"/>
              <a:gd name="connsiteX2" fmla="*/ 29025 w 28850"/>
              <a:gd name="connsiteY2" fmla="*/ 249340 h 249527"/>
              <a:gd name="connsiteX3" fmla="*/ 174 w 28850"/>
              <a:gd name="connsiteY3" fmla="*/ 249340 h 249527"/>
              <a:gd name="connsiteX4" fmla="*/ 174 w 28850"/>
              <a:gd name="connsiteY4" fmla="*/ -188 h 249527"/>
              <a:gd name="connsiteX5" fmla="*/ 29025 w 28850"/>
              <a:gd name="connsiteY5" fmla="*/ -188 h 249527"/>
              <a:gd name="connsiteX6" fmla="*/ 29025 w 28850"/>
              <a:gd name="connsiteY6" fmla="*/ 36688 h 249527"/>
              <a:gd name="connsiteX7" fmla="*/ 174 w 28850"/>
              <a:gd name="connsiteY7" fmla="*/ 36688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 h="249527">
                <a:moveTo>
                  <a:pt x="174" y="75346"/>
                </a:moveTo>
                <a:lnTo>
                  <a:pt x="29025" y="75346"/>
                </a:lnTo>
                <a:lnTo>
                  <a:pt x="29025" y="249340"/>
                </a:lnTo>
                <a:lnTo>
                  <a:pt x="174" y="249340"/>
                </a:lnTo>
                <a:close/>
                <a:moveTo>
                  <a:pt x="174" y="-188"/>
                </a:moveTo>
                <a:lnTo>
                  <a:pt x="29025" y="-188"/>
                </a:lnTo>
                <a:lnTo>
                  <a:pt x="29025" y="36688"/>
                </a:lnTo>
                <a:lnTo>
                  <a:pt x="174" y="36688"/>
                </a:lnTo>
                <a:close/>
              </a:path>
            </a:pathLst>
          </a:custGeom>
          <a:solidFill>
            <a:schemeClr val="tx2"/>
          </a:solidFill>
          <a:ln w="6363" cap="flat">
            <a:noFill/>
            <a:prstDash val="solid"/>
            <a:miter/>
          </a:ln>
        </p:spPr>
        <p:txBody>
          <a:bodyPr rtlCol="0" anchor="ctr"/>
          <a:lstStyle/>
          <a:p>
            <a:endParaRPr lang="sv-SE" dirty="0"/>
          </a:p>
        </p:txBody>
      </p:sp>
      <p:grpSp>
        <p:nvGrpSpPr>
          <p:cNvPr id="21" name="Graphic 6">
            <a:extLst>
              <a:ext uri="{FF2B5EF4-FFF2-40B4-BE49-F238E27FC236}">
                <a16:creationId xmlns:a16="http://schemas.microsoft.com/office/drawing/2014/main" id="{A2557ACA-AE4C-2B6F-1FDD-ED2773EC277C}"/>
              </a:ext>
            </a:extLst>
          </p:cNvPr>
          <p:cNvGrpSpPr/>
          <p:nvPr userDrawn="1"/>
        </p:nvGrpSpPr>
        <p:grpSpPr>
          <a:xfrm>
            <a:off x="4403772" y="4307120"/>
            <a:ext cx="1583972" cy="355185"/>
            <a:chOff x="4403772" y="4307120"/>
            <a:chExt cx="1583972" cy="355185"/>
          </a:xfrm>
          <a:solidFill>
            <a:schemeClr val="tx2"/>
          </a:solidFill>
        </p:grpSpPr>
        <p:sp>
          <p:nvSpPr>
            <p:cNvPr id="22" name="Freeform: Shape 21">
              <a:extLst>
                <a:ext uri="{FF2B5EF4-FFF2-40B4-BE49-F238E27FC236}">
                  <a16:creationId xmlns:a16="http://schemas.microsoft.com/office/drawing/2014/main" id="{A78F1161-C083-CFEB-5639-49E119FD94FC}"/>
                </a:ext>
              </a:extLst>
            </p:cNvPr>
            <p:cNvSpPr/>
            <p:nvPr/>
          </p:nvSpPr>
          <p:spPr>
            <a:xfrm>
              <a:off x="4403772" y="4400231"/>
              <a:ext cx="151512" cy="177752"/>
            </a:xfrm>
            <a:custGeom>
              <a:avLst/>
              <a:gdLst>
                <a:gd name="connsiteX0" fmla="*/ 151687 w 151512"/>
                <a:gd name="connsiteY0" fmla="*/ 69041 h 177752"/>
                <a:gd name="connsiteX1" fmla="*/ 151687 w 151512"/>
                <a:gd name="connsiteY1" fmla="*/ 177310 h 177752"/>
                <a:gd name="connsiteX2" fmla="*/ 122836 w 151512"/>
                <a:gd name="connsiteY2" fmla="*/ 177310 h 177752"/>
                <a:gd name="connsiteX3" fmla="*/ 122836 w 151512"/>
                <a:gd name="connsiteY3" fmla="*/ 69742 h 177752"/>
                <a:gd name="connsiteX4" fmla="*/ 78255 w 151512"/>
                <a:gd name="connsiteY4" fmla="*/ 23377 h 177752"/>
                <a:gd name="connsiteX5" fmla="*/ 28706 w 151512"/>
                <a:gd name="connsiteY5" fmla="*/ 82033 h 177752"/>
                <a:gd name="connsiteX6" fmla="*/ 28706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63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2836" y="177310"/>
                  </a:lnTo>
                  <a:lnTo>
                    <a:pt x="122836" y="69742"/>
                  </a:lnTo>
                  <a:cubicBezTo>
                    <a:pt x="122836" y="40573"/>
                    <a:pt x="106660" y="23377"/>
                    <a:pt x="78255" y="23377"/>
                  </a:cubicBezTo>
                  <a:cubicBezTo>
                    <a:pt x="46984" y="23377"/>
                    <a:pt x="28706" y="45158"/>
                    <a:pt x="28706" y="82033"/>
                  </a:cubicBezTo>
                  <a:lnTo>
                    <a:pt x="28706" y="177565"/>
                  </a:lnTo>
                  <a:lnTo>
                    <a:pt x="174" y="177565"/>
                  </a:lnTo>
                  <a:lnTo>
                    <a:pt x="174" y="3316"/>
                  </a:lnTo>
                  <a:lnTo>
                    <a:pt x="28961" y="3316"/>
                  </a:lnTo>
                  <a:lnTo>
                    <a:pt x="28961" y="63055"/>
                  </a:lnTo>
                  <a:lnTo>
                    <a:pt x="29661" y="63055"/>
                  </a:lnTo>
                  <a:cubicBezTo>
                    <a:pt x="29661" y="23377"/>
                    <a:pt x="51825" y="-188"/>
                    <a:pt x="88763"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3" name="Freeform: Shape 22">
              <a:extLst>
                <a:ext uri="{FF2B5EF4-FFF2-40B4-BE49-F238E27FC236}">
                  <a16:creationId xmlns:a16="http://schemas.microsoft.com/office/drawing/2014/main" id="{5E832F3C-F0EF-ECD2-22AF-47B71F264F6F}"/>
                </a:ext>
              </a:extLst>
            </p:cNvPr>
            <p:cNvSpPr/>
            <p:nvPr/>
          </p:nvSpPr>
          <p:spPr>
            <a:xfrm>
              <a:off x="4598083" y="4400231"/>
              <a:ext cx="167370" cy="262074"/>
            </a:xfrm>
            <a:custGeom>
              <a:avLst/>
              <a:gdLst>
                <a:gd name="connsiteX0" fmla="*/ 141051 w 167370"/>
                <a:gd name="connsiteY0" fmla="*/ 89930 h 262074"/>
                <a:gd name="connsiteX1" fmla="*/ 85197 w 167370"/>
                <a:gd name="connsiteY1" fmla="*/ 23504 h 262074"/>
                <a:gd name="connsiteX2" fmla="*/ 29661 w 167370"/>
                <a:gd name="connsiteY2" fmla="*/ 89930 h 262074"/>
                <a:gd name="connsiteX3" fmla="*/ 85197 w 167370"/>
                <a:gd name="connsiteY3" fmla="*/ 156357 h 262074"/>
                <a:gd name="connsiteX4" fmla="*/ 141051 w 167370"/>
                <a:gd name="connsiteY4" fmla="*/ 89930 h 262074"/>
                <a:gd name="connsiteX5" fmla="*/ 138949 w 167370"/>
                <a:gd name="connsiteY5" fmla="*/ 3443 h 262074"/>
                <a:gd name="connsiteX6" fmla="*/ 167545 w 167370"/>
                <a:gd name="connsiteY6" fmla="*/ 3443 h 262074"/>
                <a:gd name="connsiteX7" fmla="*/ 167545 w 167370"/>
                <a:gd name="connsiteY7" fmla="*/ 181259 h 262074"/>
                <a:gd name="connsiteX8" fmla="*/ 84751 w 167370"/>
                <a:gd name="connsiteY8" fmla="*/ 261887 h 262074"/>
                <a:gd name="connsiteX9" fmla="*/ 4569 w 167370"/>
                <a:gd name="connsiteY9" fmla="*/ 197244 h 262074"/>
                <a:gd name="connsiteX10" fmla="*/ 32018 w 167370"/>
                <a:gd name="connsiteY10" fmla="*/ 194442 h 262074"/>
                <a:gd name="connsiteX11" fmla="*/ 84751 w 167370"/>
                <a:gd name="connsiteY11" fmla="*/ 238322 h 262074"/>
                <a:gd name="connsiteX12" fmla="*/ 138822 w 167370"/>
                <a:gd name="connsiteY12" fmla="*/ 183551 h 262074"/>
                <a:gd name="connsiteX13" fmla="*/ 138822 w 167370"/>
                <a:gd name="connsiteY13" fmla="*/ 119864 h 262074"/>
                <a:gd name="connsiteX14" fmla="*/ 138249 w 167370"/>
                <a:gd name="connsiteY14" fmla="*/ 119864 h 262074"/>
                <a:gd name="connsiteX15" fmla="*/ 73924 w 167370"/>
                <a:gd name="connsiteY15" fmla="*/ 180685 h 262074"/>
                <a:gd name="connsiteX16" fmla="*/ 174 w 167370"/>
                <a:gd name="connsiteY16" fmla="*/ 90376 h 262074"/>
                <a:gd name="connsiteX17" fmla="*/ 73924 w 167370"/>
                <a:gd name="connsiteY17" fmla="*/ -188 h 262074"/>
                <a:gd name="connsiteX18" fmla="*/ 138249 w 167370"/>
                <a:gd name="connsiteY18" fmla="*/ 60252 h 262074"/>
                <a:gd name="connsiteX19" fmla="*/ 138949 w 167370"/>
                <a:gd name="connsiteY19" fmla="*/ 60252 h 2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70" h="262074">
                  <a:moveTo>
                    <a:pt x="141051" y="89930"/>
                  </a:moveTo>
                  <a:cubicBezTo>
                    <a:pt x="141051" y="49170"/>
                    <a:pt x="120735" y="23504"/>
                    <a:pt x="85197" y="23504"/>
                  </a:cubicBezTo>
                  <a:cubicBezTo>
                    <a:pt x="49659" y="23504"/>
                    <a:pt x="29661" y="48088"/>
                    <a:pt x="29661" y="89930"/>
                  </a:cubicBezTo>
                  <a:cubicBezTo>
                    <a:pt x="29661" y="131773"/>
                    <a:pt x="50105" y="156357"/>
                    <a:pt x="85197" y="156357"/>
                  </a:cubicBezTo>
                  <a:cubicBezTo>
                    <a:pt x="120289" y="156357"/>
                    <a:pt x="141051" y="130882"/>
                    <a:pt x="141051" y="89930"/>
                  </a:cubicBezTo>
                  <a:moveTo>
                    <a:pt x="138949" y="3443"/>
                  </a:moveTo>
                  <a:lnTo>
                    <a:pt x="167545" y="3443"/>
                  </a:lnTo>
                  <a:lnTo>
                    <a:pt x="167545" y="181259"/>
                  </a:lnTo>
                  <a:cubicBezTo>
                    <a:pt x="167545" y="231763"/>
                    <a:pt x="136848" y="261887"/>
                    <a:pt x="84751" y="261887"/>
                  </a:cubicBezTo>
                  <a:cubicBezTo>
                    <a:pt x="38005" y="261887"/>
                    <a:pt x="8326" y="237622"/>
                    <a:pt x="4569" y="197244"/>
                  </a:cubicBezTo>
                  <a:lnTo>
                    <a:pt x="32018" y="194442"/>
                  </a:lnTo>
                  <a:cubicBezTo>
                    <a:pt x="34120" y="221827"/>
                    <a:pt x="53799" y="238322"/>
                    <a:pt x="84751" y="238322"/>
                  </a:cubicBezTo>
                  <a:cubicBezTo>
                    <a:pt x="118760" y="238322"/>
                    <a:pt x="138822" y="218006"/>
                    <a:pt x="138822" y="183551"/>
                  </a:cubicBezTo>
                  <a:lnTo>
                    <a:pt x="138822" y="119864"/>
                  </a:lnTo>
                  <a:lnTo>
                    <a:pt x="138249" y="119864"/>
                  </a:lnTo>
                  <a:cubicBezTo>
                    <a:pt x="138249" y="158076"/>
                    <a:pt x="114047" y="180685"/>
                    <a:pt x="73924" y="180685"/>
                  </a:cubicBezTo>
                  <a:cubicBezTo>
                    <a:pt x="27560" y="180685"/>
                    <a:pt x="174" y="146931"/>
                    <a:pt x="174" y="90376"/>
                  </a:cubicBezTo>
                  <a:cubicBezTo>
                    <a:pt x="174" y="33822"/>
                    <a:pt x="27432"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1D306C03-5404-488C-414C-20BD4B32091E}"/>
                </a:ext>
              </a:extLst>
            </p:cNvPr>
            <p:cNvSpPr/>
            <p:nvPr/>
          </p:nvSpPr>
          <p:spPr>
            <a:xfrm>
              <a:off x="4880091" y="4343294"/>
              <a:ext cx="116420" cy="238255"/>
            </a:xfrm>
            <a:custGeom>
              <a:avLst/>
              <a:gdLst>
                <a:gd name="connsiteX0" fmla="*/ 116595 w 116420"/>
                <a:gd name="connsiteY0" fmla="*/ 81715 h 238255"/>
                <a:gd name="connsiteX1" fmla="*/ 57493 w 116420"/>
                <a:gd name="connsiteY1" fmla="*/ 81715 h 238255"/>
                <a:gd name="connsiteX2" fmla="*/ 57493 w 116420"/>
                <a:gd name="connsiteY2" fmla="*/ 183615 h 238255"/>
                <a:gd name="connsiteX3" fmla="*/ 89337 w 116420"/>
                <a:gd name="connsiteY3" fmla="*/ 214185 h 238255"/>
                <a:gd name="connsiteX4" fmla="*/ 114302 w 116420"/>
                <a:gd name="connsiteY4" fmla="*/ 208580 h 238255"/>
                <a:gd name="connsiteX5" fmla="*/ 114302 w 116420"/>
                <a:gd name="connsiteY5" fmla="*/ 231062 h 238255"/>
                <a:gd name="connsiteX6" fmla="*/ 80229 w 116420"/>
                <a:gd name="connsiteY6" fmla="*/ 238068 h 238255"/>
                <a:gd name="connsiteX7" fmla="*/ 28897 w 116420"/>
                <a:gd name="connsiteY7" fmla="*/ 185334 h 238255"/>
                <a:gd name="connsiteX8" fmla="*/ 28897 w 116420"/>
                <a:gd name="connsiteY8" fmla="*/ 81715 h 238255"/>
                <a:gd name="connsiteX9" fmla="*/ 174 w 116420"/>
                <a:gd name="connsiteY9" fmla="*/ 81715 h 238255"/>
                <a:gd name="connsiteX10" fmla="*/ 174 w 116420"/>
                <a:gd name="connsiteY10" fmla="*/ 60252 h 238255"/>
                <a:gd name="connsiteX11" fmla="*/ 30362 w 116420"/>
                <a:gd name="connsiteY11" fmla="*/ 60252 h 238255"/>
                <a:gd name="connsiteX12" fmla="*/ 30362 w 116420"/>
                <a:gd name="connsiteY12" fmla="*/ -188 h 238255"/>
                <a:gd name="connsiteX13" fmla="*/ 59212 w 116420"/>
                <a:gd name="connsiteY13" fmla="*/ -188 h 238255"/>
                <a:gd name="connsiteX14" fmla="*/ 59212 w 116420"/>
                <a:gd name="connsiteY14" fmla="*/ 14588 h 238255"/>
                <a:gd name="connsiteX15" fmla="*/ 31763 w 116420"/>
                <a:gd name="connsiteY15" fmla="*/ 59551 h 238255"/>
                <a:gd name="connsiteX16" fmla="*/ 31763 w 116420"/>
                <a:gd name="connsiteY16" fmla="*/ 60252 h 238255"/>
                <a:gd name="connsiteX17" fmla="*/ 116468 w 116420"/>
                <a:gd name="connsiteY17" fmla="*/ 60252 h 2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20" h="238255">
                  <a:moveTo>
                    <a:pt x="116595" y="81715"/>
                  </a:moveTo>
                  <a:lnTo>
                    <a:pt x="57493" y="81715"/>
                  </a:lnTo>
                  <a:lnTo>
                    <a:pt x="57493" y="183615"/>
                  </a:lnTo>
                  <a:cubicBezTo>
                    <a:pt x="57493" y="202721"/>
                    <a:pt x="69020" y="214185"/>
                    <a:pt x="89337" y="214185"/>
                  </a:cubicBezTo>
                  <a:cubicBezTo>
                    <a:pt x="97973" y="214198"/>
                    <a:pt x="106500" y="212287"/>
                    <a:pt x="114302" y="208580"/>
                  </a:cubicBezTo>
                  <a:lnTo>
                    <a:pt x="114302" y="231062"/>
                  </a:lnTo>
                  <a:cubicBezTo>
                    <a:pt x="103545" y="235698"/>
                    <a:pt x="91948" y="238087"/>
                    <a:pt x="80229" y="238068"/>
                  </a:cubicBezTo>
                  <a:cubicBezTo>
                    <a:pt x="47876" y="238068"/>
                    <a:pt x="28897" y="218961"/>
                    <a:pt x="28897" y="185334"/>
                  </a:cubicBezTo>
                  <a:lnTo>
                    <a:pt x="28897" y="81715"/>
                  </a:lnTo>
                  <a:lnTo>
                    <a:pt x="174" y="81715"/>
                  </a:lnTo>
                  <a:lnTo>
                    <a:pt x="174" y="60252"/>
                  </a:lnTo>
                  <a:lnTo>
                    <a:pt x="30362" y="60252"/>
                  </a:lnTo>
                  <a:lnTo>
                    <a:pt x="30362" y="-188"/>
                  </a:lnTo>
                  <a:lnTo>
                    <a:pt x="59212" y="-188"/>
                  </a:lnTo>
                  <a:lnTo>
                    <a:pt x="59212" y="14588"/>
                  </a:lnTo>
                  <a:cubicBezTo>
                    <a:pt x="59123" y="33510"/>
                    <a:pt x="48551" y="50826"/>
                    <a:pt x="31763" y="59551"/>
                  </a:cubicBezTo>
                  <a:lnTo>
                    <a:pt x="31763" y="60252"/>
                  </a:lnTo>
                  <a:lnTo>
                    <a:pt x="116468" y="60252"/>
                  </a:lnTo>
                  <a:close/>
                </a:path>
              </a:pathLst>
            </a:custGeom>
            <a:grpFill/>
            <a:ln w="6363"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4AA1B993-8CE0-5E54-0649-71D0F0529B65}"/>
                </a:ext>
              </a:extLst>
            </p:cNvPr>
            <p:cNvSpPr/>
            <p:nvPr/>
          </p:nvSpPr>
          <p:spPr>
            <a:xfrm>
              <a:off x="5018675" y="4400231"/>
              <a:ext cx="161320" cy="181000"/>
            </a:xfrm>
            <a:custGeom>
              <a:avLst/>
              <a:gdLst>
                <a:gd name="connsiteX0" fmla="*/ 28961 w 161320"/>
                <a:gd name="connsiteY0" fmla="*/ 80314 h 181000"/>
                <a:gd name="connsiteX1" fmla="*/ 132644 w 161320"/>
                <a:gd name="connsiteY1" fmla="*/ 80314 h 181000"/>
                <a:gd name="connsiteX2" fmla="*/ 80994 w 161320"/>
                <a:gd name="connsiteY2" fmla="*/ 22995 h 181000"/>
                <a:gd name="connsiteX3" fmla="*/ 28961 w 161320"/>
                <a:gd name="connsiteY3" fmla="*/ 80314 h 181000"/>
                <a:gd name="connsiteX4" fmla="*/ 161495 w 161320"/>
                <a:gd name="connsiteY4" fmla="*/ 94707 h 181000"/>
                <a:gd name="connsiteX5" fmla="*/ 28579 w 161320"/>
                <a:gd name="connsiteY5" fmla="*/ 94707 h 181000"/>
                <a:gd name="connsiteX6" fmla="*/ 80994 w 161320"/>
                <a:gd name="connsiteY6" fmla="*/ 157949 h 181000"/>
                <a:gd name="connsiteX7" fmla="*/ 133026 w 161320"/>
                <a:gd name="connsiteY7" fmla="*/ 116170 h 181000"/>
                <a:gd name="connsiteX8" fmla="*/ 161495 w 161320"/>
                <a:gd name="connsiteY8" fmla="*/ 116170 h 181000"/>
                <a:gd name="connsiteX9" fmla="*/ 80994 w 161320"/>
                <a:gd name="connsiteY9" fmla="*/ 180813 h 181000"/>
                <a:gd name="connsiteX10" fmla="*/ 174 w 161320"/>
                <a:gd name="connsiteY10" fmla="*/ 90504 h 181000"/>
                <a:gd name="connsiteX11" fmla="*/ 80994 w 161320"/>
                <a:gd name="connsiteY11" fmla="*/ -188 h 181000"/>
                <a:gd name="connsiteX12" fmla="*/ 161495 w 161320"/>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20" h="181000">
                  <a:moveTo>
                    <a:pt x="28961" y="80314"/>
                  </a:moveTo>
                  <a:lnTo>
                    <a:pt x="132644" y="80314"/>
                  </a:lnTo>
                  <a:cubicBezTo>
                    <a:pt x="129778" y="43757"/>
                    <a:pt x="110863" y="22995"/>
                    <a:pt x="80994" y="22995"/>
                  </a:cubicBezTo>
                  <a:cubicBezTo>
                    <a:pt x="51124" y="22995"/>
                    <a:pt x="31827" y="44075"/>
                    <a:pt x="28961" y="80314"/>
                  </a:cubicBezTo>
                  <a:moveTo>
                    <a:pt x="161495" y="94707"/>
                  </a:moveTo>
                  <a:lnTo>
                    <a:pt x="28579" y="94707"/>
                  </a:lnTo>
                  <a:cubicBezTo>
                    <a:pt x="29980" y="134766"/>
                    <a:pt x="49341" y="157949"/>
                    <a:pt x="80994" y="157949"/>
                  </a:cubicBezTo>
                  <a:cubicBezTo>
                    <a:pt x="109080" y="157949"/>
                    <a:pt x="128441" y="142154"/>
                    <a:pt x="133026" y="116170"/>
                  </a:cubicBezTo>
                  <a:lnTo>
                    <a:pt x="161495" y="116170"/>
                  </a:lnTo>
                  <a:cubicBezTo>
                    <a:pt x="155826" y="156930"/>
                    <a:pt x="125957" y="180813"/>
                    <a:pt x="80994" y="180813"/>
                  </a:cubicBezTo>
                  <a:cubicBezTo>
                    <a:pt x="30362" y="180813"/>
                    <a:pt x="174" y="147441"/>
                    <a:pt x="174" y="90504"/>
                  </a:cubicBezTo>
                  <a:cubicBezTo>
                    <a:pt x="174" y="33567"/>
                    <a:pt x="30362" y="-188"/>
                    <a:pt x="80994" y="-188"/>
                  </a:cubicBezTo>
                  <a:cubicBezTo>
                    <a:pt x="131625" y="-188"/>
                    <a:pt x="161495" y="33248"/>
                    <a:pt x="161495" y="90504"/>
                  </a:cubicBezTo>
                  <a:close/>
                </a:path>
              </a:pathLst>
            </a:custGeom>
            <a:grpFill/>
            <a:ln w="6363"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9A0DCD57-D7AB-99AE-6E40-BEC9A1F0C56C}"/>
                </a:ext>
              </a:extLst>
            </p:cNvPr>
            <p:cNvSpPr/>
            <p:nvPr/>
          </p:nvSpPr>
          <p:spPr>
            <a:xfrm>
              <a:off x="5213304" y="4400040"/>
              <a:ext cx="165141" cy="180999"/>
            </a:xfrm>
            <a:custGeom>
              <a:avLst/>
              <a:gdLst>
                <a:gd name="connsiteX0" fmla="*/ 174 w 165141"/>
                <a:gd name="connsiteY0" fmla="*/ 90121 h 180999"/>
                <a:gd name="connsiteX1" fmla="*/ 84496 w 165141"/>
                <a:gd name="connsiteY1" fmla="*/ -188 h 180999"/>
                <a:gd name="connsiteX2" fmla="*/ 164233 w 165141"/>
                <a:gd name="connsiteY2" fmla="*/ 60952 h 180999"/>
                <a:gd name="connsiteX3" fmla="*/ 135446 w 165141"/>
                <a:gd name="connsiteY3" fmla="*/ 60952 h 180999"/>
                <a:gd name="connsiteX4" fmla="*/ 84496 w 165141"/>
                <a:gd name="connsiteY4" fmla="*/ 23377 h 180999"/>
                <a:gd name="connsiteX5" fmla="*/ 29661 w 165141"/>
                <a:gd name="connsiteY5" fmla="*/ 90121 h 180999"/>
                <a:gd name="connsiteX6" fmla="*/ 84496 w 165141"/>
                <a:gd name="connsiteY6" fmla="*/ 156930 h 180999"/>
                <a:gd name="connsiteX7" fmla="*/ 136465 w 165141"/>
                <a:gd name="connsiteY7" fmla="*/ 115788 h 180999"/>
                <a:gd name="connsiteX8" fmla="*/ 165316 w 165141"/>
                <a:gd name="connsiteY8" fmla="*/ 115788 h 180999"/>
                <a:gd name="connsiteX9" fmla="*/ 84496 w 165141"/>
                <a:gd name="connsiteY9" fmla="*/ 180812 h 180999"/>
                <a:gd name="connsiteX10" fmla="*/ 174 w 165141"/>
                <a:gd name="connsiteY10"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1" h="180999">
                  <a:moveTo>
                    <a:pt x="174" y="90121"/>
                  </a:moveTo>
                  <a:cubicBezTo>
                    <a:pt x="174" y="33567"/>
                    <a:pt x="32018" y="-188"/>
                    <a:pt x="84496" y="-188"/>
                  </a:cubicBezTo>
                  <a:cubicBezTo>
                    <a:pt x="127040" y="-188"/>
                    <a:pt x="155826" y="21976"/>
                    <a:pt x="164233" y="60952"/>
                  </a:cubicBezTo>
                  <a:lnTo>
                    <a:pt x="135446" y="60952"/>
                  </a:lnTo>
                  <a:cubicBezTo>
                    <a:pt x="129434" y="37987"/>
                    <a:pt x="108214" y="22332"/>
                    <a:pt x="84496" y="23377"/>
                  </a:cubicBezTo>
                  <a:cubicBezTo>
                    <a:pt x="50041" y="23377"/>
                    <a:pt x="29661" y="48342"/>
                    <a:pt x="29661" y="90121"/>
                  </a:cubicBezTo>
                  <a:cubicBezTo>
                    <a:pt x="29661" y="131900"/>
                    <a:pt x="50041" y="156930"/>
                    <a:pt x="84496" y="156930"/>
                  </a:cubicBezTo>
                  <a:cubicBezTo>
                    <a:pt x="111500" y="156930"/>
                    <a:pt x="129778" y="141772"/>
                    <a:pt x="136465" y="115788"/>
                  </a:cubicBezTo>
                  <a:lnTo>
                    <a:pt x="165316" y="115788"/>
                  </a:lnTo>
                  <a:cubicBezTo>
                    <a:pt x="157610" y="156930"/>
                    <a:pt x="128759" y="180812"/>
                    <a:pt x="84496" y="180812"/>
                  </a:cubicBezTo>
                  <a:cubicBezTo>
                    <a:pt x="31763" y="180812"/>
                    <a:pt x="174" y="147058"/>
                    <a:pt x="174" y="90121"/>
                  </a:cubicBezTo>
                </a:path>
              </a:pathLst>
            </a:custGeom>
            <a:grpFill/>
            <a:ln w="6363"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59A5284A-0F7A-6D65-C415-8BBB2874638E}"/>
                </a:ext>
              </a:extLst>
            </p:cNvPr>
            <p:cNvSpPr/>
            <p:nvPr/>
          </p:nvSpPr>
          <p:spPr>
            <a:xfrm>
              <a:off x="5418888" y="4307120"/>
              <a:ext cx="151448" cy="270863"/>
            </a:xfrm>
            <a:custGeom>
              <a:avLst/>
              <a:gdLst>
                <a:gd name="connsiteX0" fmla="*/ 151623 w 151448"/>
                <a:gd name="connsiteY0" fmla="*/ 162152 h 270863"/>
                <a:gd name="connsiteX1" fmla="*/ 151623 w 151448"/>
                <a:gd name="connsiteY1" fmla="*/ 270421 h 270863"/>
                <a:gd name="connsiteX2" fmla="*/ 122773 w 151448"/>
                <a:gd name="connsiteY2" fmla="*/ 270421 h 270863"/>
                <a:gd name="connsiteX3" fmla="*/ 122773 w 151448"/>
                <a:gd name="connsiteY3" fmla="*/ 162853 h 270863"/>
                <a:gd name="connsiteX4" fmla="*/ 78510 w 151448"/>
                <a:gd name="connsiteY4" fmla="*/ 116488 h 270863"/>
                <a:gd name="connsiteX5" fmla="*/ 28961 w 151448"/>
                <a:gd name="connsiteY5" fmla="*/ 175144 h 270863"/>
                <a:gd name="connsiteX6" fmla="*/ 28961 w 151448"/>
                <a:gd name="connsiteY6" fmla="*/ 270676 h 270863"/>
                <a:gd name="connsiteX7" fmla="*/ 174 w 151448"/>
                <a:gd name="connsiteY7" fmla="*/ 270676 h 270863"/>
                <a:gd name="connsiteX8" fmla="*/ 174 w 151448"/>
                <a:gd name="connsiteY8" fmla="*/ -188 h 270863"/>
                <a:gd name="connsiteX9" fmla="*/ 28961 w 151448"/>
                <a:gd name="connsiteY9" fmla="*/ -188 h 270863"/>
                <a:gd name="connsiteX10" fmla="*/ 28961 w 151448"/>
                <a:gd name="connsiteY10" fmla="*/ 156166 h 270863"/>
                <a:gd name="connsiteX11" fmla="*/ 29661 w 151448"/>
                <a:gd name="connsiteY11" fmla="*/ 156166 h 270863"/>
                <a:gd name="connsiteX12" fmla="*/ 88700 w 151448"/>
                <a:gd name="connsiteY12" fmla="*/ 92924 h 270863"/>
                <a:gd name="connsiteX13" fmla="*/ 151623 w 151448"/>
                <a:gd name="connsiteY13" fmla="*/ 162152 h 2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48" h="270863">
                  <a:moveTo>
                    <a:pt x="151623" y="162152"/>
                  </a:moveTo>
                  <a:lnTo>
                    <a:pt x="151623" y="270421"/>
                  </a:lnTo>
                  <a:lnTo>
                    <a:pt x="122773" y="270421"/>
                  </a:lnTo>
                  <a:lnTo>
                    <a:pt x="122773" y="162853"/>
                  </a:lnTo>
                  <a:cubicBezTo>
                    <a:pt x="122773" y="133684"/>
                    <a:pt x="106660" y="116488"/>
                    <a:pt x="78510" y="116488"/>
                  </a:cubicBezTo>
                  <a:cubicBezTo>
                    <a:pt x="47175" y="116488"/>
                    <a:pt x="28961" y="138269"/>
                    <a:pt x="28961" y="175144"/>
                  </a:cubicBezTo>
                  <a:lnTo>
                    <a:pt x="28961" y="270676"/>
                  </a:lnTo>
                  <a:lnTo>
                    <a:pt x="174" y="270676"/>
                  </a:lnTo>
                  <a:lnTo>
                    <a:pt x="174" y="-188"/>
                  </a:lnTo>
                  <a:lnTo>
                    <a:pt x="28961" y="-188"/>
                  </a:lnTo>
                  <a:lnTo>
                    <a:pt x="28961" y="156166"/>
                  </a:lnTo>
                  <a:lnTo>
                    <a:pt x="29661" y="156166"/>
                  </a:lnTo>
                  <a:cubicBezTo>
                    <a:pt x="29661" y="116488"/>
                    <a:pt x="51761" y="92924"/>
                    <a:pt x="88700" y="92924"/>
                  </a:cubicBezTo>
                  <a:cubicBezTo>
                    <a:pt x="128441" y="92924"/>
                    <a:pt x="151623" y="118399"/>
                    <a:pt x="151623" y="162152"/>
                  </a:cubicBezTo>
                </a:path>
              </a:pathLst>
            </a:custGeom>
            <a:grpFill/>
            <a:ln w="6363"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C5D1EADC-39A3-5C56-D182-A7570E1A9F28}"/>
                </a:ext>
              </a:extLst>
            </p:cNvPr>
            <p:cNvSpPr/>
            <p:nvPr/>
          </p:nvSpPr>
          <p:spPr>
            <a:xfrm>
              <a:off x="5623324" y="4400231"/>
              <a:ext cx="151512" cy="177752"/>
            </a:xfrm>
            <a:custGeom>
              <a:avLst/>
              <a:gdLst>
                <a:gd name="connsiteX0" fmla="*/ 151687 w 151512"/>
                <a:gd name="connsiteY0" fmla="*/ 69041 h 177752"/>
                <a:gd name="connsiteX1" fmla="*/ 151687 w 151512"/>
                <a:gd name="connsiteY1" fmla="*/ 177310 h 177752"/>
                <a:gd name="connsiteX2" fmla="*/ 123091 w 151512"/>
                <a:gd name="connsiteY2" fmla="*/ 177310 h 177752"/>
                <a:gd name="connsiteX3" fmla="*/ 123091 w 151512"/>
                <a:gd name="connsiteY3" fmla="*/ 69742 h 177752"/>
                <a:gd name="connsiteX4" fmla="*/ 78510 w 151512"/>
                <a:gd name="connsiteY4" fmla="*/ 23377 h 177752"/>
                <a:gd name="connsiteX5" fmla="*/ 28961 w 151512"/>
                <a:gd name="connsiteY5" fmla="*/ 82033 h 177752"/>
                <a:gd name="connsiteX6" fmla="*/ 28961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00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3091" y="177310"/>
                  </a:lnTo>
                  <a:lnTo>
                    <a:pt x="123091" y="69742"/>
                  </a:lnTo>
                  <a:cubicBezTo>
                    <a:pt x="123091" y="40573"/>
                    <a:pt x="106914" y="23377"/>
                    <a:pt x="78510" y="23377"/>
                  </a:cubicBezTo>
                  <a:cubicBezTo>
                    <a:pt x="47176" y="23377"/>
                    <a:pt x="28961" y="45158"/>
                    <a:pt x="28961" y="82033"/>
                  </a:cubicBezTo>
                  <a:lnTo>
                    <a:pt x="28961" y="177565"/>
                  </a:lnTo>
                  <a:lnTo>
                    <a:pt x="174" y="177565"/>
                  </a:lnTo>
                  <a:lnTo>
                    <a:pt x="174" y="3316"/>
                  </a:lnTo>
                  <a:lnTo>
                    <a:pt x="28961" y="3316"/>
                  </a:lnTo>
                  <a:lnTo>
                    <a:pt x="28961" y="63055"/>
                  </a:lnTo>
                  <a:lnTo>
                    <a:pt x="29661" y="63055"/>
                  </a:lnTo>
                  <a:cubicBezTo>
                    <a:pt x="29661" y="23377"/>
                    <a:pt x="51761" y="-188"/>
                    <a:pt x="88700"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ED33B58D-3B51-BBF4-A55B-DAED0018F806}"/>
                </a:ext>
              </a:extLst>
            </p:cNvPr>
            <p:cNvSpPr/>
            <p:nvPr/>
          </p:nvSpPr>
          <p:spPr>
            <a:xfrm>
              <a:off x="5817317" y="4400040"/>
              <a:ext cx="170427" cy="180999"/>
            </a:xfrm>
            <a:custGeom>
              <a:avLst/>
              <a:gdLst>
                <a:gd name="connsiteX0" fmla="*/ 141433 w 170427"/>
                <a:gd name="connsiteY0" fmla="*/ 90121 h 180999"/>
                <a:gd name="connsiteX1" fmla="*/ 85515 w 170427"/>
                <a:gd name="connsiteY1" fmla="*/ 23377 h 180999"/>
                <a:gd name="connsiteX2" fmla="*/ 29661 w 170427"/>
                <a:gd name="connsiteY2" fmla="*/ 90121 h 180999"/>
                <a:gd name="connsiteX3" fmla="*/ 85515 w 170427"/>
                <a:gd name="connsiteY3" fmla="*/ 156930 h 180999"/>
                <a:gd name="connsiteX4" fmla="*/ 141433 w 170427"/>
                <a:gd name="connsiteY4" fmla="*/ 90121 h 180999"/>
                <a:gd name="connsiteX5" fmla="*/ 174 w 170427"/>
                <a:gd name="connsiteY5" fmla="*/ 90121 h 180999"/>
                <a:gd name="connsiteX6" fmla="*/ 85515 w 170427"/>
                <a:gd name="connsiteY6" fmla="*/ -188 h 180999"/>
                <a:gd name="connsiteX7" fmla="*/ 170602 w 170427"/>
                <a:gd name="connsiteY7" fmla="*/ 90121 h 180999"/>
                <a:gd name="connsiteX8" fmla="*/ 85515 w 170427"/>
                <a:gd name="connsiteY8" fmla="*/ 180812 h 180999"/>
                <a:gd name="connsiteX9" fmla="*/ 174 w 170427"/>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27" h="180999">
                  <a:moveTo>
                    <a:pt x="141433" y="90121"/>
                  </a:moveTo>
                  <a:cubicBezTo>
                    <a:pt x="141433" y="48342"/>
                    <a:pt x="120671" y="23377"/>
                    <a:pt x="85515" y="23377"/>
                  </a:cubicBezTo>
                  <a:cubicBezTo>
                    <a:pt x="50360" y="23377"/>
                    <a:pt x="29661" y="48342"/>
                    <a:pt x="29661" y="90121"/>
                  </a:cubicBezTo>
                  <a:cubicBezTo>
                    <a:pt x="29661" y="131900"/>
                    <a:pt x="50423" y="156930"/>
                    <a:pt x="85515" y="156930"/>
                  </a:cubicBezTo>
                  <a:cubicBezTo>
                    <a:pt x="120607" y="156930"/>
                    <a:pt x="141433" y="132282"/>
                    <a:pt x="141433" y="90121"/>
                  </a:cubicBezTo>
                  <a:moveTo>
                    <a:pt x="174" y="90121"/>
                  </a:moveTo>
                  <a:cubicBezTo>
                    <a:pt x="174" y="33567"/>
                    <a:pt x="32018" y="-188"/>
                    <a:pt x="85515" y="-188"/>
                  </a:cubicBezTo>
                  <a:cubicBezTo>
                    <a:pt x="139013" y="-188"/>
                    <a:pt x="170602" y="33567"/>
                    <a:pt x="170602" y="90121"/>
                  </a:cubicBezTo>
                  <a:cubicBezTo>
                    <a:pt x="170602" y="146676"/>
                    <a:pt x="138758" y="180812"/>
                    <a:pt x="85515" y="180812"/>
                  </a:cubicBezTo>
                  <a:cubicBezTo>
                    <a:pt x="32273" y="180812"/>
                    <a:pt x="174" y="147058"/>
                    <a:pt x="174" y="90121"/>
                  </a:cubicBezTo>
                </a:path>
              </a:pathLst>
            </a:custGeom>
            <a:grpFill/>
            <a:ln w="6363"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CB076D04-3A81-62B1-8DB8-DA9129D75080}"/>
              </a:ext>
            </a:extLst>
          </p:cNvPr>
          <p:cNvSpPr/>
          <p:nvPr userDrawn="1"/>
        </p:nvSpPr>
        <p:spPr>
          <a:xfrm>
            <a:off x="6032326" y="4307120"/>
            <a:ext cx="28786" cy="270608"/>
          </a:xfrm>
          <a:custGeom>
            <a:avLst/>
            <a:gdLst>
              <a:gd name="connsiteX0" fmla="*/ 0 w 28786"/>
              <a:gd name="connsiteY0" fmla="*/ 0 h 270608"/>
              <a:gd name="connsiteX1" fmla="*/ 28787 w 28786"/>
              <a:gd name="connsiteY1" fmla="*/ 0 h 270608"/>
              <a:gd name="connsiteX2" fmla="*/ 28787 w 28786"/>
              <a:gd name="connsiteY2" fmla="*/ 270608 h 270608"/>
              <a:gd name="connsiteX3" fmla="*/ 0 w 28786"/>
              <a:gd name="connsiteY3" fmla="*/ 270608 h 270608"/>
            </a:gdLst>
            <a:ahLst/>
            <a:cxnLst>
              <a:cxn ang="0">
                <a:pos x="connsiteX0" y="connsiteY0"/>
              </a:cxn>
              <a:cxn ang="0">
                <a:pos x="connsiteX1" y="connsiteY1"/>
              </a:cxn>
              <a:cxn ang="0">
                <a:pos x="connsiteX2" y="connsiteY2"/>
              </a:cxn>
              <a:cxn ang="0">
                <a:pos x="connsiteX3" y="connsiteY3"/>
              </a:cxn>
            </a:cxnLst>
            <a:rect l="l" t="t" r="r" b="b"/>
            <a:pathLst>
              <a:path w="28786" h="270608">
                <a:moveTo>
                  <a:pt x="0" y="0"/>
                </a:moveTo>
                <a:lnTo>
                  <a:pt x="28787" y="0"/>
                </a:lnTo>
                <a:lnTo>
                  <a:pt x="28787" y="270608"/>
                </a:lnTo>
                <a:lnTo>
                  <a:pt x="0" y="270608"/>
                </a:lnTo>
                <a:close/>
              </a:path>
            </a:pathLst>
          </a:custGeom>
          <a:solidFill>
            <a:schemeClr val="tx2"/>
          </a:solidFill>
          <a:ln w="6363" cap="flat">
            <a:noFill/>
            <a:prstDash val="solid"/>
            <a:miter/>
          </a:ln>
        </p:spPr>
        <p:txBody>
          <a:bodyPr rtlCol="0" anchor="ctr"/>
          <a:lstStyle/>
          <a:p>
            <a:endParaRPr lang="sv-SE" dirty="0"/>
          </a:p>
        </p:txBody>
      </p:sp>
      <p:grpSp>
        <p:nvGrpSpPr>
          <p:cNvPr id="31" name="Graphic 6">
            <a:extLst>
              <a:ext uri="{FF2B5EF4-FFF2-40B4-BE49-F238E27FC236}">
                <a16:creationId xmlns:a16="http://schemas.microsoft.com/office/drawing/2014/main" id="{476197D8-5BFA-743C-CD89-92EB41DE228B}"/>
              </a:ext>
            </a:extLst>
          </p:cNvPr>
          <p:cNvGrpSpPr/>
          <p:nvPr userDrawn="1"/>
        </p:nvGrpSpPr>
        <p:grpSpPr>
          <a:xfrm>
            <a:off x="6105057" y="4400040"/>
            <a:ext cx="372508" cy="262137"/>
            <a:chOff x="6105057" y="4400040"/>
            <a:chExt cx="372508" cy="262137"/>
          </a:xfrm>
          <a:solidFill>
            <a:schemeClr val="tx2"/>
          </a:solidFill>
        </p:grpSpPr>
        <p:sp>
          <p:nvSpPr>
            <p:cNvPr id="32" name="Freeform: Shape 31">
              <a:extLst>
                <a:ext uri="{FF2B5EF4-FFF2-40B4-BE49-F238E27FC236}">
                  <a16:creationId xmlns:a16="http://schemas.microsoft.com/office/drawing/2014/main" id="{8A0F88ED-A944-A836-3CDE-93824DE57D0C}"/>
                </a:ext>
              </a:extLst>
            </p:cNvPr>
            <p:cNvSpPr/>
            <p:nvPr/>
          </p:nvSpPr>
          <p:spPr>
            <a:xfrm>
              <a:off x="6105057" y="4400040"/>
              <a:ext cx="170555" cy="180999"/>
            </a:xfrm>
            <a:custGeom>
              <a:avLst/>
              <a:gdLst>
                <a:gd name="connsiteX0" fmla="*/ 141433 w 170555"/>
                <a:gd name="connsiteY0" fmla="*/ 90121 h 180999"/>
                <a:gd name="connsiteX1" fmla="*/ 85579 w 170555"/>
                <a:gd name="connsiteY1" fmla="*/ 23377 h 180999"/>
                <a:gd name="connsiteX2" fmla="*/ 29853 w 170555"/>
                <a:gd name="connsiteY2" fmla="*/ 90121 h 180999"/>
                <a:gd name="connsiteX3" fmla="*/ 85706 w 170555"/>
                <a:gd name="connsiteY3" fmla="*/ 156930 h 180999"/>
                <a:gd name="connsiteX4" fmla="*/ 141561 w 170555"/>
                <a:gd name="connsiteY4" fmla="*/ 90121 h 180999"/>
                <a:gd name="connsiteX5" fmla="*/ 301 w 170555"/>
                <a:gd name="connsiteY5" fmla="*/ 90121 h 180999"/>
                <a:gd name="connsiteX6" fmla="*/ 85706 w 170555"/>
                <a:gd name="connsiteY6" fmla="*/ -188 h 180999"/>
                <a:gd name="connsiteX7" fmla="*/ 170729 w 170555"/>
                <a:gd name="connsiteY7" fmla="*/ 90121 h 180999"/>
                <a:gd name="connsiteX8" fmla="*/ 85706 w 170555"/>
                <a:gd name="connsiteY8" fmla="*/ 180812 h 180999"/>
                <a:gd name="connsiteX9" fmla="*/ 174 w 170555"/>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55" h="180999">
                  <a:moveTo>
                    <a:pt x="141433" y="90121"/>
                  </a:moveTo>
                  <a:cubicBezTo>
                    <a:pt x="141433" y="48342"/>
                    <a:pt x="120735" y="23377"/>
                    <a:pt x="85579" y="23377"/>
                  </a:cubicBezTo>
                  <a:cubicBezTo>
                    <a:pt x="50424" y="23377"/>
                    <a:pt x="29853" y="48533"/>
                    <a:pt x="29853" y="90121"/>
                  </a:cubicBezTo>
                  <a:cubicBezTo>
                    <a:pt x="29853" y="131709"/>
                    <a:pt x="50615" y="156930"/>
                    <a:pt x="85706" y="156930"/>
                  </a:cubicBezTo>
                  <a:cubicBezTo>
                    <a:pt x="120798" y="156930"/>
                    <a:pt x="141561" y="132282"/>
                    <a:pt x="141561" y="90121"/>
                  </a:cubicBezTo>
                  <a:moveTo>
                    <a:pt x="301" y="90121"/>
                  </a:moveTo>
                  <a:cubicBezTo>
                    <a:pt x="301" y="33567"/>
                    <a:pt x="32145" y="-188"/>
                    <a:pt x="85706" y="-188"/>
                  </a:cubicBezTo>
                  <a:cubicBezTo>
                    <a:pt x="139268" y="-188"/>
                    <a:pt x="170729" y="33567"/>
                    <a:pt x="170729" y="90121"/>
                  </a:cubicBezTo>
                  <a:cubicBezTo>
                    <a:pt x="170729" y="146676"/>
                    <a:pt x="138886" y="180812"/>
                    <a:pt x="85706" y="180812"/>
                  </a:cubicBezTo>
                  <a:cubicBezTo>
                    <a:pt x="32527" y="180812"/>
                    <a:pt x="174" y="147440"/>
                    <a:pt x="174" y="90121"/>
                  </a:cubicBezTo>
                </a:path>
              </a:pathLst>
            </a:custGeom>
            <a:grpFill/>
            <a:ln w="6363"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679E9BC9-C03C-49FD-D428-43D67D9E4AE5}"/>
                </a:ext>
              </a:extLst>
            </p:cNvPr>
            <p:cNvSpPr/>
            <p:nvPr/>
          </p:nvSpPr>
          <p:spPr>
            <a:xfrm>
              <a:off x="6310131" y="4400677"/>
              <a:ext cx="167434" cy="261500"/>
            </a:xfrm>
            <a:custGeom>
              <a:avLst/>
              <a:gdLst>
                <a:gd name="connsiteX0" fmla="*/ 140860 w 167434"/>
                <a:gd name="connsiteY0" fmla="*/ 89485 h 261500"/>
                <a:gd name="connsiteX1" fmla="*/ 85006 w 167434"/>
                <a:gd name="connsiteY1" fmla="*/ 23059 h 261500"/>
                <a:gd name="connsiteX2" fmla="*/ 29470 w 167434"/>
                <a:gd name="connsiteY2" fmla="*/ 89485 h 261500"/>
                <a:gd name="connsiteX3" fmla="*/ 85006 w 167434"/>
                <a:gd name="connsiteY3" fmla="*/ 155911 h 261500"/>
                <a:gd name="connsiteX4" fmla="*/ 140860 w 167434"/>
                <a:gd name="connsiteY4" fmla="*/ 89485 h 261500"/>
                <a:gd name="connsiteX5" fmla="*/ 138758 w 167434"/>
                <a:gd name="connsiteY5" fmla="*/ 2997 h 261500"/>
                <a:gd name="connsiteX6" fmla="*/ 167608 w 167434"/>
                <a:gd name="connsiteY6" fmla="*/ 2997 h 261500"/>
                <a:gd name="connsiteX7" fmla="*/ 167608 w 167434"/>
                <a:gd name="connsiteY7" fmla="*/ 180813 h 261500"/>
                <a:gd name="connsiteX8" fmla="*/ 84815 w 167434"/>
                <a:gd name="connsiteY8" fmla="*/ 261313 h 261500"/>
                <a:gd name="connsiteX9" fmla="*/ 4696 w 167434"/>
                <a:gd name="connsiteY9" fmla="*/ 196671 h 261500"/>
                <a:gd name="connsiteX10" fmla="*/ 32145 w 167434"/>
                <a:gd name="connsiteY10" fmla="*/ 193869 h 261500"/>
                <a:gd name="connsiteX11" fmla="*/ 84815 w 167434"/>
                <a:gd name="connsiteY11" fmla="*/ 237749 h 261500"/>
                <a:gd name="connsiteX12" fmla="*/ 138949 w 167434"/>
                <a:gd name="connsiteY12" fmla="*/ 182978 h 261500"/>
                <a:gd name="connsiteX13" fmla="*/ 138949 w 167434"/>
                <a:gd name="connsiteY13" fmla="*/ 119290 h 261500"/>
                <a:gd name="connsiteX14" fmla="*/ 138249 w 167434"/>
                <a:gd name="connsiteY14" fmla="*/ 119290 h 261500"/>
                <a:gd name="connsiteX15" fmla="*/ 73924 w 167434"/>
                <a:gd name="connsiteY15" fmla="*/ 180112 h 261500"/>
                <a:gd name="connsiteX16" fmla="*/ 174 w 167434"/>
                <a:gd name="connsiteY16" fmla="*/ 89803 h 261500"/>
                <a:gd name="connsiteX17" fmla="*/ 73924 w 167434"/>
                <a:gd name="connsiteY17" fmla="*/ -188 h 261500"/>
                <a:gd name="connsiteX18" fmla="*/ 138249 w 167434"/>
                <a:gd name="connsiteY18" fmla="*/ 60252 h 261500"/>
                <a:gd name="connsiteX19" fmla="*/ 138949 w 167434"/>
                <a:gd name="connsiteY19" fmla="*/ 60252 h 2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34" h="261500">
                  <a:moveTo>
                    <a:pt x="140860" y="89485"/>
                  </a:moveTo>
                  <a:cubicBezTo>
                    <a:pt x="140860" y="48724"/>
                    <a:pt x="120480" y="23059"/>
                    <a:pt x="85006" y="23059"/>
                  </a:cubicBezTo>
                  <a:cubicBezTo>
                    <a:pt x="49532" y="23059"/>
                    <a:pt x="29470" y="47642"/>
                    <a:pt x="29470" y="89485"/>
                  </a:cubicBezTo>
                  <a:cubicBezTo>
                    <a:pt x="29470" y="131327"/>
                    <a:pt x="49850" y="155911"/>
                    <a:pt x="85006" y="155911"/>
                  </a:cubicBezTo>
                  <a:cubicBezTo>
                    <a:pt x="120161" y="155911"/>
                    <a:pt x="140860" y="130436"/>
                    <a:pt x="140860" y="89485"/>
                  </a:cubicBezTo>
                  <a:moveTo>
                    <a:pt x="138758" y="2997"/>
                  </a:moveTo>
                  <a:lnTo>
                    <a:pt x="167608" y="2997"/>
                  </a:lnTo>
                  <a:lnTo>
                    <a:pt x="167608" y="180813"/>
                  </a:lnTo>
                  <a:cubicBezTo>
                    <a:pt x="167608" y="231444"/>
                    <a:pt x="136656" y="261313"/>
                    <a:pt x="84815" y="261313"/>
                  </a:cubicBezTo>
                  <a:cubicBezTo>
                    <a:pt x="38132" y="261313"/>
                    <a:pt x="8390" y="237049"/>
                    <a:pt x="4696" y="196671"/>
                  </a:cubicBezTo>
                  <a:lnTo>
                    <a:pt x="32145" y="193869"/>
                  </a:lnTo>
                  <a:cubicBezTo>
                    <a:pt x="34183" y="221254"/>
                    <a:pt x="53926" y="237749"/>
                    <a:pt x="84815" y="237749"/>
                  </a:cubicBezTo>
                  <a:cubicBezTo>
                    <a:pt x="118888" y="237749"/>
                    <a:pt x="138949" y="217433"/>
                    <a:pt x="138949" y="182978"/>
                  </a:cubicBezTo>
                  <a:lnTo>
                    <a:pt x="138949" y="119290"/>
                  </a:lnTo>
                  <a:lnTo>
                    <a:pt x="138249" y="119290"/>
                  </a:lnTo>
                  <a:cubicBezTo>
                    <a:pt x="138249" y="157503"/>
                    <a:pt x="114047" y="180112"/>
                    <a:pt x="73924" y="180112"/>
                  </a:cubicBezTo>
                  <a:cubicBezTo>
                    <a:pt x="27560" y="180112"/>
                    <a:pt x="174" y="146358"/>
                    <a:pt x="174" y="89803"/>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D910C5A3-EEBC-BE72-8984-B50FC8A169B7}"/>
              </a:ext>
            </a:extLst>
          </p:cNvPr>
          <p:cNvSpPr/>
          <p:nvPr userDrawn="1"/>
        </p:nvSpPr>
        <p:spPr>
          <a:xfrm>
            <a:off x="6513612" y="4403734"/>
            <a:ext cx="167307" cy="254813"/>
          </a:xfrm>
          <a:custGeom>
            <a:avLst/>
            <a:gdLst>
              <a:gd name="connsiteX0" fmla="*/ 136355 w 167307"/>
              <a:gd name="connsiteY0" fmla="*/ 0 h 254813"/>
              <a:gd name="connsiteX1" fmla="*/ 167307 w 167307"/>
              <a:gd name="connsiteY1" fmla="*/ 0 h 254813"/>
              <a:gd name="connsiteX2" fmla="*/ 85086 w 167307"/>
              <a:gd name="connsiteY2" fmla="*/ 254814 h 254813"/>
              <a:gd name="connsiteX3" fmla="*/ 54134 w 167307"/>
              <a:gd name="connsiteY3" fmla="*/ 254814 h 254813"/>
              <a:gd name="connsiteX4" fmla="*/ 80501 w 167307"/>
              <a:gd name="connsiteY4" fmla="*/ 173994 h 254813"/>
              <a:gd name="connsiteX5" fmla="*/ 55918 w 167307"/>
              <a:gd name="connsiteY5" fmla="*/ 173994 h 254813"/>
              <a:gd name="connsiteX6" fmla="*/ 0 w 167307"/>
              <a:gd name="connsiteY6" fmla="*/ 0 h 254813"/>
              <a:gd name="connsiteX7" fmla="*/ 30952 w 167307"/>
              <a:gd name="connsiteY7" fmla="*/ 0 h 254813"/>
              <a:gd name="connsiteX8" fmla="*/ 83303 w 167307"/>
              <a:gd name="connsiteY8" fmla="*/ 171829 h 254813"/>
              <a:gd name="connsiteX9" fmla="*/ 84004 w 167307"/>
              <a:gd name="connsiteY9" fmla="*/ 171829 h 254813"/>
              <a:gd name="connsiteX10" fmla="*/ 136355 w 167307"/>
              <a:gd name="connsiteY10" fmla="*/ 0 h 2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07" h="254813">
                <a:moveTo>
                  <a:pt x="136355" y="0"/>
                </a:moveTo>
                <a:lnTo>
                  <a:pt x="167307" y="0"/>
                </a:lnTo>
                <a:lnTo>
                  <a:pt x="85086" y="254814"/>
                </a:lnTo>
                <a:lnTo>
                  <a:pt x="54134" y="254814"/>
                </a:lnTo>
                <a:lnTo>
                  <a:pt x="80501" y="173994"/>
                </a:lnTo>
                <a:lnTo>
                  <a:pt x="55918" y="173994"/>
                </a:lnTo>
                <a:lnTo>
                  <a:pt x="0" y="0"/>
                </a:lnTo>
                <a:lnTo>
                  <a:pt x="30952" y="0"/>
                </a:lnTo>
                <a:lnTo>
                  <a:pt x="83303" y="171829"/>
                </a:lnTo>
                <a:lnTo>
                  <a:pt x="84004" y="171829"/>
                </a:lnTo>
                <a:lnTo>
                  <a:pt x="136355" y="0"/>
                </a:lnTo>
                <a:close/>
              </a:path>
            </a:pathLst>
          </a:custGeom>
          <a:solidFill>
            <a:schemeClr val="tx2"/>
          </a:solidFill>
          <a:ln w="6363"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133DA13E-D4DF-F3CD-D76E-989E522EF319}"/>
              </a:ext>
            </a:extLst>
          </p:cNvPr>
          <p:cNvSpPr/>
          <p:nvPr userDrawn="1"/>
        </p:nvSpPr>
        <p:spPr>
          <a:xfrm>
            <a:off x="4279327" y="4719242"/>
            <a:ext cx="149665" cy="260036"/>
          </a:xfrm>
          <a:custGeom>
            <a:avLst/>
            <a:gdLst>
              <a:gd name="connsiteX0" fmla="*/ 29869 w 149665"/>
              <a:gd name="connsiteY0" fmla="*/ 234752 h 260036"/>
              <a:gd name="connsiteX1" fmla="*/ 149666 w 149665"/>
              <a:gd name="connsiteY1" fmla="*/ 234752 h 260036"/>
              <a:gd name="connsiteX2" fmla="*/ 149666 w 149665"/>
              <a:gd name="connsiteY2" fmla="*/ 260036 h 260036"/>
              <a:gd name="connsiteX3" fmla="*/ 0 w 149665"/>
              <a:gd name="connsiteY3" fmla="*/ 260036 h 260036"/>
              <a:gd name="connsiteX4" fmla="*/ 0 w 149665"/>
              <a:gd name="connsiteY4" fmla="*/ 0 h 260036"/>
              <a:gd name="connsiteX5" fmla="*/ 29869 w 149665"/>
              <a:gd name="connsiteY5" fmla="*/ 0 h 260036"/>
              <a:gd name="connsiteX6" fmla="*/ 29869 w 149665"/>
              <a:gd name="connsiteY6" fmla="*/ 234752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65" h="260036">
                <a:moveTo>
                  <a:pt x="29869" y="234752"/>
                </a:moveTo>
                <a:lnTo>
                  <a:pt x="149666" y="234752"/>
                </a:lnTo>
                <a:lnTo>
                  <a:pt x="149666" y="260036"/>
                </a:lnTo>
                <a:lnTo>
                  <a:pt x="0" y="260036"/>
                </a:lnTo>
                <a:lnTo>
                  <a:pt x="0" y="0"/>
                </a:lnTo>
                <a:lnTo>
                  <a:pt x="29869" y="0"/>
                </a:lnTo>
                <a:lnTo>
                  <a:pt x="29869" y="234752"/>
                </a:lnTo>
                <a:close/>
              </a:path>
            </a:pathLst>
          </a:custGeom>
          <a:solidFill>
            <a:schemeClr val="tx2"/>
          </a:solidFill>
          <a:ln w="6363" cap="flat">
            <a:noFill/>
            <a:prstDash val="solid"/>
            <a:miter/>
          </a:ln>
        </p:spPr>
        <p:txBody>
          <a:bodyPr rtlCol="0" anchor="ctr"/>
          <a:lstStyle/>
          <a:p>
            <a:endParaRPr lang="sv-SE" dirty="0"/>
          </a:p>
        </p:txBody>
      </p:sp>
      <p:grpSp>
        <p:nvGrpSpPr>
          <p:cNvPr id="36" name="Graphic 6">
            <a:extLst>
              <a:ext uri="{FF2B5EF4-FFF2-40B4-BE49-F238E27FC236}">
                <a16:creationId xmlns:a16="http://schemas.microsoft.com/office/drawing/2014/main" id="{B110F81A-67E8-931C-3A10-2DD9C03BD96A}"/>
              </a:ext>
            </a:extLst>
          </p:cNvPr>
          <p:cNvGrpSpPr/>
          <p:nvPr userDrawn="1"/>
        </p:nvGrpSpPr>
        <p:grpSpPr>
          <a:xfrm>
            <a:off x="4450137" y="4745099"/>
            <a:ext cx="494724" cy="237681"/>
            <a:chOff x="4450137" y="4745099"/>
            <a:chExt cx="494724" cy="237681"/>
          </a:xfrm>
          <a:solidFill>
            <a:schemeClr val="tx2"/>
          </a:solidFill>
        </p:grpSpPr>
        <p:sp>
          <p:nvSpPr>
            <p:cNvPr id="37" name="Freeform: Shape 36">
              <a:extLst>
                <a:ext uri="{FF2B5EF4-FFF2-40B4-BE49-F238E27FC236}">
                  <a16:creationId xmlns:a16="http://schemas.microsoft.com/office/drawing/2014/main" id="{E0B26951-2CB1-4735-A071-CB7E681AC9D7}"/>
                </a:ext>
              </a:extLst>
            </p:cNvPr>
            <p:cNvSpPr/>
            <p:nvPr/>
          </p:nvSpPr>
          <p:spPr>
            <a:xfrm>
              <a:off x="4450137" y="4801781"/>
              <a:ext cx="167625" cy="180936"/>
            </a:xfrm>
            <a:custGeom>
              <a:avLst/>
              <a:gdLst>
                <a:gd name="connsiteX0" fmla="*/ 141115 w 167625"/>
                <a:gd name="connsiteY0" fmla="*/ 90185 h 180936"/>
                <a:gd name="connsiteX1" fmla="*/ 85197 w 167625"/>
                <a:gd name="connsiteY1" fmla="*/ 23377 h 180936"/>
                <a:gd name="connsiteX2" fmla="*/ 29661 w 167625"/>
                <a:gd name="connsiteY2" fmla="*/ 90185 h 180936"/>
                <a:gd name="connsiteX3" fmla="*/ 85197 w 167625"/>
                <a:gd name="connsiteY3" fmla="*/ 156930 h 180936"/>
                <a:gd name="connsiteX4" fmla="*/ 141115 w 167625"/>
                <a:gd name="connsiteY4" fmla="*/ 90185 h 180936"/>
                <a:gd name="connsiteX5" fmla="*/ 138949 w 167625"/>
                <a:gd name="connsiteY5" fmla="*/ 3379 h 180936"/>
                <a:gd name="connsiteX6" fmla="*/ 167800 w 167625"/>
                <a:gd name="connsiteY6" fmla="*/ 3379 h 180936"/>
                <a:gd name="connsiteX7" fmla="*/ 167800 w 167625"/>
                <a:gd name="connsiteY7" fmla="*/ 177310 h 180936"/>
                <a:gd name="connsiteX8" fmla="*/ 138949 w 167625"/>
                <a:gd name="connsiteY8" fmla="*/ 177310 h 180936"/>
                <a:gd name="connsiteX9" fmla="*/ 138949 w 167625"/>
                <a:gd name="connsiteY9" fmla="*/ 119991 h 180936"/>
                <a:gd name="connsiteX10" fmla="*/ 138249 w 167625"/>
                <a:gd name="connsiteY10" fmla="*/ 119991 h 180936"/>
                <a:gd name="connsiteX11" fmla="*/ 73924 w 167625"/>
                <a:gd name="connsiteY11" fmla="*/ 180749 h 180936"/>
                <a:gd name="connsiteX12" fmla="*/ 174 w 167625"/>
                <a:gd name="connsiteY12" fmla="*/ 90121 h 180936"/>
                <a:gd name="connsiteX13" fmla="*/ 73924 w 167625"/>
                <a:gd name="connsiteY13" fmla="*/ -188 h 180936"/>
                <a:gd name="connsiteX14" fmla="*/ 138249 w 167625"/>
                <a:gd name="connsiteY14" fmla="*/ 60252 h 180936"/>
                <a:gd name="connsiteX15" fmla="*/ 138949 w 167625"/>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0936">
                  <a:moveTo>
                    <a:pt x="141115" y="90185"/>
                  </a:moveTo>
                  <a:cubicBezTo>
                    <a:pt x="141115" y="49043"/>
                    <a:pt x="120735" y="23377"/>
                    <a:pt x="85197" y="23377"/>
                  </a:cubicBezTo>
                  <a:cubicBezTo>
                    <a:pt x="49659" y="23377"/>
                    <a:pt x="29661" y="48342"/>
                    <a:pt x="29661" y="90185"/>
                  </a:cubicBezTo>
                  <a:cubicBezTo>
                    <a:pt x="29661" y="132027"/>
                    <a:pt x="50105" y="156930"/>
                    <a:pt x="85197" y="156930"/>
                  </a:cubicBezTo>
                  <a:cubicBezTo>
                    <a:pt x="120289" y="156930"/>
                    <a:pt x="141115" y="131454"/>
                    <a:pt x="141115" y="90185"/>
                  </a:cubicBezTo>
                  <a:moveTo>
                    <a:pt x="138949" y="3379"/>
                  </a:moveTo>
                  <a:lnTo>
                    <a:pt x="167800" y="3379"/>
                  </a:lnTo>
                  <a:lnTo>
                    <a:pt x="167800" y="177310"/>
                  </a:lnTo>
                  <a:lnTo>
                    <a:pt x="138949" y="177310"/>
                  </a:lnTo>
                  <a:lnTo>
                    <a:pt x="138949" y="119991"/>
                  </a:lnTo>
                  <a:lnTo>
                    <a:pt x="138249" y="119991"/>
                  </a:lnTo>
                  <a:cubicBezTo>
                    <a:pt x="138249" y="158203"/>
                    <a:pt x="114047" y="180749"/>
                    <a:pt x="73924" y="180749"/>
                  </a:cubicBezTo>
                  <a:cubicBezTo>
                    <a:pt x="27623" y="180749"/>
                    <a:pt x="174" y="146994"/>
                    <a:pt x="174" y="90121"/>
                  </a:cubicBezTo>
                  <a:cubicBezTo>
                    <a:pt x="174" y="33248"/>
                    <a:pt x="27623"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ED9C4837-D87D-D257-6B77-44098EA51C83}"/>
                </a:ext>
              </a:extLst>
            </p:cNvPr>
            <p:cNvSpPr/>
            <p:nvPr/>
          </p:nvSpPr>
          <p:spPr>
            <a:xfrm>
              <a:off x="4659541" y="4801844"/>
              <a:ext cx="147627" cy="180681"/>
            </a:xfrm>
            <a:custGeom>
              <a:avLst/>
              <a:gdLst>
                <a:gd name="connsiteX0" fmla="*/ 174 w 147627"/>
                <a:gd name="connsiteY0" fmla="*/ 121010 h 180681"/>
                <a:gd name="connsiteX1" fmla="*/ 27942 w 147627"/>
                <a:gd name="connsiteY1" fmla="*/ 121010 h 180681"/>
                <a:gd name="connsiteX2" fmla="*/ 73988 w 147627"/>
                <a:gd name="connsiteY2" fmla="*/ 160369 h 180681"/>
                <a:gd name="connsiteX3" fmla="*/ 119652 w 147627"/>
                <a:gd name="connsiteY3" fmla="*/ 130499 h 180681"/>
                <a:gd name="connsiteX4" fmla="*/ 69084 w 147627"/>
                <a:gd name="connsiteY4" fmla="*/ 97127 h 180681"/>
                <a:gd name="connsiteX5" fmla="*/ 5396 w 147627"/>
                <a:gd name="connsiteY5" fmla="*/ 49362 h 180681"/>
                <a:gd name="connsiteX6" fmla="*/ 73924 w 147627"/>
                <a:gd name="connsiteY6" fmla="*/ -188 h 180681"/>
                <a:gd name="connsiteX7" fmla="*/ 142452 w 147627"/>
                <a:gd name="connsiteY7" fmla="*/ 57131 h 180681"/>
                <a:gd name="connsiteX8" fmla="*/ 114748 w 147627"/>
                <a:gd name="connsiteY8" fmla="*/ 57131 h 180681"/>
                <a:gd name="connsiteX9" fmla="*/ 73988 w 147627"/>
                <a:gd name="connsiteY9" fmla="*/ 19556 h 180681"/>
                <a:gd name="connsiteX10" fmla="*/ 33546 w 147627"/>
                <a:gd name="connsiteY10" fmla="*/ 47324 h 180681"/>
                <a:gd name="connsiteX11" fmla="*/ 80357 w 147627"/>
                <a:gd name="connsiteY11" fmla="*/ 75410 h 180681"/>
                <a:gd name="connsiteX12" fmla="*/ 147802 w 147627"/>
                <a:gd name="connsiteY12" fmla="*/ 127825 h 180681"/>
                <a:gd name="connsiteX13" fmla="*/ 73988 w 147627"/>
                <a:gd name="connsiteY13" fmla="*/ 180494 h 180681"/>
                <a:gd name="connsiteX14" fmla="*/ 174 w 147627"/>
                <a:gd name="connsiteY14" fmla="*/ 120755 h 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27" h="180681">
                  <a:moveTo>
                    <a:pt x="174" y="121010"/>
                  </a:moveTo>
                  <a:lnTo>
                    <a:pt x="27942" y="121010"/>
                  </a:lnTo>
                  <a:cubicBezTo>
                    <a:pt x="27942" y="145975"/>
                    <a:pt x="44819" y="160369"/>
                    <a:pt x="73988" y="160369"/>
                  </a:cubicBezTo>
                  <a:cubicBezTo>
                    <a:pt x="103157" y="160369"/>
                    <a:pt x="119652" y="149160"/>
                    <a:pt x="119652" y="130499"/>
                  </a:cubicBezTo>
                  <a:cubicBezTo>
                    <a:pt x="119652" y="106298"/>
                    <a:pt x="95068" y="102031"/>
                    <a:pt x="69084" y="97127"/>
                  </a:cubicBezTo>
                  <a:cubicBezTo>
                    <a:pt x="38832" y="91841"/>
                    <a:pt x="5396" y="85854"/>
                    <a:pt x="5396" y="49362"/>
                  </a:cubicBezTo>
                  <a:cubicBezTo>
                    <a:pt x="5396" y="18728"/>
                    <a:pt x="30872" y="-188"/>
                    <a:pt x="73924" y="-188"/>
                  </a:cubicBezTo>
                  <a:cubicBezTo>
                    <a:pt x="116977" y="-188"/>
                    <a:pt x="142452" y="20893"/>
                    <a:pt x="142452" y="57131"/>
                  </a:cubicBezTo>
                  <a:lnTo>
                    <a:pt x="114748" y="57131"/>
                  </a:lnTo>
                  <a:cubicBezTo>
                    <a:pt x="114748" y="33248"/>
                    <a:pt x="99972" y="19556"/>
                    <a:pt x="73988" y="19556"/>
                  </a:cubicBezTo>
                  <a:cubicBezTo>
                    <a:pt x="48003" y="19556"/>
                    <a:pt x="33546" y="29746"/>
                    <a:pt x="33546" y="47324"/>
                  </a:cubicBezTo>
                  <a:cubicBezTo>
                    <a:pt x="33546" y="67003"/>
                    <a:pt x="55710" y="71206"/>
                    <a:pt x="80357" y="75410"/>
                  </a:cubicBezTo>
                  <a:cubicBezTo>
                    <a:pt x="111564" y="81078"/>
                    <a:pt x="147802" y="87765"/>
                    <a:pt x="147802" y="127825"/>
                  </a:cubicBezTo>
                  <a:cubicBezTo>
                    <a:pt x="147802" y="160815"/>
                    <a:pt x="120352" y="180494"/>
                    <a:pt x="73988" y="180494"/>
                  </a:cubicBezTo>
                  <a:cubicBezTo>
                    <a:pt x="27623" y="180494"/>
                    <a:pt x="174" y="158331"/>
                    <a:pt x="174" y="120755"/>
                  </a:cubicBezTo>
                </a:path>
              </a:pathLst>
            </a:custGeom>
            <a:grpFill/>
            <a:ln w="6363"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8DBD6EF3-2EDE-0FD3-D3B0-EA578ED03453}"/>
                </a:ext>
              </a:extLst>
            </p:cNvPr>
            <p:cNvSpPr/>
            <p:nvPr/>
          </p:nvSpPr>
          <p:spPr>
            <a:xfrm>
              <a:off x="4828504" y="4745099"/>
              <a:ext cx="116357" cy="237681"/>
            </a:xfrm>
            <a:custGeom>
              <a:avLst/>
              <a:gdLst>
                <a:gd name="connsiteX0" fmla="*/ 116531 w 116357"/>
                <a:gd name="connsiteY0" fmla="*/ 81460 h 237681"/>
                <a:gd name="connsiteX1" fmla="*/ 57111 w 116357"/>
                <a:gd name="connsiteY1" fmla="*/ 81460 h 237681"/>
                <a:gd name="connsiteX2" fmla="*/ 57111 w 116357"/>
                <a:gd name="connsiteY2" fmla="*/ 183042 h 237681"/>
                <a:gd name="connsiteX3" fmla="*/ 88954 w 116357"/>
                <a:gd name="connsiteY3" fmla="*/ 213612 h 237681"/>
                <a:gd name="connsiteX4" fmla="*/ 113856 w 116357"/>
                <a:gd name="connsiteY4" fmla="*/ 208007 h 237681"/>
                <a:gd name="connsiteX5" fmla="*/ 113856 w 116357"/>
                <a:gd name="connsiteY5" fmla="*/ 230489 h 237681"/>
                <a:gd name="connsiteX6" fmla="*/ 79847 w 116357"/>
                <a:gd name="connsiteY6" fmla="*/ 237494 h 237681"/>
                <a:gd name="connsiteX7" fmla="*/ 28451 w 116357"/>
                <a:gd name="connsiteY7" fmla="*/ 184825 h 237681"/>
                <a:gd name="connsiteX8" fmla="*/ 28451 w 116357"/>
                <a:gd name="connsiteY8" fmla="*/ 81460 h 237681"/>
                <a:gd name="connsiteX9" fmla="*/ 174 w 116357"/>
                <a:gd name="connsiteY9" fmla="*/ 81460 h 237681"/>
                <a:gd name="connsiteX10" fmla="*/ 174 w 116357"/>
                <a:gd name="connsiteY10" fmla="*/ 60061 h 237681"/>
                <a:gd name="connsiteX11" fmla="*/ 30426 w 116357"/>
                <a:gd name="connsiteY11" fmla="*/ 60061 h 237681"/>
                <a:gd name="connsiteX12" fmla="*/ 30426 w 116357"/>
                <a:gd name="connsiteY12" fmla="*/ -188 h 237681"/>
                <a:gd name="connsiteX13" fmla="*/ 59276 w 116357"/>
                <a:gd name="connsiteY13" fmla="*/ -188 h 237681"/>
                <a:gd name="connsiteX14" fmla="*/ 59276 w 116357"/>
                <a:gd name="connsiteY14" fmla="*/ 14524 h 237681"/>
                <a:gd name="connsiteX15" fmla="*/ 31827 w 116357"/>
                <a:gd name="connsiteY15" fmla="*/ 59488 h 237681"/>
                <a:gd name="connsiteX16" fmla="*/ 31827 w 116357"/>
                <a:gd name="connsiteY16" fmla="*/ 60252 h 237681"/>
                <a:gd name="connsiteX17" fmla="*/ 116531 w 116357"/>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357" h="237681">
                  <a:moveTo>
                    <a:pt x="116531" y="81460"/>
                  </a:moveTo>
                  <a:lnTo>
                    <a:pt x="57111" y="81460"/>
                  </a:lnTo>
                  <a:lnTo>
                    <a:pt x="57111" y="183042"/>
                  </a:lnTo>
                  <a:cubicBezTo>
                    <a:pt x="57111" y="202148"/>
                    <a:pt x="68702" y="213612"/>
                    <a:pt x="88954" y="213612"/>
                  </a:cubicBezTo>
                  <a:cubicBezTo>
                    <a:pt x="97571" y="213624"/>
                    <a:pt x="106080" y="211713"/>
                    <a:pt x="113856" y="208007"/>
                  </a:cubicBezTo>
                  <a:lnTo>
                    <a:pt x="113856" y="230489"/>
                  </a:lnTo>
                  <a:cubicBezTo>
                    <a:pt x="103119" y="235125"/>
                    <a:pt x="91547" y="237513"/>
                    <a:pt x="79847" y="237494"/>
                  </a:cubicBezTo>
                  <a:cubicBezTo>
                    <a:pt x="47494" y="237494"/>
                    <a:pt x="28451" y="218388"/>
                    <a:pt x="28451" y="184825"/>
                  </a:cubicBezTo>
                  <a:lnTo>
                    <a:pt x="28451" y="81460"/>
                  </a:lnTo>
                  <a:lnTo>
                    <a:pt x="174" y="81460"/>
                  </a:lnTo>
                  <a:lnTo>
                    <a:pt x="174" y="60061"/>
                  </a:lnTo>
                  <a:lnTo>
                    <a:pt x="30426" y="60061"/>
                  </a:lnTo>
                  <a:lnTo>
                    <a:pt x="30426" y="-188"/>
                  </a:lnTo>
                  <a:lnTo>
                    <a:pt x="59276" y="-188"/>
                  </a:lnTo>
                  <a:lnTo>
                    <a:pt x="59276" y="14524"/>
                  </a:lnTo>
                  <a:cubicBezTo>
                    <a:pt x="59187" y="33446"/>
                    <a:pt x="48615" y="50763"/>
                    <a:pt x="31827" y="59488"/>
                  </a:cubicBezTo>
                  <a:lnTo>
                    <a:pt x="31827" y="60252"/>
                  </a:lnTo>
                  <a:lnTo>
                    <a:pt x="116531" y="60252"/>
                  </a:lnTo>
                  <a:close/>
                </a:path>
              </a:pathLst>
            </a:custGeom>
            <a:grpFill/>
            <a:ln w="6363" cap="flat">
              <a:noFill/>
              <a:prstDash val="solid"/>
              <a:miter/>
            </a:ln>
          </p:spPr>
          <p:txBody>
            <a:bodyPr rtlCol="0" anchor="ctr"/>
            <a:lstStyle/>
            <a:p>
              <a:endParaRPr lang="sv-SE" dirty="0"/>
            </a:p>
          </p:txBody>
        </p:sp>
      </p:grpSp>
      <p:sp>
        <p:nvSpPr>
          <p:cNvPr id="40" name="Freeform: Shape 39">
            <a:extLst>
              <a:ext uri="{FF2B5EF4-FFF2-40B4-BE49-F238E27FC236}">
                <a16:creationId xmlns:a16="http://schemas.microsoft.com/office/drawing/2014/main" id="{9E21F8C3-859D-8FE0-9C82-D2F105484B3A}"/>
              </a:ext>
            </a:extLst>
          </p:cNvPr>
          <p:cNvSpPr/>
          <p:nvPr userDrawn="1"/>
        </p:nvSpPr>
        <p:spPr>
          <a:xfrm>
            <a:off x="4979698"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2"/>
          </a:solidFill>
          <a:ln w="6363" cap="flat">
            <a:noFill/>
            <a:prstDash val="solid"/>
            <a:miter/>
          </a:ln>
        </p:spPr>
        <p:txBody>
          <a:bodyPr rtlCol="0" anchor="ctr"/>
          <a:lstStyle/>
          <a:p>
            <a:endParaRPr lang="sv-SE" dirty="0"/>
          </a:p>
        </p:txBody>
      </p:sp>
      <p:grpSp>
        <p:nvGrpSpPr>
          <p:cNvPr id="41" name="Graphic 6">
            <a:extLst>
              <a:ext uri="{FF2B5EF4-FFF2-40B4-BE49-F238E27FC236}">
                <a16:creationId xmlns:a16="http://schemas.microsoft.com/office/drawing/2014/main" id="{EA3D7F52-1830-7034-5064-9E0563E698CC}"/>
              </a:ext>
            </a:extLst>
          </p:cNvPr>
          <p:cNvGrpSpPr/>
          <p:nvPr userDrawn="1"/>
        </p:nvGrpSpPr>
        <p:grpSpPr>
          <a:xfrm>
            <a:off x="5062874" y="4801844"/>
            <a:ext cx="361936" cy="261755"/>
            <a:chOff x="5062874" y="4801844"/>
            <a:chExt cx="361936" cy="261755"/>
          </a:xfrm>
          <a:solidFill>
            <a:schemeClr val="tx2"/>
          </a:solidFill>
        </p:grpSpPr>
        <p:sp>
          <p:nvSpPr>
            <p:cNvPr id="42" name="Freeform: Shape 41">
              <a:extLst>
                <a:ext uri="{FF2B5EF4-FFF2-40B4-BE49-F238E27FC236}">
                  <a16:creationId xmlns:a16="http://schemas.microsoft.com/office/drawing/2014/main" id="{A86DB220-3559-D8A4-DFC4-5A885678CB90}"/>
                </a:ext>
              </a:extLst>
            </p:cNvPr>
            <p:cNvSpPr/>
            <p:nvPr/>
          </p:nvSpPr>
          <p:spPr>
            <a:xfrm>
              <a:off x="5062874" y="4801844"/>
              <a:ext cx="151512" cy="177433"/>
            </a:xfrm>
            <a:custGeom>
              <a:avLst/>
              <a:gdLst>
                <a:gd name="connsiteX0" fmla="*/ 151687 w 151512"/>
                <a:gd name="connsiteY0" fmla="*/ 68977 h 177433"/>
                <a:gd name="connsiteX1" fmla="*/ 151687 w 151512"/>
                <a:gd name="connsiteY1" fmla="*/ 177246 h 177433"/>
                <a:gd name="connsiteX2" fmla="*/ 123091 w 151512"/>
                <a:gd name="connsiteY2" fmla="*/ 177246 h 177433"/>
                <a:gd name="connsiteX3" fmla="*/ 123091 w 151512"/>
                <a:gd name="connsiteY3" fmla="*/ 69678 h 177433"/>
                <a:gd name="connsiteX4" fmla="*/ 78510 w 151512"/>
                <a:gd name="connsiteY4" fmla="*/ 23313 h 177433"/>
                <a:gd name="connsiteX5" fmla="*/ 28961 w 151512"/>
                <a:gd name="connsiteY5" fmla="*/ 82033 h 177433"/>
                <a:gd name="connsiteX6" fmla="*/ 28961 w 151512"/>
                <a:gd name="connsiteY6" fmla="*/ 177246 h 177433"/>
                <a:gd name="connsiteX7" fmla="*/ 174 w 151512"/>
                <a:gd name="connsiteY7" fmla="*/ 177246 h 177433"/>
                <a:gd name="connsiteX8" fmla="*/ 174 w 151512"/>
                <a:gd name="connsiteY8" fmla="*/ 3316 h 177433"/>
                <a:gd name="connsiteX9" fmla="*/ 29025 w 151512"/>
                <a:gd name="connsiteY9" fmla="*/ 3316 h 177433"/>
                <a:gd name="connsiteX10" fmla="*/ 29025 w 151512"/>
                <a:gd name="connsiteY10" fmla="*/ 62991 h 177433"/>
                <a:gd name="connsiteX11" fmla="*/ 29725 w 151512"/>
                <a:gd name="connsiteY11" fmla="*/ 62991 h 177433"/>
                <a:gd name="connsiteX12" fmla="*/ 88763 w 151512"/>
                <a:gd name="connsiteY12" fmla="*/ -188 h 177433"/>
                <a:gd name="connsiteX13" fmla="*/ 151687 w 151512"/>
                <a:gd name="connsiteY13" fmla="*/ 68977 h 17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433">
                  <a:moveTo>
                    <a:pt x="151687" y="68977"/>
                  </a:moveTo>
                  <a:lnTo>
                    <a:pt x="151687" y="177246"/>
                  </a:lnTo>
                  <a:lnTo>
                    <a:pt x="123091" y="177246"/>
                  </a:lnTo>
                  <a:lnTo>
                    <a:pt x="123091" y="69678"/>
                  </a:lnTo>
                  <a:cubicBezTo>
                    <a:pt x="123091" y="40509"/>
                    <a:pt x="106914" y="23313"/>
                    <a:pt x="78510" y="23313"/>
                  </a:cubicBezTo>
                  <a:cubicBezTo>
                    <a:pt x="47176" y="23313"/>
                    <a:pt x="28961" y="45158"/>
                    <a:pt x="28961" y="82033"/>
                  </a:cubicBezTo>
                  <a:lnTo>
                    <a:pt x="28961" y="177246"/>
                  </a:lnTo>
                  <a:lnTo>
                    <a:pt x="174" y="177246"/>
                  </a:lnTo>
                  <a:lnTo>
                    <a:pt x="174" y="3316"/>
                  </a:lnTo>
                  <a:lnTo>
                    <a:pt x="29025" y="3316"/>
                  </a:lnTo>
                  <a:lnTo>
                    <a:pt x="29025" y="62991"/>
                  </a:lnTo>
                  <a:lnTo>
                    <a:pt x="29725" y="62991"/>
                  </a:lnTo>
                  <a:cubicBezTo>
                    <a:pt x="29725" y="23313"/>
                    <a:pt x="51825" y="-188"/>
                    <a:pt x="88763" y="-188"/>
                  </a:cubicBezTo>
                  <a:cubicBezTo>
                    <a:pt x="128441" y="-188"/>
                    <a:pt x="151687" y="25288"/>
                    <a:pt x="151687" y="68977"/>
                  </a:cubicBezTo>
                </a:path>
              </a:pathLst>
            </a:custGeom>
            <a:grpFill/>
            <a:ln w="6363"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D6BE1CE3-FB77-7350-4D25-A77FF365741F}"/>
                </a:ext>
              </a:extLst>
            </p:cNvPr>
            <p:cNvSpPr/>
            <p:nvPr/>
          </p:nvSpPr>
          <p:spPr>
            <a:xfrm>
              <a:off x="5257312" y="4801844"/>
              <a:ext cx="167498" cy="261755"/>
            </a:xfrm>
            <a:custGeom>
              <a:avLst/>
              <a:gdLst>
                <a:gd name="connsiteX0" fmla="*/ 140987 w 167498"/>
                <a:gd name="connsiteY0" fmla="*/ 89548 h 261755"/>
                <a:gd name="connsiteX1" fmla="*/ 85070 w 167498"/>
                <a:gd name="connsiteY1" fmla="*/ 23122 h 261755"/>
                <a:gd name="connsiteX2" fmla="*/ 29534 w 167498"/>
                <a:gd name="connsiteY2" fmla="*/ 89548 h 261755"/>
                <a:gd name="connsiteX3" fmla="*/ 85070 w 167498"/>
                <a:gd name="connsiteY3" fmla="*/ 155974 h 261755"/>
                <a:gd name="connsiteX4" fmla="*/ 140987 w 167498"/>
                <a:gd name="connsiteY4" fmla="*/ 89548 h 261755"/>
                <a:gd name="connsiteX5" fmla="*/ 138822 w 167498"/>
                <a:gd name="connsiteY5" fmla="*/ 3316 h 261755"/>
                <a:gd name="connsiteX6" fmla="*/ 167672 w 167498"/>
                <a:gd name="connsiteY6" fmla="*/ 3316 h 261755"/>
                <a:gd name="connsiteX7" fmla="*/ 167672 w 167498"/>
                <a:gd name="connsiteY7" fmla="*/ 181131 h 261755"/>
                <a:gd name="connsiteX8" fmla="*/ 84879 w 167498"/>
                <a:gd name="connsiteY8" fmla="*/ 261568 h 261755"/>
                <a:gd name="connsiteX9" fmla="*/ 4760 w 167498"/>
                <a:gd name="connsiteY9" fmla="*/ 196925 h 261755"/>
                <a:gd name="connsiteX10" fmla="*/ 32145 w 167498"/>
                <a:gd name="connsiteY10" fmla="*/ 194123 h 261755"/>
                <a:gd name="connsiteX11" fmla="*/ 84879 w 167498"/>
                <a:gd name="connsiteY11" fmla="*/ 238068 h 261755"/>
                <a:gd name="connsiteX12" fmla="*/ 138949 w 167498"/>
                <a:gd name="connsiteY12" fmla="*/ 183233 h 261755"/>
                <a:gd name="connsiteX13" fmla="*/ 138949 w 167498"/>
                <a:gd name="connsiteY13" fmla="*/ 119227 h 261755"/>
                <a:gd name="connsiteX14" fmla="*/ 138249 w 167498"/>
                <a:gd name="connsiteY14" fmla="*/ 119227 h 261755"/>
                <a:gd name="connsiteX15" fmla="*/ 73924 w 167498"/>
                <a:gd name="connsiteY15" fmla="*/ 180048 h 261755"/>
                <a:gd name="connsiteX16" fmla="*/ 174 w 167498"/>
                <a:gd name="connsiteY16" fmla="*/ 89740 h 261755"/>
                <a:gd name="connsiteX17" fmla="*/ 73924 w 167498"/>
                <a:gd name="connsiteY17" fmla="*/ -188 h 261755"/>
                <a:gd name="connsiteX18" fmla="*/ 138249 w 167498"/>
                <a:gd name="connsiteY18" fmla="*/ 60252 h 261755"/>
                <a:gd name="connsiteX19" fmla="*/ 138822 w 167498"/>
                <a:gd name="connsiteY19" fmla="*/ 60252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98" h="261755">
                  <a:moveTo>
                    <a:pt x="140987" y="89548"/>
                  </a:moveTo>
                  <a:cubicBezTo>
                    <a:pt x="140987" y="48788"/>
                    <a:pt x="120607" y="23122"/>
                    <a:pt x="85070" y="23122"/>
                  </a:cubicBezTo>
                  <a:cubicBezTo>
                    <a:pt x="49532" y="23122"/>
                    <a:pt x="29534" y="47706"/>
                    <a:pt x="29534" y="89548"/>
                  </a:cubicBezTo>
                  <a:cubicBezTo>
                    <a:pt x="29534" y="131391"/>
                    <a:pt x="49978" y="155974"/>
                    <a:pt x="85070" y="155974"/>
                  </a:cubicBezTo>
                  <a:cubicBezTo>
                    <a:pt x="120161" y="155974"/>
                    <a:pt x="140987" y="130499"/>
                    <a:pt x="140987" y="89548"/>
                  </a:cubicBezTo>
                  <a:moveTo>
                    <a:pt x="138822" y="3316"/>
                  </a:moveTo>
                  <a:lnTo>
                    <a:pt x="167672" y="3316"/>
                  </a:lnTo>
                  <a:lnTo>
                    <a:pt x="167672" y="181131"/>
                  </a:lnTo>
                  <a:cubicBezTo>
                    <a:pt x="167672" y="231699"/>
                    <a:pt x="136720" y="261568"/>
                    <a:pt x="84879" y="261568"/>
                  </a:cubicBezTo>
                  <a:cubicBezTo>
                    <a:pt x="38132" y="261568"/>
                    <a:pt x="8454" y="237367"/>
                    <a:pt x="4760" y="196925"/>
                  </a:cubicBezTo>
                  <a:lnTo>
                    <a:pt x="32145" y="194123"/>
                  </a:lnTo>
                  <a:cubicBezTo>
                    <a:pt x="34247" y="221509"/>
                    <a:pt x="53926" y="238068"/>
                    <a:pt x="84879" y="238068"/>
                  </a:cubicBezTo>
                  <a:cubicBezTo>
                    <a:pt x="118951" y="238068"/>
                    <a:pt x="138949" y="217688"/>
                    <a:pt x="138949" y="183233"/>
                  </a:cubicBezTo>
                  <a:lnTo>
                    <a:pt x="138949" y="119227"/>
                  </a:lnTo>
                  <a:lnTo>
                    <a:pt x="138249" y="119227"/>
                  </a:lnTo>
                  <a:cubicBezTo>
                    <a:pt x="138249" y="157439"/>
                    <a:pt x="114047" y="180048"/>
                    <a:pt x="73924" y="180048"/>
                  </a:cubicBezTo>
                  <a:cubicBezTo>
                    <a:pt x="27623" y="180048"/>
                    <a:pt x="174" y="146358"/>
                    <a:pt x="174" y="89740"/>
                  </a:cubicBezTo>
                  <a:cubicBezTo>
                    <a:pt x="174" y="33121"/>
                    <a:pt x="27623" y="-188"/>
                    <a:pt x="73924" y="-188"/>
                  </a:cubicBezTo>
                  <a:cubicBezTo>
                    <a:pt x="114047" y="-188"/>
                    <a:pt x="138249" y="22294"/>
                    <a:pt x="138249" y="60252"/>
                  </a:cubicBezTo>
                  <a:lnTo>
                    <a:pt x="138822" y="60252"/>
                  </a:lnTo>
                  <a:close/>
                </a:path>
              </a:pathLst>
            </a:custGeom>
            <a:grpFill/>
            <a:ln w="6363" cap="flat">
              <a:noFill/>
              <a:prstDash val="solid"/>
              <a:miter/>
            </a:ln>
          </p:spPr>
          <p:txBody>
            <a:bodyPr rtlCol="0" anchor="ctr"/>
            <a:lstStyle/>
            <a:p>
              <a:endParaRPr lang="sv-SE" dirty="0"/>
            </a:p>
          </p:txBody>
        </p:sp>
      </p:grpSp>
      <p:sp>
        <p:nvSpPr>
          <p:cNvPr id="44" name="Freeform: Shape 43">
            <a:extLst>
              <a:ext uri="{FF2B5EF4-FFF2-40B4-BE49-F238E27FC236}">
                <a16:creationId xmlns:a16="http://schemas.microsoft.com/office/drawing/2014/main" id="{8A287222-C32E-17B0-D2EC-B52C0C33C5FF}"/>
              </a:ext>
            </a:extLst>
          </p:cNvPr>
          <p:cNvSpPr/>
          <p:nvPr userDrawn="1"/>
        </p:nvSpPr>
        <p:spPr>
          <a:xfrm>
            <a:off x="5562885"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2"/>
          </a:solidFill>
          <a:ln w="6363" cap="flat">
            <a:noFill/>
            <a:prstDash val="solid"/>
            <a:miter/>
          </a:ln>
        </p:spPr>
        <p:txBody>
          <a:bodyPr rtlCol="0" anchor="ctr"/>
          <a:lstStyle/>
          <a:p>
            <a:endParaRPr lang="sv-SE" dirty="0"/>
          </a:p>
        </p:txBody>
      </p:sp>
      <p:grpSp>
        <p:nvGrpSpPr>
          <p:cNvPr id="45" name="Graphic 6">
            <a:extLst>
              <a:ext uri="{FF2B5EF4-FFF2-40B4-BE49-F238E27FC236}">
                <a16:creationId xmlns:a16="http://schemas.microsoft.com/office/drawing/2014/main" id="{F00131C8-7864-DA6E-1DC6-D1E2F50DAF3F}"/>
              </a:ext>
            </a:extLst>
          </p:cNvPr>
          <p:cNvGrpSpPr/>
          <p:nvPr userDrawn="1"/>
        </p:nvGrpSpPr>
        <p:grpSpPr>
          <a:xfrm>
            <a:off x="5646252" y="4745099"/>
            <a:ext cx="1036004" cy="315061"/>
            <a:chOff x="5646252" y="4745099"/>
            <a:chExt cx="1036004" cy="315061"/>
          </a:xfrm>
          <a:solidFill>
            <a:schemeClr val="tx2"/>
          </a:solidFill>
        </p:grpSpPr>
        <p:sp>
          <p:nvSpPr>
            <p:cNvPr id="46" name="Freeform: Shape 45">
              <a:extLst>
                <a:ext uri="{FF2B5EF4-FFF2-40B4-BE49-F238E27FC236}">
                  <a16:creationId xmlns:a16="http://schemas.microsoft.com/office/drawing/2014/main" id="{9053FF08-489A-13DC-003B-6BC39EDC990C}"/>
                </a:ext>
              </a:extLst>
            </p:cNvPr>
            <p:cNvSpPr/>
            <p:nvPr/>
          </p:nvSpPr>
          <p:spPr>
            <a:xfrm>
              <a:off x="5646252" y="4801844"/>
              <a:ext cx="267360" cy="177497"/>
            </a:xfrm>
            <a:custGeom>
              <a:avLst/>
              <a:gdLst>
                <a:gd name="connsiteX0" fmla="*/ 267471 w 267360"/>
                <a:gd name="connsiteY0" fmla="*/ 67258 h 177497"/>
                <a:gd name="connsiteX1" fmla="*/ 267471 w 267360"/>
                <a:gd name="connsiteY1" fmla="*/ 177246 h 177497"/>
                <a:gd name="connsiteX2" fmla="*/ 238684 w 267360"/>
                <a:gd name="connsiteY2" fmla="*/ 177246 h 177497"/>
                <a:gd name="connsiteX3" fmla="*/ 238684 w 267360"/>
                <a:gd name="connsiteY3" fmla="*/ 67958 h 177497"/>
                <a:gd name="connsiteX4" fmla="*/ 196141 w 267360"/>
                <a:gd name="connsiteY4" fmla="*/ 23377 h 177497"/>
                <a:gd name="connsiteX5" fmla="*/ 148057 w 267360"/>
                <a:gd name="connsiteY5" fmla="*/ 80314 h 177497"/>
                <a:gd name="connsiteX6" fmla="*/ 148057 w 267360"/>
                <a:gd name="connsiteY6" fmla="*/ 177310 h 177497"/>
                <a:gd name="connsiteX7" fmla="*/ 119270 w 267360"/>
                <a:gd name="connsiteY7" fmla="*/ 177310 h 177497"/>
                <a:gd name="connsiteX8" fmla="*/ 119270 w 267360"/>
                <a:gd name="connsiteY8" fmla="*/ 67958 h 177497"/>
                <a:gd name="connsiteX9" fmla="*/ 76790 w 267360"/>
                <a:gd name="connsiteY9" fmla="*/ 23377 h 177497"/>
                <a:gd name="connsiteX10" fmla="*/ 28961 w 267360"/>
                <a:gd name="connsiteY10" fmla="*/ 80314 h 177497"/>
                <a:gd name="connsiteX11" fmla="*/ 28961 w 267360"/>
                <a:gd name="connsiteY11" fmla="*/ 177310 h 177497"/>
                <a:gd name="connsiteX12" fmla="*/ 174 w 267360"/>
                <a:gd name="connsiteY12" fmla="*/ 177310 h 177497"/>
                <a:gd name="connsiteX13" fmla="*/ 174 w 267360"/>
                <a:gd name="connsiteY13" fmla="*/ 3316 h 177497"/>
                <a:gd name="connsiteX14" fmla="*/ 28961 w 267360"/>
                <a:gd name="connsiteY14" fmla="*/ 3316 h 177497"/>
                <a:gd name="connsiteX15" fmla="*/ 28961 w 267360"/>
                <a:gd name="connsiteY15" fmla="*/ 61653 h 177497"/>
                <a:gd name="connsiteX16" fmla="*/ 29661 w 267360"/>
                <a:gd name="connsiteY16" fmla="*/ 61653 h 177497"/>
                <a:gd name="connsiteX17" fmla="*/ 87617 w 267360"/>
                <a:gd name="connsiteY17" fmla="*/ -188 h 177497"/>
                <a:gd name="connsiteX18" fmla="*/ 148120 w 267360"/>
                <a:gd name="connsiteY18" fmla="*/ 61653 h 177497"/>
                <a:gd name="connsiteX19" fmla="*/ 148821 w 267360"/>
                <a:gd name="connsiteY19" fmla="*/ 61653 h 177497"/>
                <a:gd name="connsiteX20" fmla="*/ 206458 w 267360"/>
                <a:gd name="connsiteY20" fmla="*/ -188 h 177497"/>
                <a:gd name="connsiteX21" fmla="*/ 267534 w 267360"/>
                <a:gd name="connsiteY21" fmla="*/ 67258 h 1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360" h="177497">
                  <a:moveTo>
                    <a:pt x="267471" y="67258"/>
                  </a:moveTo>
                  <a:lnTo>
                    <a:pt x="267471" y="177246"/>
                  </a:lnTo>
                  <a:lnTo>
                    <a:pt x="238684" y="177246"/>
                  </a:lnTo>
                  <a:lnTo>
                    <a:pt x="238684" y="67958"/>
                  </a:lnTo>
                  <a:cubicBezTo>
                    <a:pt x="238684" y="39808"/>
                    <a:pt x="222889" y="23377"/>
                    <a:pt x="196141" y="23377"/>
                  </a:cubicBezTo>
                  <a:cubicBezTo>
                    <a:pt x="165953" y="23377"/>
                    <a:pt x="148057" y="44458"/>
                    <a:pt x="148057" y="80314"/>
                  </a:cubicBezTo>
                  <a:lnTo>
                    <a:pt x="148057" y="177310"/>
                  </a:lnTo>
                  <a:lnTo>
                    <a:pt x="119270" y="177310"/>
                  </a:lnTo>
                  <a:lnTo>
                    <a:pt x="119270" y="67958"/>
                  </a:lnTo>
                  <a:cubicBezTo>
                    <a:pt x="119270" y="39808"/>
                    <a:pt x="103794" y="23377"/>
                    <a:pt x="76790" y="23377"/>
                  </a:cubicBezTo>
                  <a:cubicBezTo>
                    <a:pt x="46475" y="23377"/>
                    <a:pt x="28961" y="44458"/>
                    <a:pt x="28961" y="80314"/>
                  </a:cubicBezTo>
                  <a:lnTo>
                    <a:pt x="28961" y="177310"/>
                  </a:lnTo>
                  <a:lnTo>
                    <a:pt x="174" y="177310"/>
                  </a:lnTo>
                  <a:lnTo>
                    <a:pt x="174" y="3316"/>
                  </a:lnTo>
                  <a:lnTo>
                    <a:pt x="28961" y="3316"/>
                  </a:lnTo>
                  <a:lnTo>
                    <a:pt x="28961" y="61653"/>
                  </a:lnTo>
                  <a:lnTo>
                    <a:pt x="29661" y="61653"/>
                  </a:lnTo>
                  <a:cubicBezTo>
                    <a:pt x="29661" y="22613"/>
                    <a:pt x="51124" y="-188"/>
                    <a:pt x="87617" y="-188"/>
                  </a:cubicBezTo>
                  <a:cubicBezTo>
                    <a:pt x="125830" y="-188"/>
                    <a:pt x="148120" y="24396"/>
                    <a:pt x="148120" y="61653"/>
                  </a:cubicBezTo>
                  <a:lnTo>
                    <a:pt x="148821" y="61653"/>
                  </a:lnTo>
                  <a:cubicBezTo>
                    <a:pt x="148821" y="22613"/>
                    <a:pt x="170220" y="-188"/>
                    <a:pt x="206458" y="-188"/>
                  </a:cubicBezTo>
                  <a:cubicBezTo>
                    <a:pt x="245053" y="-188"/>
                    <a:pt x="267534" y="24715"/>
                    <a:pt x="267534" y="67258"/>
                  </a:cubicBezTo>
                </a:path>
              </a:pathLst>
            </a:custGeom>
            <a:grpFill/>
            <a:ln w="6363"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FF90D773-2AA0-1B2E-9769-B2FA1FC9719D}"/>
                </a:ext>
              </a:extLst>
            </p:cNvPr>
            <p:cNvSpPr/>
            <p:nvPr/>
          </p:nvSpPr>
          <p:spPr>
            <a:xfrm>
              <a:off x="5966600" y="4801908"/>
              <a:ext cx="167625" cy="258252"/>
            </a:xfrm>
            <a:custGeom>
              <a:avLst/>
              <a:gdLst>
                <a:gd name="connsiteX0" fmla="*/ 138312 w 167625"/>
                <a:gd name="connsiteY0" fmla="*/ 90058 h 258252"/>
                <a:gd name="connsiteX1" fmla="*/ 82395 w 167625"/>
                <a:gd name="connsiteY1" fmla="*/ 23249 h 258252"/>
                <a:gd name="connsiteX2" fmla="*/ 26541 w 167625"/>
                <a:gd name="connsiteY2" fmla="*/ 90058 h 258252"/>
                <a:gd name="connsiteX3" fmla="*/ 82395 w 167625"/>
                <a:gd name="connsiteY3" fmla="*/ 157184 h 258252"/>
                <a:gd name="connsiteX4" fmla="*/ 138312 w 167625"/>
                <a:gd name="connsiteY4" fmla="*/ 90058 h 258252"/>
                <a:gd name="connsiteX5" fmla="*/ 167800 w 167625"/>
                <a:gd name="connsiteY5" fmla="*/ 90058 h 258252"/>
                <a:gd name="connsiteX6" fmla="*/ 93604 w 167625"/>
                <a:gd name="connsiteY6" fmla="*/ 180685 h 258252"/>
                <a:gd name="connsiteX7" fmla="*/ 29916 w 167625"/>
                <a:gd name="connsiteY7" fmla="*/ 119927 h 258252"/>
                <a:gd name="connsiteX8" fmla="*/ 29216 w 167625"/>
                <a:gd name="connsiteY8" fmla="*/ 119927 h 258252"/>
                <a:gd name="connsiteX9" fmla="*/ 29216 w 167625"/>
                <a:gd name="connsiteY9" fmla="*/ 258065 h 258252"/>
                <a:gd name="connsiteX10" fmla="*/ 174 w 167625"/>
                <a:gd name="connsiteY10" fmla="*/ 258065 h 258252"/>
                <a:gd name="connsiteX11" fmla="*/ 174 w 167625"/>
                <a:gd name="connsiteY11" fmla="*/ 3315 h 258252"/>
                <a:gd name="connsiteX12" fmla="*/ 28961 w 167625"/>
                <a:gd name="connsiteY12" fmla="*/ 3315 h 258252"/>
                <a:gd name="connsiteX13" fmla="*/ 28961 w 167625"/>
                <a:gd name="connsiteY13" fmla="*/ 60252 h 258252"/>
                <a:gd name="connsiteX14" fmla="*/ 29661 w 167625"/>
                <a:gd name="connsiteY14" fmla="*/ 60252 h 258252"/>
                <a:gd name="connsiteX15" fmla="*/ 93349 w 167625"/>
                <a:gd name="connsiteY15" fmla="*/ -188 h 258252"/>
                <a:gd name="connsiteX16" fmla="*/ 167545 w 167625"/>
                <a:gd name="connsiteY16" fmla="*/ 90121 h 2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25" h="258252">
                  <a:moveTo>
                    <a:pt x="138312" y="90058"/>
                  </a:moveTo>
                  <a:cubicBezTo>
                    <a:pt x="138312" y="48215"/>
                    <a:pt x="117550" y="23249"/>
                    <a:pt x="82395" y="23249"/>
                  </a:cubicBezTo>
                  <a:cubicBezTo>
                    <a:pt x="47239" y="23249"/>
                    <a:pt x="26541" y="48724"/>
                    <a:pt x="26541" y="90058"/>
                  </a:cubicBezTo>
                  <a:cubicBezTo>
                    <a:pt x="26541" y="131391"/>
                    <a:pt x="47239" y="157184"/>
                    <a:pt x="82395" y="157184"/>
                  </a:cubicBezTo>
                  <a:cubicBezTo>
                    <a:pt x="117550" y="157184"/>
                    <a:pt x="138312" y="132219"/>
                    <a:pt x="138312" y="90058"/>
                  </a:cubicBezTo>
                  <a:moveTo>
                    <a:pt x="167800" y="90058"/>
                  </a:moveTo>
                  <a:cubicBezTo>
                    <a:pt x="167800" y="146931"/>
                    <a:pt x="140032" y="180685"/>
                    <a:pt x="93604" y="180685"/>
                  </a:cubicBezTo>
                  <a:cubicBezTo>
                    <a:pt x="53608" y="180685"/>
                    <a:pt x="29916" y="157821"/>
                    <a:pt x="29916" y="119927"/>
                  </a:cubicBezTo>
                  <a:lnTo>
                    <a:pt x="29216" y="119927"/>
                  </a:lnTo>
                  <a:lnTo>
                    <a:pt x="29216" y="258065"/>
                  </a:lnTo>
                  <a:lnTo>
                    <a:pt x="174" y="258065"/>
                  </a:lnTo>
                  <a:lnTo>
                    <a:pt x="174" y="3315"/>
                  </a:lnTo>
                  <a:lnTo>
                    <a:pt x="28961" y="3315"/>
                  </a:lnTo>
                  <a:lnTo>
                    <a:pt x="28961" y="60252"/>
                  </a:lnTo>
                  <a:lnTo>
                    <a:pt x="29661" y="60252"/>
                  </a:lnTo>
                  <a:cubicBezTo>
                    <a:pt x="29661" y="22039"/>
                    <a:pt x="53608" y="-188"/>
                    <a:pt x="93349" y="-188"/>
                  </a:cubicBezTo>
                  <a:cubicBezTo>
                    <a:pt x="139777" y="-188"/>
                    <a:pt x="167545" y="33503"/>
                    <a:pt x="167545" y="90121"/>
                  </a:cubicBezTo>
                </a:path>
              </a:pathLst>
            </a:custGeom>
            <a:grpFill/>
            <a:ln w="6363"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DBD15191-BB60-134D-EAA0-9E8CC3E374EB}"/>
                </a:ext>
              </a:extLst>
            </p:cNvPr>
            <p:cNvSpPr/>
            <p:nvPr/>
          </p:nvSpPr>
          <p:spPr>
            <a:xfrm>
              <a:off x="6168617" y="4801781"/>
              <a:ext cx="167307" cy="180936"/>
            </a:xfrm>
            <a:custGeom>
              <a:avLst/>
              <a:gdLst>
                <a:gd name="connsiteX0" fmla="*/ 140733 w 167307"/>
                <a:gd name="connsiteY0" fmla="*/ 90185 h 180936"/>
                <a:gd name="connsiteX1" fmla="*/ 84878 w 167307"/>
                <a:gd name="connsiteY1" fmla="*/ 23377 h 180936"/>
                <a:gd name="connsiteX2" fmla="*/ 29343 w 167307"/>
                <a:gd name="connsiteY2" fmla="*/ 90185 h 180936"/>
                <a:gd name="connsiteX3" fmla="*/ 84878 w 167307"/>
                <a:gd name="connsiteY3" fmla="*/ 156930 h 180936"/>
                <a:gd name="connsiteX4" fmla="*/ 140733 w 167307"/>
                <a:gd name="connsiteY4" fmla="*/ 90185 h 180936"/>
                <a:gd name="connsiteX5" fmla="*/ 138631 w 167307"/>
                <a:gd name="connsiteY5" fmla="*/ 3379 h 180936"/>
                <a:gd name="connsiteX6" fmla="*/ 167481 w 167307"/>
                <a:gd name="connsiteY6" fmla="*/ 3379 h 180936"/>
                <a:gd name="connsiteX7" fmla="*/ 167481 w 167307"/>
                <a:gd name="connsiteY7" fmla="*/ 177310 h 180936"/>
                <a:gd name="connsiteX8" fmla="*/ 138631 w 167307"/>
                <a:gd name="connsiteY8" fmla="*/ 177310 h 180936"/>
                <a:gd name="connsiteX9" fmla="*/ 138631 w 167307"/>
                <a:gd name="connsiteY9" fmla="*/ 119991 h 180936"/>
                <a:gd name="connsiteX10" fmla="*/ 138249 w 167307"/>
                <a:gd name="connsiteY10" fmla="*/ 119991 h 180936"/>
                <a:gd name="connsiteX11" fmla="*/ 73924 w 167307"/>
                <a:gd name="connsiteY11" fmla="*/ 180749 h 180936"/>
                <a:gd name="connsiteX12" fmla="*/ 174 w 167307"/>
                <a:gd name="connsiteY12" fmla="*/ 90121 h 180936"/>
                <a:gd name="connsiteX13" fmla="*/ 73924 w 167307"/>
                <a:gd name="connsiteY13" fmla="*/ -188 h 180936"/>
                <a:gd name="connsiteX14" fmla="*/ 138249 w 167307"/>
                <a:gd name="connsiteY14" fmla="*/ 60252 h 180936"/>
                <a:gd name="connsiteX15" fmla="*/ 138949 w 167307"/>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07" h="180936">
                  <a:moveTo>
                    <a:pt x="140733" y="90185"/>
                  </a:moveTo>
                  <a:cubicBezTo>
                    <a:pt x="140733" y="49043"/>
                    <a:pt x="120416" y="23377"/>
                    <a:pt x="84878" y="23377"/>
                  </a:cubicBezTo>
                  <a:cubicBezTo>
                    <a:pt x="49341" y="23377"/>
                    <a:pt x="29343" y="48342"/>
                    <a:pt x="29343" y="90185"/>
                  </a:cubicBezTo>
                  <a:cubicBezTo>
                    <a:pt x="29343" y="132027"/>
                    <a:pt x="49787" y="156930"/>
                    <a:pt x="84878" y="156930"/>
                  </a:cubicBezTo>
                  <a:cubicBezTo>
                    <a:pt x="119970" y="156930"/>
                    <a:pt x="140733" y="131454"/>
                    <a:pt x="140733" y="90185"/>
                  </a:cubicBezTo>
                  <a:moveTo>
                    <a:pt x="138631" y="3379"/>
                  </a:moveTo>
                  <a:lnTo>
                    <a:pt x="167481" y="3379"/>
                  </a:lnTo>
                  <a:lnTo>
                    <a:pt x="167481" y="177310"/>
                  </a:lnTo>
                  <a:lnTo>
                    <a:pt x="138631" y="177310"/>
                  </a:lnTo>
                  <a:lnTo>
                    <a:pt x="138631" y="119991"/>
                  </a:lnTo>
                  <a:lnTo>
                    <a:pt x="138249" y="119991"/>
                  </a:lnTo>
                  <a:cubicBezTo>
                    <a:pt x="138249" y="158203"/>
                    <a:pt x="114047" y="180749"/>
                    <a:pt x="73924" y="180749"/>
                  </a:cubicBezTo>
                  <a:cubicBezTo>
                    <a:pt x="27560" y="180749"/>
                    <a:pt x="174" y="146994"/>
                    <a:pt x="174" y="90121"/>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CD0ACE12-69A3-E9FE-466D-24C91561BE77}"/>
                </a:ext>
              </a:extLst>
            </p:cNvPr>
            <p:cNvSpPr/>
            <p:nvPr/>
          </p:nvSpPr>
          <p:spPr>
            <a:xfrm>
              <a:off x="6379805" y="4801844"/>
              <a:ext cx="165205" cy="180936"/>
            </a:xfrm>
            <a:custGeom>
              <a:avLst/>
              <a:gdLst>
                <a:gd name="connsiteX0" fmla="*/ 174 w 165205"/>
                <a:gd name="connsiteY0" fmla="*/ 90122 h 180936"/>
                <a:gd name="connsiteX1" fmla="*/ 84496 w 165205"/>
                <a:gd name="connsiteY1" fmla="*/ -188 h 180936"/>
                <a:gd name="connsiteX2" fmla="*/ 164297 w 165205"/>
                <a:gd name="connsiteY2" fmla="*/ 60953 h 180936"/>
                <a:gd name="connsiteX3" fmla="*/ 135446 w 165205"/>
                <a:gd name="connsiteY3" fmla="*/ 60953 h 180936"/>
                <a:gd name="connsiteX4" fmla="*/ 84496 w 165205"/>
                <a:gd name="connsiteY4" fmla="*/ 23313 h 180936"/>
                <a:gd name="connsiteX5" fmla="*/ 29725 w 165205"/>
                <a:gd name="connsiteY5" fmla="*/ 90122 h 180936"/>
                <a:gd name="connsiteX6" fmla="*/ 84496 w 165205"/>
                <a:gd name="connsiteY6" fmla="*/ 156866 h 180936"/>
                <a:gd name="connsiteX7" fmla="*/ 136529 w 165205"/>
                <a:gd name="connsiteY7" fmla="*/ 115724 h 180936"/>
                <a:gd name="connsiteX8" fmla="*/ 165380 w 165205"/>
                <a:gd name="connsiteY8" fmla="*/ 115724 h 180936"/>
                <a:gd name="connsiteX9" fmla="*/ 84496 w 165205"/>
                <a:gd name="connsiteY9" fmla="*/ 180749 h 180936"/>
                <a:gd name="connsiteX10" fmla="*/ 174 w 165205"/>
                <a:gd name="connsiteY10" fmla="*/ 9012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5" h="180936">
                  <a:moveTo>
                    <a:pt x="174" y="90122"/>
                  </a:moveTo>
                  <a:cubicBezTo>
                    <a:pt x="174" y="33503"/>
                    <a:pt x="32018" y="-188"/>
                    <a:pt x="84496" y="-188"/>
                  </a:cubicBezTo>
                  <a:cubicBezTo>
                    <a:pt x="127040" y="-188"/>
                    <a:pt x="155826" y="21912"/>
                    <a:pt x="164297" y="60953"/>
                  </a:cubicBezTo>
                  <a:lnTo>
                    <a:pt x="135446" y="60953"/>
                  </a:lnTo>
                  <a:cubicBezTo>
                    <a:pt x="129485" y="37949"/>
                    <a:pt x="108239" y="22250"/>
                    <a:pt x="84496" y="23313"/>
                  </a:cubicBezTo>
                  <a:cubicBezTo>
                    <a:pt x="50041" y="23313"/>
                    <a:pt x="29725" y="48279"/>
                    <a:pt x="29725" y="90122"/>
                  </a:cubicBezTo>
                  <a:cubicBezTo>
                    <a:pt x="29725" y="131964"/>
                    <a:pt x="50041" y="156866"/>
                    <a:pt x="84496" y="156866"/>
                  </a:cubicBezTo>
                  <a:cubicBezTo>
                    <a:pt x="111564" y="156866"/>
                    <a:pt x="129842" y="141772"/>
                    <a:pt x="136529" y="115724"/>
                  </a:cubicBezTo>
                  <a:lnTo>
                    <a:pt x="165380" y="115724"/>
                  </a:lnTo>
                  <a:cubicBezTo>
                    <a:pt x="157673" y="156866"/>
                    <a:pt x="128823" y="180749"/>
                    <a:pt x="84496" y="180749"/>
                  </a:cubicBezTo>
                  <a:cubicBezTo>
                    <a:pt x="31827" y="180749"/>
                    <a:pt x="174" y="146995"/>
                    <a:pt x="174" y="90122"/>
                  </a:cubicBezTo>
                </a:path>
              </a:pathLst>
            </a:custGeom>
            <a:grpFill/>
            <a:ln w="6363"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A0C0CA87-5BFB-9B11-DCD3-9E7A3DB0BBAE}"/>
                </a:ext>
              </a:extLst>
            </p:cNvPr>
            <p:cNvSpPr/>
            <p:nvPr/>
          </p:nvSpPr>
          <p:spPr>
            <a:xfrm>
              <a:off x="6565963" y="4745099"/>
              <a:ext cx="116293" cy="237681"/>
            </a:xfrm>
            <a:custGeom>
              <a:avLst/>
              <a:gdLst>
                <a:gd name="connsiteX0" fmla="*/ 116213 w 116293"/>
                <a:gd name="connsiteY0" fmla="*/ 81460 h 237681"/>
                <a:gd name="connsiteX1" fmla="*/ 56856 w 116293"/>
                <a:gd name="connsiteY1" fmla="*/ 81460 h 237681"/>
                <a:gd name="connsiteX2" fmla="*/ 56856 w 116293"/>
                <a:gd name="connsiteY2" fmla="*/ 183042 h 237681"/>
                <a:gd name="connsiteX3" fmla="*/ 88700 w 116293"/>
                <a:gd name="connsiteY3" fmla="*/ 213612 h 237681"/>
                <a:gd name="connsiteX4" fmla="*/ 113665 w 116293"/>
                <a:gd name="connsiteY4" fmla="*/ 208007 h 237681"/>
                <a:gd name="connsiteX5" fmla="*/ 113665 w 116293"/>
                <a:gd name="connsiteY5" fmla="*/ 230489 h 237681"/>
                <a:gd name="connsiteX6" fmla="*/ 79592 w 116293"/>
                <a:gd name="connsiteY6" fmla="*/ 237494 h 237681"/>
                <a:gd name="connsiteX7" fmla="*/ 28260 w 116293"/>
                <a:gd name="connsiteY7" fmla="*/ 184825 h 237681"/>
                <a:gd name="connsiteX8" fmla="*/ 28260 w 116293"/>
                <a:gd name="connsiteY8" fmla="*/ 81460 h 237681"/>
                <a:gd name="connsiteX9" fmla="*/ 174 w 116293"/>
                <a:gd name="connsiteY9" fmla="*/ 81460 h 237681"/>
                <a:gd name="connsiteX10" fmla="*/ 174 w 116293"/>
                <a:gd name="connsiteY10" fmla="*/ 60061 h 237681"/>
                <a:gd name="connsiteX11" fmla="*/ 30362 w 116293"/>
                <a:gd name="connsiteY11" fmla="*/ 60061 h 237681"/>
                <a:gd name="connsiteX12" fmla="*/ 30362 w 116293"/>
                <a:gd name="connsiteY12" fmla="*/ -188 h 237681"/>
                <a:gd name="connsiteX13" fmla="*/ 59213 w 116293"/>
                <a:gd name="connsiteY13" fmla="*/ -188 h 237681"/>
                <a:gd name="connsiteX14" fmla="*/ 59213 w 116293"/>
                <a:gd name="connsiteY14" fmla="*/ 14524 h 237681"/>
                <a:gd name="connsiteX15" fmla="*/ 31763 w 116293"/>
                <a:gd name="connsiteY15" fmla="*/ 59488 h 237681"/>
                <a:gd name="connsiteX16" fmla="*/ 31763 w 116293"/>
                <a:gd name="connsiteY16" fmla="*/ 60252 h 237681"/>
                <a:gd name="connsiteX17" fmla="*/ 116468 w 116293"/>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93" h="237681">
                  <a:moveTo>
                    <a:pt x="116213" y="81460"/>
                  </a:moveTo>
                  <a:lnTo>
                    <a:pt x="56856" y="81460"/>
                  </a:lnTo>
                  <a:lnTo>
                    <a:pt x="56856" y="183042"/>
                  </a:lnTo>
                  <a:cubicBezTo>
                    <a:pt x="56856" y="202148"/>
                    <a:pt x="68384" y="213612"/>
                    <a:pt x="88700" y="213612"/>
                  </a:cubicBezTo>
                  <a:cubicBezTo>
                    <a:pt x="97336" y="213624"/>
                    <a:pt x="105864" y="211713"/>
                    <a:pt x="113665" y="208007"/>
                  </a:cubicBezTo>
                  <a:lnTo>
                    <a:pt x="113665" y="230489"/>
                  </a:lnTo>
                  <a:cubicBezTo>
                    <a:pt x="102909" y="235125"/>
                    <a:pt x="91311" y="237513"/>
                    <a:pt x="79592" y="237494"/>
                  </a:cubicBezTo>
                  <a:cubicBezTo>
                    <a:pt x="47239" y="237494"/>
                    <a:pt x="28260" y="218388"/>
                    <a:pt x="28260" y="184825"/>
                  </a:cubicBezTo>
                  <a:lnTo>
                    <a:pt x="28260" y="81460"/>
                  </a:lnTo>
                  <a:lnTo>
                    <a:pt x="174" y="81460"/>
                  </a:lnTo>
                  <a:lnTo>
                    <a:pt x="174" y="60061"/>
                  </a:lnTo>
                  <a:lnTo>
                    <a:pt x="30362" y="60061"/>
                  </a:lnTo>
                  <a:lnTo>
                    <a:pt x="30362" y="-188"/>
                  </a:lnTo>
                  <a:lnTo>
                    <a:pt x="59213" y="-188"/>
                  </a:lnTo>
                  <a:lnTo>
                    <a:pt x="59213" y="14524"/>
                  </a:lnTo>
                  <a:cubicBezTo>
                    <a:pt x="59206" y="33471"/>
                    <a:pt x="48615" y="50826"/>
                    <a:pt x="31763" y="59488"/>
                  </a:cubicBezTo>
                  <a:lnTo>
                    <a:pt x="31763" y="60252"/>
                  </a:lnTo>
                  <a:lnTo>
                    <a:pt x="116468" y="60252"/>
                  </a:lnTo>
                  <a:close/>
                </a:path>
              </a:pathLst>
            </a:custGeom>
            <a:grpFill/>
            <a:ln w="6363"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702215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nstruktion">
    <p:bg>
      <p:bgRef idx="1001">
        <a:schemeClr val="bg1"/>
      </p:bgRef>
    </p:bg>
    <p:spTree>
      <p:nvGrpSpPr>
        <p:cNvPr id="1" name=""/>
        <p:cNvGrpSpPr/>
        <p:nvPr/>
      </p:nvGrpSpPr>
      <p:grpSpPr>
        <a:xfrm>
          <a:off x="0" y="0"/>
          <a:ext cx="0" cy="0"/>
          <a:chOff x="0" y="0"/>
          <a:chExt cx="0" cy="0"/>
        </a:xfrm>
      </p:grpSpPr>
      <p:pic>
        <p:nvPicPr>
          <p:cNvPr id="3" name="Bild 2" descr="Förbudsmärke med hel fyllning">
            <a:extLst>
              <a:ext uri="{FF2B5EF4-FFF2-40B4-BE49-F238E27FC236}">
                <a16:creationId xmlns:a16="http://schemas.microsoft.com/office/drawing/2014/main" id="{DDFAAB93-0124-B9F8-868C-57494BDDA3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5850" y="-311150"/>
            <a:ext cx="7480300" cy="7480300"/>
          </a:xfrm>
          <a:prstGeom prst="rect">
            <a:avLst/>
          </a:prstGeom>
        </p:spPr>
      </p:pic>
      <p:sp>
        <p:nvSpPr>
          <p:cNvPr id="6" name="textruta 5">
            <a:extLst>
              <a:ext uri="{FF2B5EF4-FFF2-40B4-BE49-F238E27FC236}">
                <a16:creationId xmlns:a16="http://schemas.microsoft.com/office/drawing/2014/main" id="{C226D430-13C7-45D2-82BF-4AD38D7E9914}"/>
              </a:ext>
            </a:extLst>
          </p:cNvPr>
          <p:cNvSpPr txBox="1"/>
          <p:nvPr userDrawn="1"/>
        </p:nvSpPr>
        <p:spPr>
          <a:xfrm>
            <a:off x="479425" y="1356527"/>
            <a:ext cx="11233150" cy="4154984"/>
          </a:xfrm>
          <a:prstGeom prst="rect">
            <a:avLst/>
          </a:prstGeom>
          <a:noFill/>
        </p:spPr>
        <p:txBody>
          <a:bodyPr wrap="square" rtlCol="0">
            <a:spAutoFit/>
          </a:bodyPr>
          <a:lstStyle/>
          <a:p>
            <a:pPr algn="ctr"/>
            <a:r>
              <a:rPr lang="sv-SE" sz="8800" dirty="0"/>
              <a:t>Layoutsidor efter denna ingår inte </a:t>
            </a:r>
            <a:br>
              <a:rPr lang="sv-SE" sz="8800" dirty="0"/>
            </a:br>
            <a:r>
              <a:rPr lang="sv-SE" sz="8800" dirty="0"/>
              <a:t>i mallen</a:t>
            </a:r>
          </a:p>
        </p:txBody>
      </p:sp>
    </p:spTree>
    <p:extLst>
      <p:ext uri="{BB962C8B-B14F-4D97-AF65-F5344CB8AC3E}">
        <p14:creationId xmlns:p14="http://schemas.microsoft.com/office/powerpoint/2010/main" val="3638196845"/>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hasCustomPrompt="1"/>
          </p:nvPr>
        </p:nvSpPr>
        <p:spPr>
          <a:xfrm>
            <a:off x="1450975" y="2526620"/>
            <a:ext cx="9144000" cy="2387600"/>
          </a:xfrm>
          <a:prstGeom prst="rect">
            <a:avLst/>
          </a:prstGeom>
        </p:spPr>
        <p:txBody>
          <a:bodyPr anchor="b"/>
          <a:lstStyle>
            <a:lvl1pPr algn="l">
              <a:defRPr sz="5000"/>
            </a:lvl1pPr>
          </a:lstStyle>
          <a:p>
            <a:r>
              <a:rPr lang="sv-SE" dirty="0"/>
              <a:t>Rubrik</a:t>
            </a:r>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1450975" y="5122864"/>
            <a:ext cx="6362246" cy="877887"/>
          </a:xfrm>
          <a:prstGeom prst="rect">
            <a:avLst/>
          </a:prstGeom>
        </p:spPr>
        <p:txBody>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Date Placeholder 6">
            <a:extLst>
              <a:ext uri="{FF2B5EF4-FFF2-40B4-BE49-F238E27FC236}">
                <a16:creationId xmlns:a16="http://schemas.microsoft.com/office/drawing/2014/main" id="{7F55E230-008A-C9C3-2DBA-6233C89BAA34}"/>
              </a:ext>
            </a:extLst>
          </p:cNvPr>
          <p:cNvSpPr>
            <a:spLocks noGrp="1"/>
          </p:cNvSpPr>
          <p:nvPr>
            <p:ph type="dt" sz="half" idx="10"/>
          </p:nvPr>
        </p:nvSpPr>
        <p:spPr/>
        <p:txBody>
          <a:bodyPr/>
          <a:lstStyle/>
          <a:p>
            <a:fld id="{1C41E93E-3F46-4951-8A6E-8DA61F6218E2}" type="datetime1">
              <a:rPr lang="sv-SE" smtClean="0"/>
              <a:t>2024-06-04</a:t>
            </a:fld>
            <a:endParaRPr lang="sv-SE" dirty="0"/>
          </a:p>
        </p:txBody>
      </p:sp>
      <p:sp>
        <p:nvSpPr>
          <p:cNvPr id="8" name="Footer Placeholder 7">
            <a:extLst>
              <a:ext uri="{FF2B5EF4-FFF2-40B4-BE49-F238E27FC236}">
                <a16:creationId xmlns:a16="http://schemas.microsoft.com/office/drawing/2014/main" id="{CE7C9B3E-B8EF-372E-7FE8-F4E422295A21}"/>
              </a:ext>
            </a:extLst>
          </p:cNvPr>
          <p:cNvSpPr>
            <a:spLocks noGrp="1"/>
          </p:cNvSpPr>
          <p:nvPr>
            <p:ph type="ftr" sz="quarter" idx="11"/>
          </p:nvPr>
        </p:nvSpPr>
        <p:spPr/>
        <p:txBody>
          <a:bodyPr/>
          <a:lstStyle/>
          <a:p>
            <a:r>
              <a:rPr lang="sv-SE"/>
              <a:t>CAG</a:t>
            </a:r>
            <a:endParaRPr lang="sv-SE" dirty="0"/>
          </a:p>
        </p:txBody>
      </p:sp>
      <p:sp>
        <p:nvSpPr>
          <p:cNvPr id="9" name="Slide Number Placeholder 8">
            <a:extLst>
              <a:ext uri="{FF2B5EF4-FFF2-40B4-BE49-F238E27FC236}">
                <a16:creationId xmlns:a16="http://schemas.microsoft.com/office/drawing/2014/main" id="{E9AB502E-9CE2-3624-B57A-3A71408FC155}"/>
              </a:ext>
            </a:extLst>
          </p:cNvPr>
          <p:cNvSpPr>
            <a:spLocks noGrp="1"/>
          </p:cNvSpPr>
          <p:nvPr>
            <p:ph type="sldNum" sz="quarter" idx="12"/>
          </p:nvPr>
        </p:nvSpPr>
        <p:spPr/>
        <p:txBody>
          <a:bodyPr/>
          <a:lstStyle/>
          <a:p>
            <a:fld id="{20F5467F-CA83-4951-87CD-A29B72857444}" type="slidenum">
              <a:rPr lang="sv-SE" smtClean="0"/>
              <a:pPr/>
              <a:t>‹#›</a:t>
            </a:fld>
            <a:endParaRPr lang="sv-SE" dirty="0"/>
          </a:p>
        </p:txBody>
      </p:sp>
    </p:spTree>
    <p:extLst>
      <p:ext uri="{BB962C8B-B14F-4D97-AF65-F5344CB8AC3E}">
        <p14:creationId xmlns:p14="http://schemas.microsoft.com/office/powerpoint/2010/main" val="1000269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F619A-AE45-B987-289C-AB43B2A8585C}"/>
              </a:ext>
            </a:extLst>
          </p:cNvPr>
          <p:cNvSpPr>
            <a:spLocks noGrp="1"/>
          </p:cNvSpPr>
          <p:nvPr>
            <p:ph type="title" hasCustomPrompt="1"/>
          </p:nvPr>
        </p:nvSpPr>
        <p:spPr/>
        <p:txBody>
          <a:bodyPr/>
          <a:lstStyle>
            <a:lvl1pPr>
              <a:defRPr/>
            </a:lvl1pPr>
          </a:lstStyle>
          <a:p>
            <a:r>
              <a:rPr lang="sv-SE" dirty="0"/>
              <a:t>Rubrik</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p:txBody>
          <a:bodyPr/>
          <a:lstStyle/>
          <a:p>
            <a:fld id="{EE333C97-1E3E-4320-A142-5E38609BFCB4}" type="datetime1">
              <a:rPr lang="sv-SE" smtClean="0"/>
              <a:t>2024-06-04</a:t>
            </a:fld>
            <a:endParaRPr lang="sv-SE" dirty="0"/>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1" name="Platshållare för innehåll 10">
            <a:extLst>
              <a:ext uri="{FF2B5EF4-FFF2-40B4-BE49-F238E27FC236}">
                <a16:creationId xmlns:a16="http://schemas.microsoft.com/office/drawing/2014/main" id="{0C1660CC-2A28-4607-70F0-6622899950B4}"/>
              </a:ext>
            </a:extLst>
          </p:cNvPr>
          <p:cNvSpPr>
            <a:spLocks noGrp="1"/>
          </p:cNvSpPr>
          <p:nvPr>
            <p:ph sz="quarter" idx="13"/>
          </p:nvPr>
        </p:nvSpPr>
        <p:spPr>
          <a:xfrm>
            <a:off x="450177" y="1990725"/>
            <a:ext cx="11302722" cy="3894687"/>
          </a:xfrm>
          <a:custGeom>
            <a:avLst/>
            <a:gdLst>
              <a:gd name="connsiteX0" fmla="*/ 1000797 w 11302722"/>
              <a:gd name="connsiteY0" fmla="*/ 0 h 3399387"/>
              <a:gd name="connsiteX1" fmla="*/ 1797722 w 11302722"/>
              <a:gd name="connsiteY1" fmla="*/ 0 h 3399387"/>
              <a:gd name="connsiteX2" fmla="*/ 1797722 w 11302722"/>
              <a:gd name="connsiteY2" fmla="*/ 669 h 3399387"/>
              <a:gd name="connsiteX3" fmla="*/ 11302722 w 11302722"/>
              <a:gd name="connsiteY3" fmla="*/ 669 h 3399387"/>
              <a:gd name="connsiteX4" fmla="*/ 11302722 w 11302722"/>
              <a:gd name="connsiteY4" fmla="*/ 3399387 h 3399387"/>
              <a:gd name="connsiteX5" fmla="*/ 0 w 11302722"/>
              <a:gd name="connsiteY5" fmla="*/ 3399387 h 3399387"/>
              <a:gd name="connsiteX6" fmla="*/ 0 w 11302722"/>
              <a:gd name="connsiteY6" fmla="*/ 669 h 3399387"/>
              <a:gd name="connsiteX7" fmla="*/ 1000797 w 11302722"/>
              <a:gd name="connsiteY7" fmla="*/ 669 h 339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2722" h="3399387">
                <a:moveTo>
                  <a:pt x="1000797" y="0"/>
                </a:moveTo>
                <a:lnTo>
                  <a:pt x="1797722" y="0"/>
                </a:lnTo>
                <a:lnTo>
                  <a:pt x="1797722" y="669"/>
                </a:lnTo>
                <a:lnTo>
                  <a:pt x="11302722" y="669"/>
                </a:lnTo>
                <a:lnTo>
                  <a:pt x="11302722" y="3399387"/>
                </a:lnTo>
                <a:lnTo>
                  <a:pt x="0" y="3399387"/>
                </a:lnTo>
                <a:lnTo>
                  <a:pt x="0" y="669"/>
                </a:lnTo>
                <a:lnTo>
                  <a:pt x="1000797" y="669"/>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Rektangel 2">
            <a:extLst>
              <a:ext uri="{FF2B5EF4-FFF2-40B4-BE49-F238E27FC236}">
                <a16:creationId xmlns:a16="http://schemas.microsoft.com/office/drawing/2014/main" id="{BCCA053D-11DE-E53F-153F-758ADE9C4D09}"/>
              </a:ext>
            </a:extLst>
          </p:cNvPr>
          <p:cNvSpPr/>
          <p:nvPr userDrawn="1"/>
        </p:nvSpPr>
        <p:spPr>
          <a:xfrm>
            <a:off x="331076" y="6085490"/>
            <a:ext cx="1820917" cy="772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8757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5F82-510F-4BE7-8658-AD5878CDEE64}"/>
              </a:ext>
            </a:extLst>
          </p:cNvPr>
          <p:cNvSpPr>
            <a:spLocks noGrp="1"/>
          </p:cNvSpPr>
          <p:nvPr>
            <p:ph type="title" hasCustomPrompt="1"/>
          </p:nvPr>
        </p:nvSpPr>
        <p:spPr>
          <a:xfrm>
            <a:off x="831850" y="2002631"/>
            <a:ext cx="9919569" cy="2852737"/>
          </a:xfrm>
          <a:prstGeom prst="rect">
            <a:avLst/>
          </a:prstGeom>
        </p:spPr>
        <p:txBody>
          <a:bodyPr anchor="b"/>
          <a:lstStyle>
            <a:lvl1pPr algn="r">
              <a:defRPr sz="5000"/>
            </a:lvl1pPr>
          </a:lstStyle>
          <a:p>
            <a:r>
              <a:rPr lang="sv-SE" dirty="0"/>
              <a:t>Rubrik</a:t>
            </a:r>
          </a:p>
        </p:txBody>
      </p:sp>
      <p:sp>
        <p:nvSpPr>
          <p:cNvPr id="4" name="Date Placeholder 3">
            <a:extLst>
              <a:ext uri="{FF2B5EF4-FFF2-40B4-BE49-F238E27FC236}">
                <a16:creationId xmlns:a16="http://schemas.microsoft.com/office/drawing/2014/main" id="{CDBFE53A-CC92-478E-8CBC-A7E15567B554}"/>
              </a:ext>
            </a:extLst>
          </p:cNvPr>
          <p:cNvSpPr>
            <a:spLocks noGrp="1"/>
          </p:cNvSpPr>
          <p:nvPr>
            <p:ph type="dt" sz="half" idx="10"/>
          </p:nvPr>
        </p:nvSpPr>
        <p:spPr/>
        <p:txBody>
          <a:bodyPr/>
          <a:lstStyle/>
          <a:p>
            <a:fld id="{63AEF174-4AD3-4C1D-B648-0D9CB04F86A9}" type="datetime1">
              <a:rPr lang="sv-SE" smtClean="0"/>
              <a:t>2024-06-04</a:t>
            </a:fld>
            <a:endParaRPr lang="sv-SE" dirty="0"/>
          </a:p>
        </p:txBody>
      </p:sp>
      <p:sp>
        <p:nvSpPr>
          <p:cNvPr id="5" name="Footer Placeholder 4">
            <a:extLst>
              <a:ext uri="{FF2B5EF4-FFF2-40B4-BE49-F238E27FC236}">
                <a16:creationId xmlns:a16="http://schemas.microsoft.com/office/drawing/2014/main" id="{F9D88A6A-8A07-4C9A-AD91-7E73AF4CB3A5}"/>
              </a:ext>
            </a:extLst>
          </p:cNvPr>
          <p:cNvSpPr>
            <a:spLocks noGrp="1"/>
          </p:cNvSpPr>
          <p:nvPr>
            <p:ph type="ftr" sz="quarter" idx="11"/>
          </p:nvPr>
        </p:nvSpPr>
        <p:spPr/>
        <p:txBody>
          <a:bodyPr/>
          <a:lstStyle/>
          <a:p>
            <a:r>
              <a:rPr lang="sv-SE"/>
              <a:t>CAG</a:t>
            </a:r>
            <a:endParaRPr lang="sv-SE" dirty="0"/>
          </a:p>
        </p:txBody>
      </p:sp>
      <p:sp>
        <p:nvSpPr>
          <p:cNvPr id="6" name="Slide Number Placeholder 5">
            <a:extLst>
              <a:ext uri="{FF2B5EF4-FFF2-40B4-BE49-F238E27FC236}">
                <a16:creationId xmlns:a16="http://schemas.microsoft.com/office/drawing/2014/main" id="{E52F6F79-7DB2-431C-BFE1-495938CE1A6C}"/>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608643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vå dela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p:txBody>
          <a:bodyPr/>
          <a:lstStyle/>
          <a:p>
            <a:fld id="{B602F237-2A39-44C5-9E1B-3DC56A87B990}" type="datetime1">
              <a:rPr lang="sv-SE" smtClean="0"/>
              <a:t>2024-06-04</a:t>
            </a:fld>
            <a:endParaRPr lang="sv-SE" dirty="0"/>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3" name="Platshållare för innehåll 12">
            <a:extLst>
              <a:ext uri="{FF2B5EF4-FFF2-40B4-BE49-F238E27FC236}">
                <a16:creationId xmlns:a16="http://schemas.microsoft.com/office/drawing/2014/main" id="{127486A4-7860-1978-3891-7A7CA7D9C1C5}"/>
              </a:ext>
            </a:extLst>
          </p:cNvPr>
          <p:cNvSpPr>
            <a:spLocks noGrp="1"/>
          </p:cNvSpPr>
          <p:nvPr>
            <p:ph sz="quarter" idx="13"/>
          </p:nvPr>
        </p:nvSpPr>
        <p:spPr>
          <a:xfrm>
            <a:off x="442912" y="1990725"/>
            <a:ext cx="5335905" cy="3876675"/>
          </a:xfrm>
          <a:custGeom>
            <a:avLst/>
            <a:gdLst>
              <a:gd name="connsiteX0" fmla="*/ 0 w 5335905"/>
              <a:gd name="connsiteY0" fmla="*/ 0 h 3876675"/>
              <a:gd name="connsiteX1" fmla="*/ 5335905 w 5335905"/>
              <a:gd name="connsiteY1" fmla="*/ 0 h 3876675"/>
              <a:gd name="connsiteX2" fmla="*/ 5335905 w 5335905"/>
              <a:gd name="connsiteY2" fmla="*/ 3876675 h 3876675"/>
              <a:gd name="connsiteX3" fmla="*/ 0 w 5335905"/>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5" h="3876675">
                <a:moveTo>
                  <a:pt x="0" y="0"/>
                </a:moveTo>
                <a:lnTo>
                  <a:pt x="5335905" y="0"/>
                </a:lnTo>
                <a:lnTo>
                  <a:pt x="5335905" y="3876675"/>
                </a:lnTo>
                <a:lnTo>
                  <a:pt x="0" y="38766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innehåll 13">
            <a:extLst>
              <a:ext uri="{FF2B5EF4-FFF2-40B4-BE49-F238E27FC236}">
                <a16:creationId xmlns:a16="http://schemas.microsoft.com/office/drawing/2014/main" id="{73086432-246D-1F27-065B-A010D309A542}"/>
              </a:ext>
            </a:extLst>
          </p:cNvPr>
          <p:cNvSpPr>
            <a:spLocks noGrp="1"/>
          </p:cNvSpPr>
          <p:nvPr>
            <p:ph sz="quarter" idx="14"/>
          </p:nvPr>
        </p:nvSpPr>
        <p:spPr>
          <a:xfrm>
            <a:off x="6413184" y="1990725"/>
            <a:ext cx="5335903" cy="3876675"/>
          </a:xfrm>
          <a:custGeom>
            <a:avLst/>
            <a:gdLst>
              <a:gd name="connsiteX0" fmla="*/ 0 w 5335903"/>
              <a:gd name="connsiteY0" fmla="*/ 0 h 3876675"/>
              <a:gd name="connsiteX1" fmla="*/ 5335903 w 5335903"/>
              <a:gd name="connsiteY1" fmla="*/ 0 h 3876675"/>
              <a:gd name="connsiteX2" fmla="*/ 5335903 w 5335903"/>
              <a:gd name="connsiteY2" fmla="*/ 3876675 h 3876675"/>
              <a:gd name="connsiteX3" fmla="*/ 0 w 5335903"/>
              <a:gd name="connsiteY3" fmla="*/ 3876675 h 3876675"/>
            </a:gdLst>
            <a:ahLst/>
            <a:cxnLst>
              <a:cxn ang="0">
                <a:pos x="connsiteX0" y="connsiteY0"/>
              </a:cxn>
              <a:cxn ang="0">
                <a:pos x="connsiteX1" y="connsiteY1"/>
              </a:cxn>
              <a:cxn ang="0">
                <a:pos x="connsiteX2" y="connsiteY2"/>
              </a:cxn>
              <a:cxn ang="0">
                <a:pos x="connsiteX3" y="connsiteY3"/>
              </a:cxn>
            </a:cxnLst>
            <a:rect l="l" t="t" r="r" b="b"/>
            <a:pathLst>
              <a:path w="5335903" h="3876675">
                <a:moveTo>
                  <a:pt x="0" y="0"/>
                </a:moveTo>
                <a:lnTo>
                  <a:pt x="5335903" y="0"/>
                </a:lnTo>
                <a:lnTo>
                  <a:pt x="5335903" y="3876675"/>
                </a:lnTo>
                <a:lnTo>
                  <a:pt x="0" y="38766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71809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fyra spalter">
    <p:spTree>
      <p:nvGrpSpPr>
        <p:cNvPr id="1" name=""/>
        <p:cNvGrpSpPr/>
        <p:nvPr/>
      </p:nvGrpSpPr>
      <p:grpSpPr>
        <a:xfrm>
          <a:off x="0" y="0"/>
          <a:ext cx="0" cy="0"/>
          <a:chOff x="0" y="0"/>
          <a:chExt cx="0" cy="0"/>
        </a:xfrm>
      </p:grpSpPr>
      <p:pic>
        <p:nvPicPr>
          <p:cNvPr id="85" name="Picture 19" descr="A person typing on a computer&#10;&#10;Description automatically generated with low confidence">
            <a:extLst>
              <a:ext uri="{FF2B5EF4-FFF2-40B4-BE49-F238E27FC236}">
                <a16:creationId xmlns:a16="http://schemas.microsoft.com/office/drawing/2014/main" id="{0C5E682A-2708-FDB6-D806-E548B8D82B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FAFCC1-31A9-B633-A04D-380B5DE3D328}"/>
              </a:ext>
            </a:extLst>
          </p:cNvPr>
          <p:cNvSpPr>
            <a:spLocks noGrp="1"/>
          </p:cNvSpPr>
          <p:nvPr>
            <p:ph type="title" hasCustomPrompt="1"/>
          </p:nvPr>
        </p:nvSpPr>
        <p:spPr>
          <a:xfrm>
            <a:off x="442914" y="4984751"/>
            <a:ext cx="10190162" cy="976313"/>
          </a:xfrm>
          <a:prstGeom prst="rect">
            <a:avLst/>
          </a:prstGeom>
        </p:spPr>
        <p:txBody>
          <a:bodyPr/>
          <a:lstStyle>
            <a:lvl1pPr>
              <a:defRPr>
                <a:solidFill>
                  <a:schemeClr val="accent3"/>
                </a:solidFill>
              </a:defRPr>
            </a:lvl1pPr>
          </a:lstStyle>
          <a:p>
            <a:r>
              <a:rPr lang="sv-SE" dirty="0"/>
              <a:t>Rubrik</a:t>
            </a:r>
          </a:p>
        </p:txBody>
      </p:sp>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D764E105-5729-439B-8DA3-77B6B925A642}"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a:xfrm>
            <a:off x="442913" y="138311"/>
            <a:ext cx="3296330" cy="264663"/>
          </a:xfrm>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40" name="Text Placeholder 39">
            <a:extLst>
              <a:ext uri="{FF2B5EF4-FFF2-40B4-BE49-F238E27FC236}">
                <a16:creationId xmlns:a16="http://schemas.microsoft.com/office/drawing/2014/main" id="{0691A698-E2C9-BF7E-AEEB-1D260286568D}"/>
              </a:ext>
            </a:extLst>
          </p:cNvPr>
          <p:cNvSpPr>
            <a:spLocks noGrp="1"/>
          </p:cNvSpPr>
          <p:nvPr>
            <p:ph type="body" sz="quarter" idx="17" hasCustomPrompt="1"/>
          </p:nvPr>
        </p:nvSpPr>
        <p:spPr>
          <a:xfrm>
            <a:off x="442912" y="4399914"/>
            <a:ext cx="2646364" cy="366986"/>
          </a:xfrm>
          <a:prstGeom prst="rect">
            <a:avLst/>
          </a:prstGeom>
        </p:spPr>
        <p:txBody>
          <a:bodyPr/>
          <a:lstStyle>
            <a:lvl1pPr marL="0" indent="0">
              <a:buNone/>
              <a:defRPr sz="1200"/>
            </a:lvl1pPr>
          </a:lstStyle>
          <a:p>
            <a:pPr lvl="0"/>
            <a:r>
              <a:rPr lang="sv-SE" dirty="0"/>
              <a:t>Underrubrik</a:t>
            </a:r>
          </a:p>
        </p:txBody>
      </p:sp>
      <p:sp>
        <p:nvSpPr>
          <p:cNvPr id="41" name="Text Placeholder 39">
            <a:extLst>
              <a:ext uri="{FF2B5EF4-FFF2-40B4-BE49-F238E27FC236}">
                <a16:creationId xmlns:a16="http://schemas.microsoft.com/office/drawing/2014/main" id="{7A71EDD8-06C1-C976-36CD-D1F8FA0933A0}"/>
              </a:ext>
            </a:extLst>
          </p:cNvPr>
          <p:cNvSpPr>
            <a:spLocks noGrp="1"/>
          </p:cNvSpPr>
          <p:nvPr>
            <p:ph type="body" sz="quarter" idx="18" hasCustomPrompt="1"/>
          </p:nvPr>
        </p:nvSpPr>
        <p:spPr>
          <a:xfrm>
            <a:off x="3327440" y="4399914"/>
            <a:ext cx="2646364" cy="366986"/>
          </a:xfrm>
          <a:prstGeom prst="rect">
            <a:avLst/>
          </a:prstGeom>
        </p:spPr>
        <p:txBody>
          <a:bodyPr/>
          <a:lstStyle>
            <a:lvl1pPr marL="0" indent="0">
              <a:buNone/>
              <a:defRPr sz="1200"/>
            </a:lvl1pPr>
          </a:lstStyle>
          <a:p>
            <a:pPr lvl="0"/>
            <a:r>
              <a:rPr lang="sv-SE" dirty="0"/>
              <a:t>Underrubrik</a:t>
            </a:r>
          </a:p>
        </p:txBody>
      </p:sp>
      <p:sp>
        <p:nvSpPr>
          <p:cNvPr id="42" name="Text Placeholder 39">
            <a:extLst>
              <a:ext uri="{FF2B5EF4-FFF2-40B4-BE49-F238E27FC236}">
                <a16:creationId xmlns:a16="http://schemas.microsoft.com/office/drawing/2014/main" id="{F23D4429-2ECF-B45F-EBF4-116584D185CB}"/>
              </a:ext>
            </a:extLst>
          </p:cNvPr>
          <p:cNvSpPr>
            <a:spLocks noGrp="1"/>
          </p:cNvSpPr>
          <p:nvPr>
            <p:ph type="body" sz="quarter" idx="19" hasCustomPrompt="1"/>
          </p:nvPr>
        </p:nvSpPr>
        <p:spPr>
          <a:xfrm>
            <a:off x="6211968" y="4399914"/>
            <a:ext cx="2646364" cy="366986"/>
          </a:xfrm>
          <a:prstGeom prst="rect">
            <a:avLst/>
          </a:prstGeom>
        </p:spPr>
        <p:txBody>
          <a:bodyPr/>
          <a:lstStyle>
            <a:lvl1pPr marL="0" indent="0">
              <a:buNone/>
              <a:defRPr sz="1200"/>
            </a:lvl1pPr>
          </a:lstStyle>
          <a:p>
            <a:pPr lvl="0"/>
            <a:r>
              <a:rPr lang="sv-SE" dirty="0"/>
              <a:t>Underrubrik</a:t>
            </a:r>
          </a:p>
        </p:txBody>
      </p:sp>
      <p:sp>
        <p:nvSpPr>
          <p:cNvPr id="43" name="Text Placeholder 39">
            <a:extLst>
              <a:ext uri="{FF2B5EF4-FFF2-40B4-BE49-F238E27FC236}">
                <a16:creationId xmlns:a16="http://schemas.microsoft.com/office/drawing/2014/main" id="{7DBCA21A-AD7A-4C34-8531-66753D2AD7DE}"/>
              </a:ext>
            </a:extLst>
          </p:cNvPr>
          <p:cNvSpPr>
            <a:spLocks noGrp="1"/>
          </p:cNvSpPr>
          <p:nvPr>
            <p:ph type="body" sz="quarter" idx="20" hasCustomPrompt="1"/>
          </p:nvPr>
        </p:nvSpPr>
        <p:spPr>
          <a:xfrm>
            <a:off x="9096496" y="4399914"/>
            <a:ext cx="2646364" cy="366986"/>
          </a:xfrm>
          <a:prstGeom prst="rect">
            <a:avLst/>
          </a:prstGeom>
        </p:spPr>
        <p:txBody>
          <a:bodyPr/>
          <a:lstStyle>
            <a:lvl1pPr marL="0" indent="0">
              <a:buNone/>
              <a:defRPr sz="1200"/>
            </a:lvl1pPr>
          </a:lstStyle>
          <a:p>
            <a:pPr lvl="0"/>
            <a:r>
              <a:rPr lang="sv-SE" dirty="0"/>
              <a:t>Underrubrik</a:t>
            </a:r>
          </a:p>
        </p:txBody>
      </p:sp>
      <p:grpSp>
        <p:nvGrpSpPr>
          <p:cNvPr id="22" name="Graphic 8">
            <a:extLst>
              <a:ext uri="{FF2B5EF4-FFF2-40B4-BE49-F238E27FC236}">
                <a16:creationId xmlns:a16="http://schemas.microsoft.com/office/drawing/2014/main" id="{28C052A3-7DC4-1655-9138-04B6C9B8CE12}"/>
              </a:ext>
            </a:extLst>
          </p:cNvPr>
          <p:cNvGrpSpPr/>
          <p:nvPr userDrawn="1"/>
        </p:nvGrpSpPr>
        <p:grpSpPr>
          <a:xfrm>
            <a:off x="10656093" y="6048375"/>
            <a:ext cx="1121569" cy="549925"/>
            <a:chOff x="9034498" y="4510087"/>
            <a:chExt cx="1690079" cy="828675"/>
          </a:xfrm>
          <a:solidFill>
            <a:srgbClr val="FFFFFF"/>
          </a:solidFill>
        </p:grpSpPr>
        <p:sp>
          <p:nvSpPr>
            <p:cNvPr id="23" name="Freeform: Shape 22">
              <a:extLst>
                <a:ext uri="{FF2B5EF4-FFF2-40B4-BE49-F238E27FC236}">
                  <a16:creationId xmlns:a16="http://schemas.microsoft.com/office/drawing/2014/main" id="{ACE6D64E-6F7A-FBF7-E587-8E9ABF3D563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E6320BA5-6E87-C816-E70C-FE635CD485AA}"/>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60B792FA-4E56-DF5C-F107-0157A07EA30E}"/>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74CDA6A2-8308-A70C-8F8E-E0A36B92253B}"/>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B0B2C401-FAB5-7DA7-C1FC-19447730F08B}"/>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8" name="Group 27">
            <a:extLst>
              <a:ext uri="{FF2B5EF4-FFF2-40B4-BE49-F238E27FC236}">
                <a16:creationId xmlns:a16="http://schemas.microsoft.com/office/drawing/2014/main" id="{AEFC1D5E-1018-894D-40D3-79DB14183B01}"/>
              </a:ext>
            </a:extLst>
          </p:cNvPr>
          <p:cNvGrpSpPr/>
          <p:nvPr userDrawn="1"/>
        </p:nvGrpSpPr>
        <p:grpSpPr>
          <a:xfrm>
            <a:off x="453865" y="6251011"/>
            <a:ext cx="1355885" cy="324730"/>
            <a:chOff x="449103" y="5733781"/>
            <a:chExt cx="1372773" cy="328775"/>
          </a:xfrm>
        </p:grpSpPr>
        <p:sp>
          <p:nvSpPr>
            <p:cNvPr id="29" name="Freeform: Shape 28">
              <a:extLst>
                <a:ext uri="{FF2B5EF4-FFF2-40B4-BE49-F238E27FC236}">
                  <a16:creationId xmlns:a16="http://schemas.microsoft.com/office/drawing/2014/main" id="{6933952A-1A92-D678-B644-A34280E403AE}"/>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30" name="Graphic 7">
              <a:extLst>
                <a:ext uri="{FF2B5EF4-FFF2-40B4-BE49-F238E27FC236}">
                  <a16:creationId xmlns:a16="http://schemas.microsoft.com/office/drawing/2014/main" id="{780E09CD-1593-A373-FF58-D74415410B9E}"/>
                </a:ext>
              </a:extLst>
            </p:cNvPr>
            <p:cNvGrpSpPr/>
            <p:nvPr/>
          </p:nvGrpSpPr>
          <p:grpSpPr>
            <a:xfrm>
              <a:off x="522988" y="5733781"/>
              <a:ext cx="249633" cy="119185"/>
              <a:chOff x="522988" y="5733781"/>
              <a:chExt cx="249633" cy="119185"/>
            </a:xfrm>
            <a:solidFill>
              <a:srgbClr val="FFFFFF"/>
            </a:solidFill>
          </p:grpSpPr>
          <p:sp>
            <p:nvSpPr>
              <p:cNvPr id="74" name="Freeform: Shape 73">
                <a:extLst>
                  <a:ext uri="{FF2B5EF4-FFF2-40B4-BE49-F238E27FC236}">
                    <a16:creationId xmlns:a16="http://schemas.microsoft.com/office/drawing/2014/main" id="{E9A69A5E-129E-291B-B892-2C859369C5CE}"/>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75" name="Freeform: Shape 74">
                <a:extLst>
                  <a:ext uri="{FF2B5EF4-FFF2-40B4-BE49-F238E27FC236}">
                    <a16:creationId xmlns:a16="http://schemas.microsoft.com/office/drawing/2014/main" id="{557F0D52-7CBE-A802-F3C3-B363EB8BC7EA}"/>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76" name="Freeform: Shape 75">
                <a:extLst>
                  <a:ext uri="{FF2B5EF4-FFF2-40B4-BE49-F238E27FC236}">
                    <a16:creationId xmlns:a16="http://schemas.microsoft.com/office/drawing/2014/main" id="{3B5527BA-2B6C-C519-4672-D8B12EAF6C41}"/>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31" name="Freeform: Shape 30">
              <a:extLst>
                <a:ext uri="{FF2B5EF4-FFF2-40B4-BE49-F238E27FC236}">
                  <a16:creationId xmlns:a16="http://schemas.microsoft.com/office/drawing/2014/main" id="{59DC3FF1-C1C2-75AF-721F-48BC71B9740E}"/>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32" name="Graphic 7">
              <a:extLst>
                <a:ext uri="{FF2B5EF4-FFF2-40B4-BE49-F238E27FC236}">
                  <a16:creationId xmlns:a16="http://schemas.microsoft.com/office/drawing/2014/main" id="{D2312D4F-24C5-D1DA-4B2A-37CB9DE52C81}"/>
                </a:ext>
              </a:extLst>
            </p:cNvPr>
            <p:cNvGrpSpPr/>
            <p:nvPr/>
          </p:nvGrpSpPr>
          <p:grpSpPr>
            <a:xfrm>
              <a:off x="832449" y="5733863"/>
              <a:ext cx="688241" cy="154329"/>
              <a:chOff x="832449" y="5733863"/>
              <a:chExt cx="688241" cy="154329"/>
            </a:xfrm>
            <a:solidFill>
              <a:srgbClr val="FFFFFF"/>
            </a:solidFill>
          </p:grpSpPr>
          <p:sp>
            <p:nvSpPr>
              <p:cNvPr id="66" name="Freeform: Shape 65">
                <a:extLst>
                  <a:ext uri="{FF2B5EF4-FFF2-40B4-BE49-F238E27FC236}">
                    <a16:creationId xmlns:a16="http://schemas.microsoft.com/office/drawing/2014/main" id="{B1207C1F-1BC3-F4C0-8ECA-8DE7088A0603}"/>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67" name="Freeform: Shape 66">
                <a:extLst>
                  <a:ext uri="{FF2B5EF4-FFF2-40B4-BE49-F238E27FC236}">
                    <a16:creationId xmlns:a16="http://schemas.microsoft.com/office/drawing/2014/main" id="{EEFB1D3E-360C-698A-66E7-7F576F1E715E}"/>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68" name="Freeform: Shape 67">
                <a:extLst>
                  <a:ext uri="{FF2B5EF4-FFF2-40B4-BE49-F238E27FC236}">
                    <a16:creationId xmlns:a16="http://schemas.microsoft.com/office/drawing/2014/main" id="{B31110DC-597F-9F74-606D-588B9FFB896F}"/>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69" name="Freeform: Shape 68">
                <a:extLst>
                  <a:ext uri="{FF2B5EF4-FFF2-40B4-BE49-F238E27FC236}">
                    <a16:creationId xmlns:a16="http://schemas.microsoft.com/office/drawing/2014/main" id="{DF1B569F-2851-3CBD-F37F-CBBF8915896D}"/>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70" name="Freeform: Shape 69">
                <a:extLst>
                  <a:ext uri="{FF2B5EF4-FFF2-40B4-BE49-F238E27FC236}">
                    <a16:creationId xmlns:a16="http://schemas.microsoft.com/office/drawing/2014/main" id="{F3E17DF0-7F40-EA76-F827-BB35489169E8}"/>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71" name="Freeform: Shape 70">
                <a:extLst>
                  <a:ext uri="{FF2B5EF4-FFF2-40B4-BE49-F238E27FC236}">
                    <a16:creationId xmlns:a16="http://schemas.microsoft.com/office/drawing/2014/main" id="{EC533D12-31DC-DA05-7490-753C4EB66C67}"/>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72" name="Freeform: Shape 71">
                <a:extLst>
                  <a:ext uri="{FF2B5EF4-FFF2-40B4-BE49-F238E27FC236}">
                    <a16:creationId xmlns:a16="http://schemas.microsoft.com/office/drawing/2014/main" id="{1E37E56D-153D-07E0-7B52-CC3111603FAD}"/>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73" name="Freeform: Shape 72">
                <a:extLst>
                  <a:ext uri="{FF2B5EF4-FFF2-40B4-BE49-F238E27FC236}">
                    <a16:creationId xmlns:a16="http://schemas.microsoft.com/office/drawing/2014/main" id="{F2ACDE23-598E-03CB-A750-420783D153B5}"/>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0F629E55-E390-21F0-D1EF-87F77CF5A036}"/>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35" name="Graphic 7">
              <a:extLst>
                <a:ext uri="{FF2B5EF4-FFF2-40B4-BE49-F238E27FC236}">
                  <a16:creationId xmlns:a16="http://schemas.microsoft.com/office/drawing/2014/main" id="{8678109C-3586-5F66-9B48-2DE1AD67DC32}"/>
                </a:ext>
              </a:extLst>
            </p:cNvPr>
            <p:cNvGrpSpPr/>
            <p:nvPr/>
          </p:nvGrpSpPr>
          <p:grpSpPr>
            <a:xfrm>
              <a:off x="1571663" y="5774238"/>
              <a:ext cx="161856" cy="113899"/>
              <a:chOff x="1571663" y="5774238"/>
              <a:chExt cx="161856" cy="113899"/>
            </a:xfrm>
            <a:solidFill>
              <a:srgbClr val="FFFFFF"/>
            </a:solidFill>
          </p:grpSpPr>
          <p:sp>
            <p:nvSpPr>
              <p:cNvPr id="64" name="Freeform: Shape 63">
                <a:extLst>
                  <a:ext uri="{FF2B5EF4-FFF2-40B4-BE49-F238E27FC236}">
                    <a16:creationId xmlns:a16="http://schemas.microsoft.com/office/drawing/2014/main" id="{E12FAD2F-E699-C165-F847-6C82A0ADDDB8}"/>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65" name="Freeform: Shape 64">
                <a:extLst>
                  <a:ext uri="{FF2B5EF4-FFF2-40B4-BE49-F238E27FC236}">
                    <a16:creationId xmlns:a16="http://schemas.microsoft.com/office/drawing/2014/main" id="{1294823E-9AA5-AE60-229E-B054727AF274}"/>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39" name="Freeform: Shape 38">
              <a:extLst>
                <a:ext uri="{FF2B5EF4-FFF2-40B4-BE49-F238E27FC236}">
                  <a16:creationId xmlns:a16="http://schemas.microsoft.com/office/drawing/2014/main" id="{9820E550-7FD9-8D61-90BD-B06F915F2F61}"/>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0ACE849B-FAF3-444C-EEE9-5100796FC047}"/>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45" name="Graphic 7">
              <a:extLst>
                <a:ext uri="{FF2B5EF4-FFF2-40B4-BE49-F238E27FC236}">
                  <a16:creationId xmlns:a16="http://schemas.microsoft.com/office/drawing/2014/main" id="{57CBD138-0598-66E4-58DE-5F3D04015143}"/>
                </a:ext>
              </a:extLst>
            </p:cNvPr>
            <p:cNvGrpSpPr/>
            <p:nvPr/>
          </p:nvGrpSpPr>
          <p:grpSpPr>
            <a:xfrm>
              <a:off x="523293" y="5924167"/>
              <a:ext cx="214959" cy="103273"/>
              <a:chOff x="852594" y="5924167"/>
              <a:chExt cx="214959" cy="103273"/>
            </a:xfrm>
            <a:solidFill>
              <a:srgbClr val="FFFFFF"/>
            </a:solidFill>
          </p:grpSpPr>
          <p:sp>
            <p:nvSpPr>
              <p:cNvPr id="61" name="Freeform: Shape 60">
                <a:extLst>
                  <a:ext uri="{FF2B5EF4-FFF2-40B4-BE49-F238E27FC236}">
                    <a16:creationId xmlns:a16="http://schemas.microsoft.com/office/drawing/2014/main" id="{591BC90A-7FCE-4ED1-E423-ECBC282AB804}"/>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62" name="Freeform: Shape 61">
                <a:extLst>
                  <a:ext uri="{FF2B5EF4-FFF2-40B4-BE49-F238E27FC236}">
                    <a16:creationId xmlns:a16="http://schemas.microsoft.com/office/drawing/2014/main" id="{0D0E8BA8-ED79-D9EF-136F-8C26B98CED33}"/>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63" name="Freeform: Shape 62">
                <a:extLst>
                  <a:ext uri="{FF2B5EF4-FFF2-40B4-BE49-F238E27FC236}">
                    <a16:creationId xmlns:a16="http://schemas.microsoft.com/office/drawing/2014/main" id="{B8ADE83F-2CBC-5CE5-1A83-90601312F3F9}"/>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47" name="Freeform: Shape 46">
              <a:extLst>
                <a:ext uri="{FF2B5EF4-FFF2-40B4-BE49-F238E27FC236}">
                  <a16:creationId xmlns:a16="http://schemas.microsoft.com/office/drawing/2014/main" id="{7D476D74-BC66-38E3-19A4-F4B7C6BE988C}"/>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48" name="Graphic 7">
              <a:extLst>
                <a:ext uri="{FF2B5EF4-FFF2-40B4-BE49-F238E27FC236}">
                  <a16:creationId xmlns:a16="http://schemas.microsoft.com/office/drawing/2014/main" id="{FF800393-F2B9-8934-B050-11A7BB70157E}"/>
                </a:ext>
              </a:extLst>
            </p:cNvPr>
            <p:cNvGrpSpPr/>
            <p:nvPr/>
          </p:nvGrpSpPr>
          <p:grpSpPr>
            <a:xfrm>
              <a:off x="789530" y="5948823"/>
              <a:ext cx="157262" cy="113733"/>
              <a:chOff x="1118831" y="5948823"/>
              <a:chExt cx="157262" cy="113733"/>
            </a:xfrm>
            <a:solidFill>
              <a:srgbClr val="FFFFFF"/>
            </a:solidFill>
          </p:grpSpPr>
          <p:sp>
            <p:nvSpPr>
              <p:cNvPr id="59" name="Freeform: Shape 58">
                <a:extLst>
                  <a:ext uri="{FF2B5EF4-FFF2-40B4-BE49-F238E27FC236}">
                    <a16:creationId xmlns:a16="http://schemas.microsoft.com/office/drawing/2014/main" id="{053E2828-8AF8-6142-C8D3-69AD55E8C33D}"/>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60" name="Freeform: Shape 59">
                <a:extLst>
                  <a:ext uri="{FF2B5EF4-FFF2-40B4-BE49-F238E27FC236}">
                    <a16:creationId xmlns:a16="http://schemas.microsoft.com/office/drawing/2014/main" id="{C56BBFDB-8F5A-475A-CB0B-94A2927D17CF}"/>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52" name="Freeform: Shape 51">
              <a:extLst>
                <a:ext uri="{FF2B5EF4-FFF2-40B4-BE49-F238E27FC236}">
                  <a16:creationId xmlns:a16="http://schemas.microsoft.com/office/drawing/2014/main" id="{8F0A608E-B31C-9DB9-94B8-764924F7D753}"/>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53" name="Graphic 7">
              <a:extLst>
                <a:ext uri="{FF2B5EF4-FFF2-40B4-BE49-F238E27FC236}">
                  <a16:creationId xmlns:a16="http://schemas.microsoft.com/office/drawing/2014/main" id="{25BFDEEF-A0F7-5C10-822F-252762338647}"/>
                </a:ext>
              </a:extLst>
            </p:cNvPr>
            <p:cNvGrpSpPr/>
            <p:nvPr/>
          </p:nvGrpSpPr>
          <p:grpSpPr>
            <a:xfrm>
              <a:off x="1043009" y="5924167"/>
              <a:ext cx="450147" cy="136895"/>
              <a:chOff x="1372310" y="5924167"/>
              <a:chExt cx="450147" cy="136895"/>
            </a:xfrm>
            <a:solidFill>
              <a:srgbClr val="FFFFFF"/>
            </a:solidFill>
          </p:grpSpPr>
          <p:sp>
            <p:nvSpPr>
              <p:cNvPr id="54" name="Freeform: Shape 53">
                <a:extLst>
                  <a:ext uri="{FF2B5EF4-FFF2-40B4-BE49-F238E27FC236}">
                    <a16:creationId xmlns:a16="http://schemas.microsoft.com/office/drawing/2014/main" id="{7822C405-C0DB-5A79-038C-DBD65BC8A168}"/>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55" name="Freeform: Shape 54">
                <a:extLst>
                  <a:ext uri="{FF2B5EF4-FFF2-40B4-BE49-F238E27FC236}">
                    <a16:creationId xmlns:a16="http://schemas.microsoft.com/office/drawing/2014/main" id="{9FF94D22-0E93-77AC-88F6-1F3003BA6F2F}"/>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68AAF8A2-5E27-7C31-71DE-E9D77B5CB92C}"/>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57" name="Freeform: Shape 56">
                <a:extLst>
                  <a:ext uri="{FF2B5EF4-FFF2-40B4-BE49-F238E27FC236}">
                    <a16:creationId xmlns:a16="http://schemas.microsoft.com/office/drawing/2014/main" id="{D06878C2-23A2-C0AF-56D2-15FD9DFBD5C3}"/>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58" name="Freeform: Shape 57">
                <a:extLst>
                  <a:ext uri="{FF2B5EF4-FFF2-40B4-BE49-F238E27FC236}">
                    <a16:creationId xmlns:a16="http://schemas.microsoft.com/office/drawing/2014/main" id="{AD21FEA0-BC19-AF64-4A85-319F18D5F163}"/>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77" name="Text Placeholder 32">
            <a:extLst>
              <a:ext uri="{FF2B5EF4-FFF2-40B4-BE49-F238E27FC236}">
                <a16:creationId xmlns:a16="http://schemas.microsoft.com/office/drawing/2014/main" id="{379FE08B-1052-C392-91E2-6BB0390EA5C1}"/>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78" name="Text Placeholder 39">
            <a:extLst>
              <a:ext uri="{FF2B5EF4-FFF2-40B4-BE49-F238E27FC236}">
                <a16:creationId xmlns:a16="http://schemas.microsoft.com/office/drawing/2014/main" id="{7167B3DF-4145-CC22-A769-72A770D8E007}"/>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lvl1pPr>
          </a:lstStyle>
          <a:p>
            <a:pPr lvl="0"/>
            <a:r>
              <a:rPr lang="sv-SE" dirty="0"/>
              <a:t>Rubrik</a:t>
            </a:r>
          </a:p>
        </p:txBody>
      </p:sp>
      <p:sp>
        <p:nvSpPr>
          <p:cNvPr id="79" name="Text Placeholder 35">
            <a:extLst>
              <a:ext uri="{FF2B5EF4-FFF2-40B4-BE49-F238E27FC236}">
                <a16:creationId xmlns:a16="http://schemas.microsoft.com/office/drawing/2014/main" id="{1D04AB34-B9C8-FAAD-3179-5AEB1C2160AF}"/>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80" name="Text Placeholder 39">
            <a:extLst>
              <a:ext uri="{FF2B5EF4-FFF2-40B4-BE49-F238E27FC236}">
                <a16:creationId xmlns:a16="http://schemas.microsoft.com/office/drawing/2014/main" id="{647E04CE-F0A1-A831-6E52-8451718A2044}"/>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lvl1pPr>
          </a:lstStyle>
          <a:p>
            <a:pPr lvl="0"/>
            <a:r>
              <a:rPr lang="sv-SE" dirty="0"/>
              <a:t>Rubrik</a:t>
            </a:r>
          </a:p>
        </p:txBody>
      </p:sp>
      <p:sp>
        <p:nvSpPr>
          <p:cNvPr id="81" name="Text Placeholder 36">
            <a:extLst>
              <a:ext uri="{FF2B5EF4-FFF2-40B4-BE49-F238E27FC236}">
                <a16:creationId xmlns:a16="http://schemas.microsoft.com/office/drawing/2014/main" id="{9DF2B229-42B2-F4C1-12F7-6441E1E53584}"/>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82" name="Text Placeholder 39">
            <a:extLst>
              <a:ext uri="{FF2B5EF4-FFF2-40B4-BE49-F238E27FC236}">
                <a16:creationId xmlns:a16="http://schemas.microsoft.com/office/drawing/2014/main" id="{697B3826-DD06-22F7-12FE-50AB03325519}"/>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lvl1pPr>
          </a:lstStyle>
          <a:p>
            <a:pPr lvl="0"/>
            <a:r>
              <a:rPr lang="sv-SE" dirty="0"/>
              <a:t>Rubrik</a:t>
            </a:r>
          </a:p>
        </p:txBody>
      </p:sp>
      <p:sp>
        <p:nvSpPr>
          <p:cNvPr id="83" name="Text Placeholder 37">
            <a:extLst>
              <a:ext uri="{FF2B5EF4-FFF2-40B4-BE49-F238E27FC236}">
                <a16:creationId xmlns:a16="http://schemas.microsoft.com/office/drawing/2014/main" id="{734BC8B1-D814-C874-FF57-F608FED4BE19}"/>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84" name="Text Placeholder 39">
            <a:extLst>
              <a:ext uri="{FF2B5EF4-FFF2-40B4-BE49-F238E27FC236}">
                <a16:creationId xmlns:a16="http://schemas.microsoft.com/office/drawing/2014/main" id="{A0214800-19D6-5F24-C4F2-5A33BA42B8CA}"/>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lvl1pPr>
          </a:lstStyle>
          <a:p>
            <a:pPr lvl="0"/>
            <a:r>
              <a:rPr lang="sv-SE" dirty="0"/>
              <a:t>Rubrik</a:t>
            </a:r>
          </a:p>
        </p:txBody>
      </p:sp>
    </p:spTree>
    <p:extLst>
      <p:ext uri="{BB962C8B-B14F-4D97-AF65-F5344CB8AC3E}">
        <p14:creationId xmlns:p14="http://schemas.microsoft.com/office/powerpoint/2010/main" val="1387068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vå innehåll 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743058BD-D526-AD67-D59F-02BDCC19FBC3}"/>
              </a:ext>
            </a:extLst>
          </p:cNvPr>
          <p:cNvSpPr/>
          <p:nvPr userDrawn="1"/>
        </p:nvSpPr>
        <p:spPr>
          <a:xfrm>
            <a:off x="0" y="0"/>
            <a:ext cx="12192000" cy="2090057"/>
          </a:xfrm>
          <a:custGeom>
            <a:avLst/>
            <a:gdLst>
              <a:gd name="connsiteX0" fmla="*/ 0 w 12192000"/>
              <a:gd name="connsiteY0" fmla="*/ 0 h 2090057"/>
              <a:gd name="connsiteX1" fmla="*/ 8316687 w 12192000"/>
              <a:gd name="connsiteY1" fmla="*/ 0 h 2090057"/>
              <a:gd name="connsiteX2" fmla="*/ 11250386 w 12192000"/>
              <a:gd name="connsiteY2" fmla="*/ 0 h 2090057"/>
              <a:gd name="connsiteX3" fmla="*/ 12192000 w 12192000"/>
              <a:gd name="connsiteY3" fmla="*/ 0 h 2090057"/>
              <a:gd name="connsiteX4" fmla="*/ 12192000 w 12192000"/>
              <a:gd name="connsiteY4" fmla="*/ 1464127 h 2090057"/>
              <a:gd name="connsiteX5" fmla="*/ 11566070 w 12192000"/>
              <a:gd name="connsiteY5" fmla="*/ 2090057 h 2090057"/>
              <a:gd name="connsiteX6" fmla="*/ 11250386 w 12192000"/>
              <a:gd name="connsiteY6" fmla="*/ 2090057 h 2090057"/>
              <a:gd name="connsiteX7" fmla="*/ 7690757 w 12192000"/>
              <a:gd name="connsiteY7" fmla="*/ 2090057 h 2090057"/>
              <a:gd name="connsiteX8" fmla="*/ 0 w 12192000"/>
              <a:gd name="connsiteY8" fmla="*/ 2090057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090057">
                <a:moveTo>
                  <a:pt x="0" y="0"/>
                </a:moveTo>
                <a:lnTo>
                  <a:pt x="8316687" y="0"/>
                </a:lnTo>
                <a:lnTo>
                  <a:pt x="11250386" y="0"/>
                </a:lnTo>
                <a:lnTo>
                  <a:pt x="12192000" y="0"/>
                </a:lnTo>
                <a:lnTo>
                  <a:pt x="12192000" y="1464127"/>
                </a:lnTo>
                <a:cubicBezTo>
                  <a:pt x="12192000" y="1809819"/>
                  <a:pt x="11911762" y="2090057"/>
                  <a:pt x="11566070" y="2090057"/>
                </a:cubicBezTo>
                <a:lnTo>
                  <a:pt x="11250386" y="2090057"/>
                </a:lnTo>
                <a:lnTo>
                  <a:pt x="7690757" y="2090057"/>
                </a:lnTo>
                <a:lnTo>
                  <a:pt x="0" y="20900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bg1"/>
                </a:solidFill>
              </a:defRPr>
            </a:lvl1pPr>
          </a:lstStyle>
          <a:p>
            <a:fld id="{0A6CD897-B2AC-4F64-9F60-8BF6DB906146}"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bg1"/>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sp>
        <p:nvSpPr>
          <p:cNvPr id="6" name="Title 5">
            <a:extLst>
              <a:ext uri="{FF2B5EF4-FFF2-40B4-BE49-F238E27FC236}">
                <a16:creationId xmlns:a16="http://schemas.microsoft.com/office/drawing/2014/main" id="{A5633EA2-48DD-516D-57C3-F02325E0E8E1}"/>
              </a:ext>
            </a:extLst>
          </p:cNvPr>
          <p:cNvSpPr>
            <a:spLocks noGrp="1"/>
          </p:cNvSpPr>
          <p:nvPr>
            <p:ph type="title" hasCustomPrompt="1"/>
          </p:nvPr>
        </p:nvSpPr>
        <p:spPr>
          <a:xfrm>
            <a:off x="429026" y="476251"/>
            <a:ext cx="11313371" cy="976313"/>
          </a:xfrm>
          <a:prstGeom prst="rect">
            <a:avLst/>
          </a:prstGeom>
        </p:spPr>
        <p:txBody>
          <a:bodyPr/>
          <a:lstStyle>
            <a:lvl1pPr>
              <a:defRPr>
                <a:solidFill>
                  <a:schemeClr val="bg1"/>
                </a:solidFill>
              </a:defRPr>
            </a:lvl1pPr>
          </a:lstStyle>
          <a:p>
            <a:r>
              <a:rPr lang="sv-SE" dirty="0"/>
              <a:t>Rubrik</a:t>
            </a:r>
          </a:p>
        </p:txBody>
      </p:sp>
      <p:sp>
        <p:nvSpPr>
          <p:cNvPr id="14" name="Platshållare för innehåll 13">
            <a:extLst>
              <a:ext uri="{FF2B5EF4-FFF2-40B4-BE49-F238E27FC236}">
                <a16:creationId xmlns:a16="http://schemas.microsoft.com/office/drawing/2014/main" id="{D6AF7D47-EE9F-DCF1-298C-8B013D298BFD}"/>
              </a:ext>
            </a:extLst>
          </p:cNvPr>
          <p:cNvSpPr>
            <a:spLocks noGrp="1"/>
          </p:cNvSpPr>
          <p:nvPr>
            <p:ph sz="quarter" idx="13"/>
          </p:nvPr>
        </p:nvSpPr>
        <p:spPr>
          <a:xfrm>
            <a:off x="442912" y="2525713"/>
            <a:ext cx="5335905" cy="3281075"/>
          </a:xfrm>
          <a:custGeom>
            <a:avLst/>
            <a:gdLst>
              <a:gd name="connsiteX0" fmla="*/ 0 w 5335905"/>
              <a:gd name="connsiteY0" fmla="*/ 0 h 3281075"/>
              <a:gd name="connsiteX1" fmla="*/ 5335905 w 5335905"/>
              <a:gd name="connsiteY1" fmla="*/ 0 h 3281075"/>
              <a:gd name="connsiteX2" fmla="*/ 5335905 w 5335905"/>
              <a:gd name="connsiteY2" fmla="*/ 3281075 h 3281075"/>
              <a:gd name="connsiteX3" fmla="*/ 0 w 5335905"/>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5" h="3281075">
                <a:moveTo>
                  <a:pt x="0" y="0"/>
                </a:moveTo>
                <a:lnTo>
                  <a:pt x="5335905" y="0"/>
                </a:lnTo>
                <a:lnTo>
                  <a:pt x="5335905"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innehåll 14">
            <a:extLst>
              <a:ext uri="{FF2B5EF4-FFF2-40B4-BE49-F238E27FC236}">
                <a16:creationId xmlns:a16="http://schemas.microsoft.com/office/drawing/2014/main" id="{9C2C463A-745C-7591-3DB8-1AB26C377B24}"/>
              </a:ext>
            </a:extLst>
          </p:cNvPr>
          <p:cNvSpPr>
            <a:spLocks noGrp="1"/>
          </p:cNvSpPr>
          <p:nvPr>
            <p:ph sz="quarter" idx="14"/>
          </p:nvPr>
        </p:nvSpPr>
        <p:spPr>
          <a:xfrm>
            <a:off x="6413184" y="2525713"/>
            <a:ext cx="5335903" cy="3281075"/>
          </a:xfrm>
          <a:custGeom>
            <a:avLst/>
            <a:gdLst>
              <a:gd name="connsiteX0" fmla="*/ 0 w 5335903"/>
              <a:gd name="connsiteY0" fmla="*/ 0 h 3281075"/>
              <a:gd name="connsiteX1" fmla="*/ 5335903 w 5335903"/>
              <a:gd name="connsiteY1" fmla="*/ 0 h 3281075"/>
              <a:gd name="connsiteX2" fmla="*/ 5335903 w 5335903"/>
              <a:gd name="connsiteY2" fmla="*/ 3281075 h 3281075"/>
              <a:gd name="connsiteX3" fmla="*/ 0 w 5335903"/>
              <a:gd name="connsiteY3" fmla="*/ 3281075 h 3281075"/>
            </a:gdLst>
            <a:ahLst/>
            <a:cxnLst>
              <a:cxn ang="0">
                <a:pos x="connsiteX0" y="connsiteY0"/>
              </a:cxn>
              <a:cxn ang="0">
                <a:pos x="connsiteX1" y="connsiteY1"/>
              </a:cxn>
              <a:cxn ang="0">
                <a:pos x="connsiteX2" y="connsiteY2"/>
              </a:cxn>
              <a:cxn ang="0">
                <a:pos x="connsiteX3" y="connsiteY3"/>
              </a:cxn>
            </a:cxnLst>
            <a:rect l="l" t="t" r="r" b="b"/>
            <a:pathLst>
              <a:path w="5335903" h="3281075">
                <a:moveTo>
                  <a:pt x="0" y="0"/>
                </a:moveTo>
                <a:lnTo>
                  <a:pt x="5335903" y="0"/>
                </a:lnTo>
                <a:lnTo>
                  <a:pt x="5335903" y="3281075"/>
                </a:lnTo>
                <a:lnTo>
                  <a:pt x="0" y="3281075"/>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26237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vå delar + nyckeltal">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7E46936-A1A1-2B43-5443-CE1A874E1FD6}"/>
              </a:ext>
            </a:extLst>
          </p:cNvPr>
          <p:cNvSpPr/>
          <p:nvPr userDrawn="1"/>
        </p:nvSpPr>
        <p:spPr>
          <a:xfrm>
            <a:off x="0" y="4533900"/>
            <a:ext cx="12192000" cy="2324100"/>
          </a:xfrm>
          <a:custGeom>
            <a:avLst/>
            <a:gdLst>
              <a:gd name="connsiteX0" fmla="*/ 12178349 w 12192000"/>
              <a:gd name="connsiteY0" fmla="*/ 0 h 2324100"/>
              <a:gd name="connsiteX1" fmla="*/ 12192000 w 12192000"/>
              <a:gd name="connsiteY1" fmla="*/ 0 h 2324100"/>
              <a:gd name="connsiteX2" fmla="*/ 12192000 w 12192000"/>
              <a:gd name="connsiteY2" fmla="*/ 2324100 h 2324100"/>
              <a:gd name="connsiteX3" fmla="*/ 0 w 12192000"/>
              <a:gd name="connsiteY3" fmla="*/ 2324100 h 2324100"/>
              <a:gd name="connsiteX4" fmla="*/ 0 w 12192000"/>
              <a:gd name="connsiteY4" fmla="*/ 496777 h 2324100"/>
              <a:gd name="connsiteX5" fmla="*/ 7690756 w 12192000"/>
              <a:gd name="connsiteY5" fmla="*/ 496777 h 2324100"/>
              <a:gd name="connsiteX6" fmla="*/ 11250385 w 12192000"/>
              <a:gd name="connsiteY6" fmla="*/ 496777 h 2324100"/>
              <a:gd name="connsiteX7" fmla="*/ 11566069 w 12192000"/>
              <a:gd name="connsiteY7" fmla="*/ 496777 h 2324100"/>
              <a:gd name="connsiteX8" fmla="*/ 12142810 w 12192000"/>
              <a:gd name="connsiteY8" fmla="*/ 114488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24100">
                <a:moveTo>
                  <a:pt x="12178349" y="0"/>
                </a:moveTo>
                <a:lnTo>
                  <a:pt x="12192000" y="0"/>
                </a:lnTo>
                <a:lnTo>
                  <a:pt x="12192000" y="2324100"/>
                </a:lnTo>
                <a:lnTo>
                  <a:pt x="0" y="2324100"/>
                </a:lnTo>
                <a:lnTo>
                  <a:pt x="0" y="496777"/>
                </a:lnTo>
                <a:lnTo>
                  <a:pt x="7690756" y="496777"/>
                </a:lnTo>
                <a:lnTo>
                  <a:pt x="11250385" y="496777"/>
                </a:lnTo>
                <a:lnTo>
                  <a:pt x="11566069" y="496777"/>
                </a:lnTo>
                <a:cubicBezTo>
                  <a:pt x="11825338" y="496777"/>
                  <a:pt x="12047789" y="339143"/>
                  <a:pt x="12142810" y="11448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lvl1pPr>
              <a:defRPr>
                <a:solidFill>
                  <a:schemeClr val="tx2"/>
                </a:solidFill>
              </a:defRPr>
            </a:lvl1pPr>
          </a:lstStyle>
          <a:p>
            <a:fld id="{17099060-DA3C-404A-9FCC-05353ACD7E98}"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2"/>
                </a:solidFill>
              </a:defRPr>
            </a:lvl1p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bg2"/>
                </a:solidFill>
              </a:defRPr>
            </a:lvl1pPr>
          </a:lstStyle>
          <a:p>
            <a:fld id="{20F5467F-CA83-4951-87CD-A29B72857444}" type="slidenum">
              <a:rPr lang="sv-SE" smtClean="0"/>
              <a:pPr/>
              <a:t>‹#›</a:t>
            </a:fld>
            <a:endParaRPr lang="sv-SE" dirty="0"/>
          </a:p>
        </p:txBody>
      </p:sp>
      <p:grpSp>
        <p:nvGrpSpPr>
          <p:cNvPr id="27" name="Graphic 8">
            <a:extLst>
              <a:ext uri="{FF2B5EF4-FFF2-40B4-BE49-F238E27FC236}">
                <a16:creationId xmlns:a16="http://schemas.microsoft.com/office/drawing/2014/main" id="{54D507E5-FEFF-B2A3-35AD-98F80C948259}"/>
              </a:ext>
            </a:extLst>
          </p:cNvPr>
          <p:cNvGrpSpPr/>
          <p:nvPr userDrawn="1"/>
        </p:nvGrpSpPr>
        <p:grpSpPr>
          <a:xfrm>
            <a:off x="10656093" y="6048375"/>
            <a:ext cx="1121569" cy="549925"/>
            <a:chOff x="9034498" y="4510087"/>
            <a:chExt cx="1690079" cy="828675"/>
          </a:xfrm>
          <a:solidFill>
            <a:srgbClr val="FFFFFF"/>
          </a:solidFill>
        </p:grpSpPr>
        <p:sp>
          <p:nvSpPr>
            <p:cNvPr id="28" name="Freeform: Shape 27">
              <a:extLst>
                <a:ext uri="{FF2B5EF4-FFF2-40B4-BE49-F238E27FC236}">
                  <a16:creationId xmlns:a16="http://schemas.microsoft.com/office/drawing/2014/main" id="{E4B63392-E170-60A9-05F7-D12C545F70F7}"/>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1055A0D8-3B81-CEAE-6535-C95328E79C98}"/>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30" name="Freeform: Shape 29">
              <a:extLst>
                <a:ext uri="{FF2B5EF4-FFF2-40B4-BE49-F238E27FC236}">
                  <a16:creationId xmlns:a16="http://schemas.microsoft.com/office/drawing/2014/main" id="{521F761E-9A9E-70E9-E678-57AD83C192B5}"/>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79BE5D85-F539-2405-7E77-230F73A90828}"/>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DA39D409-48DF-541A-FCF5-4D5E9A3ED989}"/>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sp>
        <p:nvSpPr>
          <p:cNvPr id="6" name="Title 5">
            <a:extLst>
              <a:ext uri="{FF2B5EF4-FFF2-40B4-BE49-F238E27FC236}">
                <a16:creationId xmlns:a16="http://schemas.microsoft.com/office/drawing/2014/main" id="{F4D20864-0062-9196-419A-F0EF78001613}"/>
              </a:ext>
            </a:extLst>
          </p:cNvPr>
          <p:cNvSpPr>
            <a:spLocks noGrp="1"/>
          </p:cNvSpPr>
          <p:nvPr>
            <p:ph type="title" hasCustomPrompt="1"/>
          </p:nvPr>
        </p:nvSpPr>
        <p:spPr>
          <a:xfrm>
            <a:off x="429026" y="476251"/>
            <a:ext cx="11313371" cy="976313"/>
          </a:xfrm>
          <a:prstGeom prst="rect">
            <a:avLst/>
          </a:prstGeom>
        </p:spPr>
        <p:txBody>
          <a:bodyPr/>
          <a:lstStyle>
            <a:lvl1pPr>
              <a:defRPr/>
            </a:lvl1pPr>
          </a:lstStyle>
          <a:p>
            <a:r>
              <a:rPr lang="sv-SE" dirty="0"/>
              <a:t>Rubrik</a:t>
            </a:r>
          </a:p>
        </p:txBody>
      </p:sp>
      <p:sp>
        <p:nvSpPr>
          <p:cNvPr id="15" name="Text Placeholder 6">
            <a:extLst>
              <a:ext uri="{FF2B5EF4-FFF2-40B4-BE49-F238E27FC236}">
                <a16:creationId xmlns:a16="http://schemas.microsoft.com/office/drawing/2014/main" id="{5698FE32-AAD2-BD77-209E-E8DE478DFB5E}"/>
              </a:ext>
            </a:extLst>
          </p:cNvPr>
          <p:cNvSpPr>
            <a:spLocks noGrp="1"/>
          </p:cNvSpPr>
          <p:nvPr>
            <p:ph type="body" sz="quarter" idx="13" hasCustomPrompt="1"/>
          </p:nvPr>
        </p:nvSpPr>
        <p:spPr>
          <a:xfrm>
            <a:off x="1450973"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6" name="Text Placeholder 6">
            <a:extLst>
              <a:ext uri="{FF2B5EF4-FFF2-40B4-BE49-F238E27FC236}">
                <a16:creationId xmlns:a16="http://schemas.microsoft.com/office/drawing/2014/main" id="{8DBC6BB0-9C34-CF7E-4FCF-89B271A3DC6E}"/>
              </a:ext>
            </a:extLst>
          </p:cNvPr>
          <p:cNvSpPr>
            <a:spLocks noGrp="1"/>
          </p:cNvSpPr>
          <p:nvPr>
            <p:ph type="body" sz="quarter" idx="14" hasCustomPrompt="1"/>
          </p:nvPr>
        </p:nvSpPr>
        <p:spPr>
          <a:xfrm>
            <a:off x="3790670"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17" name="Text Placeholder 6">
            <a:extLst>
              <a:ext uri="{FF2B5EF4-FFF2-40B4-BE49-F238E27FC236}">
                <a16:creationId xmlns:a16="http://schemas.microsoft.com/office/drawing/2014/main" id="{32F6C424-64F6-BC97-9B9D-155FD6F6CA7A}"/>
              </a:ext>
            </a:extLst>
          </p:cNvPr>
          <p:cNvSpPr>
            <a:spLocks noGrp="1"/>
          </p:cNvSpPr>
          <p:nvPr>
            <p:ph type="body" sz="quarter" idx="15" hasCustomPrompt="1"/>
          </p:nvPr>
        </p:nvSpPr>
        <p:spPr>
          <a:xfrm>
            <a:off x="6130367"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0" name="Text Placeholder 6">
            <a:extLst>
              <a:ext uri="{FF2B5EF4-FFF2-40B4-BE49-F238E27FC236}">
                <a16:creationId xmlns:a16="http://schemas.microsoft.com/office/drawing/2014/main" id="{61313405-2C2B-DDE4-3096-C596A5500C06}"/>
              </a:ext>
            </a:extLst>
          </p:cNvPr>
          <p:cNvSpPr>
            <a:spLocks noGrp="1"/>
          </p:cNvSpPr>
          <p:nvPr>
            <p:ph type="body" sz="quarter" idx="16" hasCustomPrompt="1"/>
          </p:nvPr>
        </p:nvSpPr>
        <p:spPr>
          <a:xfrm>
            <a:off x="8470064" y="5281611"/>
            <a:ext cx="2160000" cy="1260000"/>
          </a:xfrm>
          <a:prstGeom prst="rect">
            <a:avLst/>
          </a:prstGeom>
        </p:spPr>
        <p:txBody>
          <a:bodyPr/>
          <a:lstStyle>
            <a:lvl1pPr marL="0" indent="0" algn="ctr">
              <a:lnSpc>
                <a:spcPct val="90000"/>
              </a:lnSpc>
              <a:buNone/>
              <a:defRPr sz="6000">
                <a:solidFill>
                  <a:schemeClr val="bg1"/>
                </a:solidFill>
                <a:latin typeface="+mj-lt"/>
              </a:defRPr>
            </a:lvl1pPr>
            <a:lvl2pPr marL="457200" indent="-457200" algn="ctr">
              <a:lnSpc>
                <a:spcPct val="90000"/>
              </a:lnSpc>
              <a:buNone/>
              <a:tabLst/>
              <a:defRPr sz="1200">
                <a:solidFill>
                  <a:schemeClr val="bg1"/>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a:t>
            </a:r>
          </a:p>
          <a:p>
            <a:pPr lvl="1"/>
            <a:r>
              <a:rPr lang="sv-SE"/>
              <a:t>Second level</a:t>
            </a:r>
            <a:endParaRPr lang="sv-SE" dirty="0"/>
          </a:p>
        </p:txBody>
      </p:sp>
      <p:sp>
        <p:nvSpPr>
          <p:cNvPr id="21" name="Platshållare för innehåll 20">
            <a:extLst>
              <a:ext uri="{FF2B5EF4-FFF2-40B4-BE49-F238E27FC236}">
                <a16:creationId xmlns:a16="http://schemas.microsoft.com/office/drawing/2014/main" id="{17412F03-A5DF-FEA2-C95A-827CC9332BA0}"/>
              </a:ext>
            </a:extLst>
          </p:cNvPr>
          <p:cNvSpPr>
            <a:spLocks noGrp="1"/>
          </p:cNvSpPr>
          <p:nvPr>
            <p:ph sz="quarter" idx="17"/>
          </p:nvPr>
        </p:nvSpPr>
        <p:spPr>
          <a:xfrm>
            <a:off x="442912" y="1990725"/>
            <a:ext cx="5335905" cy="2859089"/>
          </a:xfrm>
          <a:custGeom>
            <a:avLst/>
            <a:gdLst>
              <a:gd name="connsiteX0" fmla="*/ 0 w 5335905"/>
              <a:gd name="connsiteY0" fmla="*/ 0 h 2859089"/>
              <a:gd name="connsiteX1" fmla="*/ 5335905 w 5335905"/>
              <a:gd name="connsiteY1" fmla="*/ 0 h 2859089"/>
              <a:gd name="connsiteX2" fmla="*/ 5335905 w 5335905"/>
              <a:gd name="connsiteY2" fmla="*/ 2859089 h 2859089"/>
              <a:gd name="connsiteX3" fmla="*/ 0 w 5335905"/>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5" h="2859089">
                <a:moveTo>
                  <a:pt x="0" y="0"/>
                </a:moveTo>
                <a:lnTo>
                  <a:pt x="5335905" y="0"/>
                </a:lnTo>
                <a:lnTo>
                  <a:pt x="5335905"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4" name="Platshållare för innehåll 23">
            <a:extLst>
              <a:ext uri="{FF2B5EF4-FFF2-40B4-BE49-F238E27FC236}">
                <a16:creationId xmlns:a16="http://schemas.microsoft.com/office/drawing/2014/main" id="{EE37C7F5-E2FA-9FF7-E4CF-82066C4011A2}"/>
              </a:ext>
            </a:extLst>
          </p:cNvPr>
          <p:cNvSpPr>
            <a:spLocks noGrp="1"/>
          </p:cNvSpPr>
          <p:nvPr>
            <p:ph sz="quarter" idx="18"/>
          </p:nvPr>
        </p:nvSpPr>
        <p:spPr>
          <a:xfrm>
            <a:off x="6413184" y="1990725"/>
            <a:ext cx="5335903" cy="2859089"/>
          </a:xfrm>
          <a:custGeom>
            <a:avLst/>
            <a:gdLst>
              <a:gd name="connsiteX0" fmla="*/ 0 w 5335903"/>
              <a:gd name="connsiteY0" fmla="*/ 0 h 2859089"/>
              <a:gd name="connsiteX1" fmla="*/ 5335903 w 5335903"/>
              <a:gd name="connsiteY1" fmla="*/ 0 h 2859089"/>
              <a:gd name="connsiteX2" fmla="*/ 5335903 w 5335903"/>
              <a:gd name="connsiteY2" fmla="*/ 2859089 h 2859089"/>
              <a:gd name="connsiteX3" fmla="*/ 0 w 5335903"/>
              <a:gd name="connsiteY3" fmla="*/ 2859089 h 2859089"/>
            </a:gdLst>
            <a:ahLst/>
            <a:cxnLst>
              <a:cxn ang="0">
                <a:pos x="connsiteX0" y="connsiteY0"/>
              </a:cxn>
              <a:cxn ang="0">
                <a:pos x="connsiteX1" y="connsiteY1"/>
              </a:cxn>
              <a:cxn ang="0">
                <a:pos x="connsiteX2" y="connsiteY2"/>
              </a:cxn>
              <a:cxn ang="0">
                <a:pos x="connsiteX3" y="connsiteY3"/>
              </a:cxn>
            </a:cxnLst>
            <a:rect l="l" t="t" r="r" b="b"/>
            <a:pathLst>
              <a:path w="5335903" h="2859089">
                <a:moveTo>
                  <a:pt x="0" y="0"/>
                </a:moveTo>
                <a:lnTo>
                  <a:pt x="5335903" y="0"/>
                </a:lnTo>
                <a:lnTo>
                  <a:pt x="5335903" y="2859089"/>
                </a:lnTo>
                <a:lnTo>
                  <a:pt x="0" y="2859089"/>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97066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 fyra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AFCC1-31A9-B633-A04D-380B5DE3D328}"/>
              </a:ext>
            </a:extLst>
          </p:cNvPr>
          <p:cNvSpPr>
            <a:spLocks noGrp="1"/>
          </p:cNvSpPr>
          <p:nvPr>
            <p:ph type="title" hasCustomPrompt="1"/>
          </p:nvPr>
        </p:nvSpPr>
        <p:spPr>
          <a:xfrm>
            <a:off x="442914" y="4984751"/>
            <a:ext cx="10190162" cy="976313"/>
          </a:xfrm>
          <a:prstGeom prst="rect">
            <a:avLst/>
          </a:prstGeom>
        </p:spPr>
        <p:txBody>
          <a:bodyPr/>
          <a:lstStyle>
            <a:lvl1pPr>
              <a:defRPr>
                <a:solidFill>
                  <a:schemeClr val="tx2"/>
                </a:solidFill>
              </a:defRPr>
            </a:lvl1pPr>
          </a:lstStyle>
          <a:p>
            <a:r>
              <a:rPr lang="sv-SE" dirty="0"/>
              <a:t>Rubrik</a:t>
            </a:r>
          </a:p>
        </p:txBody>
      </p:sp>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C91F89CF-EDB0-4D95-96E4-682931D2F70F}"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8" name="Text Placeholder 39">
            <a:extLst>
              <a:ext uri="{FF2B5EF4-FFF2-40B4-BE49-F238E27FC236}">
                <a16:creationId xmlns:a16="http://schemas.microsoft.com/office/drawing/2014/main" id="{8BA015F6-3311-8449-F958-EFA198DAB49E}"/>
              </a:ext>
            </a:extLst>
          </p:cNvPr>
          <p:cNvSpPr>
            <a:spLocks noGrp="1"/>
          </p:cNvSpPr>
          <p:nvPr>
            <p:ph type="body" sz="quarter" idx="17" hasCustomPrompt="1"/>
          </p:nvPr>
        </p:nvSpPr>
        <p:spPr>
          <a:xfrm>
            <a:off x="442912" y="4399914"/>
            <a:ext cx="2646364" cy="366986"/>
          </a:xfrm>
          <a:prstGeom prst="rect">
            <a:avLst/>
          </a:prstGeom>
        </p:spPr>
        <p:txBody>
          <a:bodyPr/>
          <a:lstStyle>
            <a:lvl1pPr marL="0" indent="0">
              <a:buNone/>
              <a:defRPr sz="1200"/>
            </a:lvl1pPr>
          </a:lstStyle>
          <a:p>
            <a:pPr lvl="0"/>
            <a:r>
              <a:rPr lang="sv-SE" dirty="0"/>
              <a:t>Underrubrik</a:t>
            </a:r>
          </a:p>
        </p:txBody>
      </p:sp>
      <p:sp>
        <p:nvSpPr>
          <p:cNvPr id="23" name="Text Placeholder 39">
            <a:extLst>
              <a:ext uri="{FF2B5EF4-FFF2-40B4-BE49-F238E27FC236}">
                <a16:creationId xmlns:a16="http://schemas.microsoft.com/office/drawing/2014/main" id="{0282731B-07AF-43B5-5E76-3F0B18E056C0}"/>
              </a:ext>
            </a:extLst>
          </p:cNvPr>
          <p:cNvSpPr>
            <a:spLocks noGrp="1"/>
          </p:cNvSpPr>
          <p:nvPr>
            <p:ph type="body" sz="quarter" idx="18" hasCustomPrompt="1"/>
          </p:nvPr>
        </p:nvSpPr>
        <p:spPr>
          <a:xfrm>
            <a:off x="3327440" y="4399914"/>
            <a:ext cx="2646364" cy="366986"/>
          </a:xfrm>
          <a:prstGeom prst="rect">
            <a:avLst/>
          </a:prstGeom>
        </p:spPr>
        <p:txBody>
          <a:bodyPr/>
          <a:lstStyle>
            <a:lvl1pPr marL="0" indent="0">
              <a:buNone/>
              <a:defRPr sz="1200"/>
            </a:lvl1pPr>
          </a:lstStyle>
          <a:p>
            <a:pPr lvl="0"/>
            <a:r>
              <a:rPr lang="sv-SE" dirty="0"/>
              <a:t>Underrubrik</a:t>
            </a:r>
          </a:p>
        </p:txBody>
      </p:sp>
      <p:sp>
        <p:nvSpPr>
          <p:cNvPr id="24" name="Text Placeholder 39">
            <a:extLst>
              <a:ext uri="{FF2B5EF4-FFF2-40B4-BE49-F238E27FC236}">
                <a16:creationId xmlns:a16="http://schemas.microsoft.com/office/drawing/2014/main" id="{6D1E05C8-4B84-E8CA-07F5-4D1E1689F248}"/>
              </a:ext>
            </a:extLst>
          </p:cNvPr>
          <p:cNvSpPr>
            <a:spLocks noGrp="1"/>
          </p:cNvSpPr>
          <p:nvPr>
            <p:ph type="body" sz="quarter" idx="19" hasCustomPrompt="1"/>
          </p:nvPr>
        </p:nvSpPr>
        <p:spPr>
          <a:xfrm>
            <a:off x="6211968" y="4399914"/>
            <a:ext cx="2646364" cy="366986"/>
          </a:xfrm>
          <a:prstGeom prst="rect">
            <a:avLst/>
          </a:prstGeom>
        </p:spPr>
        <p:txBody>
          <a:bodyPr/>
          <a:lstStyle>
            <a:lvl1pPr marL="0" indent="0">
              <a:buNone/>
              <a:defRPr sz="1200"/>
            </a:lvl1pPr>
          </a:lstStyle>
          <a:p>
            <a:pPr lvl="0"/>
            <a:r>
              <a:rPr lang="sv-SE" dirty="0"/>
              <a:t>Underrubrik</a:t>
            </a:r>
          </a:p>
        </p:txBody>
      </p:sp>
      <p:sp>
        <p:nvSpPr>
          <p:cNvPr id="25" name="Text Placeholder 39">
            <a:extLst>
              <a:ext uri="{FF2B5EF4-FFF2-40B4-BE49-F238E27FC236}">
                <a16:creationId xmlns:a16="http://schemas.microsoft.com/office/drawing/2014/main" id="{6C93747A-7A69-0025-EC81-C60A994A0BA4}"/>
              </a:ext>
            </a:extLst>
          </p:cNvPr>
          <p:cNvSpPr>
            <a:spLocks noGrp="1"/>
          </p:cNvSpPr>
          <p:nvPr>
            <p:ph type="body" sz="quarter" idx="20" hasCustomPrompt="1"/>
          </p:nvPr>
        </p:nvSpPr>
        <p:spPr>
          <a:xfrm>
            <a:off x="9096496" y="4399914"/>
            <a:ext cx="2646364" cy="366986"/>
          </a:xfrm>
          <a:prstGeom prst="rect">
            <a:avLst/>
          </a:prstGeom>
        </p:spPr>
        <p:txBody>
          <a:bodyPr/>
          <a:lstStyle>
            <a:lvl1pPr marL="0" indent="0">
              <a:buNone/>
              <a:defRPr sz="1200"/>
            </a:lvl1pPr>
          </a:lstStyle>
          <a:p>
            <a:pPr lvl="0"/>
            <a:r>
              <a:rPr lang="sv-SE" dirty="0"/>
              <a:t>Underrubrik</a:t>
            </a:r>
          </a:p>
        </p:txBody>
      </p:sp>
      <p:sp>
        <p:nvSpPr>
          <p:cNvPr id="26" name="Text Placeholder 32">
            <a:extLst>
              <a:ext uri="{FF2B5EF4-FFF2-40B4-BE49-F238E27FC236}">
                <a16:creationId xmlns:a16="http://schemas.microsoft.com/office/drawing/2014/main" id="{8335CE77-2B04-8449-A237-DDAAD74DF753}"/>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7" name="Text Placeholder 39">
            <a:extLst>
              <a:ext uri="{FF2B5EF4-FFF2-40B4-BE49-F238E27FC236}">
                <a16:creationId xmlns:a16="http://schemas.microsoft.com/office/drawing/2014/main" id="{47FA160B-FC97-3BC0-FB77-9900F594B666}"/>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8" name="Text Placeholder 35">
            <a:extLst>
              <a:ext uri="{FF2B5EF4-FFF2-40B4-BE49-F238E27FC236}">
                <a16:creationId xmlns:a16="http://schemas.microsoft.com/office/drawing/2014/main" id="{6F2F2C3F-CE9E-9F04-53AC-CB0AD9462751}"/>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9" name="Text Placeholder 39">
            <a:extLst>
              <a:ext uri="{FF2B5EF4-FFF2-40B4-BE49-F238E27FC236}">
                <a16:creationId xmlns:a16="http://schemas.microsoft.com/office/drawing/2014/main" id="{DCB9E557-6356-34E1-4F18-123B459748EE}"/>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0" name="Text Placeholder 36">
            <a:extLst>
              <a:ext uri="{FF2B5EF4-FFF2-40B4-BE49-F238E27FC236}">
                <a16:creationId xmlns:a16="http://schemas.microsoft.com/office/drawing/2014/main" id="{2295D962-D872-E646-815E-08F7711B1199}"/>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6FEB0C73-1238-8E68-3F7D-5F171D860FCF}"/>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2" name="Text Placeholder 37">
            <a:extLst>
              <a:ext uri="{FF2B5EF4-FFF2-40B4-BE49-F238E27FC236}">
                <a16:creationId xmlns:a16="http://schemas.microsoft.com/office/drawing/2014/main" id="{875B22C9-8320-DD89-8B68-71003FD05EBB}"/>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4" name="Text Placeholder 39">
            <a:extLst>
              <a:ext uri="{FF2B5EF4-FFF2-40B4-BE49-F238E27FC236}">
                <a16:creationId xmlns:a16="http://schemas.microsoft.com/office/drawing/2014/main" id="{B88F63C4-A41F-734D-2059-045C93DE13F6}"/>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Tree>
    <p:extLst>
      <p:ext uri="{BB962C8B-B14F-4D97-AF65-F5344CB8AC3E}">
        <p14:creationId xmlns:p14="http://schemas.microsoft.com/office/powerpoint/2010/main" val="133806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spal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C96BF717-8DDC-4AFD-BA0E-D6815E05BE11}"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7" name="Text Placeholder 32">
            <a:extLst>
              <a:ext uri="{FF2B5EF4-FFF2-40B4-BE49-F238E27FC236}">
                <a16:creationId xmlns:a16="http://schemas.microsoft.com/office/drawing/2014/main" id="{BFA96E10-A75E-61BF-A479-4AFC57FA8F52}"/>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18" name="Text Placeholder 39">
            <a:extLst>
              <a:ext uri="{FF2B5EF4-FFF2-40B4-BE49-F238E27FC236}">
                <a16:creationId xmlns:a16="http://schemas.microsoft.com/office/drawing/2014/main" id="{5AB4ADDD-D028-E63E-1846-05A0029112B7}"/>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3" name="Text Placeholder 39">
            <a:extLst>
              <a:ext uri="{FF2B5EF4-FFF2-40B4-BE49-F238E27FC236}">
                <a16:creationId xmlns:a16="http://schemas.microsoft.com/office/drawing/2014/main" id="{ED2AB1C0-2D00-4BEA-7BB6-8074CAD466B4}"/>
              </a:ext>
            </a:extLst>
          </p:cNvPr>
          <p:cNvSpPr>
            <a:spLocks noGrp="1"/>
          </p:cNvSpPr>
          <p:nvPr>
            <p:ph type="body" sz="quarter" idx="17" hasCustomPrompt="1"/>
          </p:nvPr>
        </p:nvSpPr>
        <p:spPr>
          <a:xfrm>
            <a:off x="442912" y="4399914"/>
            <a:ext cx="2646364" cy="1422549"/>
          </a:xfrm>
          <a:prstGeom prst="rect">
            <a:avLst/>
          </a:prstGeom>
        </p:spPr>
        <p:txBody>
          <a:bodyPr/>
          <a:lstStyle>
            <a:lvl1pPr marL="0" indent="0">
              <a:buNone/>
              <a:defRPr sz="1200"/>
            </a:lvl1pPr>
          </a:lstStyle>
          <a:p>
            <a:pPr lvl="0"/>
            <a:r>
              <a:rPr lang="sv-SE" dirty="0"/>
              <a:t>Text</a:t>
            </a:r>
          </a:p>
        </p:txBody>
      </p:sp>
      <p:sp>
        <p:nvSpPr>
          <p:cNvPr id="24" name="Text Placeholder 35">
            <a:extLst>
              <a:ext uri="{FF2B5EF4-FFF2-40B4-BE49-F238E27FC236}">
                <a16:creationId xmlns:a16="http://schemas.microsoft.com/office/drawing/2014/main" id="{7662F261-51EA-D241-0FA0-1265A9A6148A}"/>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5" name="Text Placeholder 39">
            <a:extLst>
              <a:ext uri="{FF2B5EF4-FFF2-40B4-BE49-F238E27FC236}">
                <a16:creationId xmlns:a16="http://schemas.microsoft.com/office/drawing/2014/main" id="{2090AA67-090C-E6BD-14D6-A4A0AA391708}"/>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6" name="Text Placeholder 39">
            <a:extLst>
              <a:ext uri="{FF2B5EF4-FFF2-40B4-BE49-F238E27FC236}">
                <a16:creationId xmlns:a16="http://schemas.microsoft.com/office/drawing/2014/main" id="{F2EBDBAF-B6D9-242B-E268-04A1677AE3E0}"/>
              </a:ext>
            </a:extLst>
          </p:cNvPr>
          <p:cNvSpPr>
            <a:spLocks noGrp="1"/>
          </p:cNvSpPr>
          <p:nvPr>
            <p:ph type="body" sz="quarter" idx="18" hasCustomPrompt="1"/>
          </p:nvPr>
        </p:nvSpPr>
        <p:spPr>
          <a:xfrm>
            <a:off x="3327440" y="4399914"/>
            <a:ext cx="2646364" cy="1422549"/>
          </a:xfrm>
          <a:prstGeom prst="rect">
            <a:avLst/>
          </a:prstGeom>
        </p:spPr>
        <p:txBody>
          <a:bodyPr/>
          <a:lstStyle>
            <a:lvl1pPr marL="0" indent="0">
              <a:buNone/>
              <a:defRPr sz="1200"/>
            </a:lvl1pPr>
          </a:lstStyle>
          <a:p>
            <a:pPr lvl="0"/>
            <a:r>
              <a:rPr lang="sv-SE" dirty="0"/>
              <a:t>Text</a:t>
            </a:r>
          </a:p>
        </p:txBody>
      </p:sp>
      <p:sp>
        <p:nvSpPr>
          <p:cNvPr id="27" name="Text Placeholder 36">
            <a:extLst>
              <a:ext uri="{FF2B5EF4-FFF2-40B4-BE49-F238E27FC236}">
                <a16:creationId xmlns:a16="http://schemas.microsoft.com/office/drawing/2014/main" id="{868C92A8-EBB7-C8F9-0606-0E7FD851873B}"/>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28" name="Text Placeholder 39">
            <a:extLst>
              <a:ext uri="{FF2B5EF4-FFF2-40B4-BE49-F238E27FC236}">
                <a16:creationId xmlns:a16="http://schemas.microsoft.com/office/drawing/2014/main" id="{7642E41A-91C4-C4D5-DE90-76DFA9E8DC44}"/>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29" name="Text Placeholder 39">
            <a:extLst>
              <a:ext uri="{FF2B5EF4-FFF2-40B4-BE49-F238E27FC236}">
                <a16:creationId xmlns:a16="http://schemas.microsoft.com/office/drawing/2014/main" id="{FEB24ECB-569B-E985-B08D-7E30E80F7256}"/>
              </a:ext>
            </a:extLst>
          </p:cNvPr>
          <p:cNvSpPr>
            <a:spLocks noGrp="1"/>
          </p:cNvSpPr>
          <p:nvPr>
            <p:ph type="body" sz="quarter" idx="19" hasCustomPrompt="1"/>
          </p:nvPr>
        </p:nvSpPr>
        <p:spPr>
          <a:xfrm>
            <a:off x="6211968" y="4399914"/>
            <a:ext cx="2646364" cy="1422549"/>
          </a:xfrm>
          <a:prstGeom prst="rect">
            <a:avLst/>
          </a:prstGeom>
        </p:spPr>
        <p:txBody>
          <a:bodyPr/>
          <a:lstStyle>
            <a:lvl1pPr marL="0" indent="0">
              <a:buNone/>
              <a:defRPr sz="1200"/>
            </a:lvl1pPr>
          </a:lstStyle>
          <a:p>
            <a:pPr lvl="0"/>
            <a:r>
              <a:rPr lang="sv-SE" dirty="0"/>
              <a:t>Text</a:t>
            </a:r>
          </a:p>
        </p:txBody>
      </p:sp>
      <p:sp>
        <p:nvSpPr>
          <p:cNvPr id="30" name="Text Placeholder 37">
            <a:extLst>
              <a:ext uri="{FF2B5EF4-FFF2-40B4-BE49-F238E27FC236}">
                <a16:creationId xmlns:a16="http://schemas.microsoft.com/office/drawing/2014/main" id="{F6BDA0D9-8198-57CC-D1F0-8C64721E0871}"/>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31" name="Text Placeholder 39">
            <a:extLst>
              <a:ext uri="{FF2B5EF4-FFF2-40B4-BE49-F238E27FC236}">
                <a16:creationId xmlns:a16="http://schemas.microsoft.com/office/drawing/2014/main" id="{D2BC9CD2-D64C-4472-087B-75F667FF8DFC}"/>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solidFill>
                  <a:schemeClr val="bg1"/>
                </a:solidFill>
              </a:defRPr>
            </a:lvl1pPr>
          </a:lstStyle>
          <a:p>
            <a:pPr lvl="0"/>
            <a:r>
              <a:rPr lang="sv-SE" dirty="0"/>
              <a:t>Rubrik</a:t>
            </a:r>
          </a:p>
        </p:txBody>
      </p:sp>
      <p:sp>
        <p:nvSpPr>
          <p:cNvPr id="32" name="Text Placeholder 39">
            <a:extLst>
              <a:ext uri="{FF2B5EF4-FFF2-40B4-BE49-F238E27FC236}">
                <a16:creationId xmlns:a16="http://schemas.microsoft.com/office/drawing/2014/main" id="{DE45E245-8D00-30D5-6D47-E483C5126DB0}"/>
              </a:ext>
            </a:extLst>
          </p:cNvPr>
          <p:cNvSpPr>
            <a:spLocks noGrp="1"/>
          </p:cNvSpPr>
          <p:nvPr>
            <p:ph type="body" sz="quarter" idx="20" hasCustomPrompt="1"/>
          </p:nvPr>
        </p:nvSpPr>
        <p:spPr>
          <a:xfrm>
            <a:off x="9096496" y="4399914"/>
            <a:ext cx="2646364" cy="1422549"/>
          </a:xfrm>
          <a:prstGeom prst="rect">
            <a:avLst/>
          </a:prstGeom>
        </p:spPr>
        <p:txBody>
          <a:bodyPr/>
          <a:lstStyle>
            <a:lvl1pPr marL="0" indent="0">
              <a:buNone/>
              <a:defRPr sz="1200"/>
            </a:lvl1pPr>
          </a:lstStyle>
          <a:p>
            <a:pPr lvl="0"/>
            <a:r>
              <a:rPr lang="sv-SE" dirty="0"/>
              <a:t>Text</a:t>
            </a:r>
          </a:p>
        </p:txBody>
      </p:sp>
    </p:spTree>
    <p:extLst>
      <p:ext uri="{BB962C8B-B14F-4D97-AF65-F5344CB8AC3E}">
        <p14:creationId xmlns:p14="http://schemas.microsoft.com/office/powerpoint/2010/main" val="3459851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hasCustomPrompt="1"/>
          </p:nvPr>
        </p:nvSpPr>
        <p:spPr>
          <a:xfrm>
            <a:off x="442914" y="476251"/>
            <a:ext cx="10910886" cy="976313"/>
          </a:xfrm>
          <a:prstGeom prst="rect">
            <a:avLst/>
          </a:prstGeom>
        </p:spPr>
        <p:txBody>
          <a:bodyPr/>
          <a:lstStyle>
            <a:lvl1pPr>
              <a:defRPr/>
            </a:lvl1pPr>
          </a:lstStyle>
          <a:p>
            <a:r>
              <a:rPr lang="sv-SE" dirty="0"/>
              <a:t>Rubrik</a:t>
            </a:r>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p>
            <a:fld id="{6B58EC47-A94B-470C-B6BE-8AB9E84CCC5D}"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26638237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p:txBody>
          <a:bodyPr/>
          <a:lstStyle/>
          <a:p>
            <a:fld id="{0E4DB231-15BA-465E-93F5-AA562313088F}" type="datetime1">
              <a:rPr lang="sv-SE" smtClean="0"/>
              <a:t>2024-06-04</a:t>
            </a:fld>
            <a:endParaRPr lang="sv-SE" dirty="0"/>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r>
              <a:rPr lang="sv-SE"/>
              <a:t>CAG</a:t>
            </a:r>
            <a:endParaRPr lang="sv-SE" dirty="0"/>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sv-SE" smtClean="0"/>
              <a:t>‹#›</a:t>
            </a:fld>
            <a:endParaRPr lang="sv-SE" dirty="0"/>
          </a:p>
        </p:txBody>
      </p:sp>
    </p:spTree>
    <p:extLst>
      <p:ext uri="{BB962C8B-B14F-4D97-AF65-F5344CB8AC3E}">
        <p14:creationId xmlns:p14="http://schemas.microsoft.com/office/powerpoint/2010/main" val="2731122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gen bild hög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C4DEFB78-6DEA-4FFC-B2CE-93CE0705A70A}"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0C9EB426-4EE1-0AD5-3280-BB7D1591DF2C}"/>
              </a:ext>
            </a:extLst>
          </p:cNvPr>
          <p:cNvSpPr>
            <a:spLocks noGrp="1"/>
          </p:cNvSpPr>
          <p:nvPr>
            <p:ph type="title" hasCustomPrompt="1"/>
          </p:nvPr>
        </p:nvSpPr>
        <p:spPr>
          <a:xfrm>
            <a:off x="442913" y="476251"/>
            <a:ext cx="6745681" cy="976313"/>
          </a:xfrm>
          <a:prstGeom prst="rect">
            <a:avLst/>
          </a:prstGeom>
        </p:spPr>
        <p:txBody>
          <a:bodyPr anchor="b"/>
          <a:lstStyle>
            <a:lvl1pPr>
              <a:defRPr>
                <a:solidFill>
                  <a:schemeClr val="tx2"/>
                </a:solidFill>
              </a:defRPr>
            </a:lvl1pPr>
          </a:lstStyle>
          <a:p>
            <a:r>
              <a:rPr lang="sv-SE" dirty="0"/>
              <a:t>Rubrik</a:t>
            </a:r>
          </a:p>
        </p:txBody>
      </p:sp>
      <p:sp>
        <p:nvSpPr>
          <p:cNvPr id="12" name="Platshållare för innehåll 11">
            <a:extLst>
              <a:ext uri="{FF2B5EF4-FFF2-40B4-BE49-F238E27FC236}">
                <a16:creationId xmlns:a16="http://schemas.microsoft.com/office/drawing/2014/main" id="{C10495BA-F851-43F9-3064-1CBEF7D4FF1C}"/>
              </a:ext>
            </a:extLst>
          </p:cNvPr>
          <p:cNvSpPr>
            <a:spLocks noGrp="1"/>
          </p:cNvSpPr>
          <p:nvPr>
            <p:ph sz="quarter" idx="14"/>
          </p:nvPr>
        </p:nvSpPr>
        <p:spPr>
          <a:xfrm>
            <a:off x="453865" y="1990725"/>
            <a:ext cx="6734729" cy="3816063"/>
          </a:xfrm>
          <a:custGeom>
            <a:avLst/>
            <a:gdLst>
              <a:gd name="connsiteX0" fmla="*/ 0 w 6734729"/>
              <a:gd name="connsiteY0" fmla="*/ 0 h 3816063"/>
              <a:gd name="connsiteX1" fmla="*/ 6734729 w 6734729"/>
              <a:gd name="connsiteY1" fmla="*/ 0 h 3816063"/>
              <a:gd name="connsiteX2" fmla="*/ 6734729 w 6734729"/>
              <a:gd name="connsiteY2" fmla="*/ 3816063 h 3816063"/>
              <a:gd name="connsiteX3" fmla="*/ 0 w 6734729"/>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6734729" h="3816063">
                <a:moveTo>
                  <a:pt x="0" y="0"/>
                </a:moveTo>
                <a:lnTo>
                  <a:pt x="6734729" y="0"/>
                </a:lnTo>
                <a:lnTo>
                  <a:pt x="6734729"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1597BF66-F934-0D6E-78E1-F686579466A5}"/>
              </a:ext>
            </a:extLst>
          </p:cNvPr>
          <p:cNvSpPr>
            <a:spLocks noGrp="1"/>
          </p:cNvSpPr>
          <p:nvPr>
            <p:ph type="pic" sz="quarter" idx="15"/>
          </p:nvPr>
        </p:nvSpPr>
        <p:spPr>
          <a:xfrm>
            <a:off x="7642458" y="737535"/>
            <a:ext cx="4106630" cy="4851133"/>
          </a:xfrm>
          <a:custGeom>
            <a:avLst/>
            <a:gdLst>
              <a:gd name="connsiteX0" fmla="*/ 76566 w 4106630"/>
              <a:gd name="connsiteY0" fmla="*/ 0 h 4851133"/>
              <a:gd name="connsiteX1" fmla="*/ 636528 w 4106630"/>
              <a:gd name="connsiteY1" fmla="*/ 0 h 4851133"/>
              <a:gd name="connsiteX2" fmla="*/ 3470102 w 4106630"/>
              <a:gd name="connsiteY2" fmla="*/ 0 h 4851133"/>
              <a:gd name="connsiteX3" fmla="*/ 4030064 w 4106630"/>
              <a:gd name="connsiteY3" fmla="*/ 0 h 4851133"/>
              <a:gd name="connsiteX4" fmla="*/ 4106630 w 4106630"/>
              <a:gd name="connsiteY4" fmla="*/ 76566 h 4851133"/>
              <a:gd name="connsiteX5" fmla="*/ 4106630 w 4106630"/>
              <a:gd name="connsiteY5" fmla="*/ 636528 h 4851133"/>
              <a:gd name="connsiteX6" fmla="*/ 4106630 w 4106630"/>
              <a:gd name="connsiteY6" fmla="*/ 1954365 h 4851133"/>
              <a:gd name="connsiteX7" fmla="*/ 4106630 w 4106630"/>
              <a:gd name="connsiteY7" fmla="*/ 4214605 h 4851133"/>
              <a:gd name="connsiteX8" fmla="*/ 3470102 w 4106630"/>
              <a:gd name="connsiteY8" fmla="*/ 4851133 h 4851133"/>
              <a:gd name="connsiteX9" fmla="*/ 1232872 w 4106630"/>
              <a:gd name="connsiteY9" fmla="*/ 4851133 h 4851133"/>
              <a:gd name="connsiteX10" fmla="*/ 636528 w 4106630"/>
              <a:gd name="connsiteY10" fmla="*/ 4851133 h 4851133"/>
              <a:gd name="connsiteX11" fmla="*/ 40070 w 4106630"/>
              <a:gd name="connsiteY11" fmla="*/ 4851133 h 4851133"/>
              <a:gd name="connsiteX12" fmla="*/ 0 w 4106630"/>
              <a:gd name="connsiteY12" fmla="*/ 4811063 h 4851133"/>
              <a:gd name="connsiteX13" fmla="*/ 0 w 4106630"/>
              <a:gd name="connsiteY13" fmla="*/ 4214605 h 4851133"/>
              <a:gd name="connsiteX14" fmla="*/ 0 w 4106630"/>
              <a:gd name="connsiteY14" fmla="*/ 3987915 h 4851133"/>
              <a:gd name="connsiteX15" fmla="*/ 0 w 4106630"/>
              <a:gd name="connsiteY15" fmla="*/ 1954365 h 4851133"/>
              <a:gd name="connsiteX16" fmla="*/ 0 w 4106630"/>
              <a:gd name="connsiteY16" fmla="*/ 636528 h 4851133"/>
              <a:gd name="connsiteX17" fmla="*/ 0 w 4106630"/>
              <a:gd name="connsiteY17" fmla="*/ 76566 h 4851133"/>
              <a:gd name="connsiteX18" fmla="*/ 76566 w 4106630"/>
              <a:gd name="connsiteY18" fmla="*/ 0 h 485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06630" h="4851133">
                <a:moveTo>
                  <a:pt x="76566" y="0"/>
                </a:moveTo>
                <a:lnTo>
                  <a:pt x="636528" y="0"/>
                </a:lnTo>
                <a:lnTo>
                  <a:pt x="3470102" y="0"/>
                </a:lnTo>
                <a:lnTo>
                  <a:pt x="4030064" y="0"/>
                </a:lnTo>
                <a:cubicBezTo>
                  <a:pt x="4072350" y="0"/>
                  <a:pt x="4106630" y="34280"/>
                  <a:pt x="4106630" y="76566"/>
                </a:cubicBezTo>
                <a:lnTo>
                  <a:pt x="4106630" y="636528"/>
                </a:lnTo>
                <a:lnTo>
                  <a:pt x="4106630" y="1954365"/>
                </a:lnTo>
                <a:lnTo>
                  <a:pt x="4106630" y="4214605"/>
                </a:lnTo>
                <a:cubicBezTo>
                  <a:pt x="4106630" y="4566150"/>
                  <a:pt x="3821647" y="4851133"/>
                  <a:pt x="3470102" y="4851133"/>
                </a:cubicBezTo>
                <a:lnTo>
                  <a:pt x="1232872" y="4851133"/>
                </a:lnTo>
                <a:lnTo>
                  <a:pt x="636528" y="4851133"/>
                </a:lnTo>
                <a:lnTo>
                  <a:pt x="40070" y="4851133"/>
                </a:lnTo>
                <a:cubicBezTo>
                  <a:pt x="17940" y="4851133"/>
                  <a:pt x="0" y="4833193"/>
                  <a:pt x="0" y="4811063"/>
                </a:cubicBezTo>
                <a:lnTo>
                  <a:pt x="0" y="4214605"/>
                </a:lnTo>
                <a:lnTo>
                  <a:pt x="0" y="3987915"/>
                </a:lnTo>
                <a:lnTo>
                  <a:pt x="0" y="1954365"/>
                </a:lnTo>
                <a:lnTo>
                  <a:pt x="0" y="636528"/>
                </a:lnTo>
                <a:lnTo>
                  <a:pt x="0" y="76566"/>
                </a:lnTo>
                <a:cubicBezTo>
                  <a:pt x="0" y="34280"/>
                  <a:pt x="34280" y="0"/>
                  <a:pt x="76566" y="0"/>
                </a:cubicBezTo>
                <a:close/>
              </a:path>
            </a:pathLst>
          </a:custGeom>
          <a:solidFill>
            <a:schemeClr val="bg1">
              <a:lumMod val="95000"/>
            </a:schemeClr>
          </a:solidFill>
        </p:spPr>
        <p:txBody>
          <a:bodyPr wrap="square">
            <a:noAutofit/>
          </a:bodyPr>
          <a:lstStyle/>
          <a:p>
            <a:endParaRPr lang="sv-SE"/>
          </a:p>
        </p:txBody>
      </p:sp>
    </p:spTree>
    <p:extLst>
      <p:ext uri="{BB962C8B-B14F-4D97-AF65-F5344CB8AC3E}">
        <p14:creationId xmlns:p14="http://schemas.microsoft.com/office/powerpoint/2010/main" val="2861127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gen bild vänster">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80E8A59-FC3F-45B0-BBDA-2213F71057E2}"/>
              </a:ext>
            </a:extLst>
          </p:cNvPr>
          <p:cNvSpPr>
            <a:spLocks noGrp="1"/>
          </p:cNvSpPr>
          <p:nvPr>
            <p:ph type="dt" sz="half" idx="10"/>
          </p:nvPr>
        </p:nvSpPr>
        <p:spPr/>
        <p:txBody>
          <a:bodyPr/>
          <a:lstStyle/>
          <a:p>
            <a:fld id="{45E7B9D3-6BB4-4480-B966-1A670E560FAC}" type="datetime1">
              <a:rPr lang="sv-SE" smtClean="0"/>
              <a:t>2024-06-04</a:t>
            </a:fld>
            <a:endParaRPr lang="sv-SE" dirty="0"/>
          </a:p>
        </p:txBody>
      </p:sp>
      <p:sp>
        <p:nvSpPr>
          <p:cNvPr id="6" name="Footer Placeholder 5">
            <a:extLst>
              <a:ext uri="{FF2B5EF4-FFF2-40B4-BE49-F238E27FC236}">
                <a16:creationId xmlns:a16="http://schemas.microsoft.com/office/drawing/2014/main" id="{5D050BC4-61B5-47DF-BD90-9D92094A6583}"/>
              </a:ext>
            </a:extLst>
          </p:cNvPr>
          <p:cNvSpPr>
            <a:spLocks noGrp="1"/>
          </p:cNvSpPr>
          <p:nvPr>
            <p:ph type="ftr" sz="quarter" idx="11"/>
          </p:nvPr>
        </p:nvSpPr>
        <p:spPr/>
        <p:txBody>
          <a:bodyPr/>
          <a:lstStyle/>
          <a:p>
            <a:r>
              <a:rPr lang="sv-SE"/>
              <a:t>CAG</a:t>
            </a:r>
            <a:endParaRPr lang="sv-SE" dirty="0"/>
          </a:p>
        </p:txBody>
      </p:sp>
      <p:sp>
        <p:nvSpPr>
          <p:cNvPr id="7" name="Slide Number Placeholder 6">
            <a:extLst>
              <a:ext uri="{FF2B5EF4-FFF2-40B4-BE49-F238E27FC236}">
                <a16:creationId xmlns:a16="http://schemas.microsoft.com/office/drawing/2014/main" id="{84E410C5-C1C4-4D5C-992F-5F93237F90A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10" name="Title 17">
            <a:extLst>
              <a:ext uri="{FF2B5EF4-FFF2-40B4-BE49-F238E27FC236}">
                <a16:creationId xmlns:a16="http://schemas.microsoft.com/office/drawing/2014/main" id="{CE3AA5A2-4446-28E0-4B4A-241843D4C604}"/>
              </a:ext>
            </a:extLst>
          </p:cNvPr>
          <p:cNvSpPr>
            <a:spLocks noGrp="1"/>
          </p:cNvSpPr>
          <p:nvPr>
            <p:ph type="title" hasCustomPrompt="1"/>
          </p:nvPr>
        </p:nvSpPr>
        <p:spPr>
          <a:xfrm>
            <a:off x="442912" y="476251"/>
            <a:ext cx="11306175" cy="976313"/>
          </a:xfrm>
          <a:prstGeom prst="rect">
            <a:avLst/>
          </a:prstGeom>
        </p:spPr>
        <p:txBody>
          <a:bodyPr/>
          <a:lstStyle>
            <a:lvl1pPr>
              <a:defRPr>
                <a:solidFill>
                  <a:schemeClr val="tx2"/>
                </a:solidFill>
              </a:defRPr>
            </a:lvl1pPr>
          </a:lstStyle>
          <a:p>
            <a:r>
              <a:rPr lang="sv-SE" dirty="0"/>
              <a:t>Rubrik</a:t>
            </a:r>
          </a:p>
        </p:txBody>
      </p:sp>
      <p:sp>
        <p:nvSpPr>
          <p:cNvPr id="12" name="Platshållare för innehåll 11">
            <a:extLst>
              <a:ext uri="{FF2B5EF4-FFF2-40B4-BE49-F238E27FC236}">
                <a16:creationId xmlns:a16="http://schemas.microsoft.com/office/drawing/2014/main" id="{161A7316-825B-EF5C-4FD8-B39433B8DE41}"/>
              </a:ext>
            </a:extLst>
          </p:cNvPr>
          <p:cNvSpPr>
            <a:spLocks noGrp="1"/>
          </p:cNvSpPr>
          <p:nvPr>
            <p:ph sz="quarter" idx="14"/>
          </p:nvPr>
        </p:nvSpPr>
        <p:spPr>
          <a:xfrm>
            <a:off x="4503549" y="1990725"/>
            <a:ext cx="7245538" cy="3816063"/>
          </a:xfrm>
          <a:custGeom>
            <a:avLst/>
            <a:gdLst>
              <a:gd name="connsiteX0" fmla="*/ 0 w 7245538"/>
              <a:gd name="connsiteY0" fmla="*/ 0 h 3816063"/>
              <a:gd name="connsiteX1" fmla="*/ 7245538 w 7245538"/>
              <a:gd name="connsiteY1" fmla="*/ 0 h 3816063"/>
              <a:gd name="connsiteX2" fmla="*/ 7245538 w 7245538"/>
              <a:gd name="connsiteY2" fmla="*/ 3816063 h 3816063"/>
              <a:gd name="connsiteX3" fmla="*/ 0 w 7245538"/>
              <a:gd name="connsiteY3" fmla="*/ 3816063 h 3816063"/>
            </a:gdLst>
            <a:ahLst/>
            <a:cxnLst>
              <a:cxn ang="0">
                <a:pos x="connsiteX0" y="connsiteY0"/>
              </a:cxn>
              <a:cxn ang="0">
                <a:pos x="connsiteX1" y="connsiteY1"/>
              </a:cxn>
              <a:cxn ang="0">
                <a:pos x="connsiteX2" y="connsiteY2"/>
              </a:cxn>
              <a:cxn ang="0">
                <a:pos x="connsiteX3" y="connsiteY3"/>
              </a:cxn>
            </a:cxnLst>
            <a:rect l="l" t="t" r="r" b="b"/>
            <a:pathLst>
              <a:path w="7245538" h="3816063">
                <a:moveTo>
                  <a:pt x="0" y="0"/>
                </a:moveTo>
                <a:lnTo>
                  <a:pt x="7245538" y="0"/>
                </a:lnTo>
                <a:lnTo>
                  <a:pt x="7245538" y="3816063"/>
                </a:lnTo>
                <a:lnTo>
                  <a:pt x="0" y="3816063"/>
                </a:lnTo>
                <a:close/>
              </a:path>
            </a:pathLst>
          </a:custGeom>
        </p:spPr>
        <p:txBody>
          <a:bodyPr wrap="square">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bild 12">
            <a:extLst>
              <a:ext uri="{FF2B5EF4-FFF2-40B4-BE49-F238E27FC236}">
                <a16:creationId xmlns:a16="http://schemas.microsoft.com/office/drawing/2014/main" id="{997007C7-69D7-5A89-102C-69D907F17B64}"/>
              </a:ext>
            </a:extLst>
          </p:cNvPr>
          <p:cNvSpPr>
            <a:spLocks noGrp="1"/>
          </p:cNvSpPr>
          <p:nvPr>
            <p:ph type="pic" sz="quarter" idx="15"/>
          </p:nvPr>
        </p:nvSpPr>
        <p:spPr>
          <a:xfrm>
            <a:off x="453864" y="1721402"/>
            <a:ext cx="3595820" cy="4275538"/>
          </a:xfrm>
          <a:custGeom>
            <a:avLst/>
            <a:gdLst>
              <a:gd name="connsiteX0" fmla="*/ 67042 w 3595820"/>
              <a:gd name="connsiteY0" fmla="*/ 0 h 4275538"/>
              <a:gd name="connsiteX1" fmla="*/ 557352 w 3595820"/>
              <a:gd name="connsiteY1" fmla="*/ 0 h 4275538"/>
              <a:gd name="connsiteX2" fmla="*/ 3038468 w 3595820"/>
              <a:gd name="connsiteY2" fmla="*/ 0 h 4275538"/>
              <a:gd name="connsiteX3" fmla="*/ 3528778 w 3595820"/>
              <a:gd name="connsiteY3" fmla="*/ 0 h 4275538"/>
              <a:gd name="connsiteX4" fmla="*/ 3595820 w 3595820"/>
              <a:gd name="connsiteY4" fmla="*/ 67481 h 4275538"/>
              <a:gd name="connsiteX5" fmla="*/ 3595820 w 3595820"/>
              <a:gd name="connsiteY5" fmla="*/ 561003 h 4275538"/>
              <a:gd name="connsiteX6" fmla="*/ 3595820 w 3595820"/>
              <a:gd name="connsiteY6" fmla="*/ 1722477 h 4275538"/>
              <a:gd name="connsiteX7" fmla="*/ 3595820 w 3595820"/>
              <a:gd name="connsiteY7" fmla="*/ 3714535 h 4275538"/>
              <a:gd name="connsiteX8" fmla="*/ 3038468 w 3595820"/>
              <a:gd name="connsiteY8" fmla="*/ 4275538 h 4275538"/>
              <a:gd name="connsiteX9" fmla="*/ 1079519 w 3595820"/>
              <a:gd name="connsiteY9" fmla="*/ 4275538 h 4275538"/>
              <a:gd name="connsiteX10" fmla="*/ 557352 w 3595820"/>
              <a:gd name="connsiteY10" fmla="*/ 4275538 h 4275538"/>
              <a:gd name="connsiteX11" fmla="*/ 35086 w 3595820"/>
              <a:gd name="connsiteY11" fmla="*/ 4275538 h 4275538"/>
              <a:gd name="connsiteX12" fmla="*/ 0 w 3595820"/>
              <a:gd name="connsiteY12" fmla="*/ 4240223 h 4275538"/>
              <a:gd name="connsiteX13" fmla="*/ 0 w 3595820"/>
              <a:gd name="connsiteY13" fmla="*/ 3714535 h 4275538"/>
              <a:gd name="connsiteX14" fmla="*/ 0 w 3595820"/>
              <a:gd name="connsiteY14" fmla="*/ 3514742 h 4275538"/>
              <a:gd name="connsiteX15" fmla="*/ 0 w 3595820"/>
              <a:gd name="connsiteY15" fmla="*/ 1722477 h 4275538"/>
              <a:gd name="connsiteX16" fmla="*/ 0 w 3595820"/>
              <a:gd name="connsiteY16" fmla="*/ 561003 h 4275538"/>
              <a:gd name="connsiteX17" fmla="*/ 0 w 3595820"/>
              <a:gd name="connsiteY17" fmla="*/ 67481 h 4275538"/>
              <a:gd name="connsiteX18" fmla="*/ 67042 w 3595820"/>
              <a:gd name="connsiteY18" fmla="*/ 0 h 427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95820" h="4275538">
                <a:moveTo>
                  <a:pt x="67042" y="0"/>
                </a:moveTo>
                <a:lnTo>
                  <a:pt x="557352" y="0"/>
                </a:lnTo>
                <a:lnTo>
                  <a:pt x="3038468" y="0"/>
                </a:lnTo>
                <a:lnTo>
                  <a:pt x="3528778" y="0"/>
                </a:lnTo>
                <a:cubicBezTo>
                  <a:pt x="3565804" y="0"/>
                  <a:pt x="3595820" y="30213"/>
                  <a:pt x="3595820" y="67481"/>
                </a:cubicBezTo>
                <a:lnTo>
                  <a:pt x="3595820" y="561003"/>
                </a:lnTo>
                <a:lnTo>
                  <a:pt x="3595820" y="1722477"/>
                </a:lnTo>
                <a:lnTo>
                  <a:pt x="3595820" y="3714535"/>
                </a:lnTo>
                <a:cubicBezTo>
                  <a:pt x="3595820" y="4024369"/>
                  <a:pt x="3346285" y="4275538"/>
                  <a:pt x="3038468" y="4275538"/>
                </a:cubicBezTo>
                <a:lnTo>
                  <a:pt x="1079519" y="4275538"/>
                </a:lnTo>
                <a:lnTo>
                  <a:pt x="557352" y="4275538"/>
                </a:lnTo>
                <a:lnTo>
                  <a:pt x="35086" y="4275538"/>
                </a:lnTo>
                <a:cubicBezTo>
                  <a:pt x="15709" y="4275538"/>
                  <a:pt x="0" y="4259727"/>
                  <a:pt x="0" y="4240223"/>
                </a:cubicBezTo>
                <a:lnTo>
                  <a:pt x="0" y="3714535"/>
                </a:lnTo>
                <a:lnTo>
                  <a:pt x="0" y="3514742"/>
                </a:lnTo>
                <a:lnTo>
                  <a:pt x="0" y="1722477"/>
                </a:lnTo>
                <a:lnTo>
                  <a:pt x="0" y="561003"/>
                </a:lnTo>
                <a:lnTo>
                  <a:pt x="0" y="67481"/>
                </a:lnTo>
                <a:cubicBezTo>
                  <a:pt x="0" y="30213"/>
                  <a:pt x="30016" y="0"/>
                  <a:pt x="67042" y="0"/>
                </a:cubicBezTo>
                <a:close/>
              </a:path>
            </a:pathLst>
          </a:custGeom>
          <a:solidFill>
            <a:schemeClr val="bg1">
              <a:lumMod val="95000"/>
            </a:schemeClr>
          </a:solidFill>
        </p:spPr>
        <p:txBody>
          <a:bodyPr wrap="square">
            <a:noAutofit/>
          </a:bodyPr>
          <a:lstStyle/>
          <a:p>
            <a:endParaRPr lang="sv-SE"/>
          </a:p>
        </p:txBody>
      </p:sp>
    </p:spTree>
    <p:extLst>
      <p:ext uri="{BB962C8B-B14F-4D97-AF65-F5344CB8AC3E}">
        <p14:creationId xmlns:p14="http://schemas.microsoft.com/office/powerpoint/2010/main" val="2341011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tart/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7EC1D4-43E4-BC49-B372-A6AEFA7E0F42}"/>
              </a:ext>
            </a:extLst>
          </p:cNvPr>
          <p:cNvSpPr>
            <a:spLocks noGrp="1"/>
          </p:cNvSpPr>
          <p:nvPr>
            <p:ph type="dt" sz="half" idx="10"/>
          </p:nvPr>
        </p:nvSpPr>
        <p:spPr/>
        <p:txBody>
          <a:bodyPr/>
          <a:lstStyle/>
          <a:p>
            <a:fld id="{2EC1E1E5-40A5-4F81-AB95-52BDE782E08D}" type="datetime1">
              <a:rPr lang="sv-SE" smtClean="0"/>
              <a:t>2024-06-04</a:t>
            </a:fld>
            <a:endParaRPr lang="sv-SE" dirty="0"/>
          </a:p>
        </p:txBody>
      </p:sp>
      <p:sp>
        <p:nvSpPr>
          <p:cNvPr id="4" name="Footer Placeholder 3">
            <a:extLst>
              <a:ext uri="{FF2B5EF4-FFF2-40B4-BE49-F238E27FC236}">
                <a16:creationId xmlns:a16="http://schemas.microsoft.com/office/drawing/2014/main" id="{730D3824-598E-138E-02AE-A071091A38D7}"/>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49130F26-57FA-6BFE-6E7E-94F77F622DFD}"/>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7" name="Graphic 6">
            <a:extLst>
              <a:ext uri="{FF2B5EF4-FFF2-40B4-BE49-F238E27FC236}">
                <a16:creationId xmlns:a16="http://schemas.microsoft.com/office/drawing/2014/main" id="{26632721-32AF-74B9-9EF4-95819D491560}"/>
              </a:ext>
            </a:extLst>
          </p:cNvPr>
          <p:cNvGrpSpPr/>
          <p:nvPr userDrawn="1"/>
        </p:nvGrpSpPr>
        <p:grpSpPr>
          <a:xfrm>
            <a:off x="3089475" y="2175308"/>
            <a:ext cx="6065386" cy="2974719"/>
            <a:chOff x="3089475" y="2175308"/>
            <a:chExt cx="6065386" cy="2974719"/>
          </a:xfrm>
          <a:solidFill>
            <a:schemeClr val="tx2"/>
          </a:solidFill>
        </p:grpSpPr>
        <p:sp>
          <p:nvSpPr>
            <p:cNvPr id="10" name="Freeform: Shape 9">
              <a:extLst>
                <a:ext uri="{FF2B5EF4-FFF2-40B4-BE49-F238E27FC236}">
                  <a16:creationId xmlns:a16="http://schemas.microsoft.com/office/drawing/2014/main" id="{F60A72C8-9094-F598-3247-88AD5EA25E4A}"/>
                </a:ext>
              </a:extLst>
            </p:cNvPr>
            <p:cNvSpPr/>
            <p:nvPr/>
          </p:nvSpPr>
          <p:spPr>
            <a:xfrm>
              <a:off x="4831148" y="2265275"/>
              <a:ext cx="1888939" cy="1861321"/>
            </a:xfrm>
            <a:custGeom>
              <a:avLst/>
              <a:gdLst>
                <a:gd name="connsiteX0" fmla="*/ 932655 w 1888939"/>
                <a:gd name="connsiteY0" fmla="*/ 1342687 h 1861321"/>
                <a:gd name="connsiteX1" fmla="*/ 520469 w 1888939"/>
                <a:gd name="connsiteY1" fmla="*/ 930501 h 1861321"/>
                <a:gd name="connsiteX2" fmla="*/ 932655 w 1888939"/>
                <a:gd name="connsiteY2" fmla="*/ 518316 h 1861321"/>
                <a:gd name="connsiteX3" fmla="*/ 1344840 w 1888939"/>
                <a:gd name="connsiteY3" fmla="*/ 930501 h 1861321"/>
                <a:gd name="connsiteX4" fmla="*/ 932655 w 1888939"/>
                <a:gd name="connsiteY4" fmla="*/ 1342687 h 1861321"/>
                <a:gd name="connsiteX5" fmla="*/ 1429417 w 1888939"/>
                <a:gd name="connsiteY5" fmla="*/ 144725 h 1861321"/>
                <a:gd name="connsiteX6" fmla="*/ 145088 w 1888939"/>
                <a:gd name="connsiteY6" fmla="*/ 432013 h 1861321"/>
                <a:gd name="connsiteX7" fmla="*/ 432370 w 1888939"/>
                <a:gd name="connsiteY7" fmla="*/ 1716342 h 1861321"/>
                <a:gd name="connsiteX8" fmla="*/ 1429417 w 1888939"/>
                <a:gd name="connsiteY8" fmla="*/ 1716342 h 1861321"/>
                <a:gd name="connsiteX9" fmla="*/ 1506989 w 1888939"/>
                <a:gd name="connsiteY9" fmla="*/ 1791175 h 1861321"/>
                <a:gd name="connsiteX10" fmla="*/ 1889114 w 1888939"/>
                <a:gd name="connsiteY10" fmla="*/ 1791175 h 1861321"/>
                <a:gd name="connsiteX11" fmla="*/ 1889114 w 1888939"/>
                <a:gd name="connsiteY11" fmla="*/ 69892 h 1861321"/>
                <a:gd name="connsiteX12" fmla="*/ 1506989 w 1888939"/>
                <a:gd name="connsiteY12" fmla="*/ 69892 h 1861321"/>
                <a:gd name="connsiteX13" fmla="*/ 1429417 w 1888939"/>
                <a:gd name="connsiteY13" fmla="*/ 144725 h 186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8939" h="1861321">
                  <a:moveTo>
                    <a:pt x="932655" y="1342687"/>
                  </a:moveTo>
                  <a:cubicBezTo>
                    <a:pt x="705010" y="1342687"/>
                    <a:pt x="520469" y="1158146"/>
                    <a:pt x="520469" y="930501"/>
                  </a:cubicBezTo>
                  <a:cubicBezTo>
                    <a:pt x="520469" y="702857"/>
                    <a:pt x="705010" y="518316"/>
                    <a:pt x="932655" y="518316"/>
                  </a:cubicBezTo>
                  <a:cubicBezTo>
                    <a:pt x="1160299" y="518316"/>
                    <a:pt x="1344840" y="702857"/>
                    <a:pt x="1344840" y="930501"/>
                  </a:cubicBezTo>
                  <a:cubicBezTo>
                    <a:pt x="1344840" y="1158146"/>
                    <a:pt x="1160299" y="1342687"/>
                    <a:pt x="932655" y="1342687"/>
                  </a:cubicBezTo>
                  <a:moveTo>
                    <a:pt x="1429417" y="144725"/>
                  </a:moveTo>
                  <a:cubicBezTo>
                    <a:pt x="995425" y="-130603"/>
                    <a:pt x="420410" y="-1979"/>
                    <a:pt x="145088" y="432013"/>
                  </a:cubicBezTo>
                  <a:cubicBezTo>
                    <a:pt x="-130241" y="865999"/>
                    <a:pt x="-1619" y="1441014"/>
                    <a:pt x="432370" y="1716342"/>
                  </a:cubicBezTo>
                  <a:cubicBezTo>
                    <a:pt x="736682" y="1909398"/>
                    <a:pt x="1125106" y="1909398"/>
                    <a:pt x="1429417" y="1716342"/>
                  </a:cubicBezTo>
                  <a:cubicBezTo>
                    <a:pt x="1462726" y="1761496"/>
                    <a:pt x="1446549" y="1791175"/>
                    <a:pt x="1506989" y="1791175"/>
                  </a:cubicBezTo>
                  <a:lnTo>
                    <a:pt x="1889114" y="1791175"/>
                  </a:lnTo>
                  <a:lnTo>
                    <a:pt x="1889114" y="69892"/>
                  </a:lnTo>
                  <a:lnTo>
                    <a:pt x="1506989" y="69892"/>
                  </a:lnTo>
                  <a:cubicBezTo>
                    <a:pt x="1446549" y="69892"/>
                    <a:pt x="1462726" y="99507"/>
                    <a:pt x="1429417" y="144725"/>
                  </a:cubicBezTo>
                </a:path>
              </a:pathLst>
            </a:custGeom>
            <a:grpFill/>
            <a:ln w="6363" cap="flat">
              <a:noFill/>
              <a:prstDash val="solid"/>
              <a:miter/>
            </a:ln>
          </p:spPr>
          <p:txBody>
            <a:bodyPr rtlCol="0" anchor="ctr"/>
            <a:lstStyle/>
            <a:p>
              <a:endParaRPr lang="sv-SE" dirty="0"/>
            </a:p>
          </p:txBody>
        </p:sp>
        <p:sp>
          <p:nvSpPr>
            <p:cNvPr id="11" name="Freeform: Shape 10">
              <a:extLst>
                <a:ext uri="{FF2B5EF4-FFF2-40B4-BE49-F238E27FC236}">
                  <a16:creationId xmlns:a16="http://schemas.microsoft.com/office/drawing/2014/main" id="{9C2D48EB-9458-DE9F-3C3B-15A6042F73DE}"/>
                </a:ext>
              </a:extLst>
            </p:cNvPr>
            <p:cNvSpPr/>
            <p:nvPr/>
          </p:nvSpPr>
          <p:spPr>
            <a:xfrm>
              <a:off x="8742675" y="2175308"/>
              <a:ext cx="412185" cy="412185"/>
            </a:xfrm>
            <a:custGeom>
              <a:avLst/>
              <a:gdLst>
                <a:gd name="connsiteX0" fmla="*/ 206267 w 412185"/>
                <a:gd name="connsiteY0" fmla="*/ -188 h 412185"/>
                <a:gd name="connsiteX1" fmla="*/ 174 w 412185"/>
                <a:gd name="connsiteY1" fmla="*/ 205905 h 412185"/>
                <a:gd name="connsiteX2" fmla="*/ 206267 w 412185"/>
                <a:gd name="connsiteY2" fmla="*/ 411998 h 412185"/>
                <a:gd name="connsiteX3" fmla="*/ 412360 w 412185"/>
                <a:gd name="connsiteY3" fmla="*/ 205905 h 412185"/>
                <a:gd name="connsiteX4" fmla="*/ 206267 w 412185"/>
                <a:gd name="connsiteY4" fmla="*/ -188 h 412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85" h="412185">
                  <a:moveTo>
                    <a:pt x="206267" y="-188"/>
                  </a:moveTo>
                  <a:cubicBezTo>
                    <a:pt x="92445" y="-188"/>
                    <a:pt x="174" y="92083"/>
                    <a:pt x="174" y="205905"/>
                  </a:cubicBezTo>
                  <a:cubicBezTo>
                    <a:pt x="174" y="319728"/>
                    <a:pt x="92445" y="411998"/>
                    <a:pt x="206267" y="411998"/>
                  </a:cubicBezTo>
                  <a:cubicBezTo>
                    <a:pt x="320089" y="411998"/>
                    <a:pt x="412360" y="319728"/>
                    <a:pt x="412360" y="205905"/>
                  </a:cubicBezTo>
                  <a:cubicBezTo>
                    <a:pt x="412360" y="92083"/>
                    <a:pt x="320089" y="-188"/>
                    <a:pt x="206267" y="-188"/>
                  </a:cubicBezTo>
                </a:path>
              </a:pathLst>
            </a:custGeom>
            <a:grpFill/>
            <a:ln w="6363"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2AE34F61-A0B7-01BC-071A-7099ABA6BBBA}"/>
                </a:ext>
              </a:extLst>
            </p:cNvPr>
            <p:cNvSpPr/>
            <p:nvPr/>
          </p:nvSpPr>
          <p:spPr>
            <a:xfrm>
              <a:off x="7106543" y="2255235"/>
              <a:ext cx="1861204" cy="1861204"/>
            </a:xfrm>
            <a:custGeom>
              <a:avLst/>
              <a:gdLst>
                <a:gd name="connsiteX0" fmla="*/ 930840 w 1861204"/>
                <a:gd name="connsiteY0" fmla="*/ 1342536 h 1861204"/>
                <a:gd name="connsiteX1" fmla="*/ 518654 w 1861204"/>
                <a:gd name="connsiteY1" fmla="*/ 930351 h 1861204"/>
                <a:gd name="connsiteX2" fmla="*/ 930840 w 1861204"/>
                <a:gd name="connsiteY2" fmla="*/ 518165 h 1861204"/>
                <a:gd name="connsiteX3" fmla="*/ 1343026 w 1861204"/>
                <a:gd name="connsiteY3" fmla="*/ 930351 h 1861204"/>
                <a:gd name="connsiteX4" fmla="*/ 1343026 w 1861204"/>
                <a:gd name="connsiteY4" fmla="*/ 930415 h 1861204"/>
                <a:gd name="connsiteX5" fmla="*/ 930903 w 1861204"/>
                <a:gd name="connsiteY5" fmla="*/ 1342536 h 1861204"/>
                <a:gd name="connsiteX6" fmla="*/ 930840 w 1861204"/>
                <a:gd name="connsiteY6" fmla="*/ 1342536 h 1861204"/>
                <a:gd name="connsiteX7" fmla="*/ 930840 w 1861204"/>
                <a:gd name="connsiteY7" fmla="*/ -187 h 1861204"/>
                <a:gd name="connsiteX8" fmla="*/ 174 w 1861204"/>
                <a:gd name="connsiteY8" fmla="*/ 930351 h 1861204"/>
                <a:gd name="connsiteX9" fmla="*/ 930713 w 1861204"/>
                <a:gd name="connsiteY9" fmla="*/ 1861017 h 1861204"/>
                <a:gd name="connsiteX10" fmla="*/ 1861378 w 1861204"/>
                <a:gd name="connsiteY10" fmla="*/ 930478 h 1861204"/>
                <a:gd name="connsiteX11" fmla="*/ 1861378 w 1861204"/>
                <a:gd name="connsiteY11" fmla="*/ 930415 h 1861204"/>
                <a:gd name="connsiteX12" fmla="*/ 930840 w 1861204"/>
                <a:gd name="connsiteY12" fmla="*/ -187 h 186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1204" h="1861204">
                  <a:moveTo>
                    <a:pt x="930840" y="1342536"/>
                  </a:moveTo>
                  <a:cubicBezTo>
                    <a:pt x="703195" y="1342536"/>
                    <a:pt x="518654" y="1157995"/>
                    <a:pt x="518654" y="930351"/>
                  </a:cubicBezTo>
                  <a:cubicBezTo>
                    <a:pt x="518654" y="702706"/>
                    <a:pt x="703195" y="518165"/>
                    <a:pt x="930840" y="518165"/>
                  </a:cubicBezTo>
                  <a:cubicBezTo>
                    <a:pt x="1158485" y="518165"/>
                    <a:pt x="1343026" y="702706"/>
                    <a:pt x="1343026" y="930351"/>
                  </a:cubicBezTo>
                  <a:cubicBezTo>
                    <a:pt x="1343026" y="930370"/>
                    <a:pt x="1343026" y="930395"/>
                    <a:pt x="1343026" y="930415"/>
                  </a:cubicBezTo>
                  <a:cubicBezTo>
                    <a:pt x="1343026" y="1158021"/>
                    <a:pt x="1158510" y="1342536"/>
                    <a:pt x="930903" y="1342536"/>
                  </a:cubicBezTo>
                  <a:cubicBezTo>
                    <a:pt x="930884" y="1342536"/>
                    <a:pt x="930859" y="1342536"/>
                    <a:pt x="930840" y="1342536"/>
                  </a:cubicBezTo>
                  <a:moveTo>
                    <a:pt x="930840" y="-187"/>
                  </a:moveTo>
                  <a:cubicBezTo>
                    <a:pt x="416882" y="-226"/>
                    <a:pt x="206" y="416392"/>
                    <a:pt x="174" y="930351"/>
                  </a:cubicBezTo>
                  <a:cubicBezTo>
                    <a:pt x="136" y="1444309"/>
                    <a:pt x="416754" y="1860978"/>
                    <a:pt x="930713" y="1861017"/>
                  </a:cubicBezTo>
                  <a:cubicBezTo>
                    <a:pt x="1444671" y="1861055"/>
                    <a:pt x="1861340" y="1444437"/>
                    <a:pt x="1861378" y="930478"/>
                  </a:cubicBezTo>
                  <a:cubicBezTo>
                    <a:pt x="1861378" y="930459"/>
                    <a:pt x="1861378" y="930434"/>
                    <a:pt x="1861378" y="930415"/>
                  </a:cubicBezTo>
                  <a:cubicBezTo>
                    <a:pt x="1861378" y="416482"/>
                    <a:pt x="1444773" y="-149"/>
                    <a:pt x="930840" y="-187"/>
                  </a:cubicBezTo>
                </a:path>
              </a:pathLst>
            </a:custGeom>
            <a:grpFill/>
            <a:ln w="6363"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7E5A129C-8697-1746-8D46-FC891E6D7772}"/>
                </a:ext>
              </a:extLst>
            </p:cNvPr>
            <p:cNvSpPr/>
            <p:nvPr/>
          </p:nvSpPr>
          <p:spPr>
            <a:xfrm>
              <a:off x="7108225" y="4218975"/>
              <a:ext cx="1857968" cy="931052"/>
            </a:xfrm>
            <a:custGeom>
              <a:avLst/>
              <a:gdLst>
                <a:gd name="connsiteX0" fmla="*/ 929158 w 1857968"/>
                <a:gd name="connsiteY0" fmla="*/ 411936 h 931052"/>
                <a:gd name="connsiteX1" fmla="*/ 519775 w 1857968"/>
                <a:gd name="connsiteY1" fmla="*/ 47834 h 931052"/>
                <a:gd name="connsiteX2" fmla="*/ 468825 w 1857968"/>
                <a:gd name="connsiteY2" fmla="*/ -186 h 931052"/>
                <a:gd name="connsiteX3" fmla="*/ 53391 w 1857968"/>
                <a:gd name="connsiteY3" fmla="*/ -186 h 931052"/>
                <a:gd name="connsiteX4" fmla="*/ 174 w 1857968"/>
                <a:gd name="connsiteY4" fmla="*/ 52445 h 931052"/>
                <a:gd name="connsiteX5" fmla="*/ 212 w 1857968"/>
                <a:gd name="connsiteY5" fmla="*/ 54713 h 931052"/>
                <a:gd name="connsiteX6" fmla="*/ 983573 w 1857968"/>
                <a:gd name="connsiteY6" fmla="*/ 929244 h 931052"/>
                <a:gd name="connsiteX7" fmla="*/ 1858105 w 1857968"/>
                <a:gd name="connsiteY7" fmla="*/ 54713 h 931052"/>
                <a:gd name="connsiteX8" fmla="*/ 1807193 w 1857968"/>
                <a:gd name="connsiteY8" fmla="*/ -148 h 931052"/>
                <a:gd name="connsiteX9" fmla="*/ 1804926 w 1857968"/>
                <a:gd name="connsiteY9" fmla="*/ -186 h 931052"/>
                <a:gd name="connsiteX10" fmla="*/ 1389492 w 1857968"/>
                <a:gd name="connsiteY10" fmla="*/ -186 h 931052"/>
                <a:gd name="connsiteX11" fmla="*/ 1338542 w 1857968"/>
                <a:gd name="connsiteY11" fmla="*/ 47834 h 931052"/>
                <a:gd name="connsiteX12" fmla="*/ 929158 w 1857968"/>
                <a:gd name="connsiteY12" fmla="*/ 411936 h 9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7968" h="931052">
                  <a:moveTo>
                    <a:pt x="929158" y="411936"/>
                  </a:moveTo>
                  <a:cubicBezTo>
                    <a:pt x="720111" y="411942"/>
                    <a:pt x="544161" y="255456"/>
                    <a:pt x="519775" y="47834"/>
                  </a:cubicBezTo>
                  <a:cubicBezTo>
                    <a:pt x="517654" y="21111"/>
                    <a:pt x="495625" y="349"/>
                    <a:pt x="468825" y="-186"/>
                  </a:cubicBezTo>
                  <a:lnTo>
                    <a:pt x="53391" y="-186"/>
                  </a:lnTo>
                  <a:cubicBezTo>
                    <a:pt x="24165" y="-345"/>
                    <a:pt x="340" y="23219"/>
                    <a:pt x="174" y="52445"/>
                  </a:cubicBezTo>
                  <a:cubicBezTo>
                    <a:pt x="174" y="53203"/>
                    <a:pt x="187" y="53955"/>
                    <a:pt x="212" y="54713"/>
                  </a:cubicBezTo>
                  <a:cubicBezTo>
                    <a:pt x="30260" y="567754"/>
                    <a:pt x="470525" y="959298"/>
                    <a:pt x="983573" y="929244"/>
                  </a:cubicBezTo>
                  <a:cubicBezTo>
                    <a:pt x="1454657" y="901655"/>
                    <a:pt x="1830509" y="525803"/>
                    <a:pt x="1858105" y="54713"/>
                  </a:cubicBezTo>
                  <a:cubicBezTo>
                    <a:pt x="1859194" y="25506"/>
                    <a:pt x="1836400" y="941"/>
                    <a:pt x="1807193" y="-148"/>
                  </a:cubicBezTo>
                  <a:cubicBezTo>
                    <a:pt x="1806435" y="-180"/>
                    <a:pt x="1805684" y="-192"/>
                    <a:pt x="1804926" y="-186"/>
                  </a:cubicBezTo>
                  <a:lnTo>
                    <a:pt x="1389492" y="-186"/>
                  </a:lnTo>
                  <a:cubicBezTo>
                    <a:pt x="1362705" y="381"/>
                    <a:pt x="1340695" y="21130"/>
                    <a:pt x="1338542" y="47834"/>
                  </a:cubicBezTo>
                  <a:cubicBezTo>
                    <a:pt x="1314156" y="255456"/>
                    <a:pt x="1138207" y="411942"/>
                    <a:pt x="929158" y="411936"/>
                  </a:cubicBezTo>
                </a:path>
              </a:pathLst>
            </a:custGeom>
            <a:grpFill/>
            <a:ln w="6363"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3A3892D-ABF8-0242-BEC2-731EFFE78D33}"/>
                </a:ext>
              </a:extLst>
            </p:cNvPr>
            <p:cNvSpPr/>
            <p:nvPr/>
          </p:nvSpPr>
          <p:spPr>
            <a:xfrm>
              <a:off x="3089475" y="2262963"/>
              <a:ext cx="1554707" cy="1861246"/>
            </a:xfrm>
            <a:custGeom>
              <a:avLst/>
              <a:gdLst>
                <a:gd name="connsiteX0" fmla="*/ 814779 w 1554707"/>
                <a:gd name="connsiteY0" fmla="*/ 534511 h 1861246"/>
                <a:gd name="connsiteX1" fmla="*/ 1174932 w 1554707"/>
                <a:gd name="connsiteY1" fmla="*/ 599600 h 1861246"/>
                <a:gd name="connsiteX2" fmla="*/ 1244989 w 1554707"/>
                <a:gd name="connsiteY2" fmla="*/ 596416 h 1861246"/>
                <a:gd name="connsiteX3" fmla="*/ 1539161 w 1554707"/>
                <a:gd name="connsiteY3" fmla="*/ 302179 h 1861246"/>
                <a:gd name="connsiteX4" fmla="*/ 1539710 w 1554707"/>
                <a:gd name="connsiteY4" fmla="*/ 227608 h 1861246"/>
                <a:gd name="connsiteX5" fmla="*/ 1537442 w 1554707"/>
                <a:gd name="connsiteY5" fmla="*/ 225436 h 1861246"/>
                <a:gd name="connsiteX6" fmla="*/ 838216 w 1554707"/>
                <a:gd name="connsiteY6" fmla="*/ 4504 h 1861246"/>
                <a:gd name="connsiteX7" fmla="*/ 6202 w 1554707"/>
                <a:gd name="connsiteY7" fmla="*/ 825245 h 1861246"/>
                <a:gd name="connsiteX8" fmla="*/ 826031 w 1554707"/>
                <a:gd name="connsiteY8" fmla="*/ 1855117 h 1861246"/>
                <a:gd name="connsiteX9" fmla="*/ 931009 w 1554707"/>
                <a:gd name="connsiteY9" fmla="*/ 1861059 h 1861246"/>
                <a:gd name="connsiteX10" fmla="*/ 1537505 w 1554707"/>
                <a:gd name="connsiteY10" fmla="*/ 1635541 h 1861246"/>
                <a:gd name="connsiteX11" fmla="*/ 1541255 w 1554707"/>
                <a:gd name="connsiteY11" fmla="*/ 1561237 h 1861246"/>
                <a:gd name="connsiteX12" fmla="*/ 1539225 w 1554707"/>
                <a:gd name="connsiteY12" fmla="*/ 1559116 h 1861246"/>
                <a:gd name="connsiteX13" fmla="*/ 1245498 w 1554707"/>
                <a:gd name="connsiteY13" fmla="*/ 1265517 h 1861246"/>
                <a:gd name="connsiteX14" fmla="*/ 1178371 w 1554707"/>
                <a:gd name="connsiteY14" fmla="*/ 1259148 h 1861246"/>
                <a:gd name="connsiteX15" fmla="*/ 931009 w 1554707"/>
                <a:gd name="connsiteY15" fmla="*/ 1342706 h 1861246"/>
                <a:gd name="connsiteX16" fmla="*/ 530223 w 1554707"/>
                <a:gd name="connsiteY16" fmla="*/ 832378 h 1861246"/>
                <a:gd name="connsiteX17" fmla="*/ 814843 w 1554707"/>
                <a:gd name="connsiteY17" fmla="*/ 534511 h 18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4707" h="1861246">
                  <a:moveTo>
                    <a:pt x="814779" y="534511"/>
                  </a:moveTo>
                  <a:cubicBezTo>
                    <a:pt x="950752" y="496745"/>
                    <a:pt x="1078573" y="528143"/>
                    <a:pt x="1174932" y="599600"/>
                  </a:cubicBezTo>
                  <a:cubicBezTo>
                    <a:pt x="1195803" y="616184"/>
                    <a:pt x="1225708" y="614821"/>
                    <a:pt x="1244989" y="596416"/>
                  </a:cubicBezTo>
                  <a:lnTo>
                    <a:pt x="1539161" y="302179"/>
                  </a:lnTo>
                  <a:cubicBezTo>
                    <a:pt x="1559906" y="281736"/>
                    <a:pt x="1560152" y="248351"/>
                    <a:pt x="1539710" y="227608"/>
                  </a:cubicBezTo>
                  <a:cubicBezTo>
                    <a:pt x="1538976" y="226863"/>
                    <a:pt x="1538219" y="226136"/>
                    <a:pt x="1537442" y="225436"/>
                  </a:cubicBezTo>
                  <a:cubicBezTo>
                    <a:pt x="1344641" y="58817"/>
                    <a:pt x="1091751" y="-21092"/>
                    <a:pt x="838216" y="4504"/>
                  </a:cubicBezTo>
                  <a:cubicBezTo>
                    <a:pt x="406924" y="46347"/>
                    <a:pt x="53459" y="394526"/>
                    <a:pt x="6202" y="825245"/>
                  </a:cubicBezTo>
                  <a:cubicBezTo>
                    <a:pt x="-51798" y="1336025"/>
                    <a:pt x="315253" y="1797116"/>
                    <a:pt x="826031" y="1855117"/>
                  </a:cubicBezTo>
                  <a:cubicBezTo>
                    <a:pt x="860884" y="1859072"/>
                    <a:pt x="895932" y="1861059"/>
                    <a:pt x="931009" y="1861059"/>
                  </a:cubicBezTo>
                  <a:cubicBezTo>
                    <a:pt x="1153717" y="1861275"/>
                    <a:pt x="1369042" y="1781207"/>
                    <a:pt x="1537505" y="1635541"/>
                  </a:cubicBezTo>
                  <a:cubicBezTo>
                    <a:pt x="1559058" y="1616059"/>
                    <a:pt x="1560737" y="1582795"/>
                    <a:pt x="1541255" y="1561237"/>
                  </a:cubicBezTo>
                  <a:cubicBezTo>
                    <a:pt x="1540598" y="1560511"/>
                    <a:pt x="1539921" y="1559804"/>
                    <a:pt x="1539225" y="1559116"/>
                  </a:cubicBezTo>
                  <a:lnTo>
                    <a:pt x="1245498" y="1265517"/>
                  </a:lnTo>
                  <a:cubicBezTo>
                    <a:pt x="1227785" y="1247066"/>
                    <a:pt x="1199237" y="1244360"/>
                    <a:pt x="1178371" y="1259148"/>
                  </a:cubicBezTo>
                  <a:cubicBezTo>
                    <a:pt x="1107310" y="1313372"/>
                    <a:pt x="1020394" y="1342731"/>
                    <a:pt x="931009" y="1342706"/>
                  </a:cubicBezTo>
                  <a:cubicBezTo>
                    <a:pt x="671419" y="1342706"/>
                    <a:pt x="467873" y="1102604"/>
                    <a:pt x="530223" y="832378"/>
                  </a:cubicBezTo>
                  <a:cubicBezTo>
                    <a:pt x="564243" y="688922"/>
                    <a:pt x="673080" y="575017"/>
                    <a:pt x="814843" y="534511"/>
                  </a:cubicBezTo>
                </a:path>
              </a:pathLst>
            </a:custGeom>
            <a:grpFill/>
            <a:ln w="6363" cap="flat">
              <a:noFill/>
              <a:prstDash val="solid"/>
              <a:miter/>
            </a:ln>
          </p:spPr>
          <p:txBody>
            <a:bodyPr rtlCol="0" anchor="ctr"/>
            <a:lstStyle/>
            <a:p>
              <a:endParaRPr lang="sv-SE" dirty="0"/>
            </a:p>
          </p:txBody>
        </p:sp>
      </p:grpSp>
      <p:sp>
        <p:nvSpPr>
          <p:cNvPr id="15" name="Freeform: Shape 14">
            <a:extLst>
              <a:ext uri="{FF2B5EF4-FFF2-40B4-BE49-F238E27FC236}">
                <a16:creationId xmlns:a16="http://schemas.microsoft.com/office/drawing/2014/main" id="{0145F27D-B009-AF00-073A-3E7A2A019150}"/>
              </a:ext>
            </a:extLst>
          </p:cNvPr>
          <p:cNvSpPr/>
          <p:nvPr userDrawn="1"/>
        </p:nvSpPr>
        <p:spPr>
          <a:xfrm>
            <a:off x="3521445" y="4317628"/>
            <a:ext cx="149729" cy="260099"/>
          </a:xfrm>
          <a:custGeom>
            <a:avLst/>
            <a:gdLst>
              <a:gd name="connsiteX0" fmla="*/ 29869 w 149729"/>
              <a:gd name="connsiteY0" fmla="*/ 234816 h 260099"/>
              <a:gd name="connsiteX1" fmla="*/ 149729 w 149729"/>
              <a:gd name="connsiteY1" fmla="*/ 234816 h 260099"/>
              <a:gd name="connsiteX2" fmla="*/ 149729 w 149729"/>
              <a:gd name="connsiteY2" fmla="*/ 260100 h 260099"/>
              <a:gd name="connsiteX3" fmla="*/ 0 w 149729"/>
              <a:gd name="connsiteY3" fmla="*/ 260100 h 260099"/>
              <a:gd name="connsiteX4" fmla="*/ 0 w 149729"/>
              <a:gd name="connsiteY4" fmla="*/ 0 h 260099"/>
              <a:gd name="connsiteX5" fmla="*/ 29869 w 149729"/>
              <a:gd name="connsiteY5" fmla="*/ 0 h 260099"/>
              <a:gd name="connsiteX6" fmla="*/ 29869 w 149729"/>
              <a:gd name="connsiteY6" fmla="*/ 234816 h 2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729" h="260099">
                <a:moveTo>
                  <a:pt x="29869" y="234816"/>
                </a:moveTo>
                <a:lnTo>
                  <a:pt x="149729" y="234816"/>
                </a:lnTo>
                <a:lnTo>
                  <a:pt x="149729" y="260100"/>
                </a:lnTo>
                <a:lnTo>
                  <a:pt x="0" y="260100"/>
                </a:lnTo>
                <a:lnTo>
                  <a:pt x="0" y="0"/>
                </a:lnTo>
                <a:lnTo>
                  <a:pt x="29869" y="0"/>
                </a:lnTo>
                <a:lnTo>
                  <a:pt x="29869" y="234816"/>
                </a:lnTo>
                <a:close/>
              </a:path>
            </a:pathLst>
          </a:custGeom>
          <a:solidFill>
            <a:schemeClr val="tx2"/>
          </a:solidFill>
          <a:ln w="6363" cap="flat">
            <a:noFill/>
            <a:prstDash val="solid"/>
            <a:miter/>
          </a:ln>
        </p:spPr>
        <p:txBody>
          <a:bodyPr rtlCol="0" anchor="ctr"/>
          <a:lstStyle/>
          <a:p>
            <a:endParaRPr lang="sv-SE" dirty="0"/>
          </a:p>
        </p:txBody>
      </p:sp>
      <p:grpSp>
        <p:nvGrpSpPr>
          <p:cNvPr id="16" name="Graphic 6">
            <a:extLst>
              <a:ext uri="{FF2B5EF4-FFF2-40B4-BE49-F238E27FC236}">
                <a16:creationId xmlns:a16="http://schemas.microsoft.com/office/drawing/2014/main" id="{9B4350DE-007C-4A86-CC9A-F5AF5457EC4B}"/>
              </a:ext>
            </a:extLst>
          </p:cNvPr>
          <p:cNvGrpSpPr/>
          <p:nvPr userDrawn="1"/>
        </p:nvGrpSpPr>
        <p:grpSpPr>
          <a:xfrm>
            <a:off x="3691555" y="4306929"/>
            <a:ext cx="574525" cy="274302"/>
            <a:chOff x="3691555" y="4306929"/>
            <a:chExt cx="574525" cy="274302"/>
          </a:xfrm>
          <a:solidFill>
            <a:schemeClr val="tx2"/>
          </a:solidFill>
        </p:grpSpPr>
        <p:sp>
          <p:nvSpPr>
            <p:cNvPr id="17" name="Freeform: Shape 16">
              <a:extLst>
                <a:ext uri="{FF2B5EF4-FFF2-40B4-BE49-F238E27FC236}">
                  <a16:creationId xmlns:a16="http://schemas.microsoft.com/office/drawing/2014/main" id="{7B2548C3-A14A-4F67-65F7-421E2F222E3B}"/>
                </a:ext>
              </a:extLst>
            </p:cNvPr>
            <p:cNvSpPr/>
            <p:nvPr/>
          </p:nvSpPr>
          <p:spPr>
            <a:xfrm>
              <a:off x="3691555" y="4400231"/>
              <a:ext cx="161256" cy="181000"/>
            </a:xfrm>
            <a:custGeom>
              <a:avLst/>
              <a:gdLst>
                <a:gd name="connsiteX0" fmla="*/ 28961 w 161256"/>
                <a:gd name="connsiteY0" fmla="*/ 80314 h 181000"/>
                <a:gd name="connsiteX1" fmla="*/ 132580 w 161256"/>
                <a:gd name="connsiteY1" fmla="*/ 80314 h 181000"/>
                <a:gd name="connsiteX2" fmla="*/ 80930 w 161256"/>
                <a:gd name="connsiteY2" fmla="*/ 22995 h 181000"/>
                <a:gd name="connsiteX3" fmla="*/ 28961 w 161256"/>
                <a:gd name="connsiteY3" fmla="*/ 80314 h 181000"/>
                <a:gd name="connsiteX4" fmla="*/ 161431 w 161256"/>
                <a:gd name="connsiteY4" fmla="*/ 94707 h 181000"/>
                <a:gd name="connsiteX5" fmla="*/ 28579 w 161256"/>
                <a:gd name="connsiteY5" fmla="*/ 94707 h 181000"/>
                <a:gd name="connsiteX6" fmla="*/ 80930 w 161256"/>
                <a:gd name="connsiteY6" fmla="*/ 157949 h 181000"/>
                <a:gd name="connsiteX7" fmla="*/ 132963 w 161256"/>
                <a:gd name="connsiteY7" fmla="*/ 116170 h 181000"/>
                <a:gd name="connsiteX8" fmla="*/ 161431 w 161256"/>
                <a:gd name="connsiteY8" fmla="*/ 116170 h 181000"/>
                <a:gd name="connsiteX9" fmla="*/ 80930 w 161256"/>
                <a:gd name="connsiteY9" fmla="*/ 180813 h 181000"/>
                <a:gd name="connsiteX10" fmla="*/ 174 w 161256"/>
                <a:gd name="connsiteY10" fmla="*/ 90504 h 181000"/>
                <a:gd name="connsiteX11" fmla="*/ 80930 w 161256"/>
                <a:gd name="connsiteY11" fmla="*/ -188 h 181000"/>
                <a:gd name="connsiteX12" fmla="*/ 161431 w 161256"/>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256" h="181000">
                  <a:moveTo>
                    <a:pt x="28961" y="80314"/>
                  </a:moveTo>
                  <a:lnTo>
                    <a:pt x="132580" y="80314"/>
                  </a:lnTo>
                  <a:cubicBezTo>
                    <a:pt x="129778" y="43757"/>
                    <a:pt x="110799" y="22995"/>
                    <a:pt x="80930" y="22995"/>
                  </a:cubicBezTo>
                  <a:cubicBezTo>
                    <a:pt x="51060" y="22995"/>
                    <a:pt x="31763" y="44075"/>
                    <a:pt x="28961" y="80314"/>
                  </a:cubicBezTo>
                  <a:moveTo>
                    <a:pt x="161431" y="94707"/>
                  </a:moveTo>
                  <a:lnTo>
                    <a:pt x="28579" y="94707"/>
                  </a:lnTo>
                  <a:cubicBezTo>
                    <a:pt x="29980" y="134766"/>
                    <a:pt x="49341" y="157949"/>
                    <a:pt x="80930" y="157949"/>
                  </a:cubicBezTo>
                  <a:cubicBezTo>
                    <a:pt x="109080" y="157949"/>
                    <a:pt x="128441" y="142154"/>
                    <a:pt x="132963" y="116170"/>
                  </a:cubicBezTo>
                  <a:lnTo>
                    <a:pt x="161431" y="116170"/>
                  </a:lnTo>
                  <a:cubicBezTo>
                    <a:pt x="155826" y="156930"/>
                    <a:pt x="125893" y="180813"/>
                    <a:pt x="80930" y="180813"/>
                  </a:cubicBezTo>
                  <a:cubicBezTo>
                    <a:pt x="30362" y="180813"/>
                    <a:pt x="174" y="147441"/>
                    <a:pt x="174" y="90504"/>
                  </a:cubicBezTo>
                  <a:cubicBezTo>
                    <a:pt x="174" y="33567"/>
                    <a:pt x="30362" y="-188"/>
                    <a:pt x="80930" y="-188"/>
                  </a:cubicBezTo>
                  <a:cubicBezTo>
                    <a:pt x="131498" y="-188"/>
                    <a:pt x="161431" y="33248"/>
                    <a:pt x="161431" y="90504"/>
                  </a:cubicBezTo>
                  <a:close/>
                </a:path>
              </a:pathLst>
            </a:custGeom>
            <a:grpFill/>
            <a:ln w="6363" cap="flat">
              <a:noFill/>
              <a:prstDash val="solid"/>
              <a:miter/>
            </a:ln>
          </p:spPr>
          <p:txBody>
            <a:bodyPr rtlCol="0" anchor="ctr"/>
            <a:lstStyle/>
            <a:p>
              <a:endParaRPr lang="sv-SE" dirty="0"/>
            </a:p>
          </p:txBody>
        </p:sp>
        <p:sp>
          <p:nvSpPr>
            <p:cNvPr id="18" name="Freeform: Shape 17">
              <a:extLst>
                <a:ext uri="{FF2B5EF4-FFF2-40B4-BE49-F238E27FC236}">
                  <a16:creationId xmlns:a16="http://schemas.microsoft.com/office/drawing/2014/main" id="{874DD0DA-617C-CB9B-FFC0-571DDBE1F188}"/>
                </a:ext>
              </a:extLst>
            </p:cNvPr>
            <p:cNvSpPr/>
            <p:nvPr/>
          </p:nvSpPr>
          <p:spPr>
            <a:xfrm>
              <a:off x="3886566" y="4400040"/>
              <a:ext cx="167625" cy="181000"/>
            </a:xfrm>
            <a:custGeom>
              <a:avLst/>
              <a:gdLst>
                <a:gd name="connsiteX0" fmla="*/ 141051 w 167625"/>
                <a:gd name="connsiteY0" fmla="*/ 90121 h 181000"/>
                <a:gd name="connsiteX1" fmla="*/ 85133 w 167625"/>
                <a:gd name="connsiteY1" fmla="*/ 23377 h 181000"/>
                <a:gd name="connsiteX2" fmla="*/ 29661 w 167625"/>
                <a:gd name="connsiteY2" fmla="*/ 90121 h 181000"/>
                <a:gd name="connsiteX3" fmla="*/ 85133 w 167625"/>
                <a:gd name="connsiteY3" fmla="*/ 156930 h 181000"/>
                <a:gd name="connsiteX4" fmla="*/ 141051 w 167625"/>
                <a:gd name="connsiteY4" fmla="*/ 90121 h 181000"/>
                <a:gd name="connsiteX5" fmla="*/ 138949 w 167625"/>
                <a:gd name="connsiteY5" fmla="*/ 3315 h 181000"/>
                <a:gd name="connsiteX6" fmla="*/ 167800 w 167625"/>
                <a:gd name="connsiteY6" fmla="*/ 3315 h 181000"/>
                <a:gd name="connsiteX7" fmla="*/ 167800 w 167625"/>
                <a:gd name="connsiteY7" fmla="*/ 177310 h 181000"/>
                <a:gd name="connsiteX8" fmla="*/ 138949 w 167625"/>
                <a:gd name="connsiteY8" fmla="*/ 177310 h 181000"/>
                <a:gd name="connsiteX9" fmla="*/ 138949 w 167625"/>
                <a:gd name="connsiteY9" fmla="*/ 119991 h 181000"/>
                <a:gd name="connsiteX10" fmla="*/ 138249 w 167625"/>
                <a:gd name="connsiteY10" fmla="*/ 119991 h 181000"/>
                <a:gd name="connsiteX11" fmla="*/ 73924 w 167625"/>
                <a:gd name="connsiteY11" fmla="*/ 180812 h 181000"/>
                <a:gd name="connsiteX12" fmla="*/ 174 w 167625"/>
                <a:gd name="connsiteY12" fmla="*/ 90121 h 181000"/>
                <a:gd name="connsiteX13" fmla="*/ 73988 w 167625"/>
                <a:gd name="connsiteY13" fmla="*/ -188 h 181000"/>
                <a:gd name="connsiteX14" fmla="*/ 138312 w 167625"/>
                <a:gd name="connsiteY14" fmla="*/ 60252 h 181000"/>
                <a:gd name="connsiteX15" fmla="*/ 139013 w 167625"/>
                <a:gd name="connsiteY15" fmla="*/ 60252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1000">
                  <a:moveTo>
                    <a:pt x="141051" y="90121"/>
                  </a:moveTo>
                  <a:cubicBezTo>
                    <a:pt x="141051" y="49043"/>
                    <a:pt x="120671" y="23377"/>
                    <a:pt x="85133" y="23377"/>
                  </a:cubicBezTo>
                  <a:cubicBezTo>
                    <a:pt x="49596" y="23377"/>
                    <a:pt x="29661" y="48342"/>
                    <a:pt x="29661" y="90121"/>
                  </a:cubicBezTo>
                  <a:cubicBezTo>
                    <a:pt x="29661" y="131900"/>
                    <a:pt x="50041" y="156930"/>
                    <a:pt x="85133" y="156930"/>
                  </a:cubicBezTo>
                  <a:cubicBezTo>
                    <a:pt x="120225" y="156930"/>
                    <a:pt x="141051" y="131454"/>
                    <a:pt x="141051" y="90121"/>
                  </a:cubicBezTo>
                  <a:moveTo>
                    <a:pt x="138949" y="3315"/>
                  </a:moveTo>
                  <a:lnTo>
                    <a:pt x="167800" y="3315"/>
                  </a:lnTo>
                  <a:lnTo>
                    <a:pt x="167800" y="177310"/>
                  </a:lnTo>
                  <a:lnTo>
                    <a:pt x="138949" y="177310"/>
                  </a:lnTo>
                  <a:lnTo>
                    <a:pt x="138949" y="119991"/>
                  </a:lnTo>
                  <a:lnTo>
                    <a:pt x="138249" y="119991"/>
                  </a:lnTo>
                  <a:cubicBezTo>
                    <a:pt x="138249" y="158203"/>
                    <a:pt x="113984" y="180812"/>
                    <a:pt x="73924" y="180812"/>
                  </a:cubicBezTo>
                  <a:cubicBezTo>
                    <a:pt x="27560" y="181004"/>
                    <a:pt x="174" y="147440"/>
                    <a:pt x="174" y="90121"/>
                  </a:cubicBezTo>
                  <a:cubicBezTo>
                    <a:pt x="174" y="32803"/>
                    <a:pt x="27623" y="-188"/>
                    <a:pt x="73988" y="-188"/>
                  </a:cubicBezTo>
                  <a:cubicBezTo>
                    <a:pt x="114047" y="-188"/>
                    <a:pt x="138312" y="22294"/>
                    <a:pt x="138312" y="60252"/>
                  </a:cubicBezTo>
                  <a:lnTo>
                    <a:pt x="139013" y="60252"/>
                  </a:lnTo>
                  <a:close/>
                </a:path>
              </a:pathLst>
            </a:custGeom>
            <a:grpFill/>
            <a:ln w="6363"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53279555-2E60-5EA9-EFDF-595686482ECC}"/>
                </a:ext>
              </a:extLst>
            </p:cNvPr>
            <p:cNvSpPr/>
            <p:nvPr/>
          </p:nvSpPr>
          <p:spPr>
            <a:xfrm>
              <a:off x="4098709" y="4306929"/>
              <a:ext cx="167370" cy="274110"/>
            </a:xfrm>
            <a:custGeom>
              <a:avLst/>
              <a:gdLst>
                <a:gd name="connsiteX0" fmla="*/ 140796 w 167370"/>
                <a:gd name="connsiteY0" fmla="*/ 183232 h 274110"/>
                <a:gd name="connsiteX1" fmla="*/ 84879 w 167370"/>
                <a:gd name="connsiteY1" fmla="*/ 116488 h 274110"/>
                <a:gd name="connsiteX2" fmla="*/ 29343 w 167370"/>
                <a:gd name="connsiteY2" fmla="*/ 183232 h 274110"/>
                <a:gd name="connsiteX3" fmla="*/ 84879 w 167370"/>
                <a:gd name="connsiteY3" fmla="*/ 250041 h 274110"/>
                <a:gd name="connsiteX4" fmla="*/ 140796 w 167370"/>
                <a:gd name="connsiteY4" fmla="*/ 183232 h 274110"/>
                <a:gd name="connsiteX5" fmla="*/ 138694 w 167370"/>
                <a:gd name="connsiteY5" fmla="*/ -188 h 274110"/>
                <a:gd name="connsiteX6" fmla="*/ 167545 w 167370"/>
                <a:gd name="connsiteY6" fmla="*/ -188 h 274110"/>
                <a:gd name="connsiteX7" fmla="*/ 167545 w 167370"/>
                <a:gd name="connsiteY7" fmla="*/ 270421 h 274110"/>
                <a:gd name="connsiteX8" fmla="*/ 138694 w 167370"/>
                <a:gd name="connsiteY8" fmla="*/ 270421 h 274110"/>
                <a:gd name="connsiteX9" fmla="*/ 138694 w 167370"/>
                <a:gd name="connsiteY9" fmla="*/ 213102 h 274110"/>
                <a:gd name="connsiteX10" fmla="*/ 138312 w 167370"/>
                <a:gd name="connsiteY10" fmla="*/ 213102 h 274110"/>
                <a:gd name="connsiteX11" fmla="*/ 73988 w 167370"/>
                <a:gd name="connsiteY11" fmla="*/ 273923 h 274110"/>
                <a:gd name="connsiteX12" fmla="*/ 174 w 167370"/>
                <a:gd name="connsiteY12" fmla="*/ 183232 h 274110"/>
                <a:gd name="connsiteX13" fmla="*/ 73988 w 167370"/>
                <a:gd name="connsiteY13" fmla="*/ 92924 h 274110"/>
                <a:gd name="connsiteX14" fmla="*/ 138312 w 167370"/>
                <a:gd name="connsiteY14" fmla="*/ 153363 h 274110"/>
                <a:gd name="connsiteX15" fmla="*/ 139013 w 167370"/>
                <a:gd name="connsiteY15" fmla="*/ 153363 h 2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70" h="274110">
                  <a:moveTo>
                    <a:pt x="140796" y="183232"/>
                  </a:moveTo>
                  <a:cubicBezTo>
                    <a:pt x="140796" y="142154"/>
                    <a:pt x="120416" y="116488"/>
                    <a:pt x="84879" y="116488"/>
                  </a:cubicBezTo>
                  <a:cubicBezTo>
                    <a:pt x="49341" y="116488"/>
                    <a:pt x="29343" y="141453"/>
                    <a:pt x="29343" y="183232"/>
                  </a:cubicBezTo>
                  <a:cubicBezTo>
                    <a:pt x="29343" y="225011"/>
                    <a:pt x="49787" y="250041"/>
                    <a:pt x="84879" y="250041"/>
                  </a:cubicBezTo>
                  <a:cubicBezTo>
                    <a:pt x="119970" y="250041"/>
                    <a:pt x="140796" y="224566"/>
                    <a:pt x="140796" y="183232"/>
                  </a:cubicBezTo>
                  <a:moveTo>
                    <a:pt x="138694" y="-188"/>
                  </a:moveTo>
                  <a:lnTo>
                    <a:pt x="167545" y="-188"/>
                  </a:lnTo>
                  <a:lnTo>
                    <a:pt x="167545" y="270421"/>
                  </a:lnTo>
                  <a:lnTo>
                    <a:pt x="138694" y="270421"/>
                  </a:lnTo>
                  <a:lnTo>
                    <a:pt x="138694" y="213102"/>
                  </a:lnTo>
                  <a:lnTo>
                    <a:pt x="138312" y="213102"/>
                  </a:lnTo>
                  <a:cubicBezTo>
                    <a:pt x="138312" y="251314"/>
                    <a:pt x="114047" y="273923"/>
                    <a:pt x="73988" y="273923"/>
                  </a:cubicBezTo>
                  <a:cubicBezTo>
                    <a:pt x="27623" y="273923"/>
                    <a:pt x="174" y="240169"/>
                    <a:pt x="174" y="183232"/>
                  </a:cubicBezTo>
                  <a:cubicBezTo>
                    <a:pt x="174" y="126296"/>
                    <a:pt x="27623" y="92924"/>
                    <a:pt x="73988" y="92924"/>
                  </a:cubicBezTo>
                  <a:cubicBezTo>
                    <a:pt x="114047" y="92924"/>
                    <a:pt x="138312" y="115405"/>
                    <a:pt x="138312" y="153363"/>
                  </a:cubicBezTo>
                  <a:lnTo>
                    <a:pt x="139013" y="153363"/>
                  </a:lnTo>
                  <a:close/>
                </a:path>
              </a:pathLst>
            </a:custGeom>
            <a:grpFill/>
            <a:ln w="6363" cap="flat">
              <a:noFill/>
              <a:prstDash val="solid"/>
              <a:miter/>
            </a:ln>
          </p:spPr>
          <p:txBody>
            <a:bodyPr rtlCol="0" anchor="ctr"/>
            <a:lstStyle/>
            <a:p>
              <a:endParaRPr lang="sv-SE" dirty="0"/>
            </a:p>
          </p:txBody>
        </p:sp>
      </p:grpSp>
      <p:sp>
        <p:nvSpPr>
          <p:cNvPr id="20" name="Freeform: Shape 19">
            <a:extLst>
              <a:ext uri="{FF2B5EF4-FFF2-40B4-BE49-F238E27FC236}">
                <a16:creationId xmlns:a16="http://schemas.microsoft.com/office/drawing/2014/main" id="{AD003553-E1A0-7872-6BC0-188150EC777D}"/>
              </a:ext>
            </a:extLst>
          </p:cNvPr>
          <p:cNvSpPr/>
          <p:nvPr userDrawn="1"/>
        </p:nvSpPr>
        <p:spPr>
          <a:xfrm>
            <a:off x="4320469" y="4328200"/>
            <a:ext cx="28850" cy="249527"/>
          </a:xfrm>
          <a:custGeom>
            <a:avLst/>
            <a:gdLst>
              <a:gd name="connsiteX0" fmla="*/ 174 w 28850"/>
              <a:gd name="connsiteY0" fmla="*/ 75346 h 249527"/>
              <a:gd name="connsiteX1" fmla="*/ 29025 w 28850"/>
              <a:gd name="connsiteY1" fmla="*/ 75346 h 249527"/>
              <a:gd name="connsiteX2" fmla="*/ 29025 w 28850"/>
              <a:gd name="connsiteY2" fmla="*/ 249340 h 249527"/>
              <a:gd name="connsiteX3" fmla="*/ 174 w 28850"/>
              <a:gd name="connsiteY3" fmla="*/ 249340 h 249527"/>
              <a:gd name="connsiteX4" fmla="*/ 174 w 28850"/>
              <a:gd name="connsiteY4" fmla="*/ -188 h 249527"/>
              <a:gd name="connsiteX5" fmla="*/ 29025 w 28850"/>
              <a:gd name="connsiteY5" fmla="*/ -188 h 249527"/>
              <a:gd name="connsiteX6" fmla="*/ 29025 w 28850"/>
              <a:gd name="connsiteY6" fmla="*/ 36688 h 249527"/>
              <a:gd name="connsiteX7" fmla="*/ 174 w 28850"/>
              <a:gd name="connsiteY7" fmla="*/ 36688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 h="249527">
                <a:moveTo>
                  <a:pt x="174" y="75346"/>
                </a:moveTo>
                <a:lnTo>
                  <a:pt x="29025" y="75346"/>
                </a:lnTo>
                <a:lnTo>
                  <a:pt x="29025" y="249340"/>
                </a:lnTo>
                <a:lnTo>
                  <a:pt x="174" y="249340"/>
                </a:lnTo>
                <a:close/>
                <a:moveTo>
                  <a:pt x="174" y="-188"/>
                </a:moveTo>
                <a:lnTo>
                  <a:pt x="29025" y="-188"/>
                </a:lnTo>
                <a:lnTo>
                  <a:pt x="29025" y="36688"/>
                </a:lnTo>
                <a:lnTo>
                  <a:pt x="174" y="36688"/>
                </a:lnTo>
                <a:close/>
              </a:path>
            </a:pathLst>
          </a:custGeom>
          <a:solidFill>
            <a:schemeClr val="tx2"/>
          </a:solidFill>
          <a:ln w="6363" cap="flat">
            <a:noFill/>
            <a:prstDash val="solid"/>
            <a:miter/>
          </a:ln>
        </p:spPr>
        <p:txBody>
          <a:bodyPr rtlCol="0" anchor="ctr"/>
          <a:lstStyle/>
          <a:p>
            <a:endParaRPr lang="sv-SE" dirty="0"/>
          </a:p>
        </p:txBody>
      </p:sp>
      <p:grpSp>
        <p:nvGrpSpPr>
          <p:cNvPr id="21" name="Graphic 6">
            <a:extLst>
              <a:ext uri="{FF2B5EF4-FFF2-40B4-BE49-F238E27FC236}">
                <a16:creationId xmlns:a16="http://schemas.microsoft.com/office/drawing/2014/main" id="{A2557ACA-AE4C-2B6F-1FDD-ED2773EC277C}"/>
              </a:ext>
            </a:extLst>
          </p:cNvPr>
          <p:cNvGrpSpPr/>
          <p:nvPr userDrawn="1"/>
        </p:nvGrpSpPr>
        <p:grpSpPr>
          <a:xfrm>
            <a:off x="4403772" y="4307120"/>
            <a:ext cx="1583972" cy="355185"/>
            <a:chOff x="4403772" y="4307120"/>
            <a:chExt cx="1583972" cy="355185"/>
          </a:xfrm>
          <a:solidFill>
            <a:schemeClr val="tx2"/>
          </a:solidFill>
        </p:grpSpPr>
        <p:sp>
          <p:nvSpPr>
            <p:cNvPr id="22" name="Freeform: Shape 21">
              <a:extLst>
                <a:ext uri="{FF2B5EF4-FFF2-40B4-BE49-F238E27FC236}">
                  <a16:creationId xmlns:a16="http://schemas.microsoft.com/office/drawing/2014/main" id="{A78F1161-C083-CFEB-5639-49E119FD94FC}"/>
                </a:ext>
              </a:extLst>
            </p:cNvPr>
            <p:cNvSpPr/>
            <p:nvPr/>
          </p:nvSpPr>
          <p:spPr>
            <a:xfrm>
              <a:off x="4403772" y="4400231"/>
              <a:ext cx="151512" cy="177752"/>
            </a:xfrm>
            <a:custGeom>
              <a:avLst/>
              <a:gdLst>
                <a:gd name="connsiteX0" fmla="*/ 151687 w 151512"/>
                <a:gd name="connsiteY0" fmla="*/ 69041 h 177752"/>
                <a:gd name="connsiteX1" fmla="*/ 151687 w 151512"/>
                <a:gd name="connsiteY1" fmla="*/ 177310 h 177752"/>
                <a:gd name="connsiteX2" fmla="*/ 122836 w 151512"/>
                <a:gd name="connsiteY2" fmla="*/ 177310 h 177752"/>
                <a:gd name="connsiteX3" fmla="*/ 122836 w 151512"/>
                <a:gd name="connsiteY3" fmla="*/ 69742 h 177752"/>
                <a:gd name="connsiteX4" fmla="*/ 78255 w 151512"/>
                <a:gd name="connsiteY4" fmla="*/ 23377 h 177752"/>
                <a:gd name="connsiteX5" fmla="*/ 28706 w 151512"/>
                <a:gd name="connsiteY5" fmla="*/ 82033 h 177752"/>
                <a:gd name="connsiteX6" fmla="*/ 28706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63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2836" y="177310"/>
                  </a:lnTo>
                  <a:lnTo>
                    <a:pt x="122836" y="69742"/>
                  </a:lnTo>
                  <a:cubicBezTo>
                    <a:pt x="122836" y="40573"/>
                    <a:pt x="106660" y="23377"/>
                    <a:pt x="78255" y="23377"/>
                  </a:cubicBezTo>
                  <a:cubicBezTo>
                    <a:pt x="46984" y="23377"/>
                    <a:pt x="28706" y="45158"/>
                    <a:pt x="28706" y="82033"/>
                  </a:cubicBezTo>
                  <a:lnTo>
                    <a:pt x="28706" y="177565"/>
                  </a:lnTo>
                  <a:lnTo>
                    <a:pt x="174" y="177565"/>
                  </a:lnTo>
                  <a:lnTo>
                    <a:pt x="174" y="3316"/>
                  </a:lnTo>
                  <a:lnTo>
                    <a:pt x="28961" y="3316"/>
                  </a:lnTo>
                  <a:lnTo>
                    <a:pt x="28961" y="63055"/>
                  </a:lnTo>
                  <a:lnTo>
                    <a:pt x="29661" y="63055"/>
                  </a:lnTo>
                  <a:cubicBezTo>
                    <a:pt x="29661" y="23377"/>
                    <a:pt x="51825" y="-188"/>
                    <a:pt x="88763"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3" name="Freeform: Shape 22">
              <a:extLst>
                <a:ext uri="{FF2B5EF4-FFF2-40B4-BE49-F238E27FC236}">
                  <a16:creationId xmlns:a16="http://schemas.microsoft.com/office/drawing/2014/main" id="{5E832F3C-F0EF-ECD2-22AF-47B71F264F6F}"/>
                </a:ext>
              </a:extLst>
            </p:cNvPr>
            <p:cNvSpPr/>
            <p:nvPr/>
          </p:nvSpPr>
          <p:spPr>
            <a:xfrm>
              <a:off x="4598083" y="4400231"/>
              <a:ext cx="167370" cy="262074"/>
            </a:xfrm>
            <a:custGeom>
              <a:avLst/>
              <a:gdLst>
                <a:gd name="connsiteX0" fmla="*/ 141051 w 167370"/>
                <a:gd name="connsiteY0" fmla="*/ 89930 h 262074"/>
                <a:gd name="connsiteX1" fmla="*/ 85197 w 167370"/>
                <a:gd name="connsiteY1" fmla="*/ 23504 h 262074"/>
                <a:gd name="connsiteX2" fmla="*/ 29661 w 167370"/>
                <a:gd name="connsiteY2" fmla="*/ 89930 h 262074"/>
                <a:gd name="connsiteX3" fmla="*/ 85197 w 167370"/>
                <a:gd name="connsiteY3" fmla="*/ 156357 h 262074"/>
                <a:gd name="connsiteX4" fmla="*/ 141051 w 167370"/>
                <a:gd name="connsiteY4" fmla="*/ 89930 h 262074"/>
                <a:gd name="connsiteX5" fmla="*/ 138949 w 167370"/>
                <a:gd name="connsiteY5" fmla="*/ 3443 h 262074"/>
                <a:gd name="connsiteX6" fmla="*/ 167545 w 167370"/>
                <a:gd name="connsiteY6" fmla="*/ 3443 h 262074"/>
                <a:gd name="connsiteX7" fmla="*/ 167545 w 167370"/>
                <a:gd name="connsiteY7" fmla="*/ 181259 h 262074"/>
                <a:gd name="connsiteX8" fmla="*/ 84751 w 167370"/>
                <a:gd name="connsiteY8" fmla="*/ 261887 h 262074"/>
                <a:gd name="connsiteX9" fmla="*/ 4569 w 167370"/>
                <a:gd name="connsiteY9" fmla="*/ 197244 h 262074"/>
                <a:gd name="connsiteX10" fmla="*/ 32018 w 167370"/>
                <a:gd name="connsiteY10" fmla="*/ 194442 h 262074"/>
                <a:gd name="connsiteX11" fmla="*/ 84751 w 167370"/>
                <a:gd name="connsiteY11" fmla="*/ 238322 h 262074"/>
                <a:gd name="connsiteX12" fmla="*/ 138822 w 167370"/>
                <a:gd name="connsiteY12" fmla="*/ 183551 h 262074"/>
                <a:gd name="connsiteX13" fmla="*/ 138822 w 167370"/>
                <a:gd name="connsiteY13" fmla="*/ 119864 h 262074"/>
                <a:gd name="connsiteX14" fmla="*/ 138249 w 167370"/>
                <a:gd name="connsiteY14" fmla="*/ 119864 h 262074"/>
                <a:gd name="connsiteX15" fmla="*/ 73924 w 167370"/>
                <a:gd name="connsiteY15" fmla="*/ 180685 h 262074"/>
                <a:gd name="connsiteX16" fmla="*/ 174 w 167370"/>
                <a:gd name="connsiteY16" fmla="*/ 90376 h 262074"/>
                <a:gd name="connsiteX17" fmla="*/ 73924 w 167370"/>
                <a:gd name="connsiteY17" fmla="*/ -188 h 262074"/>
                <a:gd name="connsiteX18" fmla="*/ 138249 w 167370"/>
                <a:gd name="connsiteY18" fmla="*/ 60252 h 262074"/>
                <a:gd name="connsiteX19" fmla="*/ 138949 w 167370"/>
                <a:gd name="connsiteY19" fmla="*/ 60252 h 2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370" h="262074">
                  <a:moveTo>
                    <a:pt x="141051" y="89930"/>
                  </a:moveTo>
                  <a:cubicBezTo>
                    <a:pt x="141051" y="49170"/>
                    <a:pt x="120735" y="23504"/>
                    <a:pt x="85197" y="23504"/>
                  </a:cubicBezTo>
                  <a:cubicBezTo>
                    <a:pt x="49659" y="23504"/>
                    <a:pt x="29661" y="48088"/>
                    <a:pt x="29661" y="89930"/>
                  </a:cubicBezTo>
                  <a:cubicBezTo>
                    <a:pt x="29661" y="131773"/>
                    <a:pt x="50105" y="156357"/>
                    <a:pt x="85197" y="156357"/>
                  </a:cubicBezTo>
                  <a:cubicBezTo>
                    <a:pt x="120289" y="156357"/>
                    <a:pt x="141051" y="130882"/>
                    <a:pt x="141051" y="89930"/>
                  </a:cubicBezTo>
                  <a:moveTo>
                    <a:pt x="138949" y="3443"/>
                  </a:moveTo>
                  <a:lnTo>
                    <a:pt x="167545" y="3443"/>
                  </a:lnTo>
                  <a:lnTo>
                    <a:pt x="167545" y="181259"/>
                  </a:lnTo>
                  <a:cubicBezTo>
                    <a:pt x="167545" y="231763"/>
                    <a:pt x="136848" y="261887"/>
                    <a:pt x="84751" y="261887"/>
                  </a:cubicBezTo>
                  <a:cubicBezTo>
                    <a:pt x="38005" y="261887"/>
                    <a:pt x="8326" y="237622"/>
                    <a:pt x="4569" y="197244"/>
                  </a:cubicBezTo>
                  <a:lnTo>
                    <a:pt x="32018" y="194442"/>
                  </a:lnTo>
                  <a:cubicBezTo>
                    <a:pt x="34120" y="221827"/>
                    <a:pt x="53799" y="238322"/>
                    <a:pt x="84751" y="238322"/>
                  </a:cubicBezTo>
                  <a:cubicBezTo>
                    <a:pt x="118760" y="238322"/>
                    <a:pt x="138822" y="218006"/>
                    <a:pt x="138822" y="183551"/>
                  </a:cubicBezTo>
                  <a:lnTo>
                    <a:pt x="138822" y="119864"/>
                  </a:lnTo>
                  <a:lnTo>
                    <a:pt x="138249" y="119864"/>
                  </a:lnTo>
                  <a:cubicBezTo>
                    <a:pt x="138249" y="158076"/>
                    <a:pt x="114047" y="180685"/>
                    <a:pt x="73924" y="180685"/>
                  </a:cubicBezTo>
                  <a:cubicBezTo>
                    <a:pt x="27560" y="180685"/>
                    <a:pt x="174" y="146931"/>
                    <a:pt x="174" y="90376"/>
                  </a:cubicBezTo>
                  <a:cubicBezTo>
                    <a:pt x="174" y="33822"/>
                    <a:pt x="27432"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1D306C03-5404-488C-414C-20BD4B32091E}"/>
                </a:ext>
              </a:extLst>
            </p:cNvPr>
            <p:cNvSpPr/>
            <p:nvPr/>
          </p:nvSpPr>
          <p:spPr>
            <a:xfrm>
              <a:off x="4880091" y="4343294"/>
              <a:ext cx="116420" cy="238255"/>
            </a:xfrm>
            <a:custGeom>
              <a:avLst/>
              <a:gdLst>
                <a:gd name="connsiteX0" fmla="*/ 116595 w 116420"/>
                <a:gd name="connsiteY0" fmla="*/ 81715 h 238255"/>
                <a:gd name="connsiteX1" fmla="*/ 57493 w 116420"/>
                <a:gd name="connsiteY1" fmla="*/ 81715 h 238255"/>
                <a:gd name="connsiteX2" fmla="*/ 57493 w 116420"/>
                <a:gd name="connsiteY2" fmla="*/ 183615 h 238255"/>
                <a:gd name="connsiteX3" fmla="*/ 89337 w 116420"/>
                <a:gd name="connsiteY3" fmla="*/ 214185 h 238255"/>
                <a:gd name="connsiteX4" fmla="*/ 114302 w 116420"/>
                <a:gd name="connsiteY4" fmla="*/ 208580 h 238255"/>
                <a:gd name="connsiteX5" fmla="*/ 114302 w 116420"/>
                <a:gd name="connsiteY5" fmla="*/ 231062 h 238255"/>
                <a:gd name="connsiteX6" fmla="*/ 80229 w 116420"/>
                <a:gd name="connsiteY6" fmla="*/ 238068 h 238255"/>
                <a:gd name="connsiteX7" fmla="*/ 28897 w 116420"/>
                <a:gd name="connsiteY7" fmla="*/ 185334 h 238255"/>
                <a:gd name="connsiteX8" fmla="*/ 28897 w 116420"/>
                <a:gd name="connsiteY8" fmla="*/ 81715 h 238255"/>
                <a:gd name="connsiteX9" fmla="*/ 174 w 116420"/>
                <a:gd name="connsiteY9" fmla="*/ 81715 h 238255"/>
                <a:gd name="connsiteX10" fmla="*/ 174 w 116420"/>
                <a:gd name="connsiteY10" fmla="*/ 60252 h 238255"/>
                <a:gd name="connsiteX11" fmla="*/ 30362 w 116420"/>
                <a:gd name="connsiteY11" fmla="*/ 60252 h 238255"/>
                <a:gd name="connsiteX12" fmla="*/ 30362 w 116420"/>
                <a:gd name="connsiteY12" fmla="*/ -188 h 238255"/>
                <a:gd name="connsiteX13" fmla="*/ 59212 w 116420"/>
                <a:gd name="connsiteY13" fmla="*/ -188 h 238255"/>
                <a:gd name="connsiteX14" fmla="*/ 59212 w 116420"/>
                <a:gd name="connsiteY14" fmla="*/ 14588 h 238255"/>
                <a:gd name="connsiteX15" fmla="*/ 31763 w 116420"/>
                <a:gd name="connsiteY15" fmla="*/ 59551 h 238255"/>
                <a:gd name="connsiteX16" fmla="*/ 31763 w 116420"/>
                <a:gd name="connsiteY16" fmla="*/ 60252 h 238255"/>
                <a:gd name="connsiteX17" fmla="*/ 116468 w 116420"/>
                <a:gd name="connsiteY17" fmla="*/ 60252 h 2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420" h="238255">
                  <a:moveTo>
                    <a:pt x="116595" y="81715"/>
                  </a:moveTo>
                  <a:lnTo>
                    <a:pt x="57493" y="81715"/>
                  </a:lnTo>
                  <a:lnTo>
                    <a:pt x="57493" y="183615"/>
                  </a:lnTo>
                  <a:cubicBezTo>
                    <a:pt x="57493" y="202721"/>
                    <a:pt x="69020" y="214185"/>
                    <a:pt x="89337" y="214185"/>
                  </a:cubicBezTo>
                  <a:cubicBezTo>
                    <a:pt x="97973" y="214198"/>
                    <a:pt x="106500" y="212287"/>
                    <a:pt x="114302" y="208580"/>
                  </a:cubicBezTo>
                  <a:lnTo>
                    <a:pt x="114302" y="231062"/>
                  </a:lnTo>
                  <a:cubicBezTo>
                    <a:pt x="103545" y="235698"/>
                    <a:pt x="91948" y="238087"/>
                    <a:pt x="80229" y="238068"/>
                  </a:cubicBezTo>
                  <a:cubicBezTo>
                    <a:pt x="47876" y="238068"/>
                    <a:pt x="28897" y="218961"/>
                    <a:pt x="28897" y="185334"/>
                  </a:cubicBezTo>
                  <a:lnTo>
                    <a:pt x="28897" y="81715"/>
                  </a:lnTo>
                  <a:lnTo>
                    <a:pt x="174" y="81715"/>
                  </a:lnTo>
                  <a:lnTo>
                    <a:pt x="174" y="60252"/>
                  </a:lnTo>
                  <a:lnTo>
                    <a:pt x="30362" y="60252"/>
                  </a:lnTo>
                  <a:lnTo>
                    <a:pt x="30362" y="-188"/>
                  </a:lnTo>
                  <a:lnTo>
                    <a:pt x="59212" y="-188"/>
                  </a:lnTo>
                  <a:lnTo>
                    <a:pt x="59212" y="14588"/>
                  </a:lnTo>
                  <a:cubicBezTo>
                    <a:pt x="59123" y="33510"/>
                    <a:pt x="48551" y="50826"/>
                    <a:pt x="31763" y="59551"/>
                  </a:cubicBezTo>
                  <a:lnTo>
                    <a:pt x="31763" y="60252"/>
                  </a:lnTo>
                  <a:lnTo>
                    <a:pt x="116468" y="60252"/>
                  </a:lnTo>
                  <a:close/>
                </a:path>
              </a:pathLst>
            </a:custGeom>
            <a:grpFill/>
            <a:ln w="6363"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4AA1B993-8CE0-5E54-0649-71D0F0529B65}"/>
                </a:ext>
              </a:extLst>
            </p:cNvPr>
            <p:cNvSpPr/>
            <p:nvPr/>
          </p:nvSpPr>
          <p:spPr>
            <a:xfrm>
              <a:off x="5018675" y="4400231"/>
              <a:ext cx="161320" cy="181000"/>
            </a:xfrm>
            <a:custGeom>
              <a:avLst/>
              <a:gdLst>
                <a:gd name="connsiteX0" fmla="*/ 28961 w 161320"/>
                <a:gd name="connsiteY0" fmla="*/ 80314 h 181000"/>
                <a:gd name="connsiteX1" fmla="*/ 132644 w 161320"/>
                <a:gd name="connsiteY1" fmla="*/ 80314 h 181000"/>
                <a:gd name="connsiteX2" fmla="*/ 80994 w 161320"/>
                <a:gd name="connsiteY2" fmla="*/ 22995 h 181000"/>
                <a:gd name="connsiteX3" fmla="*/ 28961 w 161320"/>
                <a:gd name="connsiteY3" fmla="*/ 80314 h 181000"/>
                <a:gd name="connsiteX4" fmla="*/ 161495 w 161320"/>
                <a:gd name="connsiteY4" fmla="*/ 94707 h 181000"/>
                <a:gd name="connsiteX5" fmla="*/ 28579 w 161320"/>
                <a:gd name="connsiteY5" fmla="*/ 94707 h 181000"/>
                <a:gd name="connsiteX6" fmla="*/ 80994 w 161320"/>
                <a:gd name="connsiteY6" fmla="*/ 157949 h 181000"/>
                <a:gd name="connsiteX7" fmla="*/ 133026 w 161320"/>
                <a:gd name="connsiteY7" fmla="*/ 116170 h 181000"/>
                <a:gd name="connsiteX8" fmla="*/ 161495 w 161320"/>
                <a:gd name="connsiteY8" fmla="*/ 116170 h 181000"/>
                <a:gd name="connsiteX9" fmla="*/ 80994 w 161320"/>
                <a:gd name="connsiteY9" fmla="*/ 180813 h 181000"/>
                <a:gd name="connsiteX10" fmla="*/ 174 w 161320"/>
                <a:gd name="connsiteY10" fmla="*/ 90504 h 181000"/>
                <a:gd name="connsiteX11" fmla="*/ 80994 w 161320"/>
                <a:gd name="connsiteY11" fmla="*/ -188 h 181000"/>
                <a:gd name="connsiteX12" fmla="*/ 161495 w 161320"/>
                <a:gd name="connsiteY12" fmla="*/ 90504 h 1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20" h="181000">
                  <a:moveTo>
                    <a:pt x="28961" y="80314"/>
                  </a:moveTo>
                  <a:lnTo>
                    <a:pt x="132644" y="80314"/>
                  </a:lnTo>
                  <a:cubicBezTo>
                    <a:pt x="129778" y="43757"/>
                    <a:pt x="110863" y="22995"/>
                    <a:pt x="80994" y="22995"/>
                  </a:cubicBezTo>
                  <a:cubicBezTo>
                    <a:pt x="51124" y="22995"/>
                    <a:pt x="31827" y="44075"/>
                    <a:pt x="28961" y="80314"/>
                  </a:cubicBezTo>
                  <a:moveTo>
                    <a:pt x="161495" y="94707"/>
                  </a:moveTo>
                  <a:lnTo>
                    <a:pt x="28579" y="94707"/>
                  </a:lnTo>
                  <a:cubicBezTo>
                    <a:pt x="29980" y="134766"/>
                    <a:pt x="49341" y="157949"/>
                    <a:pt x="80994" y="157949"/>
                  </a:cubicBezTo>
                  <a:cubicBezTo>
                    <a:pt x="109080" y="157949"/>
                    <a:pt x="128441" y="142154"/>
                    <a:pt x="133026" y="116170"/>
                  </a:cubicBezTo>
                  <a:lnTo>
                    <a:pt x="161495" y="116170"/>
                  </a:lnTo>
                  <a:cubicBezTo>
                    <a:pt x="155826" y="156930"/>
                    <a:pt x="125957" y="180813"/>
                    <a:pt x="80994" y="180813"/>
                  </a:cubicBezTo>
                  <a:cubicBezTo>
                    <a:pt x="30362" y="180813"/>
                    <a:pt x="174" y="147441"/>
                    <a:pt x="174" y="90504"/>
                  </a:cubicBezTo>
                  <a:cubicBezTo>
                    <a:pt x="174" y="33567"/>
                    <a:pt x="30362" y="-188"/>
                    <a:pt x="80994" y="-188"/>
                  </a:cubicBezTo>
                  <a:cubicBezTo>
                    <a:pt x="131625" y="-188"/>
                    <a:pt x="161495" y="33248"/>
                    <a:pt x="161495" y="90504"/>
                  </a:cubicBezTo>
                  <a:close/>
                </a:path>
              </a:pathLst>
            </a:custGeom>
            <a:grpFill/>
            <a:ln w="6363"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9A0DCD57-D7AB-99AE-6E40-BEC9A1F0C56C}"/>
                </a:ext>
              </a:extLst>
            </p:cNvPr>
            <p:cNvSpPr/>
            <p:nvPr/>
          </p:nvSpPr>
          <p:spPr>
            <a:xfrm>
              <a:off x="5213304" y="4400040"/>
              <a:ext cx="165141" cy="180999"/>
            </a:xfrm>
            <a:custGeom>
              <a:avLst/>
              <a:gdLst>
                <a:gd name="connsiteX0" fmla="*/ 174 w 165141"/>
                <a:gd name="connsiteY0" fmla="*/ 90121 h 180999"/>
                <a:gd name="connsiteX1" fmla="*/ 84496 w 165141"/>
                <a:gd name="connsiteY1" fmla="*/ -188 h 180999"/>
                <a:gd name="connsiteX2" fmla="*/ 164233 w 165141"/>
                <a:gd name="connsiteY2" fmla="*/ 60952 h 180999"/>
                <a:gd name="connsiteX3" fmla="*/ 135446 w 165141"/>
                <a:gd name="connsiteY3" fmla="*/ 60952 h 180999"/>
                <a:gd name="connsiteX4" fmla="*/ 84496 w 165141"/>
                <a:gd name="connsiteY4" fmla="*/ 23377 h 180999"/>
                <a:gd name="connsiteX5" fmla="*/ 29661 w 165141"/>
                <a:gd name="connsiteY5" fmla="*/ 90121 h 180999"/>
                <a:gd name="connsiteX6" fmla="*/ 84496 w 165141"/>
                <a:gd name="connsiteY6" fmla="*/ 156930 h 180999"/>
                <a:gd name="connsiteX7" fmla="*/ 136465 w 165141"/>
                <a:gd name="connsiteY7" fmla="*/ 115788 h 180999"/>
                <a:gd name="connsiteX8" fmla="*/ 165316 w 165141"/>
                <a:gd name="connsiteY8" fmla="*/ 115788 h 180999"/>
                <a:gd name="connsiteX9" fmla="*/ 84496 w 165141"/>
                <a:gd name="connsiteY9" fmla="*/ 180812 h 180999"/>
                <a:gd name="connsiteX10" fmla="*/ 174 w 165141"/>
                <a:gd name="connsiteY10"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141" h="180999">
                  <a:moveTo>
                    <a:pt x="174" y="90121"/>
                  </a:moveTo>
                  <a:cubicBezTo>
                    <a:pt x="174" y="33567"/>
                    <a:pt x="32018" y="-188"/>
                    <a:pt x="84496" y="-188"/>
                  </a:cubicBezTo>
                  <a:cubicBezTo>
                    <a:pt x="127040" y="-188"/>
                    <a:pt x="155826" y="21976"/>
                    <a:pt x="164233" y="60952"/>
                  </a:cubicBezTo>
                  <a:lnTo>
                    <a:pt x="135446" y="60952"/>
                  </a:lnTo>
                  <a:cubicBezTo>
                    <a:pt x="129434" y="37987"/>
                    <a:pt x="108214" y="22332"/>
                    <a:pt x="84496" y="23377"/>
                  </a:cubicBezTo>
                  <a:cubicBezTo>
                    <a:pt x="50041" y="23377"/>
                    <a:pt x="29661" y="48342"/>
                    <a:pt x="29661" y="90121"/>
                  </a:cubicBezTo>
                  <a:cubicBezTo>
                    <a:pt x="29661" y="131900"/>
                    <a:pt x="50041" y="156930"/>
                    <a:pt x="84496" y="156930"/>
                  </a:cubicBezTo>
                  <a:cubicBezTo>
                    <a:pt x="111500" y="156930"/>
                    <a:pt x="129778" y="141772"/>
                    <a:pt x="136465" y="115788"/>
                  </a:cubicBezTo>
                  <a:lnTo>
                    <a:pt x="165316" y="115788"/>
                  </a:lnTo>
                  <a:cubicBezTo>
                    <a:pt x="157610" y="156930"/>
                    <a:pt x="128759" y="180812"/>
                    <a:pt x="84496" y="180812"/>
                  </a:cubicBezTo>
                  <a:cubicBezTo>
                    <a:pt x="31763" y="180812"/>
                    <a:pt x="174" y="147058"/>
                    <a:pt x="174" y="90121"/>
                  </a:cubicBezTo>
                </a:path>
              </a:pathLst>
            </a:custGeom>
            <a:grpFill/>
            <a:ln w="6363"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59A5284A-0F7A-6D65-C415-8BBB2874638E}"/>
                </a:ext>
              </a:extLst>
            </p:cNvPr>
            <p:cNvSpPr/>
            <p:nvPr/>
          </p:nvSpPr>
          <p:spPr>
            <a:xfrm>
              <a:off x="5418888" y="4307120"/>
              <a:ext cx="151448" cy="270863"/>
            </a:xfrm>
            <a:custGeom>
              <a:avLst/>
              <a:gdLst>
                <a:gd name="connsiteX0" fmla="*/ 151623 w 151448"/>
                <a:gd name="connsiteY0" fmla="*/ 162152 h 270863"/>
                <a:gd name="connsiteX1" fmla="*/ 151623 w 151448"/>
                <a:gd name="connsiteY1" fmla="*/ 270421 h 270863"/>
                <a:gd name="connsiteX2" fmla="*/ 122773 w 151448"/>
                <a:gd name="connsiteY2" fmla="*/ 270421 h 270863"/>
                <a:gd name="connsiteX3" fmla="*/ 122773 w 151448"/>
                <a:gd name="connsiteY3" fmla="*/ 162853 h 270863"/>
                <a:gd name="connsiteX4" fmla="*/ 78510 w 151448"/>
                <a:gd name="connsiteY4" fmla="*/ 116488 h 270863"/>
                <a:gd name="connsiteX5" fmla="*/ 28961 w 151448"/>
                <a:gd name="connsiteY5" fmla="*/ 175144 h 270863"/>
                <a:gd name="connsiteX6" fmla="*/ 28961 w 151448"/>
                <a:gd name="connsiteY6" fmla="*/ 270676 h 270863"/>
                <a:gd name="connsiteX7" fmla="*/ 174 w 151448"/>
                <a:gd name="connsiteY7" fmla="*/ 270676 h 270863"/>
                <a:gd name="connsiteX8" fmla="*/ 174 w 151448"/>
                <a:gd name="connsiteY8" fmla="*/ -188 h 270863"/>
                <a:gd name="connsiteX9" fmla="*/ 28961 w 151448"/>
                <a:gd name="connsiteY9" fmla="*/ -188 h 270863"/>
                <a:gd name="connsiteX10" fmla="*/ 28961 w 151448"/>
                <a:gd name="connsiteY10" fmla="*/ 156166 h 270863"/>
                <a:gd name="connsiteX11" fmla="*/ 29661 w 151448"/>
                <a:gd name="connsiteY11" fmla="*/ 156166 h 270863"/>
                <a:gd name="connsiteX12" fmla="*/ 88700 w 151448"/>
                <a:gd name="connsiteY12" fmla="*/ 92924 h 270863"/>
                <a:gd name="connsiteX13" fmla="*/ 151623 w 151448"/>
                <a:gd name="connsiteY13" fmla="*/ 162152 h 27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48" h="270863">
                  <a:moveTo>
                    <a:pt x="151623" y="162152"/>
                  </a:moveTo>
                  <a:lnTo>
                    <a:pt x="151623" y="270421"/>
                  </a:lnTo>
                  <a:lnTo>
                    <a:pt x="122773" y="270421"/>
                  </a:lnTo>
                  <a:lnTo>
                    <a:pt x="122773" y="162853"/>
                  </a:lnTo>
                  <a:cubicBezTo>
                    <a:pt x="122773" y="133684"/>
                    <a:pt x="106660" y="116488"/>
                    <a:pt x="78510" y="116488"/>
                  </a:cubicBezTo>
                  <a:cubicBezTo>
                    <a:pt x="47175" y="116488"/>
                    <a:pt x="28961" y="138269"/>
                    <a:pt x="28961" y="175144"/>
                  </a:cubicBezTo>
                  <a:lnTo>
                    <a:pt x="28961" y="270676"/>
                  </a:lnTo>
                  <a:lnTo>
                    <a:pt x="174" y="270676"/>
                  </a:lnTo>
                  <a:lnTo>
                    <a:pt x="174" y="-188"/>
                  </a:lnTo>
                  <a:lnTo>
                    <a:pt x="28961" y="-188"/>
                  </a:lnTo>
                  <a:lnTo>
                    <a:pt x="28961" y="156166"/>
                  </a:lnTo>
                  <a:lnTo>
                    <a:pt x="29661" y="156166"/>
                  </a:lnTo>
                  <a:cubicBezTo>
                    <a:pt x="29661" y="116488"/>
                    <a:pt x="51761" y="92924"/>
                    <a:pt x="88700" y="92924"/>
                  </a:cubicBezTo>
                  <a:cubicBezTo>
                    <a:pt x="128441" y="92924"/>
                    <a:pt x="151623" y="118399"/>
                    <a:pt x="151623" y="162152"/>
                  </a:cubicBezTo>
                </a:path>
              </a:pathLst>
            </a:custGeom>
            <a:grpFill/>
            <a:ln w="6363"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C5D1EADC-39A3-5C56-D182-A7570E1A9F28}"/>
                </a:ext>
              </a:extLst>
            </p:cNvPr>
            <p:cNvSpPr/>
            <p:nvPr/>
          </p:nvSpPr>
          <p:spPr>
            <a:xfrm>
              <a:off x="5623324" y="4400231"/>
              <a:ext cx="151512" cy="177752"/>
            </a:xfrm>
            <a:custGeom>
              <a:avLst/>
              <a:gdLst>
                <a:gd name="connsiteX0" fmla="*/ 151687 w 151512"/>
                <a:gd name="connsiteY0" fmla="*/ 69041 h 177752"/>
                <a:gd name="connsiteX1" fmla="*/ 151687 w 151512"/>
                <a:gd name="connsiteY1" fmla="*/ 177310 h 177752"/>
                <a:gd name="connsiteX2" fmla="*/ 123091 w 151512"/>
                <a:gd name="connsiteY2" fmla="*/ 177310 h 177752"/>
                <a:gd name="connsiteX3" fmla="*/ 123091 w 151512"/>
                <a:gd name="connsiteY3" fmla="*/ 69742 h 177752"/>
                <a:gd name="connsiteX4" fmla="*/ 78510 w 151512"/>
                <a:gd name="connsiteY4" fmla="*/ 23377 h 177752"/>
                <a:gd name="connsiteX5" fmla="*/ 28961 w 151512"/>
                <a:gd name="connsiteY5" fmla="*/ 82033 h 177752"/>
                <a:gd name="connsiteX6" fmla="*/ 28961 w 151512"/>
                <a:gd name="connsiteY6" fmla="*/ 177565 h 177752"/>
                <a:gd name="connsiteX7" fmla="*/ 174 w 151512"/>
                <a:gd name="connsiteY7" fmla="*/ 177565 h 177752"/>
                <a:gd name="connsiteX8" fmla="*/ 174 w 151512"/>
                <a:gd name="connsiteY8" fmla="*/ 3316 h 177752"/>
                <a:gd name="connsiteX9" fmla="*/ 28961 w 151512"/>
                <a:gd name="connsiteY9" fmla="*/ 3316 h 177752"/>
                <a:gd name="connsiteX10" fmla="*/ 28961 w 151512"/>
                <a:gd name="connsiteY10" fmla="*/ 63055 h 177752"/>
                <a:gd name="connsiteX11" fmla="*/ 29661 w 151512"/>
                <a:gd name="connsiteY11" fmla="*/ 63055 h 177752"/>
                <a:gd name="connsiteX12" fmla="*/ 88700 w 151512"/>
                <a:gd name="connsiteY12" fmla="*/ -188 h 177752"/>
                <a:gd name="connsiteX13" fmla="*/ 151623 w 151512"/>
                <a:gd name="connsiteY13" fmla="*/ 69041 h 17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752">
                  <a:moveTo>
                    <a:pt x="151687" y="69041"/>
                  </a:moveTo>
                  <a:lnTo>
                    <a:pt x="151687" y="177310"/>
                  </a:lnTo>
                  <a:lnTo>
                    <a:pt x="123091" y="177310"/>
                  </a:lnTo>
                  <a:lnTo>
                    <a:pt x="123091" y="69742"/>
                  </a:lnTo>
                  <a:cubicBezTo>
                    <a:pt x="123091" y="40573"/>
                    <a:pt x="106914" y="23377"/>
                    <a:pt x="78510" y="23377"/>
                  </a:cubicBezTo>
                  <a:cubicBezTo>
                    <a:pt x="47176" y="23377"/>
                    <a:pt x="28961" y="45158"/>
                    <a:pt x="28961" y="82033"/>
                  </a:cubicBezTo>
                  <a:lnTo>
                    <a:pt x="28961" y="177565"/>
                  </a:lnTo>
                  <a:lnTo>
                    <a:pt x="174" y="177565"/>
                  </a:lnTo>
                  <a:lnTo>
                    <a:pt x="174" y="3316"/>
                  </a:lnTo>
                  <a:lnTo>
                    <a:pt x="28961" y="3316"/>
                  </a:lnTo>
                  <a:lnTo>
                    <a:pt x="28961" y="63055"/>
                  </a:lnTo>
                  <a:lnTo>
                    <a:pt x="29661" y="63055"/>
                  </a:lnTo>
                  <a:cubicBezTo>
                    <a:pt x="29661" y="23377"/>
                    <a:pt x="51761" y="-188"/>
                    <a:pt x="88700" y="-188"/>
                  </a:cubicBezTo>
                  <a:cubicBezTo>
                    <a:pt x="128441" y="-188"/>
                    <a:pt x="151623" y="25288"/>
                    <a:pt x="151623" y="69041"/>
                  </a:cubicBezTo>
                </a:path>
              </a:pathLst>
            </a:custGeom>
            <a:grpFill/>
            <a:ln w="6363" cap="flat">
              <a:noFill/>
              <a:prstDash val="solid"/>
              <a:miter/>
            </a:ln>
          </p:spPr>
          <p:txBody>
            <a:bodyPr rtlCol="0" anchor="ctr"/>
            <a:lstStyle/>
            <a:p>
              <a:endParaRPr lang="sv-SE" dirty="0"/>
            </a:p>
          </p:txBody>
        </p:sp>
        <p:sp>
          <p:nvSpPr>
            <p:cNvPr id="29" name="Freeform: Shape 28">
              <a:extLst>
                <a:ext uri="{FF2B5EF4-FFF2-40B4-BE49-F238E27FC236}">
                  <a16:creationId xmlns:a16="http://schemas.microsoft.com/office/drawing/2014/main" id="{ED33B58D-3B51-BBF4-A55B-DAED0018F806}"/>
                </a:ext>
              </a:extLst>
            </p:cNvPr>
            <p:cNvSpPr/>
            <p:nvPr/>
          </p:nvSpPr>
          <p:spPr>
            <a:xfrm>
              <a:off x="5817317" y="4400040"/>
              <a:ext cx="170427" cy="180999"/>
            </a:xfrm>
            <a:custGeom>
              <a:avLst/>
              <a:gdLst>
                <a:gd name="connsiteX0" fmla="*/ 141433 w 170427"/>
                <a:gd name="connsiteY0" fmla="*/ 90121 h 180999"/>
                <a:gd name="connsiteX1" fmla="*/ 85515 w 170427"/>
                <a:gd name="connsiteY1" fmla="*/ 23377 h 180999"/>
                <a:gd name="connsiteX2" fmla="*/ 29661 w 170427"/>
                <a:gd name="connsiteY2" fmla="*/ 90121 h 180999"/>
                <a:gd name="connsiteX3" fmla="*/ 85515 w 170427"/>
                <a:gd name="connsiteY3" fmla="*/ 156930 h 180999"/>
                <a:gd name="connsiteX4" fmla="*/ 141433 w 170427"/>
                <a:gd name="connsiteY4" fmla="*/ 90121 h 180999"/>
                <a:gd name="connsiteX5" fmla="*/ 174 w 170427"/>
                <a:gd name="connsiteY5" fmla="*/ 90121 h 180999"/>
                <a:gd name="connsiteX6" fmla="*/ 85515 w 170427"/>
                <a:gd name="connsiteY6" fmla="*/ -188 h 180999"/>
                <a:gd name="connsiteX7" fmla="*/ 170602 w 170427"/>
                <a:gd name="connsiteY7" fmla="*/ 90121 h 180999"/>
                <a:gd name="connsiteX8" fmla="*/ 85515 w 170427"/>
                <a:gd name="connsiteY8" fmla="*/ 180812 h 180999"/>
                <a:gd name="connsiteX9" fmla="*/ 174 w 170427"/>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427" h="180999">
                  <a:moveTo>
                    <a:pt x="141433" y="90121"/>
                  </a:moveTo>
                  <a:cubicBezTo>
                    <a:pt x="141433" y="48342"/>
                    <a:pt x="120671" y="23377"/>
                    <a:pt x="85515" y="23377"/>
                  </a:cubicBezTo>
                  <a:cubicBezTo>
                    <a:pt x="50360" y="23377"/>
                    <a:pt x="29661" y="48342"/>
                    <a:pt x="29661" y="90121"/>
                  </a:cubicBezTo>
                  <a:cubicBezTo>
                    <a:pt x="29661" y="131900"/>
                    <a:pt x="50423" y="156930"/>
                    <a:pt x="85515" y="156930"/>
                  </a:cubicBezTo>
                  <a:cubicBezTo>
                    <a:pt x="120607" y="156930"/>
                    <a:pt x="141433" y="132282"/>
                    <a:pt x="141433" y="90121"/>
                  </a:cubicBezTo>
                  <a:moveTo>
                    <a:pt x="174" y="90121"/>
                  </a:moveTo>
                  <a:cubicBezTo>
                    <a:pt x="174" y="33567"/>
                    <a:pt x="32018" y="-188"/>
                    <a:pt x="85515" y="-188"/>
                  </a:cubicBezTo>
                  <a:cubicBezTo>
                    <a:pt x="139013" y="-188"/>
                    <a:pt x="170602" y="33567"/>
                    <a:pt x="170602" y="90121"/>
                  </a:cubicBezTo>
                  <a:cubicBezTo>
                    <a:pt x="170602" y="146676"/>
                    <a:pt x="138758" y="180812"/>
                    <a:pt x="85515" y="180812"/>
                  </a:cubicBezTo>
                  <a:cubicBezTo>
                    <a:pt x="32273" y="180812"/>
                    <a:pt x="174" y="147058"/>
                    <a:pt x="174" y="90121"/>
                  </a:cubicBezTo>
                </a:path>
              </a:pathLst>
            </a:custGeom>
            <a:grpFill/>
            <a:ln w="6363"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CB076D04-3A81-62B1-8DB8-DA9129D75080}"/>
              </a:ext>
            </a:extLst>
          </p:cNvPr>
          <p:cNvSpPr/>
          <p:nvPr userDrawn="1"/>
        </p:nvSpPr>
        <p:spPr>
          <a:xfrm>
            <a:off x="6032326" y="4307120"/>
            <a:ext cx="28786" cy="270608"/>
          </a:xfrm>
          <a:custGeom>
            <a:avLst/>
            <a:gdLst>
              <a:gd name="connsiteX0" fmla="*/ 0 w 28786"/>
              <a:gd name="connsiteY0" fmla="*/ 0 h 270608"/>
              <a:gd name="connsiteX1" fmla="*/ 28787 w 28786"/>
              <a:gd name="connsiteY1" fmla="*/ 0 h 270608"/>
              <a:gd name="connsiteX2" fmla="*/ 28787 w 28786"/>
              <a:gd name="connsiteY2" fmla="*/ 270608 h 270608"/>
              <a:gd name="connsiteX3" fmla="*/ 0 w 28786"/>
              <a:gd name="connsiteY3" fmla="*/ 270608 h 270608"/>
            </a:gdLst>
            <a:ahLst/>
            <a:cxnLst>
              <a:cxn ang="0">
                <a:pos x="connsiteX0" y="connsiteY0"/>
              </a:cxn>
              <a:cxn ang="0">
                <a:pos x="connsiteX1" y="connsiteY1"/>
              </a:cxn>
              <a:cxn ang="0">
                <a:pos x="connsiteX2" y="connsiteY2"/>
              </a:cxn>
              <a:cxn ang="0">
                <a:pos x="connsiteX3" y="connsiteY3"/>
              </a:cxn>
            </a:cxnLst>
            <a:rect l="l" t="t" r="r" b="b"/>
            <a:pathLst>
              <a:path w="28786" h="270608">
                <a:moveTo>
                  <a:pt x="0" y="0"/>
                </a:moveTo>
                <a:lnTo>
                  <a:pt x="28787" y="0"/>
                </a:lnTo>
                <a:lnTo>
                  <a:pt x="28787" y="270608"/>
                </a:lnTo>
                <a:lnTo>
                  <a:pt x="0" y="270608"/>
                </a:lnTo>
                <a:close/>
              </a:path>
            </a:pathLst>
          </a:custGeom>
          <a:solidFill>
            <a:schemeClr val="tx2"/>
          </a:solidFill>
          <a:ln w="6363" cap="flat">
            <a:noFill/>
            <a:prstDash val="solid"/>
            <a:miter/>
          </a:ln>
        </p:spPr>
        <p:txBody>
          <a:bodyPr rtlCol="0" anchor="ctr"/>
          <a:lstStyle/>
          <a:p>
            <a:endParaRPr lang="sv-SE" dirty="0"/>
          </a:p>
        </p:txBody>
      </p:sp>
      <p:grpSp>
        <p:nvGrpSpPr>
          <p:cNvPr id="31" name="Graphic 6">
            <a:extLst>
              <a:ext uri="{FF2B5EF4-FFF2-40B4-BE49-F238E27FC236}">
                <a16:creationId xmlns:a16="http://schemas.microsoft.com/office/drawing/2014/main" id="{476197D8-5BFA-743C-CD89-92EB41DE228B}"/>
              </a:ext>
            </a:extLst>
          </p:cNvPr>
          <p:cNvGrpSpPr/>
          <p:nvPr userDrawn="1"/>
        </p:nvGrpSpPr>
        <p:grpSpPr>
          <a:xfrm>
            <a:off x="6105057" y="4400040"/>
            <a:ext cx="372508" cy="262137"/>
            <a:chOff x="6105057" y="4400040"/>
            <a:chExt cx="372508" cy="262137"/>
          </a:xfrm>
          <a:solidFill>
            <a:schemeClr val="tx2"/>
          </a:solidFill>
        </p:grpSpPr>
        <p:sp>
          <p:nvSpPr>
            <p:cNvPr id="32" name="Freeform: Shape 31">
              <a:extLst>
                <a:ext uri="{FF2B5EF4-FFF2-40B4-BE49-F238E27FC236}">
                  <a16:creationId xmlns:a16="http://schemas.microsoft.com/office/drawing/2014/main" id="{8A0F88ED-A944-A836-3CDE-93824DE57D0C}"/>
                </a:ext>
              </a:extLst>
            </p:cNvPr>
            <p:cNvSpPr/>
            <p:nvPr/>
          </p:nvSpPr>
          <p:spPr>
            <a:xfrm>
              <a:off x="6105057" y="4400040"/>
              <a:ext cx="170555" cy="180999"/>
            </a:xfrm>
            <a:custGeom>
              <a:avLst/>
              <a:gdLst>
                <a:gd name="connsiteX0" fmla="*/ 141433 w 170555"/>
                <a:gd name="connsiteY0" fmla="*/ 90121 h 180999"/>
                <a:gd name="connsiteX1" fmla="*/ 85579 w 170555"/>
                <a:gd name="connsiteY1" fmla="*/ 23377 h 180999"/>
                <a:gd name="connsiteX2" fmla="*/ 29853 w 170555"/>
                <a:gd name="connsiteY2" fmla="*/ 90121 h 180999"/>
                <a:gd name="connsiteX3" fmla="*/ 85706 w 170555"/>
                <a:gd name="connsiteY3" fmla="*/ 156930 h 180999"/>
                <a:gd name="connsiteX4" fmla="*/ 141561 w 170555"/>
                <a:gd name="connsiteY4" fmla="*/ 90121 h 180999"/>
                <a:gd name="connsiteX5" fmla="*/ 301 w 170555"/>
                <a:gd name="connsiteY5" fmla="*/ 90121 h 180999"/>
                <a:gd name="connsiteX6" fmla="*/ 85706 w 170555"/>
                <a:gd name="connsiteY6" fmla="*/ -188 h 180999"/>
                <a:gd name="connsiteX7" fmla="*/ 170729 w 170555"/>
                <a:gd name="connsiteY7" fmla="*/ 90121 h 180999"/>
                <a:gd name="connsiteX8" fmla="*/ 85706 w 170555"/>
                <a:gd name="connsiteY8" fmla="*/ 180812 h 180999"/>
                <a:gd name="connsiteX9" fmla="*/ 174 w 170555"/>
                <a:gd name="connsiteY9" fmla="*/ 90121 h 1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555" h="180999">
                  <a:moveTo>
                    <a:pt x="141433" y="90121"/>
                  </a:moveTo>
                  <a:cubicBezTo>
                    <a:pt x="141433" y="48342"/>
                    <a:pt x="120735" y="23377"/>
                    <a:pt x="85579" y="23377"/>
                  </a:cubicBezTo>
                  <a:cubicBezTo>
                    <a:pt x="50424" y="23377"/>
                    <a:pt x="29853" y="48533"/>
                    <a:pt x="29853" y="90121"/>
                  </a:cubicBezTo>
                  <a:cubicBezTo>
                    <a:pt x="29853" y="131709"/>
                    <a:pt x="50615" y="156930"/>
                    <a:pt x="85706" y="156930"/>
                  </a:cubicBezTo>
                  <a:cubicBezTo>
                    <a:pt x="120798" y="156930"/>
                    <a:pt x="141561" y="132282"/>
                    <a:pt x="141561" y="90121"/>
                  </a:cubicBezTo>
                  <a:moveTo>
                    <a:pt x="301" y="90121"/>
                  </a:moveTo>
                  <a:cubicBezTo>
                    <a:pt x="301" y="33567"/>
                    <a:pt x="32145" y="-188"/>
                    <a:pt x="85706" y="-188"/>
                  </a:cubicBezTo>
                  <a:cubicBezTo>
                    <a:pt x="139268" y="-188"/>
                    <a:pt x="170729" y="33567"/>
                    <a:pt x="170729" y="90121"/>
                  </a:cubicBezTo>
                  <a:cubicBezTo>
                    <a:pt x="170729" y="146676"/>
                    <a:pt x="138886" y="180812"/>
                    <a:pt x="85706" y="180812"/>
                  </a:cubicBezTo>
                  <a:cubicBezTo>
                    <a:pt x="32527" y="180812"/>
                    <a:pt x="174" y="147440"/>
                    <a:pt x="174" y="90121"/>
                  </a:cubicBezTo>
                </a:path>
              </a:pathLst>
            </a:custGeom>
            <a:grpFill/>
            <a:ln w="6363"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679E9BC9-C03C-49FD-D428-43D67D9E4AE5}"/>
                </a:ext>
              </a:extLst>
            </p:cNvPr>
            <p:cNvSpPr/>
            <p:nvPr/>
          </p:nvSpPr>
          <p:spPr>
            <a:xfrm>
              <a:off x="6310131" y="4400677"/>
              <a:ext cx="167434" cy="261500"/>
            </a:xfrm>
            <a:custGeom>
              <a:avLst/>
              <a:gdLst>
                <a:gd name="connsiteX0" fmla="*/ 140860 w 167434"/>
                <a:gd name="connsiteY0" fmla="*/ 89485 h 261500"/>
                <a:gd name="connsiteX1" fmla="*/ 85006 w 167434"/>
                <a:gd name="connsiteY1" fmla="*/ 23059 h 261500"/>
                <a:gd name="connsiteX2" fmla="*/ 29470 w 167434"/>
                <a:gd name="connsiteY2" fmla="*/ 89485 h 261500"/>
                <a:gd name="connsiteX3" fmla="*/ 85006 w 167434"/>
                <a:gd name="connsiteY3" fmla="*/ 155911 h 261500"/>
                <a:gd name="connsiteX4" fmla="*/ 140860 w 167434"/>
                <a:gd name="connsiteY4" fmla="*/ 89485 h 261500"/>
                <a:gd name="connsiteX5" fmla="*/ 138758 w 167434"/>
                <a:gd name="connsiteY5" fmla="*/ 2997 h 261500"/>
                <a:gd name="connsiteX6" fmla="*/ 167608 w 167434"/>
                <a:gd name="connsiteY6" fmla="*/ 2997 h 261500"/>
                <a:gd name="connsiteX7" fmla="*/ 167608 w 167434"/>
                <a:gd name="connsiteY7" fmla="*/ 180813 h 261500"/>
                <a:gd name="connsiteX8" fmla="*/ 84815 w 167434"/>
                <a:gd name="connsiteY8" fmla="*/ 261313 h 261500"/>
                <a:gd name="connsiteX9" fmla="*/ 4696 w 167434"/>
                <a:gd name="connsiteY9" fmla="*/ 196671 h 261500"/>
                <a:gd name="connsiteX10" fmla="*/ 32145 w 167434"/>
                <a:gd name="connsiteY10" fmla="*/ 193869 h 261500"/>
                <a:gd name="connsiteX11" fmla="*/ 84815 w 167434"/>
                <a:gd name="connsiteY11" fmla="*/ 237749 h 261500"/>
                <a:gd name="connsiteX12" fmla="*/ 138949 w 167434"/>
                <a:gd name="connsiteY12" fmla="*/ 182978 h 261500"/>
                <a:gd name="connsiteX13" fmla="*/ 138949 w 167434"/>
                <a:gd name="connsiteY13" fmla="*/ 119290 h 261500"/>
                <a:gd name="connsiteX14" fmla="*/ 138249 w 167434"/>
                <a:gd name="connsiteY14" fmla="*/ 119290 h 261500"/>
                <a:gd name="connsiteX15" fmla="*/ 73924 w 167434"/>
                <a:gd name="connsiteY15" fmla="*/ 180112 h 261500"/>
                <a:gd name="connsiteX16" fmla="*/ 174 w 167434"/>
                <a:gd name="connsiteY16" fmla="*/ 89803 h 261500"/>
                <a:gd name="connsiteX17" fmla="*/ 73924 w 167434"/>
                <a:gd name="connsiteY17" fmla="*/ -188 h 261500"/>
                <a:gd name="connsiteX18" fmla="*/ 138249 w 167434"/>
                <a:gd name="connsiteY18" fmla="*/ 60252 h 261500"/>
                <a:gd name="connsiteX19" fmla="*/ 138949 w 167434"/>
                <a:gd name="connsiteY19" fmla="*/ 60252 h 2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34" h="261500">
                  <a:moveTo>
                    <a:pt x="140860" y="89485"/>
                  </a:moveTo>
                  <a:cubicBezTo>
                    <a:pt x="140860" y="48724"/>
                    <a:pt x="120480" y="23059"/>
                    <a:pt x="85006" y="23059"/>
                  </a:cubicBezTo>
                  <a:cubicBezTo>
                    <a:pt x="49532" y="23059"/>
                    <a:pt x="29470" y="47642"/>
                    <a:pt x="29470" y="89485"/>
                  </a:cubicBezTo>
                  <a:cubicBezTo>
                    <a:pt x="29470" y="131327"/>
                    <a:pt x="49850" y="155911"/>
                    <a:pt x="85006" y="155911"/>
                  </a:cubicBezTo>
                  <a:cubicBezTo>
                    <a:pt x="120161" y="155911"/>
                    <a:pt x="140860" y="130436"/>
                    <a:pt x="140860" y="89485"/>
                  </a:cubicBezTo>
                  <a:moveTo>
                    <a:pt x="138758" y="2997"/>
                  </a:moveTo>
                  <a:lnTo>
                    <a:pt x="167608" y="2997"/>
                  </a:lnTo>
                  <a:lnTo>
                    <a:pt x="167608" y="180813"/>
                  </a:lnTo>
                  <a:cubicBezTo>
                    <a:pt x="167608" y="231444"/>
                    <a:pt x="136656" y="261313"/>
                    <a:pt x="84815" y="261313"/>
                  </a:cubicBezTo>
                  <a:cubicBezTo>
                    <a:pt x="38132" y="261313"/>
                    <a:pt x="8390" y="237049"/>
                    <a:pt x="4696" y="196671"/>
                  </a:cubicBezTo>
                  <a:lnTo>
                    <a:pt x="32145" y="193869"/>
                  </a:lnTo>
                  <a:cubicBezTo>
                    <a:pt x="34183" y="221254"/>
                    <a:pt x="53926" y="237749"/>
                    <a:pt x="84815" y="237749"/>
                  </a:cubicBezTo>
                  <a:cubicBezTo>
                    <a:pt x="118888" y="237749"/>
                    <a:pt x="138949" y="217433"/>
                    <a:pt x="138949" y="182978"/>
                  </a:cubicBezTo>
                  <a:lnTo>
                    <a:pt x="138949" y="119290"/>
                  </a:lnTo>
                  <a:lnTo>
                    <a:pt x="138249" y="119290"/>
                  </a:lnTo>
                  <a:cubicBezTo>
                    <a:pt x="138249" y="157503"/>
                    <a:pt x="114047" y="180112"/>
                    <a:pt x="73924" y="180112"/>
                  </a:cubicBezTo>
                  <a:cubicBezTo>
                    <a:pt x="27560" y="180112"/>
                    <a:pt x="174" y="146358"/>
                    <a:pt x="174" y="89803"/>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D910C5A3-EEBC-BE72-8984-B50FC8A169B7}"/>
              </a:ext>
            </a:extLst>
          </p:cNvPr>
          <p:cNvSpPr/>
          <p:nvPr userDrawn="1"/>
        </p:nvSpPr>
        <p:spPr>
          <a:xfrm>
            <a:off x="6513612" y="4403734"/>
            <a:ext cx="167307" cy="254813"/>
          </a:xfrm>
          <a:custGeom>
            <a:avLst/>
            <a:gdLst>
              <a:gd name="connsiteX0" fmla="*/ 136355 w 167307"/>
              <a:gd name="connsiteY0" fmla="*/ 0 h 254813"/>
              <a:gd name="connsiteX1" fmla="*/ 167307 w 167307"/>
              <a:gd name="connsiteY1" fmla="*/ 0 h 254813"/>
              <a:gd name="connsiteX2" fmla="*/ 85086 w 167307"/>
              <a:gd name="connsiteY2" fmla="*/ 254814 h 254813"/>
              <a:gd name="connsiteX3" fmla="*/ 54134 w 167307"/>
              <a:gd name="connsiteY3" fmla="*/ 254814 h 254813"/>
              <a:gd name="connsiteX4" fmla="*/ 80501 w 167307"/>
              <a:gd name="connsiteY4" fmla="*/ 173994 h 254813"/>
              <a:gd name="connsiteX5" fmla="*/ 55918 w 167307"/>
              <a:gd name="connsiteY5" fmla="*/ 173994 h 254813"/>
              <a:gd name="connsiteX6" fmla="*/ 0 w 167307"/>
              <a:gd name="connsiteY6" fmla="*/ 0 h 254813"/>
              <a:gd name="connsiteX7" fmla="*/ 30952 w 167307"/>
              <a:gd name="connsiteY7" fmla="*/ 0 h 254813"/>
              <a:gd name="connsiteX8" fmla="*/ 83303 w 167307"/>
              <a:gd name="connsiteY8" fmla="*/ 171829 h 254813"/>
              <a:gd name="connsiteX9" fmla="*/ 84004 w 167307"/>
              <a:gd name="connsiteY9" fmla="*/ 171829 h 254813"/>
              <a:gd name="connsiteX10" fmla="*/ 136355 w 167307"/>
              <a:gd name="connsiteY10" fmla="*/ 0 h 2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07" h="254813">
                <a:moveTo>
                  <a:pt x="136355" y="0"/>
                </a:moveTo>
                <a:lnTo>
                  <a:pt x="167307" y="0"/>
                </a:lnTo>
                <a:lnTo>
                  <a:pt x="85086" y="254814"/>
                </a:lnTo>
                <a:lnTo>
                  <a:pt x="54134" y="254814"/>
                </a:lnTo>
                <a:lnTo>
                  <a:pt x="80501" y="173994"/>
                </a:lnTo>
                <a:lnTo>
                  <a:pt x="55918" y="173994"/>
                </a:lnTo>
                <a:lnTo>
                  <a:pt x="0" y="0"/>
                </a:lnTo>
                <a:lnTo>
                  <a:pt x="30952" y="0"/>
                </a:lnTo>
                <a:lnTo>
                  <a:pt x="83303" y="171829"/>
                </a:lnTo>
                <a:lnTo>
                  <a:pt x="84004" y="171829"/>
                </a:lnTo>
                <a:lnTo>
                  <a:pt x="136355" y="0"/>
                </a:lnTo>
                <a:close/>
              </a:path>
            </a:pathLst>
          </a:custGeom>
          <a:solidFill>
            <a:schemeClr val="tx2"/>
          </a:solidFill>
          <a:ln w="6363"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133DA13E-D4DF-F3CD-D76E-989E522EF319}"/>
              </a:ext>
            </a:extLst>
          </p:cNvPr>
          <p:cNvSpPr/>
          <p:nvPr userDrawn="1"/>
        </p:nvSpPr>
        <p:spPr>
          <a:xfrm>
            <a:off x="4279327" y="4719242"/>
            <a:ext cx="149665" cy="260036"/>
          </a:xfrm>
          <a:custGeom>
            <a:avLst/>
            <a:gdLst>
              <a:gd name="connsiteX0" fmla="*/ 29869 w 149665"/>
              <a:gd name="connsiteY0" fmla="*/ 234752 h 260036"/>
              <a:gd name="connsiteX1" fmla="*/ 149666 w 149665"/>
              <a:gd name="connsiteY1" fmla="*/ 234752 h 260036"/>
              <a:gd name="connsiteX2" fmla="*/ 149666 w 149665"/>
              <a:gd name="connsiteY2" fmla="*/ 260036 h 260036"/>
              <a:gd name="connsiteX3" fmla="*/ 0 w 149665"/>
              <a:gd name="connsiteY3" fmla="*/ 260036 h 260036"/>
              <a:gd name="connsiteX4" fmla="*/ 0 w 149665"/>
              <a:gd name="connsiteY4" fmla="*/ 0 h 260036"/>
              <a:gd name="connsiteX5" fmla="*/ 29869 w 149665"/>
              <a:gd name="connsiteY5" fmla="*/ 0 h 260036"/>
              <a:gd name="connsiteX6" fmla="*/ 29869 w 149665"/>
              <a:gd name="connsiteY6" fmla="*/ 234752 h 26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665" h="260036">
                <a:moveTo>
                  <a:pt x="29869" y="234752"/>
                </a:moveTo>
                <a:lnTo>
                  <a:pt x="149666" y="234752"/>
                </a:lnTo>
                <a:lnTo>
                  <a:pt x="149666" y="260036"/>
                </a:lnTo>
                <a:lnTo>
                  <a:pt x="0" y="260036"/>
                </a:lnTo>
                <a:lnTo>
                  <a:pt x="0" y="0"/>
                </a:lnTo>
                <a:lnTo>
                  <a:pt x="29869" y="0"/>
                </a:lnTo>
                <a:lnTo>
                  <a:pt x="29869" y="234752"/>
                </a:lnTo>
                <a:close/>
              </a:path>
            </a:pathLst>
          </a:custGeom>
          <a:solidFill>
            <a:schemeClr val="tx2"/>
          </a:solidFill>
          <a:ln w="6363" cap="flat">
            <a:noFill/>
            <a:prstDash val="solid"/>
            <a:miter/>
          </a:ln>
        </p:spPr>
        <p:txBody>
          <a:bodyPr rtlCol="0" anchor="ctr"/>
          <a:lstStyle/>
          <a:p>
            <a:endParaRPr lang="sv-SE" dirty="0"/>
          </a:p>
        </p:txBody>
      </p:sp>
      <p:grpSp>
        <p:nvGrpSpPr>
          <p:cNvPr id="36" name="Graphic 6">
            <a:extLst>
              <a:ext uri="{FF2B5EF4-FFF2-40B4-BE49-F238E27FC236}">
                <a16:creationId xmlns:a16="http://schemas.microsoft.com/office/drawing/2014/main" id="{B110F81A-67E8-931C-3A10-2DD9C03BD96A}"/>
              </a:ext>
            </a:extLst>
          </p:cNvPr>
          <p:cNvGrpSpPr/>
          <p:nvPr userDrawn="1"/>
        </p:nvGrpSpPr>
        <p:grpSpPr>
          <a:xfrm>
            <a:off x="4450137" y="4745099"/>
            <a:ext cx="494724" cy="237681"/>
            <a:chOff x="4450137" y="4745099"/>
            <a:chExt cx="494724" cy="237681"/>
          </a:xfrm>
          <a:solidFill>
            <a:schemeClr val="tx2"/>
          </a:solidFill>
        </p:grpSpPr>
        <p:sp>
          <p:nvSpPr>
            <p:cNvPr id="37" name="Freeform: Shape 36">
              <a:extLst>
                <a:ext uri="{FF2B5EF4-FFF2-40B4-BE49-F238E27FC236}">
                  <a16:creationId xmlns:a16="http://schemas.microsoft.com/office/drawing/2014/main" id="{E0B26951-2CB1-4735-A071-CB7E681AC9D7}"/>
                </a:ext>
              </a:extLst>
            </p:cNvPr>
            <p:cNvSpPr/>
            <p:nvPr/>
          </p:nvSpPr>
          <p:spPr>
            <a:xfrm>
              <a:off x="4450137" y="4801781"/>
              <a:ext cx="167625" cy="180936"/>
            </a:xfrm>
            <a:custGeom>
              <a:avLst/>
              <a:gdLst>
                <a:gd name="connsiteX0" fmla="*/ 141115 w 167625"/>
                <a:gd name="connsiteY0" fmla="*/ 90185 h 180936"/>
                <a:gd name="connsiteX1" fmla="*/ 85197 w 167625"/>
                <a:gd name="connsiteY1" fmla="*/ 23377 h 180936"/>
                <a:gd name="connsiteX2" fmla="*/ 29661 w 167625"/>
                <a:gd name="connsiteY2" fmla="*/ 90185 h 180936"/>
                <a:gd name="connsiteX3" fmla="*/ 85197 w 167625"/>
                <a:gd name="connsiteY3" fmla="*/ 156930 h 180936"/>
                <a:gd name="connsiteX4" fmla="*/ 141115 w 167625"/>
                <a:gd name="connsiteY4" fmla="*/ 90185 h 180936"/>
                <a:gd name="connsiteX5" fmla="*/ 138949 w 167625"/>
                <a:gd name="connsiteY5" fmla="*/ 3379 h 180936"/>
                <a:gd name="connsiteX6" fmla="*/ 167800 w 167625"/>
                <a:gd name="connsiteY6" fmla="*/ 3379 h 180936"/>
                <a:gd name="connsiteX7" fmla="*/ 167800 w 167625"/>
                <a:gd name="connsiteY7" fmla="*/ 177310 h 180936"/>
                <a:gd name="connsiteX8" fmla="*/ 138949 w 167625"/>
                <a:gd name="connsiteY8" fmla="*/ 177310 h 180936"/>
                <a:gd name="connsiteX9" fmla="*/ 138949 w 167625"/>
                <a:gd name="connsiteY9" fmla="*/ 119991 h 180936"/>
                <a:gd name="connsiteX10" fmla="*/ 138249 w 167625"/>
                <a:gd name="connsiteY10" fmla="*/ 119991 h 180936"/>
                <a:gd name="connsiteX11" fmla="*/ 73924 w 167625"/>
                <a:gd name="connsiteY11" fmla="*/ 180749 h 180936"/>
                <a:gd name="connsiteX12" fmla="*/ 174 w 167625"/>
                <a:gd name="connsiteY12" fmla="*/ 90121 h 180936"/>
                <a:gd name="connsiteX13" fmla="*/ 73924 w 167625"/>
                <a:gd name="connsiteY13" fmla="*/ -188 h 180936"/>
                <a:gd name="connsiteX14" fmla="*/ 138249 w 167625"/>
                <a:gd name="connsiteY14" fmla="*/ 60252 h 180936"/>
                <a:gd name="connsiteX15" fmla="*/ 138949 w 167625"/>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625" h="180936">
                  <a:moveTo>
                    <a:pt x="141115" y="90185"/>
                  </a:moveTo>
                  <a:cubicBezTo>
                    <a:pt x="141115" y="49043"/>
                    <a:pt x="120735" y="23377"/>
                    <a:pt x="85197" y="23377"/>
                  </a:cubicBezTo>
                  <a:cubicBezTo>
                    <a:pt x="49659" y="23377"/>
                    <a:pt x="29661" y="48342"/>
                    <a:pt x="29661" y="90185"/>
                  </a:cubicBezTo>
                  <a:cubicBezTo>
                    <a:pt x="29661" y="132027"/>
                    <a:pt x="50105" y="156930"/>
                    <a:pt x="85197" y="156930"/>
                  </a:cubicBezTo>
                  <a:cubicBezTo>
                    <a:pt x="120289" y="156930"/>
                    <a:pt x="141115" y="131454"/>
                    <a:pt x="141115" y="90185"/>
                  </a:cubicBezTo>
                  <a:moveTo>
                    <a:pt x="138949" y="3379"/>
                  </a:moveTo>
                  <a:lnTo>
                    <a:pt x="167800" y="3379"/>
                  </a:lnTo>
                  <a:lnTo>
                    <a:pt x="167800" y="177310"/>
                  </a:lnTo>
                  <a:lnTo>
                    <a:pt x="138949" y="177310"/>
                  </a:lnTo>
                  <a:lnTo>
                    <a:pt x="138949" y="119991"/>
                  </a:lnTo>
                  <a:lnTo>
                    <a:pt x="138249" y="119991"/>
                  </a:lnTo>
                  <a:cubicBezTo>
                    <a:pt x="138249" y="158203"/>
                    <a:pt x="114047" y="180749"/>
                    <a:pt x="73924" y="180749"/>
                  </a:cubicBezTo>
                  <a:cubicBezTo>
                    <a:pt x="27623" y="180749"/>
                    <a:pt x="174" y="146994"/>
                    <a:pt x="174" y="90121"/>
                  </a:cubicBezTo>
                  <a:cubicBezTo>
                    <a:pt x="174" y="33248"/>
                    <a:pt x="27623"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ED9C4837-D87D-D257-6B77-44098EA51C83}"/>
                </a:ext>
              </a:extLst>
            </p:cNvPr>
            <p:cNvSpPr/>
            <p:nvPr/>
          </p:nvSpPr>
          <p:spPr>
            <a:xfrm>
              <a:off x="4659541" y="4801844"/>
              <a:ext cx="147627" cy="180681"/>
            </a:xfrm>
            <a:custGeom>
              <a:avLst/>
              <a:gdLst>
                <a:gd name="connsiteX0" fmla="*/ 174 w 147627"/>
                <a:gd name="connsiteY0" fmla="*/ 121010 h 180681"/>
                <a:gd name="connsiteX1" fmla="*/ 27942 w 147627"/>
                <a:gd name="connsiteY1" fmla="*/ 121010 h 180681"/>
                <a:gd name="connsiteX2" fmla="*/ 73988 w 147627"/>
                <a:gd name="connsiteY2" fmla="*/ 160369 h 180681"/>
                <a:gd name="connsiteX3" fmla="*/ 119652 w 147627"/>
                <a:gd name="connsiteY3" fmla="*/ 130499 h 180681"/>
                <a:gd name="connsiteX4" fmla="*/ 69084 w 147627"/>
                <a:gd name="connsiteY4" fmla="*/ 97127 h 180681"/>
                <a:gd name="connsiteX5" fmla="*/ 5396 w 147627"/>
                <a:gd name="connsiteY5" fmla="*/ 49362 h 180681"/>
                <a:gd name="connsiteX6" fmla="*/ 73924 w 147627"/>
                <a:gd name="connsiteY6" fmla="*/ -188 h 180681"/>
                <a:gd name="connsiteX7" fmla="*/ 142452 w 147627"/>
                <a:gd name="connsiteY7" fmla="*/ 57131 h 180681"/>
                <a:gd name="connsiteX8" fmla="*/ 114748 w 147627"/>
                <a:gd name="connsiteY8" fmla="*/ 57131 h 180681"/>
                <a:gd name="connsiteX9" fmla="*/ 73988 w 147627"/>
                <a:gd name="connsiteY9" fmla="*/ 19556 h 180681"/>
                <a:gd name="connsiteX10" fmla="*/ 33546 w 147627"/>
                <a:gd name="connsiteY10" fmla="*/ 47324 h 180681"/>
                <a:gd name="connsiteX11" fmla="*/ 80357 w 147627"/>
                <a:gd name="connsiteY11" fmla="*/ 75410 h 180681"/>
                <a:gd name="connsiteX12" fmla="*/ 147802 w 147627"/>
                <a:gd name="connsiteY12" fmla="*/ 127825 h 180681"/>
                <a:gd name="connsiteX13" fmla="*/ 73988 w 147627"/>
                <a:gd name="connsiteY13" fmla="*/ 180494 h 180681"/>
                <a:gd name="connsiteX14" fmla="*/ 174 w 147627"/>
                <a:gd name="connsiteY14" fmla="*/ 120755 h 18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627" h="180681">
                  <a:moveTo>
                    <a:pt x="174" y="121010"/>
                  </a:moveTo>
                  <a:lnTo>
                    <a:pt x="27942" y="121010"/>
                  </a:lnTo>
                  <a:cubicBezTo>
                    <a:pt x="27942" y="145975"/>
                    <a:pt x="44819" y="160369"/>
                    <a:pt x="73988" y="160369"/>
                  </a:cubicBezTo>
                  <a:cubicBezTo>
                    <a:pt x="103157" y="160369"/>
                    <a:pt x="119652" y="149160"/>
                    <a:pt x="119652" y="130499"/>
                  </a:cubicBezTo>
                  <a:cubicBezTo>
                    <a:pt x="119652" y="106298"/>
                    <a:pt x="95068" y="102031"/>
                    <a:pt x="69084" y="97127"/>
                  </a:cubicBezTo>
                  <a:cubicBezTo>
                    <a:pt x="38832" y="91841"/>
                    <a:pt x="5396" y="85854"/>
                    <a:pt x="5396" y="49362"/>
                  </a:cubicBezTo>
                  <a:cubicBezTo>
                    <a:pt x="5396" y="18728"/>
                    <a:pt x="30872" y="-188"/>
                    <a:pt x="73924" y="-188"/>
                  </a:cubicBezTo>
                  <a:cubicBezTo>
                    <a:pt x="116977" y="-188"/>
                    <a:pt x="142452" y="20893"/>
                    <a:pt x="142452" y="57131"/>
                  </a:cubicBezTo>
                  <a:lnTo>
                    <a:pt x="114748" y="57131"/>
                  </a:lnTo>
                  <a:cubicBezTo>
                    <a:pt x="114748" y="33248"/>
                    <a:pt x="99972" y="19556"/>
                    <a:pt x="73988" y="19556"/>
                  </a:cubicBezTo>
                  <a:cubicBezTo>
                    <a:pt x="48003" y="19556"/>
                    <a:pt x="33546" y="29746"/>
                    <a:pt x="33546" y="47324"/>
                  </a:cubicBezTo>
                  <a:cubicBezTo>
                    <a:pt x="33546" y="67003"/>
                    <a:pt x="55710" y="71206"/>
                    <a:pt x="80357" y="75410"/>
                  </a:cubicBezTo>
                  <a:cubicBezTo>
                    <a:pt x="111564" y="81078"/>
                    <a:pt x="147802" y="87765"/>
                    <a:pt x="147802" y="127825"/>
                  </a:cubicBezTo>
                  <a:cubicBezTo>
                    <a:pt x="147802" y="160815"/>
                    <a:pt x="120352" y="180494"/>
                    <a:pt x="73988" y="180494"/>
                  </a:cubicBezTo>
                  <a:cubicBezTo>
                    <a:pt x="27623" y="180494"/>
                    <a:pt x="174" y="158331"/>
                    <a:pt x="174" y="120755"/>
                  </a:cubicBezTo>
                </a:path>
              </a:pathLst>
            </a:custGeom>
            <a:grpFill/>
            <a:ln w="6363"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8DBD6EF3-2EDE-0FD3-D3B0-EA578ED03453}"/>
                </a:ext>
              </a:extLst>
            </p:cNvPr>
            <p:cNvSpPr/>
            <p:nvPr/>
          </p:nvSpPr>
          <p:spPr>
            <a:xfrm>
              <a:off x="4828504" y="4745099"/>
              <a:ext cx="116357" cy="237681"/>
            </a:xfrm>
            <a:custGeom>
              <a:avLst/>
              <a:gdLst>
                <a:gd name="connsiteX0" fmla="*/ 116531 w 116357"/>
                <a:gd name="connsiteY0" fmla="*/ 81460 h 237681"/>
                <a:gd name="connsiteX1" fmla="*/ 57111 w 116357"/>
                <a:gd name="connsiteY1" fmla="*/ 81460 h 237681"/>
                <a:gd name="connsiteX2" fmla="*/ 57111 w 116357"/>
                <a:gd name="connsiteY2" fmla="*/ 183042 h 237681"/>
                <a:gd name="connsiteX3" fmla="*/ 88954 w 116357"/>
                <a:gd name="connsiteY3" fmla="*/ 213612 h 237681"/>
                <a:gd name="connsiteX4" fmla="*/ 113856 w 116357"/>
                <a:gd name="connsiteY4" fmla="*/ 208007 h 237681"/>
                <a:gd name="connsiteX5" fmla="*/ 113856 w 116357"/>
                <a:gd name="connsiteY5" fmla="*/ 230489 h 237681"/>
                <a:gd name="connsiteX6" fmla="*/ 79847 w 116357"/>
                <a:gd name="connsiteY6" fmla="*/ 237494 h 237681"/>
                <a:gd name="connsiteX7" fmla="*/ 28451 w 116357"/>
                <a:gd name="connsiteY7" fmla="*/ 184825 h 237681"/>
                <a:gd name="connsiteX8" fmla="*/ 28451 w 116357"/>
                <a:gd name="connsiteY8" fmla="*/ 81460 h 237681"/>
                <a:gd name="connsiteX9" fmla="*/ 174 w 116357"/>
                <a:gd name="connsiteY9" fmla="*/ 81460 h 237681"/>
                <a:gd name="connsiteX10" fmla="*/ 174 w 116357"/>
                <a:gd name="connsiteY10" fmla="*/ 60061 h 237681"/>
                <a:gd name="connsiteX11" fmla="*/ 30426 w 116357"/>
                <a:gd name="connsiteY11" fmla="*/ 60061 h 237681"/>
                <a:gd name="connsiteX12" fmla="*/ 30426 w 116357"/>
                <a:gd name="connsiteY12" fmla="*/ -188 h 237681"/>
                <a:gd name="connsiteX13" fmla="*/ 59276 w 116357"/>
                <a:gd name="connsiteY13" fmla="*/ -188 h 237681"/>
                <a:gd name="connsiteX14" fmla="*/ 59276 w 116357"/>
                <a:gd name="connsiteY14" fmla="*/ 14524 h 237681"/>
                <a:gd name="connsiteX15" fmla="*/ 31827 w 116357"/>
                <a:gd name="connsiteY15" fmla="*/ 59488 h 237681"/>
                <a:gd name="connsiteX16" fmla="*/ 31827 w 116357"/>
                <a:gd name="connsiteY16" fmla="*/ 60252 h 237681"/>
                <a:gd name="connsiteX17" fmla="*/ 116531 w 116357"/>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357" h="237681">
                  <a:moveTo>
                    <a:pt x="116531" y="81460"/>
                  </a:moveTo>
                  <a:lnTo>
                    <a:pt x="57111" y="81460"/>
                  </a:lnTo>
                  <a:lnTo>
                    <a:pt x="57111" y="183042"/>
                  </a:lnTo>
                  <a:cubicBezTo>
                    <a:pt x="57111" y="202148"/>
                    <a:pt x="68702" y="213612"/>
                    <a:pt x="88954" y="213612"/>
                  </a:cubicBezTo>
                  <a:cubicBezTo>
                    <a:pt x="97571" y="213624"/>
                    <a:pt x="106080" y="211713"/>
                    <a:pt x="113856" y="208007"/>
                  </a:cubicBezTo>
                  <a:lnTo>
                    <a:pt x="113856" y="230489"/>
                  </a:lnTo>
                  <a:cubicBezTo>
                    <a:pt x="103119" y="235125"/>
                    <a:pt x="91547" y="237513"/>
                    <a:pt x="79847" y="237494"/>
                  </a:cubicBezTo>
                  <a:cubicBezTo>
                    <a:pt x="47494" y="237494"/>
                    <a:pt x="28451" y="218388"/>
                    <a:pt x="28451" y="184825"/>
                  </a:cubicBezTo>
                  <a:lnTo>
                    <a:pt x="28451" y="81460"/>
                  </a:lnTo>
                  <a:lnTo>
                    <a:pt x="174" y="81460"/>
                  </a:lnTo>
                  <a:lnTo>
                    <a:pt x="174" y="60061"/>
                  </a:lnTo>
                  <a:lnTo>
                    <a:pt x="30426" y="60061"/>
                  </a:lnTo>
                  <a:lnTo>
                    <a:pt x="30426" y="-188"/>
                  </a:lnTo>
                  <a:lnTo>
                    <a:pt x="59276" y="-188"/>
                  </a:lnTo>
                  <a:lnTo>
                    <a:pt x="59276" y="14524"/>
                  </a:lnTo>
                  <a:cubicBezTo>
                    <a:pt x="59187" y="33446"/>
                    <a:pt x="48615" y="50763"/>
                    <a:pt x="31827" y="59488"/>
                  </a:cubicBezTo>
                  <a:lnTo>
                    <a:pt x="31827" y="60252"/>
                  </a:lnTo>
                  <a:lnTo>
                    <a:pt x="116531" y="60252"/>
                  </a:lnTo>
                  <a:close/>
                </a:path>
              </a:pathLst>
            </a:custGeom>
            <a:grpFill/>
            <a:ln w="6363" cap="flat">
              <a:noFill/>
              <a:prstDash val="solid"/>
              <a:miter/>
            </a:ln>
          </p:spPr>
          <p:txBody>
            <a:bodyPr rtlCol="0" anchor="ctr"/>
            <a:lstStyle/>
            <a:p>
              <a:endParaRPr lang="sv-SE" dirty="0"/>
            </a:p>
          </p:txBody>
        </p:sp>
      </p:grpSp>
      <p:sp>
        <p:nvSpPr>
          <p:cNvPr id="40" name="Freeform: Shape 39">
            <a:extLst>
              <a:ext uri="{FF2B5EF4-FFF2-40B4-BE49-F238E27FC236}">
                <a16:creationId xmlns:a16="http://schemas.microsoft.com/office/drawing/2014/main" id="{9E21F8C3-859D-8FE0-9C82-D2F105484B3A}"/>
              </a:ext>
            </a:extLst>
          </p:cNvPr>
          <p:cNvSpPr/>
          <p:nvPr userDrawn="1"/>
        </p:nvSpPr>
        <p:spPr>
          <a:xfrm>
            <a:off x="4979698"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2"/>
          </a:solidFill>
          <a:ln w="6363" cap="flat">
            <a:noFill/>
            <a:prstDash val="solid"/>
            <a:miter/>
          </a:ln>
        </p:spPr>
        <p:txBody>
          <a:bodyPr rtlCol="0" anchor="ctr"/>
          <a:lstStyle/>
          <a:p>
            <a:endParaRPr lang="sv-SE" dirty="0"/>
          </a:p>
        </p:txBody>
      </p:sp>
      <p:grpSp>
        <p:nvGrpSpPr>
          <p:cNvPr id="41" name="Graphic 6">
            <a:extLst>
              <a:ext uri="{FF2B5EF4-FFF2-40B4-BE49-F238E27FC236}">
                <a16:creationId xmlns:a16="http://schemas.microsoft.com/office/drawing/2014/main" id="{EA3D7F52-1830-7034-5064-9E0563E698CC}"/>
              </a:ext>
            </a:extLst>
          </p:cNvPr>
          <p:cNvGrpSpPr/>
          <p:nvPr userDrawn="1"/>
        </p:nvGrpSpPr>
        <p:grpSpPr>
          <a:xfrm>
            <a:off x="5062874" y="4801844"/>
            <a:ext cx="361936" cy="261755"/>
            <a:chOff x="5062874" y="4801844"/>
            <a:chExt cx="361936" cy="261755"/>
          </a:xfrm>
          <a:solidFill>
            <a:schemeClr val="tx2"/>
          </a:solidFill>
        </p:grpSpPr>
        <p:sp>
          <p:nvSpPr>
            <p:cNvPr id="42" name="Freeform: Shape 41">
              <a:extLst>
                <a:ext uri="{FF2B5EF4-FFF2-40B4-BE49-F238E27FC236}">
                  <a16:creationId xmlns:a16="http://schemas.microsoft.com/office/drawing/2014/main" id="{A86DB220-3559-D8A4-DFC4-5A885678CB90}"/>
                </a:ext>
              </a:extLst>
            </p:cNvPr>
            <p:cNvSpPr/>
            <p:nvPr/>
          </p:nvSpPr>
          <p:spPr>
            <a:xfrm>
              <a:off x="5062874" y="4801844"/>
              <a:ext cx="151512" cy="177433"/>
            </a:xfrm>
            <a:custGeom>
              <a:avLst/>
              <a:gdLst>
                <a:gd name="connsiteX0" fmla="*/ 151687 w 151512"/>
                <a:gd name="connsiteY0" fmla="*/ 68977 h 177433"/>
                <a:gd name="connsiteX1" fmla="*/ 151687 w 151512"/>
                <a:gd name="connsiteY1" fmla="*/ 177246 h 177433"/>
                <a:gd name="connsiteX2" fmla="*/ 123091 w 151512"/>
                <a:gd name="connsiteY2" fmla="*/ 177246 h 177433"/>
                <a:gd name="connsiteX3" fmla="*/ 123091 w 151512"/>
                <a:gd name="connsiteY3" fmla="*/ 69678 h 177433"/>
                <a:gd name="connsiteX4" fmla="*/ 78510 w 151512"/>
                <a:gd name="connsiteY4" fmla="*/ 23313 h 177433"/>
                <a:gd name="connsiteX5" fmla="*/ 28961 w 151512"/>
                <a:gd name="connsiteY5" fmla="*/ 82033 h 177433"/>
                <a:gd name="connsiteX6" fmla="*/ 28961 w 151512"/>
                <a:gd name="connsiteY6" fmla="*/ 177246 h 177433"/>
                <a:gd name="connsiteX7" fmla="*/ 174 w 151512"/>
                <a:gd name="connsiteY7" fmla="*/ 177246 h 177433"/>
                <a:gd name="connsiteX8" fmla="*/ 174 w 151512"/>
                <a:gd name="connsiteY8" fmla="*/ 3316 h 177433"/>
                <a:gd name="connsiteX9" fmla="*/ 29025 w 151512"/>
                <a:gd name="connsiteY9" fmla="*/ 3316 h 177433"/>
                <a:gd name="connsiteX10" fmla="*/ 29025 w 151512"/>
                <a:gd name="connsiteY10" fmla="*/ 62991 h 177433"/>
                <a:gd name="connsiteX11" fmla="*/ 29725 w 151512"/>
                <a:gd name="connsiteY11" fmla="*/ 62991 h 177433"/>
                <a:gd name="connsiteX12" fmla="*/ 88763 w 151512"/>
                <a:gd name="connsiteY12" fmla="*/ -188 h 177433"/>
                <a:gd name="connsiteX13" fmla="*/ 151687 w 151512"/>
                <a:gd name="connsiteY13" fmla="*/ 68977 h 17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12" h="177433">
                  <a:moveTo>
                    <a:pt x="151687" y="68977"/>
                  </a:moveTo>
                  <a:lnTo>
                    <a:pt x="151687" y="177246"/>
                  </a:lnTo>
                  <a:lnTo>
                    <a:pt x="123091" y="177246"/>
                  </a:lnTo>
                  <a:lnTo>
                    <a:pt x="123091" y="69678"/>
                  </a:lnTo>
                  <a:cubicBezTo>
                    <a:pt x="123091" y="40509"/>
                    <a:pt x="106914" y="23313"/>
                    <a:pt x="78510" y="23313"/>
                  </a:cubicBezTo>
                  <a:cubicBezTo>
                    <a:pt x="47176" y="23313"/>
                    <a:pt x="28961" y="45158"/>
                    <a:pt x="28961" y="82033"/>
                  </a:cubicBezTo>
                  <a:lnTo>
                    <a:pt x="28961" y="177246"/>
                  </a:lnTo>
                  <a:lnTo>
                    <a:pt x="174" y="177246"/>
                  </a:lnTo>
                  <a:lnTo>
                    <a:pt x="174" y="3316"/>
                  </a:lnTo>
                  <a:lnTo>
                    <a:pt x="29025" y="3316"/>
                  </a:lnTo>
                  <a:lnTo>
                    <a:pt x="29025" y="62991"/>
                  </a:lnTo>
                  <a:lnTo>
                    <a:pt x="29725" y="62991"/>
                  </a:lnTo>
                  <a:cubicBezTo>
                    <a:pt x="29725" y="23313"/>
                    <a:pt x="51825" y="-188"/>
                    <a:pt x="88763" y="-188"/>
                  </a:cubicBezTo>
                  <a:cubicBezTo>
                    <a:pt x="128441" y="-188"/>
                    <a:pt x="151687" y="25288"/>
                    <a:pt x="151687" y="68977"/>
                  </a:cubicBezTo>
                </a:path>
              </a:pathLst>
            </a:custGeom>
            <a:grpFill/>
            <a:ln w="6363"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D6BE1CE3-FB77-7350-4D25-A77FF365741F}"/>
                </a:ext>
              </a:extLst>
            </p:cNvPr>
            <p:cNvSpPr/>
            <p:nvPr/>
          </p:nvSpPr>
          <p:spPr>
            <a:xfrm>
              <a:off x="5257312" y="4801844"/>
              <a:ext cx="167498" cy="261755"/>
            </a:xfrm>
            <a:custGeom>
              <a:avLst/>
              <a:gdLst>
                <a:gd name="connsiteX0" fmla="*/ 140987 w 167498"/>
                <a:gd name="connsiteY0" fmla="*/ 89548 h 261755"/>
                <a:gd name="connsiteX1" fmla="*/ 85070 w 167498"/>
                <a:gd name="connsiteY1" fmla="*/ 23122 h 261755"/>
                <a:gd name="connsiteX2" fmla="*/ 29534 w 167498"/>
                <a:gd name="connsiteY2" fmla="*/ 89548 h 261755"/>
                <a:gd name="connsiteX3" fmla="*/ 85070 w 167498"/>
                <a:gd name="connsiteY3" fmla="*/ 155974 h 261755"/>
                <a:gd name="connsiteX4" fmla="*/ 140987 w 167498"/>
                <a:gd name="connsiteY4" fmla="*/ 89548 h 261755"/>
                <a:gd name="connsiteX5" fmla="*/ 138822 w 167498"/>
                <a:gd name="connsiteY5" fmla="*/ 3316 h 261755"/>
                <a:gd name="connsiteX6" fmla="*/ 167672 w 167498"/>
                <a:gd name="connsiteY6" fmla="*/ 3316 h 261755"/>
                <a:gd name="connsiteX7" fmla="*/ 167672 w 167498"/>
                <a:gd name="connsiteY7" fmla="*/ 181131 h 261755"/>
                <a:gd name="connsiteX8" fmla="*/ 84879 w 167498"/>
                <a:gd name="connsiteY8" fmla="*/ 261568 h 261755"/>
                <a:gd name="connsiteX9" fmla="*/ 4760 w 167498"/>
                <a:gd name="connsiteY9" fmla="*/ 196925 h 261755"/>
                <a:gd name="connsiteX10" fmla="*/ 32145 w 167498"/>
                <a:gd name="connsiteY10" fmla="*/ 194123 h 261755"/>
                <a:gd name="connsiteX11" fmla="*/ 84879 w 167498"/>
                <a:gd name="connsiteY11" fmla="*/ 238068 h 261755"/>
                <a:gd name="connsiteX12" fmla="*/ 138949 w 167498"/>
                <a:gd name="connsiteY12" fmla="*/ 183233 h 261755"/>
                <a:gd name="connsiteX13" fmla="*/ 138949 w 167498"/>
                <a:gd name="connsiteY13" fmla="*/ 119227 h 261755"/>
                <a:gd name="connsiteX14" fmla="*/ 138249 w 167498"/>
                <a:gd name="connsiteY14" fmla="*/ 119227 h 261755"/>
                <a:gd name="connsiteX15" fmla="*/ 73924 w 167498"/>
                <a:gd name="connsiteY15" fmla="*/ 180048 h 261755"/>
                <a:gd name="connsiteX16" fmla="*/ 174 w 167498"/>
                <a:gd name="connsiteY16" fmla="*/ 89740 h 261755"/>
                <a:gd name="connsiteX17" fmla="*/ 73924 w 167498"/>
                <a:gd name="connsiteY17" fmla="*/ -188 h 261755"/>
                <a:gd name="connsiteX18" fmla="*/ 138249 w 167498"/>
                <a:gd name="connsiteY18" fmla="*/ 60252 h 261755"/>
                <a:gd name="connsiteX19" fmla="*/ 138822 w 167498"/>
                <a:gd name="connsiteY19" fmla="*/ 60252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7498" h="261755">
                  <a:moveTo>
                    <a:pt x="140987" y="89548"/>
                  </a:moveTo>
                  <a:cubicBezTo>
                    <a:pt x="140987" y="48788"/>
                    <a:pt x="120607" y="23122"/>
                    <a:pt x="85070" y="23122"/>
                  </a:cubicBezTo>
                  <a:cubicBezTo>
                    <a:pt x="49532" y="23122"/>
                    <a:pt x="29534" y="47706"/>
                    <a:pt x="29534" y="89548"/>
                  </a:cubicBezTo>
                  <a:cubicBezTo>
                    <a:pt x="29534" y="131391"/>
                    <a:pt x="49978" y="155974"/>
                    <a:pt x="85070" y="155974"/>
                  </a:cubicBezTo>
                  <a:cubicBezTo>
                    <a:pt x="120161" y="155974"/>
                    <a:pt x="140987" y="130499"/>
                    <a:pt x="140987" y="89548"/>
                  </a:cubicBezTo>
                  <a:moveTo>
                    <a:pt x="138822" y="3316"/>
                  </a:moveTo>
                  <a:lnTo>
                    <a:pt x="167672" y="3316"/>
                  </a:lnTo>
                  <a:lnTo>
                    <a:pt x="167672" y="181131"/>
                  </a:lnTo>
                  <a:cubicBezTo>
                    <a:pt x="167672" y="231699"/>
                    <a:pt x="136720" y="261568"/>
                    <a:pt x="84879" y="261568"/>
                  </a:cubicBezTo>
                  <a:cubicBezTo>
                    <a:pt x="38132" y="261568"/>
                    <a:pt x="8454" y="237367"/>
                    <a:pt x="4760" y="196925"/>
                  </a:cubicBezTo>
                  <a:lnTo>
                    <a:pt x="32145" y="194123"/>
                  </a:lnTo>
                  <a:cubicBezTo>
                    <a:pt x="34247" y="221509"/>
                    <a:pt x="53926" y="238068"/>
                    <a:pt x="84879" y="238068"/>
                  </a:cubicBezTo>
                  <a:cubicBezTo>
                    <a:pt x="118951" y="238068"/>
                    <a:pt x="138949" y="217688"/>
                    <a:pt x="138949" y="183233"/>
                  </a:cubicBezTo>
                  <a:lnTo>
                    <a:pt x="138949" y="119227"/>
                  </a:lnTo>
                  <a:lnTo>
                    <a:pt x="138249" y="119227"/>
                  </a:lnTo>
                  <a:cubicBezTo>
                    <a:pt x="138249" y="157439"/>
                    <a:pt x="114047" y="180048"/>
                    <a:pt x="73924" y="180048"/>
                  </a:cubicBezTo>
                  <a:cubicBezTo>
                    <a:pt x="27623" y="180048"/>
                    <a:pt x="174" y="146358"/>
                    <a:pt x="174" y="89740"/>
                  </a:cubicBezTo>
                  <a:cubicBezTo>
                    <a:pt x="174" y="33121"/>
                    <a:pt x="27623" y="-188"/>
                    <a:pt x="73924" y="-188"/>
                  </a:cubicBezTo>
                  <a:cubicBezTo>
                    <a:pt x="114047" y="-188"/>
                    <a:pt x="138249" y="22294"/>
                    <a:pt x="138249" y="60252"/>
                  </a:cubicBezTo>
                  <a:lnTo>
                    <a:pt x="138822" y="60252"/>
                  </a:lnTo>
                  <a:close/>
                </a:path>
              </a:pathLst>
            </a:custGeom>
            <a:grpFill/>
            <a:ln w="6363" cap="flat">
              <a:noFill/>
              <a:prstDash val="solid"/>
              <a:miter/>
            </a:ln>
          </p:spPr>
          <p:txBody>
            <a:bodyPr rtlCol="0" anchor="ctr"/>
            <a:lstStyle/>
            <a:p>
              <a:endParaRPr lang="sv-SE" dirty="0"/>
            </a:p>
          </p:txBody>
        </p:sp>
      </p:grpSp>
      <p:sp>
        <p:nvSpPr>
          <p:cNvPr id="44" name="Freeform: Shape 43">
            <a:extLst>
              <a:ext uri="{FF2B5EF4-FFF2-40B4-BE49-F238E27FC236}">
                <a16:creationId xmlns:a16="http://schemas.microsoft.com/office/drawing/2014/main" id="{8A287222-C32E-17B0-D2EC-B52C0C33C5FF}"/>
              </a:ext>
            </a:extLst>
          </p:cNvPr>
          <p:cNvSpPr/>
          <p:nvPr userDrawn="1"/>
        </p:nvSpPr>
        <p:spPr>
          <a:xfrm>
            <a:off x="5562885" y="4729750"/>
            <a:ext cx="28786" cy="249527"/>
          </a:xfrm>
          <a:custGeom>
            <a:avLst/>
            <a:gdLst>
              <a:gd name="connsiteX0" fmla="*/ 174 w 28786"/>
              <a:gd name="connsiteY0" fmla="*/ 75410 h 249527"/>
              <a:gd name="connsiteX1" fmla="*/ 28961 w 28786"/>
              <a:gd name="connsiteY1" fmla="*/ 75410 h 249527"/>
              <a:gd name="connsiteX2" fmla="*/ 28961 w 28786"/>
              <a:gd name="connsiteY2" fmla="*/ 249340 h 249527"/>
              <a:gd name="connsiteX3" fmla="*/ 174 w 28786"/>
              <a:gd name="connsiteY3" fmla="*/ 249340 h 249527"/>
              <a:gd name="connsiteX4" fmla="*/ 174 w 28786"/>
              <a:gd name="connsiteY4" fmla="*/ -188 h 249527"/>
              <a:gd name="connsiteX5" fmla="*/ 28961 w 28786"/>
              <a:gd name="connsiteY5" fmla="*/ -188 h 249527"/>
              <a:gd name="connsiteX6" fmla="*/ 28961 w 28786"/>
              <a:gd name="connsiteY6" fmla="*/ 36751 h 249527"/>
              <a:gd name="connsiteX7" fmla="*/ 174 w 28786"/>
              <a:gd name="connsiteY7" fmla="*/ 36751 h 24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 h="249527">
                <a:moveTo>
                  <a:pt x="174" y="75410"/>
                </a:moveTo>
                <a:lnTo>
                  <a:pt x="28961" y="75410"/>
                </a:lnTo>
                <a:lnTo>
                  <a:pt x="28961" y="249340"/>
                </a:lnTo>
                <a:lnTo>
                  <a:pt x="174" y="249340"/>
                </a:lnTo>
                <a:close/>
                <a:moveTo>
                  <a:pt x="174" y="-188"/>
                </a:moveTo>
                <a:lnTo>
                  <a:pt x="28961" y="-188"/>
                </a:lnTo>
                <a:lnTo>
                  <a:pt x="28961" y="36751"/>
                </a:lnTo>
                <a:lnTo>
                  <a:pt x="174" y="36751"/>
                </a:lnTo>
                <a:close/>
              </a:path>
            </a:pathLst>
          </a:custGeom>
          <a:solidFill>
            <a:schemeClr val="tx2"/>
          </a:solidFill>
          <a:ln w="6363" cap="flat">
            <a:noFill/>
            <a:prstDash val="solid"/>
            <a:miter/>
          </a:ln>
        </p:spPr>
        <p:txBody>
          <a:bodyPr rtlCol="0" anchor="ctr"/>
          <a:lstStyle/>
          <a:p>
            <a:endParaRPr lang="sv-SE" dirty="0"/>
          </a:p>
        </p:txBody>
      </p:sp>
      <p:grpSp>
        <p:nvGrpSpPr>
          <p:cNvPr id="45" name="Graphic 6">
            <a:extLst>
              <a:ext uri="{FF2B5EF4-FFF2-40B4-BE49-F238E27FC236}">
                <a16:creationId xmlns:a16="http://schemas.microsoft.com/office/drawing/2014/main" id="{F00131C8-7864-DA6E-1DC6-D1E2F50DAF3F}"/>
              </a:ext>
            </a:extLst>
          </p:cNvPr>
          <p:cNvGrpSpPr/>
          <p:nvPr userDrawn="1"/>
        </p:nvGrpSpPr>
        <p:grpSpPr>
          <a:xfrm>
            <a:off x="5646252" y="4745099"/>
            <a:ext cx="1036004" cy="315061"/>
            <a:chOff x="5646252" y="4745099"/>
            <a:chExt cx="1036004" cy="315061"/>
          </a:xfrm>
          <a:solidFill>
            <a:schemeClr val="tx2"/>
          </a:solidFill>
        </p:grpSpPr>
        <p:sp>
          <p:nvSpPr>
            <p:cNvPr id="46" name="Freeform: Shape 45">
              <a:extLst>
                <a:ext uri="{FF2B5EF4-FFF2-40B4-BE49-F238E27FC236}">
                  <a16:creationId xmlns:a16="http://schemas.microsoft.com/office/drawing/2014/main" id="{9053FF08-489A-13DC-003B-6BC39EDC990C}"/>
                </a:ext>
              </a:extLst>
            </p:cNvPr>
            <p:cNvSpPr/>
            <p:nvPr/>
          </p:nvSpPr>
          <p:spPr>
            <a:xfrm>
              <a:off x="5646252" y="4801844"/>
              <a:ext cx="267360" cy="177497"/>
            </a:xfrm>
            <a:custGeom>
              <a:avLst/>
              <a:gdLst>
                <a:gd name="connsiteX0" fmla="*/ 267471 w 267360"/>
                <a:gd name="connsiteY0" fmla="*/ 67258 h 177497"/>
                <a:gd name="connsiteX1" fmla="*/ 267471 w 267360"/>
                <a:gd name="connsiteY1" fmla="*/ 177246 h 177497"/>
                <a:gd name="connsiteX2" fmla="*/ 238684 w 267360"/>
                <a:gd name="connsiteY2" fmla="*/ 177246 h 177497"/>
                <a:gd name="connsiteX3" fmla="*/ 238684 w 267360"/>
                <a:gd name="connsiteY3" fmla="*/ 67958 h 177497"/>
                <a:gd name="connsiteX4" fmla="*/ 196141 w 267360"/>
                <a:gd name="connsiteY4" fmla="*/ 23377 h 177497"/>
                <a:gd name="connsiteX5" fmla="*/ 148057 w 267360"/>
                <a:gd name="connsiteY5" fmla="*/ 80314 h 177497"/>
                <a:gd name="connsiteX6" fmla="*/ 148057 w 267360"/>
                <a:gd name="connsiteY6" fmla="*/ 177310 h 177497"/>
                <a:gd name="connsiteX7" fmla="*/ 119270 w 267360"/>
                <a:gd name="connsiteY7" fmla="*/ 177310 h 177497"/>
                <a:gd name="connsiteX8" fmla="*/ 119270 w 267360"/>
                <a:gd name="connsiteY8" fmla="*/ 67958 h 177497"/>
                <a:gd name="connsiteX9" fmla="*/ 76790 w 267360"/>
                <a:gd name="connsiteY9" fmla="*/ 23377 h 177497"/>
                <a:gd name="connsiteX10" fmla="*/ 28961 w 267360"/>
                <a:gd name="connsiteY10" fmla="*/ 80314 h 177497"/>
                <a:gd name="connsiteX11" fmla="*/ 28961 w 267360"/>
                <a:gd name="connsiteY11" fmla="*/ 177310 h 177497"/>
                <a:gd name="connsiteX12" fmla="*/ 174 w 267360"/>
                <a:gd name="connsiteY12" fmla="*/ 177310 h 177497"/>
                <a:gd name="connsiteX13" fmla="*/ 174 w 267360"/>
                <a:gd name="connsiteY13" fmla="*/ 3316 h 177497"/>
                <a:gd name="connsiteX14" fmla="*/ 28961 w 267360"/>
                <a:gd name="connsiteY14" fmla="*/ 3316 h 177497"/>
                <a:gd name="connsiteX15" fmla="*/ 28961 w 267360"/>
                <a:gd name="connsiteY15" fmla="*/ 61653 h 177497"/>
                <a:gd name="connsiteX16" fmla="*/ 29661 w 267360"/>
                <a:gd name="connsiteY16" fmla="*/ 61653 h 177497"/>
                <a:gd name="connsiteX17" fmla="*/ 87617 w 267360"/>
                <a:gd name="connsiteY17" fmla="*/ -188 h 177497"/>
                <a:gd name="connsiteX18" fmla="*/ 148120 w 267360"/>
                <a:gd name="connsiteY18" fmla="*/ 61653 h 177497"/>
                <a:gd name="connsiteX19" fmla="*/ 148821 w 267360"/>
                <a:gd name="connsiteY19" fmla="*/ 61653 h 177497"/>
                <a:gd name="connsiteX20" fmla="*/ 206458 w 267360"/>
                <a:gd name="connsiteY20" fmla="*/ -188 h 177497"/>
                <a:gd name="connsiteX21" fmla="*/ 267534 w 267360"/>
                <a:gd name="connsiteY21" fmla="*/ 67258 h 1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360" h="177497">
                  <a:moveTo>
                    <a:pt x="267471" y="67258"/>
                  </a:moveTo>
                  <a:lnTo>
                    <a:pt x="267471" y="177246"/>
                  </a:lnTo>
                  <a:lnTo>
                    <a:pt x="238684" y="177246"/>
                  </a:lnTo>
                  <a:lnTo>
                    <a:pt x="238684" y="67958"/>
                  </a:lnTo>
                  <a:cubicBezTo>
                    <a:pt x="238684" y="39808"/>
                    <a:pt x="222889" y="23377"/>
                    <a:pt x="196141" y="23377"/>
                  </a:cubicBezTo>
                  <a:cubicBezTo>
                    <a:pt x="165953" y="23377"/>
                    <a:pt x="148057" y="44458"/>
                    <a:pt x="148057" y="80314"/>
                  </a:cubicBezTo>
                  <a:lnTo>
                    <a:pt x="148057" y="177310"/>
                  </a:lnTo>
                  <a:lnTo>
                    <a:pt x="119270" y="177310"/>
                  </a:lnTo>
                  <a:lnTo>
                    <a:pt x="119270" y="67958"/>
                  </a:lnTo>
                  <a:cubicBezTo>
                    <a:pt x="119270" y="39808"/>
                    <a:pt x="103794" y="23377"/>
                    <a:pt x="76790" y="23377"/>
                  </a:cubicBezTo>
                  <a:cubicBezTo>
                    <a:pt x="46475" y="23377"/>
                    <a:pt x="28961" y="44458"/>
                    <a:pt x="28961" y="80314"/>
                  </a:cubicBezTo>
                  <a:lnTo>
                    <a:pt x="28961" y="177310"/>
                  </a:lnTo>
                  <a:lnTo>
                    <a:pt x="174" y="177310"/>
                  </a:lnTo>
                  <a:lnTo>
                    <a:pt x="174" y="3316"/>
                  </a:lnTo>
                  <a:lnTo>
                    <a:pt x="28961" y="3316"/>
                  </a:lnTo>
                  <a:lnTo>
                    <a:pt x="28961" y="61653"/>
                  </a:lnTo>
                  <a:lnTo>
                    <a:pt x="29661" y="61653"/>
                  </a:lnTo>
                  <a:cubicBezTo>
                    <a:pt x="29661" y="22613"/>
                    <a:pt x="51124" y="-188"/>
                    <a:pt x="87617" y="-188"/>
                  </a:cubicBezTo>
                  <a:cubicBezTo>
                    <a:pt x="125830" y="-188"/>
                    <a:pt x="148120" y="24396"/>
                    <a:pt x="148120" y="61653"/>
                  </a:cubicBezTo>
                  <a:lnTo>
                    <a:pt x="148821" y="61653"/>
                  </a:lnTo>
                  <a:cubicBezTo>
                    <a:pt x="148821" y="22613"/>
                    <a:pt x="170220" y="-188"/>
                    <a:pt x="206458" y="-188"/>
                  </a:cubicBezTo>
                  <a:cubicBezTo>
                    <a:pt x="245053" y="-188"/>
                    <a:pt x="267534" y="24715"/>
                    <a:pt x="267534" y="67258"/>
                  </a:cubicBezTo>
                </a:path>
              </a:pathLst>
            </a:custGeom>
            <a:grpFill/>
            <a:ln w="6363"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FF90D773-2AA0-1B2E-9769-B2FA1FC9719D}"/>
                </a:ext>
              </a:extLst>
            </p:cNvPr>
            <p:cNvSpPr/>
            <p:nvPr/>
          </p:nvSpPr>
          <p:spPr>
            <a:xfrm>
              <a:off x="5966600" y="4801908"/>
              <a:ext cx="167625" cy="258252"/>
            </a:xfrm>
            <a:custGeom>
              <a:avLst/>
              <a:gdLst>
                <a:gd name="connsiteX0" fmla="*/ 138312 w 167625"/>
                <a:gd name="connsiteY0" fmla="*/ 90058 h 258252"/>
                <a:gd name="connsiteX1" fmla="*/ 82395 w 167625"/>
                <a:gd name="connsiteY1" fmla="*/ 23249 h 258252"/>
                <a:gd name="connsiteX2" fmla="*/ 26541 w 167625"/>
                <a:gd name="connsiteY2" fmla="*/ 90058 h 258252"/>
                <a:gd name="connsiteX3" fmla="*/ 82395 w 167625"/>
                <a:gd name="connsiteY3" fmla="*/ 157184 h 258252"/>
                <a:gd name="connsiteX4" fmla="*/ 138312 w 167625"/>
                <a:gd name="connsiteY4" fmla="*/ 90058 h 258252"/>
                <a:gd name="connsiteX5" fmla="*/ 167800 w 167625"/>
                <a:gd name="connsiteY5" fmla="*/ 90058 h 258252"/>
                <a:gd name="connsiteX6" fmla="*/ 93604 w 167625"/>
                <a:gd name="connsiteY6" fmla="*/ 180685 h 258252"/>
                <a:gd name="connsiteX7" fmla="*/ 29916 w 167625"/>
                <a:gd name="connsiteY7" fmla="*/ 119927 h 258252"/>
                <a:gd name="connsiteX8" fmla="*/ 29216 w 167625"/>
                <a:gd name="connsiteY8" fmla="*/ 119927 h 258252"/>
                <a:gd name="connsiteX9" fmla="*/ 29216 w 167625"/>
                <a:gd name="connsiteY9" fmla="*/ 258065 h 258252"/>
                <a:gd name="connsiteX10" fmla="*/ 174 w 167625"/>
                <a:gd name="connsiteY10" fmla="*/ 258065 h 258252"/>
                <a:gd name="connsiteX11" fmla="*/ 174 w 167625"/>
                <a:gd name="connsiteY11" fmla="*/ 3315 h 258252"/>
                <a:gd name="connsiteX12" fmla="*/ 28961 w 167625"/>
                <a:gd name="connsiteY12" fmla="*/ 3315 h 258252"/>
                <a:gd name="connsiteX13" fmla="*/ 28961 w 167625"/>
                <a:gd name="connsiteY13" fmla="*/ 60252 h 258252"/>
                <a:gd name="connsiteX14" fmla="*/ 29661 w 167625"/>
                <a:gd name="connsiteY14" fmla="*/ 60252 h 258252"/>
                <a:gd name="connsiteX15" fmla="*/ 93349 w 167625"/>
                <a:gd name="connsiteY15" fmla="*/ -188 h 258252"/>
                <a:gd name="connsiteX16" fmla="*/ 167545 w 167625"/>
                <a:gd name="connsiteY16" fmla="*/ 90121 h 25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7625" h="258252">
                  <a:moveTo>
                    <a:pt x="138312" y="90058"/>
                  </a:moveTo>
                  <a:cubicBezTo>
                    <a:pt x="138312" y="48215"/>
                    <a:pt x="117550" y="23249"/>
                    <a:pt x="82395" y="23249"/>
                  </a:cubicBezTo>
                  <a:cubicBezTo>
                    <a:pt x="47239" y="23249"/>
                    <a:pt x="26541" y="48724"/>
                    <a:pt x="26541" y="90058"/>
                  </a:cubicBezTo>
                  <a:cubicBezTo>
                    <a:pt x="26541" y="131391"/>
                    <a:pt x="47239" y="157184"/>
                    <a:pt x="82395" y="157184"/>
                  </a:cubicBezTo>
                  <a:cubicBezTo>
                    <a:pt x="117550" y="157184"/>
                    <a:pt x="138312" y="132219"/>
                    <a:pt x="138312" y="90058"/>
                  </a:cubicBezTo>
                  <a:moveTo>
                    <a:pt x="167800" y="90058"/>
                  </a:moveTo>
                  <a:cubicBezTo>
                    <a:pt x="167800" y="146931"/>
                    <a:pt x="140032" y="180685"/>
                    <a:pt x="93604" y="180685"/>
                  </a:cubicBezTo>
                  <a:cubicBezTo>
                    <a:pt x="53608" y="180685"/>
                    <a:pt x="29916" y="157821"/>
                    <a:pt x="29916" y="119927"/>
                  </a:cubicBezTo>
                  <a:lnTo>
                    <a:pt x="29216" y="119927"/>
                  </a:lnTo>
                  <a:lnTo>
                    <a:pt x="29216" y="258065"/>
                  </a:lnTo>
                  <a:lnTo>
                    <a:pt x="174" y="258065"/>
                  </a:lnTo>
                  <a:lnTo>
                    <a:pt x="174" y="3315"/>
                  </a:lnTo>
                  <a:lnTo>
                    <a:pt x="28961" y="3315"/>
                  </a:lnTo>
                  <a:lnTo>
                    <a:pt x="28961" y="60252"/>
                  </a:lnTo>
                  <a:lnTo>
                    <a:pt x="29661" y="60252"/>
                  </a:lnTo>
                  <a:cubicBezTo>
                    <a:pt x="29661" y="22039"/>
                    <a:pt x="53608" y="-188"/>
                    <a:pt x="93349" y="-188"/>
                  </a:cubicBezTo>
                  <a:cubicBezTo>
                    <a:pt x="139777" y="-188"/>
                    <a:pt x="167545" y="33503"/>
                    <a:pt x="167545" y="90121"/>
                  </a:cubicBezTo>
                </a:path>
              </a:pathLst>
            </a:custGeom>
            <a:grpFill/>
            <a:ln w="6363"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DBD15191-BB60-134D-EAA0-9E8CC3E374EB}"/>
                </a:ext>
              </a:extLst>
            </p:cNvPr>
            <p:cNvSpPr/>
            <p:nvPr/>
          </p:nvSpPr>
          <p:spPr>
            <a:xfrm>
              <a:off x="6168617" y="4801781"/>
              <a:ext cx="167307" cy="180936"/>
            </a:xfrm>
            <a:custGeom>
              <a:avLst/>
              <a:gdLst>
                <a:gd name="connsiteX0" fmla="*/ 140733 w 167307"/>
                <a:gd name="connsiteY0" fmla="*/ 90185 h 180936"/>
                <a:gd name="connsiteX1" fmla="*/ 84878 w 167307"/>
                <a:gd name="connsiteY1" fmla="*/ 23377 h 180936"/>
                <a:gd name="connsiteX2" fmla="*/ 29343 w 167307"/>
                <a:gd name="connsiteY2" fmla="*/ 90185 h 180936"/>
                <a:gd name="connsiteX3" fmla="*/ 84878 w 167307"/>
                <a:gd name="connsiteY3" fmla="*/ 156930 h 180936"/>
                <a:gd name="connsiteX4" fmla="*/ 140733 w 167307"/>
                <a:gd name="connsiteY4" fmla="*/ 90185 h 180936"/>
                <a:gd name="connsiteX5" fmla="*/ 138631 w 167307"/>
                <a:gd name="connsiteY5" fmla="*/ 3379 h 180936"/>
                <a:gd name="connsiteX6" fmla="*/ 167481 w 167307"/>
                <a:gd name="connsiteY6" fmla="*/ 3379 h 180936"/>
                <a:gd name="connsiteX7" fmla="*/ 167481 w 167307"/>
                <a:gd name="connsiteY7" fmla="*/ 177310 h 180936"/>
                <a:gd name="connsiteX8" fmla="*/ 138631 w 167307"/>
                <a:gd name="connsiteY8" fmla="*/ 177310 h 180936"/>
                <a:gd name="connsiteX9" fmla="*/ 138631 w 167307"/>
                <a:gd name="connsiteY9" fmla="*/ 119991 h 180936"/>
                <a:gd name="connsiteX10" fmla="*/ 138249 w 167307"/>
                <a:gd name="connsiteY10" fmla="*/ 119991 h 180936"/>
                <a:gd name="connsiteX11" fmla="*/ 73924 w 167307"/>
                <a:gd name="connsiteY11" fmla="*/ 180749 h 180936"/>
                <a:gd name="connsiteX12" fmla="*/ 174 w 167307"/>
                <a:gd name="connsiteY12" fmla="*/ 90121 h 180936"/>
                <a:gd name="connsiteX13" fmla="*/ 73924 w 167307"/>
                <a:gd name="connsiteY13" fmla="*/ -188 h 180936"/>
                <a:gd name="connsiteX14" fmla="*/ 138249 w 167307"/>
                <a:gd name="connsiteY14" fmla="*/ 60252 h 180936"/>
                <a:gd name="connsiteX15" fmla="*/ 138949 w 167307"/>
                <a:gd name="connsiteY15" fmla="*/ 6025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307" h="180936">
                  <a:moveTo>
                    <a:pt x="140733" y="90185"/>
                  </a:moveTo>
                  <a:cubicBezTo>
                    <a:pt x="140733" y="49043"/>
                    <a:pt x="120416" y="23377"/>
                    <a:pt x="84878" y="23377"/>
                  </a:cubicBezTo>
                  <a:cubicBezTo>
                    <a:pt x="49341" y="23377"/>
                    <a:pt x="29343" y="48342"/>
                    <a:pt x="29343" y="90185"/>
                  </a:cubicBezTo>
                  <a:cubicBezTo>
                    <a:pt x="29343" y="132027"/>
                    <a:pt x="49787" y="156930"/>
                    <a:pt x="84878" y="156930"/>
                  </a:cubicBezTo>
                  <a:cubicBezTo>
                    <a:pt x="119970" y="156930"/>
                    <a:pt x="140733" y="131454"/>
                    <a:pt x="140733" y="90185"/>
                  </a:cubicBezTo>
                  <a:moveTo>
                    <a:pt x="138631" y="3379"/>
                  </a:moveTo>
                  <a:lnTo>
                    <a:pt x="167481" y="3379"/>
                  </a:lnTo>
                  <a:lnTo>
                    <a:pt x="167481" y="177310"/>
                  </a:lnTo>
                  <a:lnTo>
                    <a:pt x="138631" y="177310"/>
                  </a:lnTo>
                  <a:lnTo>
                    <a:pt x="138631" y="119991"/>
                  </a:lnTo>
                  <a:lnTo>
                    <a:pt x="138249" y="119991"/>
                  </a:lnTo>
                  <a:cubicBezTo>
                    <a:pt x="138249" y="158203"/>
                    <a:pt x="114047" y="180749"/>
                    <a:pt x="73924" y="180749"/>
                  </a:cubicBezTo>
                  <a:cubicBezTo>
                    <a:pt x="27560" y="180749"/>
                    <a:pt x="174" y="146994"/>
                    <a:pt x="174" y="90121"/>
                  </a:cubicBezTo>
                  <a:cubicBezTo>
                    <a:pt x="174" y="33248"/>
                    <a:pt x="27560" y="-188"/>
                    <a:pt x="73924" y="-188"/>
                  </a:cubicBezTo>
                  <a:cubicBezTo>
                    <a:pt x="114047" y="-188"/>
                    <a:pt x="138249" y="22294"/>
                    <a:pt x="138249" y="60252"/>
                  </a:cubicBezTo>
                  <a:lnTo>
                    <a:pt x="138949" y="60252"/>
                  </a:lnTo>
                  <a:close/>
                </a:path>
              </a:pathLst>
            </a:custGeom>
            <a:grpFill/>
            <a:ln w="6363"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CD0ACE12-69A3-E9FE-466D-24C91561BE77}"/>
                </a:ext>
              </a:extLst>
            </p:cNvPr>
            <p:cNvSpPr/>
            <p:nvPr/>
          </p:nvSpPr>
          <p:spPr>
            <a:xfrm>
              <a:off x="6379805" y="4801844"/>
              <a:ext cx="165205" cy="180936"/>
            </a:xfrm>
            <a:custGeom>
              <a:avLst/>
              <a:gdLst>
                <a:gd name="connsiteX0" fmla="*/ 174 w 165205"/>
                <a:gd name="connsiteY0" fmla="*/ 90122 h 180936"/>
                <a:gd name="connsiteX1" fmla="*/ 84496 w 165205"/>
                <a:gd name="connsiteY1" fmla="*/ -188 h 180936"/>
                <a:gd name="connsiteX2" fmla="*/ 164297 w 165205"/>
                <a:gd name="connsiteY2" fmla="*/ 60953 h 180936"/>
                <a:gd name="connsiteX3" fmla="*/ 135446 w 165205"/>
                <a:gd name="connsiteY3" fmla="*/ 60953 h 180936"/>
                <a:gd name="connsiteX4" fmla="*/ 84496 w 165205"/>
                <a:gd name="connsiteY4" fmla="*/ 23313 h 180936"/>
                <a:gd name="connsiteX5" fmla="*/ 29725 w 165205"/>
                <a:gd name="connsiteY5" fmla="*/ 90122 h 180936"/>
                <a:gd name="connsiteX6" fmla="*/ 84496 w 165205"/>
                <a:gd name="connsiteY6" fmla="*/ 156866 h 180936"/>
                <a:gd name="connsiteX7" fmla="*/ 136529 w 165205"/>
                <a:gd name="connsiteY7" fmla="*/ 115724 h 180936"/>
                <a:gd name="connsiteX8" fmla="*/ 165380 w 165205"/>
                <a:gd name="connsiteY8" fmla="*/ 115724 h 180936"/>
                <a:gd name="connsiteX9" fmla="*/ 84496 w 165205"/>
                <a:gd name="connsiteY9" fmla="*/ 180749 h 180936"/>
                <a:gd name="connsiteX10" fmla="*/ 174 w 165205"/>
                <a:gd name="connsiteY10" fmla="*/ 90122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05" h="180936">
                  <a:moveTo>
                    <a:pt x="174" y="90122"/>
                  </a:moveTo>
                  <a:cubicBezTo>
                    <a:pt x="174" y="33503"/>
                    <a:pt x="32018" y="-188"/>
                    <a:pt x="84496" y="-188"/>
                  </a:cubicBezTo>
                  <a:cubicBezTo>
                    <a:pt x="127040" y="-188"/>
                    <a:pt x="155826" y="21912"/>
                    <a:pt x="164297" y="60953"/>
                  </a:cubicBezTo>
                  <a:lnTo>
                    <a:pt x="135446" y="60953"/>
                  </a:lnTo>
                  <a:cubicBezTo>
                    <a:pt x="129485" y="37949"/>
                    <a:pt x="108239" y="22250"/>
                    <a:pt x="84496" y="23313"/>
                  </a:cubicBezTo>
                  <a:cubicBezTo>
                    <a:pt x="50041" y="23313"/>
                    <a:pt x="29725" y="48279"/>
                    <a:pt x="29725" y="90122"/>
                  </a:cubicBezTo>
                  <a:cubicBezTo>
                    <a:pt x="29725" y="131964"/>
                    <a:pt x="50041" y="156866"/>
                    <a:pt x="84496" y="156866"/>
                  </a:cubicBezTo>
                  <a:cubicBezTo>
                    <a:pt x="111564" y="156866"/>
                    <a:pt x="129842" y="141772"/>
                    <a:pt x="136529" y="115724"/>
                  </a:cubicBezTo>
                  <a:lnTo>
                    <a:pt x="165380" y="115724"/>
                  </a:lnTo>
                  <a:cubicBezTo>
                    <a:pt x="157673" y="156866"/>
                    <a:pt x="128823" y="180749"/>
                    <a:pt x="84496" y="180749"/>
                  </a:cubicBezTo>
                  <a:cubicBezTo>
                    <a:pt x="31827" y="180749"/>
                    <a:pt x="174" y="146995"/>
                    <a:pt x="174" y="90122"/>
                  </a:cubicBezTo>
                </a:path>
              </a:pathLst>
            </a:custGeom>
            <a:grpFill/>
            <a:ln w="6363"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A0C0CA87-5BFB-9B11-DCD3-9E7A3DB0BBAE}"/>
                </a:ext>
              </a:extLst>
            </p:cNvPr>
            <p:cNvSpPr/>
            <p:nvPr/>
          </p:nvSpPr>
          <p:spPr>
            <a:xfrm>
              <a:off x="6565963" y="4745099"/>
              <a:ext cx="116293" cy="237681"/>
            </a:xfrm>
            <a:custGeom>
              <a:avLst/>
              <a:gdLst>
                <a:gd name="connsiteX0" fmla="*/ 116213 w 116293"/>
                <a:gd name="connsiteY0" fmla="*/ 81460 h 237681"/>
                <a:gd name="connsiteX1" fmla="*/ 56856 w 116293"/>
                <a:gd name="connsiteY1" fmla="*/ 81460 h 237681"/>
                <a:gd name="connsiteX2" fmla="*/ 56856 w 116293"/>
                <a:gd name="connsiteY2" fmla="*/ 183042 h 237681"/>
                <a:gd name="connsiteX3" fmla="*/ 88700 w 116293"/>
                <a:gd name="connsiteY3" fmla="*/ 213612 h 237681"/>
                <a:gd name="connsiteX4" fmla="*/ 113665 w 116293"/>
                <a:gd name="connsiteY4" fmla="*/ 208007 h 237681"/>
                <a:gd name="connsiteX5" fmla="*/ 113665 w 116293"/>
                <a:gd name="connsiteY5" fmla="*/ 230489 h 237681"/>
                <a:gd name="connsiteX6" fmla="*/ 79592 w 116293"/>
                <a:gd name="connsiteY6" fmla="*/ 237494 h 237681"/>
                <a:gd name="connsiteX7" fmla="*/ 28260 w 116293"/>
                <a:gd name="connsiteY7" fmla="*/ 184825 h 237681"/>
                <a:gd name="connsiteX8" fmla="*/ 28260 w 116293"/>
                <a:gd name="connsiteY8" fmla="*/ 81460 h 237681"/>
                <a:gd name="connsiteX9" fmla="*/ 174 w 116293"/>
                <a:gd name="connsiteY9" fmla="*/ 81460 h 237681"/>
                <a:gd name="connsiteX10" fmla="*/ 174 w 116293"/>
                <a:gd name="connsiteY10" fmla="*/ 60061 h 237681"/>
                <a:gd name="connsiteX11" fmla="*/ 30362 w 116293"/>
                <a:gd name="connsiteY11" fmla="*/ 60061 h 237681"/>
                <a:gd name="connsiteX12" fmla="*/ 30362 w 116293"/>
                <a:gd name="connsiteY12" fmla="*/ -188 h 237681"/>
                <a:gd name="connsiteX13" fmla="*/ 59213 w 116293"/>
                <a:gd name="connsiteY13" fmla="*/ -188 h 237681"/>
                <a:gd name="connsiteX14" fmla="*/ 59213 w 116293"/>
                <a:gd name="connsiteY14" fmla="*/ 14524 h 237681"/>
                <a:gd name="connsiteX15" fmla="*/ 31763 w 116293"/>
                <a:gd name="connsiteY15" fmla="*/ 59488 h 237681"/>
                <a:gd name="connsiteX16" fmla="*/ 31763 w 116293"/>
                <a:gd name="connsiteY16" fmla="*/ 60252 h 237681"/>
                <a:gd name="connsiteX17" fmla="*/ 116468 w 116293"/>
                <a:gd name="connsiteY17" fmla="*/ 60252 h 2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293" h="237681">
                  <a:moveTo>
                    <a:pt x="116213" y="81460"/>
                  </a:moveTo>
                  <a:lnTo>
                    <a:pt x="56856" y="81460"/>
                  </a:lnTo>
                  <a:lnTo>
                    <a:pt x="56856" y="183042"/>
                  </a:lnTo>
                  <a:cubicBezTo>
                    <a:pt x="56856" y="202148"/>
                    <a:pt x="68384" y="213612"/>
                    <a:pt x="88700" y="213612"/>
                  </a:cubicBezTo>
                  <a:cubicBezTo>
                    <a:pt x="97336" y="213624"/>
                    <a:pt x="105864" y="211713"/>
                    <a:pt x="113665" y="208007"/>
                  </a:cubicBezTo>
                  <a:lnTo>
                    <a:pt x="113665" y="230489"/>
                  </a:lnTo>
                  <a:cubicBezTo>
                    <a:pt x="102909" y="235125"/>
                    <a:pt x="91311" y="237513"/>
                    <a:pt x="79592" y="237494"/>
                  </a:cubicBezTo>
                  <a:cubicBezTo>
                    <a:pt x="47239" y="237494"/>
                    <a:pt x="28260" y="218388"/>
                    <a:pt x="28260" y="184825"/>
                  </a:cubicBezTo>
                  <a:lnTo>
                    <a:pt x="28260" y="81460"/>
                  </a:lnTo>
                  <a:lnTo>
                    <a:pt x="174" y="81460"/>
                  </a:lnTo>
                  <a:lnTo>
                    <a:pt x="174" y="60061"/>
                  </a:lnTo>
                  <a:lnTo>
                    <a:pt x="30362" y="60061"/>
                  </a:lnTo>
                  <a:lnTo>
                    <a:pt x="30362" y="-188"/>
                  </a:lnTo>
                  <a:lnTo>
                    <a:pt x="59213" y="-188"/>
                  </a:lnTo>
                  <a:lnTo>
                    <a:pt x="59213" y="14524"/>
                  </a:lnTo>
                  <a:cubicBezTo>
                    <a:pt x="59206" y="33471"/>
                    <a:pt x="48615" y="50826"/>
                    <a:pt x="31763" y="59488"/>
                  </a:cubicBezTo>
                  <a:lnTo>
                    <a:pt x="31763" y="60252"/>
                  </a:lnTo>
                  <a:lnTo>
                    <a:pt x="116468" y="60252"/>
                  </a:lnTo>
                  <a:close/>
                </a:path>
              </a:pathLst>
            </a:custGeom>
            <a:grpFill/>
            <a:ln w="6363" cap="flat">
              <a:noFill/>
              <a:prstDash val="solid"/>
              <a:miter/>
            </a:ln>
          </p:spPr>
          <p:txBody>
            <a:bodyPr rtlCol="0" anchor="ctr"/>
            <a:lstStyle/>
            <a:p>
              <a:endParaRPr lang="sv-SE" dirty="0"/>
            </a:p>
          </p:txBody>
        </p:sp>
      </p:grpSp>
    </p:spTree>
    <p:extLst>
      <p:ext uri="{BB962C8B-B14F-4D97-AF65-F5344CB8AC3E}">
        <p14:creationId xmlns:p14="http://schemas.microsoft.com/office/powerpoint/2010/main" val="20238065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struktion">
    <p:bg>
      <p:bgRef idx="1001">
        <a:schemeClr val="bg1"/>
      </p:bgRef>
    </p:bg>
    <p:spTree>
      <p:nvGrpSpPr>
        <p:cNvPr id="1" name=""/>
        <p:cNvGrpSpPr/>
        <p:nvPr/>
      </p:nvGrpSpPr>
      <p:grpSpPr>
        <a:xfrm>
          <a:off x="0" y="0"/>
          <a:ext cx="0" cy="0"/>
          <a:chOff x="0" y="0"/>
          <a:chExt cx="0" cy="0"/>
        </a:xfrm>
      </p:grpSpPr>
      <p:pic>
        <p:nvPicPr>
          <p:cNvPr id="3" name="Bild 2" descr="Förbudsmärke med hel fyllning">
            <a:extLst>
              <a:ext uri="{FF2B5EF4-FFF2-40B4-BE49-F238E27FC236}">
                <a16:creationId xmlns:a16="http://schemas.microsoft.com/office/drawing/2014/main" id="{DDFAAB93-0124-B9F8-868C-57494BDDA3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55850" y="-311150"/>
            <a:ext cx="7480300" cy="7480300"/>
          </a:xfrm>
          <a:prstGeom prst="rect">
            <a:avLst/>
          </a:prstGeom>
        </p:spPr>
      </p:pic>
      <p:sp>
        <p:nvSpPr>
          <p:cNvPr id="6" name="textruta 5">
            <a:extLst>
              <a:ext uri="{FF2B5EF4-FFF2-40B4-BE49-F238E27FC236}">
                <a16:creationId xmlns:a16="http://schemas.microsoft.com/office/drawing/2014/main" id="{C226D430-13C7-45D2-82BF-4AD38D7E9914}"/>
              </a:ext>
            </a:extLst>
          </p:cNvPr>
          <p:cNvSpPr txBox="1"/>
          <p:nvPr userDrawn="1"/>
        </p:nvSpPr>
        <p:spPr>
          <a:xfrm>
            <a:off x="479425" y="1356527"/>
            <a:ext cx="11233150" cy="4154984"/>
          </a:xfrm>
          <a:prstGeom prst="rect">
            <a:avLst/>
          </a:prstGeom>
          <a:noFill/>
        </p:spPr>
        <p:txBody>
          <a:bodyPr wrap="square" rtlCol="0">
            <a:spAutoFit/>
          </a:bodyPr>
          <a:lstStyle/>
          <a:p>
            <a:pPr algn="ctr"/>
            <a:r>
              <a:rPr lang="sv-SE" sz="8800" dirty="0"/>
              <a:t>Layoutsidor efter denna ingår inte </a:t>
            </a:r>
            <a:br>
              <a:rPr lang="sv-SE" sz="8800" dirty="0"/>
            </a:br>
            <a:r>
              <a:rPr lang="sv-SE" sz="8800" dirty="0"/>
              <a:t>i mallen</a:t>
            </a:r>
          </a:p>
        </p:txBody>
      </p:sp>
    </p:spTree>
    <p:extLst>
      <p:ext uri="{BB962C8B-B14F-4D97-AF65-F5344CB8AC3E}">
        <p14:creationId xmlns:p14="http://schemas.microsoft.com/office/powerpoint/2010/main" val="45107414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alter">
    <p:spTree>
      <p:nvGrpSpPr>
        <p:cNvPr id="1" name=""/>
        <p:cNvGrpSpPr/>
        <p:nvPr/>
      </p:nvGrpSpPr>
      <p:grpSpPr>
        <a:xfrm>
          <a:off x="0" y="0"/>
          <a:ext cx="0" cy="0"/>
          <a:chOff x="0" y="0"/>
          <a:chExt cx="0" cy="0"/>
        </a:xfrm>
      </p:grpSpPr>
      <p:pic>
        <p:nvPicPr>
          <p:cNvPr id="7170" name="D95E4C05-348D-45E7-A193-F5CCCF9428B2">
            <a:extLst>
              <a:ext uri="{FF2B5EF4-FFF2-40B4-BE49-F238E27FC236}">
                <a16:creationId xmlns:a16="http://schemas.microsoft.com/office/drawing/2014/main" id="{295E5B2C-E34A-FBD0-4747-F96E8F4F43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C2368D57-2D27-B2F8-576E-913DC9C2F5BE}"/>
              </a:ext>
            </a:extLst>
          </p:cNvPr>
          <p:cNvSpPr>
            <a:spLocks noGrp="1"/>
          </p:cNvSpPr>
          <p:nvPr>
            <p:ph type="dt" sz="half" idx="10"/>
          </p:nvPr>
        </p:nvSpPr>
        <p:spPr/>
        <p:txBody>
          <a:bodyPr/>
          <a:lstStyle/>
          <a:p>
            <a:fld id="{7C6CFD63-F881-411D-9C8C-BB1F32A6F8E1}" type="datetime1">
              <a:rPr lang="sv-SE" smtClean="0"/>
              <a:t>2024-06-04</a:t>
            </a:fld>
            <a:endParaRPr lang="sv-SE" dirty="0"/>
          </a:p>
        </p:txBody>
      </p:sp>
      <p:sp>
        <p:nvSpPr>
          <p:cNvPr id="4" name="Footer Placeholder 3">
            <a:extLst>
              <a:ext uri="{FF2B5EF4-FFF2-40B4-BE49-F238E27FC236}">
                <a16:creationId xmlns:a16="http://schemas.microsoft.com/office/drawing/2014/main" id="{628C8EC7-E0A6-E76D-7134-D772839D1C60}"/>
              </a:ext>
            </a:extLst>
          </p:cNvPr>
          <p:cNvSpPr>
            <a:spLocks noGrp="1"/>
          </p:cNvSpPr>
          <p:nvPr>
            <p:ph type="ftr" sz="quarter" idx="11"/>
          </p:nvPr>
        </p:nvSpPr>
        <p:spPr>
          <a:xfrm>
            <a:off x="442913" y="138311"/>
            <a:ext cx="3296330" cy="264663"/>
          </a:xfrm>
        </p:spPr>
        <p:txBody>
          <a:bodyPr/>
          <a:lstStyle/>
          <a:p>
            <a:r>
              <a:rPr lang="sv-SE"/>
              <a:t>CAG</a:t>
            </a:r>
            <a:endParaRPr lang="sv-SE" dirty="0"/>
          </a:p>
        </p:txBody>
      </p:sp>
      <p:sp>
        <p:nvSpPr>
          <p:cNvPr id="5" name="Slide Number Placeholder 4">
            <a:extLst>
              <a:ext uri="{FF2B5EF4-FFF2-40B4-BE49-F238E27FC236}">
                <a16:creationId xmlns:a16="http://schemas.microsoft.com/office/drawing/2014/main" id="{08ADA57E-0DEF-8D1D-F1AD-E026CE0165ED}"/>
              </a:ext>
            </a:extLst>
          </p:cNvPr>
          <p:cNvSpPr>
            <a:spLocks noGrp="1"/>
          </p:cNvSpPr>
          <p:nvPr>
            <p:ph type="sldNum" sz="quarter" idx="12"/>
          </p:nvPr>
        </p:nvSpPr>
        <p:spPr/>
        <p:txBody>
          <a:bodyPr/>
          <a:lstStyle/>
          <a:p>
            <a:fld id="{20F5467F-CA83-4951-87CD-A29B72857444}" type="slidenum">
              <a:rPr lang="sv-SE" smtClean="0"/>
              <a:t>‹#›</a:t>
            </a:fld>
            <a:endParaRPr lang="sv-SE" dirty="0"/>
          </a:p>
        </p:txBody>
      </p:sp>
      <p:sp>
        <p:nvSpPr>
          <p:cNvPr id="33" name="Text Placeholder 32">
            <a:extLst>
              <a:ext uri="{FF2B5EF4-FFF2-40B4-BE49-F238E27FC236}">
                <a16:creationId xmlns:a16="http://schemas.microsoft.com/office/drawing/2014/main" id="{C332E62E-8931-A5ED-2A77-0F17611F440B}"/>
              </a:ext>
            </a:extLst>
          </p:cNvPr>
          <p:cNvSpPr>
            <a:spLocks noGrp="1"/>
          </p:cNvSpPr>
          <p:nvPr>
            <p:ph type="body" sz="quarter" idx="13" hasCustomPrompt="1"/>
          </p:nvPr>
        </p:nvSpPr>
        <p:spPr>
          <a:xfrm>
            <a:off x="442912"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46" name="Text Placeholder 39">
            <a:extLst>
              <a:ext uri="{FF2B5EF4-FFF2-40B4-BE49-F238E27FC236}">
                <a16:creationId xmlns:a16="http://schemas.microsoft.com/office/drawing/2014/main" id="{7D6207C1-E376-F1E0-D8D4-F7E596676A58}"/>
              </a:ext>
            </a:extLst>
          </p:cNvPr>
          <p:cNvSpPr>
            <a:spLocks noGrp="1"/>
          </p:cNvSpPr>
          <p:nvPr>
            <p:ph type="body" sz="quarter" idx="21" hasCustomPrompt="1"/>
          </p:nvPr>
        </p:nvSpPr>
        <p:spPr>
          <a:xfrm>
            <a:off x="596045" y="1136014"/>
            <a:ext cx="2337655" cy="366986"/>
          </a:xfrm>
          <a:prstGeom prst="rect">
            <a:avLst/>
          </a:prstGeom>
        </p:spPr>
        <p:txBody>
          <a:bodyPr/>
          <a:lstStyle>
            <a:lvl1pPr marL="0" indent="0">
              <a:buNone/>
              <a:defRPr sz="1200"/>
            </a:lvl1pPr>
          </a:lstStyle>
          <a:p>
            <a:pPr lvl="0"/>
            <a:r>
              <a:rPr lang="sv-SE" dirty="0"/>
              <a:t>Rubrik</a:t>
            </a:r>
          </a:p>
        </p:txBody>
      </p:sp>
      <p:sp>
        <p:nvSpPr>
          <p:cNvPr id="40" name="Text Placeholder 39">
            <a:extLst>
              <a:ext uri="{FF2B5EF4-FFF2-40B4-BE49-F238E27FC236}">
                <a16:creationId xmlns:a16="http://schemas.microsoft.com/office/drawing/2014/main" id="{0691A698-E2C9-BF7E-AEEB-1D260286568D}"/>
              </a:ext>
            </a:extLst>
          </p:cNvPr>
          <p:cNvSpPr>
            <a:spLocks noGrp="1"/>
          </p:cNvSpPr>
          <p:nvPr>
            <p:ph type="body" sz="quarter" idx="17" hasCustomPrompt="1"/>
          </p:nvPr>
        </p:nvSpPr>
        <p:spPr>
          <a:xfrm>
            <a:off x="442912" y="4399914"/>
            <a:ext cx="2646364" cy="1422549"/>
          </a:xfrm>
          <a:prstGeom prst="rect">
            <a:avLst/>
          </a:prstGeom>
        </p:spPr>
        <p:txBody>
          <a:bodyPr/>
          <a:lstStyle>
            <a:lvl1pPr marL="0" indent="0">
              <a:buNone/>
              <a:defRPr sz="1200"/>
            </a:lvl1pPr>
          </a:lstStyle>
          <a:p>
            <a:pPr lvl="0"/>
            <a:r>
              <a:rPr lang="sv-SE" dirty="0"/>
              <a:t>Text</a:t>
            </a:r>
          </a:p>
        </p:txBody>
      </p:sp>
      <p:sp>
        <p:nvSpPr>
          <p:cNvPr id="36" name="Text Placeholder 35">
            <a:extLst>
              <a:ext uri="{FF2B5EF4-FFF2-40B4-BE49-F238E27FC236}">
                <a16:creationId xmlns:a16="http://schemas.microsoft.com/office/drawing/2014/main" id="{BBE3092A-6C50-32C5-13B2-7AD516E462CC}"/>
              </a:ext>
            </a:extLst>
          </p:cNvPr>
          <p:cNvSpPr>
            <a:spLocks noGrp="1"/>
          </p:cNvSpPr>
          <p:nvPr>
            <p:ph type="body" sz="quarter" idx="14" hasCustomPrompt="1"/>
          </p:nvPr>
        </p:nvSpPr>
        <p:spPr>
          <a:xfrm>
            <a:off x="3327440"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49" name="Text Placeholder 39">
            <a:extLst>
              <a:ext uri="{FF2B5EF4-FFF2-40B4-BE49-F238E27FC236}">
                <a16:creationId xmlns:a16="http://schemas.microsoft.com/office/drawing/2014/main" id="{65144D06-9809-2E8F-7411-E414292F3B39}"/>
              </a:ext>
            </a:extLst>
          </p:cNvPr>
          <p:cNvSpPr>
            <a:spLocks noGrp="1"/>
          </p:cNvSpPr>
          <p:nvPr>
            <p:ph type="body" sz="quarter" idx="22" hasCustomPrompt="1"/>
          </p:nvPr>
        </p:nvSpPr>
        <p:spPr>
          <a:xfrm>
            <a:off x="3486151" y="1136014"/>
            <a:ext cx="2276678" cy="366986"/>
          </a:xfrm>
          <a:prstGeom prst="rect">
            <a:avLst/>
          </a:prstGeom>
        </p:spPr>
        <p:txBody>
          <a:bodyPr/>
          <a:lstStyle>
            <a:lvl1pPr marL="0" indent="0">
              <a:buNone/>
              <a:defRPr sz="1200"/>
            </a:lvl1pPr>
          </a:lstStyle>
          <a:p>
            <a:pPr lvl="0"/>
            <a:r>
              <a:rPr lang="sv-SE" dirty="0"/>
              <a:t>Rubrik</a:t>
            </a:r>
          </a:p>
        </p:txBody>
      </p:sp>
      <p:sp>
        <p:nvSpPr>
          <p:cNvPr id="41" name="Text Placeholder 39">
            <a:extLst>
              <a:ext uri="{FF2B5EF4-FFF2-40B4-BE49-F238E27FC236}">
                <a16:creationId xmlns:a16="http://schemas.microsoft.com/office/drawing/2014/main" id="{7A71EDD8-06C1-C976-36CD-D1F8FA0933A0}"/>
              </a:ext>
            </a:extLst>
          </p:cNvPr>
          <p:cNvSpPr>
            <a:spLocks noGrp="1"/>
          </p:cNvSpPr>
          <p:nvPr>
            <p:ph type="body" sz="quarter" idx="18" hasCustomPrompt="1"/>
          </p:nvPr>
        </p:nvSpPr>
        <p:spPr>
          <a:xfrm>
            <a:off x="3327440" y="4399914"/>
            <a:ext cx="2646364" cy="1422549"/>
          </a:xfrm>
          <a:prstGeom prst="rect">
            <a:avLst/>
          </a:prstGeom>
        </p:spPr>
        <p:txBody>
          <a:bodyPr/>
          <a:lstStyle>
            <a:lvl1pPr marL="0" indent="0">
              <a:buNone/>
              <a:defRPr sz="1200"/>
            </a:lvl1pPr>
          </a:lstStyle>
          <a:p>
            <a:pPr lvl="0"/>
            <a:r>
              <a:rPr lang="sv-SE" dirty="0"/>
              <a:t>Text</a:t>
            </a:r>
          </a:p>
        </p:txBody>
      </p:sp>
      <p:sp>
        <p:nvSpPr>
          <p:cNvPr id="37" name="Text Placeholder 36">
            <a:extLst>
              <a:ext uri="{FF2B5EF4-FFF2-40B4-BE49-F238E27FC236}">
                <a16:creationId xmlns:a16="http://schemas.microsoft.com/office/drawing/2014/main" id="{B3A4635F-905A-C094-5BE9-F7A6BBB46535}"/>
              </a:ext>
            </a:extLst>
          </p:cNvPr>
          <p:cNvSpPr>
            <a:spLocks noGrp="1"/>
          </p:cNvSpPr>
          <p:nvPr>
            <p:ph type="body" sz="quarter" idx="15" hasCustomPrompt="1"/>
          </p:nvPr>
        </p:nvSpPr>
        <p:spPr>
          <a:xfrm>
            <a:off x="6211968"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50" name="Text Placeholder 39">
            <a:extLst>
              <a:ext uri="{FF2B5EF4-FFF2-40B4-BE49-F238E27FC236}">
                <a16:creationId xmlns:a16="http://schemas.microsoft.com/office/drawing/2014/main" id="{90C24509-C6BA-4CAF-2A5A-6BE5DD602B71}"/>
              </a:ext>
            </a:extLst>
          </p:cNvPr>
          <p:cNvSpPr>
            <a:spLocks noGrp="1"/>
          </p:cNvSpPr>
          <p:nvPr>
            <p:ph type="body" sz="quarter" idx="23" hasCustomPrompt="1"/>
          </p:nvPr>
        </p:nvSpPr>
        <p:spPr>
          <a:xfrm>
            <a:off x="6369051" y="1136014"/>
            <a:ext cx="2340610" cy="366986"/>
          </a:xfrm>
          <a:prstGeom prst="rect">
            <a:avLst/>
          </a:prstGeom>
        </p:spPr>
        <p:txBody>
          <a:bodyPr/>
          <a:lstStyle>
            <a:lvl1pPr marL="0" indent="0">
              <a:buNone/>
              <a:defRPr sz="1200"/>
            </a:lvl1pPr>
          </a:lstStyle>
          <a:p>
            <a:pPr lvl="0"/>
            <a:r>
              <a:rPr lang="sv-SE" dirty="0"/>
              <a:t>Rubrik</a:t>
            </a:r>
          </a:p>
        </p:txBody>
      </p:sp>
      <p:sp>
        <p:nvSpPr>
          <p:cNvPr id="42" name="Text Placeholder 39">
            <a:extLst>
              <a:ext uri="{FF2B5EF4-FFF2-40B4-BE49-F238E27FC236}">
                <a16:creationId xmlns:a16="http://schemas.microsoft.com/office/drawing/2014/main" id="{F23D4429-2ECF-B45F-EBF4-116584D185CB}"/>
              </a:ext>
            </a:extLst>
          </p:cNvPr>
          <p:cNvSpPr>
            <a:spLocks noGrp="1"/>
          </p:cNvSpPr>
          <p:nvPr>
            <p:ph type="body" sz="quarter" idx="19" hasCustomPrompt="1"/>
          </p:nvPr>
        </p:nvSpPr>
        <p:spPr>
          <a:xfrm>
            <a:off x="6211968" y="4399914"/>
            <a:ext cx="2646364" cy="1422549"/>
          </a:xfrm>
          <a:prstGeom prst="rect">
            <a:avLst/>
          </a:prstGeom>
        </p:spPr>
        <p:txBody>
          <a:bodyPr/>
          <a:lstStyle>
            <a:lvl1pPr marL="0" indent="0">
              <a:buNone/>
              <a:defRPr sz="1200"/>
            </a:lvl1pPr>
          </a:lstStyle>
          <a:p>
            <a:pPr lvl="0"/>
            <a:r>
              <a:rPr lang="sv-SE" dirty="0"/>
              <a:t>Text</a:t>
            </a:r>
          </a:p>
        </p:txBody>
      </p:sp>
      <p:sp>
        <p:nvSpPr>
          <p:cNvPr id="38" name="Text Placeholder 37">
            <a:extLst>
              <a:ext uri="{FF2B5EF4-FFF2-40B4-BE49-F238E27FC236}">
                <a16:creationId xmlns:a16="http://schemas.microsoft.com/office/drawing/2014/main" id="{AD78E18B-FFA8-8515-7D18-DC1F18F3D21C}"/>
              </a:ext>
            </a:extLst>
          </p:cNvPr>
          <p:cNvSpPr>
            <a:spLocks noGrp="1"/>
          </p:cNvSpPr>
          <p:nvPr>
            <p:ph type="body" sz="quarter" idx="16" hasCustomPrompt="1"/>
          </p:nvPr>
        </p:nvSpPr>
        <p:spPr>
          <a:xfrm>
            <a:off x="9096496" y="891039"/>
            <a:ext cx="2646364" cy="3190878"/>
          </a:xfrm>
          <a:custGeom>
            <a:avLst/>
            <a:gdLst>
              <a:gd name="connsiteX0" fmla="*/ 66424 w 2646364"/>
              <a:gd name="connsiteY0" fmla="*/ 0 h 3190878"/>
              <a:gd name="connsiteX1" fmla="*/ 2579940 w 2646364"/>
              <a:gd name="connsiteY1" fmla="*/ 0 h 3190878"/>
              <a:gd name="connsiteX2" fmla="*/ 2646364 w 2646364"/>
              <a:gd name="connsiteY2" fmla="*/ 66424 h 3190878"/>
              <a:gd name="connsiteX3" fmla="*/ 2646364 w 2646364"/>
              <a:gd name="connsiteY3" fmla="*/ 270559 h 3190878"/>
              <a:gd name="connsiteX4" fmla="*/ 2646364 w 2646364"/>
              <a:gd name="connsiteY4" fmla="*/ 1909310 h 3190878"/>
              <a:gd name="connsiteX5" fmla="*/ 2646364 w 2646364"/>
              <a:gd name="connsiteY5" fmla="*/ 2554252 h 3190878"/>
              <a:gd name="connsiteX6" fmla="*/ 2009738 w 2646364"/>
              <a:gd name="connsiteY6" fmla="*/ 3190878 h 3190878"/>
              <a:gd name="connsiteX7" fmla="*/ 1323182 w 2646364"/>
              <a:gd name="connsiteY7" fmla="*/ 3190878 h 3190878"/>
              <a:gd name="connsiteX8" fmla="*/ 227297 w 2646364"/>
              <a:gd name="connsiteY8" fmla="*/ 3190878 h 3190878"/>
              <a:gd name="connsiteX9" fmla="*/ 66424 w 2646364"/>
              <a:gd name="connsiteY9" fmla="*/ 3190878 h 3190878"/>
              <a:gd name="connsiteX10" fmla="*/ 0 w 2646364"/>
              <a:gd name="connsiteY10" fmla="*/ 3124454 h 3190878"/>
              <a:gd name="connsiteX11" fmla="*/ 0 w 2646364"/>
              <a:gd name="connsiteY11" fmla="*/ 66424 h 3190878"/>
              <a:gd name="connsiteX12" fmla="*/ 66424 w 2646364"/>
              <a:gd name="connsiteY12" fmla="*/ 0 h 319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6364" h="3190878">
                <a:moveTo>
                  <a:pt x="66424" y="0"/>
                </a:moveTo>
                <a:lnTo>
                  <a:pt x="2579940" y="0"/>
                </a:lnTo>
                <a:cubicBezTo>
                  <a:pt x="2616625" y="0"/>
                  <a:pt x="2646364" y="29739"/>
                  <a:pt x="2646364" y="66424"/>
                </a:cubicBezTo>
                <a:lnTo>
                  <a:pt x="2646364" y="270559"/>
                </a:lnTo>
                <a:lnTo>
                  <a:pt x="2646364" y="1909310"/>
                </a:lnTo>
                <a:lnTo>
                  <a:pt x="2646364" y="2554252"/>
                </a:lnTo>
                <a:cubicBezTo>
                  <a:pt x="2646364" y="2905851"/>
                  <a:pt x="2361337" y="3190878"/>
                  <a:pt x="2009738" y="3190878"/>
                </a:cubicBezTo>
                <a:lnTo>
                  <a:pt x="1323182" y="3190878"/>
                </a:lnTo>
                <a:lnTo>
                  <a:pt x="227297" y="3190878"/>
                </a:lnTo>
                <a:lnTo>
                  <a:pt x="66424" y="3190878"/>
                </a:lnTo>
                <a:cubicBezTo>
                  <a:pt x="29739" y="3190878"/>
                  <a:pt x="0" y="3161139"/>
                  <a:pt x="0" y="3124454"/>
                </a:cubicBezTo>
                <a:lnTo>
                  <a:pt x="0" y="66424"/>
                </a:lnTo>
                <a:cubicBezTo>
                  <a:pt x="0" y="29739"/>
                  <a:pt x="29739" y="0"/>
                  <a:pt x="66424" y="0"/>
                </a:cubicBezTo>
                <a:close/>
              </a:path>
            </a:pathLst>
          </a:custGeom>
          <a:solidFill>
            <a:schemeClr val="accent1"/>
          </a:solidFill>
        </p:spPr>
        <p:txBody>
          <a:bodyPr wrap="square" lIns="144000" tIns="828000" rIns="144000" bIns="12600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Text</a:t>
            </a:r>
          </a:p>
        </p:txBody>
      </p:sp>
      <p:sp>
        <p:nvSpPr>
          <p:cNvPr id="51" name="Text Placeholder 39">
            <a:extLst>
              <a:ext uri="{FF2B5EF4-FFF2-40B4-BE49-F238E27FC236}">
                <a16:creationId xmlns:a16="http://schemas.microsoft.com/office/drawing/2014/main" id="{7DFB1284-281F-E4BE-BF84-2297C6C23766}"/>
              </a:ext>
            </a:extLst>
          </p:cNvPr>
          <p:cNvSpPr>
            <a:spLocks noGrp="1"/>
          </p:cNvSpPr>
          <p:nvPr>
            <p:ph type="body" sz="quarter" idx="24" hasCustomPrompt="1"/>
          </p:nvPr>
        </p:nvSpPr>
        <p:spPr>
          <a:xfrm>
            <a:off x="9258300" y="1136014"/>
            <a:ext cx="2337655" cy="366986"/>
          </a:xfrm>
          <a:prstGeom prst="rect">
            <a:avLst/>
          </a:prstGeom>
        </p:spPr>
        <p:txBody>
          <a:bodyPr/>
          <a:lstStyle>
            <a:lvl1pPr marL="0" indent="0">
              <a:buNone/>
              <a:defRPr sz="1200"/>
            </a:lvl1pPr>
          </a:lstStyle>
          <a:p>
            <a:pPr lvl="0"/>
            <a:r>
              <a:rPr lang="sv-SE" dirty="0"/>
              <a:t>Rubrik</a:t>
            </a:r>
          </a:p>
        </p:txBody>
      </p:sp>
      <p:sp>
        <p:nvSpPr>
          <p:cNvPr id="43" name="Text Placeholder 39">
            <a:extLst>
              <a:ext uri="{FF2B5EF4-FFF2-40B4-BE49-F238E27FC236}">
                <a16:creationId xmlns:a16="http://schemas.microsoft.com/office/drawing/2014/main" id="{7DBCA21A-AD7A-4C34-8531-66753D2AD7DE}"/>
              </a:ext>
            </a:extLst>
          </p:cNvPr>
          <p:cNvSpPr>
            <a:spLocks noGrp="1"/>
          </p:cNvSpPr>
          <p:nvPr>
            <p:ph type="body" sz="quarter" idx="20" hasCustomPrompt="1"/>
          </p:nvPr>
        </p:nvSpPr>
        <p:spPr>
          <a:xfrm>
            <a:off x="9096496" y="4399914"/>
            <a:ext cx="2646364" cy="1422549"/>
          </a:xfrm>
          <a:prstGeom prst="rect">
            <a:avLst/>
          </a:prstGeom>
        </p:spPr>
        <p:txBody>
          <a:bodyPr/>
          <a:lstStyle>
            <a:lvl1pPr marL="0" indent="0">
              <a:buNone/>
              <a:defRPr sz="1200"/>
            </a:lvl1pPr>
          </a:lstStyle>
          <a:p>
            <a:pPr lvl="0"/>
            <a:r>
              <a:rPr lang="sv-SE" dirty="0"/>
              <a:t>Text</a:t>
            </a:r>
          </a:p>
        </p:txBody>
      </p:sp>
      <p:grpSp>
        <p:nvGrpSpPr>
          <p:cNvPr id="22" name="Graphic 8">
            <a:extLst>
              <a:ext uri="{FF2B5EF4-FFF2-40B4-BE49-F238E27FC236}">
                <a16:creationId xmlns:a16="http://schemas.microsoft.com/office/drawing/2014/main" id="{28C052A3-7DC4-1655-9138-04B6C9B8CE12}"/>
              </a:ext>
            </a:extLst>
          </p:cNvPr>
          <p:cNvGrpSpPr/>
          <p:nvPr userDrawn="1"/>
        </p:nvGrpSpPr>
        <p:grpSpPr>
          <a:xfrm>
            <a:off x="10656093" y="6048375"/>
            <a:ext cx="1121569" cy="549925"/>
            <a:chOff x="9034498" y="4510087"/>
            <a:chExt cx="1690079" cy="828675"/>
          </a:xfrm>
          <a:solidFill>
            <a:srgbClr val="FFFFFF"/>
          </a:solidFill>
        </p:grpSpPr>
        <p:sp>
          <p:nvSpPr>
            <p:cNvPr id="23" name="Freeform: Shape 22">
              <a:extLst>
                <a:ext uri="{FF2B5EF4-FFF2-40B4-BE49-F238E27FC236}">
                  <a16:creationId xmlns:a16="http://schemas.microsoft.com/office/drawing/2014/main" id="{ACE6D64E-6F7A-FBF7-E587-8E9ABF3D563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E6320BA5-6E87-C816-E70C-FE635CD485AA}"/>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25" name="Freeform: Shape 24">
              <a:extLst>
                <a:ext uri="{FF2B5EF4-FFF2-40B4-BE49-F238E27FC236}">
                  <a16:creationId xmlns:a16="http://schemas.microsoft.com/office/drawing/2014/main" id="{60B792FA-4E56-DF5C-F107-0157A07EA30E}"/>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74CDA6A2-8308-A70C-8F8E-E0A36B92253B}"/>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27" name="Freeform: Shape 26">
              <a:extLst>
                <a:ext uri="{FF2B5EF4-FFF2-40B4-BE49-F238E27FC236}">
                  <a16:creationId xmlns:a16="http://schemas.microsoft.com/office/drawing/2014/main" id="{B0B2C401-FAB5-7DA7-C1FC-19447730F08B}"/>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8" name="Group 27">
            <a:extLst>
              <a:ext uri="{FF2B5EF4-FFF2-40B4-BE49-F238E27FC236}">
                <a16:creationId xmlns:a16="http://schemas.microsoft.com/office/drawing/2014/main" id="{AEFC1D5E-1018-894D-40D3-79DB14183B01}"/>
              </a:ext>
            </a:extLst>
          </p:cNvPr>
          <p:cNvGrpSpPr/>
          <p:nvPr userDrawn="1"/>
        </p:nvGrpSpPr>
        <p:grpSpPr>
          <a:xfrm>
            <a:off x="453865" y="6251011"/>
            <a:ext cx="1355885" cy="324730"/>
            <a:chOff x="449103" y="5733781"/>
            <a:chExt cx="1372773" cy="328775"/>
          </a:xfrm>
        </p:grpSpPr>
        <p:sp>
          <p:nvSpPr>
            <p:cNvPr id="29" name="Freeform: Shape 28">
              <a:extLst>
                <a:ext uri="{FF2B5EF4-FFF2-40B4-BE49-F238E27FC236}">
                  <a16:creationId xmlns:a16="http://schemas.microsoft.com/office/drawing/2014/main" id="{6933952A-1A92-D678-B644-A34280E403AE}"/>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30" name="Graphic 7">
              <a:extLst>
                <a:ext uri="{FF2B5EF4-FFF2-40B4-BE49-F238E27FC236}">
                  <a16:creationId xmlns:a16="http://schemas.microsoft.com/office/drawing/2014/main" id="{780E09CD-1593-A373-FF58-D74415410B9E}"/>
                </a:ext>
              </a:extLst>
            </p:cNvPr>
            <p:cNvGrpSpPr/>
            <p:nvPr/>
          </p:nvGrpSpPr>
          <p:grpSpPr>
            <a:xfrm>
              <a:off x="522988" y="5733781"/>
              <a:ext cx="249633" cy="119185"/>
              <a:chOff x="522988" y="5733781"/>
              <a:chExt cx="249633" cy="119185"/>
            </a:xfrm>
            <a:solidFill>
              <a:srgbClr val="FFFFFF"/>
            </a:solidFill>
          </p:grpSpPr>
          <p:sp>
            <p:nvSpPr>
              <p:cNvPr id="74" name="Freeform: Shape 73">
                <a:extLst>
                  <a:ext uri="{FF2B5EF4-FFF2-40B4-BE49-F238E27FC236}">
                    <a16:creationId xmlns:a16="http://schemas.microsoft.com/office/drawing/2014/main" id="{E9A69A5E-129E-291B-B892-2C859369C5CE}"/>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75" name="Freeform: Shape 74">
                <a:extLst>
                  <a:ext uri="{FF2B5EF4-FFF2-40B4-BE49-F238E27FC236}">
                    <a16:creationId xmlns:a16="http://schemas.microsoft.com/office/drawing/2014/main" id="{557F0D52-7CBE-A802-F3C3-B363EB8BC7EA}"/>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76" name="Freeform: Shape 75">
                <a:extLst>
                  <a:ext uri="{FF2B5EF4-FFF2-40B4-BE49-F238E27FC236}">
                    <a16:creationId xmlns:a16="http://schemas.microsoft.com/office/drawing/2014/main" id="{3B5527BA-2B6C-C519-4672-D8B12EAF6C41}"/>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31" name="Freeform: Shape 30">
              <a:extLst>
                <a:ext uri="{FF2B5EF4-FFF2-40B4-BE49-F238E27FC236}">
                  <a16:creationId xmlns:a16="http://schemas.microsoft.com/office/drawing/2014/main" id="{59DC3FF1-C1C2-75AF-721F-48BC71B9740E}"/>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32" name="Graphic 7">
              <a:extLst>
                <a:ext uri="{FF2B5EF4-FFF2-40B4-BE49-F238E27FC236}">
                  <a16:creationId xmlns:a16="http://schemas.microsoft.com/office/drawing/2014/main" id="{D2312D4F-24C5-D1DA-4B2A-37CB9DE52C81}"/>
                </a:ext>
              </a:extLst>
            </p:cNvPr>
            <p:cNvGrpSpPr/>
            <p:nvPr/>
          </p:nvGrpSpPr>
          <p:grpSpPr>
            <a:xfrm>
              <a:off x="832449" y="5733863"/>
              <a:ext cx="688241" cy="154329"/>
              <a:chOff x="832449" y="5733863"/>
              <a:chExt cx="688241" cy="154329"/>
            </a:xfrm>
            <a:solidFill>
              <a:srgbClr val="FFFFFF"/>
            </a:solidFill>
          </p:grpSpPr>
          <p:sp>
            <p:nvSpPr>
              <p:cNvPr id="66" name="Freeform: Shape 65">
                <a:extLst>
                  <a:ext uri="{FF2B5EF4-FFF2-40B4-BE49-F238E27FC236}">
                    <a16:creationId xmlns:a16="http://schemas.microsoft.com/office/drawing/2014/main" id="{B1207C1F-1BC3-F4C0-8ECA-8DE7088A0603}"/>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67" name="Freeform: Shape 66">
                <a:extLst>
                  <a:ext uri="{FF2B5EF4-FFF2-40B4-BE49-F238E27FC236}">
                    <a16:creationId xmlns:a16="http://schemas.microsoft.com/office/drawing/2014/main" id="{EEFB1D3E-360C-698A-66E7-7F576F1E715E}"/>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68" name="Freeform: Shape 67">
                <a:extLst>
                  <a:ext uri="{FF2B5EF4-FFF2-40B4-BE49-F238E27FC236}">
                    <a16:creationId xmlns:a16="http://schemas.microsoft.com/office/drawing/2014/main" id="{B31110DC-597F-9F74-606D-588B9FFB896F}"/>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69" name="Freeform: Shape 68">
                <a:extLst>
                  <a:ext uri="{FF2B5EF4-FFF2-40B4-BE49-F238E27FC236}">
                    <a16:creationId xmlns:a16="http://schemas.microsoft.com/office/drawing/2014/main" id="{DF1B569F-2851-3CBD-F37F-CBBF8915896D}"/>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70" name="Freeform: Shape 69">
                <a:extLst>
                  <a:ext uri="{FF2B5EF4-FFF2-40B4-BE49-F238E27FC236}">
                    <a16:creationId xmlns:a16="http://schemas.microsoft.com/office/drawing/2014/main" id="{F3E17DF0-7F40-EA76-F827-BB35489169E8}"/>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71" name="Freeform: Shape 70">
                <a:extLst>
                  <a:ext uri="{FF2B5EF4-FFF2-40B4-BE49-F238E27FC236}">
                    <a16:creationId xmlns:a16="http://schemas.microsoft.com/office/drawing/2014/main" id="{EC533D12-31DC-DA05-7490-753C4EB66C67}"/>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72" name="Freeform: Shape 71">
                <a:extLst>
                  <a:ext uri="{FF2B5EF4-FFF2-40B4-BE49-F238E27FC236}">
                    <a16:creationId xmlns:a16="http://schemas.microsoft.com/office/drawing/2014/main" id="{1E37E56D-153D-07E0-7B52-CC3111603FAD}"/>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73" name="Freeform: Shape 72">
                <a:extLst>
                  <a:ext uri="{FF2B5EF4-FFF2-40B4-BE49-F238E27FC236}">
                    <a16:creationId xmlns:a16="http://schemas.microsoft.com/office/drawing/2014/main" id="{F2ACDE23-598E-03CB-A750-420783D153B5}"/>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34" name="Freeform: Shape 33">
              <a:extLst>
                <a:ext uri="{FF2B5EF4-FFF2-40B4-BE49-F238E27FC236}">
                  <a16:creationId xmlns:a16="http://schemas.microsoft.com/office/drawing/2014/main" id="{0F629E55-E390-21F0-D1EF-87F77CF5A036}"/>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35" name="Graphic 7">
              <a:extLst>
                <a:ext uri="{FF2B5EF4-FFF2-40B4-BE49-F238E27FC236}">
                  <a16:creationId xmlns:a16="http://schemas.microsoft.com/office/drawing/2014/main" id="{8678109C-3586-5F66-9B48-2DE1AD67DC32}"/>
                </a:ext>
              </a:extLst>
            </p:cNvPr>
            <p:cNvGrpSpPr/>
            <p:nvPr/>
          </p:nvGrpSpPr>
          <p:grpSpPr>
            <a:xfrm>
              <a:off x="1571663" y="5774238"/>
              <a:ext cx="161856" cy="113899"/>
              <a:chOff x="1571663" y="5774238"/>
              <a:chExt cx="161856" cy="113899"/>
            </a:xfrm>
            <a:solidFill>
              <a:srgbClr val="FFFFFF"/>
            </a:solidFill>
          </p:grpSpPr>
          <p:sp>
            <p:nvSpPr>
              <p:cNvPr id="64" name="Freeform: Shape 63">
                <a:extLst>
                  <a:ext uri="{FF2B5EF4-FFF2-40B4-BE49-F238E27FC236}">
                    <a16:creationId xmlns:a16="http://schemas.microsoft.com/office/drawing/2014/main" id="{E12FAD2F-E699-C165-F847-6C82A0ADDDB8}"/>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65" name="Freeform: Shape 64">
                <a:extLst>
                  <a:ext uri="{FF2B5EF4-FFF2-40B4-BE49-F238E27FC236}">
                    <a16:creationId xmlns:a16="http://schemas.microsoft.com/office/drawing/2014/main" id="{1294823E-9AA5-AE60-229E-B054727AF274}"/>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39" name="Freeform: Shape 38">
              <a:extLst>
                <a:ext uri="{FF2B5EF4-FFF2-40B4-BE49-F238E27FC236}">
                  <a16:creationId xmlns:a16="http://schemas.microsoft.com/office/drawing/2014/main" id="{9820E550-7FD9-8D61-90BD-B06F915F2F61}"/>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0ACE849B-FAF3-444C-EEE9-5100796FC047}"/>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45" name="Graphic 7">
              <a:extLst>
                <a:ext uri="{FF2B5EF4-FFF2-40B4-BE49-F238E27FC236}">
                  <a16:creationId xmlns:a16="http://schemas.microsoft.com/office/drawing/2014/main" id="{57CBD138-0598-66E4-58DE-5F3D04015143}"/>
                </a:ext>
              </a:extLst>
            </p:cNvPr>
            <p:cNvGrpSpPr/>
            <p:nvPr/>
          </p:nvGrpSpPr>
          <p:grpSpPr>
            <a:xfrm>
              <a:off x="523293" y="5924167"/>
              <a:ext cx="214959" cy="103273"/>
              <a:chOff x="852594" y="5924167"/>
              <a:chExt cx="214959" cy="103273"/>
            </a:xfrm>
            <a:solidFill>
              <a:srgbClr val="FFFFFF"/>
            </a:solidFill>
          </p:grpSpPr>
          <p:sp>
            <p:nvSpPr>
              <p:cNvPr id="61" name="Freeform: Shape 60">
                <a:extLst>
                  <a:ext uri="{FF2B5EF4-FFF2-40B4-BE49-F238E27FC236}">
                    <a16:creationId xmlns:a16="http://schemas.microsoft.com/office/drawing/2014/main" id="{591BC90A-7FCE-4ED1-E423-ECBC282AB804}"/>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62" name="Freeform: Shape 61">
                <a:extLst>
                  <a:ext uri="{FF2B5EF4-FFF2-40B4-BE49-F238E27FC236}">
                    <a16:creationId xmlns:a16="http://schemas.microsoft.com/office/drawing/2014/main" id="{0D0E8BA8-ED79-D9EF-136F-8C26B98CED33}"/>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63" name="Freeform: Shape 62">
                <a:extLst>
                  <a:ext uri="{FF2B5EF4-FFF2-40B4-BE49-F238E27FC236}">
                    <a16:creationId xmlns:a16="http://schemas.microsoft.com/office/drawing/2014/main" id="{B8ADE83F-2CBC-5CE5-1A83-90601312F3F9}"/>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47" name="Freeform: Shape 46">
              <a:extLst>
                <a:ext uri="{FF2B5EF4-FFF2-40B4-BE49-F238E27FC236}">
                  <a16:creationId xmlns:a16="http://schemas.microsoft.com/office/drawing/2014/main" id="{7D476D74-BC66-38E3-19A4-F4B7C6BE988C}"/>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48" name="Graphic 7">
              <a:extLst>
                <a:ext uri="{FF2B5EF4-FFF2-40B4-BE49-F238E27FC236}">
                  <a16:creationId xmlns:a16="http://schemas.microsoft.com/office/drawing/2014/main" id="{FF800393-F2B9-8934-B050-11A7BB70157E}"/>
                </a:ext>
              </a:extLst>
            </p:cNvPr>
            <p:cNvGrpSpPr/>
            <p:nvPr/>
          </p:nvGrpSpPr>
          <p:grpSpPr>
            <a:xfrm>
              <a:off x="789530" y="5948823"/>
              <a:ext cx="157262" cy="113733"/>
              <a:chOff x="1118831" y="5948823"/>
              <a:chExt cx="157262" cy="113733"/>
            </a:xfrm>
            <a:solidFill>
              <a:srgbClr val="FFFFFF"/>
            </a:solidFill>
          </p:grpSpPr>
          <p:sp>
            <p:nvSpPr>
              <p:cNvPr id="59" name="Freeform: Shape 58">
                <a:extLst>
                  <a:ext uri="{FF2B5EF4-FFF2-40B4-BE49-F238E27FC236}">
                    <a16:creationId xmlns:a16="http://schemas.microsoft.com/office/drawing/2014/main" id="{053E2828-8AF8-6142-C8D3-69AD55E8C33D}"/>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60" name="Freeform: Shape 59">
                <a:extLst>
                  <a:ext uri="{FF2B5EF4-FFF2-40B4-BE49-F238E27FC236}">
                    <a16:creationId xmlns:a16="http://schemas.microsoft.com/office/drawing/2014/main" id="{C56BBFDB-8F5A-475A-CB0B-94A2927D17CF}"/>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52" name="Freeform: Shape 51">
              <a:extLst>
                <a:ext uri="{FF2B5EF4-FFF2-40B4-BE49-F238E27FC236}">
                  <a16:creationId xmlns:a16="http://schemas.microsoft.com/office/drawing/2014/main" id="{8F0A608E-B31C-9DB9-94B8-764924F7D753}"/>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53" name="Graphic 7">
              <a:extLst>
                <a:ext uri="{FF2B5EF4-FFF2-40B4-BE49-F238E27FC236}">
                  <a16:creationId xmlns:a16="http://schemas.microsoft.com/office/drawing/2014/main" id="{25BFDEEF-A0F7-5C10-822F-252762338647}"/>
                </a:ext>
              </a:extLst>
            </p:cNvPr>
            <p:cNvGrpSpPr/>
            <p:nvPr/>
          </p:nvGrpSpPr>
          <p:grpSpPr>
            <a:xfrm>
              <a:off x="1043009" y="5924167"/>
              <a:ext cx="450147" cy="136895"/>
              <a:chOff x="1372310" y="5924167"/>
              <a:chExt cx="450147" cy="136895"/>
            </a:xfrm>
            <a:solidFill>
              <a:srgbClr val="FFFFFF"/>
            </a:solidFill>
          </p:grpSpPr>
          <p:sp>
            <p:nvSpPr>
              <p:cNvPr id="54" name="Freeform: Shape 53">
                <a:extLst>
                  <a:ext uri="{FF2B5EF4-FFF2-40B4-BE49-F238E27FC236}">
                    <a16:creationId xmlns:a16="http://schemas.microsoft.com/office/drawing/2014/main" id="{7822C405-C0DB-5A79-038C-DBD65BC8A168}"/>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55" name="Freeform: Shape 54">
                <a:extLst>
                  <a:ext uri="{FF2B5EF4-FFF2-40B4-BE49-F238E27FC236}">
                    <a16:creationId xmlns:a16="http://schemas.microsoft.com/office/drawing/2014/main" id="{9FF94D22-0E93-77AC-88F6-1F3003BA6F2F}"/>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68AAF8A2-5E27-7C31-71DE-E9D77B5CB92C}"/>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57" name="Freeform: Shape 56">
                <a:extLst>
                  <a:ext uri="{FF2B5EF4-FFF2-40B4-BE49-F238E27FC236}">
                    <a16:creationId xmlns:a16="http://schemas.microsoft.com/office/drawing/2014/main" id="{D06878C2-23A2-C0AF-56D2-15FD9DFBD5C3}"/>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58" name="Freeform: Shape 57">
                <a:extLst>
                  <a:ext uri="{FF2B5EF4-FFF2-40B4-BE49-F238E27FC236}">
                    <a16:creationId xmlns:a16="http://schemas.microsoft.com/office/drawing/2014/main" id="{AD21FEA0-BC19-AF64-4A85-319F18D5F163}"/>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Tree>
    <p:extLst>
      <p:ext uri="{BB962C8B-B14F-4D97-AF65-F5344CB8AC3E}">
        <p14:creationId xmlns:p14="http://schemas.microsoft.com/office/powerpoint/2010/main" val="856392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yfte">
    <p:spTree>
      <p:nvGrpSpPr>
        <p:cNvPr id="1" name=""/>
        <p:cNvGrpSpPr/>
        <p:nvPr/>
      </p:nvGrpSpPr>
      <p:grpSpPr>
        <a:xfrm>
          <a:off x="0" y="0"/>
          <a:ext cx="0" cy="0"/>
          <a:chOff x="0" y="0"/>
          <a:chExt cx="0" cy="0"/>
        </a:xfrm>
      </p:grpSpPr>
      <p:sp>
        <p:nvSpPr>
          <p:cNvPr id="2" name="textruta 2">
            <a:extLst>
              <a:ext uri="{FF2B5EF4-FFF2-40B4-BE49-F238E27FC236}">
                <a16:creationId xmlns:a16="http://schemas.microsoft.com/office/drawing/2014/main" id="{B0832F27-3140-5653-94A8-A0221BD60881}"/>
              </a:ext>
            </a:extLst>
          </p:cNvPr>
          <p:cNvSpPr txBox="1">
            <a:spLocks noChangeArrowheads="1"/>
          </p:cNvSpPr>
          <p:nvPr userDrawn="1"/>
        </p:nvSpPr>
        <p:spPr bwMode="auto">
          <a:xfrm>
            <a:off x="332317" y="3611563"/>
            <a:ext cx="1219200" cy="1219200"/>
          </a:xfrm>
          <a:prstGeom prst="rect">
            <a:avLst/>
          </a:prstGeom>
          <a:noFill/>
          <a:ln>
            <a:noFill/>
          </a:ln>
        </p:spPr>
        <p:txBody>
          <a:bodyPr wrap="none" anchor="b"/>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defRPr/>
            </a:pPr>
            <a:endParaRPr lang="sv-SE" altLang="sv-SE" sz="2400"/>
          </a:p>
        </p:txBody>
      </p:sp>
      <p:sp>
        <p:nvSpPr>
          <p:cNvPr id="3" name="Rubrik 2"/>
          <p:cNvSpPr>
            <a:spLocks noGrp="1"/>
          </p:cNvSpPr>
          <p:nvPr>
            <p:ph type="title"/>
          </p:nvPr>
        </p:nvSpPr>
        <p:spPr/>
        <p:txBody>
          <a:bodyPr>
            <a:noAutofit/>
          </a:bodyPr>
          <a:lstStyle/>
          <a:p>
            <a:r>
              <a:rPr lang="sv-SE"/>
              <a:t>Klicka här för att ändra mall för rubrikformat</a:t>
            </a:r>
            <a:endParaRPr lang="sv-SE" dirty="0"/>
          </a:p>
        </p:txBody>
      </p:sp>
      <p:sp>
        <p:nvSpPr>
          <p:cNvPr id="10" name="Content Placeholder 2"/>
          <p:cNvSpPr>
            <a:spLocks noGrp="1"/>
          </p:cNvSpPr>
          <p:nvPr>
            <p:ph sz="half" idx="1"/>
          </p:nvPr>
        </p:nvSpPr>
        <p:spPr>
          <a:xfrm>
            <a:off x="2169953" y="3062083"/>
            <a:ext cx="8507404" cy="3341432"/>
          </a:xfrm>
          <a:prstGeom prst="rect">
            <a:avLst/>
          </a:prstGeom>
        </p:spPr>
        <p:txBody>
          <a:bodyPr/>
          <a:lstStyle>
            <a:lvl1pPr>
              <a:buSzPct val="80000"/>
              <a:defRPr sz="2200">
                <a:latin typeface="Lato Light"/>
                <a:cs typeface="Lato Light"/>
              </a:defRPr>
            </a:lvl1pPr>
            <a:lvl2pPr>
              <a:defRPr sz="2200">
                <a:latin typeface="Lato Light"/>
                <a:cs typeface="Lato Light"/>
              </a:defRPr>
            </a:lvl2pPr>
            <a:lvl3pPr>
              <a:defRPr sz="2000">
                <a:latin typeface="Lato Light"/>
                <a:cs typeface="Lato Light"/>
              </a:defRPr>
            </a:lvl3pPr>
            <a:lvl4pPr>
              <a:defRPr sz="1800">
                <a:latin typeface="Lato Light"/>
                <a:cs typeface="Lato Light"/>
              </a:defRPr>
            </a:lvl4pPr>
            <a:lvl5pPr>
              <a:defRPr sz="1800">
                <a:latin typeface="Lato Light"/>
                <a:cs typeface="Lato Light"/>
              </a:defRPr>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p:txBody>
      </p:sp>
      <p:sp>
        <p:nvSpPr>
          <p:cNvPr id="11" name="Text Placeholder 2"/>
          <p:cNvSpPr>
            <a:spLocks noGrp="1"/>
          </p:cNvSpPr>
          <p:nvPr>
            <p:ph type="body" idx="10"/>
          </p:nvPr>
        </p:nvSpPr>
        <p:spPr>
          <a:xfrm>
            <a:off x="2169949" y="1922753"/>
            <a:ext cx="8507404" cy="1139328"/>
          </a:xfrm>
          <a:prstGeom prst="rect">
            <a:avLst/>
          </a:prstGeom>
        </p:spPr>
        <p:txBody>
          <a:bodyPr anchor="b"/>
          <a:lstStyle>
            <a:lvl1pPr marL="0" indent="0">
              <a:buNone/>
              <a:defRPr sz="2200" b="0" baseline="0">
                <a:latin typeface="Lato Light"/>
                <a:cs typeface="Lato Light"/>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sv-SE"/>
              <a:t>Klicka här för att ändra format på bakgrundstexten</a:t>
            </a:r>
          </a:p>
        </p:txBody>
      </p:sp>
      <p:sp>
        <p:nvSpPr>
          <p:cNvPr id="4" name="Rektangel 3">
            <a:extLst>
              <a:ext uri="{FF2B5EF4-FFF2-40B4-BE49-F238E27FC236}">
                <a16:creationId xmlns:a16="http://schemas.microsoft.com/office/drawing/2014/main" id="{D8D978C4-7729-CD2C-57A0-E4FEDDD32870}"/>
              </a:ext>
            </a:extLst>
          </p:cNvPr>
          <p:cNvSpPr/>
          <p:nvPr userDrawn="1"/>
        </p:nvSpPr>
        <p:spPr>
          <a:xfrm>
            <a:off x="238897" y="5988908"/>
            <a:ext cx="1812325" cy="683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48538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869E55F-4402-E457-5D1A-D1F09D4917D8}"/>
              </a:ext>
            </a:extLst>
          </p:cNvPr>
          <p:cNvSpPr>
            <a:spLocks noChangeArrowheads="1"/>
          </p:cNvSpPr>
          <p:nvPr userDrawn="1"/>
        </p:nvSpPr>
        <p:spPr bwMode="auto">
          <a:xfrm>
            <a:off x="442913" y="6182541"/>
            <a:ext cx="1477433" cy="436562"/>
          </a:xfrm>
          <a:prstGeom prst="rect">
            <a:avLst/>
          </a:prstGeom>
          <a:solidFill>
            <a:schemeClr val="bg1"/>
          </a:solidFill>
          <a:ln>
            <a:noFill/>
          </a:ln>
        </p:spPr>
        <p:txBody>
          <a:bodyPr/>
          <a:lstStyle>
            <a:lvl1pPr>
              <a:defRPr sz="1200">
                <a:solidFill>
                  <a:schemeClr val="tx1"/>
                </a:solidFill>
                <a:latin typeface="Tahoma" panose="020B0604030504040204" pitchFamily="34" charset="0"/>
                <a:cs typeface="Arial" panose="020B0604020202020204" pitchFamily="34" charset="0"/>
              </a:defRPr>
            </a:lvl1pPr>
            <a:lvl2pPr marL="742950" indent="-285750">
              <a:defRPr sz="1200">
                <a:solidFill>
                  <a:schemeClr val="tx1"/>
                </a:solidFill>
                <a:latin typeface="Tahoma" panose="020B0604030504040204" pitchFamily="34" charset="0"/>
                <a:cs typeface="Arial" panose="020B0604020202020204" pitchFamily="34" charset="0"/>
              </a:defRPr>
            </a:lvl2pPr>
            <a:lvl3pPr marL="1143000" indent="-228600">
              <a:defRPr sz="1200">
                <a:solidFill>
                  <a:schemeClr val="tx1"/>
                </a:solidFill>
                <a:latin typeface="Tahoma" panose="020B0604030504040204" pitchFamily="34" charset="0"/>
                <a:cs typeface="Arial" panose="020B0604020202020204" pitchFamily="34" charset="0"/>
              </a:defRPr>
            </a:lvl3pPr>
            <a:lvl4pPr marL="1600200" indent="-228600">
              <a:defRPr sz="1200">
                <a:solidFill>
                  <a:schemeClr val="tx1"/>
                </a:solidFill>
                <a:latin typeface="Tahoma" panose="020B0604030504040204" pitchFamily="34" charset="0"/>
                <a:cs typeface="Arial" panose="020B0604020202020204" pitchFamily="34" charset="0"/>
              </a:defRPr>
            </a:lvl4pPr>
            <a:lvl5pPr marL="2057400" indent="-228600">
              <a:defRPr sz="12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cs typeface="Arial" panose="020B0604020202020204" pitchFamily="34" charset="0"/>
              </a:defRPr>
            </a:lvl9pPr>
          </a:lstStyle>
          <a:p>
            <a:pPr>
              <a:defRPr/>
            </a:pPr>
            <a:endParaRPr lang="sv-SE" altLang="sv-SE" sz="1200"/>
          </a:p>
        </p:txBody>
      </p:sp>
    </p:spTree>
    <p:extLst>
      <p:ext uri="{BB962C8B-B14F-4D97-AF65-F5344CB8AC3E}">
        <p14:creationId xmlns:p14="http://schemas.microsoft.com/office/powerpoint/2010/main" val="2354804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030AEF-D87E-B356-4EF6-E9561FE5CE3A}"/>
              </a:ext>
            </a:extLst>
          </p:cNvPr>
          <p:cNvSpPr>
            <a:spLocks noGrp="1"/>
          </p:cNvSpPr>
          <p:nvPr>
            <p:ph type="title" hasCustomPrompt="1"/>
          </p:nvPr>
        </p:nvSpPr>
        <p:spPr/>
        <p:txBody>
          <a:bodyPr/>
          <a:lstStyle>
            <a:lvl1pPr>
              <a:defRPr/>
            </a:lvl1pPr>
          </a:lstStyle>
          <a:p>
            <a:r>
              <a:rPr lang="sv-SE" dirty="0"/>
              <a:t>ITA ...</a:t>
            </a:r>
          </a:p>
        </p:txBody>
      </p:sp>
      <p:sp>
        <p:nvSpPr>
          <p:cNvPr id="3" name="Platshållare för innehåll 2">
            <a:extLst>
              <a:ext uri="{FF2B5EF4-FFF2-40B4-BE49-F238E27FC236}">
                <a16:creationId xmlns:a16="http://schemas.microsoft.com/office/drawing/2014/main" id="{07F0812D-BE4D-69DF-8E0A-CADF2E03CE9D}"/>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CCEE90A-4BA2-4D0E-7EF2-35C814D71E95}"/>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4F0AD458-EACC-FBDF-A470-8C30F01EFA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221A17-F950-422D-D55A-1544E82FF0C5}"/>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308826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2_Syft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64B192-E3E6-5F48-8956-66122CE57EA7}"/>
              </a:ext>
            </a:extLst>
          </p:cNvPr>
          <p:cNvSpPr>
            <a:spLocks noGrp="1"/>
          </p:cNvSpPr>
          <p:nvPr>
            <p:ph type="title" hasCustomPrompt="1"/>
          </p:nvPr>
        </p:nvSpPr>
        <p:spPr/>
        <p:txBody>
          <a:bodyPr/>
          <a:lstStyle>
            <a:lvl1pPr>
              <a:defRPr/>
            </a:lvl1pPr>
          </a:lstStyle>
          <a:p>
            <a:r>
              <a:rPr lang="sv-SE"/>
              <a:t>Rubrik - Syfte</a:t>
            </a:r>
          </a:p>
        </p:txBody>
      </p:sp>
      <p:sp>
        <p:nvSpPr>
          <p:cNvPr id="6" name="Platshållare för innehåll 5">
            <a:extLst>
              <a:ext uri="{FF2B5EF4-FFF2-40B4-BE49-F238E27FC236}">
                <a16:creationId xmlns:a16="http://schemas.microsoft.com/office/drawing/2014/main" id="{40BF5A6B-E7BD-634D-8A11-AEDC64A4EF47}"/>
              </a:ext>
            </a:extLst>
          </p:cNvPr>
          <p:cNvSpPr>
            <a:spLocks noGrp="1"/>
          </p:cNvSpPr>
          <p:nvPr>
            <p:ph sz="quarter" idx="10" hasCustomPrompt="1"/>
          </p:nvPr>
        </p:nvSpPr>
        <p:spPr>
          <a:xfrm>
            <a:off x="2159000" y="3050541"/>
            <a:ext cx="8456083" cy="3167380"/>
          </a:xfrm>
        </p:spPr>
        <p:txBody>
          <a:bodyPr/>
          <a:lstStyle>
            <a:lvl1pPr marL="457189" indent="-457189">
              <a:buFont typeface="Wingdings" pitchFamily="2" charset="2"/>
              <a:buChar char="§"/>
              <a:defRPr/>
            </a:lvl1pPr>
            <a:lvl3pPr>
              <a:defRPr sz="1867"/>
            </a:lvl3pPr>
          </a:lstStyle>
          <a:p>
            <a:r>
              <a:rPr lang="sv-SE"/>
              <a:t>Punktlista</a:t>
            </a:r>
          </a:p>
          <a:p>
            <a:pPr lvl="1"/>
            <a:r>
              <a:rPr lang="sv-SE"/>
              <a:t>Nivå två</a:t>
            </a:r>
          </a:p>
          <a:p>
            <a:pPr lvl="2"/>
            <a:r>
              <a:rPr lang="sv-SE"/>
              <a:t>Nivå tre</a:t>
            </a:r>
          </a:p>
          <a:p>
            <a:pPr lvl="3"/>
            <a:r>
              <a:rPr lang="sv-SE"/>
              <a:t>Nivå fyra</a:t>
            </a:r>
          </a:p>
          <a:p>
            <a:pPr lvl="2"/>
            <a:endParaRPr lang="sv-SE"/>
          </a:p>
        </p:txBody>
      </p:sp>
      <p:sp>
        <p:nvSpPr>
          <p:cNvPr id="10" name="Platshållare för text 9">
            <a:extLst>
              <a:ext uri="{FF2B5EF4-FFF2-40B4-BE49-F238E27FC236}">
                <a16:creationId xmlns:a16="http://schemas.microsoft.com/office/drawing/2014/main" id="{404581CE-F460-D446-9D47-D734ED9D8678}"/>
              </a:ext>
            </a:extLst>
          </p:cNvPr>
          <p:cNvSpPr>
            <a:spLocks noGrp="1"/>
          </p:cNvSpPr>
          <p:nvPr>
            <p:ph type="body" sz="quarter" idx="11" hasCustomPrompt="1"/>
          </p:nvPr>
        </p:nvSpPr>
        <p:spPr>
          <a:xfrm>
            <a:off x="2159001" y="1892301"/>
            <a:ext cx="8477249" cy="1015519"/>
          </a:xfrm>
        </p:spPr>
        <p:txBody>
          <a:bodyPr anchor="b"/>
          <a:lstStyle>
            <a:lvl1pPr marL="0" indent="0">
              <a:buNone/>
              <a:defRPr/>
            </a:lvl1pPr>
          </a:lstStyle>
          <a:p>
            <a:r>
              <a:rPr lang="sv-SE"/>
              <a:t>Fyll i inledande text</a:t>
            </a:r>
          </a:p>
        </p:txBody>
      </p:sp>
    </p:spTree>
    <p:extLst>
      <p:ext uri="{BB962C8B-B14F-4D97-AF65-F5344CB8AC3E}">
        <p14:creationId xmlns:p14="http://schemas.microsoft.com/office/powerpoint/2010/main" val="2094557910"/>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F9153876-5E5D-41F0-BCF0-25EAD1041900}" type="datetimeFigureOut">
              <a:rPr lang="sv-SE" smtClean="0"/>
              <a:t>2024-06-04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47B92D0-78D6-45C3-84ED-52735E7291E1}" type="slidenum">
              <a:rPr lang="sv-SE" smtClean="0"/>
              <a:t>‹#›</a:t>
            </a:fld>
            <a:endParaRPr lang="sv-SE"/>
          </a:p>
        </p:txBody>
      </p:sp>
    </p:spTree>
    <p:extLst>
      <p:ext uri="{BB962C8B-B14F-4D97-AF65-F5344CB8AC3E}">
        <p14:creationId xmlns:p14="http://schemas.microsoft.com/office/powerpoint/2010/main" val="844926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A9EBE0-A462-AE6B-1037-6D542D0BF88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1D5BCA7-CE66-1B34-741F-82C5D98A6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D83B95B-8FA9-C35A-9E62-347D7378BA95}"/>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55C2390D-29C8-5F07-E476-0DA4563CC09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84198E1-E8E1-BE92-922F-12D1460C5DC0}"/>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2294500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8110BCC-2EE7-601B-99C7-3337E7DF8904}"/>
              </a:ext>
            </a:extLst>
          </p:cNvPr>
          <p:cNvSpPr/>
          <p:nvPr userDrawn="1"/>
        </p:nvSpPr>
        <p:spPr>
          <a:xfrm>
            <a:off x="0" y="0"/>
            <a:ext cx="12192000" cy="6858000"/>
          </a:xfrm>
          <a:prstGeom prst="rect">
            <a:avLst/>
          </a:prstGeom>
          <a:solidFill>
            <a:srgbClr val="EFB0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20030AEF-D87E-B356-4EF6-E9561FE5CE3A}"/>
              </a:ext>
            </a:extLst>
          </p:cNvPr>
          <p:cNvSpPr>
            <a:spLocks noGrp="1"/>
          </p:cNvSpPr>
          <p:nvPr>
            <p:ph type="title" hasCustomPrompt="1"/>
          </p:nvPr>
        </p:nvSpPr>
        <p:spPr/>
        <p:txBody>
          <a:bodyPr/>
          <a:lstStyle>
            <a:lvl1pPr>
              <a:defRPr/>
            </a:lvl1pPr>
          </a:lstStyle>
          <a:p>
            <a:r>
              <a:rPr lang="sv-SE" dirty="0"/>
              <a:t>ITA ...</a:t>
            </a:r>
          </a:p>
        </p:txBody>
      </p:sp>
      <p:sp>
        <p:nvSpPr>
          <p:cNvPr id="3" name="Platshållare för innehåll 2">
            <a:extLst>
              <a:ext uri="{FF2B5EF4-FFF2-40B4-BE49-F238E27FC236}">
                <a16:creationId xmlns:a16="http://schemas.microsoft.com/office/drawing/2014/main" id="{07F0812D-BE4D-69DF-8E0A-CADF2E03CE9D}"/>
              </a:ext>
            </a:extLst>
          </p:cNvPr>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CCEE90A-4BA2-4D0E-7EF2-35C814D71E95}"/>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4F0AD458-EACC-FBDF-A470-8C30F01EFA9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C221A17-F950-422D-D55A-1544E82FF0C5}"/>
              </a:ext>
            </a:extLst>
          </p:cNvPr>
          <p:cNvSpPr>
            <a:spLocks noGrp="1"/>
          </p:cNvSpPr>
          <p:nvPr>
            <p:ph type="sldNum" sz="quarter" idx="12"/>
          </p:nvPr>
        </p:nvSpPr>
        <p:spPr/>
        <p:txBody>
          <a:bodyPr/>
          <a:lstStyle/>
          <a:p>
            <a:fld id="{541CF932-AC10-41D1-A195-CE0358CC58D0}" type="slidenum">
              <a:rPr lang="sv-SE" smtClean="0"/>
              <a:t>‹#›</a:t>
            </a:fld>
            <a:endParaRPr lang="sv-SE"/>
          </a:p>
        </p:txBody>
      </p:sp>
      <p:pic>
        <p:nvPicPr>
          <p:cNvPr id="3078" name="Picture 6" descr="International Terminology Awards. Call for nominations">
            <a:extLst>
              <a:ext uri="{FF2B5EF4-FFF2-40B4-BE49-F238E27FC236}">
                <a16:creationId xmlns:a16="http://schemas.microsoft.com/office/drawing/2014/main" id="{2210F5F3-AF84-8FA1-A32E-3DE09CDDD12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1481"/>
          <a:stretch/>
        </p:blipFill>
        <p:spPr bwMode="auto">
          <a:xfrm>
            <a:off x="7518326" y="1905000"/>
            <a:ext cx="4292674"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nternational Terminology Awards. Call for nominations">
            <a:extLst>
              <a:ext uri="{FF2B5EF4-FFF2-40B4-BE49-F238E27FC236}">
                <a16:creationId xmlns:a16="http://schemas.microsoft.com/office/drawing/2014/main" id="{F2E65C99-759E-703E-4ED2-DF359B553A7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9934" t="79718" r="2433" b="6758"/>
          <a:stretch/>
        </p:blipFill>
        <p:spPr bwMode="auto">
          <a:xfrm>
            <a:off x="110756" y="5358515"/>
            <a:ext cx="1730744" cy="136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14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7ADE42-DB79-8543-5D22-94D663D9562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E5E00DD-DC6E-8E5D-2C58-2CE4FFF60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EA40B2E-1C1F-2514-D8E9-25316DC0D561}"/>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D8A9C1A7-DFE8-C1F2-3180-FDC9640041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96D348-7546-F114-1D80-1F734F7ACBBA}"/>
              </a:ext>
            </a:extLst>
          </p:cNvPr>
          <p:cNvSpPr>
            <a:spLocks noGrp="1"/>
          </p:cNvSpPr>
          <p:nvPr>
            <p:ph type="sldNum" sz="quarter" idx="12"/>
          </p:nvPr>
        </p:nvSpPr>
        <p:spPr/>
        <p:txBody>
          <a:bodyPr/>
          <a:lstStyle/>
          <a:p>
            <a:fld id="{541CF932-AC10-41D1-A195-CE0358CC58D0}" type="slidenum">
              <a:rPr lang="sv-SE" smtClean="0"/>
              <a:t>‹#›</a:t>
            </a:fld>
            <a:endParaRPr lang="sv-SE"/>
          </a:p>
        </p:txBody>
      </p:sp>
      <p:sp>
        <p:nvSpPr>
          <p:cNvPr id="7" name="Rektangel 6">
            <a:extLst>
              <a:ext uri="{FF2B5EF4-FFF2-40B4-BE49-F238E27FC236}">
                <a16:creationId xmlns:a16="http://schemas.microsoft.com/office/drawing/2014/main" id="{DBD91AB5-FA7A-C6E4-51CF-2EF97A3CE65C}"/>
              </a:ext>
            </a:extLst>
          </p:cNvPr>
          <p:cNvSpPr/>
          <p:nvPr userDrawn="1"/>
        </p:nvSpPr>
        <p:spPr>
          <a:xfrm>
            <a:off x="0" y="0"/>
            <a:ext cx="12192000" cy="6858000"/>
          </a:xfrm>
          <a:prstGeom prst="rect">
            <a:avLst/>
          </a:prstGeom>
          <a:solidFill>
            <a:srgbClr val="1198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2" descr="EAFT Summit">
            <a:extLst>
              <a:ext uri="{FF2B5EF4-FFF2-40B4-BE49-F238E27FC236}">
                <a16:creationId xmlns:a16="http://schemas.microsoft.com/office/drawing/2014/main" id="{F7214007-D95D-BDD8-37A0-6165EE7A185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4401"/>
          <a:stretch/>
        </p:blipFill>
        <p:spPr bwMode="auto">
          <a:xfrm>
            <a:off x="0" y="1722587"/>
            <a:ext cx="4114800" cy="5137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AFT Summit">
            <a:extLst>
              <a:ext uri="{FF2B5EF4-FFF2-40B4-BE49-F238E27FC236}">
                <a16:creationId xmlns:a16="http://schemas.microsoft.com/office/drawing/2014/main" id="{CCAB16EC-C48D-E7B6-51FA-8409BC62F44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8519" t="77800" r="53753" b="8891"/>
          <a:stretch/>
        </p:blipFill>
        <p:spPr bwMode="auto">
          <a:xfrm>
            <a:off x="10256874" y="5527240"/>
            <a:ext cx="1697666" cy="1299446"/>
          </a:xfrm>
          <a:prstGeom prst="rect">
            <a:avLst/>
          </a:prstGeom>
          <a:noFill/>
          <a:extLst>
            <a:ext uri="{909E8E84-426E-40DD-AFC4-6F175D3DCCD1}">
              <a14:hiddenFill xmlns:a14="http://schemas.microsoft.com/office/drawing/2010/main">
                <a:solidFill>
                  <a:srgbClr val="FFFFFF"/>
                </a:solidFill>
              </a14:hiddenFill>
            </a:ext>
          </a:extLst>
        </p:spPr>
      </p:pic>
      <p:sp>
        <p:nvSpPr>
          <p:cNvPr id="11" name="Rubrik 1">
            <a:extLst>
              <a:ext uri="{FF2B5EF4-FFF2-40B4-BE49-F238E27FC236}">
                <a16:creationId xmlns:a16="http://schemas.microsoft.com/office/drawing/2014/main" id="{A0512303-5DA6-8F8D-BB66-1E44017BC5D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a:t>
            </a:r>
          </a:p>
        </p:txBody>
      </p:sp>
      <p:sp>
        <p:nvSpPr>
          <p:cNvPr id="12" name="Platshållare för innehåll 2">
            <a:extLst>
              <a:ext uri="{FF2B5EF4-FFF2-40B4-BE49-F238E27FC236}">
                <a16:creationId xmlns:a16="http://schemas.microsoft.com/office/drawing/2014/main" id="{A8FC918C-383B-06BF-49AE-D303EB894F96}"/>
              </a:ext>
            </a:extLst>
          </p:cNvPr>
          <p:cNvSpPr>
            <a:spLocks noGrp="1"/>
          </p:cNvSpPr>
          <p:nvPr>
            <p:ph idx="13"/>
          </p:nvPr>
        </p:nvSpPr>
        <p:spPr>
          <a:xfrm>
            <a:off x="838200" y="1825625"/>
            <a:ext cx="10515600"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841261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C683D4-DB16-7522-DA4A-1D01551AA3A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A3A2F16-8168-6DFF-AAB7-30961FC7D92F}"/>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8BB8BAAB-57DE-93B1-D890-4B7031C4E9C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AE82974-AA0D-5A78-3876-4D44CBDF10E1}"/>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6" name="Platshållare för sidfot 5">
            <a:extLst>
              <a:ext uri="{FF2B5EF4-FFF2-40B4-BE49-F238E27FC236}">
                <a16:creationId xmlns:a16="http://schemas.microsoft.com/office/drawing/2014/main" id="{936BCB6D-4CA9-0104-989A-D49785DDFE4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080E00A-4C97-5131-AAFE-4914420B3102}"/>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2881935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C7CD1A-705D-5CC4-6718-BF374E4B7B6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BAB0463-120E-F8D8-3FA9-3619E77C2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7F0FB43-200D-F471-54CB-BBC18836E63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FA52A37-72FE-989F-5223-4284848D2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6B275F2-B6E9-2EE7-9B51-42B42CCA698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6FA7428-4B46-7575-3712-8C746F8DF52D}"/>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8" name="Platshållare för sidfot 7">
            <a:extLst>
              <a:ext uri="{FF2B5EF4-FFF2-40B4-BE49-F238E27FC236}">
                <a16:creationId xmlns:a16="http://schemas.microsoft.com/office/drawing/2014/main" id="{C5C02D97-5039-E40D-AF4E-0F9C17402E2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E2FBCF08-5F05-9412-0819-83010FE3A694}"/>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102196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pic>
        <p:nvPicPr>
          <p:cNvPr id="6146" name="F2C44A3C-B012-4D62-A4BE-C44B1E00D624">
            <a:extLst>
              <a:ext uri="{FF2B5EF4-FFF2-40B4-BE49-F238E27FC236}">
                <a16:creationId xmlns:a16="http://schemas.microsoft.com/office/drawing/2014/main" id="{4385ABCD-4429-2919-BD8F-293E80794A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p:txBody>
          <a:bodyPr/>
          <a:lstStyle/>
          <a:p>
            <a:fld id="{6D566037-FE02-4477-9337-DBC8E56B0356}" type="datetime1">
              <a:rPr lang="sv-SE" smtClean="0"/>
              <a:t>2024-06-04</a:t>
            </a:fld>
            <a:endParaRPr lang="sv-SE" dirty="0"/>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p>
            <a:r>
              <a:rPr lang="sv-SE"/>
              <a:t>CAG</a:t>
            </a:r>
            <a:endParaRPr lang="sv-SE" dirty="0"/>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10" name="Graphic 8">
            <a:extLst>
              <a:ext uri="{FF2B5EF4-FFF2-40B4-BE49-F238E27FC236}">
                <a16:creationId xmlns:a16="http://schemas.microsoft.com/office/drawing/2014/main" id="{C5950704-E1AA-2D2B-E74A-51264B5A38DF}"/>
              </a:ext>
            </a:extLst>
          </p:cNvPr>
          <p:cNvGrpSpPr/>
          <p:nvPr userDrawn="1"/>
        </p:nvGrpSpPr>
        <p:grpSpPr>
          <a:xfrm>
            <a:off x="10656093" y="6048375"/>
            <a:ext cx="1121569" cy="549925"/>
            <a:chOff x="9034498" y="4510087"/>
            <a:chExt cx="1690079" cy="828675"/>
          </a:xfrm>
          <a:solidFill>
            <a:srgbClr val="FFFFFF"/>
          </a:solidFill>
        </p:grpSpPr>
        <p:sp>
          <p:nvSpPr>
            <p:cNvPr id="11" name="Freeform: Shape 10">
              <a:extLst>
                <a:ext uri="{FF2B5EF4-FFF2-40B4-BE49-F238E27FC236}">
                  <a16:creationId xmlns:a16="http://schemas.microsoft.com/office/drawing/2014/main" id="{A458795B-CAC4-DD18-E30B-27ED947EC882}"/>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813425FB-87B3-DC10-3608-0D20B0BD3BB9}"/>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0070FA13-41DF-EF82-73DE-8B1B241307E8}"/>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498C7D6C-FF8B-ED07-5B8C-E9C3966F5463}"/>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871BE2FE-AC4B-0BA9-D197-B967BCEB4E36}"/>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16" name="Group 15">
            <a:extLst>
              <a:ext uri="{FF2B5EF4-FFF2-40B4-BE49-F238E27FC236}">
                <a16:creationId xmlns:a16="http://schemas.microsoft.com/office/drawing/2014/main" id="{56C1A3A6-9FF5-8CB0-A6D8-569FA5FE9E61}"/>
              </a:ext>
            </a:extLst>
          </p:cNvPr>
          <p:cNvGrpSpPr/>
          <p:nvPr userDrawn="1"/>
        </p:nvGrpSpPr>
        <p:grpSpPr>
          <a:xfrm>
            <a:off x="453865" y="6251011"/>
            <a:ext cx="1355885" cy="324730"/>
            <a:chOff x="449103" y="5733781"/>
            <a:chExt cx="1372773" cy="328775"/>
          </a:xfrm>
        </p:grpSpPr>
        <p:sp>
          <p:nvSpPr>
            <p:cNvPr id="17" name="Freeform: Shape 16">
              <a:extLst>
                <a:ext uri="{FF2B5EF4-FFF2-40B4-BE49-F238E27FC236}">
                  <a16:creationId xmlns:a16="http://schemas.microsoft.com/office/drawing/2014/main" id="{7B7604CC-F3C2-2A09-CF50-4528AD0F31F6}"/>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18" name="Graphic 7">
              <a:extLst>
                <a:ext uri="{FF2B5EF4-FFF2-40B4-BE49-F238E27FC236}">
                  <a16:creationId xmlns:a16="http://schemas.microsoft.com/office/drawing/2014/main" id="{A57B4825-A0E0-C6E0-77E6-6BF2EBF6DB99}"/>
                </a:ext>
              </a:extLst>
            </p:cNvPr>
            <p:cNvGrpSpPr/>
            <p:nvPr/>
          </p:nvGrpSpPr>
          <p:grpSpPr>
            <a:xfrm>
              <a:off x="522988" y="5733781"/>
              <a:ext cx="249633" cy="119185"/>
              <a:chOff x="522988" y="5733781"/>
              <a:chExt cx="249633" cy="119185"/>
            </a:xfrm>
            <a:solidFill>
              <a:srgbClr val="FFFFFF"/>
            </a:solidFill>
          </p:grpSpPr>
          <p:sp>
            <p:nvSpPr>
              <p:cNvPr id="50" name="Freeform: Shape 49">
                <a:extLst>
                  <a:ext uri="{FF2B5EF4-FFF2-40B4-BE49-F238E27FC236}">
                    <a16:creationId xmlns:a16="http://schemas.microsoft.com/office/drawing/2014/main" id="{B719A1C5-F0B7-EDF6-B2D8-B8C16B295118}"/>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69876194-186B-6137-DC99-019E0217D8F6}"/>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B04E3E19-41E1-BAE0-5C53-303A961F1620}"/>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19" name="Freeform: Shape 18">
              <a:extLst>
                <a:ext uri="{FF2B5EF4-FFF2-40B4-BE49-F238E27FC236}">
                  <a16:creationId xmlns:a16="http://schemas.microsoft.com/office/drawing/2014/main" id="{AA3F7505-B30F-F3F9-5CF5-8B191A47E6CA}"/>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0" name="Graphic 7">
              <a:extLst>
                <a:ext uri="{FF2B5EF4-FFF2-40B4-BE49-F238E27FC236}">
                  <a16:creationId xmlns:a16="http://schemas.microsoft.com/office/drawing/2014/main" id="{2CC99879-FAEA-7CDD-0A24-4E742FA79BA6}"/>
                </a:ext>
              </a:extLst>
            </p:cNvPr>
            <p:cNvGrpSpPr/>
            <p:nvPr/>
          </p:nvGrpSpPr>
          <p:grpSpPr>
            <a:xfrm>
              <a:off x="832449" y="5733863"/>
              <a:ext cx="688241" cy="154329"/>
              <a:chOff x="832449" y="5733863"/>
              <a:chExt cx="688241" cy="154329"/>
            </a:xfrm>
            <a:solidFill>
              <a:srgbClr val="FFFFFF"/>
            </a:solidFill>
          </p:grpSpPr>
          <p:sp>
            <p:nvSpPr>
              <p:cNvPr id="42" name="Freeform: Shape 41">
                <a:extLst>
                  <a:ext uri="{FF2B5EF4-FFF2-40B4-BE49-F238E27FC236}">
                    <a16:creationId xmlns:a16="http://schemas.microsoft.com/office/drawing/2014/main" id="{48E2B586-FA9E-5C37-E5EC-D87C3A448402}"/>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5149EC95-AD91-B7A4-9652-4C906F46C48B}"/>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4" name="Freeform: Shape 43">
                <a:extLst>
                  <a:ext uri="{FF2B5EF4-FFF2-40B4-BE49-F238E27FC236}">
                    <a16:creationId xmlns:a16="http://schemas.microsoft.com/office/drawing/2014/main" id="{F92128BF-F340-64F8-3393-2C156D350079}"/>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D745D619-1C11-E5A0-7554-E7B57C8288B2}"/>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960F398A-6561-98C9-AD7D-CF132836D7FF}"/>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9F4A4A92-3D99-AA77-09D4-F211D0CFCAC6}"/>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064039F4-2C62-BDAE-E8DA-51F230698355}"/>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8C5BCADB-CAFC-535C-6429-59B8A69124DD}"/>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1" name="Freeform: Shape 20">
              <a:extLst>
                <a:ext uri="{FF2B5EF4-FFF2-40B4-BE49-F238E27FC236}">
                  <a16:creationId xmlns:a16="http://schemas.microsoft.com/office/drawing/2014/main" id="{5554D8AD-2183-884C-3E37-DA5A1EB8B58A}"/>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83065F03-C184-6989-F8D0-B83120B33365}"/>
                </a:ext>
              </a:extLst>
            </p:cNvPr>
            <p:cNvGrpSpPr/>
            <p:nvPr/>
          </p:nvGrpSpPr>
          <p:grpSpPr>
            <a:xfrm>
              <a:off x="1571663" y="5774238"/>
              <a:ext cx="161856" cy="113899"/>
              <a:chOff x="1571663" y="5774238"/>
              <a:chExt cx="161856" cy="113899"/>
            </a:xfrm>
            <a:solidFill>
              <a:srgbClr val="FFFFFF"/>
            </a:solidFill>
          </p:grpSpPr>
          <p:sp>
            <p:nvSpPr>
              <p:cNvPr id="40" name="Freeform: Shape 39">
                <a:extLst>
                  <a:ext uri="{FF2B5EF4-FFF2-40B4-BE49-F238E27FC236}">
                    <a16:creationId xmlns:a16="http://schemas.microsoft.com/office/drawing/2014/main" id="{560F3B4B-BF37-F787-AE0E-42168091F07E}"/>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C7BFD429-B832-DCA6-CBFF-B1A1F0B60D50}"/>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26B5E63E-969B-AAFD-49AD-74CE8E14F983}"/>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4" name="Freeform: Shape 23">
              <a:extLst>
                <a:ext uri="{FF2B5EF4-FFF2-40B4-BE49-F238E27FC236}">
                  <a16:creationId xmlns:a16="http://schemas.microsoft.com/office/drawing/2014/main" id="{71FA9C71-8136-24B3-EA46-782C43D0EAE9}"/>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5" name="Graphic 7">
              <a:extLst>
                <a:ext uri="{FF2B5EF4-FFF2-40B4-BE49-F238E27FC236}">
                  <a16:creationId xmlns:a16="http://schemas.microsoft.com/office/drawing/2014/main" id="{F022BE66-BE76-4401-1C8C-C2970260E152}"/>
                </a:ext>
              </a:extLst>
            </p:cNvPr>
            <p:cNvGrpSpPr/>
            <p:nvPr/>
          </p:nvGrpSpPr>
          <p:grpSpPr>
            <a:xfrm>
              <a:off x="523293" y="5924167"/>
              <a:ext cx="214959" cy="103273"/>
              <a:chOff x="852594" y="5924167"/>
              <a:chExt cx="214959" cy="103273"/>
            </a:xfrm>
            <a:solidFill>
              <a:srgbClr val="FFFFFF"/>
            </a:solidFill>
          </p:grpSpPr>
          <p:sp>
            <p:nvSpPr>
              <p:cNvPr id="37" name="Freeform: Shape 36">
                <a:extLst>
                  <a:ext uri="{FF2B5EF4-FFF2-40B4-BE49-F238E27FC236}">
                    <a16:creationId xmlns:a16="http://schemas.microsoft.com/office/drawing/2014/main" id="{66C53C9B-3F89-5ADC-DC02-DA12ED78D1C2}"/>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4E844EC3-10CF-3415-64A2-898E17B503E1}"/>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4661BF00-BC1A-EA29-C8D3-5ACE6BA7C31D}"/>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26" name="Freeform: Shape 25">
              <a:extLst>
                <a:ext uri="{FF2B5EF4-FFF2-40B4-BE49-F238E27FC236}">
                  <a16:creationId xmlns:a16="http://schemas.microsoft.com/office/drawing/2014/main" id="{BED7EECE-6A93-EB91-4A0F-43FF4F8A3949}"/>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D12FCBB0-E2C8-8DB2-85B9-905017847CB0}"/>
                </a:ext>
              </a:extLst>
            </p:cNvPr>
            <p:cNvGrpSpPr/>
            <p:nvPr/>
          </p:nvGrpSpPr>
          <p:grpSpPr>
            <a:xfrm>
              <a:off x="789530" y="5948823"/>
              <a:ext cx="157262" cy="113733"/>
              <a:chOff x="1118831" y="5948823"/>
              <a:chExt cx="157262" cy="113733"/>
            </a:xfrm>
            <a:solidFill>
              <a:srgbClr val="FFFFFF"/>
            </a:solidFill>
          </p:grpSpPr>
          <p:sp>
            <p:nvSpPr>
              <p:cNvPr id="35" name="Freeform: Shape 34">
                <a:extLst>
                  <a:ext uri="{FF2B5EF4-FFF2-40B4-BE49-F238E27FC236}">
                    <a16:creationId xmlns:a16="http://schemas.microsoft.com/office/drawing/2014/main" id="{6EE18E73-64B0-40F7-AAFC-3B58C0011DF8}"/>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293D204C-78E2-3351-A874-31EB02BD8AD9}"/>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D51D9030-AFDB-8521-E943-D2F768AC6E3C}"/>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11555EE6-5E2A-B9E8-1389-6FD076339A81}"/>
                </a:ext>
              </a:extLst>
            </p:cNvPr>
            <p:cNvGrpSpPr/>
            <p:nvPr/>
          </p:nvGrpSpPr>
          <p:grpSpPr>
            <a:xfrm>
              <a:off x="1043009" y="5924167"/>
              <a:ext cx="450147" cy="136895"/>
              <a:chOff x="1372310" y="5924167"/>
              <a:chExt cx="450147" cy="136895"/>
            </a:xfrm>
            <a:solidFill>
              <a:srgbClr val="FFFFFF"/>
            </a:solidFill>
          </p:grpSpPr>
          <p:sp>
            <p:nvSpPr>
              <p:cNvPr id="30" name="Freeform: Shape 29">
                <a:extLst>
                  <a:ext uri="{FF2B5EF4-FFF2-40B4-BE49-F238E27FC236}">
                    <a16:creationId xmlns:a16="http://schemas.microsoft.com/office/drawing/2014/main" id="{09B567B4-B7EF-DF67-8A4D-F8E972980E9A}"/>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28CBF40C-BF67-31D4-C5CF-82ADD9EB9B69}"/>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2" name="Freeform: Shape 31">
                <a:extLst>
                  <a:ext uri="{FF2B5EF4-FFF2-40B4-BE49-F238E27FC236}">
                    <a16:creationId xmlns:a16="http://schemas.microsoft.com/office/drawing/2014/main" id="{B5729AD3-D25C-FA01-5EE7-2BDC9DA94D9F}"/>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36E4A824-527C-36EE-17BB-BA8ECEF5C87C}"/>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41B7CAEF-B4C4-84EC-653D-26B011DC905F}"/>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2" name="Rubrik 1">
            <a:extLst>
              <a:ext uri="{FF2B5EF4-FFF2-40B4-BE49-F238E27FC236}">
                <a16:creationId xmlns:a16="http://schemas.microsoft.com/office/drawing/2014/main" id="{70A814A6-213E-9A7C-19EF-B5CA3E5006E6}"/>
              </a:ext>
            </a:extLst>
          </p:cNvPr>
          <p:cNvSpPr>
            <a:spLocks noGrp="1"/>
          </p:cNvSpPr>
          <p:nvPr>
            <p:ph type="title" hasCustomPrompt="1"/>
          </p:nvPr>
        </p:nvSpPr>
        <p:spPr/>
        <p:txBody>
          <a:bodyPr/>
          <a:lstStyle>
            <a:lvl1pPr>
              <a:defRPr/>
            </a:lvl1pPr>
          </a:lstStyle>
          <a:p>
            <a:r>
              <a:rPr lang="sv-SE" dirty="0"/>
              <a:t>Rubrik</a:t>
            </a:r>
          </a:p>
        </p:txBody>
      </p:sp>
    </p:spTree>
    <p:extLst>
      <p:ext uri="{BB962C8B-B14F-4D97-AF65-F5344CB8AC3E}">
        <p14:creationId xmlns:p14="http://schemas.microsoft.com/office/powerpoint/2010/main" val="13739606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1014BE-518E-32EF-FBE4-8085949698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DF3E895-AC34-EEFD-C0E6-B5D4249D4164}"/>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4" name="Platshållare för sidfot 3">
            <a:extLst>
              <a:ext uri="{FF2B5EF4-FFF2-40B4-BE49-F238E27FC236}">
                <a16:creationId xmlns:a16="http://schemas.microsoft.com/office/drawing/2014/main" id="{05D5BD10-C914-D8C9-5248-ADD3D0BAE3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F49B2E6-A22B-540E-CD95-91F90933AF1E}"/>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183457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BD76229-D0C2-EFD6-BB5B-420FB1C44E8A}"/>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3" name="Platshållare för sidfot 2">
            <a:extLst>
              <a:ext uri="{FF2B5EF4-FFF2-40B4-BE49-F238E27FC236}">
                <a16:creationId xmlns:a16="http://schemas.microsoft.com/office/drawing/2014/main" id="{8EB6B0DB-5926-5DE2-D55F-D1240223C6D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ED7B20B-DD67-F12E-82DA-D2E8670EE67E}"/>
              </a:ext>
            </a:extLst>
          </p:cNvPr>
          <p:cNvSpPr>
            <a:spLocks noGrp="1"/>
          </p:cNvSpPr>
          <p:nvPr>
            <p:ph type="sldNum" sz="quarter" idx="12"/>
          </p:nvPr>
        </p:nvSpPr>
        <p:spPr/>
        <p:txBody>
          <a:bodyPr/>
          <a:lstStyle/>
          <a:p>
            <a:fld id="{541CF932-AC10-41D1-A195-CE0358CC58D0}" type="slidenum">
              <a:rPr lang="sv-SE" smtClean="0"/>
              <a:t>‹#›</a:t>
            </a:fld>
            <a:endParaRPr lang="sv-SE"/>
          </a:p>
        </p:txBody>
      </p:sp>
      <p:sp>
        <p:nvSpPr>
          <p:cNvPr id="5" name="Rubrik 1">
            <a:extLst>
              <a:ext uri="{FF2B5EF4-FFF2-40B4-BE49-F238E27FC236}">
                <a16:creationId xmlns:a16="http://schemas.microsoft.com/office/drawing/2014/main" id="{F866DF25-C1FF-474F-A4A3-1727233D12F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6" name="Platshållare för text 2">
            <a:extLst>
              <a:ext uri="{FF2B5EF4-FFF2-40B4-BE49-F238E27FC236}">
                <a16:creationId xmlns:a16="http://schemas.microsoft.com/office/drawing/2014/main" id="{0540CC04-6224-08F2-DADC-4B153B36F0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Platshållare för datum 3">
            <a:extLst>
              <a:ext uri="{FF2B5EF4-FFF2-40B4-BE49-F238E27FC236}">
                <a16:creationId xmlns:a16="http://schemas.microsoft.com/office/drawing/2014/main" id="{CC85E1F7-3332-F82B-A763-A6A9034052B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000A8D-3511-43E6-B199-8729B95BF2D1}" type="datetimeFigureOut">
              <a:rPr lang="sv-SE" smtClean="0"/>
              <a:pPr/>
              <a:t>2024-06-04</a:t>
            </a:fld>
            <a:endParaRPr lang="sv-SE"/>
          </a:p>
        </p:txBody>
      </p:sp>
      <p:sp>
        <p:nvSpPr>
          <p:cNvPr id="8" name="Platshållare för bildnummer 5">
            <a:extLst>
              <a:ext uri="{FF2B5EF4-FFF2-40B4-BE49-F238E27FC236}">
                <a16:creationId xmlns:a16="http://schemas.microsoft.com/office/drawing/2014/main" id="{92EC6E47-C565-A82E-F96B-5A6D69B30B5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1CF932-AC10-41D1-A195-CE0358CC58D0}" type="slidenum">
              <a:rPr lang="sv-SE" smtClean="0"/>
              <a:pPr/>
              <a:t>‹#›</a:t>
            </a:fld>
            <a:endParaRPr lang="sv-SE"/>
          </a:p>
        </p:txBody>
      </p:sp>
      <p:sp>
        <p:nvSpPr>
          <p:cNvPr id="9" name="Rektangel 8">
            <a:extLst>
              <a:ext uri="{FF2B5EF4-FFF2-40B4-BE49-F238E27FC236}">
                <a16:creationId xmlns:a16="http://schemas.microsoft.com/office/drawing/2014/main" id="{110D4275-FE72-24E2-85B7-BDF8C79CDA91}"/>
              </a:ext>
            </a:extLst>
          </p:cNvPr>
          <p:cNvSpPr/>
          <p:nvPr userDrawn="1"/>
        </p:nvSpPr>
        <p:spPr>
          <a:xfrm>
            <a:off x="0" y="0"/>
            <a:ext cx="12192000" cy="6858000"/>
          </a:xfrm>
          <a:prstGeom prst="rect">
            <a:avLst/>
          </a:prstGeom>
          <a:solidFill>
            <a:srgbClr val="1198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Picture 2" descr="EAFT Summit">
            <a:extLst>
              <a:ext uri="{FF2B5EF4-FFF2-40B4-BE49-F238E27FC236}">
                <a16:creationId xmlns:a16="http://schemas.microsoft.com/office/drawing/2014/main" id="{49EC7133-8B84-ABD8-E699-B9579D3FC71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64401"/>
          <a:stretch/>
        </p:blipFill>
        <p:spPr bwMode="auto">
          <a:xfrm>
            <a:off x="0" y="1722587"/>
            <a:ext cx="4114800" cy="5137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AFT Summit">
            <a:extLst>
              <a:ext uri="{FF2B5EF4-FFF2-40B4-BE49-F238E27FC236}">
                <a16:creationId xmlns:a16="http://schemas.microsoft.com/office/drawing/2014/main" id="{D114FC8C-662B-0157-ACB5-9B9D2250BE8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8519" t="77800" r="53753" b="8891"/>
          <a:stretch/>
        </p:blipFill>
        <p:spPr bwMode="auto">
          <a:xfrm>
            <a:off x="10256874" y="5527240"/>
            <a:ext cx="1697666" cy="1299446"/>
          </a:xfrm>
          <a:prstGeom prst="rect">
            <a:avLst/>
          </a:prstGeom>
          <a:noFill/>
          <a:extLst>
            <a:ext uri="{909E8E84-426E-40DD-AFC4-6F175D3DCCD1}">
              <a14:hiddenFill xmlns:a14="http://schemas.microsoft.com/office/drawing/2010/main">
                <a:solidFill>
                  <a:srgbClr val="FFFFFF"/>
                </a:solidFill>
              </a14:hiddenFill>
            </a:ext>
          </a:extLst>
        </p:spPr>
      </p:pic>
      <p:sp>
        <p:nvSpPr>
          <p:cNvPr id="12" name="Rubrik 1">
            <a:extLst>
              <a:ext uri="{FF2B5EF4-FFF2-40B4-BE49-F238E27FC236}">
                <a16:creationId xmlns:a16="http://schemas.microsoft.com/office/drawing/2014/main" id="{1FD95647-FBB3-9205-6AF1-D3077F1B34C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dirty="0"/>
          </a:p>
        </p:txBody>
      </p:sp>
      <p:sp>
        <p:nvSpPr>
          <p:cNvPr id="13" name="Platshållare för innehåll 2">
            <a:extLst>
              <a:ext uri="{FF2B5EF4-FFF2-40B4-BE49-F238E27FC236}">
                <a16:creationId xmlns:a16="http://schemas.microsoft.com/office/drawing/2014/main" id="{1A91A46B-C754-F21E-B740-8C2A1E22F54A}"/>
              </a:ext>
            </a:extLst>
          </p:cNvPr>
          <p:cNvSpPr>
            <a:spLocks noGrp="1"/>
          </p:cNvSpPr>
          <p:nvPr>
            <p:ph idx="13"/>
          </p:nvPr>
        </p:nvSpPr>
        <p:spPr>
          <a:xfrm>
            <a:off x="838200" y="1825625"/>
            <a:ext cx="10515600" cy="435133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57979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B56AC9-8116-128D-2F60-1A45D32CB4C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E084AAB-44A1-55EA-9B1B-43BA40F90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02C04FC-A56A-BB43-69DE-25B490893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FB24681-EE58-D7BA-B6EF-57CB88EADFC0}"/>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6" name="Platshållare för sidfot 5">
            <a:extLst>
              <a:ext uri="{FF2B5EF4-FFF2-40B4-BE49-F238E27FC236}">
                <a16:creationId xmlns:a16="http://schemas.microsoft.com/office/drawing/2014/main" id="{27CE4B93-72AF-4314-3865-0A875C8E8C0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A5A06FC-9067-9675-A93A-4EBFC7E2243D}"/>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28245453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DD310D-A94C-5955-8E34-18954F4A2C1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B66EDD8-05C3-47AE-7E58-63DB2BF08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1924E07-0AAE-B8E4-90B9-EC7CD29AE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6334DD2-F5C1-F9C3-9EEF-98E9284A70EF}"/>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6" name="Platshållare för sidfot 5">
            <a:extLst>
              <a:ext uri="{FF2B5EF4-FFF2-40B4-BE49-F238E27FC236}">
                <a16:creationId xmlns:a16="http://schemas.microsoft.com/office/drawing/2014/main" id="{71C21FDF-7656-603B-1929-850A84B9F4B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A37CB13-FF2D-13E1-E6A4-512B05351997}"/>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2961671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41CC74-204F-27D6-2A65-A166D91045E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EC33299-F063-A30F-837B-F7356808207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5E2D024-BD3F-05FF-BE81-07BA7FC634BB}"/>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265ACF6D-E0D4-5464-3A15-1EC7135B179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86B060C-4B51-E99F-5CA9-638FC67A3554}"/>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840629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115CCCF-AE90-DC51-29F2-99F00FE6D7B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A690DE7-5C12-3EE7-0F8D-EC4B973EE73D}"/>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D31FBC-90FD-22F0-9290-2F56F68AF969}"/>
              </a:ext>
            </a:extLst>
          </p:cNvPr>
          <p:cNvSpPr>
            <a:spLocks noGrp="1"/>
          </p:cNvSpPr>
          <p:nvPr>
            <p:ph type="dt" sz="half" idx="10"/>
          </p:nvPr>
        </p:nvSpPr>
        <p:spPr/>
        <p:txBody>
          <a:body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93FBCED1-1AA2-1D32-44BC-0C0A33DD5BC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132EA21-E02B-059D-9C1F-1DC70C45E75B}"/>
              </a:ext>
            </a:extLst>
          </p:cNvPr>
          <p:cNvSpPr>
            <a:spLocks noGrp="1"/>
          </p:cNvSpPr>
          <p:nvPr>
            <p:ph type="sldNum" sz="quarter" idx="12"/>
          </p:nvPr>
        </p:nvSpPr>
        <p:spPr/>
        <p:txBody>
          <a:bodyPr/>
          <a:lstStyle/>
          <a:p>
            <a:fld id="{541CF932-AC10-41D1-A195-CE0358CC58D0}" type="slidenum">
              <a:rPr lang="sv-SE" smtClean="0"/>
              <a:t>‹#›</a:t>
            </a:fld>
            <a:endParaRPr lang="sv-SE"/>
          </a:p>
        </p:txBody>
      </p:sp>
    </p:spTree>
    <p:extLst>
      <p:ext uri="{BB962C8B-B14F-4D97-AF65-F5344CB8AC3E}">
        <p14:creationId xmlns:p14="http://schemas.microsoft.com/office/powerpoint/2010/main" val="740357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785D61-ADA7-FC91-B722-9CE4BBC11BB4}"/>
              </a:ext>
            </a:extLst>
          </p:cNvPr>
          <p:cNvSpPr>
            <a:spLocks noGrp="1" noChangeArrowheads="1"/>
          </p:cNvSpPr>
          <p:nvPr>
            <p:ph type="dt" sz="half" idx="10"/>
          </p:nvPr>
        </p:nvSpPr>
        <p:spPr>
          <a:ln/>
        </p:spPr>
        <p:txBody>
          <a:bodyPr/>
          <a:lstStyle>
            <a:lvl1pPr>
              <a:defRPr/>
            </a:lvl1pPr>
          </a:lstStyle>
          <a:p>
            <a:pPr>
              <a:defRPr/>
            </a:pPr>
            <a:endParaRPr lang="fr-FR" altLang="sv-SE"/>
          </a:p>
        </p:txBody>
      </p:sp>
      <p:sp>
        <p:nvSpPr>
          <p:cNvPr id="3" name="Rectangle 5">
            <a:extLst>
              <a:ext uri="{FF2B5EF4-FFF2-40B4-BE49-F238E27FC236}">
                <a16:creationId xmlns:a16="http://schemas.microsoft.com/office/drawing/2014/main" id="{72929255-5F34-4D35-0FD4-13D6F7D320D4}"/>
              </a:ext>
            </a:extLst>
          </p:cNvPr>
          <p:cNvSpPr>
            <a:spLocks noGrp="1" noChangeArrowheads="1"/>
          </p:cNvSpPr>
          <p:nvPr>
            <p:ph type="ftr" sz="quarter" idx="11"/>
          </p:nvPr>
        </p:nvSpPr>
        <p:spPr>
          <a:ln/>
        </p:spPr>
        <p:txBody>
          <a:bodyPr/>
          <a:lstStyle>
            <a:lvl1pPr>
              <a:defRPr/>
            </a:lvl1pPr>
          </a:lstStyle>
          <a:p>
            <a:pPr>
              <a:defRPr/>
            </a:pPr>
            <a:endParaRPr lang="fr-FR" altLang="sv-SE"/>
          </a:p>
        </p:txBody>
      </p:sp>
      <p:sp>
        <p:nvSpPr>
          <p:cNvPr id="4" name="Rectangle 6">
            <a:extLst>
              <a:ext uri="{FF2B5EF4-FFF2-40B4-BE49-F238E27FC236}">
                <a16:creationId xmlns:a16="http://schemas.microsoft.com/office/drawing/2014/main" id="{21E99618-B969-D175-8FF7-AE84B97E64CB}"/>
              </a:ext>
            </a:extLst>
          </p:cNvPr>
          <p:cNvSpPr>
            <a:spLocks noGrp="1" noChangeArrowheads="1"/>
          </p:cNvSpPr>
          <p:nvPr>
            <p:ph type="sldNum" sz="quarter" idx="12"/>
          </p:nvPr>
        </p:nvSpPr>
        <p:spPr>
          <a:ln/>
        </p:spPr>
        <p:txBody>
          <a:bodyPr/>
          <a:lstStyle>
            <a:lvl1pPr>
              <a:defRPr/>
            </a:lvl1pPr>
          </a:lstStyle>
          <a:p>
            <a:pPr>
              <a:defRPr/>
            </a:pPr>
            <a:fld id="{4373D93D-40D1-4AFA-9025-CD2066C50E16}" type="slidenum">
              <a:rPr lang="fr-FR" altLang="sv-SE"/>
              <a:pPr>
                <a:defRPr/>
              </a:pPr>
              <a:t>‹#›</a:t>
            </a:fld>
            <a:endParaRPr lang="fr-FR" altLang="sv-SE"/>
          </a:p>
        </p:txBody>
      </p:sp>
    </p:spTree>
    <p:extLst>
      <p:ext uri="{BB962C8B-B14F-4D97-AF65-F5344CB8AC3E}">
        <p14:creationId xmlns:p14="http://schemas.microsoft.com/office/powerpoint/2010/main" val="225652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0" name="1FD8FCA8-7279-4B7C-8757-F1F824BD6598">
            <a:extLst>
              <a:ext uri="{FF2B5EF4-FFF2-40B4-BE49-F238E27FC236}">
                <a16:creationId xmlns:a16="http://schemas.microsoft.com/office/drawing/2014/main" id="{F51974DA-2BC8-2096-DA39-3C2655C196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p:txBody>
          <a:bodyPr/>
          <a:lstStyle/>
          <a:p>
            <a:fld id="{0272BAFF-B470-4729-B59E-5E50ACAE2228}" type="datetime1">
              <a:rPr lang="sv-SE" smtClean="0"/>
              <a:t>2024-06-04</a:t>
            </a:fld>
            <a:endParaRPr lang="sv-SE" dirty="0"/>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r>
              <a:rPr lang="sv-SE"/>
              <a:t>CAG</a:t>
            </a:r>
            <a:endParaRPr lang="sv-SE" dirty="0"/>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sv-SE" smtClean="0"/>
              <a:t>‹#›</a:t>
            </a:fld>
            <a:endParaRPr lang="sv-SE" dirty="0"/>
          </a:p>
        </p:txBody>
      </p:sp>
      <p:grpSp>
        <p:nvGrpSpPr>
          <p:cNvPr id="17" name="Graphic 8">
            <a:extLst>
              <a:ext uri="{FF2B5EF4-FFF2-40B4-BE49-F238E27FC236}">
                <a16:creationId xmlns:a16="http://schemas.microsoft.com/office/drawing/2014/main" id="{64B64F5D-E82A-EDE7-C780-14B8E9AA0709}"/>
              </a:ext>
            </a:extLst>
          </p:cNvPr>
          <p:cNvGrpSpPr/>
          <p:nvPr userDrawn="1"/>
        </p:nvGrpSpPr>
        <p:grpSpPr>
          <a:xfrm>
            <a:off x="10656093" y="6048375"/>
            <a:ext cx="1121569" cy="549925"/>
            <a:chOff x="9034498" y="4510087"/>
            <a:chExt cx="1690079" cy="828675"/>
          </a:xfrm>
          <a:solidFill>
            <a:srgbClr val="FFFFFF"/>
          </a:solidFill>
        </p:grpSpPr>
        <p:sp>
          <p:nvSpPr>
            <p:cNvPr id="18" name="Freeform: Shape 17">
              <a:extLst>
                <a:ext uri="{FF2B5EF4-FFF2-40B4-BE49-F238E27FC236}">
                  <a16:creationId xmlns:a16="http://schemas.microsoft.com/office/drawing/2014/main" id="{391068F3-4ACE-B318-F56A-78E17BBEF6BF}"/>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FAF80530-DF3A-4AA4-5589-410BE63BEB5E}"/>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20" name="Freeform: Shape 19">
              <a:extLst>
                <a:ext uri="{FF2B5EF4-FFF2-40B4-BE49-F238E27FC236}">
                  <a16:creationId xmlns:a16="http://schemas.microsoft.com/office/drawing/2014/main" id="{865E6C02-06A2-62D6-41C3-E4B29E360920}"/>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21" name="Freeform: Shape 20">
              <a:extLst>
                <a:ext uri="{FF2B5EF4-FFF2-40B4-BE49-F238E27FC236}">
                  <a16:creationId xmlns:a16="http://schemas.microsoft.com/office/drawing/2014/main" id="{EB7194EB-7216-57E5-CC9D-38F5E669DD27}"/>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22" name="Freeform: Shape 21">
              <a:extLst>
                <a:ext uri="{FF2B5EF4-FFF2-40B4-BE49-F238E27FC236}">
                  <a16:creationId xmlns:a16="http://schemas.microsoft.com/office/drawing/2014/main" id="{8F3B0963-37D8-EFF9-3355-1D1A87795CE7}"/>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3" name="Group 22">
            <a:extLst>
              <a:ext uri="{FF2B5EF4-FFF2-40B4-BE49-F238E27FC236}">
                <a16:creationId xmlns:a16="http://schemas.microsoft.com/office/drawing/2014/main" id="{7AC33EB1-FF23-6698-E49B-518F927E28C2}"/>
              </a:ext>
            </a:extLst>
          </p:cNvPr>
          <p:cNvGrpSpPr/>
          <p:nvPr userDrawn="1"/>
        </p:nvGrpSpPr>
        <p:grpSpPr>
          <a:xfrm>
            <a:off x="453865" y="6251011"/>
            <a:ext cx="1355885" cy="324730"/>
            <a:chOff x="449103" y="5733781"/>
            <a:chExt cx="1372773" cy="328775"/>
          </a:xfrm>
        </p:grpSpPr>
        <p:sp>
          <p:nvSpPr>
            <p:cNvPr id="24" name="Freeform: Shape 23">
              <a:extLst>
                <a:ext uri="{FF2B5EF4-FFF2-40B4-BE49-F238E27FC236}">
                  <a16:creationId xmlns:a16="http://schemas.microsoft.com/office/drawing/2014/main" id="{721280B7-9C4F-3CA2-CF99-455DE61353CB}"/>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5" name="Graphic 7">
              <a:extLst>
                <a:ext uri="{FF2B5EF4-FFF2-40B4-BE49-F238E27FC236}">
                  <a16:creationId xmlns:a16="http://schemas.microsoft.com/office/drawing/2014/main" id="{435178F7-50D4-707C-7900-3386F7F5FFCB}"/>
                </a:ext>
              </a:extLst>
            </p:cNvPr>
            <p:cNvGrpSpPr/>
            <p:nvPr/>
          </p:nvGrpSpPr>
          <p:grpSpPr>
            <a:xfrm>
              <a:off x="522988" y="5733781"/>
              <a:ext cx="249633" cy="119185"/>
              <a:chOff x="522988" y="5733781"/>
              <a:chExt cx="249633" cy="119185"/>
            </a:xfrm>
            <a:solidFill>
              <a:srgbClr val="FFFFFF"/>
            </a:solidFill>
          </p:grpSpPr>
          <p:sp>
            <p:nvSpPr>
              <p:cNvPr id="57" name="Freeform: Shape 56">
                <a:extLst>
                  <a:ext uri="{FF2B5EF4-FFF2-40B4-BE49-F238E27FC236}">
                    <a16:creationId xmlns:a16="http://schemas.microsoft.com/office/drawing/2014/main" id="{0F7E7824-7B66-0CAD-23A9-10A80EDB83D4}"/>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8" name="Freeform: Shape 57">
                <a:extLst>
                  <a:ext uri="{FF2B5EF4-FFF2-40B4-BE49-F238E27FC236}">
                    <a16:creationId xmlns:a16="http://schemas.microsoft.com/office/drawing/2014/main" id="{ED5E4DDD-17E2-ABF2-D4DD-5A157378DE8F}"/>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9" name="Freeform: Shape 58">
                <a:extLst>
                  <a:ext uri="{FF2B5EF4-FFF2-40B4-BE49-F238E27FC236}">
                    <a16:creationId xmlns:a16="http://schemas.microsoft.com/office/drawing/2014/main" id="{E30E7C79-0157-B3AB-D387-2DEB17876582}"/>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6" name="Freeform: Shape 25">
              <a:extLst>
                <a:ext uri="{FF2B5EF4-FFF2-40B4-BE49-F238E27FC236}">
                  <a16:creationId xmlns:a16="http://schemas.microsoft.com/office/drawing/2014/main" id="{7A5C8E88-5D68-E1D3-B16E-B4D43F26106B}"/>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3C142975-87EA-DDD5-502A-2A35DFE84770}"/>
                </a:ext>
              </a:extLst>
            </p:cNvPr>
            <p:cNvGrpSpPr/>
            <p:nvPr/>
          </p:nvGrpSpPr>
          <p:grpSpPr>
            <a:xfrm>
              <a:off x="832449" y="5733863"/>
              <a:ext cx="688241" cy="154329"/>
              <a:chOff x="832449" y="5733863"/>
              <a:chExt cx="688241" cy="154329"/>
            </a:xfrm>
            <a:solidFill>
              <a:srgbClr val="FFFFFF"/>
            </a:solidFill>
          </p:grpSpPr>
          <p:sp>
            <p:nvSpPr>
              <p:cNvPr id="49" name="Freeform: Shape 48">
                <a:extLst>
                  <a:ext uri="{FF2B5EF4-FFF2-40B4-BE49-F238E27FC236}">
                    <a16:creationId xmlns:a16="http://schemas.microsoft.com/office/drawing/2014/main" id="{16E78144-2BB1-43AC-D7A9-08E488179F1E}"/>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449F221C-BA08-B800-700C-FA55622EE243}"/>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33FBB5D8-9EC1-FD9E-62AC-DA60131B417D}"/>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59B6D833-8364-1348-5633-0030CB0B169D}"/>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2B1906B4-61B3-8198-87F2-6B146559C068}"/>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09FB06D2-D1B9-E91E-06E4-F93B1D8E108B}"/>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55" name="Freeform: Shape 54">
                <a:extLst>
                  <a:ext uri="{FF2B5EF4-FFF2-40B4-BE49-F238E27FC236}">
                    <a16:creationId xmlns:a16="http://schemas.microsoft.com/office/drawing/2014/main" id="{DA57B48B-95FB-945E-AE84-136161FDF77B}"/>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64714588-8F1A-BA66-3909-783E06CC656B}"/>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8A91155B-3273-1919-837C-780E508A17D7}"/>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4D2B5EBE-EF49-5913-99FA-533DC912A0EB}"/>
                </a:ext>
              </a:extLst>
            </p:cNvPr>
            <p:cNvGrpSpPr/>
            <p:nvPr/>
          </p:nvGrpSpPr>
          <p:grpSpPr>
            <a:xfrm>
              <a:off x="1571663" y="5774238"/>
              <a:ext cx="161856" cy="113899"/>
              <a:chOff x="1571663" y="5774238"/>
              <a:chExt cx="161856" cy="113899"/>
            </a:xfrm>
            <a:solidFill>
              <a:srgbClr val="FFFFFF"/>
            </a:solidFill>
          </p:grpSpPr>
          <p:sp>
            <p:nvSpPr>
              <p:cNvPr id="47" name="Freeform: Shape 46">
                <a:extLst>
                  <a:ext uri="{FF2B5EF4-FFF2-40B4-BE49-F238E27FC236}">
                    <a16:creationId xmlns:a16="http://schemas.microsoft.com/office/drawing/2014/main" id="{B4046E3A-E6EB-B710-604D-34491C0B40E4}"/>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69D56FF7-FBFA-47B2-CF26-6A3F0D278A5F}"/>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5CE5064B-BAA0-5B75-DF7D-69AE0388E9E3}"/>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31" name="Freeform: Shape 30">
              <a:extLst>
                <a:ext uri="{FF2B5EF4-FFF2-40B4-BE49-F238E27FC236}">
                  <a16:creationId xmlns:a16="http://schemas.microsoft.com/office/drawing/2014/main" id="{D0BADCDB-8708-0334-003D-0C3C59A35736}"/>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32" name="Graphic 7">
              <a:extLst>
                <a:ext uri="{FF2B5EF4-FFF2-40B4-BE49-F238E27FC236}">
                  <a16:creationId xmlns:a16="http://schemas.microsoft.com/office/drawing/2014/main" id="{5A5A5765-E8DF-8278-231B-1A3843F2771F}"/>
                </a:ext>
              </a:extLst>
            </p:cNvPr>
            <p:cNvGrpSpPr/>
            <p:nvPr/>
          </p:nvGrpSpPr>
          <p:grpSpPr>
            <a:xfrm>
              <a:off x="523293" y="5924167"/>
              <a:ext cx="214959" cy="103273"/>
              <a:chOff x="852594" y="5924167"/>
              <a:chExt cx="214959" cy="103273"/>
            </a:xfrm>
            <a:solidFill>
              <a:srgbClr val="FFFFFF"/>
            </a:solidFill>
          </p:grpSpPr>
          <p:sp>
            <p:nvSpPr>
              <p:cNvPr id="44" name="Freeform: Shape 43">
                <a:extLst>
                  <a:ext uri="{FF2B5EF4-FFF2-40B4-BE49-F238E27FC236}">
                    <a16:creationId xmlns:a16="http://schemas.microsoft.com/office/drawing/2014/main" id="{905ACB3D-C443-3E75-CDEC-73F0555DE271}"/>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5A03BE3D-D357-7410-A842-BC98A52C9635}"/>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E828F6AB-A4F6-1AC6-5A64-C8A14874F2F0}"/>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33" name="Freeform: Shape 32">
              <a:extLst>
                <a:ext uri="{FF2B5EF4-FFF2-40B4-BE49-F238E27FC236}">
                  <a16:creationId xmlns:a16="http://schemas.microsoft.com/office/drawing/2014/main" id="{37F06B8E-108B-2465-F608-6BF8D4733F70}"/>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4" name="Graphic 7">
              <a:extLst>
                <a:ext uri="{FF2B5EF4-FFF2-40B4-BE49-F238E27FC236}">
                  <a16:creationId xmlns:a16="http://schemas.microsoft.com/office/drawing/2014/main" id="{77CF5C49-4ABE-7BBB-745A-24AA38627300}"/>
                </a:ext>
              </a:extLst>
            </p:cNvPr>
            <p:cNvGrpSpPr/>
            <p:nvPr/>
          </p:nvGrpSpPr>
          <p:grpSpPr>
            <a:xfrm>
              <a:off x="789530" y="5948823"/>
              <a:ext cx="157262" cy="113733"/>
              <a:chOff x="1118831" y="5948823"/>
              <a:chExt cx="157262" cy="113733"/>
            </a:xfrm>
            <a:solidFill>
              <a:srgbClr val="FFFFFF"/>
            </a:solidFill>
          </p:grpSpPr>
          <p:sp>
            <p:nvSpPr>
              <p:cNvPr id="42" name="Freeform: Shape 41">
                <a:extLst>
                  <a:ext uri="{FF2B5EF4-FFF2-40B4-BE49-F238E27FC236}">
                    <a16:creationId xmlns:a16="http://schemas.microsoft.com/office/drawing/2014/main" id="{618EA418-FF28-47B7-2F15-47659949834D}"/>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8273050A-F1A5-66BF-BBA9-DF94340584A6}"/>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35" name="Freeform: Shape 34">
              <a:extLst>
                <a:ext uri="{FF2B5EF4-FFF2-40B4-BE49-F238E27FC236}">
                  <a16:creationId xmlns:a16="http://schemas.microsoft.com/office/drawing/2014/main" id="{4FE4720E-2C03-30A7-FF32-2A2004B7E3C2}"/>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6" name="Graphic 7">
              <a:extLst>
                <a:ext uri="{FF2B5EF4-FFF2-40B4-BE49-F238E27FC236}">
                  <a16:creationId xmlns:a16="http://schemas.microsoft.com/office/drawing/2014/main" id="{8B6967B0-51A9-22EB-5699-3C30C6575EA7}"/>
                </a:ext>
              </a:extLst>
            </p:cNvPr>
            <p:cNvGrpSpPr/>
            <p:nvPr/>
          </p:nvGrpSpPr>
          <p:grpSpPr>
            <a:xfrm>
              <a:off x="1043009" y="5924167"/>
              <a:ext cx="450147" cy="136895"/>
              <a:chOff x="1372310" y="5924167"/>
              <a:chExt cx="450147" cy="136895"/>
            </a:xfrm>
            <a:solidFill>
              <a:srgbClr val="FFFFFF"/>
            </a:solidFill>
          </p:grpSpPr>
          <p:sp>
            <p:nvSpPr>
              <p:cNvPr id="37" name="Freeform: Shape 36">
                <a:extLst>
                  <a:ext uri="{FF2B5EF4-FFF2-40B4-BE49-F238E27FC236}">
                    <a16:creationId xmlns:a16="http://schemas.microsoft.com/office/drawing/2014/main" id="{2E2CBB06-5BC7-4F92-E124-1FD0715744A8}"/>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E6FC282A-723A-4568-A28B-A81446D5A5F5}"/>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9" name="Freeform: Shape 38">
                <a:extLst>
                  <a:ext uri="{FF2B5EF4-FFF2-40B4-BE49-F238E27FC236}">
                    <a16:creationId xmlns:a16="http://schemas.microsoft.com/office/drawing/2014/main" id="{24C18583-88A9-C804-7417-789162CD5244}"/>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8390FAF7-CDD3-72B8-88CD-6838CA6899E8}"/>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10769BDF-A4F6-3E39-09D8-77214CFA064A}"/>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Tree>
    <p:extLst>
      <p:ext uri="{BB962C8B-B14F-4D97-AF65-F5344CB8AC3E}">
        <p14:creationId xmlns:p14="http://schemas.microsoft.com/office/powerpoint/2010/main" val="859908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10656093" y="157560"/>
            <a:ext cx="1109663" cy="161131"/>
          </a:xfrm>
          <a:prstGeom prst="rect">
            <a:avLst/>
          </a:prstGeom>
        </p:spPr>
        <p:txBody>
          <a:bodyPr vert="horz" lIns="0" tIns="0" rIns="0" bIns="0" rtlCol="0" anchor="t">
            <a:noAutofit/>
          </a:bodyPr>
          <a:lstStyle>
            <a:lvl1pPr algn="r">
              <a:defRPr sz="1200">
                <a:solidFill>
                  <a:schemeClr val="tx1">
                    <a:tint val="75000"/>
                  </a:schemeClr>
                </a:solidFill>
              </a:defRPr>
            </a:lvl1pPr>
          </a:lstStyle>
          <a:p>
            <a:fld id="{3FB67319-E957-470D-AD99-C2F378DF2169}" type="datetime1">
              <a:rPr lang="sv-SE" smtClean="0"/>
              <a:t>2024-06-04</a:t>
            </a:fld>
            <a:endParaRPr lang="sv-SE" dirty="0"/>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442913" y="138311"/>
            <a:ext cx="3296330" cy="264663"/>
          </a:xfrm>
          <a:prstGeom prst="rect">
            <a:avLst/>
          </a:prstGeom>
        </p:spPr>
        <p:txBody>
          <a:bodyPr vert="horz" lIns="0" tIns="0" rIns="0" bIns="0" rtlCol="0" anchor="t">
            <a:noAutofit/>
          </a:bodyPr>
          <a:lstStyle>
            <a:lvl1pPr algn="l">
              <a:defRPr sz="1200">
                <a:solidFill>
                  <a:schemeClr val="tx1">
                    <a:tint val="75000"/>
                  </a:schemeClr>
                </a:solidFill>
              </a:defRPr>
            </a:lvl1pPr>
          </a:lstStyle>
          <a:p>
            <a:r>
              <a:rPr lang="sv-SE"/>
              <a:t>CAG</a:t>
            </a:r>
            <a:endParaRPr lang="sv-SE" dirty="0"/>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5591969" y="6291217"/>
            <a:ext cx="1008062" cy="256326"/>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20F5467F-CA83-4951-87CD-A29B72857444}" type="slidenum">
              <a:rPr lang="sv-SE" smtClean="0"/>
              <a:pPr/>
              <a:t>‹#›</a:t>
            </a:fld>
            <a:endParaRPr lang="sv-SE" dirty="0"/>
          </a:p>
        </p:txBody>
      </p:sp>
      <p:grpSp>
        <p:nvGrpSpPr>
          <p:cNvPr id="14" name="Graphic 8">
            <a:extLst>
              <a:ext uri="{FF2B5EF4-FFF2-40B4-BE49-F238E27FC236}">
                <a16:creationId xmlns:a16="http://schemas.microsoft.com/office/drawing/2014/main" id="{A2D04B55-5FD4-BDEE-9941-DF0F98CF7654}"/>
              </a:ext>
            </a:extLst>
          </p:cNvPr>
          <p:cNvGrpSpPr/>
          <p:nvPr userDrawn="1"/>
        </p:nvGrpSpPr>
        <p:grpSpPr>
          <a:xfrm>
            <a:off x="10656093" y="6048375"/>
            <a:ext cx="1121569" cy="549925"/>
            <a:chOff x="9034498" y="4510087"/>
            <a:chExt cx="1690079" cy="828675"/>
          </a:xfrm>
          <a:solidFill>
            <a:srgbClr val="FFFFFF"/>
          </a:solidFill>
        </p:grpSpPr>
        <p:sp>
          <p:nvSpPr>
            <p:cNvPr id="15" name="Freeform: Shape 14">
              <a:extLst>
                <a:ext uri="{FF2B5EF4-FFF2-40B4-BE49-F238E27FC236}">
                  <a16:creationId xmlns:a16="http://schemas.microsoft.com/office/drawing/2014/main" id="{C76AEA45-B367-6B72-E74E-6B1EA0A6BBC2}"/>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6" name="Freeform: Shape 15">
              <a:extLst>
                <a:ext uri="{FF2B5EF4-FFF2-40B4-BE49-F238E27FC236}">
                  <a16:creationId xmlns:a16="http://schemas.microsoft.com/office/drawing/2014/main" id="{2C699DF3-440F-58A7-8BF3-0BA886C522F9}"/>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7" name="Freeform: Shape 16">
              <a:extLst>
                <a:ext uri="{FF2B5EF4-FFF2-40B4-BE49-F238E27FC236}">
                  <a16:creationId xmlns:a16="http://schemas.microsoft.com/office/drawing/2014/main" id="{8C2313F4-ABA9-E87D-35CD-FA7DA6225334}"/>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8" name="Freeform: Shape 17">
              <a:extLst>
                <a:ext uri="{FF2B5EF4-FFF2-40B4-BE49-F238E27FC236}">
                  <a16:creationId xmlns:a16="http://schemas.microsoft.com/office/drawing/2014/main" id="{BE4BBF7D-3119-E6F4-51E8-7F9827812B56}"/>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9" name="Freeform: Shape 18">
              <a:extLst>
                <a:ext uri="{FF2B5EF4-FFF2-40B4-BE49-F238E27FC236}">
                  <a16:creationId xmlns:a16="http://schemas.microsoft.com/office/drawing/2014/main" id="{439E9027-7F72-F144-083D-F24563AC2D04}"/>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20" name="Group 19">
            <a:extLst>
              <a:ext uri="{FF2B5EF4-FFF2-40B4-BE49-F238E27FC236}">
                <a16:creationId xmlns:a16="http://schemas.microsoft.com/office/drawing/2014/main" id="{9423200F-14B0-41C7-9A56-7629C0717E36}"/>
              </a:ext>
            </a:extLst>
          </p:cNvPr>
          <p:cNvGrpSpPr/>
          <p:nvPr userDrawn="1"/>
        </p:nvGrpSpPr>
        <p:grpSpPr>
          <a:xfrm>
            <a:off x="453865" y="6251011"/>
            <a:ext cx="1355885" cy="324730"/>
            <a:chOff x="449103" y="5733781"/>
            <a:chExt cx="1372773" cy="328775"/>
          </a:xfrm>
        </p:grpSpPr>
        <p:sp>
          <p:nvSpPr>
            <p:cNvPr id="21" name="Freeform: Shape 20">
              <a:extLst>
                <a:ext uri="{FF2B5EF4-FFF2-40B4-BE49-F238E27FC236}">
                  <a16:creationId xmlns:a16="http://schemas.microsoft.com/office/drawing/2014/main" id="{2AFF164F-28F7-142B-24A1-B9E6D9C3F229}"/>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8D37A283-395E-DEE2-B215-B862999E47D7}"/>
                </a:ext>
              </a:extLst>
            </p:cNvPr>
            <p:cNvGrpSpPr/>
            <p:nvPr/>
          </p:nvGrpSpPr>
          <p:grpSpPr>
            <a:xfrm>
              <a:off x="522988" y="5733781"/>
              <a:ext cx="249633" cy="119185"/>
              <a:chOff x="522988" y="5733781"/>
              <a:chExt cx="249633" cy="119185"/>
            </a:xfrm>
            <a:solidFill>
              <a:srgbClr val="FFFFFF"/>
            </a:solidFill>
          </p:grpSpPr>
          <p:sp>
            <p:nvSpPr>
              <p:cNvPr id="55" name="Freeform: Shape 54">
                <a:extLst>
                  <a:ext uri="{FF2B5EF4-FFF2-40B4-BE49-F238E27FC236}">
                    <a16:creationId xmlns:a16="http://schemas.microsoft.com/office/drawing/2014/main" id="{B649F8A6-6994-82D2-C21B-2D5FC6B2343D}"/>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6" name="Freeform: Shape 55">
                <a:extLst>
                  <a:ext uri="{FF2B5EF4-FFF2-40B4-BE49-F238E27FC236}">
                    <a16:creationId xmlns:a16="http://schemas.microsoft.com/office/drawing/2014/main" id="{FD5CE307-F71F-88F3-1829-B9C22751ED50}"/>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7" name="Freeform: Shape 56">
                <a:extLst>
                  <a:ext uri="{FF2B5EF4-FFF2-40B4-BE49-F238E27FC236}">
                    <a16:creationId xmlns:a16="http://schemas.microsoft.com/office/drawing/2014/main" id="{8C402914-4BA2-0094-7F5A-892F477FD369}"/>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8290C542-55E4-0E6D-22C0-3EC694B84436}"/>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4" name="Graphic 7">
              <a:extLst>
                <a:ext uri="{FF2B5EF4-FFF2-40B4-BE49-F238E27FC236}">
                  <a16:creationId xmlns:a16="http://schemas.microsoft.com/office/drawing/2014/main" id="{41221B51-2DAA-1CFD-661E-037C31231A99}"/>
                </a:ext>
              </a:extLst>
            </p:cNvPr>
            <p:cNvGrpSpPr/>
            <p:nvPr/>
          </p:nvGrpSpPr>
          <p:grpSpPr>
            <a:xfrm>
              <a:off x="832449" y="5733863"/>
              <a:ext cx="688241" cy="154329"/>
              <a:chOff x="832449" y="5733863"/>
              <a:chExt cx="688241" cy="154329"/>
            </a:xfrm>
            <a:solidFill>
              <a:srgbClr val="FFFFFF"/>
            </a:solidFill>
          </p:grpSpPr>
          <p:sp>
            <p:nvSpPr>
              <p:cNvPr id="46" name="Freeform: Shape 45">
                <a:extLst>
                  <a:ext uri="{FF2B5EF4-FFF2-40B4-BE49-F238E27FC236}">
                    <a16:creationId xmlns:a16="http://schemas.microsoft.com/office/drawing/2014/main" id="{61BA8E4F-0497-38BA-7C09-29323AC92BD5}"/>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5743A2BB-1A58-8AE5-5631-7821974AF445}"/>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FAAA7838-63A8-DB1C-223B-924F2689D7CD}"/>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BF969C89-CAE4-6954-B245-8F35936EA480}"/>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0E46849C-DE73-7909-DDB3-C24BDA221D7C}"/>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52" name="Freeform: Shape 51">
                <a:extLst>
                  <a:ext uri="{FF2B5EF4-FFF2-40B4-BE49-F238E27FC236}">
                    <a16:creationId xmlns:a16="http://schemas.microsoft.com/office/drawing/2014/main" id="{D132727D-43DD-7CD6-3361-B37300E72037}"/>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3FA82484-DF70-3662-038C-BB7BCFB40FC7}"/>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0EAEBA2B-ADCA-6CB5-3DD4-C0CAFDB92744}"/>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5" name="Freeform: Shape 24">
              <a:extLst>
                <a:ext uri="{FF2B5EF4-FFF2-40B4-BE49-F238E27FC236}">
                  <a16:creationId xmlns:a16="http://schemas.microsoft.com/office/drawing/2014/main" id="{67186F93-DB28-595D-5740-EB02707E7DA7}"/>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6" name="Graphic 7">
              <a:extLst>
                <a:ext uri="{FF2B5EF4-FFF2-40B4-BE49-F238E27FC236}">
                  <a16:creationId xmlns:a16="http://schemas.microsoft.com/office/drawing/2014/main" id="{84EA5368-574B-0EFF-D272-6E2074C3619A}"/>
                </a:ext>
              </a:extLst>
            </p:cNvPr>
            <p:cNvGrpSpPr/>
            <p:nvPr/>
          </p:nvGrpSpPr>
          <p:grpSpPr>
            <a:xfrm>
              <a:off x="1571663" y="5774238"/>
              <a:ext cx="161856" cy="113899"/>
              <a:chOff x="1571663" y="5774238"/>
              <a:chExt cx="161856" cy="113899"/>
            </a:xfrm>
            <a:solidFill>
              <a:srgbClr val="FFFFFF"/>
            </a:solidFill>
          </p:grpSpPr>
          <p:sp>
            <p:nvSpPr>
              <p:cNvPr id="44" name="Freeform: Shape 43">
                <a:extLst>
                  <a:ext uri="{FF2B5EF4-FFF2-40B4-BE49-F238E27FC236}">
                    <a16:creationId xmlns:a16="http://schemas.microsoft.com/office/drawing/2014/main" id="{80DDE818-98BC-8DF5-FDE5-14D8632FF159}"/>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FA0E52ED-D4B3-3A98-79C2-0BBFB525E8FB}"/>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7" name="Freeform: Shape 26">
              <a:extLst>
                <a:ext uri="{FF2B5EF4-FFF2-40B4-BE49-F238E27FC236}">
                  <a16:creationId xmlns:a16="http://schemas.microsoft.com/office/drawing/2014/main" id="{93D40607-9BC6-C94E-B5F4-6BD475BB908B}"/>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8" name="Freeform: Shape 27">
              <a:extLst>
                <a:ext uri="{FF2B5EF4-FFF2-40B4-BE49-F238E27FC236}">
                  <a16:creationId xmlns:a16="http://schemas.microsoft.com/office/drawing/2014/main" id="{DAB27D6D-F3D3-8F01-A303-2F06524D9206}"/>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E6DE7D93-F6A8-C8BB-07A7-01F43554826C}"/>
                </a:ext>
              </a:extLst>
            </p:cNvPr>
            <p:cNvGrpSpPr/>
            <p:nvPr/>
          </p:nvGrpSpPr>
          <p:grpSpPr>
            <a:xfrm>
              <a:off x="523293" y="5924167"/>
              <a:ext cx="214959" cy="103273"/>
              <a:chOff x="852594" y="5924167"/>
              <a:chExt cx="214959" cy="103273"/>
            </a:xfrm>
            <a:solidFill>
              <a:srgbClr val="FFFFFF"/>
            </a:solidFill>
          </p:grpSpPr>
          <p:sp>
            <p:nvSpPr>
              <p:cNvPr id="41" name="Freeform: Shape 40">
                <a:extLst>
                  <a:ext uri="{FF2B5EF4-FFF2-40B4-BE49-F238E27FC236}">
                    <a16:creationId xmlns:a16="http://schemas.microsoft.com/office/drawing/2014/main" id="{201D7532-FDC8-686D-0568-72FCBBB5CB3D}"/>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2" name="Freeform: Shape 41">
                <a:extLst>
                  <a:ext uri="{FF2B5EF4-FFF2-40B4-BE49-F238E27FC236}">
                    <a16:creationId xmlns:a16="http://schemas.microsoft.com/office/drawing/2014/main" id="{FAF478B5-3BF6-5571-0FBB-21763D9709CA}"/>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F12DC97A-96E3-7B95-B673-58B20E206E9D}"/>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A17F4E0A-450C-EFE7-2663-427F3589DFD3}"/>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1" name="Graphic 7">
              <a:extLst>
                <a:ext uri="{FF2B5EF4-FFF2-40B4-BE49-F238E27FC236}">
                  <a16:creationId xmlns:a16="http://schemas.microsoft.com/office/drawing/2014/main" id="{D52803D7-B518-8530-B11E-86D7ADA3DB39}"/>
                </a:ext>
              </a:extLst>
            </p:cNvPr>
            <p:cNvGrpSpPr/>
            <p:nvPr/>
          </p:nvGrpSpPr>
          <p:grpSpPr>
            <a:xfrm>
              <a:off x="789530" y="5948823"/>
              <a:ext cx="157262" cy="113733"/>
              <a:chOff x="1118831" y="5948823"/>
              <a:chExt cx="157262" cy="113733"/>
            </a:xfrm>
            <a:solidFill>
              <a:srgbClr val="FFFFFF"/>
            </a:solidFill>
          </p:grpSpPr>
          <p:sp>
            <p:nvSpPr>
              <p:cNvPr id="39" name="Freeform: Shape 38">
                <a:extLst>
                  <a:ext uri="{FF2B5EF4-FFF2-40B4-BE49-F238E27FC236}">
                    <a16:creationId xmlns:a16="http://schemas.microsoft.com/office/drawing/2014/main" id="{659BC655-99D8-18AC-7DC6-7436A51FCC93}"/>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C3E226DC-9E42-0189-59F2-D9B775541023}"/>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32" name="Freeform: Shape 31">
              <a:extLst>
                <a:ext uri="{FF2B5EF4-FFF2-40B4-BE49-F238E27FC236}">
                  <a16:creationId xmlns:a16="http://schemas.microsoft.com/office/drawing/2014/main" id="{68F31A19-E950-C802-87F9-48561039866C}"/>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3" name="Graphic 7">
              <a:extLst>
                <a:ext uri="{FF2B5EF4-FFF2-40B4-BE49-F238E27FC236}">
                  <a16:creationId xmlns:a16="http://schemas.microsoft.com/office/drawing/2014/main" id="{12EC6E70-9F7A-713E-1F58-D13314877130}"/>
                </a:ext>
              </a:extLst>
            </p:cNvPr>
            <p:cNvGrpSpPr/>
            <p:nvPr/>
          </p:nvGrpSpPr>
          <p:grpSpPr>
            <a:xfrm>
              <a:off x="1043009" y="5924167"/>
              <a:ext cx="450147" cy="136895"/>
              <a:chOff x="1372310" y="5924167"/>
              <a:chExt cx="450147" cy="136895"/>
            </a:xfrm>
            <a:solidFill>
              <a:srgbClr val="FFFFFF"/>
            </a:solidFill>
          </p:grpSpPr>
          <p:sp>
            <p:nvSpPr>
              <p:cNvPr id="34" name="Freeform: Shape 33">
                <a:extLst>
                  <a:ext uri="{FF2B5EF4-FFF2-40B4-BE49-F238E27FC236}">
                    <a16:creationId xmlns:a16="http://schemas.microsoft.com/office/drawing/2014/main" id="{B4616021-7290-84C4-1827-84C5271D312D}"/>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D9E79165-A957-6EBC-C7F2-89FBE25C8FB9}"/>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1A8D1C9B-F785-68A2-28BA-CFCCEABD01A9}"/>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7" name="Freeform: Shape 36">
                <a:extLst>
                  <a:ext uri="{FF2B5EF4-FFF2-40B4-BE49-F238E27FC236}">
                    <a16:creationId xmlns:a16="http://schemas.microsoft.com/office/drawing/2014/main" id="{176DF4D8-D8B2-7154-C455-DC5B5B2A0555}"/>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B8A66641-8A5F-104C-E7DA-25888524C447}"/>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7" name="Platshållare för rubrik 6">
            <a:extLst>
              <a:ext uri="{FF2B5EF4-FFF2-40B4-BE49-F238E27FC236}">
                <a16:creationId xmlns:a16="http://schemas.microsoft.com/office/drawing/2014/main" id="{63445A13-00FC-0D46-ACE8-150D29AA436B}"/>
              </a:ext>
            </a:extLst>
          </p:cNvPr>
          <p:cNvSpPr>
            <a:spLocks noGrp="1"/>
          </p:cNvSpPr>
          <p:nvPr>
            <p:ph type="title"/>
          </p:nvPr>
        </p:nvSpPr>
        <p:spPr>
          <a:xfrm>
            <a:off x="429026" y="476251"/>
            <a:ext cx="11313371" cy="976313"/>
          </a:xfrm>
          <a:prstGeom prst="rect">
            <a:avLst/>
          </a:prstGeom>
        </p:spPr>
        <p:txBody>
          <a:bodyPr vert="horz" lIns="0" tIns="0" rIns="0" bIns="0" rtlCol="0" anchor="b">
            <a:normAutofit/>
          </a:bodyPr>
          <a:lstStyle/>
          <a:p>
            <a:r>
              <a:rPr lang="sv-SE" dirty="0"/>
              <a:t>Rubrik</a:t>
            </a:r>
          </a:p>
        </p:txBody>
      </p:sp>
      <p:sp>
        <p:nvSpPr>
          <p:cNvPr id="9" name="Platshållare för text 8">
            <a:extLst>
              <a:ext uri="{FF2B5EF4-FFF2-40B4-BE49-F238E27FC236}">
                <a16:creationId xmlns:a16="http://schemas.microsoft.com/office/drawing/2014/main" id="{3B9B11A2-F450-5520-E371-5EADBB0CDE33}"/>
              </a:ext>
            </a:extLst>
          </p:cNvPr>
          <p:cNvSpPr>
            <a:spLocks noGrp="1"/>
          </p:cNvSpPr>
          <p:nvPr>
            <p:ph type="body" idx="1"/>
          </p:nvPr>
        </p:nvSpPr>
        <p:spPr>
          <a:xfrm>
            <a:off x="453864" y="1990726"/>
            <a:ext cx="11288532" cy="398724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0524152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7" r:id="rId3"/>
    <p:sldLayoutId id="2147483698" r:id="rId4"/>
    <p:sldLayoutId id="2147483693" r:id="rId5"/>
    <p:sldLayoutId id="2147483695" r:id="rId6"/>
    <p:sldLayoutId id="2147483706" r:id="rId7"/>
    <p:sldLayoutId id="2147483696" r:id="rId8"/>
    <p:sldLayoutId id="2147483699" r:id="rId9"/>
    <p:sldLayoutId id="2147483700" r:id="rId10"/>
    <p:sldLayoutId id="2147483701" r:id="rId11"/>
    <p:sldLayoutId id="2147483702" r:id="rId12"/>
    <p:sldLayoutId id="2147483707"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1000"/>
        </a:spcBef>
        <a:buSzPct val="110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4" userDrawn="1">
          <p15:clr>
            <a:srgbClr val="F26B43"/>
          </p15:clr>
        </p15:guide>
        <p15:guide id="4" orient="horz" pos="1254" userDrawn="1">
          <p15:clr>
            <a:srgbClr val="F26B43"/>
          </p15:clr>
        </p15:guide>
        <p15:guide id="5" pos="6698" userDrawn="1">
          <p15:clr>
            <a:srgbClr val="F26B43"/>
          </p15:clr>
        </p15:guide>
        <p15:guide id="6" pos="279" userDrawn="1">
          <p15:clr>
            <a:srgbClr val="F26B43"/>
          </p15:clr>
        </p15:guide>
        <p15:guide id="7" pos="7401" userDrawn="1">
          <p15:clr>
            <a:srgbClr val="F26B43"/>
          </p15:clr>
        </p15:guide>
        <p15:guide id="8" orient="horz" pos="159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10656093" y="157560"/>
            <a:ext cx="1109663" cy="161131"/>
          </a:xfrm>
          <a:prstGeom prst="rect">
            <a:avLst/>
          </a:prstGeom>
        </p:spPr>
        <p:txBody>
          <a:bodyPr vert="horz" lIns="0" tIns="0" rIns="0" bIns="0" rtlCol="0" anchor="t">
            <a:noAutofit/>
          </a:bodyPr>
          <a:lstStyle>
            <a:lvl1pPr algn="r">
              <a:defRPr sz="1200">
                <a:solidFill>
                  <a:schemeClr val="tx1">
                    <a:tint val="75000"/>
                  </a:schemeClr>
                </a:solidFill>
              </a:defRPr>
            </a:lvl1pPr>
          </a:lstStyle>
          <a:p>
            <a:fld id="{AEB77D33-1E99-4626-A1D0-EF646FBAFA6C}" type="datetime1">
              <a:rPr lang="sv-SE" smtClean="0"/>
              <a:t>2024-06-04</a:t>
            </a:fld>
            <a:endParaRPr lang="sv-SE" dirty="0"/>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442913" y="138311"/>
            <a:ext cx="3296330" cy="264663"/>
          </a:xfrm>
          <a:prstGeom prst="rect">
            <a:avLst/>
          </a:prstGeom>
        </p:spPr>
        <p:txBody>
          <a:bodyPr vert="horz" lIns="0" tIns="0" rIns="0" bIns="0" rtlCol="0" anchor="t">
            <a:noAutofit/>
          </a:bodyPr>
          <a:lstStyle>
            <a:lvl1pPr algn="l">
              <a:defRPr sz="1200">
                <a:solidFill>
                  <a:schemeClr val="tx1">
                    <a:tint val="75000"/>
                  </a:schemeClr>
                </a:solidFill>
              </a:defRPr>
            </a:lvl1pPr>
          </a:lstStyle>
          <a:p>
            <a:r>
              <a:rPr lang="sv-SE"/>
              <a:t>CAG</a:t>
            </a:r>
            <a:endParaRPr lang="sv-SE" dirty="0"/>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5591969" y="6291217"/>
            <a:ext cx="1008062" cy="256326"/>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20F5467F-CA83-4951-87CD-A29B72857444}" type="slidenum">
              <a:rPr lang="sv-SE" smtClean="0"/>
              <a:pPr/>
              <a:t>‹#›</a:t>
            </a:fld>
            <a:endParaRPr lang="sv-SE" dirty="0"/>
          </a:p>
        </p:txBody>
      </p:sp>
      <p:grpSp>
        <p:nvGrpSpPr>
          <p:cNvPr id="10" name="Graphic 8">
            <a:extLst>
              <a:ext uri="{FF2B5EF4-FFF2-40B4-BE49-F238E27FC236}">
                <a16:creationId xmlns:a16="http://schemas.microsoft.com/office/drawing/2014/main" id="{D349BEBF-8081-0DD4-3D11-C8BB13418919}"/>
              </a:ext>
            </a:extLst>
          </p:cNvPr>
          <p:cNvGrpSpPr/>
          <p:nvPr/>
        </p:nvGrpSpPr>
        <p:grpSpPr>
          <a:xfrm>
            <a:off x="10656093" y="6048375"/>
            <a:ext cx="1121569" cy="549925"/>
            <a:chOff x="9034498" y="4510087"/>
            <a:chExt cx="1690079" cy="828675"/>
          </a:xfrm>
          <a:solidFill>
            <a:srgbClr val="FFFFFF"/>
          </a:solidFill>
        </p:grpSpPr>
        <p:sp>
          <p:nvSpPr>
            <p:cNvPr id="11" name="Freeform: Shape 10">
              <a:extLst>
                <a:ext uri="{FF2B5EF4-FFF2-40B4-BE49-F238E27FC236}">
                  <a16:creationId xmlns:a16="http://schemas.microsoft.com/office/drawing/2014/main" id="{F258E9D0-506D-4790-EEC1-C550255A24C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C8F52A94-0F30-8F80-E695-0E5EECDDD9A1}"/>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1AA5AE8C-F01E-716D-145C-8AD426489100}"/>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EBB262F-E901-0DD1-436B-0956A89B4EE7}"/>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C3D4B84D-0F5F-2DE9-6B51-F489582AE620}"/>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55" name="Group 54">
            <a:extLst>
              <a:ext uri="{FF2B5EF4-FFF2-40B4-BE49-F238E27FC236}">
                <a16:creationId xmlns:a16="http://schemas.microsoft.com/office/drawing/2014/main" id="{8FF0421A-48B4-3100-1501-AA4213F11774}"/>
              </a:ext>
            </a:extLst>
          </p:cNvPr>
          <p:cNvGrpSpPr/>
          <p:nvPr userDrawn="1"/>
        </p:nvGrpSpPr>
        <p:grpSpPr>
          <a:xfrm>
            <a:off x="453865" y="6251011"/>
            <a:ext cx="1355885" cy="324730"/>
            <a:chOff x="449103" y="5733781"/>
            <a:chExt cx="1372773" cy="328775"/>
          </a:xfrm>
        </p:grpSpPr>
        <p:sp>
          <p:nvSpPr>
            <p:cNvPr id="56" name="Freeform: Shape 55">
              <a:extLst>
                <a:ext uri="{FF2B5EF4-FFF2-40B4-BE49-F238E27FC236}">
                  <a16:creationId xmlns:a16="http://schemas.microsoft.com/office/drawing/2014/main" id="{44742F85-6B74-B380-614B-8B5FF8566239}"/>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57" name="Graphic 7">
              <a:extLst>
                <a:ext uri="{FF2B5EF4-FFF2-40B4-BE49-F238E27FC236}">
                  <a16:creationId xmlns:a16="http://schemas.microsoft.com/office/drawing/2014/main" id="{3212BAD4-6748-CBDA-06E2-13BA0E16C509}"/>
                </a:ext>
              </a:extLst>
            </p:cNvPr>
            <p:cNvGrpSpPr/>
            <p:nvPr/>
          </p:nvGrpSpPr>
          <p:grpSpPr>
            <a:xfrm>
              <a:off x="522988" y="5733781"/>
              <a:ext cx="249633" cy="119185"/>
              <a:chOff x="522988" y="5733781"/>
              <a:chExt cx="249633" cy="119185"/>
            </a:xfrm>
            <a:solidFill>
              <a:srgbClr val="FFFFFF"/>
            </a:solidFill>
          </p:grpSpPr>
          <p:sp>
            <p:nvSpPr>
              <p:cNvPr id="89" name="Freeform: Shape 88">
                <a:extLst>
                  <a:ext uri="{FF2B5EF4-FFF2-40B4-BE49-F238E27FC236}">
                    <a16:creationId xmlns:a16="http://schemas.microsoft.com/office/drawing/2014/main" id="{8581F223-4D46-18BD-F3A9-4D9758CD708F}"/>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90" name="Freeform: Shape 89">
                <a:extLst>
                  <a:ext uri="{FF2B5EF4-FFF2-40B4-BE49-F238E27FC236}">
                    <a16:creationId xmlns:a16="http://schemas.microsoft.com/office/drawing/2014/main" id="{92329E92-E821-8304-9BCC-D17E2DED1BE6}"/>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91" name="Freeform: Shape 90">
                <a:extLst>
                  <a:ext uri="{FF2B5EF4-FFF2-40B4-BE49-F238E27FC236}">
                    <a16:creationId xmlns:a16="http://schemas.microsoft.com/office/drawing/2014/main" id="{0602C2C2-0D99-150E-B2AC-4A92F6E1D7A0}"/>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58" name="Freeform: Shape 57">
              <a:extLst>
                <a:ext uri="{FF2B5EF4-FFF2-40B4-BE49-F238E27FC236}">
                  <a16:creationId xmlns:a16="http://schemas.microsoft.com/office/drawing/2014/main" id="{E744F2C5-BD2F-3C2F-7737-D3E4A6E311B5}"/>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59" name="Graphic 7">
              <a:extLst>
                <a:ext uri="{FF2B5EF4-FFF2-40B4-BE49-F238E27FC236}">
                  <a16:creationId xmlns:a16="http://schemas.microsoft.com/office/drawing/2014/main" id="{CFA1419E-1780-E320-3A2A-23EE4FB6748B}"/>
                </a:ext>
              </a:extLst>
            </p:cNvPr>
            <p:cNvGrpSpPr/>
            <p:nvPr/>
          </p:nvGrpSpPr>
          <p:grpSpPr>
            <a:xfrm>
              <a:off x="832449" y="5733863"/>
              <a:ext cx="688241" cy="154329"/>
              <a:chOff x="832449" y="5733863"/>
              <a:chExt cx="688241" cy="154329"/>
            </a:xfrm>
            <a:solidFill>
              <a:srgbClr val="FFFFFF"/>
            </a:solidFill>
          </p:grpSpPr>
          <p:sp>
            <p:nvSpPr>
              <p:cNvPr id="81" name="Freeform: Shape 80">
                <a:extLst>
                  <a:ext uri="{FF2B5EF4-FFF2-40B4-BE49-F238E27FC236}">
                    <a16:creationId xmlns:a16="http://schemas.microsoft.com/office/drawing/2014/main" id="{7C8C158A-DBC6-3E8D-6827-D8F24D55A087}"/>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82" name="Freeform: Shape 81">
                <a:extLst>
                  <a:ext uri="{FF2B5EF4-FFF2-40B4-BE49-F238E27FC236}">
                    <a16:creationId xmlns:a16="http://schemas.microsoft.com/office/drawing/2014/main" id="{1737F750-DC80-EA76-E662-B54F54031C2B}"/>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83" name="Freeform: Shape 82">
                <a:extLst>
                  <a:ext uri="{FF2B5EF4-FFF2-40B4-BE49-F238E27FC236}">
                    <a16:creationId xmlns:a16="http://schemas.microsoft.com/office/drawing/2014/main" id="{9BEEF754-24E7-9148-E669-4B45CBD6E6D9}"/>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84" name="Freeform: Shape 83">
                <a:extLst>
                  <a:ext uri="{FF2B5EF4-FFF2-40B4-BE49-F238E27FC236}">
                    <a16:creationId xmlns:a16="http://schemas.microsoft.com/office/drawing/2014/main" id="{AC75EFA2-2F89-777C-C340-F187BBF908A2}"/>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85" name="Freeform: Shape 84">
                <a:extLst>
                  <a:ext uri="{FF2B5EF4-FFF2-40B4-BE49-F238E27FC236}">
                    <a16:creationId xmlns:a16="http://schemas.microsoft.com/office/drawing/2014/main" id="{4DB93C13-208E-CD55-CD0D-28D93989E3CF}"/>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86" name="Freeform: Shape 85">
                <a:extLst>
                  <a:ext uri="{FF2B5EF4-FFF2-40B4-BE49-F238E27FC236}">
                    <a16:creationId xmlns:a16="http://schemas.microsoft.com/office/drawing/2014/main" id="{4549BF75-04EF-D553-0A4A-416CB0B0DF00}"/>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87" name="Freeform: Shape 86">
                <a:extLst>
                  <a:ext uri="{FF2B5EF4-FFF2-40B4-BE49-F238E27FC236}">
                    <a16:creationId xmlns:a16="http://schemas.microsoft.com/office/drawing/2014/main" id="{F5DDF3EB-9307-2339-0067-C3378CE3C997}"/>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88" name="Freeform: Shape 87">
                <a:extLst>
                  <a:ext uri="{FF2B5EF4-FFF2-40B4-BE49-F238E27FC236}">
                    <a16:creationId xmlns:a16="http://schemas.microsoft.com/office/drawing/2014/main" id="{F181E5AE-761D-2703-82E7-DFF6E1352877}"/>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60" name="Freeform: Shape 59">
              <a:extLst>
                <a:ext uri="{FF2B5EF4-FFF2-40B4-BE49-F238E27FC236}">
                  <a16:creationId xmlns:a16="http://schemas.microsoft.com/office/drawing/2014/main" id="{70228E82-58D4-32C5-2817-1A8D6FACB722}"/>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61" name="Graphic 7">
              <a:extLst>
                <a:ext uri="{FF2B5EF4-FFF2-40B4-BE49-F238E27FC236}">
                  <a16:creationId xmlns:a16="http://schemas.microsoft.com/office/drawing/2014/main" id="{7B79A05C-FF0F-91AF-F0B3-D9F25A2BA397}"/>
                </a:ext>
              </a:extLst>
            </p:cNvPr>
            <p:cNvGrpSpPr/>
            <p:nvPr/>
          </p:nvGrpSpPr>
          <p:grpSpPr>
            <a:xfrm>
              <a:off x="1571663" y="5774238"/>
              <a:ext cx="161856" cy="113899"/>
              <a:chOff x="1571663" y="5774238"/>
              <a:chExt cx="161856" cy="113899"/>
            </a:xfrm>
            <a:solidFill>
              <a:srgbClr val="FFFFFF"/>
            </a:solidFill>
          </p:grpSpPr>
          <p:sp>
            <p:nvSpPr>
              <p:cNvPr id="79" name="Freeform: Shape 78">
                <a:extLst>
                  <a:ext uri="{FF2B5EF4-FFF2-40B4-BE49-F238E27FC236}">
                    <a16:creationId xmlns:a16="http://schemas.microsoft.com/office/drawing/2014/main" id="{5EC87CE6-DAAA-3B78-3508-1155D7DF6CAD}"/>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80" name="Freeform: Shape 79">
                <a:extLst>
                  <a:ext uri="{FF2B5EF4-FFF2-40B4-BE49-F238E27FC236}">
                    <a16:creationId xmlns:a16="http://schemas.microsoft.com/office/drawing/2014/main" id="{48AD4660-E79C-8E3C-5176-98703757C9E8}"/>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62" name="Freeform: Shape 61">
              <a:extLst>
                <a:ext uri="{FF2B5EF4-FFF2-40B4-BE49-F238E27FC236}">
                  <a16:creationId xmlns:a16="http://schemas.microsoft.com/office/drawing/2014/main" id="{AC3F23AB-F22C-35FB-BBFD-D9BCF32F848D}"/>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63" name="Freeform: Shape 62">
              <a:extLst>
                <a:ext uri="{FF2B5EF4-FFF2-40B4-BE49-F238E27FC236}">
                  <a16:creationId xmlns:a16="http://schemas.microsoft.com/office/drawing/2014/main" id="{8125B94F-83FB-2AD5-4FE6-DD33D25D006E}"/>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64" name="Graphic 7">
              <a:extLst>
                <a:ext uri="{FF2B5EF4-FFF2-40B4-BE49-F238E27FC236}">
                  <a16:creationId xmlns:a16="http://schemas.microsoft.com/office/drawing/2014/main" id="{69DB3128-8045-C13A-D3C4-4D32E3D64344}"/>
                </a:ext>
              </a:extLst>
            </p:cNvPr>
            <p:cNvGrpSpPr/>
            <p:nvPr/>
          </p:nvGrpSpPr>
          <p:grpSpPr>
            <a:xfrm>
              <a:off x="523293" y="5924167"/>
              <a:ext cx="214959" cy="103273"/>
              <a:chOff x="852594" y="5924167"/>
              <a:chExt cx="214959" cy="103273"/>
            </a:xfrm>
            <a:solidFill>
              <a:srgbClr val="FFFFFF"/>
            </a:solidFill>
          </p:grpSpPr>
          <p:sp>
            <p:nvSpPr>
              <p:cNvPr id="76" name="Freeform: Shape 75">
                <a:extLst>
                  <a:ext uri="{FF2B5EF4-FFF2-40B4-BE49-F238E27FC236}">
                    <a16:creationId xmlns:a16="http://schemas.microsoft.com/office/drawing/2014/main" id="{D05C24D4-510E-DD54-EF23-17553DEAD749}"/>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77" name="Freeform: Shape 76">
                <a:extLst>
                  <a:ext uri="{FF2B5EF4-FFF2-40B4-BE49-F238E27FC236}">
                    <a16:creationId xmlns:a16="http://schemas.microsoft.com/office/drawing/2014/main" id="{D92EC441-C7A7-D45C-5133-B6ED1304692D}"/>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78" name="Freeform: Shape 77">
                <a:extLst>
                  <a:ext uri="{FF2B5EF4-FFF2-40B4-BE49-F238E27FC236}">
                    <a16:creationId xmlns:a16="http://schemas.microsoft.com/office/drawing/2014/main" id="{6F225D19-D255-6AB6-8276-A692FED92EC5}"/>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65" name="Freeform: Shape 64">
              <a:extLst>
                <a:ext uri="{FF2B5EF4-FFF2-40B4-BE49-F238E27FC236}">
                  <a16:creationId xmlns:a16="http://schemas.microsoft.com/office/drawing/2014/main" id="{E7CE53CD-848C-EA6E-7DBE-E4C7AEBF78F5}"/>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66" name="Graphic 7">
              <a:extLst>
                <a:ext uri="{FF2B5EF4-FFF2-40B4-BE49-F238E27FC236}">
                  <a16:creationId xmlns:a16="http://schemas.microsoft.com/office/drawing/2014/main" id="{872CD259-83B8-9054-538F-F6A7ACEA22DF}"/>
                </a:ext>
              </a:extLst>
            </p:cNvPr>
            <p:cNvGrpSpPr/>
            <p:nvPr/>
          </p:nvGrpSpPr>
          <p:grpSpPr>
            <a:xfrm>
              <a:off x="789530" y="5948823"/>
              <a:ext cx="157262" cy="113733"/>
              <a:chOff x="1118831" y="5948823"/>
              <a:chExt cx="157262" cy="113733"/>
            </a:xfrm>
            <a:solidFill>
              <a:srgbClr val="FFFFFF"/>
            </a:solidFill>
          </p:grpSpPr>
          <p:sp>
            <p:nvSpPr>
              <p:cNvPr id="74" name="Freeform: Shape 73">
                <a:extLst>
                  <a:ext uri="{FF2B5EF4-FFF2-40B4-BE49-F238E27FC236}">
                    <a16:creationId xmlns:a16="http://schemas.microsoft.com/office/drawing/2014/main" id="{13211C83-EAAC-1EC0-55E9-179927DED350}"/>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75" name="Freeform: Shape 74">
                <a:extLst>
                  <a:ext uri="{FF2B5EF4-FFF2-40B4-BE49-F238E27FC236}">
                    <a16:creationId xmlns:a16="http://schemas.microsoft.com/office/drawing/2014/main" id="{F2F4FF43-7C3B-9311-AF72-693ED395B6DE}"/>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67" name="Freeform: Shape 66">
              <a:extLst>
                <a:ext uri="{FF2B5EF4-FFF2-40B4-BE49-F238E27FC236}">
                  <a16:creationId xmlns:a16="http://schemas.microsoft.com/office/drawing/2014/main" id="{F26BB4F7-4BAC-C9ED-9C47-C12F60D2E5D6}"/>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68" name="Graphic 7">
              <a:extLst>
                <a:ext uri="{FF2B5EF4-FFF2-40B4-BE49-F238E27FC236}">
                  <a16:creationId xmlns:a16="http://schemas.microsoft.com/office/drawing/2014/main" id="{73CB3C47-FEB5-54BA-D00B-B1943D9B4020}"/>
                </a:ext>
              </a:extLst>
            </p:cNvPr>
            <p:cNvGrpSpPr/>
            <p:nvPr/>
          </p:nvGrpSpPr>
          <p:grpSpPr>
            <a:xfrm>
              <a:off x="1043009" y="5924167"/>
              <a:ext cx="450147" cy="136895"/>
              <a:chOff x="1372310" y="5924167"/>
              <a:chExt cx="450147" cy="136895"/>
            </a:xfrm>
            <a:solidFill>
              <a:srgbClr val="FFFFFF"/>
            </a:solidFill>
          </p:grpSpPr>
          <p:sp>
            <p:nvSpPr>
              <p:cNvPr id="69" name="Freeform: Shape 68">
                <a:extLst>
                  <a:ext uri="{FF2B5EF4-FFF2-40B4-BE49-F238E27FC236}">
                    <a16:creationId xmlns:a16="http://schemas.microsoft.com/office/drawing/2014/main" id="{EB63F871-0AC7-461C-3911-177588321E9F}"/>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70" name="Freeform: Shape 69">
                <a:extLst>
                  <a:ext uri="{FF2B5EF4-FFF2-40B4-BE49-F238E27FC236}">
                    <a16:creationId xmlns:a16="http://schemas.microsoft.com/office/drawing/2014/main" id="{B1C96D18-A942-D6F8-C179-756CDBC4EBB7}"/>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71" name="Freeform: Shape 70">
                <a:extLst>
                  <a:ext uri="{FF2B5EF4-FFF2-40B4-BE49-F238E27FC236}">
                    <a16:creationId xmlns:a16="http://schemas.microsoft.com/office/drawing/2014/main" id="{FBB8131D-BAAE-B40D-A9FD-34D9E385A926}"/>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72" name="Freeform: Shape 71">
                <a:extLst>
                  <a:ext uri="{FF2B5EF4-FFF2-40B4-BE49-F238E27FC236}">
                    <a16:creationId xmlns:a16="http://schemas.microsoft.com/office/drawing/2014/main" id="{1D1B4D70-1D54-11E0-5FDE-5D4E4ED3DB73}"/>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73" name="Freeform: Shape 72">
                <a:extLst>
                  <a:ext uri="{FF2B5EF4-FFF2-40B4-BE49-F238E27FC236}">
                    <a16:creationId xmlns:a16="http://schemas.microsoft.com/office/drawing/2014/main" id="{3FA48383-3E72-9A81-C292-54C3213F0EFA}"/>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52" name="Platshållare för rubrik 6">
            <a:extLst>
              <a:ext uri="{FF2B5EF4-FFF2-40B4-BE49-F238E27FC236}">
                <a16:creationId xmlns:a16="http://schemas.microsoft.com/office/drawing/2014/main" id="{66411626-AD39-304A-8FE8-F1AB9F4257B5}"/>
              </a:ext>
            </a:extLst>
          </p:cNvPr>
          <p:cNvSpPr>
            <a:spLocks noGrp="1"/>
          </p:cNvSpPr>
          <p:nvPr>
            <p:ph type="title"/>
          </p:nvPr>
        </p:nvSpPr>
        <p:spPr>
          <a:xfrm>
            <a:off x="429026" y="476251"/>
            <a:ext cx="11313371" cy="976313"/>
          </a:xfrm>
          <a:prstGeom prst="rect">
            <a:avLst/>
          </a:prstGeom>
        </p:spPr>
        <p:txBody>
          <a:bodyPr vert="horz" lIns="0" tIns="0" rIns="0" bIns="0" rtlCol="0" anchor="b">
            <a:normAutofit/>
          </a:bodyPr>
          <a:lstStyle/>
          <a:p>
            <a:r>
              <a:rPr lang="sv-SE" dirty="0"/>
              <a:t>Rubrik</a:t>
            </a:r>
          </a:p>
        </p:txBody>
      </p:sp>
      <p:sp>
        <p:nvSpPr>
          <p:cNvPr id="53" name="Platshållare för text 8">
            <a:extLst>
              <a:ext uri="{FF2B5EF4-FFF2-40B4-BE49-F238E27FC236}">
                <a16:creationId xmlns:a16="http://schemas.microsoft.com/office/drawing/2014/main" id="{4DAA1E80-2B22-9664-3B71-FB3D564FEB49}"/>
              </a:ext>
            </a:extLst>
          </p:cNvPr>
          <p:cNvSpPr>
            <a:spLocks noGrp="1"/>
          </p:cNvSpPr>
          <p:nvPr>
            <p:ph type="body" idx="1"/>
          </p:nvPr>
        </p:nvSpPr>
        <p:spPr>
          <a:xfrm>
            <a:off x="453864" y="1990726"/>
            <a:ext cx="11288532" cy="398724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52231320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08" r:id="rId14"/>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1000"/>
        </a:spcBef>
        <a:buSzPct val="110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4" userDrawn="1">
          <p15:clr>
            <a:srgbClr val="F26B43"/>
          </p15:clr>
        </p15:guide>
        <p15:guide id="4" orient="horz" pos="1254" userDrawn="1">
          <p15:clr>
            <a:srgbClr val="F26B43"/>
          </p15:clr>
        </p15:guide>
        <p15:guide id="5" pos="6698" userDrawn="1">
          <p15:clr>
            <a:srgbClr val="F26B43"/>
          </p15:clr>
        </p15:guide>
        <p15:guide id="6" pos="279" userDrawn="1">
          <p15:clr>
            <a:srgbClr val="F26B43"/>
          </p15:clr>
        </p15:guide>
        <p15:guide id="7" pos="740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10656093" y="157560"/>
            <a:ext cx="1109663" cy="161131"/>
          </a:xfrm>
          <a:prstGeom prst="rect">
            <a:avLst/>
          </a:prstGeom>
        </p:spPr>
        <p:txBody>
          <a:bodyPr vert="horz" lIns="0" tIns="0" rIns="0" bIns="0" rtlCol="0" anchor="t">
            <a:noAutofit/>
          </a:bodyPr>
          <a:lstStyle>
            <a:lvl1pPr algn="r">
              <a:defRPr sz="1200">
                <a:solidFill>
                  <a:schemeClr val="tx1">
                    <a:tint val="75000"/>
                  </a:schemeClr>
                </a:solidFill>
              </a:defRPr>
            </a:lvl1pPr>
          </a:lstStyle>
          <a:p>
            <a:fld id="{1C2AFB2E-5B19-4D3C-8E08-E3853BD24952}" type="datetime1">
              <a:rPr lang="sv-SE" smtClean="0"/>
              <a:t>2024-06-04</a:t>
            </a:fld>
            <a:endParaRPr lang="sv-SE" dirty="0"/>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442913" y="138311"/>
            <a:ext cx="3296330" cy="264663"/>
          </a:xfrm>
          <a:prstGeom prst="rect">
            <a:avLst/>
          </a:prstGeom>
        </p:spPr>
        <p:txBody>
          <a:bodyPr vert="horz" lIns="0" tIns="0" rIns="0" bIns="0" rtlCol="0" anchor="t">
            <a:noAutofit/>
          </a:bodyPr>
          <a:lstStyle>
            <a:lvl1pPr algn="l">
              <a:defRPr sz="1200">
                <a:solidFill>
                  <a:schemeClr val="tx1">
                    <a:tint val="75000"/>
                  </a:schemeClr>
                </a:solidFill>
              </a:defRPr>
            </a:lvl1pPr>
          </a:lstStyle>
          <a:p>
            <a:r>
              <a:rPr lang="sv-SE"/>
              <a:t>CAG</a:t>
            </a:r>
            <a:endParaRPr lang="sv-SE" dirty="0"/>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5591969" y="6291217"/>
            <a:ext cx="1008062" cy="256326"/>
          </a:xfrm>
          <a:prstGeom prst="rect">
            <a:avLst/>
          </a:prstGeom>
        </p:spPr>
        <p:txBody>
          <a:bodyPr vert="horz" lIns="0" tIns="0" rIns="0" bIns="0" rtlCol="0" anchor="ctr">
            <a:noAutofit/>
          </a:bodyPr>
          <a:lstStyle>
            <a:lvl1pPr algn="ctr">
              <a:defRPr sz="1200">
                <a:solidFill>
                  <a:schemeClr val="tx1">
                    <a:tint val="75000"/>
                  </a:schemeClr>
                </a:solidFill>
              </a:defRPr>
            </a:lvl1pPr>
          </a:lstStyle>
          <a:p>
            <a:fld id="{20F5467F-CA83-4951-87CD-A29B72857444}" type="slidenum">
              <a:rPr lang="sv-SE" smtClean="0"/>
              <a:pPr/>
              <a:t>‹#›</a:t>
            </a:fld>
            <a:endParaRPr lang="sv-SE" dirty="0"/>
          </a:p>
        </p:txBody>
      </p:sp>
      <p:grpSp>
        <p:nvGrpSpPr>
          <p:cNvPr id="10" name="Graphic 8">
            <a:extLst>
              <a:ext uri="{FF2B5EF4-FFF2-40B4-BE49-F238E27FC236}">
                <a16:creationId xmlns:a16="http://schemas.microsoft.com/office/drawing/2014/main" id="{D349BEBF-8081-0DD4-3D11-C8BB13418919}"/>
              </a:ext>
            </a:extLst>
          </p:cNvPr>
          <p:cNvGrpSpPr/>
          <p:nvPr/>
        </p:nvGrpSpPr>
        <p:grpSpPr>
          <a:xfrm>
            <a:off x="10656093" y="6048375"/>
            <a:ext cx="1121569" cy="549925"/>
            <a:chOff x="9034498" y="4510087"/>
            <a:chExt cx="1690079" cy="828675"/>
          </a:xfrm>
          <a:solidFill>
            <a:srgbClr val="FFFFFF"/>
          </a:solidFill>
        </p:grpSpPr>
        <p:sp>
          <p:nvSpPr>
            <p:cNvPr id="11" name="Freeform: Shape 10">
              <a:extLst>
                <a:ext uri="{FF2B5EF4-FFF2-40B4-BE49-F238E27FC236}">
                  <a16:creationId xmlns:a16="http://schemas.microsoft.com/office/drawing/2014/main" id="{F258E9D0-506D-4790-EEC1-C550255A24C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solidFill>
              <a:srgbClr val="FFFFFF"/>
            </a:solidFill>
            <a:ln w="9525"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C8F52A94-0F30-8F80-E695-0E5EECDDD9A1}"/>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solidFill>
              <a:srgbClr val="FFFFFF"/>
            </a:solid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1AA5AE8C-F01E-716D-145C-8AD426489100}"/>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solidFill>
              <a:srgbClr val="FFFFFF"/>
            </a:solid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EBB262F-E901-0DD1-436B-0956A89B4EE7}"/>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solidFill>
              <a:srgbClr val="FFFFFF"/>
            </a:solid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C3D4B84D-0F5F-2DE9-6B51-F489582AE620}"/>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solidFill>
              <a:srgbClr val="FFFFFF"/>
            </a:solidFill>
            <a:ln w="9525" cap="flat">
              <a:noFill/>
              <a:prstDash val="solid"/>
              <a:miter/>
            </a:ln>
          </p:spPr>
          <p:txBody>
            <a:bodyPr rtlCol="0" anchor="ctr"/>
            <a:lstStyle/>
            <a:p>
              <a:endParaRPr lang="sv-SE" dirty="0"/>
            </a:p>
          </p:txBody>
        </p:sp>
      </p:grpSp>
      <p:grpSp>
        <p:nvGrpSpPr>
          <p:cNvPr id="18" name="Group 17">
            <a:extLst>
              <a:ext uri="{FF2B5EF4-FFF2-40B4-BE49-F238E27FC236}">
                <a16:creationId xmlns:a16="http://schemas.microsoft.com/office/drawing/2014/main" id="{13438F84-CAFA-2F97-7A37-338875B8C366}"/>
              </a:ext>
            </a:extLst>
          </p:cNvPr>
          <p:cNvGrpSpPr/>
          <p:nvPr userDrawn="1"/>
        </p:nvGrpSpPr>
        <p:grpSpPr>
          <a:xfrm>
            <a:off x="453865" y="6251011"/>
            <a:ext cx="1355885" cy="324730"/>
            <a:chOff x="449103" y="5733781"/>
            <a:chExt cx="1372773" cy="328775"/>
          </a:xfrm>
        </p:grpSpPr>
        <p:sp>
          <p:nvSpPr>
            <p:cNvPr id="19" name="Freeform: Shape 18">
              <a:extLst>
                <a:ext uri="{FF2B5EF4-FFF2-40B4-BE49-F238E27FC236}">
                  <a16:creationId xmlns:a16="http://schemas.microsoft.com/office/drawing/2014/main" id="{24DF051C-4C09-3284-5FE6-64D543B8CC4D}"/>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0" name="Graphic 7">
              <a:extLst>
                <a:ext uri="{FF2B5EF4-FFF2-40B4-BE49-F238E27FC236}">
                  <a16:creationId xmlns:a16="http://schemas.microsoft.com/office/drawing/2014/main" id="{394E4B0E-9F22-1C9C-E3ED-E415E5647EE8}"/>
                </a:ext>
              </a:extLst>
            </p:cNvPr>
            <p:cNvGrpSpPr/>
            <p:nvPr/>
          </p:nvGrpSpPr>
          <p:grpSpPr>
            <a:xfrm>
              <a:off x="522988" y="5733781"/>
              <a:ext cx="249633" cy="119185"/>
              <a:chOff x="522988" y="5733781"/>
              <a:chExt cx="249633" cy="119185"/>
            </a:xfrm>
            <a:solidFill>
              <a:srgbClr val="FFFFFF"/>
            </a:solidFill>
          </p:grpSpPr>
          <p:sp>
            <p:nvSpPr>
              <p:cNvPr id="52" name="Freeform: Shape 51">
                <a:extLst>
                  <a:ext uri="{FF2B5EF4-FFF2-40B4-BE49-F238E27FC236}">
                    <a16:creationId xmlns:a16="http://schemas.microsoft.com/office/drawing/2014/main" id="{A32123AB-1D9A-9103-ED97-E30F3FB357F2}"/>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solidFill>
                <a:srgbClr val="FFFFFF"/>
              </a:solid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29B5D563-3073-D374-4AB7-FBE5460FEA8F}"/>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solidFill>
                <a:srgbClr val="FFFFFF"/>
              </a:solid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A1B9B362-98EA-4E40-1857-77EF32C076AA}"/>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solidFill>
                <a:srgbClr val="FFFFFF"/>
              </a:solidFill>
              <a:ln w="2765" cap="flat">
                <a:noFill/>
                <a:prstDash val="solid"/>
                <a:miter/>
              </a:ln>
            </p:spPr>
            <p:txBody>
              <a:bodyPr rtlCol="0" anchor="ctr"/>
              <a:lstStyle/>
              <a:p>
                <a:endParaRPr lang="sv-SE" dirty="0"/>
              </a:p>
            </p:txBody>
          </p:sp>
        </p:grpSp>
        <p:sp>
          <p:nvSpPr>
            <p:cNvPr id="21" name="Freeform: Shape 20">
              <a:extLst>
                <a:ext uri="{FF2B5EF4-FFF2-40B4-BE49-F238E27FC236}">
                  <a16:creationId xmlns:a16="http://schemas.microsoft.com/office/drawing/2014/main" id="{4A213B43-4EF5-AF82-01E1-7A2966DA8312}"/>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solidFill>
              <a:srgbClr val="FFFFFF"/>
            </a:solid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E484F359-5BB3-9695-FBAC-E618F79DC907}"/>
                </a:ext>
              </a:extLst>
            </p:cNvPr>
            <p:cNvGrpSpPr/>
            <p:nvPr/>
          </p:nvGrpSpPr>
          <p:grpSpPr>
            <a:xfrm>
              <a:off x="832449" y="5733863"/>
              <a:ext cx="688241" cy="154329"/>
              <a:chOff x="832449" y="5733863"/>
              <a:chExt cx="688241" cy="154329"/>
            </a:xfrm>
            <a:solidFill>
              <a:srgbClr val="FFFFFF"/>
            </a:solidFill>
          </p:grpSpPr>
          <p:sp>
            <p:nvSpPr>
              <p:cNvPr id="44" name="Freeform: Shape 43">
                <a:extLst>
                  <a:ext uri="{FF2B5EF4-FFF2-40B4-BE49-F238E27FC236}">
                    <a16:creationId xmlns:a16="http://schemas.microsoft.com/office/drawing/2014/main" id="{979506C0-59C4-9B5D-BB7E-85BFA403AD30}"/>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16AC0D1B-3C63-2ED4-12BD-DEE0630BCE3E}"/>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84A48785-BB29-1E67-048E-F1D4581CE879}"/>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1EFBDC76-61F9-C421-664F-E83A2B151159}"/>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solidFill>
                <a:srgbClr val="FFFFFF"/>
              </a:solid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A9F39D05-2947-7FF3-837C-7CC8EE1AEBB5}"/>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solidFill>
                <a:srgbClr val="FFFFFF"/>
              </a:solid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F03594C0-8F0C-B045-37EF-146B08EC21ED}"/>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solidFill>
                <a:srgbClr val="FFFFFF"/>
              </a:solid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F2E15332-5CF2-EA52-1D67-2706E93DD17A}"/>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solidFill>
                <a:srgbClr val="FFFFFF"/>
              </a:solid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DB41FC89-B209-E201-A81B-6CA6A144C3ED}"/>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solidFill>
                <a:srgbClr val="FFFFFF"/>
              </a:solid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931B44AA-1C31-A250-D8A8-91F7DE2360DF}"/>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solidFill>
              <a:srgbClr val="FFFFFF"/>
            </a:solidFill>
            <a:ln w="2765" cap="flat">
              <a:noFill/>
              <a:prstDash val="solid"/>
              <a:miter/>
            </a:ln>
          </p:spPr>
          <p:txBody>
            <a:bodyPr rtlCol="0" anchor="ctr"/>
            <a:lstStyle/>
            <a:p>
              <a:endParaRPr lang="sv-SE" dirty="0"/>
            </a:p>
          </p:txBody>
        </p:sp>
        <p:grpSp>
          <p:nvGrpSpPr>
            <p:cNvPr id="24" name="Graphic 7">
              <a:extLst>
                <a:ext uri="{FF2B5EF4-FFF2-40B4-BE49-F238E27FC236}">
                  <a16:creationId xmlns:a16="http://schemas.microsoft.com/office/drawing/2014/main" id="{19BFFA11-9C95-416D-2082-58B16DD7CF49}"/>
                </a:ext>
              </a:extLst>
            </p:cNvPr>
            <p:cNvGrpSpPr/>
            <p:nvPr/>
          </p:nvGrpSpPr>
          <p:grpSpPr>
            <a:xfrm>
              <a:off x="1571663" y="5774238"/>
              <a:ext cx="161856" cy="113899"/>
              <a:chOff x="1571663" y="5774238"/>
              <a:chExt cx="161856" cy="113899"/>
            </a:xfrm>
            <a:solidFill>
              <a:srgbClr val="FFFFFF"/>
            </a:solidFill>
          </p:grpSpPr>
          <p:sp>
            <p:nvSpPr>
              <p:cNvPr id="42" name="Freeform: Shape 41">
                <a:extLst>
                  <a:ext uri="{FF2B5EF4-FFF2-40B4-BE49-F238E27FC236}">
                    <a16:creationId xmlns:a16="http://schemas.microsoft.com/office/drawing/2014/main" id="{6C5F58B2-E14F-DF93-E49B-3C594CC6B943}"/>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solidFill>
                <a:srgbClr val="FFFFFF"/>
              </a:solid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189379A9-AD2F-0F69-CC76-D3455D0BA013}"/>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grpSp>
        <p:sp>
          <p:nvSpPr>
            <p:cNvPr id="25" name="Freeform: Shape 24">
              <a:extLst>
                <a:ext uri="{FF2B5EF4-FFF2-40B4-BE49-F238E27FC236}">
                  <a16:creationId xmlns:a16="http://schemas.microsoft.com/office/drawing/2014/main" id="{3FA11219-68F7-4665-4880-8EBB6FBCD8FD}"/>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solidFill>
              <a:srgbClr val="FFFFFF"/>
            </a:solidFill>
            <a:ln w="2765"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59C40F05-FFD5-A42D-E0F2-89005233A1CF}"/>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solidFill>
              <a:srgbClr val="FFFFFF"/>
            </a:solid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0A5A8681-95D2-907B-9A5C-05E67DBF113F}"/>
                </a:ext>
              </a:extLst>
            </p:cNvPr>
            <p:cNvGrpSpPr/>
            <p:nvPr/>
          </p:nvGrpSpPr>
          <p:grpSpPr>
            <a:xfrm>
              <a:off x="523293" y="5924167"/>
              <a:ext cx="214959" cy="103273"/>
              <a:chOff x="852594" y="5924167"/>
              <a:chExt cx="214959" cy="103273"/>
            </a:xfrm>
            <a:solidFill>
              <a:srgbClr val="FFFFFF"/>
            </a:solidFill>
          </p:grpSpPr>
          <p:sp>
            <p:nvSpPr>
              <p:cNvPr id="39" name="Freeform: Shape 38">
                <a:extLst>
                  <a:ext uri="{FF2B5EF4-FFF2-40B4-BE49-F238E27FC236}">
                    <a16:creationId xmlns:a16="http://schemas.microsoft.com/office/drawing/2014/main" id="{6877C91E-9E73-3531-5992-16558208A8D7}"/>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20CBD3B1-6A40-D6DF-D987-9B298C151293}"/>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solidFill>
                <a:srgbClr val="FFFFFF"/>
              </a:solid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A93A12E7-3633-5A1B-D9D3-B72D65B748E1}"/>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solidFill>
                <a:srgbClr val="FFFFFF"/>
              </a:solid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61063962-060F-F195-52FF-69B4724E20F0}"/>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3CF70303-4D6A-47BA-D2D3-AD7A8F832F79}"/>
                </a:ext>
              </a:extLst>
            </p:cNvPr>
            <p:cNvGrpSpPr/>
            <p:nvPr/>
          </p:nvGrpSpPr>
          <p:grpSpPr>
            <a:xfrm>
              <a:off x="789530" y="5948823"/>
              <a:ext cx="157262" cy="113733"/>
              <a:chOff x="1118831" y="5948823"/>
              <a:chExt cx="157262" cy="113733"/>
            </a:xfrm>
            <a:solidFill>
              <a:srgbClr val="FFFFFF"/>
            </a:solidFill>
          </p:grpSpPr>
          <p:sp>
            <p:nvSpPr>
              <p:cNvPr id="37" name="Freeform: Shape 36">
                <a:extLst>
                  <a:ext uri="{FF2B5EF4-FFF2-40B4-BE49-F238E27FC236}">
                    <a16:creationId xmlns:a16="http://schemas.microsoft.com/office/drawing/2014/main" id="{0D583C04-A0DA-EF31-5C19-5CB12D8276BA}"/>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solidFill>
                <a:srgbClr val="FFFFFF"/>
              </a:solid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6B7694EC-FAF7-B853-50E0-0668699AA22E}"/>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solidFill>
                <a:srgbClr val="FFFFFF"/>
              </a:solid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C20C75D1-1F9C-1787-6524-4011A06622E6}"/>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solidFill>
              <a:srgbClr val="FFFFFF"/>
            </a:solidFill>
            <a:ln w="2765" cap="flat">
              <a:noFill/>
              <a:prstDash val="solid"/>
              <a:miter/>
            </a:ln>
          </p:spPr>
          <p:txBody>
            <a:bodyPr rtlCol="0" anchor="ctr"/>
            <a:lstStyle/>
            <a:p>
              <a:endParaRPr lang="sv-SE" dirty="0"/>
            </a:p>
          </p:txBody>
        </p:sp>
        <p:grpSp>
          <p:nvGrpSpPr>
            <p:cNvPr id="31" name="Graphic 7">
              <a:extLst>
                <a:ext uri="{FF2B5EF4-FFF2-40B4-BE49-F238E27FC236}">
                  <a16:creationId xmlns:a16="http://schemas.microsoft.com/office/drawing/2014/main" id="{F166C0AE-86DC-293B-356A-FF3C55759425}"/>
                </a:ext>
              </a:extLst>
            </p:cNvPr>
            <p:cNvGrpSpPr/>
            <p:nvPr/>
          </p:nvGrpSpPr>
          <p:grpSpPr>
            <a:xfrm>
              <a:off x="1043009" y="5924167"/>
              <a:ext cx="450147" cy="136895"/>
              <a:chOff x="1372310" y="5924167"/>
              <a:chExt cx="450147" cy="136895"/>
            </a:xfrm>
            <a:solidFill>
              <a:srgbClr val="FFFFFF"/>
            </a:solidFill>
          </p:grpSpPr>
          <p:sp>
            <p:nvSpPr>
              <p:cNvPr id="32" name="Freeform: Shape 31">
                <a:extLst>
                  <a:ext uri="{FF2B5EF4-FFF2-40B4-BE49-F238E27FC236}">
                    <a16:creationId xmlns:a16="http://schemas.microsoft.com/office/drawing/2014/main" id="{6155394D-028A-2162-748F-0052661DC773}"/>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solidFill>
                <a:srgbClr val="FFFFFF"/>
              </a:solid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040A2C7F-12FB-B558-CE80-3FDCDDCECFAD}"/>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solidFill>
                <a:srgbClr val="FFFFFF"/>
              </a:solid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CE4C72D5-44B4-1676-7487-28ED57B0465E}"/>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solidFill>
                <a:srgbClr val="FFFFFF"/>
              </a:solid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71021875-4D4C-E2D1-4959-B61D71AA63A4}"/>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solidFill>
                <a:srgbClr val="FFFFFF"/>
              </a:solid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2F4B3303-7A20-2ECC-90D6-14BA77C71B9E}"/>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solidFill>
                <a:srgbClr val="FFFFFF"/>
              </a:solidFill>
              <a:ln w="2765" cap="flat">
                <a:noFill/>
                <a:prstDash val="solid"/>
                <a:miter/>
              </a:ln>
            </p:spPr>
            <p:txBody>
              <a:bodyPr rtlCol="0" anchor="ctr"/>
              <a:lstStyle/>
              <a:p>
                <a:endParaRPr lang="sv-SE" dirty="0"/>
              </a:p>
            </p:txBody>
          </p:sp>
        </p:grpSp>
      </p:grpSp>
      <p:sp>
        <p:nvSpPr>
          <p:cNvPr id="57" name="Platshållare för rubrik 6">
            <a:extLst>
              <a:ext uri="{FF2B5EF4-FFF2-40B4-BE49-F238E27FC236}">
                <a16:creationId xmlns:a16="http://schemas.microsoft.com/office/drawing/2014/main" id="{8E3DCD4B-B645-90AE-7681-A15B8E07244C}"/>
              </a:ext>
            </a:extLst>
          </p:cNvPr>
          <p:cNvSpPr>
            <a:spLocks noGrp="1"/>
          </p:cNvSpPr>
          <p:nvPr>
            <p:ph type="title"/>
          </p:nvPr>
        </p:nvSpPr>
        <p:spPr>
          <a:xfrm>
            <a:off x="429026" y="476251"/>
            <a:ext cx="11313371" cy="976313"/>
          </a:xfrm>
          <a:prstGeom prst="rect">
            <a:avLst/>
          </a:prstGeom>
        </p:spPr>
        <p:txBody>
          <a:bodyPr vert="horz" lIns="0" tIns="0" rIns="0" bIns="0" rtlCol="0" anchor="b">
            <a:normAutofit/>
          </a:bodyPr>
          <a:lstStyle/>
          <a:p>
            <a:r>
              <a:rPr lang="sv-SE" dirty="0"/>
              <a:t>Rubrik</a:t>
            </a:r>
          </a:p>
        </p:txBody>
      </p:sp>
      <p:sp>
        <p:nvSpPr>
          <p:cNvPr id="58" name="Platshållare för text 8">
            <a:extLst>
              <a:ext uri="{FF2B5EF4-FFF2-40B4-BE49-F238E27FC236}">
                <a16:creationId xmlns:a16="http://schemas.microsoft.com/office/drawing/2014/main" id="{AD93A8C0-128C-AA69-F6ED-ABCD948CBE4D}"/>
              </a:ext>
            </a:extLst>
          </p:cNvPr>
          <p:cNvSpPr>
            <a:spLocks noGrp="1"/>
          </p:cNvSpPr>
          <p:nvPr>
            <p:ph type="body" idx="1"/>
          </p:nvPr>
        </p:nvSpPr>
        <p:spPr>
          <a:xfrm>
            <a:off x="453864" y="1990726"/>
            <a:ext cx="11288532" cy="398724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139882426"/>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09" r:id="rId14"/>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9875" indent="-269875" algn="l" defTabSz="914400" rtl="0" eaLnBrk="1" latinLnBrk="0" hangingPunct="1">
        <a:lnSpc>
          <a:spcPct val="100000"/>
        </a:lnSpc>
        <a:spcBef>
          <a:spcPts val="1000"/>
        </a:spcBef>
        <a:buSzPct val="110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SzPct val="11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4" userDrawn="1">
          <p15:clr>
            <a:srgbClr val="F26B43"/>
          </p15:clr>
        </p15:guide>
        <p15:guide id="4" orient="horz" pos="1254" userDrawn="1">
          <p15:clr>
            <a:srgbClr val="F26B43"/>
          </p15:clr>
        </p15:guide>
        <p15:guide id="5" pos="6698" userDrawn="1">
          <p15:clr>
            <a:srgbClr val="F26B43"/>
          </p15:clr>
        </p15:guide>
        <p15:guide id="6" pos="279" userDrawn="1">
          <p15:clr>
            <a:srgbClr val="F26B43"/>
          </p15:clr>
        </p15:guide>
        <p15:guide id="7" pos="740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10656093" y="157560"/>
            <a:ext cx="1109663" cy="161131"/>
          </a:xfrm>
          <a:prstGeom prst="rect">
            <a:avLst/>
          </a:prstGeom>
        </p:spPr>
        <p:txBody>
          <a:bodyPr vert="horz" lIns="0" tIns="0" rIns="0" bIns="0" rtlCol="0" anchor="t">
            <a:noAutofit/>
          </a:bodyPr>
          <a:lstStyle>
            <a:lvl1pPr algn="r">
              <a:defRPr sz="1200">
                <a:solidFill>
                  <a:schemeClr val="tx2"/>
                </a:solidFill>
              </a:defRPr>
            </a:lvl1pPr>
          </a:lstStyle>
          <a:p>
            <a:fld id="{68E3A3D9-A615-47FD-8A53-3B3370AFC4AE}" type="datetime1">
              <a:rPr lang="sv-SE" smtClean="0"/>
              <a:t>2024-06-04</a:t>
            </a:fld>
            <a:endParaRPr lang="sv-SE" dirty="0"/>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442913" y="138311"/>
            <a:ext cx="3296330" cy="264663"/>
          </a:xfrm>
          <a:prstGeom prst="rect">
            <a:avLst/>
          </a:prstGeom>
        </p:spPr>
        <p:txBody>
          <a:bodyPr vert="horz" lIns="0" tIns="0" rIns="0" bIns="0" rtlCol="0" anchor="t">
            <a:noAutofit/>
          </a:bodyPr>
          <a:lstStyle>
            <a:lvl1pPr algn="l">
              <a:defRPr sz="1200">
                <a:solidFill>
                  <a:schemeClr val="tx2"/>
                </a:solidFill>
              </a:defRPr>
            </a:lvl1pPr>
          </a:lstStyle>
          <a:p>
            <a:r>
              <a:rPr lang="sv-SE"/>
              <a:t>CAG</a:t>
            </a:r>
            <a:endParaRPr lang="sv-SE" dirty="0"/>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5591969" y="6291217"/>
            <a:ext cx="1008062" cy="256326"/>
          </a:xfrm>
          <a:prstGeom prst="rect">
            <a:avLst/>
          </a:prstGeom>
        </p:spPr>
        <p:txBody>
          <a:bodyPr vert="horz" lIns="0" tIns="0" rIns="0" bIns="0" rtlCol="0" anchor="ctr">
            <a:noAutofit/>
          </a:bodyPr>
          <a:lstStyle>
            <a:lvl1pPr algn="ctr">
              <a:defRPr sz="1200">
                <a:solidFill>
                  <a:schemeClr val="tx2"/>
                </a:solidFill>
              </a:defRPr>
            </a:lvl1pPr>
          </a:lstStyle>
          <a:p>
            <a:fld id="{20F5467F-CA83-4951-87CD-A29B72857444}" type="slidenum">
              <a:rPr lang="sv-SE" smtClean="0"/>
              <a:pPr/>
              <a:t>‹#›</a:t>
            </a:fld>
            <a:endParaRPr lang="sv-SE" dirty="0"/>
          </a:p>
        </p:txBody>
      </p:sp>
      <p:grpSp>
        <p:nvGrpSpPr>
          <p:cNvPr id="10" name="Graphic 8">
            <a:extLst>
              <a:ext uri="{FF2B5EF4-FFF2-40B4-BE49-F238E27FC236}">
                <a16:creationId xmlns:a16="http://schemas.microsoft.com/office/drawing/2014/main" id="{D349BEBF-8081-0DD4-3D11-C8BB13418919}"/>
              </a:ext>
            </a:extLst>
          </p:cNvPr>
          <p:cNvGrpSpPr/>
          <p:nvPr/>
        </p:nvGrpSpPr>
        <p:grpSpPr>
          <a:xfrm>
            <a:off x="10656093" y="6048375"/>
            <a:ext cx="1121569" cy="549925"/>
            <a:chOff x="9034498" y="4510087"/>
            <a:chExt cx="1690079" cy="828675"/>
          </a:xfrm>
          <a:solidFill>
            <a:schemeClr val="tx2"/>
          </a:solidFill>
        </p:grpSpPr>
        <p:sp>
          <p:nvSpPr>
            <p:cNvPr id="11" name="Freeform: Shape 10">
              <a:extLst>
                <a:ext uri="{FF2B5EF4-FFF2-40B4-BE49-F238E27FC236}">
                  <a16:creationId xmlns:a16="http://schemas.microsoft.com/office/drawing/2014/main" id="{F258E9D0-506D-4790-EEC1-C550255A24C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C8F52A94-0F30-8F80-E695-0E5EECDDD9A1}"/>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1AA5AE8C-F01E-716D-145C-8AD426489100}"/>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EBB262F-E901-0DD1-436B-0956A89B4EE7}"/>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C3D4B84D-0F5F-2DE9-6B51-F489582AE620}"/>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p>
          </p:txBody>
        </p:sp>
      </p:grpSp>
      <p:grpSp>
        <p:nvGrpSpPr>
          <p:cNvPr id="18" name="Group 17">
            <a:extLst>
              <a:ext uri="{FF2B5EF4-FFF2-40B4-BE49-F238E27FC236}">
                <a16:creationId xmlns:a16="http://schemas.microsoft.com/office/drawing/2014/main" id="{667E6892-C0C8-2178-DF36-6560F7BEE008}"/>
              </a:ext>
            </a:extLst>
          </p:cNvPr>
          <p:cNvGrpSpPr/>
          <p:nvPr userDrawn="1"/>
        </p:nvGrpSpPr>
        <p:grpSpPr>
          <a:xfrm>
            <a:off x="453865" y="6251011"/>
            <a:ext cx="1355885" cy="324730"/>
            <a:chOff x="449103" y="5733781"/>
            <a:chExt cx="1372773" cy="328775"/>
          </a:xfrm>
          <a:solidFill>
            <a:schemeClr val="tx2"/>
          </a:solidFill>
        </p:grpSpPr>
        <p:sp>
          <p:nvSpPr>
            <p:cNvPr id="19" name="Freeform: Shape 18">
              <a:extLst>
                <a:ext uri="{FF2B5EF4-FFF2-40B4-BE49-F238E27FC236}">
                  <a16:creationId xmlns:a16="http://schemas.microsoft.com/office/drawing/2014/main" id="{F044BEE4-E706-484A-D7DE-D3F935301840}"/>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grpFill/>
            <a:ln w="2765" cap="flat">
              <a:noFill/>
              <a:prstDash val="solid"/>
              <a:miter/>
            </a:ln>
          </p:spPr>
          <p:txBody>
            <a:bodyPr rtlCol="0" anchor="ctr"/>
            <a:lstStyle/>
            <a:p>
              <a:endParaRPr lang="sv-SE" dirty="0"/>
            </a:p>
          </p:txBody>
        </p:sp>
        <p:grpSp>
          <p:nvGrpSpPr>
            <p:cNvPr id="20" name="Graphic 7">
              <a:extLst>
                <a:ext uri="{FF2B5EF4-FFF2-40B4-BE49-F238E27FC236}">
                  <a16:creationId xmlns:a16="http://schemas.microsoft.com/office/drawing/2014/main" id="{1B4960F4-7AA9-5610-D665-65E040C485D3}"/>
                </a:ext>
              </a:extLst>
            </p:cNvPr>
            <p:cNvGrpSpPr/>
            <p:nvPr/>
          </p:nvGrpSpPr>
          <p:grpSpPr>
            <a:xfrm>
              <a:off x="522988" y="5733781"/>
              <a:ext cx="249633" cy="119185"/>
              <a:chOff x="522988" y="5733781"/>
              <a:chExt cx="249633" cy="119185"/>
            </a:xfrm>
            <a:grpFill/>
          </p:grpSpPr>
          <p:sp>
            <p:nvSpPr>
              <p:cNvPr id="52" name="Freeform: Shape 51">
                <a:extLst>
                  <a:ext uri="{FF2B5EF4-FFF2-40B4-BE49-F238E27FC236}">
                    <a16:creationId xmlns:a16="http://schemas.microsoft.com/office/drawing/2014/main" id="{0DD86840-4ABA-1AD3-AF00-2CF236991B2C}"/>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grp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EFC8036B-3490-F61C-ED7A-8D41AA7325E2}"/>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grp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D8D0B4FC-AE33-CACC-DFCB-90D6F8D2D067}"/>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grpFill/>
              <a:ln w="2765" cap="flat">
                <a:noFill/>
                <a:prstDash val="solid"/>
                <a:miter/>
              </a:ln>
            </p:spPr>
            <p:txBody>
              <a:bodyPr rtlCol="0" anchor="ctr"/>
              <a:lstStyle/>
              <a:p>
                <a:endParaRPr lang="sv-SE" dirty="0"/>
              </a:p>
            </p:txBody>
          </p:sp>
        </p:grpSp>
        <p:sp>
          <p:nvSpPr>
            <p:cNvPr id="21" name="Freeform: Shape 20">
              <a:extLst>
                <a:ext uri="{FF2B5EF4-FFF2-40B4-BE49-F238E27FC236}">
                  <a16:creationId xmlns:a16="http://schemas.microsoft.com/office/drawing/2014/main" id="{B3A8F9D5-7553-9BAA-A8D1-273A1E8B0EF6}"/>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grp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2BF1B257-2C6A-2D80-C3F5-F4461871A4B2}"/>
                </a:ext>
              </a:extLst>
            </p:cNvPr>
            <p:cNvGrpSpPr/>
            <p:nvPr/>
          </p:nvGrpSpPr>
          <p:grpSpPr>
            <a:xfrm>
              <a:off x="832449" y="5733863"/>
              <a:ext cx="688241" cy="154329"/>
              <a:chOff x="832449" y="5733863"/>
              <a:chExt cx="688241" cy="154329"/>
            </a:xfrm>
            <a:grpFill/>
          </p:grpSpPr>
          <p:sp>
            <p:nvSpPr>
              <p:cNvPr id="44" name="Freeform: Shape 43">
                <a:extLst>
                  <a:ext uri="{FF2B5EF4-FFF2-40B4-BE49-F238E27FC236}">
                    <a16:creationId xmlns:a16="http://schemas.microsoft.com/office/drawing/2014/main" id="{DC5BA287-FD08-4D3A-C57F-D97029EA17DD}"/>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grp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05A01BA0-5017-FCE0-ED90-8B0D4FC312D9}"/>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6862532A-D5CE-8FFD-4261-FC4C14867237}"/>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grp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86C2D3CB-42A7-94AF-C01E-6ED53348046A}"/>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grp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C9F1600B-6724-E1D0-8CA8-37964CB61F23}"/>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grp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69081B41-F970-50EF-4198-323BA74008CD}"/>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grp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6861DC77-D7E7-CF4C-D6C9-EF6DD3C44604}"/>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grp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9BC62F68-FF8F-6F45-1F75-88A945AD18F6}"/>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grp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9B4BB8C1-5272-65E7-1179-27924D283345}"/>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grpFill/>
            <a:ln w="2765" cap="flat">
              <a:noFill/>
              <a:prstDash val="solid"/>
              <a:miter/>
            </a:ln>
          </p:spPr>
          <p:txBody>
            <a:bodyPr rtlCol="0" anchor="ctr"/>
            <a:lstStyle/>
            <a:p>
              <a:endParaRPr lang="sv-SE" dirty="0"/>
            </a:p>
          </p:txBody>
        </p:sp>
        <p:grpSp>
          <p:nvGrpSpPr>
            <p:cNvPr id="24" name="Graphic 7">
              <a:extLst>
                <a:ext uri="{FF2B5EF4-FFF2-40B4-BE49-F238E27FC236}">
                  <a16:creationId xmlns:a16="http://schemas.microsoft.com/office/drawing/2014/main" id="{880C4BCE-E730-1216-ECC9-BA07EB228506}"/>
                </a:ext>
              </a:extLst>
            </p:cNvPr>
            <p:cNvGrpSpPr/>
            <p:nvPr/>
          </p:nvGrpSpPr>
          <p:grpSpPr>
            <a:xfrm>
              <a:off x="1571663" y="5774238"/>
              <a:ext cx="161856" cy="113899"/>
              <a:chOff x="1571663" y="5774238"/>
              <a:chExt cx="161856" cy="113899"/>
            </a:xfrm>
            <a:grpFill/>
          </p:grpSpPr>
          <p:sp>
            <p:nvSpPr>
              <p:cNvPr id="42" name="Freeform: Shape 41">
                <a:extLst>
                  <a:ext uri="{FF2B5EF4-FFF2-40B4-BE49-F238E27FC236}">
                    <a16:creationId xmlns:a16="http://schemas.microsoft.com/office/drawing/2014/main" id="{672B082F-CCCC-EE2E-B78A-A51FBDEB6EC3}"/>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grp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B4986868-7DE3-F4F9-C40E-9D34C73CB65C}"/>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grpSp>
        <p:sp>
          <p:nvSpPr>
            <p:cNvPr id="25" name="Freeform: Shape 24">
              <a:extLst>
                <a:ext uri="{FF2B5EF4-FFF2-40B4-BE49-F238E27FC236}">
                  <a16:creationId xmlns:a16="http://schemas.microsoft.com/office/drawing/2014/main" id="{810BC379-68AC-D9F9-4EB2-F415B63ED9AD}"/>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grpFill/>
            <a:ln w="2765"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E018C176-B770-B3EF-EA72-46B4500CDE08}"/>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grp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2EF5AA2C-9B1C-9FEC-ABF5-BDAA188EB276}"/>
                </a:ext>
              </a:extLst>
            </p:cNvPr>
            <p:cNvGrpSpPr/>
            <p:nvPr/>
          </p:nvGrpSpPr>
          <p:grpSpPr>
            <a:xfrm>
              <a:off x="523293" y="5924167"/>
              <a:ext cx="214959" cy="103273"/>
              <a:chOff x="852594" y="5924167"/>
              <a:chExt cx="214959" cy="103273"/>
            </a:xfrm>
            <a:grpFill/>
          </p:grpSpPr>
          <p:sp>
            <p:nvSpPr>
              <p:cNvPr id="39" name="Freeform: Shape 38">
                <a:extLst>
                  <a:ext uri="{FF2B5EF4-FFF2-40B4-BE49-F238E27FC236}">
                    <a16:creationId xmlns:a16="http://schemas.microsoft.com/office/drawing/2014/main" id="{D516E590-9296-BD41-46D8-49D0207712D9}"/>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A297ADDE-EFE6-815A-6630-7447E994F3A2}"/>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grp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9EBDFFFE-45FE-CCF9-5084-669599B48772}"/>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grp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4A6B4C16-6AD0-45DC-8C95-0B5844456EE5}"/>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3B6F617D-445C-8681-9E57-8467C67B9065}"/>
                </a:ext>
              </a:extLst>
            </p:cNvPr>
            <p:cNvGrpSpPr/>
            <p:nvPr/>
          </p:nvGrpSpPr>
          <p:grpSpPr>
            <a:xfrm>
              <a:off x="789530" y="5948823"/>
              <a:ext cx="157262" cy="113733"/>
              <a:chOff x="1118831" y="5948823"/>
              <a:chExt cx="157262" cy="113733"/>
            </a:xfrm>
            <a:grpFill/>
          </p:grpSpPr>
          <p:sp>
            <p:nvSpPr>
              <p:cNvPr id="37" name="Freeform: Shape 36">
                <a:extLst>
                  <a:ext uri="{FF2B5EF4-FFF2-40B4-BE49-F238E27FC236}">
                    <a16:creationId xmlns:a16="http://schemas.microsoft.com/office/drawing/2014/main" id="{7703BC3B-6DC3-D4C6-828C-4FE6870B6396}"/>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grp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958E065D-B2D7-1673-9B34-BB68F6838BCE}"/>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grp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5229578E-D6C0-9A14-D141-92316CFDD184}"/>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p>
          </p:txBody>
        </p:sp>
        <p:grpSp>
          <p:nvGrpSpPr>
            <p:cNvPr id="31" name="Graphic 7">
              <a:extLst>
                <a:ext uri="{FF2B5EF4-FFF2-40B4-BE49-F238E27FC236}">
                  <a16:creationId xmlns:a16="http://schemas.microsoft.com/office/drawing/2014/main" id="{EED58858-55E3-F0C4-FB96-98B1A76DB5A9}"/>
                </a:ext>
              </a:extLst>
            </p:cNvPr>
            <p:cNvGrpSpPr/>
            <p:nvPr/>
          </p:nvGrpSpPr>
          <p:grpSpPr>
            <a:xfrm>
              <a:off x="1043009" y="5924167"/>
              <a:ext cx="450147" cy="136895"/>
              <a:chOff x="1372310" y="5924167"/>
              <a:chExt cx="450147" cy="136895"/>
            </a:xfrm>
            <a:grpFill/>
          </p:grpSpPr>
          <p:sp>
            <p:nvSpPr>
              <p:cNvPr id="32" name="Freeform: Shape 31">
                <a:extLst>
                  <a:ext uri="{FF2B5EF4-FFF2-40B4-BE49-F238E27FC236}">
                    <a16:creationId xmlns:a16="http://schemas.microsoft.com/office/drawing/2014/main" id="{C7AC86F3-F4D3-09DE-15FE-AFDF9940F991}"/>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grp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D24C7162-54B9-CC9E-2755-D5D8267324C8}"/>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grp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466B75BC-1E6F-2376-2A92-2268CB3CDAD9}"/>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00B0E335-822E-46EB-2153-E3349A15C619}"/>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grp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D4EA5E3F-4831-62D1-0F13-7BD39A5A7CF4}"/>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grpFill/>
              <a:ln w="2765" cap="flat">
                <a:noFill/>
                <a:prstDash val="solid"/>
                <a:miter/>
              </a:ln>
            </p:spPr>
            <p:txBody>
              <a:bodyPr rtlCol="0" anchor="ctr"/>
              <a:lstStyle/>
              <a:p>
                <a:endParaRPr lang="sv-SE" dirty="0"/>
              </a:p>
            </p:txBody>
          </p:sp>
        </p:grpSp>
      </p:grpSp>
      <p:sp>
        <p:nvSpPr>
          <p:cNvPr id="57" name="Platshållare för rubrik 6">
            <a:extLst>
              <a:ext uri="{FF2B5EF4-FFF2-40B4-BE49-F238E27FC236}">
                <a16:creationId xmlns:a16="http://schemas.microsoft.com/office/drawing/2014/main" id="{43199427-7F7D-9EC9-0033-337579FC5F44}"/>
              </a:ext>
            </a:extLst>
          </p:cNvPr>
          <p:cNvSpPr>
            <a:spLocks noGrp="1"/>
          </p:cNvSpPr>
          <p:nvPr>
            <p:ph type="title"/>
          </p:nvPr>
        </p:nvSpPr>
        <p:spPr>
          <a:xfrm>
            <a:off x="429026" y="476251"/>
            <a:ext cx="11313371" cy="976313"/>
          </a:xfrm>
          <a:prstGeom prst="rect">
            <a:avLst/>
          </a:prstGeom>
        </p:spPr>
        <p:txBody>
          <a:bodyPr vert="horz" lIns="0" tIns="0" rIns="0" bIns="0" rtlCol="0" anchor="b">
            <a:normAutofit/>
          </a:bodyPr>
          <a:lstStyle/>
          <a:p>
            <a:r>
              <a:rPr lang="sv-SE" dirty="0"/>
              <a:t>Rubrik</a:t>
            </a:r>
          </a:p>
        </p:txBody>
      </p:sp>
      <p:sp>
        <p:nvSpPr>
          <p:cNvPr id="58" name="Platshållare för text 8">
            <a:extLst>
              <a:ext uri="{FF2B5EF4-FFF2-40B4-BE49-F238E27FC236}">
                <a16:creationId xmlns:a16="http://schemas.microsoft.com/office/drawing/2014/main" id="{77A1F657-9607-B7AE-05CB-CC8A3522DBBA}"/>
              </a:ext>
            </a:extLst>
          </p:cNvPr>
          <p:cNvSpPr>
            <a:spLocks noGrp="1"/>
          </p:cNvSpPr>
          <p:nvPr>
            <p:ph type="body" idx="1"/>
          </p:nvPr>
        </p:nvSpPr>
        <p:spPr>
          <a:xfrm>
            <a:off x="453864" y="1990726"/>
            <a:ext cx="11288532" cy="398724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6303337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4" r:id="rId5"/>
    <p:sldLayoutId id="2147483685" r:id="rId6"/>
    <p:sldLayoutId id="2147483682" r:id="rId7"/>
    <p:sldLayoutId id="2147483705" r:id="rId8"/>
    <p:sldLayoutId id="2147483683" r:id="rId9"/>
    <p:sldLayoutId id="2147483686" r:id="rId10"/>
    <p:sldLayoutId id="2147483687" r:id="rId11"/>
    <p:sldLayoutId id="2147483688" r:id="rId12"/>
    <p:sldLayoutId id="2147483689" r:id="rId13"/>
    <p:sldLayoutId id="2147483710" r:id="rId14"/>
  </p:sldLayoutIdLst>
  <p:hf sldNum="0"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1000"/>
        </a:spcBef>
        <a:buSzPct val="110000"/>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110000"/>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14" userDrawn="1">
          <p15:clr>
            <a:srgbClr val="F26B43"/>
          </p15:clr>
        </p15:guide>
        <p15:guide id="4" orient="horz" pos="1254" userDrawn="1">
          <p15:clr>
            <a:srgbClr val="F26B43"/>
          </p15:clr>
        </p15:guide>
        <p15:guide id="5" pos="6698" userDrawn="1">
          <p15:clr>
            <a:srgbClr val="F26B43"/>
          </p15:clr>
        </p15:guide>
        <p15:guide id="6" pos="279" userDrawn="1">
          <p15:clr>
            <a:srgbClr val="F26B43"/>
          </p15:clr>
        </p15:guide>
        <p15:guide id="7" pos="7401"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10656093" y="157560"/>
            <a:ext cx="1109663" cy="161131"/>
          </a:xfrm>
          <a:prstGeom prst="rect">
            <a:avLst/>
          </a:prstGeom>
        </p:spPr>
        <p:txBody>
          <a:bodyPr vert="horz" lIns="0" tIns="0" rIns="0" bIns="0" rtlCol="0" anchor="t">
            <a:noAutofit/>
          </a:bodyPr>
          <a:lstStyle>
            <a:lvl1pPr algn="r">
              <a:defRPr sz="1200">
                <a:solidFill>
                  <a:schemeClr val="tx2"/>
                </a:solidFill>
              </a:defRPr>
            </a:lvl1pPr>
          </a:lstStyle>
          <a:p>
            <a:fld id="{68E3A3D9-A615-47FD-8A53-3B3370AFC4AE}" type="datetime1">
              <a:rPr lang="sv-SE" smtClean="0"/>
              <a:t>2024-06-04</a:t>
            </a:fld>
            <a:endParaRPr lang="sv-SE" dirty="0"/>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442913" y="138311"/>
            <a:ext cx="3296330" cy="264663"/>
          </a:xfrm>
          <a:prstGeom prst="rect">
            <a:avLst/>
          </a:prstGeom>
        </p:spPr>
        <p:txBody>
          <a:bodyPr vert="horz" lIns="0" tIns="0" rIns="0" bIns="0" rtlCol="0" anchor="t">
            <a:noAutofit/>
          </a:bodyPr>
          <a:lstStyle>
            <a:lvl1pPr algn="l">
              <a:defRPr sz="1200">
                <a:solidFill>
                  <a:schemeClr val="tx2"/>
                </a:solidFill>
              </a:defRPr>
            </a:lvl1pPr>
          </a:lstStyle>
          <a:p>
            <a:r>
              <a:rPr lang="sv-SE"/>
              <a:t>CAG</a:t>
            </a:r>
            <a:endParaRPr lang="sv-SE" dirty="0"/>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5591969" y="6291217"/>
            <a:ext cx="1008062" cy="256326"/>
          </a:xfrm>
          <a:prstGeom prst="rect">
            <a:avLst/>
          </a:prstGeom>
        </p:spPr>
        <p:txBody>
          <a:bodyPr vert="horz" lIns="0" tIns="0" rIns="0" bIns="0" rtlCol="0" anchor="ctr">
            <a:noAutofit/>
          </a:bodyPr>
          <a:lstStyle>
            <a:lvl1pPr algn="ctr">
              <a:defRPr sz="1200">
                <a:solidFill>
                  <a:schemeClr val="tx2"/>
                </a:solidFill>
              </a:defRPr>
            </a:lvl1pPr>
          </a:lstStyle>
          <a:p>
            <a:fld id="{20F5467F-CA83-4951-87CD-A29B72857444}" type="slidenum">
              <a:rPr lang="sv-SE" smtClean="0"/>
              <a:pPr/>
              <a:t>‹#›</a:t>
            </a:fld>
            <a:endParaRPr lang="sv-SE" dirty="0"/>
          </a:p>
        </p:txBody>
      </p:sp>
      <p:grpSp>
        <p:nvGrpSpPr>
          <p:cNvPr id="10" name="Graphic 8">
            <a:extLst>
              <a:ext uri="{FF2B5EF4-FFF2-40B4-BE49-F238E27FC236}">
                <a16:creationId xmlns:a16="http://schemas.microsoft.com/office/drawing/2014/main" id="{D349BEBF-8081-0DD4-3D11-C8BB13418919}"/>
              </a:ext>
            </a:extLst>
          </p:cNvPr>
          <p:cNvGrpSpPr/>
          <p:nvPr/>
        </p:nvGrpSpPr>
        <p:grpSpPr>
          <a:xfrm>
            <a:off x="10656093" y="6048375"/>
            <a:ext cx="1121569" cy="549925"/>
            <a:chOff x="9034498" y="4510087"/>
            <a:chExt cx="1690079" cy="828675"/>
          </a:xfrm>
          <a:solidFill>
            <a:schemeClr val="tx2"/>
          </a:solidFill>
        </p:grpSpPr>
        <p:sp>
          <p:nvSpPr>
            <p:cNvPr id="11" name="Freeform: Shape 10">
              <a:extLst>
                <a:ext uri="{FF2B5EF4-FFF2-40B4-BE49-F238E27FC236}">
                  <a16:creationId xmlns:a16="http://schemas.microsoft.com/office/drawing/2014/main" id="{F258E9D0-506D-4790-EEC1-C550255A24CE}"/>
                </a:ext>
              </a:extLst>
            </p:cNvPr>
            <p:cNvSpPr/>
            <p:nvPr/>
          </p:nvSpPr>
          <p:spPr>
            <a:xfrm>
              <a:off x="9520236" y="4535613"/>
              <a:ext cx="525875" cy="518541"/>
            </a:xfrm>
            <a:custGeom>
              <a:avLst/>
              <a:gdLst>
                <a:gd name="connsiteX0" fmla="*/ 259493 w 525875"/>
                <a:gd name="connsiteY0" fmla="*/ 373369 h 518541"/>
                <a:gd name="connsiteX1" fmla="*/ 144621 w 525875"/>
                <a:gd name="connsiteY1" fmla="*/ 258688 h 518541"/>
                <a:gd name="connsiteX2" fmla="*/ 144621 w 525875"/>
                <a:gd name="connsiteY2" fmla="*/ 258593 h 518541"/>
                <a:gd name="connsiteX3" fmla="*/ 259493 w 525875"/>
                <a:gd name="connsiteY3" fmla="*/ 143721 h 518541"/>
                <a:gd name="connsiteX4" fmla="*/ 374269 w 525875"/>
                <a:gd name="connsiteY4" fmla="*/ 258498 h 518541"/>
                <a:gd name="connsiteX5" fmla="*/ 374269 w 525875"/>
                <a:gd name="connsiteY5" fmla="*/ 258593 h 518541"/>
                <a:gd name="connsiteX6" fmla="*/ 260446 w 525875"/>
                <a:gd name="connsiteY6" fmla="*/ 373369 h 518541"/>
                <a:gd name="connsiteX7" fmla="*/ 259493 w 525875"/>
                <a:gd name="connsiteY7" fmla="*/ 373369 h 518541"/>
                <a:gd name="connsiteX8" fmla="*/ 397891 w 525875"/>
                <a:gd name="connsiteY8" fmla="*/ 39994 h 518541"/>
                <a:gd name="connsiteX9" fmla="*/ 259493 w 525875"/>
                <a:gd name="connsiteY9" fmla="*/ -297 h 518541"/>
                <a:gd name="connsiteX10" fmla="*/ 222 w 525875"/>
                <a:gd name="connsiteY10" fmla="*/ 258783 h 518541"/>
                <a:gd name="connsiteX11" fmla="*/ 222 w 525875"/>
                <a:gd name="connsiteY11" fmla="*/ 258974 h 518541"/>
                <a:gd name="connsiteX12" fmla="*/ 259493 w 525875"/>
                <a:gd name="connsiteY12" fmla="*/ 518244 h 518541"/>
                <a:gd name="connsiteX13" fmla="*/ 397891 w 525875"/>
                <a:gd name="connsiteY13" fmla="*/ 477858 h 518541"/>
                <a:gd name="connsiteX14" fmla="*/ 419513 w 525875"/>
                <a:gd name="connsiteY14" fmla="*/ 498718 h 518541"/>
                <a:gd name="connsiteX15" fmla="*/ 526098 w 525875"/>
                <a:gd name="connsiteY15" fmla="*/ 498718 h 518541"/>
                <a:gd name="connsiteX16" fmla="*/ 526098 w 525875"/>
                <a:gd name="connsiteY16" fmla="*/ 18753 h 518541"/>
                <a:gd name="connsiteX17" fmla="*/ 419513 w 525875"/>
                <a:gd name="connsiteY17" fmla="*/ 18753 h 518541"/>
                <a:gd name="connsiteX18" fmla="*/ 397891 w 525875"/>
                <a:gd name="connsiteY18" fmla="*/ 39613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5875" h="518541">
                  <a:moveTo>
                    <a:pt x="259493" y="373369"/>
                  </a:moveTo>
                  <a:cubicBezTo>
                    <a:pt x="196104" y="373426"/>
                    <a:pt x="144679" y="322077"/>
                    <a:pt x="144621" y="258688"/>
                  </a:cubicBezTo>
                  <a:cubicBezTo>
                    <a:pt x="144621" y="258660"/>
                    <a:pt x="144621" y="258622"/>
                    <a:pt x="144621" y="258593"/>
                  </a:cubicBezTo>
                  <a:cubicBezTo>
                    <a:pt x="144621" y="195147"/>
                    <a:pt x="196047" y="143721"/>
                    <a:pt x="259493" y="143721"/>
                  </a:cubicBezTo>
                  <a:cubicBezTo>
                    <a:pt x="322882" y="143721"/>
                    <a:pt x="374269" y="195109"/>
                    <a:pt x="374269" y="258498"/>
                  </a:cubicBezTo>
                  <a:cubicBezTo>
                    <a:pt x="374269" y="258526"/>
                    <a:pt x="374269" y="258564"/>
                    <a:pt x="374269" y="258593"/>
                  </a:cubicBezTo>
                  <a:cubicBezTo>
                    <a:pt x="374536" y="321715"/>
                    <a:pt x="323577" y="373102"/>
                    <a:pt x="260446" y="373369"/>
                  </a:cubicBezTo>
                  <a:cubicBezTo>
                    <a:pt x="260131" y="373369"/>
                    <a:pt x="259807" y="373369"/>
                    <a:pt x="259493" y="373369"/>
                  </a:cubicBezTo>
                  <a:moveTo>
                    <a:pt x="397891" y="39994"/>
                  </a:moveTo>
                  <a:cubicBezTo>
                    <a:pt x="356543" y="13648"/>
                    <a:pt x="308528" y="-335"/>
                    <a:pt x="259493" y="-297"/>
                  </a:cubicBezTo>
                  <a:cubicBezTo>
                    <a:pt x="116351" y="-354"/>
                    <a:pt x="280" y="115642"/>
                    <a:pt x="222" y="258783"/>
                  </a:cubicBezTo>
                  <a:cubicBezTo>
                    <a:pt x="222" y="258850"/>
                    <a:pt x="222" y="258907"/>
                    <a:pt x="222" y="258974"/>
                  </a:cubicBezTo>
                  <a:cubicBezTo>
                    <a:pt x="222" y="402163"/>
                    <a:pt x="116304" y="518244"/>
                    <a:pt x="259493" y="518244"/>
                  </a:cubicBezTo>
                  <a:cubicBezTo>
                    <a:pt x="308537" y="518254"/>
                    <a:pt x="356553" y="504243"/>
                    <a:pt x="397891" y="477858"/>
                  </a:cubicBezTo>
                  <a:cubicBezTo>
                    <a:pt x="407416" y="490527"/>
                    <a:pt x="402654" y="498718"/>
                    <a:pt x="419513" y="498718"/>
                  </a:cubicBezTo>
                  <a:lnTo>
                    <a:pt x="526098" y="498718"/>
                  </a:lnTo>
                  <a:lnTo>
                    <a:pt x="526098" y="18753"/>
                  </a:lnTo>
                  <a:lnTo>
                    <a:pt x="419513" y="18753"/>
                  </a:lnTo>
                  <a:cubicBezTo>
                    <a:pt x="402654" y="18753"/>
                    <a:pt x="407226" y="27040"/>
                    <a:pt x="397891" y="39613"/>
                  </a:cubicBezTo>
                </a:path>
              </a:pathLst>
            </a:custGeom>
            <a:grpFill/>
            <a:ln w="9525" cap="flat">
              <a:noFill/>
              <a:prstDash val="solid"/>
              <a:miter/>
            </a:ln>
          </p:spPr>
          <p:txBody>
            <a:bodyPr rtlCol="0" anchor="ctr"/>
            <a:lstStyle/>
            <a:p>
              <a:endParaRPr lang="sv-SE" dirty="0"/>
            </a:p>
          </p:txBody>
        </p:sp>
        <p:sp>
          <p:nvSpPr>
            <p:cNvPr id="12" name="Freeform: Shape 11">
              <a:extLst>
                <a:ext uri="{FF2B5EF4-FFF2-40B4-BE49-F238E27FC236}">
                  <a16:creationId xmlns:a16="http://schemas.microsoft.com/office/drawing/2014/main" id="{C8F52A94-0F30-8F80-E695-0E5EECDDD9A1}"/>
                </a:ext>
              </a:extLst>
            </p:cNvPr>
            <p:cNvSpPr/>
            <p:nvPr/>
          </p:nvSpPr>
          <p:spPr>
            <a:xfrm>
              <a:off x="10610278" y="4510087"/>
              <a:ext cx="114300" cy="114300"/>
            </a:xfrm>
            <a:custGeom>
              <a:avLst/>
              <a:gdLst>
                <a:gd name="connsiteX0" fmla="*/ 57372 w 114300"/>
                <a:gd name="connsiteY0" fmla="*/ -297 h 114300"/>
                <a:gd name="connsiteX1" fmla="*/ 222 w 114300"/>
                <a:gd name="connsiteY1" fmla="*/ 56853 h 114300"/>
                <a:gd name="connsiteX2" fmla="*/ 57372 w 114300"/>
                <a:gd name="connsiteY2" fmla="*/ 114003 h 114300"/>
                <a:gd name="connsiteX3" fmla="*/ 114522 w 114300"/>
                <a:gd name="connsiteY3" fmla="*/ 56853 h 114300"/>
                <a:gd name="connsiteX4" fmla="*/ 57372 w 114300"/>
                <a:gd name="connsiteY4" fmla="*/ -297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372" y="-297"/>
                  </a:moveTo>
                  <a:cubicBezTo>
                    <a:pt x="25809" y="-297"/>
                    <a:pt x="222" y="25287"/>
                    <a:pt x="222" y="56853"/>
                  </a:cubicBezTo>
                  <a:cubicBezTo>
                    <a:pt x="222" y="88419"/>
                    <a:pt x="25809" y="114003"/>
                    <a:pt x="57372" y="114003"/>
                  </a:cubicBezTo>
                  <a:cubicBezTo>
                    <a:pt x="88935" y="114003"/>
                    <a:pt x="114522" y="88419"/>
                    <a:pt x="114522" y="56853"/>
                  </a:cubicBezTo>
                  <a:cubicBezTo>
                    <a:pt x="114522" y="25287"/>
                    <a:pt x="88935" y="-297"/>
                    <a:pt x="57372" y="-297"/>
                  </a:cubicBezTo>
                </a:path>
              </a:pathLst>
            </a:custGeom>
            <a:grpFill/>
            <a:ln w="9525" cap="flat">
              <a:noFill/>
              <a:prstDash val="solid"/>
              <a:miter/>
            </a:ln>
          </p:spPr>
          <p:txBody>
            <a:bodyPr rtlCol="0" anchor="ctr"/>
            <a:lstStyle/>
            <a:p>
              <a:endParaRPr lang="sv-SE" dirty="0"/>
            </a:p>
          </p:txBody>
        </p:sp>
        <p:sp>
          <p:nvSpPr>
            <p:cNvPr id="13" name="Freeform: Shape 12">
              <a:extLst>
                <a:ext uri="{FF2B5EF4-FFF2-40B4-BE49-F238E27FC236}">
                  <a16:creationId xmlns:a16="http://schemas.microsoft.com/office/drawing/2014/main" id="{1AA5AE8C-F01E-716D-145C-8AD426489100}"/>
                </a:ext>
              </a:extLst>
            </p:cNvPr>
            <p:cNvSpPr/>
            <p:nvPr/>
          </p:nvSpPr>
          <p:spPr>
            <a:xfrm>
              <a:off x="10153649" y="4532375"/>
              <a:ext cx="518541" cy="518541"/>
            </a:xfrm>
            <a:custGeom>
              <a:avLst/>
              <a:gdLst>
                <a:gd name="connsiteX0" fmla="*/ 259493 w 518541"/>
                <a:gd name="connsiteY0" fmla="*/ 373845 h 518541"/>
                <a:gd name="connsiteX1" fmla="*/ 145193 w 518541"/>
                <a:gd name="connsiteY1" fmla="*/ 258974 h 518541"/>
                <a:gd name="connsiteX2" fmla="*/ 259493 w 518541"/>
                <a:gd name="connsiteY2" fmla="*/ 144102 h 518541"/>
                <a:gd name="connsiteX3" fmla="*/ 374364 w 518541"/>
                <a:gd name="connsiteY3" fmla="*/ 258974 h 518541"/>
                <a:gd name="connsiteX4" fmla="*/ 259493 w 518541"/>
                <a:gd name="connsiteY4" fmla="*/ 373845 h 518541"/>
                <a:gd name="connsiteX5" fmla="*/ 259493 w 518541"/>
                <a:gd name="connsiteY5" fmla="*/ -297 h 518541"/>
                <a:gd name="connsiteX6" fmla="*/ 222 w 518541"/>
                <a:gd name="connsiteY6" fmla="*/ 258974 h 518541"/>
                <a:gd name="connsiteX7" fmla="*/ 259493 w 518541"/>
                <a:gd name="connsiteY7" fmla="*/ 518244 h 518541"/>
                <a:gd name="connsiteX8" fmla="*/ 518763 w 518541"/>
                <a:gd name="connsiteY8" fmla="*/ 258974 h 518541"/>
                <a:gd name="connsiteX9" fmla="*/ 259493 w 518541"/>
                <a:gd name="connsiteY9" fmla="*/ -297 h 5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541" h="518541">
                  <a:moveTo>
                    <a:pt x="259493" y="373845"/>
                  </a:moveTo>
                  <a:cubicBezTo>
                    <a:pt x="196253" y="373579"/>
                    <a:pt x="145140" y="322210"/>
                    <a:pt x="145193" y="258974"/>
                  </a:cubicBezTo>
                  <a:cubicBezTo>
                    <a:pt x="145140" y="195737"/>
                    <a:pt x="196253" y="144369"/>
                    <a:pt x="259493" y="144102"/>
                  </a:cubicBezTo>
                  <a:cubicBezTo>
                    <a:pt x="322935" y="144102"/>
                    <a:pt x="374364" y="195528"/>
                    <a:pt x="374364" y="258974"/>
                  </a:cubicBezTo>
                  <a:cubicBezTo>
                    <a:pt x="374364" y="322420"/>
                    <a:pt x="322935" y="373845"/>
                    <a:pt x="259493" y="373845"/>
                  </a:cubicBezTo>
                  <a:moveTo>
                    <a:pt x="259493" y="-297"/>
                  </a:moveTo>
                  <a:cubicBezTo>
                    <a:pt x="116302" y="-297"/>
                    <a:pt x="222" y="115785"/>
                    <a:pt x="222" y="258974"/>
                  </a:cubicBezTo>
                  <a:cubicBezTo>
                    <a:pt x="222" y="402163"/>
                    <a:pt x="116302" y="518244"/>
                    <a:pt x="259493" y="518244"/>
                  </a:cubicBezTo>
                  <a:cubicBezTo>
                    <a:pt x="402684" y="518244"/>
                    <a:pt x="518763" y="402163"/>
                    <a:pt x="518763" y="258974"/>
                  </a:cubicBezTo>
                  <a:cubicBezTo>
                    <a:pt x="518763" y="115785"/>
                    <a:pt x="402684" y="-297"/>
                    <a:pt x="259493" y="-297"/>
                  </a:cubicBezTo>
                </a:path>
              </a:pathLst>
            </a:custGeom>
            <a:grpFill/>
            <a:ln w="9525" cap="flat">
              <a:noFill/>
              <a:prstDash val="solid"/>
              <a:miter/>
            </a:ln>
          </p:spPr>
          <p:txBody>
            <a:bodyPr rtlCol="0" anchor="ctr"/>
            <a:lstStyle/>
            <a:p>
              <a:endParaRPr lang="sv-SE" dirty="0"/>
            </a:p>
          </p:txBody>
        </p:sp>
        <p:sp>
          <p:nvSpPr>
            <p:cNvPr id="14" name="Freeform: Shape 13">
              <a:extLst>
                <a:ext uri="{FF2B5EF4-FFF2-40B4-BE49-F238E27FC236}">
                  <a16:creationId xmlns:a16="http://schemas.microsoft.com/office/drawing/2014/main" id="{CEBB262F-E901-0DD1-436B-0956A89B4EE7}"/>
                </a:ext>
              </a:extLst>
            </p:cNvPr>
            <p:cNvSpPr/>
            <p:nvPr/>
          </p:nvSpPr>
          <p:spPr>
            <a:xfrm>
              <a:off x="10153830" y="5079491"/>
              <a:ext cx="517609" cy="259270"/>
            </a:xfrm>
            <a:custGeom>
              <a:avLst/>
              <a:gdLst>
                <a:gd name="connsiteX0" fmla="*/ 259312 w 517609"/>
                <a:gd name="connsiteY0" fmla="*/ 114575 h 259270"/>
                <a:gd name="connsiteX1" fmla="*/ 145012 w 517609"/>
                <a:gd name="connsiteY1" fmla="*/ 13134 h 259270"/>
                <a:gd name="connsiteX2" fmla="*/ 130820 w 517609"/>
                <a:gd name="connsiteY2" fmla="*/ -297 h 259270"/>
                <a:gd name="connsiteX3" fmla="*/ 14996 w 517609"/>
                <a:gd name="connsiteY3" fmla="*/ -297 h 259270"/>
                <a:gd name="connsiteX4" fmla="*/ 222 w 517609"/>
                <a:gd name="connsiteY4" fmla="*/ 14458 h 259270"/>
                <a:gd name="connsiteX5" fmla="*/ 232 w 517609"/>
                <a:gd name="connsiteY5" fmla="*/ 15039 h 259270"/>
                <a:gd name="connsiteX6" fmla="*/ 259026 w 517609"/>
                <a:gd name="connsiteY6" fmla="*/ 258974 h 259270"/>
                <a:gd name="connsiteX7" fmla="*/ 517820 w 517609"/>
                <a:gd name="connsiteY7" fmla="*/ 15039 h 259270"/>
                <a:gd name="connsiteX8" fmla="*/ 503640 w 517609"/>
                <a:gd name="connsiteY8" fmla="*/ -287 h 259270"/>
                <a:gd name="connsiteX9" fmla="*/ 503057 w 517609"/>
                <a:gd name="connsiteY9" fmla="*/ -297 h 259270"/>
                <a:gd name="connsiteX10" fmla="*/ 387614 w 517609"/>
                <a:gd name="connsiteY10" fmla="*/ -297 h 259270"/>
                <a:gd name="connsiteX11" fmla="*/ 373421 w 517609"/>
                <a:gd name="connsiteY11" fmla="*/ 13134 h 259270"/>
                <a:gd name="connsiteX12" fmla="*/ 259121 w 517609"/>
                <a:gd name="connsiteY12" fmla="*/ 114575 h 25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609" h="259270">
                  <a:moveTo>
                    <a:pt x="259312" y="114575"/>
                  </a:moveTo>
                  <a:cubicBezTo>
                    <a:pt x="200983" y="114689"/>
                    <a:pt x="151832" y="71065"/>
                    <a:pt x="145012" y="13134"/>
                  </a:cubicBezTo>
                  <a:cubicBezTo>
                    <a:pt x="144427" y="5676"/>
                    <a:pt x="138296" y="-125"/>
                    <a:pt x="130820" y="-297"/>
                  </a:cubicBezTo>
                  <a:lnTo>
                    <a:pt x="14996" y="-297"/>
                  </a:lnTo>
                  <a:cubicBezTo>
                    <a:pt x="6842" y="-306"/>
                    <a:pt x="222" y="6304"/>
                    <a:pt x="222" y="14458"/>
                  </a:cubicBezTo>
                  <a:cubicBezTo>
                    <a:pt x="222" y="14648"/>
                    <a:pt x="222" y="14848"/>
                    <a:pt x="232" y="15039"/>
                  </a:cubicBezTo>
                  <a:cubicBezTo>
                    <a:pt x="8347" y="152027"/>
                    <a:pt x="121800" y="258964"/>
                    <a:pt x="259026" y="258974"/>
                  </a:cubicBezTo>
                  <a:cubicBezTo>
                    <a:pt x="396271" y="259012"/>
                    <a:pt x="509750" y="152046"/>
                    <a:pt x="517820" y="15039"/>
                  </a:cubicBezTo>
                  <a:cubicBezTo>
                    <a:pt x="518136" y="6895"/>
                    <a:pt x="511787" y="27"/>
                    <a:pt x="503640" y="-287"/>
                  </a:cubicBezTo>
                  <a:cubicBezTo>
                    <a:pt x="503445" y="-297"/>
                    <a:pt x="503251" y="-297"/>
                    <a:pt x="503057" y="-297"/>
                  </a:cubicBezTo>
                  <a:lnTo>
                    <a:pt x="387614" y="-297"/>
                  </a:lnTo>
                  <a:cubicBezTo>
                    <a:pt x="380138" y="-125"/>
                    <a:pt x="374006" y="5676"/>
                    <a:pt x="373421" y="13134"/>
                  </a:cubicBezTo>
                  <a:cubicBezTo>
                    <a:pt x="366562" y="71045"/>
                    <a:pt x="317434" y="114641"/>
                    <a:pt x="259121" y="114575"/>
                  </a:cubicBezTo>
                </a:path>
              </a:pathLst>
            </a:custGeom>
            <a:grpFill/>
            <a:ln w="9525" cap="flat">
              <a:noFill/>
              <a:prstDash val="solid"/>
              <a:miter/>
            </a:ln>
          </p:spPr>
          <p:txBody>
            <a:bodyPr rtlCol="0" anchor="ctr"/>
            <a:lstStyle/>
            <a:p>
              <a:endParaRPr lang="sv-SE" dirty="0"/>
            </a:p>
          </p:txBody>
        </p:sp>
        <p:sp>
          <p:nvSpPr>
            <p:cNvPr id="15" name="Freeform: Shape 14">
              <a:extLst>
                <a:ext uri="{FF2B5EF4-FFF2-40B4-BE49-F238E27FC236}">
                  <a16:creationId xmlns:a16="http://schemas.microsoft.com/office/drawing/2014/main" id="{C3D4B84D-0F5F-2DE9-6B51-F489582AE620}"/>
                </a:ext>
              </a:extLst>
            </p:cNvPr>
            <p:cNvSpPr/>
            <p:nvPr/>
          </p:nvSpPr>
          <p:spPr>
            <a:xfrm>
              <a:off x="9034498" y="4534887"/>
              <a:ext cx="432948" cy="518505"/>
            </a:xfrm>
            <a:custGeom>
              <a:avLst/>
              <a:gdLst>
                <a:gd name="connsiteX0" fmla="*/ 227072 w 432948"/>
                <a:gd name="connsiteY0" fmla="*/ 148734 h 518505"/>
                <a:gd name="connsiteX1" fmla="*/ 327465 w 432948"/>
                <a:gd name="connsiteY1" fmla="*/ 166831 h 518505"/>
                <a:gd name="connsiteX2" fmla="*/ 346515 w 432948"/>
                <a:gd name="connsiteY2" fmla="*/ 165974 h 518505"/>
                <a:gd name="connsiteX3" fmla="*/ 428525 w 432948"/>
                <a:gd name="connsiteY3" fmla="*/ 83964 h 518505"/>
                <a:gd name="connsiteX4" fmla="*/ 429125 w 432948"/>
                <a:gd name="connsiteY4" fmla="*/ 63228 h 518505"/>
                <a:gd name="connsiteX5" fmla="*/ 428525 w 432948"/>
                <a:gd name="connsiteY5" fmla="*/ 62628 h 518505"/>
                <a:gd name="connsiteX6" fmla="*/ 233739 w 432948"/>
                <a:gd name="connsiteY6" fmla="*/ 1001 h 518505"/>
                <a:gd name="connsiteX7" fmla="*/ 1901 w 432948"/>
                <a:gd name="connsiteY7" fmla="*/ 229601 h 518505"/>
                <a:gd name="connsiteX8" fmla="*/ 230367 w 432948"/>
                <a:gd name="connsiteY8" fmla="*/ 516551 h 518505"/>
                <a:gd name="connsiteX9" fmla="*/ 259552 w 432948"/>
                <a:gd name="connsiteY9" fmla="*/ 518209 h 518505"/>
                <a:gd name="connsiteX10" fmla="*/ 428525 w 432948"/>
                <a:gd name="connsiteY10" fmla="*/ 455344 h 518505"/>
                <a:gd name="connsiteX11" fmla="*/ 429268 w 432948"/>
                <a:gd name="connsiteY11" fmla="*/ 434751 h 518505"/>
                <a:gd name="connsiteX12" fmla="*/ 428525 w 432948"/>
                <a:gd name="connsiteY12" fmla="*/ 434008 h 518505"/>
                <a:gd name="connsiteX13" fmla="*/ 346706 w 432948"/>
                <a:gd name="connsiteY13" fmla="*/ 352188 h 518505"/>
                <a:gd name="connsiteX14" fmla="*/ 327656 w 432948"/>
                <a:gd name="connsiteY14" fmla="*/ 350473 h 518505"/>
                <a:gd name="connsiteX15" fmla="*/ 258694 w 432948"/>
                <a:gd name="connsiteY15" fmla="*/ 373810 h 518505"/>
                <a:gd name="connsiteX16" fmla="*/ 143785 w 432948"/>
                <a:gd name="connsiteY16" fmla="*/ 258785 h 518505"/>
                <a:gd name="connsiteX17" fmla="*/ 147061 w 432948"/>
                <a:gd name="connsiteY17" fmla="*/ 231601 h 518505"/>
                <a:gd name="connsiteX18" fmla="*/ 226310 w 432948"/>
                <a:gd name="connsiteY18" fmla="*/ 148638 h 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48" h="518505">
                  <a:moveTo>
                    <a:pt x="227072" y="148734"/>
                  </a:moveTo>
                  <a:cubicBezTo>
                    <a:pt x="261523" y="138666"/>
                    <a:pt x="298699" y="145371"/>
                    <a:pt x="327465" y="166831"/>
                  </a:cubicBezTo>
                  <a:cubicBezTo>
                    <a:pt x="333170" y="171232"/>
                    <a:pt x="341229" y="170870"/>
                    <a:pt x="346515" y="165974"/>
                  </a:cubicBezTo>
                  <a:lnTo>
                    <a:pt x="428525" y="83964"/>
                  </a:lnTo>
                  <a:cubicBezTo>
                    <a:pt x="434421" y="78401"/>
                    <a:pt x="434688" y="69124"/>
                    <a:pt x="429125" y="63228"/>
                  </a:cubicBezTo>
                  <a:cubicBezTo>
                    <a:pt x="428935" y="63018"/>
                    <a:pt x="428735" y="62818"/>
                    <a:pt x="428525" y="62628"/>
                  </a:cubicBezTo>
                  <a:cubicBezTo>
                    <a:pt x="374833" y="16184"/>
                    <a:pt x="304376" y="-6105"/>
                    <a:pt x="233739" y="1001"/>
                  </a:cubicBezTo>
                  <a:cubicBezTo>
                    <a:pt x="112524" y="13641"/>
                    <a:pt x="16245" y="108576"/>
                    <a:pt x="1901" y="229601"/>
                  </a:cubicBezTo>
                  <a:cubicBezTo>
                    <a:pt x="-14254" y="371933"/>
                    <a:pt x="88045" y="500406"/>
                    <a:pt x="230367" y="516551"/>
                  </a:cubicBezTo>
                  <a:cubicBezTo>
                    <a:pt x="240064" y="517656"/>
                    <a:pt x="249798" y="518209"/>
                    <a:pt x="259552" y="518209"/>
                  </a:cubicBezTo>
                  <a:cubicBezTo>
                    <a:pt x="321607" y="518275"/>
                    <a:pt x="381605" y="495958"/>
                    <a:pt x="428525" y="455344"/>
                  </a:cubicBezTo>
                  <a:cubicBezTo>
                    <a:pt x="434421" y="449857"/>
                    <a:pt x="434745" y="440637"/>
                    <a:pt x="429268" y="434751"/>
                  </a:cubicBezTo>
                  <a:cubicBezTo>
                    <a:pt x="429030" y="434493"/>
                    <a:pt x="428782" y="434246"/>
                    <a:pt x="428525" y="434008"/>
                  </a:cubicBezTo>
                  <a:lnTo>
                    <a:pt x="346706" y="352188"/>
                  </a:lnTo>
                  <a:cubicBezTo>
                    <a:pt x="341733" y="346825"/>
                    <a:pt x="333504" y="346082"/>
                    <a:pt x="327656" y="350473"/>
                  </a:cubicBezTo>
                  <a:cubicBezTo>
                    <a:pt x="307824" y="365561"/>
                    <a:pt x="283612" y="373752"/>
                    <a:pt x="258694" y="373810"/>
                  </a:cubicBezTo>
                  <a:cubicBezTo>
                    <a:pt x="195201" y="373781"/>
                    <a:pt x="143756" y="322279"/>
                    <a:pt x="143785" y="258785"/>
                  </a:cubicBezTo>
                  <a:cubicBezTo>
                    <a:pt x="143794" y="249623"/>
                    <a:pt x="144890" y="240498"/>
                    <a:pt x="147061" y="231601"/>
                  </a:cubicBezTo>
                  <a:cubicBezTo>
                    <a:pt x="156501" y="191634"/>
                    <a:pt x="186819" y="159897"/>
                    <a:pt x="226310" y="148638"/>
                  </a:cubicBezTo>
                </a:path>
              </a:pathLst>
            </a:custGeom>
            <a:grpFill/>
            <a:ln w="9525" cap="flat">
              <a:noFill/>
              <a:prstDash val="solid"/>
              <a:miter/>
            </a:ln>
          </p:spPr>
          <p:txBody>
            <a:bodyPr rtlCol="0" anchor="ctr"/>
            <a:lstStyle/>
            <a:p>
              <a:endParaRPr lang="sv-SE" dirty="0"/>
            </a:p>
          </p:txBody>
        </p:sp>
      </p:grpSp>
      <p:grpSp>
        <p:nvGrpSpPr>
          <p:cNvPr id="18" name="Group 17">
            <a:extLst>
              <a:ext uri="{FF2B5EF4-FFF2-40B4-BE49-F238E27FC236}">
                <a16:creationId xmlns:a16="http://schemas.microsoft.com/office/drawing/2014/main" id="{667E6892-C0C8-2178-DF36-6560F7BEE008}"/>
              </a:ext>
            </a:extLst>
          </p:cNvPr>
          <p:cNvGrpSpPr/>
          <p:nvPr userDrawn="1"/>
        </p:nvGrpSpPr>
        <p:grpSpPr>
          <a:xfrm>
            <a:off x="453865" y="6251011"/>
            <a:ext cx="1355885" cy="324730"/>
            <a:chOff x="449103" y="5733781"/>
            <a:chExt cx="1372773" cy="328775"/>
          </a:xfrm>
          <a:solidFill>
            <a:schemeClr val="tx2"/>
          </a:solidFill>
        </p:grpSpPr>
        <p:sp>
          <p:nvSpPr>
            <p:cNvPr id="19" name="Freeform: Shape 18">
              <a:extLst>
                <a:ext uri="{FF2B5EF4-FFF2-40B4-BE49-F238E27FC236}">
                  <a16:creationId xmlns:a16="http://schemas.microsoft.com/office/drawing/2014/main" id="{F044BEE4-E706-484A-D7DE-D3F935301840}"/>
                </a:ext>
              </a:extLst>
            </p:cNvPr>
            <p:cNvSpPr/>
            <p:nvPr/>
          </p:nvSpPr>
          <p:spPr>
            <a:xfrm>
              <a:off x="449103" y="5738457"/>
              <a:ext cx="65030" cy="112986"/>
            </a:xfrm>
            <a:custGeom>
              <a:avLst/>
              <a:gdLst>
                <a:gd name="connsiteX0" fmla="*/ 12951 w 65030"/>
                <a:gd name="connsiteY0" fmla="*/ 102001 h 112986"/>
                <a:gd name="connsiteX1" fmla="*/ 65030 w 65030"/>
                <a:gd name="connsiteY1" fmla="*/ 102001 h 112986"/>
                <a:gd name="connsiteX2" fmla="*/ 65030 w 65030"/>
                <a:gd name="connsiteY2" fmla="*/ 112987 h 112986"/>
                <a:gd name="connsiteX3" fmla="*/ 0 w 65030"/>
                <a:gd name="connsiteY3" fmla="*/ 112987 h 112986"/>
                <a:gd name="connsiteX4" fmla="*/ 0 w 65030"/>
                <a:gd name="connsiteY4" fmla="*/ 0 h 112986"/>
                <a:gd name="connsiteX5" fmla="*/ 12951 w 65030"/>
                <a:gd name="connsiteY5" fmla="*/ 0 h 112986"/>
                <a:gd name="connsiteX6" fmla="*/ 12951 w 65030"/>
                <a:gd name="connsiteY6" fmla="*/ 102001 h 11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2986">
                  <a:moveTo>
                    <a:pt x="12951" y="102001"/>
                  </a:moveTo>
                  <a:lnTo>
                    <a:pt x="65030" y="102001"/>
                  </a:lnTo>
                  <a:lnTo>
                    <a:pt x="65030" y="112987"/>
                  </a:lnTo>
                  <a:lnTo>
                    <a:pt x="0" y="112987"/>
                  </a:lnTo>
                  <a:lnTo>
                    <a:pt x="0" y="0"/>
                  </a:lnTo>
                  <a:lnTo>
                    <a:pt x="12951" y="0"/>
                  </a:lnTo>
                  <a:lnTo>
                    <a:pt x="12951" y="102001"/>
                  </a:lnTo>
                  <a:close/>
                </a:path>
              </a:pathLst>
            </a:custGeom>
            <a:grpFill/>
            <a:ln w="2765" cap="flat">
              <a:noFill/>
              <a:prstDash val="solid"/>
              <a:miter/>
            </a:ln>
          </p:spPr>
          <p:txBody>
            <a:bodyPr rtlCol="0" anchor="ctr"/>
            <a:lstStyle/>
            <a:p>
              <a:endParaRPr lang="sv-SE" dirty="0"/>
            </a:p>
          </p:txBody>
        </p:sp>
        <p:grpSp>
          <p:nvGrpSpPr>
            <p:cNvPr id="20" name="Graphic 7">
              <a:extLst>
                <a:ext uri="{FF2B5EF4-FFF2-40B4-BE49-F238E27FC236}">
                  <a16:creationId xmlns:a16="http://schemas.microsoft.com/office/drawing/2014/main" id="{1B4960F4-7AA9-5610-D665-65E040C485D3}"/>
                </a:ext>
              </a:extLst>
            </p:cNvPr>
            <p:cNvGrpSpPr/>
            <p:nvPr/>
          </p:nvGrpSpPr>
          <p:grpSpPr>
            <a:xfrm>
              <a:off x="522988" y="5733781"/>
              <a:ext cx="249633" cy="119185"/>
              <a:chOff x="522988" y="5733781"/>
              <a:chExt cx="249633" cy="119185"/>
            </a:xfrm>
            <a:grpFill/>
          </p:grpSpPr>
          <p:sp>
            <p:nvSpPr>
              <p:cNvPr id="52" name="Freeform: Shape 51">
                <a:extLst>
                  <a:ext uri="{FF2B5EF4-FFF2-40B4-BE49-F238E27FC236}">
                    <a16:creationId xmlns:a16="http://schemas.microsoft.com/office/drawing/2014/main" id="{0DD86840-4ABA-1AD3-AF00-2CF236991B2C}"/>
                  </a:ext>
                </a:extLst>
              </p:cNvPr>
              <p:cNvSpPr/>
              <p:nvPr/>
            </p:nvSpPr>
            <p:spPr>
              <a:xfrm>
                <a:off x="522988" y="5774321"/>
                <a:ext cx="70066" cy="78645"/>
              </a:xfrm>
              <a:custGeom>
                <a:avLst/>
                <a:gdLst>
                  <a:gd name="connsiteX0" fmla="*/ 12614 w 70066"/>
                  <a:gd name="connsiteY0" fmla="*/ 34456 h 78645"/>
                  <a:gd name="connsiteX1" fmla="*/ 57637 w 70066"/>
                  <a:gd name="connsiteY1" fmla="*/ 34456 h 78645"/>
                  <a:gd name="connsiteX2" fmla="*/ 35195 w 70066"/>
                  <a:gd name="connsiteY2" fmla="*/ 9551 h 78645"/>
                  <a:gd name="connsiteX3" fmla="*/ 12614 w 70066"/>
                  <a:gd name="connsiteY3" fmla="*/ 34456 h 78645"/>
                  <a:gd name="connsiteX4" fmla="*/ 70173 w 70066"/>
                  <a:gd name="connsiteY4" fmla="*/ 40710 h 78645"/>
                  <a:gd name="connsiteX5" fmla="*/ 12448 w 70066"/>
                  <a:gd name="connsiteY5" fmla="*/ 40710 h 78645"/>
                  <a:gd name="connsiteX6" fmla="*/ 35195 w 70066"/>
                  <a:gd name="connsiteY6" fmla="*/ 68188 h 78645"/>
                  <a:gd name="connsiteX7" fmla="*/ 57803 w 70066"/>
                  <a:gd name="connsiteY7" fmla="*/ 50035 h 78645"/>
                  <a:gd name="connsiteX8" fmla="*/ 70173 w 70066"/>
                  <a:gd name="connsiteY8" fmla="*/ 50035 h 78645"/>
                  <a:gd name="connsiteX9" fmla="*/ 35195 w 70066"/>
                  <a:gd name="connsiteY9" fmla="*/ 78123 h 78645"/>
                  <a:gd name="connsiteX10" fmla="*/ 106 w 70066"/>
                  <a:gd name="connsiteY10" fmla="*/ 38883 h 78645"/>
                  <a:gd name="connsiteX11" fmla="*/ 35195 w 70066"/>
                  <a:gd name="connsiteY11" fmla="*/ -522 h 78645"/>
                  <a:gd name="connsiteX12" fmla="*/ 70173 w 70066"/>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6" h="78645">
                    <a:moveTo>
                      <a:pt x="12614" y="34456"/>
                    </a:moveTo>
                    <a:lnTo>
                      <a:pt x="57637" y="34456"/>
                    </a:lnTo>
                    <a:cubicBezTo>
                      <a:pt x="56420" y="18572"/>
                      <a:pt x="48173" y="9551"/>
                      <a:pt x="35195" y="9551"/>
                    </a:cubicBezTo>
                    <a:cubicBezTo>
                      <a:pt x="22217" y="9551"/>
                      <a:pt x="13832" y="18710"/>
                      <a:pt x="12614" y="34456"/>
                    </a:cubicBezTo>
                    <a:moveTo>
                      <a:pt x="70173" y="40710"/>
                    </a:moveTo>
                    <a:lnTo>
                      <a:pt x="12448" y="40710"/>
                    </a:lnTo>
                    <a:cubicBezTo>
                      <a:pt x="13057" y="58116"/>
                      <a:pt x="21469" y="68188"/>
                      <a:pt x="35195" y="68188"/>
                    </a:cubicBezTo>
                    <a:cubicBezTo>
                      <a:pt x="47426" y="68188"/>
                      <a:pt x="55839" y="61326"/>
                      <a:pt x="57803" y="50035"/>
                    </a:cubicBezTo>
                    <a:lnTo>
                      <a:pt x="70173" y="50035"/>
                    </a:lnTo>
                    <a:cubicBezTo>
                      <a:pt x="67738" y="67746"/>
                      <a:pt x="54732" y="78123"/>
                      <a:pt x="35195" y="78123"/>
                    </a:cubicBezTo>
                    <a:cubicBezTo>
                      <a:pt x="13223" y="78123"/>
                      <a:pt x="106" y="63623"/>
                      <a:pt x="106" y="38883"/>
                    </a:cubicBezTo>
                    <a:cubicBezTo>
                      <a:pt x="106" y="14144"/>
                      <a:pt x="13223" y="-522"/>
                      <a:pt x="35195" y="-522"/>
                    </a:cubicBezTo>
                    <a:cubicBezTo>
                      <a:pt x="57167" y="-522"/>
                      <a:pt x="70173" y="14006"/>
                      <a:pt x="70173" y="38883"/>
                    </a:cubicBezTo>
                    <a:close/>
                  </a:path>
                </a:pathLst>
              </a:custGeom>
              <a:grpFill/>
              <a:ln w="2765" cap="flat">
                <a:noFill/>
                <a:prstDash val="solid"/>
                <a:miter/>
              </a:ln>
            </p:spPr>
            <p:txBody>
              <a:bodyPr rtlCol="0" anchor="ctr"/>
              <a:lstStyle/>
              <a:p>
                <a:endParaRPr lang="sv-SE" dirty="0"/>
              </a:p>
            </p:txBody>
          </p:sp>
          <p:sp>
            <p:nvSpPr>
              <p:cNvPr id="53" name="Freeform: Shape 52">
                <a:extLst>
                  <a:ext uri="{FF2B5EF4-FFF2-40B4-BE49-F238E27FC236}">
                    <a16:creationId xmlns:a16="http://schemas.microsoft.com/office/drawing/2014/main" id="{EFC8036B-3490-F61C-ED7A-8D41AA7325E2}"/>
                  </a:ext>
                </a:extLst>
              </p:cNvPr>
              <p:cNvSpPr/>
              <p:nvPr/>
            </p:nvSpPr>
            <p:spPr>
              <a:xfrm>
                <a:off x="607721" y="5774238"/>
                <a:ext cx="72833" cy="78645"/>
              </a:xfrm>
              <a:custGeom>
                <a:avLst/>
                <a:gdLst>
                  <a:gd name="connsiteX0" fmla="*/ 61318 w 72833"/>
                  <a:gd name="connsiteY0" fmla="*/ 38717 h 78645"/>
                  <a:gd name="connsiteX1" fmla="*/ 37021 w 72833"/>
                  <a:gd name="connsiteY1" fmla="*/ 9717 h 78645"/>
                  <a:gd name="connsiteX2" fmla="*/ 12919 w 72833"/>
                  <a:gd name="connsiteY2" fmla="*/ 38717 h 78645"/>
                  <a:gd name="connsiteX3" fmla="*/ 37021 w 72833"/>
                  <a:gd name="connsiteY3" fmla="*/ 67746 h 78645"/>
                  <a:gd name="connsiteX4" fmla="*/ 61318 w 72833"/>
                  <a:gd name="connsiteY4" fmla="*/ 38717 h 78645"/>
                  <a:gd name="connsiteX5" fmla="*/ 60405 w 72833"/>
                  <a:gd name="connsiteY5" fmla="*/ 1000 h 78645"/>
                  <a:gd name="connsiteX6" fmla="*/ 72940 w 72833"/>
                  <a:gd name="connsiteY6" fmla="*/ 1000 h 78645"/>
                  <a:gd name="connsiteX7" fmla="*/ 72940 w 72833"/>
                  <a:gd name="connsiteY7" fmla="*/ 76601 h 78645"/>
                  <a:gd name="connsiteX8" fmla="*/ 60405 w 72833"/>
                  <a:gd name="connsiteY8" fmla="*/ 76601 h 78645"/>
                  <a:gd name="connsiteX9" fmla="*/ 60405 w 72833"/>
                  <a:gd name="connsiteY9" fmla="*/ 51696 h 78645"/>
                  <a:gd name="connsiteX10" fmla="*/ 60100 w 72833"/>
                  <a:gd name="connsiteY10" fmla="*/ 51696 h 78645"/>
                  <a:gd name="connsiteX11" fmla="*/ 32151 w 72833"/>
                  <a:gd name="connsiteY11" fmla="*/ 78123 h 78645"/>
                  <a:gd name="connsiteX12" fmla="*/ 106 w 72833"/>
                  <a:gd name="connsiteY12" fmla="*/ 38717 h 78645"/>
                  <a:gd name="connsiteX13" fmla="*/ 32179 w 72833"/>
                  <a:gd name="connsiteY13" fmla="*/ -522 h 78645"/>
                  <a:gd name="connsiteX14" fmla="*/ 60128 w 72833"/>
                  <a:gd name="connsiteY14" fmla="*/ 25739 h 78645"/>
                  <a:gd name="connsiteX15" fmla="*/ 60432 w 72833"/>
                  <a:gd name="connsiteY15" fmla="*/ 25739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45">
                    <a:moveTo>
                      <a:pt x="61318" y="38717"/>
                    </a:moveTo>
                    <a:cubicBezTo>
                      <a:pt x="61318" y="20869"/>
                      <a:pt x="52463" y="9717"/>
                      <a:pt x="37021" y="9717"/>
                    </a:cubicBezTo>
                    <a:cubicBezTo>
                      <a:pt x="21580" y="9717"/>
                      <a:pt x="12919" y="20564"/>
                      <a:pt x="12919" y="38717"/>
                    </a:cubicBezTo>
                    <a:cubicBezTo>
                      <a:pt x="12919" y="56870"/>
                      <a:pt x="21774" y="67746"/>
                      <a:pt x="37021" y="67746"/>
                    </a:cubicBezTo>
                    <a:cubicBezTo>
                      <a:pt x="52269" y="67746"/>
                      <a:pt x="61318" y="56677"/>
                      <a:pt x="61318" y="38717"/>
                    </a:cubicBezTo>
                    <a:moveTo>
                      <a:pt x="60405" y="1000"/>
                    </a:moveTo>
                    <a:lnTo>
                      <a:pt x="72940" y="1000"/>
                    </a:lnTo>
                    <a:lnTo>
                      <a:pt x="72940" y="76601"/>
                    </a:lnTo>
                    <a:lnTo>
                      <a:pt x="60405" y="76601"/>
                    </a:lnTo>
                    <a:lnTo>
                      <a:pt x="60405" y="51696"/>
                    </a:lnTo>
                    <a:lnTo>
                      <a:pt x="60100" y="51696"/>
                    </a:lnTo>
                    <a:cubicBezTo>
                      <a:pt x="60100" y="68299"/>
                      <a:pt x="49557" y="78123"/>
                      <a:pt x="32151" y="78123"/>
                    </a:cubicBezTo>
                    <a:cubicBezTo>
                      <a:pt x="12005" y="78206"/>
                      <a:pt x="106" y="63622"/>
                      <a:pt x="106" y="38717"/>
                    </a:cubicBezTo>
                    <a:cubicBezTo>
                      <a:pt x="106" y="13812"/>
                      <a:pt x="12033" y="-522"/>
                      <a:pt x="32179" y="-522"/>
                    </a:cubicBezTo>
                    <a:cubicBezTo>
                      <a:pt x="49585" y="-522"/>
                      <a:pt x="60128" y="9246"/>
                      <a:pt x="60128" y="25739"/>
                    </a:cubicBezTo>
                    <a:lnTo>
                      <a:pt x="60432" y="25739"/>
                    </a:lnTo>
                    <a:close/>
                  </a:path>
                </a:pathLst>
              </a:custGeom>
              <a:grpFill/>
              <a:ln w="2765" cap="flat">
                <a:noFill/>
                <a:prstDash val="solid"/>
                <a:miter/>
              </a:ln>
            </p:spPr>
            <p:txBody>
              <a:bodyPr rtlCol="0" anchor="ctr"/>
              <a:lstStyle/>
              <a:p>
                <a:endParaRPr lang="sv-SE" dirty="0"/>
              </a:p>
            </p:txBody>
          </p:sp>
          <p:sp>
            <p:nvSpPr>
              <p:cNvPr id="54" name="Freeform: Shape 53">
                <a:extLst>
                  <a:ext uri="{FF2B5EF4-FFF2-40B4-BE49-F238E27FC236}">
                    <a16:creationId xmlns:a16="http://schemas.microsoft.com/office/drawing/2014/main" id="{D8D0B4FC-AE33-CACC-DFCB-90D6F8D2D067}"/>
                  </a:ext>
                </a:extLst>
              </p:cNvPr>
              <p:cNvSpPr/>
              <p:nvPr/>
            </p:nvSpPr>
            <p:spPr>
              <a:xfrm>
                <a:off x="699898" y="5733781"/>
                <a:ext cx="72723" cy="119102"/>
              </a:xfrm>
              <a:custGeom>
                <a:avLst/>
                <a:gdLst>
                  <a:gd name="connsiteX0" fmla="*/ 61207 w 72723"/>
                  <a:gd name="connsiteY0" fmla="*/ 79174 h 119102"/>
                  <a:gd name="connsiteX1" fmla="*/ 36911 w 72723"/>
                  <a:gd name="connsiteY1" fmla="*/ 50174 h 119102"/>
                  <a:gd name="connsiteX2" fmla="*/ 12780 w 72723"/>
                  <a:gd name="connsiteY2" fmla="*/ 79174 h 119102"/>
                  <a:gd name="connsiteX3" fmla="*/ 36911 w 72723"/>
                  <a:gd name="connsiteY3" fmla="*/ 108203 h 119102"/>
                  <a:gd name="connsiteX4" fmla="*/ 61207 w 72723"/>
                  <a:gd name="connsiteY4" fmla="*/ 79174 h 119102"/>
                  <a:gd name="connsiteX5" fmla="*/ 60294 w 72723"/>
                  <a:gd name="connsiteY5" fmla="*/ -522 h 119102"/>
                  <a:gd name="connsiteX6" fmla="*/ 72829 w 72723"/>
                  <a:gd name="connsiteY6" fmla="*/ -522 h 119102"/>
                  <a:gd name="connsiteX7" fmla="*/ 72829 w 72723"/>
                  <a:gd name="connsiteY7" fmla="*/ 117058 h 119102"/>
                  <a:gd name="connsiteX8" fmla="*/ 60294 w 72723"/>
                  <a:gd name="connsiteY8" fmla="*/ 117058 h 119102"/>
                  <a:gd name="connsiteX9" fmla="*/ 60294 w 72723"/>
                  <a:gd name="connsiteY9" fmla="*/ 92153 h 119102"/>
                  <a:gd name="connsiteX10" fmla="*/ 60128 w 72723"/>
                  <a:gd name="connsiteY10" fmla="*/ 92153 h 119102"/>
                  <a:gd name="connsiteX11" fmla="*/ 32179 w 72723"/>
                  <a:gd name="connsiteY11" fmla="*/ 118580 h 119102"/>
                  <a:gd name="connsiteX12" fmla="*/ 106 w 72723"/>
                  <a:gd name="connsiteY12" fmla="*/ 79174 h 119102"/>
                  <a:gd name="connsiteX13" fmla="*/ 32179 w 72723"/>
                  <a:gd name="connsiteY13" fmla="*/ 39935 h 119102"/>
                  <a:gd name="connsiteX14" fmla="*/ 60128 w 72723"/>
                  <a:gd name="connsiteY14" fmla="*/ 66196 h 119102"/>
                  <a:gd name="connsiteX15" fmla="*/ 60432 w 72723"/>
                  <a:gd name="connsiteY15" fmla="*/ 66196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23" h="119102">
                    <a:moveTo>
                      <a:pt x="61207" y="79174"/>
                    </a:moveTo>
                    <a:cubicBezTo>
                      <a:pt x="61207" y="61326"/>
                      <a:pt x="52352" y="50174"/>
                      <a:pt x="36911" y="50174"/>
                    </a:cubicBezTo>
                    <a:cubicBezTo>
                      <a:pt x="21469" y="50174"/>
                      <a:pt x="12780" y="61021"/>
                      <a:pt x="12780" y="79174"/>
                    </a:cubicBezTo>
                    <a:cubicBezTo>
                      <a:pt x="12780" y="97327"/>
                      <a:pt x="21663" y="108203"/>
                      <a:pt x="36911" y="108203"/>
                    </a:cubicBezTo>
                    <a:cubicBezTo>
                      <a:pt x="52158" y="108203"/>
                      <a:pt x="61207" y="97134"/>
                      <a:pt x="61207" y="79174"/>
                    </a:cubicBezTo>
                    <a:moveTo>
                      <a:pt x="60294" y="-522"/>
                    </a:moveTo>
                    <a:lnTo>
                      <a:pt x="72829" y="-522"/>
                    </a:lnTo>
                    <a:lnTo>
                      <a:pt x="72829" y="117058"/>
                    </a:lnTo>
                    <a:lnTo>
                      <a:pt x="60294" y="117058"/>
                    </a:lnTo>
                    <a:lnTo>
                      <a:pt x="60294" y="92153"/>
                    </a:lnTo>
                    <a:lnTo>
                      <a:pt x="60128" y="92153"/>
                    </a:lnTo>
                    <a:cubicBezTo>
                      <a:pt x="60128" y="108756"/>
                      <a:pt x="49585" y="118580"/>
                      <a:pt x="32179" y="118580"/>
                    </a:cubicBezTo>
                    <a:cubicBezTo>
                      <a:pt x="12033" y="118580"/>
                      <a:pt x="106" y="103914"/>
                      <a:pt x="106" y="79174"/>
                    </a:cubicBezTo>
                    <a:cubicBezTo>
                      <a:pt x="106" y="54435"/>
                      <a:pt x="12033" y="39935"/>
                      <a:pt x="32179" y="39935"/>
                    </a:cubicBezTo>
                    <a:cubicBezTo>
                      <a:pt x="49585" y="39935"/>
                      <a:pt x="60128" y="49703"/>
                      <a:pt x="60128" y="66196"/>
                    </a:cubicBezTo>
                    <a:lnTo>
                      <a:pt x="60432" y="66196"/>
                    </a:lnTo>
                    <a:close/>
                  </a:path>
                </a:pathLst>
              </a:custGeom>
              <a:grpFill/>
              <a:ln w="2765" cap="flat">
                <a:noFill/>
                <a:prstDash val="solid"/>
                <a:miter/>
              </a:ln>
            </p:spPr>
            <p:txBody>
              <a:bodyPr rtlCol="0" anchor="ctr"/>
              <a:lstStyle/>
              <a:p>
                <a:endParaRPr lang="sv-SE" dirty="0"/>
              </a:p>
            </p:txBody>
          </p:sp>
        </p:grpSp>
        <p:sp>
          <p:nvSpPr>
            <p:cNvPr id="21" name="Freeform: Shape 20">
              <a:extLst>
                <a:ext uri="{FF2B5EF4-FFF2-40B4-BE49-F238E27FC236}">
                  <a16:creationId xmlns:a16="http://schemas.microsoft.com/office/drawing/2014/main" id="{B3A8F9D5-7553-9BAA-A8D1-273A1E8B0EF6}"/>
                </a:ext>
              </a:extLst>
            </p:cNvPr>
            <p:cNvSpPr/>
            <p:nvPr/>
          </p:nvSpPr>
          <p:spPr>
            <a:xfrm>
              <a:off x="796253" y="5743023"/>
              <a:ext cx="12535" cy="108420"/>
            </a:xfrm>
            <a:custGeom>
              <a:avLst/>
              <a:gdLst>
                <a:gd name="connsiteX0" fmla="*/ 106 w 12535"/>
                <a:gd name="connsiteY0" fmla="*/ 32297 h 108420"/>
                <a:gd name="connsiteX1" fmla="*/ 12642 w 12535"/>
                <a:gd name="connsiteY1" fmla="*/ 32297 h 108420"/>
                <a:gd name="connsiteX2" fmla="*/ 12642 w 12535"/>
                <a:gd name="connsiteY2" fmla="*/ 107898 h 108420"/>
                <a:gd name="connsiteX3" fmla="*/ 106 w 12535"/>
                <a:gd name="connsiteY3" fmla="*/ 107898 h 108420"/>
                <a:gd name="connsiteX4" fmla="*/ 106 w 12535"/>
                <a:gd name="connsiteY4" fmla="*/ -522 h 108420"/>
                <a:gd name="connsiteX5" fmla="*/ 12642 w 12535"/>
                <a:gd name="connsiteY5" fmla="*/ -522 h 108420"/>
                <a:gd name="connsiteX6" fmla="*/ 12642 w 12535"/>
                <a:gd name="connsiteY6" fmla="*/ 15500 h 108420"/>
                <a:gd name="connsiteX7" fmla="*/ 106 w 12535"/>
                <a:gd name="connsiteY7" fmla="*/ 15500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5" h="108420">
                  <a:moveTo>
                    <a:pt x="106" y="32297"/>
                  </a:moveTo>
                  <a:lnTo>
                    <a:pt x="12642" y="32297"/>
                  </a:lnTo>
                  <a:lnTo>
                    <a:pt x="12642" y="107898"/>
                  </a:lnTo>
                  <a:lnTo>
                    <a:pt x="106" y="107898"/>
                  </a:lnTo>
                  <a:close/>
                  <a:moveTo>
                    <a:pt x="106" y="-522"/>
                  </a:moveTo>
                  <a:lnTo>
                    <a:pt x="12642" y="-522"/>
                  </a:lnTo>
                  <a:lnTo>
                    <a:pt x="12642" y="15500"/>
                  </a:lnTo>
                  <a:lnTo>
                    <a:pt x="106" y="15500"/>
                  </a:lnTo>
                  <a:close/>
                </a:path>
              </a:pathLst>
            </a:custGeom>
            <a:grpFill/>
            <a:ln w="2765" cap="flat">
              <a:noFill/>
              <a:prstDash val="solid"/>
              <a:miter/>
            </a:ln>
          </p:spPr>
          <p:txBody>
            <a:bodyPr rtlCol="0" anchor="ctr"/>
            <a:lstStyle/>
            <a:p>
              <a:endParaRPr lang="sv-SE" dirty="0"/>
            </a:p>
          </p:txBody>
        </p:sp>
        <p:grpSp>
          <p:nvGrpSpPr>
            <p:cNvPr id="22" name="Graphic 7">
              <a:extLst>
                <a:ext uri="{FF2B5EF4-FFF2-40B4-BE49-F238E27FC236}">
                  <a16:creationId xmlns:a16="http://schemas.microsoft.com/office/drawing/2014/main" id="{2BF1B257-2C6A-2D80-C3F5-F4461871A4B2}"/>
                </a:ext>
              </a:extLst>
            </p:cNvPr>
            <p:cNvGrpSpPr/>
            <p:nvPr/>
          </p:nvGrpSpPr>
          <p:grpSpPr>
            <a:xfrm>
              <a:off x="832449" y="5733863"/>
              <a:ext cx="688241" cy="154329"/>
              <a:chOff x="832449" y="5733863"/>
              <a:chExt cx="688241" cy="154329"/>
            </a:xfrm>
            <a:grpFill/>
          </p:grpSpPr>
          <p:sp>
            <p:nvSpPr>
              <p:cNvPr id="44" name="Freeform: Shape 43">
                <a:extLst>
                  <a:ext uri="{FF2B5EF4-FFF2-40B4-BE49-F238E27FC236}">
                    <a16:creationId xmlns:a16="http://schemas.microsoft.com/office/drawing/2014/main" id="{DC5BA287-FD08-4D3A-C57F-D97029EA17DD}"/>
                  </a:ext>
                </a:extLst>
              </p:cNvPr>
              <p:cNvSpPr/>
              <p:nvPr/>
            </p:nvSpPr>
            <p:spPr>
              <a:xfrm>
                <a:off x="832449" y="5774321"/>
                <a:ext cx="65832" cy="77233"/>
              </a:xfrm>
              <a:custGeom>
                <a:avLst/>
                <a:gdLst>
                  <a:gd name="connsiteX0" fmla="*/ 65939 w 65832"/>
                  <a:gd name="connsiteY0" fmla="*/ 29558 h 77233"/>
                  <a:gd name="connsiteX1" fmla="*/ 65939 w 65832"/>
                  <a:gd name="connsiteY1" fmla="*/ 76601 h 77233"/>
                  <a:gd name="connsiteX2" fmla="*/ 53403 w 65832"/>
                  <a:gd name="connsiteY2" fmla="*/ 76601 h 77233"/>
                  <a:gd name="connsiteX3" fmla="*/ 53403 w 65832"/>
                  <a:gd name="connsiteY3" fmla="*/ 29862 h 77233"/>
                  <a:gd name="connsiteX4" fmla="*/ 34033 w 65832"/>
                  <a:gd name="connsiteY4" fmla="*/ 9717 h 77233"/>
                  <a:gd name="connsiteX5" fmla="*/ 12504 w 65832"/>
                  <a:gd name="connsiteY5" fmla="*/ 35203 h 77233"/>
                  <a:gd name="connsiteX6" fmla="*/ 1250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99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403" y="76601"/>
                    </a:lnTo>
                    <a:lnTo>
                      <a:pt x="53403" y="29862"/>
                    </a:lnTo>
                    <a:cubicBezTo>
                      <a:pt x="53403" y="17188"/>
                      <a:pt x="46375" y="9717"/>
                      <a:pt x="34033" y="9717"/>
                    </a:cubicBezTo>
                    <a:cubicBezTo>
                      <a:pt x="20446" y="9717"/>
                      <a:pt x="12504" y="19181"/>
                      <a:pt x="12504" y="35203"/>
                    </a:cubicBezTo>
                    <a:lnTo>
                      <a:pt x="12504" y="76712"/>
                    </a:lnTo>
                    <a:lnTo>
                      <a:pt x="106" y="76712"/>
                    </a:lnTo>
                    <a:lnTo>
                      <a:pt x="106" y="1000"/>
                    </a:lnTo>
                    <a:lnTo>
                      <a:pt x="12614" y="1000"/>
                    </a:lnTo>
                    <a:lnTo>
                      <a:pt x="12614" y="26957"/>
                    </a:lnTo>
                    <a:lnTo>
                      <a:pt x="12919" y="26957"/>
                    </a:lnTo>
                    <a:cubicBezTo>
                      <a:pt x="12919" y="9717"/>
                      <a:pt x="22549" y="-522"/>
                      <a:pt x="38599" y="-522"/>
                    </a:cubicBezTo>
                    <a:cubicBezTo>
                      <a:pt x="55839" y="-522"/>
                      <a:pt x="65911" y="10547"/>
                      <a:pt x="65911" y="29558"/>
                    </a:cubicBezTo>
                  </a:path>
                </a:pathLst>
              </a:custGeom>
              <a:grpFill/>
              <a:ln w="2765" cap="flat">
                <a:noFill/>
                <a:prstDash val="solid"/>
                <a:miter/>
              </a:ln>
            </p:spPr>
            <p:txBody>
              <a:bodyPr rtlCol="0" anchor="ctr"/>
              <a:lstStyle/>
              <a:p>
                <a:endParaRPr lang="sv-SE" dirty="0"/>
              </a:p>
            </p:txBody>
          </p:sp>
          <p:sp>
            <p:nvSpPr>
              <p:cNvPr id="45" name="Freeform: Shape 44">
                <a:extLst>
                  <a:ext uri="{FF2B5EF4-FFF2-40B4-BE49-F238E27FC236}">
                    <a16:creationId xmlns:a16="http://schemas.microsoft.com/office/drawing/2014/main" id="{05A01BA0-5017-FCE0-ED90-8B0D4FC312D9}"/>
                  </a:ext>
                </a:extLst>
              </p:cNvPr>
              <p:cNvSpPr/>
              <p:nvPr/>
            </p:nvSpPr>
            <p:spPr>
              <a:xfrm>
                <a:off x="916877" y="5774321"/>
                <a:ext cx="72723" cy="113872"/>
              </a:xfrm>
              <a:custGeom>
                <a:avLst/>
                <a:gdLst>
                  <a:gd name="connsiteX0" fmla="*/ 61318 w 72723"/>
                  <a:gd name="connsiteY0" fmla="*/ 38634 h 113872"/>
                  <a:gd name="connsiteX1" fmla="*/ 37049 w 72723"/>
                  <a:gd name="connsiteY1" fmla="*/ 9772 h 113872"/>
                  <a:gd name="connsiteX2" fmla="*/ 12919 w 72723"/>
                  <a:gd name="connsiteY2" fmla="*/ 38634 h 113872"/>
                  <a:gd name="connsiteX3" fmla="*/ 37049 w 72723"/>
                  <a:gd name="connsiteY3" fmla="*/ 67497 h 113872"/>
                  <a:gd name="connsiteX4" fmla="*/ 61318 w 72723"/>
                  <a:gd name="connsiteY4" fmla="*/ 38634 h 113872"/>
                  <a:gd name="connsiteX5" fmla="*/ 60405 w 72723"/>
                  <a:gd name="connsiteY5" fmla="*/ 1055 h 113872"/>
                  <a:gd name="connsiteX6" fmla="*/ 72829 w 72723"/>
                  <a:gd name="connsiteY6" fmla="*/ 1055 h 113872"/>
                  <a:gd name="connsiteX7" fmla="*/ 72829 w 72723"/>
                  <a:gd name="connsiteY7" fmla="*/ 78317 h 113872"/>
                  <a:gd name="connsiteX8" fmla="*/ 36855 w 72723"/>
                  <a:gd name="connsiteY8" fmla="*/ 113350 h 113872"/>
                  <a:gd name="connsiteX9" fmla="*/ 2016 w 72723"/>
                  <a:gd name="connsiteY9" fmla="*/ 85262 h 113872"/>
                  <a:gd name="connsiteX10" fmla="*/ 13943 w 72723"/>
                  <a:gd name="connsiteY10" fmla="*/ 84045 h 113872"/>
                  <a:gd name="connsiteX11" fmla="*/ 36855 w 72723"/>
                  <a:gd name="connsiteY11" fmla="*/ 103111 h 113872"/>
                  <a:gd name="connsiteX12" fmla="*/ 60349 w 72723"/>
                  <a:gd name="connsiteY12" fmla="*/ 79313 h 113872"/>
                  <a:gd name="connsiteX13" fmla="*/ 60349 w 72723"/>
                  <a:gd name="connsiteY13" fmla="*/ 51640 h 113872"/>
                  <a:gd name="connsiteX14" fmla="*/ 60100 w 72723"/>
                  <a:gd name="connsiteY14" fmla="*/ 51640 h 113872"/>
                  <a:gd name="connsiteX15" fmla="*/ 32151 w 72723"/>
                  <a:gd name="connsiteY15" fmla="*/ 78068 h 113872"/>
                  <a:gd name="connsiteX16" fmla="*/ 106 w 72723"/>
                  <a:gd name="connsiteY16" fmla="*/ 38828 h 113872"/>
                  <a:gd name="connsiteX17" fmla="*/ 32151 w 72723"/>
                  <a:gd name="connsiteY17" fmla="*/ -522 h 113872"/>
                  <a:gd name="connsiteX18" fmla="*/ 60100 w 72723"/>
                  <a:gd name="connsiteY18" fmla="*/ 25739 h 113872"/>
                  <a:gd name="connsiteX19" fmla="*/ 60405 w 72723"/>
                  <a:gd name="connsiteY19" fmla="*/ 25739 h 11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23" h="113872">
                    <a:moveTo>
                      <a:pt x="61318" y="38634"/>
                    </a:moveTo>
                    <a:cubicBezTo>
                      <a:pt x="61318" y="20924"/>
                      <a:pt x="52490" y="9772"/>
                      <a:pt x="37049" y="9772"/>
                    </a:cubicBezTo>
                    <a:cubicBezTo>
                      <a:pt x="21608" y="9772"/>
                      <a:pt x="12919" y="20454"/>
                      <a:pt x="12919" y="38634"/>
                    </a:cubicBezTo>
                    <a:cubicBezTo>
                      <a:pt x="12919" y="56815"/>
                      <a:pt x="21802" y="67497"/>
                      <a:pt x="37049" y="67497"/>
                    </a:cubicBezTo>
                    <a:cubicBezTo>
                      <a:pt x="52297" y="67497"/>
                      <a:pt x="61318" y="56428"/>
                      <a:pt x="61318" y="38634"/>
                    </a:cubicBezTo>
                    <a:moveTo>
                      <a:pt x="60405" y="1055"/>
                    </a:moveTo>
                    <a:lnTo>
                      <a:pt x="72829" y="1055"/>
                    </a:lnTo>
                    <a:lnTo>
                      <a:pt x="72829" y="78317"/>
                    </a:lnTo>
                    <a:cubicBezTo>
                      <a:pt x="72829" y="100261"/>
                      <a:pt x="59491" y="113350"/>
                      <a:pt x="36855" y="113350"/>
                    </a:cubicBezTo>
                    <a:cubicBezTo>
                      <a:pt x="16544" y="113350"/>
                      <a:pt x="3648" y="102807"/>
                      <a:pt x="2016" y="85262"/>
                    </a:cubicBezTo>
                    <a:lnTo>
                      <a:pt x="13943" y="84045"/>
                    </a:lnTo>
                    <a:cubicBezTo>
                      <a:pt x="14856" y="95944"/>
                      <a:pt x="23407" y="103111"/>
                      <a:pt x="36855" y="103111"/>
                    </a:cubicBezTo>
                    <a:cubicBezTo>
                      <a:pt x="51632" y="103111"/>
                      <a:pt x="60349" y="94284"/>
                      <a:pt x="60349" y="79313"/>
                    </a:cubicBezTo>
                    <a:lnTo>
                      <a:pt x="60349" y="51640"/>
                    </a:lnTo>
                    <a:lnTo>
                      <a:pt x="60100" y="51640"/>
                    </a:lnTo>
                    <a:cubicBezTo>
                      <a:pt x="60100" y="68244"/>
                      <a:pt x="49585" y="78068"/>
                      <a:pt x="32151" y="78068"/>
                    </a:cubicBezTo>
                    <a:cubicBezTo>
                      <a:pt x="12005" y="78068"/>
                      <a:pt x="106" y="63401"/>
                      <a:pt x="106" y="38828"/>
                    </a:cubicBezTo>
                    <a:cubicBezTo>
                      <a:pt x="106" y="14255"/>
                      <a:pt x="11950"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46" name="Freeform: Shape 45">
                <a:extLst>
                  <a:ext uri="{FF2B5EF4-FFF2-40B4-BE49-F238E27FC236}">
                    <a16:creationId xmlns:a16="http://schemas.microsoft.com/office/drawing/2014/main" id="{6862532A-D5CE-8FFD-4261-FC4C14867237}"/>
                  </a:ext>
                </a:extLst>
              </p:cNvPr>
              <p:cNvSpPr/>
              <p:nvPr/>
            </p:nvSpPr>
            <p:spPr>
              <a:xfrm>
                <a:off x="1039411" y="5749581"/>
                <a:ext cx="50585" cy="103522"/>
              </a:xfrm>
              <a:custGeom>
                <a:avLst/>
                <a:gdLst>
                  <a:gd name="connsiteX0" fmla="*/ 50692 w 50585"/>
                  <a:gd name="connsiteY0" fmla="*/ 35065 h 103522"/>
                  <a:gd name="connsiteX1" fmla="*/ 25012 w 50585"/>
                  <a:gd name="connsiteY1" fmla="*/ 35065 h 103522"/>
                  <a:gd name="connsiteX2" fmla="*/ 25012 w 50585"/>
                  <a:gd name="connsiteY2" fmla="*/ 79341 h 103522"/>
                  <a:gd name="connsiteX3" fmla="*/ 38848 w 50585"/>
                  <a:gd name="connsiteY3" fmla="*/ 92623 h 103522"/>
                  <a:gd name="connsiteX4" fmla="*/ 49695 w 50585"/>
                  <a:gd name="connsiteY4" fmla="*/ 90188 h 103522"/>
                  <a:gd name="connsiteX5" fmla="*/ 49695 w 50585"/>
                  <a:gd name="connsiteY5" fmla="*/ 99956 h 103522"/>
                  <a:gd name="connsiteX6" fmla="*/ 34891 w 50585"/>
                  <a:gd name="connsiteY6" fmla="*/ 103000 h 103522"/>
                  <a:gd name="connsiteX7" fmla="*/ 12587 w 50585"/>
                  <a:gd name="connsiteY7" fmla="*/ 80088 h 103522"/>
                  <a:gd name="connsiteX8" fmla="*/ 12587 w 50585"/>
                  <a:gd name="connsiteY8" fmla="*/ 35065 h 103522"/>
                  <a:gd name="connsiteX9" fmla="*/ 106 w 50585"/>
                  <a:gd name="connsiteY9" fmla="*/ 35065 h 103522"/>
                  <a:gd name="connsiteX10" fmla="*/ 106 w 50585"/>
                  <a:gd name="connsiteY10" fmla="*/ 25739 h 103522"/>
                  <a:gd name="connsiteX11" fmla="*/ 13223 w 50585"/>
                  <a:gd name="connsiteY11" fmla="*/ 25739 h 103522"/>
                  <a:gd name="connsiteX12" fmla="*/ 13223 w 50585"/>
                  <a:gd name="connsiteY12" fmla="*/ -522 h 103522"/>
                  <a:gd name="connsiteX13" fmla="*/ 25759 w 50585"/>
                  <a:gd name="connsiteY13" fmla="*/ -522 h 103522"/>
                  <a:gd name="connsiteX14" fmla="*/ 25759 w 50585"/>
                  <a:gd name="connsiteY14" fmla="*/ 5898 h 103522"/>
                  <a:gd name="connsiteX15" fmla="*/ 13832 w 50585"/>
                  <a:gd name="connsiteY15" fmla="*/ 25435 h 103522"/>
                  <a:gd name="connsiteX16" fmla="*/ 13832 w 50585"/>
                  <a:gd name="connsiteY16" fmla="*/ 25739 h 103522"/>
                  <a:gd name="connsiteX17" fmla="*/ 50636 w 50585"/>
                  <a:gd name="connsiteY17" fmla="*/ 25739 h 10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5" h="103522">
                    <a:moveTo>
                      <a:pt x="50692" y="35065"/>
                    </a:moveTo>
                    <a:lnTo>
                      <a:pt x="25012" y="35065"/>
                    </a:lnTo>
                    <a:lnTo>
                      <a:pt x="25012" y="79341"/>
                    </a:lnTo>
                    <a:cubicBezTo>
                      <a:pt x="25012" y="87642"/>
                      <a:pt x="30020" y="92623"/>
                      <a:pt x="38848" y="92623"/>
                    </a:cubicBezTo>
                    <a:cubicBezTo>
                      <a:pt x="42600" y="92629"/>
                      <a:pt x="46305" y="91799"/>
                      <a:pt x="49695" y="90188"/>
                    </a:cubicBezTo>
                    <a:lnTo>
                      <a:pt x="49695" y="99956"/>
                    </a:lnTo>
                    <a:cubicBezTo>
                      <a:pt x="45021" y="101971"/>
                      <a:pt x="39982" y="103009"/>
                      <a:pt x="34891" y="103000"/>
                    </a:cubicBezTo>
                    <a:cubicBezTo>
                      <a:pt x="20833" y="103000"/>
                      <a:pt x="12587" y="94699"/>
                      <a:pt x="12587" y="80088"/>
                    </a:cubicBezTo>
                    <a:lnTo>
                      <a:pt x="12587" y="35065"/>
                    </a:lnTo>
                    <a:lnTo>
                      <a:pt x="106" y="35065"/>
                    </a:lnTo>
                    <a:lnTo>
                      <a:pt x="106" y="25739"/>
                    </a:lnTo>
                    <a:lnTo>
                      <a:pt x="13223" y="25739"/>
                    </a:lnTo>
                    <a:lnTo>
                      <a:pt x="13223" y="-522"/>
                    </a:lnTo>
                    <a:lnTo>
                      <a:pt x="25759" y="-522"/>
                    </a:lnTo>
                    <a:lnTo>
                      <a:pt x="25759" y="5898"/>
                    </a:lnTo>
                    <a:cubicBezTo>
                      <a:pt x="25720" y="14119"/>
                      <a:pt x="21126" y="21643"/>
                      <a:pt x="13832" y="25435"/>
                    </a:cubicBezTo>
                    <a:lnTo>
                      <a:pt x="13832" y="25739"/>
                    </a:lnTo>
                    <a:lnTo>
                      <a:pt x="50636" y="25739"/>
                    </a:lnTo>
                    <a:close/>
                  </a:path>
                </a:pathLst>
              </a:custGeom>
              <a:grpFill/>
              <a:ln w="2765" cap="flat">
                <a:noFill/>
                <a:prstDash val="solid"/>
                <a:miter/>
              </a:ln>
            </p:spPr>
            <p:txBody>
              <a:bodyPr rtlCol="0" anchor="ctr"/>
              <a:lstStyle/>
              <a:p>
                <a:endParaRPr lang="sv-SE" dirty="0"/>
              </a:p>
            </p:txBody>
          </p:sp>
          <p:sp>
            <p:nvSpPr>
              <p:cNvPr id="47" name="Freeform: Shape 46">
                <a:extLst>
                  <a:ext uri="{FF2B5EF4-FFF2-40B4-BE49-F238E27FC236}">
                    <a16:creationId xmlns:a16="http://schemas.microsoft.com/office/drawing/2014/main" id="{86C2D3CB-42A7-94AF-C01E-6ED53348046A}"/>
                  </a:ext>
                </a:extLst>
              </p:cNvPr>
              <p:cNvSpPr/>
              <p:nvPr/>
            </p:nvSpPr>
            <p:spPr>
              <a:xfrm>
                <a:off x="1099626" y="5774321"/>
                <a:ext cx="70094" cy="78645"/>
              </a:xfrm>
              <a:custGeom>
                <a:avLst/>
                <a:gdLst>
                  <a:gd name="connsiteX0" fmla="*/ 12614 w 70094"/>
                  <a:gd name="connsiteY0" fmla="*/ 34456 h 78645"/>
                  <a:gd name="connsiteX1" fmla="*/ 57665 w 70094"/>
                  <a:gd name="connsiteY1" fmla="*/ 34456 h 78645"/>
                  <a:gd name="connsiteX2" fmla="*/ 35223 w 70094"/>
                  <a:gd name="connsiteY2" fmla="*/ 9551 h 78645"/>
                  <a:gd name="connsiteX3" fmla="*/ 12614 w 70094"/>
                  <a:gd name="connsiteY3" fmla="*/ 34456 h 78645"/>
                  <a:gd name="connsiteX4" fmla="*/ 70201 w 70094"/>
                  <a:gd name="connsiteY4" fmla="*/ 40710 h 78645"/>
                  <a:gd name="connsiteX5" fmla="*/ 12448 w 70094"/>
                  <a:gd name="connsiteY5" fmla="*/ 40710 h 78645"/>
                  <a:gd name="connsiteX6" fmla="*/ 35223 w 70094"/>
                  <a:gd name="connsiteY6" fmla="*/ 68188 h 78645"/>
                  <a:gd name="connsiteX7" fmla="*/ 57831 w 70094"/>
                  <a:gd name="connsiteY7" fmla="*/ 50035 h 78645"/>
                  <a:gd name="connsiteX8" fmla="*/ 70201 w 70094"/>
                  <a:gd name="connsiteY8" fmla="*/ 50035 h 78645"/>
                  <a:gd name="connsiteX9" fmla="*/ 35223 w 70094"/>
                  <a:gd name="connsiteY9" fmla="*/ 78123 h 78645"/>
                  <a:gd name="connsiteX10" fmla="*/ 106 w 70094"/>
                  <a:gd name="connsiteY10" fmla="*/ 38883 h 78645"/>
                  <a:gd name="connsiteX11" fmla="*/ 35223 w 70094"/>
                  <a:gd name="connsiteY11" fmla="*/ -522 h 78645"/>
                  <a:gd name="connsiteX12" fmla="*/ 70201 w 70094"/>
                  <a:gd name="connsiteY12" fmla="*/ 38883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94" h="78645">
                    <a:moveTo>
                      <a:pt x="12614" y="34456"/>
                    </a:moveTo>
                    <a:lnTo>
                      <a:pt x="57665" y="34456"/>
                    </a:lnTo>
                    <a:cubicBezTo>
                      <a:pt x="56420" y="18572"/>
                      <a:pt x="48201" y="9551"/>
                      <a:pt x="35223" y="9551"/>
                    </a:cubicBezTo>
                    <a:cubicBezTo>
                      <a:pt x="22244" y="9551"/>
                      <a:pt x="13860" y="18710"/>
                      <a:pt x="12614" y="34456"/>
                    </a:cubicBezTo>
                    <a:moveTo>
                      <a:pt x="70201" y="40710"/>
                    </a:moveTo>
                    <a:lnTo>
                      <a:pt x="12448" y="40710"/>
                    </a:lnTo>
                    <a:cubicBezTo>
                      <a:pt x="13057" y="58116"/>
                      <a:pt x="21469" y="68188"/>
                      <a:pt x="35223" y="68188"/>
                    </a:cubicBezTo>
                    <a:cubicBezTo>
                      <a:pt x="47426" y="68188"/>
                      <a:pt x="55839" y="61326"/>
                      <a:pt x="57831" y="50035"/>
                    </a:cubicBezTo>
                    <a:lnTo>
                      <a:pt x="70201" y="50035"/>
                    </a:lnTo>
                    <a:cubicBezTo>
                      <a:pt x="67738" y="67746"/>
                      <a:pt x="54759" y="78123"/>
                      <a:pt x="35223" y="78123"/>
                    </a:cubicBezTo>
                    <a:cubicBezTo>
                      <a:pt x="13223" y="78123"/>
                      <a:pt x="106" y="63623"/>
                      <a:pt x="106" y="38883"/>
                    </a:cubicBezTo>
                    <a:cubicBezTo>
                      <a:pt x="106" y="14144"/>
                      <a:pt x="13223" y="-522"/>
                      <a:pt x="35223" y="-522"/>
                    </a:cubicBezTo>
                    <a:cubicBezTo>
                      <a:pt x="57222" y="-522"/>
                      <a:pt x="70201" y="14006"/>
                      <a:pt x="70201" y="38883"/>
                    </a:cubicBezTo>
                    <a:close/>
                  </a:path>
                </a:pathLst>
              </a:custGeom>
              <a:grpFill/>
              <a:ln w="2765" cap="flat">
                <a:noFill/>
                <a:prstDash val="solid"/>
                <a:miter/>
              </a:ln>
            </p:spPr>
            <p:txBody>
              <a:bodyPr rtlCol="0" anchor="ctr"/>
              <a:lstStyle/>
              <a:p>
                <a:endParaRPr lang="sv-SE" dirty="0"/>
              </a:p>
            </p:txBody>
          </p:sp>
          <p:sp>
            <p:nvSpPr>
              <p:cNvPr id="48" name="Freeform: Shape 47">
                <a:extLst>
                  <a:ext uri="{FF2B5EF4-FFF2-40B4-BE49-F238E27FC236}">
                    <a16:creationId xmlns:a16="http://schemas.microsoft.com/office/drawing/2014/main" id="{C9F1600B-6724-E1D0-8CA8-37964CB61F23}"/>
                  </a:ext>
                </a:extLst>
              </p:cNvPr>
              <p:cNvSpPr/>
              <p:nvPr/>
            </p:nvSpPr>
            <p:spPr>
              <a:xfrm>
                <a:off x="1184193" y="5774238"/>
                <a:ext cx="71754" cy="78645"/>
              </a:xfrm>
              <a:custGeom>
                <a:avLst/>
                <a:gdLst>
                  <a:gd name="connsiteX0" fmla="*/ 106 w 71754"/>
                  <a:gd name="connsiteY0" fmla="*/ 38717 h 78645"/>
                  <a:gd name="connsiteX1" fmla="*/ 36745 w 71754"/>
                  <a:gd name="connsiteY1" fmla="*/ -522 h 78645"/>
                  <a:gd name="connsiteX2" fmla="*/ 71391 w 71754"/>
                  <a:gd name="connsiteY2" fmla="*/ 26043 h 78645"/>
                  <a:gd name="connsiteX3" fmla="*/ 58883 w 71754"/>
                  <a:gd name="connsiteY3" fmla="*/ 26043 h 78645"/>
                  <a:gd name="connsiteX4" fmla="*/ 36745 w 71754"/>
                  <a:gd name="connsiteY4" fmla="*/ 9717 h 78645"/>
                  <a:gd name="connsiteX5" fmla="*/ 12919 w 71754"/>
                  <a:gd name="connsiteY5" fmla="*/ 38717 h 78645"/>
                  <a:gd name="connsiteX6" fmla="*/ 36745 w 71754"/>
                  <a:gd name="connsiteY6" fmla="*/ 67746 h 78645"/>
                  <a:gd name="connsiteX7" fmla="*/ 59325 w 71754"/>
                  <a:gd name="connsiteY7" fmla="*/ 49869 h 78645"/>
                  <a:gd name="connsiteX8" fmla="*/ 71861 w 71754"/>
                  <a:gd name="connsiteY8" fmla="*/ 49869 h 78645"/>
                  <a:gd name="connsiteX9" fmla="*/ 36745 w 71754"/>
                  <a:gd name="connsiteY9" fmla="*/ 78123 h 78645"/>
                  <a:gd name="connsiteX10" fmla="*/ 106 w 71754"/>
                  <a:gd name="connsiteY10"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54" h="78645">
                    <a:moveTo>
                      <a:pt x="106" y="38717"/>
                    </a:moveTo>
                    <a:cubicBezTo>
                      <a:pt x="106" y="14144"/>
                      <a:pt x="13943" y="-522"/>
                      <a:pt x="36745" y="-522"/>
                    </a:cubicBezTo>
                    <a:cubicBezTo>
                      <a:pt x="55230" y="-522"/>
                      <a:pt x="67738" y="9108"/>
                      <a:pt x="71391" y="26043"/>
                    </a:cubicBezTo>
                    <a:lnTo>
                      <a:pt x="58883" y="26043"/>
                    </a:lnTo>
                    <a:cubicBezTo>
                      <a:pt x="56270" y="16065"/>
                      <a:pt x="47050" y="9263"/>
                      <a:pt x="36745" y="9717"/>
                    </a:cubicBezTo>
                    <a:cubicBezTo>
                      <a:pt x="21774" y="9717"/>
                      <a:pt x="12919" y="20564"/>
                      <a:pt x="12919" y="38717"/>
                    </a:cubicBezTo>
                    <a:cubicBezTo>
                      <a:pt x="12919" y="56870"/>
                      <a:pt x="21774" y="67746"/>
                      <a:pt x="36745" y="67746"/>
                    </a:cubicBezTo>
                    <a:cubicBezTo>
                      <a:pt x="48478" y="67746"/>
                      <a:pt x="56420" y="61160"/>
                      <a:pt x="59325" y="49869"/>
                    </a:cubicBezTo>
                    <a:lnTo>
                      <a:pt x="71861" y="49869"/>
                    </a:lnTo>
                    <a:cubicBezTo>
                      <a:pt x="68513" y="67746"/>
                      <a:pt x="55977" y="78123"/>
                      <a:pt x="36745" y="78123"/>
                    </a:cubicBezTo>
                    <a:cubicBezTo>
                      <a:pt x="13832" y="78123"/>
                      <a:pt x="106" y="63456"/>
                      <a:pt x="106" y="38717"/>
                    </a:cubicBezTo>
                  </a:path>
                </a:pathLst>
              </a:custGeom>
              <a:grpFill/>
              <a:ln w="2765" cap="flat">
                <a:noFill/>
                <a:prstDash val="solid"/>
                <a:miter/>
              </a:ln>
            </p:spPr>
            <p:txBody>
              <a:bodyPr rtlCol="0" anchor="ctr"/>
              <a:lstStyle/>
              <a:p>
                <a:endParaRPr lang="sv-SE" dirty="0"/>
              </a:p>
            </p:txBody>
          </p:sp>
          <p:sp>
            <p:nvSpPr>
              <p:cNvPr id="49" name="Freeform: Shape 48">
                <a:extLst>
                  <a:ext uri="{FF2B5EF4-FFF2-40B4-BE49-F238E27FC236}">
                    <a16:creationId xmlns:a16="http://schemas.microsoft.com/office/drawing/2014/main" id="{69081B41-F970-50EF-4198-323BA74008CD}"/>
                  </a:ext>
                </a:extLst>
              </p:cNvPr>
              <p:cNvSpPr/>
              <p:nvPr/>
            </p:nvSpPr>
            <p:spPr>
              <a:xfrm>
                <a:off x="1273520" y="5733863"/>
                <a:ext cx="65805" cy="117690"/>
              </a:xfrm>
              <a:custGeom>
                <a:avLst/>
                <a:gdLst>
                  <a:gd name="connsiteX0" fmla="*/ 65911 w 65805"/>
                  <a:gd name="connsiteY0" fmla="*/ 70015 h 117690"/>
                  <a:gd name="connsiteX1" fmla="*/ 65911 w 65805"/>
                  <a:gd name="connsiteY1" fmla="*/ 117058 h 117690"/>
                  <a:gd name="connsiteX2" fmla="*/ 53376 w 65805"/>
                  <a:gd name="connsiteY2" fmla="*/ 117058 h 117690"/>
                  <a:gd name="connsiteX3" fmla="*/ 53376 w 65805"/>
                  <a:gd name="connsiteY3" fmla="*/ 70319 h 117690"/>
                  <a:gd name="connsiteX4" fmla="*/ 34143 w 65805"/>
                  <a:gd name="connsiteY4" fmla="*/ 50174 h 117690"/>
                  <a:gd name="connsiteX5" fmla="*/ 12614 w 65805"/>
                  <a:gd name="connsiteY5" fmla="*/ 75660 h 117690"/>
                  <a:gd name="connsiteX6" fmla="*/ 12614 w 65805"/>
                  <a:gd name="connsiteY6" fmla="*/ 117169 h 117690"/>
                  <a:gd name="connsiteX7" fmla="*/ 106 w 65805"/>
                  <a:gd name="connsiteY7" fmla="*/ 117169 h 117690"/>
                  <a:gd name="connsiteX8" fmla="*/ 106 w 65805"/>
                  <a:gd name="connsiteY8" fmla="*/ -522 h 117690"/>
                  <a:gd name="connsiteX9" fmla="*/ 12614 w 65805"/>
                  <a:gd name="connsiteY9" fmla="*/ -522 h 117690"/>
                  <a:gd name="connsiteX10" fmla="*/ 12614 w 65805"/>
                  <a:gd name="connsiteY10" fmla="*/ 67414 h 117690"/>
                  <a:gd name="connsiteX11" fmla="*/ 12919 w 65805"/>
                  <a:gd name="connsiteY11" fmla="*/ 67414 h 117690"/>
                  <a:gd name="connsiteX12" fmla="*/ 38571 w 65805"/>
                  <a:gd name="connsiteY12" fmla="*/ 39935 h 117690"/>
                  <a:gd name="connsiteX13" fmla="*/ 65911 w 65805"/>
                  <a:gd name="connsiteY13" fmla="*/ 70015 h 11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05" h="117690">
                    <a:moveTo>
                      <a:pt x="65911" y="70015"/>
                    </a:moveTo>
                    <a:lnTo>
                      <a:pt x="65911" y="117058"/>
                    </a:lnTo>
                    <a:lnTo>
                      <a:pt x="53376" y="117058"/>
                    </a:lnTo>
                    <a:lnTo>
                      <a:pt x="53376" y="70319"/>
                    </a:lnTo>
                    <a:cubicBezTo>
                      <a:pt x="53376" y="57645"/>
                      <a:pt x="46375" y="50174"/>
                      <a:pt x="34143" y="50174"/>
                    </a:cubicBezTo>
                    <a:cubicBezTo>
                      <a:pt x="20529" y="50174"/>
                      <a:pt x="12614" y="59638"/>
                      <a:pt x="12614" y="75660"/>
                    </a:cubicBezTo>
                    <a:lnTo>
                      <a:pt x="12614" y="117169"/>
                    </a:lnTo>
                    <a:lnTo>
                      <a:pt x="106" y="117169"/>
                    </a:lnTo>
                    <a:lnTo>
                      <a:pt x="106" y="-522"/>
                    </a:lnTo>
                    <a:lnTo>
                      <a:pt x="12614" y="-522"/>
                    </a:lnTo>
                    <a:lnTo>
                      <a:pt x="12614" y="67414"/>
                    </a:lnTo>
                    <a:lnTo>
                      <a:pt x="12919" y="67414"/>
                    </a:lnTo>
                    <a:cubicBezTo>
                      <a:pt x="12919" y="50174"/>
                      <a:pt x="22521" y="39935"/>
                      <a:pt x="38571" y="39935"/>
                    </a:cubicBezTo>
                    <a:cubicBezTo>
                      <a:pt x="55839" y="39935"/>
                      <a:pt x="65911" y="51004"/>
                      <a:pt x="65911" y="70015"/>
                    </a:cubicBezTo>
                  </a:path>
                </a:pathLst>
              </a:custGeom>
              <a:grpFill/>
              <a:ln w="2765" cap="flat">
                <a:noFill/>
                <a:prstDash val="solid"/>
                <a:miter/>
              </a:ln>
            </p:spPr>
            <p:txBody>
              <a:bodyPr rtlCol="0" anchor="ctr"/>
              <a:lstStyle/>
              <a:p>
                <a:endParaRPr lang="sv-SE" dirty="0"/>
              </a:p>
            </p:txBody>
          </p:sp>
          <p:sp>
            <p:nvSpPr>
              <p:cNvPr id="50" name="Freeform: Shape 49">
                <a:extLst>
                  <a:ext uri="{FF2B5EF4-FFF2-40B4-BE49-F238E27FC236}">
                    <a16:creationId xmlns:a16="http://schemas.microsoft.com/office/drawing/2014/main" id="{6861DC77-D7E7-CF4C-D6C9-EF6DD3C44604}"/>
                  </a:ext>
                </a:extLst>
              </p:cNvPr>
              <p:cNvSpPr/>
              <p:nvPr/>
            </p:nvSpPr>
            <p:spPr>
              <a:xfrm>
                <a:off x="1362348" y="5774321"/>
                <a:ext cx="65832" cy="77233"/>
              </a:xfrm>
              <a:custGeom>
                <a:avLst/>
                <a:gdLst>
                  <a:gd name="connsiteX0" fmla="*/ 65939 w 65832"/>
                  <a:gd name="connsiteY0" fmla="*/ 29558 h 77233"/>
                  <a:gd name="connsiteX1" fmla="*/ 65939 w 65832"/>
                  <a:gd name="connsiteY1" fmla="*/ 76601 h 77233"/>
                  <a:gd name="connsiteX2" fmla="*/ 53514 w 65832"/>
                  <a:gd name="connsiteY2" fmla="*/ 76601 h 77233"/>
                  <a:gd name="connsiteX3" fmla="*/ 53514 w 65832"/>
                  <a:gd name="connsiteY3" fmla="*/ 29862 h 77233"/>
                  <a:gd name="connsiteX4" fmla="*/ 34143 w 65832"/>
                  <a:gd name="connsiteY4" fmla="*/ 9717 h 77233"/>
                  <a:gd name="connsiteX5" fmla="*/ 12614 w 65832"/>
                  <a:gd name="connsiteY5" fmla="*/ 35203 h 77233"/>
                  <a:gd name="connsiteX6" fmla="*/ 12614 w 65832"/>
                  <a:gd name="connsiteY6" fmla="*/ 76712 h 77233"/>
                  <a:gd name="connsiteX7" fmla="*/ 106 w 65832"/>
                  <a:gd name="connsiteY7" fmla="*/ 76712 h 77233"/>
                  <a:gd name="connsiteX8" fmla="*/ 106 w 65832"/>
                  <a:gd name="connsiteY8" fmla="*/ 1000 h 77233"/>
                  <a:gd name="connsiteX9" fmla="*/ 12614 w 65832"/>
                  <a:gd name="connsiteY9" fmla="*/ 1000 h 77233"/>
                  <a:gd name="connsiteX10" fmla="*/ 12614 w 65832"/>
                  <a:gd name="connsiteY10" fmla="*/ 26957 h 77233"/>
                  <a:gd name="connsiteX11" fmla="*/ 12919 w 65832"/>
                  <a:gd name="connsiteY11" fmla="*/ 26957 h 77233"/>
                  <a:gd name="connsiteX12" fmla="*/ 38571 w 65832"/>
                  <a:gd name="connsiteY12" fmla="*/ -522 h 77233"/>
                  <a:gd name="connsiteX13" fmla="*/ 65911 w 65832"/>
                  <a:gd name="connsiteY13" fmla="*/ 29558 h 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233">
                    <a:moveTo>
                      <a:pt x="65939" y="29558"/>
                    </a:moveTo>
                    <a:lnTo>
                      <a:pt x="65939" y="76601"/>
                    </a:lnTo>
                    <a:lnTo>
                      <a:pt x="53514" y="76601"/>
                    </a:lnTo>
                    <a:lnTo>
                      <a:pt x="53514" y="29862"/>
                    </a:lnTo>
                    <a:cubicBezTo>
                      <a:pt x="53514" y="17188"/>
                      <a:pt x="46485" y="9717"/>
                      <a:pt x="34143" y="9717"/>
                    </a:cubicBezTo>
                    <a:cubicBezTo>
                      <a:pt x="20529" y="9717"/>
                      <a:pt x="12614" y="19181"/>
                      <a:pt x="12614" y="35203"/>
                    </a:cubicBezTo>
                    <a:lnTo>
                      <a:pt x="12614" y="76712"/>
                    </a:lnTo>
                    <a:lnTo>
                      <a:pt x="106" y="76712"/>
                    </a:lnTo>
                    <a:lnTo>
                      <a:pt x="106" y="1000"/>
                    </a:lnTo>
                    <a:lnTo>
                      <a:pt x="12614" y="1000"/>
                    </a:lnTo>
                    <a:lnTo>
                      <a:pt x="12614" y="26957"/>
                    </a:lnTo>
                    <a:lnTo>
                      <a:pt x="12919" y="26957"/>
                    </a:lnTo>
                    <a:cubicBezTo>
                      <a:pt x="12919" y="9717"/>
                      <a:pt x="22521" y="-522"/>
                      <a:pt x="38571" y="-522"/>
                    </a:cubicBezTo>
                    <a:cubicBezTo>
                      <a:pt x="55839" y="-522"/>
                      <a:pt x="65911" y="10547"/>
                      <a:pt x="65911" y="29558"/>
                    </a:cubicBezTo>
                  </a:path>
                </a:pathLst>
              </a:custGeom>
              <a:grpFill/>
              <a:ln w="2765" cap="flat">
                <a:noFill/>
                <a:prstDash val="solid"/>
                <a:miter/>
              </a:ln>
            </p:spPr>
            <p:txBody>
              <a:bodyPr rtlCol="0" anchor="ctr"/>
              <a:lstStyle/>
              <a:p>
                <a:endParaRPr lang="sv-SE" dirty="0"/>
              </a:p>
            </p:txBody>
          </p:sp>
          <p:sp>
            <p:nvSpPr>
              <p:cNvPr id="51" name="Freeform: Shape 50">
                <a:extLst>
                  <a:ext uri="{FF2B5EF4-FFF2-40B4-BE49-F238E27FC236}">
                    <a16:creationId xmlns:a16="http://schemas.microsoft.com/office/drawing/2014/main" id="{9BC62F68-FF8F-6F45-1F75-88A945AD18F6}"/>
                  </a:ext>
                </a:extLst>
              </p:cNvPr>
              <p:cNvSpPr/>
              <p:nvPr/>
            </p:nvSpPr>
            <p:spPr>
              <a:xfrm>
                <a:off x="1446639" y="5774238"/>
                <a:ext cx="74051" cy="78645"/>
              </a:xfrm>
              <a:custGeom>
                <a:avLst/>
                <a:gdLst>
                  <a:gd name="connsiteX0" fmla="*/ 61484 w 74051"/>
                  <a:gd name="connsiteY0" fmla="*/ 38717 h 78645"/>
                  <a:gd name="connsiteX1" fmla="*/ 37187 w 74051"/>
                  <a:gd name="connsiteY1" fmla="*/ 9717 h 78645"/>
                  <a:gd name="connsiteX2" fmla="*/ 12919 w 74051"/>
                  <a:gd name="connsiteY2" fmla="*/ 38717 h 78645"/>
                  <a:gd name="connsiteX3" fmla="*/ 37187 w 74051"/>
                  <a:gd name="connsiteY3" fmla="*/ 67746 h 78645"/>
                  <a:gd name="connsiteX4" fmla="*/ 61484 w 74051"/>
                  <a:gd name="connsiteY4" fmla="*/ 38717 h 78645"/>
                  <a:gd name="connsiteX5" fmla="*/ 106 w 74051"/>
                  <a:gd name="connsiteY5" fmla="*/ 38717 h 78645"/>
                  <a:gd name="connsiteX6" fmla="*/ 37187 w 74051"/>
                  <a:gd name="connsiteY6" fmla="*/ -522 h 78645"/>
                  <a:gd name="connsiteX7" fmla="*/ 74158 w 74051"/>
                  <a:gd name="connsiteY7" fmla="*/ 38717 h 78645"/>
                  <a:gd name="connsiteX8" fmla="*/ 37187 w 74051"/>
                  <a:gd name="connsiteY8" fmla="*/ 78123 h 78645"/>
                  <a:gd name="connsiteX9" fmla="*/ 106 w 74051"/>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1" h="78645">
                    <a:moveTo>
                      <a:pt x="61484" y="38717"/>
                    </a:moveTo>
                    <a:cubicBezTo>
                      <a:pt x="61484" y="20564"/>
                      <a:pt x="52463" y="9717"/>
                      <a:pt x="37187" y="9717"/>
                    </a:cubicBezTo>
                    <a:cubicBezTo>
                      <a:pt x="21912" y="9717"/>
                      <a:pt x="12919" y="20564"/>
                      <a:pt x="12919" y="38717"/>
                    </a:cubicBezTo>
                    <a:cubicBezTo>
                      <a:pt x="12919" y="56870"/>
                      <a:pt x="21940" y="67746"/>
                      <a:pt x="37187" y="67746"/>
                    </a:cubicBezTo>
                    <a:cubicBezTo>
                      <a:pt x="52435" y="67746"/>
                      <a:pt x="61484" y="57036"/>
                      <a:pt x="61484" y="38717"/>
                    </a:cubicBezTo>
                    <a:moveTo>
                      <a:pt x="106" y="38717"/>
                    </a:moveTo>
                    <a:cubicBezTo>
                      <a:pt x="106" y="14144"/>
                      <a:pt x="13943" y="-522"/>
                      <a:pt x="37187" y="-522"/>
                    </a:cubicBezTo>
                    <a:cubicBezTo>
                      <a:pt x="60432" y="-522"/>
                      <a:pt x="74158" y="14144"/>
                      <a:pt x="74158" y="38717"/>
                    </a:cubicBezTo>
                    <a:cubicBezTo>
                      <a:pt x="74158" y="63290"/>
                      <a:pt x="60322" y="78123"/>
                      <a:pt x="37187" y="78123"/>
                    </a:cubicBezTo>
                    <a:cubicBezTo>
                      <a:pt x="14053" y="78123"/>
                      <a:pt x="106" y="63456"/>
                      <a:pt x="106" y="38717"/>
                    </a:cubicBezTo>
                  </a:path>
                </a:pathLst>
              </a:custGeom>
              <a:grpFill/>
              <a:ln w="2765" cap="flat">
                <a:noFill/>
                <a:prstDash val="solid"/>
                <a:miter/>
              </a:ln>
            </p:spPr>
            <p:txBody>
              <a:bodyPr rtlCol="0" anchor="ctr"/>
              <a:lstStyle/>
              <a:p>
                <a:endParaRPr lang="sv-SE" dirty="0"/>
              </a:p>
            </p:txBody>
          </p:sp>
        </p:grpSp>
        <p:sp>
          <p:nvSpPr>
            <p:cNvPr id="23" name="Freeform: Shape 22">
              <a:extLst>
                <a:ext uri="{FF2B5EF4-FFF2-40B4-BE49-F238E27FC236}">
                  <a16:creationId xmlns:a16="http://schemas.microsoft.com/office/drawing/2014/main" id="{9B4BB8C1-5272-65E7-1179-27924D283345}"/>
                </a:ext>
              </a:extLst>
            </p:cNvPr>
            <p:cNvSpPr/>
            <p:nvPr/>
          </p:nvSpPr>
          <p:spPr>
            <a:xfrm>
              <a:off x="1540088" y="5733864"/>
              <a:ext cx="12507" cy="117580"/>
            </a:xfrm>
            <a:custGeom>
              <a:avLst/>
              <a:gdLst>
                <a:gd name="connsiteX0" fmla="*/ 0 w 12507"/>
                <a:gd name="connsiteY0" fmla="*/ 0 h 117580"/>
                <a:gd name="connsiteX1" fmla="*/ 12508 w 12507"/>
                <a:gd name="connsiteY1" fmla="*/ 0 h 117580"/>
                <a:gd name="connsiteX2" fmla="*/ 12508 w 12507"/>
                <a:gd name="connsiteY2" fmla="*/ 117580 h 117580"/>
                <a:gd name="connsiteX3" fmla="*/ 0 w 12507"/>
                <a:gd name="connsiteY3" fmla="*/ 117580 h 117580"/>
              </a:gdLst>
              <a:ahLst/>
              <a:cxnLst>
                <a:cxn ang="0">
                  <a:pos x="connsiteX0" y="connsiteY0"/>
                </a:cxn>
                <a:cxn ang="0">
                  <a:pos x="connsiteX1" y="connsiteY1"/>
                </a:cxn>
                <a:cxn ang="0">
                  <a:pos x="connsiteX2" y="connsiteY2"/>
                </a:cxn>
                <a:cxn ang="0">
                  <a:pos x="connsiteX3" y="connsiteY3"/>
                </a:cxn>
              </a:cxnLst>
              <a:rect l="l" t="t" r="r" b="b"/>
              <a:pathLst>
                <a:path w="12507" h="117580">
                  <a:moveTo>
                    <a:pt x="0" y="0"/>
                  </a:moveTo>
                  <a:lnTo>
                    <a:pt x="12508" y="0"/>
                  </a:lnTo>
                  <a:lnTo>
                    <a:pt x="12508" y="117580"/>
                  </a:lnTo>
                  <a:lnTo>
                    <a:pt x="0" y="117580"/>
                  </a:lnTo>
                  <a:close/>
                </a:path>
              </a:pathLst>
            </a:custGeom>
            <a:grpFill/>
            <a:ln w="2765" cap="flat">
              <a:noFill/>
              <a:prstDash val="solid"/>
              <a:miter/>
            </a:ln>
          </p:spPr>
          <p:txBody>
            <a:bodyPr rtlCol="0" anchor="ctr"/>
            <a:lstStyle/>
            <a:p>
              <a:endParaRPr lang="sv-SE" dirty="0"/>
            </a:p>
          </p:txBody>
        </p:sp>
        <p:grpSp>
          <p:nvGrpSpPr>
            <p:cNvPr id="24" name="Graphic 7">
              <a:extLst>
                <a:ext uri="{FF2B5EF4-FFF2-40B4-BE49-F238E27FC236}">
                  <a16:creationId xmlns:a16="http://schemas.microsoft.com/office/drawing/2014/main" id="{880C4BCE-E730-1216-ECC9-BA07EB228506}"/>
                </a:ext>
              </a:extLst>
            </p:cNvPr>
            <p:cNvGrpSpPr/>
            <p:nvPr/>
          </p:nvGrpSpPr>
          <p:grpSpPr>
            <a:xfrm>
              <a:off x="1571663" y="5774238"/>
              <a:ext cx="161856" cy="113899"/>
              <a:chOff x="1571663" y="5774238"/>
              <a:chExt cx="161856" cy="113899"/>
            </a:xfrm>
            <a:grpFill/>
          </p:grpSpPr>
          <p:sp>
            <p:nvSpPr>
              <p:cNvPr id="42" name="Freeform: Shape 41">
                <a:extLst>
                  <a:ext uri="{FF2B5EF4-FFF2-40B4-BE49-F238E27FC236}">
                    <a16:creationId xmlns:a16="http://schemas.microsoft.com/office/drawing/2014/main" id="{672B082F-CCCC-EE2E-B78A-A51FBDEB6EC3}"/>
                  </a:ext>
                </a:extLst>
              </p:cNvPr>
              <p:cNvSpPr/>
              <p:nvPr/>
            </p:nvSpPr>
            <p:spPr>
              <a:xfrm>
                <a:off x="1571663" y="5774238"/>
                <a:ext cx="74106" cy="78645"/>
              </a:xfrm>
              <a:custGeom>
                <a:avLst/>
                <a:gdLst>
                  <a:gd name="connsiteX0" fmla="*/ 61484 w 74106"/>
                  <a:gd name="connsiteY0" fmla="*/ 38717 h 78645"/>
                  <a:gd name="connsiteX1" fmla="*/ 37215 w 74106"/>
                  <a:gd name="connsiteY1" fmla="*/ 9717 h 78645"/>
                  <a:gd name="connsiteX2" fmla="*/ 13002 w 74106"/>
                  <a:gd name="connsiteY2" fmla="*/ 38717 h 78645"/>
                  <a:gd name="connsiteX3" fmla="*/ 37270 w 74106"/>
                  <a:gd name="connsiteY3" fmla="*/ 67746 h 78645"/>
                  <a:gd name="connsiteX4" fmla="*/ 61539 w 74106"/>
                  <a:gd name="connsiteY4" fmla="*/ 38717 h 78645"/>
                  <a:gd name="connsiteX5" fmla="*/ 162 w 74106"/>
                  <a:gd name="connsiteY5" fmla="*/ 38717 h 78645"/>
                  <a:gd name="connsiteX6" fmla="*/ 37270 w 74106"/>
                  <a:gd name="connsiteY6" fmla="*/ -522 h 78645"/>
                  <a:gd name="connsiteX7" fmla="*/ 74213 w 74106"/>
                  <a:gd name="connsiteY7" fmla="*/ 38717 h 78645"/>
                  <a:gd name="connsiteX8" fmla="*/ 37270 w 74106"/>
                  <a:gd name="connsiteY8" fmla="*/ 78123 h 78645"/>
                  <a:gd name="connsiteX9" fmla="*/ 106 w 74106"/>
                  <a:gd name="connsiteY9" fmla="*/ 38717 h 7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06" h="78645">
                    <a:moveTo>
                      <a:pt x="61484" y="38717"/>
                    </a:moveTo>
                    <a:cubicBezTo>
                      <a:pt x="61484" y="20564"/>
                      <a:pt x="52490" y="9717"/>
                      <a:pt x="37215" y="9717"/>
                    </a:cubicBezTo>
                    <a:cubicBezTo>
                      <a:pt x="21940" y="9717"/>
                      <a:pt x="13002" y="20647"/>
                      <a:pt x="13002" y="38717"/>
                    </a:cubicBezTo>
                    <a:cubicBezTo>
                      <a:pt x="13002" y="56787"/>
                      <a:pt x="22023" y="67746"/>
                      <a:pt x="37270" y="67746"/>
                    </a:cubicBezTo>
                    <a:cubicBezTo>
                      <a:pt x="52518" y="67746"/>
                      <a:pt x="61539" y="57036"/>
                      <a:pt x="61539" y="38717"/>
                    </a:cubicBezTo>
                    <a:moveTo>
                      <a:pt x="162" y="38717"/>
                    </a:moveTo>
                    <a:cubicBezTo>
                      <a:pt x="162" y="14144"/>
                      <a:pt x="13998" y="-522"/>
                      <a:pt x="37270" y="-522"/>
                    </a:cubicBezTo>
                    <a:cubicBezTo>
                      <a:pt x="60543" y="-522"/>
                      <a:pt x="74213" y="14144"/>
                      <a:pt x="74213" y="38717"/>
                    </a:cubicBezTo>
                    <a:cubicBezTo>
                      <a:pt x="74213" y="63290"/>
                      <a:pt x="60377" y="78123"/>
                      <a:pt x="37270" y="78123"/>
                    </a:cubicBezTo>
                    <a:cubicBezTo>
                      <a:pt x="14164" y="78123"/>
                      <a:pt x="106" y="63622"/>
                      <a:pt x="106" y="38717"/>
                    </a:cubicBezTo>
                  </a:path>
                </a:pathLst>
              </a:custGeom>
              <a:grpFill/>
              <a:ln w="2765" cap="flat">
                <a:noFill/>
                <a:prstDash val="solid"/>
                <a:miter/>
              </a:ln>
            </p:spPr>
            <p:txBody>
              <a:bodyPr rtlCol="0" anchor="ctr"/>
              <a:lstStyle/>
              <a:p>
                <a:endParaRPr lang="sv-SE" dirty="0"/>
              </a:p>
            </p:txBody>
          </p:sp>
          <p:sp>
            <p:nvSpPr>
              <p:cNvPr id="43" name="Freeform: Shape 42">
                <a:extLst>
                  <a:ext uri="{FF2B5EF4-FFF2-40B4-BE49-F238E27FC236}">
                    <a16:creationId xmlns:a16="http://schemas.microsoft.com/office/drawing/2014/main" id="{B4986868-7DE3-F4F9-C40E-9D34C73CB65C}"/>
                  </a:ext>
                </a:extLst>
              </p:cNvPr>
              <p:cNvSpPr/>
              <p:nvPr/>
            </p:nvSpPr>
            <p:spPr>
              <a:xfrm>
                <a:off x="1660768" y="5774514"/>
                <a:ext cx="72750" cy="113623"/>
              </a:xfrm>
              <a:custGeom>
                <a:avLst/>
                <a:gdLst>
                  <a:gd name="connsiteX0" fmla="*/ 61235 w 72750"/>
                  <a:gd name="connsiteY0" fmla="*/ 38441 h 113623"/>
                  <a:gd name="connsiteX1" fmla="*/ 36966 w 72750"/>
                  <a:gd name="connsiteY1" fmla="*/ 9578 h 113623"/>
                  <a:gd name="connsiteX2" fmla="*/ 12836 w 72750"/>
                  <a:gd name="connsiteY2" fmla="*/ 38441 h 113623"/>
                  <a:gd name="connsiteX3" fmla="*/ 36966 w 72750"/>
                  <a:gd name="connsiteY3" fmla="*/ 67303 h 113623"/>
                  <a:gd name="connsiteX4" fmla="*/ 61235 w 72750"/>
                  <a:gd name="connsiteY4" fmla="*/ 38441 h 113623"/>
                  <a:gd name="connsiteX5" fmla="*/ 60321 w 72750"/>
                  <a:gd name="connsiteY5" fmla="*/ 861 h 113623"/>
                  <a:gd name="connsiteX6" fmla="*/ 72857 w 72750"/>
                  <a:gd name="connsiteY6" fmla="*/ 861 h 113623"/>
                  <a:gd name="connsiteX7" fmla="*/ 72857 w 72750"/>
                  <a:gd name="connsiteY7" fmla="*/ 78123 h 113623"/>
                  <a:gd name="connsiteX8" fmla="*/ 36883 w 72750"/>
                  <a:gd name="connsiteY8" fmla="*/ 113101 h 113623"/>
                  <a:gd name="connsiteX9" fmla="*/ 2071 w 72750"/>
                  <a:gd name="connsiteY9" fmla="*/ 85013 h 113623"/>
                  <a:gd name="connsiteX10" fmla="*/ 13998 w 72750"/>
                  <a:gd name="connsiteY10" fmla="*/ 83796 h 113623"/>
                  <a:gd name="connsiteX11" fmla="*/ 36883 w 72750"/>
                  <a:gd name="connsiteY11" fmla="*/ 102862 h 113623"/>
                  <a:gd name="connsiteX12" fmla="*/ 60405 w 72750"/>
                  <a:gd name="connsiteY12" fmla="*/ 79064 h 113623"/>
                  <a:gd name="connsiteX13" fmla="*/ 60405 w 72750"/>
                  <a:gd name="connsiteY13" fmla="*/ 51391 h 113623"/>
                  <a:gd name="connsiteX14" fmla="*/ 60100 w 72750"/>
                  <a:gd name="connsiteY14" fmla="*/ 51391 h 113623"/>
                  <a:gd name="connsiteX15" fmla="*/ 32151 w 72750"/>
                  <a:gd name="connsiteY15" fmla="*/ 77818 h 113623"/>
                  <a:gd name="connsiteX16" fmla="*/ 106 w 72750"/>
                  <a:gd name="connsiteY16" fmla="*/ 38579 h 113623"/>
                  <a:gd name="connsiteX17" fmla="*/ 32151 w 72750"/>
                  <a:gd name="connsiteY17" fmla="*/ -522 h 113623"/>
                  <a:gd name="connsiteX18" fmla="*/ 60100 w 72750"/>
                  <a:gd name="connsiteY18" fmla="*/ 25739 h 113623"/>
                  <a:gd name="connsiteX19" fmla="*/ 60405 w 72750"/>
                  <a:gd name="connsiteY19" fmla="*/ 25739 h 11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50" h="113623">
                    <a:moveTo>
                      <a:pt x="61235" y="38441"/>
                    </a:moveTo>
                    <a:cubicBezTo>
                      <a:pt x="61235" y="20730"/>
                      <a:pt x="52380" y="9578"/>
                      <a:pt x="36966" y="9578"/>
                    </a:cubicBezTo>
                    <a:cubicBezTo>
                      <a:pt x="21552" y="9578"/>
                      <a:pt x="12836" y="20260"/>
                      <a:pt x="12836" y="38441"/>
                    </a:cubicBezTo>
                    <a:cubicBezTo>
                      <a:pt x="12836" y="56621"/>
                      <a:pt x="21691" y="67303"/>
                      <a:pt x="36966" y="67303"/>
                    </a:cubicBezTo>
                    <a:cubicBezTo>
                      <a:pt x="52241" y="67303"/>
                      <a:pt x="61235" y="56234"/>
                      <a:pt x="61235" y="38441"/>
                    </a:cubicBezTo>
                    <a:moveTo>
                      <a:pt x="60321" y="861"/>
                    </a:moveTo>
                    <a:lnTo>
                      <a:pt x="72857" y="861"/>
                    </a:lnTo>
                    <a:lnTo>
                      <a:pt x="72857" y="78123"/>
                    </a:lnTo>
                    <a:cubicBezTo>
                      <a:pt x="72857" y="100122"/>
                      <a:pt x="59408" y="113101"/>
                      <a:pt x="36883" y="113101"/>
                    </a:cubicBezTo>
                    <a:cubicBezTo>
                      <a:pt x="16599" y="113101"/>
                      <a:pt x="3676" y="102558"/>
                      <a:pt x="2071" y="85013"/>
                    </a:cubicBezTo>
                    <a:lnTo>
                      <a:pt x="13998" y="83796"/>
                    </a:lnTo>
                    <a:cubicBezTo>
                      <a:pt x="14883" y="95695"/>
                      <a:pt x="23462" y="102862"/>
                      <a:pt x="36883" y="102862"/>
                    </a:cubicBezTo>
                    <a:cubicBezTo>
                      <a:pt x="51688" y="102862"/>
                      <a:pt x="60405" y="94035"/>
                      <a:pt x="60405" y="79064"/>
                    </a:cubicBezTo>
                    <a:lnTo>
                      <a:pt x="60405" y="51391"/>
                    </a:lnTo>
                    <a:lnTo>
                      <a:pt x="60100" y="51391"/>
                    </a:lnTo>
                    <a:cubicBezTo>
                      <a:pt x="60100" y="67995"/>
                      <a:pt x="49585" y="77818"/>
                      <a:pt x="32151" y="77818"/>
                    </a:cubicBezTo>
                    <a:cubicBezTo>
                      <a:pt x="12005" y="77818"/>
                      <a:pt x="106" y="63152"/>
                      <a:pt x="106" y="38579"/>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grpSp>
        <p:sp>
          <p:nvSpPr>
            <p:cNvPr id="25" name="Freeform: Shape 24">
              <a:extLst>
                <a:ext uri="{FF2B5EF4-FFF2-40B4-BE49-F238E27FC236}">
                  <a16:creationId xmlns:a16="http://schemas.microsoft.com/office/drawing/2014/main" id="{810BC379-68AC-D9F9-4EB2-F415B63ED9AD}"/>
                </a:ext>
              </a:extLst>
            </p:cNvPr>
            <p:cNvSpPr/>
            <p:nvPr/>
          </p:nvSpPr>
          <p:spPr>
            <a:xfrm>
              <a:off x="1749209" y="5775870"/>
              <a:ext cx="72667" cy="110689"/>
            </a:xfrm>
            <a:custGeom>
              <a:avLst/>
              <a:gdLst>
                <a:gd name="connsiteX0" fmla="*/ 59247 w 72667"/>
                <a:gd name="connsiteY0" fmla="*/ 0 h 110689"/>
                <a:gd name="connsiteX1" fmla="*/ 72668 w 72667"/>
                <a:gd name="connsiteY1" fmla="*/ 0 h 110689"/>
                <a:gd name="connsiteX2" fmla="*/ 36970 w 72667"/>
                <a:gd name="connsiteY2" fmla="*/ 110690 h 110689"/>
                <a:gd name="connsiteX3" fmla="*/ 23494 w 72667"/>
                <a:gd name="connsiteY3" fmla="*/ 110690 h 110689"/>
                <a:gd name="connsiteX4" fmla="*/ 34978 w 72667"/>
                <a:gd name="connsiteY4" fmla="*/ 75573 h 110689"/>
                <a:gd name="connsiteX5" fmla="*/ 24296 w 72667"/>
                <a:gd name="connsiteY5" fmla="*/ 75573 h 110689"/>
                <a:gd name="connsiteX6" fmla="*/ 0 w 72667"/>
                <a:gd name="connsiteY6" fmla="*/ 0 h 110689"/>
                <a:gd name="connsiteX7" fmla="*/ 13421 w 72667"/>
                <a:gd name="connsiteY7" fmla="*/ 0 h 110689"/>
                <a:gd name="connsiteX8" fmla="*/ 36168 w 72667"/>
                <a:gd name="connsiteY8" fmla="*/ 74660 h 110689"/>
                <a:gd name="connsiteX9" fmla="*/ 36472 w 72667"/>
                <a:gd name="connsiteY9" fmla="*/ 74660 h 110689"/>
                <a:gd name="connsiteX10" fmla="*/ 59247 w 72667"/>
                <a:gd name="connsiteY10" fmla="*/ 0 h 11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667" h="110689">
                  <a:moveTo>
                    <a:pt x="59247" y="0"/>
                  </a:moveTo>
                  <a:lnTo>
                    <a:pt x="72668" y="0"/>
                  </a:lnTo>
                  <a:lnTo>
                    <a:pt x="36970" y="110690"/>
                  </a:lnTo>
                  <a:lnTo>
                    <a:pt x="23494" y="110690"/>
                  </a:lnTo>
                  <a:lnTo>
                    <a:pt x="34978" y="75573"/>
                  </a:lnTo>
                  <a:lnTo>
                    <a:pt x="24296" y="75573"/>
                  </a:lnTo>
                  <a:lnTo>
                    <a:pt x="0" y="0"/>
                  </a:lnTo>
                  <a:lnTo>
                    <a:pt x="13421" y="0"/>
                  </a:lnTo>
                  <a:lnTo>
                    <a:pt x="36168" y="74660"/>
                  </a:lnTo>
                  <a:lnTo>
                    <a:pt x="36472" y="74660"/>
                  </a:lnTo>
                  <a:lnTo>
                    <a:pt x="59247" y="0"/>
                  </a:lnTo>
                  <a:close/>
                </a:path>
              </a:pathLst>
            </a:custGeom>
            <a:grpFill/>
            <a:ln w="2765" cap="flat">
              <a:noFill/>
              <a:prstDash val="solid"/>
              <a:miter/>
            </a:ln>
          </p:spPr>
          <p:txBody>
            <a:bodyPr rtlCol="0" anchor="ctr"/>
            <a:lstStyle/>
            <a:p>
              <a:endParaRPr lang="sv-SE" dirty="0"/>
            </a:p>
          </p:txBody>
        </p:sp>
        <p:sp>
          <p:nvSpPr>
            <p:cNvPr id="26" name="Freeform: Shape 25">
              <a:extLst>
                <a:ext uri="{FF2B5EF4-FFF2-40B4-BE49-F238E27FC236}">
                  <a16:creationId xmlns:a16="http://schemas.microsoft.com/office/drawing/2014/main" id="{E018C176-B770-B3EF-EA72-46B4500CDE08}"/>
                </a:ext>
              </a:extLst>
            </p:cNvPr>
            <p:cNvSpPr/>
            <p:nvPr/>
          </p:nvSpPr>
          <p:spPr>
            <a:xfrm>
              <a:off x="449104" y="5912932"/>
              <a:ext cx="65030" cy="113014"/>
            </a:xfrm>
            <a:custGeom>
              <a:avLst/>
              <a:gdLst>
                <a:gd name="connsiteX0" fmla="*/ 12951 w 65030"/>
                <a:gd name="connsiteY0" fmla="*/ 102001 h 113014"/>
                <a:gd name="connsiteX1" fmla="*/ 65030 w 65030"/>
                <a:gd name="connsiteY1" fmla="*/ 102001 h 113014"/>
                <a:gd name="connsiteX2" fmla="*/ 65030 w 65030"/>
                <a:gd name="connsiteY2" fmla="*/ 113014 h 113014"/>
                <a:gd name="connsiteX3" fmla="*/ 0 w 65030"/>
                <a:gd name="connsiteY3" fmla="*/ 113014 h 113014"/>
                <a:gd name="connsiteX4" fmla="*/ 0 w 65030"/>
                <a:gd name="connsiteY4" fmla="*/ 0 h 113014"/>
                <a:gd name="connsiteX5" fmla="*/ 12951 w 65030"/>
                <a:gd name="connsiteY5" fmla="*/ 0 h 113014"/>
                <a:gd name="connsiteX6" fmla="*/ 12951 w 65030"/>
                <a:gd name="connsiteY6" fmla="*/ 10200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30" h="113014">
                  <a:moveTo>
                    <a:pt x="12951" y="102001"/>
                  </a:moveTo>
                  <a:lnTo>
                    <a:pt x="65030" y="102001"/>
                  </a:lnTo>
                  <a:lnTo>
                    <a:pt x="65030" y="113014"/>
                  </a:lnTo>
                  <a:lnTo>
                    <a:pt x="0" y="113014"/>
                  </a:lnTo>
                  <a:lnTo>
                    <a:pt x="0" y="0"/>
                  </a:lnTo>
                  <a:lnTo>
                    <a:pt x="12951" y="0"/>
                  </a:lnTo>
                  <a:lnTo>
                    <a:pt x="12951" y="102001"/>
                  </a:lnTo>
                  <a:close/>
                </a:path>
              </a:pathLst>
            </a:custGeom>
            <a:grpFill/>
            <a:ln w="2765" cap="flat">
              <a:noFill/>
              <a:prstDash val="solid"/>
              <a:miter/>
            </a:ln>
          </p:spPr>
          <p:txBody>
            <a:bodyPr rtlCol="0" anchor="ctr"/>
            <a:lstStyle/>
            <a:p>
              <a:endParaRPr lang="sv-SE" dirty="0"/>
            </a:p>
          </p:txBody>
        </p:sp>
        <p:grpSp>
          <p:nvGrpSpPr>
            <p:cNvPr id="27" name="Graphic 7">
              <a:extLst>
                <a:ext uri="{FF2B5EF4-FFF2-40B4-BE49-F238E27FC236}">
                  <a16:creationId xmlns:a16="http://schemas.microsoft.com/office/drawing/2014/main" id="{2EF5AA2C-9B1C-9FEC-ABF5-BDAA188EB276}"/>
                </a:ext>
              </a:extLst>
            </p:cNvPr>
            <p:cNvGrpSpPr/>
            <p:nvPr/>
          </p:nvGrpSpPr>
          <p:grpSpPr>
            <a:xfrm>
              <a:off x="523293" y="5924167"/>
              <a:ext cx="214959" cy="103273"/>
              <a:chOff x="852594" y="5924167"/>
              <a:chExt cx="214959" cy="103273"/>
            </a:xfrm>
            <a:grpFill/>
          </p:grpSpPr>
          <p:sp>
            <p:nvSpPr>
              <p:cNvPr id="39" name="Freeform: Shape 38">
                <a:extLst>
                  <a:ext uri="{FF2B5EF4-FFF2-40B4-BE49-F238E27FC236}">
                    <a16:creationId xmlns:a16="http://schemas.microsoft.com/office/drawing/2014/main" id="{D516E590-9296-BD41-46D8-49D0207712D9}"/>
                  </a:ext>
                </a:extLst>
              </p:cNvPr>
              <p:cNvSpPr/>
              <p:nvPr/>
            </p:nvSpPr>
            <p:spPr>
              <a:xfrm>
                <a:off x="852594" y="5948795"/>
                <a:ext cx="72833" cy="78617"/>
              </a:xfrm>
              <a:custGeom>
                <a:avLst/>
                <a:gdLst>
                  <a:gd name="connsiteX0" fmla="*/ 61345 w 72833"/>
                  <a:gd name="connsiteY0" fmla="*/ 38745 h 78617"/>
                  <a:gd name="connsiteX1" fmla="*/ 37049 w 72833"/>
                  <a:gd name="connsiteY1" fmla="*/ 9716 h 78617"/>
                  <a:gd name="connsiteX2" fmla="*/ 12919 w 72833"/>
                  <a:gd name="connsiteY2" fmla="*/ 38745 h 78617"/>
                  <a:gd name="connsiteX3" fmla="*/ 37049 w 72833"/>
                  <a:gd name="connsiteY3" fmla="*/ 67746 h 78617"/>
                  <a:gd name="connsiteX4" fmla="*/ 61345 w 72833"/>
                  <a:gd name="connsiteY4" fmla="*/ 38745 h 78617"/>
                  <a:gd name="connsiteX5" fmla="*/ 60405 w 72833"/>
                  <a:gd name="connsiteY5" fmla="*/ 1027 h 78617"/>
                  <a:gd name="connsiteX6" fmla="*/ 72940 w 72833"/>
                  <a:gd name="connsiteY6" fmla="*/ 1027 h 78617"/>
                  <a:gd name="connsiteX7" fmla="*/ 72940 w 72833"/>
                  <a:gd name="connsiteY7" fmla="*/ 76601 h 78617"/>
                  <a:gd name="connsiteX8" fmla="*/ 60405 w 72833"/>
                  <a:gd name="connsiteY8" fmla="*/ 76601 h 78617"/>
                  <a:gd name="connsiteX9" fmla="*/ 60405 w 72833"/>
                  <a:gd name="connsiteY9" fmla="*/ 51696 h 78617"/>
                  <a:gd name="connsiteX10" fmla="*/ 60100 w 72833"/>
                  <a:gd name="connsiteY10" fmla="*/ 51696 h 78617"/>
                  <a:gd name="connsiteX11" fmla="*/ 32151 w 72833"/>
                  <a:gd name="connsiteY11" fmla="*/ 78095 h 78617"/>
                  <a:gd name="connsiteX12" fmla="*/ 106 w 72833"/>
                  <a:gd name="connsiteY12" fmla="*/ 38717 h 78617"/>
                  <a:gd name="connsiteX13" fmla="*/ 32151 w 72833"/>
                  <a:gd name="connsiteY13" fmla="*/ -522 h 78617"/>
                  <a:gd name="connsiteX14" fmla="*/ 60100 w 72833"/>
                  <a:gd name="connsiteY14" fmla="*/ 25739 h 78617"/>
                  <a:gd name="connsiteX15" fmla="*/ 60405 w 72833"/>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33" h="78617">
                    <a:moveTo>
                      <a:pt x="61345" y="38745"/>
                    </a:moveTo>
                    <a:cubicBezTo>
                      <a:pt x="61345" y="20869"/>
                      <a:pt x="52490" y="9716"/>
                      <a:pt x="37049" y="9716"/>
                    </a:cubicBezTo>
                    <a:cubicBezTo>
                      <a:pt x="21608" y="9716"/>
                      <a:pt x="12919" y="20564"/>
                      <a:pt x="12919" y="38745"/>
                    </a:cubicBezTo>
                    <a:cubicBezTo>
                      <a:pt x="12919" y="56926"/>
                      <a:pt x="21802" y="67746"/>
                      <a:pt x="37049" y="67746"/>
                    </a:cubicBezTo>
                    <a:cubicBezTo>
                      <a:pt x="52297" y="67746"/>
                      <a:pt x="61345" y="56677"/>
                      <a:pt x="61345" y="38745"/>
                    </a:cubicBezTo>
                    <a:moveTo>
                      <a:pt x="60405" y="1027"/>
                    </a:moveTo>
                    <a:lnTo>
                      <a:pt x="72940" y="1027"/>
                    </a:lnTo>
                    <a:lnTo>
                      <a:pt x="72940" y="76601"/>
                    </a:lnTo>
                    <a:lnTo>
                      <a:pt x="60405" y="76601"/>
                    </a:lnTo>
                    <a:lnTo>
                      <a:pt x="60405" y="51696"/>
                    </a:lnTo>
                    <a:lnTo>
                      <a:pt x="60100" y="51696"/>
                    </a:lnTo>
                    <a:cubicBezTo>
                      <a:pt x="60100" y="68299"/>
                      <a:pt x="49585" y="78095"/>
                      <a:pt x="32151" y="78095"/>
                    </a:cubicBezTo>
                    <a:cubicBezTo>
                      <a:pt x="12033" y="78095"/>
                      <a:pt x="106" y="63429"/>
                      <a:pt x="106" y="38717"/>
                    </a:cubicBezTo>
                    <a:cubicBezTo>
                      <a:pt x="106" y="14006"/>
                      <a:pt x="12033"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40" name="Freeform: Shape 39">
                <a:extLst>
                  <a:ext uri="{FF2B5EF4-FFF2-40B4-BE49-F238E27FC236}">
                    <a16:creationId xmlns:a16="http://schemas.microsoft.com/office/drawing/2014/main" id="{A297ADDE-EFE6-815A-6630-7447E994F3A2}"/>
                  </a:ext>
                </a:extLst>
              </p:cNvPr>
              <p:cNvSpPr/>
              <p:nvPr/>
            </p:nvSpPr>
            <p:spPr>
              <a:xfrm>
                <a:off x="943581" y="5948823"/>
                <a:ext cx="64144" cy="78506"/>
              </a:xfrm>
              <a:custGeom>
                <a:avLst/>
                <a:gdLst>
                  <a:gd name="connsiteX0" fmla="*/ 106 w 64144"/>
                  <a:gd name="connsiteY0" fmla="*/ 52139 h 78506"/>
                  <a:gd name="connsiteX1" fmla="*/ 12172 w 64144"/>
                  <a:gd name="connsiteY1" fmla="*/ 52139 h 78506"/>
                  <a:gd name="connsiteX2" fmla="*/ 32179 w 64144"/>
                  <a:gd name="connsiteY2" fmla="*/ 69240 h 78506"/>
                  <a:gd name="connsiteX3" fmla="*/ 52020 w 64144"/>
                  <a:gd name="connsiteY3" fmla="*/ 56262 h 78506"/>
                  <a:gd name="connsiteX4" fmla="*/ 30048 w 64144"/>
                  <a:gd name="connsiteY4" fmla="*/ 41761 h 78506"/>
                  <a:gd name="connsiteX5" fmla="*/ 2375 w 64144"/>
                  <a:gd name="connsiteY5" fmla="*/ 21007 h 78506"/>
                  <a:gd name="connsiteX6" fmla="*/ 32151 w 64144"/>
                  <a:gd name="connsiteY6" fmla="*/ -522 h 78506"/>
                  <a:gd name="connsiteX7" fmla="*/ 61927 w 64144"/>
                  <a:gd name="connsiteY7" fmla="*/ 24383 h 78506"/>
                  <a:gd name="connsiteX8" fmla="*/ 49889 w 64144"/>
                  <a:gd name="connsiteY8" fmla="*/ 24383 h 78506"/>
                  <a:gd name="connsiteX9" fmla="*/ 32179 w 64144"/>
                  <a:gd name="connsiteY9" fmla="*/ 8056 h 78506"/>
                  <a:gd name="connsiteX10" fmla="*/ 14607 w 64144"/>
                  <a:gd name="connsiteY10" fmla="*/ 20121 h 78506"/>
                  <a:gd name="connsiteX11" fmla="*/ 34946 w 64144"/>
                  <a:gd name="connsiteY11" fmla="*/ 32325 h 78506"/>
                  <a:gd name="connsiteX12" fmla="*/ 64251 w 64144"/>
                  <a:gd name="connsiteY12" fmla="*/ 55099 h 78506"/>
                  <a:gd name="connsiteX13" fmla="*/ 32179 w 64144"/>
                  <a:gd name="connsiteY13" fmla="*/ 77985 h 78506"/>
                  <a:gd name="connsiteX14" fmla="*/ 106 w 64144"/>
                  <a:gd name="connsiteY14" fmla="*/ 52028 h 7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44" h="78506">
                    <a:moveTo>
                      <a:pt x="106" y="52139"/>
                    </a:moveTo>
                    <a:lnTo>
                      <a:pt x="12172" y="52139"/>
                    </a:lnTo>
                    <a:cubicBezTo>
                      <a:pt x="12172" y="62986"/>
                      <a:pt x="19505" y="69240"/>
                      <a:pt x="32179" y="69240"/>
                    </a:cubicBezTo>
                    <a:cubicBezTo>
                      <a:pt x="44853" y="69240"/>
                      <a:pt x="52020" y="64370"/>
                      <a:pt x="52020" y="56262"/>
                    </a:cubicBezTo>
                    <a:cubicBezTo>
                      <a:pt x="52020" y="45746"/>
                      <a:pt x="41338" y="43892"/>
                      <a:pt x="30048" y="41761"/>
                    </a:cubicBezTo>
                    <a:cubicBezTo>
                      <a:pt x="16903" y="39464"/>
                      <a:pt x="2375" y="36863"/>
                      <a:pt x="2375" y="21007"/>
                    </a:cubicBezTo>
                    <a:cubicBezTo>
                      <a:pt x="2375" y="7697"/>
                      <a:pt x="13444" y="-522"/>
                      <a:pt x="32151" y="-522"/>
                    </a:cubicBezTo>
                    <a:cubicBezTo>
                      <a:pt x="50858" y="-522"/>
                      <a:pt x="61927" y="8637"/>
                      <a:pt x="61927" y="24383"/>
                    </a:cubicBezTo>
                    <a:lnTo>
                      <a:pt x="49889" y="24383"/>
                    </a:lnTo>
                    <a:cubicBezTo>
                      <a:pt x="49889" y="14006"/>
                      <a:pt x="43469" y="8056"/>
                      <a:pt x="32179" y="8056"/>
                    </a:cubicBezTo>
                    <a:cubicBezTo>
                      <a:pt x="20888" y="8056"/>
                      <a:pt x="14607" y="12484"/>
                      <a:pt x="14607" y="20121"/>
                    </a:cubicBezTo>
                    <a:cubicBezTo>
                      <a:pt x="14607" y="28672"/>
                      <a:pt x="24237" y="30499"/>
                      <a:pt x="34946" y="32325"/>
                    </a:cubicBezTo>
                    <a:cubicBezTo>
                      <a:pt x="48505" y="34788"/>
                      <a:pt x="64251" y="37693"/>
                      <a:pt x="64251" y="55099"/>
                    </a:cubicBezTo>
                    <a:cubicBezTo>
                      <a:pt x="64251" y="69434"/>
                      <a:pt x="52324" y="77985"/>
                      <a:pt x="32179" y="77985"/>
                    </a:cubicBezTo>
                    <a:cubicBezTo>
                      <a:pt x="12033" y="77985"/>
                      <a:pt x="106" y="68355"/>
                      <a:pt x="106" y="52028"/>
                    </a:cubicBezTo>
                  </a:path>
                </a:pathLst>
              </a:custGeom>
              <a:grpFill/>
              <a:ln w="2765" cap="flat">
                <a:noFill/>
                <a:prstDash val="solid"/>
                <a:miter/>
              </a:ln>
            </p:spPr>
            <p:txBody>
              <a:bodyPr rtlCol="0" anchor="ctr"/>
              <a:lstStyle/>
              <a:p>
                <a:endParaRPr lang="sv-SE" dirty="0"/>
              </a:p>
            </p:txBody>
          </p:sp>
          <p:sp>
            <p:nvSpPr>
              <p:cNvPr id="41" name="Freeform: Shape 40">
                <a:extLst>
                  <a:ext uri="{FF2B5EF4-FFF2-40B4-BE49-F238E27FC236}">
                    <a16:creationId xmlns:a16="http://schemas.microsoft.com/office/drawing/2014/main" id="{9EBDFFFE-45FE-CCF9-5084-669599B48772}"/>
                  </a:ext>
                </a:extLst>
              </p:cNvPr>
              <p:cNvSpPr/>
              <p:nvPr/>
            </p:nvSpPr>
            <p:spPr>
              <a:xfrm>
                <a:off x="1016996" y="5924167"/>
                <a:ext cx="50557" cy="103273"/>
              </a:xfrm>
              <a:custGeom>
                <a:avLst/>
                <a:gdLst>
                  <a:gd name="connsiteX0" fmla="*/ 50664 w 50557"/>
                  <a:gd name="connsiteY0" fmla="*/ 34954 h 103273"/>
                  <a:gd name="connsiteX1" fmla="*/ 24845 w 50557"/>
                  <a:gd name="connsiteY1" fmla="*/ 34954 h 103273"/>
                  <a:gd name="connsiteX2" fmla="*/ 24845 w 50557"/>
                  <a:gd name="connsiteY2" fmla="*/ 79091 h 103273"/>
                  <a:gd name="connsiteX3" fmla="*/ 38682 w 50557"/>
                  <a:gd name="connsiteY3" fmla="*/ 92374 h 103273"/>
                  <a:gd name="connsiteX4" fmla="*/ 49502 w 50557"/>
                  <a:gd name="connsiteY4" fmla="*/ 89939 h 103273"/>
                  <a:gd name="connsiteX5" fmla="*/ 49502 w 50557"/>
                  <a:gd name="connsiteY5" fmla="*/ 99707 h 103273"/>
                  <a:gd name="connsiteX6" fmla="*/ 34725 w 50557"/>
                  <a:gd name="connsiteY6" fmla="*/ 102751 h 103273"/>
                  <a:gd name="connsiteX7" fmla="*/ 12393 w 50557"/>
                  <a:gd name="connsiteY7" fmla="*/ 79866 h 103273"/>
                  <a:gd name="connsiteX8" fmla="*/ 12393 w 50557"/>
                  <a:gd name="connsiteY8" fmla="*/ 34954 h 103273"/>
                  <a:gd name="connsiteX9" fmla="*/ 106 w 50557"/>
                  <a:gd name="connsiteY9" fmla="*/ 34954 h 103273"/>
                  <a:gd name="connsiteX10" fmla="*/ 106 w 50557"/>
                  <a:gd name="connsiteY10" fmla="*/ 25656 h 103273"/>
                  <a:gd name="connsiteX11" fmla="*/ 13251 w 50557"/>
                  <a:gd name="connsiteY11" fmla="*/ 25656 h 103273"/>
                  <a:gd name="connsiteX12" fmla="*/ 13251 w 50557"/>
                  <a:gd name="connsiteY12" fmla="*/ -522 h 103273"/>
                  <a:gd name="connsiteX13" fmla="*/ 25786 w 50557"/>
                  <a:gd name="connsiteY13" fmla="*/ -522 h 103273"/>
                  <a:gd name="connsiteX14" fmla="*/ 25786 w 50557"/>
                  <a:gd name="connsiteY14" fmla="*/ 5870 h 103273"/>
                  <a:gd name="connsiteX15" fmla="*/ 13860 w 50557"/>
                  <a:gd name="connsiteY15" fmla="*/ 25407 h 103273"/>
                  <a:gd name="connsiteX16" fmla="*/ 13860 w 50557"/>
                  <a:gd name="connsiteY16" fmla="*/ 25739 h 103273"/>
                  <a:gd name="connsiteX17" fmla="*/ 50664 w 50557"/>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103273">
                    <a:moveTo>
                      <a:pt x="50664" y="34954"/>
                    </a:moveTo>
                    <a:lnTo>
                      <a:pt x="24845" y="34954"/>
                    </a:lnTo>
                    <a:lnTo>
                      <a:pt x="24845" y="79091"/>
                    </a:lnTo>
                    <a:cubicBezTo>
                      <a:pt x="24845" y="87393"/>
                      <a:pt x="29882" y="92374"/>
                      <a:pt x="38682" y="92374"/>
                    </a:cubicBezTo>
                    <a:cubicBezTo>
                      <a:pt x="42426" y="92380"/>
                      <a:pt x="46123" y="91549"/>
                      <a:pt x="49502" y="89939"/>
                    </a:cubicBezTo>
                    <a:lnTo>
                      <a:pt x="49502" y="99707"/>
                    </a:lnTo>
                    <a:cubicBezTo>
                      <a:pt x="44836" y="101722"/>
                      <a:pt x="39808" y="102760"/>
                      <a:pt x="34725" y="102751"/>
                    </a:cubicBezTo>
                    <a:cubicBezTo>
                      <a:pt x="20667" y="102751"/>
                      <a:pt x="12393" y="94450"/>
                      <a:pt x="12393" y="79866"/>
                    </a:cubicBezTo>
                    <a:lnTo>
                      <a:pt x="12393" y="34954"/>
                    </a:lnTo>
                    <a:lnTo>
                      <a:pt x="106" y="34954"/>
                    </a:lnTo>
                    <a:lnTo>
                      <a:pt x="106" y="25656"/>
                    </a:lnTo>
                    <a:lnTo>
                      <a:pt x="13251" y="25656"/>
                    </a:lnTo>
                    <a:lnTo>
                      <a:pt x="13251" y="-522"/>
                    </a:lnTo>
                    <a:lnTo>
                      <a:pt x="25786" y="-522"/>
                    </a:lnTo>
                    <a:lnTo>
                      <a:pt x="25786" y="5870"/>
                    </a:lnTo>
                    <a:cubicBezTo>
                      <a:pt x="25748" y="14092"/>
                      <a:pt x="21154" y="21616"/>
                      <a:pt x="13860" y="25407"/>
                    </a:cubicBezTo>
                    <a:lnTo>
                      <a:pt x="13860" y="25739"/>
                    </a:lnTo>
                    <a:lnTo>
                      <a:pt x="50664" y="25739"/>
                    </a:lnTo>
                    <a:close/>
                  </a:path>
                </a:pathLst>
              </a:custGeom>
              <a:grpFill/>
              <a:ln w="2765" cap="flat">
                <a:noFill/>
                <a:prstDash val="solid"/>
                <a:miter/>
              </a:ln>
            </p:spPr>
            <p:txBody>
              <a:bodyPr rtlCol="0" anchor="ctr"/>
              <a:lstStyle/>
              <a:p>
                <a:endParaRPr lang="sv-SE" dirty="0"/>
              </a:p>
            </p:txBody>
          </p:sp>
        </p:grpSp>
        <p:sp>
          <p:nvSpPr>
            <p:cNvPr id="28" name="Freeform: Shape 27">
              <a:extLst>
                <a:ext uri="{FF2B5EF4-FFF2-40B4-BE49-F238E27FC236}">
                  <a16:creationId xmlns:a16="http://schemas.microsoft.com/office/drawing/2014/main" id="{4A6B4C16-6AD0-45DC-8C95-0B5844456EE5}"/>
                </a:ext>
              </a:extLst>
            </p:cNvPr>
            <p:cNvSpPr/>
            <p:nvPr/>
          </p:nvSpPr>
          <p:spPr>
            <a:xfrm>
              <a:off x="753390"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p>
          </p:txBody>
        </p:sp>
        <p:grpSp>
          <p:nvGrpSpPr>
            <p:cNvPr id="29" name="Graphic 7">
              <a:extLst>
                <a:ext uri="{FF2B5EF4-FFF2-40B4-BE49-F238E27FC236}">
                  <a16:creationId xmlns:a16="http://schemas.microsoft.com/office/drawing/2014/main" id="{3B6F617D-445C-8681-9E57-8467C67B9065}"/>
                </a:ext>
              </a:extLst>
            </p:cNvPr>
            <p:cNvGrpSpPr/>
            <p:nvPr/>
          </p:nvGrpSpPr>
          <p:grpSpPr>
            <a:xfrm>
              <a:off x="789530" y="5948823"/>
              <a:ext cx="157262" cy="113733"/>
              <a:chOff x="1118831" y="5948823"/>
              <a:chExt cx="157262" cy="113733"/>
            </a:xfrm>
            <a:grpFill/>
          </p:grpSpPr>
          <p:sp>
            <p:nvSpPr>
              <p:cNvPr id="37" name="Freeform: Shape 36">
                <a:extLst>
                  <a:ext uri="{FF2B5EF4-FFF2-40B4-BE49-F238E27FC236}">
                    <a16:creationId xmlns:a16="http://schemas.microsoft.com/office/drawing/2014/main" id="{7703BC3B-6DC3-D4C6-828C-4FE6870B6396}"/>
                  </a:ext>
                </a:extLst>
              </p:cNvPr>
              <p:cNvSpPr/>
              <p:nvPr/>
            </p:nvSpPr>
            <p:spPr>
              <a:xfrm>
                <a:off x="1118831" y="5948823"/>
                <a:ext cx="65832" cy="77095"/>
              </a:xfrm>
              <a:custGeom>
                <a:avLst/>
                <a:gdLst>
                  <a:gd name="connsiteX0" fmla="*/ 65939 w 65832"/>
                  <a:gd name="connsiteY0" fmla="*/ 29530 h 77095"/>
                  <a:gd name="connsiteX1" fmla="*/ 65939 w 65832"/>
                  <a:gd name="connsiteY1" fmla="*/ 76573 h 77095"/>
                  <a:gd name="connsiteX2" fmla="*/ 53514 w 65832"/>
                  <a:gd name="connsiteY2" fmla="*/ 76573 h 77095"/>
                  <a:gd name="connsiteX3" fmla="*/ 53514 w 65832"/>
                  <a:gd name="connsiteY3" fmla="*/ 29835 h 77095"/>
                  <a:gd name="connsiteX4" fmla="*/ 34143 w 65832"/>
                  <a:gd name="connsiteY4" fmla="*/ 9689 h 77095"/>
                  <a:gd name="connsiteX5" fmla="*/ 12614 w 65832"/>
                  <a:gd name="connsiteY5" fmla="*/ 35203 h 77095"/>
                  <a:gd name="connsiteX6" fmla="*/ 12614 w 65832"/>
                  <a:gd name="connsiteY6" fmla="*/ 76573 h 77095"/>
                  <a:gd name="connsiteX7" fmla="*/ 106 w 65832"/>
                  <a:gd name="connsiteY7" fmla="*/ 76573 h 77095"/>
                  <a:gd name="connsiteX8" fmla="*/ 106 w 65832"/>
                  <a:gd name="connsiteY8" fmla="*/ 1000 h 77095"/>
                  <a:gd name="connsiteX9" fmla="*/ 12642 w 65832"/>
                  <a:gd name="connsiteY9" fmla="*/ 1000 h 77095"/>
                  <a:gd name="connsiteX10" fmla="*/ 12642 w 65832"/>
                  <a:gd name="connsiteY10" fmla="*/ 26929 h 77095"/>
                  <a:gd name="connsiteX11" fmla="*/ 12946 w 65832"/>
                  <a:gd name="connsiteY11" fmla="*/ 26929 h 77095"/>
                  <a:gd name="connsiteX12" fmla="*/ 38599 w 65832"/>
                  <a:gd name="connsiteY12" fmla="*/ -522 h 77095"/>
                  <a:gd name="connsiteX13" fmla="*/ 65939 w 65832"/>
                  <a:gd name="connsiteY13" fmla="*/ 29530 h 7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2" h="77095">
                    <a:moveTo>
                      <a:pt x="65939" y="29530"/>
                    </a:moveTo>
                    <a:lnTo>
                      <a:pt x="65939" y="76573"/>
                    </a:lnTo>
                    <a:lnTo>
                      <a:pt x="53514" y="76573"/>
                    </a:lnTo>
                    <a:lnTo>
                      <a:pt x="53514" y="29835"/>
                    </a:lnTo>
                    <a:cubicBezTo>
                      <a:pt x="53514" y="17160"/>
                      <a:pt x="46485" y="9689"/>
                      <a:pt x="34143" y="9689"/>
                    </a:cubicBezTo>
                    <a:cubicBezTo>
                      <a:pt x="20529" y="9689"/>
                      <a:pt x="12614" y="19181"/>
                      <a:pt x="12614" y="35203"/>
                    </a:cubicBezTo>
                    <a:lnTo>
                      <a:pt x="12614" y="76573"/>
                    </a:lnTo>
                    <a:lnTo>
                      <a:pt x="106" y="76573"/>
                    </a:lnTo>
                    <a:lnTo>
                      <a:pt x="106" y="1000"/>
                    </a:lnTo>
                    <a:lnTo>
                      <a:pt x="12642" y="1000"/>
                    </a:lnTo>
                    <a:lnTo>
                      <a:pt x="12642" y="26929"/>
                    </a:lnTo>
                    <a:lnTo>
                      <a:pt x="12946" y="26929"/>
                    </a:lnTo>
                    <a:cubicBezTo>
                      <a:pt x="12946" y="9689"/>
                      <a:pt x="22549" y="-522"/>
                      <a:pt x="38599" y="-522"/>
                    </a:cubicBezTo>
                    <a:cubicBezTo>
                      <a:pt x="55839" y="-522"/>
                      <a:pt x="65939" y="10547"/>
                      <a:pt x="65939" y="29530"/>
                    </a:cubicBezTo>
                  </a:path>
                </a:pathLst>
              </a:custGeom>
              <a:grpFill/>
              <a:ln w="2765" cap="flat">
                <a:noFill/>
                <a:prstDash val="solid"/>
                <a:miter/>
              </a:ln>
            </p:spPr>
            <p:txBody>
              <a:bodyPr rtlCol="0" anchor="ctr"/>
              <a:lstStyle/>
              <a:p>
                <a:endParaRPr lang="sv-SE" dirty="0"/>
              </a:p>
            </p:txBody>
          </p:sp>
          <p:sp>
            <p:nvSpPr>
              <p:cNvPr id="38" name="Freeform: Shape 37">
                <a:extLst>
                  <a:ext uri="{FF2B5EF4-FFF2-40B4-BE49-F238E27FC236}">
                    <a16:creationId xmlns:a16="http://schemas.microsoft.com/office/drawing/2014/main" id="{958E065D-B2D7-1673-9B34-BB68F6838BCE}"/>
                  </a:ext>
                </a:extLst>
              </p:cNvPr>
              <p:cNvSpPr/>
              <p:nvPr/>
            </p:nvSpPr>
            <p:spPr>
              <a:xfrm>
                <a:off x="1203315" y="5948823"/>
                <a:ext cx="72778" cy="113733"/>
              </a:xfrm>
              <a:custGeom>
                <a:avLst/>
                <a:gdLst>
                  <a:gd name="connsiteX0" fmla="*/ 61290 w 72778"/>
                  <a:gd name="connsiteY0" fmla="*/ 38468 h 113733"/>
                  <a:gd name="connsiteX1" fmla="*/ 36994 w 72778"/>
                  <a:gd name="connsiteY1" fmla="*/ 9606 h 113733"/>
                  <a:gd name="connsiteX2" fmla="*/ 12863 w 72778"/>
                  <a:gd name="connsiteY2" fmla="*/ 38468 h 113733"/>
                  <a:gd name="connsiteX3" fmla="*/ 36994 w 72778"/>
                  <a:gd name="connsiteY3" fmla="*/ 67331 h 113733"/>
                  <a:gd name="connsiteX4" fmla="*/ 61290 w 72778"/>
                  <a:gd name="connsiteY4" fmla="*/ 38468 h 113733"/>
                  <a:gd name="connsiteX5" fmla="*/ 60349 w 72778"/>
                  <a:gd name="connsiteY5" fmla="*/ 1000 h 113733"/>
                  <a:gd name="connsiteX6" fmla="*/ 72885 w 72778"/>
                  <a:gd name="connsiteY6" fmla="*/ 1000 h 113733"/>
                  <a:gd name="connsiteX7" fmla="*/ 72885 w 72778"/>
                  <a:gd name="connsiteY7" fmla="*/ 78261 h 113733"/>
                  <a:gd name="connsiteX8" fmla="*/ 36911 w 72778"/>
                  <a:gd name="connsiteY8" fmla="*/ 113212 h 113733"/>
                  <a:gd name="connsiteX9" fmla="*/ 2099 w 72778"/>
                  <a:gd name="connsiteY9" fmla="*/ 85124 h 113733"/>
                  <a:gd name="connsiteX10" fmla="*/ 13998 w 72778"/>
                  <a:gd name="connsiteY10" fmla="*/ 83906 h 113733"/>
                  <a:gd name="connsiteX11" fmla="*/ 36911 w 72778"/>
                  <a:gd name="connsiteY11" fmla="*/ 103000 h 113733"/>
                  <a:gd name="connsiteX12" fmla="*/ 60405 w 72778"/>
                  <a:gd name="connsiteY12" fmla="*/ 79175 h 113733"/>
                  <a:gd name="connsiteX13" fmla="*/ 60405 w 72778"/>
                  <a:gd name="connsiteY13" fmla="*/ 51364 h 113733"/>
                  <a:gd name="connsiteX14" fmla="*/ 60100 w 72778"/>
                  <a:gd name="connsiteY14" fmla="*/ 51364 h 113733"/>
                  <a:gd name="connsiteX15" fmla="*/ 32151 w 72778"/>
                  <a:gd name="connsiteY15" fmla="*/ 77791 h 113733"/>
                  <a:gd name="connsiteX16" fmla="*/ 106 w 72778"/>
                  <a:gd name="connsiteY16" fmla="*/ 38551 h 113733"/>
                  <a:gd name="connsiteX17" fmla="*/ 32151 w 72778"/>
                  <a:gd name="connsiteY17" fmla="*/ -522 h 113733"/>
                  <a:gd name="connsiteX18" fmla="*/ 60100 w 72778"/>
                  <a:gd name="connsiteY18" fmla="*/ 25739 h 113733"/>
                  <a:gd name="connsiteX19" fmla="*/ 60349 w 72778"/>
                  <a:gd name="connsiteY19" fmla="*/ 25739 h 11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778" h="113733">
                    <a:moveTo>
                      <a:pt x="61290" y="38468"/>
                    </a:moveTo>
                    <a:cubicBezTo>
                      <a:pt x="61290" y="20758"/>
                      <a:pt x="52435" y="9606"/>
                      <a:pt x="36994" y="9606"/>
                    </a:cubicBezTo>
                    <a:cubicBezTo>
                      <a:pt x="21552" y="9606"/>
                      <a:pt x="12863" y="20287"/>
                      <a:pt x="12863" y="38468"/>
                    </a:cubicBezTo>
                    <a:cubicBezTo>
                      <a:pt x="12863" y="56649"/>
                      <a:pt x="21746" y="67331"/>
                      <a:pt x="36994" y="67331"/>
                    </a:cubicBezTo>
                    <a:cubicBezTo>
                      <a:pt x="52241" y="67331"/>
                      <a:pt x="61290" y="56262"/>
                      <a:pt x="61290" y="38468"/>
                    </a:cubicBezTo>
                    <a:moveTo>
                      <a:pt x="60349" y="1000"/>
                    </a:moveTo>
                    <a:lnTo>
                      <a:pt x="72885" y="1000"/>
                    </a:lnTo>
                    <a:lnTo>
                      <a:pt x="72885" y="78261"/>
                    </a:lnTo>
                    <a:cubicBezTo>
                      <a:pt x="72885" y="100233"/>
                      <a:pt x="59436" y="113212"/>
                      <a:pt x="36911" y="113212"/>
                    </a:cubicBezTo>
                    <a:cubicBezTo>
                      <a:pt x="16599" y="113212"/>
                      <a:pt x="3704" y="102696"/>
                      <a:pt x="2099" y="85124"/>
                    </a:cubicBezTo>
                    <a:lnTo>
                      <a:pt x="13998" y="83906"/>
                    </a:lnTo>
                    <a:cubicBezTo>
                      <a:pt x="14911" y="95806"/>
                      <a:pt x="23462" y="103000"/>
                      <a:pt x="36911" y="103000"/>
                    </a:cubicBezTo>
                    <a:cubicBezTo>
                      <a:pt x="51715" y="103000"/>
                      <a:pt x="60405" y="94145"/>
                      <a:pt x="60405" y="79175"/>
                    </a:cubicBezTo>
                    <a:lnTo>
                      <a:pt x="60405" y="51364"/>
                    </a:lnTo>
                    <a:lnTo>
                      <a:pt x="60100" y="51364"/>
                    </a:lnTo>
                    <a:cubicBezTo>
                      <a:pt x="60100" y="67967"/>
                      <a:pt x="49585" y="77791"/>
                      <a:pt x="32151" y="77791"/>
                    </a:cubicBezTo>
                    <a:cubicBezTo>
                      <a:pt x="12033" y="77791"/>
                      <a:pt x="106" y="63152"/>
                      <a:pt x="106" y="38551"/>
                    </a:cubicBezTo>
                    <a:cubicBezTo>
                      <a:pt x="106" y="13951"/>
                      <a:pt x="12033" y="-522"/>
                      <a:pt x="32151" y="-522"/>
                    </a:cubicBezTo>
                    <a:cubicBezTo>
                      <a:pt x="49585" y="-522"/>
                      <a:pt x="60100" y="9246"/>
                      <a:pt x="60100" y="25739"/>
                    </a:cubicBezTo>
                    <a:lnTo>
                      <a:pt x="60349" y="25739"/>
                    </a:lnTo>
                    <a:close/>
                  </a:path>
                </a:pathLst>
              </a:custGeom>
              <a:grpFill/>
              <a:ln w="2765" cap="flat">
                <a:noFill/>
                <a:prstDash val="solid"/>
                <a:miter/>
              </a:ln>
            </p:spPr>
            <p:txBody>
              <a:bodyPr rtlCol="0" anchor="ctr"/>
              <a:lstStyle/>
              <a:p>
                <a:endParaRPr lang="sv-SE" dirty="0"/>
              </a:p>
            </p:txBody>
          </p:sp>
        </p:grpSp>
        <p:sp>
          <p:nvSpPr>
            <p:cNvPr id="30" name="Freeform: Shape 29">
              <a:extLst>
                <a:ext uri="{FF2B5EF4-FFF2-40B4-BE49-F238E27FC236}">
                  <a16:creationId xmlns:a16="http://schemas.microsoft.com/office/drawing/2014/main" id="{5229578E-D6C0-9A14-D141-92316CFDD184}"/>
                </a:ext>
              </a:extLst>
            </p:cNvPr>
            <p:cNvSpPr/>
            <p:nvPr/>
          </p:nvSpPr>
          <p:spPr>
            <a:xfrm>
              <a:off x="1006786" y="5917498"/>
              <a:ext cx="12507" cy="108420"/>
            </a:xfrm>
            <a:custGeom>
              <a:avLst/>
              <a:gdLst>
                <a:gd name="connsiteX0" fmla="*/ 106 w 12507"/>
                <a:gd name="connsiteY0" fmla="*/ 32325 h 108420"/>
                <a:gd name="connsiteX1" fmla="*/ 12614 w 12507"/>
                <a:gd name="connsiteY1" fmla="*/ 32325 h 108420"/>
                <a:gd name="connsiteX2" fmla="*/ 12614 w 12507"/>
                <a:gd name="connsiteY2" fmla="*/ 107898 h 108420"/>
                <a:gd name="connsiteX3" fmla="*/ 106 w 12507"/>
                <a:gd name="connsiteY3" fmla="*/ 107898 h 108420"/>
                <a:gd name="connsiteX4" fmla="*/ 106 w 12507"/>
                <a:gd name="connsiteY4" fmla="*/ -522 h 108420"/>
                <a:gd name="connsiteX5" fmla="*/ 12614 w 12507"/>
                <a:gd name="connsiteY5" fmla="*/ -522 h 108420"/>
                <a:gd name="connsiteX6" fmla="*/ 12614 w 12507"/>
                <a:gd name="connsiteY6" fmla="*/ 15528 h 108420"/>
                <a:gd name="connsiteX7" fmla="*/ 106 w 12507"/>
                <a:gd name="connsiteY7" fmla="*/ 15528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 h="108420">
                  <a:moveTo>
                    <a:pt x="106" y="32325"/>
                  </a:moveTo>
                  <a:lnTo>
                    <a:pt x="12614" y="32325"/>
                  </a:lnTo>
                  <a:lnTo>
                    <a:pt x="12614" y="107898"/>
                  </a:lnTo>
                  <a:lnTo>
                    <a:pt x="106" y="107898"/>
                  </a:lnTo>
                  <a:close/>
                  <a:moveTo>
                    <a:pt x="106" y="-522"/>
                  </a:moveTo>
                  <a:lnTo>
                    <a:pt x="12614" y="-522"/>
                  </a:lnTo>
                  <a:lnTo>
                    <a:pt x="12614" y="15528"/>
                  </a:lnTo>
                  <a:lnTo>
                    <a:pt x="106" y="15528"/>
                  </a:lnTo>
                  <a:close/>
                </a:path>
              </a:pathLst>
            </a:custGeom>
            <a:grpFill/>
            <a:ln w="2765" cap="flat">
              <a:noFill/>
              <a:prstDash val="solid"/>
              <a:miter/>
            </a:ln>
          </p:spPr>
          <p:txBody>
            <a:bodyPr rtlCol="0" anchor="ctr"/>
            <a:lstStyle/>
            <a:p>
              <a:endParaRPr lang="sv-SE" dirty="0"/>
            </a:p>
          </p:txBody>
        </p:sp>
        <p:grpSp>
          <p:nvGrpSpPr>
            <p:cNvPr id="31" name="Graphic 7">
              <a:extLst>
                <a:ext uri="{FF2B5EF4-FFF2-40B4-BE49-F238E27FC236}">
                  <a16:creationId xmlns:a16="http://schemas.microsoft.com/office/drawing/2014/main" id="{EED58858-55E3-F0C4-FB96-98B1A76DB5A9}"/>
                </a:ext>
              </a:extLst>
            </p:cNvPr>
            <p:cNvGrpSpPr/>
            <p:nvPr/>
          </p:nvGrpSpPr>
          <p:grpSpPr>
            <a:xfrm>
              <a:off x="1043009" y="5924167"/>
              <a:ext cx="450147" cy="136895"/>
              <a:chOff x="1372310" y="5924167"/>
              <a:chExt cx="450147" cy="136895"/>
            </a:xfrm>
            <a:grpFill/>
          </p:grpSpPr>
          <p:sp>
            <p:nvSpPr>
              <p:cNvPr id="32" name="Freeform: Shape 31">
                <a:extLst>
                  <a:ext uri="{FF2B5EF4-FFF2-40B4-BE49-F238E27FC236}">
                    <a16:creationId xmlns:a16="http://schemas.microsoft.com/office/drawing/2014/main" id="{C7AC86F3-F4D3-09DE-15FE-AFDF9940F991}"/>
                  </a:ext>
                </a:extLst>
              </p:cNvPr>
              <p:cNvSpPr/>
              <p:nvPr/>
            </p:nvSpPr>
            <p:spPr>
              <a:xfrm>
                <a:off x="1372310" y="5948823"/>
                <a:ext cx="116168" cy="77123"/>
              </a:xfrm>
              <a:custGeom>
                <a:avLst/>
                <a:gdLst>
                  <a:gd name="connsiteX0" fmla="*/ 116248 w 116168"/>
                  <a:gd name="connsiteY0" fmla="*/ 28783 h 77123"/>
                  <a:gd name="connsiteX1" fmla="*/ 116248 w 116168"/>
                  <a:gd name="connsiteY1" fmla="*/ 76573 h 77123"/>
                  <a:gd name="connsiteX2" fmla="*/ 103740 w 116168"/>
                  <a:gd name="connsiteY2" fmla="*/ 76573 h 77123"/>
                  <a:gd name="connsiteX3" fmla="*/ 103740 w 116168"/>
                  <a:gd name="connsiteY3" fmla="*/ 29087 h 77123"/>
                  <a:gd name="connsiteX4" fmla="*/ 85254 w 116168"/>
                  <a:gd name="connsiteY4" fmla="*/ 9717 h 77123"/>
                  <a:gd name="connsiteX5" fmla="*/ 64362 w 116168"/>
                  <a:gd name="connsiteY5" fmla="*/ 34456 h 77123"/>
                  <a:gd name="connsiteX6" fmla="*/ 64362 w 116168"/>
                  <a:gd name="connsiteY6" fmla="*/ 76601 h 77123"/>
                  <a:gd name="connsiteX7" fmla="*/ 51854 w 116168"/>
                  <a:gd name="connsiteY7" fmla="*/ 76601 h 77123"/>
                  <a:gd name="connsiteX8" fmla="*/ 51854 w 116168"/>
                  <a:gd name="connsiteY8" fmla="*/ 29087 h 77123"/>
                  <a:gd name="connsiteX9" fmla="*/ 33396 w 116168"/>
                  <a:gd name="connsiteY9" fmla="*/ 9717 h 77123"/>
                  <a:gd name="connsiteX10" fmla="*/ 12614 w 116168"/>
                  <a:gd name="connsiteY10" fmla="*/ 34456 h 77123"/>
                  <a:gd name="connsiteX11" fmla="*/ 12614 w 116168"/>
                  <a:gd name="connsiteY11" fmla="*/ 76601 h 77123"/>
                  <a:gd name="connsiteX12" fmla="*/ 106 w 116168"/>
                  <a:gd name="connsiteY12" fmla="*/ 76601 h 77123"/>
                  <a:gd name="connsiteX13" fmla="*/ 106 w 116168"/>
                  <a:gd name="connsiteY13" fmla="*/ 1000 h 77123"/>
                  <a:gd name="connsiteX14" fmla="*/ 12614 w 116168"/>
                  <a:gd name="connsiteY14" fmla="*/ 1000 h 77123"/>
                  <a:gd name="connsiteX15" fmla="*/ 12614 w 116168"/>
                  <a:gd name="connsiteY15" fmla="*/ 26348 h 77123"/>
                  <a:gd name="connsiteX16" fmla="*/ 12919 w 116168"/>
                  <a:gd name="connsiteY16" fmla="*/ 26348 h 77123"/>
                  <a:gd name="connsiteX17" fmla="*/ 38101 w 116168"/>
                  <a:gd name="connsiteY17" fmla="*/ -522 h 77123"/>
                  <a:gd name="connsiteX18" fmla="*/ 64389 w 116168"/>
                  <a:gd name="connsiteY18" fmla="*/ 26348 h 77123"/>
                  <a:gd name="connsiteX19" fmla="*/ 64694 w 116168"/>
                  <a:gd name="connsiteY19" fmla="*/ 26348 h 77123"/>
                  <a:gd name="connsiteX20" fmla="*/ 89737 w 116168"/>
                  <a:gd name="connsiteY20" fmla="*/ -522 h 77123"/>
                  <a:gd name="connsiteX21" fmla="*/ 116275 w 116168"/>
                  <a:gd name="connsiteY21" fmla="*/ 28783 h 7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168" h="77123">
                    <a:moveTo>
                      <a:pt x="116248" y="28783"/>
                    </a:moveTo>
                    <a:lnTo>
                      <a:pt x="116248" y="76573"/>
                    </a:lnTo>
                    <a:lnTo>
                      <a:pt x="103740" y="76573"/>
                    </a:lnTo>
                    <a:lnTo>
                      <a:pt x="103740" y="29087"/>
                    </a:lnTo>
                    <a:cubicBezTo>
                      <a:pt x="103740" y="16856"/>
                      <a:pt x="96877" y="9717"/>
                      <a:pt x="85254" y="9717"/>
                    </a:cubicBezTo>
                    <a:cubicBezTo>
                      <a:pt x="72138" y="9717"/>
                      <a:pt x="64362" y="18876"/>
                      <a:pt x="64362" y="34456"/>
                    </a:cubicBezTo>
                    <a:lnTo>
                      <a:pt x="64362" y="76601"/>
                    </a:lnTo>
                    <a:lnTo>
                      <a:pt x="51854" y="76601"/>
                    </a:lnTo>
                    <a:lnTo>
                      <a:pt x="51854" y="29087"/>
                    </a:lnTo>
                    <a:cubicBezTo>
                      <a:pt x="51854" y="16856"/>
                      <a:pt x="45129" y="9717"/>
                      <a:pt x="33396" y="9717"/>
                    </a:cubicBezTo>
                    <a:cubicBezTo>
                      <a:pt x="20224" y="9717"/>
                      <a:pt x="12614" y="18876"/>
                      <a:pt x="12614" y="34456"/>
                    </a:cubicBezTo>
                    <a:lnTo>
                      <a:pt x="12614" y="76601"/>
                    </a:lnTo>
                    <a:lnTo>
                      <a:pt x="106" y="76601"/>
                    </a:lnTo>
                    <a:lnTo>
                      <a:pt x="106" y="1000"/>
                    </a:lnTo>
                    <a:lnTo>
                      <a:pt x="12614" y="1000"/>
                    </a:lnTo>
                    <a:lnTo>
                      <a:pt x="12614" y="26348"/>
                    </a:lnTo>
                    <a:lnTo>
                      <a:pt x="12919" y="26348"/>
                    </a:lnTo>
                    <a:cubicBezTo>
                      <a:pt x="12919" y="9385"/>
                      <a:pt x="22244" y="-522"/>
                      <a:pt x="38101" y="-522"/>
                    </a:cubicBezTo>
                    <a:cubicBezTo>
                      <a:pt x="54704" y="-522"/>
                      <a:pt x="64389" y="10159"/>
                      <a:pt x="64389" y="26348"/>
                    </a:cubicBezTo>
                    <a:lnTo>
                      <a:pt x="64694" y="26348"/>
                    </a:lnTo>
                    <a:cubicBezTo>
                      <a:pt x="64694" y="9385"/>
                      <a:pt x="73992" y="-522"/>
                      <a:pt x="89737" y="-522"/>
                    </a:cubicBezTo>
                    <a:cubicBezTo>
                      <a:pt x="106507" y="-522"/>
                      <a:pt x="116275" y="10298"/>
                      <a:pt x="116275" y="28783"/>
                    </a:cubicBezTo>
                  </a:path>
                </a:pathLst>
              </a:custGeom>
              <a:grpFill/>
              <a:ln w="2765" cap="flat">
                <a:noFill/>
                <a:prstDash val="solid"/>
                <a:miter/>
              </a:ln>
            </p:spPr>
            <p:txBody>
              <a:bodyPr rtlCol="0" anchor="ctr"/>
              <a:lstStyle/>
              <a:p>
                <a:endParaRPr lang="sv-SE" dirty="0"/>
              </a:p>
            </p:txBody>
          </p:sp>
          <p:sp>
            <p:nvSpPr>
              <p:cNvPr id="33" name="Freeform: Shape 32">
                <a:extLst>
                  <a:ext uri="{FF2B5EF4-FFF2-40B4-BE49-F238E27FC236}">
                    <a16:creationId xmlns:a16="http://schemas.microsoft.com/office/drawing/2014/main" id="{D24C7162-54B9-CC9E-2755-D5D8267324C8}"/>
                  </a:ext>
                </a:extLst>
              </p:cNvPr>
              <p:cNvSpPr/>
              <p:nvPr/>
            </p:nvSpPr>
            <p:spPr>
              <a:xfrm>
                <a:off x="1511503" y="5948851"/>
                <a:ext cx="72833" cy="112211"/>
              </a:xfrm>
              <a:custGeom>
                <a:avLst/>
                <a:gdLst>
                  <a:gd name="connsiteX0" fmla="*/ 60128 w 72833"/>
                  <a:gd name="connsiteY0" fmla="*/ 38690 h 112211"/>
                  <a:gd name="connsiteX1" fmla="*/ 35831 w 72833"/>
                  <a:gd name="connsiteY1" fmla="*/ 9661 h 112211"/>
                  <a:gd name="connsiteX2" fmla="*/ 11563 w 72833"/>
                  <a:gd name="connsiteY2" fmla="*/ 38690 h 112211"/>
                  <a:gd name="connsiteX3" fmla="*/ 35831 w 72833"/>
                  <a:gd name="connsiteY3" fmla="*/ 67856 h 112211"/>
                  <a:gd name="connsiteX4" fmla="*/ 60128 w 72833"/>
                  <a:gd name="connsiteY4" fmla="*/ 38690 h 112211"/>
                  <a:gd name="connsiteX5" fmla="*/ 72940 w 72833"/>
                  <a:gd name="connsiteY5" fmla="*/ 38690 h 112211"/>
                  <a:gd name="connsiteX6" fmla="*/ 40702 w 72833"/>
                  <a:gd name="connsiteY6" fmla="*/ 78068 h 112211"/>
                  <a:gd name="connsiteX7" fmla="*/ 13029 w 72833"/>
                  <a:gd name="connsiteY7" fmla="*/ 51668 h 112211"/>
                  <a:gd name="connsiteX8" fmla="*/ 12725 w 72833"/>
                  <a:gd name="connsiteY8" fmla="*/ 51668 h 112211"/>
                  <a:gd name="connsiteX9" fmla="*/ 12725 w 72833"/>
                  <a:gd name="connsiteY9" fmla="*/ 111689 h 112211"/>
                  <a:gd name="connsiteX10" fmla="*/ 106 w 72833"/>
                  <a:gd name="connsiteY10" fmla="*/ 111689 h 112211"/>
                  <a:gd name="connsiteX11" fmla="*/ 106 w 72833"/>
                  <a:gd name="connsiteY11" fmla="*/ 1000 h 112211"/>
                  <a:gd name="connsiteX12" fmla="*/ 12614 w 72833"/>
                  <a:gd name="connsiteY12" fmla="*/ 1000 h 112211"/>
                  <a:gd name="connsiteX13" fmla="*/ 12614 w 72833"/>
                  <a:gd name="connsiteY13" fmla="*/ 25739 h 112211"/>
                  <a:gd name="connsiteX14" fmla="*/ 12919 w 72833"/>
                  <a:gd name="connsiteY14" fmla="*/ 25739 h 112211"/>
                  <a:gd name="connsiteX15" fmla="*/ 40591 w 72833"/>
                  <a:gd name="connsiteY15" fmla="*/ -522 h 112211"/>
                  <a:gd name="connsiteX16" fmla="*/ 72829 w 72833"/>
                  <a:gd name="connsiteY16" fmla="*/ 38717 h 1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33" h="112211">
                    <a:moveTo>
                      <a:pt x="60128" y="38690"/>
                    </a:moveTo>
                    <a:cubicBezTo>
                      <a:pt x="60128" y="20509"/>
                      <a:pt x="51107" y="9661"/>
                      <a:pt x="35831" y="9661"/>
                    </a:cubicBezTo>
                    <a:cubicBezTo>
                      <a:pt x="20556" y="9661"/>
                      <a:pt x="11563" y="20730"/>
                      <a:pt x="11563" y="38690"/>
                    </a:cubicBezTo>
                    <a:cubicBezTo>
                      <a:pt x="11563" y="56649"/>
                      <a:pt x="20556" y="67856"/>
                      <a:pt x="35831" y="67856"/>
                    </a:cubicBezTo>
                    <a:cubicBezTo>
                      <a:pt x="51107" y="67856"/>
                      <a:pt x="60128" y="57009"/>
                      <a:pt x="60128" y="38690"/>
                    </a:cubicBezTo>
                    <a:moveTo>
                      <a:pt x="72940" y="38690"/>
                    </a:moveTo>
                    <a:cubicBezTo>
                      <a:pt x="72940" y="63401"/>
                      <a:pt x="60875" y="78068"/>
                      <a:pt x="40702" y="78068"/>
                    </a:cubicBezTo>
                    <a:cubicBezTo>
                      <a:pt x="23323" y="78068"/>
                      <a:pt x="13029" y="68133"/>
                      <a:pt x="13029" y="51668"/>
                    </a:cubicBezTo>
                    <a:lnTo>
                      <a:pt x="12725" y="51668"/>
                    </a:lnTo>
                    <a:lnTo>
                      <a:pt x="12725" y="111689"/>
                    </a:lnTo>
                    <a:lnTo>
                      <a:pt x="106" y="111689"/>
                    </a:lnTo>
                    <a:lnTo>
                      <a:pt x="106" y="1000"/>
                    </a:lnTo>
                    <a:lnTo>
                      <a:pt x="12614" y="1000"/>
                    </a:lnTo>
                    <a:lnTo>
                      <a:pt x="12614" y="25739"/>
                    </a:lnTo>
                    <a:lnTo>
                      <a:pt x="12919" y="25739"/>
                    </a:lnTo>
                    <a:cubicBezTo>
                      <a:pt x="12919" y="9135"/>
                      <a:pt x="23323" y="-522"/>
                      <a:pt x="40591" y="-522"/>
                    </a:cubicBezTo>
                    <a:cubicBezTo>
                      <a:pt x="60764" y="-522"/>
                      <a:pt x="72829" y="14117"/>
                      <a:pt x="72829" y="38717"/>
                    </a:cubicBezTo>
                  </a:path>
                </a:pathLst>
              </a:custGeom>
              <a:grpFill/>
              <a:ln w="2765" cap="flat">
                <a:noFill/>
                <a:prstDash val="solid"/>
                <a:miter/>
              </a:ln>
            </p:spPr>
            <p:txBody>
              <a:bodyPr rtlCol="0" anchor="ctr"/>
              <a:lstStyle/>
              <a:p>
                <a:endParaRPr lang="sv-SE" dirty="0"/>
              </a:p>
            </p:txBody>
          </p:sp>
          <p:sp>
            <p:nvSpPr>
              <p:cNvPr id="34" name="Freeform: Shape 33">
                <a:extLst>
                  <a:ext uri="{FF2B5EF4-FFF2-40B4-BE49-F238E27FC236}">
                    <a16:creationId xmlns:a16="http://schemas.microsoft.com/office/drawing/2014/main" id="{466B75BC-1E6F-2376-2A92-2268CB3CDAD9}"/>
                  </a:ext>
                </a:extLst>
              </p:cNvPr>
              <p:cNvSpPr/>
              <p:nvPr/>
            </p:nvSpPr>
            <p:spPr>
              <a:xfrm>
                <a:off x="1599280" y="5948795"/>
                <a:ext cx="72695" cy="78617"/>
              </a:xfrm>
              <a:custGeom>
                <a:avLst/>
                <a:gdLst>
                  <a:gd name="connsiteX0" fmla="*/ 61179 w 72695"/>
                  <a:gd name="connsiteY0" fmla="*/ 38745 h 78617"/>
                  <a:gd name="connsiteX1" fmla="*/ 36911 w 72695"/>
                  <a:gd name="connsiteY1" fmla="*/ 9716 h 78617"/>
                  <a:gd name="connsiteX2" fmla="*/ 12780 w 72695"/>
                  <a:gd name="connsiteY2" fmla="*/ 38745 h 78617"/>
                  <a:gd name="connsiteX3" fmla="*/ 36911 w 72695"/>
                  <a:gd name="connsiteY3" fmla="*/ 67746 h 78617"/>
                  <a:gd name="connsiteX4" fmla="*/ 61179 w 72695"/>
                  <a:gd name="connsiteY4" fmla="*/ 38745 h 78617"/>
                  <a:gd name="connsiteX5" fmla="*/ 60266 w 72695"/>
                  <a:gd name="connsiteY5" fmla="*/ 1027 h 78617"/>
                  <a:gd name="connsiteX6" fmla="*/ 72802 w 72695"/>
                  <a:gd name="connsiteY6" fmla="*/ 1027 h 78617"/>
                  <a:gd name="connsiteX7" fmla="*/ 72802 w 72695"/>
                  <a:gd name="connsiteY7" fmla="*/ 76601 h 78617"/>
                  <a:gd name="connsiteX8" fmla="*/ 60266 w 72695"/>
                  <a:gd name="connsiteY8" fmla="*/ 76601 h 78617"/>
                  <a:gd name="connsiteX9" fmla="*/ 60266 w 72695"/>
                  <a:gd name="connsiteY9" fmla="*/ 51696 h 78617"/>
                  <a:gd name="connsiteX10" fmla="*/ 60100 w 72695"/>
                  <a:gd name="connsiteY10" fmla="*/ 51696 h 78617"/>
                  <a:gd name="connsiteX11" fmla="*/ 32151 w 72695"/>
                  <a:gd name="connsiteY11" fmla="*/ 78095 h 78617"/>
                  <a:gd name="connsiteX12" fmla="*/ 106 w 72695"/>
                  <a:gd name="connsiteY12" fmla="*/ 38717 h 78617"/>
                  <a:gd name="connsiteX13" fmla="*/ 32151 w 72695"/>
                  <a:gd name="connsiteY13" fmla="*/ -522 h 78617"/>
                  <a:gd name="connsiteX14" fmla="*/ 60100 w 72695"/>
                  <a:gd name="connsiteY14" fmla="*/ 25739 h 78617"/>
                  <a:gd name="connsiteX15" fmla="*/ 60405 w 72695"/>
                  <a:gd name="connsiteY15" fmla="*/ 25739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5" h="78617">
                    <a:moveTo>
                      <a:pt x="61179" y="38745"/>
                    </a:moveTo>
                    <a:cubicBezTo>
                      <a:pt x="61179" y="20869"/>
                      <a:pt x="52352" y="9716"/>
                      <a:pt x="36911" y="9716"/>
                    </a:cubicBezTo>
                    <a:cubicBezTo>
                      <a:pt x="21469" y="9716"/>
                      <a:pt x="12780" y="20564"/>
                      <a:pt x="12780" y="38745"/>
                    </a:cubicBezTo>
                    <a:cubicBezTo>
                      <a:pt x="12780" y="56926"/>
                      <a:pt x="21663" y="67746"/>
                      <a:pt x="36911" y="67746"/>
                    </a:cubicBezTo>
                    <a:cubicBezTo>
                      <a:pt x="52158" y="67746"/>
                      <a:pt x="61179" y="56677"/>
                      <a:pt x="61179" y="38745"/>
                    </a:cubicBezTo>
                    <a:moveTo>
                      <a:pt x="60266" y="1027"/>
                    </a:moveTo>
                    <a:lnTo>
                      <a:pt x="72802" y="1027"/>
                    </a:lnTo>
                    <a:lnTo>
                      <a:pt x="72802" y="76601"/>
                    </a:lnTo>
                    <a:lnTo>
                      <a:pt x="60266" y="76601"/>
                    </a:lnTo>
                    <a:lnTo>
                      <a:pt x="60266" y="51696"/>
                    </a:lnTo>
                    <a:lnTo>
                      <a:pt x="60100" y="51696"/>
                    </a:lnTo>
                    <a:cubicBezTo>
                      <a:pt x="60100" y="68299"/>
                      <a:pt x="49585" y="78095"/>
                      <a:pt x="32151" y="78095"/>
                    </a:cubicBezTo>
                    <a:cubicBezTo>
                      <a:pt x="12005" y="78095"/>
                      <a:pt x="106" y="63429"/>
                      <a:pt x="106" y="38717"/>
                    </a:cubicBezTo>
                    <a:cubicBezTo>
                      <a:pt x="106" y="14006"/>
                      <a:pt x="12005" y="-522"/>
                      <a:pt x="32151" y="-522"/>
                    </a:cubicBezTo>
                    <a:cubicBezTo>
                      <a:pt x="49585" y="-522"/>
                      <a:pt x="60100" y="9246"/>
                      <a:pt x="60100" y="25739"/>
                    </a:cubicBezTo>
                    <a:lnTo>
                      <a:pt x="60405" y="25739"/>
                    </a:lnTo>
                    <a:close/>
                  </a:path>
                </a:pathLst>
              </a:custGeom>
              <a:grpFill/>
              <a:ln w="2765" cap="flat">
                <a:noFill/>
                <a:prstDash val="solid"/>
                <a:miter/>
              </a:ln>
            </p:spPr>
            <p:txBody>
              <a:bodyPr rtlCol="0" anchor="ctr"/>
              <a:lstStyle/>
              <a:p>
                <a:endParaRPr lang="sv-SE" dirty="0"/>
              </a:p>
            </p:txBody>
          </p:sp>
          <p:sp>
            <p:nvSpPr>
              <p:cNvPr id="35" name="Freeform: Shape 34">
                <a:extLst>
                  <a:ext uri="{FF2B5EF4-FFF2-40B4-BE49-F238E27FC236}">
                    <a16:creationId xmlns:a16="http://schemas.microsoft.com/office/drawing/2014/main" id="{00B0E335-822E-46EB-2153-E3349A15C619}"/>
                  </a:ext>
                </a:extLst>
              </p:cNvPr>
              <p:cNvSpPr/>
              <p:nvPr/>
            </p:nvSpPr>
            <p:spPr>
              <a:xfrm>
                <a:off x="1691042" y="5948823"/>
                <a:ext cx="71782" cy="78617"/>
              </a:xfrm>
              <a:custGeom>
                <a:avLst/>
                <a:gdLst>
                  <a:gd name="connsiteX0" fmla="*/ 106 w 71782"/>
                  <a:gd name="connsiteY0" fmla="*/ 38717 h 78617"/>
                  <a:gd name="connsiteX1" fmla="*/ 36745 w 71782"/>
                  <a:gd name="connsiteY1" fmla="*/ -522 h 78617"/>
                  <a:gd name="connsiteX2" fmla="*/ 71418 w 71782"/>
                  <a:gd name="connsiteY2" fmla="*/ 26043 h 78617"/>
                  <a:gd name="connsiteX3" fmla="*/ 58883 w 71782"/>
                  <a:gd name="connsiteY3" fmla="*/ 26043 h 78617"/>
                  <a:gd name="connsiteX4" fmla="*/ 36745 w 71782"/>
                  <a:gd name="connsiteY4" fmla="*/ 9689 h 78617"/>
                  <a:gd name="connsiteX5" fmla="*/ 12946 w 71782"/>
                  <a:gd name="connsiteY5" fmla="*/ 38717 h 78617"/>
                  <a:gd name="connsiteX6" fmla="*/ 36745 w 71782"/>
                  <a:gd name="connsiteY6" fmla="*/ 67718 h 78617"/>
                  <a:gd name="connsiteX7" fmla="*/ 59353 w 71782"/>
                  <a:gd name="connsiteY7" fmla="*/ 49842 h 78617"/>
                  <a:gd name="connsiteX8" fmla="*/ 71889 w 71782"/>
                  <a:gd name="connsiteY8" fmla="*/ 49842 h 78617"/>
                  <a:gd name="connsiteX9" fmla="*/ 36745 w 71782"/>
                  <a:gd name="connsiteY9" fmla="*/ 78095 h 78617"/>
                  <a:gd name="connsiteX10" fmla="*/ 106 w 71782"/>
                  <a:gd name="connsiteY10" fmla="*/ 38717 h 7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782" h="78617">
                    <a:moveTo>
                      <a:pt x="106" y="38717"/>
                    </a:moveTo>
                    <a:cubicBezTo>
                      <a:pt x="106" y="14117"/>
                      <a:pt x="13943" y="-522"/>
                      <a:pt x="36745" y="-522"/>
                    </a:cubicBezTo>
                    <a:cubicBezTo>
                      <a:pt x="55230" y="-522"/>
                      <a:pt x="67738" y="9080"/>
                      <a:pt x="71418" y="26043"/>
                    </a:cubicBezTo>
                    <a:lnTo>
                      <a:pt x="58883" y="26043"/>
                    </a:lnTo>
                    <a:cubicBezTo>
                      <a:pt x="56292" y="16048"/>
                      <a:pt x="47061" y="9227"/>
                      <a:pt x="36745" y="9689"/>
                    </a:cubicBezTo>
                    <a:cubicBezTo>
                      <a:pt x="21774" y="9689"/>
                      <a:pt x="12946" y="20537"/>
                      <a:pt x="12946" y="38717"/>
                    </a:cubicBezTo>
                    <a:cubicBezTo>
                      <a:pt x="12946" y="56898"/>
                      <a:pt x="21774" y="67718"/>
                      <a:pt x="36745" y="67718"/>
                    </a:cubicBezTo>
                    <a:cubicBezTo>
                      <a:pt x="48505" y="67718"/>
                      <a:pt x="56447" y="61160"/>
                      <a:pt x="59353" y="49842"/>
                    </a:cubicBezTo>
                    <a:lnTo>
                      <a:pt x="71889" y="49842"/>
                    </a:lnTo>
                    <a:cubicBezTo>
                      <a:pt x="68540" y="67718"/>
                      <a:pt x="56005" y="78095"/>
                      <a:pt x="36745" y="78095"/>
                    </a:cubicBezTo>
                    <a:cubicBezTo>
                      <a:pt x="13860" y="78095"/>
                      <a:pt x="106" y="63429"/>
                      <a:pt x="106" y="38717"/>
                    </a:cubicBezTo>
                  </a:path>
                </a:pathLst>
              </a:custGeom>
              <a:grpFill/>
              <a:ln w="2765" cap="flat">
                <a:noFill/>
                <a:prstDash val="solid"/>
                <a:miter/>
              </a:ln>
            </p:spPr>
            <p:txBody>
              <a:bodyPr rtlCol="0" anchor="ctr"/>
              <a:lstStyle/>
              <a:p>
                <a:endParaRPr lang="sv-SE" dirty="0"/>
              </a:p>
            </p:txBody>
          </p:sp>
          <p:sp>
            <p:nvSpPr>
              <p:cNvPr id="36" name="Freeform: Shape 35">
                <a:extLst>
                  <a:ext uri="{FF2B5EF4-FFF2-40B4-BE49-F238E27FC236}">
                    <a16:creationId xmlns:a16="http://schemas.microsoft.com/office/drawing/2014/main" id="{D4EA5E3F-4831-62D1-0F13-7BD39A5A7CF4}"/>
                  </a:ext>
                </a:extLst>
              </p:cNvPr>
              <p:cNvSpPr/>
              <p:nvPr/>
            </p:nvSpPr>
            <p:spPr>
              <a:xfrm>
                <a:off x="1771928" y="5924167"/>
                <a:ext cx="50529" cy="103273"/>
              </a:xfrm>
              <a:custGeom>
                <a:avLst/>
                <a:gdLst>
                  <a:gd name="connsiteX0" fmla="*/ 50526 w 50529"/>
                  <a:gd name="connsiteY0" fmla="*/ 34954 h 103273"/>
                  <a:gd name="connsiteX1" fmla="*/ 24735 w 50529"/>
                  <a:gd name="connsiteY1" fmla="*/ 34954 h 103273"/>
                  <a:gd name="connsiteX2" fmla="*/ 24735 w 50529"/>
                  <a:gd name="connsiteY2" fmla="*/ 79091 h 103273"/>
                  <a:gd name="connsiteX3" fmla="*/ 38571 w 50529"/>
                  <a:gd name="connsiteY3" fmla="*/ 92374 h 103273"/>
                  <a:gd name="connsiteX4" fmla="*/ 49419 w 50529"/>
                  <a:gd name="connsiteY4" fmla="*/ 89939 h 103273"/>
                  <a:gd name="connsiteX5" fmla="*/ 49419 w 50529"/>
                  <a:gd name="connsiteY5" fmla="*/ 99707 h 103273"/>
                  <a:gd name="connsiteX6" fmla="*/ 34614 w 50529"/>
                  <a:gd name="connsiteY6" fmla="*/ 102751 h 103273"/>
                  <a:gd name="connsiteX7" fmla="*/ 12310 w 50529"/>
                  <a:gd name="connsiteY7" fmla="*/ 79866 h 103273"/>
                  <a:gd name="connsiteX8" fmla="*/ 12310 w 50529"/>
                  <a:gd name="connsiteY8" fmla="*/ 34954 h 103273"/>
                  <a:gd name="connsiteX9" fmla="*/ 106 w 50529"/>
                  <a:gd name="connsiteY9" fmla="*/ 34954 h 103273"/>
                  <a:gd name="connsiteX10" fmla="*/ 106 w 50529"/>
                  <a:gd name="connsiteY10" fmla="*/ 25656 h 103273"/>
                  <a:gd name="connsiteX11" fmla="*/ 13223 w 50529"/>
                  <a:gd name="connsiteY11" fmla="*/ 25656 h 103273"/>
                  <a:gd name="connsiteX12" fmla="*/ 13223 w 50529"/>
                  <a:gd name="connsiteY12" fmla="*/ -522 h 103273"/>
                  <a:gd name="connsiteX13" fmla="*/ 25759 w 50529"/>
                  <a:gd name="connsiteY13" fmla="*/ -522 h 103273"/>
                  <a:gd name="connsiteX14" fmla="*/ 25759 w 50529"/>
                  <a:gd name="connsiteY14" fmla="*/ 5870 h 103273"/>
                  <a:gd name="connsiteX15" fmla="*/ 13832 w 50529"/>
                  <a:gd name="connsiteY15" fmla="*/ 25407 h 103273"/>
                  <a:gd name="connsiteX16" fmla="*/ 13832 w 50529"/>
                  <a:gd name="connsiteY16" fmla="*/ 25739 h 103273"/>
                  <a:gd name="connsiteX17" fmla="*/ 50636 w 50529"/>
                  <a:gd name="connsiteY17" fmla="*/ 25739 h 10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29" h="103273">
                    <a:moveTo>
                      <a:pt x="50526" y="34954"/>
                    </a:moveTo>
                    <a:lnTo>
                      <a:pt x="24735" y="34954"/>
                    </a:lnTo>
                    <a:lnTo>
                      <a:pt x="24735" y="79091"/>
                    </a:lnTo>
                    <a:cubicBezTo>
                      <a:pt x="24735" y="87393"/>
                      <a:pt x="29744" y="92374"/>
                      <a:pt x="38571" y="92374"/>
                    </a:cubicBezTo>
                    <a:cubicBezTo>
                      <a:pt x="42323" y="92380"/>
                      <a:pt x="46029" y="91549"/>
                      <a:pt x="49419" y="89939"/>
                    </a:cubicBezTo>
                    <a:lnTo>
                      <a:pt x="49419" y="99707"/>
                    </a:lnTo>
                    <a:cubicBezTo>
                      <a:pt x="44745" y="101722"/>
                      <a:pt x="39706" y="102760"/>
                      <a:pt x="34614" y="102751"/>
                    </a:cubicBezTo>
                    <a:cubicBezTo>
                      <a:pt x="20556" y="102751"/>
                      <a:pt x="12310" y="94450"/>
                      <a:pt x="12310" y="79866"/>
                    </a:cubicBezTo>
                    <a:lnTo>
                      <a:pt x="12310" y="34954"/>
                    </a:lnTo>
                    <a:lnTo>
                      <a:pt x="106" y="34954"/>
                    </a:lnTo>
                    <a:lnTo>
                      <a:pt x="106" y="25656"/>
                    </a:lnTo>
                    <a:lnTo>
                      <a:pt x="13223" y="25656"/>
                    </a:lnTo>
                    <a:lnTo>
                      <a:pt x="13223" y="-522"/>
                    </a:lnTo>
                    <a:lnTo>
                      <a:pt x="25759" y="-522"/>
                    </a:lnTo>
                    <a:lnTo>
                      <a:pt x="25759" y="5870"/>
                    </a:lnTo>
                    <a:cubicBezTo>
                      <a:pt x="25756" y="14103"/>
                      <a:pt x="21154" y="21643"/>
                      <a:pt x="13832" y="25407"/>
                    </a:cubicBezTo>
                    <a:lnTo>
                      <a:pt x="13832" y="25739"/>
                    </a:lnTo>
                    <a:lnTo>
                      <a:pt x="50636" y="25739"/>
                    </a:lnTo>
                    <a:close/>
                  </a:path>
                </a:pathLst>
              </a:custGeom>
              <a:grpFill/>
              <a:ln w="2765" cap="flat">
                <a:noFill/>
                <a:prstDash val="solid"/>
                <a:miter/>
              </a:ln>
            </p:spPr>
            <p:txBody>
              <a:bodyPr rtlCol="0" anchor="ctr"/>
              <a:lstStyle/>
              <a:p>
                <a:endParaRPr lang="sv-SE" dirty="0"/>
              </a:p>
            </p:txBody>
          </p:sp>
        </p:grpSp>
      </p:grpSp>
      <p:sp>
        <p:nvSpPr>
          <p:cNvPr id="57" name="Platshållare för rubrik 6">
            <a:extLst>
              <a:ext uri="{FF2B5EF4-FFF2-40B4-BE49-F238E27FC236}">
                <a16:creationId xmlns:a16="http://schemas.microsoft.com/office/drawing/2014/main" id="{43199427-7F7D-9EC9-0033-337579FC5F44}"/>
              </a:ext>
            </a:extLst>
          </p:cNvPr>
          <p:cNvSpPr>
            <a:spLocks noGrp="1"/>
          </p:cNvSpPr>
          <p:nvPr>
            <p:ph type="title"/>
          </p:nvPr>
        </p:nvSpPr>
        <p:spPr>
          <a:xfrm>
            <a:off x="429026" y="476251"/>
            <a:ext cx="11313371" cy="976313"/>
          </a:xfrm>
          <a:prstGeom prst="rect">
            <a:avLst/>
          </a:prstGeom>
        </p:spPr>
        <p:txBody>
          <a:bodyPr vert="horz" lIns="0" tIns="0" rIns="0" bIns="0" rtlCol="0" anchor="b">
            <a:normAutofit/>
          </a:bodyPr>
          <a:lstStyle/>
          <a:p>
            <a:r>
              <a:rPr lang="sv-SE" dirty="0"/>
              <a:t>Rubrik</a:t>
            </a:r>
          </a:p>
        </p:txBody>
      </p:sp>
      <p:sp>
        <p:nvSpPr>
          <p:cNvPr id="58" name="Platshållare för text 8">
            <a:extLst>
              <a:ext uri="{FF2B5EF4-FFF2-40B4-BE49-F238E27FC236}">
                <a16:creationId xmlns:a16="http://schemas.microsoft.com/office/drawing/2014/main" id="{77A1F657-9607-B7AE-05CB-CC8A3522DBBA}"/>
              </a:ext>
            </a:extLst>
          </p:cNvPr>
          <p:cNvSpPr>
            <a:spLocks noGrp="1"/>
          </p:cNvSpPr>
          <p:nvPr>
            <p:ph type="body" idx="1"/>
          </p:nvPr>
        </p:nvSpPr>
        <p:spPr>
          <a:xfrm>
            <a:off x="453864" y="1990726"/>
            <a:ext cx="11288532" cy="398724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6143973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5" r:id="rId15"/>
    <p:sldLayoutId id="2147483746" r:id="rId16"/>
    <p:sldLayoutId id="2147483760" r:id="rId17"/>
    <p:sldLayoutId id="2147483774" r:id="rId18"/>
    <p:sldLayoutId id="2147483775" r:id="rId19"/>
  </p:sldLayoutIdLst>
  <p:hf sldNum="0"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69875" indent="-269875" algn="l" defTabSz="914400" rtl="0" eaLnBrk="1" latinLnBrk="0" hangingPunct="1">
        <a:lnSpc>
          <a:spcPct val="100000"/>
        </a:lnSpc>
        <a:spcBef>
          <a:spcPts val="1000"/>
        </a:spcBef>
        <a:buSzPct val="110000"/>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110000"/>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110000"/>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110000"/>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14">
          <p15:clr>
            <a:srgbClr val="F26B43"/>
          </p15:clr>
        </p15:guide>
        <p15:guide id="4" orient="horz" pos="1254">
          <p15:clr>
            <a:srgbClr val="F26B43"/>
          </p15:clr>
        </p15:guide>
        <p15:guide id="5" pos="6698">
          <p15:clr>
            <a:srgbClr val="F26B43"/>
          </p15:clr>
        </p15:guide>
        <p15:guide id="6" pos="279">
          <p15:clr>
            <a:srgbClr val="F26B43"/>
          </p15:clr>
        </p15:guide>
        <p15:guide id="7" pos="740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EE8269E-89FB-0AB1-F12F-652D811DA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4496EEF-EB54-0A12-649E-31497C196A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803D1BA-7118-4A31-345B-255F442F8E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00A8D-3511-43E6-B199-8729B95BF2D1}" type="datetimeFigureOut">
              <a:rPr lang="sv-SE" smtClean="0"/>
              <a:t>2024-06-04</a:t>
            </a:fld>
            <a:endParaRPr lang="sv-SE"/>
          </a:p>
        </p:txBody>
      </p:sp>
      <p:sp>
        <p:nvSpPr>
          <p:cNvPr id="5" name="Platshållare för sidfot 4">
            <a:extLst>
              <a:ext uri="{FF2B5EF4-FFF2-40B4-BE49-F238E27FC236}">
                <a16:creationId xmlns:a16="http://schemas.microsoft.com/office/drawing/2014/main" id="{382DACB9-4627-1001-CE12-5280D3E60E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68D24E56-6A85-F7F2-6706-02719A918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CF932-AC10-41D1-A195-CE0358CC58D0}" type="slidenum">
              <a:rPr lang="sv-SE" smtClean="0"/>
              <a:t>‹#›</a:t>
            </a:fld>
            <a:endParaRPr lang="sv-SE"/>
          </a:p>
        </p:txBody>
      </p:sp>
    </p:spTree>
    <p:extLst>
      <p:ext uri="{BB962C8B-B14F-4D97-AF65-F5344CB8AC3E}">
        <p14:creationId xmlns:p14="http://schemas.microsoft.com/office/powerpoint/2010/main" val="187085691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4.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1.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1.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71.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71.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hyperlink" Target="https://sverigesradio.se/artikel/7423194" TargetMode="External"/><Relationship Id="rId2" Type="http://schemas.openxmlformats.org/officeDocument/2006/relationships/notesSlide" Target="../notesSlides/notesSlide69.xml"/><Relationship Id="rId1" Type="http://schemas.openxmlformats.org/officeDocument/2006/relationships/slideLayout" Target="../slideLayouts/slideLayout71.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71.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71.xml"/><Relationship Id="rId4" Type="http://schemas.openxmlformats.org/officeDocument/2006/relationships/image" Target="../media/image7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hyperlink" Target="https://terminorgs.net/downloads/TerminOrgs_StarterGuide_V2.pdf" TargetMode="External"/><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4.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8" Type="http://schemas.openxmlformats.org/officeDocument/2006/relationships/hyperlink" Target="https://terminorgs.net/downloads/TerminOrgs_StarterGuide_V2.pdf" TargetMode="External"/><Relationship Id="rId3" Type="http://schemas.openxmlformats.org/officeDocument/2006/relationships/hyperlink" Target="https://www.researchgate.net/publication/241945996_Mediations_strategies_between_terminologists_and_experts" TargetMode="External"/><Relationship Id="rId7" Type="http://schemas.openxmlformats.org/officeDocument/2006/relationships/hyperlink" Target="http://dttev.org/images/edition/ausgaben/edition-2023-1-e-version.pdf" TargetMode="External"/><Relationship Id="rId2" Type="http://schemas.openxmlformats.org/officeDocument/2006/relationships/notesSlide" Target="../notesSlides/notesSlide85.xml"/><Relationship Id="rId1" Type="http://schemas.openxmlformats.org/officeDocument/2006/relationships/slideLayout" Target="../slideLayouts/slideLayout71.xml"/><Relationship Id="rId6" Type="http://schemas.openxmlformats.org/officeDocument/2006/relationships/hyperlink" Target="https://www.nxtbook.com/nxtbooks/chronicle/20230506/index.php?startid=2#/p/24" TargetMode="External"/><Relationship Id="rId5" Type="http://schemas.openxmlformats.org/officeDocument/2006/relationships/hyperlink" Target="https://www.researchgate.net/profile/Valentina-Georgieva-4/publication/274711085_SYSTEMATIZATION_OF_MILITARY_TERMINOLOGY_MISSION_IMPOSSIBLE/links/5526e0d00cf2e486ae40d0bb/SYSTEMATIZATION-OF-MILITARY-TERMINOLOGY-MISSION-IMPOSSIBLE.pdf" TargetMode="External"/><Relationship Id="rId4" Type="http://schemas.openxmlformats.org/officeDocument/2006/relationships/hyperlink" Target="https://fastercapital.com/keyword/terminology-management.html"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men in green and brown camouflage uniform">
            <a:extLst>
              <a:ext uri="{FF2B5EF4-FFF2-40B4-BE49-F238E27FC236}">
                <a16:creationId xmlns:a16="http://schemas.microsoft.com/office/drawing/2014/main" id="{19A646E3-1923-DEA2-0AA0-D95D15DD4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14"/>
          <a:stretch/>
        </p:blipFill>
        <p:spPr bwMode="auto">
          <a:xfrm>
            <a:off x="0" y="-1466709"/>
            <a:ext cx="12192000" cy="8324709"/>
          </a:xfrm>
          <a:prstGeom prst="rect">
            <a:avLst/>
          </a:prstGeom>
          <a:noFill/>
          <a:extLst>
            <a:ext uri="{909E8E84-426E-40DD-AFC4-6F175D3DCCD1}">
              <a14:hiddenFill xmlns:a14="http://schemas.microsoft.com/office/drawing/2010/main">
                <a:solidFill>
                  <a:srgbClr val="FFFFFF"/>
                </a:solidFill>
              </a14:hiddenFill>
            </a:ext>
          </a:extLst>
        </p:spPr>
      </p:pic>
      <p:sp>
        <p:nvSpPr>
          <p:cNvPr id="8" name="Rubrik 7">
            <a:extLst>
              <a:ext uri="{FF2B5EF4-FFF2-40B4-BE49-F238E27FC236}">
                <a16:creationId xmlns:a16="http://schemas.microsoft.com/office/drawing/2014/main" id="{BF261D8A-C8A8-3330-B59B-61F91A96AC90}"/>
              </a:ext>
            </a:extLst>
          </p:cNvPr>
          <p:cNvSpPr>
            <a:spLocks noGrp="1"/>
          </p:cNvSpPr>
          <p:nvPr>
            <p:ph type="ctrTitle"/>
          </p:nvPr>
        </p:nvSpPr>
        <p:spPr>
          <a:xfrm rot="166961">
            <a:off x="-996980" y="2235200"/>
            <a:ext cx="14304656" cy="2387600"/>
          </a:xfrm>
        </p:spPr>
        <p:txBody>
          <a:bodyPr>
            <a:normAutofit/>
          </a:bodyPr>
          <a:lstStyle/>
          <a:p>
            <a:pPr algn="ctr"/>
            <a:r>
              <a:rPr lang="sv-SE" sz="3600" dirty="0" err="1">
                <a:solidFill>
                  <a:schemeClr val="bg1">
                    <a:lumMod val="50000"/>
                  </a:schemeClr>
                </a:solidFill>
              </a:rPr>
              <a:t>Possibilities</a:t>
            </a:r>
            <a:r>
              <a:rPr lang="sv-SE" sz="3600" dirty="0">
                <a:solidFill>
                  <a:schemeClr val="bg1">
                    <a:lumMod val="50000"/>
                  </a:schemeClr>
                </a:solidFill>
              </a:rPr>
              <a:t> and </a:t>
            </a:r>
            <a:r>
              <a:rPr lang="sv-SE" sz="3600" dirty="0" err="1">
                <a:solidFill>
                  <a:schemeClr val="bg1">
                    <a:lumMod val="50000"/>
                  </a:schemeClr>
                </a:solidFill>
              </a:rPr>
              <a:t>challenges</a:t>
            </a:r>
            <a:r>
              <a:rPr lang="sv-SE" sz="3600" dirty="0">
                <a:solidFill>
                  <a:schemeClr val="bg1">
                    <a:lumMod val="50000"/>
                  </a:schemeClr>
                </a:solidFill>
              </a:rPr>
              <a:t> of terminology management</a:t>
            </a:r>
          </a:p>
        </p:txBody>
      </p:sp>
      <p:sp>
        <p:nvSpPr>
          <p:cNvPr id="3" name="Platshållare för sidfot 2">
            <a:extLst>
              <a:ext uri="{FF2B5EF4-FFF2-40B4-BE49-F238E27FC236}">
                <a16:creationId xmlns:a16="http://schemas.microsoft.com/office/drawing/2014/main" id="{7C016574-529C-2BFB-D21F-571C07D3AE28}"/>
              </a:ext>
            </a:extLst>
          </p:cNvPr>
          <p:cNvSpPr>
            <a:spLocks noGrp="1"/>
          </p:cNvSpPr>
          <p:nvPr>
            <p:ph type="ftr" sz="quarter" idx="11"/>
          </p:nvPr>
        </p:nvSpPr>
        <p:spPr/>
        <p:txBody>
          <a:bodyPr/>
          <a:lstStyle/>
          <a:p>
            <a:r>
              <a:rPr lang="sv-SE"/>
              <a:t>CAG</a:t>
            </a:r>
            <a:endParaRPr lang="sv-SE" dirty="0"/>
          </a:p>
        </p:txBody>
      </p:sp>
      <p:sp>
        <p:nvSpPr>
          <p:cNvPr id="2" name="Platshållare för datum 1">
            <a:extLst>
              <a:ext uri="{FF2B5EF4-FFF2-40B4-BE49-F238E27FC236}">
                <a16:creationId xmlns:a16="http://schemas.microsoft.com/office/drawing/2014/main" id="{1E9AAE53-9FF3-0F70-7B97-1F2BCB0AE32D}"/>
              </a:ext>
            </a:extLst>
          </p:cNvPr>
          <p:cNvSpPr>
            <a:spLocks noGrp="1"/>
          </p:cNvSpPr>
          <p:nvPr>
            <p:ph type="dt" sz="half" idx="10"/>
          </p:nvPr>
        </p:nvSpPr>
        <p:spPr/>
        <p:txBody>
          <a:bodyPr/>
          <a:lstStyle/>
          <a:p>
            <a:fld id="{5DA933D2-19B8-4A19-8354-7BBD5B407C06}" type="datetime1">
              <a:rPr lang="sv-SE" smtClean="0"/>
              <a:t>2024-06-04</a:t>
            </a:fld>
            <a:endParaRPr lang="sv-SE" dirty="0"/>
          </a:p>
        </p:txBody>
      </p:sp>
      <p:sp>
        <p:nvSpPr>
          <p:cNvPr id="4" name="Underrubrik 8">
            <a:extLst>
              <a:ext uri="{FF2B5EF4-FFF2-40B4-BE49-F238E27FC236}">
                <a16:creationId xmlns:a16="http://schemas.microsoft.com/office/drawing/2014/main" id="{9C7D40DF-6F05-6451-0533-81E04E1A20A8}"/>
              </a:ext>
            </a:extLst>
          </p:cNvPr>
          <p:cNvSpPr txBox="1">
            <a:spLocks/>
          </p:cNvSpPr>
          <p:nvPr/>
        </p:nvSpPr>
        <p:spPr>
          <a:xfrm>
            <a:off x="0" y="5369443"/>
            <a:ext cx="12192000" cy="1336952"/>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110000"/>
              <a:buFont typeface="Arial" panose="020B0604020202020204" pitchFamily="34" charset="0"/>
              <a:buNone/>
              <a:defRPr sz="25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SzPct val="110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SzPct val="110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SzPct val="110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SzPct val="110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sv-SE" sz="1400" dirty="0">
                <a:solidFill>
                  <a:schemeClr val="bg1">
                    <a:lumMod val="50000"/>
                  </a:schemeClr>
                </a:solidFill>
              </a:rPr>
              <a:t>NATO BILC Terminology Conference</a:t>
            </a:r>
            <a:br>
              <a:rPr lang="sv-SE" sz="1400" dirty="0">
                <a:solidFill>
                  <a:schemeClr val="bg1">
                    <a:lumMod val="50000"/>
                  </a:schemeClr>
                </a:solidFill>
              </a:rPr>
            </a:br>
            <a:r>
              <a:rPr lang="sv-SE" sz="1400" dirty="0">
                <a:solidFill>
                  <a:schemeClr val="bg1">
                    <a:lumMod val="50000"/>
                  </a:schemeClr>
                </a:solidFill>
              </a:rPr>
              <a:t>9 April 2024</a:t>
            </a:r>
            <a:br>
              <a:rPr lang="sv-SE" sz="1400" dirty="0">
                <a:solidFill>
                  <a:schemeClr val="bg1">
                    <a:lumMod val="50000"/>
                  </a:schemeClr>
                </a:solidFill>
              </a:rPr>
            </a:br>
            <a:r>
              <a:rPr lang="sv-SE" sz="1400" dirty="0">
                <a:solidFill>
                  <a:schemeClr val="bg1">
                    <a:lumMod val="50000"/>
                  </a:schemeClr>
                </a:solidFill>
              </a:rPr>
              <a:t>Henrik Nilsson</a:t>
            </a:r>
            <a:br>
              <a:rPr lang="sv-SE" sz="1400" dirty="0">
                <a:solidFill>
                  <a:schemeClr val="bg1">
                    <a:lumMod val="50000"/>
                  </a:schemeClr>
                </a:solidFill>
              </a:rPr>
            </a:br>
            <a:r>
              <a:rPr lang="sv-SE" sz="1400" dirty="0">
                <a:solidFill>
                  <a:schemeClr val="bg1">
                    <a:lumMod val="50000"/>
                  </a:schemeClr>
                </a:solidFill>
              </a:rPr>
              <a:t>henrik.nilsson@cag.se</a:t>
            </a:r>
            <a:br>
              <a:rPr lang="sv-SE" sz="1400" dirty="0">
                <a:solidFill>
                  <a:schemeClr val="bg1">
                    <a:lumMod val="50000"/>
                  </a:schemeClr>
                </a:solidFill>
              </a:rPr>
            </a:br>
            <a:r>
              <a:rPr lang="sv-SE" sz="1400" dirty="0">
                <a:solidFill>
                  <a:schemeClr val="bg1">
                    <a:lumMod val="50000"/>
                  </a:schemeClr>
                </a:solidFill>
              </a:rPr>
              <a:t>EAFT, CAG </a:t>
            </a:r>
            <a:r>
              <a:rPr lang="sv-SE" sz="1400" dirty="0" err="1">
                <a:solidFill>
                  <a:schemeClr val="bg1">
                    <a:lumMod val="50000"/>
                  </a:schemeClr>
                </a:solidFill>
              </a:rPr>
              <a:t>Consoden</a:t>
            </a:r>
            <a:r>
              <a:rPr lang="sv-SE" sz="1400" dirty="0">
                <a:solidFill>
                  <a:schemeClr val="bg1">
                    <a:lumMod val="50000"/>
                  </a:schemeClr>
                </a:solidFill>
              </a:rPr>
              <a:t>, Terminologifrämjandet, SIS/TK 115</a:t>
            </a:r>
          </a:p>
        </p:txBody>
      </p:sp>
    </p:spTree>
    <p:extLst>
      <p:ext uri="{BB962C8B-B14F-4D97-AF65-F5344CB8AC3E}">
        <p14:creationId xmlns:p14="http://schemas.microsoft.com/office/powerpoint/2010/main" val="3581185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1D977C-D02D-D14B-A1C3-0875B5CC892A}"/>
              </a:ext>
            </a:extLst>
          </p:cNvPr>
          <p:cNvSpPr>
            <a:spLocks noGrp="1"/>
          </p:cNvSpPr>
          <p:nvPr>
            <p:ph type="title"/>
          </p:nvPr>
        </p:nvSpPr>
        <p:spPr>
          <a:xfrm>
            <a:off x="1441009" y="-51464"/>
            <a:ext cx="10972800" cy="1143000"/>
          </a:xfrm>
        </p:spPr>
        <p:txBody>
          <a:bodyPr>
            <a:normAutofit/>
          </a:bodyPr>
          <a:lstStyle/>
          <a:p>
            <a:pPr algn="l"/>
            <a:r>
              <a:rPr lang="sv-SE" sz="3200" b="1" dirty="0" err="1">
                <a:solidFill>
                  <a:schemeClr val="tx1"/>
                </a:solidFill>
                <a:ea typeface="+mn-ea"/>
                <a:cs typeface="+mn-cs"/>
              </a:rPr>
              <a:t>Phases</a:t>
            </a:r>
            <a:r>
              <a:rPr lang="sv-SE" sz="3200" b="1" dirty="0">
                <a:solidFill>
                  <a:schemeClr val="tx1"/>
                </a:solidFill>
                <a:ea typeface="+mn-ea"/>
                <a:cs typeface="+mn-cs"/>
              </a:rPr>
              <a:t> of terminology management (</a:t>
            </a:r>
            <a:r>
              <a:rPr lang="sv-SE" sz="3200" b="1" dirty="0" err="1">
                <a:solidFill>
                  <a:schemeClr val="tx1"/>
                </a:solidFill>
                <a:ea typeface="+mn-ea"/>
                <a:cs typeface="+mn-cs"/>
              </a:rPr>
              <a:t>cont</a:t>
            </a:r>
            <a:r>
              <a:rPr lang="sv-SE" sz="3200" b="1" dirty="0">
                <a:solidFill>
                  <a:schemeClr val="tx1"/>
                </a:solidFill>
                <a:ea typeface="+mn-ea"/>
                <a:cs typeface="+mn-cs"/>
              </a:rPr>
              <a:t>.)</a:t>
            </a:r>
          </a:p>
        </p:txBody>
      </p:sp>
      <p:sp>
        <p:nvSpPr>
          <p:cNvPr id="3" name="Platshållare för innehåll 2">
            <a:extLst>
              <a:ext uri="{FF2B5EF4-FFF2-40B4-BE49-F238E27FC236}">
                <a16:creationId xmlns:a16="http://schemas.microsoft.com/office/drawing/2014/main" id="{FB26462C-F708-9945-80F0-F5D8AAFB7135}"/>
              </a:ext>
            </a:extLst>
          </p:cNvPr>
          <p:cNvSpPr>
            <a:spLocks noGrp="1"/>
          </p:cNvSpPr>
          <p:nvPr>
            <p:ph sz="quarter" idx="10"/>
          </p:nvPr>
        </p:nvSpPr>
        <p:spPr>
          <a:xfrm>
            <a:off x="1321904" y="1656061"/>
            <a:ext cx="9590723" cy="4966939"/>
          </a:xfrm>
        </p:spPr>
        <p:txBody>
          <a:bodyPr vert="horz" lIns="121920" tIns="60960" rIns="121920" bIns="60960" rtlCol="0" anchor="t">
            <a:normAutofit/>
          </a:bodyPr>
          <a:lstStyle/>
          <a:p>
            <a:pPr marL="0" indent="0">
              <a:buNone/>
            </a:pPr>
            <a:r>
              <a:rPr lang="en-US" sz="2133" dirty="0">
                <a:solidFill>
                  <a:schemeClr val="tx1"/>
                </a:solidFill>
                <a:latin typeface="+mj-lt"/>
                <a:ea typeface="Tahoma" panose="020B0604030504040204" pitchFamily="34" charset="0"/>
                <a:cs typeface="Tahoma" panose="020B0604030504040204" pitchFamily="34" charset="0"/>
              </a:rPr>
              <a:t>Terminology management entails:</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The establishment and maintenance of terminology (management)</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infrastructure;</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Terminology work:</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Systematic collection;</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Description;</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Processing;</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Presentation of concepts and their designations;</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 Terminology standardization.</a:t>
            </a:r>
          </a:p>
          <a:p>
            <a:pPr marL="0" indent="0" algn="r">
              <a:buNone/>
            </a:pPr>
            <a:r>
              <a:rPr lang="en-US" sz="1600" dirty="0">
                <a:solidFill>
                  <a:schemeClr val="tx1"/>
                </a:solidFill>
                <a:latin typeface="+mj-lt"/>
                <a:ea typeface="Tahoma" panose="020B0604030504040204" pitchFamily="34" charset="0"/>
                <a:cs typeface="Tahoma" panose="020B0604030504040204" pitchFamily="34" charset="0"/>
              </a:rPr>
              <a:t>[</a:t>
            </a:r>
            <a:r>
              <a:rPr lang="en-US" sz="1600" dirty="0" err="1">
                <a:solidFill>
                  <a:schemeClr val="tx1"/>
                </a:solidFill>
                <a:latin typeface="+mj-lt"/>
                <a:ea typeface="Tahoma" panose="020B0604030504040204" pitchFamily="34" charset="0"/>
                <a:cs typeface="Tahoma" panose="020B0604030504040204" pitchFamily="34" charset="0"/>
              </a:rPr>
              <a:t>Hazler</a:t>
            </a:r>
            <a:r>
              <a:rPr lang="en-US" sz="1600" dirty="0">
                <a:solidFill>
                  <a:schemeClr val="tx1"/>
                </a:solidFill>
                <a:latin typeface="+mj-lt"/>
                <a:ea typeface="Tahoma" panose="020B0604030504040204" pitchFamily="34" charset="0"/>
                <a:cs typeface="Tahoma" panose="020B0604030504040204" pitchFamily="34" charset="0"/>
              </a:rPr>
              <a:t>, 2022]</a:t>
            </a:r>
            <a:endParaRPr lang="sv-SE" sz="160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419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322794" y="1645428"/>
            <a:ext cx="8140699" cy="4524315"/>
          </a:xfrm>
          <a:prstGeom prst="rect">
            <a:avLst/>
          </a:prstGeom>
          <a:noFill/>
          <a:ln>
            <a:noFill/>
          </a:ln>
          <a:effectLst/>
        </p:spPr>
        <p:txBody>
          <a:bodyPr wrap="square">
            <a:spAutoFit/>
          </a:bodyPr>
          <a:lstStyle/>
          <a:p>
            <a:pPr marL="457200" indent="-457200">
              <a:buFont typeface="+mj-lt"/>
              <a:buAutoNum type="arabicPeriod"/>
              <a:defRPr/>
            </a:pPr>
            <a:r>
              <a:rPr lang="en-US" sz="2400" b="1" dirty="0"/>
              <a:t>Objectives and planning</a:t>
            </a:r>
          </a:p>
          <a:p>
            <a:pPr marL="457200" indent="-457200">
              <a:buFont typeface="+mj-lt"/>
              <a:buAutoNum type="arabicPeriod"/>
              <a:defRPr/>
            </a:pPr>
            <a:r>
              <a:rPr lang="en-US" sz="2400" b="1" dirty="0"/>
              <a:t>Term collection</a:t>
            </a:r>
          </a:p>
          <a:p>
            <a:pPr marL="457200" indent="-457200">
              <a:buFont typeface="+mj-lt"/>
              <a:buAutoNum type="arabicPeriod"/>
              <a:defRPr/>
            </a:pPr>
            <a:r>
              <a:rPr lang="en-US" sz="2400" b="1" dirty="0"/>
              <a:t>Concept-based structuring</a:t>
            </a:r>
          </a:p>
          <a:p>
            <a:pPr marL="457200" indent="-457200">
              <a:buFont typeface="+mj-lt"/>
              <a:buAutoNum type="arabicPeriod"/>
              <a:defRPr/>
            </a:pPr>
            <a:r>
              <a:rPr lang="en-US" sz="2400" b="1" dirty="0"/>
              <a:t>Linguistic assessment and revision</a:t>
            </a:r>
          </a:p>
          <a:p>
            <a:pPr marL="457200" indent="-457200">
              <a:buFont typeface="+mj-lt"/>
              <a:buAutoNum type="arabicPeriod"/>
              <a:defRPr/>
            </a:pPr>
            <a:r>
              <a:rPr lang="en-US" sz="2400" b="1" dirty="0"/>
              <a:t>Creation of new terms</a:t>
            </a:r>
          </a:p>
          <a:p>
            <a:pPr marL="457200" indent="-457200">
              <a:buFont typeface="+mj-lt"/>
              <a:buAutoNum type="arabicPeriod"/>
              <a:defRPr/>
            </a:pPr>
            <a:r>
              <a:rPr lang="en-US" sz="2400" b="1" dirty="0"/>
              <a:t>Terminology administration</a:t>
            </a:r>
          </a:p>
          <a:p>
            <a:pPr marL="457200" indent="-457200">
              <a:buFont typeface="+mj-lt"/>
              <a:buAutoNum type="arabicPeriod"/>
              <a:defRPr/>
            </a:pPr>
            <a:r>
              <a:rPr lang="en-US" sz="2400" b="1" dirty="0"/>
              <a:t>Terminology provision and distribution</a:t>
            </a:r>
          </a:p>
          <a:p>
            <a:pPr marL="457200" indent="-457200">
              <a:buFont typeface="+mj-lt"/>
              <a:buAutoNum type="arabicPeriod"/>
              <a:defRPr/>
            </a:pPr>
            <a:r>
              <a:rPr lang="en-US" sz="2400" b="1" dirty="0"/>
              <a:t>Terminology maintenance</a:t>
            </a:r>
          </a:p>
          <a:p>
            <a:pPr marL="457200" indent="-457200">
              <a:buFont typeface="+mj-lt"/>
              <a:buAutoNum type="arabicPeriod"/>
              <a:defRPr/>
            </a:pPr>
            <a:r>
              <a:rPr lang="en-US" sz="2400" b="1" dirty="0"/>
              <a:t>Control of terminology usage</a:t>
            </a:r>
          </a:p>
          <a:p>
            <a:pPr>
              <a:defRPr/>
            </a:pPr>
            <a:endParaRPr lang="en-US" sz="2400" b="1" dirty="0"/>
          </a:p>
          <a:p>
            <a:pPr>
              <a:defRPr/>
            </a:pPr>
            <a:endParaRPr lang="en-US" sz="2400" b="1" dirty="0"/>
          </a:p>
          <a:p>
            <a:pPr algn="r">
              <a:defRPr/>
            </a:pPr>
            <a:r>
              <a:rPr lang="en-US" sz="1400" b="1" dirty="0"/>
              <a:t>[</a:t>
            </a:r>
            <a:r>
              <a:rPr lang="en-US" sz="1400" b="1" dirty="0" err="1"/>
              <a:t>Drewer</a:t>
            </a:r>
            <a:r>
              <a:rPr lang="en-US" sz="1400" b="1" dirty="0"/>
              <a:t> in </a:t>
            </a:r>
            <a:r>
              <a:rPr lang="en-US" sz="1400" b="1" dirty="0" err="1"/>
              <a:t>Großjean</a:t>
            </a:r>
            <a:r>
              <a:rPr lang="en-US" sz="1400" b="1" dirty="0"/>
              <a:t>, 2009]</a:t>
            </a:r>
            <a:endParaRPr lang="sv-SE" sz="1400" dirty="0"/>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8486" y="544033"/>
            <a:ext cx="8411599"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9 </a:t>
            </a:r>
            <a:r>
              <a:rPr lang="sv-SE" altLang="sv-SE" sz="3200" b="1" dirty="0" err="1">
                <a:latin typeface="+mj-lt"/>
              </a:rPr>
              <a:t>phases</a:t>
            </a:r>
            <a:r>
              <a:rPr lang="sv-SE" altLang="sv-SE" sz="3200" b="1" dirty="0">
                <a:latin typeface="+mj-lt"/>
              </a:rPr>
              <a:t> of terminology management</a:t>
            </a:r>
          </a:p>
        </p:txBody>
      </p:sp>
    </p:spTree>
    <p:extLst>
      <p:ext uri="{BB962C8B-B14F-4D97-AF65-F5344CB8AC3E}">
        <p14:creationId xmlns:p14="http://schemas.microsoft.com/office/powerpoint/2010/main" val="1722423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344464" y="1294967"/>
            <a:ext cx="9256712" cy="4647426"/>
          </a:xfrm>
          <a:prstGeom prst="rect">
            <a:avLst/>
          </a:prstGeom>
          <a:noFill/>
          <a:ln>
            <a:noFill/>
          </a:ln>
          <a:effectLst/>
        </p:spPr>
        <p:txBody>
          <a:bodyPr wrap="square">
            <a:spAutoFit/>
          </a:bodyPr>
          <a:lstStyle/>
          <a:p>
            <a:pPr>
              <a:defRPr/>
            </a:pPr>
            <a:r>
              <a:rPr lang="en-US" sz="2000" b="1" dirty="0"/>
              <a:t>In the context of military terminology </a:t>
            </a:r>
            <a:r>
              <a:rPr lang="en-US" sz="2000" b="1" dirty="0" err="1"/>
              <a:t>organisation</a:t>
            </a:r>
            <a:r>
              <a:rPr lang="en-US" sz="2000" b="1" dirty="0"/>
              <a:t>, </a:t>
            </a:r>
            <a:r>
              <a:rPr lang="en-US" sz="2000" b="1" dirty="0" err="1"/>
              <a:t>standardisation</a:t>
            </a:r>
            <a:r>
              <a:rPr lang="en-US" sz="2000" b="1" dirty="0"/>
              <a:t> and </a:t>
            </a:r>
            <a:r>
              <a:rPr lang="en-US" sz="2000" b="1" dirty="0" err="1"/>
              <a:t>utilisation</a:t>
            </a:r>
            <a:r>
              <a:rPr lang="en-US" sz="2000" b="1" dirty="0"/>
              <a:t>, failure to use approved terminology could result not only in miscommunication and confusion, but could cost lives.</a:t>
            </a:r>
          </a:p>
          <a:p>
            <a:pPr>
              <a:defRPr/>
            </a:pPr>
            <a:endParaRPr lang="en-US" sz="2000" b="1" dirty="0"/>
          </a:p>
          <a:p>
            <a:pPr>
              <a:defRPr/>
            </a:pPr>
            <a:r>
              <a:rPr lang="en-US" sz="2000" b="1" dirty="0"/>
              <a:t>For the purposes of this research, the process of terminological</a:t>
            </a:r>
          </a:p>
          <a:p>
            <a:pPr>
              <a:defRPr/>
            </a:pPr>
            <a:r>
              <a:rPr lang="en-US" sz="2000" b="1" dirty="0" err="1"/>
              <a:t>organisation</a:t>
            </a:r>
            <a:r>
              <a:rPr lang="en-US" sz="2000" b="1" dirty="0"/>
              <a:t> and </a:t>
            </a:r>
            <a:r>
              <a:rPr lang="en-US" sz="2000" b="1" dirty="0" err="1"/>
              <a:t>systematisation</a:t>
            </a:r>
            <a:r>
              <a:rPr lang="en-US" sz="2000" b="1" dirty="0"/>
              <a:t> can be accomplished in the following steps:</a:t>
            </a:r>
          </a:p>
          <a:p>
            <a:pPr marL="457200" indent="-457200">
              <a:buFont typeface="+mj-lt"/>
              <a:buAutoNum type="arabicPeriod"/>
              <a:defRPr/>
            </a:pPr>
            <a:r>
              <a:rPr lang="en-US" sz="2000" b="1" dirty="0"/>
              <a:t>determining the corpus of terms for the field of knowledge</a:t>
            </a:r>
          </a:p>
          <a:p>
            <a:pPr marL="457200" indent="-457200">
              <a:buFont typeface="+mj-lt"/>
              <a:buAutoNum type="arabicPeriod"/>
              <a:defRPr/>
            </a:pPr>
            <a:r>
              <a:rPr lang="en-US" sz="2000" b="1" dirty="0"/>
              <a:t>statistical extraction of the terms with the greatest frequency</a:t>
            </a:r>
          </a:p>
          <a:p>
            <a:pPr marL="457200" indent="-457200">
              <a:buFont typeface="+mj-lt"/>
              <a:buAutoNum type="arabicPeriod"/>
              <a:defRPr/>
            </a:pPr>
            <a:r>
              <a:rPr lang="en-US" sz="2000" b="1" dirty="0"/>
              <a:t>analysis of definitions of the specified group of concepts as a result of which it is possible to identify the concepts and the terms which represent them.</a:t>
            </a:r>
          </a:p>
          <a:p>
            <a:pPr marL="457200" indent="-457200">
              <a:buFont typeface="+mj-lt"/>
              <a:buAutoNum type="arabicPeriod"/>
              <a:defRPr/>
            </a:pPr>
            <a:r>
              <a:rPr lang="en-US" sz="2000" b="1" dirty="0"/>
              <a:t>graphical presentation of the semantic relations between concepts and terms in schemes, tables and diagrams</a:t>
            </a:r>
          </a:p>
          <a:p>
            <a:pPr algn="r">
              <a:defRPr/>
            </a:pPr>
            <a:r>
              <a:rPr lang="en-US" sz="1600" b="1" dirty="0"/>
              <a:t>[Georgieva, 2021]</a:t>
            </a:r>
            <a:endParaRPr lang="sv-SE" sz="1600" dirty="0"/>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9076" y="565298"/>
            <a:ext cx="9182100"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Phases</a:t>
            </a:r>
            <a:r>
              <a:rPr lang="sv-SE" altLang="sv-SE" sz="3200" b="1" dirty="0">
                <a:latin typeface="+mj-lt"/>
              </a:rPr>
              <a:t> of terminology management (</a:t>
            </a:r>
            <a:r>
              <a:rPr lang="sv-SE" altLang="sv-SE" sz="3200" b="1" dirty="0" err="1">
                <a:latin typeface="+mj-lt"/>
              </a:rPr>
              <a:t>cont</a:t>
            </a:r>
            <a:r>
              <a:rPr lang="sv-SE" altLang="sv-SE" sz="3200" b="1" dirty="0">
                <a:latin typeface="+mj-lt"/>
              </a:rPr>
              <a:t>.)</a:t>
            </a:r>
          </a:p>
        </p:txBody>
      </p:sp>
    </p:spTree>
    <p:extLst>
      <p:ext uri="{BB962C8B-B14F-4D97-AF65-F5344CB8AC3E}">
        <p14:creationId xmlns:p14="http://schemas.microsoft.com/office/powerpoint/2010/main" val="8512749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08444" y="1694065"/>
            <a:ext cx="9064626" cy="5016758"/>
          </a:xfrm>
          <a:prstGeom prst="rect">
            <a:avLst/>
          </a:prstGeom>
          <a:noFill/>
          <a:ln>
            <a:noFill/>
          </a:ln>
          <a:effectLst/>
        </p:spPr>
        <p:txBody>
          <a:bodyPr wrap="square">
            <a:spAutoFit/>
          </a:bodyPr>
          <a:lstStyle/>
          <a:p>
            <a:pPr>
              <a:defRPr/>
            </a:pPr>
            <a:r>
              <a:rPr lang="en-US" sz="2000" b="1" dirty="0"/>
              <a:t>Melania Cabezas-García justifies the importance of management of corporate terminology by stressing the fact that “failure to manage terminology could hinder communication, create confusion, damage a company’s image, lower translator productivity, or even result in legal issues”.</a:t>
            </a:r>
          </a:p>
          <a:p>
            <a:pPr>
              <a:defRPr/>
            </a:pPr>
            <a:r>
              <a:rPr lang="en-US" sz="2000" b="1" dirty="0"/>
              <a:t>She proposes steps for terminology management that</a:t>
            </a:r>
          </a:p>
          <a:p>
            <a:pPr>
              <a:defRPr/>
            </a:pPr>
            <a:r>
              <a:rPr lang="en-US" sz="2000" b="1" dirty="0"/>
              <a:t>include:</a:t>
            </a:r>
          </a:p>
          <a:p>
            <a:pPr marL="514350" indent="-514350">
              <a:buAutoNum type="romanLcParenBoth"/>
              <a:defRPr/>
            </a:pPr>
            <a:r>
              <a:rPr lang="en-US" sz="2000" b="1" dirty="0"/>
              <a:t>corpus preparation and compilation;</a:t>
            </a:r>
          </a:p>
          <a:p>
            <a:pPr marL="514350" indent="-514350">
              <a:buAutoNum type="romanLcParenBoth"/>
              <a:defRPr/>
            </a:pPr>
            <a:r>
              <a:rPr lang="en-US" sz="2000" b="1" dirty="0"/>
              <a:t>term extraction</a:t>
            </a:r>
          </a:p>
          <a:p>
            <a:pPr marL="514350" indent="-514350">
              <a:buAutoNum type="romanLcParenBoth"/>
              <a:defRPr/>
            </a:pPr>
            <a:r>
              <a:rPr lang="en-US" sz="2000" b="1" dirty="0"/>
              <a:t>conceptual analysis</a:t>
            </a:r>
          </a:p>
          <a:p>
            <a:pPr marL="514350" indent="-514350">
              <a:buAutoNum type="romanLcParenBoth"/>
              <a:defRPr/>
            </a:pPr>
            <a:r>
              <a:rPr lang="en-US" sz="2000" b="1" dirty="0"/>
              <a:t>identification of equivalents; and</a:t>
            </a:r>
          </a:p>
          <a:p>
            <a:pPr marL="514350" indent="-514350">
              <a:buAutoNum type="romanLcParenBoth"/>
              <a:defRPr/>
            </a:pPr>
            <a:r>
              <a:rPr lang="en-US" sz="2000" b="1" dirty="0"/>
              <a:t>representation and storage in terminology management systems (Cabezas-García, 2021).</a:t>
            </a:r>
          </a:p>
          <a:p>
            <a:pPr>
              <a:defRPr/>
            </a:pPr>
            <a:endParaRPr lang="en-US" sz="2000" b="1" dirty="0"/>
          </a:p>
          <a:p>
            <a:pPr>
              <a:defRPr/>
            </a:pPr>
            <a:endParaRPr lang="en-US" sz="2000" b="1" dirty="0"/>
          </a:p>
          <a:p>
            <a:pPr algn="r">
              <a:defRPr/>
            </a:pPr>
            <a:r>
              <a:rPr lang="en-US" sz="1600" b="1" dirty="0"/>
              <a:t>[Georgieva, 2021]</a:t>
            </a:r>
            <a:endParaRPr lang="sv-SE" sz="1600" dirty="0"/>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08443" y="533399"/>
            <a:ext cx="9224632"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Phases</a:t>
            </a:r>
            <a:r>
              <a:rPr lang="sv-SE" altLang="sv-SE" sz="3200" b="1" dirty="0">
                <a:latin typeface="+mj-lt"/>
              </a:rPr>
              <a:t> of terminology management (</a:t>
            </a:r>
            <a:r>
              <a:rPr lang="sv-SE" altLang="sv-SE" sz="3200" b="1" dirty="0" err="1">
                <a:latin typeface="+mj-lt"/>
              </a:rPr>
              <a:t>cont</a:t>
            </a:r>
            <a:r>
              <a:rPr lang="sv-SE" altLang="sv-SE" sz="3200" b="1" dirty="0">
                <a:latin typeface="+mj-lt"/>
              </a:rPr>
              <a:t>.)</a:t>
            </a:r>
          </a:p>
        </p:txBody>
      </p:sp>
    </p:spTree>
    <p:extLst>
      <p:ext uri="{BB962C8B-B14F-4D97-AF65-F5344CB8AC3E}">
        <p14:creationId xmlns:p14="http://schemas.microsoft.com/office/powerpoint/2010/main" val="203785926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22E2DA0-3AA3-F599-CBBB-0E563C3955BB}"/>
              </a:ext>
            </a:extLst>
          </p:cNvPr>
          <p:cNvPicPr>
            <a:picLocks noChangeAspect="1"/>
          </p:cNvPicPr>
          <p:nvPr/>
        </p:nvPicPr>
        <p:blipFill>
          <a:blip r:embed="rId3"/>
          <a:stretch>
            <a:fillRect/>
          </a:stretch>
        </p:blipFill>
        <p:spPr>
          <a:xfrm>
            <a:off x="-137877" y="-151648"/>
            <a:ext cx="12467754" cy="7009648"/>
          </a:xfrm>
          <a:prstGeom prst="rect">
            <a:avLst/>
          </a:prstGeom>
        </p:spPr>
      </p:pic>
      <p:sp>
        <p:nvSpPr>
          <p:cNvPr id="44034" name="Rectangle 5">
            <a:extLst>
              <a:ext uri="{FF2B5EF4-FFF2-40B4-BE49-F238E27FC236}">
                <a16:creationId xmlns:a16="http://schemas.microsoft.com/office/drawing/2014/main" id="{B3A4C8A4-4DE8-4511-B93E-A9FE8D31DB9B}"/>
              </a:ext>
            </a:extLst>
          </p:cNvPr>
          <p:cNvSpPr>
            <a:spLocks noChangeArrowheads="1"/>
          </p:cNvSpPr>
          <p:nvPr/>
        </p:nvSpPr>
        <p:spPr bwMode="auto">
          <a:xfrm>
            <a:off x="10277525" y="6316957"/>
            <a:ext cx="1338893"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dirty="0"/>
              <a:t>[</a:t>
            </a:r>
            <a:r>
              <a:rPr lang="sv-SE" altLang="sv-SE" sz="1400" dirty="0" err="1"/>
              <a:t>FasterCapital</a:t>
            </a:r>
            <a:r>
              <a:rPr lang="sv-SE" altLang="sv-SE" sz="1400" dirty="0"/>
              <a:t>]</a:t>
            </a:r>
          </a:p>
        </p:txBody>
      </p:sp>
    </p:spTree>
    <p:extLst>
      <p:ext uri="{BB962C8B-B14F-4D97-AF65-F5344CB8AC3E}">
        <p14:creationId xmlns:p14="http://schemas.microsoft.com/office/powerpoint/2010/main" val="77227253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8909471-312A-7854-6662-64AE4B21F641}"/>
              </a:ext>
            </a:extLst>
          </p:cNvPr>
          <p:cNvPicPr>
            <a:picLocks noChangeAspect="1"/>
          </p:cNvPicPr>
          <p:nvPr/>
        </p:nvPicPr>
        <p:blipFill>
          <a:blip r:embed="rId3"/>
          <a:stretch>
            <a:fillRect/>
          </a:stretch>
        </p:blipFill>
        <p:spPr>
          <a:xfrm>
            <a:off x="0" y="0"/>
            <a:ext cx="12192000" cy="6858000"/>
          </a:xfrm>
          <a:prstGeom prst="rect">
            <a:avLst/>
          </a:prstGeom>
        </p:spPr>
      </p:pic>
      <p:sp>
        <p:nvSpPr>
          <p:cNvPr id="44034" name="Rectangle 5">
            <a:extLst>
              <a:ext uri="{FF2B5EF4-FFF2-40B4-BE49-F238E27FC236}">
                <a16:creationId xmlns:a16="http://schemas.microsoft.com/office/drawing/2014/main" id="{B3A4C8A4-4DE8-4511-B93E-A9FE8D31DB9B}"/>
              </a:ext>
            </a:extLst>
          </p:cNvPr>
          <p:cNvSpPr>
            <a:spLocks noChangeArrowheads="1"/>
          </p:cNvSpPr>
          <p:nvPr/>
        </p:nvSpPr>
        <p:spPr bwMode="auto">
          <a:xfrm>
            <a:off x="9628940" y="6274427"/>
            <a:ext cx="1338893"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dirty="0"/>
              <a:t>[</a:t>
            </a:r>
            <a:r>
              <a:rPr lang="sv-SE" altLang="sv-SE" sz="1400" dirty="0" err="1"/>
              <a:t>FasterCapital</a:t>
            </a:r>
            <a:r>
              <a:rPr lang="sv-SE" altLang="sv-SE" sz="1400" dirty="0"/>
              <a:t>]</a:t>
            </a:r>
          </a:p>
        </p:txBody>
      </p:sp>
    </p:spTree>
    <p:extLst>
      <p:ext uri="{BB962C8B-B14F-4D97-AF65-F5344CB8AC3E}">
        <p14:creationId xmlns:p14="http://schemas.microsoft.com/office/powerpoint/2010/main" val="344991694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769D44F-7641-5C39-6088-E4AC31169610}"/>
              </a:ext>
            </a:extLst>
          </p:cNvPr>
          <p:cNvPicPr>
            <a:picLocks noChangeAspect="1"/>
          </p:cNvPicPr>
          <p:nvPr/>
        </p:nvPicPr>
        <p:blipFill>
          <a:blip r:embed="rId3"/>
          <a:stretch>
            <a:fillRect/>
          </a:stretch>
        </p:blipFill>
        <p:spPr>
          <a:xfrm>
            <a:off x="0" y="0"/>
            <a:ext cx="12192000" cy="6858000"/>
          </a:xfrm>
          <a:prstGeom prst="rect">
            <a:avLst/>
          </a:prstGeom>
        </p:spPr>
      </p:pic>
      <p:sp>
        <p:nvSpPr>
          <p:cNvPr id="44034" name="Rectangle 5">
            <a:extLst>
              <a:ext uri="{FF2B5EF4-FFF2-40B4-BE49-F238E27FC236}">
                <a16:creationId xmlns:a16="http://schemas.microsoft.com/office/drawing/2014/main" id="{B3A4C8A4-4DE8-4511-B93E-A9FE8D31DB9B}"/>
              </a:ext>
            </a:extLst>
          </p:cNvPr>
          <p:cNvSpPr>
            <a:spLocks noChangeArrowheads="1"/>
          </p:cNvSpPr>
          <p:nvPr/>
        </p:nvSpPr>
        <p:spPr bwMode="auto">
          <a:xfrm>
            <a:off x="10213730" y="6338222"/>
            <a:ext cx="1338893"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dirty="0"/>
              <a:t>[</a:t>
            </a:r>
            <a:r>
              <a:rPr lang="sv-SE" altLang="sv-SE" sz="1400" dirty="0" err="1"/>
              <a:t>FasterCapital</a:t>
            </a:r>
            <a:r>
              <a:rPr lang="sv-SE" altLang="sv-SE" sz="1400" dirty="0"/>
              <a:t>]</a:t>
            </a:r>
          </a:p>
        </p:txBody>
      </p:sp>
    </p:spTree>
    <p:extLst>
      <p:ext uri="{BB962C8B-B14F-4D97-AF65-F5344CB8AC3E}">
        <p14:creationId xmlns:p14="http://schemas.microsoft.com/office/powerpoint/2010/main" val="353665747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2243030" y="1288823"/>
            <a:ext cx="839004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dirty="0">
                <a:latin typeface="+mj-lt"/>
              </a:rPr>
              <a:t>“Without strategic management of terminology, employees make variant choices for terms to express a concept, and the company intranet can become unreliable when terminology searches unearth multiple definitions for a term.”</a:t>
            </a:r>
          </a:p>
          <a:p>
            <a:pPr marL="0" indent="0">
              <a:defRPr/>
            </a:pPr>
            <a:endParaRPr lang="en-US" altLang="sv-SE" dirty="0">
              <a:latin typeface="+mj-lt"/>
            </a:endParaRPr>
          </a:p>
          <a:p>
            <a:pPr marL="0" indent="0" algn="r">
              <a:defRPr/>
            </a:pPr>
            <a:r>
              <a:rPr lang="en-US" altLang="sv-SE" sz="1600" dirty="0">
                <a:latin typeface="+mj-lt"/>
              </a:rPr>
              <a:t>[TerminOrgs, 2012]</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Tree>
    <p:extLst>
      <p:ext uri="{BB962C8B-B14F-4D97-AF65-F5344CB8AC3E}">
        <p14:creationId xmlns:p14="http://schemas.microsoft.com/office/powerpoint/2010/main" val="36660791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55278" y="1344682"/>
            <a:ext cx="993662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sz="1800" dirty="0">
                <a:latin typeface="+mj-lt"/>
              </a:rPr>
              <a:t>“Military terminology serves as more than just words; it embodies precision and clarity, enabling efficient conveyance of complex ideas. […] In the intricate framework of military terminology, a set of </a:t>
            </a:r>
            <a:r>
              <a:rPr lang="en-US" altLang="sv-SE" sz="1800" b="1" dirty="0">
                <a:latin typeface="+mj-lt"/>
              </a:rPr>
              <a:t>fundamental principles </a:t>
            </a:r>
            <a:r>
              <a:rPr lang="en-US" altLang="sv-SE" sz="1800" dirty="0">
                <a:latin typeface="+mj-lt"/>
              </a:rPr>
              <a:t>shapes its construction, ensuring its precision and relevance in the ever-evolving landscape of warfare.</a:t>
            </a:r>
          </a:p>
          <a:p>
            <a:pPr marL="0" indent="0">
              <a:defRPr/>
            </a:pPr>
            <a:r>
              <a:rPr lang="en-US" altLang="sv-SE" sz="1800" b="1" dirty="0">
                <a:latin typeface="+mj-lt"/>
              </a:rPr>
              <a:t>Standardization</a:t>
            </a:r>
            <a:r>
              <a:rPr lang="en-US" altLang="sv-SE" sz="1800" dirty="0">
                <a:latin typeface="+mj-lt"/>
              </a:rPr>
              <a:t> stands as the cornerstone of military lexicon, demanding uniformity in terminology usage across various branches and nations. This uniformity ensures consistent communication, enabling seamless understanding among military personnel (Smith, 2015).</a:t>
            </a:r>
          </a:p>
          <a:p>
            <a:pPr marL="0" indent="0">
              <a:defRPr/>
            </a:pPr>
            <a:r>
              <a:rPr lang="en-US" altLang="sv-SE" sz="1800" b="1" dirty="0">
                <a:latin typeface="+mj-lt"/>
              </a:rPr>
              <a:t>Security</a:t>
            </a:r>
            <a:r>
              <a:rPr lang="en-US" altLang="sv-SE" sz="1800" dirty="0">
                <a:latin typeface="+mj-lt"/>
              </a:rPr>
              <a:t> forms another crucial pillar, acknowledging the sensitive nature of military operations. Often, military terms are classified to safeguard vital information from potential adversaries. This classification ensures that crucial details remain confidential, enhancing the security of military communications (Jones, 2018).</a:t>
            </a:r>
          </a:p>
          <a:p>
            <a:pPr marL="0" indent="0">
              <a:defRPr/>
            </a:pPr>
            <a:r>
              <a:rPr lang="en-US" altLang="sv-SE" sz="1800" dirty="0">
                <a:latin typeface="+mj-lt"/>
              </a:rPr>
              <a:t>Moreover, the principle of </a:t>
            </a:r>
            <a:r>
              <a:rPr lang="en-US" altLang="sv-SE" sz="1800" b="1" dirty="0">
                <a:latin typeface="+mj-lt"/>
              </a:rPr>
              <a:t>adaptability</a:t>
            </a:r>
            <a:r>
              <a:rPr lang="en-US" altLang="sv-SE" sz="1800" dirty="0">
                <a:latin typeface="+mj-lt"/>
              </a:rPr>
              <a:t> underscores the dynamic nature of military terminology. The lexicon must evolve continually to assimilate technological advancements and changing strategies. This adaptability is vital, allowing military language to remain pertinent and effective in the face of evolving warfare techniques (Roberts, 2019).</a:t>
            </a:r>
          </a:p>
          <a:p>
            <a:pPr marL="0" indent="0">
              <a:defRPr/>
            </a:pPr>
            <a:r>
              <a:rPr lang="en-US" altLang="sv-SE" sz="1800" dirty="0">
                <a:latin typeface="+mj-lt"/>
              </a:rPr>
              <a:t>These fundamental principles, collectively shaping the essence of military terminology, underscore the importance of </a:t>
            </a:r>
            <a:r>
              <a:rPr lang="en-US" altLang="sv-SE" sz="1800" b="1" dirty="0">
                <a:latin typeface="+mj-lt"/>
              </a:rPr>
              <a:t>precision, security, and flexibility </a:t>
            </a:r>
            <a:r>
              <a:rPr lang="en-US" altLang="sv-SE" sz="1800" dirty="0">
                <a:latin typeface="+mj-lt"/>
              </a:rPr>
              <a:t>in ensuring effective communication and strategic coordination within the military domain.</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
        <p:nvSpPr>
          <p:cNvPr id="2" name="Rektangel 1">
            <a:extLst>
              <a:ext uri="{FF2B5EF4-FFF2-40B4-BE49-F238E27FC236}">
                <a16:creationId xmlns:a16="http://schemas.microsoft.com/office/drawing/2014/main" id="{60CB4ADF-B83F-4E22-99CF-1E76E3E6DB5B}"/>
              </a:ext>
            </a:extLst>
          </p:cNvPr>
          <p:cNvSpPr/>
          <p:nvPr/>
        </p:nvSpPr>
        <p:spPr>
          <a:xfrm>
            <a:off x="8705944" y="6336840"/>
            <a:ext cx="1927131" cy="369332"/>
          </a:xfrm>
          <a:prstGeom prst="rect">
            <a:avLst/>
          </a:prstGeom>
        </p:spPr>
        <p:txBody>
          <a:bodyPr wrap="none">
            <a:spAutoFit/>
          </a:bodyPr>
          <a:lstStyle/>
          <a:p>
            <a:r>
              <a:rPr lang="en-US" altLang="sv-SE" dirty="0"/>
              <a:t>[</a:t>
            </a:r>
            <a:r>
              <a:rPr lang="en-US" altLang="sv-SE" dirty="0" err="1"/>
              <a:t>Aminova</a:t>
            </a:r>
            <a:r>
              <a:rPr lang="en-US" altLang="sv-SE" dirty="0"/>
              <a:t>, 2023]</a:t>
            </a:r>
            <a:endParaRPr lang="sv-SE" dirty="0"/>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11647" y="151828"/>
            <a:ext cx="9454827" cy="935665"/>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Military</a:t>
            </a:r>
            <a:r>
              <a:rPr lang="sv-SE" altLang="sv-SE" sz="3200" b="1" dirty="0">
                <a:latin typeface="+mj-lt"/>
              </a:rPr>
              <a:t> </a:t>
            </a:r>
            <a:r>
              <a:rPr lang="sv-SE" altLang="sv-SE" sz="3200" b="1" dirty="0" err="1">
                <a:latin typeface="+mj-lt"/>
              </a:rPr>
              <a:t>terminological</a:t>
            </a:r>
            <a:r>
              <a:rPr lang="sv-SE" altLang="sv-SE" sz="3200" b="1" dirty="0">
                <a:latin typeface="+mj-lt"/>
              </a:rPr>
              <a:t> – special </a:t>
            </a:r>
            <a:r>
              <a:rPr lang="sv-SE" altLang="sv-SE" sz="3200" b="1" dirty="0" err="1">
                <a:latin typeface="+mj-lt"/>
              </a:rPr>
              <a:t>challenges</a:t>
            </a:r>
            <a:r>
              <a:rPr lang="sv-SE" altLang="sv-SE" sz="3200" b="1" dirty="0">
                <a:latin typeface="+mj-lt"/>
              </a:rPr>
              <a:t> </a:t>
            </a:r>
          </a:p>
        </p:txBody>
      </p:sp>
    </p:spTree>
    <p:extLst>
      <p:ext uri="{BB962C8B-B14F-4D97-AF65-F5344CB8AC3E}">
        <p14:creationId xmlns:p14="http://schemas.microsoft.com/office/powerpoint/2010/main" val="31558541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365324" y="1332674"/>
            <a:ext cx="9443985" cy="5262979"/>
          </a:xfrm>
          <a:prstGeom prst="rect">
            <a:avLst/>
          </a:prstGeom>
          <a:noFill/>
          <a:ln>
            <a:noFill/>
          </a:ln>
          <a:effectLst/>
        </p:spPr>
        <p:txBody>
          <a:bodyPr wrap="square">
            <a:spAutoFit/>
          </a:bodyPr>
          <a:lstStyle/>
          <a:p>
            <a:pPr>
              <a:defRPr/>
            </a:pPr>
            <a:r>
              <a:rPr lang="en-US" sz="1600" b="1" dirty="0"/>
              <a:t>“Another problem in the joint community is the lack of understanding of the true meanings of key operational and tactical terms. For instance, </a:t>
            </a:r>
            <a:r>
              <a:rPr lang="en-US" sz="1600" b="1" i="1" dirty="0"/>
              <a:t>line of operation</a:t>
            </a:r>
            <a:r>
              <a:rPr lang="en-US" sz="1600" b="1" dirty="0"/>
              <a:t> is increasingly misused in the U.S. military, although it is well defined in current joint doctrinal publications.” […]</a:t>
            </a:r>
          </a:p>
          <a:p>
            <a:pPr>
              <a:defRPr/>
            </a:pPr>
            <a:endParaRPr lang="en-US" sz="1600" b="1" dirty="0"/>
          </a:p>
          <a:p>
            <a:pPr>
              <a:defRPr/>
            </a:pPr>
            <a:r>
              <a:rPr lang="en-US" sz="1600" b="1" dirty="0"/>
              <a:t>“Some military terms are misunderstood partly because they are not well defined in the various Service or joint doctrinal publications.” […]</a:t>
            </a:r>
          </a:p>
          <a:p>
            <a:pPr>
              <a:defRPr/>
            </a:pPr>
            <a:endParaRPr lang="en-US" sz="1600" b="1" dirty="0"/>
          </a:p>
          <a:p>
            <a:pPr>
              <a:defRPr/>
            </a:pPr>
            <a:r>
              <a:rPr lang="en-US" sz="1600" b="1" dirty="0"/>
              <a:t>“An increasing trend with Service and joint doctrinal documents is adding new meaning to well-defined and established terms.” […]</a:t>
            </a:r>
          </a:p>
          <a:p>
            <a:pPr>
              <a:defRPr/>
            </a:pPr>
            <a:endParaRPr lang="en-US" sz="1600" b="1" dirty="0"/>
          </a:p>
          <a:p>
            <a:pPr>
              <a:defRPr/>
            </a:pPr>
            <a:r>
              <a:rPr lang="en-US" sz="1600" b="1" dirty="0"/>
              <a:t>Translating a foreign military term is often full of pitfalls. This is a problem not just of linguistics but of different military cultures. The accuracy of the original term is often in question. In other cases, the entire meaning of the original term can be lost or drastically changed.” […]</a:t>
            </a:r>
          </a:p>
          <a:p>
            <a:pPr>
              <a:defRPr/>
            </a:pPr>
            <a:endParaRPr lang="en-US" sz="1600" b="1" dirty="0"/>
          </a:p>
          <a:p>
            <a:pPr>
              <a:defRPr/>
            </a:pPr>
            <a:r>
              <a:rPr lang="en-US" sz="1600" b="1" dirty="0"/>
              <a:t>Network-centric warfare enthusiasts are principally responsible for the steady influx of business expressions into the military vocabulary.” (transaction strategy, competitive edge) […] The word </a:t>
            </a:r>
            <a:r>
              <a:rPr lang="en-US" sz="1600" b="1" i="1" dirty="0"/>
              <a:t>enemy </a:t>
            </a:r>
            <a:r>
              <a:rPr lang="en-US" sz="1600" b="1" dirty="0"/>
              <a:t>is being replaced with </a:t>
            </a:r>
            <a:r>
              <a:rPr lang="en-US" sz="1600" b="1" i="1" dirty="0"/>
              <a:t>threat</a:t>
            </a:r>
            <a:r>
              <a:rPr lang="en-US" sz="1600" b="1" dirty="0"/>
              <a:t>, </a:t>
            </a:r>
            <a:r>
              <a:rPr lang="en-US" sz="1600" b="1" i="1" dirty="0"/>
              <a:t>adversary</a:t>
            </a:r>
            <a:r>
              <a:rPr lang="en-US" sz="1600" b="1" dirty="0"/>
              <a:t>, or </a:t>
            </a:r>
            <a:r>
              <a:rPr lang="en-US" sz="1600" b="1" i="1" dirty="0"/>
              <a:t>opponent</a:t>
            </a:r>
            <a:r>
              <a:rPr lang="en-US" sz="1600" b="1" dirty="0"/>
              <a:t>.” […] The use of business terms is inappropriate when referring to any aspect of military theory and practice. […] It also confuses and eliminates distinctions among various levels of war.”</a:t>
            </a:r>
          </a:p>
          <a:p>
            <a:pPr algn="r">
              <a:defRPr/>
            </a:pPr>
            <a:r>
              <a:rPr lang="en-US" sz="1600" b="1" dirty="0"/>
              <a:t>[</a:t>
            </a:r>
            <a:r>
              <a:rPr lang="en-US" sz="1600" b="1" dirty="0" err="1"/>
              <a:t>Vego</a:t>
            </a:r>
            <a:r>
              <a:rPr lang="en-US" sz="1600" b="1" dirty="0"/>
              <a:t>, 2006]</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365324" y="544033"/>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Challenges of </a:t>
            </a:r>
            <a:r>
              <a:rPr lang="sv-SE" altLang="sv-SE" sz="3200" b="1" dirty="0" err="1">
                <a:latin typeface="+mj-lt"/>
              </a:rPr>
              <a:t>military</a:t>
            </a:r>
            <a:r>
              <a:rPr lang="sv-SE" altLang="sv-SE" sz="3200" b="1" dirty="0">
                <a:latin typeface="+mj-lt"/>
              </a:rPr>
              <a:t> terminology ...</a:t>
            </a:r>
          </a:p>
        </p:txBody>
      </p:sp>
    </p:spTree>
    <p:extLst>
      <p:ext uri="{BB962C8B-B14F-4D97-AF65-F5344CB8AC3E}">
        <p14:creationId xmlns:p14="http://schemas.microsoft.com/office/powerpoint/2010/main" val="28744289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en in green and brown camouflage uniform">
            <a:extLst>
              <a:ext uri="{FF2B5EF4-FFF2-40B4-BE49-F238E27FC236}">
                <a16:creationId xmlns:a16="http://schemas.microsoft.com/office/drawing/2014/main" id="{2A6EA2B9-953A-5BF0-055E-5F134344E801}"/>
              </a:ext>
            </a:extLst>
          </p:cNvPr>
          <p:cNvPicPr>
            <a:picLocks noChangeAspect="1" noChangeArrowheads="1"/>
          </p:cNvPicPr>
          <p:nvPr/>
        </p:nvPicPr>
        <p:blipFill rotWithShape="1">
          <a:blip r:embed="rId3">
            <a:alphaModFix amt="24000"/>
            <a:extLst>
              <a:ext uri="{28A0092B-C50C-407E-A947-70E740481C1C}">
                <a14:useLocalDpi xmlns:a14="http://schemas.microsoft.com/office/drawing/2010/main" val="0"/>
              </a:ext>
            </a:extLst>
          </a:blip>
          <a:srcRect t="17619" r="231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Platshållare för innehåll 14">
            <a:extLst>
              <a:ext uri="{FF2B5EF4-FFF2-40B4-BE49-F238E27FC236}">
                <a16:creationId xmlns:a16="http://schemas.microsoft.com/office/drawing/2014/main" id="{FD39CFDA-17B7-BA74-DEB9-1104E3023F7A}"/>
              </a:ext>
            </a:extLst>
          </p:cNvPr>
          <p:cNvSpPr>
            <a:spLocks noGrp="1" noChangeArrowheads="1"/>
          </p:cNvSpPr>
          <p:nvPr>
            <p:ph sz="half" idx="1"/>
          </p:nvPr>
        </p:nvSpPr>
        <p:spPr bwMode="auto">
          <a:xfrm>
            <a:off x="2705025" y="1239800"/>
            <a:ext cx="9256714" cy="3408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sv-SE" altLang="sv-SE" sz="2000" dirty="0">
                <a:solidFill>
                  <a:schemeClr val="tx1"/>
                </a:solidFill>
                <a:latin typeface="+mn-lt"/>
                <a:ea typeface="Tahoma" panose="020B0604030504040204" pitchFamily="34" charset="0"/>
                <a:cs typeface="Tahoma" panose="020B0604030504040204" pitchFamily="34" charset="0"/>
              </a:rPr>
              <a:t>(</a:t>
            </a:r>
            <a:r>
              <a:rPr lang="sv-SE" altLang="sv-SE" sz="2000" dirty="0" err="1">
                <a:solidFill>
                  <a:schemeClr val="tx1"/>
                </a:solidFill>
                <a:latin typeface="+mn-lt"/>
                <a:ea typeface="Tahoma" panose="020B0604030504040204" pitchFamily="34" charset="0"/>
                <a:cs typeface="Tahoma" panose="020B0604030504040204" pitchFamily="34" charset="0"/>
              </a:rPr>
              <a:t>military</a:t>
            </a:r>
            <a:r>
              <a:rPr lang="sv-SE" altLang="sv-SE" sz="2000" dirty="0">
                <a:solidFill>
                  <a:schemeClr val="tx1"/>
                </a:solidFill>
                <a:latin typeface="+mn-lt"/>
                <a:ea typeface="Tahoma" panose="020B0604030504040204" pitchFamily="34" charset="0"/>
                <a:cs typeface="Tahoma" panose="020B0604030504040204" pitchFamily="34" charset="0"/>
              </a:rPr>
              <a:t>) terminology management</a:t>
            </a:r>
          </a:p>
          <a:p>
            <a:pPr lvl="1"/>
            <a:r>
              <a:rPr lang="sv-SE" altLang="sv-SE" sz="2000" dirty="0">
                <a:solidFill>
                  <a:schemeClr val="tx1"/>
                </a:solidFill>
                <a:latin typeface="+mn-lt"/>
                <a:ea typeface="Tahoma" panose="020B0604030504040204" pitchFamily="34" charset="0"/>
                <a:cs typeface="Tahoma" panose="020B0604030504040204" pitchFamily="34" charset="0"/>
              </a:rPr>
              <a:t>what is it and </a:t>
            </a:r>
            <a:r>
              <a:rPr lang="sv-SE" altLang="sv-SE" sz="2000" dirty="0" err="1">
                <a:solidFill>
                  <a:schemeClr val="tx1"/>
                </a:solidFill>
                <a:latin typeface="+mn-lt"/>
                <a:ea typeface="Tahoma" panose="020B0604030504040204" pitchFamily="34" charset="0"/>
                <a:cs typeface="Tahoma" panose="020B0604030504040204" pitchFamily="34" charset="0"/>
              </a:rPr>
              <a:t>who</a:t>
            </a:r>
            <a:r>
              <a:rPr lang="sv-SE" altLang="sv-SE" sz="2000" dirty="0">
                <a:solidFill>
                  <a:schemeClr val="tx1"/>
                </a:solidFill>
                <a:latin typeface="+mn-lt"/>
                <a:ea typeface="Tahoma" panose="020B0604030504040204" pitchFamily="34" charset="0"/>
                <a:cs typeface="Tahoma" panose="020B0604030504040204" pitchFamily="34" charset="0"/>
              </a:rPr>
              <a:t> </a:t>
            </a:r>
            <a:r>
              <a:rPr lang="sv-SE" altLang="sv-SE" sz="2000" dirty="0" err="1">
                <a:solidFill>
                  <a:schemeClr val="tx1"/>
                </a:solidFill>
                <a:latin typeface="+mn-lt"/>
                <a:ea typeface="Tahoma" panose="020B0604030504040204" pitchFamily="34" charset="0"/>
                <a:cs typeface="Tahoma" panose="020B0604030504040204" pitchFamily="34" charset="0"/>
              </a:rPr>
              <a:t>does</a:t>
            </a:r>
            <a:r>
              <a:rPr lang="sv-SE" altLang="sv-SE" sz="2000" dirty="0">
                <a:solidFill>
                  <a:schemeClr val="tx1"/>
                </a:solidFill>
                <a:latin typeface="+mn-lt"/>
                <a:ea typeface="Tahoma" panose="020B0604030504040204" pitchFamily="34" charset="0"/>
                <a:cs typeface="Tahoma" panose="020B0604030504040204" pitchFamily="34" charset="0"/>
              </a:rPr>
              <a:t> it?</a:t>
            </a:r>
          </a:p>
          <a:p>
            <a:r>
              <a:rPr lang="sv-SE" altLang="sv-SE" sz="2000" dirty="0" err="1">
                <a:solidFill>
                  <a:schemeClr val="tx1"/>
                </a:solidFill>
                <a:latin typeface="+mn-lt"/>
                <a:ea typeface="Tahoma" panose="020B0604030504040204" pitchFamily="34" charset="0"/>
                <a:cs typeface="Tahoma" panose="020B0604030504040204" pitchFamily="34" charset="0"/>
              </a:rPr>
              <a:t>challenges</a:t>
            </a:r>
            <a:r>
              <a:rPr lang="sv-SE" altLang="sv-SE" sz="2000" dirty="0">
                <a:solidFill>
                  <a:schemeClr val="tx1"/>
                </a:solidFill>
                <a:latin typeface="+mn-lt"/>
                <a:ea typeface="Tahoma" panose="020B0604030504040204" pitchFamily="34" charset="0"/>
                <a:cs typeface="Tahoma" panose="020B0604030504040204" pitchFamily="34" charset="0"/>
              </a:rPr>
              <a:t> &amp; </a:t>
            </a:r>
            <a:r>
              <a:rPr lang="sv-SE" altLang="sv-SE" sz="2000" dirty="0" err="1">
                <a:solidFill>
                  <a:schemeClr val="tx1"/>
                </a:solidFill>
                <a:latin typeface="+mn-lt"/>
                <a:ea typeface="Tahoma" panose="020B0604030504040204" pitchFamily="34" charset="0"/>
                <a:cs typeface="Tahoma" panose="020B0604030504040204" pitchFamily="34" charset="0"/>
              </a:rPr>
              <a:t>possibilities</a:t>
            </a:r>
            <a:endParaRPr lang="sv-SE" altLang="sv-SE" sz="2000" dirty="0">
              <a:solidFill>
                <a:schemeClr val="tx1"/>
              </a:solidFill>
              <a:latin typeface="+mn-lt"/>
              <a:ea typeface="Tahoma" panose="020B0604030504040204" pitchFamily="34" charset="0"/>
              <a:cs typeface="Tahoma" panose="020B0604030504040204" pitchFamily="34" charset="0"/>
            </a:endParaRPr>
          </a:p>
          <a:p>
            <a:pPr lvl="1"/>
            <a:r>
              <a:rPr lang="sv-SE" altLang="sv-SE" sz="2000" dirty="0" err="1">
                <a:solidFill>
                  <a:schemeClr val="tx1"/>
                </a:solidFill>
                <a:latin typeface="+mn-lt"/>
                <a:ea typeface="Tahoma" panose="020B0604030504040204" pitchFamily="34" charset="0"/>
                <a:cs typeface="Tahoma" panose="020B0604030504040204" pitchFamily="34" charset="0"/>
              </a:rPr>
              <a:t>before</a:t>
            </a:r>
            <a:r>
              <a:rPr lang="sv-SE" altLang="sv-SE" sz="2000" dirty="0">
                <a:solidFill>
                  <a:schemeClr val="tx1"/>
                </a:solidFill>
                <a:latin typeface="+mn-lt"/>
                <a:ea typeface="Tahoma" panose="020B0604030504040204" pitchFamily="34" charset="0"/>
                <a:cs typeface="Tahoma" panose="020B0604030504040204" pitchFamily="34" charset="0"/>
              </a:rPr>
              <a:t> </a:t>
            </a:r>
            <a:r>
              <a:rPr lang="sv-SE" altLang="sv-SE" sz="2000" dirty="0" err="1">
                <a:solidFill>
                  <a:schemeClr val="tx1"/>
                </a:solidFill>
                <a:latin typeface="+mn-lt"/>
                <a:ea typeface="Tahoma" panose="020B0604030504040204" pitchFamily="34" charset="0"/>
                <a:cs typeface="Tahoma" panose="020B0604030504040204" pitchFamily="34" charset="0"/>
              </a:rPr>
              <a:t>starting</a:t>
            </a:r>
            <a:endParaRPr lang="sv-SE" altLang="sv-SE" sz="2000" dirty="0">
              <a:solidFill>
                <a:schemeClr val="tx1"/>
              </a:solidFill>
              <a:latin typeface="+mn-lt"/>
              <a:ea typeface="Tahoma" panose="020B0604030504040204" pitchFamily="34" charset="0"/>
              <a:cs typeface="Tahoma" panose="020B0604030504040204" pitchFamily="34" charset="0"/>
            </a:endParaRPr>
          </a:p>
          <a:p>
            <a:pPr lvl="2"/>
            <a:r>
              <a:rPr lang="sv-SE" altLang="sv-SE" dirty="0">
                <a:solidFill>
                  <a:schemeClr val="tx1"/>
                </a:solidFill>
                <a:latin typeface="+mn-lt"/>
                <a:ea typeface="Tahoma" panose="020B0604030504040204" pitchFamily="34" charset="0"/>
                <a:cs typeface="Tahoma" panose="020B0604030504040204" pitchFamily="34" charset="0"/>
              </a:rPr>
              <a:t>arguments, </a:t>
            </a:r>
            <a:r>
              <a:rPr lang="sv-SE" altLang="sv-SE" dirty="0" err="1">
                <a:solidFill>
                  <a:schemeClr val="tx1"/>
                </a:solidFill>
                <a:latin typeface="+mn-lt"/>
                <a:ea typeface="Tahoma" panose="020B0604030504040204" pitchFamily="34" charset="0"/>
                <a:cs typeface="Tahoma" panose="020B0604030504040204" pitchFamily="34" charset="0"/>
              </a:rPr>
              <a:t>terminological</a:t>
            </a:r>
            <a:r>
              <a:rPr lang="sv-SE" altLang="sv-SE" dirty="0">
                <a:solidFill>
                  <a:schemeClr val="tx1"/>
                </a:solidFill>
                <a:latin typeface="+mn-lt"/>
                <a:ea typeface="Tahoma" panose="020B0604030504040204" pitchFamily="34" charset="0"/>
                <a:cs typeface="Tahoma" panose="020B0604030504040204" pitchFamily="34" charset="0"/>
              </a:rPr>
              <a:t> </a:t>
            </a:r>
            <a:r>
              <a:rPr lang="sv-SE" altLang="sv-SE" dirty="0" err="1">
                <a:solidFill>
                  <a:schemeClr val="tx1"/>
                </a:solidFill>
                <a:latin typeface="+mn-lt"/>
                <a:ea typeface="Tahoma" panose="020B0604030504040204" pitchFamily="34" charset="0"/>
                <a:cs typeface="Tahoma" panose="020B0604030504040204" pitchFamily="34" charset="0"/>
              </a:rPr>
              <a:t>maturity</a:t>
            </a:r>
            <a:r>
              <a:rPr lang="sv-SE" altLang="sv-SE" dirty="0">
                <a:solidFill>
                  <a:schemeClr val="tx1"/>
                </a:solidFill>
                <a:latin typeface="+mn-lt"/>
                <a:ea typeface="Tahoma" panose="020B0604030504040204" pitchFamily="34" charset="0"/>
                <a:cs typeface="Tahoma" panose="020B0604030504040204" pitchFamily="34" charset="0"/>
              </a:rPr>
              <a:t>, </a:t>
            </a:r>
            <a:r>
              <a:rPr lang="sv-SE" altLang="sv-SE" dirty="0" err="1">
                <a:solidFill>
                  <a:schemeClr val="tx1"/>
                </a:solidFill>
                <a:latin typeface="+mn-lt"/>
                <a:ea typeface="Tahoma" panose="020B0604030504040204" pitchFamily="34" charset="0"/>
                <a:cs typeface="Tahoma" panose="020B0604030504040204" pitchFamily="34" charset="0"/>
              </a:rPr>
              <a:t>funding</a:t>
            </a:r>
            <a:r>
              <a:rPr lang="sv-SE" altLang="sv-SE" dirty="0">
                <a:solidFill>
                  <a:schemeClr val="tx1"/>
                </a:solidFill>
                <a:latin typeface="+mn-lt"/>
                <a:ea typeface="Tahoma" panose="020B0604030504040204" pitchFamily="34" charset="0"/>
                <a:cs typeface="Tahoma" panose="020B0604030504040204" pitchFamily="34" charset="0"/>
              </a:rPr>
              <a:t>, CBA and ROI</a:t>
            </a:r>
          </a:p>
          <a:p>
            <a:pPr lvl="2"/>
            <a:r>
              <a:rPr lang="sv-SE" altLang="sv-SE" dirty="0" err="1">
                <a:solidFill>
                  <a:schemeClr val="tx1"/>
                </a:solidFill>
                <a:latin typeface="+mn-lt"/>
                <a:ea typeface="Tahoma" panose="020B0604030504040204" pitchFamily="34" charset="0"/>
                <a:cs typeface="Tahoma" panose="020B0604030504040204" pitchFamily="34" charset="0"/>
              </a:rPr>
              <a:t>participants</a:t>
            </a:r>
            <a:endParaRPr lang="sv-SE" altLang="sv-SE" dirty="0">
              <a:solidFill>
                <a:schemeClr val="tx1"/>
              </a:solidFill>
              <a:latin typeface="+mn-lt"/>
              <a:ea typeface="Tahoma" panose="020B0604030504040204" pitchFamily="34" charset="0"/>
              <a:cs typeface="Tahoma" panose="020B0604030504040204" pitchFamily="34" charset="0"/>
            </a:endParaRPr>
          </a:p>
          <a:p>
            <a:pPr lvl="1"/>
            <a:r>
              <a:rPr lang="sv-SE" altLang="sv-SE" sz="2000" dirty="0" err="1">
                <a:solidFill>
                  <a:schemeClr val="tx1"/>
                </a:solidFill>
                <a:latin typeface="+mn-lt"/>
                <a:ea typeface="Tahoma" panose="020B0604030504040204" pitchFamily="34" charset="0"/>
                <a:cs typeface="Tahoma" panose="020B0604030504040204" pitchFamily="34" charset="0"/>
              </a:rPr>
              <a:t>when</a:t>
            </a:r>
            <a:r>
              <a:rPr lang="sv-SE" altLang="sv-SE" sz="2000" dirty="0">
                <a:solidFill>
                  <a:schemeClr val="tx1"/>
                </a:solidFill>
                <a:latin typeface="+mn-lt"/>
                <a:ea typeface="Tahoma" panose="020B0604030504040204" pitchFamily="34" charset="0"/>
                <a:cs typeface="Tahoma" panose="020B0604030504040204" pitchFamily="34" charset="0"/>
              </a:rPr>
              <a:t> </a:t>
            </a:r>
            <a:r>
              <a:rPr lang="sv-SE" altLang="sv-SE" sz="2000" dirty="0" err="1">
                <a:solidFill>
                  <a:schemeClr val="tx1"/>
                </a:solidFill>
                <a:latin typeface="+mn-lt"/>
                <a:ea typeface="Tahoma" panose="020B0604030504040204" pitchFamily="34" charset="0"/>
                <a:cs typeface="Tahoma" panose="020B0604030504040204" pitchFamily="34" charset="0"/>
              </a:rPr>
              <a:t>working</a:t>
            </a:r>
            <a:endParaRPr lang="sv-SE" altLang="sv-SE" sz="2000" dirty="0">
              <a:solidFill>
                <a:schemeClr val="tx1"/>
              </a:solidFill>
              <a:latin typeface="+mn-lt"/>
              <a:ea typeface="Tahoma" panose="020B0604030504040204" pitchFamily="34" charset="0"/>
              <a:cs typeface="Tahoma" panose="020B0604030504040204" pitchFamily="34" charset="0"/>
            </a:endParaRPr>
          </a:p>
          <a:p>
            <a:pPr lvl="2"/>
            <a:r>
              <a:rPr lang="sv-SE" altLang="sv-SE" dirty="0" err="1">
                <a:solidFill>
                  <a:schemeClr val="tx1"/>
                </a:solidFill>
                <a:latin typeface="+mn-lt"/>
                <a:ea typeface="Tahoma" panose="020B0604030504040204" pitchFamily="34" charset="0"/>
                <a:cs typeface="Tahoma" panose="020B0604030504040204" pitchFamily="34" charset="0"/>
              </a:rPr>
              <a:t>approaches</a:t>
            </a:r>
            <a:endParaRPr lang="sv-SE" altLang="sv-SE" dirty="0">
              <a:solidFill>
                <a:schemeClr val="tx1"/>
              </a:solidFill>
              <a:latin typeface="+mn-lt"/>
              <a:ea typeface="Tahoma" panose="020B0604030504040204" pitchFamily="34" charset="0"/>
              <a:cs typeface="Tahoma" panose="020B0604030504040204" pitchFamily="34" charset="0"/>
            </a:endParaRPr>
          </a:p>
          <a:p>
            <a:pPr lvl="2"/>
            <a:r>
              <a:rPr lang="sv-SE" altLang="sv-SE" dirty="0">
                <a:solidFill>
                  <a:schemeClr val="tx1"/>
                </a:solidFill>
                <a:latin typeface="+mn-lt"/>
                <a:ea typeface="Tahoma" panose="020B0604030504040204" pitchFamily="34" charset="0"/>
                <a:cs typeface="Tahoma" panose="020B0604030504040204" pitchFamily="34" charset="0"/>
              </a:rPr>
              <a:t>consensus?</a:t>
            </a:r>
          </a:p>
          <a:p>
            <a:pPr lvl="2"/>
            <a:r>
              <a:rPr lang="sv-SE" altLang="sv-SE" dirty="0">
                <a:solidFill>
                  <a:schemeClr val="tx1"/>
                </a:solidFill>
                <a:latin typeface="+mn-lt"/>
                <a:ea typeface="Tahoma" panose="020B0604030504040204" pitchFamily="34" charset="0"/>
                <a:cs typeface="Tahoma" panose="020B0604030504040204" pitchFamily="34" charset="0"/>
              </a:rPr>
              <a:t>term </a:t>
            </a:r>
            <a:r>
              <a:rPr lang="sv-SE" altLang="sv-SE" dirty="0" err="1">
                <a:solidFill>
                  <a:schemeClr val="tx1"/>
                </a:solidFill>
                <a:latin typeface="+mn-lt"/>
                <a:ea typeface="Tahoma" panose="020B0604030504040204" pitchFamily="34" charset="0"/>
                <a:cs typeface="Tahoma" panose="020B0604030504040204" pitchFamily="34" charset="0"/>
              </a:rPr>
              <a:t>choices</a:t>
            </a:r>
            <a:endParaRPr lang="sv-SE" altLang="sv-SE" dirty="0">
              <a:solidFill>
                <a:schemeClr val="tx1"/>
              </a:solidFill>
              <a:latin typeface="+mn-lt"/>
              <a:ea typeface="Tahoma" panose="020B0604030504040204" pitchFamily="34" charset="0"/>
              <a:cs typeface="Tahoma" panose="020B0604030504040204" pitchFamily="34" charset="0"/>
            </a:endParaRPr>
          </a:p>
          <a:p>
            <a:pPr lvl="2"/>
            <a:r>
              <a:rPr lang="sv-SE" altLang="sv-SE" dirty="0" err="1">
                <a:solidFill>
                  <a:schemeClr val="tx1"/>
                </a:solidFill>
                <a:latin typeface="+mn-lt"/>
                <a:ea typeface="Tahoma" panose="020B0604030504040204" pitchFamily="34" charset="0"/>
                <a:cs typeface="Tahoma" panose="020B0604030504040204" pitchFamily="34" charset="0"/>
              </a:rPr>
              <a:t>technology</a:t>
            </a:r>
            <a:endParaRPr lang="sv-SE" altLang="sv-SE" dirty="0">
              <a:solidFill>
                <a:schemeClr val="tx1"/>
              </a:solidFill>
              <a:latin typeface="+mn-lt"/>
              <a:ea typeface="Tahoma" panose="020B0604030504040204" pitchFamily="34" charset="0"/>
              <a:cs typeface="Tahoma" panose="020B0604030504040204" pitchFamily="34" charset="0"/>
            </a:endParaRPr>
          </a:p>
          <a:p>
            <a:pPr lvl="3"/>
            <a:r>
              <a:rPr lang="sv-SE" altLang="sv-SE" dirty="0">
                <a:solidFill>
                  <a:schemeClr val="tx1"/>
                </a:solidFill>
                <a:latin typeface="+mn-lt"/>
                <a:ea typeface="Tahoma" panose="020B0604030504040204" pitchFamily="34" charset="0"/>
                <a:cs typeface="Tahoma" panose="020B0604030504040204" pitchFamily="34" charset="0"/>
              </a:rPr>
              <a:t>AI?</a:t>
            </a:r>
          </a:p>
          <a:p>
            <a:pPr lvl="1"/>
            <a:r>
              <a:rPr lang="sv-SE" altLang="sv-SE" sz="2000" dirty="0" err="1">
                <a:solidFill>
                  <a:schemeClr val="tx1"/>
                </a:solidFill>
                <a:latin typeface="+mn-lt"/>
                <a:ea typeface="Tahoma" panose="020B0604030504040204" pitchFamily="34" charset="0"/>
                <a:cs typeface="Tahoma" panose="020B0604030504040204" pitchFamily="34" charset="0"/>
              </a:rPr>
              <a:t>after</a:t>
            </a:r>
            <a:r>
              <a:rPr lang="sv-SE" altLang="sv-SE" sz="2000" dirty="0">
                <a:solidFill>
                  <a:schemeClr val="tx1"/>
                </a:solidFill>
                <a:latin typeface="+mn-lt"/>
                <a:ea typeface="Tahoma" panose="020B0604030504040204" pitchFamily="34" charset="0"/>
                <a:cs typeface="Tahoma" panose="020B0604030504040204" pitchFamily="34" charset="0"/>
              </a:rPr>
              <a:t> the </a:t>
            </a:r>
            <a:r>
              <a:rPr lang="sv-SE" altLang="sv-SE" sz="2000" dirty="0" err="1">
                <a:solidFill>
                  <a:schemeClr val="tx1"/>
                </a:solidFill>
                <a:latin typeface="+mn-lt"/>
                <a:ea typeface="Tahoma" panose="020B0604030504040204" pitchFamily="34" charset="0"/>
                <a:cs typeface="Tahoma" panose="020B0604030504040204" pitchFamily="34" charset="0"/>
              </a:rPr>
              <a:t>work</a:t>
            </a:r>
            <a:endParaRPr lang="sv-SE" altLang="sv-SE" sz="2000" dirty="0">
              <a:solidFill>
                <a:schemeClr val="tx1"/>
              </a:solidFill>
              <a:latin typeface="+mn-lt"/>
              <a:ea typeface="Tahoma" panose="020B0604030504040204" pitchFamily="34" charset="0"/>
              <a:cs typeface="Tahoma" panose="020B0604030504040204" pitchFamily="34" charset="0"/>
            </a:endParaRPr>
          </a:p>
          <a:p>
            <a:pPr lvl="2"/>
            <a:r>
              <a:rPr lang="sv-SE" altLang="sv-SE" dirty="0" err="1">
                <a:solidFill>
                  <a:schemeClr val="tx1"/>
                </a:solidFill>
                <a:latin typeface="+mn-lt"/>
                <a:ea typeface="Tahoma" panose="020B0604030504040204" pitchFamily="34" charset="0"/>
                <a:cs typeface="Tahoma" panose="020B0604030504040204" pitchFamily="34" charset="0"/>
              </a:rPr>
              <a:t>updating</a:t>
            </a:r>
            <a:endParaRPr lang="sv-SE" altLang="sv-SE" dirty="0">
              <a:solidFill>
                <a:schemeClr val="tx1"/>
              </a:solidFill>
              <a:latin typeface="+mn-lt"/>
              <a:ea typeface="Tahoma" panose="020B0604030504040204" pitchFamily="34" charset="0"/>
              <a:cs typeface="Tahoma" panose="020B0604030504040204" pitchFamily="34" charset="0"/>
            </a:endParaRPr>
          </a:p>
          <a:p>
            <a:pPr lvl="2"/>
            <a:r>
              <a:rPr lang="sv-SE" altLang="sv-SE" dirty="0">
                <a:solidFill>
                  <a:schemeClr val="tx1"/>
                </a:solidFill>
                <a:latin typeface="+mn-lt"/>
                <a:ea typeface="Tahoma" panose="020B0604030504040204" pitchFamily="34" charset="0"/>
                <a:cs typeface="Tahoma" panose="020B0604030504040204" pitchFamily="34" charset="0"/>
              </a:rPr>
              <a:t>trust!</a:t>
            </a:r>
          </a:p>
        </p:txBody>
      </p:sp>
      <p:sp>
        <p:nvSpPr>
          <p:cNvPr id="7172" name="Rectangle 2">
            <a:extLst>
              <a:ext uri="{FF2B5EF4-FFF2-40B4-BE49-F238E27FC236}">
                <a16:creationId xmlns:a16="http://schemas.microsoft.com/office/drawing/2014/main" id="{6D29400B-4B0F-F190-0988-3261613217F8}"/>
              </a:ext>
            </a:extLst>
          </p:cNvPr>
          <p:cNvSpPr>
            <a:spLocks noChangeArrowheads="1"/>
          </p:cNvSpPr>
          <p:nvPr/>
        </p:nvSpPr>
        <p:spPr bwMode="auto">
          <a:xfrm>
            <a:off x="1440342" y="554665"/>
            <a:ext cx="1737976"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Outline</a:t>
            </a:r>
            <a:endParaRPr lang="sv-SE" altLang="sv-SE" sz="3200" b="1" dirty="0">
              <a:latin typeface="+mj-lt"/>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339828" y="1311408"/>
            <a:ext cx="9158851" cy="4524315"/>
          </a:xfrm>
          <a:prstGeom prst="rect">
            <a:avLst/>
          </a:prstGeom>
          <a:noFill/>
          <a:ln>
            <a:noFill/>
          </a:ln>
          <a:effectLst/>
        </p:spPr>
        <p:txBody>
          <a:bodyPr wrap="square">
            <a:spAutoFit/>
          </a:bodyPr>
          <a:lstStyle/>
          <a:p>
            <a:pPr>
              <a:defRPr/>
            </a:pPr>
            <a:r>
              <a:rPr lang="en-US" dirty="0"/>
              <a:t>“In general, precise language is essential for the accurate transmission of ideas. Perhaps this is more critical in the national security field than in any other area of human activity. Clausewitz wrote that until terms and concepts are defined, one cannot hope to make progress in examining a question clearly and simply and expect the reader to share his views. </a:t>
            </a:r>
            <a:r>
              <a:rPr lang="en-US" b="1" dirty="0"/>
              <a:t>In particular, the successful application of mission command is predicated on having not only common operational or tactical outlook, sound doctrine, common education and training, and healthy relationships between the commanders and their subordinates, but also a common vocabulary. </a:t>
            </a:r>
            <a:r>
              <a:rPr lang="en-US" dirty="0"/>
              <a:t>Indeed, doctrinal documents are the most important means of educating and training in the correct use of military terms. The use of proper terms accurately conveys tactical or operational perspective and compels the participants in the discussion to use terms right. </a:t>
            </a:r>
            <a:r>
              <a:rPr lang="en-US" b="1" dirty="0"/>
              <a:t>The lack of agreement on the meaning of military terms considerably complicates communications within a Service and among Services, as well as with allies and prospective coalition partners.</a:t>
            </a:r>
            <a:r>
              <a:rPr lang="en-US" dirty="0"/>
              <a:t>”</a:t>
            </a:r>
          </a:p>
          <a:p>
            <a:pPr>
              <a:defRPr/>
            </a:pPr>
            <a:endParaRPr lang="en-US" dirty="0"/>
          </a:p>
          <a:p>
            <a:pPr algn="r">
              <a:defRPr/>
            </a:pPr>
            <a:r>
              <a:rPr lang="en-US" sz="1600" dirty="0"/>
              <a:t>[</a:t>
            </a:r>
            <a:r>
              <a:rPr lang="en-US" sz="1600" dirty="0" err="1"/>
              <a:t>Vego</a:t>
            </a:r>
            <a:r>
              <a:rPr lang="en-US" sz="1600" dirty="0"/>
              <a:t>, 2006]</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8486" y="544033"/>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Challenges of </a:t>
            </a:r>
            <a:r>
              <a:rPr lang="sv-SE" altLang="sv-SE" sz="3200" b="1" dirty="0" err="1">
                <a:latin typeface="+mj-lt"/>
              </a:rPr>
              <a:t>military</a:t>
            </a:r>
            <a:r>
              <a:rPr lang="sv-SE" altLang="sv-SE" sz="3200" b="1" dirty="0">
                <a:latin typeface="+mj-lt"/>
              </a:rPr>
              <a:t> terminology (</a:t>
            </a:r>
            <a:r>
              <a:rPr lang="sv-SE" altLang="sv-SE" sz="3200" b="1" dirty="0" err="1">
                <a:latin typeface="+mj-lt"/>
              </a:rPr>
              <a:t>cont</a:t>
            </a:r>
            <a:r>
              <a:rPr lang="sv-SE" altLang="sv-SE" sz="3200" b="1" dirty="0">
                <a:latin typeface="+mj-lt"/>
              </a:rPr>
              <a:t>.)</a:t>
            </a:r>
          </a:p>
        </p:txBody>
      </p:sp>
    </p:spTree>
    <p:extLst>
      <p:ext uri="{BB962C8B-B14F-4D97-AF65-F5344CB8AC3E}">
        <p14:creationId xmlns:p14="http://schemas.microsoft.com/office/powerpoint/2010/main" val="39094951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29124" y="1694066"/>
            <a:ext cx="8140699" cy="5016758"/>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time and funding</a:t>
            </a:r>
          </a:p>
          <a:p>
            <a:pPr marL="342900" indent="-342900">
              <a:buFont typeface="Arial" panose="020B0604020202020204" pitchFamily="34" charset="0"/>
              <a:buChar char="•"/>
              <a:defRPr/>
            </a:pPr>
            <a:r>
              <a:rPr lang="en-US" sz="2000" b="1" dirty="0"/>
              <a:t>arguments</a:t>
            </a:r>
          </a:p>
          <a:p>
            <a:pPr marL="342900" indent="-342900">
              <a:buFont typeface="Arial" panose="020B0604020202020204" pitchFamily="34" charset="0"/>
              <a:buChar char="•"/>
              <a:defRPr/>
            </a:pPr>
            <a:r>
              <a:rPr lang="en-US" sz="2000" b="1" dirty="0"/>
              <a:t>cost-benefit analysis (CBA)</a:t>
            </a:r>
          </a:p>
          <a:p>
            <a:pPr marL="342900" indent="-342900">
              <a:buFont typeface="Arial" panose="020B0604020202020204" pitchFamily="34" charset="0"/>
              <a:buChar char="•"/>
              <a:defRPr/>
            </a:pPr>
            <a:r>
              <a:rPr lang="en-US" sz="2000" b="1" dirty="0"/>
              <a:t>terminology maturity</a:t>
            </a:r>
          </a:p>
          <a:p>
            <a:pPr>
              <a:defRPr/>
            </a:pPr>
            <a:endParaRPr lang="en-US" sz="2000" b="1" dirty="0"/>
          </a:p>
          <a:p>
            <a:pPr marL="342900" indent="-342900">
              <a:buFont typeface="Arial" panose="020B0604020202020204" pitchFamily="34" charset="0"/>
              <a:buChar char="•"/>
              <a:defRPr/>
            </a:pPr>
            <a:r>
              <a:rPr lang="en-US" sz="2000" b="1" dirty="0"/>
              <a:t>“introducing a terminology management process is not always easy, as </a:t>
            </a:r>
            <a:r>
              <a:rPr lang="en-US" sz="2000" b="1" dirty="0" err="1"/>
              <a:t>Cerrella</a:t>
            </a:r>
            <a:r>
              <a:rPr lang="en-US" sz="2000" b="1" dirty="0"/>
              <a:t> Bauer mentions that »in many cases the practitioners involved do not have a mandate from management for deploying such an initiative« (2015, p 326). This was another essential thing that the initiators were lacking – power. The key questions that should be asked, therefore, when establishing such a system are:</a:t>
            </a:r>
          </a:p>
          <a:p>
            <a:pPr marL="800100" lvl="1" indent="-342900">
              <a:buFont typeface="Arial" panose="020B0604020202020204" pitchFamily="34" charset="0"/>
              <a:buChar char="•"/>
              <a:defRPr/>
            </a:pPr>
            <a:r>
              <a:rPr lang="en-US" sz="2000" b="1" dirty="0"/>
              <a:t>a) Are your terminology efforts known to the organization or has the organization hired/tasked you?</a:t>
            </a:r>
          </a:p>
          <a:p>
            <a:pPr marL="800100" lvl="1" indent="-342900">
              <a:buFont typeface="Arial" panose="020B0604020202020204" pitchFamily="34" charset="0"/>
              <a:buChar char="•"/>
              <a:defRPr/>
            </a:pPr>
            <a:r>
              <a:rPr lang="en-US" sz="2000" b="1" dirty="0"/>
              <a:t>b) Do you have the power and/or support needed?</a:t>
            </a:r>
          </a:p>
          <a:p>
            <a:pPr marL="800100" lvl="1" indent="-342900">
              <a:buFont typeface="Arial" panose="020B0604020202020204" pitchFamily="34" charset="0"/>
              <a:buChar char="•"/>
              <a:defRPr/>
            </a:pPr>
            <a:r>
              <a:rPr lang="en-US" sz="2000" b="1" dirty="0"/>
              <a:t>c) Do you have enough knowledge? [</a:t>
            </a:r>
            <a:r>
              <a:rPr lang="en-US" sz="2000" b="1" dirty="0" err="1"/>
              <a:t>Hazler</a:t>
            </a:r>
            <a:r>
              <a:rPr lang="en-US" sz="2000" b="1" dirty="0"/>
              <a:t>, 2022]</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29123" y="533400"/>
            <a:ext cx="8342202"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Firstly</a:t>
            </a:r>
            <a:r>
              <a:rPr lang="sv-SE" altLang="sv-SE" sz="3200" b="1" dirty="0">
                <a:latin typeface="+mj-lt"/>
              </a:rPr>
              <a:t>: </a:t>
            </a:r>
            <a:r>
              <a:rPr lang="sv-SE" altLang="sv-SE" sz="3200" b="1" dirty="0" err="1">
                <a:latin typeface="+mj-lt"/>
              </a:rPr>
              <a:t>getting</a:t>
            </a:r>
            <a:r>
              <a:rPr lang="sv-SE" altLang="sv-SE" sz="3200" b="1" dirty="0">
                <a:latin typeface="+mj-lt"/>
              </a:rPr>
              <a:t> </a:t>
            </a:r>
            <a:r>
              <a:rPr lang="sv-SE" altLang="sv-SE" sz="3200" b="1" dirty="0" err="1">
                <a:latin typeface="+mj-lt"/>
              </a:rPr>
              <a:t>approval</a:t>
            </a:r>
            <a:r>
              <a:rPr lang="sv-SE" altLang="sv-SE" sz="3200" b="1" dirty="0">
                <a:latin typeface="+mj-lt"/>
              </a:rPr>
              <a:t> and </a:t>
            </a:r>
            <a:r>
              <a:rPr lang="sv-SE" altLang="sv-SE" sz="3200" b="1" dirty="0" err="1">
                <a:latin typeface="+mj-lt"/>
              </a:rPr>
              <a:t>resources</a:t>
            </a:r>
            <a:endParaRPr lang="sv-SE" altLang="sv-SE" sz="3200" b="1" dirty="0">
              <a:latin typeface="+mj-lt"/>
            </a:endParaRPr>
          </a:p>
        </p:txBody>
      </p:sp>
    </p:spTree>
    <p:extLst>
      <p:ext uri="{BB962C8B-B14F-4D97-AF65-F5344CB8AC3E}">
        <p14:creationId xmlns:p14="http://schemas.microsoft.com/office/powerpoint/2010/main" val="135212334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6290" name="Text Box 2">
            <a:extLst>
              <a:ext uri="{FF2B5EF4-FFF2-40B4-BE49-F238E27FC236}">
                <a16:creationId xmlns:a16="http://schemas.microsoft.com/office/drawing/2014/main" id="{0AF08AB3-ED98-4ACC-84CA-3174DAC99259}"/>
              </a:ext>
            </a:extLst>
          </p:cNvPr>
          <p:cNvSpPr txBox="1">
            <a:spLocks noChangeArrowheads="1"/>
          </p:cNvSpPr>
          <p:nvPr/>
        </p:nvSpPr>
        <p:spPr bwMode="auto">
          <a:xfrm>
            <a:off x="1349592" y="1590028"/>
            <a:ext cx="7429500" cy="404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90500">
              <a:defRPr sz="2400">
                <a:solidFill>
                  <a:schemeClr val="tx1"/>
                </a:solidFill>
                <a:latin typeface="Tahoma" panose="020B0604030504040204" pitchFamily="34" charset="0"/>
                <a:cs typeface="Arial" panose="020B0604020202020204" pitchFamily="34" charset="0"/>
              </a:defRPr>
            </a:lvl1pPr>
            <a:lvl2pPr marL="742950" indent="-285750" defTabSz="190500">
              <a:defRPr sz="2400">
                <a:solidFill>
                  <a:schemeClr val="tx1"/>
                </a:solidFill>
                <a:latin typeface="Tahoma" panose="020B0604030504040204" pitchFamily="34" charset="0"/>
                <a:cs typeface="Arial" panose="020B0604020202020204" pitchFamily="34" charset="0"/>
              </a:defRPr>
            </a:lvl2pPr>
            <a:lvl3pPr marL="1143000" indent="-228600" defTabSz="190500">
              <a:defRPr sz="2400">
                <a:solidFill>
                  <a:schemeClr val="tx1"/>
                </a:solidFill>
                <a:latin typeface="Tahoma" panose="020B0604030504040204" pitchFamily="34" charset="0"/>
                <a:cs typeface="Arial" panose="020B0604020202020204" pitchFamily="34" charset="0"/>
              </a:defRPr>
            </a:lvl3pPr>
            <a:lvl4pPr marL="1600200" indent="-228600" defTabSz="190500">
              <a:defRPr sz="2400">
                <a:solidFill>
                  <a:schemeClr val="tx1"/>
                </a:solidFill>
                <a:latin typeface="Tahoma" panose="020B0604030504040204" pitchFamily="34" charset="0"/>
                <a:cs typeface="Arial" panose="020B0604020202020204" pitchFamily="34" charset="0"/>
              </a:defRPr>
            </a:lvl4pPr>
            <a:lvl5pPr marL="2057400" indent="-228600" defTabSz="190500">
              <a:defRPr sz="2400">
                <a:solidFill>
                  <a:schemeClr val="tx1"/>
                </a:solidFill>
                <a:latin typeface="Tahoma" panose="020B0604030504040204" pitchFamily="34" charset="0"/>
                <a:cs typeface="Arial" panose="020B0604020202020204" pitchFamily="34" charset="0"/>
              </a:defRPr>
            </a:lvl5pPr>
            <a:lvl6pPr marL="2514600" indent="-228600" defTabSz="1905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defTabSz="1905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defTabSz="1905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defTabSz="1905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marL="380990" indent="-380990">
              <a:lnSpc>
                <a:spcPct val="120000"/>
              </a:lnSpc>
              <a:buSzPct val="120000"/>
              <a:buFont typeface="Arial" panose="020B0604020202020204" pitchFamily="34" charset="0"/>
              <a:buChar char="•"/>
            </a:pPr>
            <a:r>
              <a:rPr lang="en-US" altLang="sv-SE" dirty="0">
                <a:solidFill>
                  <a:srgbClr val="000000"/>
                </a:solidFill>
                <a:latin typeface="+mj-lt"/>
              </a:rPr>
              <a:t>	time-related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economic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knowledge transfer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education-related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language policy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effectivization and harmonization reasons </a:t>
            </a:r>
          </a:p>
          <a:p>
            <a:pPr marL="380990" indent="-380990">
              <a:lnSpc>
                <a:spcPct val="120000"/>
              </a:lnSpc>
              <a:buSzPct val="120000"/>
              <a:buFont typeface="Arial" panose="020B0604020202020204" pitchFamily="34" charset="0"/>
              <a:buChar char="•"/>
            </a:pPr>
            <a:r>
              <a:rPr lang="en-US" altLang="sv-SE" dirty="0">
                <a:solidFill>
                  <a:srgbClr val="000000"/>
                </a:solidFill>
                <a:latin typeface="+mj-lt"/>
              </a:rPr>
              <a:t>	legal reasons </a:t>
            </a:r>
          </a:p>
          <a:p>
            <a:pPr marL="380990" indent="-380990">
              <a:lnSpc>
                <a:spcPct val="120000"/>
              </a:lnSpc>
              <a:buSzPct val="120000"/>
              <a:buFont typeface="Arial" panose="020B0604020202020204" pitchFamily="34" charset="0"/>
              <a:buChar char="•"/>
            </a:pPr>
            <a:endParaRPr lang="en-US" altLang="sv-SE" dirty="0">
              <a:solidFill>
                <a:srgbClr val="000000"/>
              </a:solidFill>
              <a:latin typeface="+mj-lt"/>
            </a:endParaRPr>
          </a:p>
          <a:p>
            <a:pPr marL="380990" indent="-380990">
              <a:lnSpc>
                <a:spcPct val="120000"/>
              </a:lnSpc>
              <a:buSzPct val="120000"/>
              <a:buFont typeface="Arial" panose="020B0604020202020204" pitchFamily="34" charset="0"/>
              <a:buChar char="•"/>
            </a:pPr>
            <a:endParaRPr lang="en-US" altLang="sv-SE" dirty="0">
              <a:solidFill>
                <a:srgbClr val="000000"/>
              </a:solidFill>
              <a:latin typeface="+mj-lt"/>
            </a:endParaRPr>
          </a:p>
        </p:txBody>
      </p:sp>
      <p:sp>
        <p:nvSpPr>
          <p:cNvPr id="41987" name="Text Box 3">
            <a:extLst>
              <a:ext uri="{FF2B5EF4-FFF2-40B4-BE49-F238E27FC236}">
                <a16:creationId xmlns:a16="http://schemas.microsoft.com/office/drawing/2014/main" id="{54ED33FC-C916-4C58-AE5F-B29363FDDFAC}"/>
              </a:ext>
            </a:extLst>
          </p:cNvPr>
          <p:cNvSpPr txBox="1">
            <a:spLocks noChangeArrowheads="1"/>
          </p:cNvSpPr>
          <p:nvPr/>
        </p:nvSpPr>
        <p:spPr bwMode="auto">
          <a:xfrm>
            <a:off x="1374992" y="546723"/>
            <a:ext cx="626004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sv-SE" altLang="sv-SE" sz="3200" b="1" dirty="0" err="1">
                <a:latin typeface="+mj-lt"/>
              </a:rPr>
              <a:t>Reasons</a:t>
            </a:r>
            <a:r>
              <a:rPr lang="sv-SE" altLang="sv-SE" sz="3200" b="1" dirty="0">
                <a:latin typeface="+mj-lt"/>
              </a:rPr>
              <a:t> for terminology </a:t>
            </a:r>
            <a:r>
              <a:rPr lang="sv-SE" altLang="sv-SE" sz="3200" b="1" dirty="0" err="1">
                <a:latin typeface="+mj-lt"/>
              </a:rPr>
              <a:t>work</a:t>
            </a:r>
            <a:endParaRPr lang="sv-SE" altLang="sv-SE" sz="3200" b="1" dirty="0">
              <a:latin typeface="+mj-lt"/>
            </a:endParaRPr>
          </a:p>
        </p:txBody>
      </p:sp>
      <p:sp>
        <p:nvSpPr>
          <p:cNvPr id="41988" name="Text Box 4">
            <a:extLst>
              <a:ext uri="{FF2B5EF4-FFF2-40B4-BE49-F238E27FC236}">
                <a16:creationId xmlns:a16="http://schemas.microsoft.com/office/drawing/2014/main" id="{FD8D1BAE-B819-43D7-B425-5AA6EF4FCBB4}"/>
              </a:ext>
            </a:extLst>
          </p:cNvPr>
          <p:cNvSpPr txBox="1">
            <a:spLocks noChangeArrowheads="1"/>
          </p:cNvSpPr>
          <p:nvPr/>
        </p:nvSpPr>
        <p:spPr bwMode="auto">
          <a:xfrm>
            <a:off x="-2197101" y="2587626"/>
            <a:ext cx="17171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sv-SE" altLang="sv-SE" sz="4800">
                <a:solidFill>
                  <a:srgbClr val="EAEAEA"/>
                </a:solidFill>
              </a:rPr>
              <a:t>41.45</a:t>
            </a:r>
          </a:p>
        </p:txBody>
      </p:sp>
      <p:sp>
        <p:nvSpPr>
          <p:cNvPr id="34818" name="Rectangle 2">
            <a:extLst>
              <a:ext uri="{FF2B5EF4-FFF2-40B4-BE49-F238E27FC236}">
                <a16:creationId xmlns:a16="http://schemas.microsoft.com/office/drawing/2014/main" id="{473E79D3-78C6-49DE-B39D-610C877F0930}"/>
              </a:ext>
            </a:extLst>
          </p:cNvPr>
          <p:cNvSpPr>
            <a:spLocks noChangeArrowheads="1"/>
          </p:cNvSpPr>
          <p:nvPr/>
        </p:nvSpPr>
        <p:spPr bwMode="auto">
          <a:xfrm>
            <a:off x="1206869" y="5050721"/>
            <a:ext cx="90960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9388" indent="-179388">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dirty="0">
                <a:latin typeface="+mj-lt"/>
              </a:rPr>
              <a:t>  12 § </a:t>
            </a:r>
            <a:r>
              <a:rPr lang="en-US" altLang="sv-SE" dirty="0">
                <a:latin typeface="+mj-lt"/>
              </a:rPr>
              <a:t>Government agencies have a special responsibility for ensuring that Swedish terminology in their various areas of expertise is accessible, and that it is used and developed.</a:t>
            </a:r>
          </a:p>
          <a:p>
            <a:pPr algn="r"/>
            <a:r>
              <a:rPr lang="en-US" altLang="sv-SE" sz="1600" dirty="0">
                <a:latin typeface="+mj-lt"/>
              </a:rPr>
              <a:t>[Language Act, SFS 2009:600]</a:t>
            </a:r>
            <a:r>
              <a:rPr lang="en-US" altLang="sv-SE" dirty="0">
                <a:latin typeface="+mj-lt"/>
              </a:rPr>
              <a:t> </a:t>
            </a:r>
            <a:endParaRPr lang="sv-SE" altLang="sv-SE" dirty="0">
              <a:latin typeface="+mj-lt"/>
            </a:endParaRPr>
          </a:p>
        </p:txBody>
      </p:sp>
    </p:spTree>
    <p:extLst>
      <p:ext uri="{BB962C8B-B14F-4D97-AF65-F5344CB8AC3E}">
        <p14:creationId xmlns:p14="http://schemas.microsoft.com/office/powerpoint/2010/main" val="2630074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956290">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956290">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956290">
                                            <p:txEl>
                                              <p:pRg st="2" end="2"/>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956290">
                                            <p:txEl>
                                              <p:pRg st="3" end="3"/>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956290">
                                            <p:txEl>
                                              <p:pRg st="4" end="4"/>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956290">
                                            <p:txEl>
                                              <p:pRg st="5" end="5"/>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9562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6290"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a:extLst>
              <a:ext uri="{FF2B5EF4-FFF2-40B4-BE49-F238E27FC236}">
                <a16:creationId xmlns:a16="http://schemas.microsoft.com/office/drawing/2014/main" id="{289C8F2C-63B7-4158-A505-2377F31343DC}"/>
              </a:ext>
            </a:extLst>
          </p:cNvPr>
          <p:cNvSpPr txBox="1">
            <a:spLocks noChangeArrowheads="1"/>
          </p:cNvSpPr>
          <p:nvPr/>
        </p:nvSpPr>
        <p:spPr bwMode="auto">
          <a:xfrm>
            <a:off x="2241551" y="1552575"/>
            <a:ext cx="746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314450" indent="-4572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marL="1142971" lvl="2" indent="0">
              <a:spcAft>
                <a:spcPts val="600"/>
              </a:spcAft>
              <a:buClr>
                <a:schemeClr val="tx1"/>
              </a:buClr>
              <a:buSzPct val="100000"/>
            </a:pPr>
            <a:endParaRPr lang="sv-SE" altLang="sv-SE" sz="2000" dirty="0"/>
          </a:p>
        </p:txBody>
      </p:sp>
      <p:sp>
        <p:nvSpPr>
          <p:cNvPr id="242691" name="Text Box 3">
            <a:extLst>
              <a:ext uri="{FF2B5EF4-FFF2-40B4-BE49-F238E27FC236}">
                <a16:creationId xmlns:a16="http://schemas.microsoft.com/office/drawing/2014/main" id="{C1521442-73C9-4663-ABEB-404271F1D248}"/>
              </a:ext>
            </a:extLst>
          </p:cNvPr>
          <p:cNvSpPr txBox="1">
            <a:spLocks noChangeArrowheads="1"/>
          </p:cNvSpPr>
          <p:nvPr/>
        </p:nvSpPr>
        <p:spPr bwMode="auto">
          <a:xfrm>
            <a:off x="-1857374" y="2605090"/>
            <a:ext cx="16752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4800">
                <a:solidFill>
                  <a:srgbClr val="EAEAEA"/>
                </a:solidFill>
              </a:rPr>
              <a:t>17.1b</a:t>
            </a:r>
          </a:p>
        </p:txBody>
      </p:sp>
      <p:sp>
        <p:nvSpPr>
          <p:cNvPr id="242692" name="Rectangle 2">
            <a:extLst>
              <a:ext uri="{FF2B5EF4-FFF2-40B4-BE49-F238E27FC236}">
                <a16:creationId xmlns:a16="http://schemas.microsoft.com/office/drawing/2014/main" id="{A5541C26-8C67-473D-94E7-FEBF7A24CEE8}"/>
              </a:ext>
            </a:extLst>
          </p:cNvPr>
          <p:cNvSpPr>
            <a:spLocks noChangeArrowheads="1"/>
          </p:cNvSpPr>
          <p:nvPr/>
        </p:nvSpPr>
        <p:spPr bwMode="auto">
          <a:xfrm>
            <a:off x="1320430" y="491795"/>
            <a:ext cx="955113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3200" b="1" dirty="0" err="1">
                <a:latin typeface="+mj-lt"/>
              </a:rPr>
              <a:t>Measuring</a:t>
            </a:r>
            <a:r>
              <a:rPr lang="sv-SE" altLang="sv-SE" sz="3200" b="1" dirty="0">
                <a:latin typeface="+mj-lt"/>
              </a:rPr>
              <a:t> the </a:t>
            </a:r>
            <a:r>
              <a:rPr lang="sv-SE" altLang="sv-SE" sz="3200" b="1" dirty="0" err="1">
                <a:latin typeface="+mj-lt"/>
              </a:rPr>
              <a:t>terminological</a:t>
            </a:r>
            <a:r>
              <a:rPr lang="sv-SE" altLang="sv-SE" sz="3200" b="1" dirty="0">
                <a:latin typeface="+mj-lt"/>
              </a:rPr>
              <a:t> </a:t>
            </a:r>
            <a:r>
              <a:rPr lang="sv-SE" altLang="sv-SE" sz="3200" b="1" dirty="0" err="1">
                <a:latin typeface="+mj-lt"/>
              </a:rPr>
              <a:t>maturity</a:t>
            </a:r>
            <a:r>
              <a:rPr lang="sv-SE" altLang="sv-SE" sz="3200" b="1" dirty="0">
                <a:latin typeface="+mj-lt"/>
              </a:rPr>
              <a:t>”</a:t>
            </a:r>
            <a:br>
              <a:rPr lang="sv-SE" altLang="sv-SE" sz="3200" b="1" dirty="0">
                <a:latin typeface="+mj-lt"/>
              </a:rPr>
            </a:br>
            <a:r>
              <a:rPr lang="sv-SE" altLang="sv-SE" sz="3200" b="1" dirty="0">
                <a:latin typeface="+mj-lt"/>
              </a:rPr>
              <a:t>(</a:t>
            </a:r>
            <a:r>
              <a:rPr lang="sv-SE" altLang="sv-SE" sz="3200" b="1" dirty="0" err="1">
                <a:latin typeface="+mj-lt"/>
              </a:rPr>
              <a:t>Capability</a:t>
            </a:r>
            <a:r>
              <a:rPr lang="sv-SE" altLang="sv-SE" sz="3200" b="1" dirty="0">
                <a:latin typeface="+mj-lt"/>
              </a:rPr>
              <a:t> </a:t>
            </a:r>
            <a:r>
              <a:rPr lang="sv-SE" altLang="sv-SE" sz="3200" b="1" dirty="0" err="1">
                <a:latin typeface="+mj-lt"/>
              </a:rPr>
              <a:t>Maturity</a:t>
            </a:r>
            <a:r>
              <a:rPr lang="sv-SE" altLang="sv-SE" sz="3200" b="1" dirty="0">
                <a:latin typeface="+mj-lt"/>
              </a:rPr>
              <a:t> </a:t>
            </a:r>
            <a:r>
              <a:rPr lang="sv-SE" altLang="sv-SE" sz="3200" b="1" dirty="0" err="1">
                <a:latin typeface="+mj-lt"/>
              </a:rPr>
              <a:t>Model</a:t>
            </a:r>
            <a:r>
              <a:rPr lang="sv-SE" altLang="sv-SE" sz="3200" b="1" dirty="0">
                <a:latin typeface="+mj-lt"/>
              </a:rPr>
              <a:t>)</a:t>
            </a:r>
            <a:endParaRPr lang="sv-SE" altLang="sv-SE" sz="3600" dirty="0">
              <a:solidFill>
                <a:schemeClr val="tx2"/>
              </a:solidFill>
              <a:latin typeface="+mj-lt"/>
            </a:endParaRPr>
          </a:p>
        </p:txBody>
      </p:sp>
      <p:pic>
        <p:nvPicPr>
          <p:cNvPr id="84994" name="Picture 2">
            <a:extLst>
              <a:ext uri="{FF2B5EF4-FFF2-40B4-BE49-F238E27FC236}">
                <a16:creationId xmlns:a16="http://schemas.microsoft.com/office/drawing/2014/main" id="{1671AD9A-D6E7-D942-E652-8A6FE29DC7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77"/>
          <a:stretch/>
        </p:blipFill>
        <p:spPr bwMode="auto">
          <a:xfrm>
            <a:off x="2790188" y="1592262"/>
            <a:ext cx="7877811" cy="526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655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a:extLst>
              <a:ext uri="{FF2B5EF4-FFF2-40B4-BE49-F238E27FC236}">
                <a16:creationId xmlns:a16="http://schemas.microsoft.com/office/drawing/2014/main" id="{289C8F2C-63B7-4158-A505-2377F31343DC}"/>
              </a:ext>
            </a:extLst>
          </p:cNvPr>
          <p:cNvSpPr txBox="1">
            <a:spLocks noChangeArrowheads="1"/>
          </p:cNvSpPr>
          <p:nvPr/>
        </p:nvSpPr>
        <p:spPr bwMode="auto">
          <a:xfrm>
            <a:off x="2241551" y="1552575"/>
            <a:ext cx="746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314450" indent="-4572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marL="1142971" lvl="2" indent="0">
              <a:spcAft>
                <a:spcPts val="600"/>
              </a:spcAft>
              <a:buClr>
                <a:schemeClr val="tx1"/>
              </a:buClr>
              <a:buSzPct val="100000"/>
            </a:pPr>
            <a:endParaRPr lang="sv-SE" altLang="sv-SE" sz="2000" dirty="0"/>
          </a:p>
        </p:txBody>
      </p:sp>
      <p:sp>
        <p:nvSpPr>
          <p:cNvPr id="242691" name="Text Box 3">
            <a:extLst>
              <a:ext uri="{FF2B5EF4-FFF2-40B4-BE49-F238E27FC236}">
                <a16:creationId xmlns:a16="http://schemas.microsoft.com/office/drawing/2014/main" id="{C1521442-73C9-4663-ABEB-404271F1D248}"/>
              </a:ext>
            </a:extLst>
          </p:cNvPr>
          <p:cNvSpPr txBox="1">
            <a:spLocks noChangeArrowheads="1"/>
          </p:cNvSpPr>
          <p:nvPr/>
        </p:nvSpPr>
        <p:spPr bwMode="auto">
          <a:xfrm>
            <a:off x="-1857374" y="2605090"/>
            <a:ext cx="16752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4800">
                <a:solidFill>
                  <a:srgbClr val="EAEAEA"/>
                </a:solidFill>
              </a:rPr>
              <a:t>17.1b</a:t>
            </a:r>
          </a:p>
        </p:txBody>
      </p:sp>
      <p:pic>
        <p:nvPicPr>
          <p:cNvPr id="6" name="Bildobjekt 5">
            <a:extLst>
              <a:ext uri="{FF2B5EF4-FFF2-40B4-BE49-F238E27FC236}">
                <a16:creationId xmlns:a16="http://schemas.microsoft.com/office/drawing/2014/main" id="{AEB75C76-1D01-FE45-F002-1C2DD3C9CFAA}"/>
              </a:ext>
            </a:extLst>
          </p:cNvPr>
          <p:cNvPicPr>
            <a:picLocks noChangeAspect="1"/>
          </p:cNvPicPr>
          <p:nvPr/>
        </p:nvPicPr>
        <p:blipFill>
          <a:blip r:embed="rId3"/>
          <a:stretch>
            <a:fillRect/>
          </a:stretch>
        </p:blipFill>
        <p:spPr>
          <a:xfrm>
            <a:off x="113303" y="504250"/>
            <a:ext cx="10406062" cy="5849500"/>
          </a:xfrm>
          <a:prstGeom prst="rect">
            <a:avLst/>
          </a:prstGeom>
        </p:spPr>
      </p:pic>
      <p:sp>
        <p:nvSpPr>
          <p:cNvPr id="3" name="textruta 2">
            <a:extLst>
              <a:ext uri="{FF2B5EF4-FFF2-40B4-BE49-F238E27FC236}">
                <a16:creationId xmlns:a16="http://schemas.microsoft.com/office/drawing/2014/main" id="{4E25163E-D988-8363-7754-DABB559BCC3D}"/>
              </a:ext>
            </a:extLst>
          </p:cNvPr>
          <p:cNvSpPr txBox="1"/>
          <p:nvPr/>
        </p:nvSpPr>
        <p:spPr>
          <a:xfrm>
            <a:off x="3253563" y="6353750"/>
            <a:ext cx="7166344" cy="369332"/>
          </a:xfrm>
          <a:prstGeom prst="rect">
            <a:avLst/>
          </a:prstGeom>
          <a:noFill/>
        </p:spPr>
        <p:txBody>
          <a:bodyPr wrap="square">
            <a:spAutoFit/>
          </a:bodyPr>
          <a:lstStyle/>
          <a:p>
            <a:pPr algn="r"/>
            <a:r>
              <a:rPr lang="en-US" altLang="sv-SE" sz="1800" dirty="0">
                <a:latin typeface="+mj-lt"/>
              </a:rPr>
              <a:t>[</a:t>
            </a:r>
            <a:r>
              <a:rPr lang="en-US" altLang="sv-SE" sz="1800" dirty="0" err="1">
                <a:latin typeface="+mj-lt"/>
              </a:rPr>
              <a:t>OpenHIE</a:t>
            </a:r>
            <a:r>
              <a:rPr lang="en-US" altLang="sv-SE" sz="1800" dirty="0">
                <a:latin typeface="+mj-lt"/>
              </a:rPr>
              <a:t> Wiki]</a:t>
            </a:r>
            <a:r>
              <a:rPr lang="en-US" altLang="sv-SE" dirty="0">
                <a:latin typeface="+mj-lt"/>
              </a:rPr>
              <a:t> </a:t>
            </a:r>
            <a:endParaRPr lang="sv-SE" altLang="sv-SE" dirty="0">
              <a:latin typeface="+mj-lt"/>
            </a:endParaRPr>
          </a:p>
        </p:txBody>
      </p:sp>
    </p:spTree>
    <p:extLst>
      <p:ext uri="{BB962C8B-B14F-4D97-AF65-F5344CB8AC3E}">
        <p14:creationId xmlns:p14="http://schemas.microsoft.com/office/powerpoint/2010/main" val="20570142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a:extLst>
              <a:ext uri="{FF2B5EF4-FFF2-40B4-BE49-F238E27FC236}">
                <a16:creationId xmlns:a16="http://schemas.microsoft.com/office/drawing/2014/main" id="{289C8F2C-63B7-4158-A505-2377F31343DC}"/>
              </a:ext>
            </a:extLst>
          </p:cNvPr>
          <p:cNvSpPr txBox="1">
            <a:spLocks noChangeArrowheads="1"/>
          </p:cNvSpPr>
          <p:nvPr/>
        </p:nvSpPr>
        <p:spPr bwMode="auto">
          <a:xfrm>
            <a:off x="2241551" y="1552575"/>
            <a:ext cx="746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314450" indent="-4572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marL="1142971" lvl="2" indent="0">
              <a:spcAft>
                <a:spcPts val="600"/>
              </a:spcAft>
              <a:buClr>
                <a:schemeClr val="tx1"/>
              </a:buClr>
              <a:buSzPct val="100000"/>
            </a:pPr>
            <a:endParaRPr lang="sv-SE" altLang="sv-SE" sz="2000" dirty="0"/>
          </a:p>
        </p:txBody>
      </p:sp>
      <p:sp>
        <p:nvSpPr>
          <p:cNvPr id="242691" name="Text Box 3">
            <a:extLst>
              <a:ext uri="{FF2B5EF4-FFF2-40B4-BE49-F238E27FC236}">
                <a16:creationId xmlns:a16="http://schemas.microsoft.com/office/drawing/2014/main" id="{C1521442-73C9-4663-ABEB-404271F1D248}"/>
              </a:ext>
            </a:extLst>
          </p:cNvPr>
          <p:cNvSpPr txBox="1">
            <a:spLocks noChangeArrowheads="1"/>
          </p:cNvSpPr>
          <p:nvPr/>
        </p:nvSpPr>
        <p:spPr bwMode="auto">
          <a:xfrm>
            <a:off x="-1857374" y="2605090"/>
            <a:ext cx="16752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4800">
                <a:solidFill>
                  <a:srgbClr val="EAEAEA"/>
                </a:solidFill>
              </a:rPr>
              <a:t>17.1b</a:t>
            </a:r>
          </a:p>
        </p:txBody>
      </p:sp>
      <p:pic>
        <p:nvPicPr>
          <p:cNvPr id="3" name="Bildobjekt 2">
            <a:extLst>
              <a:ext uri="{FF2B5EF4-FFF2-40B4-BE49-F238E27FC236}">
                <a16:creationId xmlns:a16="http://schemas.microsoft.com/office/drawing/2014/main" id="{C8149405-C9CA-4B36-F9B8-0288F0E8E47E}"/>
              </a:ext>
            </a:extLst>
          </p:cNvPr>
          <p:cNvPicPr>
            <a:picLocks noChangeAspect="1"/>
          </p:cNvPicPr>
          <p:nvPr/>
        </p:nvPicPr>
        <p:blipFill>
          <a:blip r:embed="rId3"/>
          <a:stretch>
            <a:fillRect/>
          </a:stretch>
        </p:blipFill>
        <p:spPr>
          <a:xfrm>
            <a:off x="297712" y="2930"/>
            <a:ext cx="10724706" cy="6035316"/>
          </a:xfrm>
          <a:prstGeom prst="rect">
            <a:avLst/>
          </a:prstGeom>
        </p:spPr>
      </p:pic>
      <p:sp>
        <p:nvSpPr>
          <p:cNvPr id="2" name="textruta 1">
            <a:extLst>
              <a:ext uri="{FF2B5EF4-FFF2-40B4-BE49-F238E27FC236}">
                <a16:creationId xmlns:a16="http://schemas.microsoft.com/office/drawing/2014/main" id="{69D401F1-2906-970A-788B-39734F7D6CCE}"/>
              </a:ext>
            </a:extLst>
          </p:cNvPr>
          <p:cNvSpPr txBox="1"/>
          <p:nvPr/>
        </p:nvSpPr>
        <p:spPr>
          <a:xfrm>
            <a:off x="3253563" y="6353750"/>
            <a:ext cx="7166344" cy="369332"/>
          </a:xfrm>
          <a:prstGeom prst="rect">
            <a:avLst/>
          </a:prstGeom>
          <a:noFill/>
        </p:spPr>
        <p:txBody>
          <a:bodyPr wrap="square">
            <a:spAutoFit/>
          </a:bodyPr>
          <a:lstStyle/>
          <a:p>
            <a:pPr algn="r"/>
            <a:r>
              <a:rPr lang="en-US" altLang="sv-SE" sz="1800" dirty="0">
                <a:latin typeface="+mj-lt"/>
              </a:rPr>
              <a:t>[</a:t>
            </a:r>
            <a:r>
              <a:rPr lang="en-US" altLang="sv-SE" sz="1800" dirty="0" err="1">
                <a:latin typeface="+mj-lt"/>
              </a:rPr>
              <a:t>OpenHIE</a:t>
            </a:r>
            <a:r>
              <a:rPr lang="en-US" altLang="sv-SE" sz="1800" dirty="0">
                <a:latin typeface="+mj-lt"/>
              </a:rPr>
              <a:t> Wiki]</a:t>
            </a:r>
            <a:r>
              <a:rPr lang="en-US" altLang="sv-SE" dirty="0">
                <a:latin typeface="+mj-lt"/>
              </a:rPr>
              <a:t> </a:t>
            </a:r>
            <a:endParaRPr lang="sv-SE" altLang="sv-SE" dirty="0">
              <a:latin typeface="+mj-lt"/>
            </a:endParaRPr>
          </a:p>
        </p:txBody>
      </p:sp>
    </p:spTree>
    <p:extLst>
      <p:ext uri="{BB962C8B-B14F-4D97-AF65-F5344CB8AC3E}">
        <p14:creationId xmlns:p14="http://schemas.microsoft.com/office/powerpoint/2010/main" val="29152362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679BF48-1843-4062-A543-8E5168D74453}"/>
              </a:ext>
            </a:extLst>
          </p:cNvPr>
          <p:cNvSpPr>
            <a:spLocks noGrp="1" noChangeArrowheads="1"/>
          </p:cNvSpPr>
          <p:nvPr>
            <p:ph type="title"/>
          </p:nvPr>
        </p:nvSpPr>
        <p:spPr>
          <a:xfrm>
            <a:off x="1419076" y="-87495"/>
            <a:ext cx="10972800" cy="1143000"/>
          </a:xfrm>
        </p:spPr>
        <p:txBody>
          <a:bodyPr>
            <a:normAutofit/>
          </a:bodyPr>
          <a:lstStyle/>
          <a:p>
            <a:pPr algn="l" eaLnBrk="1" hangingPunct="1"/>
            <a:r>
              <a:rPr lang="sv-SE" altLang="sv-SE" sz="3200" b="1" dirty="0">
                <a:ea typeface="+mn-ea"/>
                <a:cs typeface="Arial" panose="020B0604020202020204" pitchFamily="34" charset="0"/>
              </a:rPr>
              <a:t>FMV (</a:t>
            </a:r>
            <a:r>
              <a:rPr lang="en-US" altLang="sv-SE" sz="3200" b="1" dirty="0">
                <a:ea typeface="+mn-ea"/>
                <a:cs typeface="Arial" panose="020B0604020202020204" pitchFamily="34" charset="0"/>
              </a:rPr>
              <a:t>The Swedish </a:t>
            </a:r>
            <a:r>
              <a:rPr lang="en-US" altLang="sv-SE" sz="3200" b="1" dirty="0" err="1">
                <a:ea typeface="+mn-ea"/>
                <a:cs typeface="Arial" panose="020B0604020202020204" pitchFamily="34" charset="0"/>
              </a:rPr>
              <a:t>Defence</a:t>
            </a:r>
            <a:r>
              <a:rPr lang="en-US" altLang="sv-SE" sz="3200" b="1" dirty="0">
                <a:ea typeface="+mn-ea"/>
                <a:cs typeface="Arial" panose="020B0604020202020204" pitchFamily="34" charset="0"/>
              </a:rPr>
              <a:t> Materiel Administration</a:t>
            </a:r>
            <a:r>
              <a:rPr lang="sv-SE" altLang="sv-SE" sz="3200" b="1" dirty="0">
                <a:ea typeface="+mn-ea"/>
                <a:cs typeface="Arial" panose="020B0604020202020204" pitchFamily="34" charset="0"/>
              </a:rPr>
              <a:t>)</a:t>
            </a:r>
          </a:p>
        </p:txBody>
      </p:sp>
      <p:sp>
        <p:nvSpPr>
          <p:cNvPr id="97283" name="Rectangle 3">
            <a:extLst>
              <a:ext uri="{FF2B5EF4-FFF2-40B4-BE49-F238E27FC236}">
                <a16:creationId xmlns:a16="http://schemas.microsoft.com/office/drawing/2014/main" id="{3FBFAA29-E65B-4188-AA37-CA07F47EF4CA}"/>
              </a:ext>
            </a:extLst>
          </p:cNvPr>
          <p:cNvSpPr>
            <a:spLocks noGrp="1" noChangeArrowheads="1"/>
          </p:cNvSpPr>
          <p:nvPr>
            <p:ph type="body" idx="1"/>
          </p:nvPr>
        </p:nvSpPr>
        <p:spPr>
          <a:xfrm>
            <a:off x="1419076" y="1379091"/>
            <a:ext cx="8012003" cy="4224267"/>
          </a:xfrm>
        </p:spPr>
        <p:txBody>
          <a:bodyPr>
            <a:normAutofit fontScale="92500" lnSpcReduction="20000"/>
          </a:bodyPr>
          <a:lstStyle/>
          <a:p>
            <a:r>
              <a:rPr lang="sv-SE" altLang="sv-SE" sz="1800" dirty="0" err="1">
                <a:latin typeface="Tahoma" panose="020B0604030504040204" pitchFamily="34" charset="0"/>
                <a:ea typeface="Tahoma" panose="020B0604030504040204" pitchFamily="34" charset="0"/>
                <a:cs typeface="Tahoma" panose="020B0604030504040204" pitchFamily="34" charset="0"/>
              </a:rPr>
              <a:t>Ambitious</a:t>
            </a:r>
            <a:r>
              <a:rPr lang="sv-SE" altLang="sv-SE" sz="1800" dirty="0">
                <a:latin typeface="Tahoma" panose="020B0604030504040204" pitchFamily="34" charset="0"/>
                <a:ea typeface="Tahoma" panose="020B0604030504040204" pitchFamily="34" charset="0"/>
                <a:cs typeface="Tahoma" panose="020B0604030504040204" pitchFamily="34" charset="0"/>
              </a:rPr>
              <a:t> program for terminology </a:t>
            </a:r>
            <a:r>
              <a:rPr lang="sv-SE" altLang="sv-SE" sz="1800" dirty="0" err="1">
                <a:latin typeface="Tahoma" panose="020B0604030504040204" pitchFamily="34" charset="0"/>
                <a:ea typeface="Tahoma" panose="020B0604030504040204" pitchFamily="34" charset="0"/>
                <a:cs typeface="Tahoma" panose="020B0604030504040204" pitchFamily="34" charset="0"/>
              </a:rPr>
              <a:t>work</a:t>
            </a:r>
            <a:r>
              <a:rPr lang="sv-SE" altLang="sv-SE" sz="1800" dirty="0">
                <a:latin typeface="Tahoma" panose="020B0604030504040204" pitchFamily="34" charset="0"/>
                <a:ea typeface="Tahoma" panose="020B0604030504040204" pitchFamily="34" charset="0"/>
                <a:cs typeface="Tahoma" panose="020B0604030504040204" pitchFamily="34" charset="0"/>
              </a:rPr>
              <a:t> </a:t>
            </a:r>
            <a:r>
              <a:rPr lang="sv-SE" altLang="sv-SE" sz="1800" dirty="0" err="1">
                <a:latin typeface="Tahoma" panose="020B0604030504040204" pitchFamily="34" charset="0"/>
                <a:ea typeface="Tahoma" panose="020B0604030504040204" pitchFamily="34" charset="0"/>
                <a:cs typeface="Tahoma" panose="020B0604030504040204" pitchFamily="34" charset="0"/>
              </a:rPr>
              <a:t>within</a:t>
            </a:r>
            <a:r>
              <a:rPr lang="sv-SE" altLang="sv-SE" sz="1800" dirty="0">
                <a:latin typeface="Tahoma" panose="020B0604030504040204" pitchFamily="34" charset="0"/>
                <a:ea typeface="Tahoma" panose="020B0604030504040204" pitchFamily="34" charset="0"/>
                <a:cs typeface="Tahoma" panose="020B0604030504040204" pitchFamily="34" charset="0"/>
              </a:rPr>
              <a:t> FMV </a:t>
            </a:r>
            <a:r>
              <a:rPr lang="sv-SE" altLang="sv-SE" sz="1800" dirty="0" err="1">
                <a:latin typeface="Tahoma" panose="020B0604030504040204" pitchFamily="34" charset="0"/>
                <a:ea typeface="Tahoma" panose="020B0604030504040204" pitchFamily="34" charset="0"/>
                <a:cs typeface="Tahoma" panose="020B0604030504040204" pitchFamily="34" charset="0"/>
              </a:rPr>
              <a:t>presented</a:t>
            </a:r>
            <a:r>
              <a:rPr lang="sv-SE" altLang="sv-SE" sz="1800" dirty="0">
                <a:latin typeface="Tahoma" panose="020B0604030504040204" pitchFamily="34" charset="0"/>
                <a:ea typeface="Tahoma" panose="020B0604030504040204" pitchFamily="34" charset="0"/>
                <a:cs typeface="Tahoma" panose="020B0604030504040204" pitchFamily="34" charset="0"/>
              </a:rPr>
              <a:t> in 2007, </a:t>
            </a:r>
            <a:r>
              <a:rPr lang="sv-SE" altLang="sv-SE" sz="1800" dirty="0" err="1">
                <a:latin typeface="Tahoma" panose="020B0604030504040204" pitchFamily="34" charset="0"/>
                <a:ea typeface="Tahoma" panose="020B0604030504040204" pitchFamily="34" charset="0"/>
                <a:cs typeface="Tahoma" panose="020B0604030504040204" pitchFamily="34" charset="0"/>
              </a:rPr>
              <a:t>starting</a:t>
            </a:r>
            <a:r>
              <a:rPr lang="sv-SE" altLang="sv-SE" sz="1800" dirty="0">
                <a:latin typeface="Tahoma" panose="020B0604030504040204" pitchFamily="34" charset="0"/>
                <a:ea typeface="Tahoma" panose="020B0604030504040204" pitchFamily="34" charset="0"/>
                <a:cs typeface="Tahoma" panose="020B0604030504040204" pitchFamily="34" charset="0"/>
              </a:rPr>
              <a:t> from </a:t>
            </a:r>
            <a:r>
              <a:rPr lang="sv-SE" altLang="sv-SE" sz="1800" dirty="0" err="1">
                <a:latin typeface="Tahoma" panose="020B0604030504040204" pitchFamily="34" charset="0"/>
                <a:ea typeface="Tahoma" panose="020B0604030504040204" pitchFamily="34" charset="0"/>
                <a:cs typeface="Tahoma" panose="020B0604030504040204" pitchFamily="34" charset="0"/>
              </a:rPr>
              <a:t>creating</a:t>
            </a:r>
            <a:r>
              <a:rPr lang="sv-SE" altLang="sv-SE" sz="1800" dirty="0">
                <a:latin typeface="Tahoma" panose="020B0604030504040204" pitchFamily="34" charset="0"/>
                <a:ea typeface="Tahoma" panose="020B0604030504040204" pitchFamily="34" charset="0"/>
                <a:cs typeface="Tahoma" panose="020B0604030504040204" pitchFamily="34" charset="0"/>
              </a:rPr>
              <a:t> the </a:t>
            </a:r>
            <a:r>
              <a:rPr lang="sv-SE" altLang="sv-SE" sz="1800" dirty="0" err="1">
                <a:latin typeface="Tahoma" panose="020B0604030504040204" pitchFamily="34" charset="0"/>
                <a:ea typeface="Tahoma" panose="020B0604030504040204" pitchFamily="34" charset="0"/>
                <a:cs typeface="Tahoma" panose="020B0604030504040204" pitchFamily="34" charset="0"/>
              </a:rPr>
              <a:t>preconditions</a:t>
            </a:r>
            <a:r>
              <a:rPr lang="sv-SE" altLang="sv-SE" sz="1800" dirty="0">
                <a:latin typeface="Tahoma" panose="020B0604030504040204" pitchFamily="34" charset="0"/>
                <a:ea typeface="Tahoma" panose="020B0604030504040204" pitchFamily="34" charset="0"/>
                <a:cs typeface="Tahoma" panose="020B0604030504040204" pitchFamily="34" charset="0"/>
              </a:rPr>
              <a:t> to </a:t>
            </a:r>
            <a:r>
              <a:rPr lang="sv-SE" altLang="sv-SE" sz="1800" dirty="0" err="1">
                <a:latin typeface="Tahoma" panose="020B0604030504040204" pitchFamily="34" charset="0"/>
                <a:ea typeface="Tahoma" panose="020B0604030504040204" pitchFamily="34" charset="0"/>
                <a:cs typeface="Tahoma" panose="020B0604030504040204" pitchFamily="34" charset="0"/>
              </a:rPr>
              <a:t>doing</a:t>
            </a:r>
            <a:r>
              <a:rPr lang="sv-SE" altLang="sv-SE" sz="1800" dirty="0">
                <a:latin typeface="Tahoma" panose="020B0604030504040204" pitchFamily="34" charset="0"/>
                <a:ea typeface="Tahoma" panose="020B0604030504040204" pitchFamily="34" charset="0"/>
                <a:cs typeface="Tahoma" panose="020B0604030504040204" pitchFamily="34" charset="0"/>
              </a:rPr>
              <a:t> the </a:t>
            </a:r>
            <a:r>
              <a:rPr lang="sv-SE" altLang="sv-SE" sz="1800" dirty="0" err="1">
                <a:latin typeface="Tahoma" panose="020B0604030504040204" pitchFamily="34" charset="0"/>
                <a:ea typeface="Tahoma" panose="020B0604030504040204" pitchFamily="34" charset="0"/>
                <a:cs typeface="Tahoma" panose="020B0604030504040204" pitchFamily="34" charset="0"/>
              </a:rPr>
              <a:t>actual</a:t>
            </a:r>
            <a:r>
              <a:rPr lang="sv-SE" altLang="sv-SE" sz="1800" dirty="0">
                <a:latin typeface="Tahoma" panose="020B0604030504040204" pitchFamily="34" charset="0"/>
                <a:ea typeface="Tahoma" panose="020B0604030504040204" pitchFamily="34" charset="0"/>
                <a:cs typeface="Tahoma" panose="020B0604030504040204" pitchFamily="34" charset="0"/>
              </a:rPr>
              <a:t> </a:t>
            </a:r>
            <a:r>
              <a:rPr lang="sv-SE" altLang="sv-SE" sz="1800" dirty="0" err="1">
                <a:latin typeface="Tahoma" panose="020B0604030504040204" pitchFamily="34" charset="0"/>
                <a:ea typeface="Tahoma" panose="020B0604030504040204" pitchFamily="34" charset="0"/>
                <a:cs typeface="Tahoma" panose="020B0604030504040204" pitchFamily="34" charset="0"/>
              </a:rPr>
              <a:t>work</a:t>
            </a:r>
            <a:endParaRPr lang="sv-SE" altLang="sv-SE" sz="1800" dirty="0">
              <a:latin typeface="Tahoma" panose="020B0604030504040204" pitchFamily="34" charset="0"/>
              <a:ea typeface="Tahoma" panose="020B0604030504040204" pitchFamily="34" charset="0"/>
              <a:cs typeface="Tahoma" panose="020B0604030504040204" pitchFamily="34" charset="0"/>
            </a:endParaRPr>
          </a:p>
          <a:p>
            <a:r>
              <a:rPr lang="sv-SE" altLang="sv-SE" sz="1800" dirty="0" err="1">
                <a:latin typeface="Tahoma" panose="020B0604030504040204" pitchFamily="34" charset="0"/>
                <a:ea typeface="Tahoma" panose="020B0604030504040204" pitchFamily="34" charset="0"/>
                <a:cs typeface="Tahoma" panose="020B0604030504040204" pitchFamily="34" charset="0"/>
              </a:rPr>
              <a:t>Cost</a:t>
            </a:r>
            <a:r>
              <a:rPr lang="sv-SE" altLang="sv-SE" sz="1800" dirty="0">
                <a:latin typeface="Tahoma" panose="020B0604030504040204" pitchFamily="34" charset="0"/>
                <a:ea typeface="Tahoma" panose="020B0604030504040204" pitchFamily="34" charset="0"/>
                <a:cs typeface="Tahoma" panose="020B0604030504040204" pitchFamily="34" charset="0"/>
              </a:rPr>
              <a:t>-benefit </a:t>
            </a:r>
            <a:r>
              <a:rPr lang="sv-SE" altLang="sv-SE" sz="1800" dirty="0" err="1">
                <a:latin typeface="Tahoma" panose="020B0604030504040204" pitchFamily="34" charset="0"/>
                <a:ea typeface="Tahoma" panose="020B0604030504040204" pitchFamily="34" charset="0"/>
                <a:cs typeface="Tahoma" panose="020B0604030504040204" pitchFamily="34" charset="0"/>
              </a:rPr>
              <a:t>analysis</a:t>
            </a:r>
            <a:endParaRPr lang="sv-SE" altLang="sv-SE" sz="1800" dirty="0">
              <a:latin typeface="Tahoma" panose="020B0604030504040204" pitchFamily="34" charset="0"/>
              <a:ea typeface="Tahoma" panose="020B0604030504040204" pitchFamily="34" charset="0"/>
              <a:cs typeface="Tahoma" panose="020B0604030504040204" pitchFamily="34" charset="0"/>
            </a:endParaRPr>
          </a:p>
          <a:p>
            <a:r>
              <a:rPr lang="sv-SE" altLang="sv-SE" sz="1800" dirty="0">
                <a:latin typeface="Tahoma" panose="020B0604030504040204" pitchFamily="34" charset="0"/>
                <a:ea typeface="Tahoma" panose="020B0604030504040204" pitchFamily="34" charset="0"/>
                <a:cs typeface="Tahoma" panose="020B0604030504040204" pitchFamily="34" charset="0"/>
              </a:rPr>
              <a:t>Business system for terminology </a:t>
            </a:r>
            <a:r>
              <a:rPr lang="sv-SE" altLang="sv-SE" sz="1800" dirty="0" err="1">
                <a:latin typeface="Tahoma" panose="020B0604030504040204" pitchFamily="34" charset="0"/>
                <a:ea typeface="Tahoma" panose="020B0604030504040204" pitchFamily="34" charset="0"/>
                <a:cs typeface="Tahoma" panose="020B0604030504040204" pitchFamily="34" charset="0"/>
              </a:rPr>
              <a:t>work</a:t>
            </a:r>
            <a:r>
              <a:rPr lang="sv-SE" altLang="sv-SE" sz="1800" dirty="0">
                <a:latin typeface="Tahoma" panose="020B0604030504040204" pitchFamily="34" charset="0"/>
                <a:ea typeface="Tahoma" panose="020B0604030504040204" pitchFamily="34" charset="0"/>
                <a:cs typeface="Tahoma" panose="020B0604030504040204" pitchFamily="34" charset="0"/>
              </a:rPr>
              <a:t>:</a:t>
            </a:r>
          </a:p>
          <a:p>
            <a:pPr lvl="1"/>
            <a:r>
              <a:rPr lang="sv-SE" altLang="sv-SE" dirty="0" err="1">
                <a:latin typeface="Tahoma" panose="020B0604030504040204" pitchFamily="34" charset="0"/>
                <a:ea typeface="Tahoma" panose="020B0604030504040204" pitchFamily="34" charset="0"/>
                <a:cs typeface="Tahoma" panose="020B0604030504040204" pitchFamily="34" charset="0"/>
              </a:rPr>
              <a:t>domain-specific</a:t>
            </a:r>
            <a:r>
              <a:rPr lang="sv-SE" altLang="sv-SE" dirty="0">
                <a:latin typeface="Tahoma" panose="020B0604030504040204" pitchFamily="34" charset="0"/>
                <a:ea typeface="Tahoma" panose="020B0604030504040204" pitchFamily="34" charset="0"/>
                <a:cs typeface="Tahoma" panose="020B0604030504040204" pitchFamily="34" charset="0"/>
              </a:rPr>
              <a:t> </a:t>
            </a:r>
            <a:r>
              <a:rPr lang="sv-SE" altLang="sv-SE" dirty="0" err="1">
                <a:latin typeface="Tahoma" panose="020B0604030504040204" pitchFamily="34" charset="0"/>
                <a:ea typeface="Tahoma" panose="020B0604030504040204" pitchFamily="34" charset="0"/>
                <a:cs typeface="Tahoma" panose="020B0604030504040204" pitchFamily="34" charset="0"/>
              </a:rPr>
              <a:t>concept</a:t>
            </a:r>
            <a:r>
              <a:rPr lang="sv-SE" altLang="sv-SE" dirty="0">
                <a:latin typeface="Tahoma" panose="020B0604030504040204" pitchFamily="34" charset="0"/>
                <a:ea typeface="Tahoma" panose="020B0604030504040204" pitchFamily="34" charset="0"/>
                <a:cs typeface="Tahoma" panose="020B0604030504040204" pitchFamily="34" charset="0"/>
              </a:rPr>
              <a:t> </a:t>
            </a:r>
            <a:r>
              <a:rPr lang="sv-SE" altLang="sv-SE" dirty="0" err="1">
                <a:latin typeface="Tahoma" panose="020B0604030504040204" pitchFamily="34" charset="0"/>
                <a:ea typeface="Tahoma" panose="020B0604030504040204" pitchFamily="34" charset="0"/>
                <a:cs typeface="Tahoma" panose="020B0604030504040204" pitchFamily="34" charset="0"/>
              </a:rPr>
              <a:t>model</a:t>
            </a:r>
            <a:endParaRPr lang="sv-SE" altLang="sv-SE" dirty="0">
              <a:latin typeface="Tahoma" panose="020B0604030504040204" pitchFamily="34" charset="0"/>
              <a:ea typeface="Tahoma" panose="020B0604030504040204" pitchFamily="34" charset="0"/>
              <a:cs typeface="Tahoma" panose="020B0604030504040204" pitchFamily="34" charset="0"/>
            </a:endParaRPr>
          </a:p>
          <a:p>
            <a:pPr lvl="1"/>
            <a:r>
              <a:rPr lang="sv-SE" altLang="sv-SE" dirty="0">
                <a:latin typeface="Tahoma" panose="020B0604030504040204" pitchFamily="34" charset="0"/>
                <a:ea typeface="Tahoma" panose="020B0604030504040204" pitchFamily="34" charset="0"/>
                <a:cs typeface="Tahoma" panose="020B0604030504040204" pitchFamily="34" charset="0"/>
              </a:rPr>
              <a:t>information and data </a:t>
            </a:r>
            <a:r>
              <a:rPr lang="sv-SE" altLang="sv-SE" dirty="0" err="1">
                <a:latin typeface="Tahoma" panose="020B0604030504040204" pitchFamily="34" charset="0"/>
                <a:ea typeface="Tahoma" panose="020B0604030504040204" pitchFamily="34" charset="0"/>
                <a:cs typeface="Tahoma" panose="020B0604030504040204" pitchFamily="34" charset="0"/>
              </a:rPr>
              <a:t>model</a:t>
            </a:r>
            <a:r>
              <a:rPr lang="sv-SE" altLang="sv-SE" dirty="0">
                <a:latin typeface="Tahoma" panose="020B0604030504040204" pitchFamily="34" charset="0"/>
                <a:ea typeface="Tahoma" panose="020B0604030504040204" pitchFamily="34" charset="0"/>
                <a:cs typeface="Tahoma" panose="020B0604030504040204" pitchFamily="34" charset="0"/>
              </a:rPr>
              <a:t> for </a:t>
            </a:r>
            <a:r>
              <a:rPr lang="sv-SE" altLang="sv-SE" dirty="0" err="1">
                <a:latin typeface="Tahoma" panose="020B0604030504040204" pitchFamily="34" charset="0"/>
                <a:ea typeface="Tahoma" panose="020B0604030504040204" pitchFamily="34" charset="0"/>
                <a:cs typeface="Tahoma" panose="020B0604030504040204" pitchFamily="34" charset="0"/>
              </a:rPr>
              <a:t>representing</a:t>
            </a:r>
            <a:r>
              <a:rPr lang="sv-SE" altLang="sv-SE" dirty="0">
                <a:latin typeface="Tahoma" panose="020B0604030504040204" pitchFamily="34" charset="0"/>
                <a:ea typeface="Tahoma" panose="020B0604030504040204" pitchFamily="34" charset="0"/>
                <a:cs typeface="Tahoma" panose="020B0604030504040204" pitchFamily="34" charset="0"/>
              </a:rPr>
              <a:t> and </a:t>
            </a:r>
            <a:r>
              <a:rPr lang="sv-SE" altLang="sv-SE" dirty="0" err="1">
                <a:latin typeface="Tahoma" panose="020B0604030504040204" pitchFamily="34" charset="0"/>
                <a:ea typeface="Tahoma" panose="020B0604030504040204" pitchFamily="34" charset="0"/>
                <a:cs typeface="Tahoma" panose="020B0604030504040204" pitchFamily="34" charset="0"/>
              </a:rPr>
              <a:t>transferring</a:t>
            </a:r>
            <a:r>
              <a:rPr lang="sv-SE" altLang="sv-SE" dirty="0">
                <a:latin typeface="Tahoma" panose="020B0604030504040204" pitchFamily="34" charset="0"/>
                <a:ea typeface="Tahoma" panose="020B0604030504040204" pitchFamily="34" charset="0"/>
                <a:cs typeface="Tahoma" panose="020B0604030504040204" pitchFamily="34" charset="0"/>
              </a:rPr>
              <a:t> terminology data</a:t>
            </a:r>
          </a:p>
          <a:p>
            <a:pPr lvl="1"/>
            <a:r>
              <a:rPr lang="sv-SE" altLang="sv-SE" dirty="0">
                <a:latin typeface="Tahoma" panose="020B0604030504040204" pitchFamily="34" charset="0"/>
                <a:ea typeface="Tahoma" panose="020B0604030504040204" pitchFamily="34" charset="0"/>
                <a:cs typeface="Tahoma" panose="020B0604030504040204" pitchFamily="34" charset="0"/>
              </a:rPr>
              <a:t>process and </a:t>
            </a:r>
            <a:r>
              <a:rPr lang="sv-SE" altLang="sv-SE" dirty="0" err="1">
                <a:latin typeface="Tahoma" panose="020B0604030504040204" pitchFamily="34" charset="0"/>
                <a:ea typeface="Tahoma" panose="020B0604030504040204" pitchFamily="34" charset="0"/>
                <a:cs typeface="Tahoma" panose="020B0604030504040204" pitchFamily="34" charset="0"/>
              </a:rPr>
              <a:t>activity</a:t>
            </a:r>
            <a:r>
              <a:rPr lang="sv-SE" altLang="sv-SE" dirty="0">
                <a:latin typeface="Tahoma" panose="020B0604030504040204" pitchFamily="34" charset="0"/>
                <a:ea typeface="Tahoma" panose="020B0604030504040204" pitchFamily="34" charset="0"/>
                <a:cs typeface="Tahoma" panose="020B0604030504040204" pitchFamily="34" charset="0"/>
              </a:rPr>
              <a:t> </a:t>
            </a:r>
            <a:r>
              <a:rPr lang="sv-SE" altLang="sv-SE" dirty="0" err="1">
                <a:latin typeface="Tahoma" panose="020B0604030504040204" pitchFamily="34" charset="0"/>
                <a:ea typeface="Tahoma" panose="020B0604030504040204" pitchFamily="34" charset="0"/>
                <a:cs typeface="Tahoma" panose="020B0604030504040204" pitchFamily="34" charset="0"/>
              </a:rPr>
              <a:t>descriptions</a:t>
            </a:r>
            <a:endParaRPr lang="sv-SE" altLang="sv-SE" dirty="0">
              <a:latin typeface="Tahoma" panose="020B0604030504040204" pitchFamily="34" charset="0"/>
              <a:ea typeface="Tahoma" panose="020B0604030504040204" pitchFamily="34" charset="0"/>
              <a:cs typeface="Tahoma" panose="020B0604030504040204" pitchFamily="34" charset="0"/>
            </a:endParaRPr>
          </a:p>
          <a:p>
            <a:pPr lvl="1"/>
            <a:r>
              <a:rPr lang="sv-SE" altLang="sv-SE" dirty="0" err="1">
                <a:latin typeface="Tahoma" panose="020B0604030504040204" pitchFamily="34" charset="0"/>
                <a:ea typeface="Tahoma" panose="020B0604030504040204" pitchFamily="34" charset="0"/>
                <a:cs typeface="Tahoma" panose="020B0604030504040204" pitchFamily="34" charset="0"/>
              </a:rPr>
              <a:t>descriptions</a:t>
            </a:r>
            <a:r>
              <a:rPr lang="sv-SE" altLang="sv-SE" dirty="0">
                <a:latin typeface="Tahoma" panose="020B0604030504040204" pitchFamily="34" charset="0"/>
                <a:ea typeface="Tahoma" panose="020B0604030504040204" pitchFamily="34" charset="0"/>
                <a:cs typeface="Tahoma" panose="020B0604030504040204" pitchFamily="34" charset="0"/>
              </a:rPr>
              <a:t> of organisation, roles, </a:t>
            </a:r>
            <a:r>
              <a:rPr lang="sv-SE" altLang="sv-SE" dirty="0" err="1">
                <a:latin typeface="Tahoma" panose="020B0604030504040204" pitchFamily="34" charset="0"/>
                <a:ea typeface="Tahoma" panose="020B0604030504040204" pitchFamily="34" charset="0"/>
                <a:cs typeface="Tahoma" panose="020B0604030504040204" pitchFamily="34" charset="0"/>
              </a:rPr>
              <a:t>competencies</a:t>
            </a:r>
            <a:r>
              <a:rPr lang="sv-SE" altLang="sv-SE" dirty="0">
                <a:latin typeface="Tahoma" panose="020B0604030504040204" pitchFamily="34" charset="0"/>
                <a:ea typeface="Tahoma" panose="020B0604030504040204" pitchFamily="34" charset="0"/>
                <a:cs typeface="Tahoma" panose="020B0604030504040204" pitchFamily="34" charset="0"/>
              </a:rPr>
              <a:t> and </a:t>
            </a:r>
            <a:r>
              <a:rPr lang="sv-SE" altLang="sv-SE" dirty="0" err="1">
                <a:latin typeface="Tahoma" panose="020B0604030504040204" pitchFamily="34" charset="0"/>
                <a:ea typeface="Tahoma" panose="020B0604030504040204" pitchFamily="34" charset="0"/>
                <a:cs typeface="Tahoma" panose="020B0604030504040204" pitchFamily="34" charset="0"/>
              </a:rPr>
              <a:t>approaches</a:t>
            </a:r>
            <a:endParaRPr lang="sv-SE" altLang="sv-SE" dirty="0">
              <a:latin typeface="Tahoma" panose="020B0604030504040204" pitchFamily="34" charset="0"/>
              <a:ea typeface="Tahoma" panose="020B0604030504040204" pitchFamily="34" charset="0"/>
              <a:cs typeface="Tahoma" panose="020B0604030504040204" pitchFamily="34" charset="0"/>
            </a:endParaRPr>
          </a:p>
          <a:p>
            <a:pPr lvl="1"/>
            <a:r>
              <a:rPr lang="sv-SE" altLang="sv-SE" dirty="0">
                <a:latin typeface="Tahoma" panose="020B0604030504040204" pitchFamily="34" charset="0"/>
                <a:ea typeface="Tahoma" panose="020B0604030504040204" pitchFamily="34" charset="0"/>
                <a:cs typeface="Tahoma" panose="020B0604030504040204" pitchFamily="34" charset="0"/>
              </a:rPr>
              <a:t>IT-support, </a:t>
            </a:r>
            <a:r>
              <a:rPr lang="sv-SE" altLang="sv-SE" dirty="0" err="1">
                <a:latin typeface="Tahoma" panose="020B0604030504040204" pitchFamily="34" charset="0"/>
                <a:ea typeface="Tahoma" panose="020B0604030504040204" pitchFamily="34" charset="0"/>
                <a:cs typeface="Tahoma" panose="020B0604030504040204" pitchFamily="34" charset="0"/>
              </a:rPr>
              <a:t>prototypes</a:t>
            </a:r>
            <a:r>
              <a:rPr lang="sv-SE" altLang="sv-SE" dirty="0">
                <a:latin typeface="Tahoma" panose="020B0604030504040204" pitchFamily="34" charset="0"/>
                <a:ea typeface="Tahoma" panose="020B0604030504040204" pitchFamily="34" charset="0"/>
                <a:cs typeface="Tahoma" panose="020B0604030504040204" pitchFamily="34" charset="0"/>
              </a:rPr>
              <a:t> and </a:t>
            </a:r>
            <a:r>
              <a:rPr lang="sv-SE" altLang="sv-SE" dirty="0" err="1">
                <a:latin typeface="Tahoma" panose="020B0604030504040204" pitchFamily="34" charset="0"/>
                <a:ea typeface="Tahoma" panose="020B0604030504040204" pitchFamily="34" charset="0"/>
                <a:cs typeface="Tahoma" panose="020B0604030504040204" pitchFamily="34" charset="0"/>
              </a:rPr>
              <a:t>demands</a:t>
            </a:r>
            <a:r>
              <a:rPr lang="sv-SE" altLang="sv-SE" dirty="0">
                <a:latin typeface="Tahoma" panose="020B0604030504040204" pitchFamily="34" charset="0"/>
                <a:ea typeface="Tahoma" panose="020B0604030504040204" pitchFamily="34" charset="0"/>
                <a:cs typeface="Tahoma" panose="020B0604030504040204" pitchFamily="34" charset="0"/>
              </a:rPr>
              <a:t> for </a:t>
            </a:r>
            <a:r>
              <a:rPr lang="sv-SE" altLang="sv-SE" dirty="0" err="1">
                <a:latin typeface="Tahoma" panose="020B0604030504040204" pitchFamily="34" charset="0"/>
                <a:ea typeface="Tahoma" panose="020B0604030504040204" pitchFamily="34" charset="0"/>
                <a:cs typeface="Tahoma" panose="020B0604030504040204" pitchFamily="34" charset="0"/>
              </a:rPr>
              <a:t>developing</a:t>
            </a:r>
            <a:r>
              <a:rPr lang="sv-SE" altLang="sv-SE" dirty="0">
                <a:latin typeface="Tahoma" panose="020B0604030504040204" pitchFamily="34" charset="0"/>
                <a:ea typeface="Tahoma" panose="020B0604030504040204" pitchFamily="34" charset="0"/>
                <a:cs typeface="Tahoma" panose="020B0604030504040204" pitchFamily="34" charset="0"/>
              </a:rPr>
              <a:t>, </a:t>
            </a:r>
            <a:r>
              <a:rPr lang="sv-SE" altLang="sv-SE" dirty="0" err="1">
                <a:latin typeface="Tahoma" panose="020B0604030504040204" pitchFamily="34" charset="0"/>
                <a:ea typeface="Tahoma" panose="020B0604030504040204" pitchFamily="34" charset="0"/>
                <a:cs typeface="Tahoma" panose="020B0604030504040204" pitchFamily="34" charset="0"/>
              </a:rPr>
              <a:t>storing</a:t>
            </a:r>
            <a:r>
              <a:rPr lang="sv-SE" altLang="sv-SE" dirty="0">
                <a:latin typeface="Tahoma" panose="020B0604030504040204" pitchFamily="34" charset="0"/>
                <a:ea typeface="Tahoma" panose="020B0604030504040204" pitchFamily="34" charset="0"/>
                <a:cs typeface="Tahoma" panose="020B0604030504040204" pitchFamily="34" charset="0"/>
              </a:rPr>
              <a:t> and presenting terms and concepts</a:t>
            </a:r>
          </a:p>
          <a:p>
            <a:pPr lvl="1"/>
            <a:r>
              <a:rPr lang="sv-SE" altLang="sv-SE" dirty="0" err="1">
                <a:latin typeface="Tahoma" panose="020B0604030504040204" pitchFamily="34" charset="0"/>
                <a:ea typeface="Tahoma" panose="020B0604030504040204" pitchFamily="34" charset="0"/>
                <a:cs typeface="Tahoma" panose="020B0604030504040204" pitchFamily="34" charset="0"/>
              </a:rPr>
              <a:t>documentation</a:t>
            </a:r>
            <a:r>
              <a:rPr lang="sv-SE" altLang="sv-SE" dirty="0">
                <a:latin typeface="Tahoma" panose="020B0604030504040204" pitchFamily="34" charset="0"/>
                <a:ea typeface="Tahoma" panose="020B0604030504040204" pitchFamily="34" charset="0"/>
                <a:cs typeface="Tahoma" panose="020B0604030504040204" pitchFamily="34" charset="0"/>
              </a:rPr>
              <a:t> for </a:t>
            </a:r>
            <a:r>
              <a:rPr lang="sv-SE" altLang="sv-SE" dirty="0" err="1">
                <a:latin typeface="Tahoma" panose="020B0604030504040204" pitchFamily="34" charset="0"/>
                <a:ea typeface="Tahoma" panose="020B0604030504040204" pitchFamily="34" charset="0"/>
                <a:cs typeface="Tahoma" panose="020B0604030504040204" pitchFamily="34" charset="0"/>
              </a:rPr>
              <a:t>training</a:t>
            </a:r>
            <a:r>
              <a:rPr lang="sv-SE" altLang="sv-SE" dirty="0">
                <a:latin typeface="Tahoma" panose="020B0604030504040204" pitchFamily="34" charset="0"/>
                <a:ea typeface="Tahoma" panose="020B0604030504040204" pitchFamily="34" charset="0"/>
                <a:cs typeface="Tahoma" panose="020B0604030504040204" pitchFamily="34" charset="0"/>
              </a:rPr>
              <a:t>, information, </a:t>
            </a:r>
            <a:r>
              <a:rPr lang="sv-SE" altLang="sv-SE" dirty="0" err="1">
                <a:latin typeface="Tahoma" panose="020B0604030504040204" pitchFamily="34" charset="0"/>
                <a:ea typeface="Tahoma" panose="020B0604030504040204" pitchFamily="34" charset="0"/>
                <a:cs typeface="Tahoma" panose="020B0604030504040204" pitchFamily="34" charset="0"/>
              </a:rPr>
              <a:t>running</a:t>
            </a:r>
            <a:r>
              <a:rPr lang="sv-SE" altLang="sv-SE" dirty="0">
                <a:latin typeface="Tahoma" panose="020B0604030504040204" pitchFamily="34" charset="0"/>
                <a:ea typeface="Tahoma" panose="020B0604030504040204" pitchFamily="34" charset="0"/>
                <a:cs typeface="Tahoma" panose="020B0604030504040204" pitchFamily="34" charset="0"/>
              </a:rPr>
              <a:t> and support of the system.</a:t>
            </a:r>
          </a:p>
          <a:p>
            <a:r>
              <a:rPr lang="sv-SE" altLang="sv-SE" sz="1800" dirty="0">
                <a:latin typeface="Tahoma" panose="020B0604030504040204" pitchFamily="34" charset="0"/>
                <a:ea typeface="Tahoma" panose="020B0604030504040204" pitchFamily="34" charset="0"/>
                <a:cs typeface="Tahoma" panose="020B0604030504040204" pitchFamily="34" charset="0"/>
              </a:rPr>
              <a:t>Organisation: terminology </a:t>
            </a:r>
            <a:r>
              <a:rPr lang="sv-SE" altLang="sv-SE" sz="1800" dirty="0" err="1">
                <a:latin typeface="Tahoma" panose="020B0604030504040204" pitchFamily="34" charset="0"/>
                <a:ea typeface="Tahoma" panose="020B0604030504040204" pitchFamily="34" charset="0"/>
                <a:cs typeface="Tahoma" panose="020B0604030504040204" pitchFamily="34" charset="0"/>
              </a:rPr>
              <a:t>responsibles</a:t>
            </a:r>
            <a:r>
              <a:rPr lang="sv-SE" altLang="sv-SE" sz="1800" dirty="0">
                <a:latin typeface="Tahoma" panose="020B0604030504040204" pitchFamily="34" charset="0"/>
                <a:ea typeface="Tahoma" panose="020B0604030504040204" pitchFamily="34" charset="0"/>
                <a:cs typeface="Tahoma" panose="020B0604030504040204" pitchFamily="34" charset="0"/>
              </a:rPr>
              <a:t> per </a:t>
            </a:r>
            <a:r>
              <a:rPr lang="sv-SE" altLang="sv-SE" sz="1800" dirty="0" err="1">
                <a:latin typeface="Tahoma" panose="020B0604030504040204" pitchFamily="34" charset="0"/>
                <a:ea typeface="Tahoma" panose="020B0604030504040204" pitchFamily="34" charset="0"/>
                <a:cs typeface="Tahoma" panose="020B0604030504040204" pitchFamily="34" charset="0"/>
              </a:rPr>
              <a:t>domain</a:t>
            </a:r>
            <a:r>
              <a:rPr lang="sv-SE" altLang="sv-SE" sz="1800" dirty="0">
                <a:latin typeface="Tahoma" panose="020B0604030504040204" pitchFamily="34" charset="0"/>
                <a:ea typeface="Tahoma" panose="020B0604030504040204" pitchFamily="34" charset="0"/>
                <a:cs typeface="Tahoma" panose="020B0604030504040204" pitchFamily="34" charset="0"/>
              </a:rPr>
              <a:t> + terminology </a:t>
            </a:r>
            <a:r>
              <a:rPr lang="sv-SE" altLang="sv-SE" sz="1800" dirty="0" err="1">
                <a:latin typeface="Tahoma" panose="020B0604030504040204" pitchFamily="34" charset="0"/>
                <a:ea typeface="Tahoma" panose="020B0604030504040204" pitchFamily="34" charset="0"/>
                <a:cs typeface="Tahoma" panose="020B0604030504040204" pitchFamily="34" charset="0"/>
              </a:rPr>
              <a:t>group</a:t>
            </a:r>
            <a:r>
              <a:rPr lang="sv-SE" altLang="sv-SE" sz="1800" dirty="0">
                <a:latin typeface="Tahoma" panose="020B0604030504040204" pitchFamily="34" charset="0"/>
                <a:ea typeface="Tahoma" panose="020B0604030504040204" pitchFamily="34" charset="0"/>
                <a:cs typeface="Tahoma" panose="020B0604030504040204" pitchFamily="34" charset="0"/>
              </a:rPr>
              <a:t> (</a:t>
            </a:r>
            <a:r>
              <a:rPr lang="sv-SE" altLang="sv-SE" sz="1800" dirty="0" err="1">
                <a:latin typeface="Tahoma" panose="020B0604030504040204" pitchFamily="34" charset="0"/>
                <a:ea typeface="Tahoma" panose="020B0604030504040204" pitchFamily="34" charset="0"/>
                <a:cs typeface="Tahoma" panose="020B0604030504040204" pitchFamily="34" charset="0"/>
              </a:rPr>
              <a:t>responsible</a:t>
            </a:r>
            <a:r>
              <a:rPr lang="sv-SE" altLang="sv-SE" sz="1800" dirty="0">
                <a:latin typeface="Tahoma" panose="020B0604030504040204" pitchFamily="34" charset="0"/>
                <a:ea typeface="Tahoma" panose="020B0604030504040204" pitchFamily="34" charset="0"/>
                <a:cs typeface="Tahoma" panose="020B0604030504040204" pitchFamily="34" charset="0"/>
              </a:rPr>
              <a:t> for support and IT-support)</a:t>
            </a:r>
          </a:p>
          <a:p>
            <a:r>
              <a:rPr lang="sv-SE" altLang="sv-SE" sz="1800" dirty="0" err="1">
                <a:latin typeface="Tahoma" panose="020B0604030504040204" pitchFamily="34" charset="0"/>
                <a:ea typeface="Tahoma" panose="020B0604030504040204" pitchFamily="34" charset="0"/>
                <a:cs typeface="Tahoma" panose="020B0604030504040204" pitchFamily="34" charset="0"/>
              </a:rPr>
              <a:t>Turned</a:t>
            </a:r>
            <a:r>
              <a:rPr lang="sv-SE" altLang="sv-SE" sz="1800" dirty="0">
                <a:latin typeface="Tahoma" panose="020B0604030504040204" pitchFamily="34" charset="0"/>
                <a:ea typeface="Tahoma" panose="020B0604030504040204" pitchFamily="34" charset="0"/>
                <a:cs typeface="Tahoma" panose="020B0604030504040204" pitchFamily="34" charset="0"/>
              </a:rPr>
              <a:t> down in 2007, </a:t>
            </a:r>
            <a:r>
              <a:rPr lang="sv-SE" altLang="sv-SE" sz="1800" dirty="0" err="1">
                <a:latin typeface="Tahoma" panose="020B0604030504040204" pitchFamily="34" charset="0"/>
                <a:ea typeface="Tahoma" panose="020B0604030504040204" pitchFamily="34" charset="0"/>
                <a:cs typeface="Tahoma" panose="020B0604030504040204" pitchFamily="34" charset="0"/>
              </a:rPr>
              <a:t>but</a:t>
            </a:r>
            <a:r>
              <a:rPr lang="sv-SE" altLang="sv-SE" sz="1800" dirty="0">
                <a:latin typeface="Tahoma" panose="020B0604030504040204" pitchFamily="34" charset="0"/>
                <a:ea typeface="Tahoma" panose="020B0604030504040204" pitchFamily="34" charset="0"/>
                <a:cs typeface="Tahoma" panose="020B0604030504040204" pitchFamily="34" charset="0"/>
              </a:rPr>
              <a:t> </a:t>
            </a:r>
            <a:r>
              <a:rPr lang="sv-SE" altLang="sv-SE" sz="1800" dirty="0" err="1">
                <a:latin typeface="Tahoma" panose="020B0604030504040204" pitchFamily="34" charset="0"/>
                <a:ea typeface="Tahoma" panose="020B0604030504040204" pitchFamily="34" charset="0"/>
                <a:cs typeface="Tahoma" panose="020B0604030504040204" pitchFamily="34" charset="0"/>
              </a:rPr>
              <a:t>looking</a:t>
            </a:r>
            <a:r>
              <a:rPr lang="sv-SE" altLang="sv-SE" sz="1800" dirty="0">
                <a:latin typeface="Tahoma" panose="020B0604030504040204" pitchFamily="34" charset="0"/>
                <a:ea typeface="Tahoma" panose="020B0604030504040204" pitchFamily="34" charset="0"/>
                <a:cs typeface="Tahoma" panose="020B0604030504040204" pitchFamily="34" charset="0"/>
              </a:rPr>
              <a:t> </a:t>
            </a:r>
            <a:r>
              <a:rPr lang="sv-SE" altLang="sv-SE" sz="1800" dirty="0" err="1">
                <a:latin typeface="Tahoma" panose="020B0604030504040204" pitchFamily="34" charset="0"/>
                <a:ea typeface="Tahoma" panose="020B0604030504040204" pitchFamily="34" charset="0"/>
                <a:cs typeface="Tahoma" panose="020B0604030504040204" pitchFamily="34" charset="0"/>
              </a:rPr>
              <a:t>hopeful</a:t>
            </a:r>
            <a:r>
              <a:rPr lang="sv-SE" altLang="sv-SE" sz="1800" dirty="0">
                <a:latin typeface="Tahoma" panose="020B0604030504040204" pitchFamily="34" charset="0"/>
                <a:ea typeface="Tahoma" panose="020B0604030504040204" pitchFamily="34" charset="0"/>
                <a:cs typeface="Tahoma" panose="020B0604030504040204" pitchFamily="34" charset="0"/>
              </a:rPr>
              <a:t> in 2024 ...!</a:t>
            </a:r>
          </a:p>
        </p:txBody>
      </p:sp>
      <p:pic>
        <p:nvPicPr>
          <p:cNvPr id="66562" name="Picture 2" descr="Nomenklatur. Försvarsmakten 1974">
            <a:extLst>
              <a:ext uri="{FF2B5EF4-FFF2-40B4-BE49-F238E27FC236}">
                <a16:creationId xmlns:a16="http://schemas.microsoft.com/office/drawing/2014/main" id="{5C76DF03-1D7B-D7CF-2043-183D3E70F5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56" r="25122" b="4354"/>
          <a:stretch/>
        </p:blipFill>
        <p:spPr bwMode="auto">
          <a:xfrm>
            <a:off x="9580939" y="1379091"/>
            <a:ext cx="2383970" cy="3378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44308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B9A9F0E6-FC56-4C1C-8C0D-43D3E30E7A3A}"/>
              </a:ext>
            </a:extLst>
          </p:cNvPr>
          <p:cNvSpPr>
            <a:spLocks noGrp="1" noChangeArrowheads="1"/>
          </p:cNvSpPr>
          <p:nvPr>
            <p:ph type="title" idx="4294967295"/>
          </p:nvPr>
        </p:nvSpPr>
        <p:spPr bwMode="auto">
          <a:xfrm>
            <a:off x="1450975" y="272556"/>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algn="l" eaLnBrk="1" hangingPunct="1"/>
            <a:r>
              <a:rPr lang="sv-SE" altLang="sv-SE" sz="3200" b="1" dirty="0" err="1">
                <a:solidFill>
                  <a:schemeClr val="tx1"/>
                </a:solidFill>
                <a:ea typeface="+mn-ea"/>
                <a:cs typeface="+mn-cs"/>
              </a:rPr>
              <a:t>Organization</a:t>
            </a:r>
            <a:r>
              <a:rPr lang="sv-SE" altLang="sv-SE" sz="3200" b="1" dirty="0">
                <a:solidFill>
                  <a:schemeClr val="tx1"/>
                </a:solidFill>
                <a:ea typeface="+mn-ea"/>
                <a:cs typeface="+mn-cs"/>
              </a:rPr>
              <a:t> </a:t>
            </a:r>
            <a:r>
              <a:rPr lang="sv-SE" altLang="sv-SE" sz="3200" b="1" dirty="0" err="1">
                <a:solidFill>
                  <a:schemeClr val="tx1"/>
                </a:solidFill>
                <a:ea typeface="+mn-ea"/>
                <a:cs typeface="+mn-cs"/>
              </a:rPr>
              <a:t>model</a:t>
            </a:r>
            <a:endParaRPr lang="sv-SE" altLang="sv-SE" sz="3200" b="1" dirty="0">
              <a:solidFill>
                <a:schemeClr val="tx1"/>
              </a:solidFill>
              <a:ea typeface="+mn-ea"/>
              <a:cs typeface="+mn-cs"/>
            </a:endParaRPr>
          </a:p>
        </p:txBody>
      </p:sp>
      <p:pic>
        <p:nvPicPr>
          <p:cNvPr id="3" name="Bildobjekt 2">
            <a:extLst>
              <a:ext uri="{FF2B5EF4-FFF2-40B4-BE49-F238E27FC236}">
                <a16:creationId xmlns:a16="http://schemas.microsoft.com/office/drawing/2014/main" id="{C655A7E3-E736-300A-05CC-7A12D42213C9}"/>
              </a:ext>
            </a:extLst>
          </p:cNvPr>
          <p:cNvPicPr>
            <a:picLocks noChangeAspect="1"/>
          </p:cNvPicPr>
          <p:nvPr/>
        </p:nvPicPr>
        <p:blipFill>
          <a:blip r:embed="rId2"/>
          <a:stretch>
            <a:fillRect/>
          </a:stretch>
        </p:blipFill>
        <p:spPr>
          <a:xfrm>
            <a:off x="1450975" y="1313826"/>
            <a:ext cx="6751602" cy="4937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62859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B9A9F0E6-FC56-4C1C-8C0D-43D3E30E7A3A}"/>
              </a:ext>
            </a:extLst>
          </p:cNvPr>
          <p:cNvSpPr>
            <a:spLocks noGrp="1" noChangeArrowheads="1"/>
          </p:cNvSpPr>
          <p:nvPr>
            <p:ph type="title" idx="4294967295"/>
          </p:nvPr>
        </p:nvSpPr>
        <p:spPr bwMode="auto">
          <a:xfrm>
            <a:off x="1450975" y="28318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algn="l" eaLnBrk="1" hangingPunct="1"/>
            <a:r>
              <a:rPr lang="sv-SE" altLang="sv-SE" sz="3200" b="1" dirty="0">
                <a:solidFill>
                  <a:schemeClr val="tx1"/>
                </a:solidFill>
                <a:ea typeface="+mn-ea"/>
                <a:cs typeface="+mn-cs"/>
              </a:rPr>
              <a:t>Term record </a:t>
            </a:r>
            <a:r>
              <a:rPr lang="sv-SE" altLang="sv-SE" sz="3200" b="1" dirty="0" err="1">
                <a:solidFill>
                  <a:schemeClr val="tx1"/>
                </a:solidFill>
                <a:ea typeface="+mn-ea"/>
                <a:cs typeface="+mn-cs"/>
              </a:rPr>
              <a:t>life</a:t>
            </a:r>
            <a:r>
              <a:rPr lang="sv-SE" altLang="sv-SE" sz="3200" b="1" dirty="0">
                <a:solidFill>
                  <a:schemeClr val="tx1"/>
                </a:solidFill>
                <a:ea typeface="+mn-ea"/>
                <a:cs typeface="+mn-cs"/>
              </a:rPr>
              <a:t> </a:t>
            </a:r>
            <a:r>
              <a:rPr lang="sv-SE" altLang="sv-SE" sz="3200" b="1" dirty="0" err="1">
                <a:solidFill>
                  <a:schemeClr val="tx1"/>
                </a:solidFill>
                <a:ea typeface="+mn-ea"/>
                <a:cs typeface="+mn-cs"/>
              </a:rPr>
              <a:t>cycle</a:t>
            </a:r>
            <a:r>
              <a:rPr lang="sv-SE" altLang="sv-SE" sz="3200" b="1" dirty="0">
                <a:solidFill>
                  <a:schemeClr val="tx1"/>
                </a:solidFill>
                <a:ea typeface="+mn-ea"/>
                <a:cs typeface="+mn-cs"/>
              </a:rPr>
              <a:t> </a:t>
            </a:r>
            <a:r>
              <a:rPr lang="sv-SE" altLang="sv-SE" sz="3200" b="1" dirty="0" err="1">
                <a:solidFill>
                  <a:schemeClr val="tx1"/>
                </a:solidFill>
                <a:ea typeface="+mn-ea"/>
                <a:cs typeface="+mn-cs"/>
              </a:rPr>
              <a:t>model</a:t>
            </a:r>
            <a:r>
              <a:rPr lang="sv-SE" altLang="sv-SE" sz="3200" b="1" dirty="0">
                <a:solidFill>
                  <a:schemeClr val="tx1"/>
                </a:solidFill>
                <a:ea typeface="+mn-ea"/>
                <a:cs typeface="+mn-cs"/>
              </a:rPr>
              <a:t> (TLCM)</a:t>
            </a:r>
          </a:p>
        </p:txBody>
      </p:sp>
      <p:pic>
        <p:nvPicPr>
          <p:cNvPr id="4" name="Bildobjekt 3">
            <a:extLst>
              <a:ext uri="{FF2B5EF4-FFF2-40B4-BE49-F238E27FC236}">
                <a16:creationId xmlns:a16="http://schemas.microsoft.com/office/drawing/2014/main" id="{EDF4B166-941B-13B6-90E6-6EC79ECBDAF6}"/>
              </a:ext>
            </a:extLst>
          </p:cNvPr>
          <p:cNvPicPr>
            <a:picLocks noChangeAspect="1"/>
          </p:cNvPicPr>
          <p:nvPr/>
        </p:nvPicPr>
        <p:blipFill>
          <a:blip r:embed="rId2"/>
          <a:stretch>
            <a:fillRect/>
          </a:stretch>
        </p:blipFill>
        <p:spPr>
          <a:xfrm>
            <a:off x="1450975" y="1426188"/>
            <a:ext cx="8348662" cy="4870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59400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852564" cy="4401205"/>
          </a:xfrm>
          <a:prstGeom prst="rect">
            <a:avLst/>
          </a:prstGeom>
          <a:noFill/>
          <a:ln>
            <a:noFill/>
          </a:ln>
          <a:effectLst/>
        </p:spPr>
        <p:txBody>
          <a:bodyPr wrap="square">
            <a:spAutoFit/>
          </a:bodyPr>
          <a:lstStyle/>
          <a:p>
            <a:pPr>
              <a:defRPr/>
            </a:pPr>
            <a:r>
              <a:rPr lang="en-US" sz="2000" b="1" dirty="0"/>
              <a:t>generally-accepted terminology practices, GATP</a:t>
            </a:r>
          </a:p>
          <a:p>
            <a:pPr>
              <a:defRPr/>
            </a:pPr>
            <a:r>
              <a:rPr lang="en-US" sz="2000" dirty="0"/>
              <a:t>standards, rules, conventions and recommended</a:t>
            </a:r>
          </a:p>
          <a:p>
            <a:pPr>
              <a:defRPr/>
            </a:pPr>
            <a:r>
              <a:rPr lang="en-US" sz="2000" dirty="0"/>
              <a:t>procedures to be followed when producing</a:t>
            </a:r>
          </a:p>
          <a:p>
            <a:pPr>
              <a:defRPr/>
            </a:pPr>
            <a:r>
              <a:rPr lang="en-US" sz="2000" dirty="0" err="1"/>
              <a:t>terminographical</a:t>
            </a:r>
            <a:r>
              <a:rPr lang="en-US" sz="2000" dirty="0"/>
              <a:t> products and terminology services</a:t>
            </a:r>
          </a:p>
          <a:p>
            <a:pPr>
              <a:defRPr/>
            </a:pPr>
            <a:endParaRPr lang="en-US" sz="2000" b="1" dirty="0"/>
          </a:p>
          <a:p>
            <a:pPr marL="342900" indent="-342900">
              <a:buFont typeface="Arial" panose="020B0604020202020204" pitchFamily="34" charset="0"/>
              <a:buChar char="•"/>
              <a:defRPr/>
            </a:pPr>
            <a:r>
              <a:rPr lang="en-US" sz="2000" b="1" dirty="0"/>
              <a:t>Handbook of Terminology Management</a:t>
            </a:r>
          </a:p>
          <a:p>
            <a:pPr marL="342900" indent="-342900">
              <a:buFont typeface="Arial" panose="020B0604020202020204" pitchFamily="34" charset="0"/>
              <a:buChar char="•"/>
              <a:defRPr/>
            </a:pPr>
            <a:r>
              <a:rPr lang="en-US" sz="2000" b="1" dirty="0"/>
              <a:t>TBX (format)</a:t>
            </a:r>
          </a:p>
          <a:p>
            <a:pPr marL="342900" indent="-342900">
              <a:buFont typeface="Arial" panose="020B0604020202020204" pitchFamily="34" charset="0"/>
              <a:buChar char="•"/>
              <a:defRPr/>
            </a:pPr>
            <a:r>
              <a:rPr lang="en-US" sz="2000" b="1" dirty="0"/>
              <a:t>ISO/TC 37: ISO 704, 1087, 12620, 16642, 15188, 22128, 30042 …</a:t>
            </a:r>
          </a:p>
          <a:p>
            <a:pPr marL="342900" indent="-342900">
              <a:buFont typeface="Arial" panose="020B0604020202020204" pitchFamily="34" charset="0"/>
              <a:buChar char="•"/>
              <a:defRPr/>
            </a:pPr>
            <a:r>
              <a:rPr lang="en-US" sz="2000" b="1" dirty="0"/>
              <a:t>DTT: Terminology Best Practices 2.0</a:t>
            </a:r>
          </a:p>
          <a:p>
            <a:pPr marL="342900" indent="-342900">
              <a:buFont typeface="Arial" panose="020B0604020202020204" pitchFamily="34" charset="0"/>
              <a:buChar char="•"/>
              <a:defRPr/>
            </a:pPr>
            <a:r>
              <a:rPr lang="en-US" sz="2000" b="1" dirty="0"/>
              <a:t>TerminOrgs: Terminology Starter Guide</a:t>
            </a:r>
          </a:p>
          <a:p>
            <a:pPr marL="342900" indent="-342900">
              <a:buFont typeface="Arial" panose="020B0604020202020204" pitchFamily="34" charset="0"/>
              <a:buChar char="•"/>
              <a:defRPr/>
            </a:pPr>
            <a:r>
              <a:rPr lang="en-US" sz="2000" b="1" dirty="0"/>
              <a:t>Warburton: The Corporate Terminologist</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6364545" cy="535531"/>
          </a:xfrm>
          <a:prstGeom prst="rect">
            <a:avLst/>
          </a:prstGeom>
        </p:spPr>
        <p:txBody>
          <a:bodyPr vert="horz" lIns="0" tIns="0" rIns="0" bIns="0" rtlCol="0" anchor="b">
            <a:noAutofit/>
          </a:bodyPr>
          <a:lstStyle/>
          <a:p>
            <a:pPr>
              <a:lnSpc>
                <a:spcPct val="90000"/>
              </a:lnSpc>
              <a:spcBef>
                <a:spcPct val="0"/>
              </a:spcBef>
            </a:pPr>
            <a:r>
              <a:rPr lang="sv-SE" altLang="sv-SE" sz="3200" b="1" dirty="0" err="1">
                <a:solidFill>
                  <a:schemeClr val="tx2"/>
                </a:solidFill>
                <a:latin typeface="+mj-lt"/>
              </a:rPr>
              <a:t>Practice</a:t>
            </a:r>
            <a:r>
              <a:rPr lang="sv-SE" altLang="sv-SE" sz="3200" b="1" dirty="0">
                <a:solidFill>
                  <a:schemeClr val="tx2"/>
                </a:solidFill>
                <a:latin typeface="+mj-lt"/>
              </a:rPr>
              <a:t> and standards</a:t>
            </a:r>
          </a:p>
        </p:txBody>
      </p:sp>
    </p:spTree>
    <p:extLst>
      <p:ext uri="{BB962C8B-B14F-4D97-AF65-F5344CB8AC3E}">
        <p14:creationId xmlns:p14="http://schemas.microsoft.com/office/powerpoint/2010/main" val="228205519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8FA4E159-A311-2748-B5C4-1E1C11EF4BC4}"/>
              </a:ext>
            </a:extLst>
          </p:cNvPr>
          <p:cNvSpPr>
            <a:spLocks noChangeArrowheads="1"/>
          </p:cNvSpPr>
          <p:nvPr/>
        </p:nvSpPr>
        <p:spPr bwMode="auto">
          <a:xfrm>
            <a:off x="9448800" y="5638801"/>
            <a:ext cx="1066800" cy="914400"/>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sv-SE" altLang="sv-SE" sz="2400">
              <a:latin typeface="Bw Gradual" panose="00000500000000000000" pitchFamily="50" charset="0"/>
            </a:endParaRPr>
          </a:p>
        </p:txBody>
      </p:sp>
      <p:sp>
        <p:nvSpPr>
          <p:cNvPr id="5123" name="Rectangle 2">
            <a:extLst>
              <a:ext uri="{FF2B5EF4-FFF2-40B4-BE49-F238E27FC236}">
                <a16:creationId xmlns:a16="http://schemas.microsoft.com/office/drawing/2014/main" id="{2EB6C0ED-E5D2-B08C-EC72-58DCBF5981D4}"/>
              </a:ext>
            </a:extLst>
          </p:cNvPr>
          <p:cNvSpPr>
            <a:spLocks noChangeArrowheads="1"/>
          </p:cNvSpPr>
          <p:nvPr/>
        </p:nvSpPr>
        <p:spPr bwMode="auto">
          <a:xfrm>
            <a:off x="3429000" y="2971801"/>
            <a:ext cx="5867400" cy="19812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sv-SE" altLang="sv-SE" sz="2400">
              <a:latin typeface="Bw Gradual" panose="00000500000000000000" pitchFamily="50" charset="0"/>
            </a:endParaRPr>
          </a:p>
        </p:txBody>
      </p:sp>
      <p:sp>
        <p:nvSpPr>
          <p:cNvPr id="5124" name="Rectangle 3">
            <a:extLst>
              <a:ext uri="{FF2B5EF4-FFF2-40B4-BE49-F238E27FC236}">
                <a16:creationId xmlns:a16="http://schemas.microsoft.com/office/drawing/2014/main" id="{DBA111D1-DB61-BCEA-9BAD-4A0D6A8A8778}"/>
              </a:ext>
            </a:extLst>
          </p:cNvPr>
          <p:cNvSpPr>
            <a:spLocks noChangeArrowheads="1"/>
          </p:cNvSpPr>
          <p:nvPr/>
        </p:nvSpPr>
        <p:spPr bwMode="auto">
          <a:xfrm>
            <a:off x="5738813" y="30861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sv-SE" altLang="sv-SE" sz="2400">
              <a:latin typeface="Bw Gradual" panose="00000500000000000000" pitchFamily="50" charset="0"/>
            </a:endParaRPr>
          </a:p>
        </p:txBody>
      </p:sp>
      <p:pic>
        <p:nvPicPr>
          <p:cNvPr id="5125" name="Picture 4">
            <a:extLst>
              <a:ext uri="{FF2B5EF4-FFF2-40B4-BE49-F238E27FC236}">
                <a16:creationId xmlns:a16="http://schemas.microsoft.com/office/drawing/2014/main" id="{D33CCCCC-2AC0-4933-56AB-623DECE805D4}"/>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847851" y="709614"/>
            <a:ext cx="8424863" cy="5695950"/>
          </a:xfrm>
          <a:prstGeom prst="rect">
            <a:avLst/>
          </a:prstGeom>
          <a:noFill/>
          <a:ln>
            <a:noFill/>
          </a:ln>
          <a:effectLst/>
          <a:extLst>
            <a:ext uri="{909E8E84-426E-40DD-AFC4-6F175D3DCCD1}">
              <a14:hiddenFill xmlns:a14="http://schemas.microsoft.com/office/drawing/2010/main">
                <a:blipFill dpi="0" rotWithShape="0">
                  <a:blip>
                    <a:lum bright="3000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Text Box 5">
            <a:extLst>
              <a:ext uri="{FF2B5EF4-FFF2-40B4-BE49-F238E27FC236}">
                <a16:creationId xmlns:a16="http://schemas.microsoft.com/office/drawing/2014/main" id="{3B0E4047-3EDB-1A5E-7997-B57833F6C34C}"/>
              </a:ext>
            </a:extLst>
          </p:cNvPr>
          <p:cNvSpPr txBox="1">
            <a:spLocks noChangeArrowheads="1"/>
          </p:cNvSpPr>
          <p:nvPr/>
        </p:nvSpPr>
        <p:spPr bwMode="auto">
          <a:xfrm>
            <a:off x="177596" y="177377"/>
            <a:ext cx="8666574"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nSpc>
                <a:spcPct val="80000"/>
              </a:lnSpc>
              <a:spcBef>
                <a:spcPts val="500"/>
              </a:spcBef>
              <a:spcAft>
                <a:spcPts val="500"/>
              </a:spcAft>
              <a:buNone/>
            </a:pPr>
            <a:r>
              <a:rPr lang="sv-SE" altLang="sv-SE" b="1" dirty="0" err="1">
                <a:solidFill>
                  <a:srgbClr val="000000"/>
                </a:solidFill>
                <a:latin typeface="Bw Gradual" panose="00000500000000000000" pitchFamily="50" charset="0"/>
                <a:cs typeface="Arial" panose="020B0604020202020204" pitchFamily="34" charset="0"/>
              </a:rPr>
              <a:t>European</a:t>
            </a:r>
            <a:r>
              <a:rPr lang="sv-SE" altLang="sv-SE" b="1" dirty="0">
                <a:solidFill>
                  <a:srgbClr val="000000"/>
                </a:solidFill>
                <a:latin typeface="Bw Gradual" panose="00000500000000000000" pitchFamily="50" charset="0"/>
                <a:cs typeface="Arial" panose="020B0604020202020204" pitchFamily="34" charset="0"/>
              </a:rPr>
              <a:t> terminology </a:t>
            </a:r>
            <a:r>
              <a:rPr lang="sv-SE" altLang="sv-SE" b="1" dirty="0" err="1">
                <a:solidFill>
                  <a:srgbClr val="000000"/>
                </a:solidFill>
                <a:latin typeface="Bw Gradual" panose="00000500000000000000" pitchFamily="50" charset="0"/>
                <a:cs typeface="Arial" panose="020B0604020202020204" pitchFamily="34" charset="0"/>
              </a:rPr>
              <a:t>organizations</a:t>
            </a:r>
            <a:endParaRPr lang="sv-SE" altLang="sv-SE" b="1" dirty="0">
              <a:solidFill>
                <a:srgbClr val="000000"/>
              </a:solidFill>
              <a:latin typeface="Bw Gradual" panose="00000500000000000000" pitchFamily="50" charset="0"/>
              <a:cs typeface="Arial" panose="020B0604020202020204" pitchFamily="34" charset="0"/>
            </a:endParaRPr>
          </a:p>
        </p:txBody>
      </p:sp>
      <p:grpSp>
        <p:nvGrpSpPr>
          <p:cNvPr id="5127" name="Group 6">
            <a:extLst>
              <a:ext uri="{FF2B5EF4-FFF2-40B4-BE49-F238E27FC236}">
                <a16:creationId xmlns:a16="http://schemas.microsoft.com/office/drawing/2014/main" id="{C84D671E-71D0-9D05-E46D-B61760398538}"/>
              </a:ext>
            </a:extLst>
          </p:cNvPr>
          <p:cNvGrpSpPr>
            <a:grpSpLocks/>
          </p:cNvGrpSpPr>
          <p:nvPr/>
        </p:nvGrpSpPr>
        <p:grpSpPr bwMode="auto">
          <a:xfrm>
            <a:off x="2463801" y="1654176"/>
            <a:ext cx="9886950" cy="4391026"/>
            <a:chOff x="568" y="826"/>
            <a:chExt cx="6228" cy="2766"/>
          </a:xfrm>
        </p:grpSpPr>
        <p:sp>
          <p:nvSpPr>
            <p:cNvPr id="5180" name="Rectangle 7">
              <a:extLst>
                <a:ext uri="{FF2B5EF4-FFF2-40B4-BE49-F238E27FC236}">
                  <a16:creationId xmlns:a16="http://schemas.microsoft.com/office/drawing/2014/main" id="{31BD4BDB-6300-E547-45E0-065FEF4E6E3D}"/>
                </a:ext>
              </a:extLst>
            </p:cNvPr>
            <p:cNvSpPr>
              <a:spLocks noChangeArrowheads="1"/>
            </p:cNvSpPr>
            <p:nvPr/>
          </p:nvSpPr>
          <p:spPr bwMode="auto">
            <a:xfrm>
              <a:off x="3787" y="2961"/>
              <a:ext cx="1133"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dirty="0" err="1">
                  <a:solidFill>
                    <a:srgbClr val="000000"/>
                  </a:solidFill>
                  <a:latin typeface="Bw Gradual" panose="00000500000000000000" pitchFamily="50" charset="0"/>
                  <a:cs typeface="Arial" panose="020B0604020202020204" pitchFamily="34" charset="0"/>
                </a:rPr>
                <a:t>TermRom</a:t>
              </a:r>
              <a:r>
                <a:rPr lang="sv-SE" altLang="sv-SE" sz="1000" b="1" dirty="0">
                  <a:solidFill>
                    <a:srgbClr val="000000"/>
                  </a:solidFill>
                  <a:latin typeface="Bw Gradual" panose="00000500000000000000" pitchFamily="50" charset="0"/>
                  <a:cs typeface="Arial" panose="020B0604020202020204" pitchFamily="34" charset="0"/>
                </a:rPr>
                <a:t>, Moldova</a:t>
              </a:r>
            </a:p>
          </p:txBody>
        </p:sp>
        <p:grpSp>
          <p:nvGrpSpPr>
            <p:cNvPr id="5181" name="Group 8">
              <a:extLst>
                <a:ext uri="{FF2B5EF4-FFF2-40B4-BE49-F238E27FC236}">
                  <a16:creationId xmlns:a16="http://schemas.microsoft.com/office/drawing/2014/main" id="{432885EC-0613-D068-FF18-CF6A0A45B60F}"/>
                </a:ext>
              </a:extLst>
            </p:cNvPr>
            <p:cNvGrpSpPr>
              <a:grpSpLocks/>
            </p:cNvGrpSpPr>
            <p:nvPr/>
          </p:nvGrpSpPr>
          <p:grpSpPr bwMode="auto">
            <a:xfrm>
              <a:off x="568" y="826"/>
              <a:ext cx="6228" cy="2766"/>
              <a:chOff x="568" y="826"/>
              <a:chExt cx="6228" cy="2766"/>
            </a:xfrm>
          </p:grpSpPr>
          <p:sp>
            <p:nvSpPr>
              <p:cNvPr id="5182" name="Rectangle 9">
                <a:extLst>
                  <a:ext uri="{FF2B5EF4-FFF2-40B4-BE49-F238E27FC236}">
                    <a16:creationId xmlns:a16="http://schemas.microsoft.com/office/drawing/2014/main" id="{AEDA7CED-9391-83C9-17BE-60B8A7E6B64A}"/>
                  </a:ext>
                </a:extLst>
              </p:cNvPr>
              <p:cNvSpPr>
                <a:spLocks noChangeArrowheads="1"/>
              </p:cNvSpPr>
              <p:nvPr/>
            </p:nvSpPr>
            <p:spPr bwMode="auto">
              <a:xfrm>
                <a:off x="2536" y="2187"/>
                <a:ext cx="691"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DTT, Germany</a:t>
                </a:r>
              </a:p>
            </p:txBody>
          </p:sp>
          <p:grpSp>
            <p:nvGrpSpPr>
              <p:cNvPr id="5183" name="Group 10">
                <a:extLst>
                  <a:ext uri="{FF2B5EF4-FFF2-40B4-BE49-F238E27FC236}">
                    <a16:creationId xmlns:a16="http://schemas.microsoft.com/office/drawing/2014/main" id="{724700F9-0D6A-72FF-0793-F37543A7CE7A}"/>
                  </a:ext>
                </a:extLst>
              </p:cNvPr>
              <p:cNvGrpSpPr>
                <a:grpSpLocks/>
              </p:cNvGrpSpPr>
              <p:nvPr/>
            </p:nvGrpSpPr>
            <p:grpSpPr bwMode="auto">
              <a:xfrm>
                <a:off x="568" y="826"/>
                <a:ext cx="6228" cy="2766"/>
                <a:chOff x="568" y="826"/>
                <a:chExt cx="6228" cy="2766"/>
              </a:xfrm>
            </p:grpSpPr>
            <p:sp>
              <p:nvSpPr>
                <p:cNvPr id="5184" name="Rectangle 11">
                  <a:extLst>
                    <a:ext uri="{FF2B5EF4-FFF2-40B4-BE49-F238E27FC236}">
                      <a16:creationId xmlns:a16="http://schemas.microsoft.com/office/drawing/2014/main" id="{1C539760-36DF-E933-A135-EB1819B03958}"/>
                    </a:ext>
                  </a:extLst>
                </p:cNvPr>
                <p:cNvSpPr>
                  <a:spLocks noChangeArrowheads="1"/>
                </p:cNvSpPr>
                <p:nvPr/>
              </p:nvSpPr>
              <p:spPr bwMode="auto">
                <a:xfrm>
                  <a:off x="1831" y="2630"/>
                  <a:ext cx="929" cy="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Société française de</a:t>
                  </a:r>
                  <a:br>
                    <a:rPr lang="sv-SE" altLang="sv-SE" sz="1000" b="1">
                      <a:solidFill>
                        <a:srgbClr val="0070C0"/>
                      </a:solidFill>
                      <a:latin typeface="Bw Gradual" panose="00000500000000000000" pitchFamily="50" charset="0"/>
                      <a:cs typeface="Arial" panose="020B0604020202020204" pitchFamily="34" charset="0"/>
                    </a:rPr>
                  </a:br>
                  <a:r>
                    <a:rPr lang="sv-SE" altLang="sv-SE" sz="1000" b="1">
                      <a:solidFill>
                        <a:srgbClr val="0070C0"/>
                      </a:solidFill>
                      <a:latin typeface="Bw Gradual" panose="00000500000000000000" pitchFamily="50" charset="0"/>
                      <a:cs typeface="Arial" panose="020B0604020202020204" pitchFamily="34" charset="0"/>
                    </a:rPr>
                    <a:t>terminologie,</a:t>
                  </a:r>
                  <a:br>
                    <a:rPr lang="sv-SE" altLang="sv-SE" sz="1000" b="1">
                      <a:solidFill>
                        <a:srgbClr val="0070C0"/>
                      </a:solidFill>
                      <a:latin typeface="Bw Gradual" panose="00000500000000000000" pitchFamily="50" charset="0"/>
                      <a:cs typeface="Arial" panose="020B0604020202020204" pitchFamily="34" charset="0"/>
                    </a:rPr>
                  </a:br>
                  <a:r>
                    <a:rPr lang="sv-SE" altLang="sv-SE" sz="1000" b="1">
                      <a:solidFill>
                        <a:srgbClr val="0070C0"/>
                      </a:solidFill>
                      <a:latin typeface="Bw Gradual" panose="00000500000000000000" pitchFamily="50" charset="0"/>
                      <a:cs typeface="Arial" panose="020B0604020202020204" pitchFamily="34" charset="0"/>
                    </a:rPr>
                    <a:t>France</a:t>
                  </a:r>
                </a:p>
              </p:txBody>
            </p:sp>
            <p:grpSp>
              <p:nvGrpSpPr>
                <p:cNvPr id="5186" name="Group 13">
                  <a:extLst>
                    <a:ext uri="{FF2B5EF4-FFF2-40B4-BE49-F238E27FC236}">
                      <a16:creationId xmlns:a16="http://schemas.microsoft.com/office/drawing/2014/main" id="{D85D5A73-EED8-A4E7-D2C3-2E682012DCA4}"/>
                    </a:ext>
                  </a:extLst>
                </p:cNvPr>
                <p:cNvGrpSpPr>
                  <a:grpSpLocks/>
                </p:cNvGrpSpPr>
                <p:nvPr/>
              </p:nvGrpSpPr>
              <p:grpSpPr bwMode="auto">
                <a:xfrm>
                  <a:off x="568" y="826"/>
                  <a:ext cx="6228" cy="2766"/>
                  <a:chOff x="568" y="826"/>
                  <a:chExt cx="6228" cy="2766"/>
                </a:xfrm>
              </p:grpSpPr>
              <p:sp>
                <p:nvSpPr>
                  <p:cNvPr id="5187" name="Rectangle 14">
                    <a:extLst>
                      <a:ext uri="{FF2B5EF4-FFF2-40B4-BE49-F238E27FC236}">
                        <a16:creationId xmlns:a16="http://schemas.microsoft.com/office/drawing/2014/main" id="{24911DA4-B8F5-9C9B-8D63-8E61928320AC}"/>
                      </a:ext>
                    </a:extLst>
                  </p:cNvPr>
                  <p:cNvSpPr>
                    <a:spLocks noChangeArrowheads="1"/>
                  </p:cNvSpPr>
                  <p:nvPr/>
                </p:nvSpPr>
                <p:spPr bwMode="auto">
                  <a:xfrm>
                    <a:off x="1910" y="3067"/>
                    <a:ext cx="818"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SCATERM</a:t>
                    </a:r>
                    <a:br>
                      <a:rPr lang="sv-SE" altLang="sv-SE" sz="1000" b="1">
                        <a:solidFill>
                          <a:srgbClr val="0070C0"/>
                        </a:solidFill>
                        <a:latin typeface="Bw Gradual" panose="00000500000000000000" pitchFamily="50" charset="0"/>
                        <a:cs typeface="Arial" panose="020B0604020202020204" pitchFamily="34" charset="0"/>
                      </a:rPr>
                    </a:br>
                    <a:r>
                      <a:rPr lang="sv-SE" altLang="sv-SE" sz="1000" b="1">
                        <a:solidFill>
                          <a:srgbClr val="0070C0"/>
                        </a:solidFill>
                        <a:latin typeface="Bw Gradual" panose="00000500000000000000" pitchFamily="50" charset="0"/>
                        <a:cs typeface="Arial" panose="020B0604020202020204" pitchFamily="34" charset="0"/>
                      </a:rPr>
                      <a:t>Catalonia (Spain)</a:t>
                    </a:r>
                  </a:p>
                </p:txBody>
              </p:sp>
              <p:sp>
                <p:nvSpPr>
                  <p:cNvPr id="5188" name="Rectangle 15">
                    <a:extLst>
                      <a:ext uri="{FF2B5EF4-FFF2-40B4-BE49-F238E27FC236}">
                        <a16:creationId xmlns:a16="http://schemas.microsoft.com/office/drawing/2014/main" id="{AE5D2BF4-AEB6-F5B6-17A2-8E2BECFE04F0}"/>
                      </a:ext>
                    </a:extLst>
                  </p:cNvPr>
                  <p:cNvSpPr>
                    <a:spLocks noChangeArrowheads="1"/>
                  </p:cNvSpPr>
                  <p:nvPr/>
                </p:nvSpPr>
                <p:spPr bwMode="auto">
                  <a:xfrm>
                    <a:off x="2855" y="3022"/>
                    <a:ext cx="747"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Ass.I.Term, Italy</a:t>
                    </a:r>
                  </a:p>
                </p:txBody>
              </p:sp>
              <p:sp>
                <p:nvSpPr>
                  <p:cNvPr id="5189" name="Rectangle 16">
                    <a:extLst>
                      <a:ext uri="{FF2B5EF4-FFF2-40B4-BE49-F238E27FC236}">
                        <a16:creationId xmlns:a16="http://schemas.microsoft.com/office/drawing/2014/main" id="{5EDBE371-C472-93A9-9159-2FF7303C8078}"/>
                      </a:ext>
                    </a:extLst>
                  </p:cNvPr>
                  <p:cNvSpPr>
                    <a:spLocks noChangeArrowheads="1"/>
                  </p:cNvSpPr>
                  <p:nvPr/>
                </p:nvSpPr>
                <p:spPr bwMode="auto">
                  <a:xfrm>
                    <a:off x="3663" y="3430"/>
                    <a:ext cx="704"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ELETO, Greece</a:t>
                    </a:r>
                  </a:p>
                </p:txBody>
              </p:sp>
              <p:sp>
                <p:nvSpPr>
                  <p:cNvPr id="5190" name="Rectangle 17">
                    <a:extLst>
                      <a:ext uri="{FF2B5EF4-FFF2-40B4-BE49-F238E27FC236}">
                        <a16:creationId xmlns:a16="http://schemas.microsoft.com/office/drawing/2014/main" id="{67238B9A-0EB4-467A-122E-8C76D7DC8A3C}"/>
                      </a:ext>
                    </a:extLst>
                  </p:cNvPr>
                  <p:cNvSpPr>
                    <a:spLocks noChangeArrowheads="1"/>
                  </p:cNvSpPr>
                  <p:nvPr/>
                </p:nvSpPr>
                <p:spPr bwMode="auto">
                  <a:xfrm>
                    <a:off x="2234" y="1888"/>
                    <a:ext cx="783"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00000"/>
                        </a:solidFill>
                        <a:latin typeface="Bw Gradual" panose="00000500000000000000" pitchFamily="50" charset="0"/>
                        <a:cs typeface="Arial" panose="020B0604020202020204" pitchFamily="34" charset="0"/>
                      </a:rPr>
                      <a:t>NL-Term,</a:t>
                    </a:r>
                    <a:br>
                      <a:rPr lang="sv-SE" altLang="sv-SE" sz="1000" b="1">
                        <a:solidFill>
                          <a:srgbClr val="C00000"/>
                        </a:solidFill>
                        <a:latin typeface="Bw Gradual" panose="00000500000000000000" pitchFamily="50" charset="0"/>
                        <a:cs typeface="Arial" panose="020B0604020202020204" pitchFamily="34" charset="0"/>
                      </a:rPr>
                    </a:br>
                    <a:r>
                      <a:rPr lang="sv-SE" altLang="sv-SE" sz="1000" b="1">
                        <a:solidFill>
                          <a:srgbClr val="C00000"/>
                        </a:solidFill>
                        <a:latin typeface="Bw Gradual" panose="00000500000000000000" pitchFamily="50" charset="0"/>
                        <a:cs typeface="Arial" panose="020B0604020202020204" pitchFamily="34" charset="0"/>
                      </a:rPr>
                      <a:t>The Netherlands</a:t>
                    </a:r>
                  </a:p>
                </p:txBody>
              </p:sp>
              <p:sp>
                <p:nvSpPr>
                  <p:cNvPr id="5192" name="Rectangle 19">
                    <a:extLst>
                      <a:ext uri="{FF2B5EF4-FFF2-40B4-BE49-F238E27FC236}">
                        <a16:creationId xmlns:a16="http://schemas.microsoft.com/office/drawing/2014/main" id="{FC999F43-BE35-F3F2-A6B2-EA712D2F86A9}"/>
                      </a:ext>
                    </a:extLst>
                  </p:cNvPr>
                  <p:cNvSpPr>
                    <a:spLocks noChangeArrowheads="1"/>
                  </p:cNvSpPr>
                  <p:nvPr/>
                </p:nvSpPr>
                <p:spPr bwMode="auto">
                  <a:xfrm>
                    <a:off x="3634" y="1344"/>
                    <a:ext cx="1288"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Eesti  Keele Instituut Estonia</a:t>
                    </a:r>
                  </a:p>
                </p:txBody>
              </p:sp>
              <p:sp>
                <p:nvSpPr>
                  <p:cNvPr id="5193" name="Rectangle 20">
                    <a:extLst>
                      <a:ext uri="{FF2B5EF4-FFF2-40B4-BE49-F238E27FC236}">
                        <a16:creationId xmlns:a16="http://schemas.microsoft.com/office/drawing/2014/main" id="{27067EC2-F933-FDD7-65D1-64BA53E6587F}"/>
                      </a:ext>
                    </a:extLst>
                  </p:cNvPr>
                  <p:cNvSpPr>
                    <a:spLocks noChangeArrowheads="1"/>
                  </p:cNvSpPr>
                  <p:nvPr/>
                </p:nvSpPr>
                <p:spPr bwMode="auto">
                  <a:xfrm>
                    <a:off x="1701" y="2931"/>
                    <a:ext cx="1178"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B050"/>
                        </a:solidFill>
                        <a:latin typeface="Bw Gradual" panose="00000500000000000000" pitchFamily="50" charset="0"/>
                        <a:cs typeface="Arial" panose="020B0604020202020204" pitchFamily="34" charset="0"/>
                      </a:rPr>
                      <a:t>UZEI, Basque country (Spain)</a:t>
                    </a:r>
                  </a:p>
                </p:txBody>
              </p:sp>
              <p:sp>
                <p:nvSpPr>
                  <p:cNvPr id="5194" name="Rectangle 21">
                    <a:extLst>
                      <a:ext uri="{FF2B5EF4-FFF2-40B4-BE49-F238E27FC236}">
                        <a16:creationId xmlns:a16="http://schemas.microsoft.com/office/drawing/2014/main" id="{B77F5ABE-172D-E59F-2CF5-1B28D7629246}"/>
                      </a:ext>
                    </a:extLst>
                  </p:cNvPr>
                  <p:cNvSpPr>
                    <a:spLocks noChangeArrowheads="1"/>
                  </p:cNvSpPr>
                  <p:nvPr/>
                </p:nvSpPr>
                <p:spPr bwMode="auto">
                  <a:xfrm>
                    <a:off x="3459" y="1026"/>
                    <a:ext cx="617"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TSK, Finland</a:t>
                    </a:r>
                  </a:p>
                </p:txBody>
              </p:sp>
              <p:sp>
                <p:nvSpPr>
                  <p:cNvPr id="5195" name="Rectangle 22">
                    <a:extLst>
                      <a:ext uri="{FF2B5EF4-FFF2-40B4-BE49-F238E27FC236}">
                        <a16:creationId xmlns:a16="http://schemas.microsoft.com/office/drawing/2014/main" id="{483DEC39-4655-7152-1598-2C029883B107}"/>
                      </a:ext>
                    </a:extLst>
                  </p:cNvPr>
                  <p:cNvSpPr>
                    <a:spLocks noChangeArrowheads="1"/>
                  </p:cNvSpPr>
                  <p:nvPr/>
                </p:nvSpPr>
                <p:spPr bwMode="auto">
                  <a:xfrm>
                    <a:off x="568" y="3219"/>
                    <a:ext cx="831"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dirty="0">
                        <a:solidFill>
                          <a:srgbClr val="0070C0"/>
                        </a:solidFill>
                        <a:latin typeface="Bw Gradual" panose="00000500000000000000" pitchFamily="50" charset="0"/>
                        <a:cs typeface="Arial" panose="020B0604020202020204" pitchFamily="34" charset="0"/>
                      </a:rPr>
                      <a:t>TERMIP, Portugal</a:t>
                    </a:r>
                  </a:p>
                </p:txBody>
              </p:sp>
              <p:sp>
                <p:nvSpPr>
                  <p:cNvPr id="5196" name="Rectangle 23">
                    <a:extLst>
                      <a:ext uri="{FF2B5EF4-FFF2-40B4-BE49-F238E27FC236}">
                        <a16:creationId xmlns:a16="http://schemas.microsoft.com/office/drawing/2014/main" id="{7EA41CA4-B664-5D05-FDF4-BDB3BAD4972C}"/>
                      </a:ext>
                    </a:extLst>
                  </p:cNvPr>
                  <p:cNvSpPr>
                    <a:spLocks noChangeArrowheads="1"/>
                  </p:cNvSpPr>
                  <p:nvPr/>
                </p:nvSpPr>
                <p:spPr bwMode="auto">
                  <a:xfrm>
                    <a:off x="657" y="2432"/>
                    <a:ext cx="1591"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TermBret, Bretagne (France)</a:t>
                    </a:r>
                  </a:p>
                </p:txBody>
              </p:sp>
              <p:sp>
                <p:nvSpPr>
                  <p:cNvPr id="5197" name="Rectangle 24">
                    <a:extLst>
                      <a:ext uri="{FF2B5EF4-FFF2-40B4-BE49-F238E27FC236}">
                        <a16:creationId xmlns:a16="http://schemas.microsoft.com/office/drawing/2014/main" id="{803FDACA-489C-61F8-A25C-E915D78D500B}"/>
                      </a:ext>
                    </a:extLst>
                  </p:cNvPr>
                  <p:cNvSpPr>
                    <a:spLocks noChangeArrowheads="1"/>
                  </p:cNvSpPr>
                  <p:nvPr/>
                </p:nvSpPr>
                <p:spPr bwMode="auto">
                  <a:xfrm>
                    <a:off x="4036" y="826"/>
                    <a:ext cx="1327"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2400" b="1">
                        <a:solidFill>
                          <a:srgbClr val="0070C0"/>
                        </a:solidFill>
                        <a:latin typeface="Bw Gradual" panose="00000500000000000000" pitchFamily="50" charset="0"/>
                        <a:cs typeface="Arial" panose="020B0604020202020204" pitchFamily="34" charset="0"/>
                      </a:rPr>
                      <a:t>Associations</a:t>
                    </a:r>
                  </a:p>
                </p:txBody>
              </p:sp>
              <p:sp>
                <p:nvSpPr>
                  <p:cNvPr id="5198" name="Rectangle 25">
                    <a:extLst>
                      <a:ext uri="{FF2B5EF4-FFF2-40B4-BE49-F238E27FC236}">
                        <a16:creationId xmlns:a16="http://schemas.microsoft.com/office/drawing/2014/main" id="{DEE3AFEE-77CE-9B07-F7A7-89F259A630AB}"/>
                      </a:ext>
                    </a:extLst>
                  </p:cNvPr>
                  <p:cNvSpPr>
                    <a:spLocks noChangeArrowheads="1"/>
                  </p:cNvSpPr>
                  <p:nvPr/>
                </p:nvSpPr>
                <p:spPr bwMode="auto">
                  <a:xfrm>
                    <a:off x="1400" y="3339"/>
                    <a:ext cx="402"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AETER,</a:t>
                    </a:r>
                    <a:br>
                      <a:rPr lang="sv-SE" altLang="sv-SE" sz="1000" b="1">
                        <a:solidFill>
                          <a:srgbClr val="0070C0"/>
                        </a:solidFill>
                        <a:latin typeface="Bw Gradual" panose="00000500000000000000" pitchFamily="50" charset="0"/>
                        <a:cs typeface="Arial" panose="020B0604020202020204" pitchFamily="34" charset="0"/>
                      </a:rPr>
                    </a:br>
                    <a:r>
                      <a:rPr lang="sv-SE" altLang="sv-SE" sz="1000" b="1">
                        <a:solidFill>
                          <a:srgbClr val="0070C0"/>
                        </a:solidFill>
                        <a:latin typeface="Bw Gradual" panose="00000500000000000000" pitchFamily="50" charset="0"/>
                        <a:cs typeface="Arial" panose="020B0604020202020204" pitchFamily="34" charset="0"/>
                      </a:rPr>
                      <a:t>Spain</a:t>
                    </a:r>
                  </a:p>
                </p:txBody>
              </p:sp>
              <p:sp>
                <p:nvSpPr>
                  <p:cNvPr id="5199" name="Rectangle 26">
                    <a:extLst>
                      <a:ext uri="{FF2B5EF4-FFF2-40B4-BE49-F238E27FC236}">
                        <a16:creationId xmlns:a16="http://schemas.microsoft.com/office/drawing/2014/main" id="{978940A3-8149-1585-6A58-DC6C4164B491}"/>
                      </a:ext>
                    </a:extLst>
                  </p:cNvPr>
                  <p:cNvSpPr>
                    <a:spLocks noChangeArrowheads="1"/>
                  </p:cNvSpPr>
                  <p:nvPr/>
                </p:nvSpPr>
                <p:spPr bwMode="auto">
                  <a:xfrm>
                    <a:off x="3923" y="3058"/>
                    <a:ext cx="2873"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1000" b="1">
                        <a:solidFill>
                          <a:srgbClr val="CC00CC"/>
                        </a:solidFill>
                        <a:latin typeface="Bw Gradual" panose="00000500000000000000" pitchFamily="50" charset="0"/>
                        <a:cs typeface="Arial" panose="020B0604020202020204" pitchFamily="34" charset="0"/>
                      </a:rPr>
                      <a:t>The Institute for Bulgarian Language (IBL)</a:t>
                    </a:r>
                  </a:p>
                </p:txBody>
              </p:sp>
            </p:grpSp>
          </p:grpSp>
        </p:grpSp>
      </p:grpSp>
      <p:grpSp>
        <p:nvGrpSpPr>
          <p:cNvPr id="5128" name="Group 27">
            <a:extLst>
              <a:ext uri="{FF2B5EF4-FFF2-40B4-BE49-F238E27FC236}">
                <a16:creationId xmlns:a16="http://schemas.microsoft.com/office/drawing/2014/main" id="{7C02EBDE-0C9C-AF19-6B73-6006C052270D}"/>
              </a:ext>
            </a:extLst>
          </p:cNvPr>
          <p:cNvGrpSpPr>
            <a:grpSpLocks/>
          </p:cNvGrpSpPr>
          <p:nvPr/>
        </p:nvGrpSpPr>
        <p:grpSpPr bwMode="auto">
          <a:xfrm>
            <a:off x="1949451" y="638176"/>
            <a:ext cx="5105400" cy="6127750"/>
            <a:chOff x="268" y="210"/>
            <a:chExt cx="3216" cy="3860"/>
          </a:xfrm>
        </p:grpSpPr>
        <p:grpSp>
          <p:nvGrpSpPr>
            <p:cNvPr id="5173" name="Group 28">
              <a:extLst>
                <a:ext uri="{FF2B5EF4-FFF2-40B4-BE49-F238E27FC236}">
                  <a16:creationId xmlns:a16="http://schemas.microsoft.com/office/drawing/2014/main" id="{937100A5-29A9-E445-A1CD-C5D22BE2A678}"/>
                </a:ext>
              </a:extLst>
            </p:cNvPr>
            <p:cNvGrpSpPr>
              <a:grpSpLocks/>
            </p:cNvGrpSpPr>
            <p:nvPr/>
          </p:nvGrpSpPr>
          <p:grpSpPr bwMode="auto">
            <a:xfrm>
              <a:off x="268" y="210"/>
              <a:ext cx="3216" cy="3195"/>
              <a:chOff x="268" y="210"/>
              <a:chExt cx="3216" cy="3195"/>
            </a:xfrm>
          </p:grpSpPr>
          <p:sp>
            <p:nvSpPr>
              <p:cNvPr id="5175" name="Rectangle 29">
                <a:extLst>
                  <a:ext uri="{FF2B5EF4-FFF2-40B4-BE49-F238E27FC236}">
                    <a16:creationId xmlns:a16="http://schemas.microsoft.com/office/drawing/2014/main" id="{3A5EA40A-FDAA-B172-4E51-F7FB371D586F}"/>
                  </a:ext>
                </a:extLst>
              </p:cNvPr>
              <p:cNvSpPr>
                <a:spLocks noChangeArrowheads="1"/>
              </p:cNvSpPr>
              <p:nvPr/>
            </p:nvSpPr>
            <p:spPr bwMode="auto">
              <a:xfrm>
                <a:off x="1936" y="1053"/>
                <a:ext cx="927"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Språkrådet,</a:t>
                </a:r>
                <a:r>
                  <a:rPr lang="en-US" altLang="sv-SE" sz="1000" b="1">
                    <a:solidFill>
                      <a:srgbClr val="CC00CC"/>
                    </a:solidFill>
                    <a:latin typeface="Bw Gradual" panose="00000500000000000000" pitchFamily="50" charset="0"/>
                    <a:cs typeface="Arial" panose="020B0604020202020204" pitchFamily="34" charset="0"/>
                  </a:rPr>
                  <a:t> Norway</a:t>
                </a:r>
              </a:p>
            </p:txBody>
          </p:sp>
          <p:sp>
            <p:nvSpPr>
              <p:cNvPr id="5176" name="Rectangle 30">
                <a:extLst>
                  <a:ext uri="{FF2B5EF4-FFF2-40B4-BE49-F238E27FC236}">
                    <a16:creationId xmlns:a16="http://schemas.microsoft.com/office/drawing/2014/main" id="{1F4A3C64-88CD-883A-DF40-50F099EE63D5}"/>
                  </a:ext>
                </a:extLst>
              </p:cNvPr>
              <p:cNvSpPr>
                <a:spLocks noChangeArrowheads="1"/>
              </p:cNvSpPr>
              <p:nvPr/>
            </p:nvSpPr>
            <p:spPr bwMode="auto">
              <a:xfrm>
                <a:off x="596" y="799"/>
                <a:ext cx="1268"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Stofnun Árna Magnússonar</a:t>
                </a:r>
                <a:br>
                  <a:rPr lang="sv-SE" altLang="sv-SE" sz="1000" b="1">
                    <a:solidFill>
                      <a:srgbClr val="CC00CC"/>
                    </a:solidFill>
                    <a:latin typeface="Bw Gradual" panose="00000500000000000000" pitchFamily="50" charset="0"/>
                    <a:cs typeface="Arial" panose="020B0604020202020204" pitchFamily="34" charset="0"/>
                  </a:rPr>
                </a:br>
                <a:r>
                  <a:rPr lang="sv-SE" altLang="sv-SE" sz="1000" b="1">
                    <a:solidFill>
                      <a:srgbClr val="CC00CC"/>
                    </a:solidFill>
                    <a:latin typeface="Bw Gradual" panose="00000500000000000000" pitchFamily="50" charset="0"/>
                    <a:cs typeface="Arial" panose="020B0604020202020204" pitchFamily="34" charset="0"/>
                  </a:rPr>
                  <a:t>í íslenskum fræðum, Iceland</a:t>
                </a:r>
              </a:p>
            </p:txBody>
          </p:sp>
          <p:sp>
            <p:nvSpPr>
              <p:cNvPr id="5177" name="Rectangle 31">
                <a:extLst>
                  <a:ext uri="{FF2B5EF4-FFF2-40B4-BE49-F238E27FC236}">
                    <a16:creationId xmlns:a16="http://schemas.microsoft.com/office/drawing/2014/main" id="{1BA08D50-7C3F-6238-429D-97182AF59174}"/>
                  </a:ext>
                </a:extLst>
              </p:cNvPr>
              <p:cNvSpPr>
                <a:spLocks noChangeArrowheads="1"/>
              </p:cNvSpPr>
              <p:nvPr/>
            </p:nvSpPr>
            <p:spPr bwMode="auto">
              <a:xfrm>
                <a:off x="2591" y="3249"/>
                <a:ext cx="893"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0000"/>
                    </a:solidFill>
                    <a:latin typeface="Bw Gradual" panose="00000500000000000000" pitchFamily="50" charset="0"/>
                    <a:cs typeface="Arial" panose="020B0604020202020204" pitchFamily="34" charset="0"/>
                  </a:rPr>
                  <a:t>ULS, Sardinia (Italy)</a:t>
                </a:r>
              </a:p>
            </p:txBody>
          </p:sp>
          <p:sp>
            <p:nvSpPr>
              <p:cNvPr id="5178" name="Rectangle 32">
                <a:extLst>
                  <a:ext uri="{FF2B5EF4-FFF2-40B4-BE49-F238E27FC236}">
                    <a16:creationId xmlns:a16="http://schemas.microsoft.com/office/drawing/2014/main" id="{24B9D8C2-B8DE-FBA8-C75B-22F8359C27EC}"/>
                  </a:ext>
                </a:extLst>
              </p:cNvPr>
              <p:cNvSpPr>
                <a:spLocks noChangeArrowheads="1"/>
              </p:cNvSpPr>
              <p:nvPr/>
            </p:nvSpPr>
            <p:spPr bwMode="auto">
              <a:xfrm>
                <a:off x="268" y="210"/>
                <a:ext cx="11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Oqaasileriffik, Greenland</a:t>
                </a:r>
              </a:p>
            </p:txBody>
          </p:sp>
          <p:sp>
            <p:nvSpPr>
              <p:cNvPr id="5179" name="Rectangle 33">
                <a:extLst>
                  <a:ext uri="{FF2B5EF4-FFF2-40B4-BE49-F238E27FC236}">
                    <a16:creationId xmlns:a16="http://schemas.microsoft.com/office/drawing/2014/main" id="{A2673197-3B30-B5B5-C3A8-65C8EF915019}"/>
                  </a:ext>
                </a:extLst>
              </p:cNvPr>
              <p:cNvSpPr>
                <a:spLocks noChangeArrowheads="1"/>
              </p:cNvSpPr>
              <p:nvPr/>
            </p:nvSpPr>
            <p:spPr bwMode="auto">
              <a:xfrm>
                <a:off x="1715" y="2341"/>
                <a:ext cx="744"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DGLFLF, France</a:t>
                </a:r>
              </a:p>
            </p:txBody>
          </p:sp>
        </p:grpSp>
        <p:sp>
          <p:nvSpPr>
            <p:cNvPr id="5174" name="Rectangle 34">
              <a:extLst>
                <a:ext uri="{FF2B5EF4-FFF2-40B4-BE49-F238E27FC236}">
                  <a16:creationId xmlns:a16="http://schemas.microsoft.com/office/drawing/2014/main" id="{74699110-2338-6B37-074E-7C15B4363870}"/>
                </a:ext>
              </a:extLst>
            </p:cNvPr>
            <p:cNvSpPr>
              <a:spLocks noChangeArrowheads="1"/>
            </p:cNvSpPr>
            <p:nvPr/>
          </p:nvSpPr>
          <p:spPr bwMode="auto">
            <a:xfrm>
              <a:off x="279" y="3545"/>
              <a:ext cx="1972" cy="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2400" b="1">
                  <a:solidFill>
                    <a:srgbClr val="CC00CC"/>
                  </a:solidFill>
                  <a:latin typeface="Bw Gradual" panose="00000500000000000000" pitchFamily="50" charset="0"/>
                  <a:cs typeface="Arial" panose="020B0604020202020204" pitchFamily="34" charset="0"/>
                </a:rPr>
                <a:t>Language planning</a:t>
              </a:r>
              <a:br>
                <a:rPr lang="en-US" altLang="sv-SE" sz="2400" b="1">
                  <a:solidFill>
                    <a:srgbClr val="CC00CC"/>
                  </a:solidFill>
                  <a:latin typeface="Bw Gradual" panose="00000500000000000000" pitchFamily="50" charset="0"/>
                  <a:cs typeface="Arial" panose="020B0604020202020204" pitchFamily="34" charset="0"/>
                </a:rPr>
              </a:br>
              <a:r>
                <a:rPr lang="en-US" altLang="sv-SE" sz="2400" b="1">
                  <a:solidFill>
                    <a:srgbClr val="CC00CC"/>
                  </a:solidFill>
                  <a:latin typeface="Bw Gradual" panose="00000500000000000000" pitchFamily="50" charset="0"/>
                  <a:cs typeface="Arial" panose="020B0604020202020204" pitchFamily="34" charset="0"/>
                </a:rPr>
                <a:t>organizations</a:t>
              </a:r>
            </a:p>
          </p:txBody>
        </p:sp>
      </p:grpSp>
      <p:grpSp>
        <p:nvGrpSpPr>
          <p:cNvPr id="5129" name="Group 35">
            <a:extLst>
              <a:ext uri="{FF2B5EF4-FFF2-40B4-BE49-F238E27FC236}">
                <a16:creationId xmlns:a16="http://schemas.microsoft.com/office/drawing/2014/main" id="{7811DD49-2D69-8B3A-2735-5D5500DBB535}"/>
              </a:ext>
            </a:extLst>
          </p:cNvPr>
          <p:cNvGrpSpPr>
            <a:grpSpLocks/>
          </p:cNvGrpSpPr>
          <p:nvPr/>
        </p:nvGrpSpPr>
        <p:grpSpPr bwMode="auto">
          <a:xfrm>
            <a:off x="2208214" y="2870202"/>
            <a:ext cx="5888038" cy="3840163"/>
            <a:chOff x="431" y="1616"/>
            <a:chExt cx="3709" cy="2419"/>
          </a:xfrm>
        </p:grpSpPr>
        <p:grpSp>
          <p:nvGrpSpPr>
            <p:cNvPr id="5165" name="Group 36">
              <a:extLst>
                <a:ext uri="{FF2B5EF4-FFF2-40B4-BE49-F238E27FC236}">
                  <a16:creationId xmlns:a16="http://schemas.microsoft.com/office/drawing/2014/main" id="{D990E25C-4599-E1A7-6531-39262261414A}"/>
                </a:ext>
              </a:extLst>
            </p:cNvPr>
            <p:cNvGrpSpPr>
              <a:grpSpLocks/>
            </p:cNvGrpSpPr>
            <p:nvPr/>
          </p:nvGrpSpPr>
          <p:grpSpPr bwMode="auto">
            <a:xfrm>
              <a:off x="431" y="1616"/>
              <a:ext cx="3709" cy="2419"/>
              <a:chOff x="431" y="1616"/>
              <a:chExt cx="3709" cy="2419"/>
            </a:xfrm>
          </p:grpSpPr>
          <p:sp>
            <p:nvSpPr>
              <p:cNvPr id="5167" name="Rectangle 37">
                <a:extLst>
                  <a:ext uri="{FF2B5EF4-FFF2-40B4-BE49-F238E27FC236}">
                    <a16:creationId xmlns:a16="http://schemas.microsoft.com/office/drawing/2014/main" id="{87AFD667-16AC-EDBE-016A-5F263724F1C9}"/>
                  </a:ext>
                </a:extLst>
              </p:cNvPr>
              <p:cNvSpPr>
                <a:spLocks noChangeArrowheads="1"/>
              </p:cNvSpPr>
              <p:nvPr/>
            </p:nvSpPr>
            <p:spPr bwMode="auto">
              <a:xfrm>
                <a:off x="3488" y="1706"/>
                <a:ext cx="652"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LKI, Lithuania</a:t>
                </a:r>
              </a:p>
            </p:txBody>
          </p:sp>
          <p:grpSp>
            <p:nvGrpSpPr>
              <p:cNvPr id="5168" name="Group 38">
                <a:extLst>
                  <a:ext uri="{FF2B5EF4-FFF2-40B4-BE49-F238E27FC236}">
                    <a16:creationId xmlns:a16="http://schemas.microsoft.com/office/drawing/2014/main" id="{6799B063-2D91-E2F2-D8AC-BAEB850E0CE8}"/>
                  </a:ext>
                </a:extLst>
              </p:cNvPr>
              <p:cNvGrpSpPr>
                <a:grpSpLocks/>
              </p:cNvGrpSpPr>
              <p:nvPr/>
            </p:nvGrpSpPr>
            <p:grpSpPr bwMode="auto">
              <a:xfrm>
                <a:off x="431" y="1616"/>
                <a:ext cx="3400" cy="2419"/>
                <a:chOff x="431" y="1616"/>
                <a:chExt cx="3400" cy="2419"/>
              </a:xfrm>
            </p:grpSpPr>
            <p:sp>
              <p:nvSpPr>
                <p:cNvPr id="10284" name="Rectangle 39">
                  <a:extLst>
                    <a:ext uri="{FF2B5EF4-FFF2-40B4-BE49-F238E27FC236}">
                      <a16:creationId xmlns:a16="http://schemas.microsoft.com/office/drawing/2014/main" id="{68BD3376-3BD9-892A-86EE-0879958149D3}"/>
                    </a:ext>
                  </a:extLst>
                </p:cNvPr>
                <p:cNvSpPr>
                  <a:spLocks noChangeArrowheads="1"/>
                </p:cNvSpPr>
                <p:nvPr/>
              </p:nvSpPr>
              <p:spPr bwMode="auto">
                <a:xfrm>
                  <a:off x="2228" y="1616"/>
                  <a:ext cx="115" cy="156"/>
                </a:xfrm>
                <a:prstGeom prst="rect">
                  <a:avLst/>
                </a:prstGeom>
                <a:noFill/>
                <a:ln>
                  <a:noFill/>
                </a:ln>
                <a:effec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defRPr/>
                  </a:pPr>
                  <a:endParaRPr lang="sv-SE" altLang="sv-SE" sz="1000" b="1" strike="sngStrike" dirty="0">
                    <a:solidFill>
                      <a:srgbClr val="00B050"/>
                    </a:solidFill>
                    <a:latin typeface="Bw Gradual" panose="00000500000000000000" pitchFamily="50" charset="0"/>
                  </a:endParaRPr>
                </a:p>
              </p:txBody>
            </p:sp>
            <p:sp>
              <p:nvSpPr>
                <p:cNvPr id="5170" name="Rectangle 40">
                  <a:extLst>
                    <a:ext uri="{FF2B5EF4-FFF2-40B4-BE49-F238E27FC236}">
                      <a16:creationId xmlns:a16="http://schemas.microsoft.com/office/drawing/2014/main" id="{4B4777FD-5BE2-23DB-AA2F-227CF90CB3D8}"/>
                    </a:ext>
                  </a:extLst>
                </p:cNvPr>
                <p:cNvSpPr>
                  <a:spLocks noChangeArrowheads="1"/>
                </p:cNvSpPr>
                <p:nvPr/>
              </p:nvSpPr>
              <p:spPr bwMode="auto">
                <a:xfrm>
                  <a:off x="431" y="2913"/>
                  <a:ext cx="1337"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r" eaLnBrk="1" hangingPunct="1">
                    <a:spcBef>
                      <a:spcPct val="0"/>
                    </a:spcBef>
                    <a:buFontTx/>
                    <a:buNone/>
                  </a:pPr>
                  <a:r>
                    <a:rPr lang="sv-SE" altLang="sv-SE" sz="1000" b="1">
                      <a:solidFill>
                        <a:srgbClr val="00B050"/>
                      </a:solidFill>
                      <a:latin typeface="Bw Gradual" panose="00000500000000000000" pitchFamily="50" charset="0"/>
                      <a:cs typeface="Arial" panose="020B0604020202020204" pitchFamily="34" charset="0"/>
                    </a:rPr>
                    <a:t>Termigal, Galicia (Spain)</a:t>
                  </a:r>
                </a:p>
              </p:txBody>
            </p:sp>
            <p:sp>
              <p:nvSpPr>
                <p:cNvPr id="5171" name="Rectangle 41">
                  <a:extLst>
                    <a:ext uri="{FF2B5EF4-FFF2-40B4-BE49-F238E27FC236}">
                      <a16:creationId xmlns:a16="http://schemas.microsoft.com/office/drawing/2014/main" id="{E4B1A0F7-93FF-AE6C-A703-BA3B5672B446}"/>
                    </a:ext>
                  </a:extLst>
                </p:cNvPr>
                <p:cNvSpPr>
                  <a:spLocks noChangeArrowheads="1"/>
                </p:cNvSpPr>
                <p:nvPr/>
              </p:nvSpPr>
              <p:spPr bwMode="auto">
                <a:xfrm>
                  <a:off x="2101" y="2432"/>
                  <a:ext cx="999"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0000"/>
                      </a:solidFill>
                      <a:latin typeface="Bw Gradual" panose="00000500000000000000" pitchFamily="50" charset="0"/>
                      <a:cs typeface="Arial" panose="020B0604020202020204" pitchFamily="34" charset="0"/>
                    </a:rPr>
                    <a:t>Chancellerie fédérale,</a:t>
                  </a:r>
                  <a:br>
                    <a:rPr lang="sv-SE" altLang="sv-SE" sz="1000" b="1">
                      <a:solidFill>
                        <a:srgbClr val="000000"/>
                      </a:solidFill>
                      <a:latin typeface="Bw Gradual" panose="00000500000000000000" pitchFamily="50" charset="0"/>
                      <a:cs typeface="Arial" panose="020B0604020202020204" pitchFamily="34" charset="0"/>
                    </a:rPr>
                  </a:br>
                  <a:r>
                    <a:rPr lang="sv-SE" altLang="sv-SE" sz="1000" b="1">
                      <a:solidFill>
                        <a:srgbClr val="000000"/>
                      </a:solidFill>
                      <a:latin typeface="Bw Gradual" panose="00000500000000000000" pitchFamily="50" charset="0"/>
                      <a:cs typeface="Arial" panose="020B0604020202020204" pitchFamily="34" charset="0"/>
                    </a:rPr>
                    <a:t>Switzerland</a:t>
                  </a:r>
                </a:p>
              </p:txBody>
            </p:sp>
            <p:sp>
              <p:nvSpPr>
                <p:cNvPr id="5172" name="Rectangle 43">
                  <a:extLst>
                    <a:ext uri="{FF2B5EF4-FFF2-40B4-BE49-F238E27FC236}">
                      <a16:creationId xmlns:a16="http://schemas.microsoft.com/office/drawing/2014/main" id="{C7152C12-0F86-6125-2AD8-72DB7890C2DA}"/>
                    </a:ext>
                  </a:extLst>
                </p:cNvPr>
                <p:cNvSpPr>
                  <a:spLocks noChangeArrowheads="1"/>
                </p:cNvSpPr>
                <p:nvPr/>
              </p:nvSpPr>
              <p:spPr bwMode="auto">
                <a:xfrm>
                  <a:off x="2968" y="3743"/>
                  <a:ext cx="863"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2400" b="1">
                      <a:solidFill>
                        <a:srgbClr val="00B050"/>
                      </a:solidFill>
                      <a:latin typeface="Bw Gradual" panose="00000500000000000000" pitchFamily="50" charset="0"/>
                      <a:cs typeface="Arial" panose="020B0604020202020204" pitchFamily="34" charset="0"/>
                    </a:rPr>
                    <a:t>Centres</a:t>
                  </a:r>
                </a:p>
              </p:txBody>
            </p:sp>
          </p:grpSp>
        </p:grpSp>
        <p:sp>
          <p:nvSpPr>
            <p:cNvPr id="5166" name="Rectangle 44">
              <a:extLst>
                <a:ext uri="{FF2B5EF4-FFF2-40B4-BE49-F238E27FC236}">
                  <a16:creationId xmlns:a16="http://schemas.microsoft.com/office/drawing/2014/main" id="{CB255E9C-0B6A-9A5E-4814-207884B16056}"/>
                </a:ext>
              </a:extLst>
            </p:cNvPr>
            <p:cNvSpPr>
              <a:spLocks noChangeArrowheads="1"/>
            </p:cNvSpPr>
            <p:nvPr/>
          </p:nvSpPr>
          <p:spPr bwMode="auto">
            <a:xfrm>
              <a:off x="2656" y="2069"/>
              <a:ext cx="886"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Deuterm, Germany</a:t>
              </a:r>
            </a:p>
          </p:txBody>
        </p:sp>
      </p:grpSp>
      <p:grpSp>
        <p:nvGrpSpPr>
          <p:cNvPr id="5130" name="Group 45">
            <a:extLst>
              <a:ext uri="{FF2B5EF4-FFF2-40B4-BE49-F238E27FC236}">
                <a16:creationId xmlns:a16="http://schemas.microsoft.com/office/drawing/2014/main" id="{61452E71-D653-4490-9C38-09D459B20015}"/>
              </a:ext>
            </a:extLst>
          </p:cNvPr>
          <p:cNvGrpSpPr>
            <a:grpSpLocks/>
          </p:cNvGrpSpPr>
          <p:nvPr/>
        </p:nvGrpSpPr>
        <p:grpSpPr bwMode="auto">
          <a:xfrm>
            <a:off x="4235451" y="2044702"/>
            <a:ext cx="6430963" cy="3746501"/>
            <a:chOff x="1708" y="1096"/>
            <a:chExt cx="4051" cy="2360"/>
          </a:xfrm>
        </p:grpSpPr>
        <p:sp>
          <p:nvSpPr>
            <p:cNvPr id="5154" name="Rectangle 46">
              <a:extLst>
                <a:ext uri="{FF2B5EF4-FFF2-40B4-BE49-F238E27FC236}">
                  <a16:creationId xmlns:a16="http://schemas.microsoft.com/office/drawing/2014/main" id="{6823BE60-8089-FF48-8F34-A00287A46FD5}"/>
                </a:ext>
              </a:extLst>
            </p:cNvPr>
            <p:cNvSpPr>
              <a:spLocks noChangeArrowheads="1"/>
            </p:cNvSpPr>
            <p:nvPr/>
          </p:nvSpPr>
          <p:spPr bwMode="auto">
            <a:xfrm>
              <a:off x="4578" y="1766"/>
              <a:ext cx="792" cy="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OMTERM, Russia</a:t>
              </a:r>
            </a:p>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VINITI, Russia</a:t>
              </a:r>
            </a:p>
            <a:p>
              <a:pPr eaLnBrk="1" hangingPunct="1">
                <a:spcBef>
                  <a:spcPct val="0"/>
                </a:spcBef>
                <a:buFontTx/>
                <a:buNone/>
              </a:pPr>
              <a:endParaRPr lang="sv-SE" altLang="sv-SE" sz="1000" b="1">
                <a:solidFill>
                  <a:srgbClr val="0070C0"/>
                </a:solidFill>
                <a:latin typeface="Bw Gradual" panose="00000500000000000000" pitchFamily="50" charset="0"/>
                <a:cs typeface="Arial" panose="020B0604020202020204" pitchFamily="34" charset="0"/>
              </a:endParaRPr>
            </a:p>
          </p:txBody>
        </p:sp>
        <p:grpSp>
          <p:nvGrpSpPr>
            <p:cNvPr id="5155" name="Group 47">
              <a:extLst>
                <a:ext uri="{FF2B5EF4-FFF2-40B4-BE49-F238E27FC236}">
                  <a16:creationId xmlns:a16="http://schemas.microsoft.com/office/drawing/2014/main" id="{32C88E3D-9782-A5EB-7D7B-6C666AFB31ED}"/>
                </a:ext>
              </a:extLst>
            </p:cNvPr>
            <p:cNvGrpSpPr>
              <a:grpSpLocks/>
            </p:cNvGrpSpPr>
            <p:nvPr/>
          </p:nvGrpSpPr>
          <p:grpSpPr bwMode="auto">
            <a:xfrm>
              <a:off x="1708" y="1096"/>
              <a:ext cx="4051" cy="2360"/>
              <a:chOff x="1708" y="1096"/>
              <a:chExt cx="4051" cy="2360"/>
            </a:xfrm>
          </p:grpSpPr>
          <p:sp>
            <p:nvSpPr>
              <p:cNvPr id="5156" name="Rectangle 48">
                <a:extLst>
                  <a:ext uri="{FF2B5EF4-FFF2-40B4-BE49-F238E27FC236}">
                    <a16:creationId xmlns:a16="http://schemas.microsoft.com/office/drawing/2014/main" id="{E7E035C7-0E2B-A1FA-CE16-BDFF64476263}"/>
                  </a:ext>
                </a:extLst>
              </p:cNvPr>
              <p:cNvSpPr>
                <a:spLocks noChangeArrowheads="1"/>
              </p:cNvSpPr>
              <p:nvPr/>
            </p:nvSpPr>
            <p:spPr bwMode="auto">
              <a:xfrm>
                <a:off x="3270" y="2432"/>
                <a:ext cx="46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70C0"/>
                    </a:solidFill>
                    <a:latin typeface="Bw Gradual" panose="00000500000000000000" pitchFamily="50" charset="0"/>
                    <a:cs typeface="Arial" panose="020B0604020202020204" pitchFamily="34" charset="0"/>
                  </a:rPr>
                  <a:t>MaTT,</a:t>
                </a:r>
                <a:br>
                  <a:rPr lang="sv-SE" altLang="sv-SE" sz="1000" b="1">
                    <a:solidFill>
                      <a:srgbClr val="0070C0"/>
                    </a:solidFill>
                    <a:latin typeface="Bw Gradual" panose="00000500000000000000" pitchFamily="50" charset="0"/>
                    <a:cs typeface="Arial" panose="020B0604020202020204" pitchFamily="34" charset="0"/>
                  </a:rPr>
                </a:br>
                <a:r>
                  <a:rPr lang="sv-SE" altLang="sv-SE" sz="1000" b="1">
                    <a:solidFill>
                      <a:srgbClr val="0070C0"/>
                    </a:solidFill>
                    <a:latin typeface="Bw Gradual" panose="00000500000000000000" pitchFamily="50" charset="0"/>
                    <a:cs typeface="Arial" panose="020B0604020202020204" pitchFamily="34" charset="0"/>
                  </a:rPr>
                  <a:t>Hungary</a:t>
                </a:r>
              </a:p>
            </p:txBody>
          </p:sp>
          <p:grpSp>
            <p:nvGrpSpPr>
              <p:cNvPr id="5157" name="Group 49">
                <a:extLst>
                  <a:ext uri="{FF2B5EF4-FFF2-40B4-BE49-F238E27FC236}">
                    <a16:creationId xmlns:a16="http://schemas.microsoft.com/office/drawing/2014/main" id="{46605A6C-1CD9-6CA0-8DD9-0A623A4A8297}"/>
                  </a:ext>
                </a:extLst>
              </p:cNvPr>
              <p:cNvGrpSpPr>
                <a:grpSpLocks/>
              </p:cNvGrpSpPr>
              <p:nvPr/>
            </p:nvGrpSpPr>
            <p:grpSpPr bwMode="auto">
              <a:xfrm>
                <a:off x="1708" y="1096"/>
                <a:ext cx="4051" cy="2360"/>
                <a:chOff x="1708" y="1096"/>
                <a:chExt cx="4051" cy="2360"/>
              </a:xfrm>
            </p:grpSpPr>
            <p:sp>
              <p:nvSpPr>
                <p:cNvPr id="5158" name="Rectangle 50">
                  <a:extLst>
                    <a:ext uri="{FF2B5EF4-FFF2-40B4-BE49-F238E27FC236}">
                      <a16:creationId xmlns:a16="http://schemas.microsoft.com/office/drawing/2014/main" id="{36C4CC01-50FD-A921-F9BA-65DDAF515027}"/>
                    </a:ext>
                  </a:extLst>
                </p:cNvPr>
                <p:cNvSpPr>
                  <a:spLocks noChangeArrowheads="1"/>
                </p:cNvSpPr>
                <p:nvPr/>
              </p:nvSpPr>
              <p:spPr bwMode="auto">
                <a:xfrm>
                  <a:off x="2880" y="2659"/>
                  <a:ext cx="2879"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ED03CC"/>
                      </a:solidFill>
                      <a:latin typeface="Bw Gradual" panose="00000500000000000000" pitchFamily="50" charset="0"/>
                      <a:cs typeface="Arial" panose="020B0604020202020204" pitchFamily="34" charset="0"/>
                    </a:rPr>
                    <a:t>Fran Ramov</a:t>
                  </a:r>
                  <a:r>
                    <a:rPr lang="en-US" altLang="sv-SE" sz="1000" b="1">
                      <a:solidFill>
                        <a:srgbClr val="ED03CC"/>
                      </a:solidFill>
                      <a:latin typeface="Bw Gradual" panose="00000500000000000000" pitchFamily="50" charset="0"/>
                      <a:cs typeface="Arial" panose="020B0604020202020204" pitchFamily="34" charset="0"/>
                    </a:rPr>
                    <a:t>š</a:t>
                  </a:r>
                  <a:r>
                    <a:rPr lang="sv-SE" altLang="sv-SE" sz="1000" b="1">
                      <a:solidFill>
                        <a:srgbClr val="ED03CC"/>
                      </a:solidFill>
                      <a:latin typeface="Bw Gradual" panose="00000500000000000000" pitchFamily="50" charset="0"/>
                      <a:cs typeface="Arial" panose="020B0604020202020204" pitchFamily="34" charset="0"/>
                    </a:rPr>
                    <a:t> Institute of Slovenian Language, Slovenia</a:t>
                  </a:r>
                </a:p>
              </p:txBody>
            </p:sp>
            <p:sp>
              <p:nvSpPr>
                <p:cNvPr id="5159" name="Rectangle 51">
                  <a:extLst>
                    <a:ext uri="{FF2B5EF4-FFF2-40B4-BE49-F238E27FC236}">
                      <a16:creationId xmlns:a16="http://schemas.microsoft.com/office/drawing/2014/main" id="{A83C327E-7EE5-152E-D749-F40C2F79F493}"/>
                    </a:ext>
                  </a:extLst>
                </p:cNvPr>
                <p:cNvSpPr>
                  <a:spLocks noChangeArrowheads="1"/>
                </p:cNvSpPr>
                <p:nvPr/>
              </p:nvSpPr>
              <p:spPr bwMode="auto">
                <a:xfrm>
                  <a:off x="2048" y="2115"/>
                  <a:ext cx="653"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B050"/>
                      </a:solidFill>
                      <a:latin typeface="Bw Gradual" panose="00000500000000000000" pitchFamily="50" charset="0"/>
                      <a:cs typeface="Arial" panose="020B0604020202020204" pitchFamily="34" charset="0"/>
                    </a:rPr>
                    <a:t>CTB, Belgium</a:t>
                  </a:r>
                </a:p>
              </p:txBody>
            </p:sp>
            <p:sp>
              <p:nvSpPr>
                <p:cNvPr id="5160" name="Rectangle 52">
                  <a:extLst>
                    <a:ext uri="{FF2B5EF4-FFF2-40B4-BE49-F238E27FC236}">
                      <a16:creationId xmlns:a16="http://schemas.microsoft.com/office/drawing/2014/main" id="{2C9BA722-45A5-F68E-C04A-A2CB7D7F4879}"/>
                    </a:ext>
                  </a:extLst>
                </p:cNvPr>
                <p:cNvSpPr>
                  <a:spLocks noChangeArrowheads="1"/>
                </p:cNvSpPr>
                <p:nvPr/>
              </p:nvSpPr>
              <p:spPr bwMode="auto">
                <a:xfrm>
                  <a:off x="3579" y="1525"/>
                  <a:ext cx="762"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0000"/>
                      </a:solidFill>
                      <a:latin typeface="Bw Gradual" panose="00000500000000000000" pitchFamily="50" charset="0"/>
                      <a:cs typeface="Arial" panose="020B0604020202020204" pitchFamily="34" charset="0"/>
                    </a:rPr>
                    <a:t>VVC, LVI, Latvia</a:t>
                  </a:r>
                </a:p>
              </p:txBody>
            </p:sp>
            <p:sp>
              <p:nvSpPr>
                <p:cNvPr id="5162" name="Rectangle 54">
                  <a:extLst>
                    <a:ext uri="{FF2B5EF4-FFF2-40B4-BE49-F238E27FC236}">
                      <a16:creationId xmlns:a16="http://schemas.microsoft.com/office/drawing/2014/main" id="{B5BC26D2-EAFE-9BF9-8F63-ADB21B3863A5}"/>
                    </a:ext>
                  </a:extLst>
                </p:cNvPr>
                <p:cNvSpPr>
                  <a:spLocks noChangeArrowheads="1"/>
                </p:cNvSpPr>
                <p:nvPr/>
              </p:nvSpPr>
              <p:spPr bwMode="auto">
                <a:xfrm>
                  <a:off x="2662" y="2251"/>
                  <a:ext cx="970"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00000"/>
                      </a:solidFill>
                      <a:latin typeface="Bw Gradual" panose="00000500000000000000" pitchFamily="50" charset="0"/>
                      <a:cs typeface="Arial" panose="020B0604020202020204" pitchFamily="34" charset="0"/>
                    </a:rPr>
                    <a:t>Infoterm &amp; TermNet,</a:t>
                  </a:r>
                  <a:br>
                    <a:rPr lang="sv-SE" altLang="sv-SE" sz="1000" b="1">
                      <a:solidFill>
                        <a:srgbClr val="C00000"/>
                      </a:solidFill>
                      <a:latin typeface="Bw Gradual" panose="00000500000000000000" pitchFamily="50" charset="0"/>
                      <a:cs typeface="Arial" panose="020B0604020202020204" pitchFamily="34" charset="0"/>
                    </a:rPr>
                  </a:br>
                  <a:r>
                    <a:rPr lang="sv-SE" altLang="sv-SE" sz="1000" b="1">
                      <a:solidFill>
                        <a:srgbClr val="C00000"/>
                      </a:solidFill>
                      <a:latin typeface="Bw Gradual" panose="00000500000000000000" pitchFamily="50" charset="0"/>
                      <a:cs typeface="Arial" panose="020B0604020202020204" pitchFamily="34" charset="0"/>
                    </a:rPr>
                    <a:t>Austria</a:t>
                  </a:r>
                </a:p>
              </p:txBody>
            </p:sp>
            <p:sp>
              <p:nvSpPr>
                <p:cNvPr id="5163" name="Rectangle 55">
                  <a:extLst>
                    <a:ext uri="{FF2B5EF4-FFF2-40B4-BE49-F238E27FC236}">
                      <a16:creationId xmlns:a16="http://schemas.microsoft.com/office/drawing/2014/main" id="{28C73EA2-F082-F61D-324F-22E73C8DDB04}"/>
                    </a:ext>
                  </a:extLst>
                </p:cNvPr>
                <p:cNvSpPr>
                  <a:spLocks noChangeArrowheads="1"/>
                </p:cNvSpPr>
                <p:nvPr/>
              </p:nvSpPr>
              <p:spPr bwMode="auto">
                <a:xfrm>
                  <a:off x="1708" y="3203"/>
                  <a:ext cx="818"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B050"/>
                      </a:solidFill>
                      <a:latin typeface="Bw Gradual" panose="00000500000000000000" pitchFamily="50" charset="0"/>
                      <a:cs typeface="Arial" panose="020B0604020202020204" pitchFamily="34" charset="0"/>
                    </a:rPr>
                    <a:t>Termcat</a:t>
                  </a:r>
                  <a:br>
                    <a:rPr lang="sv-SE" altLang="sv-SE" sz="1000" b="1">
                      <a:solidFill>
                        <a:srgbClr val="00B050"/>
                      </a:solidFill>
                      <a:latin typeface="Bw Gradual" panose="00000500000000000000" pitchFamily="50" charset="0"/>
                      <a:cs typeface="Arial" panose="020B0604020202020204" pitchFamily="34" charset="0"/>
                    </a:rPr>
                  </a:br>
                  <a:r>
                    <a:rPr lang="sv-SE" altLang="sv-SE" sz="1000" b="1">
                      <a:solidFill>
                        <a:srgbClr val="00B050"/>
                      </a:solidFill>
                      <a:latin typeface="Bw Gradual" panose="00000500000000000000" pitchFamily="50" charset="0"/>
                      <a:cs typeface="Arial" panose="020B0604020202020204" pitchFamily="34" charset="0"/>
                    </a:rPr>
                    <a:t>Catalonia (Spain)</a:t>
                  </a:r>
                </a:p>
              </p:txBody>
            </p:sp>
            <p:sp>
              <p:nvSpPr>
                <p:cNvPr id="5164" name="Rectangle 56">
                  <a:extLst>
                    <a:ext uri="{FF2B5EF4-FFF2-40B4-BE49-F238E27FC236}">
                      <a16:creationId xmlns:a16="http://schemas.microsoft.com/office/drawing/2014/main" id="{C28337D8-2F56-728A-1FDB-B662733DE6E7}"/>
                    </a:ext>
                  </a:extLst>
                </p:cNvPr>
                <p:cNvSpPr>
                  <a:spLocks noChangeArrowheads="1"/>
                </p:cNvSpPr>
                <p:nvPr/>
              </p:nvSpPr>
              <p:spPr bwMode="auto">
                <a:xfrm>
                  <a:off x="4208" y="1096"/>
                  <a:ext cx="668"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2400" b="1">
                      <a:solidFill>
                        <a:srgbClr val="000000"/>
                      </a:solidFill>
                      <a:latin typeface="Bw Gradual" panose="00000500000000000000" pitchFamily="50" charset="0"/>
                      <a:cs typeface="Arial" panose="020B0604020202020204" pitchFamily="34" charset="0"/>
                    </a:rPr>
                    <a:t>Other</a:t>
                  </a:r>
                </a:p>
              </p:txBody>
            </p:sp>
          </p:grpSp>
        </p:grpSp>
      </p:grpSp>
      <p:grpSp>
        <p:nvGrpSpPr>
          <p:cNvPr id="5131" name="Group 57">
            <a:extLst>
              <a:ext uri="{FF2B5EF4-FFF2-40B4-BE49-F238E27FC236}">
                <a16:creationId xmlns:a16="http://schemas.microsoft.com/office/drawing/2014/main" id="{719B3933-CBC2-C7D2-49DA-FDAF7BE88C1A}"/>
              </a:ext>
            </a:extLst>
          </p:cNvPr>
          <p:cNvGrpSpPr>
            <a:grpSpLocks/>
          </p:cNvGrpSpPr>
          <p:nvPr/>
        </p:nvGrpSpPr>
        <p:grpSpPr bwMode="auto">
          <a:xfrm>
            <a:off x="1847851" y="925515"/>
            <a:ext cx="8188325" cy="3849687"/>
            <a:chOff x="204" y="391"/>
            <a:chExt cx="5158" cy="2425"/>
          </a:xfrm>
        </p:grpSpPr>
        <p:grpSp>
          <p:nvGrpSpPr>
            <p:cNvPr id="5142" name="Group 58">
              <a:extLst>
                <a:ext uri="{FF2B5EF4-FFF2-40B4-BE49-F238E27FC236}">
                  <a16:creationId xmlns:a16="http://schemas.microsoft.com/office/drawing/2014/main" id="{7EF2B912-96E8-AF56-ECFE-2C5C919FBBB8}"/>
                </a:ext>
              </a:extLst>
            </p:cNvPr>
            <p:cNvGrpSpPr>
              <a:grpSpLocks/>
            </p:cNvGrpSpPr>
            <p:nvPr/>
          </p:nvGrpSpPr>
          <p:grpSpPr bwMode="auto">
            <a:xfrm>
              <a:off x="204" y="391"/>
              <a:ext cx="5158" cy="2425"/>
              <a:chOff x="204" y="391"/>
              <a:chExt cx="5158" cy="2425"/>
            </a:xfrm>
          </p:grpSpPr>
          <p:sp>
            <p:nvSpPr>
              <p:cNvPr id="5144" name="Rectangle 59">
                <a:extLst>
                  <a:ext uri="{FF2B5EF4-FFF2-40B4-BE49-F238E27FC236}">
                    <a16:creationId xmlns:a16="http://schemas.microsoft.com/office/drawing/2014/main" id="{C5099ABD-911D-10C6-2FEB-8A2D93D7B563}"/>
                  </a:ext>
                </a:extLst>
              </p:cNvPr>
              <p:cNvSpPr>
                <a:spLocks noChangeArrowheads="1"/>
              </p:cNvSpPr>
              <p:nvPr/>
            </p:nvSpPr>
            <p:spPr bwMode="auto">
              <a:xfrm>
                <a:off x="1519" y="1863"/>
                <a:ext cx="725"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r" eaLnBrk="1" hangingPunct="1">
                  <a:spcBef>
                    <a:spcPct val="0"/>
                  </a:spcBef>
                  <a:buFontTx/>
                  <a:buNone/>
                </a:pPr>
                <a:r>
                  <a:rPr lang="fr-FR" altLang="sv-SE" sz="1000" b="1">
                    <a:solidFill>
                      <a:srgbClr val="000000"/>
                    </a:solidFill>
                    <a:latin typeface="Bw Gradual" panose="00000500000000000000" pitchFamily="50" charset="0"/>
                    <a:cs typeface="Arial" panose="020B0604020202020204" pitchFamily="34" charset="0"/>
                  </a:rPr>
                  <a:t>Uned e-Welsh,</a:t>
                </a:r>
                <a:br>
                  <a:rPr lang="fr-FR" altLang="sv-SE" sz="1000" b="1">
                    <a:solidFill>
                      <a:srgbClr val="000000"/>
                    </a:solidFill>
                    <a:latin typeface="Bw Gradual" panose="00000500000000000000" pitchFamily="50" charset="0"/>
                    <a:cs typeface="Arial" panose="020B0604020202020204" pitchFamily="34" charset="0"/>
                  </a:rPr>
                </a:br>
                <a:r>
                  <a:rPr lang="fr-FR" altLang="sv-SE" sz="1000" b="1">
                    <a:solidFill>
                      <a:srgbClr val="000000"/>
                    </a:solidFill>
                    <a:latin typeface="Bw Gradual" panose="00000500000000000000" pitchFamily="50" charset="0"/>
                    <a:cs typeface="Arial" panose="020B0604020202020204" pitchFamily="34" charset="0"/>
                  </a:rPr>
                  <a:t>Wales</a:t>
                </a:r>
              </a:p>
            </p:txBody>
          </p:sp>
          <p:grpSp>
            <p:nvGrpSpPr>
              <p:cNvPr id="5145" name="Group 60">
                <a:extLst>
                  <a:ext uri="{FF2B5EF4-FFF2-40B4-BE49-F238E27FC236}">
                    <a16:creationId xmlns:a16="http://schemas.microsoft.com/office/drawing/2014/main" id="{F30FE602-D2C7-5948-5616-1749A1BAA6EE}"/>
                  </a:ext>
                </a:extLst>
              </p:cNvPr>
              <p:cNvGrpSpPr>
                <a:grpSpLocks/>
              </p:cNvGrpSpPr>
              <p:nvPr/>
            </p:nvGrpSpPr>
            <p:grpSpPr bwMode="auto">
              <a:xfrm>
                <a:off x="204" y="391"/>
                <a:ext cx="5158" cy="2425"/>
                <a:chOff x="204" y="391"/>
                <a:chExt cx="5158" cy="2425"/>
              </a:xfrm>
            </p:grpSpPr>
            <p:sp>
              <p:nvSpPr>
                <p:cNvPr id="5146" name="Rectangle 61">
                  <a:extLst>
                    <a:ext uri="{FF2B5EF4-FFF2-40B4-BE49-F238E27FC236}">
                      <a16:creationId xmlns:a16="http://schemas.microsoft.com/office/drawing/2014/main" id="{7D3EBB87-800B-45F4-7674-17295D703B0B}"/>
                    </a:ext>
                  </a:extLst>
                </p:cNvPr>
                <p:cNvSpPr>
                  <a:spLocks noChangeArrowheads="1"/>
                </p:cNvSpPr>
                <p:nvPr/>
              </p:nvSpPr>
              <p:spPr bwMode="auto">
                <a:xfrm>
                  <a:off x="4423" y="391"/>
                  <a:ext cx="93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2400" b="1">
                      <a:solidFill>
                        <a:srgbClr val="C00000"/>
                      </a:solidFill>
                      <a:latin typeface="Bw Gradual" panose="00000500000000000000" pitchFamily="50" charset="0"/>
                      <a:cs typeface="Arial" panose="020B0604020202020204" pitchFamily="34" charset="0"/>
                    </a:rPr>
                    <a:t>Networks</a:t>
                  </a:r>
                </a:p>
              </p:txBody>
            </p:sp>
            <p:grpSp>
              <p:nvGrpSpPr>
                <p:cNvPr id="5147" name="Group 62">
                  <a:extLst>
                    <a:ext uri="{FF2B5EF4-FFF2-40B4-BE49-F238E27FC236}">
                      <a16:creationId xmlns:a16="http://schemas.microsoft.com/office/drawing/2014/main" id="{299A60D8-5D77-E54F-C4B5-4B4D973290C5}"/>
                    </a:ext>
                  </a:extLst>
                </p:cNvPr>
                <p:cNvGrpSpPr>
                  <a:grpSpLocks/>
                </p:cNvGrpSpPr>
                <p:nvPr/>
              </p:nvGrpSpPr>
              <p:grpSpPr bwMode="auto">
                <a:xfrm>
                  <a:off x="204" y="1004"/>
                  <a:ext cx="3220" cy="1812"/>
                  <a:chOff x="204" y="1004"/>
                  <a:chExt cx="3220" cy="1812"/>
                </a:xfrm>
              </p:grpSpPr>
              <p:sp>
                <p:nvSpPr>
                  <p:cNvPr id="5148" name="Rectangle 63">
                    <a:extLst>
                      <a:ext uri="{FF2B5EF4-FFF2-40B4-BE49-F238E27FC236}">
                        <a16:creationId xmlns:a16="http://schemas.microsoft.com/office/drawing/2014/main" id="{737D60A7-0D2B-7D76-CAC7-7D2404AC4112}"/>
                      </a:ext>
                    </a:extLst>
                  </p:cNvPr>
                  <p:cNvSpPr>
                    <a:spLocks noChangeArrowheads="1"/>
                  </p:cNvSpPr>
                  <p:nvPr/>
                </p:nvSpPr>
                <p:spPr bwMode="auto">
                  <a:xfrm>
                    <a:off x="797" y="1910"/>
                    <a:ext cx="812" cy="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Foras na Gaeilge,</a:t>
                    </a:r>
                    <a:br>
                      <a:rPr lang="sv-SE" altLang="sv-SE" sz="1000" b="1">
                        <a:solidFill>
                          <a:srgbClr val="CC00CC"/>
                        </a:solidFill>
                        <a:latin typeface="Bw Gradual" panose="00000500000000000000" pitchFamily="50" charset="0"/>
                        <a:cs typeface="Arial" panose="020B0604020202020204" pitchFamily="34" charset="0"/>
                      </a:rPr>
                    </a:br>
                    <a:r>
                      <a:rPr lang="sv-SE" altLang="sv-SE" sz="1000" b="1">
                        <a:solidFill>
                          <a:srgbClr val="CC00CC"/>
                        </a:solidFill>
                        <a:latin typeface="Bw Gradual" panose="00000500000000000000" pitchFamily="50" charset="0"/>
                        <a:cs typeface="Arial" panose="020B0604020202020204" pitchFamily="34" charset="0"/>
                      </a:rPr>
                      <a:t>Ireland</a:t>
                    </a:r>
                  </a:p>
                </p:txBody>
              </p:sp>
              <p:sp>
                <p:nvSpPr>
                  <p:cNvPr id="5149" name="Rectangle 64">
                    <a:extLst>
                      <a:ext uri="{FF2B5EF4-FFF2-40B4-BE49-F238E27FC236}">
                        <a16:creationId xmlns:a16="http://schemas.microsoft.com/office/drawing/2014/main" id="{3909EB40-87C3-2E00-0E34-27E261667B4E}"/>
                      </a:ext>
                    </a:extLst>
                  </p:cNvPr>
                  <p:cNvSpPr>
                    <a:spLocks noChangeArrowheads="1"/>
                  </p:cNvSpPr>
                  <p:nvPr/>
                </p:nvSpPr>
                <p:spPr bwMode="auto">
                  <a:xfrm>
                    <a:off x="2699" y="1004"/>
                    <a:ext cx="7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fr-FR" altLang="sv-SE" sz="1000" b="1">
                        <a:solidFill>
                          <a:srgbClr val="C00000"/>
                        </a:solidFill>
                        <a:latin typeface="Bw Gradual" panose="00000500000000000000" pitchFamily="50" charset="0"/>
                        <a:cs typeface="Arial" panose="020B0604020202020204" pitchFamily="34" charset="0"/>
                      </a:rPr>
                      <a:t>Nordterm</a:t>
                    </a:r>
                  </a:p>
                </p:txBody>
              </p:sp>
              <p:sp>
                <p:nvSpPr>
                  <p:cNvPr id="5150" name="Rectangle 65">
                    <a:extLst>
                      <a:ext uri="{FF2B5EF4-FFF2-40B4-BE49-F238E27FC236}">
                        <a16:creationId xmlns:a16="http://schemas.microsoft.com/office/drawing/2014/main" id="{382B9C3B-78C1-1C44-6894-079D664116D4}"/>
                      </a:ext>
                    </a:extLst>
                  </p:cNvPr>
                  <p:cNvSpPr>
                    <a:spLocks noChangeArrowheads="1"/>
                  </p:cNvSpPr>
                  <p:nvPr/>
                </p:nvSpPr>
                <p:spPr bwMode="auto">
                  <a:xfrm>
                    <a:off x="204" y="2660"/>
                    <a:ext cx="7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fr-FR" altLang="sv-SE" sz="1000" b="1">
                        <a:solidFill>
                          <a:srgbClr val="C00000"/>
                        </a:solidFill>
                        <a:latin typeface="Bw Gradual" panose="00000500000000000000" pitchFamily="50" charset="0"/>
                        <a:cs typeface="Arial" panose="020B0604020202020204" pitchFamily="34" charset="0"/>
                      </a:rPr>
                      <a:t>Realiter </a:t>
                    </a:r>
                    <a:endParaRPr lang="en-US" altLang="sv-SE" sz="1000" b="1">
                      <a:solidFill>
                        <a:srgbClr val="C00000"/>
                      </a:solidFill>
                      <a:latin typeface="Bw Gradual" panose="00000500000000000000" pitchFamily="50" charset="0"/>
                      <a:cs typeface="Arial" panose="020B0604020202020204" pitchFamily="34" charset="0"/>
                    </a:endParaRPr>
                  </a:p>
                </p:txBody>
              </p:sp>
              <p:sp>
                <p:nvSpPr>
                  <p:cNvPr id="5151" name="Rectangle 66">
                    <a:extLst>
                      <a:ext uri="{FF2B5EF4-FFF2-40B4-BE49-F238E27FC236}">
                        <a16:creationId xmlns:a16="http://schemas.microsoft.com/office/drawing/2014/main" id="{F76F6FA4-74E9-AC64-8CC2-F0F8426F6A02}"/>
                      </a:ext>
                    </a:extLst>
                  </p:cNvPr>
                  <p:cNvSpPr>
                    <a:spLocks noChangeArrowheads="1"/>
                  </p:cNvSpPr>
                  <p:nvPr/>
                </p:nvSpPr>
                <p:spPr bwMode="auto">
                  <a:xfrm>
                    <a:off x="295" y="2522"/>
                    <a:ext cx="7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fr-FR" altLang="sv-SE" sz="1000" b="1">
                        <a:solidFill>
                          <a:srgbClr val="C00000"/>
                        </a:solidFill>
                        <a:latin typeface="Bw Gradual" panose="00000500000000000000" pitchFamily="50" charset="0"/>
                        <a:cs typeface="Arial" panose="020B0604020202020204" pitchFamily="34" charset="0"/>
                      </a:rPr>
                      <a:t>RITerm</a:t>
                    </a:r>
                  </a:p>
                </p:txBody>
              </p:sp>
              <p:sp>
                <p:nvSpPr>
                  <p:cNvPr id="5152" name="Rectangle 67">
                    <a:extLst>
                      <a:ext uri="{FF2B5EF4-FFF2-40B4-BE49-F238E27FC236}">
                        <a16:creationId xmlns:a16="http://schemas.microsoft.com/office/drawing/2014/main" id="{B94B0307-857D-8F73-0EA1-AB6D69D5EDBE}"/>
                      </a:ext>
                    </a:extLst>
                  </p:cNvPr>
                  <p:cNvSpPr>
                    <a:spLocks noChangeArrowheads="1"/>
                  </p:cNvSpPr>
                  <p:nvPr/>
                </p:nvSpPr>
                <p:spPr bwMode="auto">
                  <a:xfrm>
                    <a:off x="204" y="2207"/>
                    <a:ext cx="7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fr-FR" altLang="sv-SE" sz="1000" b="1">
                        <a:solidFill>
                          <a:srgbClr val="C00000"/>
                        </a:solidFill>
                        <a:latin typeface="Bw Gradual" panose="00000500000000000000" pitchFamily="50" charset="0"/>
                        <a:cs typeface="Arial" panose="020B0604020202020204" pitchFamily="34" charset="0"/>
                      </a:rPr>
                      <a:t>Jiamcatt</a:t>
                    </a:r>
                  </a:p>
                </p:txBody>
              </p:sp>
              <p:sp>
                <p:nvSpPr>
                  <p:cNvPr id="5153" name="Rectangle 68">
                    <a:extLst>
                      <a:ext uri="{FF2B5EF4-FFF2-40B4-BE49-F238E27FC236}">
                        <a16:creationId xmlns:a16="http://schemas.microsoft.com/office/drawing/2014/main" id="{D5E14402-B780-20F1-A220-DB8DB48C5C79}"/>
                      </a:ext>
                    </a:extLst>
                  </p:cNvPr>
                  <p:cNvSpPr>
                    <a:spLocks noChangeArrowheads="1"/>
                  </p:cNvSpPr>
                  <p:nvPr/>
                </p:nvSpPr>
                <p:spPr bwMode="auto">
                  <a:xfrm>
                    <a:off x="658" y="2249"/>
                    <a:ext cx="725"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fr-FR" altLang="sv-SE" sz="1000" b="1">
                        <a:solidFill>
                          <a:srgbClr val="C00000"/>
                        </a:solidFill>
                        <a:latin typeface="Bw Gradual" panose="00000500000000000000" pitchFamily="50" charset="0"/>
                        <a:cs typeface="Arial" panose="020B0604020202020204" pitchFamily="34" charset="0"/>
                      </a:rPr>
                      <a:t>LTT, France</a:t>
                    </a:r>
                  </a:p>
                </p:txBody>
              </p:sp>
            </p:grpSp>
          </p:grpSp>
        </p:grpSp>
        <p:sp>
          <p:nvSpPr>
            <p:cNvPr id="5143" name="Rectangle 69">
              <a:extLst>
                <a:ext uri="{FF2B5EF4-FFF2-40B4-BE49-F238E27FC236}">
                  <a16:creationId xmlns:a16="http://schemas.microsoft.com/office/drawing/2014/main" id="{45F45D34-1511-F162-106E-97C9CAC6E814}"/>
                </a:ext>
              </a:extLst>
            </p:cNvPr>
            <p:cNvSpPr>
              <a:spLocks noChangeArrowheads="1"/>
            </p:cNvSpPr>
            <p:nvPr/>
          </p:nvSpPr>
          <p:spPr bwMode="auto">
            <a:xfrm>
              <a:off x="2417" y="2296"/>
              <a:ext cx="333" cy="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00000"/>
                  </a:solidFill>
                  <a:latin typeface="Bw Gradual" panose="00000500000000000000" pitchFamily="50" charset="0"/>
                  <a:cs typeface="Arial" panose="020B0604020202020204" pitchFamily="34" charset="0"/>
                </a:rPr>
                <a:t>RaDT</a:t>
              </a:r>
            </a:p>
          </p:txBody>
        </p:sp>
      </p:grpSp>
      <p:sp>
        <p:nvSpPr>
          <p:cNvPr id="5132" name="Rectangle 70">
            <a:extLst>
              <a:ext uri="{FF2B5EF4-FFF2-40B4-BE49-F238E27FC236}">
                <a16:creationId xmlns:a16="http://schemas.microsoft.com/office/drawing/2014/main" id="{74F6940F-186D-F6DD-65F0-8021CF71D20A}"/>
              </a:ext>
            </a:extLst>
          </p:cNvPr>
          <p:cNvSpPr>
            <a:spLocks noChangeArrowheads="1"/>
          </p:cNvSpPr>
          <p:nvPr/>
        </p:nvSpPr>
        <p:spPr bwMode="auto">
          <a:xfrm>
            <a:off x="6248400" y="4765677"/>
            <a:ext cx="4572000"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ED03CC"/>
                </a:solidFill>
                <a:latin typeface="Bw Gradual" panose="00000500000000000000" pitchFamily="50" charset="0"/>
                <a:cs typeface="Arial" panose="020B0604020202020204" pitchFamily="34" charset="0"/>
              </a:rPr>
              <a:t>Institut za hrvatski jezik i jezikoslovlje, Croatia</a:t>
            </a:r>
          </a:p>
        </p:txBody>
      </p:sp>
      <p:sp>
        <p:nvSpPr>
          <p:cNvPr id="5133" name="Rectangle 71">
            <a:extLst>
              <a:ext uri="{FF2B5EF4-FFF2-40B4-BE49-F238E27FC236}">
                <a16:creationId xmlns:a16="http://schemas.microsoft.com/office/drawing/2014/main" id="{2A852C2E-08AC-EB68-1A72-EE6A95227D1D}"/>
              </a:ext>
            </a:extLst>
          </p:cNvPr>
          <p:cNvSpPr>
            <a:spLocks noChangeArrowheads="1"/>
          </p:cNvSpPr>
          <p:nvPr/>
        </p:nvSpPr>
        <p:spPr bwMode="auto">
          <a:xfrm>
            <a:off x="6400800" y="4894264"/>
            <a:ext cx="45720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az-Cyrl-AZ" altLang="sv-SE" sz="1000" b="1">
                <a:solidFill>
                  <a:srgbClr val="ED03CC"/>
                </a:solidFill>
                <a:latin typeface="Tahoma" panose="020B0604030504040204" pitchFamily="34" charset="0"/>
                <a:cs typeface="Arial" panose="020B0604020202020204" pitchFamily="34" charset="0"/>
              </a:rPr>
              <a:t>Институт за српски језик </a:t>
            </a:r>
            <a:r>
              <a:rPr lang="sv-SE" altLang="sv-SE" sz="1000" b="1">
                <a:solidFill>
                  <a:srgbClr val="ED03CC"/>
                </a:solidFill>
                <a:latin typeface="Bw Gradual" panose="00000500000000000000" pitchFamily="50" charset="0"/>
                <a:cs typeface="Arial" panose="020B0604020202020204" pitchFamily="34" charset="0"/>
              </a:rPr>
              <a:t>, Serbia</a:t>
            </a:r>
          </a:p>
        </p:txBody>
      </p:sp>
      <p:sp>
        <p:nvSpPr>
          <p:cNvPr id="5134" name="Rectangle 72">
            <a:extLst>
              <a:ext uri="{FF2B5EF4-FFF2-40B4-BE49-F238E27FC236}">
                <a16:creationId xmlns:a16="http://schemas.microsoft.com/office/drawing/2014/main" id="{22F4C455-5A68-F20B-442A-4B3F3C296EFC}"/>
              </a:ext>
            </a:extLst>
          </p:cNvPr>
          <p:cNvSpPr>
            <a:spLocks noChangeArrowheads="1"/>
          </p:cNvSpPr>
          <p:nvPr/>
        </p:nvSpPr>
        <p:spPr bwMode="auto">
          <a:xfrm>
            <a:off x="8301137" y="5518152"/>
            <a:ext cx="206047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Türk Dil Kurumu Ana Sayfası,</a:t>
            </a:r>
            <a:br>
              <a:rPr lang="sv-SE" altLang="sv-SE" sz="1000" b="1">
                <a:solidFill>
                  <a:srgbClr val="CC00CC"/>
                </a:solidFill>
                <a:latin typeface="Bw Gradual" panose="00000500000000000000" pitchFamily="50" charset="0"/>
                <a:cs typeface="Arial" panose="020B0604020202020204" pitchFamily="34" charset="0"/>
              </a:rPr>
            </a:br>
            <a:r>
              <a:rPr lang="sv-SE" altLang="sv-SE" sz="1000" b="1">
                <a:solidFill>
                  <a:srgbClr val="CC00CC"/>
                </a:solidFill>
                <a:latin typeface="Bw Gradual" panose="00000500000000000000" pitchFamily="50" charset="0"/>
                <a:cs typeface="Arial" panose="020B0604020202020204" pitchFamily="34" charset="0"/>
              </a:rPr>
              <a:t>Turkey</a:t>
            </a:r>
          </a:p>
        </p:txBody>
      </p:sp>
      <p:sp>
        <p:nvSpPr>
          <p:cNvPr id="5135" name="Rectangle 73">
            <a:extLst>
              <a:ext uri="{FF2B5EF4-FFF2-40B4-BE49-F238E27FC236}">
                <a16:creationId xmlns:a16="http://schemas.microsoft.com/office/drawing/2014/main" id="{02A53146-4B4E-CCC0-ADFD-9B7E30E95282}"/>
              </a:ext>
            </a:extLst>
          </p:cNvPr>
          <p:cNvSpPr>
            <a:spLocks noChangeArrowheads="1"/>
          </p:cNvSpPr>
          <p:nvPr/>
        </p:nvSpPr>
        <p:spPr bwMode="auto">
          <a:xfrm>
            <a:off x="12341225" y="6275388"/>
            <a:ext cx="2247900"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0000"/>
                </a:solidFill>
                <a:latin typeface="Bw Gradual" panose="00000500000000000000" pitchFamily="50" charset="0"/>
                <a:cs typeface="Arial" panose="020B0604020202020204" pitchFamily="34" charset="0"/>
              </a:rPr>
              <a:t>Ústav pro jazyk český, Czechia</a:t>
            </a:r>
          </a:p>
        </p:txBody>
      </p:sp>
      <p:sp>
        <p:nvSpPr>
          <p:cNvPr id="5136" name="Rectangle 74">
            <a:extLst>
              <a:ext uri="{FF2B5EF4-FFF2-40B4-BE49-F238E27FC236}">
                <a16:creationId xmlns:a16="http://schemas.microsoft.com/office/drawing/2014/main" id="{0D913C82-78FE-9ED9-681C-8270015586CD}"/>
              </a:ext>
            </a:extLst>
          </p:cNvPr>
          <p:cNvSpPr>
            <a:spLocks noChangeArrowheads="1"/>
          </p:cNvSpPr>
          <p:nvPr/>
        </p:nvSpPr>
        <p:spPr bwMode="auto">
          <a:xfrm>
            <a:off x="6704014" y="4000501"/>
            <a:ext cx="3285171" cy="248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000000"/>
                </a:solidFill>
                <a:latin typeface="Bw Gradual" panose="00000500000000000000" pitchFamily="50" charset="0"/>
                <a:cs typeface="Arial" panose="020B0604020202020204" pitchFamily="34" charset="0"/>
              </a:rPr>
              <a:t>Jazykovedný ústav Ľudovíta Štúra SAV, Slovakia</a:t>
            </a:r>
          </a:p>
        </p:txBody>
      </p:sp>
      <p:grpSp>
        <p:nvGrpSpPr>
          <p:cNvPr id="5137" name="Grupp 6">
            <a:extLst>
              <a:ext uri="{FF2B5EF4-FFF2-40B4-BE49-F238E27FC236}">
                <a16:creationId xmlns:a16="http://schemas.microsoft.com/office/drawing/2014/main" id="{99A30B1A-E3CA-56A5-692C-51E4B5B08C3E}"/>
              </a:ext>
            </a:extLst>
          </p:cNvPr>
          <p:cNvGrpSpPr>
            <a:grpSpLocks/>
          </p:cNvGrpSpPr>
          <p:nvPr/>
        </p:nvGrpSpPr>
        <p:grpSpPr bwMode="auto">
          <a:xfrm>
            <a:off x="8567738" y="3589340"/>
            <a:ext cx="1847850" cy="484187"/>
            <a:chOff x="6827044" y="3262760"/>
            <a:chExt cx="2247900" cy="393252"/>
          </a:xfrm>
        </p:grpSpPr>
        <p:sp>
          <p:nvSpPr>
            <p:cNvPr id="5140" name="Rektangel 3">
              <a:extLst>
                <a:ext uri="{FF2B5EF4-FFF2-40B4-BE49-F238E27FC236}">
                  <a16:creationId xmlns:a16="http://schemas.microsoft.com/office/drawing/2014/main" id="{338EC47A-0A6E-4053-8A99-1B99F058F79C}"/>
                </a:ext>
              </a:extLst>
            </p:cNvPr>
            <p:cNvSpPr>
              <a:spLocks noChangeArrowheads="1"/>
            </p:cNvSpPr>
            <p:nvPr/>
          </p:nvSpPr>
          <p:spPr bwMode="auto">
            <a:xfrm>
              <a:off x="6827044" y="3262760"/>
              <a:ext cx="2247900" cy="32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v-SE" sz="1000" b="1">
                  <a:solidFill>
                    <a:srgbClr val="0070C0"/>
                  </a:solidFill>
                  <a:latin typeface="Bw Gradual" panose="00000500000000000000" pitchFamily="50" charset="0"/>
                  <a:cs typeface="Arial" panose="020B0604020202020204" pitchFamily="34" charset="0"/>
                </a:rPr>
                <a:t>Vukol Beridze Association of Terminology</a:t>
              </a:r>
            </a:p>
          </p:txBody>
        </p:sp>
        <p:cxnSp>
          <p:nvCxnSpPr>
            <p:cNvPr id="5141" name="Rak pilkoppling 5">
              <a:extLst>
                <a:ext uri="{FF2B5EF4-FFF2-40B4-BE49-F238E27FC236}">
                  <a16:creationId xmlns:a16="http://schemas.microsoft.com/office/drawing/2014/main" id="{9E40013F-FC23-978A-3345-A8CD9BB5C029}"/>
                </a:ext>
              </a:extLst>
            </p:cNvPr>
            <p:cNvCxnSpPr>
              <a:cxnSpLocks noChangeShapeType="1"/>
            </p:cNvCxnSpPr>
            <p:nvPr/>
          </p:nvCxnSpPr>
          <p:spPr bwMode="auto">
            <a:xfrm>
              <a:off x="8145463" y="3543449"/>
              <a:ext cx="661194" cy="11256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138" name="Rectangle 29">
            <a:extLst>
              <a:ext uri="{FF2B5EF4-FFF2-40B4-BE49-F238E27FC236}">
                <a16:creationId xmlns:a16="http://schemas.microsoft.com/office/drawing/2014/main" id="{665FCEB7-4EF6-6FDA-1F8F-FAADCBBA6E08}"/>
              </a:ext>
            </a:extLst>
          </p:cNvPr>
          <p:cNvSpPr>
            <a:spLocks noChangeArrowheads="1"/>
          </p:cNvSpPr>
          <p:nvPr/>
        </p:nvSpPr>
        <p:spPr bwMode="auto">
          <a:xfrm>
            <a:off x="5864226" y="2347914"/>
            <a:ext cx="1484313" cy="24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sv-SE" altLang="sv-SE" sz="1000" b="1">
                <a:solidFill>
                  <a:srgbClr val="CC00CC"/>
                </a:solidFill>
                <a:latin typeface="Bw Gradual" panose="00000500000000000000" pitchFamily="50" charset="0"/>
                <a:cs typeface="Arial" panose="020B0604020202020204" pitchFamily="34" charset="0"/>
              </a:rPr>
              <a:t>Språkrådet,</a:t>
            </a:r>
            <a:r>
              <a:rPr lang="en-US" altLang="sv-SE" sz="1000" b="1">
                <a:solidFill>
                  <a:srgbClr val="CC00CC"/>
                </a:solidFill>
                <a:latin typeface="Bw Gradual" panose="00000500000000000000" pitchFamily="50" charset="0"/>
                <a:cs typeface="Arial" panose="020B0604020202020204" pitchFamily="34" charset="0"/>
              </a:rPr>
              <a:t> Sweden</a:t>
            </a:r>
          </a:p>
        </p:txBody>
      </p:sp>
      <p:sp>
        <p:nvSpPr>
          <p:cNvPr id="5139" name="Rectangle 65">
            <a:extLst>
              <a:ext uri="{FF2B5EF4-FFF2-40B4-BE49-F238E27FC236}">
                <a16:creationId xmlns:a16="http://schemas.microsoft.com/office/drawing/2014/main" id="{0893C11E-39B3-7E48-3339-1D064D0EC172}"/>
              </a:ext>
            </a:extLst>
          </p:cNvPr>
          <p:cNvSpPr>
            <a:spLocks noChangeArrowheads="1"/>
          </p:cNvSpPr>
          <p:nvPr/>
        </p:nvSpPr>
        <p:spPr bwMode="auto">
          <a:xfrm>
            <a:off x="9873454" y="4278610"/>
            <a:ext cx="2430464"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US" altLang="sv-SE" sz="1000" b="1" dirty="0">
                <a:solidFill>
                  <a:srgbClr val="C00000"/>
                </a:solidFill>
                <a:latin typeface="Bw Gradual" panose="00000500000000000000" pitchFamily="50" charset="0"/>
                <a:cs typeface="Arial" panose="020B0604020202020204" pitchFamily="34" charset="0"/>
              </a:rPr>
              <a:t>Terminology Commission</a:t>
            </a:r>
          </a:p>
          <a:p>
            <a:pPr eaLnBrk="1" hangingPunct="1">
              <a:spcBef>
                <a:spcPct val="0"/>
              </a:spcBef>
              <a:buFontTx/>
              <a:buNone/>
            </a:pPr>
            <a:r>
              <a:rPr lang="en-US" altLang="sv-SE" sz="1000" b="1" dirty="0">
                <a:solidFill>
                  <a:srgbClr val="C00000"/>
                </a:solidFill>
                <a:latin typeface="Bw Gradual" panose="00000500000000000000" pitchFamily="50" charset="0"/>
                <a:cs typeface="Arial" panose="020B0604020202020204" pitchFamily="34" charset="0"/>
              </a:rPr>
              <a:t>under International Committee of Slavonic Scholars</a:t>
            </a:r>
          </a:p>
          <a:p>
            <a:pPr eaLnBrk="1" hangingPunct="1">
              <a:spcBef>
                <a:spcPct val="0"/>
              </a:spcBef>
              <a:buFontTx/>
              <a:buNone/>
            </a:pPr>
            <a:endParaRPr lang="fr-FR" altLang="sv-SE" sz="1000" b="1" dirty="0">
              <a:solidFill>
                <a:srgbClr val="C00000"/>
              </a:solidFill>
              <a:latin typeface="Bw Gradual" panose="00000500000000000000" pitchFamily="50" charset="0"/>
              <a:cs typeface="Arial" panose="020B0604020202020204" pitchFamily="34" charset="0"/>
            </a:endParaRPr>
          </a:p>
        </p:txBody>
      </p:sp>
      <p:pic>
        <p:nvPicPr>
          <p:cNvPr id="2" name="Picture 6" descr="International Terminology Awards. Call for nominations">
            <a:extLst>
              <a:ext uri="{FF2B5EF4-FFF2-40B4-BE49-F238E27FC236}">
                <a16:creationId xmlns:a16="http://schemas.microsoft.com/office/drawing/2014/main" id="{A73DBE90-25F3-2B11-9CA1-253D75238E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934" t="79718" r="2433" b="6758"/>
          <a:stretch/>
        </p:blipFill>
        <p:spPr bwMode="auto">
          <a:xfrm>
            <a:off x="10783125" y="5850214"/>
            <a:ext cx="1125340" cy="886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396683" y="1311293"/>
            <a:ext cx="9256712" cy="4708981"/>
          </a:xfrm>
          <a:prstGeom prst="rect">
            <a:avLst/>
          </a:prstGeom>
          <a:noFill/>
          <a:ln>
            <a:noFill/>
          </a:ln>
          <a:effectLst/>
        </p:spPr>
        <p:txBody>
          <a:bodyPr wrap="square">
            <a:spAutoFit/>
          </a:bodyPr>
          <a:lstStyle/>
          <a:p>
            <a:pPr>
              <a:defRPr/>
            </a:pPr>
            <a:r>
              <a:rPr lang="en-US" sz="2000" b="1" dirty="0"/>
              <a:t>This Manual has been derived from the following standards of the International Organization for Standardization (ISO):</a:t>
            </a:r>
          </a:p>
          <a:p>
            <a:pPr marL="342900" indent="-342900">
              <a:buFont typeface="Arial" panose="020B0604020202020204" pitchFamily="34" charset="0"/>
              <a:buChar char="•"/>
              <a:defRPr/>
            </a:pPr>
            <a:r>
              <a:rPr lang="en-US" sz="2000" b="1" dirty="0"/>
              <a:t>ISO 704, Terminology work – Principles and methods, 3rd edition, 2009</a:t>
            </a:r>
          </a:p>
          <a:p>
            <a:pPr marL="342900" indent="-342900">
              <a:buFont typeface="Arial" panose="020B0604020202020204" pitchFamily="34" charset="0"/>
              <a:buChar char="•"/>
              <a:defRPr/>
            </a:pPr>
            <a:r>
              <a:rPr lang="en-US" sz="2000" b="1" dirty="0"/>
              <a:t>ISO 860, Terminology work – Harmonization of concepts and terms, 3rd edition, 2007</a:t>
            </a:r>
          </a:p>
          <a:p>
            <a:pPr marL="342900" indent="-342900">
              <a:buFont typeface="Arial" panose="020B0604020202020204" pitchFamily="34" charset="0"/>
              <a:buChar char="•"/>
              <a:defRPr/>
            </a:pPr>
            <a:r>
              <a:rPr lang="en-US" sz="2000" b="1" dirty="0"/>
              <a:t>ISO 1087, Terminology – Vocabulary, 1st edition, 1990</a:t>
            </a:r>
          </a:p>
          <a:p>
            <a:pPr marL="342900" indent="-342900">
              <a:buFont typeface="Arial" panose="020B0604020202020204" pitchFamily="34" charset="0"/>
              <a:buChar char="•"/>
              <a:defRPr/>
            </a:pPr>
            <a:r>
              <a:rPr lang="en-US" sz="2000" b="1" dirty="0"/>
              <a:t>ISO 1087-1, Terminology work, Vocabulary – Part 1: Theory and application, 1st edition, 2000</a:t>
            </a:r>
          </a:p>
          <a:p>
            <a:pPr marL="342900" indent="-342900">
              <a:buFont typeface="Arial" panose="020B0604020202020204" pitchFamily="34" charset="0"/>
              <a:buChar char="•"/>
              <a:defRPr/>
            </a:pPr>
            <a:r>
              <a:rPr lang="en-US" sz="2000" b="1" dirty="0"/>
              <a:t>ISO 1087-2, Terminology work, Vocabulary – Part 2: Computer applications, 1st edition, 2000</a:t>
            </a:r>
          </a:p>
          <a:p>
            <a:pPr marL="342900" indent="-342900">
              <a:buFont typeface="Arial" panose="020B0604020202020204" pitchFamily="34" charset="0"/>
              <a:buChar char="•"/>
              <a:defRPr/>
            </a:pPr>
            <a:r>
              <a:rPr lang="en-US" sz="2000" b="1" dirty="0"/>
              <a:t>ISO 12199, Alphabetical ordering of multilingual terminology and lexicographical data represented in the Latin alphabet, 1st edition, 2000</a:t>
            </a:r>
          </a:p>
          <a:p>
            <a:pPr marL="342900" indent="-342900">
              <a:buFont typeface="Arial" panose="020B0604020202020204" pitchFamily="34" charset="0"/>
              <a:buChar char="•"/>
              <a:defRPr/>
            </a:pPr>
            <a:r>
              <a:rPr lang="en-US" sz="2000" b="1" dirty="0"/>
              <a:t>ISO 12616, Translation-oriented </a:t>
            </a:r>
            <a:r>
              <a:rPr lang="en-US" sz="2000" b="1" dirty="0" err="1"/>
              <a:t>terminography</a:t>
            </a:r>
            <a:r>
              <a:rPr lang="en-US" sz="2000" b="1" dirty="0"/>
              <a:t>, 1st edition, 2002</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7725513" cy="535531"/>
          </a:xfrm>
          <a:prstGeom prst="rect">
            <a:avLst/>
          </a:prstGeom>
        </p:spPr>
        <p:txBody>
          <a:bodyPr vert="horz" lIns="0" tIns="0" rIns="0" bIns="0" rtlCol="0" anchor="b">
            <a:noAutofit/>
          </a:bodyPr>
          <a:lstStyle/>
          <a:p>
            <a:pPr>
              <a:lnSpc>
                <a:spcPct val="90000"/>
              </a:lnSpc>
              <a:spcBef>
                <a:spcPct val="0"/>
              </a:spcBef>
            </a:pPr>
            <a:r>
              <a:rPr lang="sv-SE" altLang="sv-SE" sz="3200" b="1" dirty="0">
                <a:solidFill>
                  <a:schemeClr val="tx2"/>
                </a:solidFill>
                <a:latin typeface="+mj-lt"/>
              </a:rPr>
              <a:t>NATO Terminology manual (AAP-77)</a:t>
            </a:r>
          </a:p>
        </p:txBody>
      </p:sp>
    </p:spTree>
    <p:extLst>
      <p:ext uri="{BB962C8B-B14F-4D97-AF65-F5344CB8AC3E}">
        <p14:creationId xmlns:p14="http://schemas.microsoft.com/office/powerpoint/2010/main" val="21240293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7BE2EFB-998C-48F8-9F34-43C261533F96}"/>
              </a:ext>
            </a:extLst>
          </p:cNvPr>
          <p:cNvPicPr>
            <a:picLocks noChangeAspect="1"/>
          </p:cNvPicPr>
          <p:nvPr/>
        </p:nvPicPr>
        <p:blipFill>
          <a:blip r:embed="rId2"/>
          <a:stretch>
            <a:fillRect/>
          </a:stretch>
        </p:blipFill>
        <p:spPr>
          <a:xfrm>
            <a:off x="775808" y="102944"/>
            <a:ext cx="9747250" cy="6047138"/>
          </a:xfrm>
          <a:prstGeom prst="rect">
            <a:avLst/>
          </a:prstGeom>
        </p:spPr>
      </p:pic>
      <p:sp>
        <p:nvSpPr>
          <p:cNvPr id="6" name="textruta 5">
            <a:extLst>
              <a:ext uri="{FF2B5EF4-FFF2-40B4-BE49-F238E27FC236}">
                <a16:creationId xmlns:a16="http://schemas.microsoft.com/office/drawing/2014/main" id="{88CECA17-BDC1-4C40-B34B-3F50DA767F6F}"/>
              </a:ext>
            </a:extLst>
          </p:cNvPr>
          <p:cNvSpPr txBox="1"/>
          <p:nvPr/>
        </p:nvSpPr>
        <p:spPr>
          <a:xfrm>
            <a:off x="7931694" y="6290340"/>
            <a:ext cx="2701381" cy="338554"/>
          </a:xfrm>
          <a:prstGeom prst="rect">
            <a:avLst/>
          </a:prstGeom>
          <a:noFill/>
        </p:spPr>
        <p:txBody>
          <a:bodyPr wrap="none" rtlCol="0">
            <a:spAutoFit/>
          </a:bodyPr>
          <a:lstStyle/>
          <a:p>
            <a:r>
              <a:rPr lang="sv-SE" sz="1600" dirty="0"/>
              <a:t>[</a:t>
            </a:r>
            <a:r>
              <a:rPr lang="sv-SE" sz="1600" dirty="0" err="1"/>
              <a:t>Austrian</a:t>
            </a:r>
            <a:r>
              <a:rPr lang="sv-SE" sz="1600" dirty="0"/>
              <a:t> Standards, 2016]</a:t>
            </a:r>
          </a:p>
        </p:txBody>
      </p:sp>
    </p:spTree>
    <p:extLst>
      <p:ext uri="{BB962C8B-B14F-4D97-AF65-F5344CB8AC3E}">
        <p14:creationId xmlns:p14="http://schemas.microsoft.com/office/powerpoint/2010/main" val="18310960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1D977C-D02D-D14B-A1C3-0875B5CC892A}"/>
              </a:ext>
            </a:extLst>
          </p:cNvPr>
          <p:cNvSpPr>
            <a:spLocks noGrp="1"/>
          </p:cNvSpPr>
          <p:nvPr>
            <p:ph type="title"/>
          </p:nvPr>
        </p:nvSpPr>
        <p:spPr>
          <a:xfrm>
            <a:off x="1450975" y="-72613"/>
            <a:ext cx="10972800" cy="1143000"/>
          </a:xfrm>
        </p:spPr>
        <p:txBody>
          <a:bodyPr>
            <a:normAutofit/>
          </a:bodyPr>
          <a:lstStyle/>
          <a:p>
            <a:pPr algn="l"/>
            <a:r>
              <a:rPr lang="sv-SE" sz="2800" b="1" dirty="0">
                <a:solidFill>
                  <a:schemeClr val="tx1"/>
                </a:solidFill>
                <a:ea typeface="+mn-ea"/>
                <a:cs typeface="+mn-cs"/>
              </a:rPr>
              <a:t>Terminology management </a:t>
            </a:r>
            <a:r>
              <a:rPr lang="sv-SE" sz="2800" b="1" dirty="0" err="1">
                <a:solidFill>
                  <a:schemeClr val="tx1"/>
                </a:solidFill>
                <a:ea typeface="+mn-ea"/>
                <a:cs typeface="+mn-cs"/>
              </a:rPr>
              <a:t>infrastructure</a:t>
            </a:r>
            <a:endParaRPr lang="sv-SE" sz="2800" b="1" dirty="0">
              <a:solidFill>
                <a:schemeClr val="tx1"/>
              </a:solidFill>
              <a:ea typeface="+mn-ea"/>
              <a:cs typeface="+mn-cs"/>
            </a:endParaRPr>
          </a:p>
        </p:txBody>
      </p:sp>
      <p:sp>
        <p:nvSpPr>
          <p:cNvPr id="3" name="Platshållare för innehåll 2">
            <a:extLst>
              <a:ext uri="{FF2B5EF4-FFF2-40B4-BE49-F238E27FC236}">
                <a16:creationId xmlns:a16="http://schemas.microsoft.com/office/drawing/2014/main" id="{FB26462C-F708-9945-80F0-F5D8AAFB7135}"/>
              </a:ext>
            </a:extLst>
          </p:cNvPr>
          <p:cNvSpPr>
            <a:spLocks noGrp="1"/>
          </p:cNvSpPr>
          <p:nvPr>
            <p:ph sz="quarter" idx="10"/>
          </p:nvPr>
        </p:nvSpPr>
        <p:spPr>
          <a:xfrm>
            <a:off x="1300638" y="1304880"/>
            <a:ext cx="9590723" cy="4966939"/>
          </a:xfrm>
        </p:spPr>
        <p:txBody>
          <a:bodyPr vert="horz" lIns="121920" tIns="60960" rIns="121920" bIns="60960" rtlCol="0" anchor="t">
            <a:normAutofit lnSpcReduction="10000"/>
          </a:bodyPr>
          <a:lstStyle/>
          <a:p>
            <a:pPr marL="0" indent="0">
              <a:buNone/>
            </a:pPr>
            <a:r>
              <a:rPr lang="en-US" sz="2133" dirty="0">
                <a:solidFill>
                  <a:schemeClr val="tx1"/>
                </a:solidFill>
                <a:latin typeface="+mj-lt"/>
                <a:ea typeface="Tahoma" panose="020B0604030504040204" pitchFamily="34" charset="0"/>
                <a:cs typeface="Tahoma" panose="020B0604030504040204" pitchFamily="34" charset="0"/>
              </a:rPr>
              <a:t>Phase I – Preparation for the terminology policy</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Phase II – Formulation of the terminology policy</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Phase III – Implementation of the terminology policy</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Phase IV – Sustained operation of the terminology infrastructure and the adaptation mechanisms for the terminology policy (</a:t>
            </a:r>
            <a:r>
              <a:rPr lang="en-US" sz="2133" dirty="0" err="1">
                <a:solidFill>
                  <a:schemeClr val="tx1"/>
                </a:solidFill>
                <a:latin typeface="+mj-lt"/>
                <a:ea typeface="Tahoma" panose="020B0604030504040204" pitchFamily="34" charset="0"/>
                <a:cs typeface="Tahoma" panose="020B0604030504040204" pitchFamily="34" charset="0"/>
              </a:rPr>
              <a:t>Infoterm</a:t>
            </a:r>
            <a:r>
              <a:rPr lang="en-US" sz="2133" dirty="0">
                <a:solidFill>
                  <a:schemeClr val="tx1"/>
                </a:solidFill>
                <a:latin typeface="+mj-lt"/>
                <a:ea typeface="Tahoma" panose="020B0604030504040204" pitchFamily="34" charset="0"/>
                <a:cs typeface="Tahoma" panose="020B0604030504040204" pitchFamily="34" charset="0"/>
              </a:rPr>
              <a:t>, 2005, p 22).</a:t>
            </a:r>
          </a:p>
          <a:p>
            <a:pPr marL="0" indent="0">
              <a:buNone/>
            </a:pPr>
            <a:endParaRPr lang="en-US" sz="2133" dirty="0">
              <a:solidFill>
                <a:schemeClr val="tx1"/>
              </a:solidFill>
              <a:latin typeface="+mj-lt"/>
              <a:ea typeface="Tahoma" panose="020B0604030504040204" pitchFamily="34" charset="0"/>
              <a:cs typeface="Tahoma" panose="020B0604030504040204" pitchFamily="34" charset="0"/>
            </a:endParaRPr>
          </a:p>
          <a:p>
            <a:pPr marL="0" indent="0">
              <a:buNone/>
            </a:pPr>
            <a:r>
              <a:rPr lang="en-US" sz="2133" dirty="0">
                <a:solidFill>
                  <a:schemeClr val="tx1"/>
                </a:solidFill>
                <a:latin typeface="+mj-lt"/>
                <a:ea typeface="Tahoma" panose="020B0604030504040204" pitchFamily="34" charset="0"/>
                <a:cs typeface="Tahoma" panose="020B0604030504040204" pitchFamily="34" charset="0"/>
              </a:rPr>
              <a:t>Step 1: Analysis</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Step 2: Terminology Policy</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Step 3: Terminology Campaign</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Step 4: Standardized Terminology Process</a:t>
            </a:r>
          </a:p>
          <a:p>
            <a:pPr marL="0" indent="0">
              <a:buNone/>
            </a:pPr>
            <a:r>
              <a:rPr lang="en-US" sz="2133" dirty="0">
                <a:solidFill>
                  <a:schemeClr val="tx1"/>
                </a:solidFill>
                <a:latin typeface="+mj-lt"/>
                <a:ea typeface="Tahoma" panose="020B0604030504040204" pitchFamily="34" charset="0"/>
                <a:cs typeface="Tahoma" panose="020B0604030504040204" pitchFamily="34" charset="0"/>
              </a:rPr>
              <a:t>Step 5: Integration.</a:t>
            </a:r>
          </a:p>
          <a:p>
            <a:pPr marL="0" indent="0" algn="r">
              <a:buNone/>
            </a:pPr>
            <a:r>
              <a:rPr lang="en-US" sz="1600" dirty="0">
                <a:solidFill>
                  <a:schemeClr val="tx1"/>
                </a:solidFill>
                <a:latin typeface="+mj-lt"/>
                <a:ea typeface="Tahoma" panose="020B0604030504040204" pitchFamily="34" charset="0"/>
                <a:cs typeface="Tahoma" panose="020B0604030504040204" pitchFamily="34" charset="0"/>
              </a:rPr>
              <a:t>[</a:t>
            </a:r>
            <a:r>
              <a:rPr lang="en-US" sz="1600" dirty="0" err="1">
                <a:solidFill>
                  <a:schemeClr val="tx1"/>
                </a:solidFill>
                <a:latin typeface="+mj-lt"/>
                <a:ea typeface="Tahoma" panose="020B0604030504040204" pitchFamily="34" charset="0"/>
                <a:cs typeface="Tahoma" panose="020B0604030504040204" pitchFamily="34" charset="0"/>
              </a:rPr>
              <a:t>Hazler</a:t>
            </a:r>
            <a:r>
              <a:rPr lang="en-US" sz="1600" dirty="0">
                <a:solidFill>
                  <a:schemeClr val="tx1"/>
                </a:solidFill>
                <a:latin typeface="+mj-lt"/>
                <a:ea typeface="Tahoma" panose="020B0604030504040204" pitchFamily="34" charset="0"/>
                <a:cs typeface="Tahoma" panose="020B0604030504040204" pitchFamily="34" charset="0"/>
              </a:rPr>
              <a:t>, 2022]</a:t>
            </a:r>
            <a:endParaRPr lang="sv-SE" sz="160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964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18487" y="1715332"/>
            <a:ext cx="8140699" cy="1938992"/>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selection of participants (experts)</a:t>
            </a:r>
          </a:p>
          <a:p>
            <a:pPr marL="342900" indent="-342900">
              <a:buFont typeface="Arial" panose="020B0604020202020204" pitchFamily="34" charset="0"/>
              <a:buChar char="•"/>
              <a:defRPr/>
            </a:pPr>
            <a:r>
              <a:rPr lang="en-US" sz="2000" b="1" dirty="0"/>
              <a:t>competence of participants</a:t>
            </a:r>
          </a:p>
          <a:p>
            <a:pPr marL="342900" indent="-342900">
              <a:buFont typeface="Arial" panose="020B0604020202020204" pitchFamily="34" charset="0"/>
              <a:buChar char="•"/>
              <a:defRPr/>
            </a:pPr>
            <a:r>
              <a:rPr lang="en-US" sz="2000" b="1" dirty="0"/>
              <a:t>time of participants</a:t>
            </a:r>
          </a:p>
          <a:p>
            <a:pPr marL="342900" indent="-342900">
              <a:buFont typeface="Arial" panose="020B0604020202020204" pitchFamily="34" charset="0"/>
              <a:buChar char="•"/>
              <a:defRPr/>
            </a:pPr>
            <a:r>
              <a:rPr lang="en-US" sz="2000" b="1" dirty="0"/>
              <a:t>hierarchies, reputations etc.</a:t>
            </a:r>
          </a:p>
          <a:p>
            <a:pPr marL="342900" indent="-342900">
              <a:buFont typeface="Arial" panose="020B0604020202020204" pitchFamily="34" charset="0"/>
              <a:buChar char="•"/>
              <a:defRPr/>
            </a:pPr>
            <a:r>
              <a:rPr lang="en-US" sz="2000" b="1" dirty="0"/>
              <a:t>various professions doing terminology management</a:t>
            </a:r>
          </a:p>
          <a:p>
            <a:pPr marL="342900" indent="-342900">
              <a:buFont typeface="Arial" panose="020B0604020202020204" pitchFamily="34" charset="0"/>
              <a:buChar char="•"/>
              <a:defRPr/>
            </a:pPr>
            <a:r>
              <a:rPr lang="en-US" sz="2000" b="1" dirty="0"/>
              <a:t>consensus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8486" y="554666"/>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Secondly</a:t>
            </a:r>
            <a:r>
              <a:rPr lang="sv-SE" altLang="sv-SE" sz="3200" b="1" dirty="0">
                <a:latin typeface="+mj-lt"/>
              </a:rPr>
              <a:t>: </a:t>
            </a:r>
            <a:r>
              <a:rPr lang="sv-SE" altLang="sv-SE" sz="3200" b="1" dirty="0" err="1">
                <a:latin typeface="+mj-lt"/>
              </a:rPr>
              <a:t>getting</a:t>
            </a:r>
            <a:r>
              <a:rPr lang="sv-SE" altLang="sv-SE" sz="3200" b="1" dirty="0">
                <a:latin typeface="+mj-lt"/>
              </a:rPr>
              <a:t> </a:t>
            </a:r>
            <a:r>
              <a:rPr lang="sv-SE" altLang="sv-SE" sz="3200" b="1" dirty="0" err="1">
                <a:latin typeface="+mj-lt"/>
              </a:rPr>
              <a:t>people</a:t>
            </a:r>
            <a:r>
              <a:rPr lang="sv-SE" altLang="sv-SE" sz="3200" b="1" dirty="0">
                <a:latin typeface="+mj-lt"/>
              </a:rPr>
              <a:t>/experts </a:t>
            </a:r>
            <a:r>
              <a:rPr lang="sv-SE" altLang="sv-SE" sz="3200" b="1" dirty="0" err="1">
                <a:latin typeface="+mj-lt"/>
              </a:rPr>
              <a:t>onboard</a:t>
            </a:r>
            <a:r>
              <a:rPr lang="sv-SE" altLang="sv-SE" sz="3200" b="1" dirty="0">
                <a:latin typeface="+mj-lt"/>
              </a:rPr>
              <a:t> </a:t>
            </a:r>
          </a:p>
        </p:txBody>
      </p:sp>
    </p:spTree>
    <p:extLst>
      <p:ext uri="{BB962C8B-B14F-4D97-AF65-F5344CB8AC3E}">
        <p14:creationId xmlns:p14="http://schemas.microsoft.com/office/powerpoint/2010/main" val="3515790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739087B-A420-4A51-7C5E-0514EB35BAB8}"/>
              </a:ext>
            </a:extLst>
          </p:cNvPr>
          <p:cNvPicPr>
            <a:picLocks noChangeAspect="1"/>
          </p:cNvPicPr>
          <p:nvPr/>
        </p:nvPicPr>
        <p:blipFill>
          <a:blip r:embed="rId3"/>
          <a:stretch>
            <a:fillRect/>
          </a:stretch>
        </p:blipFill>
        <p:spPr>
          <a:xfrm>
            <a:off x="0" y="0"/>
            <a:ext cx="12192000" cy="5870222"/>
          </a:xfrm>
          <a:prstGeom prst="rect">
            <a:avLst/>
          </a:prstGeom>
        </p:spPr>
      </p:pic>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8446610" y="6364111"/>
            <a:ext cx="2058358" cy="338554"/>
          </a:xfrm>
          <a:prstGeom prst="rect">
            <a:avLst/>
          </a:prstGeom>
          <a:noFill/>
          <a:ln>
            <a:noFill/>
          </a:ln>
          <a:effectLst/>
        </p:spPr>
        <p:txBody>
          <a:bodyPr wrap="square">
            <a:spAutoFit/>
          </a:bodyPr>
          <a:lstStyle/>
          <a:p>
            <a:pPr>
              <a:defRPr/>
            </a:pPr>
            <a:r>
              <a:rPr lang="en-US" sz="1600" b="1" dirty="0"/>
              <a:t>[</a:t>
            </a:r>
            <a:r>
              <a:rPr lang="en-US" sz="1600" b="1" dirty="0" err="1"/>
              <a:t>Hazler</a:t>
            </a:r>
            <a:r>
              <a:rPr lang="en-US" sz="1600" b="1" dirty="0"/>
              <a:t>, 2022]</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Tree>
    <p:extLst>
      <p:ext uri="{BB962C8B-B14F-4D97-AF65-F5344CB8AC3E}">
        <p14:creationId xmlns:p14="http://schemas.microsoft.com/office/powerpoint/2010/main" val="28456344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a:extLst>
              <a:ext uri="{FF2B5EF4-FFF2-40B4-BE49-F238E27FC236}">
                <a16:creationId xmlns:a16="http://schemas.microsoft.com/office/drawing/2014/main" id="{5BE1F212-99F9-45B4-BDF1-A19209EE8E76}"/>
              </a:ext>
            </a:extLst>
          </p:cNvPr>
          <p:cNvSpPr>
            <a:spLocks noChangeArrowheads="1"/>
          </p:cNvSpPr>
          <p:nvPr/>
        </p:nvSpPr>
        <p:spPr bwMode="auto">
          <a:xfrm>
            <a:off x="1524001" y="90101"/>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endParaRPr lang="sv-SE" altLang="sv-SE"/>
          </a:p>
        </p:txBody>
      </p:sp>
      <p:sp>
        <p:nvSpPr>
          <p:cNvPr id="5126" name="AutoShape 7" descr="Bildresultat för expert network">
            <a:extLst>
              <a:ext uri="{FF2B5EF4-FFF2-40B4-BE49-F238E27FC236}">
                <a16:creationId xmlns:a16="http://schemas.microsoft.com/office/drawing/2014/main" id="{42E490C9-E9F1-4067-A902-C63B2487E8C5}"/>
              </a:ext>
            </a:extLst>
          </p:cNvPr>
          <p:cNvSpPr>
            <a:spLocks noChangeAspect="1" noChangeArrowheads="1"/>
          </p:cNvSpPr>
          <p:nvPr/>
        </p:nvSpPr>
        <p:spPr bwMode="auto">
          <a:xfrm>
            <a:off x="1663700" y="-2566988"/>
            <a:ext cx="9525000" cy="536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endParaRPr lang="sv-SE" altLang="sv-SE"/>
          </a:p>
        </p:txBody>
      </p:sp>
      <p:pic>
        <p:nvPicPr>
          <p:cNvPr id="2" name="Bildobjekt 1">
            <a:extLst>
              <a:ext uri="{FF2B5EF4-FFF2-40B4-BE49-F238E27FC236}">
                <a16:creationId xmlns:a16="http://schemas.microsoft.com/office/drawing/2014/main" id="{4B81663D-2D69-4FC6-A1E6-ABA9DF2F19B6}"/>
              </a:ext>
            </a:extLst>
          </p:cNvPr>
          <p:cNvPicPr>
            <a:picLocks noChangeAspect="1"/>
          </p:cNvPicPr>
          <p:nvPr/>
        </p:nvPicPr>
        <p:blipFill rotWithShape="1">
          <a:blip r:embed="rId3"/>
          <a:srcRect b="15069"/>
          <a:stretch/>
        </p:blipFill>
        <p:spPr>
          <a:xfrm>
            <a:off x="1780029" y="228601"/>
            <a:ext cx="8408422" cy="5824603"/>
          </a:xfrm>
          <a:prstGeom prst="rect">
            <a:avLst/>
          </a:prstGeom>
        </p:spPr>
      </p:pic>
      <p:sp>
        <p:nvSpPr>
          <p:cNvPr id="9" name="Rectangle 4">
            <a:extLst>
              <a:ext uri="{FF2B5EF4-FFF2-40B4-BE49-F238E27FC236}">
                <a16:creationId xmlns:a16="http://schemas.microsoft.com/office/drawing/2014/main" id="{2D9BF929-BFC5-439E-A40C-498B29E47B31}"/>
              </a:ext>
            </a:extLst>
          </p:cNvPr>
          <p:cNvSpPr>
            <a:spLocks noChangeArrowheads="1"/>
          </p:cNvSpPr>
          <p:nvPr/>
        </p:nvSpPr>
        <p:spPr bwMode="auto">
          <a:xfrm>
            <a:off x="7637464" y="5999164"/>
            <a:ext cx="20578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ts val="500"/>
              </a:spcBef>
              <a:spcAft>
                <a:spcPts val="500"/>
              </a:spcAft>
            </a:pPr>
            <a:r>
              <a:rPr lang="sv-SE" altLang="sv-SE" sz="1400" dirty="0"/>
              <a:t>[Rob </a:t>
            </a:r>
            <a:r>
              <a:rPr lang="sv-SE" altLang="sv-SE" sz="1400" dirty="0" err="1"/>
              <a:t>DenBleyker</a:t>
            </a:r>
            <a:r>
              <a:rPr lang="sv-SE" altLang="sv-SE" sz="1400" dirty="0"/>
              <a:t>, 2018]</a:t>
            </a:r>
          </a:p>
        </p:txBody>
      </p:sp>
    </p:spTree>
    <p:extLst>
      <p:ext uri="{BB962C8B-B14F-4D97-AF65-F5344CB8AC3E}">
        <p14:creationId xmlns:p14="http://schemas.microsoft.com/office/powerpoint/2010/main" val="32276835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1CC3773-B90E-F6C2-F3B7-FB0B26F52FD5}"/>
              </a:ext>
            </a:extLst>
          </p:cNvPr>
          <p:cNvSpPr>
            <a:spLocks noChangeArrowheads="1"/>
          </p:cNvSpPr>
          <p:nvPr/>
        </p:nvSpPr>
        <p:spPr bwMode="auto">
          <a:xfrm>
            <a:off x="1415946" y="1718254"/>
            <a:ext cx="7162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tLang="sv-SE" sz="1800" b="1" dirty="0">
                <a:latin typeface="+mn-lt"/>
                <a:ea typeface="Tahoma" panose="020B0604030504040204" pitchFamily="34" charset="0"/>
                <a:cs typeface="Tahoma" panose="020B0604030504040204" pitchFamily="34" charset="0"/>
              </a:rPr>
              <a:t>terminologist</a:t>
            </a:r>
          </a:p>
          <a:p>
            <a:r>
              <a:rPr lang="en-US" altLang="sv-SE" sz="1800" dirty="0">
                <a:latin typeface="+mn-lt"/>
                <a:ea typeface="Tahoma" panose="020B0604030504040204" pitchFamily="34" charset="0"/>
                <a:cs typeface="Tahoma" panose="020B0604030504040204" pitchFamily="34" charset="0"/>
              </a:rPr>
              <a:t>expert who performs </a:t>
            </a:r>
            <a:r>
              <a:rPr lang="en-US" altLang="sv-SE" sz="1800" u="sng" dirty="0">
                <a:latin typeface="+mn-lt"/>
                <a:ea typeface="Tahoma" panose="020B0604030504040204" pitchFamily="34" charset="0"/>
                <a:cs typeface="Tahoma" panose="020B0604030504040204" pitchFamily="34" charset="0"/>
              </a:rPr>
              <a:t>terminology work</a:t>
            </a:r>
            <a:r>
              <a:rPr lang="en-US" altLang="sv-SE" sz="1800" dirty="0">
                <a:latin typeface="+mn-lt"/>
                <a:ea typeface="Tahoma" panose="020B0604030504040204" pitchFamily="34" charset="0"/>
                <a:cs typeface="Tahoma" panose="020B0604030504040204" pitchFamily="34" charset="0"/>
              </a:rPr>
              <a:t> as a main function of her/his professional activity</a:t>
            </a:r>
            <a:r>
              <a:rPr lang="sv-SE" altLang="sv-SE" sz="1800" dirty="0">
                <a:latin typeface="+mn-lt"/>
                <a:ea typeface="Tahoma" panose="020B0604030504040204" pitchFamily="34" charset="0"/>
                <a:cs typeface="Tahoma" panose="020B0604030504040204" pitchFamily="34" charset="0"/>
              </a:rPr>
              <a:t>”</a:t>
            </a:r>
          </a:p>
          <a:p>
            <a:endParaRPr lang="sv-SE" altLang="sv-SE" sz="1800" dirty="0">
              <a:latin typeface="+mn-lt"/>
              <a:ea typeface="Tahoma" panose="020B0604030504040204" pitchFamily="34" charset="0"/>
              <a:cs typeface="Tahoma" panose="020B0604030504040204" pitchFamily="34" charset="0"/>
            </a:endParaRPr>
          </a:p>
          <a:p>
            <a:r>
              <a:rPr lang="sv-SE" altLang="sv-SE" sz="1800" dirty="0">
                <a:latin typeface="+mn-lt"/>
                <a:ea typeface="Tahoma" panose="020B0604030504040204" pitchFamily="34" charset="0"/>
                <a:cs typeface="Tahoma" panose="020B0604030504040204" pitchFamily="34" charset="0"/>
              </a:rPr>
              <a:t>”</a:t>
            </a:r>
            <a:r>
              <a:rPr lang="en-US" altLang="sv-SE" sz="1800" b="1" dirty="0">
                <a:latin typeface="+mn-lt"/>
                <a:ea typeface="Tahoma" panose="020B0604030504040204" pitchFamily="34" charset="0"/>
                <a:cs typeface="Tahoma" panose="020B0604030504040204" pitchFamily="34" charset="0"/>
              </a:rPr>
              <a:t>terminology worker</a:t>
            </a:r>
          </a:p>
          <a:p>
            <a:r>
              <a:rPr lang="en-US" altLang="sv-SE" sz="1800" dirty="0">
                <a:latin typeface="+mn-lt"/>
                <a:ea typeface="Tahoma" panose="020B0604030504040204" pitchFamily="34" charset="0"/>
                <a:cs typeface="Tahoma" panose="020B0604030504040204" pitchFamily="34" charset="0"/>
              </a:rPr>
              <a:t>role held by a language professional or other expert who performs </a:t>
            </a:r>
            <a:r>
              <a:rPr lang="en-US" altLang="sv-SE" sz="1800" u="sng" dirty="0">
                <a:latin typeface="+mn-lt"/>
                <a:ea typeface="Tahoma" panose="020B0604030504040204" pitchFamily="34" charset="0"/>
                <a:cs typeface="Tahoma" panose="020B0604030504040204" pitchFamily="34" charset="0"/>
              </a:rPr>
              <a:t>terminology work</a:t>
            </a:r>
            <a:r>
              <a:rPr lang="en-US" altLang="sv-SE" sz="1800" dirty="0">
                <a:latin typeface="+mn-lt"/>
                <a:ea typeface="Tahoma" panose="020B0604030504040204" pitchFamily="34" charset="0"/>
                <a:cs typeface="Tahoma" panose="020B0604030504040204" pitchFamily="34" charset="0"/>
              </a:rPr>
              <a:t> as an ancillary function of other professional activities</a:t>
            </a:r>
          </a:p>
        </p:txBody>
      </p:sp>
      <p:sp>
        <p:nvSpPr>
          <p:cNvPr id="32771" name="Rectangle 4">
            <a:extLst>
              <a:ext uri="{FF2B5EF4-FFF2-40B4-BE49-F238E27FC236}">
                <a16:creationId xmlns:a16="http://schemas.microsoft.com/office/drawing/2014/main" id="{BF4098D0-7233-E092-0B9C-76B242F9AB77}"/>
              </a:ext>
            </a:extLst>
          </p:cNvPr>
          <p:cNvSpPr>
            <a:spLocks noChangeArrowheads="1"/>
          </p:cNvSpPr>
          <p:nvPr/>
        </p:nvSpPr>
        <p:spPr bwMode="auto">
          <a:xfrm>
            <a:off x="8040688" y="5857876"/>
            <a:ext cx="12522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ts val="500"/>
              </a:spcBef>
              <a:spcAft>
                <a:spcPts val="500"/>
              </a:spcAft>
            </a:pPr>
            <a:r>
              <a:rPr lang="sv-SE" altLang="sv-SE" sz="1400" dirty="0">
                <a:latin typeface="+mn-lt"/>
                <a:ea typeface="Tahoma" panose="020B0604030504040204" pitchFamily="34" charset="0"/>
                <a:cs typeface="Tahoma" panose="020B0604030504040204" pitchFamily="34" charset="0"/>
              </a:rPr>
              <a:t>[ISO 12616-1]</a:t>
            </a:r>
          </a:p>
        </p:txBody>
      </p:sp>
      <p:sp>
        <p:nvSpPr>
          <p:cNvPr id="32772" name="Text Box 5">
            <a:extLst>
              <a:ext uri="{FF2B5EF4-FFF2-40B4-BE49-F238E27FC236}">
                <a16:creationId xmlns:a16="http://schemas.microsoft.com/office/drawing/2014/main" id="{215DC8E2-DF28-CDE9-8E3E-7E2F848C1383}"/>
              </a:ext>
            </a:extLst>
          </p:cNvPr>
          <p:cNvSpPr txBox="1">
            <a:spLocks noChangeArrowheads="1"/>
          </p:cNvSpPr>
          <p:nvPr/>
        </p:nvSpPr>
        <p:spPr bwMode="auto">
          <a:xfrm>
            <a:off x="-11430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t>8.9</a:t>
            </a:r>
          </a:p>
        </p:txBody>
      </p:sp>
      <p:sp>
        <p:nvSpPr>
          <p:cNvPr id="32773" name="Text Box 1">
            <a:extLst>
              <a:ext uri="{FF2B5EF4-FFF2-40B4-BE49-F238E27FC236}">
                <a16:creationId xmlns:a16="http://schemas.microsoft.com/office/drawing/2014/main" id="{EB8D955D-0B04-E65C-CF2B-E2B176A822F0}"/>
              </a:ext>
            </a:extLst>
          </p:cNvPr>
          <p:cNvSpPr txBox="1">
            <a:spLocks noChangeArrowheads="1"/>
          </p:cNvSpPr>
          <p:nvPr/>
        </p:nvSpPr>
        <p:spPr bwMode="auto">
          <a:xfrm>
            <a:off x="1474829" y="541769"/>
            <a:ext cx="9104313" cy="537712"/>
          </a:xfrm>
          <a:prstGeom prst="rect">
            <a:avLst/>
          </a:prstGeom>
        </p:spPr>
        <p:txBody>
          <a:bodyPr vert="horz" lIns="0" tIns="0" rIns="0" bIns="0" rtlCol="0" anchor="b">
            <a:noAutofit/>
          </a:bodyPr>
          <a:lstStyle>
            <a:defPPr>
              <a:defRPr lang="en-US"/>
            </a:defPPr>
            <a:lvl1pPr>
              <a:lnSpc>
                <a:spcPct val="90000"/>
              </a:lnSpc>
              <a:spcBef>
                <a:spcPct val="0"/>
              </a:spcBef>
              <a:defRPr sz="3200" b="1">
                <a:solidFill>
                  <a:schemeClr val="tx2"/>
                </a:solidFill>
                <a:latin typeface="+mj-lt"/>
              </a:defRPr>
            </a:lvl1pPr>
          </a:lstStyle>
          <a:p>
            <a:r>
              <a:rPr lang="sv-SE" altLang="sv-SE" dirty="0">
                <a:solidFill>
                  <a:schemeClr val="tx1"/>
                </a:solidFill>
              </a:rPr>
              <a:t>terminology </a:t>
            </a:r>
            <a:r>
              <a:rPr lang="sv-SE" altLang="sv-SE" dirty="0" err="1">
                <a:solidFill>
                  <a:schemeClr val="tx1"/>
                </a:solidFill>
              </a:rPr>
              <a:t>worker</a:t>
            </a:r>
            <a:endParaRPr lang="sv-SE" altLang="sv-SE" dirty="0">
              <a:solidFill>
                <a:schemeClr val="tx1"/>
              </a:solidFill>
            </a:endParaRPr>
          </a:p>
        </p:txBody>
      </p:sp>
    </p:spTree>
    <p:extLst>
      <p:ext uri="{BB962C8B-B14F-4D97-AF65-F5344CB8AC3E}">
        <p14:creationId xmlns:p14="http://schemas.microsoft.com/office/powerpoint/2010/main" val="11579883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10;&#10;Automatiskt genererad beskrivning">
            <a:extLst>
              <a:ext uri="{FF2B5EF4-FFF2-40B4-BE49-F238E27FC236}">
                <a16:creationId xmlns:a16="http://schemas.microsoft.com/office/drawing/2014/main" id="{499127A5-2B56-6C30-1CF8-519BEDC3DA7C}"/>
              </a:ext>
            </a:extLst>
          </p:cNvPr>
          <p:cNvPicPr>
            <a:picLocks noChangeAspect="1"/>
          </p:cNvPicPr>
          <p:nvPr/>
        </p:nvPicPr>
        <p:blipFill>
          <a:blip r:embed="rId3">
            <a:duotone>
              <a:prstClr val="black"/>
              <a:schemeClr val="accent3">
                <a:tint val="45000"/>
                <a:satMod val="400000"/>
              </a:schemeClr>
            </a:duotone>
          </a:blip>
          <a:stretch>
            <a:fillRect/>
          </a:stretch>
        </p:blipFill>
        <p:spPr>
          <a:xfrm>
            <a:off x="-75488" y="-484456"/>
            <a:ext cx="12342976" cy="7537987"/>
          </a:xfrm>
          <a:prstGeom prst="rect">
            <a:avLst/>
          </a:prstGeom>
        </p:spPr>
      </p:pic>
      <p:sp>
        <p:nvSpPr>
          <p:cNvPr id="177155" name="Text Box 1">
            <a:extLst>
              <a:ext uri="{FF2B5EF4-FFF2-40B4-BE49-F238E27FC236}">
                <a16:creationId xmlns:a16="http://schemas.microsoft.com/office/drawing/2014/main" id="{186D0990-7470-9AC4-D04F-801BB938FD26}"/>
              </a:ext>
            </a:extLst>
          </p:cNvPr>
          <p:cNvSpPr txBox="1">
            <a:spLocks noChangeArrowheads="1"/>
          </p:cNvSpPr>
          <p:nvPr/>
        </p:nvSpPr>
        <p:spPr bwMode="auto">
          <a:xfrm>
            <a:off x="-1239838" y="2776538"/>
            <a:ext cx="104096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3.6</a:t>
            </a:r>
          </a:p>
        </p:txBody>
      </p:sp>
      <p:sp>
        <p:nvSpPr>
          <p:cNvPr id="177156" name="Rectangle 3">
            <a:extLst>
              <a:ext uri="{FF2B5EF4-FFF2-40B4-BE49-F238E27FC236}">
                <a16:creationId xmlns:a16="http://schemas.microsoft.com/office/drawing/2014/main" id="{AB223269-5856-DDA0-2B07-CFCF96DA93B0}"/>
              </a:ext>
            </a:extLst>
          </p:cNvPr>
          <p:cNvSpPr>
            <a:spLocks noChangeArrowheads="1"/>
          </p:cNvSpPr>
          <p:nvPr/>
        </p:nvSpPr>
        <p:spPr bwMode="auto">
          <a:xfrm>
            <a:off x="2568575" y="529047"/>
            <a:ext cx="5455637"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dirty="0" err="1">
                <a:solidFill>
                  <a:srgbClr val="000000"/>
                </a:solidFill>
                <a:latin typeface="+mj-lt"/>
              </a:rPr>
              <a:t>Who</a:t>
            </a:r>
            <a:r>
              <a:rPr lang="sv-SE" altLang="sv-SE" sz="3200" b="1" dirty="0">
                <a:solidFill>
                  <a:srgbClr val="000000"/>
                </a:solidFill>
                <a:latin typeface="+mj-lt"/>
              </a:rPr>
              <a:t> </a:t>
            </a:r>
            <a:r>
              <a:rPr lang="sv-SE" altLang="sv-SE" sz="3200" b="1" dirty="0" err="1">
                <a:solidFill>
                  <a:srgbClr val="000000"/>
                </a:solidFill>
                <a:latin typeface="+mj-lt"/>
              </a:rPr>
              <a:t>does</a:t>
            </a:r>
            <a:r>
              <a:rPr lang="sv-SE" altLang="sv-SE" sz="3200" b="1" dirty="0">
                <a:solidFill>
                  <a:srgbClr val="000000"/>
                </a:solidFill>
                <a:latin typeface="+mj-lt"/>
              </a:rPr>
              <a:t> terminology/</a:t>
            </a:r>
          </a:p>
          <a:p>
            <a:pPr eaLnBrk="1" hangingPunct="1">
              <a:buSzPct val="100000"/>
            </a:pPr>
            <a:r>
              <a:rPr lang="sv-SE" altLang="sv-SE" sz="3200" b="1" dirty="0" err="1">
                <a:solidFill>
                  <a:srgbClr val="000000"/>
                </a:solidFill>
                <a:latin typeface="+mj-lt"/>
              </a:rPr>
              <a:t>terminological</a:t>
            </a:r>
            <a:r>
              <a:rPr lang="sv-SE" altLang="sv-SE" sz="3200" b="1" dirty="0">
                <a:solidFill>
                  <a:srgbClr val="000000"/>
                </a:solidFill>
                <a:latin typeface="+mj-lt"/>
              </a:rPr>
              <a:t> </a:t>
            </a:r>
            <a:r>
              <a:rPr lang="sv-SE" altLang="sv-SE" sz="3200" b="1" dirty="0" err="1">
                <a:solidFill>
                  <a:srgbClr val="000000"/>
                </a:solidFill>
                <a:latin typeface="+mj-lt"/>
              </a:rPr>
              <a:t>mediation</a:t>
            </a:r>
            <a:r>
              <a:rPr lang="sv-SE" altLang="sv-SE" sz="3200" b="1" dirty="0">
                <a:solidFill>
                  <a:srgbClr val="000000"/>
                </a:solidFill>
                <a:latin typeface="+mj-lt"/>
              </a:rPr>
              <a:t>?</a:t>
            </a:r>
          </a:p>
        </p:txBody>
      </p:sp>
      <p:pic>
        <p:nvPicPr>
          <p:cNvPr id="177157" name="Bildobjekt 2" descr="En bild som visar text, vägg, tegelsten, uppsatt&#10;&#10;Automatiskt genererad beskrivning">
            <a:extLst>
              <a:ext uri="{FF2B5EF4-FFF2-40B4-BE49-F238E27FC236}">
                <a16:creationId xmlns:a16="http://schemas.microsoft.com/office/drawing/2014/main" id="{49431622-4AFD-563A-AA38-7DEAE96C7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9238" y="2268538"/>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2">
            <a:extLst>
              <a:ext uri="{FF2B5EF4-FFF2-40B4-BE49-F238E27FC236}">
                <a16:creationId xmlns:a16="http://schemas.microsoft.com/office/drawing/2014/main" id="{17E7652B-A33D-8371-550E-22283BF60A9C}"/>
              </a:ext>
            </a:extLst>
          </p:cNvPr>
          <p:cNvSpPr txBox="1">
            <a:spLocks noChangeArrowheads="1"/>
          </p:cNvSpPr>
          <p:nvPr/>
        </p:nvSpPr>
        <p:spPr bwMode="auto">
          <a:xfrm>
            <a:off x="2568575" y="1704143"/>
            <a:ext cx="4559812" cy="4095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1313" indent="-34131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1pPr>
            <a:lvl2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2pPr>
            <a:lvl3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3pPr>
            <a:lvl4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4pPr>
            <a:lvl5pP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1200">
                <a:solidFill>
                  <a:schemeClr val="bg1"/>
                </a:solidFill>
                <a:latin typeface="Tahoma" panose="020B0604030504040204" pitchFamily="34" charset="0"/>
                <a:cs typeface="Arial" panose="020B0604020202020204" pitchFamily="34" charset="0"/>
              </a:defRPr>
            </a:lvl9pPr>
          </a:lstStyle>
          <a:p>
            <a:pPr eaLnBrk="1" hangingPunct="1">
              <a:buClr>
                <a:srgbClr val="000000"/>
              </a:buClr>
              <a:buSzPct val="100000"/>
              <a:buFont typeface="Arial" panose="020B0604020202020204" pitchFamily="34" charset="0"/>
              <a:buChar char="•"/>
            </a:pPr>
            <a:r>
              <a:rPr lang="sv-SE" altLang="sv-SE" sz="2000" b="1" dirty="0" err="1">
                <a:solidFill>
                  <a:srgbClr val="000000"/>
                </a:solidFill>
                <a:latin typeface="+mj-lt"/>
              </a:rPr>
              <a:t>Domain</a:t>
            </a:r>
            <a:r>
              <a:rPr lang="sv-SE" altLang="sv-SE" sz="2000" b="1" dirty="0">
                <a:solidFill>
                  <a:srgbClr val="000000"/>
                </a:solidFill>
                <a:latin typeface="+mj-lt"/>
              </a:rPr>
              <a:t> experts</a:t>
            </a:r>
          </a:p>
          <a:p>
            <a:pPr eaLnBrk="1" hangingPunct="1">
              <a:buClr>
                <a:srgbClr val="000000"/>
              </a:buClr>
              <a:buSzPct val="100000"/>
              <a:buFont typeface="Arial" panose="020B0604020202020204" pitchFamily="34" charset="0"/>
              <a:buChar char="•"/>
            </a:pPr>
            <a:r>
              <a:rPr lang="sv-SE" altLang="sv-SE" sz="2000" dirty="0" err="1">
                <a:solidFill>
                  <a:srgbClr val="000000"/>
                </a:solidFill>
                <a:latin typeface="+mj-lt"/>
              </a:rPr>
              <a:t>Other</a:t>
            </a:r>
            <a:r>
              <a:rPr lang="sv-SE" altLang="sv-SE" sz="2000" dirty="0">
                <a:solidFill>
                  <a:srgbClr val="000000"/>
                </a:solidFill>
                <a:latin typeface="+mj-lt"/>
              </a:rPr>
              <a:t> </a:t>
            </a:r>
            <a:r>
              <a:rPr lang="sv-SE" altLang="sv-SE" sz="2000" dirty="0" err="1">
                <a:solidFill>
                  <a:srgbClr val="000000"/>
                </a:solidFill>
                <a:latin typeface="+mj-lt"/>
              </a:rPr>
              <a:t>professional</a:t>
            </a:r>
            <a:r>
              <a:rPr lang="sv-SE" altLang="sv-SE" sz="2000" dirty="0">
                <a:solidFill>
                  <a:srgbClr val="000000"/>
                </a:solidFill>
                <a:latin typeface="+mj-lt"/>
              </a:rPr>
              <a:t> </a:t>
            </a:r>
            <a:r>
              <a:rPr lang="sv-SE" altLang="sv-SE" sz="2000" dirty="0" err="1">
                <a:solidFill>
                  <a:srgbClr val="000000"/>
                </a:solidFill>
                <a:latin typeface="+mj-lt"/>
              </a:rPr>
              <a:t>groups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b="1" dirty="0">
                <a:solidFill>
                  <a:srgbClr val="000000"/>
                </a:solidFill>
                <a:latin typeface="+mj-lt"/>
              </a:rPr>
              <a:t> </a:t>
            </a:r>
            <a:r>
              <a:rPr lang="sv-SE" altLang="sv-SE" sz="2000" dirty="0">
                <a:solidFill>
                  <a:srgbClr val="000000"/>
                </a:solidFill>
                <a:latin typeface="+mj-lt"/>
              </a:rPr>
              <a:t>Translators &amp; interpreters</a:t>
            </a: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Journalists</a:t>
            </a: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”Legal </a:t>
            </a:r>
            <a:r>
              <a:rPr lang="sv-SE" altLang="sv-SE" sz="2000" dirty="0" err="1">
                <a:solidFill>
                  <a:srgbClr val="000000"/>
                </a:solidFill>
                <a:latin typeface="+mj-lt"/>
              </a:rPr>
              <a:t>people</a:t>
            </a:r>
            <a:r>
              <a:rPr lang="sv-SE" altLang="sv-SE" sz="2000" dirty="0">
                <a:solidFill>
                  <a:srgbClr val="000000"/>
                </a:solidFill>
                <a:latin typeface="+mj-lt"/>
              </a:rPr>
              <a:t>” (</a:t>
            </a:r>
            <a:r>
              <a:rPr lang="sv-SE" altLang="sv-SE" sz="2000" dirty="0" err="1">
                <a:solidFill>
                  <a:srgbClr val="000000"/>
                </a:solidFill>
                <a:latin typeface="+mj-lt"/>
              </a:rPr>
              <a:t>lawyers</a:t>
            </a:r>
            <a:r>
              <a:rPr lang="sv-SE" altLang="sv-SE" sz="2000" dirty="0">
                <a:solidFill>
                  <a:srgbClr val="000000"/>
                </a:solidFill>
                <a:latin typeface="+mj-lt"/>
              </a:rPr>
              <a:t>, </a:t>
            </a:r>
            <a:r>
              <a:rPr lang="sv-SE" altLang="sv-SE" sz="2000" dirty="0" err="1">
                <a:solidFill>
                  <a:srgbClr val="000000"/>
                </a:solidFill>
                <a:latin typeface="+mj-lt"/>
              </a:rPr>
              <a:t>legislators</a:t>
            </a:r>
            <a:r>
              <a:rPr lang="sv-SE" altLang="sv-SE" sz="2000" dirty="0">
                <a:solidFill>
                  <a:srgbClr val="000000"/>
                </a:solidFill>
                <a:latin typeface="+mj-lt"/>
              </a:rPr>
              <a:t>, </a:t>
            </a:r>
            <a:r>
              <a:rPr lang="sv-SE" altLang="sv-SE" sz="2000" dirty="0" err="1">
                <a:solidFill>
                  <a:srgbClr val="000000"/>
                </a:solidFill>
                <a:latin typeface="+mj-lt"/>
              </a:rPr>
              <a:t>judges</a:t>
            </a:r>
            <a:r>
              <a:rPr lang="sv-SE" altLang="sv-SE" sz="2000" dirty="0">
                <a:solidFill>
                  <a:srgbClr val="000000"/>
                </a:solidFill>
                <a:latin typeface="+mj-lt"/>
              </a:rPr>
              <a:t>, etc.)</a:t>
            </a: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Editors, </a:t>
            </a:r>
            <a:r>
              <a:rPr lang="sv-SE" altLang="sv-SE" sz="2000" dirty="0" err="1">
                <a:solidFill>
                  <a:srgbClr val="000000"/>
                </a:solidFill>
                <a:latin typeface="+mj-lt"/>
              </a:rPr>
              <a:t>publishers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a:t>
            </a:r>
            <a:r>
              <a:rPr lang="sv-SE" altLang="sv-SE" sz="2000" dirty="0" err="1">
                <a:solidFill>
                  <a:srgbClr val="000000"/>
                </a:solidFill>
                <a:latin typeface="+mj-lt"/>
              </a:rPr>
              <a:t>Scholars</a:t>
            </a:r>
            <a:r>
              <a:rPr lang="sv-SE" altLang="sv-SE" sz="2000" dirty="0">
                <a:solidFill>
                  <a:srgbClr val="000000"/>
                </a:solidFill>
                <a:latin typeface="+mj-lt"/>
              </a:rPr>
              <a:t>, </a:t>
            </a:r>
            <a:r>
              <a:rPr lang="sv-SE" altLang="sv-SE" sz="2000" dirty="0" err="1">
                <a:solidFill>
                  <a:srgbClr val="000000"/>
                </a:solidFill>
                <a:latin typeface="+mj-lt"/>
              </a:rPr>
              <a:t>teachers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a:t>
            </a:r>
            <a:r>
              <a:rPr lang="sv-SE" altLang="sv-SE" sz="2000" dirty="0" err="1">
                <a:solidFill>
                  <a:srgbClr val="000000"/>
                </a:solidFill>
                <a:latin typeface="+mj-lt"/>
              </a:rPr>
              <a:t>Terminologists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a:t>
            </a:r>
            <a:r>
              <a:rPr lang="sv-SE" altLang="sv-SE" sz="2000" dirty="0" err="1">
                <a:solidFill>
                  <a:srgbClr val="000000"/>
                </a:solidFill>
                <a:latin typeface="+mj-lt"/>
              </a:rPr>
              <a:t>Physicians</a:t>
            </a:r>
            <a:r>
              <a:rPr lang="sv-SE" altLang="sv-SE" sz="2000" dirty="0">
                <a:solidFill>
                  <a:srgbClr val="000000"/>
                </a:solidFill>
                <a:latin typeface="+mj-lt"/>
              </a:rPr>
              <a:t>, </a:t>
            </a:r>
            <a:r>
              <a:rPr lang="sv-SE" altLang="sv-SE" sz="2000" dirty="0" err="1">
                <a:solidFill>
                  <a:srgbClr val="000000"/>
                </a:solidFill>
                <a:latin typeface="+mj-lt"/>
              </a:rPr>
              <a:t>nurses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a:t>
            </a:r>
            <a:r>
              <a:rPr lang="sv-SE" altLang="sv-SE" sz="2000" dirty="0" err="1">
                <a:solidFill>
                  <a:srgbClr val="000000"/>
                </a:solidFill>
                <a:latin typeface="+mj-lt"/>
              </a:rPr>
              <a:t>Military</a:t>
            </a:r>
            <a:r>
              <a:rPr lang="sv-SE" altLang="sv-SE" sz="2000" dirty="0">
                <a:solidFill>
                  <a:srgbClr val="000000"/>
                </a:solidFill>
                <a:latin typeface="+mj-lt"/>
              </a:rPr>
              <a:t> </a:t>
            </a:r>
            <a:r>
              <a:rPr lang="sv-SE" altLang="sv-SE" sz="2000" dirty="0" err="1">
                <a:solidFill>
                  <a:srgbClr val="000000"/>
                </a:solidFill>
                <a:latin typeface="+mj-lt"/>
              </a:rPr>
              <a:t>personnel</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 Enterprise/information </a:t>
            </a:r>
            <a:r>
              <a:rPr lang="sv-SE" altLang="sv-SE" sz="2000" dirty="0" err="1">
                <a:solidFill>
                  <a:srgbClr val="000000"/>
                </a:solidFill>
                <a:latin typeface="+mj-lt"/>
              </a:rPr>
              <a:t>architects</a:t>
            </a:r>
            <a:endParaRPr lang="sv-SE" altLang="sv-SE" sz="2000" dirty="0">
              <a:solidFill>
                <a:srgbClr val="000000"/>
              </a:solidFill>
              <a:latin typeface="+mj-lt"/>
            </a:endParaRPr>
          </a:p>
        </p:txBody>
      </p:sp>
    </p:spTree>
    <p:extLst>
      <p:ext uri="{BB962C8B-B14F-4D97-AF65-F5344CB8AC3E}">
        <p14:creationId xmlns:p14="http://schemas.microsoft.com/office/powerpoint/2010/main" val="92846330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Text Box 2">
            <a:extLst>
              <a:ext uri="{FF2B5EF4-FFF2-40B4-BE49-F238E27FC236}">
                <a16:creationId xmlns:a16="http://schemas.microsoft.com/office/drawing/2014/main" id="{CDFD50DF-6588-48B1-A375-CC2144F382B1}"/>
              </a:ext>
            </a:extLst>
          </p:cNvPr>
          <p:cNvSpPr txBox="1">
            <a:spLocks noChangeArrowheads="1"/>
          </p:cNvSpPr>
          <p:nvPr/>
        </p:nvSpPr>
        <p:spPr bwMode="auto">
          <a:xfrm>
            <a:off x="1343576" y="530226"/>
            <a:ext cx="57583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sv-SE" altLang="sv-SE" sz="3200" b="1" dirty="0">
                <a:latin typeface="+mj-lt"/>
              </a:rPr>
              <a:t>Tools for </a:t>
            </a:r>
            <a:r>
              <a:rPr lang="sv-SE" altLang="sv-SE" sz="3200" b="1" dirty="0" err="1">
                <a:latin typeface="+mj-lt"/>
              </a:rPr>
              <a:t>concept</a:t>
            </a:r>
            <a:r>
              <a:rPr lang="sv-SE" altLang="sv-SE" sz="3200" b="1" dirty="0">
                <a:latin typeface="+mj-lt"/>
              </a:rPr>
              <a:t> diagrams</a:t>
            </a:r>
          </a:p>
        </p:txBody>
      </p:sp>
      <p:sp>
        <p:nvSpPr>
          <p:cNvPr id="730115" name="Rectangle 4">
            <a:extLst>
              <a:ext uri="{FF2B5EF4-FFF2-40B4-BE49-F238E27FC236}">
                <a16:creationId xmlns:a16="http://schemas.microsoft.com/office/drawing/2014/main" id="{42393375-5A30-445A-8C5C-4D8A35E85DD9}"/>
              </a:ext>
            </a:extLst>
          </p:cNvPr>
          <p:cNvSpPr>
            <a:spLocks noChangeArrowheads="1"/>
          </p:cNvSpPr>
          <p:nvPr/>
        </p:nvSpPr>
        <p:spPr bwMode="auto">
          <a:xfrm>
            <a:off x="1721401" y="1563690"/>
            <a:ext cx="56499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lnSpc>
                <a:spcPct val="90000"/>
              </a:lnSpc>
              <a:buFont typeface="Arial" panose="020B0604020202020204" pitchFamily="34" charset="0"/>
              <a:buChar char="•"/>
            </a:pPr>
            <a:r>
              <a:rPr lang="sv-SE" altLang="sv-SE">
                <a:latin typeface="+mj-lt"/>
              </a:rPr>
              <a:t>Power Point</a:t>
            </a:r>
          </a:p>
          <a:p>
            <a:pPr eaLnBrk="1" hangingPunct="1">
              <a:lnSpc>
                <a:spcPct val="90000"/>
              </a:lnSpc>
              <a:buFont typeface="Arial" panose="020B0604020202020204" pitchFamily="34" charset="0"/>
              <a:buChar char="•"/>
            </a:pPr>
            <a:r>
              <a:rPr lang="sv-SE" altLang="sv-SE" b="1">
                <a:latin typeface="+mj-lt"/>
              </a:rPr>
              <a:t>i-Model</a:t>
            </a:r>
          </a:p>
          <a:p>
            <a:pPr eaLnBrk="1" hangingPunct="1">
              <a:lnSpc>
                <a:spcPct val="90000"/>
              </a:lnSpc>
              <a:buFont typeface="Arial" panose="020B0604020202020204" pitchFamily="34" charset="0"/>
              <a:buChar char="•"/>
            </a:pPr>
            <a:r>
              <a:rPr lang="sv-SE" altLang="sv-SE" b="1">
                <a:latin typeface="+mj-lt"/>
              </a:rPr>
              <a:t>MindManager</a:t>
            </a:r>
          </a:p>
          <a:p>
            <a:pPr eaLnBrk="1" hangingPunct="1">
              <a:lnSpc>
                <a:spcPct val="90000"/>
              </a:lnSpc>
              <a:buFont typeface="Arial" panose="020B0604020202020204" pitchFamily="34" charset="0"/>
              <a:buChar char="•"/>
            </a:pPr>
            <a:r>
              <a:rPr lang="sv-SE" altLang="sv-SE" b="1">
                <a:latin typeface="+mj-lt"/>
              </a:rPr>
              <a:t>Visual Paradigm</a:t>
            </a:r>
          </a:p>
          <a:p>
            <a:pPr eaLnBrk="1" hangingPunct="1">
              <a:lnSpc>
                <a:spcPct val="90000"/>
              </a:lnSpc>
              <a:buFont typeface="Arial" panose="020B0604020202020204" pitchFamily="34" charset="0"/>
              <a:buChar char="•"/>
            </a:pPr>
            <a:r>
              <a:rPr lang="sv-SE" altLang="sv-SE" b="1">
                <a:latin typeface="+mj-lt"/>
              </a:rPr>
              <a:t>Cmap Tools</a:t>
            </a:r>
          </a:p>
          <a:p>
            <a:pPr eaLnBrk="1" hangingPunct="1">
              <a:lnSpc>
                <a:spcPct val="90000"/>
              </a:lnSpc>
              <a:buFont typeface="Arial" panose="020B0604020202020204" pitchFamily="34" charset="0"/>
              <a:buChar char="•"/>
            </a:pPr>
            <a:r>
              <a:rPr lang="sv-SE" altLang="sv-SE">
                <a:latin typeface="+mj-lt"/>
              </a:rPr>
              <a:t>TermWeb</a:t>
            </a:r>
          </a:p>
          <a:p>
            <a:pPr eaLnBrk="1" hangingPunct="1">
              <a:lnSpc>
                <a:spcPct val="90000"/>
              </a:lnSpc>
              <a:buFont typeface="Arial" panose="020B0604020202020204" pitchFamily="34" charset="0"/>
              <a:buChar char="•"/>
            </a:pPr>
            <a:r>
              <a:rPr lang="sv-SE" altLang="sv-SE">
                <a:latin typeface="+mj-lt"/>
              </a:rPr>
              <a:t>Visio</a:t>
            </a:r>
          </a:p>
          <a:p>
            <a:pPr eaLnBrk="1" hangingPunct="1">
              <a:lnSpc>
                <a:spcPct val="90000"/>
              </a:lnSpc>
              <a:buFont typeface="Arial" panose="020B0604020202020204" pitchFamily="34" charset="0"/>
              <a:buChar char="•"/>
            </a:pPr>
            <a:r>
              <a:rPr lang="sv-SE" altLang="sv-SE">
                <a:latin typeface="+mj-lt"/>
              </a:rPr>
              <a:t>FreeMind</a:t>
            </a:r>
          </a:p>
          <a:p>
            <a:pPr eaLnBrk="1" hangingPunct="1">
              <a:lnSpc>
                <a:spcPct val="90000"/>
              </a:lnSpc>
              <a:buFont typeface="Arial" panose="020B0604020202020204" pitchFamily="34" charset="0"/>
              <a:buChar char="•"/>
            </a:pPr>
            <a:r>
              <a:rPr lang="sv-SE" altLang="sv-SE">
                <a:latin typeface="+mj-lt"/>
              </a:rPr>
              <a:t> </a:t>
            </a:r>
          </a:p>
          <a:p>
            <a:pPr eaLnBrk="1" hangingPunct="1">
              <a:lnSpc>
                <a:spcPct val="90000"/>
              </a:lnSpc>
              <a:buFont typeface="Arial" panose="020B0604020202020204" pitchFamily="34" charset="0"/>
              <a:buChar char="•"/>
            </a:pPr>
            <a:r>
              <a:rPr lang="sv-SE" altLang="sv-SE">
                <a:latin typeface="+mj-lt"/>
              </a:rPr>
              <a:t> </a:t>
            </a:r>
          </a:p>
        </p:txBody>
      </p:sp>
      <p:pic>
        <p:nvPicPr>
          <p:cNvPr id="5" name="Picture 2">
            <a:extLst>
              <a:ext uri="{FF2B5EF4-FFF2-40B4-BE49-F238E27FC236}">
                <a16:creationId xmlns:a16="http://schemas.microsoft.com/office/drawing/2014/main" id="{849DA359-ECD3-49E5-AC0E-687D633C1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90" y="1397001"/>
            <a:ext cx="3646487" cy="32210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44" name="Picture 4">
            <a:extLst>
              <a:ext uri="{FF2B5EF4-FFF2-40B4-BE49-F238E27FC236}">
                <a16:creationId xmlns:a16="http://schemas.microsoft.com/office/drawing/2014/main" id="{256D49E5-6216-476C-B35B-E3A02980E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364" y="3008313"/>
            <a:ext cx="4033837" cy="32194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Image0.png" descr="Image0.png">
            <a:extLst>
              <a:ext uri="{FF2B5EF4-FFF2-40B4-BE49-F238E27FC236}">
                <a16:creationId xmlns:a16="http://schemas.microsoft.com/office/drawing/2014/main" id="{4A80AF7D-7244-4989-AB6C-028CE15012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1" y="3338513"/>
            <a:ext cx="3698875" cy="274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846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Text Box 3">
            <a:extLst>
              <a:ext uri="{FF2B5EF4-FFF2-40B4-BE49-F238E27FC236}">
                <a16:creationId xmlns:a16="http://schemas.microsoft.com/office/drawing/2014/main" id="{295ECDF2-40C6-42DC-8ED5-B8D18460AEC6}"/>
              </a:ext>
            </a:extLst>
          </p:cNvPr>
          <p:cNvSpPr txBox="1">
            <a:spLocks noChangeArrowheads="1"/>
          </p:cNvSpPr>
          <p:nvPr/>
        </p:nvSpPr>
        <p:spPr bwMode="auto">
          <a:xfrm>
            <a:off x="-2341564" y="2776539"/>
            <a:ext cx="16530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sv-SE" altLang="sv-SE" sz="4800">
                <a:solidFill>
                  <a:schemeClr val="bg1"/>
                </a:solidFill>
              </a:rPr>
              <a:t>43.xx</a:t>
            </a:r>
          </a:p>
        </p:txBody>
      </p:sp>
      <p:pic>
        <p:nvPicPr>
          <p:cNvPr id="732163" name="Picture 2">
            <a:extLst>
              <a:ext uri="{FF2B5EF4-FFF2-40B4-BE49-F238E27FC236}">
                <a16:creationId xmlns:a16="http://schemas.microsoft.com/office/drawing/2014/main" id="{6862F2EF-F1CE-4C79-93B0-20936CB16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12775"/>
            <a:ext cx="6248400" cy="551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2164" name="Text Box 2">
            <a:extLst>
              <a:ext uri="{FF2B5EF4-FFF2-40B4-BE49-F238E27FC236}">
                <a16:creationId xmlns:a16="http://schemas.microsoft.com/office/drawing/2014/main" id="{E1D61F5F-3AE2-42A8-B475-525C21D3F072}"/>
              </a:ext>
            </a:extLst>
          </p:cNvPr>
          <p:cNvSpPr txBox="1">
            <a:spLocks noChangeArrowheads="1"/>
          </p:cNvSpPr>
          <p:nvPr/>
        </p:nvSpPr>
        <p:spPr bwMode="auto">
          <a:xfrm>
            <a:off x="1322315" y="559610"/>
            <a:ext cx="15488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sv-SE" altLang="sv-SE" sz="3200" b="1">
                <a:latin typeface="+mj-lt"/>
              </a:rPr>
              <a:t>i-Term</a:t>
            </a:r>
          </a:p>
        </p:txBody>
      </p:sp>
    </p:spTree>
    <p:extLst>
      <p:ext uri="{BB962C8B-B14F-4D97-AF65-F5344CB8AC3E}">
        <p14:creationId xmlns:p14="http://schemas.microsoft.com/office/powerpoint/2010/main" val="16545142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
            <a:extLst>
              <a:ext uri="{FF2B5EF4-FFF2-40B4-BE49-F238E27FC236}">
                <a16:creationId xmlns:a16="http://schemas.microsoft.com/office/drawing/2014/main" id="{7A1C78DF-7800-75DC-D4B6-0E40B8C8D7E3}"/>
              </a:ext>
            </a:extLst>
          </p:cNvPr>
          <p:cNvSpPr>
            <a:spLocks noChangeArrowheads="1"/>
          </p:cNvSpPr>
          <p:nvPr/>
        </p:nvSpPr>
        <p:spPr bwMode="auto">
          <a:xfrm>
            <a:off x="3429000" y="2667000"/>
            <a:ext cx="5867400" cy="198120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sp>
        <p:nvSpPr>
          <p:cNvPr id="169987" name="Rectangle 2">
            <a:extLst>
              <a:ext uri="{FF2B5EF4-FFF2-40B4-BE49-F238E27FC236}">
                <a16:creationId xmlns:a16="http://schemas.microsoft.com/office/drawing/2014/main" id="{39029703-3A78-024B-FD4D-69982C3DF57B}"/>
              </a:ext>
            </a:extLst>
          </p:cNvPr>
          <p:cNvSpPr>
            <a:spLocks noChangeArrowheads="1"/>
          </p:cNvSpPr>
          <p:nvPr/>
        </p:nvSpPr>
        <p:spPr bwMode="auto">
          <a:xfrm>
            <a:off x="5738813" y="30861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sv-SE" altLang="sv-SE"/>
          </a:p>
        </p:txBody>
      </p:sp>
      <p:pic>
        <p:nvPicPr>
          <p:cNvPr id="169988" name="Picture 3">
            <a:extLst>
              <a:ext uri="{FF2B5EF4-FFF2-40B4-BE49-F238E27FC236}">
                <a16:creationId xmlns:a16="http://schemas.microsoft.com/office/drawing/2014/main" id="{A6B55C1B-A8D3-689C-C511-07564D7CC2AE}"/>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1847851" y="541338"/>
            <a:ext cx="8424863" cy="5695950"/>
          </a:xfrm>
          <a:prstGeom prst="rect">
            <a:avLst/>
          </a:prstGeom>
          <a:noFill/>
          <a:ln>
            <a:noFill/>
          </a:ln>
          <a:effectLst/>
          <a:extLst>
            <a:ext uri="{909E8E84-426E-40DD-AFC4-6F175D3DCCD1}">
              <a14:hiddenFill xmlns:a14="http://schemas.microsoft.com/office/drawing/2010/main">
                <a:blipFill dpi="0" rotWithShape="0">
                  <a:blip>
                    <a:lum bright="4800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9989" name="Rectangle 4">
            <a:extLst>
              <a:ext uri="{FF2B5EF4-FFF2-40B4-BE49-F238E27FC236}">
                <a16:creationId xmlns:a16="http://schemas.microsoft.com/office/drawing/2014/main" id="{03B5BF32-0F4F-F56F-4E75-098D180513DC}"/>
              </a:ext>
            </a:extLst>
          </p:cNvPr>
          <p:cNvSpPr>
            <a:spLocks noChangeArrowheads="1"/>
          </p:cNvSpPr>
          <p:nvPr/>
        </p:nvSpPr>
        <p:spPr bwMode="auto">
          <a:xfrm>
            <a:off x="6096000" y="4221163"/>
            <a:ext cx="45720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Slovenia:</a:t>
            </a:r>
          </a:p>
          <a:p>
            <a:pPr eaLnBrk="1" hangingPunct="1">
              <a:buSzPct val="100000"/>
            </a:pPr>
            <a:r>
              <a:rPr lang="sv-SE" altLang="sv-SE" sz="1000" b="1">
                <a:solidFill>
                  <a:srgbClr val="008000"/>
                </a:solidFill>
              </a:rPr>
              <a:t>Evroterm</a:t>
            </a:r>
          </a:p>
        </p:txBody>
      </p:sp>
      <p:sp>
        <p:nvSpPr>
          <p:cNvPr id="169990" name="Rectangle 5">
            <a:extLst>
              <a:ext uri="{FF2B5EF4-FFF2-40B4-BE49-F238E27FC236}">
                <a16:creationId xmlns:a16="http://schemas.microsoft.com/office/drawing/2014/main" id="{B349C0F8-B119-7B4B-2129-22F6F9FCC8E0}"/>
              </a:ext>
            </a:extLst>
          </p:cNvPr>
          <p:cNvSpPr>
            <a:spLocks noChangeArrowheads="1"/>
          </p:cNvSpPr>
          <p:nvPr/>
        </p:nvSpPr>
        <p:spPr bwMode="auto">
          <a:xfrm>
            <a:off x="3713164" y="3324226"/>
            <a:ext cx="984863"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Wales:</a:t>
            </a:r>
            <a:br>
              <a:rPr lang="sv-SE" altLang="sv-SE" sz="1000" b="1">
                <a:solidFill>
                  <a:srgbClr val="000000"/>
                </a:solidFill>
              </a:rPr>
            </a:br>
            <a:r>
              <a:rPr lang="sv-SE" altLang="sv-SE" sz="1000" b="1">
                <a:solidFill>
                  <a:srgbClr val="008000"/>
                </a:solidFill>
              </a:rPr>
              <a:t>National</a:t>
            </a:r>
            <a:br>
              <a:rPr lang="sv-SE" altLang="sv-SE" sz="1000" b="1">
                <a:solidFill>
                  <a:srgbClr val="008000"/>
                </a:solidFill>
              </a:rPr>
            </a:br>
            <a:r>
              <a:rPr lang="sv-SE" altLang="sv-SE" sz="1000" b="1">
                <a:solidFill>
                  <a:srgbClr val="008000"/>
                </a:solidFill>
              </a:rPr>
              <a:t>Terminology</a:t>
            </a:r>
            <a:br>
              <a:rPr lang="sv-SE" altLang="sv-SE" sz="1000" b="1">
                <a:solidFill>
                  <a:srgbClr val="008000"/>
                </a:solidFill>
              </a:rPr>
            </a:br>
            <a:r>
              <a:rPr lang="sv-SE" altLang="sv-SE" sz="1000" b="1">
                <a:solidFill>
                  <a:srgbClr val="008000"/>
                </a:solidFill>
              </a:rPr>
              <a:t>Portal</a:t>
            </a:r>
          </a:p>
        </p:txBody>
      </p:sp>
      <p:sp>
        <p:nvSpPr>
          <p:cNvPr id="169991" name="Rectangle 6">
            <a:extLst>
              <a:ext uri="{FF2B5EF4-FFF2-40B4-BE49-F238E27FC236}">
                <a16:creationId xmlns:a16="http://schemas.microsoft.com/office/drawing/2014/main" id="{0FAA3229-6F57-9C29-EF6E-F0EC86BE8929}"/>
              </a:ext>
            </a:extLst>
          </p:cNvPr>
          <p:cNvSpPr>
            <a:spLocks noChangeArrowheads="1"/>
          </p:cNvSpPr>
          <p:nvPr/>
        </p:nvSpPr>
        <p:spPr bwMode="auto">
          <a:xfrm>
            <a:off x="2476501" y="1268414"/>
            <a:ext cx="2058875"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Stofnun Árna Magnússonar</a:t>
            </a:r>
            <a:br>
              <a:rPr lang="sv-SE" altLang="sv-SE" sz="1000" b="1">
                <a:solidFill>
                  <a:srgbClr val="000000"/>
                </a:solidFill>
              </a:rPr>
            </a:br>
            <a:r>
              <a:rPr lang="sv-SE" altLang="sv-SE" sz="1000" b="1">
                <a:solidFill>
                  <a:srgbClr val="000000"/>
                </a:solidFill>
              </a:rPr>
              <a:t>í íslenskum fræðum, Iceland:</a:t>
            </a:r>
            <a:br>
              <a:rPr lang="sv-SE" altLang="sv-SE" sz="1000" b="1">
                <a:solidFill>
                  <a:srgbClr val="000000"/>
                </a:solidFill>
              </a:rPr>
            </a:br>
            <a:r>
              <a:rPr lang="sv-SE" altLang="sv-SE" sz="1000" b="1">
                <a:solidFill>
                  <a:srgbClr val="008000"/>
                </a:solidFill>
              </a:rPr>
              <a:t>Or</a:t>
            </a:r>
            <a:r>
              <a:rPr lang="sv-SE" altLang="sv-SE" sz="1000" b="1">
                <a:solidFill>
                  <a:srgbClr val="008000"/>
                </a:solidFill>
                <a:cs typeface="Tahoma" panose="020B0604030504040204" pitchFamily="34" charset="0"/>
              </a:rPr>
              <a:t>ðabanki</a:t>
            </a:r>
          </a:p>
        </p:txBody>
      </p:sp>
      <p:sp>
        <p:nvSpPr>
          <p:cNvPr id="169992" name="Rectangle 7">
            <a:extLst>
              <a:ext uri="{FF2B5EF4-FFF2-40B4-BE49-F238E27FC236}">
                <a16:creationId xmlns:a16="http://schemas.microsoft.com/office/drawing/2014/main" id="{1D1BA6DE-95D3-66FA-5AF2-9205FFBD2EAB}"/>
              </a:ext>
            </a:extLst>
          </p:cNvPr>
          <p:cNvSpPr>
            <a:spLocks noChangeArrowheads="1"/>
          </p:cNvSpPr>
          <p:nvPr/>
        </p:nvSpPr>
        <p:spPr bwMode="auto">
          <a:xfrm>
            <a:off x="5076826" y="2997201"/>
            <a:ext cx="1186841"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NL-Term,</a:t>
            </a:r>
            <a:br>
              <a:rPr lang="sv-SE" altLang="sv-SE" sz="1000" b="1">
                <a:solidFill>
                  <a:srgbClr val="000000"/>
                </a:solidFill>
              </a:rPr>
            </a:br>
            <a:r>
              <a:rPr lang="sv-SE" altLang="sv-SE" sz="1000" b="1">
                <a:solidFill>
                  <a:srgbClr val="000000"/>
                </a:solidFill>
              </a:rPr>
              <a:t>Nederländerna:</a:t>
            </a:r>
            <a:br>
              <a:rPr lang="sv-SE" altLang="sv-SE" sz="1000" b="1">
                <a:solidFill>
                  <a:srgbClr val="000000"/>
                </a:solidFill>
              </a:rPr>
            </a:br>
            <a:r>
              <a:rPr lang="sv-SE" altLang="sv-SE" sz="1000" b="1">
                <a:solidFill>
                  <a:srgbClr val="008000"/>
                </a:solidFill>
              </a:rPr>
              <a:t>Nedterm</a:t>
            </a:r>
          </a:p>
        </p:txBody>
      </p:sp>
      <p:sp>
        <p:nvSpPr>
          <p:cNvPr id="169993" name="Rectangle 8">
            <a:extLst>
              <a:ext uri="{FF2B5EF4-FFF2-40B4-BE49-F238E27FC236}">
                <a16:creationId xmlns:a16="http://schemas.microsoft.com/office/drawing/2014/main" id="{98A5E88C-27A5-742D-7268-E6701BAA4F0E}"/>
              </a:ext>
            </a:extLst>
          </p:cNvPr>
          <p:cNvSpPr>
            <a:spLocks noChangeArrowheads="1"/>
          </p:cNvSpPr>
          <p:nvPr/>
        </p:nvSpPr>
        <p:spPr bwMode="auto">
          <a:xfrm>
            <a:off x="3109914" y="2727326"/>
            <a:ext cx="1289433"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Foras na Gaeilge,</a:t>
            </a:r>
            <a:br>
              <a:rPr lang="sv-SE" altLang="sv-SE" sz="1000" b="1">
                <a:solidFill>
                  <a:srgbClr val="000000"/>
                </a:solidFill>
              </a:rPr>
            </a:br>
            <a:r>
              <a:rPr lang="sv-SE" altLang="sv-SE" sz="1000" b="1">
                <a:solidFill>
                  <a:srgbClr val="000000"/>
                </a:solidFill>
              </a:rPr>
              <a:t>Ireland:</a:t>
            </a:r>
          </a:p>
          <a:p>
            <a:pPr eaLnBrk="1" hangingPunct="1">
              <a:buSzPct val="100000"/>
            </a:pPr>
            <a:r>
              <a:rPr lang="sv-SE" altLang="sv-SE" sz="1000" b="1">
                <a:solidFill>
                  <a:srgbClr val="008000"/>
                </a:solidFill>
              </a:rPr>
              <a:t>Téarma.ie</a:t>
            </a:r>
          </a:p>
        </p:txBody>
      </p:sp>
      <p:sp>
        <p:nvSpPr>
          <p:cNvPr id="169994" name="Rectangle 9">
            <a:extLst>
              <a:ext uri="{FF2B5EF4-FFF2-40B4-BE49-F238E27FC236}">
                <a16:creationId xmlns:a16="http://schemas.microsoft.com/office/drawing/2014/main" id="{996AE863-8535-1C58-BBA0-7F975935E297}"/>
              </a:ext>
            </a:extLst>
          </p:cNvPr>
          <p:cNvSpPr>
            <a:spLocks noChangeArrowheads="1"/>
          </p:cNvSpPr>
          <p:nvPr/>
        </p:nvSpPr>
        <p:spPr bwMode="auto">
          <a:xfrm>
            <a:off x="7346951" y="2133601"/>
            <a:ext cx="104257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Eter, Estonia:</a:t>
            </a:r>
            <a:br>
              <a:rPr lang="sv-SE" altLang="sv-SE" sz="1000" b="1">
                <a:solidFill>
                  <a:srgbClr val="000000"/>
                </a:solidFill>
              </a:rPr>
            </a:br>
            <a:r>
              <a:rPr lang="sv-SE" altLang="sv-SE" sz="1000" b="1">
                <a:solidFill>
                  <a:srgbClr val="008000"/>
                </a:solidFill>
              </a:rPr>
              <a:t>ESTERM</a:t>
            </a:r>
          </a:p>
        </p:txBody>
      </p:sp>
      <p:sp>
        <p:nvSpPr>
          <p:cNvPr id="169995" name="Rectangle 10">
            <a:extLst>
              <a:ext uri="{FF2B5EF4-FFF2-40B4-BE49-F238E27FC236}">
                <a16:creationId xmlns:a16="http://schemas.microsoft.com/office/drawing/2014/main" id="{03CDEFAB-962D-B370-9376-BA9992EE524D}"/>
              </a:ext>
            </a:extLst>
          </p:cNvPr>
          <p:cNvSpPr>
            <a:spLocks noChangeArrowheads="1"/>
          </p:cNvSpPr>
          <p:nvPr/>
        </p:nvSpPr>
        <p:spPr bwMode="auto">
          <a:xfrm>
            <a:off x="7226301" y="2420939"/>
            <a:ext cx="83738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Latvia:</a:t>
            </a:r>
            <a:br>
              <a:rPr lang="sv-SE" altLang="sv-SE" sz="1000" b="1">
                <a:solidFill>
                  <a:srgbClr val="000000"/>
                </a:solidFill>
              </a:rPr>
            </a:br>
            <a:r>
              <a:rPr lang="sv-SE" altLang="sv-SE" sz="1000" b="1">
                <a:solidFill>
                  <a:srgbClr val="008000"/>
                </a:solidFill>
              </a:rPr>
              <a:t>AkadTerm</a:t>
            </a:r>
          </a:p>
        </p:txBody>
      </p:sp>
      <p:sp>
        <p:nvSpPr>
          <p:cNvPr id="169996" name="Rectangle 11">
            <a:extLst>
              <a:ext uri="{FF2B5EF4-FFF2-40B4-BE49-F238E27FC236}">
                <a16:creationId xmlns:a16="http://schemas.microsoft.com/office/drawing/2014/main" id="{071FC5A2-79E6-B90B-C839-20488EDE9BE0}"/>
              </a:ext>
            </a:extLst>
          </p:cNvPr>
          <p:cNvSpPr>
            <a:spLocks noChangeArrowheads="1"/>
          </p:cNvSpPr>
          <p:nvPr/>
        </p:nvSpPr>
        <p:spPr bwMode="auto">
          <a:xfrm>
            <a:off x="3941763" y="4619626"/>
            <a:ext cx="187166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UZEI, Basque country:</a:t>
            </a:r>
            <a:br>
              <a:rPr lang="sv-SE" altLang="sv-SE" sz="1000" b="1">
                <a:solidFill>
                  <a:srgbClr val="000000"/>
                </a:solidFill>
              </a:rPr>
            </a:br>
            <a:r>
              <a:rPr lang="sv-SE" altLang="sv-SE" sz="1000" b="1">
                <a:solidFill>
                  <a:srgbClr val="008000"/>
                </a:solidFill>
              </a:rPr>
              <a:t>Euskalterm</a:t>
            </a:r>
          </a:p>
        </p:txBody>
      </p:sp>
      <p:sp>
        <p:nvSpPr>
          <p:cNvPr id="169997" name="Rectangle 12">
            <a:extLst>
              <a:ext uri="{FF2B5EF4-FFF2-40B4-BE49-F238E27FC236}">
                <a16:creationId xmlns:a16="http://schemas.microsoft.com/office/drawing/2014/main" id="{00B9E66A-DB05-3DF4-922E-6C9196CB74B7}"/>
              </a:ext>
            </a:extLst>
          </p:cNvPr>
          <p:cNvSpPr>
            <a:spLocks noChangeArrowheads="1"/>
          </p:cNvSpPr>
          <p:nvPr/>
        </p:nvSpPr>
        <p:spPr bwMode="auto">
          <a:xfrm>
            <a:off x="6942138" y="1628776"/>
            <a:ext cx="257824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TSK, Finland:</a:t>
            </a:r>
          </a:p>
          <a:p>
            <a:pPr eaLnBrk="1" hangingPunct="1">
              <a:buSzPct val="100000"/>
            </a:pPr>
            <a:r>
              <a:rPr lang="sv-SE" altLang="sv-SE" sz="1000" b="1">
                <a:solidFill>
                  <a:srgbClr val="008000"/>
                </a:solidFill>
              </a:rPr>
              <a:t>Vetenskapstermbanken, TEPA, Valter</a:t>
            </a:r>
          </a:p>
        </p:txBody>
      </p:sp>
      <p:sp>
        <p:nvSpPr>
          <p:cNvPr id="169998" name="Rectangle 13">
            <a:extLst>
              <a:ext uri="{FF2B5EF4-FFF2-40B4-BE49-F238E27FC236}">
                <a16:creationId xmlns:a16="http://schemas.microsoft.com/office/drawing/2014/main" id="{2B3F7645-D6EF-E261-ABDD-6C7189AD4664}"/>
              </a:ext>
            </a:extLst>
          </p:cNvPr>
          <p:cNvSpPr>
            <a:spLocks noChangeArrowheads="1"/>
          </p:cNvSpPr>
          <p:nvPr/>
        </p:nvSpPr>
        <p:spPr bwMode="auto">
          <a:xfrm>
            <a:off x="5994400" y="1824039"/>
            <a:ext cx="123974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TNC, Sweden:</a:t>
            </a:r>
            <a:br>
              <a:rPr lang="sv-SE" altLang="sv-SE" sz="1000" b="1">
                <a:solidFill>
                  <a:srgbClr val="000000"/>
                </a:solidFill>
              </a:rPr>
            </a:br>
            <a:r>
              <a:rPr lang="sv-SE" altLang="sv-SE" sz="1000" b="1">
                <a:solidFill>
                  <a:srgbClr val="008000"/>
                </a:solidFill>
              </a:rPr>
              <a:t>Rikstermbanken</a:t>
            </a:r>
          </a:p>
        </p:txBody>
      </p:sp>
      <p:sp>
        <p:nvSpPr>
          <p:cNvPr id="169999" name="Rectangle 14">
            <a:extLst>
              <a:ext uri="{FF2B5EF4-FFF2-40B4-BE49-F238E27FC236}">
                <a16:creationId xmlns:a16="http://schemas.microsoft.com/office/drawing/2014/main" id="{DBDC9AB0-3700-7F0E-3886-8426245F7CE2}"/>
              </a:ext>
            </a:extLst>
          </p:cNvPr>
          <p:cNvSpPr>
            <a:spLocks noChangeArrowheads="1"/>
          </p:cNvSpPr>
          <p:nvPr/>
        </p:nvSpPr>
        <p:spPr bwMode="auto">
          <a:xfrm>
            <a:off x="4430713" y="3857626"/>
            <a:ext cx="1475382"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Société française de</a:t>
            </a:r>
            <a:br>
              <a:rPr lang="sv-SE" altLang="sv-SE" sz="1000" b="1">
                <a:solidFill>
                  <a:srgbClr val="000000"/>
                </a:solidFill>
              </a:rPr>
            </a:br>
            <a:r>
              <a:rPr lang="sv-SE" altLang="sv-SE" sz="1000" b="1">
                <a:solidFill>
                  <a:srgbClr val="000000"/>
                </a:solidFill>
              </a:rPr>
              <a:t>terminologie,</a:t>
            </a:r>
            <a:br>
              <a:rPr lang="sv-SE" altLang="sv-SE" sz="1000" b="1">
                <a:solidFill>
                  <a:srgbClr val="000000"/>
                </a:solidFill>
              </a:rPr>
            </a:br>
            <a:r>
              <a:rPr lang="sv-SE" altLang="sv-SE" sz="1000" b="1">
                <a:solidFill>
                  <a:srgbClr val="000000"/>
                </a:solidFill>
              </a:rPr>
              <a:t>France:</a:t>
            </a:r>
            <a:br>
              <a:rPr lang="sv-SE" altLang="sv-SE" sz="1000" b="1">
                <a:solidFill>
                  <a:srgbClr val="000000"/>
                </a:solidFill>
              </a:rPr>
            </a:br>
            <a:r>
              <a:rPr lang="sv-SE" altLang="sv-SE" sz="1000" b="1">
                <a:solidFill>
                  <a:srgbClr val="008000"/>
                </a:solidFill>
              </a:rPr>
              <a:t>FranceTerme</a:t>
            </a:r>
          </a:p>
        </p:txBody>
      </p:sp>
      <p:sp>
        <p:nvSpPr>
          <p:cNvPr id="170000" name="Rectangle 15">
            <a:extLst>
              <a:ext uri="{FF2B5EF4-FFF2-40B4-BE49-F238E27FC236}">
                <a16:creationId xmlns:a16="http://schemas.microsoft.com/office/drawing/2014/main" id="{32E6ADC2-5C23-F538-D82A-58829E4688B2}"/>
              </a:ext>
            </a:extLst>
          </p:cNvPr>
          <p:cNvSpPr>
            <a:spLocks noChangeArrowheads="1"/>
          </p:cNvSpPr>
          <p:nvPr/>
        </p:nvSpPr>
        <p:spPr bwMode="auto">
          <a:xfrm>
            <a:off x="7061200" y="2759076"/>
            <a:ext cx="1214092"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LKI, Lithuania:</a:t>
            </a:r>
            <a:br>
              <a:rPr lang="sv-SE" altLang="sv-SE" sz="1000" b="1">
                <a:solidFill>
                  <a:srgbClr val="000000"/>
                </a:solidFill>
              </a:rPr>
            </a:br>
            <a:r>
              <a:rPr lang="sv-SE" altLang="sv-SE" sz="1000" b="1">
                <a:solidFill>
                  <a:srgbClr val="008000"/>
                </a:solidFill>
              </a:rPr>
              <a:t>Termin</a:t>
            </a:r>
            <a:r>
              <a:rPr lang="sv-SE" altLang="sv-SE" sz="1000" b="1">
                <a:solidFill>
                  <a:srgbClr val="008000"/>
                </a:solidFill>
                <a:cs typeface="Tahoma" panose="020B0604030504040204" pitchFamily="34" charset="0"/>
              </a:rPr>
              <a:t>ų bankas</a:t>
            </a:r>
          </a:p>
        </p:txBody>
      </p:sp>
      <p:sp>
        <p:nvSpPr>
          <p:cNvPr id="170001" name="Text Box 16">
            <a:extLst>
              <a:ext uri="{FF2B5EF4-FFF2-40B4-BE49-F238E27FC236}">
                <a16:creationId xmlns:a16="http://schemas.microsoft.com/office/drawing/2014/main" id="{D8AA7228-E010-DEF6-D632-56059253664D}"/>
              </a:ext>
            </a:extLst>
          </p:cNvPr>
          <p:cNvSpPr txBox="1">
            <a:spLocks noChangeArrowheads="1"/>
          </p:cNvSpPr>
          <p:nvPr/>
        </p:nvSpPr>
        <p:spPr bwMode="auto">
          <a:xfrm>
            <a:off x="2816225" y="614363"/>
            <a:ext cx="7304088"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Bef>
                <a:spcPts val="500"/>
              </a:spcBef>
              <a:spcAft>
                <a:spcPts val="500"/>
              </a:spcAft>
              <a:buSzPct val="100000"/>
            </a:pPr>
            <a:r>
              <a:rPr lang="sv-SE" altLang="sv-SE" sz="3200" b="1" dirty="0" err="1">
                <a:solidFill>
                  <a:srgbClr val="000000"/>
                </a:solidFill>
                <a:latin typeface="+mj-lt"/>
              </a:rPr>
              <a:t>European</a:t>
            </a:r>
            <a:r>
              <a:rPr lang="sv-SE" altLang="sv-SE" sz="3200" b="1" dirty="0">
                <a:solidFill>
                  <a:srgbClr val="000000"/>
                </a:solidFill>
                <a:latin typeface="+mj-lt"/>
              </a:rPr>
              <a:t> ”national” termbanks</a:t>
            </a:r>
          </a:p>
        </p:txBody>
      </p:sp>
      <p:pic>
        <p:nvPicPr>
          <p:cNvPr id="170002" name="Picture 17">
            <a:extLst>
              <a:ext uri="{FF2B5EF4-FFF2-40B4-BE49-F238E27FC236}">
                <a16:creationId xmlns:a16="http://schemas.microsoft.com/office/drawing/2014/main" id="{D9899DEE-4DAA-1860-D0F0-FDC1DAD9D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2162175"/>
            <a:ext cx="517525" cy="43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0005" name="Rectangle 20">
            <a:extLst>
              <a:ext uri="{FF2B5EF4-FFF2-40B4-BE49-F238E27FC236}">
                <a16:creationId xmlns:a16="http://schemas.microsoft.com/office/drawing/2014/main" id="{5F964956-7215-146B-9720-D0550AEB22DB}"/>
              </a:ext>
            </a:extLst>
          </p:cNvPr>
          <p:cNvSpPr>
            <a:spLocks noChangeArrowheads="1"/>
          </p:cNvSpPr>
          <p:nvPr/>
        </p:nvSpPr>
        <p:spPr bwMode="auto">
          <a:xfrm>
            <a:off x="8291514" y="5335589"/>
            <a:ext cx="180399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Türk Dil Kurumu, Turkey:</a:t>
            </a:r>
            <a:br>
              <a:rPr lang="sv-SE" altLang="sv-SE" sz="1000" b="1">
                <a:solidFill>
                  <a:srgbClr val="000000"/>
                </a:solidFill>
              </a:rPr>
            </a:br>
            <a:r>
              <a:rPr lang="sv-SE" altLang="sv-SE" sz="1000" b="1">
                <a:solidFill>
                  <a:srgbClr val="008000"/>
                </a:solidFill>
              </a:rPr>
              <a:t>Bilim ve Sanat Terimleri</a:t>
            </a:r>
          </a:p>
        </p:txBody>
      </p:sp>
      <p:sp>
        <p:nvSpPr>
          <p:cNvPr id="170006" name="Rectangle 21">
            <a:extLst>
              <a:ext uri="{FF2B5EF4-FFF2-40B4-BE49-F238E27FC236}">
                <a16:creationId xmlns:a16="http://schemas.microsoft.com/office/drawing/2014/main" id="{0FABF862-E551-9C1A-DC45-5309F9C66FD6}"/>
              </a:ext>
            </a:extLst>
          </p:cNvPr>
          <p:cNvSpPr>
            <a:spLocks noChangeArrowheads="1"/>
          </p:cNvSpPr>
          <p:nvPr/>
        </p:nvSpPr>
        <p:spPr bwMode="auto">
          <a:xfrm>
            <a:off x="6551613" y="4540251"/>
            <a:ext cx="457200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Croatia:</a:t>
            </a:r>
          </a:p>
          <a:p>
            <a:pPr eaLnBrk="1" hangingPunct="1">
              <a:buSzPct val="100000"/>
            </a:pPr>
            <a:r>
              <a:rPr lang="sv-SE" altLang="sv-SE" sz="1000" b="1">
                <a:solidFill>
                  <a:srgbClr val="008000"/>
                </a:solidFill>
              </a:rPr>
              <a:t>National Terminology Portal</a:t>
            </a:r>
            <a:br>
              <a:rPr lang="sv-SE" altLang="sv-SE" sz="1000" b="1">
                <a:solidFill>
                  <a:srgbClr val="008000"/>
                </a:solidFill>
              </a:rPr>
            </a:br>
            <a:r>
              <a:rPr lang="sv-SE" altLang="sv-SE" sz="1000" b="1">
                <a:solidFill>
                  <a:srgbClr val="008000"/>
                </a:solidFill>
              </a:rPr>
              <a:t>(incl. Struna)</a:t>
            </a:r>
          </a:p>
        </p:txBody>
      </p:sp>
      <p:sp>
        <p:nvSpPr>
          <p:cNvPr id="170007" name="Rectangle 22">
            <a:extLst>
              <a:ext uri="{FF2B5EF4-FFF2-40B4-BE49-F238E27FC236}">
                <a16:creationId xmlns:a16="http://schemas.microsoft.com/office/drawing/2014/main" id="{8C0DB388-1FD3-2A92-C7DC-F6E9EAD4E81E}"/>
              </a:ext>
            </a:extLst>
          </p:cNvPr>
          <p:cNvSpPr>
            <a:spLocks noChangeArrowheads="1"/>
          </p:cNvSpPr>
          <p:nvPr/>
        </p:nvSpPr>
        <p:spPr bwMode="auto">
          <a:xfrm>
            <a:off x="4760914" y="1911351"/>
            <a:ext cx="1097073"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Norway, :</a:t>
            </a:r>
            <a:br>
              <a:rPr lang="sv-SE" altLang="sv-SE" sz="1000" b="1">
                <a:solidFill>
                  <a:srgbClr val="000000"/>
                </a:solidFill>
              </a:rPr>
            </a:br>
            <a:r>
              <a:rPr lang="sv-SE" altLang="sv-SE" sz="1000" b="1">
                <a:solidFill>
                  <a:srgbClr val="008000"/>
                </a:solidFill>
              </a:rPr>
              <a:t>Termportalen,</a:t>
            </a:r>
            <a:br>
              <a:rPr lang="sv-SE" altLang="sv-SE" sz="1000" b="1">
                <a:solidFill>
                  <a:srgbClr val="008000"/>
                </a:solidFill>
              </a:rPr>
            </a:br>
            <a:r>
              <a:rPr lang="sv-SE" altLang="sv-SE" sz="1000" b="1">
                <a:solidFill>
                  <a:srgbClr val="008000"/>
                </a:solidFill>
              </a:rPr>
              <a:t>Snorre</a:t>
            </a:r>
          </a:p>
        </p:txBody>
      </p:sp>
      <p:sp>
        <p:nvSpPr>
          <p:cNvPr id="170008" name="Rectangle 23">
            <a:extLst>
              <a:ext uri="{FF2B5EF4-FFF2-40B4-BE49-F238E27FC236}">
                <a16:creationId xmlns:a16="http://schemas.microsoft.com/office/drawing/2014/main" id="{599A4F3E-8B2D-9262-5E90-2DCDD3AC0555}"/>
              </a:ext>
            </a:extLst>
          </p:cNvPr>
          <p:cNvSpPr>
            <a:spLocks noChangeArrowheads="1"/>
          </p:cNvSpPr>
          <p:nvPr/>
        </p:nvSpPr>
        <p:spPr bwMode="auto">
          <a:xfrm>
            <a:off x="5561014" y="2582864"/>
            <a:ext cx="94959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Dernmark, :</a:t>
            </a:r>
            <a:br>
              <a:rPr lang="sv-SE" altLang="sv-SE" sz="1000" b="1">
                <a:solidFill>
                  <a:srgbClr val="000000"/>
                </a:solidFill>
              </a:rPr>
            </a:br>
            <a:r>
              <a:rPr lang="sv-SE" altLang="sv-SE" sz="1000" b="1">
                <a:solidFill>
                  <a:srgbClr val="008000"/>
                </a:solidFill>
              </a:rPr>
              <a:t>(DTB)</a:t>
            </a:r>
          </a:p>
        </p:txBody>
      </p:sp>
      <p:sp>
        <p:nvSpPr>
          <p:cNvPr id="170009" name="Rectangle 24">
            <a:extLst>
              <a:ext uri="{FF2B5EF4-FFF2-40B4-BE49-F238E27FC236}">
                <a16:creationId xmlns:a16="http://schemas.microsoft.com/office/drawing/2014/main" id="{A6EE0642-A8C6-0F2A-A148-D079647CFAB5}"/>
              </a:ext>
            </a:extLst>
          </p:cNvPr>
          <p:cNvSpPr>
            <a:spLocks noChangeArrowheads="1"/>
          </p:cNvSpPr>
          <p:nvPr/>
        </p:nvSpPr>
        <p:spPr bwMode="auto">
          <a:xfrm>
            <a:off x="5343525" y="4048126"/>
            <a:ext cx="152667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Confédération suisse</a:t>
            </a:r>
            <a:br>
              <a:rPr lang="sv-SE" altLang="sv-SE" sz="1000" b="1">
                <a:solidFill>
                  <a:srgbClr val="000000"/>
                </a:solidFill>
              </a:rPr>
            </a:br>
            <a:r>
              <a:rPr lang="sv-SE" altLang="sv-SE" sz="1000" b="1">
                <a:solidFill>
                  <a:srgbClr val="008000"/>
                </a:solidFill>
              </a:rPr>
              <a:t>Termdat</a:t>
            </a:r>
          </a:p>
        </p:txBody>
      </p:sp>
      <p:sp>
        <p:nvSpPr>
          <p:cNvPr id="170010" name="Rectangle 25">
            <a:extLst>
              <a:ext uri="{FF2B5EF4-FFF2-40B4-BE49-F238E27FC236}">
                <a16:creationId xmlns:a16="http://schemas.microsoft.com/office/drawing/2014/main" id="{28A4BEB0-69DD-7076-F611-48A8D7720D0A}"/>
              </a:ext>
            </a:extLst>
          </p:cNvPr>
          <p:cNvSpPr>
            <a:spLocks noChangeArrowheads="1"/>
          </p:cNvSpPr>
          <p:nvPr/>
        </p:nvSpPr>
        <p:spPr bwMode="auto">
          <a:xfrm>
            <a:off x="4568826" y="4892676"/>
            <a:ext cx="85181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Termcat</a:t>
            </a:r>
            <a:br>
              <a:rPr lang="sv-SE" altLang="sv-SE" sz="1000" b="1">
                <a:solidFill>
                  <a:srgbClr val="000000"/>
                </a:solidFill>
              </a:rPr>
            </a:br>
            <a:r>
              <a:rPr lang="sv-SE" altLang="sv-SE" sz="1000" b="1">
                <a:solidFill>
                  <a:srgbClr val="008000"/>
                </a:solidFill>
              </a:rPr>
              <a:t>Cercaterm</a:t>
            </a:r>
          </a:p>
        </p:txBody>
      </p:sp>
      <p:sp>
        <p:nvSpPr>
          <p:cNvPr id="170011" name="Rectangle 26">
            <a:extLst>
              <a:ext uri="{FF2B5EF4-FFF2-40B4-BE49-F238E27FC236}">
                <a16:creationId xmlns:a16="http://schemas.microsoft.com/office/drawing/2014/main" id="{43D16DE2-8CD7-8655-6BF5-39767D86367F}"/>
              </a:ext>
            </a:extLst>
          </p:cNvPr>
          <p:cNvSpPr>
            <a:spLocks noChangeArrowheads="1"/>
          </p:cNvSpPr>
          <p:nvPr/>
        </p:nvSpPr>
        <p:spPr bwMode="auto">
          <a:xfrm>
            <a:off x="6708775" y="3694113"/>
            <a:ext cx="45720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Slovakia:</a:t>
            </a:r>
          </a:p>
          <a:p>
            <a:pPr eaLnBrk="1" hangingPunct="1">
              <a:buSzPct val="100000"/>
            </a:pPr>
            <a:r>
              <a:rPr lang="sv-SE" altLang="sv-SE" sz="1000" b="1">
                <a:solidFill>
                  <a:srgbClr val="008000"/>
                </a:solidFill>
              </a:rPr>
              <a:t>Terminologický portál (incl. STD)</a:t>
            </a:r>
          </a:p>
        </p:txBody>
      </p:sp>
      <p:sp>
        <p:nvSpPr>
          <p:cNvPr id="170012" name="Rectangle 26">
            <a:extLst>
              <a:ext uri="{FF2B5EF4-FFF2-40B4-BE49-F238E27FC236}">
                <a16:creationId xmlns:a16="http://schemas.microsoft.com/office/drawing/2014/main" id="{1165BF24-D9AA-8570-A495-936B0B318A3C}"/>
              </a:ext>
            </a:extLst>
          </p:cNvPr>
          <p:cNvSpPr>
            <a:spLocks noChangeArrowheads="1"/>
          </p:cNvSpPr>
          <p:nvPr/>
        </p:nvSpPr>
        <p:spPr bwMode="auto">
          <a:xfrm>
            <a:off x="8880475" y="3535363"/>
            <a:ext cx="45720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000" b="1">
                <a:solidFill>
                  <a:srgbClr val="000000"/>
                </a:solidFill>
              </a:rPr>
              <a:t>Georgia:</a:t>
            </a:r>
          </a:p>
          <a:p>
            <a:pPr eaLnBrk="1" hangingPunct="1">
              <a:buSzPct val="100000"/>
            </a:pPr>
            <a:r>
              <a:rPr lang="sv-SE" altLang="sv-SE" sz="1000" b="1">
                <a:solidFill>
                  <a:srgbClr val="008000"/>
                </a:solidFill>
              </a:rPr>
              <a:t>Georgian Termbank</a:t>
            </a:r>
          </a:p>
        </p:txBody>
      </p:sp>
      <p:cxnSp>
        <p:nvCxnSpPr>
          <p:cNvPr id="170013" name="Rak pilkoppling 2">
            <a:extLst>
              <a:ext uri="{FF2B5EF4-FFF2-40B4-BE49-F238E27FC236}">
                <a16:creationId xmlns:a16="http://schemas.microsoft.com/office/drawing/2014/main" id="{FE542E41-B0FF-C022-AC4F-977048973537}"/>
              </a:ext>
            </a:extLst>
          </p:cNvPr>
          <p:cNvCxnSpPr>
            <a:cxnSpLocks/>
          </p:cNvCxnSpPr>
          <p:nvPr/>
        </p:nvCxnSpPr>
        <p:spPr bwMode="auto">
          <a:xfrm>
            <a:off x="9480551" y="3971926"/>
            <a:ext cx="792163" cy="15716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Bildobjekt 4">
            <a:extLst>
              <a:ext uri="{FF2B5EF4-FFF2-40B4-BE49-F238E27FC236}">
                <a16:creationId xmlns:a16="http://schemas.microsoft.com/office/drawing/2014/main" id="{69BEC645-8B63-DDE4-312A-F7E49EFF02C2}"/>
              </a:ext>
            </a:extLst>
          </p:cNvPr>
          <p:cNvPicPr>
            <a:picLocks noChangeAspect="1"/>
          </p:cNvPicPr>
          <p:nvPr/>
        </p:nvPicPr>
        <p:blipFill>
          <a:blip r:embed="rId5"/>
          <a:stretch>
            <a:fillRect/>
          </a:stretch>
        </p:blipFill>
        <p:spPr>
          <a:xfrm>
            <a:off x="1538239" y="4034293"/>
            <a:ext cx="1526678" cy="356626"/>
          </a:xfrm>
          <a:prstGeom prst="rect">
            <a:avLst/>
          </a:prstGeom>
        </p:spPr>
      </p:pic>
      <p:pic>
        <p:nvPicPr>
          <p:cNvPr id="7" name="Bildobjekt 6">
            <a:extLst>
              <a:ext uri="{FF2B5EF4-FFF2-40B4-BE49-F238E27FC236}">
                <a16:creationId xmlns:a16="http://schemas.microsoft.com/office/drawing/2014/main" id="{61E76E7C-0AC1-962D-2112-DE93DDC66AB9}"/>
              </a:ext>
            </a:extLst>
          </p:cNvPr>
          <p:cNvPicPr>
            <a:picLocks noChangeAspect="1"/>
          </p:cNvPicPr>
          <p:nvPr/>
        </p:nvPicPr>
        <p:blipFill>
          <a:blip r:embed="rId6"/>
          <a:stretch>
            <a:fillRect/>
          </a:stretch>
        </p:blipFill>
        <p:spPr>
          <a:xfrm>
            <a:off x="1966943" y="4432320"/>
            <a:ext cx="1393211" cy="374610"/>
          </a:xfrm>
          <a:prstGeom prst="rect">
            <a:avLst/>
          </a:prstGeom>
        </p:spPr>
      </p:pic>
      <p:pic>
        <p:nvPicPr>
          <p:cNvPr id="9" name="Bildobjekt 8">
            <a:extLst>
              <a:ext uri="{FF2B5EF4-FFF2-40B4-BE49-F238E27FC236}">
                <a16:creationId xmlns:a16="http://schemas.microsoft.com/office/drawing/2014/main" id="{A5EA767B-1A47-B40B-7187-98D416D96ECB}"/>
              </a:ext>
            </a:extLst>
          </p:cNvPr>
          <p:cNvPicPr>
            <a:picLocks noChangeAspect="1"/>
          </p:cNvPicPr>
          <p:nvPr/>
        </p:nvPicPr>
        <p:blipFill>
          <a:blip r:embed="rId7"/>
          <a:stretch>
            <a:fillRect/>
          </a:stretch>
        </p:blipFill>
        <p:spPr>
          <a:xfrm>
            <a:off x="1250952" y="3548857"/>
            <a:ext cx="1521200" cy="344487"/>
          </a:xfrm>
          <a:prstGeom prst="rect">
            <a:avLst/>
          </a:prstGeom>
        </p:spPr>
      </p:pic>
      <p:sp>
        <p:nvSpPr>
          <p:cNvPr id="10" name="Rektangel 9">
            <a:extLst>
              <a:ext uri="{FF2B5EF4-FFF2-40B4-BE49-F238E27FC236}">
                <a16:creationId xmlns:a16="http://schemas.microsoft.com/office/drawing/2014/main" id="{846E67E0-5D6D-10BE-3F2C-D99C3F524B96}"/>
              </a:ext>
            </a:extLst>
          </p:cNvPr>
          <p:cNvSpPr/>
          <p:nvPr/>
        </p:nvSpPr>
        <p:spPr>
          <a:xfrm>
            <a:off x="10558130" y="5737880"/>
            <a:ext cx="1350335" cy="8862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icture 6" descr="International Terminology Awards. Call for nominations">
            <a:extLst>
              <a:ext uri="{FF2B5EF4-FFF2-40B4-BE49-F238E27FC236}">
                <a16:creationId xmlns:a16="http://schemas.microsoft.com/office/drawing/2014/main" id="{07CCEEE9-41E0-42CF-7005-C1EBC9E524E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9934" t="79718" r="2433" b="6758"/>
          <a:stretch/>
        </p:blipFill>
        <p:spPr bwMode="auto">
          <a:xfrm>
            <a:off x="10783125" y="5850214"/>
            <a:ext cx="1125340" cy="8862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68" name="Text Box 28">
            <a:extLst>
              <a:ext uri="{FF2B5EF4-FFF2-40B4-BE49-F238E27FC236}">
                <a16:creationId xmlns:a16="http://schemas.microsoft.com/office/drawing/2014/main" id="{6B12F8B6-E1B4-4219-A079-8F1C9F578FE6}"/>
              </a:ext>
            </a:extLst>
          </p:cNvPr>
          <p:cNvSpPr txBox="1">
            <a:spLocks noChangeArrowheads="1"/>
          </p:cNvSpPr>
          <p:nvPr/>
        </p:nvSpPr>
        <p:spPr bwMode="auto">
          <a:xfrm>
            <a:off x="-2068513" y="2776539"/>
            <a:ext cx="13776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4800">
                <a:solidFill>
                  <a:schemeClr val="bg1"/>
                </a:solidFill>
              </a:rPr>
              <a:t>4.3d</a:t>
            </a:r>
          </a:p>
        </p:txBody>
      </p:sp>
      <p:sp>
        <p:nvSpPr>
          <p:cNvPr id="29" name="Rectangle 25">
            <a:extLst>
              <a:ext uri="{FF2B5EF4-FFF2-40B4-BE49-F238E27FC236}">
                <a16:creationId xmlns:a16="http://schemas.microsoft.com/office/drawing/2014/main" id="{D4CDDF28-7B73-47F2-A203-541048C89E57}"/>
              </a:ext>
            </a:extLst>
          </p:cNvPr>
          <p:cNvSpPr txBox="1">
            <a:spLocks noChangeArrowheads="1"/>
          </p:cNvSpPr>
          <p:nvPr/>
        </p:nvSpPr>
        <p:spPr bwMode="auto">
          <a:xfrm>
            <a:off x="1335531" y="478465"/>
            <a:ext cx="8530601" cy="8255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119" tIns="41559" rIns="83119" bIns="41559"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altLang="sv-SE" sz="3733" b="1" dirty="0">
                <a:ea typeface="Tahoma" panose="020B0604030504040204" pitchFamily="34" charset="0"/>
                <a:cs typeface="Tahoma" panose="020B0604030504040204" pitchFamily="34" charset="0"/>
              </a:rPr>
              <a:t>Different notations! (ISO 24156)</a:t>
            </a:r>
            <a:endParaRPr lang="en-US" altLang="sv-SE" sz="3733" b="1" dirty="0">
              <a:ea typeface="Tahoma" panose="020B0604030504040204" pitchFamily="34" charset="0"/>
              <a:cs typeface="Tahoma" panose="020B0604030504040204" pitchFamily="34" charset="0"/>
            </a:endParaRPr>
          </a:p>
        </p:txBody>
      </p:sp>
      <p:pic>
        <p:nvPicPr>
          <p:cNvPr id="4" name="Bildobjekt 3">
            <a:extLst>
              <a:ext uri="{FF2B5EF4-FFF2-40B4-BE49-F238E27FC236}">
                <a16:creationId xmlns:a16="http://schemas.microsoft.com/office/drawing/2014/main" id="{85DFF686-DC83-45E0-9439-E6A241149C5E}"/>
              </a:ext>
            </a:extLst>
          </p:cNvPr>
          <p:cNvPicPr>
            <a:picLocks noChangeAspect="1"/>
          </p:cNvPicPr>
          <p:nvPr/>
        </p:nvPicPr>
        <p:blipFill>
          <a:blip r:embed="rId3"/>
          <a:stretch>
            <a:fillRect/>
          </a:stretch>
        </p:blipFill>
        <p:spPr>
          <a:xfrm>
            <a:off x="1508316" y="1143002"/>
            <a:ext cx="9705784" cy="3682997"/>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047E0A21-542E-4E17-B13D-F630B8CB8977}"/>
              </a:ext>
            </a:extLst>
          </p:cNvPr>
          <p:cNvPicPr>
            <a:picLocks noChangeAspect="1"/>
          </p:cNvPicPr>
          <p:nvPr/>
        </p:nvPicPr>
        <p:blipFill>
          <a:blip r:embed="rId4"/>
          <a:stretch>
            <a:fillRect/>
          </a:stretch>
        </p:blipFill>
        <p:spPr>
          <a:xfrm>
            <a:off x="469900" y="3638313"/>
            <a:ext cx="10058400" cy="2883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650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DC5D10C2-B2A5-4B7C-AEEE-5D2B2BE17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742951"/>
            <a:ext cx="7721600" cy="553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Rectangle 5">
            <a:extLst>
              <a:ext uri="{FF2B5EF4-FFF2-40B4-BE49-F238E27FC236}">
                <a16:creationId xmlns:a16="http://schemas.microsoft.com/office/drawing/2014/main" id="{B01E6445-8903-47A7-8E68-559AF8A4F919}"/>
              </a:ext>
            </a:extLst>
          </p:cNvPr>
          <p:cNvSpPr>
            <a:spLocks noChangeArrowheads="1"/>
          </p:cNvSpPr>
          <p:nvPr/>
        </p:nvSpPr>
        <p:spPr bwMode="auto">
          <a:xfrm>
            <a:off x="7943850" y="6003926"/>
            <a:ext cx="20129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a:t>[Shaw &amp; Gaines, 1989]</a:t>
            </a:r>
          </a:p>
        </p:txBody>
      </p:sp>
      <p:sp>
        <p:nvSpPr>
          <p:cNvPr id="82948" name="Rektangel 1">
            <a:extLst>
              <a:ext uri="{FF2B5EF4-FFF2-40B4-BE49-F238E27FC236}">
                <a16:creationId xmlns:a16="http://schemas.microsoft.com/office/drawing/2014/main" id="{9DD505DD-132B-46FE-B6D7-09A47872EADF}"/>
              </a:ext>
            </a:extLst>
          </p:cNvPr>
          <p:cNvSpPr>
            <a:spLocks noChangeArrowheads="1"/>
          </p:cNvSpPr>
          <p:nvPr/>
        </p:nvSpPr>
        <p:spPr bwMode="auto">
          <a:xfrm>
            <a:off x="2454275" y="561975"/>
            <a:ext cx="933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indent="20638">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r>
              <a:rPr lang="sv-SE" altLang="sv-SE" sz="3200" b="1"/>
              <a:t>consensus</a:t>
            </a:r>
          </a:p>
        </p:txBody>
      </p:sp>
    </p:spTree>
    <p:extLst>
      <p:ext uri="{BB962C8B-B14F-4D97-AF65-F5344CB8AC3E}">
        <p14:creationId xmlns:p14="http://schemas.microsoft.com/office/powerpoint/2010/main" val="3748369378"/>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7F08F0C5-0B7D-4EE2-BD37-D26AF645F514}"/>
              </a:ext>
            </a:extLst>
          </p:cNvPr>
          <p:cNvSpPr>
            <a:spLocks noChangeArrowheads="1"/>
          </p:cNvSpPr>
          <p:nvPr/>
        </p:nvSpPr>
        <p:spPr bwMode="auto">
          <a:xfrm>
            <a:off x="7943850" y="6003926"/>
            <a:ext cx="20129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a:t>[Shaw &amp; Gaines, 1989]</a:t>
            </a:r>
          </a:p>
        </p:txBody>
      </p:sp>
      <p:pic>
        <p:nvPicPr>
          <p:cNvPr id="84995" name="Picture 2">
            <a:extLst>
              <a:ext uri="{FF2B5EF4-FFF2-40B4-BE49-F238E27FC236}">
                <a16:creationId xmlns:a16="http://schemas.microsoft.com/office/drawing/2014/main" id="{07BB0866-75A7-491E-AF92-D9EEC318E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438151"/>
            <a:ext cx="7694612" cy="595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6" name="Rektangel 1">
            <a:extLst>
              <a:ext uri="{FF2B5EF4-FFF2-40B4-BE49-F238E27FC236}">
                <a16:creationId xmlns:a16="http://schemas.microsoft.com/office/drawing/2014/main" id="{93CBE3F5-B0F6-4314-BBA1-CB2203E32A6D}"/>
              </a:ext>
            </a:extLst>
          </p:cNvPr>
          <p:cNvSpPr>
            <a:spLocks noChangeArrowheads="1"/>
          </p:cNvSpPr>
          <p:nvPr/>
        </p:nvSpPr>
        <p:spPr bwMode="auto">
          <a:xfrm>
            <a:off x="2454275" y="547688"/>
            <a:ext cx="933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indent="20638">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r>
              <a:rPr lang="sv-SE" altLang="sv-SE" sz="3200" b="1"/>
              <a:t>conflict</a:t>
            </a:r>
          </a:p>
        </p:txBody>
      </p:sp>
    </p:spTree>
    <p:extLst>
      <p:ext uri="{BB962C8B-B14F-4D97-AF65-F5344CB8AC3E}">
        <p14:creationId xmlns:p14="http://schemas.microsoft.com/office/powerpoint/2010/main" val="1910800373"/>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a:extLst>
              <a:ext uri="{FF2B5EF4-FFF2-40B4-BE49-F238E27FC236}">
                <a16:creationId xmlns:a16="http://schemas.microsoft.com/office/drawing/2014/main" id="{3D54319A-07B1-4A62-B1C9-7DD394583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858838"/>
            <a:ext cx="772160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3" name="Rectangle 5">
            <a:extLst>
              <a:ext uri="{FF2B5EF4-FFF2-40B4-BE49-F238E27FC236}">
                <a16:creationId xmlns:a16="http://schemas.microsoft.com/office/drawing/2014/main" id="{627835F8-56D5-4585-88AA-8677B1519516}"/>
              </a:ext>
            </a:extLst>
          </p:cNvPr>
          <p:cNvSpPr>
            <a:spLocks noChangeArrowheads="1"/>
          </p:cNvSpPr>
          <p:nvPr/>
        </p:nvSpPr>
        <p:spPr bwMode="auto">
          <a:xfrm>
            <a:off x="7943850" y="6003926"/>
            <a:ext cx="20129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a:t>[Shaw &amp; Gaines, 1989]</a:t>
            </a:r>
          </a:p>
        </p:txBody>
      </p:sp>
      <p:sp>
        <p:nvSpPr>
          <p:cNvPr id="87044" name="Rektangel 1">
            <a:extLst>
              <a:ext uri="{FF2B5EF4-FFF2-40B4-BE49-F238E27FC236}">
                <a16:creationId xmlns:a16="http://schemas.microsoft.com/office/drawing/2014/main" id="{FD5763FB-F9DA-40C5-8E63-C1313E6B0F6D}"/>
              </a:ext>
            </a:extLst>
          </p:cNvPr>
          <p:cNvSpPr>
            <a:spLocks noChangeArrowheads="1"/>
          </p:cNvSpPr>
          <p:nvPr/>
        </p:nvSpPr>
        <p:spPr bwMode="auto">
          <a:xfrm>
            <a:off x="2454275" y="547688"/>
            <a:ext cx="933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indent="20638">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r>
              <a:rPr lang="sv-SE" altLang="sv-SE" sz="3200" b="1"/>
              <a:t>correspondence</a:t>
            </a:r>
          </a:p>
        </p:txBody>
      </p:sp>
    </p:spTree>
    <p:extLst>
      <p:ext uri="{BB962C8B-B14F-4D97-AF65-F5344CB8AC3E}">
        <p14:creationId xmlns:p14="http://schemas.microsoft.com/office/powerpoint/2010/main" val="305017979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14E34478-5176-46FE-90FF-CAC117759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704851"/>
            <a:ext cx="7480300" cy="542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091" name="Rectangle 5">
            <a:extLst>
              <a:ext uri="{FF2B5EF4-FFF2-40B4-BE49-F238E27FC236}">
                <a16:creationId xmlns:a16="http://schemas.microsoft.com/office/drawing/2014/main" id="{F1A5710C-666A-480F-BAF5-B38673C9ACB8}"/>
              </a:ext>
            </a:extLst>
          </p:cNvPr>
          <p:cNvSpPr>
            <a:spLocks noChangeArrowheads="1"/>
          </p:cNvSpPr>
          <p:nvPr/>
        </p:nvSpPr>
        <p:spPr bwMode="auto">
          <a:xfrm>
            <a:off x="7943850" y="6003926"/>
            <a:ext cx="20129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a:t>[Shaw &amp; Gaines, 1989]</a:t>
            </a:r>
          </a:p>
        </p:txBody>
      </p:sp>
      <p:sp>
        <p:nvSpPr>
          <p:cNvPr id="89092" name="Rektangel 1">
            <a:extLst>
              <a:ext uri="{FF2B5EF4-FFF2-40B4-BE49-F238E27FC236}">
                <a16:creationId xmlns:a16="http://schemas.microsoft.com/office/drawing/2014/main" id="{4EDE2998-29C1-4084-B527-AFC15B865AA6}"/>
              </a:ext>
            </a:extLst>
          </p:cNvPr>
          <p:cNvSpPr>
            <a:spLocks noChangeArrowheads="1"/>
          </p:cNvSpPr>
          <p:nvPr/>
        </p:nvSpPr>
        <p:spPr bwMode="auto">
          <a:xfrm>
            <a:off x="2454275" y="547688"/>
            <a:ext cx="9336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indent="20638">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r>
              <a:rPr lang="sv-SE" altLang="sv-SE" sz="3200" b="1"/>
              <a:t>contrast</a:t>
            </a:r>
          </a:p>
        </p:txBody>
      </p:sp>
    </p:spTree>
    <p:extLst>
      <p:ext uri="{BB962C8B-B14F-4D97-AF65-F5344CB8AC3E}">
        <p14:creationId xmlns:p14="http://schemas.microsoft.com/office/powerpoint/2010/main" val="320759627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C7D92D8C-3F36-4068-B62B-4443A56B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9" y="577850"/>
            <a:ext cx="6003925" cy="488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39" name="Rectangle 5">
            <a:extLst>
              <a:ext uri="{FF2B5EF4-FFF2-40B4-BE49-F238E27FC236}">
                <a16:creationId xmlns:a16="http://schemas.microsoft.com/office/drawing/2014/main" id="{72239520-FB37-436A-939D-CABF1E603848}"/>
              </a:ext>
            </a:extLst>
          </p:cNvPr>
          <p:cNvSpPr>
            <a:spLocks noChangeArrowheads="1"/>
          </p:cNvSpPr>
          <p:nvPr/>
        </p:nvSpPr>
        <p:spPr bwMode="auto">
          <a:xfrm>
            <a:off x="7943850" y="6003926"/>
            <a:ext cx="2012950" cy="26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a:t>[Shaw &amp; Gaines, 1989]</a:t>
            </a:r>
          </a:p>
        </p:txBody>
      </p:sp>
    </p:spTree>
    <p:extLst>
      <p:ext uri="{BB962C8B-B14F-4D97-AF65-F5344CB8AC3E}">
        <p14:creationId xmlns:p14="http://schemas.microsoft.com/office/powerpoint/2010/main" val="2875077539"/>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3458364-EE81-4C38-92F1-0BB2261EA0C9}"/>
              </a:ext>
            </a:extLst>
          </p:cNvPr>
          <p:cNvSpPr>
            <a:spLocks noChangeArrowheads="1"/>
          </p:cNvSpPr>
          <p:nvPr/>
        </p:nvSpPr>
        <p:spPr bwMode="auto">
          <a:xfrm>
            <a:off x="1329144" y="1645428"/>
            <a:ext cx="986694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2400" dirty="0">
                <a:latin typeface="+mj-lt"/>
              </a:rPr>
              <a:t>”</a:t>
            </a:r>
            <a:r>
              <a:rPr lang="en-US" altLang="sv-SE" sz="2400" dirty="0">
                <a:latin typeface="+mj-lt"/>
              </a:rPr>
              <a:t>Based on the expert’s knowledge the terminologist can choose between two types of approaches during the </a:t>
            </a:r>
            <a:r>
              <a:rPr lang="en-US" altLang="sv-SE" sz="2400" u="sng" dirty="0">
                <a:latin typeface="+mj-lt"/>
              </a:rPr>
              <a:t>mediation</a:t>
            </a:r>
            <a:r>
              <a:rPr lang="en-US" altLang="sv-SE" sz="2400" dirty="0">
                <a:latin typeface="+mj-lt"/>
              </a:rPr>
              <a:t> with the expert. The terminologist can adopt a </a:t>
            </a:r>
            <a:r>
              <a:rPr lang="en-US" altLang="sv-SE" sz="2400" b="1" dirty="0">
                <a:latin typeface="+mj-lt"/>
              </a:rPr>
              <a:t>linguistic approach</a:t>
            </a:r>
            <a:r>
              <a:rPr lang="en-US" altLang="sv-SE" sz="2400" dirty="0">
                <a:latin typeface="+mj-lt"/>
              </a:rPr>
              <a:t> by presenting structured terminological data as a result of an efficient selection, organization and treatment of the text recognized by the experts as sources of knowledge. In a </a:t>
            </a:r>
            <a:r>
              <a:rPr lang="en-US" altLang="sv-SE" sz="2400" b="1" dirty="0">
                <a:latin typeface="+mj-lt"/>
              </a:rPr>
              <a:t>conceptual approach</a:t>
            </a:r>
            <a:r>
              <a:rPr lang="en-US" altLang="sv-SE" sz="2400" dirty="0">
                <a:latin typeface="+mj-lt"/>
              </a:rPr>
              <a:t>, the terminologist’s task is to trigger the conceptualization process making explicit through natural language the knowledge that is held by experts.</a:t>
            </a:r>
            <a:r>
              <a:rPr lang="sv-SE" altLang="sv-SE" sz="2400" dirty="0">
                <a:latin typeface="+mj-lt"/>
              </a:rPr>
              <a:t>”</a:t>
            </a:r>
          </a:p>
        </p:txBody>
      </p:sp>
      <p:sp>
        <p:nvSpPr>
          <p:cNvPr id="52227" name="Text Box 3">
            <a:extLst>
              <a:ext uri="{FF2B5EF4-FFF2-40B4-BE49-F238E27FC236}">
                <a16:creationId xmlns:a16="http://schemas.microsoft.com/office/drawing/2014/main" id="{C9185CA2-64F9-421A-8AF0-5EF74BBF1F81}"/>
              </a:ext>
            </a:extLst>
          </p:cNvPr>
          <p:cNvSpPr txBox="1">
            <a:spLocks noChangeArrowheads="1"/>
          </p:cNvSpPr>
          <p:nvPr/>
        </p:nvSpPr>
        <p:spPr bwMode="auto">
          <a:xfrm>
            <a:off x="-1181100" y="2776539"/>
            <a:ext cx="1043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chemeClr val="bg1"/>
                </a:solidFill>
              </a:rPr>
              <a:t>3.6</a:t>
            </a:r>
          </a:p>
        </p:txBody>
      </p:sp>
      <p:sp>
        <p:nvSpPr>
          <p:cNvPr id="5405700" name="Rectangle 4">
            <a:extLst>
              <a:ext uri="{FF2B5EF4-FFF2-40B4-BE49-F238E27FC236}">
                <a16:creationId xmlns:a16="http://schemas.microsoft.com/office/drawing/2014/main" id="{EC8C7F36-0F07-40CB-9677-2E3BE28A3B48}"/>
              </a:ext>
            </a:extLst>
          </p:cNvPr>
          <p:cNvSpPr>
            <a:spLocks noChangeArrowheads="1"/>
          </p:cNvSpPr>
          <p:nvPr/>
        </p:nvSpPr>
        <p:spPr bwMode="auto">
          <a:xfrm>
            <a:off x="7389879" y="5995620"/>
            <a:ext cx="32431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1400" dirty="0">
                <a:latin typeface="+mj-lt"/>
              </a:rPr>
              <a:t>[Costa, Silva, </a:t>
            </a:r>
            <a:r>
              <a:rPr lang="sv-SE" altLang="sv-SE" sz="1400" dirty="0" err="1">
                <a:latin typeface="+mj-lt"/>
              </a:rPr>
              <a:t>Barros</a:t>
            </a:r>
            <a:r>
              <a:rPr lang="sv-SE" altLang="sv-SE" sz="1400" dirty="0">
                <a:latin typeface="+mj-lt"/>
              </a:rPr>
              <a:t> &amp; Soares. 2012]</a:t>
            </a:r>
          </a:p>
        </p:txBody>
      </p:sp>
      <p:sp>
        <p:nvSpPr>
          <p:cNvPr id="52229" name="Text Box 5">
            <a:extLst>
              <a:ext uri="{FF2B5EF4-FFF2-40B4-BE49-F238E27FC236}">
                <a16:creationId xmlns:a16="http://schemas.microsoft.com/office/drawing/2014/main" id="{67E781FD-A21A-460B-9D6A-60A2065DEDCB}"/>
              </a:ext>
            </a:extLst>
          </p:cNvPr>
          <p:cNvSpPr txBox="1">
            <a:spLocks noChangeArrowheads="1"/>
          </p:cNvSpPr>
          <p:nvPr/>
        </p:nvSpPr>
        <p:spPr bwMode="auto">
          <a:xfrm>
            <a:off x="1318511" y="551973"/>
            <a:ext cx="4063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3200" b="1" dirty="0">
                <a:latin typeface="+mj-lt"/>
              </a:rPr>
              <a:t>Division of </a:t>
            </a:r>
            <a:r>
              <a:rPr lang="sv-SE" altLang="sv-SE" sz="3200" b="1" dirty="0" err="1">
                <a:latin typeface="+mj-lt"/>
              </a:rPr>
              <a:t>labour</a:t>
            </a:r>
            <a:r>
              <a:rPr lang="sv-SE" altLang="sv-SE" sz="3200" b="1" dirty="0">
                <a:latin typeface="+mj-lt"/>
              </a:rPr>
              <a:t> …</a:t>
            </a:r>
          </a:p>
        </p:txBody>
      </p:sp>
    </p:spTree>
    <p:extLst>
      <p:ext uri="{BB962C8B-B14F-4D97-AF65-F5344CB8AC3E}">
        <p14:creationId xmlns:p14="http://schemas.microsoft.com/office/powerpoint/2010/main" val="37469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5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570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F40DE67-7B5E-4BC9-8390-3681168B7F65}"/>
              </a:ext>
            </a:extLst>
          </p:cNvPr>
          <p:cNvSpPr>
            <a:spLocks noChangeArrowheads="1"/>
          </p:cNvSpPr>
          <p:nvPr/>
        </p:nvSpPr>
        <p:spPr bwMode="auto">
          <a:xfrm>
            <a:off x="2176890" y="1679577"/>
            <a:ext cx="86760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2000" dirty="0">
                <a:latin typeface="+mj-lt"/>
                <a:cs typeface="Arial" panose="020B0604020202020204" pitchFamily="34" charset="0"/>
              </a:rPr>
              <a:t>”</a:t>
            </a:r>
            <a:r>
              <a:rPr lang="en-US" altLang="sv-SE" sz="2000" dirty="0">
                <a:latin typeface="+mj-lt"/>
                <a:cs typeface="Arial" panose="020B0604020202020204" pitchFamily="34" charset="0"/>
              </a:rPr>
              <a:t>In this phase of development, however, there was too much focus on</a:t>
            </a:r>
          </a:p>
          <a:p>
            <a:r>
              <a:rPr lang="en-US" altLang="sv-SE" sz="2000" dirty="0">
                <a:latin typeface="+mj-lt"/>
                <a:cs typeface="Arial" panose="020B0604020202020204" pitchFamily="34" charset="0"/>
              </a:rPr>
              <a:t>the language professionals, mainly because the Terminology Coordination Group was still learning about the best way to do terminology work, and also because not enough SMEs were involved. Without them, the downsides of such a process within the military system soon appeared: a lack of consensus between SMEs; challenges</a:t>
            </a:r>
          </a:p>
          <a:p>
            <a:r>
              <a:rPr lang="en-US" altLang="sv-SE" sz="2000" dirty="0">
                <a:latin typeface="+mj-lt"/>
                <a:cs typeface="Arial" panose="020B0604020202020204" pitchFamily="34" charset="0"/>
              </a:rPr>
              <a:t>in identifying the right SMEs; lengthy procedures, and not enough knowledge on the side of the language professionals to guide and direct the work.</a:t>
            </a:r>
            <a:r>
              <a:rPr lang="sv-SE" altLang="sv-SE" sz="2000" dirty="0">
                <a:latin typeface="+mj-lt"/>
                <a:cs typeface="Arial" panose="020B0604020202020204" pitchFamily="34" charset="0"/>
              </a:rPr>
              <a:t>”</a:t>
            </a:r>
          </a:p>
        </p:txBody>
      </p:sp>
      <p:sp>
        <p:nvSpPr>
          <p:cNvPr id="132099" name="Text Box 3">
            <a:extLst>
              <a:ext uri="{FF2B5EF4-FFF2-40B4-BE49-F238E27FC236}">
                <a16:creationId xmlns:a16="http://schemas.microsoft.com/office/drawing/2014/main" id="{13AFA87E-4845-4CED-9DBA-F1351265CD51}"/>
              </a:ext>
            </a:extLst>
          </p:cNvPr>
          <p:cNvSpPr txBox="1">
            <a:spLocks noChangeArrowheads="1"/>
          </p:cNvSpPr>
          <p:nvPr/>
        </p:nvSpPr>
        <p:spPr bwMode="auto">
          <a:xfrm>
            <a:off x="-1181100" y="2776538"/>
            <a:ext cx="1035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chemeClr val="bg1"/>
                </a:solidFill>
                <a:cs typeface="Arial" panose="020B0604020202020204" pitchFamily="34" charset="0"/>
              </a:rPr>
              <a:t>3.6</a:t>
            </a:r>
          </a:p>
        </p:txBody>
      </p:sp>
      <p:sp>
        <p:nvSpPr>
          <p:cNvPr id="5405700" name="Rectangle 4">
            <a:extLst>
              <a:ext uri="{FF2B5EF4-FFF2-40B4-BE49-F238E27FC236}">
                <a16:creationId xmlns:a16="http://schemas.microsoft.com/office/drawing/2014/main" id="{770015E5-9544-486B-9136-170A3144060A}"/>
              </a:ext>
            </a:extLst>
          </p:cNvPr>
          <p:cNvSpPr>
            <a:spLocks noChangeArrowheads="1"/>
          </p:cNvSpPr>
          <p:nvPr/>
        </p:nvSpPr>
        <p:spPr bwMode="auto">
          <a:xfrm>
            <a:off x="9062722" y="6124883"/>
            <a:ext cx="1362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1400" dirty="0">
                <a:latin typeface="+mj-lt"/>
                <a:cs typeface="Arial" panose="020B0604020202020204" pitchFamily="34" charset="0"/>
              </a:rPr>
              <a:t>[</a:t>
            </a:r>
            <a:r>
              <a:rPr lang="sv-SE" altLang="sv-SE" sz="1400" dirty="0" err="1">
                <a:latin typeface="+mj-lt"/>
                <a:cs typeface="Arial" panose="020B0604020202020204" pitchFamily="34" charset="0"/>
              </a:rPr>
              <a:t>Hazler</a:t>
            </a:r>
            <a:r>
              <a:rPr lang="sv-SE" altLang="sv-SE" sz="1400" dirty="0">
                <a:latin typeface="+mj-lt"/>
                <a:cs typeface="Arial" panose="020B0604020202020204" pitchFamily="34" charset="0"/>
              </a:rPr>
              <a:t>. 2022]</a:t>
            </a:r>
          </a:p>
        </p:txBody>
      </p:sp>
    </p:spTree>
    <p:extLst>
      <p:ext uri="{BB962C8B-B14F-4D97-AF65-F5344CB8AC3E}">
        <p14:creationId xmlns:p14="http://schemas.microsoft.com/office/powerpoint/2010/main" val="35324033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5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570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BDD1B29-CD25-60A2-70AB-527675267940}"/>
              </a:ext>
            </a:extLst>
          </p:cNvPr>
          <p:cNvPicPr>
            <a:picLocks noChangeAspect="1"/>
          </p:cNvPicPr>
          <p:nvPr/>
        </p:nvPicPr>
        <p:blipFill>
          <a:blip r:embed="rId3"/>
          <a:stretch>
            <a:fillRect/>
          </a:stretch>
        </p:blipFill>
        <p:spPr>
          <a:xfrm>
            <a:off x="21635" y="0"/>
            <a:ext cx="12148729" cy="6858000"/>
          </a:xfrm>
          <a:prstGeom prst="rect">
            <a:avLst/>
          </a:prstGeom>
        </p:spPr>
      </p:pic>
      <p:sp>
        <p:nvSpPr>
          <p:cNvPr id="132099" name="Text Box 3">
            <a:extLst>
              <a:ext uri="{FF2B5EF4-FFF2-40B4-BE49-F238E27FC236}">
                <a16:creationId xmlns:a16="http://schemas.microsoft.com/office/drawing/2014/main" id="{13AFA87E-4845-4CED-9DBA-F1351265CD51}"/>
              </a:ext>
            </a:extLst>
          </p:cNvPr>
          <p:cNvSpPr txBox="1">
            <a:spLocks noChangeArrowheads="1"/>
          </p:cNvSpPr>
          <p:nvPr/>
        </p:nvSpPr>
        <p:spPr bwMode="auto">
          <a:xfrm>
            <a:off x="-1181100" y="2776538"/>
            <a:ext cx="1035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chemeClr val="bg1"/>
                </a:solidFill>
                <a:cs typeface="Arial" panose="020B0604020202020204" pitchFamily="34" charset="0"/>
              </a:rPr>
              <a:t>3.6</a:t>
            </a:r>
          </a:p>
        </p:txBody>
      </p:sp>
      <p:sp>
        <p:nvSpPr>
          <p:cNvPr id="5405700" name="Rectangle 4">
            <a:extLst>
              <a:ext uri="{FF2B5EF4-FFF2-40B4-BE49-F238E27FC236}">
                <a16:creationId xmlns:a16="http://schemas.microsoft.com/office/drawing/2014/main" id="{770015E5-9544-486B-9136-170A3144060A}"/>
              </a:ext>
            </a:extLst>
          </p:cNvPr>
          <p:cNvSpPr>
            <a:spLocks noChangeArrowheads="1"/>
          </p:cNvSpPr>
          <p:nvPr/>
        </p:nvSpPr>
        <p:spPr bwMode="auto">
          <a:xfrm>
            <a:off x="9062722" y="6124883"/>
            <a:ext cx="13628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1400" dirty="0">
                <a:latin typeface="+mj-lt"/>
                <a:cs typeface="Arial" panose="020B0604020202020204" pitchFamily="34" charset="0"/>
              </a:rPr>
              <a:t>[</a:t>
            </a:r>
            <a:r>
              <a:rPr lang="sv-SE" altLang="sv-SE" sz="1400" dirty="0" err="1">
                <a:latin typeface="+mj-lt"/>
                <a:cs typeface="Arial" panose="020B0604020202020204" pitchFamily="34" charset="0"/>
              </a:rPr>
              <a:t>Hazler</a:t>
            </a:r>
            <a:r>
              <a:rPr lang="sv-SE" altLang="sv-SE" sz="1400" dirty="0">
                <a:latin typeface="+mj-lt"/>
                <a:cs typeface="Arial" panose="020B0604020202020204" pitchFamily="34" charset="0"/>
              </a:rPr>
              <a:t>. 2022]</a:t>
            </a:r>
          </a:p>
        </p:txBody>
      </p:sp>
    </p:spTree>
    <p:extLst>
      <p:ext uri="{BB962C8B-B14F-4D97-AF65-F5344CB8AC3E}">
        <p14:creationId xmlns:p14="http://schemas.microsoft.com/office/powerpoint/2010/main" val="1213556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05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5700"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39753" y="1704699"/>
            <a:ext cx="8140699" cy="4093428"/>
          </a:xfrm>
          <a:prstGeom prst="rect">
            <a:avLst/>
          </a:prstGeom>
          <a:noFill/>
          <a:ln>
            <a:noFill/>
          </a:ln>
          <a:effectLst/>
        </p:spPr>
        <p:txBody>
          <a:bodyPr wrap="square">
            <a:spAutoFit/>
          </a:bodyPr>
          <a:lstStyle/>
          <a:p>
            <a:pPr marL="342900" indent="-342900">
              <a:buFont typeface="Arial" pitchFamily="34" charset="0"/>
              <a:buChar char="•"/>
              <a:defRPr/>
            </a:pPr>
            <a:r>
              <a:rPr lang="sv-SE" sz="2000" b="1" dirty="0"/>
              <a:t>terminology </a:t>
            </a:r>
            <a:r>
              <a:rPr lang="sv-SE" sz="2000" b="1" dirty="0" err="1"/>
              <a:t>mediation</a:t>
            </a:r>
            <a:endParaRPr lang="sv-SE" sz="2000" b="1" dirty="0"/>
          </a:p>
          <a:p>
            <a:pPr marL="800100" lvl="1" indent="-342900">
              <a:buFont typeface="Arial" pitchFamily="34" charset="0"/>
              <a:buChar char="•"/>
              <a:defRPr/>
            </a:pPr>
            <a:r>
              <a:rPr lang="sv-SE" sz="2000" dirty="0" err="1"/>
              <a:t>between</a:t>
            </a:r>
            <a:r>
              <a:rPr lang="sv-SE" sz="2000" dirty="0"/>
              <a:t> </a:t>
            </a:r>
            <a:r>
              <a:rPr lang="sv-SE" sz="2000" dirty="0" err="1"/>
              <a:t>languages</a:t>
            </a:r>
            <a:r>
              <a:rPr lang="sv-SE" sz="2000" dirty="0"/>
              <a:t> = part/</a:t>
            </a:r>
            <a:r>
              <a:rPr lang="sv-SE" sz="2000" dirty="0" err="1"/>
              <a:t>type</a:t>
            </a:r>
            <a:r>
              <a:rPr lang="sv-SE" sz="2000" dirty="0"/>
              <a:t> of </a:t>
            </a:r>
            <a:r>
              <a:rPr lang="sv-SE" sz="2000" i="1" dirty="0" err="1"/>
              <a:t>language</a:t>
            </a:r>
            <a:r>
              <a:rPr lang="sv-SE" sz="2000" i="1" dirty="0"/>
              <a:t> </a:t>
            </a:r>
            <a:r>
              <a:rPr lang="sv-SE" sz="2000" i="1" dirty="0" err="1"/>
              <a:t>mediation</a:t>
            </a:r>
            <a:endParaRPr lang="sv-SE" sz="2000" i="1" dirty="0"/>
          </a:p>
          <a:p>
            <a:pPr marL="800100" lvl="1" indent="-342900">
              <a:buFont typeface="Arial" pitchFamily="34" charset="0"/>
              <a:buChar char="•"/>
              <a:defRPr/>
            </a:pPr>
            <a:r>
              <a:rPr lang="sv-SE" sz="2000" dirty="0" err="1"/>
              <a:t>between</a:t>
            </a:r>
            <a:r>
              <a:rPr lang="sv-SE" sz="2000" dirty="0"/>
              <a:t> experts and non-experts</a:t>
            </a:r>
          </a:p>
          <a:p>
            <a:pPr marL="1257300" lvl="2" indent="-342900">
              <a:buFont typeface="Arial" pitchFamily="34" charset="0"/>
              <a:buChar char="•"/>
              <a:defRPr/>
            </a:pPr>
            <a:r>
              <a:rPr lang="sv-SE" sz="2000" dirty="0"/>
              <a:t>de-</a:t>
            </a:r>
            <a:r>
              <a:rPr lang="sv-SE" sz="2000" dirty="0" err="1"/>
              <a:t>terminologization</a:t>
            </a:r>
            <a:endParaRPr lang="sv-SE" sz="2000" dirty="0"/>
          </a:p>
          <a:p>
            <a:pPr marL="1257300" lvl="2" indent="-342900">
              <a:buFont typeface="Arial" pitchFamily="34" charset="0"/>
              <a:buChar char="•"/>
              <a:defRPr/>
            </a:pPr>
            <a:r>
              <a:rPr lang="sv-SE" sz="2000" dirty="0" err="1"/>
              <a:t>plain</a:t>
            </a:r>
            <a:r>
              <a:rPr lang="sv-SE" sz="2000" dirty="0"/>
              <a:t> </a:t>
            </a:r>
            <a:r>
              <a:rPr lang="sv-SE" sz="2000" dirty="0" err="1"/>
              <a:t>language</a:t>
            </a:r>
            <a:endParaRPr lang="sv-SE" sz="2000" dirty="0"/>
          </a:p>
          <a:p>
            <a:pPr marL="800100" lvl="1" indent="-342900">
              <a:buFont typeface="Arial" pitchFamily="34" charset="0"/>
              <a:buChar char="•"/>
              <a:defRPr/>
            </a:pPr>
            <a:r>
              <a:rPr lang="sv-SE" sz="2000" dirty="0" err="1"/>
              <a:t>between</a:t>
            </a:r>
            <a:r>
              <a:rPr lang="sv-SE" sz="2000" dirty="0"/>
              <a:t> </a:t>
            </a:r>
            <a:r>
              <a:rPr lang="sv-SE" sz="2000" dirty="0" err="1"/>
              <a:t>domains</a:t>
            </a:r>
            <a:endParaRPr lang="sv-SE" sz="2000" dirty="0"/>
          </a:p>
          <a:p>
            <a:pPr marL="342900" indent="-342900">
              <a:buFont typeface="Arial" pitchFamily="34" charset="0"/>
              <a:buChar char="•"/>
              <a:defRPr/>
            </a:pPr>
            <a:endParaRPr lang="sv-SE" sz="2000" dirty="0"/>
          </a:p>
          <a:p>
            <a:pPr marL="342900" indent="-342900">
              <a:buFont typeface="Arial" pitchFamily="34" charset="0"/>
              <a:buChar char="•"/>
              <a:defRPr/>
            </a:pPr>
            <a:r>
              <a:rPr lang="sv-SE" sz="2000" b="1" dirty="0" err="1"/>
              <a:t>terminological</a:t>
            </a:r>
            <a:r>
              <a:rPr lang="sv-SE" sz="2000" b="1" dirty="0"/>
              <a:t> </a:t>
            </a:r>
            <a:r>
              <a:rPr lang="sv-SE" sz="2000" b="1" dirty="0" err="1"/>
              <a:t>mediation</a:t>
            </a:r>
            <a:endParaRPr lang="sv-SE" sz="2000" b="1" dirty="0"/>
          </a:p>
          <a:p>
            <a:pPr marL="800100" lvl="1" indent="-342900">
              <a:buFont typeface="Arial" pitchFamily="34" charset="0"/>
              <a:buChar char="•"/>
              <a:defRPr/>
            </a:pPr>
            <a:r>
              <a:rPr lang="sv-SE" sz="2000" dirty="0" err="1"/>
              <a:t>between</a:t>
            </a:r>
            <a:r>
              <a:rPr lang="sv-SE" sz="2000" dirty="0"/>
              <a:t> experts</a:t>
            </a:r>
          </a:p>
          <a:p>
            <a:pPr marL="1257300" lvl="2" indent="-342900">
              <a:buFont typeface="Arial" pitchFamily="34" charset="0"/>
              <a:buChar char="•"/>
              <a:defRPr/>
            </a:pPr>
            <a:r>
              <a:rPr lang="sv-SE" sz="2000" dirty="0" err="1"/>
              <a:t>facilitation</a:t>
            </a:r>
            <a:r>
              <a:rPr lang="sv-SE" sz="2000" dirty="0"/>
              <a:t>, consensus-</a:t>
            </a:r>
            <a:r>
              <a:rPr lang="sv-SE" sz="2000" dirty="0" err="1"/>
              <a:t>making</a:t>
            </a:r>
            <a:endParaRPr lang="sv-SE" sz="2000" dirty="0"/>
          </a:p>
          <a:p>
            <a:pPr marL="800100" lvl="1" indent="-342900">
              <a:buFont typeface="Arial" pitchFamily="34" charset="0"/>
              <a:buChar char="•"/>
              <a:defRPr/>
            </a:pPr>
            <a:r>
              <a:rPr lang="sv-SE" sz="2000" dirty="0" err="1"/>
              <a:t>between</a:t>
            </a:r>
            <a:r>
              <a:rPr lang="sv-SE" sz="2000" dirty="0"/>
              <a:t> </a:t>
            </a:r>
            <a:r>
              <a:rPr lang="sv-SE" sz="2000" dirty="0" err="1"/>
              <a:t>people</a:t>
            </a:r>
            <a:r>
              <a:rPr lang="sv-SE" sz="2000" dirty="0"/>
              <a:t> and </a:t>
            </a:r>
            <a:r>
              <a:rPr lang="sv-SE" sz="2000" dirty="0" err="1"/>
              <a:t>machines</a:t>
            </a:r>
            <a:endParaRPr lang="sv-SE" sz="2000" dirty="0"/>
          </a:p>
          <a:p>
            <a:pPr marL="800100" lvl="1" indent="-342900">
              <a:buFont typeface="Arial" pitchFamily="34" charset="0"/>
              <a:buChar char="•"/>
              <a:defRPr/>
            </a:pPr>
            <a:r>
              <a:rPr lang="sv-SE" sz="2000" dirty="0" err="1"/>
              <a:t>between</a:t>
            </a:r>
            <a:r>
              <a:rPr lang="sv-SE" sz="2000" dirty="0"/>
              <a:t> </a:t>
            </a:r>
            <a:r>
              <a:rPr lang="sv-SE" sz="2000" dirty="0" err="1"/>
              <a:t>machines</a:t>
            </a:r>
            <a:r>
              <a:rPr lang="sv-SE" sz="2000" dirty="0"/>
              <a:t> and systems (</a:t>
            </a:r>
            <a:r>
              <a:rPr lang="sv-SE" sz="2000" dirty="0" err="1"/>
              <a:t>interoperability</a:t>
            </a:r>
            <a:r>
              <a:rPr lang="sv-SE" sz="2000" dirty="0"/>
              <a:t>, </a:t>
            </a:r>
            <a:r>
              <a:rPr lang="sv-SE" sz="2000" dirty="0" err="1"/>
              <a:t>mapping</a:t>
            </a:r>
            <a:r>
              <a:rPr lang="sv-SE" sz="2000" dirty="0"/>
              <a:t>)</a:t>
            </a:r>
          </a:p>
          <a:p>
            <a:pPr>
              <a:defRPr/>
            </a:pPr>
            <a:endParaRPr lang="sv-SE" sz="2000" dirty="0"/>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39752" y="544033"/>
            <a:ext cx="6364545"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 </a:t>
            </a:r>
            <a:r>
              <a:rPr lang="sv-SE" altLang="sv-SE" sz="3200" b="1" dirty="0" err="1">
                <a:latin typeface="+mj-lt"/>
              </a:rPr>
              <a:t>mediation</a:t>
            </a:r>
            <a:endParaRPr lang="sv-SE" altLang="sv-SE" sz="3200" b="1" dirty="0">
              <a:latin typeface="+mj-lt"/>
            </a:endParaRPr>
          </a:p>
        </p:txBody>
      </p:sp>
    </p:spTree>
    <p:extLst>
      <p:ext uri="{BB962C8B-B14F-4D97-AF65-F5344CB8AC3E}">
        <p14:creationId xmlns:p14="http://schemas.microsoft.com/office/powerpoint/2010/main" val="6282796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0EF8CA9F-FE08-22FE-4796-59F0CD977D17}"/>
              </a:ext>
            </a:extLst>
          </p:cNvPr>
          <p:cNvSpPr txBox="1">
            <a:spLocks noChangeArrowheads="1"/>
          </p:cNvSpPr>
          <p:nvPr/>
        </p:nvSpPr>
        <p:spPr bwMode="auto">
          <a:xfrm>
            <a:off x="425191" y="1141707"/>
            <a:ext cx="7761879" cy="415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to further plurilingualism in Europe through terminology</a:t>
            </a:r>
          </a:p>
          <a:p>
            <a:pPr marL="342900" indent="-342900">
              <a:lnSpc>
                <a:spcPct val="80000"/>
              </a:lnSpc>
              <a:spcBef>
                <a:spcPts val="500"/>
              </a:spcBef>
              <a:spcAft>
                <a:spcPts val="500"/>
              </a:spcAft>
            </a:pPr>
            <a:endParaRPr lang="en-US" altLang="sv-SE" sz="2400" dirty="0">
              <a:solidFill>
                <a:schemeClr val="bg1"/>
              </a:solidFill>
              <a:latin typeface="Bw Gradual" panose="00000500000000000000" pitchFamily="50" charset="0"/>
            </a:endParaRP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to provide a platform at the European level for the promotion and co-ordination of terminological activities and the heightened awareness, improved recognition and continued </a:t>
            </a:r>
            <a:r>
              <a:rPr lang="en-US" altLang="sv-SE" sz="2400" dirty="0" err="1">
                <a:solidFill>
                  <a:schemeClr val="bg1"/>
                </a:solidFill>
                <a:latin typeface="Bw Gradual" panose="00000500000000000000" pitchFamily="50" charset="0"/>
              </a:rPr>
              <a:t>professionalisation</a:t>
            </a:r>
            <a:r>
              <a:rPr lang="en-US" altLang="sv-SE" sz="2400" dirty="0">
                <a:solidFill>
                  <a:schemeClr val="bg1"/>
                </a:solidFill>
                <a:latin typeface="Bw Gradual" panose="00000500000000000000" pitchFamily="50" charset="0"/>
              </a:rPr>
              <a:t> of the terminology sector</a:t>
            </a:r>
          </a:p>
          <a:p>
            <a:pPr marL="342900" indent="-342900">
              <a:lnSpc>
                <a:spcPct val="80000"/>
              </a:lnSpc>
              <a:spcBef>
                <a:spcPts val="500"/>
              </a:spcBef>
              <a:spcAft>
                <a:spcPts val="500"/>
              </a:spcAft>
            </a:pPr>
            <a:endParaRPr lang="en-US" altLang="sv-SE" sz="2400" dirty="0">
              <a:solidFill>
                <a:schemeClr val="bg1"/>
              </a:solidFill>
              <a:latin typeface="Bw Gradual" panose="00000500000000000000" pitchFamily="50" charset="0"/>
            </a:endParaRP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to create active liaisons with other </a:t>
            </a:r>
            <a:r>
              <a:rPr lang="en-US" altLang="sv-SE" sz="2400" dirty="0" err="1">
                <a:solidFill>
                  <a:schemeClr val="bg1"/>
                </a:solidFill>
                <a:latin typeface="Bw Gradual" panose="00000500000000000000" pitchFamily="50" charset="0"/>
              </a:rPr>
              <a:t>organisations</a:t>
            </a:r>
            <a:r>
              <a:rPr lang="en-US" altLang="sv-SE" sz="2400" dirty="0">
                <a:solidFill>
                  <a:schemeClr val="bg1"/>
                </a:solidFill>
                <a:latin typeface="Bw Gradual" panose="00000500000000000000" pitchFamily="50" charset="0"/>
              </a:rPr>
              <a:t>, associations and institutions in the terminology sector at all levels</a:t>
            </a:r>
            <a:endParaRPr lang="sv-SE" altLang="sv-SE" sz="1800" i="1" dirty="0">
              <a:solidFill>
                <a:schemeClr val="bg1"/>
              </a:solidFill>
              <a:latin typeface="Bw Gradual" panose="00000500000000000000" pitchFamily="50" charset="0"/>
            </a:endParaRPr>
          </a:p>
        </p:txBody>
      </p:sp>
      <p:sp>
        <p:nvSpPr>
          <p:cNvPr id="2" name="Rectangle 2">
            <a:extLst>
              <a:ext uri="{FF2B5EF4-FFF2-40B4-BE49-F238E27FC236}">
                <a16:creationId xmlns:a16="http://schemas.microsoft.com/office/drawing/2014/main" id="{838435B4-9B02-08BD-C59C-71610AB7D5FF}"/>
              </a:ext>
            </a:extLst>
          </p:cNvPr>
          <p:cNvSpPr>
            <a:spLocks noChangeArrowheads="1"/>
          </p:cNvSpPr>
          <p:nvPr/>
        </p:nvSpPr>
        <p:spPr bwMode="auto">
          <a:xfrm>
            <a:off x="425190" y="320749"/>
            <a:ext cx="4455153"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Bw Gradual" panose="00000500000000000000" pitchFamily="50" charset="0"/>
              </a:rPr>
              <a:t>EAFT: </a:t>
            </a:r>
            <a:r>
              <a:rPr lang="sv-SE" altLang="sv-SE" sz="3200" b="1" dirty="0" err="1">
                <a:latin typeface="Bw Gradual" panose="00000500000000000000" pitchFamily="50" charset="0"/>
              </a:rPr>
              <a:t>Objectives</a:t>
            </a:r>
            <a:endParaRPr lang="sv-SE" altLang="sv-SE" sz="3200" b="1" dirty="0">
              <a:latin typeface="Bw Gradual" panose="00000500000000000000" pitchFamily="50" charset="0"/>
            </a:endParaRPr>
          </a:p>
        </p:txBody>
      </p:sp>
    </p:spTree>
    <p:extLst>
      <p:ext uri="{BB962C8B-B14F-4D97-AF65-F5344CB8AC3E}">
        <p14:creationId xmlns:p14="http://schemas.microsoft.com/office/powerpoint/2010/main" val="1643140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a:extLst>
              <a:ext uri="{FF2B5EF4-FFF2-40B4-BE49-F238E27FC236}">
                <a16:creationId xmlns:a16="http://schemas.microsoft.com/office/drawing/2014/main" id="{BF64B001-A5B8-4796-9AF8-9830FD95074F}"/>
              </a:ext>
            </a:extLst>
          </p:cNvPr>
          <p:cNvSpPr txBox="1">
            <a:spLocks noChangeArrowheads="1"/>
          </p:cNvSpPr>
          <p:nvPr/>
        </p:nvSpPr>
        <p:spPr bwMode="auto">
          <a:xfrm>
            <a:off x="1335010" y="1988840"/>
            <a:ext cx="43053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indent="0">
              <a:buSzPct val="120000"/>
              <a:defRPr/>
            </a:pPr>
            <a:r>
              <a:rPr lang="sv-SE" sz="1800" b="1" dirty="0" err="1">
                <a:solidFill>
                  <a:srgbClr val="000000"/>
                </a:solidFill>
                <a:latin typeface="+mj-lt"/>
              </a:rPr>
              <a:t>Terminologist</a:t>
            </a:r>
            <a:endParaRPr lang="sv-SE" sz="1800" b="1" dirty="0">
              <a:solidFill>
                <a:srgbClr val="000000"/>
              </a:solidFill>
              <a:latin typeface="+mj-lt"/>
            </a:endParaRPr>
          </a:p>
          <a:p>
            <a:pPr>
              <a:buSzPct val="120000"/>
              <a:buFontTx/>
              <a:buChar char="·"/>
              <a:defRPr/>
            </a:pPr>
            <a:endParaRPr lang="sv-SE" sz="1800" dirty="0">
              <a:solidFill>
                <a:srgbClr val="000000"/>
              </a:solidFill>
              <a:latin typeface="+mj-lt"/>
            </a:endParaRPr>
          </a:p>
          <a:p>
            <a:pPr lvl="1">
              <a:buSzPct val="120000"/>
              <a:buFontTx/>
              <a:buChar char="·"/>
              <a:defRPr/>
            </a:pPr>
            <a:r>
              <a:rPr lang="sv-SE" sz="1800" dirty="0" err="1">
                <a:solidFill>
                  <a:srgbClr val="000000"/>
                </a:solidFill>
                <a:latin typeface="+mj-lt"/>
              </a:rPr>
              <a:t>concept</a:t>
            </a:r>
            <a:r>
              <a:rPr lang="sv-SE" sz="1800" dirty="0">
                <a:solidFill>
                  <a:srgbClr val="000000"/>
                </a:solidFill>
                <a:latin typeface="+mj-lt"/>
              </a:rPr>
              <a:t> </a:t>
            </a:r>
            <a:r>
              <a:rPr lang="sv-SE" sz="1800" dirty="0" err="1">
                <a:solidFill>
                  <a:srgbClr val="000000"/>
                </a:solidFill>
                <a:latin typeface="+mj-lt"/>
              </a:rPr>
              <a:t>analyst</a:t>
            </a:r>
            <a:endParaRPr lang="sv-SE" sz="1800" dirty="0">
              <a:solidFill>
                <a:srgbClr val="000000"/>
              </a:solidFill>
              <a:latin typeface="+mj-lt"/>
            </a:endParaRPr>
          </a:p>
          <a:p>
            <a:pPr lvl="1">
              <a:buSzPct val="120000"/>
              <a:buFontTx/>
              <a:buChar char="·"/>
              <a:defRPr/>
            </a:pPr>
            <a:r>
              <a:rPr lang="sv-SE" sz="1800" dirty="0" err="1">
                <a:latin typeface="+mj-lt"/>
              </a:rPr>
              <a:t>definer</a:t>
            </a:r>
            <a:endParaRPr lang="sv-SE" sz="1800" dirty="0">
              <a:latin typeface="+mj-lt"/>
            </a:endParaRPr>
          </a:p>
          <a:p>
            <a:pPr lvl="1">
              <a:buSzPct val="120000"/>
              <a:buFontTx/>
              <a:buChar char="·"/>
              <a:defRPr/>
            </a:pPr>
            <a:r>
              <a:rPr lang="sv-SE" sz="1800" dirty="0" err="1">
                <a:latin typeface="+mj-lt"/>
              </a:rPr>
              <a:t>descriptor</a:t>
            </a:r>
            <a:endParaRPr lang="sv-SE" sz="1800" dirty="0">
              <a:latin typeface="+mj-lt"/>
            </a:endParaRPr>
          </a:p>
          <a:p>
            <a:pPr lvl="1">
              <a:buSzPct val="120000"/>
              <a:buFontTx/>
              <a:buChar char="·"/>
              <a:defRPr/>
            </a:pPr>
            <a:r>
              <a:rPr lang="sv-SE" sz="1800" dirty="0">
                <a:latin typeface="+mj-lt"/>
              </a:rPr>
              <a:t>term </a:t>
            </a:r>
            <a:r>
              <a:rPr lang="sv-SE" sz="1800" dirty="0" err="1">
                <a:latin typeface="+mj-lt"/>
              </a:rPr>
              <a:t>analyst</a:t>
            </a:r>
            <a:endParaRPr lang="sv-SE" sz="1800" dirty="0">
              <a:latin typeface="+mj-lt"/>
            </a:endParaRPr>
          </a:p>
          <a:p>
            <a:pPr lvl="1">
              <a:buSzPct val="120000"/>
              <a:buFontTx/>
              <a:buChar char="·"/>
              <a:defRPr/>
            </a:pPr>
            <a:r>
              <a:rPr lang="sv-SE" sz="1800" dirty="0" err="1">
                <a:latin typeface="+mj-lt"/>
              </a:rPr>
              <a:t>terminographer</a:t>
            </a:r>
            <a:endParaRPr lang="sv-SE" sz="1800" dirty="0">
              <a:latin typeface="+mj-lt"/>
            </a:endParaRPr>
          </a:p>
          <a:p>
            <a:pPr lvl="1">
              <a:buSzPct val="120000"/>
              <a:buFontTx/>
              <a:buChar char="·"/>
              <a:defRPr/>
            </a:pPr>
            <a:r>
              <a:rPr lang="sv-SE" sz="1800" dirty="0" err="1">
                <a:latin typeface="+mj-lt"/>
              </a:rPr>
              <a:t>technicial</a:t>
            </a:r>
            <a:r>
              <a:rPr lang="sv-SE" sz="1800" dirty="0">
                <a:latin typeface="+mj-lt"/>
              </a:rPr>
              <a:t> writer</a:t>
            </a:r>
          </a:p>
          <a:p>
            <a:pPr lvl="1">
              <a:buSzPct val="120000"/>
              <a:buFontTx/>
              <a:buChar char="·"/>
              <a:defRPr/>
            </a:pPr>
            <a:r>
              <a:rPr lang="sv-SE" sz="1800" dirty="0">
                <a:latin typeface="+mj-lt"/>
              </a:rPr>
              <a:t>LSP </a:t>
            </a:r>
            <a:r>
              <a:rPr lang="sv-SE" sz="1800" dirty="0" err="1">
                <a:latin typeface="+mj-lt"/>
              </a:rPr>
              <a:t>planner</a:t>
            </a:r>
            <a:endParaRPr lang="sv-SE" sz="1800" dirty="0">
              <a:latin typeface="+mj-lt"/>
            </a:endParaRPr>
          </a:p>
          <a:p>
            <a:pPr lvl="1">
              <a:buSzPct val="120000"/>
              <a:buFontTx/>
              <a:buChar char="·"/>
              <a:defRPr/>
            </a:pPr>
            <a:r>
              <a:rPr lang="sv-SE" sz="1800" dirty="0">
                <a:latin typeface="+mj-lt"/>
              </a:rPr>
              <a:t>editor</a:t>
            </a:r>
          </a:p>
          <a:p>
            <a:pPr lvl="1">
              <a:buSzPct val="120000"/>
              <a:buFontTx/>
              <a:buChar char="·"/>
              <a:defRPr/>
            </a:pPr>
            <a:r>
              <a:rPr lang="sv-SE" sz="1800" dirty="0">
                <a:latin typeface="+mj-lt"/>
              </a:rPr>
              <a:t>translator</a:t>
            </a:r>
          </a:p>
          <a:p>
            <a:pPr lvl="1">
              <a:buSzPct val="120000"/>
              <a:buFontTx/>
              <a:buChar char="·"/>
              <a:defRPr/>
            </a:pPr>
            <a:r>
              <a:rPr lang="sv-SE" sz="1800" dirty="0" err="1">
                <a:latin typeface="+mj-lt"/>
              </a:rPr>
              <a:t>modelling</a:t>
            </a:r>
            <a:r>
              <a:rPr lang="sv-SE" sz="1800" dirty="0">
                <a:latin typeface="+mj-lt"/>
              </a:rPr>
              <a:t> support</a:t>
            </a:r>
          </a:p>
          <a:p>
            <a:pPr lvl="1">
              <a:buSzPct val="120000"/>
              <a:buFontTx/>
              <a:buChar char="·"/>
              <a:defRPr/>
            </a:pPr>
            <a:r>
              <a:rPr lang="sv-SE" sz="1800" dirty="0" err="1">
                <a:latin typeface="+mj-lt"/>
              </a:rPr>
              <a:t>trainer</a:t>
            </a:r>
            <a:endParaRPr lang="sv-SE" sz="1800" dirty="0">
              <a:latin typeface="+mj-lt"/>
            </a:endParaRPr>
          </a:p>
          <a:p>
            <a:pPr lvl="1">
              <a:buSzPct val="120000"/>
              <a:buFontTx/>
              <a:buChar char="·"/>
              <a:defRPr/>
            </a:pPr>
            <a:r>
              <a:rPr lang="sv-SE" sz="1800" dirty="0" err="1">
                <a:latin typeface="+mj-lt"/>
              </a:rPr>
              <a:t>investigator</a:t>
            </a:r>
            <a:endParaRPr lang="sv-SE" sz="1800" dirty="0">
              <a:latin typeface="+mj-lt"/>
            </a:endParaRPr>
          </a:p>
        </p:txBody>
      </p:sp>
      <p:sp>
        <p:nvSpPr>
          <p:cNvPr id="160771" name="Text Box 3">
            <a:extLst>
              <a:ext uri="{FF2B5EF4-FFF2-40B4-BE49-F238E27FC236}">
                <a16:creationId xmlns:a16="http://schemas.microsoft.com/office/drawing/2014/main" id="{1F13A269-FFF5-47A1-9DA6-30FB3CBA62CD}"/>
              </a:ext>
            </a:extLst>
          </p:cNvPr>
          <p:cNvSpPr txBox="1">
            <a:spLocks noChangeArrowheads="1"/>
          </p:cNvSpPr>
          <p:nvPr/>
        </p:nvSpPr>
        <p:spPr bwMode="auto">
          <a:xfrm>
            <a:off x="1336597" y="552152"/>
            <a:ext cx="79656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3200" b="1" dirty="0">
                <a:solidFill>
                  <a:srgbClr val="000000"/>
                </a:solidFill>
                <a:latin typeface="+mj-lt"/>
                <a:cs typeface="Arial" panose="020B0604020202020204" pitchFamily="34" charset="0"/>
              </a:rPr>
              <a:t>The roles of the </a:t>
            </a:r>
            <a:r>
              <a:rPr lang="sv-SE" altLang="sv-SE" sz="3200" b="1" dirty="0" err="1">
                <a:solidFill>
                  <a:srgbClr val="000000"/>
                </a:solidFill>
                <a:latin typeface="+mj-lt"/>
                <a:cs typeface="Arial" panose="020B0604020202020204" pitchFamily="34" charset="0"/>
              </a:rPr>
              <a:t>terminologist</a:t>
            </a:r>
            <a:r>
              <a:rPr lang="sv-SE" altLang="sv-SE" sz="3200" b="1" dirty="0">
                <a:solidFill>
                  <a:srgbClr val="000000"/>
                </a:solidFill>
                <a:latin typeface="+mj-lt"/>
                <a:cs typeface="Arial" panose="020B0604020202020204" pitchFamily="34" charset="0"/>
              </a:rPr>
              <a:t> (and the</a:t>
            </a:r>
            <a:br>
              <a:rPr lang="sv-SE" altLang="sv-SE" sz="3200" b="1" dirty="0">
                <a:solidFill>
                  <a:srgbClr val="000000"/>
                </a:solidFill>
                <a:latin typeface="+mj-lt"/>
                <a:cs typeface="Arial" panose="020B0604020202020204" pitchFamily="34" charset="0"/>
              </a:rPr>
            </a:br>
            <a:r>
              <a:rPr lang="sv-SE" altLang="sv-SE" sz="3200" b="1" dirty="0" err="1">
                <a:solidFill>
                  <a:srgbClr val="000000"/>
                </a:solidFill>
                <a:latin typeface="+mj-lt"/>
                <a:cs typeface="Arial" panose="020B0604020202020204" pitchFamily="34" charset="0"/>
              </a:rPr>
              <a:t>project</a:t>
            </a:r>
            <a:r>
              <a:rPr lang="sv-SE" altLang="sv-SE" sz="3200" b="1" dirty="0">
                <a:solidFill>
                  <a:srgbClr val="000000"/>
                </a:solidFill>
                <a:latin typeface="+mj-lt"/>
                <a:cs typeface="Arial" panose="020B0604020202020204" pitchFamily="34" charset="0"/>
              </a:rPr>
              <a:t> </a:t>
            </a:r>
            <a:r>
              <a:rPr lang="sv-SE" altLang="sv-SE" sz="3200" b="1" dirty="0" err="1">
                <a:solidFill>
                  <a:srgbClr val="000000"/>
                </a:solidFill>
                <a:latin typeface="+mj-lt"/>
                <a:cs typeface="Arial" panose="020B0604020202020204" pitchFamily="34" charset="0"/>
              </a:rPr>
              <a:t>member</a:t>
            </a:r>
            <a:r>
              <a:rPr lang="sv-SE" altLang="sv-SE" sz="3200" b="1" dirty="0">
                <a:solidFill>
                  <a:srgbClr val="000000"/>
                </a:solidFill>
                <a:latin typeface="+mj-lt"/>
                <a:cs typeface="Arial" panose="020B0604020202020204" pitchFamily="34" charset="0"/>
              </a:rPr>
              <a:t>), </a:t>
            </a:r>
            <a:r>
              <a:rPr lang="sv-SE" altLang="sv-SE" sz="3200" b="1" dirty="0">
                <a:solidFill>
                  <a:srgbClr val="FF0000"/>
                </a:solidFill>
                <a:latin typeface="+mj-lt"/>
                <a:cs typeface="Arial" panose="020B0604020202020204" pitchFamily="34" charset="0"/>
              </a:rPr>
              <a:t> </a:t>
            </a:r>
            <a:r>
              <a:rPr lang="sv-SE" altLang="sv-SE" sz="3200" b="1" dirty="0" err="1">
                <a:solidFill>
                  <a:srgbClr val="FF0000"/>
                </a:solidFill>
                <a:latin typeface="+mj-lt"/>
                <a:cs typeface="Arial" panose="020B0604020202020204" pitchFamily="34" charset="0"/>
              </a:rPr>
              <a:t>reworked</a:t>
            </a:r>
            <a:endParaRPr lang="sv-SE" altLang="sv-SE" sz="3200" b="1" dirty="0">
              <a:solidFill>
                <a:srgbClr val="FF0000"/>
              </a:solidFill>
              <a:latin typeface="+mj-lt"/>
              <a:cs typeface="Arial" panose="020B0604020202020204" pitchFamily="34" charset="0"/>
            </a:endParaRPr>
          </a:p>
        </p:txBody>
      </p:sp>
      <p:sp>
        <p:nvSpPr>
          <p:cNvPr id="160772" name="Text Box 4">
            <a:extLst>
              <a:ext uri="{FF2B5EF4-FFF2-40B4-BE49-F238E27FC236}">
                <a16:creationId xmlns:a16="http://schemas.microsoft.com/office/drawing/2014/main" id="{CAFE28B4-B8FC-4416-AF96-C69CF7742043}"/>
              </a:ext>
            </a:extLst>
          </p:cNvPr>
          <p:cNvSpPr txBox="1">
            <a:spLocks noChangeArrowheads="1"/>
          </p:cNvSpPr>
          <p:nvPr/>
        </p:nvSpPr>
        <p:spPr bwMode="auto">
          <a:xfrm>
            <a:off x="-1524000" y="2587626"/>
            <a:ext cx="9829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latin typeface="+mj-lt"/>
                <a:cs typeface="Arial" panose="020B0604020202020204" pitchFamily="34" charset="0"/>
              </a:rPr>
              <a:t>x.x</a:t>
            </a:r>
          </a:p>
        </p:txBody>
      </p:sp>
      <p:sp>
        <p:nvSpPr>
          <p:cNvPr id="160773" name="Text Box 6">
            <a:extLst>
              <a:ext uri="{FF2B5EF4-FFF2-40B4-BE49-F238E27FC236}">
                <a16:creationId xmlns:a16="http://schemas.microsoft.com/office/drawing/2014/main" id="{396A5E5A-817F-4DD1-8E3D-1CBCC009C6C5}"/>
              </a:ext>
            </a:extLst>
          </p:cNvPr>
          <p:cNvSpPr txBox="1">
            <a:spLocks noChangeArrowheads="1"/>
          </p:cNvSpPr>
          <p:nvPr/>
        </p:nvSpPr>
        <p:spPr bwMode="auto">
          <a:xfrm>
            <a:off x="6553200" y="5753100"/>
            <a:ext cx="3467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spcBef>
                <a:spcPct val="50000"/>
              </a:spcBef>
            </a:pPr>
            <a:endParaRPr lang="sv-SE" altLang="sv-SE" sz="1400">
              <a:solidFill>
                <a:srgbClr val="000000"/>
              </a:solidFill>
              <a:latin typeface="+mj-lt"/>
              <a:cs typeface="Arial" panose="020B0604020202020204" pitchFamily="34" charset="0"/>
            </a:endParaRPr>
          </a:p>
        </p:txBody>
      </p:sp>
      <p:sp>
        <p:nvSpPr>
          <p:cNvPr id="6" name="Text Box 2">
            <a:extLst>
              <a:ext uri="{FF2B5EF4-FFF2-40B4-BE49-F238E27FC236}">
                <a16:creationId xmlns:a16="http://schemas.microsoft.com/office/drawing/2014/main" id="{8EFE0B75-04EA-4D5D-B2AE-11DF84AECB13}"/>
              </a:ext>
            </a:extLst>
          </p:cNvPr>
          <p:cNvSpPr txBox="1">
            <a:spLocks noChangeArrowheads="1"/>
          </p:cNvSpPr>
          <p:nvPr/>
        </p:nvSpPr>
        <p:spPr bwMode="auto">
          <a:xfrm>
            <a:off x="4910060" y="2007891"/>
            <a:ext cx="43053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indent="-19050">
              <a:buSzPct val="120000"/>
              <a:defRPr/>
            </a:pPr>
            <a:r>
              <a:rPr lang="sv-SE" sz="1800" b="1" dirty="0">
                <a:latin typeface="+mj-lt"/>
              </a:rPr>
              <a:t>Project </a:t>
            </a:r>
            <a:r>
              <a:rPr lang="sv-SE" sz="1800" b="1" dirty="0" err="1">
                <a:latin typeface="+mj-lt"/>
              </a:rPr>
              <a:t>member</a:t>
            </a:r>
            <a:endParaRPr lang="sv-SE" sz="1800" b="1" dirty="0">
              <a:latin typeface="+mj-lt"/>
            </a:endParaRPr>
          </a:p>
          <a:p>
            <a:pPr lvl="1">
              <a:buSzPct val="120000"/>
              <a:buFontTx/>
              <a:buChar char="·"/>
              <a:defRPr/>
            </a:pPr>
            <a:endParaRPr lang="sv-SE" sz="1800" dirty="0">
              <a:latin typeface="+mj-lt"/>
            </a:endParaRPr>
          </a:p>
          <a:p>
            <a:pPr lvl="1">
              <a:buSzPct val="120000"/>
              <a:buFontTx/>
              <a:buChar char="·"/>
              <a:defRPr/>
            </a:pPr>
            <a:r>
              <a:rPr lang="sv-SE" sz="1800" dirty="0" err="1">
                <a:latin typeface="+mj-lt"/>
              </a:rPr>
              <a:t>project</a:t>
            </a:r>
            <a:r>
              <a:rPr lang="sv-SE" sz="1800" dirty="0">
                <a:latin typeface="+mj-lt"/>
              </a:rPr>
              <a:t> manager</a:t>
            </a:r>
          </a:p>
          <a:p>
            <a:pPr lvl="1">
              <a:buSzPct val="120000"/>
              <a:buFontTx/>
              <a:buChar char="·"/>
              <a:defRPr/>
            </a:pPr>
            <a:r>
              <a:rPr lang="sv-SE" sz="1800" dirty="0">
                <a:latin typeface="+mj-lt"/>
              </a:rPr>
              <a:t>part </a:t>
            </a:r>
            <a:r>
              <a:rPr lang="sv-SE" sz="1800" dirty="0" err="1">
                <a:latin typeface="+mj-lt"/>
              </a:rPr>
              <a:t>project</a:t>
            </a:r>
            <a:r>
              <a:rPr lang="sv-SE" sz="1800" dirty="0">
                <a:latin typeface="+mj-lt"/>
              </a:rPr>
              <a:t> manager?</a:t>
            </a:r>
          </a:p>
          <a:p>
            <a:pPr lvl="1">
              <a:buSzPct val="120000"/>
              <a:buFontTx/>
              <a:buChar char="·"/>
              <a:defRPr/>
            </a:pPr>
            <a:r>
              <a:rPr lang="sv-SE" sz="1800" dirty="0" err="1">
                <a:latin typeface="+mj-lt"/>
              </a:rPr>
              <a:t>group</a:t>
            </a:r>
            <a:r>
              <a:rPr lang="sv-SE" sz="1800" dirty="0">
                <a:latin typeface="+mj-lt"/>
              </a:rPr>
              <a:t> </a:t>
            </a:r>
            <a:r>
              <a:rPr lang="sv-SE" sz="1800" dirty="0" err="1">
                <a:latin typeface="+mj-lt"/>
              </a:rPr>
              <a:t>leader</a:t>
            </a:r>
            <a:endParaRPr lang="sv-SE" sz="1800" dirty="0">
              <a:latin typeface="+mj-lt"/>
            </a:endParaRPr>
          </a:p>
          <a:p>
            <a:pPr lvl="1">
              <a:buSzPct val="120000"/>
              <a:buFontTx/>
              <a:buChar char="·"/>
              <a:defRPr/>
            </a:pPr>
            <a:endParaRPr lang="sv-SE" sz="1800" b="1" dirty="0">
              <a:latin typeface="+mj-lt"/>
            </a:endParaRPr>
          </a:p>
          <a:p>
            <a:pPr marL="0" lvl="1" indent="0">
              <a:buSzPct val="120000"/>
              <a:defRPr/>
            </a:pPr>
            <a:r>
              <a:rPr lang="sv-SE" sz="1800" b="1" dirty="0">
                <a:latin typeface="+mj-lt"/>
              </a:rPr>
              <a:t>Roles</a:t>
            </a:r>
          </a:p>
          <a:p>
            <a:pPr lvl="1">
              <a:buSzPct val="120000"/>
              <a:buFontTx/>
              <a:buChar char="·"/>
              <a:defRPr/>
            </a:pPr>
            <a:endParaRPr lang="sv-SE" sz="1800" dirty="0">
              <a:latin typeface="+mj-lt"/>
            </a:endParaRPr>
          </a:p>
          <a:p>
            <a:pPr lvl="1">
              <a:buSzPct val="120000"/>
              <a:buFontTx/>
              <a:buChar char="·"/>
              <a:defRPr/>
            </a:pPr>
            <a:r>
              <a:rPr lang="sv-SE" sz="1800" b="1" dirty="0" err="1">
                <a:latin typeface="+mj-lt"/>
              </a:rPr>
              <a:t>catalyst</a:t>
            </a:r>
            <a:endParaRPr lang="sv-SE" sz="1800" b="1" dirty="0">
              <a:latin typeface="+mj-lt"/>
            </a:endParaRPr>
          </a:p>
          <a:p>
            <a:pPr lvl="1">
              <a:buSzPct val="120000"/>
              <a:buFontTx/>
              <a:buChar char="·"/>
              <a:defRPr/>
            </a:pPr>
            <a:r>
              <a:rPr lang="sv-SE" sz="1800" b="1" dirty="0" err="1">
                <a:latin typeface="+mj-lt"/>
              </a:rPr>
              <a:t>mediator</a:t>
            </a:r>
            <a:endParaRPr lang="sv-SE" sz="1800" b="1" dirty="0">
              <a:latin typeface="+mj-lt"/>
            </a:endParaRPr>
          </a:p>
          <a:p>
            <a:pPr lvl="1">
              <a:buSzPct val="120000"/>
              <a:buFontTx/>
              <a:buChar char="·"/>
              <a:defRPr/>
            </a:pPr>
            <a:r>
              <a:rPr lang="sv-SE" sz="1800" b="1" dirty="0" err="1">
                <a:latin typeface="+mj-lt"/>
              </a:rPr>
              <a:t>facilitator</a:t>
            </a:r>
            <a:endParaRPr lang="sv-SE" sz="1800" b="1" dirty="0">
              <a:latin typeface="+mj-lt"/>
            </a:endParaRPr>
          </a:p>
          <a:p>
            <a:pPr lvl="1">
              <a:buSzPct val="120000"/>
              <a:buFontTx/>
              <a:buChar char="·"/>
              <a:defRPr/>
            </a:pPr>
            <a:endParaRPr lang="sv-SE" sz="1800" dirty="0">
              <a:latin typeface="+mj-lt"/>
            </a:endParaRPr>
          </a:p>
          <a:p>
            <a:pPr marL="0" indent="0">
              <a:buSzPct val="120000"/>
              <a:defRPr/>
            </a:pPr>
            <a:r>
              <a:rPr lang="sv-SE" sz="2800" dirty="0">
                <a:latin typeface="+mj-lt"/>
              </a:rPr>
              <a:t>	</a:t>
            </a:r>
            <a:r>
              <a:rPr lang="sv-SE" sz="3200" dirty="0">
                <a:solidFill>
                  <a:srgbClr val="000000"/>
                </a:solidFill>
                <a:latin typeface="+mj-lt"/>
              </a:rPr>
              <a:t>                       </a:t>
            </a:r>
          </a:p>
        </p:txBody>
      </p:sp>
    </p:spTree>
    <p:extLst>
      <p:ext uri="{BB962C8B-B14F-4D97-AF65-F5344CB8AC3E}">
        <p14:creationId xmlns:p14="http://schemas.microsoft.com/office/powerpoint/2010/main" val="4210719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89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3894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3894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3894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3894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38946">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38946">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38946">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38946">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38946">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338946">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38946">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338946">
                                            <p:txEl>
                                              <p:pRg st="13" end="1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6">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6">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6">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6">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6">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6">
                                            <p:txEl>
                                              <p:pRg st="10" end="1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build="p" autoUpdateAnimBg="0"/>
      <p:bldP spid="6"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2032000" y="2587625"/>
            <a:ext cx="12474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itchFamily="34" charset="0"/>
              </a:defRPr>
            </a:lvl1pPr>
            <a:lvl2pPr marL="742950" indent="-285750">
              <a:defRPr sz="1200">
                <a:solidFill>
                  <a:schemeClr val="tx1"/>
                </a:solidFill>
                <a:latin typeface="Tahoma" pitchFamily="34" charset="0"/>
              </a:defRPr>
            </a:lvl2pPr>
            <a:lvl3pPr marL="1143000" indent="-228600">
              <a:defRPr sz="1200">
                <a:solidFill>
                  <a:schemeClr val="tx1"/>
                </a:solidFill>
                <a:latin typeface="Tahoma" pitchFamily="34" charset="0"/>
              </a:defRPr>
            </a:lvl3pPr>
            <a:lvl4pPr marL="1600200" indent="-228600">
              <a:defRPr sz="1200">
                <a:solidFill>
                  <a:schemeClr val="tx1"/>
                </a:solidFill>
                <a:latin typeface="Tahoma" pitchFamily="34" charset="0"/>
              </a:defRPr>
            </a:lvl4pPr>
            <a:lvl5pPr marL="2057400" indent="-228600">
              <a:defRPr sz="1200">
                <a:solidFill>
                  <a:schemeClr val="tx1"/>
                </a:solidFill>
                <a:latin typeface="Tahoma" pitchFamily="34" charset="0"/>
              </a:defRPr>
            </a:lvl5pPr>
            <a:lvl6pPr marL="2514600" indent="-228600" eaLnBrk="0" fontAlgn="base" hangingPunct="0">
              <a:spcBef>
                <a:spcPct val="0"/>
              </a:spcBef>
              <a:spcAft>
                <a:spcPct val="0"/>
              </a:spcAft>
              <a:defRPr sz="1200">
                <a:solidFill>
                  <a:schemeClr val="tx1"/>
                </a:solidFill>
                <a:latin typeface="Tahoma" pitchFamily="34" charset="0"/>
              </a:defRPr>
            </a:lvl6pPr>
            <a:lvl7pPr marL="2971800" indent="-228600" eaLnBrk="0" fontAlgn="base" hangingPunct="0">
              <a:spcBef>
                <a:spcPct val="0"/>
              </a:spcBef>
              <a:spcAft>
                <a:spcPct val="0"/>
              </a:spcAft>
              <a:defRPr sz="1200">
                <a:solidFill>
                  <a:schemeClr val="tx1"/>
                </a:solidFill>
                <a:latin typeface="Tahoma" pitchFamily="34" charset="0"/>
              </a:defRPr>
            </a:lvl7pPr>
            <a:lvl8pPr marL="3429000" indent="-228600" eaLnBrk="0" fontAlgn="base" hangingPunct="0">
              <a:spcBef>
                <a:spcPct val="0"/>
              </a:spcBef>
              <a:spcAft>
                <a:spcPct val="0"/>
              </a:spcAft>
              <a:defRPr sz="1200">
                <a:solidFill>
                  <a:schemeClr val="tx1"/>
                </a:solidFill>
                <a:latin typeface="Tahoma" pitchFamily="34" charset="0"/>
              </a:defRPr>
            </a:lvl8pPr>
            <a:lvl9pPr marL="3886200" indent="-228600" eaLnBrk="0" fontAlgn="base" hangingPunct="0">
              <a:spcBef>
                <a:spcPct val="0"/>
              </a:spcBef>
              <a:spcAft>
                <a:spcPct val="0"/>
              </a:spcAft>
              <a:defRPr sz="1200">
                <a:solidFill>
                  <a:schemeClr val="tx1"/>
                </a:solidFill>
                <a:latin typeface="Tahoma" pitchFamily="34" charset="0"/>
              </a:defRPr>
            </a:lvl9pPr>
          </a:lstStyle>
          <a:p>
            <a:r>
              <a:rPr lang="sv-SE" altLang="sv-SE" sz="6400">
                <a:solidFill>
                  <a:srgbClr val="EAEAEA"/>
                </a:solidFill>
                <a:cs typeface="Arial" charset="0"/>
              </a:rPr>
              <a:t>x.x</a:t>
            </a:r>
          </a:p>
        </p:txBody>
      </p:sp>
      <p:pic>
        <p:nvPicPr>
          <p:cNvPr id="3" name="Bildobjekt 2">
            <a:extLst>
              <a:ext uri="{FF2B5EF4-FFF2-40B4-BE49-F238E27FC236}">
                <a16:creationId xmlns:a16="http://schemas.microsoft.com/office/drawing/2014/main" id="{251A529C-7AB3-4F90-859B-215430B8444F}"/>
              </a:ext>
            </a:extLst>
          </p:cNvPr>
          <p:cNvPicPr>
            <a:picLocks noChangeAspect="1"/>
          </p:cNvPicPr>
          <p:nvPr/>
        </p:nvPicPr>
        <p:blipFill>
          <a:blip r:embed="rId3"/>
          <a:stretch>
            <a:fillRect/>
          </a:stretch>
        </p:blipFill>
        <p:spPr>
          <a:xfrm>
            <a:off x="656501" y="0"/>
            <a:ext cx="5263816" cy="6858000"/>
          </a:xfrm>
          <a:prstGeom prst="rect">
            <a:avLst/>
          </a:prstGeom>
        </p:spPr>
      </p:pic>
      <p:pic>
        <p:nvPicPr>
          <p:cNvPr id="5" name="Bildobjekt 4">
            <a:extLst>
              <a:ext uri="{FF2B5EF4-FFF2-40B4-BE49-F238E27FC236}">
                <a16:creationId xmlns:a16="http://schemas.microsoft.com/office/drawing/2014/main" id="{A22CBF9D-0F36-41F0-A710-556ABEE6DEB9}"/>
              </a:ext>
            </a:extLst>
          </p:cNvPr>
          <p:cNvPicPr>
            <a:picLocks noChangeAspect="1"/>
          </p:cNvPicPr>
          <p:nvPr/>
        </p:nvPicPr>
        <p:blipFill rotWithShape="1">
          <a:blip r:embed="rId3"/>
          <a:srcRect b="54630"/>
          <a:stretch/>
        </p:blipFill>
        <p:spPr>
          <a:xfrm>
            <a:off x="2071573" y="175414"/>
            <a:ext cx="9983981" cy="5901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8028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a:extLst>
              <a:ext uri="{FF2B5EF4-FFF2-40B4-BE49-F238E27FC236}">
                <a16:creationId xmlns:a16="http://schemas.microsoft.com/office/drawing/2014/main" id="{FB81838E-DFAC-4052-94FA-5AD08BBFE2E8}"/>
              </a:ext>
            </a:extLst>
          </p:cNvPr>
          <p:cNvSpPr>
            <a:spLocks noGrp="1"/>
          </p:cNvSpPr>
          <p:nvPr>
            <p:ph type="title"/>
          </p:nvPr>
        </p:nvSpPr>
        <p:spPr>
          <a:xfrm>
            <a:off x="1425322" y="539714"/>
            <a:ext cx="8776177" cy="538163"/>
          </a:xfrm>
        </p:spPr>
        <p:txBody>
          <a:bodyPr>
            <a:normAutofit/>
          </a:bodyPr>
          <a:lstStyle/>
          <a:p>
            <a:pPr algn="l" eaLnBrk="1" hangingPunct="1">
              <a:defRPr/>
            </a:pPr>
            <a:r>
              <a:rPr lang="sv-SE" sz="3200" b="1" dirty="0" err="1">
                <a:solidFill>
                  <a:schemeClr val="tx1"/>
                </a:solidFill>
                <a:ea typeface="Tahoma" panose="020B0604030504040204" pitchFamily="34" charset="0"/>
                <a:cs typeface="Tahoma" panose="020B0604030504040204" pitchFamily="34" charset="0"/>
              </a:rPr>
              <a:t>Example</a:t>
            </a:r>
            <a:r>
              <a:rPr lang="sv-SE" sz="3200" b="1" dirty="0">
                <a:solidFill>
                  <a:schemeClr val="tx1"/>
                </a:solidFill>
                <a:ea typeface="Tahoma" panose="020B0604030504040204" pitchFamily="34" charset="0"/>
                <a:cs typeface="Tahoma" panose="020B0604030504040204" pitchFamily="34" charset="0"/>
              </a:rPr>
              <a:t>: </a:t>
            </a:r>
            <a:r>
              <a:rPr lang="sv-SE" sz="3200" b="1" dirty="0" err="1">
                <a:solidFill>
                  <a:schemeClr val="tx1"/>
                </a:solidFill>
                <a:ea typeface="Tahoma" panose="020B0604030504040204" pitchFamily="34" charset="0"/>
                <a:cs typeface="Tahoma" panose="020B0604030504040204" pitchFamily="34" charset="0"/>
              </a:rPr>
              <a:t>defining</a:t>
            </a:r>
            <a:r>
              <a:rPr lang="sv-SE" sz="3200" b="1" dirty="0">
                <a:solidFill>
                  <a:schemeClr val="tx1"/>
                </a:solidFill>
                <a:ea typeface="Tahoma" panose="020B0604030504040204" pitchFamily="34" charset="0"/>
                <a:cs typeface="Tahoma" panose="020B0604030504040204" pitchFamily="34" charset="0"/>
              </a:rPr>
              <a:t> ”</a:t>
            </a:r>
            <a:r>
              <a:rPr lang="sv-SE" sz="3200" b="1" dirty="0" err="1">
                <a:solidFill>
                  <a:schemeClr val="tx1"/>
                </a:solidFill>
                <a:ea typeface="Tahoma" panose="020B0604030504040204" pitchFamily="34" charset="0"/>
                <a:cs typeface="Tahoma" panose="020B0604030504040204" pitchFamily="34" charset="0"/>
              </a:rPr>
              <a:t>cybersecurity</a:t>
            </a:r>
            <a:r>
              <a:rPr lang="sv-SE" sz="3200" b="1" dirty="0">
                <a:solidFill>
                  <a:schemeClr val="tx1"/>
                </a:solidFill>
                <a:ea typeface="Tahoma" panose="020B0604030504040204" pitchFamily="34" charset="0"/>
                <a:cs typeface="Tahoma" panose="020B0604030504040204" pitchFamily="34" charset="0"/>
              </a:rPr>
              <a:t>”</a:t>
            </a:r>
          </a:p>
        </p:txBody>
      </p:sp>
      <p:sp>
        <p:nvSpPr>
          <p:cNvPr id="93187" name="Content Placeholder 3">
            <a:extLst>
              <a:ext uri="{FF2B5EF4-FFF2-40B4-BE49-F238E27FC236}">
                <a16:creationId xmlns:a16="http://schemas.microsoft.com/office/drawing/2014/main" id="{2B5E8085-0A36-4703-88C0-1C10E6315C75}"/>
              </a:ext>
            </a:extLst>
          </p:cNvPr>
          <p:cNvSpPr>
            <a:spLocks noGrp="1"/>
          </p:cNvSpPr>
          <p:nvPr>
            <p:ph idx="4294967295"/>
          </p:nvPr>
        </p:nvSpPr>
        <p:spPr bwMode="auto">
          <a:xfrm>
            <a:off x="1425323" y="1546989"/>
            <a:ext cx="9207752" cy="4659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sv-SE" altLang="sv-SE" sz="2400" dirty="0">
                <a:solidFill>
                  <a:schemeClr val="tx1"/>
                </a:solidFill>
                <a:latin typeface="+mj-lt"/>
                <a:ea typeface="Tahoma" panose="020B0604030504040204" pitchFamily="34" charset="0"/>
                <a:cs typeface="Tahoma" panose="020B0604030504040204" pitchFamily="34" charset="0"/>
              </a:rPr>
              <a:t>(</a:t>
            </a:r>
            <a:r>
              <a:rPr lang="sv-SE" altLang="sv-SE" sz="2400" dirty="0" err="1">
                <a:solidFill>
                  <a:schemeClr val="tx1"/>
                </a:solidFill>
                <a:latin typeface="+mj-lt"/>
                <a:ea typeface="Tahoma" panose="020B0604030504040204" pitchFamily="34" charset="0"/>
                <a:cs typeface="Tahoma" panose="020B0604030504040204" pitchFamily="34" charset="0"/>
              </a:rPr>
              <a:t>traditional</a:t>
            </a:r>
            <a:r>
              <a:rPr lang="sv-SE" altLang="sv-SE" sz="2400" dirty="0">
                <a:solidFill>
                  <a:schemeClr val="tx1"/>
                </a:solidFill>
                <a:latin typeface="+mj-lt"/>
                <a:ea typeface="Tahoma" panose="020B0604030504040204" pitchFamily="34" charset="0"/>
                <a:cs typeface="Tahoma" panose="020B0604030504040204" pitchFamily="34" charset="0"/>
              </a:rPr>
              <a:t>) terminology </a:t>
            </a:r>
            <a:r>
              <a:rPr lang="sv-SE" altLang="sv-SE" sz="2400" dirty="0" err="1">
                <a:solidFill>
                  <a:schemeClr val="tx1"/>
                </a:solidFill>
                <a:latin typeface="+mj-lt"/>
                <a:ea typeface="Tahoma" panose="020B0604030504040204" pitchFamily="34" charset="0"/>
                <a:cs typeface="Tahoma" panose="020B0604030504040204" pitchFamily="34" charset="0"/>
              </a:rPr>
              <a:t>work</a:t>
            </a:r>
            <a:r>
              <a:rPr lang="sv-SE" altLang="sv-SE" sz="2400" dirty="0">
                <a:solidFill>
                  <a:schemeClr val="tx1"/>
                </a:solidFill>
                <a:latin typeface="+mj-lt"/>
                <a:ea typeface="Tahoma" panose="020B0604030504040204" pitchFamily="34" charset="0"/>
                <a:cs typeface="Tahoma" panose="020B0604030504040204" pitchFamily="34" charset="0"/>
              </a:rPr>
              <a:t> </a:t>
            </a:r>
            <a:r>
              <a:rPr lang="sv-SE" altLang="sv-SE" sz="2400" dirty="0" err="1">
                <a:solidFill>
                  <a:schemeClr val="tx1"/>
                </a:solidFill>
                <a:latin typeface="+mj-lt"/>
                <a:ea typeface="Tahoma" panose="020B0604030504040204" pitchFamily="34" charset="0"/>
                <a:cs typeface="Tahoma" panose="020B0604030504040204" pitchFamily="34" charset="0"/>
              </a:rPr>
              <a:t>with</a:t>
            </a:r>
            <a:r>
              <a:rPr lang="sv-SE" altLang="sv-SE" sz="2400" dirty="0">
                <a:solidFill>
                  <a:schemeClr val="tx1"/>
                </a:solidFill>
                <a:latin typeface="+mj-lt"/>
                <a:ea typeface="Tahoma" panose="020B0604030504040204" pitchFamily="34" charset="0"/>
                <a:cs typeface="Tahoma" panose="020B0604030504040204" pitchFamily="34" charset="0"/>
              </a:rPr>
              <a:t> (</a:t>
            </a:r>
            <a:r>
              <a:rPr lang="sv-SE" altLang="sv-SE" sz="2400" dirty="0" err="1">
                <a:solidFill>
                  <a:schemeClr val="tx1"/>
                </a:solidFill>
                <a:latin typeface="+mj-lt"/>
                <a:ea typeface="Tahoma" panose="020B0604030504040204" pitchFamily="34" charset="0"/>
                <a:cs typeface="Tahoma" panose="020B0604030504040204" pitchFamily="34" charset="0"/>
              </a:rPr>
              <a:t>updating</a:t>
            </a:r>
            <a:r>
              <a:rPr lang="sv-SE" altLang="sv-SE" sz="2400" dirty="0">
                <a:solidFill>
                  <a:schemeClr val="tx1"/>
                </a:solidFill>
                <a:latin typeface="+mj-lt"/>
                <a:ea typeface="Tahoma" panose="020B0604030504040204" pitchFamily="34" charset="0"/>
                <a:cs typeface="Tahoma" panose="020B0604030504040204" pitchFamily="34" charset="0"/>
              </a:rPr>
              <a:t> of) </a:t>
            </a:r>
            <a:r>
              <a:rPr lang="sv-SE" altLang="sv-SE" sz="2400" dirty="0" err="1">
                <a:solidFill>
                  <a:schemeClr val="tx1"/>
                </a:solidFill>
                <a:latin typeface="+mj-lt"/>
                <a:ea typeface="Tahoma" panose="020B0604030504040204" pitchFamily="34" charset="0"/>
                <a:cs typeface="Tahoma" panose="020B0604030504040204" pitchFamily="34" charset="0"/>
              </a:rPr>
              <a:t>glossary</a:t>
            </a:r>
            <a:r>
              <a:rPr lang="sv-SE" altLang="sv-SE" sz="2400" dirty="0">
                <a:solidFill>
                  <a:schemeClr val="tx1"/>
                </a:solidFill>
                <a:latin typeface="+mj-lt"/>
                <a:ea typeface="Tahoma" panose="020B0604030504040204" pitchFamily="34" charset="0"/>
                <a:cs typeface="Tahoma" panose="020B0604030504040204" pitchFamily="34" charset="0"/>
              </a:rPr>
              <a:t> in SME </a:t>
            </a:r>
            <a:r>
              <a:rPr lang="sv-SE" altLang="sv-SE" sz="2400" dirty="0" err="1">
                <a:solidFill>
                  <a:schemeClr val="tx1"/>
                </a:solidFill>
                <a:latin typeface="+mj-lt"/>
                <a:ea typeface="Tahoma" panose="020B0604030504040204" pitchFamily="34" charset="0"/>
                <a:cs typeface="Tahoma" panose="020B0604030504040204" pitchFamily="34" charset="0"/>
              </a:rPr>
              <a:t>group</a:t>
            </a:r>
            <a:r>
              <a:rPr lang="sv-SE" altLang="sv-SE" sz="2400" dirty="0">
                <a:solidFill>
                  <a:schemeClr val="tx1"/>
                </a:solidFill>
                <a:latin typeface="+mj-lt"/>
                <a:ea typeface="Tahoma" panose="020B0604030504040204" pitchFamily="34" charset="0"/>
                <a:cs typeface="Tahoma" panose="020B0604030504040204" pitchFamily="34" charset="0"/>
              </a:rPr>
              <a:t> at a </a:t>
            </a:r>
            <a:r>
              <a:rPr lang="sv-SE" altLang="sv-SE" sz="2400" dirty="0" err="1">
                <a:solidFill>
                  <a:schemeClr val="tx1"/>
                </a:solidFill>
                <a:latin typeface="+mj-lt"/>
                <a:ea typeface="Tahoma" panose="020B0604030504040204" pitchFamily="34" charset="0"/>
                <a:cs typeface="Tahoma" panose="020B0604030504040204" pitchFamily="34" charset="0"/>
              </a:rPr>
              <a:t>government</a:t>
            </a:r>
            <a:r>
              <a:rPr lang="sv-SE" altLang="sv-SE" sz="2400" dirty="0">
                <a:solidFill>
                  <a:schemeClr val="tx1"/>
                </a:solidFill>
                <a:latin typeface="+mj-lt"/>
                <a:ea typeface="Tahoma" panose="020B0604030504040204" pitchFamily="34" charset="0"/>
                <a:cs typeface="Tahoma" panose="020B0604030504040204" pitchFamily="34" charset="0"/>
              </a:rPr>
              <a:t> </a:t>
            </a:r>
            <a:r>
              <a:rPr lang="sv-SE" altLang="sv-SE" sz="2400" dirty="0" err="1">
                <a:solidFill>
                  <a:schemeClr val="tx1"/>
                </a:solidFill>
                <a:latin typeface="+mj-lt"/>
                <a:ea typeface="Tahoma" panose="020B0604030504040204" pitchFamily="34" charset="0"/>
                <a:cs typeface="Tahoma" panose="020B0604030504040204" pitchFamily="34" charset="0"/>
              </a:rPr>
              <a:t>agency</a:t>
            </a:r>
            <a:endParaRPr lang="sv-SE" altLang="sv-SE" sz="2400" dirty="0">
              <a:solidFill>
                <a:schemeClr val="tx1"/>
              </a:solidFill>
              <a:latin typeface="+mj-lt"/>
              <a:ea typeface="Tahoma" panose="020B0604030504040204" pitchFamily="34" charset="0"/>
              <a:cs typeface="Tahoma" panose="020B0604030504040204" pitchFamily="34" charset="0"/>
            </a:endParaRPr>
          </a:p>
          <a:p>
            <a:r>
              <a:rPr lang="sv-SE" altLang="sv-SE" sz="2400" dirty="0">
                <a:solidFill>
                  <a:schemeClr val="tx1"/>
                </a:solidFill>
                <a:latin typeface="+mj-lt"/>
                <a:ea typeface="Tahoma" panose="020B0604030504040204" pitchFamily="34" charset="0"/>
                <a:cs typeface="Tahoma" panose="020B0604030504040204" pitchFamily="34" charset="0"/>
              </a:rPr>
              <a:t>process:</a:t>
            </a:r>
          </a:p>
          <a:p>
            <a:pPr lvl="1"/>
            <a:r>
              <a:rPr lang="sv-SE" altLang="sv-SE" sz="1867" dirty="0">
                <a:solidFill>
                  <a:schemeClr val="tx1"/>
                </a:solidFill>
                <a:latin typeface="+mj-lt"/>
                <a:ea typeface="Tahoma" panose="020B0604030504040204" pitchFamily="34" charset="0"/>
                <a:cs typeface="Tahoma" panose="020B0604030504040204" pitchFamily="34" charset="0"/>
              </a:rPr>
              <a:t>short terminology </a:t>
            </a:r>
            <a:r>
              <a:rPr lang="sv-SE" altLang="sv-SE" sz="1867" dirty="0" err="1">
                <a:solidFill>
                  <a:schemeClr val="tx1"/>
                </a:solidFill>
                <a:latin typeface="+mj-lt"/>
                <a:ea typeface="Tahoma" panose="020B0604030504040204" pitchFamily="34" charset="0"/>
                <a:cs typeface="Tahoma" panose="020B0604030504040204" pitchFamily="34" charset="0"/>
              </a:rPr>
              <a:t>training</a:t>
            </a:r>
            <a:endParaRPr lang="sv-SE" altLang="sv-SE" sz="1867" dirty="0">
              <a:solidFill>
                <a:schemeClr val="tx1"/>
              </a:solidFill>
              <a:latin typeface="+mj-lt"/>
              <a:ea typeface="Tahoma" panose="020B0604030504040204" pitchFamily="34" charset="0"/>
              <a:cs typeface="Tahoma" panose="020B0604030504040204" pitchFamily="34" charset="0"/>
            </a:endParaRPr>
          </a:p>
          <a:p>
            <a:pPr lvl="1"/>
            <a:r>
              <a:rPr lang="sv-SE" altLang="sv-SE" sz="1867" dirty="0">
                <a:solidFill>
                  <a:schemeClr val="tx1"/>
                </a:solidFill>
                <a:latin typeface="+mj-lt"/>
                <a:ea typeface="Tahoma" panose="020B0604030504040204" pitchFamily="34" charset="0"/>
                <a:cs typeface="Tahoma" panose="020B0604030504040204" pitchFamily="34" charset="0"/>
              </a:rPr>
              <a:t>meetings</a:t>
            </a:r>
          </a:p>
          <a:p>
            <a:pPr lvl="2"/>
            <a:r>
              <a:rPr lang="sv-SE" altLang="sv-SE" sz="1333" dirty="0">
                <a:solidFill>
                  <a:schemeClr val="tx1"/>
                </a:solidFill>
                <a:latin typeface="+mj-lt"/>
                <a:ea typeface="Tahoma" panose="020B0604030504040204" pitchFamily="34" charset="0"/>
                <a:cs typeface="Tahoma" panose="020B0604030504040204" pitchFamily="34" charset="0"/>
              </a:rPr>
              <a:t>Power Point, </a:t>
            </a:r>
            <a:r>
              <a:rPr lang="sv-SE" altLang="sv-SE" sz="1333" dirty="0" err="1">
                <a:solidFill>
                  <a:schemeClr val="tx1"/>
                </a:solidFill>
                <a:latin typeface="+mj-lt"/>
                <a:ea typeface="Tahoma" panose="020B0604030504040204" pitchFamily="34" charset="0"/>
                <a:cs typeface="Tahoma" panose="020B0604030504040204" pitchFamily="34" charset="0"/>
              </a:rPr>
              <a:t>tTMS</a:t>
            </a:r>
            <a:r>
              <a:rPr lang="sv-SE" altLang="sv-SE" sz="1333" dirty="0">
                <a:solidFill>
                  <a:schemeClr val="tx1"/>
                </a:solidFill>
                <a:latin typeface="+mj-lt"/>
                <a:ea typeface="Tahoma" panose="020B0604030504040204" pitchFamily="34" charset="0"/>
                <a:cs typeface="Tahoma" panose="020B0604030504040204" pitchFamily="34" charset="0"/>
              </a:rPr>
              <a:t> (</a:t>
            </a:r>
            <a:r>
              <a:rPr lang="sv-SE" altLang="sv-SE" sz="1333" dirty="0" err="1">
                <a:solidFill>
                  <a:schemeClr val="tx1"/>
                </a:solidFill>
                <a:latin typeface="+mj-lt"/>
                <a:ea typeface="Tahoma" panose="020B0604030504040204" pitchFamily="34" charset="0"/>
                <a:cs typeface="Tahoma" panose="020B0604030504040204" pitchFamily="34" charset="0"/>
              </a:rPr>
              <a:t>mentally</a:t>
            </a:r>
            <a:r>
              <a:rPr lang="sv-SE" altLang="sv-SE" sz="1333" dirty="0">
                <a:solidFill>
                  <a:schemeClr val="tx1"/>
                </a:solidFill>
                <a:latin typeface="+mj-lt"/>
                <a:ea typeface="Tahoma" panose="020B0604030504040204" pitchFamily="34" charset="0"/>
                <a:cs typeface="Tahoma" panose="020B0604030504040204" pitchFamily="34" charset="0"/>
              </a:rPr>
              <a:t> ready, </a:t>
            </a:r>
            <a:r>
              <a:rPr lang="sv-SE" altLang="sv-SE" sz="1333" dirty="0" err="1">
                <a:solidFill>
                  <a:schemeClr val="tx1"/>
                </a:solidFill>
                <a:latin typeface="+mj-lt"/>
                <a:ea typeface="Tahoma" panose="020B0604030504040204" pitchFamily="34" charset="0"/>
                <a:cs typeface="Tahoma" panose="020B0604030504040204" pitchFamily="34" charset="0"/>
              </a:rPr>
              <a:t>but</a:t>
            </a:r>
            <a:r>
              <a:rPr lang="sv-SE" altLang="sv-SE" sz="1333" dirty="0">
                <a:solidFill>
                  <a:schemeClr val="tx1"/>
                </a:solidFill>
                <a:latin typeface="+mj-lt"/>
                <a:ea typeface="Tahoma" panose="020B0604030504040204" pitchFamily="34" charset="0"/>
                <a:cs typeface="Tahoma" panose="020B0604030504040204" pitchFamily="34" charset="0"/>
              </a:rPr>
              <a:t> not </a:t>
            </a:r>
            <a:r>
              <a:rPr lang="sv-SE" altLang="sv-SE" sz="1333" dirty="0" err="1">
                <a:solidFill>
                  <a:schemeClr val="tx1"/>
                </a:solidFill>
                <a:latin typeface="+mj-lt"/>
                <a:ea typeface="Tahoma" panose="020B0604030504040204" pitchFamily="34" charset="0"/>
                <a:cs typeface="Tahoma" panose="020B0604030504040204" pitchFamily="34" charset="0"/>
              </a:rPr>
              <a:t>enough</a:t>
            </a:r>
            <a:r>
              <a:rPr lang="sv-SE" altLang="sv-SE" sz="1333" dirty="0">
                <a:solidFill>
                  <a:schemeClr val="tx1"/>
                </a:solidFill>
                <a:latin typeface="+mj-lt"/>
                <a:ea typeface="Tahoma" panose="020B0604030504040204" pitchFamily="34" charset="0"/>
                <a:cs typeface="Tahoma" panose="020B0604030504040204" pitchFamily="34" charset="0"/>
              </a:rPr>
              <a:t> </a:t>
            </a:r>
            <a:r>
              <a:rPr lang="sv-SE" altLang="sv-SE" sz="1333" dirty="0" err="1">
                <a:solidFill>
                  <a:schemeClr val="tx1"/>
                </a:solidFill>
                <a:latin typeface="+mj-lt"/>
                <a:ea typeface="Tahoma" panose="020B0604030504040204" pitchFamily="34" charset="0"/>
                <a:cs typeface="Tahoma" panose="020B0604030504040204" pitchFamily="34" charset="0"/>
              </a:rPr>
              <a:t>with</a:t>
            </a:r>
            <a:r>
              <a:rPr lang="sv-SE" altLang="sv-SE" sz="1333" dirty="0">
                <a:solidFill>
                  <a:schemeClr val="tx1"/>
                </a:solidFill>
                <a:latin typeface="+mj-lt"/>
                <a:ea typeface="Tahoma" panose="020B0604030504040204" pitchFamily="34" charset="0"/>
                <a:cs typeface="Tahoma" panose="020B0604030504040204" pitchFamily="34" charset="0"/>
              </a:rPr>
              <a:t> </a:t>
            </a:r>
            <a:r>
              <a:rPr lang="sv-SE" altLang="sv-SE" sz="1333" dirty="0" err="1">
                <a:solidFill>
                  <a:schemeClr val="tx1"/>
                </a:solidFill>
                <a:latin typeface="+mj-lt"/>
                <a:ea typeface="Tahoma" panose="020B0604030504040204" pitchFamily="34" charset="0"/>
                <a:cs typeface="Tahoma" panose="020B0604030504040204" pitchFamily="34" charset="0"/>
              </a:rPr>
              <a:t>licences</a:t>
            </a:r>
            <a:r>
              <a:rPr lang="sv-SE" altLang="sv-SE" sz="1333" dirty="0">
                <a:solidFill>
                  <a:schemeClr val="tx1"/>
                </a:solidFill>
                <a:latin typeface="+mj-lt"/>
                <a:ea typeface="Tahoma" panose="020B0604030504040204" pitchFamily="34" charset="0"/>
                <a:cs typeface="Tahoma" panose="020B0604030504040204" pitchFamily="34" charset="0"/>
              </a:rPr>
              <a:t> …)</a:t>
            </a:r>
          </a:p>
          <a:p>
            <a:pPr lvl="2"/>
            <a:r>
              <a:rPr lang="sv-SE" altLang="sv-SE" sz="1333" dirty="0">
                <a:solidFill>
                  <a:schemeClr val="tx1"/>
                </a:solidFill>
                <a:latin typeface="+mj-lt"/>
                <a:ea typeface="Tahoma" panose="020B0604030504040204" pitchFamily="34" charset="0"/>
                <a:cs typeface="Tahoma" panose="020B0604030504040204" pitchFamily="34" charset="0"/>
              </a:rPr>
              <a:t>Word-table (not Excel – </a:t>
            </a:r>
            <a:r>
              <a:rPr lang="sv-SE" altLang="sv-SE" sz="1333" dirty="0" err="1">
                <a:solidFill>
                  <a:schemeClr val="tx1"/>
                </a:solidFill>
                <a:latin typeface="+mj-lt"/>
                <a:ea typeface="Tahoma" panose="020B0604030504040204" pitchFamily="34" charset="0"/>
                <a:cs typeface="Tahoma" panose="020B0604030504040204" pitchFamily="34" charset="0"/>
              </a:rPr>
              <a:t>track</a:t>
            </a:r>
            <a:r>
              <a:rPr lang="sv-SE" altLang="sv-SE" sz="1333" dirty="0">
                <a:solidFill>
                  <a:schemeClr val="tx1"/>
                </a:solidFill>
                <a:latin typeface="+mj-lt"/>
                <a:ea typeface="Tahoma" panose="020B0604030504040204" pitchFamily="34" charset="0"/>
                <a:cs typeface="Tahoma" panose="020B0604030504040204" pitchFamily="34" charset="0"/>
              </a:rPr>
              <a:t> </a:t>
            </a:r>
            <a:r>
              <a:rPr lang="sv-SE" altLang="sv-SE" sz="1333" dirty="0" err="1">
                <a:solidFill>
                  <a:schemeClr val="tx1"/>
                </a:solidFill>
                <a:latin typeface="+mj-lt"/>
                <a:ea typeface="Tahoma" panose="020B0604030504040204" pitchFamily="34" charset="0"/>
                <a:cs typeface="Tahoma" panose="020B0604030504040204" pitchFamily="34" charset="0"/>
              </a:rPr>
              <a:t>changes</a:t>
            </a:r>
            <a:r>
              <a:rPr lang="sv-SE" altLang="sv-SE" sz="1333" dirty="0">
                <a:solidFill>
                  <a:schemeClr val="tx1"/>
                </a:solidFill>
                <a:latin typeface="+mj-lt"/>
                <a:ea typeface="Tahoma" panose="020B0604030504040204" pitchFamily="34" charset="0"/>
                <a:cs typeface="Tahoma" panose="020B0604030504040204" pitchFamily="34" charset="0"/>
              </a:rPr>
              <a:t> etc.)</a:t>
            </a:r>
          </a:p>
          <a:p>
            <a:pPr lvl="2"/>
            <a:r>
              <a:rPr lang="sv-SE" altLang="sv-SE" sz="1333" dirty="0">
                <a:solidFill>
                  <a:schemeClr val="tx1"/>
                </a:solidFill>
                <a:latin typeface="+mj-lt"/>
                <a:ea typeface="Tahoma" panose="020B0604030504040204" pitchFamily="34" charset="0"/>
                <a:cs typeface="Tahoma" panose="020B0604030504040204" pitchFamily="34" charset="0"/>
              </a:rPr>
              <a:t>lists (”</a:t>
            </a:r>
            <a:r>
              <a:rPr lang="sv-SE" altLang="sv-SE" sz="1333" dirty="0" err="1">
                <a:solidFill>
                  <a:schemeClr val="tx1"/>
                </a:solidFill>
                <a:latin typeface="+mj-lt"/>
                <a:ea typeface="Tahoma" panose="020B0604030504040204" pitchFamily="34" charset="0"/>
                <a:cs typeface="Tahoma" panose="020B0604030504040204" pitchFamily="34" charset="0"/>
              </a:rPr>
              <a:t>clothed</a:t>
            </a:r>
            <a:r>
              <a:rPr lang="sv-SE" altLang="sv-SE" sz="1333" dirty="0">
                <a:solidFill>
                  <a:schemeClr val="tx1"/>
                </a:solidFill>
                <a:latin typeface="+mj-lt"/>
                <a:ea typeface="Tahoma" panose="020B0604030504040204" pitchFamily="34" charset="0"/>
                <a:cs typeface="Tahoma" panose="020B0604030504040204" pitchFamily="34" charset="0"/>
              </a:rPr>
              <a:t>” </a:t>
            </a:r>
            <a:r>
              <a:rPr lang="sv-SE" altLang="sv-SE" sz="1333" dirty="0" err="1">
                <a:solidFill>
                  <a:schemeClr val="tx1"/>
                </a:solidFill>
                <a:latin typeface="+mj-lt"/>
                <a:ea typeface="Tahoma" panose="020B0604030504040204" pitchFamily="34" charset="0"/>
                <a:cs typeface="Tahoma" panose="020B0604030504040204" pitchFamily="34" charset="0"/>
              </a:rPr>
              <a:t>method</a:t>
            </a:r>
            <a:r>
              <a:rPr lang="sv-SE" altLang="sv-SE" sz="1333" dirty="0">
                <a:solidFill>
                  <a:schemeClr val="tx1"/>
                </a:solidFill>
                <a:latin typeface="+mj-lt"/>
                <a:ea typeface="Tahoma" panose="020B0604030504040204" pitchFamily="34" charset="0"/>
                <a:cs typeface="Tahoma" panose="020B0604030504040204" pitchFamily="34" charset="0"/>
              </a:rPr>
              <a:t>)</a:t>
            </a:r>
          </a:p>
          <a:p>
            <a:pPr lvl="2"/>
            <a:r>
              <a:rPr lang="sv-SE" altLang="sv-SE" sz="1333" dirty="0">
                <a:solidFill>
                  <a:schemeClr val="tx1"/>
                </a:solidFill>
                <a:latin typeface="+mj-lt"/>
                <a:ea typeface="Tahoma" panose="020B0604030504040204" pitchFamily="34" charset="0"/>
                <a:cs typeface="Tahoma" panose="020B0604030504040204" pitchFamily="34" charset="0"/>
              </a:rPr>
              <a:t>”</a:t>
            </a:r>
            <a:r>
              <a:rPr lang="sv-SE" altLang="sv-SE" sz="1333" dirty="0" err="1">
                <a:solidFill>
                  <a:schemeClr val="tx1"/>
                </a:solidFill>
                <a:latin typeface="+mj-lt"/>
                <a:ea typeface="Tahoma" panose="020B0604030504040204" pitchFamily="34" charset="0"/>
                <a:cs typeface="Tahoma" panose="020B0604030504040204" pitchFamily="34" charset="0"/>
              </a:rPr>
              <a:t>votes</a:t>
            </a:r>
            <a:r>
              <a:rPr lang="sv-SE" altLang="sv-SE" sz="1333" dirty="0">
                <a:solidFill>
                  <a:schemeClr val="tx1"/>
                </a:solidFill>
                <a:latin typeface="+mj-lt"/>
                <a:ea typeface="Tahoma" panose="020B0604030504040204" pitchFamily="34" charset="0"/>
                <a:cs typeface="Tahoma" panose="020B0604030504040204" pitchFamily="34" charset="0"/>
              </a:rPr>
              <a:t>”</a:t>
            </a:r>
          </a:p>
          <a:p>
            <a:pPr lvl="1"/>
            <a:r>
              <a:rPr lang="sv-SE" altLang="sv-SE" sz="1867" dirty="0" err="1">
                <a:solidFill>
                  <a:schemeClr val="tx1"/>
                </a:solidFill>
                <a:latin typeface="+mj-lt"/>
                <a:ea typeface="Tahoma" panose="020B0604030504040204" pitchFamily="34" charset="0"/>
                <a:cs typeface="Tahoma" panose="020B0604030504040204" pitchFamily="34" charset="0"/>
              </a:rPr>
              <a:t>group</a:t>
            </a:r>
            <a:r>
              <a:rPr lang="sv-SE" altLang="sv-SE" sz="1867" dirty="0">
                <a:solidFill>
                  <a:schemeClr val="tx1"/>
                </a:solidFill>
                <a:latin typeface="+mj-lt"/>
                <a:ea typeface="Tahoma" panose="020B0604030504040204" pitchFamily="34" charset="0"/>
                <a:cs typeface="Tahoma" panose="020B0604030504040204" pitchFamily="34" charset="0"/>
              </a:rPr>
              <a:t> meetings (</a:t>
            </a:r>
            <a:r>
              <a:rPr lang="sv-SE" altLang="sv-SE" sz="1867" dirty="0" err="1">
                <a:solidFill>
                  <a:schemeClr val="tx1"/>
                </a:solidFill>
                <a:latin typeface="+mj-lt"/>
                <a:ea typeface="Tahoma" panose="020B0604030504040204" pitchFamily="34" charset="0"/>
                <a:cs typeface="Tahoma" panose="020B0604030504040204" pitchFamily="34" charset="0"/>
              </a:rPr>
              <a:t>physical</a:t>
            </a:r>
            <a:r>
              <a:rPr lang="sv-SE" altLang="sv-SE" sz="1867" dirty="0">
                <a:solidFill>
                  <a:schemeClr val="tx1"/>
                </a:solidFill>
                <a:latin typeface="+mj-lt"/>
                <a:ea typeface="Tahoma" panose="020B0604030504040204" pitchFamily="34" charset="0"/>
                <a:cs typeface="Tahoma" panose="020B0604030504040204" pitchFamily="34" charset="0"/>
              </a:rPr>
              <a:t> → </a:t>
            </a:r>
            <a:r>
              <a:rPr lang="sv-SE" altLang="sv-SE" sz="1867" b="1" dirty="0" err="1">
                <a:solidFill>
                  <a:schemeClr val="tx1"/>
                </a:solidFill>
                <a:latin typeface="+mj-lt"/>
                <a:ea typeface="Tahoma" panose="020B0604030504040204" pitchFamily="34" charset="0"/>
                <a:cs typeface="Tahoma" panose="020B0604030504040204" pitchFamily="34" charset="0"/>
              </a:rPr>
              <a:t>virtual</a:t>
            </a:r>
            <a:r>
              <a:rPr lang="sv-SE" altLang="sv-SE" sz="1867" b="1" dirty="0">
                <a:solidFill>
                  <a:schemeClr val="tx1"/>
                </a:solidFill>
                <a:latin typeface="+mj-lt"/>
                <a:ea typeface="Tahoma" panose="020B0604030504040204" pitchFamily="34" charset="0"/>
                <a:cs typeface="Tahoma" panose="020B0604030504040204" pitchFamily="34" charset="0"/>
              </a:rPr>
              <a:t>/</a:t>
            </a:r>
            <a:r>
              <a:rPr lang="sv-SE" altLang="sv-SE" sz="1867" b="1" dirty="0" err="1">
                <a:solidFill>
                  <a:schemeClr val="tx1"/>
                </a:solidFill>
                <a:latin typeface="+mj-lt"/>
                <a:ea typeface="Tahoma" panose="020B0604030504040204" pitchFamily="34" charset="0"/>
                <a:cs typeface="Tahoma" panose="020B0604030504040204" pitchFamily="34" charset="0"/>
              </a:rPr>
              <a:t>distance</a:t>
            </a:r>
            <a:r>
              <a:rPr lang="sv-SE" altLang="sv-SE" sz="1867" dirty="0">
                <a:solidFill>
                  <a:schemeClr val="tx1"/>
                </a:solidFill>
                <a:latin typeface="+mj-lt"/>
                <a:ea typeface="Tahoma" panose="020B0604030504040204" pitchFamily="34" charset="0"/>
                <a:cs typeface="Tahoma" panose="020B0604030504040204" pitchFamily="34" charset="0"/>
              </a:rPr>
              <a:t>)</a:t>
            </a:r>
          </a:p>
          <a:p>
            <a:pPr lvl="1"/>
            <a:r>
              <a:rPr lang="sv-SE" altLang="sv-SE" sz="1867" dirty="0" err="1">
                <a:solidFill>
                  <a:schemeClr val="tx1"/>
                </a:solidFill>
                <a:latin typeface="+mj-lt"/>
                <a:ea typeface="Tahoma" panose="020B0604030504040204" pitchFamily="34" charset="0"/>
                <a:cs typeface="Tahoma" panose="020B0604030504040204" pitchFamily="34" charset="0"/>
              </a:rPr>
              <a:t>visualisations</a:t>
            </a:r>
            <a:r>
              <a:rPr lang="sv-SE" altLang="sv-SE" sz="1867" dirty="0">
                <a:solidFill>
                  <a:schemeClr val="tx1"/>
                </a:solidFill>
                <a:latin typeface="+mj-lt"/>
                <a:ea typeface="Tahoma" panose="020B0604030504040204" pitchFamily="34" charset="0"/>
                <a:cs typeface="Tahoma" panose="020B0604030504040204" pitchFamily="34" charset="0"/>
              </a:rPr>
              <a:t>, definition alternatives</a:t>
            </a:r>
          </a:p>
          <a:p>
            <a:pPr lvl="1"/>
            <a:r>
              <a:rPr lang="sv-SE" altLang="sv-SE" sz="1867" dirty="0" err="1">
                <a:solidFill>
                  <a:schemeClr val="tx1"/>
                </a:solidFill>
                <a:latin typeface="+mj-lt"/>
                <a:ea typeface="Tahoma" panose="020B0604030504040204" pitchFamily="34" charset="0"/>
                <a:cs typeface="Tahoma" panose="020B0604030504040204" pitchFamily="34" charset="0"/>
              </a:rPr>
              <a:t>homework</a:t>
            </a:r>
            <a:endParaRPr lang="sv-SE" altLang="sv-SE" sz="1867" dirty="0">
              <a:solidFill>
                <a:schemeClr val="tx1"/>
              </a:solidFill>
              <a:latin typeface="+mj-lt"/>
              <a:ea typeface="Tahoma" panose="020B0604030504040204" pitchFamily="34" charset="0"/>
              <a:cs typeface="Tahoma" panose="020B0604030504040204" pitchFamily="34" charset="0"/>
            </a:endParaRPr>
          </a:p>
          <a:p>
            <a:pPr lvl="1"/>
            <a:r>
              <a:rPr lang="sv-SE" altLang="sv-SE" sz="1867" dirty="0">
                <a:solidFill>
                  <a:schemeClr val="tx1"/>
                </a:solidFill>
                <a:latin typeface="+mj-lt"/>
                <a:ea typeface="Tahoma" panose="020B0604030504040204" pitchFamily="34" charset="0"/>
                <a:cs typeface="Tahoma" panose="020B0604030504040204" pitchFamily="34" charset="0"/>
              </a:rPr>
              <a:t>(</a:t>
            </a:r>
            <a:r>
              <a:rPr lang="sv-SE" altLang="sv-SE" sz="1867" dirty="0" err="1">
                <a:solidFill>
                  <a:schemeClr val="tx1"/>
                </a:solidFill>
                <a:latin typeface="+mj-lt"/>
                <a:ea typeface="Tahoma" panose="020B0604030504040204" pitchFamily="34" charset="0"/>
                <a:cs typeface="Tahoma" panose="020B0604030504040204" pitchFamily="34" charset="0"/>
              </a:rPr>
              <a:t>more</a:t>
            </a:r>
            <a:r>
              <a:rPr lang="sv-SE" altLang="sv-SE" sz="1867" dirty="0">
                <a:solidFill>
                  <a:schemeClr val="tx1"/>
                </a:solidFill>
                <a:latin typeface="+mj-lt"/>
                <a:ea typeface="Tahoma" panose="020B0604030504040204" pitchFamily="34" charset="0"/>
                <a:cs typeface="Tahoma" panose="020B0604030504040204" pitchFamily="34" charset="0"/>
              </a:rPr>
              <a:t>) material (</a:t>
            </a:r>
            <a:r>
              <a:rPr lang="sv-SE" altLang="sv-SE" sz="1867" dirty="0" err="1">
                <a:solidFill>
                  <a:schemeClr val="tx1"/>
                </a:solidFill>
                <a:latin typeface="+mj-lt"/>
                <a:ea typeface="Tahoma" panose="020B0604030504040204" pitchFamily="34" charset="0"/>
                <a:cs typeface="Tahoma" panose="020B0604030504040204" pitchFamily="34" charset="0"/>
              </a:rPr>
              <a:t>articles</a:t>
            </a:r>
            <a:r>
              <a:rPr lang="sv-SE" altLang="sv-SE" sz="1867" dirty="0">
                <a:solidFill>
                  <a:schemeClr val="tx1"/>
                </a:solidFill>
                <a:latin typeface="+mj-lt"/>
                <a:ea typeface="Tahoma" panose="020B0604030504040204" pitchFamily="34" charset="0"/>
                <a:cs typeface="Tahoma" panose="020B0604030504040204" pitchFamily="34" charset="0"/>
              </a:rPr>
              <a:t>, </a:t>
            </a:r>
            <a:r>
              <a:rPr lang="sv-SE" altLang="sv-SE" sz="1867" dirty="0" err="1">
                <a:solidFill>
                  <a:schemeClr val="tx1"/>
                </a:solidFill>
                <a:latin typeface="+mj-lt"/>
                <a:ea typeface="Tahoma" panose="020B0604030504040204" pitchFamily="34" charset="0"/>
                <a:cs typeface="Tahoma" panose="020B0604030504040204" pitchFamily="34" charset="0"/>
              </a:rPr>
              <a:t>investigations</a:t>
            </a:r>
            <a:r>
              <a:rPr lang="sv-SE" altLang="sv-SE" sz="1867" dirty="0">
                <a:solidFill>
                  <a:schemeClr val="tx1"/>
                </a:solidFill>
                <a:latin typeface="+mj-lt"/>
                <a:ea typeface="Tahoma" panose="020B0604030504040204" pitchFamily="34" charset="0"/>
                <a:cs typeface="Tahoma" panose="020B0604030504040204" pitchFamily="34" charset="0"/>
              </a:rPr>
              <a:t>)!</a:t>
            </a:r>
          </a:p>
          <a:p>
            <a:pPr lvl="1"/>
            <a:r>
              <a:rPr lang="sv-SE" altLang="sv-SE" sz="1867" dirty="0">
                <a:solidFill>
                  <a:schemeClr val="tx1"/>
                </a:solidFill>
                <a:latin typeface="+mj-lt"/>
                <a:ea typeface="Tahoma" panose="020B0604030504040204" pitchFamily="34" charset="0"/>
                <a:cs typeface="Tahoma" panose="020B0604030504040204" pitchFamily="34" charset="0"/>
              </a:rPr>
              <a:t>”ultimatum </a:t>
            </a:r>
            <a:r>
              <a:rPr lang="sv-SE" altLang="sv-SE" sz="1867" dirty="0" err="1">
                <a:solidFill>
                  <a:schemeClr val="tx1"/>
                </a:solidFill>
                <a:latin typeface="+mj-lt"/>
                <a:ea typeface="Tahoma" panose="020B0604030504040204" pitchFamily="34" charset="0"/>
                <a:cs typeface="Tahoma" panose="020B0604030504040204" pitchFamily="34" charset="0"/>
              </a:rPr>
              <a:t>questions</a:t>
            </a:r>
            <a:r>
              <a:rPr lang="sv-SE" altLang="sv-SE" sz="1867" dirty="0">
                <a:solidFill>
                  <a:schemeClr val="tx1"/>
                </a:solidFill>
                <a:latin typeface="+mj-lt"/>
                <a:ea typeface="Tahoma" panose="020B0604030504040204" pitchFamily="34" charset="0"/>
                <a:cs typeface="Tahoma" panose="020B0604030504040204" pitchFamily="34" charset="0"/>
              </a:rPr>
              <a:t>” </a:t>
            </a:r>
            <a:r>
              <a:rPr lang="sv-SE" altLang="sv-SE" sz="1867" dirty="0">
                <a:solidFill>
                  <a:schemeClr val="tx1"/>
                </a:solidFill>
                <a:latin typeface="+mj-lt"/>
                <a:ea typeface="Tahoma" panose="020B0604030504040204" pitchFamily="34" charset="0"/>
                <a:cs typeface="Calibri" panose="020F0502020204030204" pitchFamily="34" charset="0"/>
              </a:rPr>
              <a:t>→ </a:t>
            </a:r>
            <a:r>
              <a:rPr lang="sv-SE" altLang="sv-SE" sz="1867" dirty="0">
                <a:solidFill>
                  <a:schemeClr val="tx1"/>
                </a:solidFill>
                <a:latin typeface="+mj-lt"/>
                <a:ea typeface="Tahoma" panose="020B0604030504040204" pitchFamily="34" charset="0"/>
                <a:cs typeface="Tahoma" panose="020B0604030504040204" pitchFamily="34" charset="0"/>
              </a:rPr>
              <a:t>definition suggestion</a:t>
            </a:r>
          </a:p>
          <a:p>
            <a:pPr lvl="1"/>
            <a:r>
              <a:rPr lang="sv-SE" altLang="sv-SE" sz="1867" dirty="0">
                <a:solidFill>
                  <a:schemeClr val="tx1"/>
                </a:solidFill>
                <a:latin typeface="+mj-lt"/>
                <a:ea typeface="Tahoma" panose="020B0604030504040204" pitchFamily="34" charset="0"/>
                <a:cs typeface="Tahoma" panose="020B0604030504040204" pitchFamily="34" charset="0"/>
              </a:rPr>
              <a:t>survey (Google Forms) </a:t>
            </a:r>
            <a:r>
              <a:rPr lang="sv-SE" altLang="sv-SE" sz="1867" dirty="0" err="1">
                <a:solidFill>
                  <a:schemeClr val="tx1"/>
                </a:solidFill>
                <a:latin typeface="+mj-lt"/>
                <a:ea typeface="Tahoma" panose="020B0604030504040204" pitchFamily="34" charset="0"/>
                <a:cs typeface="Tahoma" panose="020B0604030504040204" pitchFamily="34" charset="0"/>
              </a:rPr>
              <a:t>between</a:t>
            </a:r>
            <a:r>
              <a:rPr lang="sv-SE" altLang="sv-SE" sz="1867" dirty="0">
                <a:solidFill>
                  <a:schemeClr val="tx1"/>
                </a:solidFill>
                <a:latin typeface="+mj-lt"/>
                <a:ea typeface="Tahoma" panose="020B0604030504040204" pitchFamily="34" charset="0"/>
                <a:cs typeface="Tahoma" panose="020B0604030504040204" pitchFamily="34" charset="0"/>
              </a:rPr>
              <a:t> meetings</a:t>
            </a:r>
          </a:p>
        </p:txBody>
      </p:sp>
    </p:spTree>
    <p:extLst>
      <p:ext uri="{BB962C8B-B14F-4D97-AF65-F5344CB8AC3E}">
        <p14:creationId xmlns:p14="http://schemas.microsoft.com/office/powerpoint/2010/main" val="423577975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4">
            <a:extLst>
              <a:ext uri="{FF2B5EF4-FFF2-40B4-BE49-F238E27FC236}">
                <a16:creationId xmlns:a16="http://schemas.microsoft.com/office/drawing/2014/main" id="{2A46D0D0-022C-45DB-BF57-6AD0B5BD9A8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90467" name="Rektangel 2">
            <a:extLst>
              <a:ext uri="{FF2B5EF4-FFF2-40B4-BE49-F238E27FC236}">
                <a16:creationId xmlns:a16="http://schemas.microsoft.com/office/drawing/2014/main" id="{A7AB095A-1AF5-42C9-BE8F-80A6BD75400C}"/>
              </a:ext>
            </a:extLst>
          </p:cNvPr>
          <p:cNvSpPr>
            <a:spLocks noChangeArrowheads="1"/>
          </p:cNvSpPr>
          <p:nvPr/>
        </p:nvSpPr>
        <p:spPr bwMode="auto">
          <a:xfrm>
            <a:off x="1286898" y="1699252"/>
            <a:ext cx="7524751" cy="304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200">
                <a:solidFill>
                  <a:schemeClr val="bg1"/>
                </a:solidFill>
                <a:latin typeface="Tahoma" panose="020B0604030504040204" pitchFamily="34" charset="0"/>
                <a:cs typeface="Arial" panose="020B0604020202020204" pitchFamily="34" charset="0"/>
              </a:defRPr>
            </a:lvl1pPr>
            <a:lvl2pPr>
              <a:defRPr sz="1200">
                <a:solidFill>
                  <a:schemeClr val="bg1"/>
                </a:solidFill>
                <a:latin typeface="Tahoma" panose="020B0604030504040204" pitchFamily="34" charset="0"/>
                <a:cs typeface="Arial" panose="020B0604020202020204" pitchFamily="34" charset="0"/>
              </a:defRPr>
            </a:lvl2pPr>
            <a:lvl3pPr marL="57150" indent="-285750">
              <a:defRPr sz="1200">
                <a:solidFill>
                  <a:schemeClr val="bg1"/>
                </a:solidFill>
                <a:latin typeface="Tahoma" panose="020B0604030504040204" pitchFamily="34" charset="0"/>
                <a:cs typeface="Arial" panose="020B0604020202020204" pitchFamily="34" charset="0"/>
              </a:defRPr>
            </a:lvl3pPr>
            <a:lvl4pPr marL="685800">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pPr marL="380990" lvl="2">
              <a:buFont typeface="Arial" panose="020B0604020202020204" pitchFamily="34" charset="0"/>
              <a:buChar char="•"/>
            </a:pPr>
            <a:r>
              <a:rPr lang="sv-SE" altLang="sv-SE" sz="2133" b="1" dirty="0">
                <a:solidFill>
                  <a:schemeClr val="tx1"/>
                </a:solidFill>
                <a:latin typeface="+mj-lt"/>
              </a:rPr>
              <a:t>expert </a:t>
            </a:r>
            <a:r>
              <a:rPr lang="sv-SE" altLang="sv-SE" sz="2133" b="1" dirty="0" err="1">
                <a:solidFill>
                  <a:schemeClr val="tx1"/>
                </a:solidFill>
                <a:latin typeface="+mj-lt"/>
              </a:rPr>
              <a:t>elicitation</a:t>
            </a:r>
            <a:r>
              <a:rPr lang="sv-SE" altLang="sv-SE" sz="2133" dirty="0">
                <a:solidFill>
                  <a:schemeClr val="tx1"/>
                </a:solidFill>
                <a:latin typeface="+mj-lt"/>
              </a:rPr>
              <a:t> (</a:t>
            </a:r>
            <a:r>
              <a:rPr lang="sv-SE" altLang="sv-SE" sz="2133" dirty="0" err="1">
                <a:solidFill>
                  <a:schemeClr val="tx1"/>
                </a:solidFill>
                <a:latin typeface="+mj-lt"/>
              </a:rPr>
              <a:t>interviews</a:t>
            </a:r>
            <a:r>
              <a:rPr lang="sv-SE" altLang="sv-SE" sz="2133" dirty="0">
                <a:solidFill>
                  <a:schemeClr val="tx1"/>
                </a:solidFill>
                <a:latin typeface="+mj-lt"/>
              </a:rPr>
              <a:t>) → print-</a:t>
            </a:r>
            <a:r>
              <a:rPr lang="sv-SE" altLang="sv-SE" sz="2133" dirty="0" err="1">
                <a:solidFill>
                  <a:schemeClr val="tx1"/>
                </a:solidFill>
                <a:latin typeface="+mj-lt"/>
              </a:rPr>
              <a:t>outs</a:t>
            </a:r>
            <a:r>
              <a:rPr lang="sv-SE" altLang="sv-SE" sz="2133" dirty="0">
                <a:solidFill>
                  <a:schemeClr val="tx1"/>
                </a:solidFill>
                <a:latin typeface="+mj-lt"/>
              </a:rPr>
              <a:t>/</a:t>
            </a:r>
            <a:r>
              <a:rPr lang="sv-SE" altLang="sv-SE" sz="2133" dirty="0" err="1">
                <a:solidFill>
                  <a:schemeClr val="tx1"/>
                </a:solidFill>
                <a:latin typeface="+mj-lt"/>
              </a:rPr>
              <a:t>recordings</a:t>
            </a:r>
            <a:endParaRPr lang="sv-SE" altLang="sv-SE" sz="2133" dirty="0">
              <a:solidFill>
                <a:schemeClr val="tx1"/>
              </a:solidFill>
              <a:latin typeface="+mj-lt"/>
            </a:endParaRPr>
          </a:p>
          <a:p>
            <a:pPr marL="380990" lvl="2">
              <a:buFont typeface="Arial" panose="020B0604020202020204" pitchFamily="34" charset="0"/>
              <a:buChar char="•"/>
            </a:pPr>
            <a:r>
              <a:rPr lang="sv-SE" altLang="sv-SE" sz="2133" dirty="0" err="1">
                <a:solidFill>
                  <a:schemeClr val="tx1"/>
                </a:solidFill>
                <a:latin typeface="+mj-lt"/>
              </a:rPr>
              <a:t>thematic</a:t>
            </a:r>
            <a:r>
              <a:rPr lang="sv-SE" altLang="sv-SE" sz="2133" dirty="0">
                <a:solidFill>
                  <a:schemeClr val="tx1"/>
                </a:solidFill>
                <a:latin typeface="+mj-lt"/>
              </a:rPr>
              <a:t> (</a:t>
            </a:r>
            <a:r>
              <a:rPr lang="sv-SE" altLang="sv-SE" sz="2133" dirty="0" err="1">
                <a:solidFill>
                  <a:schemeClr val="tx1"/>
                </a:solidFill>
                <a:latin typeface="+mj-lt"/>
              </a:rPr>
              <a:t>textual</a:t>
            </a:r>
            <a:r>
              <a:rPr lang="sv-SE" altLang="sv-SE" sz="2133" dirty="0">
                <a:solidFill>
                  <a:schemeClr val="tx1"/>
                </a:solidFill>
                <a:latin typeface="+mj-lt"/>
              </a:rPr>
              <a:t>) </a:t>
            </a:r>
            <a:r>
              <a:rPr lang="sv-SE" altLang="sv-SE" sz="2133" dirty="0" err="1">
                <a:solidFill>
                  <a:schemeClr val="tx1"/>
                </a:solidFill>
                <a:latin typeface="+mj-lt"/>
              </a:rPr>
              <a:t>analysis</a:t>
            </a:r>
            <a:r>
              <a:rPr lang="sv-SE" altLang="sv-SE" sz="2133" dirty="0">
                <a:solidFill>
                  <a:schemeClr val="tx1"/>
                </a:solidFill>
                <a:latin typeface="+mj-lt"/>
              </a:rPr>
              <a:t> → </a:t>
            </a:r>
            <a:r>
              <a:rPr lang="sv-SE" altLang="sv-SE" sz="2133" dirty="0" err="1">
                <a:solidFill>
                  <a:schemeClr val="tx1"/>
                </a:solidFill>
                <a:latin typeface="+mj-lt"/>
              </a:rPr>
              <a:t>tables</a:t>
            </a:r>
            <a:r>
              <a:rPr lang="sv-SE" altLang="sv-SE" sz="2133" dirty="0">
                <a:solidFill>
                  <a:schemeClr val="tx1"/>
                </a:solidFill>
                <a:latin typeface="+mj-lt"/>
              </a:rPr>
              <a:t>, butterfly </a:t>
            </a:r>
            <a:r>
              <a:rPr lang="sv-SE" altLang="sv-SE" sz="2133" dirty="0" err="1">
                <a:solidFill>
                  <a:schemeClr val="tx1"/>
                </a:solidFill>
                <a:latin typeface="+mj-lt"/>
              </a:rPr>
              <a:t>maps</a:t>
            </a:r>
            <a:endParaRPr lang="sv-SE" altLang="sv-SE" sz="2133" dirty="0">
              <a:solidFill>
                <a:schemeClr val="tx1"/>
              </a:solidFill>
              <a:latin typeface="+mj-lt"/>
            </a:endParaRPr>
          </a:p>
          <a:p>
            <a:pPr marL="380990" lvl="2">
              <a:buFont typeface="Arial" panose="020B0604020202020204" pitchFamily="34" charset="0"/>
              <a:buChar char="•"/>
            </a:pPr>
            <a:r>
              <a:rPr lang="sv-SE" altLang="sv-SE" sz="2133" dirty="0" err="1">
                <a:solidFill>
                  <a:schemeClr val="tx1"/>
                </a:solidFill>
                <a:latin typeface="+mj-lt"/>
              </a:rPr>
              <a:t>network</a:t>
            </a:r>
            <a:r>
              <a:rPr lang="sv-SE" altLang="sv-SE" sz="2133" dirty="0">
                <a:solidFill>
                  <a:schemeClr val="tx1"/>
                </a:solidFill>
                <a:latin typeface="+mj-lt"/>
              </a:rPr>
              <a:t> </a:t>
            </a:r>
            <a:r>
              <a:rPr lang="sv-SE" altLang="sv-SE" sz="2133" dirty="0" err="1">
                <a:solidFill>
                  <a:schemeClr val="tx1"/>
                </a:solidFill>
                <a:latin typeface="+mj-lt"/>
              </a:rPr>
              <a:t>analysis</a:t>
            </a:r>
            <a:r>
              <a:rPr lang="sv-SE" altLang="sv-SE" sz="2133" dirty="0">
                <a:solidFill>
                  <a:schemeClr val="tx1"/>
                </a:solidFill>
                <a:latin typeface="+mj-lt"/>
              </a:rPr>
              <a:t> → </a:t>
            </a:r>
            <a:r>
              <a:rPr lang="sv-SE" altLang="sv-SE" sz="2133" dirty="0" err="1">
                <a:solidFill>
                  <a:schemeClr val="tx1"/>
                </a:solidFill>
                <a:latin typeface="+mj-lt"/>
              </a:rPr>
              <a:t>network</a:t>
            </a:r>
            <a:r>
              <a:rPr lang="sv-SE" altLang="sv-SE" sz="2133" dirty="0">
                <a:solidFill>
                  <a:schemeClr val="tx1"/>
                </a:solidFill>
                <a:latin typeface="+mj-lt"/>
              </a:rPr>
              <a:t> diagrams</a:t>
            </a:r>
          </a:p>
          <a:p>
            <a:pPr marL="1219170" lvl="3">
              <a:buFont typeface="Arial" panose="020B0604020202020204" pitchFamily="34" charset="0"/>
              <a:buChar char="•"/>
            </a:pPr>
            <a:r>
              <a:rPr lang="sv-SE" altLang="sv-SE" sz="2133" dirty="0">
                <a:solidFill>
                  <a:schemeClr val="tx1"/>
                </a:solidFill>
                <a:latin typeface="+mj-lt"/>
              </a:rPr>
              <a:t> per </a:t>
            </a:r>
            <a:r>
              <a:rPr lang="sv-SE" altLang="sv-SE" sz="2133" dirty="0" err="1">
                <a:solidFill>
                  <a:schemeClr val="tx1"/>
                </a:solidFill>
                <a:latin typeface="+mj-lt"/>
              </a:rPr>
              <a:t>sector</a:t>
            </a:r>
            <a:r>
              <a:rPr lang="sv-SE" altLang="sv-SE" sz="2133" dirty="0">
                <a:solidFill>
                  <a:schemeClr val="tx1"/>
                </a:solidFill>
                <a:latin typeface="+mj-lt"/>
              </a:rPr>
              <a:t> (</a:t>
            </a:r>
            <a:r>
              <a:rPr lang="sv-SE" altLang="sv-SE" sz="2133" dirty="0" err="1">
                <a:solidFill>
                  <a:schemeClr val="tx1"/>
                </a:solidFill>
                <a:latin typeface="+mj-lt"/>
              </a:rPr>
              <a:t>army</a:t>
            </a:r>
            <a:r>
              <a:rPr lang="sv-SE" altLang="sv-SE" sz="2133" dirty="0">
                <a:solidFill>
                  <a:schemeClr val="tx1"/>
                </a:solidFill>
                <a:latin typeface="+mj-lt"/>
              </a:rPr>
              <a:t> – </a:t>
            </a:r>
            <a:r>
              <a:rPr lang="sv-SE" altLang="sv-SE" sz="2133" dirty="0" err="1">
                <a:solidFill>
                  <a:schemeClr val="tx1"/>
                </a:solidFill>
                <a:latin typeface="+mj-lt"/>
              </a:rPr>
              <a:t>academy</a:t>
            </a:r>
            <a:r>
              <a:rPr lang="sv-SE" altLang="sv-SE" sz="2133" dirty="0">
                <a:solidFill>
                  <a:schemeClr val="tx1"/>
                </a:solidFill>
                <a:latin typeface="+mj-lt"/>
              </a:rPr>
              <a:t>)</a:t>
            </a:r>
          </a:p>
          <a:p>
            <a:pPr marL="1219170" lvl="3">
              <a:buFont typeface="Arial" panose="020B0604020202020204" pitchFamily="34" charset="0"/>
              <a:buChar char="•"/>
            </a:pPr>
            <a:r>
              <a:rPr lang="sv-SE" altLang="sv-SE" sz="2133" dirty="0">
                <a:solidFill>
                  <a:schemeClr val="tx1"/>
                </a:solidFill>
                <a:latin typeface="+mj-lt"/>
              </a:rPr>
              <a:t> per </a:t>
            </a:r>
            <a:r>
              <a:rPr lang="sv-SE" altLang="sv-SE" sz="2133" dirty="0" err="1">
                <a:solidFill>
                  <a:schemeClr val="tx1"/>
                </a:solidFill>
                <a:latin typeface="+mj-lt"/>
              </a:rPr>
              <a:t>domain</a:t>
            </a:r>
            <a:endParaRPr lang="sv-SE" altLang="sv-SE" sz="2133" dirty="0">
              <a:solidFill>
                <a:schemeClr val="tx1"/>
              </a:solidFill>
              <a:latin typeface="+mj-lt"/>
            </a:endParaRPr>
          </a:p>
          <a:p>
            <a:pPr marL="380990" lvl="2">
              <a:buFont typeface="Arial" panose="020B0604020202020204" pitchFamily="34" charset="0"/>
              <a:buChar char="•"/>
            </a:pPr>
            <a:r>
              <a:rPr lang="sv-SE" altLang="sv-SE" sz="2133" dirty="0">
                <a:solidFill>
                  <a:schemeClr val="tx1"/>
                </a:solidFill>
                <a:latin typeface="+mj-lt"/>
              </a:rPr>
              <a:t>data-driven </a:t>
            </a:r>
            <a:r>
              <a:rPr lang="sv-SE" altLang="sv-SE" sz="2133" dirty="0" err="1">
                <a:solidFill>
                  <a:schemeClr val="tx1"/>
                </a:solidFill>
                <a:latin typeface="+mj-lt"/>
              </a:rPr>
              <a:t>content</a:t>
            </a:r>
            <a:r>
              <a:rPr lang="sv-SE" altLang="sv-SE" sz="2133" dirty="0">
                <a:solidFill>
                  <a:schemeClr val="tx1"/>
                </a:solidFill>
                <a:latin typeface="+mj-lt"/>
              </a:rPr>
              <a:t> </a:t>
            </a:r>
            <a:r>
              <a:rPr lang="sv-SE" altLang="sv-SE" sz="2133" dirty="0" err="1">
                <a:solidFill>
                  <a:schemeClr val="tx1"/>
                </a:solidFill>
                <a:latin typeface="+mj-lt"/>
              </a:rPr>
              <a:t>analysis</a:t>
            </a:r>
            <a:r>
              <a:rPr lang="sv-SE" altLang="sv-SE" sz="2133" dirty="0">
                <a:solidFill>
                  <a:schemeClr val="tx1"/>
                </a:solidFill>
                <a:latin typeface="+mj-lt"/>
              </a:rPr>
              <a:t> (</a:t>
            </a:r>
            <a:r>
              <a:rPr lang="sv-SE" altLang="sv-SE" sz="2133" dirty="0" err="1">
                <a:solidFill>
                  <a:schemeClr val="tx1"/>
                </a:solidFill>
                <a:latin typeface="+mj-lt"/>
              </a:rPr>
              <a:t>semantic</a:t>
            </a:r>
            <a:r>
              <a:rPr lang="sv-SE" altLang="sv-SE" sz="2133" dirty="0">
                <a:solidFill>
                  <a:schemeClr val="tx1"/>
                </a:solidFill>
                <a:latin typeface="+mj-lt"/>
              </a:rPr>
              <a:t> text </a:t>
            </a:r>
            <a:r>
              <a:rPr lang="sv-SE" altLang="sv-SE" sz="2133" dirty="0" err="1">
                <a:solidFill>
                  <a:schemeClr val="tx1"/>
                </a:solidFill>
                <a:latin typeface="+mj-lt"/>
              </a:rPr>
              <a:t>analysis</a:t>
            </a:r>
            <a:r>
              <a:rPr lang="sv-SE" altLang="sv-SE" sz="2133" dirty="0">
                <a:solidFill>
                  <a:schemeClr val="tx1"/>
                </a:solidFill>
                <a:latin typeface="+mj-lt"/>
              </a:rPr>
              <a:t>)</a:t>
            </a:r>
          </a:p>
          <a:p>
            <a:pPr marL="1219170" lvl="3">
              <a:buFont typeface="Arial" panose="020B0604020202020204" pitchFamily="34" charset="0"/>
              <a:buChar char="•"/>
            </a:pPr>
            <a:r>
              <a:rPr lang="sv-SE" altLang="sv-SE" sz="2133" dirty="0">
                <a:solidFill>
                  <a:schemeClr val="tx1"/>
                </a:solidFill>
                <a:latin typeface="+mj-lt"/>
              </a:rPr>
              <a:t> comparison </a:t>
            </a:r>
            <a:r>
              <a:rPr lang="sv-SE" altLang="sv-SE" sz="2133" dirty="0" err="1">
                <a:solidFill>
                  <a:schemeClr val="tx1"/>
                </a:solidFill>
                <a:latin typeface="+mj-lt"/>
              </a:rPr>
              <a:t>with</a:t>
            </a:r>
            <a:r>
              <a:rPr lang="sv-SE" altLang="sv-SE" sz="2133" dirty="0">
                <a:solidFill>
                  <a:schemeClr val="tx1"/>
                </a:solidFill>
                <a:latin typeface="+mj-lt"/>
              </a:rPr>
              <a:t> definitions from </a:t>
            </a:r>
            <a:r>
              <a:rPr lang="sv-SE" altLang="sv-SE" sz="2133" dirty="0" err="1">
                <a:solidFill>
                  <a:schemeClr val="tx1"/>
                </a:solidFill>
                <a:latin typeface="+mj-lt"/>
              </a:rPr>
              <a:t>ontology</a:t>
            </a:r>
            <a:r>
              <a:rPr lang="sv-SE" altLang="sv-SE" sz="2133" dirty="0">
                <a:solidFill>
                  <a:schemeClr val="tx1"/>
                </a:solidFill>
                <a:latin typeface="+mj-lt"/>
              </a:rPr>
              <a:t> → </a:t>
            </a:r>
            <a:r>
              <a:rPr lang="sv-SE" altLang="sv-SE" sz="2133" dirty="0" err="1">
                <a:solidFill>
                  <a:schemeClr val="tx1"/>
                </a:solidFill>
                <a:latin typeface="+mj-lt"/>
              </a:rPr>
              <a:t>tables</a:t>
            </a:r>
            <a:endParaRPr lang="sv-SE" altLang="sv-SE" sz="2133" dirty="0">
              <a:solidFill>
                <a:schemeClr val="tx1"/>
              </a:solidFill>
              <a:latin typeface="+mj-lt"/>
            </a:endParaRPr>
          </a:p>
          <a:p>
            <a:pPr marL="380990" lvl="2">
              <a:buFont typeface="Arial" panose="020B0604020202020204" pitchFamily="34" charset="0"/>
              <a:buChar char="•"/>
            </a:pPr>
            <a:r>
              <a:rPr lang="sv-SE" altLang="sv-SE" sz="2133" dirty="0">
                <a:solidFill>
                  <a:schemeClr val="tx1"/>
                </a:solidFill>
                <a:latin typeface="+mj-lt"/>
              </a:rPr>
              <a:t>comparison </a:t>
            </a:r>
            <a:r>
              <a:rPr lang="sv-SE" altLang="sv-SE" sz="2133" dirty="0" err="1">
                <a:solidFill>
                  <a:schemeClr val="tx1"/>
                </a:solidFill>
                <a:latin typeface="+mj-lt"/>
              </a:rPr>
              <a:t>with</a:t>
            </a:r>
            <a:r>
              <a:rPr lang="sv-SE" altLang="sv-SE" sz="2133" dirty="0">
                <a:solidFill>
                  <a:schemeClr val="tx1"/>
                </a:solidFill>
                <a:latin typeface="+mj-lt"/>
              </a:rPr>
              <a:t> definitions from standards → </a:t>
            </a:r>
            <a:r>
              <a:rPr lang="sv-SE" altLang="sv-SE" sz="2133" dirty="0" err="1">
                <a:solidFill>
                  <a:schemeClr val="tx1"/>
                </a:solidFill>
                <a:latin typeface="+mj-lt"/>
              </a:rPr>
              <a:t>tables</a:t>
            </a:r>
            <a:endParaRPr lang="sv-SE" altLang="sv-SE" sz="2133" dirty="0">
              <a:solidFill>
                <a:schemeClr val="tx1"/>
              </a:solidFill>
              <a:latin typeface="+mj-lt"/>
            </a:endParaRPr>
          </a:p>
        </p:txBody>
      </p:sp>
      <p:sp>
        <p:nvSpPr>
          <p:cNvPr id="190468" name="Text Box 16">
            <a:extLst>
              <a:ext uri="{FF2B5EF4-FFF2-40B4-BE49-F238E27FC236}">
                <a16:creationId xmlns:a16="http://schemas.microsoft.com/office/drawing/2014/main" id="{87C5EEFD-C390-4F19-903B-0828FDC8ACF5}"/>
              </a:ext>
            </a:extLst>
          </p:cNvPr>
          <p:cNvSpPr txBox="1">
            <a:spLocks noChangeArrowheads="1"/>
          </p:cNvSpPr>
          <p:nvPr/>
        </p:nvSpPr>
        <p:spPr bwMode="auto">
          <a:xfrm>
            <a:off x="1325214" y="652419"/>
            <a:ext cx="9541572"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Bef>
                <a:spcPts val="500"/>
              </a:spcBef>
              <a:spcAft>
                <a:spcPts val="500"/>
              </a:spcAft>
              <a:buSzPct val="100000"/>
            </a:pPr>
            <a:r>
              <a:rPr lang="sv-SE" altLang="sv-SE" sz="3200" b="1" dirty="0" err="1">
                <a:solidFill>
                  <a:srgbClr val="000000"/>
                </a:solidFill>
                <a:latin typeface="+mj-lt"/>
              </a:rPr>
              <a:t>Defining</a:t>
            </a:r>
            <a:r>
              <a:rPr lang="sv-SE" altLang="sv-SE" sz="3200" b="1" dirty="0">
                <a:solidFill>
                  <a:srgbClr val="000000"/>
                </a:solidFill>
                <a:latin typeface="+mj-lt"/>
              </a:rPr>
              <a:t> ”</a:t>
            </a:r>
            <a:r>
              <a:rPr lang="sv-SE" altLang="sv-SE" sz="3200" b="1" dirty="0" err="1">
                <a:solidFill>
                  <a:srgbClr val="000000"/>
                </a:solidFill>
                <a:latin typeface="+mj-lt"/>
              </a:rPr>
              <a:t>cybersecurity</a:t>
            </a:r>
            <a:r>
              <a:rPr lang="sv-SE" altLang="sv-SE" sz="3200" b="1" dirty="0">
                <a:solidFill>
                  <a:srgbClr val="000000"/>
                </a:solidFill>
                <a:latin typeface="+mj-lt"/>
              </a:rPr>
              <a:t>” </a:t>
            </a:r>
            <a:r>
              <a:rPr lang="sv-SE" altLang="sv-SE" sz="3200" b="1" dirty="0" err="1">
                <a:solidFill>
                  <a:srgbClr val="000000"/>
                </a:solidFill>
                <a:latin typeface="+mj-lt"/>
              </a:rPr>
              <a:t>through</a:t>
            </a:r>
            <a:r>
              <a:rPr lang="sv-SE" altLang="sv-SE" sz="3200" b="1" dirty="0">
                <a:solidFill>
                  <a:srgbClr val="000000"/>
                </a:solidFill>
                <a:latin typeface="+mj-lt"/>
              </a:rPr>
              <a:t> </a:t>
            </a:r>
            <a:r>
              <a:rPr lang="sv-SE" altLang="sv-SE" sz="3200" b="1" dirty="0" err="1">
                <a:solidFill>
                  <a:srgbClr val="000000"/>
                </a:solidFill>
                <a:latin typeface="+mj-lt"/>
              </a:rPr>
              <a:t>elicitation</a:t>
            </a:r>
            <a:endParaRPr lang="sv-SE" altLang="sv-SE" sz="3200" b="1" dirty="0">
              <a:solidFill>
                <a:srgbClr val="000000"/>
              </a:solidFill>
              <a:latin typeface="+mj-lt"/>
            </a:endParaRPr>
          </a:p>
        </p:txBody>
      </p:sp>
      <p:sp>
        <p:nvSpPr>
          <p:cNvPr id="5" name="Rektangel 1">
            <a:extLst>
              <a:ext uri="{FF2B5EF4-FFF2-40B4-BE49-F238E27FC236}">
                <a16:creationId xmlns:a16="http://schemas.microsoft.com/office/drawing/2014/main" id="{729C4C13-1F3D-4289-A0B0-9135DB5FBD9E}"/>
              </a:ext>
            </a:extLst>
          </p:cNvPr>
          <p:cNvSpPr>
            <a:spLocks noChangeArrowheads="1"/>
          </p:cNvSpPr>
          <p:nvPr/>
        </p:nvSpPr>
        <p:spPr bwMode="auto">
          <a:xfrm>
            <a:off x="10401544" y="6380719"/>
            <a:ext cx="1281120" cy="254044"/>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051" dirty="0"/>
              <a:t>[</a:t>
            </a:r>
            <a:r>
              <a:rPr lang="sv-SE" altLang="sv-SE" sz="1051" dirty="0" err="1"/>
              <a:t>Cains</a:t>
            </a:r>
            <a:r>
              <a:rPr lang="sv-SE" altLang="sv-SE" sz="1051" dirty="0"/>
              <a:t> et al, 2021]</a:t>
            </a:r>
          </a:p>
        </p:txBody>
      </p:sp>
    </p:spTree>
    <p:extLst>
      <p:ext uri="{BB962C8B-B14F-4D97-AF65-F5344CB8AC3E}">
        <p14:creationId xmlns:p14="http://schemas.microsoft.com/office/powerpoint/2010/main" val="13744532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1347855" y="631195"/>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Bef>
                <a:spcPts val="500"/>
              </a:spcBef>
              <a:spcAft>
                <a:spcPts val="500"/>
              </a:spcAft>
              <a:buSzPct val="100000"/>
            </a:pPr>
            <a:r>
              <a:rPr lang="sv-SE" altLang="sv-SE" sz="3200" b="1" dirty="0" err="1">
                <a:solidFill>
                  <a:srgbClr val="000000"/>
                </a:solidFill>
                <a:latin typeface="+mj-lt"/>
              </a:rPr>
              <a:t>Themes</a:t>
            </a:r>
            <a:r>
              <a:rPr lang="sv-SE" altLang="sv-SE" sz="3200" b="1" dirty="0">
                <a:solidFill>
                  <a:srgbClr val="000000"/>
                </a:solidFill>
                <a:latin typeface="+mj-lt"/>
              </a:rPr>
              <a:t> on </a:t>
            </a:r>
            <a:r>
              <a:rPr lang="sv-SE" altLang="sv-SE" sz="3200" b="1" dirty="0" err="1">
                <a:solidFill>
                  <a:srgbClr val="000000"/>
                </a:solidFill>
                <a:latin typeface="+mj-lt"/>
              </a:rPr>
              <a:t>various</a:t>
            </a:r>
            <a:r>
              <a:rPr lang="sv-SE" altLang="sv-SE" sz="3200" b="1" dirty="0">
                <a:solidFill>
                  <a:srgbClr val="000000"/>
                </a:solidFill>
                <a:latin typeface="+mj-lt"/>
              </a:rPr>
              <a:t> </a:t>
            </a:r>
            <a:r>
              <a:rPr lang="sv-SE" altLang="sv-SE" sz="3200" b="1" dirty="0" err="1">
                <a:solidFill>
                  <a:srgbClr val="000000"/>
                </a:solidFill>
                <a:latin typeface="+mj-lt"/>
              </a:rPr>
              <a:t>levels</a:t>
            </a:r>
            <a:endParaRPr lang="sv-SE" altLang="sv-SE" sz="3200" b="1" dirty="0">
              <a:solidFill>
                <a:srgbClr val="000000"/>
              </a:solidFill>
              <a:latin typeface="+mj-lt"/>
            </a:endParaRPr>
          </a:p>
        </p:txBody>
      </p:sp>
      <p:sp>
        <p:nvSpPr>
          <p:cNvPr id="5" name="Rektangel 1">
            <a:extLst>
              <a:ext uri="{FF2B5EF4-FFF2-40B4-BE49-F238E27FC236}">
                <a16:creationId xmlns:a16="http://schemas.microsoft.com/office/drawing/2014/main" id="{F508D9C9-0D3A-4EA0-9995-48E43312FA1C}"/>
              </a:ext>
            </a:extLst>
          </p:cNvPr>
          <p:cNvSpPr>
            <a:spLocks noChangeArrowheads="1"/>
          </p:cNvSpPr>
          <p:nvPr/>
        </p:nvSpPr>
        <p:spPr bwMode="auto">
          <a:xfrm>
            <a:off x="8934249" y="6243680"/>
            <a:ext cx="1648208" cy="307777"/>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400" dirty="0">
                <a:latin typeface="+mj-lt"/>
              </a:rPr>
              <a:t>[</a:t>
            </a:r>
            <a:r>
              <a:rPr lang="sv-SE" altLang="sv-SE" sz="1400" dirty="0" err="1">
                <a:latin typeface="+mj-lt"/>
              </a:rPr>
              <a:t>Cains</a:t>
            </a:r>
            <a:r>
              <a:rPr lang="sv-SE" altLang="sv-SE" sz="1400" dirty="0">
                <a:latin typeface="+mj-lt"/>
              </a:rPr>
              <a:t> et al, 2021]</a:t>
            </a:r>
          </a:p>
        </p:txBody>
      </p:sp>
      <p:pic>
        <p:nvPicPr>
          <p:cNvPr id="9" name="Bildobjekt 8">
            <a:extLst>
              <a:ext uri="{FF2B5EF4-FFF2-40B4-BE49-F238E27FC236}">
                <a16:creationId xmlns:a16="http://schemas.microsoft.com/office/drawing/2014/main" id="{B6DCC4D4-DFE5-44D4-9883-C15F71F33FC2}"/>
              </a:ext>
            </a:extLst>
          </p:cNvPr>
          <p:cNvPicPr>
            <a:picLocks noChangeAspect="1"/>
          </p:cNvPicPr>
          <p:nvPr/>
        </p:nvPicPr>
        <p:blipFill>
          <a:blip r:embed="rId3"/>
          <a:stretch>
            <a:fillRect/>
          </a:stretch>
        </p:blipFill>
        <p:spPr>
          <a:xfrm>
            <a:off x="0" y="1333500"/>
            <a:ext cx="12192000" cy="4950387"/>
          </a:xfrm>
          <a:prstGeom prst="rect">
            <a:avLst/>
          </a:prstGeom>
        </p:spPr>
      </p:pic>
    </p:spTree>
    <p:extLst>
      <p:ext uri="{BB962C8B-B14F-4D97-AF65-F5344CB8AC3E}">
        <p14:creationId xmlns:p14="http://schemas.microsoft.com/office/powerpoint/2010/main" val="91836184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1326653" y="633964"/>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a:t>Butterfly </a:t>
            </a:r>
            <a:r>
              <a:rPr lang="sv-SE" altLang="sv-SE" dirty="0" err="1"/>
              <a:t>map</a:t>
            </a:r>
            <a:endParaRPr lang="sv-SE" altLang="sv-SE" dirty="0"/>
          </a:p>
        </p:txBody>
      </p:sp>
      <p:pic>
        <p:nvPicPr>
          <p:cNvPr id="3" name="Bildobjekt 2">
            <a:extLst>
              <a:ext uri="{FF2B5EF4-FFF2-40B4-BE49-F238E27FC236}">
                <a16:creationId xmlns:a16="http://schemas.microsoft.com/office/drawing/2014/main" id="{CDE084AB-F593-4253-827B-73CBE0AF765B}"/>
              </a:ext>
            </a:extLst>
          </p:cNvPr>
          <p:cNvPicPr>
            <a:picLocks noChangeAspect="1"/>
          </p:cNvPicPr>
          <p:nvPr/>
        </p:nvPicPr>
        <p:blipFill>
          <a:blip r:embed="rId3"/>
          <a:stretch>
            <a:fillRect/>
          </a:stretch>
        </p:blipFill>
        <p:spPr>
          <a:xfrm>
            <a:off x="2345908" y="1231392"/>
            <a:ext cx="7148819" cy="5626608"/>
          </a:xfrm>
          <a:prstGeom prst="rect">
            <a:avLst/>
          </a:prstGeom>
        </p:spPr>
      </p:pic>
      <p:pic>
        <p:nvPicPr>
          <p:cNvPr id="9" name="Bildobjekt 8">
            <a:extLst>
              <a:ext uri="{FF2B5EF4-FFF2-40B4-BE49-F238E27FC236}">
                <a16:creationId xmlns:a16="http://schemas.microsoft.com/office/drawing/2014/main" id="{BB3A7A77-CF17-4297-A778-167BA5696B4F}"/>
              </a:ext>
            </a:extLst>
          </p:cNvPr>
          <p:cNvPicPr>
            <a:picLocks noChangeAspect="1"/>
          </p:cNvPicPr>
          <p:nvPr/>
        </p:nvPicPr>
        <p:blipFill rotWithShape="1">
          <a:blip r:embed="rId3"/>
          <a:srcRect t="34133" b="28491"/>
          <a:stretch/>
        </p:blipFill>
        <p:spPr>
          <a:xfrm>
            <a:off x="-693648" y="1336614"/>
            <a:ext cx="14225671" cy="4184772"/>
          </a:xfrm>
          <a:prstGeom prst="rect">
            <a:avLst/>
          </a:prstGeom>
          <a:ln>
            <a:noFill/>
          </a:ln>
          <a:effectLst>
            <a:outerShdw blurRad="292100" dist="139700" dir="2700000" algn="tl" rotWithShape="0">
              <a:srgbClr val="333333">
                <a:alpha val="65000"/>
              </a:srgbClr>
            </a:outerShdw>
          </a:effectLst>
        </p:spPr>
      </p:pic>
      <p:sp>
        <p:nvSpPr>
          <p:cNvPr id="2" name="Rektangel 1">
            <a:extLst>
              <a:ext uri="{FF2B5EF4-FFF2-40B4-BE49-F238E27FC236}">
                <a16:creationId xmlns:a16="http://schemas.microsoft.com/office/drawing/2014/main" id="{3DDFD5F6-1C39-A5F4-8C60-DB7960CD9B10}"/>
              </a:ext>
            </a:extLst>
          </p:cNvPr>
          <p:cNvSpPr>
            <a:spLocks noChangeArrowheads="1"/>
          </p:cNvSpPr>
          <p:nvPr/>
        </p:nvSpPr>
        <p:spPr bwMode="auto">
          <a:xfrm>
            <a:off x="8983364" y="6216197"/>
            <a:ext cx="1648208" cy="307777"/>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400" dirty="0">
                <a:latin typeface="+mj-lt"/>
              </a:rPr>
              <a:t>[</a:t>
            </a:r>
            <a:r>
              <a:rPr lang="sv-SE" altLang="sv-SE" sz="1400" dirty="0" err="1">
                <a:latin typeface="+mj-lt"/>
              </a:rPr>
              <a:t>Cains</a:t>
            </a:r>
            <a:r>
              <a:rPr lang="sv-SE" altLang="sv-SE" sz="1400" dirty="0">
                <a:latin typeface="+mj-lt"/>
              </a:rPr>
              <a:t> et al, 2021]</a:t>
            </a:r>
          </a:p>
        </p:txBody>
      </p:sp>
    </p:spTree>
    <p:extLst>
      <p:ext uri="{BB962C8B-B14F-4D97-AF65-F5344CB8AC3E}">
        <p14:creationId xmlns:p14="http://schemas.microsoft.com/office/powerpoint/2010/main" val="3753242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291E5D0-3DF3-4AE3-90FB-6F90FDEC4BD3}"/>
              </a:ext>
            </a:extLst>
          </p:cNvPr>
          <p:cNvPicPr>
            <a:picLocks noChangeAspect="1"/>
          </p:cNvPicPr>
          <p:nvPr/>
        </p:nvPicPr>
        <p:blipFill>
          <a:blip r:embed="rId3"/>
          <a:stretch>
            <a:fillRect/>
          </a:stretch>
        </p:blipFill>
        <p:spPr>
          <a:xfrm>
            <a:off x="1450975" y="791901"/>
            <a:ext cx="7999720" cy="5933492"/>
          </a:xfrm>
          <a:prstGeom prst="rect">
            <a:avLst/>
          </a:prstGeom>
        </p:spPr>
      </p:pic>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1347917" y="631149"/>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err="1"/>
              <a:t>Top</a:t>
            </a:r>
            <a:r>
              <a:rPr lang="sv-SE" altLang="sv-SE" dirty="0"/>
              <a:t> </a:t>
            </a:r>
            <a:r>
              <a:rPr lang="sv-SE" altLang="sv-SE" dirty="0" err="1"/>
              <a:t>five</a:t>
            </a:r>
            <a:r>
              <a:rPr lang="sv-SE" altLang="sv-SE" dirty="0"/>
              <a:t> </a:t>
            </a:r>
            <a:r>
              <a:rPr lang="sv-SE" altLang="sv-SE" dirty="0" err="1"/>
              <a:t>themes</a:t>
            </a:r>
            <a:endParaRPr lang="sv-SE" altLang="sv-SE" dirty="0"/>
          </a:p>
        </p:txBody>
      </p:sp>
      <p:sp>
        <p:nvSpPr>
          <p:cNvPr id="2" name="Rektangel 1">
            <a:extLst>
              <a:ext uri="{FF2B5EF4-FFF2-40B4-BE49-F238E27FC236}">
                <a16:creationId xmlns:a16="http://schemas.microsoft.com/office/drawing/2014/main" id="{79DA871A-E293-0916-5451-0A8CFC9E79FB}"/>
              </a:ext>
            </a:extLst>
          </p:cNvPr>
          <p:cNvSpPr>
            <a:spLocks noChangeArrowheads="1"/>
          </p:cNvSpPr>
          <p:nvPr/>
        </p:nvSpPr>
        <p:spPr bwMode="auto">
          <a:xfrm>
            <a:off x="10467968" y="5413156"/>
            <a:ext cx="1648208" cy="307777"/>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400" dirty="0">
                <a:latin typeface="+mj-lt"/>
              </a:rPr>
              <a:t>[</a:t>
            </a:r>
            <a:r>
              <a:rPr lang="sv-SE" altLang="sv-SE" sz="1400" dirty="0" err="1">
                <a:latin typeface="+mj-lt"/>
              </a:rPr>
              <a:t>Cains</a:t>
            </a:r>
            <a:r>
              <a:rPr lang="sv-SE" altLang="sv-SE" sz="1400" dirty="0">
                <a:latin typeface="+mj-lt"/>
              </a:rPr>
              <a:t> et al, 2021]</a:t>
            </a:r>
          </a:p>
        </p:txBody>
      </p:sp>
    </p:spTree>
    <p:extLst>
      <p:ext uri="{BB962C8B-B14F-4D97-AF65-F5344CB8AC3E}">
        <p14:creationId xmlns:p14="http://schemas.microsoft.com/office/powerpoint/2010/main" val="6791414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798D747-5483-4433-9F9D-F7423EA9ED15}"/>
              </a:ext>
            </a:extLst>
          </p:cNvPr>
          <p:cNvPicPr>
            <a:picLocks noChangeAspect="1"/>
          </p:cNvPicPr>
          <p:nvPr/>
        </p:nvPicPr>
        <p:blipFill>
          <a:blip r:embed="rId3"/>
          <a:stretch>
            <a:fillRect/>
          </a:stretch>
        </p:blipFill>
        <p:spPr>
          <a:xfrm>
            <a:off x="4774286" y="159487"/>
            <a:ext cx="5627258" cy="6424550"/>
          </a:xfrm>
          <a:prstGeom prst="rect">
            <a:avLst/>
          </a:prstGeom>
        </p:spPr>
      </p:pic>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1316019" y="634731"/>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err="1"/>
              <a:t>Network</a:t>
            </a:r>
            <a:r>
              <a:rPr lang="sv-SE" altLang="sv-SE" dirty="0"/>
              <a:t> </a:t>
            </a:r>
            <a:r>
              <a:rPr lang="sv-SE" altLang="sv-SE" dirty="0" err="1"/>
              <a:t>analysis</a:t>
            </a:r>
            <a:endParaRPr lang="sv-SE" altLang="sv-SE" dirty="0"/>
          </a:p>
        </p:txBody>
      </p:sp>
      <p:sp>
        <p:nvSpPr>
          <p:cNvPr id="2" name="Rektangel 1">
            <a:extLst>
              <a:ext uri="{FF2B5EF4-FFF2-40B4-BE49-F238E27FC236}">
                <a16:creationId xmlns:a16="http://schemas.microsoft.com/office/drawing/2014/main" id="{15811ED7-1781-D151-3B57-85F6A017A548}"/>
              </a:ext>
            </a:extLst>
          </p:cNvPr>
          <p:cNvSpPr>
            <a:spLocks noChangeArrowheads="1"/>
          </p:cNvSpPr>
          <p:nvPr/>
        </p:nvSpPr>
        <p:spPr bwMode="auto">
          <a:xfrm>
            <a:off x="10467968" y="5413156"/>
            <a:ext cx="1648208" cy="307777"/>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400" dirty="0">
                <a:latin typeface="+mj-lt"/>
              </a:rPr>
              <a:t>[</a:t>
            </a:r>
            <a:r>
              <a:rPr lang="sv-SE" altLang="sv-SE" sz="1400" dirty="0" err="1">
                <a:latin typeface="+mj-lt"/>
              </a:rPr>
              <a:t>Cains</a:t>
            </a:r>
            <a:r>
              <a:rPr lang="sv-SE" altLang="sv-SE" sz="1400" dirty="0">
                <a:latin typeface="+mj-lt"/>
              </a:rPr>
              <a:t> et al, 2021]</a:t>
            </a:r>
          </a:p>
        </p:txBody>
      </p:sp>
    </p:spTree>
    <p:extLst>
      <p:ext uri="{BB962C8B-B14F-4D97-AF65-F5344CB8AC3E}">
        <p14:creationId xmlns:p14="http://schemas.microsoft.com/office/powerpoint/2010/main" val="16638446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1326652" y="615798"/>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err="1"/>
              <a:t>Network</a:t>
            </a:r>
            <a:r>
              <a:rPr lang="sv-SE" altLang="sv-SE" dirty="0"/>
              <a:t> </a:t>
            </a:r>
            <a:r>
              <a:rPr lang="sv-SE" altLang="sv-SE" dirty="0" err="1"/>
              <a:t>analysis</a:t>
            </a:r>
            <a:r>
              <a:rPr lang="sv-SE" altLang="sv-SE" dirty="0"/>
              <a:t> (</a:t>
            </a:r>
            <a:r>
              <a:rPr lang="sv-SE" altLang="sv-SE" dirty="0" err="1"/>
              <a:t>cont</a:t>
            </a:r>
            <a:r>
              <a:rPr lang="sv-SE" altLang="sv-SE" dirty="0"/>
              <a:t>.)</a:t>
            </a:r>
          </a:p>
        </p:txBody>
      </p:sp>
      <p:sp>
        <p:nvSpPr>
          <p:cNvPr id="5" name="Rektangel 1">
            <a:extLst>
              <a:ext uri="{FF2B5EF4-FFF2-40B4-BE49-F238E27FC236}">
                <a16:creationId xmlns:a16="http://schemas.microsoft.com/office/drawing/2014/main" id="{F508D9C9-0D3A-4EA0-9995-48E43312FA1C}"/>
              </a:ext>
            </a:extLst>
          </p:cNvPr>
          <p:cNvSpPr>
            <a:spLocks noChangeArrowheads="1"/>
          </p:cNvSpPr>
          <p:nvPr/>
        </p:nvSpPr>
        <p:spPr bwMode="auto">
          <a:xfrm>
            <a:off x="10467968" y="5413156"/>
            <a:ext cx="1648208" cy="307777"/>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400" dirty="0">
                <a:latin typeface="+mj-lt"/>
              </a:rPr>
              <a:t>[</a:t>
            </a:r>
            <a:r>
              <a:rPr lang="sv-SE" altLang="sv-SE" sz="1400" dirty="0" err="1">
                <a:latin typeface="+mj-lt"/>
              </a:rPr>
              <a:t>Cains</a:t>
            </a:r>
            <a:r>
              <a:rPr lang="sv-SE" altLang="sv-SE" sz="1400" dirty="0">
                <a:latin typeface="+mj-lt"/>
              </a:rPr>
              <a:t> et al, 2021]</a:t>
            </a:r>
          </a:p>
        </p:txBody>
      </p:sp>
      <p:pic>
        <p:nvPicPr>
          <p:cNvPr id="3" name="Bildobjekt 2">
            <a:extLst>
              <a:ext uri="{FF2B5EF4-FFF2-40B4-BE49-F238E27FC236}">
                <a16:creationId xmlns:a16="http://schemas.microsoft.com/office/drawing/2014/main" id="{5C37E603-59A0-4C7A-A67F-42FC5EA7635B}"/>
              </a:ext>
            </a:extLst>
          </p:cNvPr>
          <p:cNvPicPr>
            <a:picLocks noChangeAspect="1"/>
          </p:cNvPicPr>
          <p:nvPr/>
        </p:nvPicPr>
        <p:blipFill>
          <a:blip r:embed="rId3"/>
          <a:stretch>
            <a:fillRect/>
          </a:stretch>
        </p:blipFill>
        <p:spPr>
          <a:xfrm>
            <a:off x="0" y="1329765"/>
            <a:ext cx="10398074" cy="5304998"/>
          </a:xfrm>
          <a:prstGeom prst="rect">
            <a:avLst/>
          </a:prstGeom>
        </p:spPr>
      </p:pic>
    </p:spTree>
    <p:extLst>
      <p:ext uri="{BB962C8B-B14F-4D97-AF65-F5344CB8AC3E}">
        <p14:creationId xmlns:p14="http://schemas.microsoft.com/office/powerpoint/2010/main" val="375462447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2496171" y="641751"/>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err="1"/>
              <a:t>Ontology</a:t>
            </a:r>
            <a:r>
              <a:rPr lang="sv-SE" altLang="sv-SE" dirty="0"/>
              <a:t> comparison</a:t>
            </a:r>
          </a:p>
        </p:txBody>
      </p:sp>
      <p:sp>
        <p:nvSpPr>
          <p:cNvPr id="5" name="Rektangel 1">
            <a:extLst>
              <a:ext uri="{FF2B5EF4-FFF2-40B4-BE49-F238E27FC236}">
                <a16:creationId xmlns:a16="http://schemas.microsoft.com/office/drawing/2014/main" id="{F508D9C9-0D3A-4EA0-9995-48E43312FA1C}"/>
              </a:ext>
            </a:extLst>
          </p:cNvPr>
          <p:cNvSpPr>
            <a:spLocks noChangeArrowheads="1"/>
          </p:cNvSpPr>
          <p:nvPr/>
        </p:nvSpPr>
        <p:spPr bwMode="auto">
          <a:xfrm>
            <a:off x="10401544" y="6380719"/>
            <a:ext cx="1281120" cy="254044"/>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051" dirty="0"/>
              <a:t>[</a:t>
            </a:r>
            <a:r>
              <a:rPr lang="sv-SE" altLang="sv-SE" sz="1051" dirty="0" err="1"/>
              <a:t>Cains</a:t>
            </a:r>
            <a:r>
              <a:rPr lang="sv-SE" altLang="sv-SE" sz="1051" dirty="0"/>
              <a:t> et al, 2021]</a:t>
            </a:r>
          </a:p>
        </p:txBody>
      </p:sp>
      <p:pic>
        <p:nvPicPr>
          <p:cNvPr id="4" name="Bildobjekt 3">
            <a:extLst>
              <a:ext uri="{FF2B5EF4-FFF2-40B4-BE49-F238E27FC236}">
                <a16:creationId xmlns:a16="http://schemas.microsoft.com/office/drawing/2014/main" id="{2DC755BB-6D70-44FB-93AE-559C4B8ACF5D}"/>
              </a:ext>
            </a:extLst>
          </p:cNvPr>
          <p:cNvPicPr>
            <a:picLocks noChangeAspect="1"/>
          </p:cNvPicPr>
          <p:nvPr/>
        </p:nvPicPr>
        <p:blipFill>
          <a:blip r:embed="rId3"/>
          <a:stretch>
            <a:fillRect/>
          </a:stretch>
        </p:blipFill>
        <p:spPr>
          <a:xfrm>
            <a:off x="2443164" y="1757107"/>
            <a:ext cx="7924800" cy="4384931"/>
          </a:xfrm>
          <a:prstGeom prst="rect">
            <a:avLst/>
          </a:prstGeom>
        </p:spPr>
      </p:pic>
    </p:spTree>
    <p:extLst>
      <p:ext uri="{BB962C8B-B14F-4D97-AF65-F5344CB8AC3E}">
        <p14:creationId xmlns:p14="http://schemas.microsoft.com/office/powerpoint/2010/main" val="18172034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0EF8CA9F-FE08-22FE-4796-59F0CD977D17}"/>
              </a:ext>
            </a:extLst>
          </p:cNvPr>
          <p:cNvSpPr txBox="1">
            <a:spLocks noChangeArrowheads="1"/>
          </p:cNvSpPr>
          <p:nvPr/>
        </p:nvSpPr>
        <p:spPr bwMode="auto">
          <a:xfrm>
            <a:off x="425191" y="1141707"/>
            <a:ext cx="7761879" cy="293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Terminology Summit</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Workshops</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ITA (International Terminology Awards)</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Agreements (</a:t>
            </a:r>
            <a:r>
              <a:rPr lang="en-US" altLang="sv-SE" sz="2400" dirty="0" err="1">
                <a:solidFill>
                  <a:schemeClr val="bg1"/>
                </a:solidFill>
                <a:latin typeface="Bw Gradual" panose="00000500000000000000" pitchFamily="50" charset="0"/>
              </a:rPr>
              <a:t>Nordterm</a:t>
            </a:r>
            <a:r>
              <a:rPr lang="en-US" altLang="sv-SE" sz="2400" dirty="0">
                <a:solidFill>
                  <a:schemeClr val="bg1"/>
                </a:solidFill>
                <a:latin typeface="Bw Gradual" panose="00000500000000000000" pitchFamily="50" charset="0"/>
              </a:rPr>
              <a:t>, ELRA, LTT, </a:t>
            </a:r>
            <a:r>
              <a:rPr lang="en-US" altLang="sv-SE" sz="2400" dirty="0" err="1">
                <a:solidFill>
                  <a:schemeClr val="bg1"/>
                </a:solidFill>
                <a:latin typeface="Bw Gradual" panose="00000500000000000000" pitchFamily="50" charset="0"/>
              </a:rPr>
              <a:t>Infoterm</a:t>
            </a:r>
            <a:r>
              <a:rPr lang="en-US" altLang="sv-SE" sz="2400" dirty="0">
                <a:solidFill>
                  <a:schemeClr val="bg1"/>
                </a:solidFill>
                <a:latin typeface="Bw Gradual" panose="00000500000000000000" pitchFamily="50" charset="0"/>
              </a:rPr>
              <a:t>)</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Newsletter (EAFT Newsletter)</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Website: http://eaft-aet.net</a:t>
            </a:r>
          </a:p>
          <a:p>
            <a:pPr marL="342900" indent="-342900">
              <a:lnSpc>
                <a:spcPct val="80000"/>
              </a:lnSpc>
              <a:spcBef>
                <a:spcPts val="500"/>
              </a:spcBef>
              <a:spcAft>
                <a:spcPts val="500"/>
              </a:spcAft>
            </a:pPr>
            <a:r>
              <a:rPr lang="en-US" altLang="sv-SE" sz="2400" dirty="0">
                <a:solidFill>
                  <a:schemeClr val="bg1"/>
                </a:solidFill>
                <a:latin typeface="Bw Gradual" panose="00000500000000000000" pitchFamily="50" charset="0"/>
              </a:rPr>
              <a:t>SIG:s (special interest groups)</a:t>
            </a:r>
          </a:p>
        </p:txBody>
      </p:sp>
      <p:sp>
        <p:nvSpPr>
          <p:cNvPr id="2" name="Rectangle 2">
            <a:extLst>
              <a:ext uri="{FF2B5EF4-FFF2-40B4-BE49-F238E27FC236}">
                <a16:creationId xmlns:a16="http://schemas.microsoft.com/office/drawing/2014/main" id="{838435B4-9B02-08BD-C59C-71610AB7D5FF}"/>
              </a:ext>
            </a:extLst>
          </p:cNvPr>
          <p:cNvSpPr>
            <a:spLocks noChangeArrowheads="1"/>
          </p:cNvSpPr>
          <p:nvPr/>
        </p:nvSpPr>
        <p:spPr bwMode="auto">
          <a:xfrm>
            <a:off x="425190" y="320749"/>
            <a:ext cx="4455153"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Bw Gradual" panose="00000500000000000000" pitchFamily="50" charset="0"/>
              </a:rPr>
              <a:t>EAFT: Activities</a:t>
            </a:r>
          </a:p>
        </p:txBody>
      </p:sp>
    </p:spTree>
    <p:extLst>
      <p:ext uri="{BB962C8B-B14F-4D97-AF65-F5344CB8AC3E}">
        <p14:creationId xmlns:p14="http://schemas.microsoft.com/office/powerpoint/2010/main" val="2224302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4">
            <a:extLst>
              <a:ext uri="{FF2B5EF4-FFF2-40B4-BE49-F238E27FC236}">
                <a16:creationId xmlns:a16="http://schemas.microsoft.com/office/drawing/2014/main" id="{6B057047-2332-4CB2-A92E-E86CC6B128B2}"/>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82275" name="Text Box 16">
            <a:extLst>
              <a:ext uri="{FF2B5EF4-FFF2-40B4-BE49-F238E27FC236}">
                <a16:creationId xmlns:a16="http://schemas.microsoft.com/office/drawing/2014/main" id="{78FD4BA2-0B4D-4E5E-ABBE-B4BD2D3E57DD}"/>
              </a:ext>
            </a:extLst>
          </p:cNvPr>
          <p:cNvSpPr txBox="1">
            <a:spLocks noChangeArrowheads="1"/>
          </p:cNvSpPr>
          <p:nvPr/>
        </p:nvSpPr>
        <p:spPr bwMode="auto">
          <a:xfrm>
            <a:off x="2474968" y="620551"/>
            <a:ext cx="7305675" cy="48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a:t>Definition comparison</a:t>
            </a:r>
          </a:p>
        </p:txBody>
      </p:sp>
      <p:sp>
        <p:nvSpPr>
          <p:cNvPr id="5" name="Rektangel 1">
            <a:extLst>
              <a:ext uri="{FF2B5EF4-FFF2-40B4-BE49-F238E27FC236}">
                <a16:creationId xmlns:a16="http://schemas.microsoft.com/office/drawing/2014/main" id="{F508D9C9-0D3A-4EA0-9995-48E43312FA1C}"/>
              </a:ext>
            </a:extLst>
          </p:cNvPr>
          <p:cNvSpPr>
            <a:spLocks noChangeArrowheads="1"/>
          </p:cNvSpPr>
          <p:nvPr/>
        </p:nvSpPr>
        <p:spPr bwMode="auto">
          <a:xfrm>
            <a:off x="10401544" y="6380719"/>
            <a:ext cx="1281120" cy="254044"/>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051" dirty="0"/>
              <a:t>[</a:t>
            </a:r>
            <a:r>
              <a:rPr lang="sv-SE" altLang="sv-SE" sz="1051" dirty="0" err="1"/>
              <a:t>Cains</a:t>
            </a:r>
            <a:r>
              <a:rPr lang="sv-SE" altLang="sv-SE" sz="1051" dirty="0"/>
              <a:t> et al, 2021]</a:t>
            </a:r>
          </a:p>
        </p:txBody>
      </p:sp>
      <p:pic>
        <p:nvPicPr>
          <p:cNvPr id="3" name="Bildobjekt 2">
            <a:extLst>
              <a:ext uri="{FF2B5EF4-FFF2-40B4-BE49-F238E27FC236}">
                <a16:creationId xmlns:a16="http://schemas.microsoft.com/office/drawing/2014/main" id="{7475166C-BBF3-4EAE-9382-A7420AF81EC8}"/>
              </a:ext>
            </a:extLst>
          </p:cNvPr>
          <p:cNvPicPr>
            <a:picLocks noChangeAspect="1"/>
          </p:cNvPicPr>
          <p:nvPr/>
        </p:nvPicPr>
        <p:blipFill>
          <a:blip r:embed="rId3"/>
          <a:stretch>
            <a:fillRect/>
          </a:stretch>
        </p:blipFill>
        <p:spPr>
          <a:xfrm>
            <a:off x="2443164" y="1635663"/>
            <a:ext cx="9582048" cy="3586675"/>
          </a:xfrm>
          <a:prstGeom prst="rect">
            <a:avLst/>
          </a:prstGeom>
        </p:spPr>
      </p:pic>
    </p:spTree>
    <p:extLst>
      <p:ext uri="{BB962C8B-B14F-4D97-AF65-F5344CB8AC3E}">
        <p14:creationId xmlns:p14="http://schemas.microsoft.com/office/powerpoint/2010/main" val="3843851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4">
            <a:extLst>
              <a:ext uri="{FF2B5EF4-FFF2-40B4-BE49-F238E27FC236}">
                <a16:creationId xmlns:a16="http://schemas.microsoft.com/office/drawing/2014/main" id="{26452C4C-10CD-B7EC-B47F-5A12EFF573AF}"/>
              </a:ext>
            </a:extLst>
          </p:cNvPr>
          <p:cNvSpPr txBox="1">
            <a:spLocks noChangeArrowheads="1"/>
          </p:cNvSpPr>
          <p:nvPr/>
        </p:nvSpPr>
        <p:spPr bwMode="auto">
          <a:xfrm>
            <a:off x="-1543050" y="2940051"/>
            <a:ext cx="1099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t>43.5</a:t>
            </a:r>
          </a:p>
        </p:txBody>
      </p:sp>
      <p:sp>
        <p:nvSpPr>
          <p:cNvPr id="190467" name="Rektangel 2">
            <a:extLst>
              <a:ext uri="{FF2B5EF4-FFF2-40B4-BE49-F238E27FC236}">
                <a16:creationId xmlns:a16="http://schemas.microsoft.com/office/drawing/2014/main" id="{08AA3055-71AE-5829-2B6E-7B790F6855ED}"/>
              </a:ext>
            </a:extLst>
          </p:cNvPr>
          <p:cNvSpPr>
            <a:spLocks noChangeArrowheads="1"/>
          </p:cNvSpPr>
          <p:nvPr/>
        </p:nvSpPr>
        <p:spPr bwMode="auto">
          <a:xfrm>
            <a:off x="1326744" y="1324825"/>
            <a:ext cx="86891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200">
                <a:solidFill>
                  <a:schemeClr val="bg1"/>
                </a:solidFill>
                <a:latin typeface="Tahoma" panose="020B0604030504040204" pitchFamily="34" charset="0"/>
                <a:cs typeface="Arial" panose="020B0604020202020204" pitchFamily="34" charset="0"/>
              </a:defRPr>
            </a:lvl1pPr>
            <a:lvl2pPr>
              <a:defRPr sz="1200">
                <a:solidFill>
                  <a:schemeClr val="bg1"/>
                </a:solidFill>
                <a:latin typeface="Tahoma" panose="020B0604030504040204" pitchFamily="34" charset="0"/>
                <a:cs typeface="Arial" panose="020B0604020202020204" pitchFamily="34" charset="0"/>
              </a:defRPr>
            </a:lvl2pPr>
            <a:lvl3pPr marL="57150" indent="-285750">
              <a:defRPr sz="1200">
                <a:solidFill>
                  <a:schemeClr val="bg1"/>
                </a:solidFill>
                <a:latin typeface="Tahoma" panose="020B0604030504040204" pitchFamily="34" charset="0"/>
                <a:cs typeface="Arial" panose="020B0604020202020204" pitchFamily="34" charset="0"/>
              </a:defRPr>
            </a:lvl3pPr>
            <a:lvl4pPr marL="685800">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pPr lvl="2">
              <a:buFont typeface="Tahoma" panose="020B0604030504040204" pitchFamily="34" charset="0"/>
              <a:buChar char="+"/>
            </a:pPr>
            <a:r>
              <a:rPr lang="sv-SE" altLang="sv-SE" sz="2000">
                <a:solidFill>
                  <a:schemeClr val="tx1"/>
                </a:solidFill>
                <a:latin typeface="+mj-lt"/>
              </a:rPr>
              <a:t>possibilities for more to join</a:t>
            </a:r>
          </a:p>
          <a:p>
            <a:pPr lvl="2">
              <a:buFont typeface="Tahoma" panose="020B0604030504040204" pitchFamily="34" charset="0"/>
              <a:buChar char="+"/>
            </a:pPr>
            <a:r>
              <a:rPr lang="sv-SE" altLang="sv-SE" sz="2000">
                <a:solidFill>
                  <a:schemeClr val="tx1"/>
                </a:solidFill>
                <a:latin typeface="+mj-lt"/>
              </a:rPr>
              <a:t>easier for more to express an opinion</a:t>
            </a:r>
          </a:p>
          <a:p>
            <a:pPr lvl="2">
              <a:buFont typeface="Tahoma" panose="020B0604030504040204" pitchFamily="34" charset="0"/>
              <a:buChar char="+"/>
            </a:pPr>
            <a:r>
              <a:rPr lang="sv-SE" altLang="sv-SE" sz="2000">
                <a:solidFill>
                  <a:schemeClr val="tx1"/>
                </a:solidFill>
                <a:latin typeface="+mj-lt"/>
              </a:rPr>
              <a:t>more efficient?</a:t>
            </a:r>
          </a:p>
          <a:p>
            <a:pPr lvl="2">
              <a:buFont typeface="Tahoma" panose="020B0604030504040204" pitchFamily="34" charset="0"/>
              <a:buChar char="+"/>
            </a:pPr>
            <a:r>
              <a:rPr lang="sv-SE" altLang="sv-SE" sz="2000">
                <a:solidFill>
                  <a:schemeClr val="tx1"/>
                </a:solidFill>
                <a:latin typeface="+mj-lt"/>
              </a:rPr>
              <a:t>screen sharing</a:t>
            </a:r>
          </a:p>
          <a:p>
            <a:pPr lvl="2">
              <a:buFont typeface="Tahoma" panose="020B0604030504040204" pitchFamily="34" charset="0"/>
              <a:buChar char="+"/>
            </a:pPr>
            <a:r>
              <a:rPr lang="sv-SE" altLang="sv-SE" sz="2000">
                <a:solidFill>
                  <a:schemeClr val="tx1"/>
                </a:solidFill>
                <a:latin typeface="+mj-lt"/>
              </a:rPr>
              <a:t>saved chats</a:t>
            </a:r>
          </a:p>
          <a:p>
            <a:pPr lvl="2">
              <a:buFont typeface="Tahoma" panose="020B0604030504040204" pitchFamily="34" charset="0"/>
              <a:buChar char="+"/>
            </a:pPr>
            <a:r>
              <a:rPr lang="sv-SE" altLang="sv-SE" sz="2000">
                <a:solidFill>
                  <a:schemeClr val="tx1"/>
                </a:solidFill>
                <a:latin typeface="+mj-lt"/>
              </a:rPr>
              <a:t>participate in the very creation of concept diagrams, definitions (graphic facilitation)</a:t>
            </a:r>
          </a:p>
          <a:p>
            <a:pPr lvl="2">
              <a:buFont typeface="Tahoma" panose="020B0604030504040204" pitchFamily="34" charset="0"/>
              <a:buChar char="+"/>
            </a:pPr>
            <a:r>
              <a:rPr lang="sv-SE" altLang="sv-SE" sz="2000">
                <a:solidFill>
                  <a:schemeClr val="tx1"/>
                </a:solidFill>
                <a:latin typeface="+mj-lt"/>
              </a:rPr>
              <a:t>voting options</a:t>
            </a:r>
          </a:p>
          <a:p>
            <a:pPr lvl="2">
              <a:buFont typeface="Arial" panose="020B0604020202020204" pitchFamily="34" charset="0"/>
              <a:buChar char="•"/>
            </a:pPr>
            <a:endParaRPr lang="sv-SE" altLang="sv-SE" sz="2000">
              <a:solidFill>
                <a:schemeClr val="tx1"/>
              </a:solidFill>
              <a:latin typeface="+mj-lt"/>
            </a:endParaRPr>
          </a:p>
          <a:p>
            <a:pPr lvl="2">
              <a:buFont typeface="Tahoma" panose="020B0604030504040204" pitchFamily="34" charset="0"/>
              <a:buChar char="‒"/>
            </a:pPr>
            <a:r>
              <a:rPr lang="sv-SE" altLang="sv-SE" sz="2000">
                <a:solidFill>
                  <a:schemeClr val="tx1"/>
                </a:solidFill>
                <a:latin typeface="+mj-lt"/>
              </a:rPr>
              <a:t>multi-tasking?? (not really participating …)</a:t>
            </a:r>
          </a:p>
          <a:p>
            <a:pPr lvl="2">
              <a:buFont typeface="Tahoma" panose="020B0604030504040204" pitchFamily="34" charset="0"/>
              <a:buChar char="‒"/>
            </a:pPr>
            <a:r>
              <a:rPr lang="sv-SE" altLang="sv-SE" sz="2000">
                <a:solidFill>
                  <a:schemeClr val="tx1"/>
                </a:solidFill>
                <a:latin typeface="+mj-lt"/>
              </a:rPr>
              <a:t>”live” feel lacking (reactions, body language)</a:t>
            </a:r>
          </a:p>
          <a:p>
            <a:pPr lvl="2">
              <a:buFont typeface="Tahoma" panose="020B0604030504040204" pitchFamily="34" charset="0"/>
              <a:buChar char="‒"/>
            </a:pPr>
            <a:r>
              <a:rPr lang="sv-SE" altLang="sv-SE" sz="2000">
                <a:solidFill>
                  <a:schemeClr val="tx1"/>
                </a:solidFill>
                <a:latin typeface="+mj-lt"/>
              </a:rPr>
              <a:t>disturbances in home environment</a:t>
            </a:r>
          </a:p>
          <a:p>
            <a:pPr lvl="2">
              <a:buFont typeface="Tahoma" panose="020B0604030504040204" pitchFamily="34" charset="0"/>
              <a:buChar char="‒"/>
            </a:pPr>
            <a:r>
              <a:rPr lang="sv-SE" altLang="sv-SE" sz="2000">
                <a:solidFill>
                  <a:schemeClr val="tx1"/>
                </a:solidFill>
                <a:latin typeface="+mj-lt"/>
              </a:rPr>
              <a:t>technical limitations</a:t>
            </a:r>
          </a:p>
          <a:p>
            <a:pPr lvl="2">
              <a:buFont typeface="Tahoma" panose="020B0604030504040204" pitchFamily="34" charset="0"/>
              <a:buChar char="‒"/>
            </a:pPr>
            <a:r>
              <a:rPr lang="sv-SE" altLang="sv-SE" sz="2000">
                <a:solidFill>
                  <a:schemeClr val="tx1"/>
                </a:solidFill>
                <a:latin typeface="+mj-lt"/>
              </a:rPr>
              <a:t>cacophonic discussions …</a:t>
            </a:r>
          </a:p>
          <a:p>
            <a:pPr lvl="2">
              <a:buFont typeface="Arial" panose="020B0604020202020204" pitchFamily="34" charset="0"/>
              <a:buChar char="•"/>
            </a:pPr>
            <a:endParaRPr lang="sv-SE" altLang="sv-SE" sz="2000">
              <a:solidFill>
                <a:schemeClr val="tx1"/>
              </a:solidFill>
              <a:latin typeface="+mj-lt"/>
            </a:endParaRPr>
          </a:p>
        </p:txBody>
      </p:sp>
      <p:sp>
        <p:nvSpPr>
          <p:cNvPr id="190468" name="Text Box 16">
            <a:extLst>
              <a:ext uri="{FF2B5EF4-FFF2-40B4-BE49-F238E27FC236}">
                <a16:creationId xmlns:a16="http://schemas.microsoft.com/office/drawing/2014/main" id="{C5A05A3A-BBFE-8AC6-D1ED-D9EB0FE35468}"/>
              </a:ext>
            </a:extLst>
          </p:cNvPr>
          <p:cNvSpPr txBox="1">
            <a:spLocks noChangeArrowheads="1"/>
          </p:cNvSpPr>
          <p:nvPr/>
        </p:nvSpPr>
        <p:spPr bwMode="auto">
          <a:xfrm>
            <a:off x="1326745" y="638175"/>
            <a:ext cx="73056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defPPr>
              <a:defRPr lang="en-US"/>
            </a:defPPr>
            <a:lvl1pPr>
              <a:lnSpc>
                <a:spcPct val="80000"/>
              </a:lnSpc>
              <a:spcBef>
                <a:spcPts val="500"/>
              </a:spcBef>
              <a:spcAft>
                <a:spcPts val="500"/>
              </a:spcAft>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b="1">
                <a:solidFill>
                  <a:srgbClr val="000000"/>
                </a:solidFill>
                <a:latin typeface="+mj-lt"/>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r>
              <a:rPr lang="sv-SE" altLang="sv-SE" dirty="0"/>
              <a:t>New </a:t>
            </a:r>
            <a:r>
              <a:rPr lang="sv-SE" altLang="sv-SE" dirty="0" err="1"/>
              <a:t>realities</a:t>
            </a:r>
            <a:r>
              <a:rPr lang="sv-SE" altLang="sv-SE" dirty="0"/>
              <a:t>: </a:t>
            </a:r>
            <a:r>
              <a:rPr lang="sv-SE" altLang="sv-SE" dirty="0" err="1"/>
              <a:t>distance</a:t>
            </a:r>
            <a:r>
              <a:rPr lang="sv-SE" altLang="sv-SE" dirty="0"/>
              <a:t> </a:t>
            </a:r>
            <a:r>
              <a:rPr lang="sv-SE" altLang="sv-SE" dirty="0" err="1"/>
              <a:t>working</a:t>
            </a:r>
            <a:endParaRPr lang="sv-SE" altLang="sv-SE" dirty="0"/>
          </a:p>
        </p:txBody>
      </p:sp>
    </p:spTree>
    <p:extLst>
      <p:ext uri="{BB962C8B-B14F-4D97-AF65-F5344CB8AC3E}">
        <p14:creationId xmlns:p14="http://schemas.microsoft.com/office/powerpoint/2010/main" val="43460633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1631216"/>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solidFill>
                  <a:schemeClr val="tx2"/>
                </a:solidFill>
                <a:latin typeface="+mj-lt"/>
              </a:rPr>
              <a:t>Technology</a:t>
            </a:r>
            <a:endParaRPr lang="sv-SE" altLang="sv-SE" sz="3200" b="1" dirty="0">
              <a:solidFill>
                <a:schemeClr val="tx2"/>
              </a:solidFill>
              <a:latin typeface="+mj-lt"/>
            </a:endParaRPr>
          </a:p>
        </p:txBody>
      </p:sp>
      <p:pic>
        <p:nvPicPr>
          <p:cNvPr id="21506" name="Picture 2" descr="military terminology cartoon with military and the caption 'Warspeak department' making up new military terminology. by Chris Grosz ">
            <a:extLst>
              <a:ext uri="{FF2B5EF4-FFF2-40B4-BE49-F238E27FC236}">
                <a16:creationId xmlns:a16="http://schemas.microsoft.com/office/drawing/2014/main" id="{521D03D2-5659-1F0C-52A2-CB4995C98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142" y="238125"/>
            <a:ext cx="8801715" cy="624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54067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2246769"/>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choice of terms to work with</a:t>
            </a:r>
          </a:p>
          <a:p>
            <a:pPr marL="342900" indent="-342900">
              <a:buFont typeface="Arial" panose="020B0604020202020204" pitchFamily="34" charset="0"/>
              <a:buChar char="•"/>
              <a:defRPr/>
            </a:pPr>
            <a:r>
              <a:rPr lang="en-US" sz="2000" b="1" dirty="0"/>
              <a:t>differing view on terminology (</a:t>
            </a:r>
            <a:r>
              <a:rPr lang="en-US" sz="2000" b="1" dirty="0" err="1"/>
              <a:t>cf</a:t>
            </a:r>
            <a:r>
              <a:rPr lang="en-US" sz="2000" b="1" dirty="0"/>
              <a:t> healthcare)</a:t>
            </a:r>
          </a:p>
          <a:p>
            <a:pPr marL="342900" indent="-342900">
              <a:buFont typeface="Arial" panose="020B0604020202020204" pitchFamily="34" charset="0"/>
              <a:buChar char="•"/>
              <a:defRPr/>
            </a:pPr>
            <a:r>
              <a:rPr lang="en-US" sz="2000" b="1" dirty="0"/>
              <a:t>most frequent, most “politically sensitive” …? </a:t>
            </a:r>
          </a:p>
          <a:p>
            <a:pPr marL="342900" indent="-342900">
              <a:buFont typeface="Arial" panose="020B0604020202020204" pitchFamily="34" charset="0"/>
              <a:buChar char="•"/>
              <a:defRPr/>
            </a:pPr>
            <a:r>
              <a:rPr lang="en-US" sz="2000" b="1" dirty="0"/>
              <a:t>languages</a:t>
            </a:r>
          </a:p>
          <a:p>
            <a:pPr marL="342900" indent="-342900">
              <a:buFont typeface="Arial" panose="020B0604020202020204" pitchFamily="34" charset="0"/>
              <a:buChar char="•"/>
              <a:defRPr/>
            </a:pPr>
            <a:r>
              <a:rPr lang="en-US" sz="2000" b="1" dirty="0"/>
              <a:t>dynamic domain … </a:t>
            </a:r>
          </a:p>
          <a:p>
            <a:pPr marL="342900" indent="-342900">
              <a:buFont typeface="Arial" panose="020B0604020202020204" pitchFamily="34" charset="0"/>
              <a:buChar char="•"/>
              <a:defRPr/>
            </a:pPr>
            <a:r>
              <a:rPr lang="en-US" sz="2000" b="1" dirty="0"/>
              <a:t>politically-charged terms … </a:t>
            </a:r>
          </a:p>
          <a:p>
            <a:pPr marL="342900" indent="-342900">
              <a:buFont typeface="Arial" panose="020B0604020202020204" pitchFamily="34" charset="0"/>
              <a:buChar char="•"/>
              <a:defRPr/>
            </a:pPr>
            <a:r>
              <a:rPr lang="en-US" sz="2000" b="1" dirty="0"/>
              <a:t>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Thirdly</a:t>
            </a:r>
            <a:r>
              <a:rPr lang="sv-SE" altLang="sv-SE" sz="3200" b="1" dirty="0">
                <a:latin typeface="+mj-lt"/>
              </a:rPr>
              <a:t>: </a:t>
            </a:r>
            <a:r>
              <a:rPr lang="sv-SE" altLang="sv-SE" sz="3200" b="1" dirty="0" err="1">
                <a:latin typeface="+mj-lt"/>
              </a:rPr>
              <a:t>knowing</a:t>
            </a:r>
            <a:r>
              <a:rPr lang="sv-SE" altLang="sv-SE" sz="3200" b="1" dirty="0">
                <a:latin typeface="+mj-lt"/>
              </a:rPr>
              <a:t> what to </a:t>
            </a:r>
            <a:r>
              <a:rPr lang="sv-SE" altLang="sv-SE" sz="3200" b="1" dirty="0" err="1">
                <a:latin typeface="+mj-lt"/>
              </a:rPr>
              <a:t>work</a:t>
            </a:r>
            <a:r>
              <a:rPr lang="sv-SE" altLang="sv-SE" sz="3200" b="1" dirty="0">
                <a:latin typeface="+mj-lt"/>
              </a:rPr>
              <a:t> </a:t>
            </a:r>
            <a:r>
              <a:rPr lang="sv-SE" altLang="sv-SE" sz="3200" b="1" dirty="0" err="1">
                <a:latin typeface="+mj-lt"/>
              </a:rPr>
              <a:t>with</a:t>
            </a:r>
            <a:r>
              <a:rPr lang="sv-SE" altLang="sv-SE" sz="3200" b="1" dirty="0">
                <a:latin typeface="+mj-lt"/>
              </a:rPr>
              <a:t>, </a:t>
            </a:r>
            <a:r>
              <a:rPr lang="sv-SE" altLang="sv-SE" sz="3200" b="1" dirty="0" err="1">
                <a:latin typeface="+mj-lt"/>
              </a:rPr>
              <a:t>prioritize</a:t>
            </a:r>
            <a:endParaRPr lang="sv-SE" altLang="sv-SE" sz="3200" b="1" dirty="0">
              <a:latin typeface="+mj-lt"/>
            </a:endParaRPr>
          </a:p>
        </p:txBody>
      </p:sp>
    </p:spTree>
    <p:extLst>
      <p:ext uri="{BB962C8B-B14F-4D97-AF65-F5344CB8AC3E}">
        <p14:creationId xmlns:p14="http://schemas.microsoft.com/office/powerpoint/2010/main" val="299567154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3170099"/>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transparency</a:t>
            </a:r>
          </a:p>
          <a:p>
            <a:pPr marL="342900" indent="-342900">
              <a:buFont typeface="Arial" panose="020B0604020202020204" pitchFamily="34" charset="0"/>
              <a:buChar char="•"/>
              <a:defRPr/>
            </a:pPr>
            <a:r>
              <a:rPr lang="en-US" sz="2000" b="1" dirty="0"/>
              <a:t>conciseness (?)</a:t>
            </a:r>
          </a:p>
          <a:p>
            <a:pPr marL="342900" indent="-342900">
              <a:buFont typeface="Arial" panose="020B0604020202020204" pitchFamily="34" charset="0"/>
              <a:buChar char="•"/>
              <a:defRPr/>
            </a:pPr>
            <a:r>
              <a:rPr lang="en-US" sz="2000" b="1" dirty="0"/>
              <a:t>stability</a:t>
            </a:r>
          </a:p>
          <a:p>
            <a:pPr marL="342900" indent="-342900">
              <a:buFont typeface="Arial" panose="020B0604020202020204" pitchFamily="34" charset="0"/>
              <a:buChar char="•"/>
              <a:defRPr/>
            </a:pPr>
            <a:r>
              <a:rPr lang="en-US" sz="2000" b="1" dirty="0"/>
              <a:t>consistency</a:t>
            </a:r>
          </a:p>
          <a:p>
            <a:pPr marL="342900" indent="-342900">
              <a:buFont typeface="Arial" panose="020B0604020202020204" pitchFamily="34" charset="0"/>
              <a:buChar char="•"/>
              <a:defRPr/>
            </a:pPr>
            <a:r>
              <a:rPr lang="en-US" sz="2000" b="1" dirty="0"/>
              <a:t>NATO official languages</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solidFill>
                  <a:schemeClr val="tx2"/>
                </a:solidFill>
                <a:latin typeface="+mj-lt"/>
              </a:rPr>
              <a:t>Term </a:t>
            </a:r>
            <a:r>
              <a:rPr lang="sv-SE" altLang="sv-SE" sz="3200" b="1" dirty="0" err="1">
                <a:solidFill>
                  <a:schemeClr val="tx2"/>
                </a:solidFill>
                <a:latin typeface="+mj-lt"/>
              </a:rPr>
              <a:t>principles</a:t>
            </a:r>
            <a:endParaRPr lang="sv-SE" altLang="sv-SE" sz="3200" b="1" dirty="0">
              <a:solidFill>
                <a:schemeClr val="tx2"/>
              </a:solidFill>
              <a:latin typeface="+mj-lt"/>
            </a:endParaRPr>
          </a:p>
        </p:txBody>
      </p:sp>
    </p:spTree>
    <p:extLst>
      <p:ext uri="{BB962C8B-B14F-4D97-AF65-F5344CB8AC3E}">
        <p14:creationId xmlns:p14="http://schemas.microsoft.com/office/powerpoint/2010/main" val="14518748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5" y="1307842"/>
            <a:ext cx="9256712" cy="3724096"/>
          </a:xfrm>
          <a:prstGeom prst="rect">
            <a:avLst/>
          </a:prstGeom>
          <a:noFill/>
          <a:ln>
            <a:noFill/>
          </a:ln>
          <a:effectLst/>
        </p:spPr>
        <p:txBody>
          <a:bodyPr wrap="square">
            <a:spAutoFit/>
          </a:bodyPr>
          <a:lstStyle/>
          <a:p>
            <a:pPr>
              <a:defRPr/>
            </a:pPr>
            <a:r>
              <a:rPr lang="en-US" sz="2000" dirty="0"/>
              <a:t>1. </a:t>
            </a:r>
            <a:r>
              <a:rPr lang="en-US" sz="2000" b="1" dirty="0"/>
              <a:t>military</a:t>
            </a:r>
            <a:r>
              <a:rPr lang="en-US" sz="2000" dirty="0"/>
              <a:t> – also called </a:t>
            </a:r>
            <a:r>
              <a:rPr lang="en-US" sz="2000" b="1" dirty="0"/>
              <a:t>special terminology </a:t>
            </a:r>
            <a:r>
              <a:rPr lang="en-US" sz="2000" dirty="0"/>
              <a:t>as defined by the NATO Glossary, used mainly in a military context (e.g. military, command, peace, war, target, tactical, combat, weapon, NATO);</a:t>
            </a:r>
          </a:p>
          <a:p>
            <a:pPr>
              <a:defRPr/>
            </a:pPr>
            <a:endParaRPr lang="en-US" sz="2000" dirty="0"/>
          </a:p>
          <a:p>
            <a:pPr>
              <a:defRPr/>
            </a:pPr>
            <a:r>
              <a:rPr lang="en-US" sz="2000" dirty="0"/>
              <a:t>2. </a:t>
            </a:r>
            <a:r>
              <a:rPr lang="en-US" sz="2000" b="1" dirty="0"/>
              <a:t>scientific-technical </a:t>
            </a:r>
            <a:r>
              <a:rPr lang="en-US" sz="2000" dirty="0"/>
              <a:t>– also referred to as “</a:t>
            </a:r>
            <a:r>
              <a:rPr lang="en-US" sz="2000" b="1" dirty="0"/>
              <a:t>general military terminology of </a:t>
            </a:r>
            <a:r>
              <a:rPr lang="en-US" sz="2000" b="1" dirty="0" err="1"/>
              <a:t>specialised</a:t>
            </a:r>
            <a:r>
              <a:rPr lang="en-US" sz="2000" b="1" dirty="0"/>
              <a:t> military meaning</a:t>
            </a:r>
            <a:r>
              <a:rPr lang="en-US" sz="2000" dirty="0"/>
              <a:t>” which are used in other scientific fields</a:t>
            </a:r>
          </a:p>
          <a:p>
            <a:pPr>
              <a:defRPr/>
            </a:pPr>
            <a:r>
              <a:rPr lang="en-US" sz="2000" dirty="0"/>
              <a:t>(e.g. air, operation, mine, force, nuclear, system, radio, intelligence);</a:t>
            </a:r>
          </a:p>
          <a:p>
            <a:pPr>
              <a:defRPr/>
            </a:pPr>
            <a:endParaRPr lang="en-US" sz="2000" dirty="0"/>
          </a:p>
          <a:p>
            <a:pPr>
              <a:defRPr/>
            </a:pPr>
            <a:r>
              <a:rPr lang="en-US" sz="2000" dirty="0"/>
              <a:t>3. </a:t>
            </a:r>
            <a:r>
              <a:rPr lang="en-US" sz="2000" b="1" dirty="0"/>
              <a:t>general</a:t>
            </a:r>
            <a:r>
              <a:rPr lang="en-US" sz="2000" dirty="0"/>
              <a:t> – with </a:t>
            </a:r>
            <a:r>
              <a:rPr lang="en-US" sz="2000" dirty="0" err="1"/>
              <a:t>specialised</a:t>
            </a:r>
            <a:r>
              <a:rPr lang="en-US" sz="2000" dirty="0"/>
              <a:t> military usage as a result of </a:t>
            </a:r>
            <a:r>
              <a:rPr lang="en-US" sz="2000" dirty="0" err="1"/>
              <a:t>terminologisation</a:t>
            </a:r>
            <a:r>
              <a:rPr lang="en-US" sz="2000" dirty="0"/>
              <a:t> (e.g. fire, control, area, point, support, safe, plan).</a:t>
            </a:r>
          </a:p>
          <a:p>
            <a:pPr>
              <a:defRPr/>
            </a:pPr>
            <a:endParaRPr lang="en-US" sz="2000" b="1" dirty="0"/>
          </a:p>
          <a:p>
            <a:pPr algn="r">
              <a:defRPr/>
            </a:pPr>
            <a:r>
              <a:rPr lang="en-US" sz="1600" b="1" dirty="0"/>
              <a:t>[Georgieva, 2021]</a:t>
            </a:r>
            <a:endParaRPr lang="sv-SE" sz="1600" dirty="0"/>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8411599" cy="535531"/>
          </a:xfrm>
          <a:prstGeom prst="rect">
            <a:avLst/>
          </a:prstGeom>
        </p:spPr>
        <p:txBody>
          <a:bodyPr vert="horz" lIns="0" tIns="0" rIns="0" bIns="0" rtlCol="0" anchor="b">
            <a:noAutofit/>
          </a:bodyPr>
          <a:lstStyle/>
          <a:p>
            <a:pPr>
              <a:lnSpc>
                <a:spcPct val="90000"/>
              </a:lnSpc>
              <a:spcBef>
                <a:spcPct val="0"/>
              </a:spcBef>
            </a:pPr>
            <a:r>
              <a:rPr lang="sv-SE" altLang="sv-SE" sz="3200" b="1" dirty="0" err="1">
                <a:solidFill>
                  <a:schemeClr val="tx2"/>
                </a:solidFill>
                <a:latin typeface="+mj-lt"/>
              </a:rPr>
              <a:t>Types</a:t>
            </a:r>
            <a:r>
              <a:rPr lang="sv-SE" altLang="sv-SE" sz="3200" b="1" dirty="0">
                <a:solidFill>
                  <a:schemeClr val="tx2"/>
                </a:solidFill>
                <a:latin typeface="+mj-lt"/>
              </a:rPr>
              <a:t> of terminology</a:t>
            </a:r>
          </a:p>
        </p:txBody>
      </p:sp>
    </p:spTree>
    <p:extLst>
      <p:ext uri="{BB962C8B-B14F-4D97-AF65-F5344CB8AC3E}">
        <p14:creationId xmlns:p14="http://schemas.microsoft.com/office/powerpoint/2010/main" val="427556994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9076" y="541241"/>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Inclusion</a:t>
            </a:r>
            <a:r>
              <a:rPr lang="sv-SE" altLang="sv-SE" sz="3200" b="1" dirty="0">
                <a:latin typeface="+mj-lt"/>
              </a:rPr>
              <a:t> </a:t>
            </a:r>
            <a:r>
              <a:rPr lang="sv-SE" altLang="sv-SE" sz="3200" b="1" dirty="0" err="1">
                <a:latin typeface="+mj-lt"/>
              </a:rPr>
              <a:t>criteris</a:t>
            </a:r>
            <a:r>
              <a:rPr lang="sv-SE" altLang="sv-SE" sz="3200" b="1" dirty="0">
                <a:latin typeface="+mj-lt"/>
              </a:rPr>
              <a:t> (</a:t>
            </a:r>
            <a:r>
              <a:rPr lang="sv-SE" altLang="sv-SE" sz="3200" b="1" dirty="0" err="1">
                <a:latin typeface="+mj-lt"/>
              </a:rPr>
              <a:t>DoD</a:t>
            </a:r>
            <a:r>
              <a:rPr lang="sv-SE" altLang="sv-SE" sz="3200" b="1" dirty="0">
                <a:latin typeface="+mj-lt"/>
              </a:rPr>
              <a:t>)</a:t>
            </a:r>
          </a:p>
        </p:txBody>
      </p:sp>
      <p:pic>
        <p:nvPicPr>
          <p:cNvPr id="20482" name="Picture 2" descr="Table. Nineteen Criteria for Inclusion in the DOD Dictionary">
            <a:extLst>
              <a:ext uri="{FF2B5EF4-FFF2-40B4-BE49-F238E27FC236}">
                <a16:creationId xmlns:a16="http://schemas.microsoft.com/office/drawing/2014/main" id="{4A2345D8-D560-414A-30DF-24DD0896A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1153379"/>
            <a:ext cx="6181571" cy="5434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0390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a:extLst>
              <a:ext uri="{FF2B5EF4-FFF2-40B4-BE49-F238E27FC236}">
                <a16:creationId xmlns:a16="http://schemas.microsoft.com/office/drawing/2014/main" id="{1BF06817-DD65-6B5D-0682-16F943159760}"/>
              </a:ext>
            </a:extLst>
          </p:cNvPr>
          <p:cNvSpPr txBox="1">
            <a:spLocks noChangeArrowheads="1"/>
          </p:cNvSpPr>
          <p:nvPr/>
        </p:nvSpPr>
        <p:spPr bwMode="auto">
          <a:xfrm>
            <a:off x="1367689" y="1690062"/>
            <a:ext cx="926538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buClr>
                <a:schemeClr val="tx1"/>
              </a:buClr>
              <a:buSzPct val="120000"/>
            </a:pPr>
            <a:r>
              <a:rPr lang="en-US" altLang="sv-SE" sz="2000" b="1" dirty="0">
                <a:latin typeface="+mj-lt"/>
              </a:rPr>
              <a:t>terminology</a:t>
            </a:r>
          </a:p>
          <a:p>
            <a:pPr>
              <a:buClr>
                <a:schemeClr val="tx1"/>
              </a:buClr>
              <a:buSzPct val="120000"/>
            </a:pPr>
            <a:r>
              <a:rPr lang="en-US" altLang="sv-SE" sz="2000" dirty="0">
                <a:latin typeface="+mj-lt"/>
              </a:rPr>
              <a:t>set of designations belonging to one special language</a:t>
            </a:r>
          </a:p>
          <a:p>
            <a:pPr algn="r">
              <a:buClr>
                <a:schemeClr val="tx1"/>
              </a:buClr>
              <a:buSzPct val="120000"/>
            </a:pPr>
            <a:r>
              <a:rPr lang="en-US" altLang="sv-SE" sz="2000" dirty="0">
                <a:latin typeface="+mj-lt"/>
              </a:rPr>
              <a:t>										[ISO 1087‑1:2000]</a:t>
            </a:r>
          </a:p>
          <a:p>
            <a:pPr>
              <a:buClr>
                <a:schemeClr val="tx1"/>
              </a:buClr>
              <a:buSzPct val="120000"/>
            </a:pPr>
            <a:endParaRPr lang="en-US" altLang="sv-SE" sz="2000" dirty="0">
              <a:latin typeface="+mj-lt"/>
            </a:endParaRPr>
          </a:p>
          <a:p>
            <a:pPr>
              <a:buClr>
                <a:schemeClr val="tx1"/>
              </a:buClr>
              <a:buSzPct val="120000"/>
            </a:pPr>
            <a:r>
              <a:rPr lang="en-US" altLang="sv-SE" sz="2000" b="1" dirty="0">
                <a:latin typeface="+mj-lt"/>
              </a:rPr>
              <a:t>terminology</a:t>
            </a:r>
          </a:p>
          <a:p>
            <a:pPr>
              <a:buClr>
                <a:schemeClr val="tx1"/>
              </a:buClr>
              <a:buSzPct val="120000"/>
            </a:pPr>
            <a:r>
              <a:rPr lang="en-US" altLang="sv-SE" sz="2000" dirty="0">
                <a:latin typeface="+mj-lt"/>
              </a:rPr>
              <a:t>any organized set of codes, including the entities commonly referred to as "code sets", "ontologies", "vocabularies", "classification systems", etc.</a:t>
            </a:r>
          </a:p>
          <a:p>
            <a:pPr algn="r">
              <a:buClr>
                <a:schemeClr val="tx1"/>
              </a:buClr>
              <a:buSzPct val="120000"/>
            </a:pPr>
            <a:r>
              <a:rPr lang="en-US" altLang="sv-SE" sz="2000" dirty="0">
                <a:latin typeface="+mj-lt"/>
              </a:rPr>
              <a:t>									[ISO/HL7 27951:2009]</a:t>
            </a:r>
          </a:p>
        </p:txBody>
      </p:sp>
      <p:sp>
        <p:nvSpPr>
          <p:cNvPr id="76803" name="Text Box 3">
            <a:extLst>
              <a:ext uri="{FF2B5EF4-FFF2-40B4-BE49-F238E27FC236}">
                <a16:creationId xmlns:a16="http://schemas.microsoft.com/office/drawing/2014/main" id="{7A8C50F8-74DD-7972-889B-4E0CACFF98A5}"/>
              </a:ext>
            </a:extLst>
          </p:cNvPr>
          <p:cNvSpPr txBox="1">
            <a:spLocks noChangeArrowheads="1"/>
          </p:cNvSpPr>
          <p:nvPr/>
        </p:nvSpPr>
        <p:spPr bwMode="auto">
          <a:xfrm>
            <a:off x="-1392238" y="2811463"/>
            <a:ext cx="130016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3600">
                <a:solidFill>
                  <a:srgbClr val="EAEAEA"/>
                </a:solidFill>
              </a:rPr>
              <a:t>17.1b</a:t>
            </a:r>
          </a:p>
        </p:txBody>
      </p:sp>
      <p:sp>
        <p:nvSpPr>
          <p:cNvPr id="76804" name="Rectangle 2">
            <a:extLst>
              <a:ext uri="{FF2B5EF4-FFF2-40B4-BE49-F238E27FC236}">
                <a16:creationId xmlns:a16="http://schemas.microsoft.com/office/drawing/2014/main" id="{8E6B86BF-100C-FA9B-EC2E-B4BA9F5660D8}"/>
              </a:ext>
            </a:extLst>
          </p:cNvPr>
          <p:cNvSpPr>
            <a:spLocks noChangeArrowheads="1"/>
          </p:cNvSpPr>
          <p:nvPr/>
        </p:nvSpPr>
        <p:spPr bwMode="auto">
          <a:xfrm>
            <a:off x="1367689" y="397427"/>
            <a:ext cx="643661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3200" b="1" dirty="0" err="1">
                <a:latin typeface="+mj-lt"/>
              </a:rPr>
              <a:t>Varying</a:t>
            </a:r>
            <a:r>
              <a:rPr lang="sv-SE" altLang="sv-SE" sz="3200" b="1" dirty="0">
                <a:latin typeface="+mj-lt"/>
              </a:rPr>
              <a:t> </a:t>
            </a:r>
            <a:r>
              <a:rPr lang="sv-SE" altLang="sv-SE" sz="3200" b="1" dirty="0" err="1">
                <a:latin typeface="+mj-lt"/>
              </a:rPr>
              <a:t>views</a:t>
            </a:r>
            <a:r>
              <a:rPr lang="sv-SE" altLang="sv-SE" sz="3200" b="1" dirty="0">
                <a:latin typeface="+mj-lt"/>
              </a:rPr>
              <a:t> on terminology</a:t>
            </a:r>
            <a:endParaRPr lang="sv-SE" altLang="sv-SE" sz="3200" dirty="0">
              <a:solidFill>
                <a:schemeClr val="tx2"/>
              </a:solidFill>
              <a:latin typeface="+mj-lt"/>
            </a:endParaRPr>
          </a:p>
        </p:txBody>
      </p:sp>
    </p:spTree>
    <p:extLst>
      <p:ext uri="{BB962C8B-B14F-4D97-AF65-F5344CB8AC3E}">
        <p14:creationId xmlns:p14="http://schemas.microsoft.com/office/powerpoint/2010/main" val="251523067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a:extLst>
              <a:ext uri="{FF2B5EF4-FFF2-40B4-BE49-F238E27FC236}">
                <a16:creationId xmlns:a16="http://schemas.microsoft.com/office/drawing/2014/main" id="{ED2637D0-9377-86F0-7EFA-1B2E6FFE1696}"/>
              </a:ext>
            </a:extLst>
          </p:cNvPr>
          <p:cNvSpPr txBox="1">
            <a:spLocks noChangeArrowheads="1"/>
          </p:cNvSpPr>
          <p:nvPr/>
        </p:nvSpPr>
        <p:spPr bwMode="auto">
          <a:xfrm>
            <a:off x="-1044575" y="2965450"/>
            <a:ext cx="10223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r>
              <a:rPr lang="sv-SE" altLang="sv-SE" sz="2700">
                <a:solidFill>
                  <a:srgbClr val="EAEAEA"/>
                </a:solidFill>
              </a:rPr>
              <a:t>17.1b</a:t>
            </a:r>
          </a:p>
        </p:txBody>
      </p:sp>
      <p:pic>
        <p:nvPicPr>
          <p:cNvPr id="48131" name="Bildobjekt 3">
            <a:extLst>
              <a:ext uri="{FF2B5EF4-FFF2-40B4-BE49-F238E27FC236}">
                <a16:creationId xmlns:a16="http://schemas.microsoft.com/office/drawing/2014/main" id="{9F23C187-E63C-4FC8-DC24-555F5CA72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1455739"/>
            <a:ext cx="67754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2613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2246769"/>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more complexity with more languages</a:t>
            </a:r>
          </a:p>
          <a:p>
            <a:pPr marL="800100" lvl="1" indent="-342900">
              <a:buFont typeface="Arial" panose="020B0604020202020204" pitchFamily="34" charset="0"/>
              <a:buChar char="•"/>
              <a:defRPr/>
            </a:pPr>
            <a:r>
              <a:rPr lang="en-US" sz="2000" b="1" dirty="0"/>
              <a:t>translation-oriented terminology work</a:t>
            </a:r>
          </a:p>
          <a:p>
            <a:pPr marL="800100" lvl="1" indent="-342900">
              <a:buFont typeface="Arial" panose="020B0604020202020204" pitchFamily="34" charset="0"/>
              <a:buChar char="•"/>
              <a:defRPr/>
            </a:pPr>
            <a:r>
              <a:rPr lang="en-US" sz="2000" b="1" dirty="0"/>
              <a:t>equivalence</a:t>
            </a:r>
          </a:p>
          <a:p>
            <a:pPr marL="800100" lvl="1" indent="-342900">
              <a:buFont typeface="Arial" panose="020B0604020202020204" pitchFamily="34" charset="0"/>
              <a:buChar char="•"/>
              <a:defRPr/>
            </a:pPr>
            <a:r>
              <a:rPr lang="en-US" sz="2000" b="1" dirty="0"/>
              <a:t>quality assessment of translation output</a:t>
            </a:r>
          </a:p>
          <a:p>
            <a:pPr marL="342900" indent="-342900">
              <a:buFont typeface="Arial" panose="020B0604020202020204" pitchFamily="34" charset="0"/>
              <a:buChar char="•"/>
              <a:defRPr/>
            </a:pPr>
            <a:r>
              <a:rPr lang="en-US" sz="2000" b="1" dirty="0"/>
              <a:t> NATO: English, French …</a:t>
            </a:r>
          </a:p>
          <a:p>
            <a:pPr marL="342900" indent="-342900">
              <a:buFont typeface="Arial" panose="020B0604020202020204" pitchFamily="34" charset="0"/>
              <a:buChar char="•"/>
              <a:defRPr/>
            </a:pPr>
            <a:r>
              <a:rPr lang="en-US" sz="2000" b="1" dirty="0"/>
              <a:t>… but NATO-terms also in member languages</a:t>
            </a:r>
          </a:p>
          <a:p>
            <a:pPr marL="800100" lvl="1" indent="-342900">
              <a:buFont typeface="Arial" panose="020B0604020202020204" pitchFamily="34" charset="0"/>
              <a:buChar char="•"/>
              <a:defRPr/>
            </a:pPr>
            <a:r>
              <a:rPr lang="en-US" sz="2000" b="1" dirty="0"/>
              <a:t>domain loss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solidFill>
                  <a:schemeClr val="tx2"/>
                </a:solidFill>
                <a:latin typeface="+mj-lt"/>
              </a:rPr>
              <a:t>Multilinguality</a:t>
            </a:r>
            <a:r>
              <a:rPr lang="sv-SE" altLang="sv-SE" sz="3200" b="1" dirty="0">
                <a:solidFill>
                  <a:schemeClr val="tx2"/>
                </a:solidFill>
                <a:latin typeface="+mj-lt"/>
              </a:rPr>
              <a:t> ...</a:t>
            </a:r>
          </a:p>
        </p:txBody>
      </p:sp>
    </p:spTree>
    <p:extLst>
      <p:ext uri="{BB962C8B-B14F-4D97-AF65-F5344CB8AC3E}">
        <p14:creationId xmlns:p14="http://schemas.microsoft.com/office/powerpoint/2010/main" val="39716296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2264390-4F7E-2BBF-6B36-79AC3FD00AB5}"/>
              </a:ext>
            </a:extLst>
          </p:cNvPr>
          <p:cNvSpPr>
            <a:spLocks noChangeArrowheads="1"/>
          </p:cNvSpPr>
          <p:nvPr/>
        </p:nvSpPr>
        <p:spPr bwMode="auto">
          <a:xfrm>
            <a:off x="4239180" y="1244983"/>
            <a:ext cx="7952820" cy="4708981"/>
          </a:xfrm>
          <a:prstGeom prst="rect">
            <a:avLst/>
          </a:prstGeom>
          <a:noFill/>
          <a:ln>
            <a:noFill/>
          </a:ln>
          <a:effectLst/>
        </p:spPr>
        <p:txBody>
          <a:bodyPr wrap="square">
            <a:spAutoFit/>
          </a:bodyPr>
          <a:lstStyle>
            <a:lvl1pPr marL="381000" indent="-381000" defTabSz="190500">
              <a:defRPr sz="2400">
                <a:solidFill>
                  <a:schemeClr val="tx1"/>
                </a:solidFill>
                <a:latin typeface="Arial" pitchFamily="34" charset="0"/>
              </a:defRPr>
            </a:lvl1pPr>
            <a:lvl2pPr marL="571500" defTabSz="190500">
              <a:defRPr sz="2400">
                <a:solidFill>
                  <a:schemeClr val="tx1"/>
                </a:solidFill>
                <a:latin typeface="Arial" pitchFamily="34" charset="0"/>
              </a:defRPr>
            </a:lvl2pPr>
            <a:lvl3pPr defTabSz="190500">
              <a:defRPr sz="2400">
                <a:solidFill>
                  <a:schemeClr val="tx1"/>
                </a:solidFill>
                <a:latin typeface="Arial" pitchFamily="34" charset="0"/>
              </a:defRPr>
            </a:lvl3pPr>
            <a:lvl4pPr defTabSz="190500">
              <a:defRPr sz="2400">
                <a:solidFill>
                  <a:schemeClr val="tx1"/>
                </a:solidFill>
                <a:latin typeface="Arial" pitchFamily="34" charset="0"/>
              </a:defRPr>
            </a:lvl4pPr>
            <a:lvl5pPr defTabSz="190500">
              <a:defRPr sz="2400">
                <a:solidFill>
                  <a:schemeClr val="tx1"/>
                </a:solidFill>
                <a:latin typeface="Arial" pitchFamily="34" charset="0"/>
              </a:defRPr>
            </a:lvl5pPr>
            <a:lvl6pPr defTabSz="190500" eaLnBrk="0" fontAlgn="base" hangingPunct="0">
              <a:spcBef>
                <a:spcPct val="0"/>
              </a:spcBef>
              <a:spcAft>
                <a:spcPct val="0"/>
              </a:spcAft>
              <a:defRPr sz="2400">
                <a:solidFill>
                  <a:schemeClr val="tx1"/>
                </a:solidFill>
                <a:latin typeface="Arial" pitchFamily="34" charset="0"/>
              </a:defRPr>
            </a:lvl6pPr>
            <a:lvl7pPr defTabSz="190500" eaLnBrk="0" fontAlgn="base" hangingPunct="0">
              <a:spcBef>
                <a:spcPct val="0"/>
              </a:spcBef>
              <a:spcAft>
                <a:spcPct val="0"/>
              </a:spcAft>
              <a:defRPr sz="2400">
                <a:solidFill>
                  <a:schemeClr val="tx1"/>
                </a:solidFill>
                <a:latin typeface="Arial" pitchFamily="34" charset="0"/>
              </a:defRPr>
            </a:lvl7pPr>
            <a:lvl8pPr defTabSz="190500" eaLnBrk="0" fontAlgn="base" hangingPunct="0">
              <a:spcBef>
                <a:spcPct val="0"/>
              </a:spcBef>
              <a:spcAft>
                <a:spcPct val="0"/>
              </a:spcAft>
              <a:defRPr sz="2400">
                <a:solidFill>
                  <a:schemeClr val="tx1"/>
                </a:solidFill>
                <a:latin typeface="Arial" pitchFamily="34" charset="0"/>
              </a:defRPr>
            </a:lvl8pPr>
            <a:lvl9pPr defTabSz="190500" eaLnBrk="0" fontAlgn="base" hangingPunct="0">
              <a:spcBef>
                <a:spcPct val="0"/>
              </a:spcBef>
              <a:spcAft>
                <a:spcPct val="0"/>
              </a:spcAft>
              <a:defRPr sz="2400">
                <a:solidFill>
                  <a:schemeClr val="tx1"/>
                </a:solidFill>
                <a:latin typeface="Arial" pitchFamily="34" charset="0"/>
              </a:defRPr>
            </a:lvl9pPr>
          </a:lstStyle>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2001 Pre-Summit (Lisbon)</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2002 (Brussels)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2004 (Barcelona)</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2006 (Brussels)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2008 (Gatineau)</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1" i="0" u="none" strike="noStrike" kern="1200" cap="none" spc="0" normalizeH="0" baseline="0" noProof="0" dirty="0">
                <a:ln>
                  <a:noFill/>
                </a:ln>
                <a:solidFill>
                  <a:srgbClr val="FFC000"/>
                </a:solidFill>
                <a:effectLst/>
                <a:uLnTx/>
                <a:uFillTx/>
                <a:latin typeface="Bw Gradual" panose="00000500000000000000" pitchFamily="50" charset="0"/>
              </a:rPr>
              <a:t>2010 (Budapest) “Quality Matters”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2012 (Oslo): “Responsibility and Awareness”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2014 (Barcelona): “Social media”</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2016 (Luxembourg): ”Visions and Revisions”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2018 (</a:t>
            </a:r>
            <a:r>
              <a:rPr kumimoji="0" lang="en-US" altLang="sv-SE" sz="2000" b="0" i="0" u="none" strike="noStrike" kern="1200" cap="none" spc="0" normalizeH="0" baseline="0" noProof="0" dirty="0" err="1">
                <a:ln>
                  <a:noFill/>
                </a:ln>
                <a:solidFill>
                  <a:prstClr val="white"/>
                </a:solidFill>
                <a:effectLst/>
                <a:uLnTx/>
                <a:uFillTx/>
                <a:latin typeface="Bw Gradual" panose="00000500000000000000" pitchFamily="50" charset="0"/>
              </a:rPr>
              <a:t>Donostia</a:t>
            </a: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/San Sebastian): ”3M4Q: Making, Managing, Measuring Terminology. In pursuit of Quality”</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2021 (Dublin, online): “Terminology in Challenging Circumstances”</a:t>
            </a:r>
          </a:p>
          <a:p>
            <a:pPr marL="381000" marR="0" lvl="0" indent="-381000" algn="l" defTabSz="190500" rtl="0" eaLnBrk="1" fontAlgn="auto" latinLnBrk="0" hangingPunct="1">
              <a:lnSpc>
                <a:spcPct val="100000"/>
              </a:lnSpc>
              <a:spcBef>
                <a:spcPts val="0"/>
              </a:spcBef>
              <a:spcAft>
                <a:spcPts val="0"/>
              </a:spcAft>
              <a:buClrTx/>
              <a:buSzTx/>
              <a:buFontTx/>
              <a:buChar char="•"/>
              <a:tabLst/>
              <a:defRPr/>
            </a:pPr>
            <a:r>
              <a:rPr kumimoji="0" lang="en-US" altLang="sv-SE" sz="2000" b="0" i="0" u="none" strike="noStrike" kern="1200" cap="none" spc="0" normalizeH="0" baseline="0" noProof="0" dirty="0">
                <a:ln>
                  <a:noFill/>
                </a:ln>
                <a:solidFill>
                  <a:prstClr val="white"/>
                </a:solidFill>
                <a:effectLst/>
                <a:uLnTx/>
                <a:uFillTx/>
                <a:latin typeface="Bw Gradual" panose="00000500000000000000" pitchFamily="50" charset="0"/>
              </a:rPr>
              <a:t>2023 (Barcelona): “Terminology – Innovation and Sustainability”</a:t>
            </a:r>
          </a:p>
        </p:txBody>
      </p:sp>
      <p:sp>
        <p:nvSpPr>
          <p:cNvPr id="14339" name="Text Box 3">
            <a:extLst>
              <a:ext uri="{FF2B5EF4-FFF2-40B4-BE49-F238E27FC236}">
                <a16:creationId xmlns:a16="http://schemas.microsoft.com/office/drawing/2014/main" id="{752574AF-72FB-AD6B-D47A-4E6A8F88AE3E}"/>
              </a:ext>
            </a:extLst>
          </p:cNvPr>
          <p:cNvSpPr txBox="1">
            <a:spLocks noChangeArrowheads="1"/>
          </p:cNvSpPr>
          <p:nvPr/>
        </p:nvSpPr>
        <p:spPr bwMode="auto">
          <a:xfrm>
            <a:off x="189614" y="230373"/>
            <a:ext cx="75438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ts val="500"/>
              </a:spcBef>
              <a:spcAft>
                <a:spcPts val="500"/>
              </a:spcAft>
              <a:buClrTx/>
              <a:buSzTx/>
              <a:buFontTx/>
              <a:buNone/>
              <a:tabLst/>
              <a:defRPr/>
            </a:pPr>
            <a:r>
              <a:rPr kumimoji="0" lang="sv-SE" altLang="sv-SE" sz="3200" b="0" i="0" u="none" strike="noStrike" kern="1200" cap="none" spc="0" normalizeH="0" baseline="0" noProof="0">
                <a:ln>
                  <a:noFill/>
                </a:ln>
                <a:effectLst/>
                <a:uLnTx/>
                <a:uFillTx/>
                <a:latin typeface="Bw Gradual" panose="00000500000000000000" pitchFamily="50" charset="0"/>
              </a:rPr>
              <a:t>Summits/Sommets</a:t>
            </a:r>
            <a:endParaRPr kumimoji="0" lang="sv-SE" altLang="sv-SE" sz="2400" b="0" i="1" u="none" strike="noStrike" kern="1200" cap="none" spc="0" normalizeH="0" baseline="0" noProof="0">
              <a:ln>
                <a:noFill/>
              </a:ln>
              <a:effectLst/>
              <a:uLnTx/>
              <a:uFillTx/>
              <a:latin typeface="Bw Gradual" panose="00000500000000000000" pitchFamily="50" charset="0"/>
            </a:endParaRPr>
          </a:p>
        </p:txBody>
      </p:sp>
    </p:spTree>
    <p:extLst>
      <p:ext uri="{BB962C8B-B14F-4D97-AF65-F5344CB8AC3E}">
        <p14:creationId xmlns:p14="http://schemas.microsoft.com/office/powerpoint/2010/main" val="72903344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3170099"/>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NATO: English and French </a:t>
            </a:r>
          </a:p>
          <a:p>
            <a:pPr marL="342900" indent="-342900">
              <a:buFont typeface="Arial" panose="020B0604020202020204" pitchFamily="34" charset="0"/>
              <a:buChar char="•"/>
              <a:defRPr/>
            </a:pPr>
            <a:r>
              <a:rPr lang="en-US" sz="2000" b="1" dirty="0"/>
              <a:t>members: national language – under the influence of English</a:t>
            </a:r>
          </a:p>
          <a:p>
            <a:pPr marL="342900" indent="-342900">
              <a:buFont typeface="Arial" panose="020B0604020202020204" pitchFamily="34" charset="0"/>
              <a:buChar char="•"/>
              <a:defRPr/>
            </a:pPr>
            <a:r>
              <a:rPr lang="en-US" sz="2000" b="1" dirty="0"/>
              <a:t> </a:t>
            </a:r>
          </a:p>
          <a:p>
            <a:pPr>
              <a:defRPr/>
            </a:pPr>
            <a:r>
              <a:rPr lang="en-US" sz="2000" b="1" dirty="0"/>
              <a:t> </a:t>
            </a:r>
          </a:p>
          <a:p>
            <a:pPr>
              <a:defRPr/>
            </a:pPr>
            <a:r>
              <a:rPr lang="en-US" sz="2000" b="1" dirty="0"/>
              <a:t>“All small languages risk being linguistically overpowered by English, especially in the dominant  technological fields, in which English has been acting as a lingua franca since the late 19th and the early 20</a:t>
            </a:r>
            <a:r>
              <a:rPr lang="en-US" sz="2000" b="1" baseline="30000" dirty="0"/>
              <a:t>th</a:t>
            </a:r>
            <a:r>
              <a:rPr lang="en-US" sz="2000" b="1" dirty="0"/>
              <a:t> centuries. As armed forces are also linked to different technological fields, raising awareness of terminology work is essential.” [</a:t>
            </a:r>
            <a:r>
              <a:rPr lang="en-US" sz="2000" b="1" dirty="0" err="1"/>
              <a:t>Hazler</a:t>
            </a:r>
            <a:r>
              <a:rPr lang="en-US" sz="2000" b="1" dirty="0"/>
              <a:t>, 2022]</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solidFill>
                  <a:schemeClr val="tx2"/>
                </a:solidFill>
                <a:latin typeface="+mj-lt"/>
              </a:rPr>
              <a:t>Domain</a:t>
            </a:r>
            <a:r>
              <a:rPr lang="sv-SE" altLang="sv-SE" sz="3200" b="1" dirty="0">
                <a:solidFill>
                  <a:schemeClr val="tx2"/>
                </a:solidFill>
                <a:latin typeface="+mj-lt"/>
              </a:rPr>
              <a:t> loss ...</a:t>
            </a:r>
          </a:p>
        </p:txBody>
      </p:sp>
    </p:spTree>
    <p:extLst>
      <p:ext uri="{BB962C8B-B14F-4D97-AF65-F5344CB8AC3E}">
        <p14:creationId xmlns:p14="http://schemas.microsoft.com/office/powerpoint/2010/main" val="240077958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kartta2">
            <a:extLst>
              <a:ext uri="{FF2B5EF4-FFF2-40B4-BE49-F238E27FC236}">
                <a16:creationId xmlns:a16="http://schemas.microsoft.com/office/drawing/2014/main" id="{86B3B2C2-FF98-9BE2-EA8C-9323EA00B41B}"/>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057400" y="1066801"/>
            <a:ext cx="775335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a:extLst>
              <a:ext uri="{FF2B5EF4-FFF2-40B4-BE49-F238E27FC236}">
                <a16:creationId xmlns:a16="http://schemas.microsoft.com/office/drawing/2014/main" id="{32829895-4A2C-341F-571A-4D5FA4388A4C}"/>
              </a:ext>
            </a:extLst>
          </p:cNvPr>
          <p:cNvSpPr txBox="1">
            <a:spLocks noChangeArrowheads="1"/>
          </p:cNvSpPr>
          <p:nvPr/>
        </p:nvSpPr>
        <p:spPr bwMode="auto">
          <a:xfrm>
            <a:off x="1338818" y="528675"/>
            <a:ext cx="7712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sz="1200">
                <a:solidFill>
                  <a:schemeClr val="bg1"/>
                </a:solidFill>
                <a:latin typeface="Tahoma" panose="020B0604030504040204" pitchFamily="34" charset="0"/>
                <a:cs typeface="Arial" panose="020B0604020202020204" pitchFamily="34" charset="0"/>
              </a:defRPr>
            </a:lvl1pPr>
            <a:lvl2pPr>
              <a:defRPr sz="1200">
                <a:solidFill>
                  <a:schemeClr val="bg1"/>
                </a:solidFill>
                <a:latin typeface="Tahoma" panose="020B0604030504040204" pitchFamily="34" charset="0"/>
                <a:cs typeface="Arial" panose="020B0604020202020204" pitchFamily="34" charset="0"/>
              </a:defRPr>
            </a:lvl2pPr>
            <a:lvl3pPr>
              <a:defRPr sz="1200">
                <a:solidFill>
                  <a:schemeClr val="bg1"/>
                </a:solidFill>
                <a:latin typeface="Tahoma" panose="020B0604030504040204" pitchFamily="34" charset="0"/>
                <a:cs typeface="Arial" panose="020B0604020202020204" pitchFamily="34" charset="0"/>
              </a:defRPr>
            </a:lvl3pPr>
            <a:lvl4pPr>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r>
              <a:rPr lang="sv-SE" altLang="sv-SE" sz="3200" b="1" dirty="0" err="1">
                <a:solidFill>
                  <a:schemeClr val="tx1"/>
                </a:solidFill>
                <a:latin typeface="+mj-lt"/>
                <a:cs typeface="Tahoma" panose="020B0604030504040204" pitchFamily="34" charset="0"/>
              </a:rPr>
              <a:t>Discussed</a:t>
            </a:r>
            <a:r>
              <a:rPr lang="sv-SE" altLang="sv-SE" sz="3200" b="1" dirty="0">
                <a:solidFill>
                  <a:schemeClr val="tx1"/>
                </a:solidFill>
                <a:latin typeface="+mj-lt"/>
                <a:cs typeface="Tahoma" panose="020B0604030504040204" pitchFamily="34" charset="0"/>
              </a:rPr>
              <a:t> </a:t>
            </a:r>
            <a:r>
              <a:rPr lang="sv-SE" altLang="sv-SE" sz="3200" b="1" dirty="0" err="1">
                <a:solidFill>
                  <a:schemeClr val="tx1"/>
                </a:solidFill>
                <a:latin typeface="+mj-lt"/>
                <a:cs typeface="Tahoma" panose="020B0604030504040204" pitchFamily="34" charset="0"/>
              </a:rPr>
              <a:t>again</a:t>
            </a:r>
            <a:r>
              <a:rPr lang="sv-SE" altLang="sv-SE" sz="3200" b="1" dirty="0">
                <a:solidFill>
                  <a:schemeClr val="tx1"/>
                </a:solidFill>
                <a:latin typeface="+mj-lt"/>
                <a:cs typeface="Tahoma" panose="020B0604030504040204" pitchFamily="34" charset="0"/>
              </a:rPr>
              <a:t> ...</a:t>
            </a:r>
          </a:p>
        </p:txBody>
      </p:sp>
      <p:pic>
        <p:nvPicPr>
          <p:cNvPr id="102404" name="Picture 4" descr="omslag_engelskanisverige_liten">
            <a:extLst>
              <a:ext uri="{FF2B5EF4-FFF2-40B4-BE49-F238E27FC236}">
                <a16:creationId xmlns:a16="http://schemas.microsoft.com/office/drawing/2014/main" id="{9C0B1E8E-85AE-5A64-49BB-CC2EBEB9E9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538" y="3295650"/>
            <a:ext cx="14144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omslag_hotochtillgång_liten">
            <a:extLst>
              <a:ext uri="{FF2B5EF4-FFF2-40B4-BE49-F238E27FC236}">
                <a16:creationId xmlns:a16="http://schemas.microsoft.com/office/drawing/2014/main" id="{E72FA3EC-C256-BB4D-088B-33A2A8381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5338" y="990600"/>
            <a:ext cx="14906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omslag_målimun_liten">
            <a:extLst>
              <a:ext uri="{FF2B5EF4-FFF2-40B4-BE49-F238E27FC236}">
                <a16:creationId xmlns:a16="http://schemas.microsoft.com/office/drawing/2014/main" id="{C5BCF26E-102B-F876-4DE6-2E5B88C779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714" y="3325813"/>
            <a:ext cx="14446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omslag_språkikunnskapssamfunnet_liten">
            <a:extLst>
              <a:ext uri="{FF2B5EF4-FFF2-40B4-BE49-F238E27FC236}">
                <a16:creationId xmlns:a16="http://schemas.microsoft.com/office/drawing/2014/main" id="{99232362-10ED-4AD1-3210-1247FA6DA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5089" y="990600"/>
            <a:ext cx="15509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descr="status">
            <a:extLst>
              <a:ext uri="{FF2B5EF4-FFF2-40B4-BE49-F238E27FC236}">
                <a16:creationId xmlns:a16="http://schemas.microsoft.com/office/drawing/2014/main" id="{2841B1E5-165C-04F2-04FC-DFE5C5CAFB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2726" y="3382963"/>
            <a:ext cx="20732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9" descr="heidemann">
            <a:extLst>
              <a:ext uri="{FF2B5EF4-FFF2-40B4-BE49-F238E27FC236}">
                <a16:creationId xmlns:a16="http://schemas.microsoft.com/office/drawing/2014/main" id="{7FE18B7E-5322-068B-5B2B-33CD6F286C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8975" y="3370263"/>
            <a:ext cx="18732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Rectangle 9">
            <a:extLst>
              <a:ext uri="{FF2B5EF4-FFF2-40B4-BE49-F238E27FC236}">
                <a16:creationId xmlns:a16="http://schemas.microsoft.com/office/drawing/2014/main" id="{E5186939-8FE9-029E-8D54-DE60DAFAD366}"/>
              </a:ext>
            </a:extLst>
          </p:cNvPr>
          <p:cNvSpPr>
            <a:spLocks noChangeArrowheads="1"/>
          </p:cNvSpPr>
          <p:nvPr/>
        </p:nvSpPr>
        <p:spPr bwMode="auto">
          <a:xfrm>
            <a:off x="2762250" y="1752600"/>
            <a:ext cx="653415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84163" indent="-284163">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1pPr>
            <a:lvl2pP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2pPr>
            <a:lvl3pP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3pPr>
            <a:lvl4pP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4pPr>
            <a:lvl5pP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defRPr sz="1200">
                <a:solidFill>
                  <a:schemeClr val="bg1"/>
                </a:solidFill>
                <a:latin typeface="Tahoma" panose="020B0604030504040204" pitchFamily="34" charset="0"/>
                <a:cs typeface="Arial" panose="020B0604020202020204" pitchFamily="34" charset="0"/>
              </a:defRPr>
            </a:lvl9pPr>
          </a:lstStyle>
          <a:p>
            <a:pPr>
              <a:spcBef>
                <a:spcPts val="600"/>
              </a:spcBef>
              <a:buClr>
                <a:srgbClr val="000000"/>
              </a:buClr>
              <a:buSzPct val="120000"/>
              <a:buFont typeface="Tahoma" panose="020B0604030504040204" pitchFamily="34" charset="0"/>
              <a:buChar char="·"/>
            </a:pPr>
            <a:r>
              <a:rPr lang="sv-SE" altLang="sv-SE" sz="2400" dirty="0" err="1">
                <a:solidFill>
                  <a:srgbClr val="000000"/>
                </a:solidFill>
                <a:latin typeface="+mj-lt"/>
                <a:cs typeface="Tahoma" panose="020B0604030504040204" pitchFamily="34" charset="0"/>
              </a:rPr>
              <a:t>loan</a:t>
            </a:r>
            <a:r>
              <a:rPr lang="sv-SE" altLang="sv-SE" sz="2400" dirty="0">
                <a:solidFill>
                  <a:srgbClr val="000000"/>
                </a:solidFill>
                <a:latin typeface="+mj-lt"/>
                <a:cs typeface="Tahoma" panose="020B0604030504040204" pitchFamily="34" charset="0"/>
              </a:rPr>
              <a:t> </a:t>
            </a:r>
            <a:r>
              <a:rPr lang="sv-SE" altLang="sv-SE" sz="2400" dirty="0" err="1">
                <a:solidFill>
                  <a:srgbClr val="000000"/>
                </a:solidFill>
                <a:latin typeface="+mj-lt"/>
                <a:cs typeface="Tahoma" panose="020B0604030504040204" pitchFamily="34" charset="0"/>
              </a:rPr>
              <a:t>words</a:t>
            </a:r>
            <a:endParaRPr lang="sv-SE" altLang="sv-SE" sz="2400" dirty="0">
              <a:solidFill>
                <a:srgbClr val="000000"/>
              </a:solidFill>
              <a:latin typeface="+mj-lt"/>
              <a:cs typeface="Tahoma" panose="020B0604030504040204" pitchFamily="34" charset="0"/>
            </a:endParaRPr>
          </a:p>
          <a:p>
            <a:pPr>
              <a:spcBef>
                <a:spcPts val="600"/>
              </a:spcBef>
              <a:buClr>
                <a:srgbClr val="000000"/>
              </a:buClr>
              <a:buSzPct val="120000"/>
              <a:buFont typeface="Tahoma" panose="020B0604030504040204" pitchFamily="34" charset="0"/>
              <a:buChar char="·"/>
            </a:pPr>
            <a:r>
              <a:rPr lang="sv-SE" altLang="sv-SE" sz="2400" dirty="0" err="1">
                <a:solidFill>
                  <a:srgbClr val="000000"/>
                </a:solidFill>
                <a:latin typeface="+mj-lt"/>
                <a:cs typeface="Tahoma" panose="020B0604030504040204" pitchFamily="34" charset="0"/>
              </a:rPr>
              <a:t>code</a:t>
            </a:r>
            <a:r>
              <a:rPr lang="sv-SE" altLang="sv-SE" sz="2400" dirty="0">
                <a:solidFill>
                  <a:srgbClr val="000000"/>
                </a:solidFill>
                <a:latin typeface="+mj-lt"/>
                <a:cs typeface="Tahoma" panose="020B0604030504040204" pitchFamily="34" charset="0"/>
              </a:rPr>
              <a:t> </a:t>
            </a:r>
            <a:r>
              <a:rPr lang="sv-SE" altLang="sv-SE" sz="2400" dirty="0" err="1">
                <a:solidFill>
                  <a:srgbClr val="000000"/>
                </a:solidFill>
                <a:latin typeface="+mj-lt"/>
                <a:cs typeface="Tahoma" panose="020B0604030504040204" pitchFamily="34" charset="0"/>
              </a:rPr>
              <a:t>switching</a:t>
            </a:r>
            <a:endParaRPr lang="sv-SE" altLang="sv-SE" sz="2400" dirty="0">
              <a:solidFill>
                <a:srgbClr val="000000"/>
              </a:solidFill>
              <a:latin typeface="+mj-lt"/>
              <a:cs typeface="Tahoma" panose="020B0604030504040204" pitchFamily="34" charset="0"/>
            </a:endParaRPr>
          </a:p>
          <a:p>
            <a:pPr>
              <a:spcBef>
                <a:spcPts val="600"/>
              </a:spcBef>
              <a:buClr>
                <a:srgbClr val="000000"/>
              </a:buClr>
              <a:buSzPct val="120000"/>
              <a:buFont typeface="Tahoma" panose="020B0604030504040204" pitchFamily="34" charset="0"/>
              <a:buChar char="·"/>
            </a:pPr>
            <a:r>
              <a:rPr lang="sv-SE" altLang="sv-SE" sz="2400" b="1" dirty="0" err="1">
                <a:solidFill>
                  <a:srgbClr val="000000"/>
                </a:solidFill>
                <a:latin typeface="+mj-lt"/>
                <a:cs typeface="Tahoma" panose="020B0604030504040204" pitchFamily="34" charset="0"/>
              </a:rPr>
              <a:t>domain</a:t>
            </a:r>
            <a:r>
              <a:rPr lang="sv-SE" altLang="sv-SE" sz="2400" b="1" dirty="0">
                <a:solidFill>
                  <a:srgbClr val="000000"/>
                </a:solidFill>
                <a:latin typeface="+mj-lt"/>
                <a:cs typeface="Tahoma" panose="020B0604030504040204" pitchFamily="34" charset="0"/>
              </a:rPr>
              <a:t> loss</a:t>
            </a:r>
          </a:p>
        </p:txBody>
      </p:sp>
      <p:pic>
        <p:nvPicPr>
          <p:cNvPr id="3" name="Bildobjekt 2">
            <a:extLst>
              <a:ext uri="{FF2B5EF4-FFF2-40B4-BE49-F238E27FC236}">
                <a16:creationId xmlns:a16="http://schemas.microsoft.com/office/drawing/2014/main" id="{3DBAC2AB-3B47-11E1-3B0F-9CB3FB75198D}"/>
              </a:ext>
            </a:extLst>
          </p:cNvPr>
          <p:cNvPicPr>
            <a:picLocks noChangeAspect="1"/>
          </p:cNvPicPr>
          <p:nvPr/>
        </p:nvPicPr>
        <p:blipFill>
          <a:blip r:embed="rId10"/>
          <a:stretch>
            <a:fillRect/>
          </a:stretch>
        </p:blipFill>
        <p:spPr>
          <a:xfrm>
            <a:off x="5865814" y="1500188"/>
            <a:ext cx="3400425" cy="4470400"/>
          </a:xfrm>
          <a:prstGeom prst="rect">
            <a:avLst/>
          </a:prstGeom>
          <a:ln>
            <a:noFill/>
          </a:ln>
          <a:effectLst>
            <a:outerShdw blurRad="292100" dist="139700" dir="2700000" algn="tl" rotWithShape="0">
              <a:srgbClr val="333333">
                <a:alpha val="65000"/>
              </a:srgbClr>
            </a:outerShdw>
          </a:effectLst>
        </p:spPr>
      </p:pic>
      <p:pic>
        <p:nvPicPr>
          <p:cNvPr id="99332" name="Picture 4" descr="På engelska förstår jag ungefär : om anglifieringen av svensk högre  utbildning - Ola Håkansson, Peter Svensson - Kartonnage (9789188419453) |  Bokus">
            <a:extLst>
              <a:ext uri="{FF2B5EF4-FFF2-40B4-BE49-F238E27FC236}">
                <a16:creationId xmlns:a16="http://schemas.microsoft.com/office/drawing/2014/main" id="{CBC9D7AA-DFBF-B14D-488A-4CC230B005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430" y="2834006"/>
            <a:ext cx="2408056" cy="374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294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a:extLst>
              <a:ext uri="{FF2B5EF4-FFF2-40B4-BE49-F238E27FC236}">
                <a16:creationId xmlns:a16="http://schemas.microsoft.com/office/drawing/2014/main" id="{545EB042-7173-F083-B75E-A5217E5A0AED}"/>
              </a:ext>
            </a:extLst>
          </p:cNvPr>
          <p:cNvSpPr txBox="1">
            <a:spLocks noChangeArrowheads="1"/>
          </p:cNvSpPr>
          <p:nvPr/>
        </p:nvSpPr>
        <p:spPr bwMode="auto">
          <a:xfrm>
            <a:off x="1355652" y="630866"/>
            <a:ext cx="7712075" cy="2374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2400" b="1">
                <a:solidFill>
                  <a:srgbClr val="000000"/>
                </a:solidFill>
                <a:latin typeface="+mj-lt"/>
              </a:rPr>
              <a:t>domain</a:t>
            </a:r>
          </a:p>
          <a:p>
            <a:pPr>
              <a:spcBef>
                <a:spcPts val="500"/>
              </a:spcBef>
              <a:spcAft>
                <a:spcPts val="500"/>
              </a:spcAft>
              <a:buSzPct val="100000"/>
            </a:pPr>
            <a:r>
              <a:rPr lang="sv-SE" altLang="sv-SE" sz="2400">
                <a:solidFill>
                  <a:srgbClr val="000000"/>
                </a:solidFill>
                <a:latin typeface="+mj-lt"/>
              </a:rPr>
              <a:t>group of language situations that share certain crucial features: the place, subject and aim of the linguistic exchange, the relationship of the speakers</a:t>
            </a:r>
            <a:br>
              <a:rPr lang="sv-SE" altLang="sv-SE" sz="2400">
                <a:solidFill>
                  <a:srgbClr val="000000"/>
                </a:solidFill>
                <a:latin typeface="+mj-lt"/>
              </a:rPr>
            </a:br>
            <a:r>
              <a:rPr lang="sv-SE" altLang="sv-SE" sz="2400">
                <a:solidFill>
                  <a:srgbClr val="000000"/>
                </a:solidFill>
                <a:latin typeface="+mj-lt"/>
              </a:rPr>
              <a:t>		Typical domains are school, court, the working 		life, the family, sport etc.</a:t>
            </a:r>
          </a:p>
        </p:txBody>
      </p:sp>
      <p:sp>
        <p:nvSpPr>
          <p:cNvPr id="104451" name="Rectangle 2">
            <a:extLst>
              <a:ext uri="{FF2B5EF4-FFF2-40B4-BE49-F238E27FC236}">
                <a16:creationId xmlns:a16="http://schemas.microsoft.com/office/drawing/2014/main" id="{3FA590D8-F45B-BC41-F0C6-E564D0352985}"/>
              </a:ext>
            </a:extLst>
          </p:cNvPr>
          <p:cNvSpPr>
            <a:spLocks noChangeArrowheads="1"/>
          </p:cNvSpPr>
          <p:nvPr/>
        </p:nvSpPr>
        <p:spPr bwMode="auto">
          <a:xfrm>
            <a:off x="1355651" y="3770941"/>
            <a:ext cx="739140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2400" b="1">
                <a:solidFill>
                  <a:srgbClr val="000000"/>
                </a:solidFill>
                <a:latin typeface="+mj-lt"/>
              </a:rPr>
              <a:t>domain loss</a:t>
            </a:r>
          </a:p>
          <a:p>
            <a:pPr eaLnBrk="1" hangingPunct="1">
              <a:buSzPct val="100000"/>
            </a:pPr>
            <a:r>
              <a:rPr lang="sv-SE" altLang="sv-SE" sz="2400">
                <a:solidFill>
                  <a:srgbClr val="000000"/>
                </a:solidFill>
                <a:latin typeface="+mj-lt"/>
              </a:rPr>
              <a:t>loss of ability to communicate in a language on all levels of an LSP field because of deficient further development of the necessary LSP resources</a:t>
            </a:r>
          </a:p>
        </p:txBody>
      </p:sp>
    </p:spTree>
    <p:extLst>
      <p:ext uri="{BB962C8B-B14F-4D97-AF65-F5344CB8AC3E}">
        <p14:creationId xmlns:p14="http://schemas.microsoft.com/office/powerpoint/2010/main" val="373861945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1">
            <a:extLst>
              <a:ext uri="{FF2B5EF4-FFF2-40B4-BE49-F238E27FC236}">
                <a16:creationId xmlns:a16="http://schemas.microsoft.com/office/drawing/2014/main" id="{B2F3053A-E015-E5A6-F73E-5E8E65D80F25}"/>
              </a:ext>
            </a:extLst>
          </p:cNvPr>
          <p:cNvSpPr txBox="1">
            <a:spLocks noChangeArrowheads="1"/>
          </p:cNvSpPr>
          <p:nvPr/>
        </p:nvSpPr>
        <p:spPr bwMode="auto">
          <a:xfrm>
            <a:off x="2824015" y="1230978"/>
            <a:ext cx="7010400"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2400">
                <a:solidFill>
                  <a:srgbClr val="000000"/>
                </a:solidFill>
                <a:latin typeface="+mj-lt"/>
              </a:rPr>
              <a:t>”</a:t>
            </a:r>
            <a:r>
              <a:rPr lang="en-US" altLang="sv-SE" sz="2400">
                <a:solidFill>
                  <a:srgbClr val="000000"/>
                </a:solidFill>
                <a:latin typeface="+mj-lt"/>
              </a:rPr>
              <a:t>Nowadays we have the situation in the field of the terminological work which can be referred as </a:t>
            </a:r>
            <a:r>
              <a:rPr lang="en-US" altLang="sv-SE" sz="2400" b="1">
                <a:solidFill>
                  <a:srgbClr val="000000"/>
                </a:solidFill>
                <a:latin typeface="+mj-lt"/>
              </a:rPr>
              <a:t>really alarming</a:t>
            </a:r>
            <a:r>
              <a:rPr lang="en-US" altLang="sv-SE" sz="2400">
                <a:solidFill>
                  <a:srgbClr val="000000"/>
                </a:solidFill>
                <a:latin typeface="+mj-lt"/>
              </a:rPr>
              <a:t>. From one side, the terms are created, even very good terms, but they are not implemented, from another side, the language is </a:t>
            </a:r>
            <a:r>
              <a:rPr lang="en-US" altLang="sv-SE" sz="2400" b="1">
                <a:solidFill>
                  <a:srgbClr val="000000"/>
                </a:solidFill>
                <a:latin typeface="+mj-lt"/>
              </a:rPr>
              <a:t>contaminated with foreign words</a:t>
            </a:r>
            <a:r>
              <a:rPr lang="en-US" altLang="sv-SE" sz="2400">
                <a:solidFill>
                  <a:srgbClr val="000000"/>
                </a:solidFill>
                <a:latin typeface="+mj-lt"/>
              </a:rPr>
              <a:t>.</a:t>
            </a:r>
            <a:r>
              <a:rPr lang="sv-SE" altLang="sv-SE" sz="2400">
                <a:solidFill>
                  <a:srgbClr val="000000"/>
                </a:solidFill>
                <a:latin typeface="+mj-lt"/>
              </a:rPr>
              <a:t>”</a:t>
            </a:r>
          </a:p>
        </p:txBody>
      </p:sp>
      <p:sp>
        <p:nvSpPr>
          <p:cNvPr id="126979" name="Text Box 2">
            <a:extLst>
              <a:ext uri="{FF2B5EF4-FFF2-40B4-BE49-F238E27FC236}">
                <a16:creationId xmlns:a16="http://schemas.microsoft.com/office/drawing/2014/main" id="{C4976B1C-2FD3-794F-5E98-51964C3E47C8}"/>
              </a:ext>
            </a:extLst>
          </p:cNvPr>
          <p:cNvSpPr txBox="1">
            <a:spLocks noChangeArrowheads="1"/>
          </p:cNvSpPr>
          <p:nvPr/>
        </p:nvSpPr>
        <p:spPr bwMode="auto">
          <a:xfrm>
            <a:off x="-2205186" y="2691478"/>
            <a:ext cx="1763922"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latin typeface="+mj-lt"/>
              </a:rPr>
              <a:t>5.33x</a:t>
            </a:r>
          </a:p>
        </p:txBody>
      </p:sp>
      <p:sp>
        <p:nvSpPr>
          <p:cNvPr id="126980" name="Rectangle 3">
            <a:extLst>
              <a:ext uri="{FF2B5EF4-FFF2-40B4-BE49-F238E27FC236}">
                <a16:creationId xmlns:a16="http://schemas.microsoft.com/office/drawing/2014/main" id="{C0F51EEE-270E-B6B6-4E06-241DE147BEC5}"/>
              </a:ext>
            </a:extLst>
          </p:cNvPr>
          <p:cNvSpPr>
            <a:spLocks noChangeArrowheads="1"/>
          </p:cNvSpPr>
          <p:nvPr/>
        </p:nvSpPr>
        <p:spPr bwMode="auto">
          <a:xfrm>
            <a:off x="6267291" y="5774403"/>
            <a:ext cx="371317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gn="r" eaLnBrk="1" hangingPunct="1">
              <a:buSzPct val="100000"/>
            </a:pPr>
            <a:r>
              <a:rPr lang="sv-SE" altLang="sv-SE" sz="1400">
                <a:solidFill>
                  <a:srgbClr val="000000"/>
                </a:solidFill>
                <a:latin typeface="+mj-lt"/>
              </a:rPr>
              <a:t>[Karosanidze, Terminological issues, 2014]</a:t>
            </a:r>
          </a:p>
        </p:txBody>
      </p:sp>
    </p:spTree>
    <p:extLst>
      <p:ext uri="{BB962C8B-B14F-4D97-AF65-F5344CB8AC3E}">
        <p14:creationId xmlns:p14="http://schemas.microsoft.com/office/powerpoint/2010/main" val="344828805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34016" y="1307128"/>
            <a:ext cx="1041507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sz="1800" dirty="0">
                <a:latin typeface="+mj-lt"/>
              </a:rPr>
              <a:t>“The Language Act expressly states that Swedish authorities have a special responsibility to ensure that Swedish terminology is used within the respective specialist area. The legal staff at headquarters has clearly developed in a legal briefing what this means for military units; that non-Swedish terminology must be avoided and must not be used casually nationally. If there is a lack of good Swedish expressions in any area, the authority has a special responsibility to create useful Swedish terms. In summary, it's pretty simple. In Sweden, within Swedish associations and between Swedes, Swedish is used. In contact with foreign associations, or where a different working language is determined, other languages are used. So far, both the law and the logic are correct. In recent years, several functional areas have started to use more and more Swedish terminology. We liberally borrow and use foreign terms, sometimes without either translation or definition. [...] Constantly developing and to some extent adapting one's own approach in order to be able to better cooperate with foreign units is one thing. Adopting another country's terms and doctrines without critical examination or even translation is not only a lazy solution, it is also downright irresponsible as we depart from the proven methods that already exist. The most important thing is that it can also lead to both reduced effectiveness and unnecessary danger!””</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
        <p:nvSpPr>
          <p:cNvPr id="2" name="Rektangel 1">
            <a:extLst>
              <a:ext uri="{FF2B5EF4-FFF2-40B4-BE49-F238E27FC236}">
                <a16:creationId xmlns:a16="http://schemas.microsoft.com/office/drawing/2014/main" id="{60CB4ADF-B83F-4E22-99CF-1E76E3E6DB5B}"/>
              </a:ext>
            </a:extLst>
          </p:cNvPr>
          <p:cNvSpPr/>
          <p:nvPr/>
        </p:nvSpPr>
        <p:spPr>
          <a:xfrm>
            <a:off x="8705944" y="6144875"/>
            <a:ext cx="1917513" cy="369332"/>
          </a:xfrm>
          <a:prstGeom prst="rect">
            <a:avLst/>
          </a:prstGeom>
        </p:spPr>
        <p:txBody>
          <a:bodyPr wrap="none">
            <a:spAutoFit/>
          </a:bodyPr>
          <a:lstStyle/>
          <a:p>
            <a:r>
              <a:rPr lang="en-US" altLang="sv-SE" dirty="0"/>
              <a:t>[Bergman, 2012]</a:t>
            </a:r>
            <a:endParaRPr lang="sv-SE" dirty="0"/>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11647" y="151828"/>
            <a:ext cx="8425213" cy="935665"/>
          </a:xfrm>
          <a:prstGeom prst="rect">
            <a:avLst/>
          </a:prstGeom>
        </p:spPr>
        <p:txBody>
          <a:bodyPr vert="horz" lIns="0" tIns="0" rIns="0" bIns="0" rtlCol="0" anchor="b">
            <a:noAutofit/>
          </a:bodyPr>
          <a:lstStyle/>
          <a:p>
            <a:pPr>
              <a:lnSpc>
                <a:spcPct val="90000"/>
              </a:lnSpc>
              <a:spcBef>
                <a:spcPct val="0"/>
              </a:spcBef>
            </a:pPr>
            <a:r>
              <a:rPr lang="sv-SE" altLang="sv-SE" sz="3200" b="1" dirty="0">
                <a:solidFill>
                  <a:schemeClr val="tx2"/>
                </a:solidFill>
                <a:latin typeface="+mj-lt"/>
              </a:rPr>
              <a:t>”Are we förstöring the språk?”</a:t>
            </a:r>
          </a:p>
        </p:txBody>
      </p:sp>
    </p:spTree>
    <p:extLst>
      <p:ext uri="{BB962C8B-B14F-4D97-AF65-F5344CB8AC3E}">
        <p14:creationId xmlns:p14="http://schemas.microsoft.com/office/powerpoint/2010/main" val="251243566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8">
            <a:extLst>
              <a:ext uri="{FF2B5EF4-FFF2-40B4-BE49-F238E27FC236}">
                <a16:creationId xmlns:a16="http://schemas.microsoft.com/office/drawing/2014/main" id="{AD1D6DF6-6CAC-CC6B-9CCC-2634E07E618D}"/>
              </a:ext>
            </a:extLst>
          </p:cNvPr>
          <p:cNvSpPr>
            <a:spLocks noChangeArrowheads="1"/>
          </p:cNvSpPr>
          <p:nvPr/>
        </p:nvSpPr>
        <p:spPr bwMode="auto">
          <a:xfrm>
            <a:off x="2481264" y="552451"/>
            <a:ext cx="7729537" cy="74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a:solidFill>
                  <a:srgbClr val="000000"/>
                </a:solidFill>
                <a:cs typeface="Tahoma" panose="020B0604030504040204" pitchFamily="34" charset="0"/>
              </a:rPr>
              <a:t>”byelinguality”</a:t>
            </a:r>
          </a:p>
        </p:txBody>
      </p:sp>
      <p:sp>
        <p:nvSpPr>
          <p:cNvPr id="133123" name="Text Box 10">
            <a:extLst>
              <a:ext uri="{FF2B5EF4-FFF2-40B4-BE49-F238E27FC236}">
                <a16:creationId xmlns:a16="http://schemas.microsoft.com/office/drawing/2014/main" id="{DB4CFB2E-375E-6002-6EC6-C5B76FAF6162}"/>
              </a:ext>
            </a:extLst>
          </p:cNvPr>
          <p:cNvSpPr txBox="1">
            <a:spLocks noChangeArrowheads="1"/>
          </p:cNvSpPr>
          <p:nvPr/>
        </p:nvSpPr>
        <p:spPr bwMode="auto">
          <a:xfrm>
            <a:off x="-3186113" y="2605088"/>
            <a:ext cx="2464627"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12.37_fr</a:t>
            </a:r>
          </a:p>
        </p:txBody>
      </p:sp>
      <p:pic>
        <p:nvPicPr>
          <p:cNvPr id="133124" name="Picture 2" descr="Billedresultat for byelingual">
            <a:extLst>
              <a:ext uri="{FF2B5EF4-FFF2-40B4-BE49-F238E27FC236}">
                <a16:creationId xmlns:a16="http://schemas.microsoft.com/office/drawing/2014/main" id="{F9925117-F28F-4408-2FF2-728C56C78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1196976"/>
            <a:ext cx="4976813"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996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18487" y="1715332"/>
            <a:ext cx="9214588" cy="3477875"/>
          </a:xfrm>
          <a:prstGeom prst="rect">
            <a:avLst/>
          </a:prstGeom>
          <a:noFill/>
          <a:ln>
            <a:noFill/>
          </a:ln>
          <a:effectLst/>
        </p:spPr>
        <p:txBody>
          <a:bodyPr wrap="square">
            <a:spAutoFit/>
          </a:bodyPr>
          <a:lstStyle/>
          <a:p>
            <a:pPr>
              <a:defRPr/>
            </a:pPr>
            <a:r>
              <a:rPr lang="en-US" sz="2000" b="1" dirty="0"/>
              <a:t>“The main problem of KO of military terminology is its constant development and changes in the definitions of the NATO approved terms which are updated annually in AAP-6 NATO Glossary of terms and definitions.” […]</a:t>
            </a:r>
          </a:p>
          <a:p>
            <a:pPr>
              <a:defRPr/>
            </a:pPr>
            <a:endParaRPr lang="en-US" sz="2000" b="1" dirty="0"/>
          </a:p>
          <a:p>
            <a:pPr>
              <a:defRPr/>
            </a:pPr>
            <a:r>
              <a:rPr lang="en-US" sz="2000" b="1" dirty="0"/>
              <a:t>“military terminology is not isolated from the general language because it is characterized by internal and external migration of terms, and the boundaries between them, as well as between the military and other </a:t>
            </a:r>
            <a:r>
              <a:rPr lang="en-US" sz="2000" b="1" dirty="0" err="1"/>
              <a:t>specialised</a:t>
            </a:r>
            <a:r>
              <a:rPr lang="en-US" sz="2000" b="1" dirty="0"/>
              <a:t> terminologies, are open.”</a:t>
            </a:r>
          </a:p>
          <a:p>
            <a:pPr>
              <a:defRPr/>
            </a:pPr>
            <a:endParaRPr lang="en-US" sz="2000" b="1" dirty="0"/>
          </a:p>
          <a:p>
            <a:pPr algn="r">
              <a:defRPr/>
            </a:pPr>
            <a:r>
              <a:rPr lang="en-US" sz="1600" b="1" dirty="0"/>
              <a:t>[Georgieva, 2021]</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18486" y="554666"/>
            <a:ext cx="8909113"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Dynamics of </a:t>
            </a:r>
            <a:r>
              <a:rPr lang="sv-SE" altLang="sv-SE" sz="3200" b="1" dirty="0" err="1">
                <a:latin typeface="+mj-lt"/>
              </a:rPr>
              <a:t>domain</a:t>
            </a:r>
            <a:r>
              <a:rPr lang="sv-SE" altLang="sv-SE" sz="3200" b="1" dirty="0">
                <a:latin typeface="+mj-lt"/>
              </a:rPr>
              <a:t> and definitions</a:t>
            </a:r>
          </a:p>
        </p:txBody>
      </p:sp>
    </p:spTree>
    <p:extLst>
      <p:ext uri="{BB962C8B-B14F-4D97-AF65-F5344CB8AC3E}">
        <p14:creationId xmlns:p14="http://schemas.microsoft.com/office/powerpoint/2010/main" val="2256593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14DD552-960C-63A8-80F9-5EE87E3F7039}"/>
              </a:ext>
            </a:extLst>
          </p:cNvPr>
          <p:cNvPicPr>
            <a:picLocks noChangeAspect="1"/>
          </p:cNvPicPr>
          <p:nvPr/>
        </p:nvPicPr>
        <p:blipFill>
          <a:blip r:embed="rId3"/>
          <a:stretch>
            <a:fillRect/>
          </a:stretch>
        </p:blipFill>
        <p:spPr>
          <a:xfrm>
            <a:off x="423862" y="176212"/>
            <a:ext cx="11344275" cy="6505575"/>
          </a:xfrm>
          <a:prstGeom prst="rect">
            <a:avLst/>
          </a:prstGeom>
        </p:spPr>
      </p:pic>
      <p:sp>
        <p:nvSpPr>
          <p:cNvPr id="44034" name="Rectangle 5">
            <a:extLst>
              <a:ext uri="{FF2B5EF4-FFF2-40B4-BE49-F238E27FC236}">
                <a16:creationId xmlns:a16="http://schemas.microsoft.com/office/drawing/2014/main" id="{B3A4C8A4-4DE8-4511-B93E-A9FE8D31DB9B}"/>
              </a:ext>
            </a:extLst>
          </p:cNvPr>
          <p:cNvSpPr>
            <a:spLocks noChangeArrowheads="1"/>
          </p:cNvSpPr>
          <p:nvPr/>
        </p:nvSpPr>
        <p:spPr bwMode="auto">
          <a:xfrm>
            <a:off x="8533786" y="6338222"/>
            <a:ext cx="1616661"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a:lnSpc>
                <a:spcPct val="80000"/>
              </a:lnSpc>
              <a:spcBef>
                <a:spcPct val="30000"/>
              </a:spcBef>
            </a:pPr>
            <a:r>
              <a:rPr lang="sv-SE" altLang="sv-SE" sz="1400" dirty="0"/>
              <a:t>[Georgieva, 2021]</a:t>
            </a:r>
          </a:p>
        </p:txBody>
      </p:sp>
    </p:spTree>
    <p:extLst>
      <p:ext uri="{BB962C8B-B14F-4D97-AF65-F5344CB8AC3E}">
        <p14:creationId xmlns:p14="http://schemas.microsoft.com/office/powerpoint/2010/main" val="173686744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a:extLst>
              <a:ext uri="{FF2B5EF4-FFF2-40B4-BE49-F238E27FC236}">
                <a16:creationId xmlns:a16="http://schemas.microsoft.com/office/drawing/2014/main" id="{4C0D1585-6D9B-02EC-FC28-6A5B46899DDE}"/>
              </a:ext>
            </a:extLst>
          </p:cNvPr>
          <p:cNvSpPr txBox="1">
            <a:spLocks noChangeArrowheads="1"/>
          </p:cNvSpPr>
          <p:nvPr/>
        </p:nvSpPr>
        <p:spPr bwMode="auto">
          <a:xfrm>
            <a:off x="-2479675" y="2776539"/>
            <a:ext cx="1728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v-SE" altLang="sv-SE" sz="4800"/>
              <a:t>3.14a</a:t>
            </a:r>
          </a:p>
        </p:txBody>
      </p:sp>
      <p:pic>
        <p:nvPicPr>
          <p:cNvPr id="7" name="Bildobjekt 6" descr="En bild som visar text&#10;&#10;Automatiskt genererad beskrivning">
            <a:extLst>
              <a:ext uri="{FF2B5EF4-FFF2-40B4-BE49-F238E27FC236}">
                <a16:creationId xmlns:a16="http://schemas.microsoft.com/office/drawing/2014/main" id="{AE4ACDD9-CF6E-E2FE-7C61-211654C97724}"/>
              </a:ext>
            </a:extLst>
          </p:cNvPr>
          <p:cNvPicPr>
            <a:picLocks noChangeAspect="1" noChangeArrowheads="1"/>
          </p:cNvPicPr>
          <p:nvPr/>
        </p:nvPicPr>
        <p:blipFill>
          <a:blip r:embed="rId3"/>
          <a:srcRect l="29948" t="28365" r="39871" b="41266"/>
          <a:stretch>
            <a:fillRect/>
          </a:stretch>
        </p:blipFill>
        <p:spPr bwMode="auto">
          <a:xfrm>
            <a:off x="6429837" y="1314533"/>
            <a:ext cx="3759200" cy="5043488"/>
          </a:xfrm>
          <a:prstGeom prst="rect">
            <a:avLst/>
          </a:prstGeom>
          <a:ln>
            <a:noFill/>
          </a:ln>
          <a:effectLst>
            <a:outerShdw blurRad="292100" dist="139700" dir="2700000" algn="tl" rotWithShape="0">
              <a:srgbClr val="333333">
                <a:alpha val="65000"/>
              </a:srgbClr>
            </a:outerShdw>
          </a:effectLst>
        </p:spPr>
      </p:pic>
      <p:pic>
        <p:nvPicPr>
          <p:cNvPr id="2" name="Picture 4" descr="Text, calendar&#10;&#10;Description automatically generated">
            <a:extLst>
              <a:ext uri="{FF2B5EF4-FFF2-40B4-BE49-F238E27FC236}">
                <a16:creationId xmlns:a16="http://schemas.microsoft.com/office/drawing/2014/main" id="{D010BE52-1746-FB47-70C9-1AC793066AAF}"/>
              </a:ext>
            </a:extLst>
          </p:cNvPr>
          <p:cNvPicPr>
            <a:picLocks noChangeAspect="1" noChangeArrowheads="1"/>
          </p:cNvPicPr>
          <p:nvPr/>
        </p:nvPicPr>
        <p:blipFill rotWithShape="1">
          <a:blip r:embed="rId4"/>
          <a:srcRect l="17300" t="16337" r="52045" b="64496"/>
          <a:stretch/>
        </p:blipFill>
        <p:spPr bwMode="auto">
          <a:xfrm>
            <a:off x="1651111" y="1849070"/>
            <a:ext cx="5040312" cy="4200525"/>
          </a:xfrm>
          <a:prstGeom prst="rect">
            <a:avLst/>
          </a:prstGeom>
          <a:ln>
            <a:noFill/>
          </a:ln>
          <a:effectLst>
            <a:outerShdw blurRad="292100" dist="139700" dir="2700000" algn="tl" rotWithShape="0">
              <a:srgbClr val="333333">
                <a:alpha val="65000"/>
              </a:srgbClr>
            </a:outerShdw>
          </a:effectLst>
        </p:spPr>
      </p:pic>
      <p:sp>
        <p:nvSpPr>
          <p:cNvPr id="3" name="Rectangle 5">
            <a:extLst>
              <a:ext uri="{FF2B5EF4-FFF2-40B4-BE49-F238E27FC236}">
                <a16:creationId xmlns:a16="http://schemas.microsoft.com/office/drawing/2014/main" id="{C29D15C5-430D-A70B-B1DA-CCE29887ECF5}"/>
              </a:ext>
            </a:extLst>
          </p:cNvPr>
          <p:cNvSpPr>
            <a:spLocks noChangeArrowheads="1"/>
          </p:cNvSpPr>
          <p:nvPr/>
        </p:nvSpPr>
        <p:spPr bwMode="auto">
          <a:xfrm>
            <a:off x="1450975" y="540639"/>
            <a:ext cx="11542603"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is no </a:t>
            </a:r>
            <a:r>
              <a:rPr lang="sv-SE" altLang="sv-SE" sz="3200" b="1" dirty="0" err="1">
                <a:latin typeface="+mj-lt"/>
              </a:rPr>
              <a:t>longer</a:t>
            </a:r>
            <a:r>
              <a:rPr lang="sv-SE" altLang="sv-SE" sz="3200" b="1" dirty="0">
                <a:latin typeface="+mj-lt"/>
              </a:rPr>
              <a:t> </a:t>
            </a:r>
            <a:r>
              <a:rPr lang="sv-SE" altLang="sv-SE" sz="3200" b="1" dirty="0" err="1">
                <a:latin typeface="+mj-lt"/>
              </a:rPr>
              <a:t>only</a:t>
            </a:r>
            <a:r>
              <a:rPr lang="sv-SE" altLang="sv-SE" sz="3200" b="1" dirty="0">
                <a:latin typeface="+mj-lt"/>
              </a:rPr>
              <a:t> for experts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a:extLst>
              <a:ext uri="{FF2B5EF4-FFF2-40B4-BE49-F238E27FC236}">
                <a16:creationId xmlns:a16="http://schemas.microsoft.com/office/drawing/2014/main" id="{F0C65F57-5C1F-4079-90D4-7E6B2252F101}"/>
              </a:ext>
            </a:extLst>
          </p:cNvPr>
          <p:cNvSpPr txBox="1">
            <a:spLocks noChangeArrowheads="1"/>
          </p:cNvSpPr>
          <p:nvPr/>
        </p:nvSpPr>
        <p:spPr bwMode="auto">
          <a:xfrm>
            <a:off x="-1543050" y="2940051"/>
            <a:ext cx="11224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3600">
                <a:latin typeface="+mj-lt"/>
              </a:rPr>
              <a:t>43.5</a:t>
            </a:r>
          </a:p>
        </p:txBody>
      </p:sp>
      <p:sp>
        <p:nvSpPr>
          <p:cNvPr id="30723" name="Rektangel 2">
            <a:extLst>
              <a:ext uri="{FF2B5EF4-FFF2-40B4-BE49-F238E27FC236}">
                <a16:creationId xmlns:a16="http://schemas.microsoft.com/office/drawing/2014/main" id="{D13090F8-3F1B-4B82-36B0-B633AFB85211}"/>
              </a:ext>
            </a:extLst>
          </p:cNvPr>
          <p:cNvSpPr>
            <a:spLocks noChangeArrowheads="1"/>
          </p:cNvSpPr>
          <p:nvPr/>
        </p:nvSpPr>
        <p:spPr bwMode="auto">
          <a:xfrm>
            <a:off x="1415645" y="1384392"/>
            <a:ext cx="9217429" cy="2554545"/>
          </a:xfrm>
          <a:prstGeom prst="rect">
            <a:avLst/>
          </a:prstGeom>
          <a:noFill/>
          <a:ln>
            <a:noFill/>
          </a:ln>
        </p:spPr>
        <p:txBody>
          <a:bodyPr wrap="square">
            <a:spAutoFit/>
          </a:bodyPr>
          <a:lstStyle>
            <a:lvl1pPr marL="342900" indent="-342900">
              <a:defRPr sz="1200">
                <a:solidFill>
                  <a:schemeClr val="bg1"/>
                </a:solidFill>
                <a:latin typeface="Tahoma" panose="020B0604030504040204" pitchFamily="34" charset="0"/>
                <a:cs typeface="Arial" panose="020B0604020202020204" pitchFamily="34" charset="0"/>
              </a:defRPr>
            </a:lvl1pPr>
            <a:lvl2pPr>
              <a:defRPr sz="1200">
                <a:solidFill>
                  <a:schemeClr val="bg1"/>
                </a:solidFill>
                <a:latin typeface="Tahoma" panose="020B0604030504040204" pitchFamily="34" charset="0"/>
                <a:cs typeface="Arial" panose="020B0604020202020204" pitchFamily="34" charset="0"/>
              </a:defRPr>
            </a:lvl2pPr>
            <a:lvl3pPr>
              <a:defRPr sz="1200">
                <a:solidFill>
                  <a:schemeClr val="bg1"/>
                </a:solidFill>
                <a:latin typeface="Tahoma" panose="020B0604030504040204" pitchFamily="34" charset="0"/>
                <a:cs typeface="Arial" panose="020B0604020202020204" pitchFamily="34" charset="0"/>
              </a:defRPr>
            </a:lvl3pPr>
            <a:lvl4pPr marL="685800">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pPr marL="0" lvl="2">
              <a:defRPr/>
            </a:pPr>
            <a:r>
              <a:rPr lang="en-US" altLang="sv-SE" sz="2000" dirty="0">
                <a:solidFill>
                  <a:schemeClr val="tx1"/>
                </a:solidFill>
                <a:latin typeface="+mj-lt"/>
              </a:rPr>
              <a:t>“</a:t>
            </a:r>
            <a:r>
              <a:rPr lang="sv-SE" altLang="sv-SE" sz="2000" dirty="0">
                <a:solidFill>
                  <a:schemeClr val="tx1"/>
                </a:solidFill>
                <a:latin typeface="+mj-lt"/>
              </a:rPr>
              <a:t>All </a:t>
            </a:r>
            <a:r>
              <a:rPr lang="sv-SE" altLang="sv-SE" sz="2000" dirty="0" err="1">
                <a:solidFill>
                  <a:schemeClr val="tx1"/>
                </a:solidFill>
                <a:latin typeface="+mj-lt"/>
              </a:rPr>
              <a:t>authorities</a:t>
            </a:r>
            <a:r>
              <a:rPr lang="sv-SE" altLang="sv-SE" sz="2000" dirty="0">
                <a:solidFill>
                  <a:schemeClr val="tx1"/>
                </a:solidFill>
                <a:latin typeface="+mj-lt"/>
              </a:rPr>
              <a:t> </a:t>
            </a:r>
            <a:r>
              <a:rPr lang="sv-SE" altLang="sv-SE" sz="2000" dirty="0" err="1">
                <a:solidFill>
                  <a:schemeClr val="tx1"/>
                </a:solidFill>
                <a:latin typeface="+mj-lt"/>
              </a:rPr>
              <a:t>decide</a:t>
            </a:r>
            <a:r>
              <a:rPr lang="sv-SE" altLang="sv-SE" sz="2000" dirty="0">
                <a:solidFill>
                  <a:schemeClr val="tx1"/>
                </a:solidFill>
                <a:latin typeface="+mj-lt"/>
              </a:rPr>
              <a:t> for themselves </a:t>
            </a:r>
            <a:r>
              <a:rPr lang="sv-SE" altLang="sv-SE" sz="2000" dirty="0" err="1">
                <a:solidFill>
                  <a:schemeClr val="tx1"/>
                </a:solidFill>
                <a:latin typeface="+mj-lt"/>
              </a:rPr>
              <a:t>which</a:t>
            </a:r>
            <a:r>
              <a:rPr lang="sv-SE" altLang="sv-SE" sz="2000" dirty="0">
                <a:solidFill>
                  <a:schemeClr val="tx1"/>
                </a:solidFill>
                <a:latin typeface="+mj-lt"/>
              </a:rPr>
              <a:t> information to translate and </a:t>
            </a:r>
            <a:r>
              <a:rPr lang="sv-SE" altLang="sv-SE" sz="2000" dirty="0" err="1">
                <a:solidFill>
                  <a:schemeClr val="tx1"/>
                </a:solidFill>
                <a:latin typeface="+mj-lt"/>
              </a:rPr>
              <a:t>into</a:t>
            </a:r>
            <a:r>
              <a:rPr lang="sv-SE" altLang="sv-SE" sz="2000" dirty="0">
                <a:solidFill>
                  <a:schemeClr val="tx1"/>
                </a:solidFill>
                <a:latin typeface="+mj-lt"/>
              </a:rPr>
              <a:t> what </a:t>
            </a:r>
            <a:r>
              <a:rPr lang="sv-SE" altLang="sv-SE" sz="2000" dirty="0" err="1">
                <a:solidFill>
                  <a:schemeClr val="tx1"/>
                </a:solidFill>
                <a:latin typeface="+mj-lt"/>
              </a:rPr>
              <a:t>languages</a:t>
            </a:r>
            <a:r>
              <a:rPr lang="sv-SE" altLang="sv-SE" sz="2000" dirty="0">
                <a:solidFill>
                  <a:schemeClr val="tx1"/>
                </a:solidFill>
                <a:latin typeface="+mj-lt"/>
              </a:rPr>
              <a:t>. And the </a:t>
            </a:r>
            <a:r>
              <a:rPr lang="sv-SE" altLang="sv-SE" sz="2000" dirty="0" err="1">
                <a:solidFill>
                  <a:schemeClr val="tx1"/>
                </a:solidFill>
                <a:latin typeface="+mj-lt"/>
              </a:rPr>
              <a:t>authorities</a:t>
            </a:r>
            <a:r>
              <a:rPr lang="sv-SE" altLang="sv-SE" sz="2000" dirty="0">
                <a:solidFill>
                  <a:schemeClr val="tx1"/>
                </a:solidFill>
                <a:latin typeface="+mj-lt"/>
              </a:rPr>
              <a:t> do it </a:t>
            </a:r>
            <a:r>
              <a:rPr lang="sv-SE" altLang="sv-SE" sz="2000" dirty="0" err="1">
                <a:solidFill>
                  <a:schemeClr val="tx1"/>
                </a:solidFill>
                <a:latin typeface="+mj-lt"/>
              </a:rPr>
              <a:t>differently</a:t>
            </a:r>
            <a:r>
              <a:rPr lang="sv-SE" altLang="sv-SE" sz="2000" dirty="0">
                <a:solidFill>
                  <a:schemeClr val="tx1"/>
                </a:solidFill>
                <a:latin typeface="+mj-lt"/>
              </a:rPr>
              <a:t>. – It is </a:t>
            </a:r>
            <a:r>
              <a:rPr lang="sv-SE" altLang="sv-SE" sz="2000" dirty="0" err="1">
                <a:solidFill>
                  <a:schemeClr val="tx1"/>
                </a:solidFill>
                <a:latin typeface="+mj-lt"/>
              </a:rPr>
              <a:t>worth</a:t>
            </a:r>
            <a:r>
              <a:rPr lang="sv-SE" altLang="sv-SE" sz="2000" dirty="0">
                <a:solidFill>
                  <a:schemeClr val="tx1"/>
                </a:solidFill>
                <a:latin typeface="+mj-lt"/>
              </a:rPr>
              <a:t> </a:t>
            </a:r>
            <a:r>
              <a:rPr lang="sv-SE" altLang="sv-SE" sz="2000" dirty="0" err="1">
                <a:solidFill>
                  <a:schemeClr val="tx1"/>
                </a:solidFill>
                <a:latin typeface="+mj-lt"/>
              </a:rPr>
              <a:t>every</a:t>
            </a:r>
            <a:r>
              <a:rPr lang="sv-SE" altLang="sv-SE" sz="2000" dirty="0">
                <a:solidFill>
                  <a:schemeClr val="tx1"/>
                </a:solidFill>
                <a:latin typeface="+mj-lt"/>
              </a:rPr>
              <a:t> penny to translate </a:t>
            </a:r>
            <a:r>
              <a:rPr lang="sv-SE" altLang="sv-SE" sz="2000" dirty="0" err="1">
                <a:solidFill>
                  <a:schemeClr val="tx1"/>
                </a:solidFill>
                <a:latin typeface="+mj-lt"/>
              </a:rPr>
              <a:t>this</a:t>
            </a:r>
            <a:r>
              <a:rPr lang="sv-SE" altLang="sv-SE" sz="2000" dirty="0">
                <a:solidFill>
                  <a:schemeClr val="tx1"/>
                </a:solidFill>
                <a:latin typeface="+mj-lt"/>
              </a:rPr>
              <a:t> </a:t>
            </a:r>
            <a:r>
              <a:rPr lang="sv-SE" altLang="sv-SE" sz="2000" dirty="0" err="1">
                <a:solidFill>
                  <a:schemeClr val="tx1"/>
                </a:solidFill>
                <a:latin typeface="+mj-lt"/>
              </a:rPr>
              <a:t>type</a:t>
            </a:r>
            <a:r>
              <a:rPr lang="sv-SE" altLang="sv-SE" sz="2000" dirty="0">
                <a:solidFill>
                  <a:schemeClr val="tx1"/>
                </a:solidFill>
                <a:latin typeface="+mj-lt"/>
              </a:rPr>
              <a:t> of </a:t>
            </a:r>
            <a:r>
              <a:rPr lang="sv-SE" altLang="sv-SE" sz="2000" dirty="0" err="1">
                <a:solidFill>
                  <a:schemeClr val="tx1"/>
                </a:solidFill>
                <a:latin typeface="+mj-lt"/>
              </a:rPr>
              <a:t>message</a:t>
            </a:r>
            <a:r>
              <a:rPr lang="sv-SE" altLang="sv-SE" sz="2000" dirty="0">
                <a:solidFill>
                  <a:schemeClr val="tx1"/>
                </a:solidFill>
                <a:latin typeface="+mj-lt"/>
              </a:rPr>
              <a:t>. We </a:t>
            </a:r>
            <a:r>
              <a:rPr lang="sv-SE" altLang="sv-SE" sz="2000" dirty="0" err="1">
                <a:solidFill>
                  <a:schemeClr val="tx1"/>
                </a:solidFill>
                <a:latin typeface="+mj-lt"/>
              </a:rPr>
              <a:t>will</a:t>
            </a:r>
            <a:r>
              <a:rPr lang="sv-SE" altLang="sv-SE" sz="2000" dirty="0">
                <a:solidFill>
                  <a:schemeClr val="tx1"/>
                </a:solidFill>
                <a:latin typeface="+mj-lt"/>
              </a:rPr>
              <a:t> </a:t>
            </a:r>
            <a:r>
              <a:rPr lang="sv-SE" altLang="sv-SE" sz="2000" dirty="0" err="1">
                <a:solidFill>
                  <a:schemeClr val="tx1"/>
                </a:solidFill>
                <a:latin typeface="+mj-lt"/>
              </a:rPr>
              <a:t>gain</a:t>
            </a:r>
            <a:r>
              <a:rPr lang="sv-SE" altLang="sv-SE" sz="2000" dirty="0">
                <a:solidFill>
                  <a:schemeClr val="tx1"/>
                </a:solidFill>
                <a:latin typeface="+mj-lt"/>
              </a:rPr>
              <a:t> from it in the end. </a:t>
            </a:r>
            <a:r>
              <a:rPr lang="sv-SE" altLang="sv-SE" sz="2000" dirty="0" err="1">
                <a:solidFill>
                  <a:schemeClr val="tx1"/>
                </a:solidFill>
                <a:latin typeface="+mj-lt"/>
              </a:rPr>
              <a:t>That</a:t>
            </a:r>
            <a:r>
              <a:rPr lang="sv-SE" altLang="sv-SE" sz="2000" dirty="0">
                <a:solidFill>
                  <a:schemeClr val="tx1"/>
                </a:solidFill>
                <a:latin typeface="+mj-lt"/>
              </a:rPr>
              <a:t> as </a:t>
            </a:r>
            <a:r>
              <a:rPr lang="sv-SE" altLang="sv-SE" sz="2000" dirty="0" err="1">
                <a:solidFill>
                  <a:schemeClr val="tx1"/>
                </a:solidFill>
                <a:latin typeface="+mj-lt"/>
              </a:rPr>
              <a:t>many</a:t>
            </a:r>
            <a:r>
              <a:rPr lang="sv-SE" altLang="sv-SE" sz="2000" dirty="0">
                <a:solidFill>
                  <a:schemeClr val="tx1"/>
                </a:solidFill>
                <a:latin typeface="+mj-lt"/>
              </a:rPr>
              <a:t> as </a:t>
            </a:r>
            <a:r>
              <a:rPr lang="sv-SE" altLang="sv-SE" sz="2000" dirty="0" err="1">
                <a:solidFill>
                  <a:schemeClr val="tx1"/>
                </a:solidFill>
                <a:latin typeface="+mj-lt"/>
              </a:rPr>
              <a:t>possible</a:t>
            </a:r>
            <a:r>
              <a:rPr lang="sv-SE" altLang="sv-SE" sz="2000" dirty="0">
                <a:solidFill>
                  <a:schemeClr val="tx1"/>
                </a:solidFill>
                <a:latin typeface="+mj-lt"/>
              </a:rPr>
              <a:t> </a:t>
            </a:r>
            <a:r>
              <a:rPr lang="sv-SE" altLang="sv-SE" sz="2000" dirty="0" err="1">
                <a:solidFill>
                  <a:schemeClr val="tx1"/>
                </a:solidFill>
                <a:latin typeface="+mj-lt"/>
              </a:rPr>
              <a:t>can</a:t>
            </a:r>
            <a:r>
              <a:rPr lang="sv-SE" altLang="sv-SE" sz="2000" dirty="0">
                <a:solidFill>
                  <a:schemeClr val="tx1"/>
                </a:solidFill>
                <a:latin typeface="+mj-lt"/>
              </a:rPr>
              <a:t> understand what the </a:t>
            </a:r>
            <a:r>
              <a:rPr lang="sv-SE" altLang="sv-SE" sz="2000" dirty="0" err="1">
                <a:solidFill>
                  <a:schemeClr val="tx1"/>
                </a:solidFill>
                <a:latin typeface="+mj-lt"/>
              </a:rPr>
              <a:t>municipality</a:t>
            </a:r>
            <a:r>
              <a:rPr lang="sv-SE" altLang="sv-SE" sz="2000" dirty="0">
                <a:solidFill>
                  <a:schemeClr val="tx1"/>
                </a:solidFill>
                <a:latin typeface="+mj-lt"/>
              </a:rPr>
              <a:t> </a:t>
            </a:r>
            <a:r>
              <a:rPr lang="sv-SE" altLang="sv-SE" sz="2000" dirty="0" err="1">
                <a:solidFill>
                  <a:schemeClr val="tx1"/>
                </a:solidFill>
                <a:latin typeface="+mj-lt"/>
              </a:rPr>
              <a:t>can</a:t>
            </a:r>
            <a:r>
              <a:rPr lang="sv-SE" altLang="sv-SE" sz="2000" dirty="0">
                <a:solidFill>
                  <a:schemeClr val="tx1"/>
                </a:solidFill>
                <a:latin typeface="+mj-lt"/>
              </a:rPr>
              <a:t> </a:t>
            </a:r>
            <a:r>
              <a:rPr lang="sv-SE" altLang="sv-SE" sz="2000" dirty="0" err="1">
                <a:solidFill>
                  <a:schemeClr val="tx1"/>
                </a:solidFill>
                <a:latin typeface="+mj-lt"/>
              </a:rPr>
              <a:t>help</a:t>
            </a:r>
            <a:r>
              <a:rPr lang="sv-SE" altLang="sv-SE" sz="2000" dirty="0">
                <a:solidFill>
                  <a:schemeClr val="tx1"/>
                </a:solidFill>
                <a:latin typeface="+mj-lt"/>
              </a:rPr>
              <a:t> them </a:t>
            </a:r>
            <a:r>
              <a:rPr lang="sv-SE" altLang="sv-SE" sz="2000" dirty="0" err="1">
                <a:solidFill>
                  <a:schemeClr val="tx1"/>
                </a:solidFill>
                <a:latin typeface="+mj-lt"/>
              </a:rPr>
              <a:t>with</a:t>
            </a:r>
            <a:r>
              <a:rPr lang="sv-SE" altLang="sv-SE" sz="2000" dirty="0">
                <a:solidFill>
                  <a:schemeClr val="tx1"/>
                </a:solidFill>
                <a:latin typeface="+mj-lt"/>
              </a:rPr>
              <a:t> and what </a:t>
            </a:r>
            <a:r>
              <a:rPr lang="sv-SE" altLang="sv-SE" sz="2000" dirty="0" err="1">
                <a:solidFill>
                  <a:schemeClr val="tx1"/>
                </a:solidFill>
                <a:latin typeface="+mj-lt"/>
              </a:rPr>
              <a:t>you</a:t>
            </a:r>
            <a:r>
              <a:rPr lang="sv-SE" altLang="sv-SE" sz="2000" dirty="0">
                <a:solidFill>
                  <a:schemeClr val="tx1"/>
                </a:solidFill>
                <a:latin typeface="+mj-lt"/>
              </a:rPr>
              <a:t> </a:t>
            </a:r>
            <a:r>
              <a:rPr lang="sv-SE" altLang="sv-SE" sz="2000" dirty="0" err="1">
                <a:solidFill>
                  <a:schemeClr val="tx1"/>
                </a:solidFill>
                <a:latin typeface="+mj-lt"/>
              </a:rPr>
              <a:t>yourself</a:t>
            </a:r>
            <a:r>
              <a:rPr lang="sv-SE" altLang="sv-SE" sz="2000" dirty="0">
                <a:solidFill>
                  <a:schemeClr val="tx1"/>
                </a:solidFill>
                <a:latin typeface="+mj-lt"/>
              </a:rPr>
              <a:t> </a:t>
            </a:r>
            <a:r>
              <a:rPr lang="sv-SE" altLang="sv-SE" sz="2000" dirty="0" err="1">
                <a:solidFill>
                  <a:schemeClr val="tx1"/>
                </a:solidFill>
                <a:latin typeface="+mj-lt"/>
              </a:rPr>
              <a:t>can</a:t>
            </a:r>
            <a:r>
              <a:rPr lang="sv-SE" altLang="sv-SE" sz="2000" dirty="0">
                <a:solidFill>
                  <a:schemeClr val="tx1"/>
                </a:solidFill>
                <a:latin typeface="+mj-lt"/>
              </a:rPr>
              <a:t> do in </a:t>
            </a:r>
            <a:r>
              <a:rPr lang="sv-SE" altLang="sv-SE" sz="2000" dirty="0" err="1">
                <a:solidFill>
                  <a:schemeClr val="tx1"/>
                </a:solidFill>
                <a:latin typeface="+mj-lt"/>
              </a:rPr>
              <a:t>this</a:t>
            </a:r>
            <a:r>
              <a:rPr lang="sv-SE" altLang="sv-SE" sz="2000" dirty="0">
                <a:solidFill>
                  <a:schemeClr val="tx1"/>
                </a:solidFill>
                <a:latin typeface="+mj-lt"/>
              </a:rPr>
              <a:t> situation”</a:t>
            </a:r>
          </a:p>
          <a:p>
            <a:pPr marL="0" lvl="2">
              <a:defRPr/>
            </a:pPr>
            <a:endParaRPr lang="en-US" altLang="sv-SE" sz="2000" dirty="0">
              <a:solidFill>
                <a:schemeClr val="tx1"/>
              </a:solidFill>
              <a:latin typeface="+mj-lt"/>
            </a:endParaRPr>
          </a:p>
          <a:p>
            <a:pPr marL="285750" lvl="2" indent="-285750">
              <a:buFont typeface="Arial" panose="020B0604020202020204" pitchFamily="34" charset="0"/>
              <a:buChar char="•"/>
              <a:defRPr/>
            </a:pPr>
            <a:r>
              <a:rPr lang="en-US" altLang="sv-SE" sz="2000" dirty="0">
                <a:solidFill>
                  <a:schemeClr val="tx1"/>
                </a:solidFill>
                <a:latin typeface="+mj-lt"/>
              </a:rPr>
              <a:t>varying amount of information</a:t>
            </a:r>
          </a:p>
          <a:p>
            <a:pPr marL="285750" lvl="2" indent="-285750">
              <a:buFont typeface="Arial" panose="020B0604020202020204" pitchFamily="34" charset="0"/>
              <a:buChar char="•"/>
              <a:defRPr/>
            </a:pPr>
            <a:r>
              <a:rPr lang="en-US" altLang="sv-SE" sz="2000" dirty="0">
                <a:solidFill>
                  <a:schemeClr val="tx1"/>
                </a:solidFill>
                <a:latin typeface="+mj-lt"/>
              </a:rPr>
              <a:t>varying quality of translations?</a:t>
            </a:r>
            <a:endParaRPr lang="sv-SE" altLang="sv-SE" sz="2000" dirty="0">
              <a:solidFill>
                <a:schemeClr val="tx1"/>
              </a:solidFill>
              <a:latin typeface="+mj-lt"/>
            </a:endParaRPr>
          </a:p>
        </p:txBody>
      </p:sp>
      <p:sp>
        <p:nvSpPr>
          <p:cNvPr id="13318" name="Rektangel 1">
            <a:extLst>
              <a:ext uri="{FF2B5EF4-FFF2-40B4-BE49-F238E27FC236}">
                <a16:creationId xmlns:a16="http://schemas.microsoft.com/office/drawing/2014/main" id="{5C6B2307-F418-CB73-CB66-A3A687ED2D41}"/>
              </a:ext>
            </a:extLst>
          </p:cNvPr>
          <p:cNvSpPr>
            <a:spLocks noChangeArrowheads="1"/>
          </p:cNvSpPr>
          <p:nvPr/>
        </p:nvSpPr>
        <p:spPr bwMode="auto">
          <a:xfrm>
            <a:off x="8688389" y="2924175"/>
            <a:ext cx="1604927" cy="253916"/>
          </a:xfrm>
          <a:prstGeom prst="rect">
            <a:avLst/>
          </a:prstGeom>
          <a:noFill/>
          <a:ln>
            <a:noFill/>
          </a:ln>
        </p:spPr>
        <p:txBody>
          <a:bodyPr wrap="none">
            <a:spAutoFit/>
          </a:bodyPr>
          <a:lstStyle>
            <a:lvl1pPr marL="342900" indent="-342900">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pPr marL="0" lvl="2">
              <a:defRPr/>
            </a:pPr>
            <a:r>
              <a:rPr lang="sv-SE" altLang="sv-SE" sz="1050" dirty="0">
                <a:latin typeface="+mj-lt"/>
              </a:rPr>
              <a:t>[</a:t>
            </a:r>
            <a:r>
              <a:rPr lang="sv-SE" altLang="sv-SE" sz="1050" dirty="0">
                <a:latin typeface="+mj-lt"/>
                <a:hlinkClick r:id="rId3"/>
              </a:rPr>
              <a:t>Sveriges Radio</a:t>
            </a:r>
            <a:r>
              <a:rPr lang="sv-SE" altLang="sv-SE" sz="1050" dirty="0">
                <a:latin typeface="+mj-lt"/>
              </a:rPr>
              <a:t>, 2020]</a:t>
            </a:r>
          </a:p>
        </p:txBody>
      </p:sp>
      <p:sp>
        <p:nvSpPr>
          <p:cNvPr id="32773" name="Text Box 16">
            <a:extLst>
              <a:ext uri="{FF2B5EF4-FFF2-40B4-BE49-F238E27FC236}">
                <a16:creationId xmlns:a16="http://schemas.microsoft.com/office/drawing/2014/main" id="{47AB510D-F92A-484F-1A8D-BB505CCA075C}"/>
              </a:ext>
            </a:extLst>
          </p:cNvPr>
          <p:cNvSpPr txBox="1">
            <a:spLocks noChangeArrowheads="1"/>
          </p:cNvSpPr>
          <p:nvPr/>
        </p:nvSpPr>
        <p:spPr bwMode="auto">
          <a:xfrm>
            <a:off x="1326747" y="616041"/>
            <a:ext cx="73056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Bef>
                <a:spcPts val="500"/>
              </a:spcBef>
              <a:spcAft>
                <a:spcPts val="500"/>
              </a:spcAft>
              <a:buSzPct val="100000"/>
            </a:pPr>
            <a:r>
              <a:rPr lang="sv-SE" altLang="sv-SE" sz="3200" b="1" dirty="0" err="1">
                <a:solidFill>
                  <a:srgbClr val="000000"/>
                </a:solidFill>
                <a:latin typeface="+mj-lt"/>
              </a:rPr>
              <a:t>Reaching</a:t>
            </a:r>
            <a:r>
              <a:rPr lang="sv-SE" altLang="sv-SE" sz="3200" b="1" dirty="0">
                <a:solidFill>
                  <a:srgbClr val="000000"/>
                </a:solidFill>
                <a:latin typeface="+mj-lt"/>
              </a:rPr>
              <a:t> </a:t>
            </a:r>
            <a:r>
              <a:rPr lang="sv-SE" altLang="sv-SE" sz="3200" b="1" dirty="0" err="1">
                <a:solidFill>
                  <a:srgbClr val="000000"/>
                </a:solidFill>
                <a:latin typeface="+mj-lt"/>
              </a:rPr>
              <a:t>out</a:t>
            </a:r>
            <a:r>
              <a:rPr lang="sv-SE" altLang="sv-SE" sz="3200" b="1" dirty="0">
                <a:solidFill>
                  <a:srgbClr val="000000"/>
                </a:solidFill>
                <a:latin typeface="+mj-lt"/>
              </a:rPr>
              <a:t> …</a:t>
            </a:r>
          </a:p>
        </p:txBody>
      </p:sp>
      <p:pic>
        <p:nvPicPr>
          <p:cNvPr id="32774" name="Bildobjekt 2">
            <a:extLst>
              <a:ext uri="{FF2B5EF4-FFF2-40B4-BE49-F238E27FC236}">
                <a16:creationId xmlns:a16="http://schemas.microsoft.com/office/drawing/2014/main" id="{BF306559-FBD3-0F1B-149B-837364024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583" y="3586382"/>
            <a:ext cx="36131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60642" y="1298657"/>
            <a:ext cx="89239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sz="1800" b="1" dirty="0">
                <a:latin typeface="+mj-lt"/>
              </a:rPr>
              <a:t>terminology work, </a:t>
            </a:r>
            <a:r>
              <a:rPr lang="en-US" altLang="sv-SE" sz="1800" dirty="0">
                <a:latin typeface="+mj-lt"/>
              </a:rPr>
              <a:t>terminology management</a:t>
            </a:r>
          </a:p>
          <a:p>
            <a:pPr marL="0" indent="0">
              <a:defRPr/>
            </a:pPr>
            <a:r>
              <a:rPr lang="en-US" altLang="sv-SE" sz="1800" dirty="0">
                <a:latin typeface="+mj-lt"/>
              </a:rPr>
              <a:t>work concerned with the systematic collection, description, processing and presentation of concepts and their designations</a:t>
            </a:r>
          </a:p>
          <a:p>
            <a:pPr marL="0" indent="0">
              <a:defRPr/>
            </a:pPr>
            <a:endParaRPr lang="en-US" altLang="sv-SE" sz="1800" dirty="0">
              <a:latin typeface="+mj-lt"/>
            </a:endParaRPr>
          </a:p>
          <a:p>
            <a:pPr marL="0" indent="0">
              <a:defRPr/>
            </a:pPr>
            <a:r>
              <a:rPr lang="en-US" altLang="sv-SE" sz="1800" dirty="0">
                <a:latin typeface="+mj-lt"/>
              </a:rPr>
              <a:t>Note 1 to entry: Terminology work often aims at creating and maintaining terminology resources.</a:t>
            </a:r>
          </a:p>
          <a:p>
            <a:pPr marL="0" indent="0">
              <a:defRPr/>
            </a:pPr>
            <a:r>
              <a:rPr lang="en-US" altLang="sv-SE" sz="1800" dirty="0">
                <a:latin typeface="+mj-lt"/>
              </a:rPr>
              <a:t>Note 2 to entry: Terminology work often aims at terminology planning and can involve all of concept harmonization, term harmonization, and term formation.</a:t>
            </a:r>
          </a:p>
          <a:p>
            <a:pPr marL="0" indent="0" algn="r">
              <a:defRPr/>
            </a:pPr>
            <a:r>
              <a:rPr lang="en-US" altLang="sv-SE" sz="1800" dirty="0">
                <a:latin typeface="+mj-lt"/>
              </a:rPr>
              <a:t>[ISO 1087:2019]</a:t>
            </a:r>
          </a:p>
          <a:p>
            <a:pPr marL="0" indent="0">
              <a:defRPr/>
            </a:pPr>
            <a:endParaRPr lang="en-US" altLang="sv-SE" sz="1800" dirty="0">
              <a:latin typeface="+mj-lt"/>
            </a:endParaRPr>
          </a:p>
          <a:p>
            <a:pPr marL="0" indent="0">
              <a:defRPr/>
            </a:pPr>
            <a:r>
              <a:rPr lang="en-US" altLang="sv-SE" sz="1800" b="1" dirty="0">
                <a:latin typeface="+mj-lt"/>
              </a:rPr>
              <a:t>terminology management</a:t>
            </a:r>
          </a:p>
          <a:p>
            <a:pPr marL="0" indent="0">
              <a:defRPr/>
            </a:pPr>
            <a:r>
              <a:rPr lang="en-US" altLang="sv-SE" sz="1800" dirty="0">
                <a:latin typeface="+mj-lt"/>
              </a:rPr>
              <a:t>methods for collecting, maintaining, and accessing terminological data</a:t>
            </a:r>
          </a:p>
          <a:p>
            <a:pPr marL="0" indent="0" algn="r">
              <a:defRPr/>
            </a:pPr>
            <a:r>
              <a:rPr lang="en-US" altLang="sv-SE" sz="1800" dirty="0">
                <a:latin typeface="+mj-lt"/>
              </a:rPr>
              <a:t>[ISO 29383:2020]</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56387" y="134562"/>
            <a:ext cx="8425213" cy="935665"/>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management</a:t>
            </a:r>
          </a:p>
        </p:txBody>
      </p:sp>
    </p:spTree>
    <p:extLst>
      <p:ext uri="{BB962C8B-B14F-4D97-AF65-F5344CB8AC3E}">
        <p14:creationId xmlns:p14="http://schemas.microsoft.com/office/powerpoint/2010/main" val="41174165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294125"/>
            <a:ext cx="8140699" cy="2246769"/>
          </a:xfrm>
          <a:prstGeom prst="rect">
            <a:avLst/>
          </a:prstGeom>
          <a:noFill/>
          <a:ln>
            <a:noFill/>
          </a:ln>
          <a:effectLst/>
        </p:spPr>
        <p:txBody>
          <a:bodyPr wrap="square">
            <a:spAutoFit/>
          </a:bodyPr>
          <a:lstStyle/>
          <a:p>
            <a:pPr>
              <a:defRPr/>
            </a:pPr>
            <a:r>
              <a:rPr lang="en-US" sz="2000" b="1" dirty="0"/>
              <a:t>“There has been a stark difference between the terminology used by Russian President Vladimir Putin and Western leaders to describe the Russian attacks on Ukraine. The words we use to talk about what’s happening could unintentionally condone the invasion, say Northeastern international relations experts”</a:t>
            </a:r>
          </a:p>
          <a:p>
            <a:pPr>
              <a:defRPr/>
            </a:pPr>
            <a:endParaRPr lang="en-US" sz="2000" b="1" dirty="0"/>
          </a:p>
          <a:p>
            <a:pPr algn="r">
              <a:defRPr/>
            </a:pPr>
            <a:r>
              <a:rPr lang="en-US" sz="2000" b="1" dirty="0"/>
              <a:t>[X, ÅÅÅÅ]</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5" y="533400"/>
            <a:ext cx="7870825" cy="535531"/>
          </a:xfrm>
          <a:prstGeom prst="rect">
            <a:avLst/>
          </a:prstGeom>
        </p:spPr>
        <p:txBody>
          <a:bodyPr vert="horz" lIns="0" tIns="0" rIns="0" bIns="0" rtlCol="0" anchor="b">
            <a:noAutofit/>
          </a:bodyPr>
          <a:lstStyle/>
          <a:p>
            <a:pPr>
              <a:lnSpc>
                <a:spcPct val="90000"/>
              </a:lnSpc>
              <a:spcBef>
                <a:spcPct val="0"/>
              </a:spcBef>
            </a:pPr>
            <a:r>
              <a:rPr lang="sv-SE" altLang="sv-SE" sz="3200" b="1" dirty="0">
                <a:solidFill>
                  <a:schemeClr val="tx2"/>
                </a:solidFill>
                <a:latin typeface="+mj-lt"/>
              </a:rPr>
              <a:t>”</a:t>
            </a:r>
            <a:r>
              <a:rPr lang="sv-SE" altLang="sv-SE" sz="3200" b="1" dirty="0" err="1">
                <a:solidFill>
                  <a:schemeClr val="tx2"/>
                </a:solidFill>
                <a:latin typeface="+mj-lt"/>
              </a:rPr>
              <a:t>Politically-charged</a:t>
            </a:r>
            <a:r>
              <a:rPr lang="sv-SE" altLang="sv-SE" sz="3200" b="1" dirty="0">
                <a:solidFill>
                  <a:schemeClr val="tx2"/>
                </a:solidFill>
                <a:latin typeface="+mj-lt"/>
              </a:rPr>
              <a:t>” terminology</a:t>
            </a:r>
          </a:p>
        </p:txBody>
      </p:sp>
      <p:pic>
        <p:nvPicPr>
          <p:cNvPr id="3" name="Bildobjekt 2">
            <a:extLst>
              <a:ext uri="{FF2B5EF4-FFF2-40B4-BE49-F238E27FC236}">
                <a16:creationId xmlns:a16="http://schemas.microsoft.com/office/drawing/2014/main" id="{7082B4FB-65C5-162F-7E60-318B93935687}"/>
              </a:ext>
            </a:extLst>
          </p:cNvPr>
          <p:cNvPicPr>
            <a:picLocks noChangeAspect="1"/>
          </p:cNvPicPr>
          <p:nvPr/>
        </p:nvPicPr>
        <p:blipFill>
          <a:blip r:embed="rId3"/>
          <a:stretch>
            <a:fillRect/>
          </a:stretch>
        </p:blipFill>
        <p:spPr>
          <a:xfrm>
            <a:off x="0" y="3066976"/>
            <a:ext cx="12192000" cy="2324473"/>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6A9B98FA-972E-F784-061C-B5653F55BF99}"/>
              </a:ext>
            </a:extLst>
          </p:cNvPr>
          <p:cNvPicPr>
            <a:picLocks noChangeAspect="1"/>
          </p:cNvPicPr>
          <p:nvPr/>
        </p:nvPicPr>
        <p:blipFill>
          <a:blip r:embed="rId4"/>
          <a:stretch>
            <a:fillRect/>
          </a:stretch>
        </p:blipFill>
        <p:spPr>
          <a:xfrm>
            <a:off x="860424" y="4917530"/>
            <a:ext cx="11134725" cy="1743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09820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3170099"/>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choice of terminology management system (TMS)</a:t>
            </a:r>
          </a:p>
          <a:p>
            <a:pPr marL="800100" lvl="1" indent="-342900">
              <a:buFont typeface="Arial" panose="020B0604020202020204" pitchFamily="34" charset="0"/>
              <a:buChar char="•"/>
              <a:defRPr/>
            </a:pPr>
            <a:r>
              <a:rPr lang="en-US" sz="2000" b="1" dirty="0"/>
              <a:t>develop your own or buy off the shelf?</a:t>
            </a:r>
          </a:p>
          <a:p>
            <a:pPr marL="342900" indent="-342900">
              <a:buFont typeface="Arial" panose="020B0604020202020204" pitchFamily="34" charset="0"/>
              <a:buChar char="•"/>
              <a:defRPr/>
            </a:pPr>
            <a:r>
              <a:rPr lang="en-US" sz="2000" b="1" dirty="0"/>
              <a:t>tool for storing, (team) working, controlling term usage</a:t>
            </a:r>
          </a:p>
          <a:p>
            <a:pPr marL="342900" indent="-342900">
              <a:buFont typeface="Arial" panose="020B0604020202020204" pitchFamily="34" charset="0"/>
              <a:buChar char="•"/>
              <a:defRPr/>
            </a:pPr>
            <a:r>
              <a:rPr lang="en-US" sz="2000" b="1" dirty="0"/>
              <a:t>UX issues</a:t>
            </a:r>
          </a:p>
          <a:p>
            <a:pPr marL="342900" indent="-342900">
              <a:buFont typeface="Arial" panose="020B0604020202020204" pitchFamily="34" charset="0"/>
              <a:buChar char="•"/>
              <a:defRPr/>
            </a:pPr>
            <a:r>
              <a:rPr lang="en-US" sz="2000" b="1" dirty="0"/>
              <a:t>data exchange</a:t>
            </a:r>
          </a:p>
          <a:p>
            <a:pPr marL="342900" indent="-342900">
              <a:buFont typeface="Arial" panose="020B0604020202020204" pitchFamily="34" charset="0"/>
              <a:buChar char="•"/>
              <a:defRPr/>
            </a:pPr>
            <a:r>
              <a:rPr lang="en-US" sz="2000" b="1" dirty="0"/>
              <a:t>also tools for translation</a:t>
            </a:r>
          </a:p>
          <a:p>
            <a:pPr marL="342900" indent="-342900">
              <a:buFont typeface="Arial" panose="020B0604020202020204" pitchFamily="34" charset="0"/>
              <a:buChar char="•"/>
              <a:defRPr/>
            </a:pPr>
            <a:r>
              <a:rPr lang="en-US" sz="2000" b="1" dirty="0"/>
              <a:t>training of personnel</a:t>
            </a:r>
          </a:p>
          <a:p>
            <a:pPr marL="342900" indent="-342900">
              <a:buFont typeface="Arial" panose="020B0604020202020204" pitchFamily="34" charset="0"/>
              <a:buChar char="•"/>
              <a:defRPr/>
            </a:pPr>
            <a:r>
              <a:rPr lang="en-US" sz="2000" b="1" dirty="0"/>
              <a:t>AI = tool for everything?</a:t>
            </a:r>
          </a:p>
          <a:p>
            <a:pPr marL="800100" lvl="1" indent="-342900">
              <a:buFont typeface="Arial" panose="020B0604020202020204" pitchFamily="34" charset="0"/>
              <a:buChar char="•"/>
              <a:defRPr/>
            </a:pPr>
            <a:r>
              <a:rPr lang="en-US" sz="2000" b="1" dirty="0"/>
              <a:t>prompting</a:t>
            </a:r>
          </a:p>
          <a:p>
            <a:pPr marL="800100" lvl="1" indent="-342900">
              <a:buFont typeface="Arial" panose="020B0604020202020204" pitchFamily="34" charset="0"/>
              <a:buChar char="•"/>
              <a:defRPr/>
            </a:pPr>
            <a:r>
              <a:rPr lang="en-US" sz="2000" b="1" dirty="0"/>
              <a:t>security issues</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2492376" y="981075"/>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Fourthly</a:t>
            </a:r>
            <a:r>
              <a:rPr lang="sv-SE" altLang="sv-SE" sz="3200" b="1" dirty="0">
                <a:latin typeface="+mj-lt"/>
              </a:rPr>
              <a:t>: </a:t>
            </a:r>
            <a:r>
              <a:rPr lang="sv-SE" altLang="sv-SE" sz="3200" b="1" dirty="0" err="1">
                <a:latin typeface="+mj-lt"/>
              </a:rPr>
              <a:t>knowing</a:t>
            </a:r>
            <a:r>
              <a:rPr lang="sv-SE" altLang="sv-SE" sz="3200" b="1" dirty="0">
                <a:latin typeface="+mj-lt"/>
              </a:rPr>
              <a:t> </a:t>
            </a:r>
            <a:r>
              <a:rPr lang="sv-SE" altLang="sv-SE" sz="3200" b="1" dirty="0" err="1">
                <a:latin typeface="+mj-lt"/>
              </a:rPr>
              <a:t>how</a:t>
            </a:r>
            <a:r>
              <a:rPr lang="sv-SE" altLang="sv-SE" sz="3200" b="1" dirty="0">
                <a:latin typeface="+mj-lt"/>
              </a:rPr>
              <a:t> to </a:t>
            </a:r>
            <a:r>
              <a:rPr lang="sv-SE" altLang="sv-SE" sz="3200" b="1" dirty="0" err="1">
                <a:latin typeface="+mj-lt"/>
              </a:rPr>
              <a:t>work</a:t>
            </a:r>
            <a:r>
              <a:rPr lang="sv-SE" altLang="sv-SE" sz="3200" b="1" dirty="0">
                <a:latin typeface="+mj-lt"/>
              </a:rPr>
              <a:t> </a:t>
            </a:r>
            <a:r>
              <a:rPr lang="sv-SE" altLang="sv-SE" sz="3200" b="1" dirty="0" err="1">
                <a:latin typeface="+mj-lt"/>
              </a:rPr>
              <a:t>with</a:t>
            </a:r>
            <a:r>
              <a:rPr lang="sv-SE" altLang="sv-SE" sz="3200" b="1" dirty="0">
                <a:latin typeface="+mj-lt"/>
              </a:rPr>
              <a:t> the terminology</a:t>
            </a:r>
          </a:p>
        </p:txBody>
      </p:sp>
    </p:spTree>
    <p:extLst>
      <p:ext uri="{BB962C8B-B14F-4D97-AF65-F5344CB8AC3E}">
        <p14:creationId xmlns:p14="http://schemas.microsoft.com/office/powerpoint/2010/main" val="328612768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
            <a:extLst>
              <a:ext uri="{FF2B5EF4-FFF2-40B4-BE49-F238E27FC236}">
                <a16:creationId xmlns:a16="http://schemas.microsoft.com/office/drawing/2014/main" id="{5D8870C3-E468-4156-8EB5-FC9A93B6361A}"/>
              </a:ext>
            </a:extLst>
          </p:cNvPr>
          <p:cNvSpPr>
            <a:spLocks noChangeArrowheads="1"/>
          </p:cNvSpPr>
          <p:nvPr/>
        </p:nvSpPr>
        <p:spPr bwMode="auto">
          <a:xfrm>
            <a:off x="1362074" y="1723030"/>
            <a:ext cx="8669339" cy="2864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spcAft>
                <a:spcPts val="600"/>
              </a:spcAft>
              <a:buSzPct val="100000"/>
            </a:pPr>
            <a:r>
              <a:rPr lang="sv-SE" altLang="sv-SE" sz="1800" dirty="0">
                <a:solidFill>
                  <a:srgbClr val="000000"/>
                </a:solidFill>
                <a:latin typeface="Bw Gradual" panose="00000500000000000000" pitchFamily="50" charset="0"/>
              </a:rPr>
              <a:t>”</a:t>
            </a:r>
            <a:r>
              <a:rPr lang="sv-SE" altLang="sv-SE" sz="1800" b="1" dirty="0" err="1">
                <a:solidFill>
                  <a:srgbClr val="000000"/>
                </a:solidFill>
                <a:latin typeface="Bw Gradual" panose="00000500000000000000" pitchFamily="50" charset="0"/>
              </a:rPr>
              <a:t>Terminologists</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nowadays</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rely</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heavily</a:t>
            </a:r>
            <a:r>
              <a:rPr lang="sv-SE" altLang="sv-SE" sz="1800" b="1" dirty="0">
                <a:solidFill>
                  <a:srgbClr val="000000"/>
                </a:solidFill>
                <a:latin typeface="Bw Gradual" panose="00000500000000000000" pitchFamily="50" charset="0"/>
              </a:rPr>
              <a:t> on </a:t>
            </a:r>
            <a:r>
              <a:rPr lang="sv-SE" altLang="sv-SE" sz="1800" b="1" dirty="0" err="1">
                <a:solidFill>
                  <a:srgbClr val="000000"/>
                </a:solidFill>
                <a:latin typeface="Bw Gradual" panose="00000500000000000000" pitchFamily="50" charset="0"/>
              </a:rPr>
              <a:t>machine-readable</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corpora</a:t>
            </a:r>
            <a:r>
              <a:rPr lang="sv-SE" altLang="sv-SE" sz="1800" b="1" dirty="0">
                <a:solidFill>
                  <a:srgbClr val="000000"/>
                </a:solidFill>
                <a:latin typeface="Bw Gradual" panose="00000500000000000000" pitchFamily="50" charset="0"/>
              </a:rPr>
              <a:t> and software </a:t>
            </a:r>
            <a:r>
              <a:rPr lang="sv-SE" altLang="sv-SE" sz="1800" b="1" dirty="0" err="1">
                <a:solidFill>
                  <a:srgbClr val="000000"/>
                </a:solidFill>
                <a:latin typeface="Bw Gradual" panose="00000500000000000000" pitchFamily="50" charset="0"/>
              </a:rPr>
              <a:t>tools</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which</a:t>
            </a:r>
            <a:r>
              <a:rPr lang="sv-SE" altLang="sv-SE" sz="1800" b="1" dirty="0">
                <a:solidFill>
                  <a:srgbClr val="000000"/>
                </a:solidFill>
                <a:latin typeface="Bw Gradual" panose="00000500000000000000" pitchFamily="50" charset="0"/>
              </a:rPr>
              <a:t> are </a:t>
            </a:r>
            <a:r>
              <a:rPr lang="sv-SE" altLang="sv-SE" sz="1800" b="1" dirty="0" err="1">
                <a:solidFill>
                  <a:srgbClr val="000000"/>
                </a:solidFill>
                <a:latin typeface="Bw Gradual" panose="00000500000000000000" pitchFamily="50" charset="0"/>
              </a:rPr>
              <a:t>capable</a:t>
            </a:r>
            <a:r>
              <a:rPr lang="sv-SE" altLang="sv-SE" sz="1800" b="1" dirty="0">
                <a:solidFill>
                  <a:srgbClr val="000000"/>
                </a:solidFill>
                <a:latin typeface="Bw Gradual" panose="00000500000000000000" pitchFamily="50" charset="0"/>
              </a:rPr>
              <a:t> of </a:t>
            </a:r>
            <a:r>
              <a:rPr lang="sv-SE" altLang="sv-SE" sz="1800" b="1" dirty="0" err="1">
                <a:solidFill>
                  <a:srgbClr val="000000"/>
                </a:solidFill>
                <a:latin typeface="Bw Gradual" panose="00000500000000000000" pitchFamily="50" charset="0"/>
              </a:rPr>
              <a:t>processing</a:t>
            </a:r>
            <a:r>
              <a:rPr lang="sv-SE" altLang="sv-SE" sz="1800" b="1" dirty="0">
                <a:solidFill>
                  <a:srgbClr val="000000"/>
                </a:solidFill>
                <a:latin typeface="Bw Gradual" panose="00000500000000000000" pitchFamily="50" charset="0"/>
              </a:rPr>
              <a:t> those </a:t>
            </a:r>
            <a:r>
              <a:rPr lang="sv-SE" altLang="sv-SE" sz="1800" b="1" dirty="0" err="1">
                <a:solidFill>
                  <a:srgbClr val="000000"/>
                </a:solidFill>
                <a:latin typeface="Bw Gradual" panose="00000500000000000000" pitchFamily="50" charset="0"/>
              </a:rPr>
              <a:t>corpora</a:t>
            </a:r>
            <a:r>
              <a:rPr lang="sv-SE" altLang="sv-SE" sz="1800" b="1" dirty="0">
                <a:solidFill>
                  <a:srgbClr val="000000"/>
                </a:solidFill>
                <a:latin typeface="Bw Gradual" panose="00000500000000000000" pitchFamily="50" charset="0"/>
              </a:rPr>
              <a:t> to </a:t>
            </a:r>
            <a:r>
              <a:rPr lang="sv-SE" altLang="sv-SE" sz="1800" b="1" dirty="0" err="1">
                <a:solidFill>
                  <a:srgbClr val="000000"/>
                </a:solidFill>
                <a:latin typeface="Bw Gradual" panose="00000500000000000000" pitchFamily="50" charset="0"/>
              </a:rPr>
              <a:t>extract</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terminological</a:t>
            </a:r>
            <a:r>
              <a:rPr lang="sv-SE" altLang="sv-SE" sz="1800" b="1" dirty="0">
                <a:solidFill>
                  <a:srgbClr val="000000"/>
                </a:solidFill>
                <a:latin typeface="Bw Gradual" panose="00000500000000000000" pitchFamily="50" charset="0"/>
              </a:rPr>
              <a:t> data </a:t>
            </a:r>
            <a:r>
              <a:rPr lang="sv-SE" altLang="sv-SE" sz="1800" b="1" dirty="0" err="1">
                <a:solidFill>
                  <a:srgbClr val="000000"/>
                </a:solidFill>
                <a:latin typeface="Bw Gradual" panose="00000500000000000000" pitchFamily="50" charset="0"/>
              </a:rPr>
              <a:t>used</a:t>
            </a:r>
            <a:r>
              <a:rPr lang="sv-SE" altLang="sv-SE" sz="1800" b="1" dirty="0">
                <a:solidFill>
                  <a:srgbClr val="000000"/>
                </a:solidFill>
                <a:latin typeface="Bw Gradual" panose="00000500000000000000" pitchFamily="50" charset="0"/>
              </a:rPr>
              <a:t> in terminology research and </a:t>
            </a:r>
            <a:r>
              <a:rPr lang="sv-SE" altLang="sv-SE" sz="1800" b="1" dirty="0" err="1">
                <a:solidFill>
                  <a:srgbClr val="000000"/>
                </a:solidFill>
                <a:latin typeface="Bw Gradual" panose="00000500000000000000" pitchFamily="50" charset="0"/>
              </a:rPr>
              <a:t>terminographic</a:t>
            </a:r>
            <a:r>
              <a:rPr lang="sv-SE" altLang="sv-SE" sz="1800" b="1" dirty="0">
                <a:solidFill>
                  <a:srgbClr val="000000"/>
                </a:solidFill>
                <a:latin typeface="Bw Gradual" panose="00000500000000000000" pitchFamily="50" charset="0"/>
              </a:rPr>
              <a:t> </a:t>
            </a:r>
            <a:r>
              <a:rPr lang="sv-SE" altLang="sv-SE" sz="1800" b="1" dirty="0" err="1">
                <a:solidFill>
                  <a:srgbClr val="000000"/>
                </a:solidFill>
                <a:latin typeface="Bw Gradual" panose="00000500000000000000" pitchFamily="50" charset="0"/>
              </a:rPr>
              <a:t>projects</a:t>
            </a:r>
            <a:r>
              <a:rPr lang="sv-SE" altLang="sv-SE" sz="1800" dirty="0">
                <a:solidFill>
                  <a:srgbClr val="000000"/>
                </a:solidFill>
                <a:latin typeface="Bw Gradual" panose="00000500000000000000" pitchFamily="50" charset="0"/>
              </a:rPr>
              <a:t>. The </a:t>
            </a:r>
            <a:r>
              <a:rPr lang="sv-SE" altLang="sv-SE" sz="1800" dirty="0" err="1">
                <a:solidFill>
                  <a:srgbClr val="000000"/>
                </a:solidFill>
                <a:latin typeface="Bw Gradual" panose="00000500000000000000" pitchFamily="50" charset="0"/>
              </a:rPr>
              <a:t>activity</a:t>
            </a:r>
            <a:r>
              <a:rPr lang="sv-SE" altLang="sv-SE" sz="1800" dirty="0">
                <a:solidFill>
                  <a:srgbClr val="000000"/>
                </a:solidFill>
                <a:latin typeface="Bw Gradual" panose="00000500000000000000" pitchFamily="50" charset="0"/>
              </a:rPr>
              <a:t> of </a:t>
            </a:r>
            <a:r>
              <a:rPr lang="sv-SE" altLang="sv-SE" sz="1800" dirty="0" err="1">
                <a:solidFill>
                  <a:srgbClr val="000000"/>
                </a:solidFill>
                <a:latin typeface="Bw Gradual" panose="00000500000000000000" pitchFamily="50" charset="0"/>
              </a:rPr>
              <a:t>gathering</a:t>
            </a:r>
            <a:r>
              <a:rPr lang="sv-SE" altLang="sv-SE" sz="1800" dirty="0">
                <a:solidFill>
                  <a:srgbClr val="000000"/>
                </a:solidFill>
                <a:latin typeface="Bw Gradual" panose="00000500000000000000" pitchFamily="50" charset="0"/>
              </a:rPr>
              <a:t> and </a:t>
            </a:r>
            <a:r>
              <a:rPr lang="sv-SE" altLang="sv-SE" sz="1800" dirty="0" err="1">
                <a:solidFill>
                  <a:srgbClr val="000000"/>
                </a:solidFill>
                <a:latin typeface="Bw Gradual" panose="00000500000000000000" pitchFamily="50" charset="0"/>
              </a:rPr>
              <a:t>ordering</a:t>
            </a:r>
            <a:r>
              <a:rPr lang="sv-SE" altLang="sv-SE" sz="1800" dirty="0">
                <a:solidFill>
                  <a:srgbClr val="000000"/>
                </a:solidFill>
                <a:latin typeface="Bw Gradual" panose="00000500000000000000" pitchFamily="50" charset="0"/>
              </a:rPr>
              <a:t> such data is </a:t>
            </a:r>
            <a:r>
              <a:rPr lang="sv-SE" altLang="sv-SE" sz="1800" dirty="0" err="1">
                <a:solidFill>
                  <a:srgbClr val="000000"/>
                </a:solidFill>
                <a:latin typeface="Bw Gradual" panose="00000500000000000000" pitchFamily="50" charset="0"/>
              </a:rPr>
              <a:t>getting</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more</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knowledge-oriented</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due</a:t>
            </a:r>
            <a:r>
              <a:rPr lang="sv-SE" altLang="sv-SE" sz="1800" dirty="0">
                <a:solidFill>
                  <a:srgbClr val="000000"/>
                </a:solidFill>
                <a:latin typeface="Bw Gradual" panose="00000500000000000000" pitchFamily="50" charset="0"/>
              </a:rPr>
              <a:t> to the </a:t>
            </a:r>
            <a:r>
              <a:rPr lang="sv-SE" altLang="sv-SE" sz="1800" dirty="0" err="1">
                <a:solidFill>
                  <a:srgbClr val="000000"/>
                </a:solidFill>
                <a:latin typeface="Bw Gradual" panose="00000500000000000000" pitchFamily="50" charset="0"/>
              </a:rPr>
              <a:t>increasing</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need</a:t>
            </a:r>
            <a:r>
              <a:rPr lang="sv-SE" altLang="sv-SE" sz="1800" dirty="0">
                <a:solidFill>
                  <a:srgbClr val="000000"/>
                </a:solidFill>
                <a:latin typeface="Bw Gradual" panose="00000500000000000000" pitchFamily="50" charset="0"/>
              </a:rPr>
              <a:t> of translators and </a:t>
            </a:r>
            <a:r>
              <a:rPr lang="sv-SE" altLang="sv-SE" sz="1800" dirty="0" err="1">
                <a:solidFill>
                  <a:srgbClr val="000000"/>
                </a:solidFill>
                <a:latin typeface="Bw Gradual" panose="00000500000000000000" pitchFamily="50" charset="0"/>
              </a:rPr>
              <a:t>other</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users</a:t>
            </a:r>
            <a:r>
              <a:rPr lang="sv-SE" altLang="sv-SE" sz="1800" dirty="0">
                <a:solidFill>
                  <a:srgbClr val="000000"/>
                </a:solidFill>
                <a:latin typeface="Bw Gradual" panose="00000500000000000000" pitchFamily="50" charset="0"/>
              </a:rPr>
              <a:t> of terminology services for </a:t>
            </a:r>
            <a:r>
              <a:rPr lang="sv-SE" altLang="sv-SE" sz="1800" dirty="0" err="1">
                <a:solidFill>
                  <a:srgbClr val="000000"/>
                </a:solidFill>
                <a:latin typeface="Bw Gradual" panose="00000500000000000000" pitchFamily="50" charset="0"/>
              </a:rPr>
              <a:t>knowledge-based</a:t>
            </a:r>
            <a:r>
              <a:rPr lang="sv-SE" altLang="sv-SE" sz="1800" dirty="0">
                <a:solidFill>
                  <a:srgbClr val="000000"/>
                </a:solidFill>
                <a:latin typeface="Bw Gradual" panose="00000500000000000000" pitchFamily="50" charset="0"/>
              </a:rPr>
              <a:t> mono- or </a:t>
            </a:r>
            <a:r>
              <a:rPr lang="sv-SE" altLang="sv-SE" sz="1800" dirty="0" err="1">
                <a:solidFill>
                  <a:srgbClr val="000000"/>
                </a:solidFill>
                <a:latin typeface="Bw Gradual" panose="00000500000000000000" pitchFamily="50" charset="0"/>
              </a:rPr>
              <a:t>multilingual</a:t>
            </a:r>
            <a:r>
              <a:rPr lang="sv-SE" altLang="sv-SE" sz="1800" dirty="0">
                <a:solidFill>
                  <a:srgbClr val="000000"/>
                </a:solidFill>
                <a:latin typeface="Bw Gradual" panose="00000500000000000000" pitchFamily="50" charset="0"/>
              </a:rPr>
              <a:t> information </a:t>
            </a:r>
            <a:r>
              <a:rPr lang="sv-SE" altLang="sv-SE" sz="1800" dirty="0" err="1">
                <a:solidFill>
                  <a:srgbClr val="000000"/>
                </a:solidFill>
                <a:latin typeface="Bw Gradual" panose="00000500000000000000" pitchFamily="50" charset="0"/>
              </a:rPr>
              <a:t>sources</a:t>
            </a:r>
            <a:r>
              <a:rPr lang="sv-SE" altLang="sv-SE" sz="1800" dirty="0">
                <a:solidFill>
                  <a:srgbClr val="000000"/>
                </a:solidFill>
                <a:latin typeface="Bw Gradual" panose="00000500000000000000" pitchFamily="50" charset="0"/>
              </a:rPr>
              <a:t> in a </a:t>
            </a:r>
            <a:r>
              <a:rPr lang="sv-SE" altLang="sv-SE" sz="1800" dirty="0" err="1">
                <a:solidFill>
                  <a:srgbClr val="000000"/>
                </a:solidFill>
                <a:latin typeface="Bw Gradual" panose="00000500000000000000" pitchFamily="50" charset="0"/>
              </a:rPr>
              <a:t>knowledge-based</a:t>
            </a:r>
            <a:r>
              <a:rPr lang="sv-SE" altLang="sv-SE" sz="1800" dirty="0">
                <a:solidFill>
                  <a:srgbClr val="000000"/>
                </a:solidFill>
                <a:latin typeface="Bw Gradual" panose="00000500000000000000" pitchFamily="50" charset="0"/>
              </a:rPr>
              <a:t> global </a:t>
            </a:r>
            <a:r>
              <a:rPr lang="sv-SE" altLang="sv-SE" sz="1800" dirty="0" err="1">
                <a:solidFill>
                  <a:srgbClr val="000000"/>
                </a:solidFill>
                <a:latin typeface="Bw Gradual" panose="00000500000000000000" pitchFamily="50" charset="0"/>
              </a:rPr>
              <a:t>economy</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This</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tendency</a:t>
            </a:r>
            <a:r>
              <a:rPr lang="sv-SE" altLang="sv-SE" sz="1800" dirty="0">
                <a:solidFill>
                  <a:srgbClr val="000000"/>
                </a:solidFill>
                <a:latin typeface="Bw Gradual" panose="00000500000000000000" pitchFamily="50" charset="0"/>
              </a:rPr>
              <a:t> has </a:t>
            </a:r>
            <a:r>
              <a:rPr lang="sv-SE" altLang="sv-SE" sz="1800" dirty="0" err="1">
                <a:solidFill>
                  <a:srgbClr val="000000"/>
                </a:solidFill>
                <a:latin typeface="Bw Gradual" panose="00000500000000000000" pitchFamily="50" charset="0"/>
              </a:rPr>
              <a:t>resulted</a:t>
            </a:r>
            <a:r>
              <a:rPr lang="sv-SE" altLang="sv-SE" sz="1800" dirty="0">
                <a:solidFill>
                  <a:srgbClr val="000000"/>
                </a:solidFill>
                <a:latin typeface="Bw Gradual" panose="00000500000000000000" pitchFamily="50" charset="0"/>
              </a:rPr>
              <a:t> in </a:t>
            </a:r>
            <a:r>
              <a:rPr lang="sv-SE" altLang="sv-SE" sz="1800" dirty="0" err="1">
                <a:solidFill>
                  <a:srgbClr val="000000"/>
                </a:solidFill>
                <a:latin typeface="Bw Gradual" panose="00000500000000000000" pitchFamily="50" charset="0"/>
              </a:rPr>
              <a:t>developing</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large-scale</a:t>
            </a:r>
            <a:r>
              <a:rPr lang="sv-SE" altLang="sv-SE" sz="1800" dirty="0">
                <a:solidFill>
                  <a:srgbClr val="000000"/>
                </a:solidFill>
                <a:latin typeface="Bw Gradual" panose="00000500000000000000" pitchFamily="50" charset="0"/>
              </a:rPr>
              <a:t> terminology </a:t>
            </a:r>
            <a:r>
              <a:rPr lang="sv-SE" altLang="sv-SE" sz="1800" dirty="0" err="1">
                <a:solidFill>
                  <a:srgbClr val="000000"/>
                </a:solidFill>
                <a:latin typeface="Bw Gradual" panose="00000500000000000000" pitchFamily="50" charset="0"/>
              </a:rPr>
              <a:t>projects</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involving</a:t>
            </a:r>
            <a:r>
              <a:rPr lang="sv-SE" altLang="sv-SE" sz="1800" dirty="0">
                <a:solidFill>
                  <a:srgbClr val="000000"/>
                </a:solidFill>
                <a:latin typeface="Bw Gradual" panose="00000500000000000000" pitchFamily="50" charset="0"/>
              </a:rPr>
              <a:t> research teams of </a:t>
            </a:r>
            <a:r>
              <a:rPr lang="sv-SE" altLang="sv-SE" sz="1800" dirty="0" err="1">
                <a:solidFill>
                  <a:srgbClr val="000000"/>
                </a:solidFill>
                <a:latin typeface="Bw Gradual" panose="00000500000000000000" pitchFamily="50" charset="0"/>
              </a:rPr>
              <a:t>terminologists</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ontologists</a:t>
            </a:r>
            <a:r>
              <a:rPr lang="sv-SE" altLang="sv-SE" sz="1800" dirty="0">
                <a:solidFill>
                  <a:srgbClr val="000000"/>
                </a:solidFill>
                <a:latin typeface="Bw Gradual" panose="00000500000000000000" pitchFamily="50" charset="0"/>
              </a:rPr>
              <a:t> and </a:t>
            </a:r>
            <a:r>
              <a:rPr lang="sv-SE" altLang="sv-SE" sz="1800" dirty="0" err="1">
                <a:solidFill>
                  <a:srgbClr val="000000"/>
                </a:solidFill>
                <a:latin typeface="Bw Gradual" panose="00000500000000000000" pitchFamily="50" charset="0"/>
              </a:rPr>
              <a:t>subject</a:t>
            </a:r>
            <a:r>
              <a:rPr lang="sv-SE" altLang="sv-SE" sz="1800" dirty="0">
                <a:solidFill>
                  <a:srgbClr val="000000"/>
                </a:solidFill>
                <a:latin typeface="Bw Gradual" panose="00000500000000000000" pitchFamily="50" charset="0"/>
              </a:rPr>
              <a:t> specialists for designing </a:t>
            </a:r>
            <a:r>
              <a:rPr lang="sv-SE" altLang="sv-SE" sz="1800" dirty="0" err="1">
                <a:solidFill>
                  <a:srgbClr val="000000"/>
                </a:solidFill>
                <a:latin typeface="Bw Gradual" panose="00000500000000000000" pitchFamily="50" charset="0"/>
              </a:rPr>
              <a:t>rich</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terminological</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knowledge</a:t>
            </a:r>
            <a:r>
              <a:rPr lang="sv-SE" altLang="sv-SE" sz="1800" dirty="0">
                <a:solidFill>
                  <a:srgbClr val="000000"/>
                </a:solidFill>
                <a:latin typeface="Bw Gradual" panose="00000500000000000000" pitchFamily="50" charset="0"/>
              </a:rPr>
              <a:t> </a:t>
            </a:r>
            <a:r>
              <a:rPr lang="sv-SE" altLang="sv-SE" sz="1800" dirty="0" err="1">
                <a:solidFill>
                  <a:srgbClr val="000000"/>
                </a:solidFill>
                <a:latin typeface="Bw Gradual" panose="00000500000000000000" pitchFamily="50" charset="0"/>
              </a:rPr>
              <a:t>bases</a:t>
            </a:r>
            <a:r>
              <a:rPr lang="sv-SE" altLang="sv-SE" sz="1800" dirty="0">
                <a:solidFill>
                  <a:srgbClr val="000000"/>
                </a:solidFill>
                <a:latin typeface="Bw Gradual" panose="00000500000000000000" pitchFamily="50" charset="0"/>
              </a:rPr>
              <a:t>.”</a:t>
            </a:r>
          </a:p>
        </p:txBody>
      </p:sp>
      <p:sp>
        <p:nvSpPr>
          <p:cNvPr id="159747" name="Rectangle 2">
            <a:extLst>
              <a:ext uri="{FF2B5EF4-FFF2-40B4-BE49-F238E27FC236}">
                <a16:creationId xmlns:a16="http://schemas.microsoft.com/office/drawing/2014/main" id="{77292BD2-768E-1E41-3705-79DDF0D68804}"/>
              </a:ext>
            </a:extLst>
          </p:cNvPr>
          <p:cNvSpPr>
            <a:spLocks noChangeArrowheads="1"/>
          </p:cNvSpPr>
          <p:nvPr/>
        </p:nvSpPr>
        <p:spPr bwMode="auto">
          <a:xfrm>
            <a:off x="1362074" y="547689"/>
            <a:ext cx="436399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dirty="0">
                <a:solidFill>
                  <a:srgbClr val="000000"/>
                </a:solidFill>
                <a:latin typeface="Bw Gradual" panose="00000500000000000000" pitchFamily="50" charset="0"/>
              </a:rPr>
              <a:t>Terminology and KO</a:t>
            </a:r>
          </a:p>
        </p:txBody>
      </p:sp>
      <p:sp>
        <p:nvSpPr>
          <p:cNvPr id="159748" name="Rectangle 3">
            <a:extLst>
              <a:ext uri="{FF2B5EF4-FFF2-40B4-BE49-F238E27FC236}">
                <a16:creationId xmlns:a16="http://schemas.microsoft.com/office/drawing/2014/main" id="{59EBF911-FBFD-549B-E874-F0C8B6CBCBE1}"/>
              </a:ext>
            </a:extLst>
          </p:cNvPr>
          <p:cNvSpPr>
            <a:spLocks noChangeArrowheads="1"/>
          </p:cNvSpPr>
          <p:nvPr/>
        </p:nvSpPr>
        <p:spPr bwMode="auto">
          <a:xfrm>
            <a:off x="8861425" y="6003926"/>
            <a:ext cx="1364326" cy="266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Bef>
                <a:spcPts val="525"/>
              </a:spcBef>
              <a:buSzPct val="100000"/>
            </a:pPr>
            <a:r>
              <a:rPr lang="sv-SE" altLang="sv-SE" sz="1400">
                <a:solidFill>
                  <a:srgbClr val="000000"/>
                </a:solidFill>
              </a:rPr>
              <a:t>[Alexiev, 2011]</a:t>
            </a:r>
          </a:p>
        </p:txBody>
      </p:sp>
    </p:spTree>
    <p:extLst>
      <p:ext uri="{BB962C8B-B14F-4D97-AF65-F5344CB8AC3E}">
        <p14:creationId xmlns:p14="http://schemas.microsoft.com/office/powerpoint/2010/main" val="3766547412"/>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
            <a:extLst>
              <a:ext uri="{FF2B5EF4-FFF2-40B4-BE49-F238E27FC236}">
                <a16:creationId xmlns:a16="http://schemas.microsoft.com/office/drawing/2014/main" id="{50D2C1E3-B8C7-7B67-A175-CDADCD76FCE5}"/>
              </a:ext>
            </a:extLst>
          </p:cNvPr>
          <p:cNvSpPr txBox="1">
            <a:spLocks noChangeArrowheads="1"/>
          </p:cNvSpPr>
          <p:nvPr/>
        </p:nvSpPr>
        <p:spPr bwMode="auto">
          <a:xfrm>
            <a:off x="-2143125" y="2776538"/>
            <a:ext cx="137759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5.82</a:t>
            </a:r>
          </a:p>
        </p:txBody>
      </p:sp>
      <p:pic>
        <p:nvPicPr>
          <p:cNvPr id="149507" name="Picture 2">
            <a:extLst>
              <a:ext uri="{FF2B5EF4-FFF2-40B4-BE49-F238E27FC236}">
                <a16:creationId xmlns:a16="http://schemas.microsoft.com/office/drawing/2014/main" id="{4F1F4B1D-FC50-3AD8-B843-59EED2528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071" r="23341"/>
          <a:stretch>
            <a:fillRect/>
          </a:stretch>
        </p:blipFill>
        <p:spPr bwMode="auto">
          <a:xfrm>
            <a:off x="1917701" y="493713"/>
            <a:ext cx="7631113" cy="5389562"/>
          </a:xfrm>
          <a:prstGeom prst="rect">
            <a:avLst/>
          </a:prstGeom>
          <a:noFill/>
          <a:ln>
            <a:noFill/>
          </a:ln>
          <a:effectLst/>
          <a:extLst>
            <a:ext uri="{909E8E84-426E-40DD-AFC4-6F175D3DCCD1}">
              <a14:hiddenFill xmlns:a14="http://schemas.microsoft.com/office/drawing/2010/main">
                <a:blipFill dpi="0" rotWithShape="0">
                  <a:blip/>
                  <a:srcRect t="16071" r="2334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a:extLst>
              <a:ext uri="{FF2B5EF4-FFF2-40B4-BE49-F238E27FC236}">
                <a16:creationId xmlns:a16="http://schemas.microsoft.com/office/drawing/2014/main" id="{FC2820CB-7A6E-2C98-0A9E-DB9223A05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112" t="38490" b="27736"/>
          <a:stretch>
            <a:fillRect/>
          </a:stretch>
        </p:blipFill>
        <p:spPr bwMode="auto">
          <a:xfrm>
            <a:off x="12469813" y="1009650"/>
            <a:ext cx="5176837" cy="4927600"/>
          </a:xfrm>
          <a:prstGeom prst="rect">
            <a:avLst/>
          </a:prstGeom>
          <a:noFill/>
          <a:ln>
            <a:noFill/>
          </a:ln>
          <a:effectLst/>
          <a:extLst>
            <a:ext uri="{909E8E84-426E-40DD-AFC4-6F175D3DCCD1}">
              <a14:hiddenFill xmlns:a14="http://schemas.microsoft.com/office/drawing/2010/main">
                <a:blipFill dpi="0" rotWithShape="0">
                  <a:blip/>
                  <a:srcRect l="77112" t="38490" b="2773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9" name="Rectangle 4">
            <a:extLst>
              <a:ext uri="{FF2B5EF4-FFF2-40B4-BE49-F238E27FC236}">
                <a16:creationId xmlns:a16="http://schemas.microsoft.com/office/drawing/2014/main" id="{9C9A995E-916F-CA06-DDE7-9FEE457113A4}"/>
              </a:ext>
            </a:extLst>
          </p:cNvPr>
          <p:cNvSpPr>
            <a:spLocks noChangeArrowheads="1"/>
          </p:cNvSpPr>
          <p:nvPr/>
        </p:nvSpPr>
        <p:spPr bwMode="auto">
          <a:xfrm>
            <a:off x="8672513" y="2852738"/>
            <a:ext cx="132290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crowdsourcing</a:t>
            </a:r>
          </a:p>
        </p:txBody>
      </p:sp>
      <p:sp>
        <p:nvSpPr>
          <p:cNvPr id="149510" name="Rectangle 5">
            <a:extLst>
              <a:ext uri="{FF2B5EF4-FFF2-40B4-BE49-F238E27FC236}">
                <a16:creationId xmlns:a16="http://schemas.microsoft.com/office/drawing/2014/main" id="{30F1C3C5-C305-B683-EC74-3BDB36E82A69}"/>
              </a:ext>
            </a:extLst>
          </p:cNvPr>
          <p:cNvSpPr>
            <a:spLocks noChangeArrowheads="1"/>
          </p:cNvSpPr>
          <p:nvPr/>
        </p:nvSpPr>
        <p:spPr bwMode="auto">
          <a:xfrm>
            <a:off x="8332788" y="4010025"/>
            <a:ext cx="158778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normalization aim</a:t>
            </a:r>
          </a:p>
        </p:txBody>
      </p:sp>
      <p:sp>
        <p:nvSpPr>
          <p:cNvPr id="149511" name="Rectangle 6">
            <a:extLst>
              <a:ext uri="{FF2B5EF4-FFF2-40B4-BE49-F238E27FC236}">
                <a16:creationId xmlns:a16="http://schemas.microsoft.com/office/drawing/2014/main" id="{9F3D09D4-76EA-B70A-8F89-4C61857F15EB}"/>
              </a:ext>
            </a:extLst>
          </p:cNvPr>
          <p:cNvSpPr>
            <a:spLocks noChangeArrowheads="1"/>
          </p:cNvSpPr>
          <p:nvPr/>
        </p:nvSpPr>
        <p:spPr bwMode="auto">
          <a:xfrm>
            <a:off x="8181976" y="1346200"/>
            <a:ext cx="104808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role of text</a:t>
            </a:r>
          </a:p>
        </p:txBody>
      </p:sp>
      <p:sp>
        <p:nvSpPr>
          <p:cNvPr id="149512" name="Rectangle 7">
            <a:extLst>
              <a:ext uri="{FF2B5EF4-FFF2-40B4-BE49-F238E27FC236}">
                <a16:creationId xmlns:a16="http://schemas.microsoft.com/office/drawing/2014/main" id="{62D4BC99-F7F1-CECA-D8F1-C6D88F8E7B78}"/>
              </a:ext>
            </a:extLst>
          </p:cNvPr>
          <p:cNvSpPr>
            <a:spLocks noChangeArrowheads="1"/>
          </p:cNvSpPr>
          <p:nvPr/>
        </p:nvSpPr>
        <p:spPr bwMode="auto">
          <a:xfrm>
            <a:off x="8689975" y="3446463"/>
            <a:ext cx="1275134"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range of tools</a:t>
            </a:r>
          </a:p>
        </p:txBody>
      </p:sp>
      <p:cxnSp>
        <p:nvCxnSpPr>
          <p:cNvPr id="149513" name="AutoShape 8">
            <a:extLst>
              <a:ext uri="{FF2B5EF4-FFF2-40B4-BE49-F238E27FC236}">
                <a16:creationId xmlns:a16="http://schemas.microsoft.com/office/drawing/2014/main" id="{E5DB44BE-30B0-E2DE-31F2-F215E36E215F}"/>
              </a:ext>
            </a:extLst>
          </p:cNvPr>
          <p:cNvCxnSpPr>
            <a:cxnSpLocks noChangeShapeType="1"/>
            <a:stCxn id="149509" idx="0"/>
          </p:cNvCxnSpPr>
          <p:nvPr/>
        </p:nvCxnSpPr>
        <p:spPr bwMode="auto">
          <a:xfrm flipH="1" flipV="1">
            <a:off x="9285289" y="2603500"/>
            <a:ext cx="48677" cy="249238"/>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9514" name="AutoShape 9">
            <a:extLst>
              <a:ext uri="{FF2B5EF4-FFF2-40B4-BE49-F238E27FC236}">
                <a16:creationId xmlns:a16="http://schemas.microsoft.com/office/drawing/2014/main" id="{34B2434F-0D5E-1D2D-5806-B0B1C617CEB8}"/>
              </a:ext>
            </a:extLst>
          </p:cNvPr>
          <p:cNvCxnSpPr>
            <a:cxnSpLocks noChangeShapeType="1"/>
            <a:stCxn id="149511" idx="2"/>
          </p:cNvCxnSpPr>
          <p:nvPr/>
        </p:nvCxnSpPr>
        <p:spPr bwMode="auto">
          <a:xfrm>
            <a:off x="8706018" y="1656159"/>
            <a:ext cx="293520" cy="226617"/>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9515" name="AutoShape 10">
            <a:extLst>
              <a:ext uri="{FF2B5EF4-FFF2-40B4-BE49-F238E27FC236}">
                <a16:creationId xmlns:a16="http://schemas.microsoft.com/office/drawing/2014/main" id="{3B8E9837-C0C8-4808-24FA-EF0507B7F0F8}"/>
              </a:ext>
            </a:extLst>
          </p:cNvPr>
          <p:cNvCxnSpPr>
            <a:cxnSpLocks noChangeShapeType="1"/>
            <a:stCxn id="149512" idx="1"/>
          </p:cNvCxnSpPr>
          <p:nvPr/>
        </p:nvCxnSpPr>
        <p:spPr bwMode="auto">
          <a:xfrm flipH="1" flipV="1">
            <a:off x="8516939" y="3592514"/>
            <a:ext cx="173037" cy="8929"/>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9516" name="AutoShape 11">
            <a:extLst>
              <a:ext uri="{FF2B5EF4-FFF2-40B4-BE49-F238E27FC236}">
                <a16:creationId xmlns:a16="http://schemas.microsoft.com/office/drawing/2014/main" id="{C5657571-1973-DDBD-072A-4CAFA3B9C147}"/>
              </a:ext>
            </a:extLst>
          </p:cNvPr>
          <p:cNvCxnSpPr>
            <a:cxnSpLocks noChangeShapeType="1"/>
            <a:stCxn id="149510" idx="2"/>
          </p:cNvCxnSpPr>
          <p:nvPr/>
        </p:nvCxnSpPr>
        <p:spPr bwMode="auto">
          <a:xfrm flipH="1">
            <a:off x="9020176" y="4319984"/>
            <a:ext cx="106505" cy="118667"/>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9517" name="Rectangle 12">
            <a:extLst>
              <a:ext uri="{FF2B5EF4-FFF2-40B4-BE49-F238E27FC236}">
                <a16:creationId xmlns:a16="http://schemas.microsoft.com/office/drawing/2014/main" id="{867AEC7B-E102-A1A0-0DA4-9B4C293B9296}"/>
              </a:ext>
            </a:extLst>
          </p:cNvPr>
          <p:cNvSpPr>
            <a:spLocks noChangeArrowheads="1"/>
          </p:cNvSpPr>
          <p:nvPr/>
        </p:nvSpPr>
        <p:spPr bwMode="auto">
          <a:xfrm>
            <a:off x="1160798" y="538558"/>
            <a:ext cx="80692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90500">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1pPr>
            <a:lvl2pPr>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2pPr>
            <a:lvl3pPr>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3pPr>
            <a:lvl4pPr>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4pPr>
            <a:lvl5pPr>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190500" algn="l"/>
                <a:tab pos="1104900" algn="l"/>
                <a:tab pos="2019300" algn="l"/>
                <a:tab pos="2933700" algn="l"/>
                <a:tab pos="3848100" algn="l"/>
                <a:tab pos="4762500" algn="l"/>
                <a:tab pos="5676900" algn="l"/>
                <a:tab pos="6591300" algn="l"/>
                <a:tab pos="7505700" algn="l"/>
                <a:tab pos="8420100" algn="l"/>
                <a:tab pos="9334500" algn="l"/>
                <a:tab pos="10248900" algn="l"/>
              </a:tabLst>
              <a:defRPr sz="1200">
                <a:solidFill>
                  <a:schemeClr val="bg1"/>
                </a:solidFill>
                <a:latin typeface="Tahoma" panose="020B0604030504040204" pitchFamily="34" charset="0"/>
                <a:cs typeface="Arial" panose="020B0604020202020204" pitchFamily="34" charset="0"/>
              </a:defRPr>
            </a:lvl9pPr>
          </a:lstStyle>
          <a:p>
            <a:pPr>
              <a:spcBef>
                <a:spcPts val="2000"/>
              </a:spcBef>
              <a:buSzPct val="120000"/>
            </a:pPr>
            <a:r>
              <a:rPr lang="sv-SE" altLang="sv-SE" sz="3200" b="1" dirty="0">
                <a:solidFill>
                  <a:schemeClr val="tx1"/>
                </a:solidFill>
                <a:latin typeface="Bw Gradual" panose="00000500000000000000" pitchFamily="50" charset="0"/>
              </a:rPr>
              <a:t>Trends in terminology</a:t>
            </a:r>
          </a:p>
        </p:txBody>
      </p:sp>
      <p:sp>
        <p:nvSpPr>
          <p:cNvPr id="149518" name="Rectangle 13">
            <a:extLst>
              <a:ext uri="{FF2B5EF4-FFF2-40B4-BE49-F238E27FC236}">
                <a16:creationId xmlns:a16="http://schemas.microsoft.com/office/drawing/2014/main" id="{F24E2A32-DA57-EF29-F245-F8D3D5C57A15}"/>
              </a:ext>
            </a:extLst>
          </p:cNvPr>
          <p:cNvSpPr>
            <a:spLocks noChangeArrowheads="1"/>
          </p:cNvSpPr>
          <p:nvPr/>
        </p:nvSpPr>
        <p:spPr bwMode="auto">
          <a:xfrm>
            <a:off x="8153400" y="5934075"/>
            <a:ext cx="2148643"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latin typeface="+mj-lt"/>
              </a:rPr>
              <a:t>[Kara Warburton, 2015]</a:t>
            </a:r>
          </a:p>
        </p:txBody>
      </p:sp>
      <p:sp>
        <p:nvSpPr>
          <p:cNvPr id="149519" name="Rectangle 14">
            <a:extLst>
              <a:ext uri="{FF2B5EF4-FFF2-40B4-BE49-F238E27FC236}">
                <a16:creationId xmlns:a16="http://schemas.microsoft.com/office/drawing/2014/main" id="{18654347-8C4E-5733-FC7B-F250A9C12C6B}"/>
              </a:ext>
            </a:extLst>
          </p:cNvPr>
          <p:cNvSpPr>
            <a:spLocks noChangeArrowheads="1"/>
          </p:cNvSpPr>
          <p:nvPr/>
        </p:nvSpPr>
        <p:spPr bwMode="auto">
          <a:xfrm>
            <a:off x="8462963" y="1871663"/>
            <a:ext cx="1837852"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scope of applications</a:t>
            </a:r>
          </a:p>
        </p:txBody>
      </p:sp>
      <p:cxnSp>
        <p:nvCxnSpPr>
          <p:cNvPr id="149520" name="AutoShape 15">
            <a:extLst>
              <a:ext uri="{FF2B5EF4-FFF2-40B4-BE49-F238E27FC236}">
                <a16:creationId xmlns:a16="http://schemas.microsoft.com/office/drawing/2014/main" id="{8BEF4729-1AF6-3701-04B3-515D3E47456F}"/>
              </a:ext>
            </a:extLst>
          </p:cNvPr>
          <p:cNvCxnSpPr>
            <a:cxnSpLocks noChangeShapeType="1"/>
            <a:stCxn id="149519" idx="2"/>
          </p:cNvCxnSpPr>
          <p:nvPr/>
        </p:nvCxnSpPr>
        <p:spPr bwMode="auto">
          <a:xfrm flipH="1">
            <a:off x="9296401" y="2181621"/>
            <a:ext cx="85489" cy="382192"/>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9521" name="Rectangle 16">
            <a:extLst>
              <a:ext uri="{FF2B5EF4-FFF2-40B4-BE49-F238E27FC236}">
                <a16:creationId xmlns:a16="http://schemas.microsoft.com/office/drawing/2014/main" id="{93B64632-801C-E12F-87C7-8E09AA0F2CDF}"/>
              </a:ext>
            </a:extLst>
          </p:cNvPr>
          <p:cNvSpPr>
            <a:spLocks noChangeArrowheads="1"/>
          </p:cNvSpPr>
          <p:nvPr/>
        </p:nvSpPr>
        <p:spPr bwMode="auto">
          <a:xfrm>
            <a:off x="8639175" y="4997450"/>
            <a:ext cx="155575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algn="r" eaLnBrk="1" hangingPunct="1">
              <a:buSzPct val="100000"/>
            </a:pPr>
            <a:r>
              <a:rPr lang="sv-SE" altLang="sv-SE" sz="1400">
                <a:solidFill>
                  <a:srgbClr val="000000"/>
                </a:solidFill>
              </a:rPr>
              <a:t>role of concept</a:t>
            </a:r>
          </a:p>
        </p:txBody>
      </p:sp>
      <p:cxnSp>
        <p:nvCxnSpPr>
          <p:cNvPr id="149522" name="AutoShape 17">
            <a:extLst>
              <a:ext uri="{FF2B5EF4-FFF2-40B4-BE49-F238E27FC236}">
                <a16:creationId xmlns:a16="http://schemas.microsoft.com/office/drawing/2014/main" id="{D81E782F-701F-6ED8-BB85-35470BE71568}"/>
              </a:ext>
            </a:extLst>
          </p:cNvPr>
          <p:cNvCxnSpPr>
            <a:cxnSpLocks noChangeShapeType="1"/>
            <a:stCxn id="149521" idx="0"/>
          </p:cNvCxnSpPr>
          <p:nvPr/>
        </p:nvCxnSpPr>
        <p:spPr bwMode="auto">
          <a:xfrm flipH="1" flipV="1">
            <a:off x="9296400" y="4838700"/>
            <a:ext cx="120650" cy="15875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9523" name="Rectangle 18">
            <a:extLst>
              <a:ext uri="{FF2B5EF4-FFF2-40B4-BE49-F238E27FC236}">
                <a16:creationId xmlns:a16="http://schemas.microsoft.com/office/drawing/2014/main" id="{61A5F328-D1F4-5377-E832-D588D294741F}"/>
              </a:ext>
            </a:extLst>
          </p:cNvPr>
          <p:cNvSpPr>
            <a:spLocks noChangeArrowheads="1"/>
          </p:cNvSpPr>
          <p:nvPr/>
        </p:nvSpPr>
        <p:spPr bwMode="auto">
          <a:xfrm>
            <a:off x="6338888" y="1882775"/>
            <a:ext cx="1326110"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1400">
                <a:solidFill>
                  <a:srgbClr val="000000"/>
                </a:solidFill>
              </a:rPr>
              <a:t>units accepted</a:t>
            </a:r>
          </a:p>
        </p:txBody>
      </p:sp>
      <p:cxnSp>
        <p:nvCxnSpPr>
          <p:cNvPr id="149524" name="AutoShape 19">
            <a:extLst>
              <a:ext uri="{FF2B5EF4-FFF2-40B4-BE49-F238E27FC236}">
                <a16:creationId xmlns:a16="http://schemas.microsoft.com/office/drawing/2014/main" id="{DA8977CD-5369-6D1D-7F7A-662C570E52CB}"/>
              </a:ext>
            </a:extLst>
          </p:cNvPr>
          <p:cNvCxnSpPr>
            <a:cxnSpLocks noChangeShapeType="1"/>
            <a:stCxn id="149523" idx="2"/>
          </p:cNvCxnSpPr>
          <p:nvPr/>
        </p:nvCxnSpPr>
        <p:spPr bwMode="auto">
          <a:xfrm>
            <a:off x="7001943" y="2192733"/>
            <a:ext cx="1638820" cy="282180"/>
          </a:xfrm>
          <a:prstGeom prst="straightConnector1">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10244172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2492376" y="1694066"/>
            <a:ext cx="8140699" cy="1631216"/>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a:p>
            <a:pPr marL="342900" indent="-342900">
              <a:buFont typeface="Arial" panose="020B0604020202020204" pitchFamily="34" charset="0"/>
              <a:buChar char="•"/>
              <a:defRPr/>
            </a:pPr>
            <a:r>
              <a:rPr lang="en-US" sz="2000" b="1" dirty="0"/>
              <a:t>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50975" y="542938"/>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and AI</a:t>
            </a:r>
          </a:p>
        </p:txBody>
      </p:sp>
      <p:pic>
        <p:nvPicPr>
          <p:cNvPr id="3" name="Bildobjekt 2">
            <a:extLst>
              <a:ext uri="{FF2B5EF4-FFF2-40B4-BE49-F238E27FC236}">
                <a16:creationId xmlns:a16="http://schemas.microsoft.com/office/drawing/2014/main" id="{71FD9E20-CADE-31E5-40A5-7F58EA9E1F12}"/>
              </a:ext>
            </a:extLst>
          </p:cNvPr>
          <p:cNvPicPr>
            <a:picLocks noChangeAspect="1"/>
          </p:cNvPicPr>
          <p:nvPr/>
        </p:nvPicPr>
        <p:blipFill>
          <a:blip r:embed="rId3"/>
          <a:stretch>
            <a:fillRect/>
          </a:stretch>
        </p:blipFill>
        <p:spPr>
          <a:xfrm>
            <a:off x="163808" y="1430909"/>
            <a:ext cx="6505575" cy="4181475"/>
          </a:xfrm>
          <a:prstGeom prst="rect">
            <a:avLst/>
          </a:prstGeom>
        </p:spPr>
      </p:pic>
      <p:pic>
        <p:nvPicPr>
          <p:cNvPr id="5" name="Bildobjekt 4">
            <a:extLst>
              <a:ext uri="{FF2B5EF4-FFF2-40B4-BE49-F238E27FC236}">
                <a16:creationId xmlns:a16="http://schemas.microsoft.com/office/drawing/2014/main" id="{D433C362-E75F-89CE-23E4-1DA05AABAB9C}"/>
              </a:ext>
            </a:extLst>
          </p:cNvPr>
          <p:cNvPicPr>
            <a:picLocks noChangeAspect="1"/>
          </p:cNvPicPr>
          <p:nvPr/>
        </p:nvPicPr>
        <p:blipFill>
          <a:blip r:embed="rId4"/>
          <a:stretch>
            <a:fillRect/>
          </a:stretch>
        </p:blipFill>
        <p:spPr>
          <a:xfrm>
            <a:off x="7197287" y="1588515"/>
            <a:ext cx="4551801" cy="4023869"/>
          </a:xfrm>
          <a:prstGeom prst="rect">
            <a:avLst/>
          </a:prstGeom>
        </p:spPr>
      </p:pic>
    </p:spTree>
    <p:extLst>
      <p:ext uri="{BB962C8B-B14F-4D97-AF65-F5344CB8AC3E}">
        <p14:creationId xmlns:p14="http://schemas.microsoft.com/office/powerpoint/2010/main" val="21530267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0A206339-3EAB-4741-9C24-B065A6907D4B}"/>
              </a:ext>
            </a:extLst>
          </p:cNvPr>
          <p:cNvSpPr>
            <a:spLocks noChangeArrowheads="1"/>
          </p:cNvSpPr>
          <p:nvPr/>
        </p:nvSpPr>
        <p:spPr bwMode="auto">
          <a:xfrm>
            <a:off x="1356063" y="272601"/>
            <a:ext cx="1055240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sv-SE" altLang="sv-SE" sz="3200" b="1" dirty="0">
                <a:solidFill>
                  <a:srgbClr val="000000"/>
                </a:solidFill>
                <a:latin typeface="+mj-lt"/>
                <a:ea typeface="Tahoma" panose="020B0604030504040204" pitchFamily="34" charset="0"/>
                <a:cs typeface="Tahoma" panose="020B0604030504040204" pitchFamily="34" charset="0"/>
              </a:rPr>
              <a:t>terminology management systems TMS (</a:t>
            </a:r>
            <a:r>
              <a:rPr lang="sv-SE" altLang="sv-SE" sz="3200" b="1" dirty="0" err="1">
                <a:solidFill>
                  <a:srgbClr val="000000"/>
                </a:solidFill>
                <a:latin typeface="+mj-lt"/>
                <a:ea typeface="Tahoma" panose="020B0604030504040204" pitchFamily="34" charset="0"/>
                <a:cs typeface="Tahoma" panose="020B0604030504040204" pitchFamily="34" charset="0"/>
              </a:rPr>
              <a:t>selection</a:t>
            </a:r>
            <a:r>
              <a:rPr lang="sv-SE" altLang="sv-SE" sz="3200" b="1" dirty="0">
                <a:solidFill>
                  <a:srgbClr val="000000"/>
                </a:solidFill>
                <a:latin typeface="+mj-lt"/>
                <a:ea typeface="Tahoma" panose="020B0604030504040204" pitchFamily="34" charset="0"/>
                <a:cs typeface="Tahoma" panose="020B0604030504040204" pitchFamily="34" charset="0"/>
              </a:rPr>
              <a:t>)</a:t>
            </a:r>
          </a:p>
        </p:txBody>
      </p:sp>
      <p:sp>
        <p:nvSpPr>
          <p:cNvPr id="5675011" name="Rectangle 3">
            <a:extLst>
              <a:ext uri="{FF2B5EF4-FFF2-40B4-BE49-F238E27FC236}">
                <a16:creationId xmlns:a16="http://schemas.microsoft.com/office/drawing/2014/main" id="{DC02B9CC-B620-4BF4-A55B-B54C07038322}"/>
              </a:ext>
            </a:extLst>
          </p:cNvPr>
          <p:cNvSpPr>
            <a:spLocks noChangeArrowheads="1"/>
          </p:cNvSpPr>
          <p:nvPr/>
        </p:nvSpPr>
        <p:spPr bwMode="auto">
          <a:xfrm>
            <a:off x="669257" y="1277088"/>
            <a:ext cx="33274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a:defRPr sz="1200">
                <a:solidFill>
                  <a:schemeClr val="bg1"/>
                </a:solidFill>
                <a:latin typeface="Tahoma" panose="020B0604030504040204" pitchFamily="34" charset="0"/>
                <a:cs typeface="Arial" panose="020B0604020202020204" pitchFamily="34" charset="0"/>
              </a:defRPr>
            </a:lvl1pPr>
            <a:lvl2pPr marL="952500" indent="-290513">
              <a:defRPr sz="1200">
                <a:solidFill>
                  <a:schemeClr val="bg1"/>
                </a:solidFill>
                <a:latin typeface="Tahoma" panose="020B0604030504040204" pitchFamily="34" charset="0"/>
                <a:cs typeface="Arial" panose="020B0604020202020204" pitchFamily="34" charset="0"/>
              </a:defRPr>
            </a:lvl2pPr>
            <a:lvl3pPr>
              <a:defRPr sz="1200">
                <a:solidFill>
                  <a:schemeClr val="bg1"/>
                </a:solidFill>
                <a:latin typeface="Tahoma" panose="020B0604030504040204" pitchFamily="34" charset="0"/>
                <a:cs typeface="Arial" panose="020B0604020202020204" pitchFamily="34" charset="0"/>
              </a:defRPr>
            </a:lvl3pPr>
            <a:lvl4pPr>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pPr>
              <a:spcBef>
                <a:spcPct val="20000"/>
              </a:spcBef>
              <a:buClr>
                <a:srgbClr val="000000"/>
              </a:buClr>
              <a:buSzPct val="110000"/>
            </a:pPr>
            <a:endParaRPr lang="sv-SE" altLang="sv-SE" sz="2400" b="1" dirty="0">
              <a:solidFill>
                <a:srgbClr val="000000"/>
              </a:solidFill>
              <a:latin typeface="+mj-lt"/>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r>
              <a:rPr lang="sv-SE" altLang="sv-SE" sz="2000" dirty="0">
                <a:solidFill>
                  <a:srgbClr val="000000"/>
                </a:solidFill>
                <a:ea typeface="Tahoma" panose="020B0604030504040204" pitchFamily="34" charset="0"/>
                <a:cs typeface="Tahoma" panose="020B0604030504040204" pitchFamily="34" charset="0"/>
              </a:rPr>
              <a:t>MultiTerm</a:t>
            </a:r>
          </a:p>
          <a:p>
            <a:pPr lvl="1">
              <a:spcBef>
                <a:spcPct val="20000"/>
              </a:spcBef>
              <a:buClr>
                <a:srgbClr val="000000"/>
              </a:buClr>
              <a:buSzPct val="120000"/>
              <a:buFontTx/>
              <a:buChar char="·"/>
            </a:pPr>
            <a:r>
              <a:rPr lang="sv-SE" altLang="sv-SE" sz="2000" dirty="0">
                <a:solidFill>
                  <a:srgbClr val="000000"/>
                </a:solidFill>
                <a:ea typeface="Tahoma" panose="020B0604030504040204" pitchFamily="34" charset="0"/>
                <a:cs typeface="Tahoma" panose="020B0604030504040204" pitchFamily="34" charset="0"/>
              </a:rPr>
              <a:t>i-Term</a:t>
            </a:r>
          </a:p>
          <a:p>
            <a:pPr lvl="1">
              <a:spcBef>
                <a:spcPct val="20000"/>
              </a:spcBef>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Termado</a:t>
            </a:r>
            <a:endParaRPr lang="sv-SE" altLang="sv-SE" sz="2000" dirty="0">
              <a:solidFill>
                <a:srgbClr val="000000"/>
              </a:solidFill>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Terminologue</a:t>
            </a:r>
            <a:endParaRPr lang="sv-SE" altLang="sv-SE" sz="2000" dirty="0">
              <a:solidFill>
                <a:srgbClr val="000000"/>
              </a:solidFill>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TermWeb</a:t>
            </a:r>
            <a:endParaRPr lang="sv-SE" altLang="sv-SE" sz="2000" dirty="0">
              <a:solidFill>
                <a:srgbClr val="000000"/>
              </a:solidFill>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Coreon</a:t>
            </a:r>
            <a:endParaRPr lang="sv-SE" altLang="sv-SE" sz="2000" dirty="0">
              <a:solidFill>
                <a:srgbClr val="000000"/>
              </a:solidFill>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Kaleidoscope</a:t>
            </a:r>
            <a:endParaRPr lang="sv-SE" altLang="sv-SE" sz="2000" dirty="0">
              <a:solidFill>
                <a:srgbClr val="000000"/>
              </a:solidFill>
              <a:ea typeface="Tahoma" panose="020B0604030504040204" pitchFamily="34" charset="0"/>
              <a:cs typeface="Tahoma" panose="020B0604030504040204" pitchFamily="34" charset="0"/>
            </a:endParaRPr>
          </a:p>
          <a:p>
            <a:pPr lvl="1">
              <a:spcBef>
                <a:spcPct val="20000"/>
              </a:spcBef>
              <a:buClr>
                <a:srgbClr val="000000"/>
              </a:buClr>
              <a:buSzPct val="120000"/>
              <a:buFontTx/>
              <a:buChar char="·"/>
            </a:pPr>
            <a:endParaRPr lang="sv-SE" altLang="sv-SE" sz="2000" dirty="0">
              <a:solidFill>
                <a:srgbClr val="000000"/>
              </a:solidFill>
              <a:ea typeface="Tahoma" panose="020B0604030504040204" pitchFamily="34" charset="0"/>
              <a:cs typeface="Tahoma" panose="020B0604030504040204" pitchFamily="34" charset="0"/>
            </a:endParaRPr>
          </a:p>
        </p:txBody>
      </p:sp>
      <p:sp>
        <p:nvSpPr>
          <p:cNvPr id="5675012" name="Text Box 4">
            <a:extLst>
              <a:ext uri="{FF2B5EF4-FFF2-40B4-BE49-F238E27FC236}">
                <a16:creationId xmlns:a16="http://schemas.microsoft.com/office/drawing/2014/main" id="{E75B0818-7801-4839-9528-680EDB3549A5}"/>
              </a:ext>
            </a:extLst>
          </p:cNvPr>
          <p:cNvSpPr txBox="1">
            <a:spLocks noChangeArrowheads="1"/>
          </p:cNvSpPr>
          <p:nvPr/>
        </p:nvSpPr>
        <p:spPr bwMode="auto">
          <a:xfrm>
            <a:off x="3996657" y="1658088"/>
            <a:ext cx="1776448" cy="263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92100" indent="-292100">
              <a:defRPr sz="1200">
                <a:solidFill>
                  <a:schemeClr val="bg1"/>
                </a:solidFill>
                <a:latin typeface="Tahoma" panose="020B0604030504040204" pitchFamily="34" charset="0"/>
                <a:cs typeface="Arial" panose="020B0604020202020204" pitchFamily="34" charset="0"/>
              </a:defRPr>
            </a:lvl1pPr>
            <a:lvl2pPr>
              <a:defRPr sz="1200">
                <a:solidFill>
                  <a:schemeClr val="bg1"/>
                </a:solidFill>
                <a:latin typeface="Tahoma" panose="020B0604030504040204" pitchFamily="34" charset="0"/>
                <a:cs typeface="Arial" panose="020B0604020202020204" pitchFamily="34" charset="0"/>
              </a:defRPr>
            </a:lvl2pPr>
            <a:lvl3pPr>
              <a:defRPr sz="1200">
                <a:solidFill>
                  <a:schemeClr val="bg1"/>
                </a:solidFill>
                <a:latin typeface="Tahoma" panose="020B0604030504040204" pitchFamily="34" charset="0"/>
                <a:cs typeface="Arial" panose="020B0604020202020204" pitchFamily="34" charset="0"/>
              </a:defRPr>
            </a:lvl3pPr>
            <a:lvl4pPr>
              <a:defRPr sz="1200">
                <a:solidFill>
                  <a:schemeClr val="bg1"/>
                </a:solidFill>
                <a:latin typeface="Tahoma" panose="020B0604030504040204" pitchFamily="34" charset="0"/>
                <a:cs typeface="Arial" panose="020B0604020202020204" pitchFamily="34" charset="0"/>
              </a:defRPr>
            </a:lvl4pPr>
            <a:lvl5pPr>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defRPr sz="1200">
                <a:solidFill>
                  <a:schemeClr val="bg1"/>
                </a:solidFill>
                <a:latin typeface="Tahoma" panose="020B0604030504040204" pitchFamily="34" charset="0"/>
                <a:cs typeface="Arial" panose="020B0604020202020204" pitchFamily="34" charset="0"/>
              </a:defRPr>
            </a:lvl9pPr>
          </a:lstStyle>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QuickTerm</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TERMplus</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TermWiki</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TermStar</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Acrolinx</a:t>
            </a:r>
            <a:r>
              <a:rPr lang="sv-SE" altLang="sv-SE" sz="2000" dirty="0">
                <a:solidFill>
                  <a:srgbClr val="000000"/>
                </a:solidFill>
                <a:ea typeface="Tahoma" panose="020B0604030504040204" pitchFamily="34" charset="0"/>
                <a:cs typeface="Tahoma" panose="020B0604030504040204" pitchFamily="34" charset="0"/>
              </a:rPr>
              <a:t> </a:t>
            </a:r>
            <a:r>
              <a:rPr lang="sv-SE" altLang="sv-SE" sz="2000" dirty="0" err="1">
                <a:solidFill>
                  <a:srgbClr val="000000"/>
                </a:solidFill>
                <a:ea typeface="Tahoma" panose="020B0604030504040204" pitchFamily="34" charset="0"/>
                <a:cs typeface="Tahoma" panose="020B0604030504040204" pitchFamily="34" charset="0"/>
              </a:rPr>
              <a:t>iq</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r>
              <a:rPr lang="sv-SE" altLang="sv-SE" sz="2000" dirty="0" err="1">
                <a:solidFill>
                  <a:srgbClr val="000000"/>
                </a:solidFill>
                <a:ea typeface="Tahoma" panose="020B0604030504040204" pitchFamily="34" charset="0"/>
                <a:cs typeface="Tahoma" panose="020B0604030504040204" pitchFamily="34" charset="0"/>
              </a:rPr>
              <a:t>HealthTerm</a:t>
            </a:r>
            <a:endParaRPr lang="sv-SE" altLang="sv-SE" sz="2000" dirty="0">
              <a:solidFill>
                <a:srgbClr val="000000"/>
              </a:solidFill>
              <a:ea typeface="Tahoma" panose="020B0604030504040204" pitchFamily="34" charset="0"/>
              <a:cs typeface="Tahoma" panose="020B0604030504040204" pitchFamily="34" charset="0"/>
            </a:endParaRPr>
          </a:p>
          <a:p>
            <a:pPr>
              <a:lnSpc>
                <a:spcPct val="120000"/>
              </a:lnSpc>
              <a:buClr>
                <a:srgbClr val="000000"/>
              </a:buClr>
              <a:buSzPct val="120000"/>
              <a:buFontTx/>
              <a:buChar char="·"/>
            </a:pPr>
            <a:endParaRPr lang="sv-SE" altLang="sv-SE" sz="2000" b="1" dirty="0">
              <a:solidFill>
                <a:srgbClr val="000000"/>
              </a:solidFill>
              <a:ea typeface="Tahoma" panose="020B0604030504040204" pitchFamily="34" charset="0"/>
              <a:cs typeface="Tahoma" panose="020B0604030504040204" pitchFamily="34" charset="0"/>
            </a:endParaRPr>
          </a:p>
        </p:txBody>
      </p:sp>
      <p:sp>
        <p:nvSpPr>
          <p:cNvPr id="569349" name="Text Box 7">
            <a:extLst>
              <a:ext uri="{FF2B5EF4-FFF2-40B4-BE49-F238E27FC236}">
                <a16:creationId xmlns:a16="http://schemas.microsoft.com/office/drawing/2014/main" id="{3B79DEB1-AB06-47F5-8745-0C1E8789D396}"/>
              </a:ext>
            </a:extLst>
          </p:cNvPr>
          <p:cNvSpPr txBox="1">
            <a:spLocks noChangeArrowheads="1"/>
          </p:cNvSpPr>
          <p:nvPr/>
        </p:nvSpPr>
        <p:spPr bwMode="auto">
          <a:xfrm>
            <a:off x="-1524000" y="2776539"/>
            <a:ext cx="12698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sv-SE" altLang="sv-SE" sz="4800">
                <a:solidFill>
                  <a:srgbClr val="FFFFFF"/>
                </a:solidFill>
              </a:rPr>
              <a:t>10.4</a:t>
            </a:r>
          </a:p>
        </p:txBody>
      </p:sp>
    </p:spTree>
    <p:extLst>
      <p:ext uri="{BB962C8B-B14F-4D97-AF65-F5344CB8AC3E}">
        <p14:creationId xmlns:p14="http://schemas.microsoft.com/office/powerpoint/2010/main" val="3647270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750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750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750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6750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6750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6750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675011">
                                            <p:txEl>
                                              <p:pRg st="7" end="7"/>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5675012">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5675012">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5675012">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5675012">
                                            <p:txEl>
                                              <p:pRg st="3" end="3"/>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5675012">
                                            <p:txEl>
                                              <p:pRg st="4" end="4"/>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56750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011" grpId="0" build="p" bldLvl="2" autoUpdateAnimBg="0"/>
      <p:bldP spid="567501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29124" y="1715332"/>
            <a:ext cx="8140699" cy="3477875"/>
          </a:xfrm>
          <a:prstGeom prst="rect">
            <a:avLst/>
          </a:prstGeom>
          <a:noFill/>
          <a:ln>
            <a:noFill/>
          </a:ln>
          <a:effectLst/>
        </p:spPr>
        <p:txBody>
          <a:bodyPr wrap="square">
            <a:spAutoFit/>
          </a:bodyPr>
          <a:lstStyle/>
          <a:p>
            <a:pPr marL="342900" indent="-342900">
              <a:buFont typeface="Arial" panose="020B0604020202020204" pitchFamily="34" charset="0"/>
              <a:buChar char="•"/>
              <a:defRPr/>
            </a:pPr>
            <a:r>
              <a:rPr lang="en-US" sz="2000" b="1" dirty="0"/>
              <a:t>extraction (terms, relations et al)</a:t>
            </a:r>
          </a:p>
          <a:p>
            <a:pPr marL="342900" indent="-342900">
              <a:buFont typeface="Arial" panose="020B0604020202020204" pitchFamily="34" charset="0"/>
              <a:buChar char="•"/>
              <a:defRPr/>
            </a:pPr>
            <a:r>
              <a:rPr lang="en-US" sz="2000" b="1" dirty="0"/>
              <a:t>term creation</a:t>
            </a:r>
          </a:p>
          <a:p>
            <a:pPr marL="342900" indent="-342900">
              <a:buFont typeface="Arial" panose="020B0604020202020204" pitchFamily="34" charset="0"/>
              <a:buChar char="•"/>
              <a:defRPr/>
            </a:pPr>
            <a:r>
              <a:rPr lang="en-US" sz="2000" b="1" dirty="0"/>
              <a:t>definition writing</a:t>
            </a:r>
          </a:p>
          <a:p>
            <a:pPr marL="342900" indent="-342900">
              <a:buFont typeface="Arial" panose="020B0604020202020204" pitchFamily="34" charset="0"/>
              <a:buChar char="•"/>
              <a:defRPr/>
            </a:pPr>
            <a:r>
              <a:rPr lang="en-US" sz="2000" b="1" dirty="0"/>
              <a:t>concept structures</a:t>
            </a:r>
          </a:p>
          <a:p>
            <a:pPr marL="342900" indent="-342900">
              <a:buFont typeface="Arial" panose="020B0604020202020204" pitchFamily="34" charset="0"/>
              <a:buChar char="•"/>
              <a:defRPr/>
            </a:pPr>
            <a:r>
              <a:rPr lang="en-US" sz="2000" b="1" dirty="0"/>
              <a:t>inspiration!</a:t>
            </a:r>
          </a:p>
          <a:p>
            <a:pPr marL="342900" indent="-342900">
              <a:buFont typeface="Arial" panose="020B0604020202020204" pitchFamily="34" charset="0"/>
              <a:buChar char="•"/>
              <a:defRPr/>
            </a:pPr>
            <a:r>
              <a:rPr lang="en-US" sz="2000" b="1" dirty="0"/>
              <a:t>terminology teaching and training</a:t>
            </a:r>
          </a:p>
          <a:p>
            <a:pPr>
              <a:defRPr/>
            </a:pPr>
            <a:endParaRPr lang="en-US" sz="2000" b="1" dirty="0"/>
          </a:p>
          <a:p>
            <a:pPr marL="342900" indent="-342900">
              <a:buFont typeface="Arial" panose="020B0604020202020204" pitchFamily="34" charset="0"/>
              <a:buChar char="•"/>
              <a:defRPr/>
            </a:pPr>
            <a:r>
              <a:rPr lang="en-US" sz="2000" b="1" dirty="0"/>
              <a:t>not: exact quotes</a:t>
            </a:r>
          </a:p>
          <a:p>
            <a:pPr marL="342900" indent="-342900">
              <a:buFont typeface="Arial" panose="020B0604020202020204" pitchFamily="34" charset="0"/>
              <a:buChar char="•"/>
              <a:defRPr/>
            </a:pPr>
            <a:r>
              <a:rPr lang="en-US" sz="2000" b="1" dirty="0"/>
              <a:t>languages?</a:t>
            </a:r>
          </a:p>
          <a:p>
            <a:pPr marL="342900" indent="-342900">
              <a:buFont typeface="Arial" panose="020B0604020202020204" pitchFamily="34" charset="0"/>
              <a:buChar char="•"/>
              <a:defRPr/>
            </a:pPr>
            <a:r>
              <a:rPr lang="en-US" sz="2000" b="1" dirty="0"/>
              <a:t>security issues?</a:t>
            </a:r>
          </a:p>
          <a:p>
            <a:pPr marL="342900" indent="-342900">
              <a:buFont typeface="Arial" panose="020B0604020202020204" pitchFamily="34" charset="0"/>
              <a:buChar char="•"/>
              <a:defRPr/>
            </a:pPr>
            <a:r>
              <a:rPr lang="en-US" sz="2000" b="1" dirty="0"/>
              <a:t>hallucinations … </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29123" y="554666"/>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and AI (</a:t>
            </a:r>
            <a:r>
              <a:rPr lang="sv-SE" altLang="sv-SE" sz="3200" b="1" dirty="0" err="1">
                <a:latin typeface="+mj-lt"/>
              </a:rPr>
              <a:t>cont</a:t>
            </a:r>
            <a:r>
              <a:rPr lang="sv-SE" altLang="sv-SE" sz="3200" b="1" dirty="0">
                <a:latin typeface="+mj-lt"/>
              </a:rPr>
              <a:t>.)</a:t>
            </a:r>
          </a:p>
        </p:txBody>
      </p:sp>
    </p:spTree>
    <p:extLst>
      <p:ext uri="{BB962C8B-B14F-4D97-AF65-F5344CB8AC3E}">
        <p14:creationId xmlns:p14="http://schemas.microsoft.com/office/powerpoint/2010/main" val="235987490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2627" name="Rectangle 3">
            <a:extLst>
              <a:ext uri="{FF2B5EF4-FFF2-40B4-BE49-F238E27FC236}">
                <a16:creationId xmlns:a16="http://schemas.microsoft.com/office/drawing/2014/main" id="{11045DD9-6BF1-C99F-9D5C-148A84A70E2A}"/>
              </a:ext>
            </a:extLst>
          </p:cNvPr>
          <p:cNvSpPr>
            <a:spLocks noChangeArrowheads="1"/>
          </p:cNvSpPr>
          <p:nvPr/>
        </p:nvSpPr>
        <p:spPr bwMode="auto">
          <a:xfrm>
            <a:off x="1439757" y="1704699"/>
            <a:ext cx="9193318" cy="3354765"/>
          </a:xfrm>
          <a:prstGeom prst="rect">
            <a:avLst/>
          </a:prstGeom>
          <a:noFill/>
          <a:ln>
            <a:noFill/>
          </a:ln>
          <a:effectLst/>
        </p:spPr>
        <p:txBody>
          <a:bodyPr wrap="square">
            <a:spAutoFit/>
          </a:bodyPr>
          <a:lstStyle/>
          <a:p>
            <a:pPr>
              <a:defRPr/>
            </a:pPr>
            <a:r>
              <a:rPr lang="en-US" sz="2000" b="1" dirty="0"/>
              <a:t>“It seems that ChatGPT does relatively well extracting short pieces of information (e.g., terms). In fact, it did really well providing the equivalents in another language. It also did quite well condensing information from one text (as far as I know) into definitions. But it doesn’t perform well with the simple task of extracting verbatim information.”</a:t>
            </a:r>
          </a:p>
          <a:p>
            <a:pPr algn="r">
              <a:defRPr/>
            </a:pPr>
            <a:r>
              <a:rPr lang="en-US" sz="1600" b="1" dirty="0"/>
              <a:t>[</a:t>
            </a:r>
            <a:r>
              <a:rPr lang="en-US" sz="1600" b="1" dirty="0" err="1"/>
              <a:t>Karsch</a:t>
            </a:r>
            <a:r>
              <a:rPr lang="en-US" sz="1600" b="1" dirty="0"/>
              <a:t>, 2023]</a:t>
            </a:r>
          </a:p>
          <a:p>
            <a:pPr algn="r">
              <a:defRPr/>
            </a:pPr>
            <a:endParaRPr lang="en-US" sz="2000" b="1" dirty="0"/>
          </a:p>
          <a:p>
            <a:pPr>
              <a:defRPr/>
            </a:pPr>
            <a:r>
              <a:rPr lang="en-US" sz="2000" b="1" dirty="0"/>
              <a:t>““traditional” working techniques are currently still recommended if high-quality results are obtained should be achieved.”</a:t>
            </a:r>
          </a:p>
          <a:p>
            <a:pPr algn="r">
              <a:defRPr/>
            </a:pPr>
            <a:r>
              <a:rPr lang="en-US" sz="1600" b="1" dirty="0"/>
              <a:t>[</a:t>
            </a:r>
            <a:r>
              <a:rPr lang="en-US" sz="1600" b="1" dirty="0" err="1"/>
              <a:t>Reineke</a:t>
            </a:r>
            <a:r>
              <a:rPr lang="en-US" sz="1600" b="1" dirty="0"/>
              <a:t>, 2023]</a:t>
            </a:r>
          </a:p>
        </p:txBody>
      </p:sp>
      <p:sp>
        <p:nvSpPr>
          <p:cNvPr id="56323" name="Text Box 4">
            <a:extLst>
              <a:ext uri="{FF2B5EF4-FFF2-40B4-BE49-F238E27FC236}">
                <a16:creationId xmlns:a16="http://schemas.microsoft.com/office/drawing/2014/main" id="{66726CD2-567E-D378-02D2-B8961C4F2E95}"/>
              </a:ext>
            </a:extLst>
          </p:cNvPr>
          <p:cNvSpPr txBox="1">
            <a:spLocks noChangeArrowheads="1"/>
          </p:cNvSpPr>
          <p:nvPr/>
        </p:nvSpPr>
        <p:spPr bwMode="auto">
          <a:xfrm>
            <a:off x="-1181100" y="2776538"/>
            <a:ext cx="10350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sv-SE" altLang="sv-SE" sz="4800">
                <a:solidFill>
                  <a:schemeClr val="bg1"/>
                </a:solidFill>
              </a:rPr>
              <a:t>3.6</a:t>
            </a:r>
          </a:p>
        </p:txBody>
      </p:sp>
      <p:sp>
        <p:nvSpPr>
          <p:cNvPr id="56324" name="Rectangle 5">
            <a:extLst>
              <a:ext uri="{FF2B5EF4-FFF2-40B4-BE49-F238E27FC236}">
                <a16:creationId xmlns:a16="http://schemas.microsoft.com/office/drawing/2014/main" id="{F7743D70-0FFF-A3D0-4D8F-26CB4FE98520}"/>
              </a:ext>
            </a:extLst>
          </p:cNvPr>
          <p:cNvSpPr>
            <a:spLocks noChangeArrowheads="1"/>
          </p:cNvSpPr>
          <p:nvPr/>
        </p:nvSpPr>
        <p:spPr bwMode="auto">
          <a:xfrm>
            <a:off x="1439756" y="544033"/>
            <a:ext cx="9158851" cy="535531"/>
          </a:xfrm>
          <a:prstGeom prst="rect">
            <a:avLst/>
          </a:prstGeom>
        </p:spPr>
        <p:txBody>
          <a:bodyPr vert="horz" lIns="0" tIns="0" rIns="0" bIns="0" rtlCol="0" anchor="b">
            <a:noAutofit/>
          </a:bodyPr>
          <a:lstStyle/>
          <a:p>
            <a:pPr>
              <a:lnSpc>
                <a:spcPct val="90000"/>
              </a:lnSpc>
              <a:spcBef>
                <a:spcPct val="0"/>
              </a:spcBef>
            </a:pPr>
            <a:r>
              <a:rPr lang="sv-SE" altLang="sv-SE" sz="3200" b="1" dirty="0">
                <a:latin typeface="+mj-lt"/>
              </a:rPr>
              <a:t>Terminology and AI (</a:t>
            </a:r>
            <a:r>
              <a:rPr lang="sv-SE" altLang="sv-SE" sz="3200" b="1" dirty="0" err="1">
                <a:latin typeface="+mj-lt"/>
              </a:rPr>
              <a:t>cont</a:t>
            </a:r>
            <a:r>
              <a:rPr lang="sv-SE" altLang="sv-SE" sz="3200" b="1" dirty="0">
                <a:latin typeface="+mj-lt"/>
              </a:rPr>
              <a:t>.)</a:t>
            </a:r>
          </a:p>
        </p:txBody>
      </p:sp>
    </p:spTree>
    <p:extLst>
      <p:ext uri="{BB962C8B-B14F-4D97-AF65-F5344CB8AC3E}">
        <p14:creationId xmlns:p14="http://schemas.microsoft.com/office/powerpoint/2010/main" val="26005919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 Box 1">
            <a:extLst>
              <a:ext uri="{FF2B5EF4-FFF2-40B4-BE49-F238E27FC236}">
                <a16:creationId xmlns:a16="http://schemas.microsoft.com/office/drawing/2014/main" id="{DBE77910-E0BF-BE63-5C90-F3AACA7205EA}"/>
              </a:ext>
            </a:extLst>
          </p:cNvPr>
          <p:cNvSpPr txBox="1">
            <a:spLocks noChangeArrowheads="1"/>
          </p:cNvSpPr>
          <p:nvPr/>
        </p:nvSpPr>
        <p:spPr bwMode="auto">
          <a:xfrm>
            <a:off x="-1914525" y="2605088"/>
            <a:ext cx="1371571"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14.1</a:t>
            </a:r>
          </a:p>
        </p:txBody>
      </p:sp>
      <p:sp>
        <p:nvSpPr>
          <p:cNvPr id="215043" name="Text Box 2">
            <a:extLst>
              <a:ext uri="{FF2B5EF4-FFF2-40B4-BE49-F238E27FC236}">
                <a16:creationId xmlns:a16="http://schemas.microsoft.com/office/drawing/2014/main" id="{45E551E5-4059-C391-73F5-C654FB07FD37}"/>
              </a:ext>
            </a:extLst>
          </p:cNvPr>
          <p:cNvSpPr txBox="1">
            <a:spLocks noChangeArrowheads="1"/>
          </p:cNvSpPr>
          <p:nvPr/>
        </p:nvSpPr>
        <p:spPr bwMode="auto">
          <a:xfrm>
            <a:off x="1364733" y="1290894"/>
            <a:ext cx="7261225" cy="440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1pPr>
            <a:lvl2pPr marL="9144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2pPr>
            <a:lvl3pPr marL="13716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9pPr>
          </a:lstStyle>
          <a:p>
            <a:pPr eaLnBrk="1" hangingPunct="1">
              <a:buClr>
                <a:srgbClr val="A6A6A6"/>
              </a:buClr>
              <a:buSzPct val="100000"/>
              <a:buFont typeface="Times New Roman" panose="02020603050405020304" pitchFamily="18" charset="0"/>
              <a:buAutoNum type="arabicPeriod"/>
            </a:pPr>
            <a:r>
              <a:rPr lang="sv-SE" altLang="sv-SE" sz="2000" dirty="0" err="1">
                <a:solidFill>
                  <a:srgbClr val="A6A6A6"/>
                </a:solidFill>
                <a:latin typeface="+mj-lt"/>
              </a:rPr>
              <a:t>Objectives</a:t>
            </a:r>
            <a:r>
              <a:rPr lang="sv-SE" altLang="sv-SE" sz="2000" dirty="0">
                <a:solidFill>
                  <a:srgbClr val="A6A6A6"/>
                </a:solidFill>
                <a:latin typeface="+mj-lt"/>
              </a:rPr>
              <a:t> and planning</a:t>
            </a:r>
          </a:p>
          <a:p>
            <a:pPr lvl="1" eaLnBrk="1" hangingPunct="1">
              <a:buClr>
                <a:srgbClr val="000000"/>
              </a:buClr>
              <a:buSzPct val="100000"/>
              <a:buFont typeface="Arial" panose="020B0604020202020204" pitchFamily="34" charset="0"/>
              <a:buChar char="•"/>
            </a:pPr>
            <a:r>
              <a:rPr lang="sv-SE" altLang="sv-SE" sz="2000" dirty="0">
                <a:solidFill>
                  <a:srgbClr val="000000"/>
                </a:solidFill>
                <a:latin typeface="+mj-lt"/>
              </a:rPr>
              <a:t>trust from:</a:t>
            </a: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management</a:t>
            </a:r>
          </a:p>
          <a:p>
            <a:pPr lvl="2" eaLnBrk="1" hangingPunct="1">
              <a:buClr>
                <a:srgbClr val="000000"/>
              </a:buClr>
              <a:buSzPct val="100000"/>
              <a:buFont typeface="Arial" panose="020B0604020202020204" pitchFamily="34" charset="0"/>
              <a:buChar char="•"/>
            </a:pPr>
            <a:r>
              <a:rPr lang="sv-SE" altLang="sv-SE" sz="2000" dirty="0" err="1">
                <a:solidFill>
                  <a:srgbClr val="000000"/>
                </a:solidFill>
                <a:latin typeface="+mj-lt"/>
              </a:rPr>
              <a:t>financial</a:t>
            </a:r>
            <a:r>
              <a:rPr lang="sv-SE" altLang="sv-SE" sz="2000" dirty="0">
                <a:solidFill>
                  <a:srgbClr val="000000"/>
                </a:solidFill>
                <a:latin typeface="+mj-lt"/>
              </a:rPr>
              <a:t> </a:t>
            </a:r>
            <a:r>
              <a:rPr lang="sv-SE" altLang="sv-SE" sz="2000" dirty="0" err="1">
                <a:solidFill>
                  <a:srgbClr val="000000"/>
                </a:solidFill>
                <a:latin typeface="+mj-lt"/>
              </a:rPr>
              <a:t>department</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err="1">
                <a:solidFill>
                  <a:srgbClr val="000000"/>
                </a:solidFill>
                <a:latin typeface="+mj-lt"/>
              </a:rPr>
              <a:t>pr</a:t>
            </a:r>
            <a:r>
              <a:rPr lang="sv-SE" altLang="sv-SE" sz="2000" dirty="0">
                <a:solidFill>
                  <a:srgbClr val="000000"/>
                </a:solidFill>
                <a:latin typeface="+mj-lt"/>
              </a:rPr>
              <a:t> </a:t>
            </a:r>
            <a:r>
              <a:rPr lang="sv-SE" altLang="sv-SE" sz="2000" dirty="0" err="1">
                <a:solidFill>
                  <a:srgbClr val="000000"/>
                </a:solidFill>
                <a:latin typeface="+mj-lt"/>
              </a:rPr>
              <a:t>department</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it </a:t>
            </a:r>
            <a:r>
              <a:rPr lang="sv-SE" altLang="sv-SE" sz="2000" dirty="0" err="1">
                <a:solidFill>
                  <a:srgbClr val="000000"/>
                </a:solidFill>
                <a:latin typeface="+mj-lt"/>
              </a:rPr>
              <a:t>department</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err="1">
                <a:solidFill>
                  <a:srgbClr val="000000"/>
                </a:solidFill>
                <a:latin typeface="+mj-lt"/>
              </a:rPr>
              <a:t>colleagues</a:t>
            </a:r>
            <a:endParaRPr lang="sv-SE" altLang="sv-SE" sz="2000" dirty="0">
              <a:solidFill>
                <a:srgbClr val="000000"/>
              </a:solidFill>
              <a:latin typeface="+mj-lt"/>
            </a:endParaRPr>
          </a:p>
          <a:p>
            <a:pPr lvl="1" eaLnBrk="1" hangingPunct="1">
              <a:buClr>
                <a:srgbClr val="000000"/>
              </a:buClr>
              <a:buSzPct val="100000"/>
              <a:buFont typeface="Arial" panose="020B0604020202020204" pitchFamily="34" charset="0"/>
              <a:buChar char="•"/>
            </a:pPr>
            <a:r>
              <a:rPr lang="sv-SE" altLang="sv-SE" sz="2000" dirty="0">
                <a:solidFill>
                  <a:srgbClr val="000000"/>
                </a:solidFill>
                <a:latin typeface="+mj-lt"/>
              </a:rPr>
              <a:t>trust in</a:t>
            </a:r>
          </a:p>
          <a:p>
            <a:pPr lvl="2" eaLnBrk="1" hangingPunct="1">
              <a:buClr>
                <a:srgbClr val="000000"/>
              </a:buClr>
              <a:buSzPct val="100000"/>
              <a:buFont typeface="Arial" panose="020B0604020202020204" pitchFamily="34" charset="0"/>
              <a:buChar char="•"/>
            </a:pPr>
            <a:r>
              <a:rPr lang="sv-SE" altLang="sv-SE" sz="2000" dirty="0" err="1">
                <a:solidFill>
                  <a:srgbClr val="000000"/>
                </a:solidFill>
                <a:latin typeface="+mj-lt"/>
              </a:rPr>
              <a:t>other</a:t>
            </a:r>
            <a:r>
              <a:rPr lang="sv-SE" altLang="sv-SE" sz="2000" dirty="0">
                <a:solidFill>
                  <a:srgbClr val="000000"/>
                </a:solidFill>
                <a:latin typeface="+mj-lt"/>
              </a:rPr>
              <a:t> (</a:t>
            </a:r>
            <a:r>
              <a:rPr lang="sv-SE" altLang="sv-SE" sz="2000" dirty="0" err="1">
                <a:solidFill>
                  <a:srgbClr val="000000"/>
                </a:solidFill>
                <a:latin typeface="+mj-lt"/>
              </a:rPr>
              <a:t>external</a:t>
            </a:r>
            <a:r>
              <a:rPr lang="sv-SE" altLang="sv-SE" sz="2000" dirty="0">
                <a:solidFill>
                  <a:srgbClr val="000000"/>
                </a:solidFill>
                <a:latin typeface="+mj-lt"/>
              </a:rPr>
              <a:t>) </a:t>
            </a:r>
            <a:r>
              <a:rPr lang="sv-SE" altLang="sv-SE" sz="2000" dirty="0" err="1">
                <a:solidFill>
                  <a:srgbClr val="000000"/>
                </a:solidFill>
                <a:latin typeface="+mj-lt"/>
              </a:rPr>
              <a:t>parties</a:t>
            </a:r>
            <a:endParaRPr lang="sv-SE" altLang="sv-SE" sz="2000" dirty="0">
              <a:solidFill>
                <a:srgbClr val="000000"/>
              </a:solidFill>
              <a:latin typeface="+mj-lt"/>
            </a:endParaRPr>
          </a:p>
          <a:p>
            <a:pPr lvl="2" eaLnBrk="1" hangingPunct="1">
              <a:buClr>
                <a:srgbClr val="000000"/>
              </a:buClr>
              <a:buSzPct val="100000"/>
              <a:buFont typeface="Arial" panose="020B0604020202020204" pitchFamily="34" charset="0"/>
              <a:buChar char="•"/>
            </a:pPr>
            <a:r>
              <a:rPr lang="sv-SE" altLang="sv-SE" sz="2000" dirty="0">
                <a:solidFill>
                  <a:srgbClr val="000000"/>
                </a:solidFill>
                <a:latin typeface="+mj-lt"/>
              </a:rPr>
              <a:t>chosen </a:t>
            </a:r>
            <a:r>
              <a:rPr lang="sv-SE" altLang="sv-SE" sz="2000" dirty="0" err="1">
                <a:solidFill>
                  <a:srgbClr val="000000"/>
                </a:solidFill>
                <a:latin typeface="+mj-lt"/>
              </a:rPr>
              <a:t>way</a:t>
            </a:r>
            <a:r>
              <a:rPr lang="sv-SE" altLang="sv-SE" sz="2000" dirty="0">
                <a:solidFill>
                  <a:srgbClr val="000000"/>
                </a:solidFill>
                <a:latin typeface="+mj-lt"/>
              </a:rPr>
              <a:t> of </a:t>
            </a:r>
            <a:r>
              <a:rPr lang="sv-SE" altLang="sv-SE" sz="2000" dirty="0" err="1">
                <a:solidFill>
                  <a:srgbClr val="000000"/>
                </a:solidFill>
                <a:latin typeface="+mj-lt"/>
              </a:rPr>
              <a:t>working</a:t>
            </a:r>
            <a:r>
              <a:rPr lang="sv-SE" altLang="sv-SE" sz="2000" dirty="0">
                <a:solidFill>
                  <a:srgbClr val="000000"/>
                </a:solidFill>
                <a:latin typeface="+mj-lt"/>
              </a:rPr>
              <a:t> </a:t>
            </a:r>
            <a:r>
              <a:rPr lang="sv-SE" altLang="sv-SE" sz="2000" dirty="0" err="1">
                <a:solidFill>
                  <a:srgbClr val="000000"/>
                </a:solidFill>
                <a:latin typeface="+mj-lt"/>
              </a:rPr>
              <a:t>together</a:t>
            </a:r>
            <a:endParaRPr lang="sv-SE" altLang="sv-SE" sz="2000" dirty="0">
              <a:solidFill>
                <a:srgbClr val="000000"/>
              </a:solidFill>
              <a:latin typeface="+mj-lt"/>
            </a:endParaRPr>
          </a:p>
          <a:p>
            <a:pPr lvl="1" eaLnBrk="1" hangingPunct="1">
              <a:buClr>
                <a:srgbClr val="000000"/>
              </a:buClr>
              <a:buSzPct val="100000"/>
              <a:buFont typeface="Arial" panose="020B0604020202020204" pitchFamily="34" charset="0"/>
              <a:buChar char="•"/>
            </a:pPr>
            <a:r>
              <a:rPr lang="sv-SE" altLang="sv-SE" sz="2000" dirty="0">
                <a:solidFill>
                  <a:srgbClr val="000000"/>
                </a:solidFill>
                <a:latin typeface="+mj-lt"/>
              </a:rPr>
              <a:t>(</a:t>
            </a:r>
            <a:r>
              <a:rPr lang="sv-SE" altLang="sv-SE" sz="2000" dirty="0" err="1">
                <a:solidFill>
                  <a:srgbClr val="000000"/>
                </a:solidFill>
                <a:latin typeface="+mj-lt"/>
              </a:rPr>
              <a:t>through</a:t>
            </a:r>
            <a:r>
              <a:rPr lang="sv-SE" altLang="sv-SE" sz="2000" dirty="0">
                <a:solidFill>
                  <a:srgbClr val="000000"/>
                </a:solidFill>
                <a:latin typeface="+mj-lt"/>
              </a:rPr>
              <a:t>) trust in:</a:t>
            </a:r>
          </a:p>
          <a:p>
            <a:pPr lvl="2" eaLnBrk="1" hangingPunct="1">
              <a:buClr>
                <a:srgbClr val="000000"/>
              </a:buClr>
              <a:buSzPct val="100000"/>
              <a:buFont typeface="Arial" panose="020B0604020202020204" pitchFamily="34" charset="0"/>
              <a:buChar char="•"/>
            </a:pPr>
            <a:r>
              <a:rPr lang="sv-SE" altLang="sv-SE" sz="2000" b="1" dirty="0" err="1">
                <a:solidFill>
                  <a:srgbClr val="000000"/>
                </a:solidFill>
                <a:latin typeface="+mj-lt"/>
              </a:rPr>
              <a:t>described</a:t>
            </a:r>
            <a:r>
              <a:rPr lang="sv-SE" altLang="sv-SE" sz="2000" b="1" dirty="0">
                <a:solidFill>
                  <a:srgbClr val="000000"/>
                </a:solidFill>
                <a:latin typeface="+mj-lt"/>
              </a:rPr>
              <a:t> </a:t>
            </a:r>
            <a:r>
              <a:rPr lang="sv-SE" altLang="sv-SE" sz="2000" b="1" dirty="0" err="1">
                <a:solidFill>
                  <a:srgbClr val="000000"/>
                </a:solidFill>
                <a:latin typeface="+mj-lt"/>
              </a:rPr>
              <a:t>processes</a:t>
            </a:r>
            <a:r>
              <a:rPr lang="sv-SE" altLang="sv-SE" sz="2000" b="1" dirty="0">
                <a:solidFill>
                  <a:srgbClr val="000000"/>
                </a:solidFill>
                <a:latin typeface="+mj-lt"/>
              </a:rPr>
              <a:t> &amp; </a:t>
            </a:r>
            <a:r>
              <a:rPr lang="sv-SE" altLang="sv-SE" sz="2000" b="1" dirty="0" err="1">
                <a:solidFill>
                  <a:srgbClr val="000000"/>
                </a:solidFill>
                <a:latin typeface="+mj-lt"/>
              </a:rPr>
              <a:t>routines</a:t>
            </a:r>
            <a:r>
              <a:rPr lang="sv-SE" altLang="sv-SE" sz="2000" b="1" dirty="0">
                <a:solidFill>
                  <a:srgbClr val="000000"/>
                </a:solidFill>
                <a:latin typeface="+mj-lt"/>
              </a:rPr>
              <a:t> (standards)</a:t>
            </a:r>
          </a:p>
          <a:p>
            <a:pPr lvl="2" eaLnBrk="1" hangingPunct="1">
              <a:buClr>
                <a:srgbClr val="000000"/>
              </a:buClr>
              <a:buSzPct val="100000"/>
              <a:buFont typeface="Arial" panose="020B0604020202020204" pitchFamily="34" charset="0"/>
              <a:buChar char="•"/>
            </a:pPr>
            <a:r>
              <a:rPr lang="sv-SE" altLang="sv-SE" sz="2000" b="1" dirty="0">
                <a:solidFill>
                  <a:srgbClr val="000000"/>
                </a:solidFill>
                <a:latin typeface="+mj-lt"/>
              </a:rPr>
              <a:t>roles and </a:t>
            </a:r>
            <a:r>
              <a:rPr lang="sv-SE" altLang="sv-SE" sz="2000" b="1" dirty="0" err="1">
                <a:solidFill>
                  <a:srgbClr val="000000"/>
                </a:solidFill>
                <a:latin typeface="+mj-lt"/>
              </a:rPr>
              <a:t>responsibilities</a:t>
            </a:r>
            <a:r>
              <a:rPr lang="sv-SE" altLang="sv-SE" sz="2000" b="1" dirty="0">
                <a:solidFill>
                  <a:srgbClr val="000000"/>
                </a:solidFill>
                <a:latin typeface="+mj-lt"/>
              </a:rPr>
              <a:t> (</a:t>
            </a:r>
            <a:r>
              <a:rPr lang="sv-SE" altLang="sv-SE" sz="2000" b="1" dirty="0" err="1">
                <a:solidFill>
                  <a:srgbClr val="000000"/>
                </a:solidFill>
                <a:latin typeface="+mj-lt"/>
              </a:rPr>
              <a:t>other</a:t>
            </a:r>
            <a:r>
              <a:rPr lang="sv-SE" altLang="sv-SE" sz="2000" b="1" dirty="0">
                <a:solidFill>
                  <a:srgbClr val="000000"/>
                </a:solidFill>
                <a:latin typeface="+mj-lt"/>
              </a:rPr>
              <a:t> </a:t>
            </a:r>
            <a:r>
              <a:rPr lang="sv-SE" altLang="sv-SE" sz="2000" b="1" dirty="0" err="1">
                <a:solidFill>
                  <a:srgbClr val="000000"/>
                </a:solidFill>
                <a:latin typeface="+mj-lt"/>
              </a:rPr>
              <a:t>organizations</a:t>
            </a:r>
            <a:r>
              <a:rPr lang="sv-SE" altLang="sv-SE" sz="2000" b="1" dirty="0">
                <a:solidFill>
                  <a:srgbClr val="000000"/>
                </a:solidFill>
                <a:latin typeface="+mj-lt"/>
              </a:rPr>
              <a:t>)</a:t>
            </a:r>
          </a:p>
        </p:txBody>
      </p:sp>
      <p:sp>
        <p:nvSpPr>
          <p:cNvPr id="215044" name="Rectangle 3">
            <a:extLst>
              <a:ext uri="{FF2B5EF4-FFF2-40B4-BE49-F238E27FC236}">
                <a16:creationId xmlns:a16="http://schemas.microsoft.com/office/drawing/2014/main" id="{0FB9849E-E669-DAAC-C4D6-173BBF96FDD7}"/>
              </a:ext>
            </a:extLst>
          </p:cNvPr>
          <p:cNvSpPr>
            <a:spLocks noChangeArrowheads="1"/>
          </p:cNvSpPr>
          <p:nvPr/>
        </p:nvSpPr>
        <p:spPr bwMode="auto">
          <a:xfrm>
            <a:off x="1364733" y="582820"/>
            <a:ext cx="692078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a:solidFill>
                  <a:srgbClr val="000000"/>
                </a:solidFill>
                <a:latin typeface="+mj-lt"/>
              </a:rPr>
              <a:t>Trust </a:t>
            </a:r>
            <a:r>
              <a:rPr lang="sv-SE" altLang="sv-SE" sz="3200">
                <a:solidFill>
                  <a:srgbClr val="000000"/>
                </a:solidFill>
                <a:latin typeface="+mj-lt"/>
              </a:rPr>
              <a:t>↔</a:t>
            </a:r>
            <a:r>
              <a:rPr lang="sv-SE" altLang="sv-SE" sz="3200" b="1">
                <a:solidFill>
                  <a:srgbClr val="000000"/>
                </a:solidFill>
                <a:latin typeface="+mj-lt"/>
              </a:rPr>
              <a:t> terminology management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
            <a:extLst>
              <a:ext uri="{FF2B5EF4-FFF2-40B4-BE49-F238E27FC236}">
                <a16:creationId xmlns:a16="http://schemas.microsoft.com/office/drawing/2014/main" id="{DCDE3364-20C5-12D3-225A-FCE017B7E893}"/>
              </a:ext>
            </a:extLst>
          </p:cNvPr>
          <p:cNvSpPr txBox="1">
            <a:spLocks noChangeArrowheads="1"/>
          </p:cNvSpPr>
          <p:nvPr/>
        </p:nvSpPr>
        <p:spPr bwMode="auto">
          <a:xfrm>
            <a:off x="-1914525" y="2605088"/>
            <a:ext cx="1371571"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14.1</a:t>
            </a:r>
          </a:p>
        </p:txBody>
      </p:sp>
      <p:sp>
        <p:nvSpPr>
          <p:cNvPr id="219139" name="Text Box 2">
            <a:extLst>
              <a:ext uri="{FF2B5EF4-FFF2-40B4-BE49-F238E27FC236}">
                <a16:creationId xmlns:a16="http://schemas.microsoft.com/office/drawing/2014/main" id="{91DC83B7-C3BC-CFA4-5943-11CFAB825759}"/>
              </a:ext>
            </a:extLst>
          </p:cNvPr>
          <p:cNvSpPr txBox="1">
            <a:spLocks noChangeArrowheads="1"/>
          </p:cNvSpPr>
          <p:nvPr/>
        </p:nvSpPr>
        <p:spPr bwMode="auto">
          <a:xfrm>
            <a:off x="1364733" y="1301530"/>
            <a:ext cx="7064375" cy="4711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1pPr>
            <a:lvl2pPr marL="9144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9pPr>
          </a:lstStyle>
          <a:p>
            <a:pPr>
              <a:spcAft>
                <a:spcPts val="600"/>
              </a:spcAft>
              <a:buClr>
                <a:srgbClr val="A6A6A6"/>
              </a:buClr>
              <a:buSzPct val="100000"/>
              <a:buFont typeface="Times New Roman" panose="02020603050405020304" pitchFamily="18" charset="0"/>
              <a:buAutoNum type="arabicPeriod" startAt="2"/>
            </a:pPr>
            <a:r>
              <a:rPr lang="sv-SE" altLang="sv-SE" sz="2000">
                <a:solidFill>
                  <a:srgbClr val="A6A6A6"/>
                </a:solidFill>
                <a:latin typeface="+mj-lt"/>
              </a:rPr>
              <a:t>Term collection</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resources (internal &amp; external) → assessment of sources (ISO 23185, 10241, etc.)</a:t>
            </a:r>
          </a:p>
          <a:p>
            <a:pPr>
              <a:spcAft>
                <a:spcPts val="600"/>
              </a:spcAft>
              <a:buClr>
                <a:srgbClr val="A6A6A6"/>
              </a:buClr>
              <a:buSzPct val="100000"/>
              <a:buFont typeface="Tahoma" panose="020B0604030504040204" pitchFamily="34" charset="0"/>
              <a:buAutoNum type="arabicPeriod" startAt="2"/>
            </a:pPr>
            <a:r>
              <a:rPr lang="sv-SE" altLang="sv-SE" sz="2000">
                <a:solidFill>
                  <a:srgbClr val="A6A6A6"/>
                </a:solidFill>
                <a:latin typeface="+mj-lt"/>
              </a:rPr>
              <a:t>Concept-based structuring</a:t>
            </a:r>
          </a:p>
          <a:p>
            <a:pPr lvl="1">
              <a:spcAft>
                <a:spcPts val="600"/>
              </a:spcAft>
              <a:buClr>
                <a:srgbClr val="000000"/>
              </a:buClr>
              <a:buSzPct val="100000"/>
              <a:buFont typeface="Arial" panose="020B0604020202020204" pitchFamily="34" charset="0"/>
              <a:buChar char="•"/>
            </a:pPr>
            <a:r>
              <a:rPr lang="sv-SE" altLang="sv-SE" sz="2000" b="1">
                <a:solidFill>
                  <a:srgbClr val="000000"/>
                </a:solidFill>
                <a:latin typeface="+mj-lt"/>
              </a:rPr>
              <a:t>Trust between project members, consultants, experts</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method (ISO 704, etc.) and consensus (example: ”dictator definitions”)</a:t>
            </a:r>
          </a:p>
          <a:p>
            <a:pPr>
              <a:spcAft>
                <a:spcPts val="600"/>
              </a:spcAft>
              <a:buClr>
                <a:srgbClr val="A6A6A6"/>
              </a:buClr>
              <a:buSzPct val="100000"/>
              <a:buFont typeface="Tahoma" panose="020B0604030504040204" pitchFamily="34" charset="0"/>
              <a:buAutoNum type="arabicPeriod" startAt="2"/>
            </a:pPr>
            <a:r>
              <a:rPr lang="sv-SE" altLang="sv-SE" sz="2000">
                <a:solidFill>
                  <a:srgbClr val="A6A6A6"/>
                </a:solidFill>
                <a:latin typeface="+mj-lt"/>
              </a:rPr>
              <a:t>Linguistic assessment and revision</a:t>
            </a:r>
          </a:p>
          <a:p>
            <a:pPr>
              <a:spcAft>
                <a:spcPts val="600"/>
              </a:spcAft>
              <a:buClr>
                <a:srgbClr val="A6A6A6"/>
              </a:buClr>
              <a:buSzPct val="100000"/>
              <a:buFont typeface="Tahoma" panose="020B0604030504040204" pitchFamily="34" charset="0"/>
              <a:buAutoNum type="arabicPeriod" startAt="2"/>
            </a:pPr>
            <a:r>
              <a:rPr lang="sv-SE" altLang="sv-SE" sz="2000">
                <a:solidFill>
                  <a:srgbClr val="A6A6A6"/>
                </a:solidFill>
                <a:latin typeface="+mj-lt"/>
              </a:rPr>
              <a:t>Creation of new terms</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between colleagues (experts – terminologists)</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consultants</a:t>
            </a:r>
          </a:p>
        </p:txBody>
      </p:sp>
      <p:sp>
        <p:nvSpPr>
          <p:cNvPr id="2" name="Rectangle 3">
            <a:extLst>
              <a:ext uri="{FF2B5EF4-FFF2-40B4-BE49-F238E27FC236}">
                <a16:creationId xmlns:a16="http://schemas.microsoft.com/office/drawing/2014/main" id="{266A4B88-AAE6-B595-6208-C2679322C2A6}"/>
              </a:ext>
            </a:extLst>
          </p:cNvPr>
          <p:cNvSpPr>
            <a:spLocks noChangeArrowheads="1"/>
          </p:cNvSpPr>
          <p:nvPr/>
        </p:nvSpPr>
        <p:spPr bwMode="auto">
          <a:xfrm>
            <a:off x="1364733" y="582820"/>
            <a:ext cx="828333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dirty="0">
                <a:solidFill>
                  <a:srgbClr val="000000"/>
                </a:solidFill>
                <a:latin typeface="+mj-lt"/>
              </a:rPr>
              <a:t>Trust </a:t>
            </a:r>
            <a:r>
              <a:rPr lang="sv-SE" altLang="sv-SE" sz="3200" dirty="0">
                <a:solidFill>
                  <a:srgbClr val="000000"/>
                </a:solidFill>
                <a:latin typeface="+mj-lt"/>
              </a:rPr>
              <a:t>↔</a:t>
            </a:r>
            <a:r>
              <a:rPr lang="sv-SE" altLang="sv-SE" sz="3200" b="1" dirty="0">
                <a:solidFill>
                  <a:srgbClr val="000000"/>
                </a:solidFill>
                <a:latin typeface="+mj-lt"/>
              </a:rPr>
              <a:t> terminology management (</a:t>
            </a:r>
            <a:r>
              <a:rPr lang="sv-SE" altLang="sv-SE" sz="3200" b="1" dirty="0" err="1">
                <a:solidFill>
                  <a:srgbClr val="000000"/>
                </a:solidFill>
                <a:latin typeface="+mj-lt"/>
              </a:rPr>
              <a:t>cont</a:t>
            </a:r>
            <a:r>
              <a:rPr lang="sv-SE" altLang="sv-SE" sz="3200" b="1" dirty="0">
                <a:solidFill>
                  <a:srgbClr val="000000"/>
                </a:solidFill>
                <a:latin typeface="+mj-lt"/>
              </a:rPr>
              <a:t>.)</a:t>
            </a:r>
          </a:p>
        </p:txBody>
      </p:sp>
    </p:spTree>
    <p:extLst>
      <p:ext uri="{BB962C8B-B14F-4D97-AF65-F5344CB8AC3E}">
        <p14:creationId xmlns:p14="http://schemas.microsoft.com/office/powerpoint/2010/main" val="37668900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60642" y="1298657"/>
            <a:ext cx="10388446"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sz="1800" dirty="0">
                <a:latin typeface="+mj-lt"/>
              </a:rPr>
              <a:t>set of activities carried out to ensure that the correct terms are used consistently</a:t>
            </a:r>
          </a:p>
          <a:p>
            <a:pPr marL="0" indent="0">
              <a:defRPr/>
            </a:pPr>
            <a:r>
              <a:rPr lang="en-US" altLang="sv-SE" sz="1800" dirty="0">
                <a:latin typeface="+mj-lt"/>
              </a:rPr>
              <a:t>across the organization, in support of end-to-end product development, communication, translation/localization, and distribution</a:t>
            </a:r>
          </a:p>
          <a:p>
            <a:pPr marL="0" indent="0">
              <a:defRPr/>
            </a:pPr>
            <a:endParaRPr lang="en-US" altLang="sv-SE" sz="1800" dirty="0">
              <a:latin typeface="+mj-lt"/>
            </a:endParaRPr>
          </a:p>
          <a:p>
            <a:pPr marL="285750" indent="-285750">
              <a:buFont typeface="Arial" panose="020B0604020202020204" pitchFamily="34" charset="0"/>
              <a:buChar char="•"/>
              <a:defRPr/>
            </a:pPr>
            <a:r>
              <a:rPr lang="en-US" altLang="sv-SE" sz="1800" dirty="0">
                <a:latin typeface="+mj-lt"/>
              </a:rPr>
              <a:t>First, it involves </a:t>
            </a:r>
            <a:r>
              <a:rPr lang="en-US" altLang="sv-SE" sz="1800" b="1" dirty="0">
                <a:latin typeface="+mj-lt"/>
              </a:rPr>
              <a:t>collecting the terms </a:t>
            </a:r>
            <a:r>
              <a:rPr lang="en-US" altLang="sv-SE" sz="1800" dirty="0">
                <a:latin typeface="+mj-lt"/>
              </a:rPr>
              <a:t>of interest in the organization.</a:t>
            </a:r>
          </a:p>
          <a:p>
            <a:pPr marL="285750" indent="-285750">
              <a:buFont typeface="Arial" panose="020B0604020202020204" pitchFamily="34" charset="0"/>
              <a:buChar char="•"/>
              <a:defRPr/>
            </a:pPr>
            <a:r>
              <a:rPr lang="en-US" altLang="sv-SE" sz="1800" dirty="0">
                <a:latin typeface="+mj-lt"/>
              </a:rPr>
              <a:t>Second, it encompasses </a:t>
            </a:r>
            <a:r>
              <a:rPr lang="en-US" altLang="sv-SE" sz="1800" b="1" dirty="0">
                <a:latin typeface="+mj-lt"/>
              </a:rPr>
              <a:t>documenting these terms </a:t>
            </a:r>
            <a:r>
              <a:rPr lang="en-US" altLang="sv-SE" sz="1800" dirty="0">
                <a:latin typeface="+mj-lt"/>
              </a:rPr>
              <a:t>with the appropriate information (metadata), such as definitions, subject field, product associations, usage guidelines, and part of speech.</a:t>
            </a:r>
          </a:p>
          <a:p>
            <a:pPr marL="285750" indent="-285750">
              <a:buFont typeface="Arial" panose="020B0604020202020204" pitchFamily="34" charset="0"/>
              <a:buChar char="•"/>
              <a:defRPr/>
            </a:pPr>
            <a:r>
              <a:rPr lang="en-US" altLang="sv-SE" sz="1800" dirty="0">
                <a:latin typeface="+mj-lt"/>
              </a:rPr>
              <a:t>Third, it usually also requires a </a:t>
            </a:r>
            <a:r>
              <a:rPr lang="en-US" altLang="sv-SE" sz="1800" b="1" dirty="0">
                <a:latin typeface="+mj-lt"/>
              </a:rPr>
              <a:t>review of the terms </a:t>
            </a:r>
            <a:r>
              <a:rPr lang="en-US" altLang="sv-SE" sz="1800" dirty="0">
                <a:latin typeface="+mj-lt"/>
              </a:rPr>
              <a:t>to decide on preferences – to help guide writers and translators to use language consistently.</a:t>
            </a:r>
          </a:p>
          <a:p>
            <a:pPr marL="285750" indent="-285750">
              <a:buFont typeface="Arial" panose="020B0604020202020204" pitchFamily="34" charset="0"/>
              <a:buChar char="•"/>
              <a:defRPr/>
            </a:pPr>
            <a:r>
              <a:rPr lang="en-US" altLang="sv-SE" sz="1800" dirty="0">
                <a:latin typeface="+mj-lt"/>
              </a:rPr>
              <a:t>Fourth, it comprises the </a:t>
            </a:r>
            <a:r>
              <a:rPr lang="en-US" altLang="sv-SE" sz="1800" b="1" dirty="0">
                <a:latin typeface="+mj-lt"/>
              </a:rPr>
              <a:t>distribution and dissemination </a:t>
            </a:r>
            <a:r>
              <a:rPr lang="en-US" altLang="sv-SE" sz="1800" dirty="0">
                <a:latin typeface="+mj-lt"/>
              </a:rPr>
              <a:t>of this </a:t>
            </a:r>
            <a:r>
              <a:rPr lang="en-US" altLang="sv-SE" sz="1800" dirty="0" err="1">
                <a:latin typeface="+mj-lt"/>
              </a:rPr>
              <a:t>informations</a:t>
            </a:r>
            <a:r>
              <a:rPr lang="en-US" altLang="sv-SE" sz="1800" dirty="0">
                <a:latin typeface="+mj-lt"/>
              </a:rPr>
              <a:t> as reference materials for writers and translators and as linguistic resources for enterprise systems including, but not limited to, content management and authoring tools, translation tools, product taxonomies, and search optimization.</a:t>
            </a:r>
          </a:p>
          <a:p>
            <a:pPr marL="285750" indent="-285750">
              <a:buFont typeface="Arial" panose="020B0604020202020204" pitchFamily="34" charset="0"/>
              <a:buChar char="•"/>
              <a:defRPr/>
            </a:pPr>
            <a:endParaRPr lang="en-US" altLang="sv-SE" sz="1800" dirty="0">
              <a:latin typeface="+mj-lt"/>
            </a:endParaRPr>
          </a:p>
          <a:p>
            <a:pPr marL="285750" indent="-285750">
              <a:buFont typeface="Arial" panose="020B0604020202020204" pitchFamily="34" charset="0"/>
              <a:buChar char="•"/>
              <a:defRPr/>
            </a:pPr>
            <a:r>
              <a:rPr lang="en-US" altLang="sv-SE" sz="1800" dirty="0">
                <a:latin typeface="+mj-lt"/>
              </a:rPr>
              <a:t>“Without strategic management of terminology, employees make variant choices for terms to express a concept, and the company intranet can become unreliable when terminology searches unearth multiple definitions for a term.”</a:t>
            </a:r>
          </a:p>
          <a:p>
            <a:pPr marL="285750" indent="-285750">
              <a:buFont typeface="Arial" panose="020B0604020202020204" pitchFamily="34" charset="0"/>
              <a:buChar char="•"/>
              <a:defRPr/>
            </a:pPr>
            <a:endParaRPr lang="en-US" altLang="sv-SE" sz="1800" dirty="0">
              <a:latin typeface="+mj-lt"/>
            </a:endParaRP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dirty="0">
                <a:solidFill>
                  <a:srgbClr val="EAEAEA"/>
                </a:solidFill>
                <a:cs typeface="Arial" panose="020B0604020202020204" pitchFamily="34" charset="0"/>
              </a:rPr>
              <a:t>17.11</a:t>
            </a:r>
          </a:p>
        </p:txBody>
      </p:sp>
      <p:sp>
        <p:nvSpPr>
          <p:cNvPr id="2" name="Rektangel 1">
            <a:extLst>
              <a:ext uri="{FF2B5EF4-FFF2-40B4-BE49-F238E27FC236}">
                <a16:creationId xmlns:a16="http://schemas.microsoft.com/office/drawing/2014/main" id="{60CB4ADF-B83F-4E22-99CF-1E76E3E6DB5B}"/>
              </a:ext>
            </a:extLst>
          </p:cNvPr>
          <p:cNvSpPr/>
          <p:nvPr/>
        </p:nvSpPr>
        <p:spPr>
          <a:xfrm>
            <a:off x="9088755" y="6284637"/>
            <a:ext cx="1585690" cy="369332"/>
          </a:xfrm>
          <a:prstGeom prst="rect">
            <a:avLst/>
          </a:prstGeom>
        </p:spPr>
        <p:txBody>
          <a:bodyPr wrap="none">
            <a:spAutoFit/>
          </a:bodyPr>
          <a:lstStyle/>
          <a:p>
            <a:r>
              <a:rPr lang="en-US" altLang="sv-SE" dirty="0"/>
              <a:t>[</a:t>
            </a:r>
            <a:r>
              <a:rPr lang="en-US" altLang="sv-SE" dirty="0">
                <a:hlinkClick r:id="rId3"/>
              </a:rPr>
              <a:t>TerminOrgs</a:t>
            </a:r>
            <a:r>
              <a:rPr lang="en-US" altLang="sv-SE" dirty="0"/>
              <a:t>]</a:t>
            </a:r>
            <a:endParaRPr lang="sv-SE" dirty="0"/>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56387" y="134562"/>
            <a:ext cx="8425213" cy="935665"/>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terminological</a:t>
            </a:r>
            <a:r>
              <a:rPr lang="sv-SE" altLang="sv-SE" sz="3200" b="1" dirty="0">
                <a:latin typeface="+mj-lt"/>
              </a:rPr>
              <a:t> management</a:t>
            </a:r>
          </a:p>
        </p:txBody>
      </p:sp>
    </p:spTree>
    <p:extLst>
      <p:ext uri="{BB962C8B-B14F-4D97-AF65-F5344CB8AC3E}">
        <p14:creationId xmlns:p14="http://schemas.microsoft.com/office/powerpoint/2010/main" val="268246201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1">
            <a:extLst>
              <a:ext uri="{FF2B5EF4-FFF2-40B4-BE49-F238E27FC236}">
                <a16:creationId xmlns:a16="http://schemas.microsoft.com/office/drawing/2014/main" id="{06312730-EE1A-1951-8BE4-E8A1F41FDBAB}"/>
              </a:ext>
            </a:extLst>
          </p:cNvPr>
          <p:cNvSpPr txBox="1">
            <a:spLocks noChangeArrowheads="1"/>
          </p:cNvSpPr>
          <p:nvPr/>
        </p:nvSpPr>
        <p:spPr bwMode="auto">
          <a:xfrm>
            <a:off x="-1914525" y="2605088"/>
            <a:ext cx="1371571"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4800">
                <a:solidFill>
                  <a:srgbClr val="FFFFFF"/>
                </a:solidFill>
              </a:rPr>
              <a:t>14.1</a:t>
            </a:r>
          </a:p>
        </p:txBody>
      </p:sp>
      <p:sp>
        <p:nvSpPr>
          <p:cNvPr id="221187" name="Text Box 2">
            <a:extLst>
              <a:ext uri="{FF2B5EF4-FFF2-40B4-BE49-F238E27FC236}">
                <a16:creationId xmlns:a16="http://schemas.microsoft.com/office/drawing/2014/main" id="{F2AD3965-183D-D628-7018-1E1405A51D2F}"/>
              </a:ext>
            </a:extLst>
          </p:cNvPr>
          <p:cNvSpPr txBox="1">
            <a:spLocks noChangeArrowheads="1"/>
          </p:cNvSpPr>
          <p:nvPr/>
        </p:nvSpPr>
        <p:spPr bwMode="auto">
          <a:xfrm>
            <a:off x="1364733" y="1306352"/>
            <a:ext cx="7064375"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1pPr>
            <a:lvl2pPr marL="914400" indent="-45720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2pPr>
            <a:lvl3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3pPr>
            <a:lvl4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4pPr>
            <a:lvl5pP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1200">
                <a:solidFill>
                  <a:schemeClr val="bg1"/>
                </a:solidFill>
                <a:latin typeface="Tahoma" panose="020B0604030504040204" pitchFamily="34" charset="0"/>
                <a:cs typeface="Arial" panose="020B0604020202020204" pitchFamily="34" charset="0"/>
              </a:defRPr>
            </a:lvl9pPr>
          </a:lstStyle>
          <a:p>
            <a:pPr>
              <a:spcAft>
                <a:spcPts val="600"/>
              </a:spcAft>
              <a:buClr>
                <a:srgbClr val="A6A6A6"/>
              </a:buClr>
              <a:buSzPct val="100000"/>
              <a:buFont typeface="Times New Roman" panose="02020603050405020304" pitchFamily="18" charset="0"/>
              <a:buAutoNum type="arabicPeriod" startAt="6"/>
            </a:pPr>
            <a:r>
              <a:rPr lang="sv-SE" altLang="sv-SE" sz="2000">
                <a:solidFill>
                  <a:srgbClr val="A6A6A6"/>
                </a:solidFill>
                <a:latin typeface="+mj-lt"/>
              </a:rPr>
              <a:t>Terminology administration</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tool (TMS)</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standards</a:t>
            </a:r>
          </a:p>
          <a:p>
            <a:pPr>
              <a:spcAft>
                <a:spcPts val="600"/>
              </a:spcAft>
              <a:buClr>
                <a:srgbClr val="A6A6A6"/>
              </a:buClr>
              <a:buSzPct val="100000"/>
              <a:buFont typeface="Tahoma" panose="020B0604030504040204" pitchFamily="34" charset="0"/>
              <a:buAutoNum type="arabicPeriod" startAt="6"/>
            </a:pPr>
            <a:r>
              <a:rPr lang="sv-SE" altLang="sv-SE" sz="2000">
                <a:solidFill>
                  <a:srgbClr val="A6A6A6"/>
                </a:solidFill>
                <a:latin typeface="+mj-lt"/>
              </a:rPr>
              <a:t>Terminology provision and distribution</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a:t>
            </a:r>
            <a:r>
              <a:rPr lang="sv-SE" altLang="sv-SE" sz="2000" i="1">
                <a:solidFill>
                  <a:srgbClr val="000000"/>
                </a:solidFill>
                <a:latin typeface="+mj-lt"/>
              </a:rPr>
              <a:t>from</a:t>
            </a:r>
            <a:r>
              <a:rPr lang="sv-SE" altLang="sv-SE" sz="2000">
                <a:solidFill>
                  <a:srgbClr val="000000"/>
                </a:solidFill>
                <a:latin typeface="+mj-lt"/>
              </a:rPr>
              <a:t> clients in result and its presentation (glossaries), medium (web site, term bank etc.)</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a:t>
            </a:r>
            <a:r>
              <a:rPr lang="sv-SE" altLang="sv-SE" sz="2000" i="1">
                <a:solidFill>
                  <a:srgbClr val="000000"/>
                </a:solidFill>
                <a:latin typeface="+mj-lt"/>
              </a:rPr>
              <a:t>in</a:t>
            </a:r>
            <a:r>
              <a:rPr lang="sv-SE" altLang="sv-SE" sz="2000">
                <a:solidFill>
                  <a:srgbClr val="000000"/>
                </a:solidFill>
                <a:latin typeface="+mj-lt"/>
              </a:rPr>
              <a:t> clients (that they can use the service correctly etc.)</a:t>
            </a:r>
          </a:p>
          <a:p>
            <a:pPr>
              <a:spcAft>
                <a:spcPts val="600"/>
              </a:spcAft>
              <a:buClr>
                <a:srgbClr val="A6A6A6"/>
              </a:buClr>
              <a:buSzPct val="100000"/>
              <a:buFont typeface="Tahoma" panose="020B0604030504040204" pitchFamily="34" charset="0"/>
              <a:buAutoNum type="arabicPeriod" startAt="6"/>
            </a:pPr>
            <a:r>
              <a:rPr lang="sv-SE" altLang="sv-SE" sz="2000">
                <a:solidFill>
                  <a:srgbClr val="A6A6A6"/>
                </a:solidFill>
                <a:latin typeface="+mj-lt"/>
              </a:rPr>
              <a:t>Terminology maintenance</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tool</a:t>
            </a:r>
          </a:p>
          <a:p>
            <a:pPr lvl="1">
              <a:spcAft>
                <a:spcPts val="600"/>
              </a:spcAft>
              <a:buClr>
                <a:srgbClr val="000000"/>
              </a:buClr>
              <a:buSzPct val="100000"/>
              <a:buFont typeface="Arial" panose="020B0604020202020204" pitchFamily="34" charset="0"/>
              <a:buChar char="•"/>
            </a:pPr>
            <a:r>
              <a:rPr lang="sv-SE" altLang="sv-SE" sz="2000">
                <a:solidFill>
                  <a:srgbClr val="000000"/>
                </a:solidFill>
                <a:latin typeface="+mj-lt"/>
              </a:rPr>
              <a:t>Trust in colleagues (feedback, additions &amp; corrections)</a:t>
            </a:r>
          </a:p>
        </p:txBody>
      </p:sp>
      <p:sp>
        <p:nvSpPr>
          <p:cNvPr id="2" name="Rectangle 3">
            <a:extLst>
              <a:ext uri="{FF2B5EF4-FFF2-40B4-BE49-F238E27FC236}">
                <a16:creationId xmlns:a16="http://schemas.microsoft.com/office/drawing/2014/main" id="{66E1E92D-1561-5669-385F-FCBE1D70B678}"/>
              </a:ext>
            </a:extLst>
          </p:cNvPr>
          <p:cNvSpPr>
            <a:spLocks noChangeArrowheads="1"/>
          </p:cNvSpPr>
          <p:nvPr/>
        </p:nvSpPr>
        <p:spPr bwMode="auto">
          <a:xfrm>
            <a:off x="1364733" y="582820"/>
            <a:ext cx="828333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dirty="0">
                <a:solidFill>
                  <a:srgbClr val="000000"/>
                </a:solidFill>
                <a:latin typeface="+mj-lt"/>
              </a:rPr>
              <a:t>Trust </a:t>
            </a:r>
            <a:r>
              <a:rPr lang="sv-SE" altLang="sv-SE" sz="3200" dirty="0">
                <a:solidFill>
                  <a:srgbClr val="000000"/>
                </a:solidFill>
                <a:latin typeface="+mj-lt"/>
              </a:rPr>
              <a:t>↔</a:t>
            </a:r>
            <a:r>
              <a:rPr lang="sv-SE" altLang="sv-SE" sz="3200" b="1" dirty="0">
                <a:solidFill>
                  <a:srgbClr val="000000"/>
                </a:solidFill>
                <a:latin typeface="+mj-lt"/>
              </a:rPr>
              <a:t> terminology management (</a:t>
            </a:r>
            <a:r>
              <a:rPr lang="sv-SE" altLang="sv-SE" sz="3200" b="1" dirty="0" err="1">
                <a:solidFill>
                  <a:srgbClr val="000000"/>
                </a:solidFill>
                <a:latin typeface="+mj-lt"/>
              </a:rPr>
              <a:t>cont</a:t>
            </a:r>
            <a:r>
              <a:rPr lang="sv-SE" altLang="sv-SE" sz="3200" b="1" dirty="0">
                <a:solidFill>
                  <a:srgbClr val="000000"/>
                </a:solidFill>
                <a:latin typeface="+mj-lt"/>
              </a:rPr>
              <a:t>.)</a:t>
            </a:r>
          </a:p>
        </p:txBody>
      </p:sp>
    </p:spTree>
    <p:extLst>
      <p:ext uri="{BB962C8B-B14F-4D97-AF65-F5344CB8AC3E}">
        <p14:creationId xmlns:p14="http://schemas.microsoft.com/office/powerpoint/2010/main" val="312351327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1">
            <a:extLst>
              <a:ext uri="{FF2B5EF4-FFF2-40B4-BE49-F238E27FC236}">
                <a16:creationId xmlns:a16="http://schemas.microsoft.com/office/drawing/2014/main" id="{40C14193-7818-1E66-A7AA-E9944058FDF8}"/>
              </a:ext>
            </a:extLst>
          </p:cNvPr>
          <p:cNvSpPr txBox="1">
            <a:spLocks noChangeArrowheads="1"/>
          </p:cNvSpPr>
          <p:nvPr/>
        </p:nvSpPr>
        <p:spPr bwMode="auto">
          <a:xfrm>
            <a:off x="1335865" y="552933"/>
            <a:ext cx="383500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a:solidFill>
                  <a:srgbClr val="000000"/>
                </a:solidFill>
                <a:latin typeface="+mj-lt"/>
              </a:rPr>
              <a:t>Obstacles to trust</a:t>
            </a:r>
          </a:p>
        </p:txBody>
      </p:sp>
      <p:sp>
        <p:nvSpPr>
          <p:cNvPr id="223235" name="Text Box 2">
            <a:extLst>
              <a:ext uri="{FF2B5EF4-FFF2-40B4-BE49-F238E27FC236}">
                <a16:creationId xmlns:a16="http://schemas.microsoft.com/office/drawing/2014/main" id="{18949BE3-5750-32B9-D513-808FF58205E6}"/>
              </a:ext>
            </a:extLst>
          </p:cNvPr>
          <p:cNvSpPr txBox="1">
            <a:spLocks noChangeArrowheads="1"/>
          </p:cNvSpPr>
          <p:nvPr/>
        </p:nvSpPr>
        <p:spPr bwMode="auto">
          <a:xfrm>
            <a:off x="1335865" y="1357093"/>
            <a:ext cx="7061200" cy="5288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182563" indent="-182563">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1pPr>
            <a:lvl2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2pPr>
            <a:lvl3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3pPr>
            <a:lvl4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4pPr>
            <a:lvl5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chemeClr val="bg1"/>
                </a:solidFill>
                <a:latin typeface="Tahoma" panose="020B0604030504040204" pitchFamily="34" charset="0"/>
                <a:cs typeface="Arial" panose="020B0604020202020204" pitchFamily="34" charset="0"/>
              </a:defRPr>
            </a:lvl9pPr>
          </a:lstStyle>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resource-related: time, money</a:t>
            </a:r>
          </a:p>
          <a:p>
            <a:pPr>
              <a:lnSpc>
                <a:spcPct val="80000"/>
              </a:lnSpc>
              <a:spcAft>
                <a:spcPts val="1250"/>
              </a:spcAft>
              <a:buClr>
                <a:srgbClr val="808080"/>
              </a:buClr>
              <a:buSzPct val="100000"/>
              <a:buFont typeface="Tahoma" panose="020B0604030504040204" pitchFamily="34" charset="0"/>
              <a:buChar char="·"/>
            </a:pPr>
            <a:r>
              <a:rPr lang="sv-SE" altLang="sv-SE" sz="2000" b="1">
                <a:solidFill>
                  <a:srgbClr val="000000"/>
                </a:solidFill>
                <a:latin typeface="+mj-lt"/>
              </a:rPr>
              <a:t>technical</a:t>
            </a:r>
            <a:r>
              <a:rPr lang="sv-SE" altLang="sv-SE" sz="2000">
                <a:solidFill>
                  <a:srgbClr val="000000"/>
                </a:solidFill>
                <a:latin typeface="+mj-lt"/>
              </a:rPr>
              <a:t>: connection, no hits, poor interfaces</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content-related: poor contents, obsolete contents</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organizational: unclear processes, roles and resposibilites</a:t>
            </a:r>
          </a:p>
          <a:p>
            <a:pPr>
              <a:lnSpc>
                <a:spcPct val="80000"/>
              </a:lnSpc>
              <a:spcAft>
                <a:spcPts val="1250"/>
              </a:spcAft>
              <a:buClr>
                <a:srgbClr val="808080"/>
              </a:buClr>
              <a:buSzPct val="100000"/>
              <a:buFont typeface="Tahoma" panose="020B0604030504040204" pitchFamily="34" charset="0"/>
              <a:buChar char="·"/>
            </a:pPr>
            <a:r>
              <a:rPr lang="sv-SE" altLang="sv-SE" sz="2000" b="1">
                <a:solidFill>
                  <a:srgbClr val="000000"/>
                </a:solidFill>
                <a:latin typeface="+mj-lt"/>
              </a:rPr>
              <a:t>psychological</a:t>
            </a:r>
            <a:r>
              <a:rPr lang="sv-SE" altLang="sv-SE" sz="2000">
                <a:solidFill>
                  <a:srgbClr val="000000"/>
                </a:solidFill>
                <a:latin typeface="+mj-lt"/>
              </a:rPr>
              <a:t>: uninvolvement, ”I know better”, everyone = expert, I don’t need it; hierarchies</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conscience-related: not enough description of background and methodology → uncertainty among users</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information-related: poorly marketed, non-existent or poor information</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legal: hierarchies</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competing tools/terminology: why change?</a:t>
            </a:r>
          </a:p>
          <a:p>
            <a:pPr>
              <a:lnSpc>
                <a:spcPct val="80000"/>
              </a:lnSpc>
              <a:spcAft>
                <a:spcPts val="1250"/>
              </a:spcAft>
              <a:buClr>
                <a:srgbClr val="808080"/>
              </a:buClr>
              <a:buSzPct val="100000"/>
              <a:buFont typeface="Tahoma" panose="020B0604030504040204" pitchFamily="34" charset="0"/>
              <a:buChar char="·"/>
            </a:pPr>
            <a:r>
              <a:rPr lang="sv-SE" altLang="sv-SE" sz="2000">
                <a:solidFill>
                  <a:srgbClr val="000000"/>
                </a:solidFill>
                <a:latin typeface="+mj-lt"/>
              </a:rPr>
              <a:t> </a:t>
            </a:r>
          </a:p>
        </p:txBody>
      </p:sp>
    </p:spTree>
    <p:extLst>
      <p:ext uri="{BB962C8B-B14F-4D97-AF65-F5344CB8AC3E}">
        <p14:creationId xmlns:p14="http://schemas.microsoft.com/office/powerpoint/2010/main" val="24957078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1">
            <a:extLst>
              <a:ext uri="{FF2B5EF4-FFF2-40B4-BE49-F238E27FC236}">
                <a16:creationId xmlns:a16="http://schemas.microsoft.com/office/drawing/2014/main" id="{7366E7ED-7033-EC2A-D84E-2E0BB95B7158}"/>
              </a:ext>
            </a:extLst>
          </p:cNvPr>
          <p:cNvSpPr txBox="1">
            <a:spLocks noChangeArrowheads="1"/>
          </p:cNvSpPr>
          <p:nvPr/>
        </p:nvSpPr>
        <p:spPr bwMode="auto">
          <a:xfrm>
            <a:off x="1351148" y="563564"/>
            <a:ext cx="21021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bg1"/>
                </a:solidFill>
                <a:latin typeface="Tahoma" panose="020B0604030504040204" pitchFamily="34" charset="0"/>
                <a:cs typeface="Arial" panose="020B0604020202020204" pitchFamily="34" charset="0"/>
              </a:defRPr>
            </a:lvl9pPr>
          </a:lstStyle>
          <a:p>
            <a:pPr eaLnBrk="1" hangingPunct="1">
              <a:buSzPct val="100000"/>
            </a:pPr>
            <a:r>
              <a:rPr lang="sv-SE" altLang="sv-SE" sz="3200" b="1">
                <a:solidFill>
                  <a:schemeClr val="tx1"/>
                </a:solidFill>
                <a:latin typeface="+mj-lt"/>
              </a:rPr>
              <a:t>Solutions</a:t>
            </a:r>
          </a:p>
        </p:txBody>
      </p:sp>
      <p:sp>
        <p:nvSpPr>
          <p:cNvPr id="495618" name="Text Box 2">
            <a:extLst>
              <a:ext uri="{FF2B5EF4-FFF2-40B4-BE49-F238E27FC236}">
                <a16:creationId xmlns:a16="http://schemas.microsoft.com/office/drawing/2014/main" id="{F537D2A7-1B0C-D0C1-7F53-BC197A267E33}"/>
              </a:ext>
            </a:extLst>
          </p:cNvPr>
          <p:cNvSpPr txBox="1">
            <a:spLocks noChangeArrowheads="1"/>
          </p:cNvSpPr>
          <p:nvPr/>
        </p:nvSpPr>
        <p:spPr bwMode="auto">
          <a:xfrm>
            <a:off x="1351148" y="1367724"/>
            <a:ext cx="7061200" cy="5129226"/>
          </a:xfrm>
          <a:prstGeom prst="rect">
            <a:avLst/>
          </a:prstGeom>
          <a:noFill/>
          <a:ln>
            <a:noFill/>
          </a:ln>
          <a:effectLst/>
        </p:spPr>
        <p:txBody>
          <a:bodyPr lIns="90000" tIns="46800" rIns="90000" bIns="46800">
            <a:spAutoFit/>
          </a:bodyPr>
          <a:lstStyle>
            <a:lvl1pPr marL="182563" indent="-182563">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1pPr>
            <a:lvl2pPr marL="741363" indent="-284163">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2pPr>
            <a:lvl3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3pPr>
            <a:lvl4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4pPr>
            <a:lvl5pPr>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182563" algn="l"/>
                <a:tab pos="1096963" algn="l"/>
                <a:tab pos="2011363" algn="l"/>
                <a:tab pos="2925763" algn="l"/>
                <a:tab pos="3840163" algn="l"/>
                <a:tab pos="4754563" algn="l"/>
                <a:tab pos="5668963" algn="l"/>
                <a:tab pos="6583363" algn="l"/>
                <a:tab pos="7497763" algn="l"/>
                <a:tab pos="8412163" algn="l"/>
                <a:tab pos="9326563" algn="l"/>
                <a:tab pos="10240963" algn="l"/>
              </a:tabLst>
              <a:defRPr sz="1200">
                <a:solidFill>
                  <a:srgbClr val="000000"/>
                </a:solidFill>
                <a:latin typeface="Tahoma" panose="020B0604030504040204" pitchFamily="34" charset="0"/>
                <a:cs typeface="Arial" panose="020B0604020202020204" pitchFamily="34" charset="0"/>
              </a:defRPr>
            </a:lvl9pPr>
          </a:lstStyle>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raised</a:t>
            </a:r>
            <a:r>
              <a:rPr lang="sv-SE" altLang="sv-SE" sz="2000" dirty="0">
                <a:solidFill>
                  <a:schemeClr val="tx1"/>
                </a:solidFill>
                <a:latin typeface="+mj-lt"/>
              </a:rPr>
              <a:t> </a:t>
            </a:r>
            <a:r>
              <a:rPr lang="sv-SE" altLang="sv-SE" sz="2000" dirty="0" err="1">
                <a:solidFill>
                  <a:schemeClr val="tx1"/>
                </a:solidFill>
                <a:latin typeface="+mj-lt"/>
              </a:rPr>
              <a:t>awareness</a:t>
            </a:r>
            <a:endParaRPr lang="sv-SE" altLang="sv-SE" sz="2000" dirty="0">
              <a:solidFill>
                <a:schemeClr val="tx1"/>
              </a:solidFill>
              <a:latin typeface="+mj-lt"/>
            </a:endParaRPr>
          </a:p>
          <a:p>
            <a:pPr lvl="1">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united</a:t>
            </a:r>
            <a:r>
              <a:rPr lang="sv-SE" altLang="sv-SE" sz="2000" dirty="0">
                <a:solidFill>
                  <a:schemeClr val="tx1"/>
                </a:solidFill>
                <a:latin typeface="+mj-lt"/>
              </a:rPr>
              <a:t> front? (terminology </a:t>
            </a:r>
            <a:r>
              <a:rPr lang="sv-SE" altLang="sv-SE" sz="2000" dirty="0" err="1">
                <a:solidFill>
                  <a:schemeClr val="tx1"/>
                </a:solidFill>
                <a:latin typeface="+mj-lt"/>
              </a:rPr>
              <a:t>award</a:t>
            </a:r>
            <a:r>
              <a:rPr lang="sv-SE" altLang="sv-SE" sz="2000" dirty="0">
                <a:solidFill>
                  <a:schemeClr val="tx1"/>
                </a:solidFill>
                <a:latin typeface="+mj-lt"/>
              </a:rPr>
              <a:t>, terminology </a:t>
            </a:r>
            <a:r>
              <a:rPr lang="sv-SE" altLang="sv-SE" sz="2000" dirty="0" err="1">
                <a:solidFill>
                  <a:schemeClr val="tx1"/>
                </a:solidFill>
                <a:latin typeface="+mj-lt"/>
              </a:rPr>
              <a:t>day</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more</a:t>
            </a:r>
            <a:r>
              <a:rPr lang="sv-SE" altLang="sv-SE" sz="2000" dirty="0">
                <a:solidFill>
                  <a:schemeClr val="tx1"/>
                </a:solidFill>
                <a:latin typeface="+mj-lt"/>
              </a:rPr>
              <a:t> </a:t>
            </a:r>
            <a:r>
              <a:rPr lang="sv-SE" altLang="sv-SE" sz="2000" dirty="0" err="1">
                <a:solidFill>
                  <a:schemeClr val="tx1"/>
                </a:solidFill>
                <a:latin typeface="+mj-lt"/>
              </a:rPr>
              <a:t>terminologits</a:t>
            </a:r>
            <a:r>
              <a:rPr lang="sv-SE" altLang="sv-SE" sz="2000" dirty="0">
                <a:solidFill>
                  <a:schemeClr val="tx1"/>
                </a:solidFill>
                <a:latin typeface="+mj-lt"/>
              </a:rPr>
              <a:t> →</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more</a:t>
            </a:r>
            <a:r>
              <a:rPr lang="sv-SE" altLang="sv-SE" sz="2000" dirty="0">
                <a:solidFill>
                  <a:schemeClr val="tx1"/>
                </a:solidFill>
                <a:latin typeface="+mj-lt"/>
              </a:rPr>
              <a:t> information, </a:t>
            </a:r>
            <a:r>
              <a:rPr lang="sv-SE" altLang="sv-SE" sz="2000" dirty="0" err="1">
                <a:solidFill>
                  <a:schemeClr val="tx1"/>
                </a:solidFill>
                <a:latin typeface="+mj-lt"/>
              </a:rPr>
              <a:t>training</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better</a:t>
            </a:r>
            <a:r>
              <a:rPr lang="sv-SE" altLang="sv-SE" sz="2000" dirty="0">
                <a:solidFill>
                  <a:schemeClr val="tx1"/>
                </a:solidFill>
                <a:latin typeface="+mj-lt"/>
              </a:rPr>
              <a:t> and </a:t>
            </a:r>
            <a:r>
              <a:rPr lang="sv-SE" altLang="sv-SE" sz="2000" dirty="0" err="1">
                <a:solidFill>
                  <a:schemeClr val="tx1"/>
                </a:solidFill>
                <a:latin typeface="+mj-lt"/>
              </a:rPr>
              <a:t>more</a:t>
            </a:r>
            <a:r>
              <a:rPr lang="sv-SE" altLang="sv-SE" sz="2000" dirty="0">
                <a:solidFill>
                  <a:schemeClr val="tx1"/>
                </a:solidFill>
                <a:latin typeface="+mj-lt"/>
              </a:rPr>
              <a:t> </a:t>
            </a:r>
            <a:r>
              <a:rPr lang="sv-SE" altLang="sv-SE" sz="2000" dirty="0" err="1">
                <a:solidFill>
                  <a:schemeClr val="tx1"/>
                </a:solidFill>
                <a:latin typeface="+mj-lt"/>
              </a:rPr>
              <a:t>frequent</a:t>
            </a:r>
            <a:r>
              <a:rPr lang="sv-SE" altLang="sv-SE" sz="2000" dirty="0">
                <a:solidFill>
                  <a:schemeClr val="tx1"/>
                </a:solidFill>
                <a:latin typeface="+mj-lt"/>
              </a:rPr>
              <a:t> </a:t>
            </a:r>
            <a:r>
              <a:rPr lang="sv-SE" altLang="sv-SE" sz="2000" dirty="0" err="1">
                <a:solidFill>
                  <a:schemeClr val="tx1"/>
                </a:solidFill>
                <a:latin typeface="+mj-lt"/>
              </a:rPr>
              <a:t>circulations</a:t>
            </a:r>
            <a:r>
              <a:rPr lang="sv-SE" altLang="sv-SE" sz="2000" dirty="0">
                <a:solidFill>
                  <a:schemeClr val="tx1"/>
                </a:solidFill>
                <a:latin typeface="+mj-lt"/>
              </a:rPr>
              <a:t> for </a:t>
            </a:r>
            <a:r>
              <a:rPr lang="sv-SE" altLang="sv-SE" sz="2000" dirty="0" err="1">
                <a:solidFill>
                  <a:schemeClr val="tx1"/>
                </a:solidFill>
                <a:latin typeface="+mj-lt"/>
              </a:rPr>
              <a:t>comment</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better</a:t>
            </a:r>
            <a:r>
              <a:rPr lang="sv-SE" altLang="sv-SE" sz="2000" dirty="0">
                <a:solidFill>
                  <a:schemeClr val="tx1"/>
                </a:solidFill>
                <a:latin typeface="+mj-lt"/>
              </a:rPr>
              <a:t> </a:t>
            </a:r>
            <a:r>
              <a:rPr lang="sv-SE" altLang="sv-SE" sz="2000" dirty="0" err="1">
                <a:solidFill>
                  <a:schemeClr val="tx1"/>
                </a:solidFill>
                <a:latin typeface="+mj-lt"/>
              </a:rPr>
              <a:t>tools</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documented</a:t>
            </a:r>
            <a:r>
              <a:rPr lang="sv-SE" altLang="sv-SE" sz="2000" dirty="0">
                <a:solidFill>
                  <a:schemeClr val="tx1"/>
                </a:solidFill>
                <a:latin typeface="+mj-lt"/>
              </a:rPr>
              <a:t> </a:t>
            </a:r>
            <a:r>
              <a:rPr lang="sv-SE" altLang="sv-SE" sz="2000" dirty="0" err="1">
                <a:solidFill>
                  <a:schemeClr val="tx1"/>
                </a:solidFill>
                <a:latin typeface="+mj-lt"/>
              </a:rPr>
              <a:t>routines</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a:solidFill>
                  <a:schemeClr val="tx1"/>
                </a:solidFill>
                <a:latin typeface="+mj-lt"/>
              </a:rPr>
              <a:t>”</a:t>
            </a:r>
            <a:r>
              <a:rPr lang="sv-SE" altLang="sv-SE" sz="2000" dirty="0" err="1">
                <a:solidFill>
                  <a:schemeClr val="tx1"/>
                </a:solidFill>
                <a:latin typeface="+mj-lt"/>
              </a:rPr>
              <a:t>good</a:t>
            </a:r>
            <a:r>
              <a:rPr lang="sv-SE" altLang="sv-SE" sz="2000" dirty="0">
                <a:solidFill>
                  <a:schemeClr val="tx1"/>
                </a:solidFill>
                <a:latin typeface="+mj-lt"/>
              </a:rPr>
              <a:t>” </a:t>
            </a:r>
            <a:r>
              <a:rPr lang="sv-SE" altLang="sv-SE" sz="2000" dirty="0" err="1">
                <a:solidFill>
                  <a:schemeClr val="tx1"/>
                </a:solidFill>
                <a:latin typeface="+mj-lt"/>
              </a:rPr>
              <a:t>technology</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a:solidFill>
                  <a:schemeClr val="tx1"/>
                </a:solidFill>
                <a:latin typeface="+mj-lt"/>
              </a:rPr>
              <a:t>focus on </a:t>
            </a:r>
            <a:r>
              <a:rPr lang="sv-SE" altLang="sv-SE" sz="2000" dirty="0" err="1">
                <a:solidFill>
                  <a:schemeClr val="tx1"/>
                </a:solidFill>
                <a:latin typeface="+mj-lt"/>
              </a:rPr>
              <a:t>customer</a:t>
            </a:r>
            <a:r>
              <a:rPr lang="sv-SE" altLang="sv-SE" sz="2000" dirty="0">
                <a:solidFill>
                  <a:schemeClr val="tx1"/>
                </a:solidFill>
                <a:latin typeface="+mj-lt"/>
              </a:rPr>
              <a:t> </a:t>
            </a:r>
            <a:r>
              <a:rPr lang="sv-SE" altLang="sv-SE" sz="2000" dirty="0" err="1">
                <a:solidFill>
                  <a:schemeClr val="tx1"/>
                </a:solidFill>
                <a:latin typeface="+mj-lt"/>
              </a:rPr>
              <a:t>use</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err="1">
                <a:solidFill>
                  <a:schemeClr val="tx1"/>
                </a:solidFill>
                <a:latin typeface="+mj-lt"/>
              </a:rPr>
              <a:t>coercion</a:t>
            </a:r>
            <a:r>
              <a:rPr lang="sv-SE" altLang="sv-SE" sz="2000" dirty="0">
                <a:solidFill>
                  <a:schemeClr val="tx1"/>
                </a:solidFill>
                <a:latin typeface="+mj-lt"/>
              </a:rPr>
              <a:t>? ”</a:t>
            </a:r>
            <a:r>
              <a:rPr lang="sv-SE" altLang="sv-SE" sz="2000" dirty="0" err="1">
                <a:solidFill>
                  <a:schemeClr val="tx1"/>
                </a:solidFill>
                <a:latin typeface="+mj-lt"/>
              </a:rPr>
              <a:t>dictatorship</a:t>
            </a:r>
            <a:r>
              <a:rPr lang="sv-SE" altLang="sv-SE" sz="2000" dirty="0">
                <a:solidFill>
                  <a:schemeClr val="tx1"/>
                </a:solidFill>
                <a:latin typeface="+mj-lt"/>
              </a:rPr>
              <a:t>”?</a:t>
            </a:r>
          </a:p>
          <a:p>
            <a:pPr>
              <a:lnSpc>
                <a:spcPct val="80000"/>
              </a:lnSpc>
              <a:spcAft>
                <a:spcPts val="1250"/>
              </a:spcAft>
              <a:buClr>
                <a:srgbClr val="808080"/>
              </a:buClr>
              <a:buSzPct val="100000"/>
              <a:buFont typeface="Tahoma" panose="020B0604030504040204" pitchFamily="34" charset="0"/>
              <a:buChar char="·"/>
              <a:defRPr/>
            </a:pPr>
            <a:r>
              <a:rPr lang="sv-SE" altLang="sv-SE" sz="2000" dirty="0">
                <a:solidFill>
                  <a:schemeClr val="tx1"/>
                </a:solidFill>
                <a:latin typeface="+mj-lt"/>
              </a:rPr>
              <a:t>management system (TLS)?</a:t>
            </a:r>
          </a:p>
          <a:p>
            <a:pPr marL="184150">
              <a:lnSpc>
                <a:spcPct val="80000"/>
              </a:lnSpc>
              <a:spcAft>
                <a:spcPts val="1250"/>
              </a:spcAft>
              <a:buSzPct val="100000"/>
              <a:defRPr/>
            </a:pPr>
            <a:r>
              <a:rPr lang="sv-SE" altLang="sv-SE" sz="2000" dirty="0">
                <a:solidFill>
                  <a:schemeClr val="tx1"/>
                </a:solidFill>
                <a:latin typeface="+mj-lt"/>
              </a:rPr>
              <a:t> </a:t>
            </a:r>
          </a:p>
        </p:txBody>
      </p:sp>
    </p:spTree>
    <p:extLst>
      <p:ext uri="{BB962C8B-B14F-4D97-AF65-F5344CB8AC3E}">
        <p14:creationId xmlns:p14="http://schemas.microsoft.com/office/powerpoint/2010/main" val="221346041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29709" y="151829"/>
            <a:ext cx="8425213" cy="935665"/>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Conclusions</a:t>
            </a:r>
            <a:endParaRPr lang="sv-SE" altLang="sv-SE" sz="3200" b="1" dirty="0">
              <a:latin typeface="+mj-lt"/>
            </a:endParaRPr>
          </a:p>
        </p:txBody>
      </p:sp>
      <p:sp>
        <p:nvSpPr>
          <p:cNvPr id="2" name="Text Box 3">
            <a:extLst>
              <a:ext uri="{FF2B5EF4-FFF2-40B4-BE49-F238E27FC236}">
                <a16:creationId xmlns:a16="http://schemas.microsoft.com/office/drawing/2014/main" id="{EBE62014-364B-FDD3-83CA-EA867887C824}"/>
              </a:ext>
            </a:extLst>
          </p:cNvPr>
          <p:cNvSpPr txBox="1">
            <a:spLocks noChangeArrowheads="1"/>
          </p:cNvSpPr>
          <p:nvPr/>
        </p:nvSpPr>
        <p:spPr bwMode="auto">
          <a:xfrm>
            <a:off x="1349895" y="1313633"/>
            <a:ext cx="796474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285750" indent="-285750">
              <a:buFont typeface="Arial" panose="020B0604020202020204" pitchFamily="34" charset="0"/>
              <a:buChar char="•"/>
              <a:defRPr/>
            </a:pPr>
            <a:r>
              <a:rPr lang="en-US" altLang="sv-SE" sz="2000" dirty="0">
                <a:latin typeface="+mj-lt"/>
              </a:rPr>
              <a:t>See possibilities in challenges!</a:t>
            </a:r>
          </a:p>
          <a:p>
            <a:pPr marL="285750" indent="-285750">
              <a:buFont typeface="Arial" panose="020B0604020202020204" pitchFamily="34" charset="0"/>
              <a:buChar char="•"/>
              <a:defRPr/>
            </a:pPr>
            <a:r>
              <a:rPr lang="en-US" altLang="sv-SE" sz="2000" dirty="0">
                <a:latin typeface="+mj-lt"/>
              </a:rPr>
              <a:t>Be alert for developments in technology and research</a:t>
            </a:r>
          </a:p>
          <a:p>
            <a:pPr marL="481012" lvl="1" indent="-285750">
              <a:buFont typeface="Arial" panose="020B0604020202020204" pitchFamily="34" charset="0"/>
              <a:buChar char="•"/>
              <a:defRPr/>
            </a:pPr>
            <a:r>
              <a:rPr lang="en-US" altLang="sv-SE" sz="2000" dirty="0">
                <a:latin typeface="+mj-lt"/>
              </a:rPr>
              <a:t>Use AI wisely!</a:t>
            </a:r>
          </a:p>
          <a:p>
            <a:pPr marL="285750" indent="-285750">
              <a:buFont typeface="Arial" panose="020B0604020202020204" pitchFamily="34" charset="0"/>
              <a:buChar char="•"/>
              <a:defRPr/>
            </a:pPr>
            <a:r>
              <a:rPr lang="en-US" altLang="sv-SE" sz="2000" dirty="0">
                <a:latin typeface="+mj-lt"/>
              </a:rPr>
              <a:t>Exchange best practice, ideas</a:t>
            </a:r>
          </a:p>
          <a:p>
            <a:pPr marL="285750" indent="-285750">
              <a:buFont typeface="Arial" panose="020B0604020202020204" pitchFamily="34" charset="0"/>
              <a:buChar char="•"/>
              <a:defRPr/>
            </a:pPr>
            <a:r>
              <a:rPr lang="en-US" altLang="sv-SE" sz="2000" dirty="0">
                <a:latin typeface="+mj-lt"/>
              </a:rPr>
              <a:t>Don’t forget</a:t>
            </a:r>
          </a:p>
          <a:p>
            <a:pPr marL="481012" lvl="1" indent="-285750">
              <a:buFont typeface="Arial" panose="020B0604020202020204" pitchFamily="34" charset="0"/>
              <a:buChar char="•"/>
              <a:defRPr/>
            </a:pPr>
            <a:r>
              <a:rPr lang="en-US" altLang="sv-SE" sz="2000" dirty="0">
                <a:latin typeface="+mj-lt"/>
              </a:rPr>
              <a:t>the importance of (terminological) trust</a:t>
            </a:r>
          </a:p>
          <a:p>
            <a:pPr marL="481012" lvl="1" indent="-285750">
              <a:buFont typeface="Arial" panose="020B0604020202020204" pitchFamily="34" charset="0"/>
              <a:buChar char="•"/>
              <a:defRPr/>
            </a:pPr>
            <a:r>
              <a:rPr lang="en-US" altLang="sv-SE" sz="2000" dirty="0">
                <a:latin typeface="+mj-lt"/>
              </a:rPr>
              <a:t>semantic </a:t>
            </a:r>
            <a:r>
              <a:rPr lang="en-US" altLang="sv-SE" sz="2000" dirty="0" err="1">
                <a:latin typeface="+mj-lt"/>
              </a:rPr>
              <a:t>scepticism</a:t>
            </a:r>
            <a:endParaRPr lang="en-US" altLang="sv-SE" sz="2000" dirty="0">
              <a:latin typeface="+mj-lt"/>
            </a:endParaRPr>
          </a:p>
          <a:p>
            <a:pPr marL="481012" lvl="1" indent="-285750">
              <a:buFont typeface="Arial" panose="020B0604020202020204" pitchFamily="34" charset="0"/>
              <a:buChar char="•"/>
              <a:defRPr/>
            </a:pPr>
            <a:r>
              <a:rPr lang="en-US" altLang="sv-SE" sz="2000" dirty="0">
                <a:latin typeface="+mj-lt"/>
              </a:rPr>
              <a:t>terminological impact assessment (TIA)</a:t>
            </a:r>
          </a:p>
          <a:p>
            <a:pPr marL="481012" lvl="1" indent="-285750">
              <a:buFont typeface="Arial" panose="020B0604020202020204" pitchFamily="34" charset="0"/>
              <a:buChar char="•"/>
              <a:defRPr/>
            </a:pPr>
            <a:r>
              <a:rPr lang="en-US" altLang="sv-SE" sz="2000" dirty="0">
                <a:latin typeface="+mj-lt"/>
              </a:rPr>
              <a:t>terminological-sociological issues</a:t>
            </a:r>
          </a:p>
        </p:txBody>
      </p:sp>
    </p:spTree>
    <p:extLst>
      <p:ext uri="{BB962C8B-B14F-4D97-AF65-F5344CB8AC3E}">
        <p14:creationId xmlns:p14="http://schemas.microsoft.com/office/powerpoint/2010/main" val="34538043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en in green and brown camouflage uniform">
            <a:extLst>
              <a:ext uri="{FF2B5EF4-FFF2-40B4-BE49-F238E27FC236}">
                <a16:creationId xmlns:a16="http://schemas.microsoft.com/office/drawing/2014/main" id="{A99DB76B-C92E-D6E5-221D-FD3B5586926C}"/>
              </a:ext>
            </a:extLst>
          </p:cNvPr>
          <p:cNvPicPr>
            <a:picLocks noChangeAspect="1" noChangeArrowheads="1"/>
          </p:cNvPicPr>
          <p:nvPr/>
        </p:nvPicPr>
        <p:blipFill rotWithShape="1">
          <a:blip r:embed="rId3">
            <a:alphaModFix amt="24000"/>
            <a:extLst>
              <a:ext uri="{28A0092B-C50C-407E-A947-70E740481C1C}">
                <a14:useLocalDpi xmlns:a14="http://schemas.microsoft.com/office/drawing/2010/main" val="0"/>
              </a:ext>
            </a:extLst>
          </a:blip>
          <a:srcRect t="17619" r="231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49894" y="3664395"/>
            <a:ext cx="928318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0" indent="0">
              <a:defRPr/>
            </a:pPr>
            <a:r>
              <a:rPr lang="en-US" altLang="sv-SE" sz="2000" dirty="0">
                <a:latin typeface="+mj-lt"/>
              </a:rPr>
              <a:t>“The significance of military terminology extends beyond military manuals and battlefields; it permeates international collaborations, bridging linguistic and cultural gaps in multinational operations. As we peer into the future, it becomes evident that the adaptability and relevance of military terminology will continue to shape the way armed forces communicate, collaborate, and strategize. Its resilience in the face of evolving technology and global challenges underscores its pivotal role in military operations and international peacekeeping efforts.”</a:t>
            </a:r>
          </a:p>
          <a:p>
            <a:pPr marL="0" indent="0" algn="r">
              <a:defRPr/>
            </a:pPr>
            <a:r>
              <a:rPr lang="en-US" altLang="sv-SE" sz="1600" dirty="0">
                <a:latin typeface="+mj-lt"/>
              </a:rPr>
              <a:t>[</a:t>
            </a:r>
            <a:r>
              <a:rPr lang="en-US" altLang="sv-SE" sz="1600" dirty="0" err="1">
                <a:latin typeface="+mj-lt"/>
              </a:rPr>
              <a:t>Aminova</a:t>
            </a:r>
            <a:r>
              <a:rPr lang="en-US" altLang="sv-SE" sz="1600" dirty="0">
                <a:latin typeface="+mj-lt"/>
              </a:rPr>
              <a:t>, 2023]</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a:solidFill>
                  <a:srgbClr val="EAEAEA"/>
                </a:solidFill>
                <a:cs typeface="Arial" panose="020B0604020202020204" pitchFamily="34" charset="0"/>
              </a:rPr>
              <a:t>17.11</a:t>
            </a:r>
          </a:p>
        </p:txBody>
      </p:sp>
    </p:spTree>
    <p:extLst>
      <p:ext uri="{BB962C8B-B14F-4D97-AF65-F5344CB8AC3E}">
        <p14:creationId xmlns:p14="http://schemas.microsoft.com/office/powerpoint/2010/main" val="156218212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2243" name="Text Box 3">
            <a:extLst>
              <a:ext uri="{FF2B5EF4-FFF2-40B4-BE49-F238E27FC236}">
                <a16:creationId xmlns:a16="http://schemas.microsoft.com/office/drawing/2014/main" id="{BBB8F600-605C-4FBC-B0D1-009CD6306B2D}"/>
              </a:ext>
            </a:extLst>
          </p:cNvPr>
          <p:cNvSpPr txBox="1">
            <a:spLocks noChangeArrowheads="1"/>
          </p:cNvSpPr>
          <p:nvPr/>
        </p:nvSpPr>
        <p:spPr bwMode="auto">
          <a:xfrm>
            <a:off x="1349896" y="1385650"/>
            <a:ext cx="10399191" cy="533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3063" indent="-373063">
              <a:defRPr sz="2400">
                <a:solidFill>
                  <a:schemeClr val="tx1"/>
                </a:solidFill>
                <a:latin typeface="Tahoma" pitchFamily="34" charset="0"/>
              </a:defRPr>
            </a:lvl1pPr>
            <a:lvl2pPr marL="568325">
              <a:defRPr sz="2400">
                <a:solidFill>
                  <a:schemeClr val="tx1"/>
                </a:solidFill>
                <a:latin typeface="Tahoma" pitchFamily="34" charset="0"/>
              </a:defRPr>
            </a:lvl2pPr>
            <a:lvl3pPr>
              <a:defRPr sz="2400">
                <a:solidFill>
                  <a:schemeClr val="tx1"/>
                </a:solidFill>
                <a:latin typeface="Tahoma" pitchFamily="34" charset="0"/>
              </a:defRPr>
            </a:lvl3pPr>
            <a:lvl4pPr>
              <a:defRPr sz="2400">
                <a:solidFill>
                  <a:schemeClr val="tx1"/>
                </a:solidFill>
                <a:latin typeface="Tahoma" pitchFamily="34" charset="0"/>
              </a:defRPr>
            </a:lvl4pPr>
            <a:lvl5pPr>
              <a:defRPr sz="2400">
                <a:solidFill>
                  <a:schemeClr val="tx1"/>
                </a:solidFill>
                <a:latin typeface="Tahoma" pitchFamily="34" charset="0"/>
              </a:defRPr>
            </a:lvl5pPr>
            <a:lvl6pPr eaLnBrk="0" fontAlgn="base" hangingPunct="0">
              <a:spcBef>
                <a:spcPct val="0"/>
              </a:spcBef>
              <a:spcAft>
                <a:spcPct val="0"/>
              </a:spcAft>
              <a:defRPr sz="2400">
                <a:solidFill>
                  <a:schemeClr val="tx1"/>
                </a:solidFill>
                <a:latin typeface="Tahoma" pitchFamily="34" charset="0"/>
              </a:defRPr>
            </a:lvl6pPr>
            <a:lvl7pPr eaLnBrk="0" fontAlgn="base" hangingPunct="0">
              <a:spcBef>
                <a:spcPct val="0"/>
              </a:spcBef>
              <a:spcAft>
                <a:spcPct val="0"/>
              </a:spcAft>
              <a:defRPr sz="2400">
                <a:solidFill>
                  <a:schemeClr val="tx1"/>
                </a:solidFill>
                <a:latin typeface="Tahoma" pitchFamily="34" charset="0"/>
              </a:defRPr>
            </a:lvl7pPr>
            <a:lvl8pPr eaLnBrk="0" fontAlgn="base" hangingPunct="0">
              <a:spcBef>
                <a:spcPct val="0"/>
              </a:spcBef>
              <a:spcAft>
                <a:spcPct val="0"/>
              </a:spcAft>
              <a:defRPr sz="2400">
                <a:solidFill>
                  <a:schemeClr val="tx1"/>
                </a:solidFill>
                <a:latin typeface="Tahoma" pitchFamily="34" charset="0"/>
              </a:defRPr>
            </a:lvl8pPr>
            <a:lvl9pPr eaLnBrk="0" fontAlgn="base" hangingPunct="0">
              <a:spcBef>
                <a:spcPct val="0"/>
              </a:spcBef>
              <a:spcAft>
                <a:spcPct val="0"/>
              </a:spcAft>
              <a:defRPr sz="2400">
                <a:solidFill>
                  <a:schemeClr val="tx1"/>
                </a:solidFill>
                <a:latin typeface="Tahoma" pitchFamily="34" charset="0"/>
              </a:defRPr>
            </a:lvl9pPr>
          </a:lstStyle>
          <a:p>
            <a:pPr marL="342900" indent="-342900">
              <a:buFont typeface="Arial" panose="020B0604020202020204" pitchFamily="34" charset="0"/>
              <a:buChar char="•"/>
              <a:defRPr/>
            </a:pPr>
            <a:r>
              <a:rPr lang="en-US" altLang="sv-SE" sz="1100" dirty="0" err="1">
                <a:latin typeface="+mj-lt"/>
              </a:rPr>
              <a:t>Alexiev</a:t>
            </a:r>
            <a:r>
              <a:rPr lang="en-US" altLang="sv-SE" sz="1100" dirty="0">
                <a:latin typeface="+mj-lt"/>
              </a:rPr>
              <a:t>, B. 2011. </a:t>
            </a:r>
            <a:r>
              <a:rPr lang="en-US" altLang="sv-SE" sz="1100" i="1" dirty="0">
                <a:latin typeface="+mj-lt"/>
              </a:rPr>
              <a:t>Knowledge-oriented </a:t>
            </a:r>
            <a:r>
              <a:rPr lang="en-US" altLang="sv-SE" sz="1100" i="1" dirty="0" err="1">
                <a:latin typeface="+mj-lt"/>
              </a:rPr>
              <a:t>terminography</a:t>
            </a:r>
            <a:r>
              <a:rPr lang="en-US" altLang="sv-SE" sz="1100" dirty="0">
                <a:latin typeface="+mj-lt"/>
              </a:rPr>
              <a:t>, Sofia: </a:t>
            </a:r>
            <a:r>
              <a:rPr lang="en-US" altLang="sv-SE" sz="1100" dirty="0" err="1">
                <a:latin typeface="+mj-lt"/>
              </a:rPr>
              <a:t>Avangard</a:t>
            </a:r>
            <a:r>
              <a:rPr lang="en-US" altLang="sv-SE" sz="1100" dirty="0">
                <a:latin typeface="+mj-lt"/>
              </a:rPr>
              <a:t> Prima</a:t>
            </a:r>
          </a:p>
          <a:p>
            <a:pPr marL="342900" indent="-342900">
              <a:buFont typeface="Arial" panose="020B0604020202020204" pitchFamily="34" charset="0"/>
              <a:buChar char="•"/>
              <a:defRPr/>
            </a:pPr>
            <a:r>
              <a:rPr lang="en-US" altLang="sv-SE" sz="1100" dirty="0" err="1">
                <a:latin typeface="+mj-lt"/>
              </a:rPr>
              <a:t>Aminova</a:t>
            </a:r>
            <a:r>
              <a:rPr lang="en-US" altLang="sv-SE" sz="1100" dirty="0">
                <a:latin typeface="+mj-lt"/>
              </a:rPr>
              <a:t>, D. 2023. “Military Terminology as a Special Layer of the Lexical System of Language” IN: </a:t>
            </a:r>
            <a:r>
              <a:rPr lang="en-US" altLang="sv-SE" sz="1100" i="1" dirty="0">
                <a:latin typeface="+mj-lt"/>
              </a:rPr>
              <a:t>Western European Journal of Historical Events and Social Science</a:t>
            </a:r>
            <a:r>
              <a:rPr lang="en-US" altLang="sv-SE" sz="1100" dirty="0">
                <a:latin typeface="+mj-lt"/>
              </a:rPr>
              <a:t>, vol.1, issue 3, November,2023, https://westerneuropeanstudies.com/index.php/4</a:t>
            </a:r>
          </a:p>
          <a:p>
            <a:pPr marL="342900" indent="-342900">
              <a:buFont typeface="Arial" panose="020B0604020202020204" pitchFamily="34" charset="0"/>
              <a:buChar char="•"/>
              <a:defRPr/>
            </a:pPr>
            <a:r>
              <a:rPr lang="en-US" altLang="sv-SE" sz="1100" dirty="0">
                <a:latin typeface="+mj-lt"/>
              </a:rPr>
              <a:t>Cains, M.G, Flora, L., Taber, D., King, Z. &amp; </a:t>
            </a:r>
            <a:r>
              <a:rPr lang="en-US" altLang="sv-SE" sz="1100" dirty="0" err="1">
                <a:latin typeface="+mj-lt"/>
              </a:rPr>
              <a:t>Henshel</a:t>
            </a:r>
            <a:r>
              <a:rPr lang="en-US" altLang="sv-SE" sz="1100" dirty="0">
                <a:latin typeface="+mj-lt"/>
              </a:rPr>
              <a:t>, D. S. 2022. “Defining Cyber Security and Cyber Security Risk within a Multidisciplinary Context using Expert Elicitation”. IN: </a:t>
            </a:r>
            <a:r>
              <a:rPr lang="en-US" altLang="sv-SE" sz="1100" i="1" dirty="0">
                <a:latin typeface="+mj-lt"/>
              </a:rPr>
              <a:t>Risk Analysis : An International Journal</a:t>
            </a:r>
            <a:r>
              <a:rPr lang="en-US" altLang="sv-SE" sz="1100" dirty="0">
                <a:latin typeface="+mj-lt"/>
              </a:rPr>
              <a:t>, vol. 42, issue 8, Special Issue: Machine Learning and Other Information Analyses for Risk in Social Networks, pp. 1643–1669</a:t>
            </a:r>
          </a:p>
          <a:p>
            <a:pPr marL="342900" indent="-342900">
              <a:buFont typeface="Arial" panose="020B0604020202020204" pitchFamily="34" charset="0"/>
              <a:buChar char="•"/>
              <a:defRPr/>
            </a:pPr>
            <a:r>
              <a:rPr lang="en-US" altLang="sv-SE" sz="1100" dirty="0">
                <a:latin typeface="+mj-lt"/>
              </a:rPr>
              <a:t>Costa, R., Silva, R. , Barros, S., &amp; Soares, A. L. 2011. “Mediations strategies between terminologists and experts”</a:t>
            </a:r>
          </a:p>
          <a:p>
            <a:pPr marL="342900" indent="-342900">
              <a:buFont typeface="Arial" panose="020B0604020202020204" pitchFamily="34" charset="0"/>
              <a:buChar char="•"/>
              <a:defRPr/>
            </a:pPr>
            <a:r>
              <a:rPr lang="en-US" altLang="sv-SE" sz="1100" dirty="0">
                <a:latin typeface="+mj-lt"/>
              </a:rPr>
              <a:t>IN: </a:t>
            </a:r>
            <a:r>
              <a:rPr lang="en-US" altLang="sv-SE" sz="1100" i="1" dirty="0">
                <a:latin typeface="+mj-lt"/>
              </a:rPr>
              <a:t>Conference: GLAT – Groupe de </a:t>
            </a:r>
            <a:r>
              <a:rPr lang="en-US" altLang="sv-SE" sz="1100" i="1" dirty="0" err="1">
                <a:latin typeface="+mj-lt"/>
              </a:rPr>
              <a:t>Linguistique</a:t>
            </a:r>
            <a:r>
              <a:rPr lang="en-US" altLang="sv-SE" sz="1100" i="1" dirty="0">
                <a:latin typeface="+mj-lt"/>
              </a:rPr>
              <a:t> </a:t>
            </a:r>
            <a:r>
              <a:rPr lang="en-US" altLang="sv-SE" sz="1100" i="1" dirty="0" err="1">
                <a:latin typeface="+mj-lt"/>
              </a:rPr>
              <a:t>Appliquée</a:t>
            </a:r>
            <a:r>
              <a:rPr lang="en-US" altLang="sv-SE" sz="1100" i="1" dirty="0">
                <a:latin typeface="+mj-lt"/>
              </a:rPr>
              <a:t> des </a:t>
            </a:r>
            <a:r>
              <a:rPr lang="en-US" altLang="sv-SE" sz="1100" i="1" dirty="0" err="1">
                <a:latin typeface="+mj-lt"/>
              </a:rPr>
              <a:t>TélécomunicationsVolume</a:t>
            </a:r>
            <a:r>
              <a:rPr lang="en-US" altLang="sv-SE" sz="1100" i="1" dirty="0">
                <a:latin typeface="+mj-lt"/>
              </a:rPr>
              <a:t>: </a:t>
            </a:r>
            <a:r>
              <a:rPr lang="en-US" altLang="sv-SE" sz="1100" i="1" dirty="0" err="1">
                <a:latin typeface="+mj-lt"/>
              </a:rPr>
              <a:t>Terminologie</a:t>
            </a:r>
            <a:r>
              <a:rPr lang="en-US" altLang="sv-SE" sz="1100" i="1" dirty="0">
                <a:latin typeface="+mj-lt"/>
              </a:rPr>
              <a:t>: </a:t>
            </a:r>
            <a:r>
              <a:rPr lang="en-US" altLang="sv-SE" sz="1100" i="1" dirty="0" err="1">
                <a:latin typeface="+mj-lt"/>
              </a:rPr>
              <a:t>textes</a:t>
            </a:r>
            <a:r>
              <a:rPr lang="en-US" altLang="sv-SE" sz="1100" i="1" dirty="0">
                <a:latin typeface="+mj-lt"/>
              </a:rPr>
              <a:t>, </a:t>
            </a:r>
            <a:r>
              <a:rPr lang="en-US" altLang="sv-SE" sz="1100" i="1" dirty="0" err="1">
                <a:latin typeface="+mj-lt"/>
              </a:rPr>
              <a:t>discours</a:t>
            </a:r>
            <a:r>
              <a:rPr lang="en-US" altLang="sv-SE" sz="1100" i="1" dirty="0">
                <a:latin typeface="+mj-lt"/>
              </a:rPr>
              <a:t> et </a:t>
            </a:r>
            <a:r>
              <a:rPr lang="en-US" altLang="sv-SE" sz="1100" i="1" dirty="0" err="1">
                <a:latin typeface="+mj-lt"/>
              </a:rPr>
              <a:t>accès</a:t>
            </a:r>
            <a:r>
              <a:rPr lang="en-US" altLang="sv-SE" sz="1100" i="1" dirty="0">
                <a:latin typeface="+mj-lt"/>
              </a:rPr>
              <a:t> aux </a:t>
            </a:r>
            <a:r>
              <a:rPr lang="en-US" altLang="sv-SE" sz="1100" i="1" dirty="0" err="1">
                <a:latin typeface="+mj-lt"/>
              </a:rPr>
              <a:t>savoirs</a:t>
            </a:r>
            <a:r>
              <a:rPr lang="en-US" altLang="sv-SE" sz="1100" i="1" dirty="0">
                <a:latin typeface="+mj-lt"/>
              </a:rPr>
              <a:t> </a:t>
            </a:r>
            <a:r>
              <a:rPr lang="en-US" altLang="sv-SE" sz="1100" i="1" dirty="0" err="1">
                <a:latin typeface="+mj-lt"/>
              </a:rPr>
              <a:t>spécialisés</a:t>
            </a:r>
            <a:r>
              <a:rPr lang="en-US" altLang="sv-SE" sz="1100" dirty="0">
                <a:latin typeface="+mj-lt"/>
              </a:rPr>
              <a:t>, </a:t>
            </a:r>
            <a:r>
              <a:rPr lang="en-US" altLang="sv-SE" sz="1100" dirty="0">
                <a:latin typeface="+mj-lt"/>
                <a:hlinkClick r:id="rId3"/>
              </a:rPr>
              <a:t>https://www.researchgate.net/publication/241945996_Mediations_strategies_between_terminologists_and_experts</a:t>
            </a:r>
            <a:endParaRPr lang="en-US" altLang="sv-SE" sz="1100" i="1" dirty="0">
              <a:latin typeface="+mj-lt"/>
            </a:endParaRPr>
          </a:p>
          <a:p>
            <a:pPr marL="342900" indent="-342900">
              <a:buFont typeface="Arial" panose="020B0604020202020204" pitchFamily="34" charset="0"/>
              <a:buChar char="•"/>
              <a:defRPr/>
            </a:pPr>
            <a:r>
              <a:rPr lang="en-US" altLang="sv-SE" sz="1100" dirty="0">
                <a:latin typeface="+mj-lt"/>
              </a:rPr>
              <a:t>Erdman Thomsen, H. 2008. “Cost-benefit analysis of terminology work”. IN: </a:t>
            </a:r>
            <a:r>
              <a:rPr lang="en-US" altLang="sv-SE" sz="1100" i="1" dirty="0" err="1">
                <a:latin typeface="+mj-lt"/>
              </a:rPr>
              <a:t>Terminfo</a:t>
            </a:r>
            <a:r>
              <a:rPr lang="en-US" altLang="sv-SE" sz="1100" dirty="0">
                <a:latin typeface="+mj-lt"/>
              </a:rPr>
              <a:t>, (1), 10–12.</a:t>
            </a:r>
          </a:p>
          <a:p>
            <a:pPr marL="342900" indent="-342900">
              <a:buFont typeface="Arial" panose="020B0604020202020204" pitchFamily="34" charset="0"/>
              <a:buChar char="•"/>
              <a:defRPr/>
            </a:pPr>
            <a:r>
              <a:rPr lang="en-US" altLang="sv-SE" sz="1100" dirty="0" err="1">
                <a:latin typeface="+mj-lt"/>
              </a:rPr>
              <a:t>Großjean</a:t>
            </a:r>
            <a:r>
              <a:rPr lang="en-US" altLang="sv-SE" sz="1100" dirty="0">
                <a:latin typeface="+mj-lt"/>
              </a:rPr>
              <a:t>, A. 2009. </a:t>
            </a:r>
            <a:r>
              <a:rPr lang="en-US" altLang="sv-SE" sz="1100" i="1" dirty="0">
                <a:latin typeface="+mj-lt"/>
              </a:rPr>
              <a:t>Corporate terminology management : an approach in theory and practice, </a:t>
            </a:r>
            <a:r>
              <a:rPr lang="en-US" altLang="sv-SE" sz="1100" dirty="0" err="1">
                <a:latin typeface="+mj-lt"/>
              </a:rPr>
              <a:t>Saarbrücken</a:t>
            </a:r>
            <a:r>
              <a:rPr lang="en-US" altLang="sv-SE" sz="1100" dirty="0">
                <a:latin typeface="+mj-lt"/>
              </a:rPr>
              <a:t>: VDM Verlag Dr. Muller</a:t>
            </a:r>
          </a:p>
          <a:p>
            <a:pPr marL="342900" indent="-342900">
              <a:buFont typeface="Arial" panose="020B0604020202020204" pitchFamily="34" charset="0"/>
              <a:buChar char="•"/>
              <a:defRPr/>
            </a:pPr>
            <a:r>
              <a:rPr lang="en-US" altLang="sv-SE" sz="1100" dirty="0" err="1">
                <a:latin typeface="+mj-lt"/>
              </a:rPr>
              <a:t>Hazler</a:t>
            </a:r>
            <a:r>
              <a:rPr lang="en-US" altLang="sv-SE" sz="1100" dirty="0">
                <a:latin typeface="+mj-lt"/>
              </a:rPr>
              <a:t>, A. 2022. “Establishing terminology management infrastructure – a case study of Slovenian </a:t>
            </a:r>
            <a:r>
              <a:rPr lang="en-US" altLang="sv-SE" sz="1100" dirty="0" err="1">
                <a:latin typeface="+mj-lt"/>
              </a:rPr>
              <a:t>defence</a:t>
            </a:r>
            <a:r>
              <a:rPr lang="en-US" altLang="sv-SE" sz="1100" dirty="0">
                <a:latin typeface="+mj-lt"/>
              </a:rPr>
              <a:t> and Military Terminology” IN: </a:t>
            </a:r>
            <a:r>
              <a:rPr lang="en-US" altLang="sv-SE" sz="1100" i="1" dirty="0">
                <a:latin typeface="+mj-lt"/>
              </a:rPr>
              <a:t>Contemporary Military Challenges</a:t>
            </a:r>
            <a:r>
              <a:rPr lang="en-US" altLang="sv-SE" sz="1100" dirty="0">
                <a:latin typeface="+mj-lt"/>
              </a:rPr>
              <a:t>, October 2022 – 24/No. 4</a:t>
            </a:r>
          </a:p>
          <a:p>
            <a:pPr marL="342900" indent="-342900">
              <a:buFont typeface="Arial" panose="020B0604020202020204" pitchFamily="34" charset="0"/>
              <a:buChar char="•"/>
              <a:defRPr/>
            </a:pPr>
            <a:r>
              <a:rPr lang="en-US" altLang="sv-SE" sz="1100" dirty="0">
                <a:latin typeface="+mj-lt"/>
              </a:rPr>
              <a:t>Faber, P.</a:t>
            </a:r>
          </a:p>
          <a:p>
            <a:pPr marL="342900" indent="-342900">
              <a:buFont typeface="Arial" panose="020B0604020202020204" pitchFamily="34" charset="0"/>
              <a:buChar char="•"/>
              <a:defRPr/>
            </a:pPr>
            <a:r>
              <a:rPr lang="en-US" altLang="sv-SE" sz="1100" dirty="0" err="1">
                <a:latin typeface="+mj-lt"/>
              </a:rPr>
              <a:t>FasterCapital</a:t>
            </a:r>
            <a:r>
              <a:rPr lang="en-US" altLang="sv-SE" sz="1100" dirty="0">
                <a:latin typeface="+mj-lt"/>
              </a:rPr>
              <a:t>, </a:t>
            </a:r>
            <a:r>
              <a:rPr lang="en-US" altLang="sv-SE" sz="1100" i="1" dirty="0">
                <a:latin typeface="+mj-lt"/>
              </a:rPr>
              <a:t>Terminology management</a:t>
            </a:r>
            <a:r>
              <a:rPr lang="en-US" altLang="sv-SE" sz="1100" dirty="0">
                <a:latin typeface="+mj-lt"/>
              </a:rPr>
              <a:t>, </a:t>
            </a:r>
            <a:r>
              <a:rPr lang="en-US" altLang="sv-SE" sz="1100" dirty="0">
                <a:latin typeface="+mj-lt"/>
                <a:hlinkClick r:id="rId4"/>
              </a:rPr>
              <a:t>https://fastercapital.com/keyword/terminology-management.html</a:t>
            </a:r>
            <a:r>
              <a:rPr lang="en-US" altLang="sv-SE" sz="1100" dirty="0">
                <a:latin typeface="+mj-lt"/>
              </a:rPr>
              <a:t> </a:t>
            </a:r>
          </a:p>
          <a:p>
            <a:pPr marL="342900" indent="-342900">
              <a:buFont typeface="Arial" panose="020B0604020202020204" pitchFamily="34" charset="0"/>
              <a:buChar char="•"/>
              <a:defRPr/>
            </a:pPr>
            <a:r>
              <a:rPr lang="en-US" altLang="sv-SE" sz="1100" dirty="0">
                <a:latin typeface="+mj-lt"/>
              </a:rPr>
              <a:t>Georgieva, V. 2007. </a:t>
            </a:r>
            <a:r>
              <a:rPr lang="en-US" altLang="sv-SE" sz="1100" i="1" dirty="0">
                <a:latin typeface="+mj-lt"/>
              </a:rPr>
              <a:t>Systematization of Military Terminology: Mission (</a:t>
            </a:r>
            <a:r>
              <a:rPr lang="en-US" altLang="sv-SE" sz="1100" i="1" dirty="0" err="1">
                <a:latin typeface="+mj-lt"/>
              </a:rPr>
              <a:t>Im</a:t>
            </a:r>
            <a:r>
              <a:rPr lang="en-US" altLang="sv-SE" sz="1100" i="1" dirty="0">
                <a:latin typeface="+mj-lt"/>
              </a:rPr>
              <a:t>)possible?</a:t>
            </a:r>
            <a:r>
              <a:rPr lang="en-US" altLang="sv-SE" sz="1100" dirty="0">
                <a:latin typeface="+mj-lt"/>
              </a:rPr>
              <a:t>, conference paper, </a:t>
            </a:r>
            <a:r>
              <a:rPr lang="en-US" altLang="sv-SE" sz="1100" dirty="0">
                <a:latin typeface="+mj-lt"/>
                <a:hlinkClick r:id="rId5"/>
              </a:rPr>
              <a:t>https://www.researchgate.net/profile/Valentina-Georgieva-4/publication/274711085_SYSTEMATIZATION_OF_MILITARY_TERMINOLOGY_MISSION_IMPOSSIBLE/links/5526e0d00cf2e486ae40d0bb/SYSTEMATIZATION-OF-MILITARY-TERMINOLOGY-MISSION-IMPOSSIBLE.pdf</a:t>
            </a:r>
            <a:endParaRPr lang="en-US" altLang="sv-SE" sz="1100" dirty="0">
              <a:latin typeface="+mj-lt"/>
            </a:endParaRPr>
          </a:p>
          <a:p>
            <a:pPr marL="342900" indent="-342900">
              <a:buFont typeface="Arial" panose="020B0604020202020204" pitchFamily="34" charset="0"/>
              <a:buChar char="•"/>
              <a:defRPr/>
            </a:pPr>
            <a:r>
              <a:rPr lang="en-US" altLang="sv-SE" sz="1100" dirty="0">
                <a:latin typeface="+mj-lt"/>
              </a:rPr>
              <a:t>Georgieva, V. 2021. IN; </a:t>
            </a:r>
            <a:r>
              <a:rPr lang="en-US" altLang="sv-SE" sz="1100" i="1" dirty="0" err="1">
                <a:latin typeface="+mj-lt"/>
              </a:rPr>
              <a:t>Terminàlia</a:t>
            </a:r>
            <a:r>
              <a:rPr lang="en-US" altLang="sv-SE" sz="1100" dirty="0">
                <a:latin typeface="+mj-lt"/>
              </a:rPr>
              <a:t> 24 (2021) , http://terminalia.iec.cat</a:t>
            </a:r>
          </a:p>
          <a:p>
            <a:pPr marL="342900" indent="-342900">
              <a:buFont typeface="Arial" panose="020B0604020202020204" pitchFamily="34" charset="0"/>
              <a:buChar char="•"/>
              <a:defRPr/>
            </a:pPr>
            <a:r>
              <a:rPr lang="en-US" altLang="sv-SE" sz="1100" dirty="0" err="1">
                <a:latin typeface="+mj-lt"/>
              </a:rPr>
              <a:t>Karsch</a:t>
            </a:r>
            <a:r>
              <a:rPr lang="en-US" altLang="sv-SE" sz="1100" dirty="0">
                <a:latin typeface="+mj-lt"/>
              </a:rPr>
              <a:t>, B.I. 2023. “Terminology Work in the Age of ChatGPT” IN: ATA Chronicle, May/June 2023, vol. 52, no. 3, pp.20–24, </a:t>
            </a:r>
            <a:r>
              <a:rPr lang="en-US" altLang="sv-SE" sz="1100" dirty="0">
                <a:latin typeface="+mj-lt"/>
                <a:hlinkClick r:id="rId6"/>
              </a:rPr>
              <a:t>https://www.nxtbook.com/nxtbooks/chronicle/20230506/index.php?startid=2#/p/24</a:t>
            </a:r>
            <a:endParaRPr lang="en-US" altLang="sv-SE" sz="1100" dirty="0">
              <a:latin typeface="+mj-lt"/>
            </a:endParaRPr>
          </a:p>
          <a:p>
            <a:pPr marL="342900" indent="-342900">
              <a:buFont typeface="Arial" panose="020B0604020202020204" pitchFamily="34" charset="0"/>
              <a:buChar char="•"/>
              <a:defRPr/>
            </a:pPr>
            <a:r>
              <a:rPr lang="en-US" altLang="sv-SE" sz="1100" dirty="0">
                <a:latin typeface="+mj-lt"/>
              </a:rPr>
              <a:t>Nilsson, H. 2017. “Terminology work – a trust issue?” IN: </a:t>
            </a:r>
            <a:r>
              <a:rPr lang="fi-FI" altLang="sv-SE" sz="1100" dirty="0" err="1">
                <a:latin typeface="+mj-lt"/>
              </a:rPr>
              <a:t>Petkov</a:t>
            </a:r>
            <a:r>
              <a:rPr lang="fi-FI" altLang="sv-SE" sz="1100" dirty="0">
                <a:latin typeface="+mj-lt"/>
              </a:rPr>
              <a:t>, E. et </a:t>
            </a:r>
            <a:r>
              <a:rPr lang="fi-FI" altLang="sv-SE" sz="1100" dirty="0" err="1">
                <a:latin typeface="+mj-lt"/>
              </a:rPr>
              <a:t>al</a:t>
            </a:r>
            <a:r>
              <a:rPr lang="fi-FI" altLang="sv-SE" sz="1100" dirty="0">
                <a:latin typeface="+mj-lt"/>
              </a:rPr>
              <a:t> (</a:t>
            </a:r>
            <a:r>
              <a:rPr lang="fi-FI" altLang="sv-SE" sz="1100" dirty="0" err="1">
                <a:latin typeface="+mj-lt"/>
              </a:rPr>
              <a:t>eds</a:t>
            </a:r>
            <a:r>
              <a:rPr lang="fi-FI" altLang="sv-SE" sz="1100" dirty="0">
                <a:latin typeface="+mj-lt"/>
              </a:rPr>
              <a:t>.): </a:t>
            </a:r>
            <a:r>
              <a:rPr lang="en-US" altLang="sv-SE" sz="1100" i="1" dirty="0">
                <a:latin typeface="+mj-lt"/>
              </a:rPr>
              <a:t>The Language of Science and the Science of Language. </a:t>
            </a:r>
            <a:r>
              <a:rPr lang="en-US" altLang="sv-SE" sz="1100" dirty="0">
                <a:latin typeface="+mj-lt"/>
              </a:rPr>
              <a:t>Sofia: Bulgarian Academy of Sciences, Institute for Bulgarian Language, pp. 203–215</a:t>
            </a:r>
          </a:p>
          <a:p>
            <a:pPr marL="342900" indent="-342900">
              <a:buFont typeface="Arial" panose="020B0604020202020204" pitchFamily="34" charset="0"/>
              <a:buChar char="•"/>
              <a:defRPr/>
            </a:pPr>
            <a:r>
              <a:rPr lang="en-US" altLang="sv-SE" sz="1100" dirty="0">
                <a:latin typeface="+mj-lt"/>
              </a:rPr>
              <a:t>Nilsson, H. 2022. “</a:t>
            </a:r>
            <a:r>
              <a:rPr lang="sv-SE" altLang="sv-SE" sz="1100" dirty="0">
                <a:latin typeface="+mj-lt"/>
              </a:rPr>
              <a:t>Distansering, </a:t>
            </a:r>
            <a:r>
              <a:rPr lang="sv-SE" altLang="sv-SE" sz="1100" dirty="0" err="1">
                <a:latin typeface="+mj-lt"/>
              </a:rPr>
              <a:t>elicitering</a:t>
            </a:r>
            <a:r>
              <a:rPr lang="sv-SE" altLang="sv-SE" sz="1100" dirty="0">
                <a:latin typeface="+mj-lt"/>
              </a:rPr>
              <a:t> och </a:t>
            </a:r>
            <a:r>
              <a:rPr lang="sv-SE" altLang="sv-SE" sz="1100" dirty="0" err="1">
                <a:latin typeface="+mj-lt"/>
              </a:rPr>
              <a:t>facilitering</a:t>
            </a:r>
            <a:r>
              <a:rPr lang="sv-SE" altLang="sv-SE" sz="1100" dirty="0">
                <a:latin typeface="+mj-lt"/>
              </a:rPr>
              <a:t> –det ”nya” terminologiarbetet?” </a:t>
            </a:r>
            <a:r>
              <a:rPr lang="en-US" altLang="sv-SE" sz="1100" dirty="0">
                <a:latin typeface="+mj-lt"/>
              </a:rPr>
              <a:t>IN: </a:t>
            </a:r>
            <a:r>
              <a:rPr lang="en-US" altLang="sv-SE" sz="1100" dirty="0" err="1">
                <a:latin typeface="+mj-lt"/>
              </a:rPr>
              <a:t>Nordterm</a:t>
            </a:r>
            <a:r>
              <a:rPr lang="en-US" altLang="sv-SE" sz="1100" dirty="0">
                <a:latin typeface="+mj-lt"/>
              </a:rPr>
              <a:t> 22, pp. 78–89</a:t>
            </a:r>
          </a:p>
          <a:p>
            <a:pPr marL="342900" indent="-342900">
              <a:buFont typeface="Arial" panose="020B0604020202020204" pitchFamily="34" charset="0"/>
              <a:buChar char="•"/>
              <a:defRPr/>
            </a:pPr>
            <a:r>
              <a:rPr lang="en-US" altLang="sv-SE" sz="1100" dirty="0" err="1">
                <a:latin typeface="+mj-lt"/>
              </a:rPr>
              <a:t>Reineke</a:t>
            </a:r>
            <a:r>
              <a:rPr lang="en-US" altLang="sv-SE" sz="1100" dirty="0">
                <a:latin typeface="+mj-lt"/>
              </a:rPr>
              <a:t>, D. 2023. “</a:t>
            </a:r>
            <a:r>
              <a:rPr lang="en-US" altLang="sv-SE" sz="1100" dirty="0" err="1">
                <a:latin typeface="+mj-lt"/>
              </a:rPr>
              <a:t>Terminologiearbeit</a:t>
            </a:r>
            <a:r>
              <a:rPr lang="en-US" altLang="sv-SE" sz="1100" dirty="0">
                <a:latin typeface="+mj-lt"/>
              </a:rPr>
              <a:t> </a:t>
            </a:r>
            <a:r>
              <a:rPr lang="en-US" altLang="sv-SE" sz="1100" dirty="0" err="1">
                <a:latin typeface="+mj-lt"/>
              </a:rPr>
              <a:t>mit</a:t>
            </a:r>
            <a:r>
              <a:rPr lang="en-US" altLang="sv-SE" sz="1100" dirty="0">
                <a:latin typeface="+mj-lt"/>
              </a:rPr>
              <a:t> ChatGPT &amp; Co.” IN: Edition 1/23, DTT, pp. 25–28, </a:t>
            </a:r>
            <a:r>
              <a:rPr lang="en-US" altLang="sv-SE" sz="1100" dirty="0">
                <a:latin typeface="+mj-lt"/>
                <a:hlinkClick r:id="rId7"/>
              </a:rPr>
              <a:t>http://dttev.org/images/edition/ausgaben/edition-2023-1-e-version.pdf</a:t>
            </a:r>
            <a:endParaRPr lang="en-US" altLang="sv-SE" sz="1100" dirty="0">
              <a:latin typeface="+mj-lt"/>
            </a:endParaRPr>
          </a:p>
          <a:p>
            <a:pPr marL="342900" indent="-342900">
              <a:buFont typeface="Arial" panose="020B0604020202020204" pitchFamily="34" charset="0"/>
              <a:buChar char="•"/>
              <a:defRPr/>
            </a:pPr>
            <a:r>
              <a:rPr lang="en-US" altLang="sv-SE" sz="1100" dirty="0">
                <a:latin typeface="+mj-lt"/>
              </a:rPr>
              <a:t>Shaw &amp; Gaines. 1989. “Comparing Conceptual Structures: Consensus, Conflict, Correspondence and Contrast” IN: </a:t>
            </a:r>
            <a:r>
              <a:rPr lang="en-US" altLang="sv-SE" sz="1100" i="1" dirty="0">
                <a:latin typeface="+mj-lt"/>
              </a:rPr>
              <a:t>Knowledge Acquisition</a:t>
            </a:r>
            <a:r>
              <a:rPr lang="en-US" altLang="sv-SE" sz="1100" dirty="0">
                <a:latin typeface="+mj-lt"/>
              </a:rPr>
              <a:t>, 1, pp. 341–363.</a:t>
            </a:r>
          </a:p>
          <a:p>
            <a:pPr marL="342900" indent="-342900">
              <a:buFont typeface="Arial" panose="020B0604020202020204" pitchFamily="34" charset="0"/>
              <a:buChar char="•"/>
              <a:defRPr/>
            </a:pPr>
            <a:r>
              <a:rPr lang="en-US" altLang="sv-SE" sz="1100" dirty="0">
                <a:latin typeface="+mj-lt"/>
              </a:rPr>
              <a:t>TerminOrgs, </a:t>
            </a:r>
            <a:r>
              <a:rPr lang="en-US" altLang="sv-SE" sz="1100" dirty="0">
                <a:latin typeface="+mj-lt"/>
                <a:hlinkClick r:id="rId8"/>
              </a:rPr>
              <a:t>https://terminorgs.net/downloads/TerminOrgs_StarterGuide_V2.pdf</a:t>
            </a:r>
            <a:endParaRPr lang="en-US" altLang="sv-SE" sz="1100" dirty="0">
              <a:latin typeface="+mj-lt"/>
            </a:endParaRPr>
          </a:p>
          <a:p>
            <a:pPr marL="342900" indent="-342900">
              <a:buFont typeface="Arial" panose="020B0604020202020204" pitchFamily="34" charset="0"/>
              <a:buChar char="•"/>
              <a:defRPr/>
            </a:pPr>
            <a:r>
              <a:rPr lang="en-US" altLang="sv-SE" sz="1100" dirty="0" err="1">
                <a:latin typeface="+mj-lt"/>
              </a:rPr>
              <a:t>Vego</a:t>
            </a:r>
            <a:r>
              <a:rPr lang="en-US" altLang="sv-SE" sz="1100" dirty="0">
                <a:latin typeface="+mj-lt"/>
              </a:rPr>
              <a:t>, M. N. 2006. “The Problem of Common Terminology”. IN: </a:t>
            </a:r>
            <a:r>
              <a:rPr lang="en-US" altLang="sv-SE" sz="1100" i="1" dirty="0">
                <a:latin typeface="+mj-lt"/>
              </a:rPr>
              <a:t>JFQ</a:t>
            </a:r>
            <a:r>
              <a:rPr lang="en-US" altLang="sv-SE" sz="1100" dirty="0">
                <a:latin typeface="+mj-lt"/>
              </a:rPr>
              <a:t>, issue 43, 4th quarter 2006</a:t>
            </a:r>
          </a:p>
        </p:txBody>
      </p:sp>
      <p:sp>
        <p:nvSpPr>
          <p:cNvPr id="22532" name="Text Box 4">
            <a:extLst>
              <a:ext uri="{FF2B5EF4-FFF2-40B4-BE49-F238E27FC236}">
                <a16:creationId xmlns:a16="http://schemas.microsoft.com/office/drawing/2014/main" id="{911AFC73-DA7A-46D6-9510-CDAC4A5FEAC5}"/>
              </a:ext>
            </a:extLst>
          </p:cNvPr>
          <p:cNvSpPr txBox="1">
            <a:spLocks noChangeArrowheads="1"/>
          </p:cNvSpPr>
          <p:nvPr/>
        </p:nvSpPr>
        <p:spPr bwMode="auto">
          <a:xfrm>
            <a:off x="-1905000" y="2605088"/>
            <a:ext cx="170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ahoma" panose="020B0604030504040204" pitchFamily="34" charset="0"/>
              </a:defRPr>
            </a:lvl1pPr>
            <a:lvl2pPr marL="742950" indent="-285750">
              <a:defRPr sz="1200">
                <a:solidFill>
                  <a:schemeClr val="tx1"/>
                </a:solidFill>
                <a:latin typeface="Tahoma" panose="020B0604030504040204" pitchFamily="34" charset="0"/>
              </a:defRPr>
            </a:lvl2pPr>
            <a:lvl3pPr marL="1143000" indent="-228600">
              <a:defRPr sz="1200">
                <a:solidFill>
                  <a:schemeClr val="tx1"/>
                </a:solidFill>
                <a:latin typeface="Tahoma" panose="020B0604030504040204" pitchFamily="34" charset="0"/>
              </a:defRPr>
            </a:lvl3pPr>
            <a:lvl4pPr marL="1600200" indent="-228600">
              <a:defRPr sz="1200">
                <a:solidFill>
                  <a:schemeClr val="tx1"/>
                </a:solidFill>
                <a:latin typeface="Tahoma" panose="020B0604030504040204" pitchFamily="34" charset="0"/>
              </a:defRPr>
            </a:lvl4pPr>
            <a:lvl5pPr marL="2057400" indent="-228600">
              <a:defRPr sz="1200">
                <a:solidFill>
                  <a:schemeClr val="tx1"/>
                </a:solidFill>
                <a:latin typeface="Tahoma" panose="020B0604030504040204" pitchFamily="34" charset="0"/>
              </a:defRPr>
            </a:lvl5pPr>
            <a:lvl6pPr marL="2514600" indent="-228600" eaLnBrk="0" fontAlgn="base" hangingPunct="0">
              <a:spcBef>
                <a:spcPct val="0"/>
              </a:spcBef>
              <a:spcAft>
                <a:spcPct val="0"/>
              </a:spcAft>
              <a:defRPr sz="1200">
                <a:solidFill>
                  <a:schemeClr val="tx1"/>
                </a:solidFill>
                <a:latin typeface="Tahoma" panose="020B0604030504040204" pitchFamily="34" charset="0"/>
              </a:defRPr>
            </a:lvl6pPr>
            <a:lvl7pPr marL="2971800" indent="-228600" eaLnBrk="0" fontAlgn="base" hangingPunct="0">
              <a:spcBef>
                <a:spcPct val="0"/>
              </a:spcBef>
              <a:spcAft>
                <a:spcPct val="0"/>
              </a:spcAft>
              <a:defRPr sz="1200">
                <a:solidFill>
                  <a:schemeClr val="tx1"/>
                </a:solidFill>
                <a:latin typeface="Tahoma" panose="020B0604030504040204" pitchFamily="34" charset="0"/>
              </a:defRPr>
            </a:lvl7pPr>
            <a:lvl8pPr marL="3429000" indent="-228600" eaLnBrk="0" fontAlgn="base" hangingPunct="0">
              <a:spcBef>
                <a:spcPct val="0"/>
              </a:spcBef>
              <a:spcAft>
                <a:spcPct val="0"/>
              </a:spcAft>
              <a:defRPr sz="1200">
                <a:solidFill>
                  <a:schemeClr val="tx1"/>
                </a:solidFill>
                <a:latin typeface="Tahoma" panose="020B0604030504040204" pitchFamily="34" charset="0"/>
              </a:defRPr>
            </a:lvl8pPr>
            <a:lvl9pPr marL="3886200" indent="-228600" eaLnBrk="0" fontAlgn="base" hangingPunct="0">
              <a:spcBef>
                <a:spcPct val="0"/>
              </a:spcBef>
              <a:spcAft>
                <a:spcPct val="0"/>
              </a:spcAft>
              <a:defRPr sz="1200">
                <a:solidFill>
                  <a:schemeClr val="tx1"/>
                </a:solidFill>
                <a:latin typeface="Tahoma" panose="020B0604030504040204" pitchFamily="34" charset="0"/>
              </a:defRPr>
            </a:lvl9pPr>
          </a:lstStyle>
          <a:p>
            <a:r>
              <a:rPr lang="sv-SE" altLang="sv-SE" sz="4800" dirty="0">
                <a:solidFill>
                  <a:srgbClr val="EAEAEA"/>
                </a:solidFill>
                <a:cs typeface="Arial" panose="020B0604020202020204" pitchFamily="34" charset="0"/>
              </a:rPr>
              <a:t>17.11</a:t>
            </a:r>
          </a:p>
        </p:txBody>
      </p:sp>
      <p:sp>
        <p:nvSpPr>
          <p:cNvPr id="5" name="Rectangle 5">
            <a:extLst>
              <a:ext uri="{FF2B5EF4-FFF2-40B4-BE49-F238E27FC236}">
                <a16:creationId xmlns:a16="http://schemas.microsoft.com/office/drawing/2014/main" id="{21ADFDD9-4033-3AC5-6501-D713BB8C7E6C}"/>
              </a:ext>
            </a:extLst>
          </p:cNvPr>
          <p:cNvSpPr>
            <a:spLocks noChangeArrowheads="1"/>
          </p:cNvSpPr>
          <p:nvPr/>
        </p:nvSpPr>
        <p:spPr bwMode="auto">
          <a:xfrm>
            <a:off x="1450975" y="151829"/>
            <a:ext cx="8425213" cy="935665"/>
          </a:xfrm>
          <a:prstGeom prst="rect">
            <a:avLst/>
          </a:prstGeom>
        </p:spPr>
        <p:txBody>
          <a:bodyPr vert="horz" lIns="0" tIns="0" rIns="0" bIns="0" rtlCol="0" anchor="b">
            <a:noAutofit/>
          </a:bodyPr>
          <a:lstStyle/>
          <a:p>
            <a:pPr>
              <a:lnSpc>
                <a:spcPct val="90000"/>
              </a:lnSpc>
              <a:spcBef>
                <a:spcPct val="0"/>
              </a:spcBef>
            </a:pPr>
            <a:r>
              <a:rPr lang="sv-SE" altLang="sv-SE" sz="3200" b="1" dirty="0" err="1">
                <a:latin typeface="+mj-lt"/>
              </a:rPr>
              <a:t>References</a:t>
            </a:r>
            <a:endParaRPr lang="sv-SE" altLang="sv-SE" sz="3200" b="1" dirty="0">
              <a:latin typeface="+mj-lt"/>
            </a:endParaRPr>
          </a:p>
        </p:txBody>
      </p:sp>
    </p:spTree>
    <p:extLst>
      <p:ext uri="{BB962C8B-B14F-4D97-AF65-F5344CB8AC3E}">
        <p14:creationId xmlns:p14="http://schemas.microsoft.com/office/powerpoint/2010/main" val="275116311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F96012B-6A4A-3081-221D-C0A2B14BFE80}"/>
              </a:ext>
            </a:extLst>
          </p:cNvPr>
          <p:cNvSpPr txBox="1">
            <a:spLocks noChangeArrowheads="1"/>
          </p:cNvSpPr>
          <p:nvPr/>
        </p:nvSpPr>
        <p:spPr>
          <a:xfrm>
            <a:off x="2260390" y="1626781"/>
            <a:ext cx="7825563" cy="5231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20000"/>
              <a:buFont typeface="Arial" panose="020B0604020202020204" pitchFamily="34" charset="0"/>
              <a:buNone/>
            </a:pPr>
            <a:r>
              <a:rPr lang="fr-FR" altLang="sv-SE" sz="2400" dirty="0">
                <a:solidFill>
                  <a:schemeClr val="bg1"/>
                </a:solidFill>
                <a:latin typeface="Bw Gradual" panose="00000500000000000000" pitchFamily="50" charset="0"/>
              </a:rPr>
              <a:t>CAG Consoden</a:t>
            </a:r>
          </a:p>
          <a:p>
            <a:pPr>
              <a:buSzPct val="120000"/>
              <a:buFontTx/>
              <a:buChar char="·"/>
            </a:pPr>
            <a:r>
              <a:rPr lang="fr-FR" altLang="sv-SE" sz="2400" dirty="0">
                <a:solidFill>
                  <a:schemeClr val="bg1"/>
                </a:solidFill>
                <a:latin typeface="Bw Gradual" panose="00000500000000000000" pitchFamily="50" charset="0"/>
              </a:rPr>
              <a:t>henrik.nilsson@cag.se</a:t>
            </a:r>
          </a:p>
          <a:p>
            <a:pPr>
              <a:buSzPct val="120000"/>
              <a:buFontTx/>
              <a:buChar char="·"/>
            </a:pPr>
            <a:endParaRPr lang="fr-FR" altLang="sv-SE" sz="2400" dirty="0">
              <a:solidFill>
                <a:schemeClr val="bg1"/>
              </a:solidFill>
              <a:latin typeface="Bw Gradual" panose="00000500000000000000" pitchFamily="50" charset="0"/>
            </a:endParaRPr>
          </a:p>
          <a:p>
            <a:pPr marL="0" indent="0">
              <a:buSzPct val="120000"/>
              <a:buFont typeface="Arial" panose="020B0604020202020204" pitchFamily="34" charset="0"/>
              <a:buNone/>
            </a:pPr>
            <a:r>
              <a:rPr lang="fr-FR" altLang="sv-SE" sz="2400" dirty="0">
                <a:solidFill>
                  <a:schemeClr val="bg1"/>
                </a:solidFill>
                <a:latin typeface="Bw Gradual" panose="00000500000000000000" pitchFamily="50" charset="0"/>
              </a:rPr>
              <a:t>EAFT Secretariat:</a:t>
            </a:r>
          </a:p>
          <a:p>
            <a:pPr>
              <a:buSzPct val="120000"/>
              <a:buFontTx/>
              <a:buChar char="·"/>
            </a:pPr>
            <a:r>
              <a:rPr lang="fr-FR" altLang="sv-SE" sz="2400" dirty="0">
                <a:solidFill>
                  <a:schemeClr val="bg1"/>
                </a:solidFill>
                <a:latin typeface="Bw Gradual" panose="00000500000000000000" pitchFamily="50" charset="0"/>
              </a:rPr>
              <a:t>TERMCAT, Mallorca 272, 1r pis,</a:t>
            </a:r>
            <a:br>
              <a:rPr lang="fr-FR" altLang="sv-SE" sz="2400" dirty="0">
                <a:solidFill>
                  <a:schemeClr val="bg1"/>
                </a:solidFill>
                <a:latin typeface="Bw Gradual" panose="00000500000000000000" pitchFamily="50" charset="0"/>
              </a:rPr>
            </a:br>
            <a:r>
              <a:rPr lang="fr-FR" altLang="sv-SE" sz="2400" dirty="0">
                <a:solidFill>
                  <a:schemeClr val="bg1"/>
                </a:solidFill>
                <a:latin typeface="Bw Gradual" panose="00000500000000000000" pitchFamily="50" charset="0"/>
              </a:rPr>
              <a:t>ES-08037 Barcelona</a:t>
            </a:r>
          </a:p>
          <a:p>
            <a:pPr>
              <a:buSzPct val="120000"/>
              <a:buFontTx/>
              <a:buChar char="·"/>
            </a:pPr>
            <a:r>
              <a:rPr lang="fr-FR" altLang="sv-SE" sz="2400" dirty="0">
                <a:solidFill>
                  <a:schemeClr val="bg1"/>
                </a:solidFill>
                <a:latin typeface="Bw Gradual" panose="00000500000000000000" pitchFamily="50" charset="0"/>
              </a:rPr>
              <a:t>+34 93 452 61 61</a:t>
            </a:r>
          </a:p>
          <a:p>
            <a:pPr>
              <a:buSzPct val="120000"/>
              <a:buFontTx/>
              <a:buChar char="·"/>
            </a:pPr>
            <a:r>
              <a:rPr lang="fr-FR" altLang="sv-SE" sz="2400" dirty="0">
                <a:solidFill>
                  <a:schemeClr val="bg1"/>
                </a:solidFill>
                <a:latin typeface="Bw Gradual" panose="00000500000000000000" pitchFamily="50" charset="0"/>
              </a:rPr>
              <a:t>term@eaft-aet.net</a:t>
            </a:r>
          </a:p>
          <a:p>
            <a:pPr>
              <a:buSzPct val="120000"/>
              <a:buFontTx/>
              <a:buChar char="·"/>
            </a:pPr>
            <a:r>
              <a:rPr lang="fr-FR" altLang="sv-SE" sz="2400" dirty="0">
                <a:solidFill>
                  <a:schemeClr val="bg1"/>
                </a:solidFill>
                <a:latin typeface="Bw Gradual" panose="00000500000000000000" pitchFamily="50" charset="0"/>
              </a:rPr>
              <a:t>www.eaft-aet.net</a:t>
            </a:r>
          </a:p>
        </p:txBody>
      </p:sp>
      <p:sp>
        <p:nvSpPr>
          <p:cNvPr id="19459" name="Text Box 3">
            <a:extLst>
              <a:ext uri="{FF2B5EF4-FFF2-40B4-BE49-F238E27FC236}">
                <a16:creationId xmlns:a16="http://schemas.microsoft.com/office/drawing/2014/main" id="{30102B27-3D29-2861-6FB5-60596283CF86}"/>
              </a:ext>
            </a:extLst>
          </p:cNvPr>
          <p:cNvSpPr txBox="1">
            <a:spLocks noChangeArrowheads="1"/>
          </p:cNvSpPr>
          <p:nvPr/>
        </p:nvSpPr>
        <p:spPr bwMode="auto">
          <a:xfrm>
            <a:off x="221511" y="283536"/>
            <a:ext cx="754380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ts val="500"/>
              </a:spcBef>
              <a:spcAft>
                <a:spcPts val="500"/>
              </a:spcAft>
              <a:buClrTx/>
              <a:buSzTx/>
              <a:buFontTx/>
              <a:buNone/>
              <a:tabLst/>
              <a:defRPr/>
            </a:pPr>
            <a:r>
              <a:rPr kumimoji="0" lang="sv-SE" altLang="sv-SE" sz="3200" b="1" i="0" u="none" strike="noStrike" kern="1200" cap="none" spc="0" normalizeH="0" baseline="0" noProof="0">
                <a:ln>
                  <a:noFill/>
                </a:ln>
                <a:solidFill>
                  <a:prstClr val="black"/>
                </a:solidFill>
                <a:effectLst/>
                <a:uLnTx/>
                <a:uFillTx/>
                <a:latin typeface="Bw Gradual" panose="00000500000000000000" pitchFamily="50" charset="0"/>
              </a:rPr>
              <a:t>Contacts</a:t>
            </a:r>
            <a:endParaRPr kumimoji="0" lang="sv-SE" altLang="sv-SE" sz="2400" b="1" i="1" u="none" strike="noStrike" kern="1200" cap="none" spc="0" normalizeH="0" baseline="0" noProof="0">
              <a:ln>
                <a:noFill/>
              </a:ln>
              <a:solidFill>
                <a:prstClr val="black"/>
              </a:solidFill>
              <a:effectLst/>
              <a:uLnTx/>
              <a:uFillTx/>
              <a:latin typeface="Bw Gradual" panose="00000500000000000000" pitchFamily="50" charset="0"/>
            </a:endParaRPr>
          </a:p>
        </p:txBody>
      </p:sp>
    </p:spTree>
    <p:extLst>
      <p:ext uri="{BB962C8B-B14F-4D97-AF65-F5344CB8AC3E}">
        <p14:creationId xmlns:p14="http://schemas.microsoft.com/office/powerpoint/2010/main" val="114918616"/>
      </p:ext>
    </p:extLst>
  </p:cSld>
  <p:clrMapOvr>
    <a:masterClrMapping/>
  </p:clrMapOvr>
</p:sld>
</file>

<file path=ppt/theme/theme1.xml><?xml version="1.0" encoding="utf-8"?>
<a:theme xmlns:a="http://schemas.openxmlformats.org/drawingml/2006/main" name="CAG - Bildbakgrund">
  <a:themeElements>
    <a:clrScheme name="CAG Colors">
      <a:dk1>
        <a:sysClr val="windowText" lastClr="000000"/>
      </a:dk1>
      <a:lt1>
        <a:sysClr val="window" lastClr="FFFFFF"/>
      </a:lt1>
      <a:dk2>
        <a:srgbClr val="0B2962"/>
      </a:dk2>
      <a:lt2>
        <a:srgbClr val="A7ACC3"/>
      </a:lt2>
      <a:accent1>
        <a:srgbClr val="E99196"/>
      </a:accent1>
      <a:accent2>
        <a:srgbClr val="EFADAF"/>
      </a:accent2>
      <a:accent3>
        <a:srgbClr val="F7C9C0"/>
      </a:accent3>
      <a:accent4>
        <a:srgbClr val="12767E"/>
      </a:accent4>
      <a:accent5>
        <a:srgbClr val="4F989F"/>
      </a:accent5>
      <a:accent6>
        <a:srgbClr val="94C1C6"/>
      </a:accent6>
      <a:hlink>
        <a:srgbClr val="D0C8CB"/>
      </a:hlink>
      <a:folHlink>
        <a:srgbClr val="D0C8CB"/>
      </a:folHlink>
    </a:clrScheme>
    <a:fontScheme name="CAG Font">
      <a:majorFont>
        <a:latin typeface="Bw Gradual"/>
        <a:ea typeface=""/>
        <a:cs typeface=""/>
      </a:majorFont>
      <a:minorFont>
        <a:latin typeface="Bw Gradual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IS_20230417" id="{FBCD8265-3F6A-4A86-A0E7-FE463760A703}" vid="{0A961344-E663-47BC-BD01-F051A2E2EDA1}"/>
    </a:ext>
  </a:extLst>
</a:theme>
</file>

<file path=ppt/theme/theme2.xml><?xml version="1.0" encoding="utf-8"?>
<a:theme xmlns:a="http://schemas.openxmlformats.org/drawingml/2006/main" name="CAG - Blå">
  <a:themeElements>
    <a:clrScheme name="CAG Colour">
      <a:dk1>
        <a:sysClr val="windowText" lastClr="000000"/>
      </a:dk1>
      <a:lt1>
        <a:sysClr val="window" lastClr="FFFFFF"/>
      </a:lt1>
      <a:dk2>
        <a:srgbClr val="0B2962"/>
      </a:dk2>
      <a:lt2>
        <a:srgbClr val="A7ACC3"/>
      </a:lt2>
      <a:accent1>
        <a:srgbClr val="E99196"/>
      </a:accent1>
      <a:accent2>
        <a:srgbClr val="EFADAF"/>
      </a:accent2>
      <a:accent3>
        <a:srgbClr val="F7C9C0"/>
      </a:accent3>
      <a:accent4>
        <a:srgbClr val="12767E"/>
      </a:accent4>
      <a:accent5>
        <a:srgbClr val="4F989F"/>
      </a:accent5>
      <a:accent6>
        <a:srgbClr val="94C1C6"/>
      </a:accent6>
      <a:hlink>
        <a:srgbClr val="D0C8CB"/>
      </a:hlink>
      <a:folHlink>
        <a:srgbClr val="D0C8CB"/>
      </a:folHlink>
    </a:clrScheme>
    <a:fontScheme name="CAG Font">
      <a:majorFont>
        <a:latin typeface="Bw Gradual"/>
        <a:ea typeface=""/>
        <a:cs typeface=""/>
      </a:majorFont>
      <a:minorFont>
        <a:latin typeface="Bw Gradual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_20230417" id="{FBCD8265-3F6A-4A86-A0E7-FE463760A703}" vid="{B6F4F100-3FF0-4006-AABB-E07B09C6CCE9}"/>
    </a:ext>
  </a:extLst>
</a:theme>
</file>

<file path=ppt/theme/theme3.xml><?xml version="1.0" encoding="utf-8"?>
<a:theme xmlns:a="http://schemas.openxmlformats.org/drawingml/2006/main" name="CAG - Rosa">
  <a:themeElements>
    <a:clrScheme name="CAG - Pink Colour">
      <a:dk1>
        <a:sysClr val="windowText" lastClr="000000"/>
      </a:dk1>
      <a:lt1>
        <a:sysClr val="window" lastClr="FFFFFF"/>
      </a:lt1>
      <a:dk2>
        <a:srgbClr val="E99196"/>
      </a:dk2>
      <a:lt2>
        <a:srgbClr val="F7C9C0"/>
      </a:lt2>
      <a:accent1>
        <a:srgbClr val="0B2962"/>
      </a:accent1>
      <a:accent2>
        <a:srgbClr val="A7ACC3"/>
      </a:accent2>
      <a:accent3>
        <a:srgbClr val="12767E"/>
      </a:accent3>
      <a:accent4>
        <a:srgbClr val="4F989F"/>
      </a:accent4>
      <a:accent5>
        <a:srgbClr val="94C1C6"/>
      </a:accent5>
      <a:accent6>
        <a:srgbClr val="F6EEF1"/>
      </a:accent6>
      <a:hlink>
        <a:srgbClr val="D0C8CB"/>
      </a:hlink>
      <a:folHlink>
        <a:srgbClr val="D0C8CB"/>
      </a:folHlink>
    </a:clrScheme>
    <a:fontScheme name="CAG Font">
      <a:majorFont>
        <a:latin typeface="Bw Gradual"/>
        <a:ea typeface=""/>
        <a:cs typeface=""/>
      </a:majorFont>
      <a:minorFont>
        <a:latin typeface="Bw Gradual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_20230417" id="{FBCD8265-3F6A-4A86-A0E7-FE463760A703}" vid="{0D09C7A0-207E-4061-9AC5-EB2339082E47}"/>
    </a:ext>
  </a:extLst>
</a:theme>
</file>

<file path=ppt/theme/theme4.xml><?xml version="1.0" encoding="utf-8"?>
<a:theme xmlns:a="http://schemas.openxmlformats.org/drawingml/2006/main" name="CAG - Vit">
  <a:themeElements>
    <a:clrScheme name="CAG Colors">
      <a:dk1>
        <a:sysClr val="windowText" lastClr="000000"/>
      </a:dk1>
      <a:lt1>
        <a:sysClr val="window" lastClr="FFFFFF"/>
      </a:lt1>
      <a:dk2>
        <a:srgbClr val="0B2962"/>
      </a:dk2>
      <a:lt2>
        <a:srgbClr val="A7ACC3"/>
      </a:lt2>
      <a:accent1>
        <a:srgbClr val="E99196"/>
      </a:accent1>
      <a:accent2>
        <a:srgbClr val="EFADAF"/>
      </a:accent2>
      <a:accent3>
        <a:srgbClr val="F7C9C0"/>
      </a:accent3>
      <a:accent4>
        <a:srgbClr val="12767E"/>
      </a:accent4>
      <a:accent5>
        <a:srgbClr val="4F989F"/>
      </a:accent5>
      <a:accent6>
        <a:srgbClr val="94C1C6"/>
      </a:accent6>
      <a:hlink>
        <a:srgbClr val="D0C8CB"/>
      </a:hlink>
      <a:folHlink>
        <a:srgbClr val="D0C8CB"/>
      </a:folHlink>
    </a:clrScheme>
    <a:fontScheme name="CAG Font">
      <a:majorFont>
        <a:latin typeface="Bw Gradual"/>
        <a:ea typeface=""/>
        <a:cs typeface=""/>
      </a:majorFont>
      <a:minorFont>
        <a:latin typeface="Bw Gradual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_20230417" id="{FBCD8265-3F6A-4A86-A0E7-FE463760A703}" vid="{43DF087A-2359-4804-8A7F-9759D45DD908}"/>
    </a:ext>
  </a:extLst>
</a:theme>
</file>

<file path=ppt/theme/theme5.xml><?xml version="1.0" encoding="utf-8"?>
<a:theme xmlns:a="http://schemas.openxmlformats.org/drawingml/2006/main" name="1_CAG - Vit">
  <a:themeElements>
    <a:clrScheme name="CAG Colors">
      <a:dk1>
        <a:sysClr val="windowText" lastClr="000000"/>
      </a:dk1>
      <a:lt1>
        <a:sysClr val="window" lastClr="FFFFFF"/>
      </a:lt1>
      <a:dk2>
        <a:srgbClr val="0B2962"/>
      </a:dk2>
      <a:lt2>
        <a:srgbClr val="A7ACC3"/>
      </a:lt2>
      <a:accent1>
        <a:srgbClr val="E99196"/>
      </a:accent1>
      <a:accent2>
        <a:srgbClr val="EFADAF"/>
      </a:accent2>
      <a:accent3>
        <a:srgbClr val="F7C9C0"/>
      </a:accent3>
      <a:accent4>
        <a:srgbClr val="12767E"/>
      </a:accent4>
      <a:accent5>
        <a:srgbClr val="4F989F"/>
      </a:accent5>
      <a:accent6>
        <a:srgbClr val="94C1C6"/>
      </a:accent6>
      <a:hlink>
        <a:srgbClr val="D0C8CB"/>
      </a:hlink>
      <a:folHlink>
        <a:srgbClr val="D0C8CB"/>
      </a:folHlink>
    </a:clrScheme>
    <a:fontScheme name="CAG Font">
      <a:majorFont>
        <a:latin typeface="Bw Gradual"/>
        <a:ea typeface=""/>
        <a:cs typeface=""/>
      </a:majorFont>
      <a:minorFont>
        <a:latin typeface="Bw Gradual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_20230417" id="{FBCD8265-3F6A-4A86-A0E7-FE463760A703}" vid="{775A9CC6-4DAD-4A99-96BA-49A9D2C5383E}"/>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c3a147-0d64-46aa-a281-dc97358e8373">
      <Terms xmlns="http://schemas.microsoft.com/office/infopath/2007/PartnerControls"/>
    </lcf76f155ced4ddcb4097134ff3c332f>
    <TaxCatchAll xmlns="d7532cd0-e888-47d6-8f58-db0210f2500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5" ma:contentTypeDescription="Skapa ett nytt dokument." ma:contentTypeScope="" ma:versionID="3bdce026013f1714de6de7857349cae5">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ddd9f58dfd77a2d55aa4461c290427db"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544c4eab-b693-4c8a-8498-22d3ccf1cf42}"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0FF962-F4EC-460F-801D-6BE4D8F2ABEE}">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10c3a147-0d64-46aa-a281-dc97358e8373"/>
    <ds:schemaRef ds:uri="http://schemas.microsoft.com/office/infopath/2007/PartnerControls"/>
    <ds:schemaRef ds:uri="d7532cd0-e888-47d6-8f58-db0210f25002"/>
    <ds:schemaRef ds:uri="http://www.w3.org/XML/1998/namespace"/>
    <ds:schemaRef ds:uri="http://purl.org/dc/dcmitype/"/>
  </ds:schemaRefs>
</ds:datastoreItem>
</file>

<file path=customXml/itemProps2.xml><?xml version="1.0" encoding="utf-8"?>
<ds:datastoreItem xmlns:ds="http://schemas.openxmlformats.org/officeDocument/2006/customXml" ds:itemID="{6C5D15F8-001A-4486-B078-47B547C1F5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2C1C15-D75A-4E5C-B0A9-9A6375425B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25601</TotalTime>
  <Words>9610</Words>
  <Application>Microsoft Office PowerPoint</Application>
  <PresentationFormat>Bredbild</PresentationFormat>
  <Paragraphs>1027</Paragraphs>
  <Slides>96</Slides>
  <Notes>85</Notes>
  <HiddenSlides>1</HiddenSlides>
  <MMClips>0</MMClips>
  <ScaleCrop>false</ScaleCrop>
  <HeadingPairs>
    <vt:vector size="6" baseType="variant">
      <vt:variant>
        <vt:lpstr>Använt teckensnitt</vt:lpstr>
      </vt:variant>
      <vt:variant>
        <vt:i4>9</vt:i4>
      </vt:variant>
      <vt:variant>
        <vt:lpstr>Tema</vt:lpstr>
      </vt:variant>
      <vt:variant>
        <vt:i4>6</vt:i4>
      </vt:variant>
      <vt:variant>
        <vt:lpstr>Bildrubriker</vt:lpstr>
      </vt:variant>
      <vt:variant>
        <vt:i4>96</vt:i4>
      </vt:variant>
    </vt:vector>
  </HeadingPairs>
  <TitlesOfParts>
    <vt:vector size="111" baseType="lpstr">
      <vt:lpstr>Arial</vt:lpstr>
      <vt:lpstr>Bw Gradual</vt:lpstr>
      <vt:lpstr>Bw Gradual Light</vt:lpstr>
      <vt:lpstr>Calibri</vt:lpstr>
      <vt:lpstr>Calibri Light</vt:lpstr>
      <vt:lpstr>Lato Light</vt:lpstr>
      <vt:lpstr>Tahoma</vt:lpstr>
      <vt:lpstr>Times New Roman</vt:lpstr>
      <vt:lpstr>Wingdings</vt:lpstr>
      <vt:lpstr>CAG - Bildbakgrund</vt:lpstr>
      <vt:lpstr>CAG - Blå</vt:lpstr>
      <vt:lpstr>CAG - Rosa</vt:lpstr>
      <vt:lpstr>CAG - Vit</vt:lpstr>
      <vt:lpstr>1_CAG - Vit</vt:lpstr>
      <vt:lpstr>Office-tema</vt:lpstr>
      <vt:lpstr>Possibilities and challenges of terminology management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Phases of terminology management (cont.)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FMV (The Swedish Defence Materiel Administration)</vt:lpstr>
      <vt:lpstr>Organization model</vt:lpstr>
      <vt:lpstr>Term record life cycle model (TLCM)</vt:lpstr>
      <vt:lpstr>PowerPoint-presentation</vt:lpstr>
      <vt:lpstr>PowerPoint-presentation</vt:lpstr>
      <vt:lpstr>PowerPoint-presentation</vt:lpstr>
      <vt:lpstr>Terminology management infrastructure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Example: defining ”cybersecurity”</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Hidden page and will not show in print</dc:title>
  <dc:creator>Willy Do</dc:creator>
  <cp:lastModifiedBy>Henrik Nilsson</cp:lastModifiedBy>
  <cp:revision>123</cp:revision>
  <cp:lastPrinted>2024-04-08T22:05:13Z</cp:lastPrinted>
  <dcterms:created xsi:type="dcterms:W3CDTF">2022-06-02T06:47:11Z</dcterms:created>
  <dcterms:modified xsi:type="dcterms:W3CDTF">2024-06-05T08:09:09Z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0x010100129BBCBF21362E4099AE6C2F27C58737</vt:lpwstr>
  </property>
  <property fmtid="{D5CDD505-2E9C-101B-9397-08002B2CF9AE}" pid="3" name="Order">
    <vt:r8>31600</vt:r8>
  </property>
  <property fmtid="{D5CDD505-2E9C-101B-9397-08002B2CF9AE}" pid="4" name="MediaServiceImageTags">
    <vt:lpwstr/>
  </property>
</Properties>
</file>