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7" r:id="rId2"/>
    <p:sldId id="386" r:id="rId3"/>
    <p:sldId id="376" r:id="rId4"/>
    <p:sldId id="377" r:id="rId5"/>
    <p:sldId id="378" r:id="rId6"/>
    <p:sldId id="379" r:id="rId7"/>
    <p:sldId id="375" r:id="rId8"/>
    <p:sldId id="381" r:id="rId9"/>
    <p:sldId id="380" r:id="rId10"/>
    <p:sldId id="382" r:id="rId11"/>
    <p:sldId id="383" r:id="rId12"/>
    <p:sldId id="369" r:id="rId13"/>
    <p:sldId id="371" r:id="rId14"/>
    <p:sldId id="370" r:id="rId15"/>
    <p:sldId id="354" r:id="rId16"/>
    <p:sldId id="348" r:id="rId17"/>
    <p:sldId id="349" r:id="rId18"/>
    <p:sldId id="347" r:id="rId19"/>
    <p:sldId id="350" r:id="rId20"/>
    <p:sldId id="351" r:id="rId21"/>
    <p:sldId id="384" r:id="rId22"/>
    <p:sldId id="385" r:id="rId23"/>
    <p:sldId id="374" r:id="rId2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4628" autoAdjust="0"/>
  </p:normalViewPr>
  <p:slideViewPr>
    <p:cSldViewPr>
      <p:cViewPr varScale="1">
        <p:scale>
          <a:sx n="94" d="100"/>
          <a:sy n="94" d="100"/>
        </p:scale>
        <p:origin x="110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5"/>
        <p:guide pos="2124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t" anchorCtr="0" compatLnSpc="1">
            <a:prstTxWarp prst="textNoShape">
              <a:avLst/>
            </a:prstTxWarp>
          </a:bodyPr>
          <a:lstStyle>
            <a:lvl1pPr defTabSz="90948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t" anchorCtr="0" compatLnSpc="1">
            <a:prstTxWarp prst="textNoShape">
              <a:avLst/>
            </a:prstTxWarp>
          </a:bodyPr>
          <a:lstStyle>
            <a:lvl1pPr algn="r" defTabSz="90948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3"/>
            <a:ext cx="294798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b" anchorCtr="0" compatLnSpc="1">
            <a:prstTxWarp prst="textNoShape">
              <a:avLst/>
            </a:prstTxWarp>
          </a:bodyPr>
          <a:lstStyle>
            <a:lvl1pPr defTabSz="90948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9673"/>
            <a:ext cx="294798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b" anchorCtr="0" compatLnSpc="1">
            <a:prstTxWarp prst="textNoShape">
              <a:avLst/>
            </a:prstTxWarp>
          </a:bodyPr>
          <a:lstStyle>
            <a:lvl1pPr algn="r" defTabSz="909483">
              <a:defRPr sz="1200"/>
            </a:lvl1pPr>
          </a:lstStyle>
          <a:p>
            <a:pPr>
              <a:defRPr/>
            </a:pPr>
            <a:fld id="{1D66913C-4511-42A1-8A39-70F9142261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88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t" anchorCtr="0" compatLnSpc="1">
            <a:prstTxWarp prst="textNoShape">
              <a:avLst/>
            </a:prstTxWarp>
          </a:bodyPr>
          <a:lstStyle>
            <a:lvl1pPr defTabSz="90948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t" anchorCtr="0" compatLnSpc="1">
            <a:prstTxWarp prst="textNoShape">
              <a:avLst/>
            </a:prstTxWarp>
          </a:bodyPr>
          <a:lstStyle>
            <a:lvl1pPr algn="r" defTabSz="90948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4" y="4717221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3"/>
            <a:ext cx="294798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b" anchorCtr="0" compatLnSpc="1">
            <a:prstTxWarp prst="textNoShape">
              <a:avLst/>
            </a:prstTxWarp>
          </a:bodyPr>
          <a:lstStyle>
            <a:lvl1pPr defTabSz="90948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9673"/>
            <a:ext cx="294798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3" tIns="45515" rIns="91033" bIns="45515" numCol="1" anchor="b" anchorCtr="0" compatLnSpc="1">
            <a:prstTxWarp prst="textNoShape">
              <a:avLst/>
            </a:prstTxWarp>
          </a:bodyPr>
          <a:lstStyle>
            <a:lvl1pPr algn="r" defTabSz="909483">
              <a:defRPr sz="1200"/>
            </a:lvl1pPr>
          </a:lstStyle>
          <a:p>
            <a:pPr>
              <a:defRPr/>
            </a:pPr>
            <a:fld id="{A22A78EE-A7C0-4170-A713-D767B1B26E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646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17A6A-DF01-46A5-8276-AC781A8E8594}" type="slidenum">
              <a:rPr lang="de-DE" altLang="de-DE" sz="1200" smtClean="0"/>
              <a:pPr eaLnBrk="1" hangingPunct="1"/>
              <a:t>23</a:t>
            </a:fld>
            <a:endParaRPr lang="de-DE" altLang="de-DE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58825"/>
            <a:ext cx="4983162" cy="37369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48D7-7534-4CA2-8E8A-E7E52988721F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8A29-0657-4426-A435-B5AE314BA9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6929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437D3-C921-4AF4-980C-5FB606693279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2CFD-3C90-4EC2-926C-C29A84CB6B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7787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5DC7-BCA5-4466-B30C-D031951AB4D1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D870-6B08-43DF-B321-59650FE09E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8295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0EA48-88B1-47DB-87A7-BF6A50CFAD8D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59A02-F52E-4078-8BAE-B03B5BEA3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1747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28B5-A285-4C87-8FDB-7AE5D3A55ED4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B252-91DE-4967-B6FA-DF898557C1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2988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D03D8-01B1-486B-BD2A-2FF5F98883DE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01A1-8685-4773-ADD3-FB2C348A8D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96562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D3B84-F687-44D5-B08B-325D3DA6B092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82B7-677B-4474-98AD-382724DFA8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10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80496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181A-3993-49C9-8AD4-BC366FC034B0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DB4F-5F01-4D0B-808A-9BF27024EF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6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75571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B503-0706-4E6C-9A83-249EB7B0B530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0910-1839-4F98-B0C9-D5D3C99C39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5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4641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44C7-58C2-4834-A1F1-585717FFE91A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B9485-0635-4416-BA94-95629ACBF3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3046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6582-A4A0-40A3-8F61-FAC92C372096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2D9A4-70ED-4C06-98AE-11ED30FD38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269290"/>
            <a:ext cx="1725318" cy="8657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57462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38452EE-B40F-4F0D-97EF-181801079266}" type="datetime1">
              <a:rPr lang="de-DE"/>
              <a:pPr>
                <a:defRPr/>
              </a:pPr>
              <a:t>09.10.2019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85416" cy="127101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0A9B11-7433-4CCD-A25D-771B161C92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107950" y="1341438"/>
            <a:ext cx="8928100" cy="4924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b="1" dirty="0">
                <a:solidFill>
                  <a:schemeClr val="accent2"/>
                </a:solidFill>
              </a:rPr>
              <a:t>BILC </a:t>
            </a:r>
            <a:r>
              <a:rPr lang="en-GB" altLang="de-DE" sz="2000" b="1" dirty="0" smtClean="0">
                <a:solidFill>
                  <a:schemeClr val="accent2"/>
                </a:solidFill>
              </a:rPr>
              <a:t>Professional Seminar 2019</a:t>
            </a:r>
            <a:endParaRPr lang="en-GB" altLang="de-DE" sz="20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b="1" dirty="0">
              <a:solidFill>
                <a:srgbClr val="4D4D4D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b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 dirty="0" smtClean="0"/>
              <a:t>Setting Guidelines for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Topic </a:t>
            </a:r>
            <a:r>
              <a:rPr lang="en-US" b="1" dirty="0"/>
              <a:t>Areas Within Proficiency </a:t>
            </a:r>
            <a:r>
              <a:rPr lang="en-US" b="1" dirty="0" smtClean="0"/>
              <a:t>Levels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b="1" dirty="0" err="1" smtClean="0"/>
              <a:t>i</a:t>
            </a:r>
            <a:r>
              <a:rPr lang="en-CA" b="1" dirty="0" smtClean="0"/>
              <a:t>. a. w. STANAG </a:t>
            </a:r>
            <a:r>
              <a:rPr lang="en-CA" b="1" dirty="0"/>
              <a:t>6001 </a:t>
            </a:r>
            <a:endParaRPr lang="de-DE" altLang="de-DE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600" dirty="0" smtClean="0"/>
              <a:t>Dr </a:t>
            </a:r>
            <a:r>
              <a:rPr lang="en-GB" altLang="de-DE" sz="1600" dirty="0"/>
              <a:t>Dugald </a:t>
            </a:r>
            <a:r>
              <a:rPr lang="en-GB" altLang="de-DE" sz="1600" dirty="0" err="1"/>
              <a:t>Sturges</a:t>
            </a:r>
            <a:r>
              <a:rPr lang="en-GB" altLang="de-DE" sz="16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/>
              <a:t>Head of English Language </a:t>
            </a:r>
            <a:r>
              <a:rPr lang="en-US" altLang="de-DE" sz="1600" dirty="0" smtClean="0"/>
              <a:t>Instruction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 smtClean="0"/>
              <a:t>Federal Office of Languages, </a:t>
            </a:r>
            <a:r>
              <a:rPr lang="en-US" altLang="de-DE" sz="1600" dirty="0" err="1" smtClean="0"/>
              <a:t>Hürth</a:t>
            </a:r>
            <a:endParaRPr lang="en-US" altLang="de-DE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/>
              <a:t>Copenhagen, 07 October 2019</a:t>
            </a:r>
            <a:endParaRPr lang="en-GB" altLang="de-DE" sz="1800" dirty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de-DE" altLang="de-DE" sz="1200" dirty="0"/>
              <a:t/>
            </a:r>
            <a:br>
              <a:rPr lang="de-DE" altLang="de-DE" sz="1200" dirty="0"/>
            </a:b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29320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9E"/>
                </a:solidFill>
              </a:rPr>
              <a:t>At the </a:t>
            </a:r>
            <a:r>
              <a:rPr lang="en-US" sz="2800" b="1" dirty="0" smtClean="0">
                <a:solidFill>
                  <a:srgbClr val="00009E"/>
                </a:solidFill>
              </a:rPr>
              <a:t>BILC / NATO level</a:t>
            </a:r>
            <a:r>
              <a:rPr lang="en-US" sz="3200" dirty="0"/>
              <a:t/>
            </a:r>
            <a:br>
              <a:rPr lang="en-US" sz="3200" dirty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BILC </a:t>
            </a:r>
            <a:r>
              <a:rPr lang="en-US" b="1" dirty="0"/>
              <a:t>Overview of Language Proficiency Levels </a:t>
            </a:r>
            <a:r>
              <a:rPr lang="en-US" dirty="0"/>
              <a:t>attempts to bridge this gap by giving examples of what someone with a particular proficiency level can do on the job in a military </a:t>
            </a:r>
            <a:r>
              <a:rPr lang="en-US" dirty="0" smtClean="0"/>
              <a:t>context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210183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2747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9E"/>
                </a:solidFill>
              </a:rPr>
              <a:t>At the national </a:t>
            </a:r>
            <a:r>
              <a:rPr lang="en-US" sz="2800" b="1" dirty="0" smtClean="0">
                <a:solidFill>
                  <a:srgbClr val="00009E"/>
                </a:solidFill>
              </a:rPr>
              <a:t>level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BSprA</a:t>
            </a:r>
            <a:r>
              <a:rPr lang="en-US" sz="2800" dirty="0" smtClean="0"/>
              <a:t> </a:t>
            </a:r>
            <a:r>
              <a:rPr lang="en-US" sz="2800" dirty="0"/>
              <a:t>fundamentally reviewed what it is we </a:t>
            </a:r>
            <a:r>
              <a:rPr lang="en-US" sz="2800" dirty="0" smtClean="0"/>
              <a:t>as teachers are </a:t>
            </a:r>
            <a:r>
              <a:rPr lang="en-US" sz="2800" dirty="0"/>
              <a:t>doing</a:t>
            </a:r>
          </a:p>
          <a:p>
            <a:r>
              <a:rPr lang="en-US" sz="2800" dirty="0"/>
              <a:t>Not changing the measurable proficiency levels – these are </a:t>
            </a:r>
            <a:r>
              <a:rPr lang="en-US" sz="2800" dirty="0" smtClean="0"/>
              <a:t>set in STANAG 6001</a:t>
            </a:r>
            <a:endParaRPr lang="en-US" sz="2800" dirty="0"/>
          </a:p>
          <a:p>
            <a:r>
              <a:rPr lang="en-US" sz="2800" dirty="0"/>
              <a:t>Instead, clarifying what language skills need to be taught and which competencies need to be developed in order to assure that </a:t>
            </a:r>
            <a:r>
              <a:rPr lang="en-US" sz="2800" dirty="0" smtClean="0"/>
              <a:t>soldiers/airmen/sailors/civil servants </a:t>
            </a:r>
            <a:r>
              <a:rPr lang="en-US" sz="2800" dirty="0"/>
              <a:t>can fulfill the tasks of their </a:t>
            </a:r>
            <a:r>
              <a:rPr lang="en-US" sz="2800" dirty="0" smtClean="0"/>
              <a:t>jobs AND develop language proficiency</a:t>
            </a:r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5950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39552" y="1340769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Goals: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Describing</a:t>
            </a:r>
            <a:r>
              <a:rPr lang="de-DE" sz="2800" dirty="0" smtClean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essential </a:t>
            </a:r>
            <a:r>
              <a:rPr lang="de-DE" sz="2800" dirty="0" err="1"/>
              <a:t>characteristics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language</a:t>
            </a:r>
            <a:r>
              <a:rPr lang="de-DE" sz="2800" dirty="0"/>
              <a:t> </a:t>
            </a:r>
            <a:r>
              <a:rPr lang="de-DE" sz="2800" dirty="0" err="1"/>
              <a:t>instruction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language</a:t>
            </a:r>
            <a:r>
              <a:rPr lang="de-DE" sz="2800" dirty="0"/>
              <a:t> </a:t>
            </a:r>
            <a:r>
              <a:rPr lang="de-DE" sz="2800" dirty="0" err="1"/>
              <a:t>proficiency</a:t>
            </a:r>
            <a:r>
              <a:rPr lang="de-DE" sz="2800" dirty="0"/>
              <a:t> </a:t>
            </a:r>
            <a:r>
              <a:rPr lang="de-DE" sz="2800" dirty="0" err="1"/>
              <a:t>testing</a:t>
            </a:r>
            <a:r>
              <a:rPr lang="de-DE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Focusing</a:t>
            </a:r>
            <a:r>
              <a:rPr lang="de-DE" sz="2800" dirty="0" smtClean="0"/>
              <a:t> </a:t>
            </a:r>
            <a:r>
              <a:rPr lang="de-DE" sz="2800" dirty="0" err="1"/>
              <a:t>language</a:t>
            </a:r>
            <a:r>
              <a:rPr lang="de-DE" sz="2800" dirty="0"/>
              <a:t> </a:t>
            </a:r>
            <a:r>
              <a:rPr lang="de-DE" sz="2800" dirty="0" err="1"/>
              <a:t>instruction</a:t>
            </a:r>
            <a:r>
              <a:rPr lang="de-DE" sz="2800" dirty="0"/>
              <a:t> 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closely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target</a:t>
            </a:r>
            <a:r>
              <a:rPr lang="de-DE" sz="2800" dirty="0"/>
              <a:t> </a:t>
            </a:r>
            <a:r>
              <a:rPr lang="de-DE" sz="2800" dirty="0" err="1"/>
              <a:t>group</a:t>
            </a:r>
            <a:r>
              <a:rPr lang="de-DE" sz="2800" dirty="0"/>
              <a:t> </a:t>
            </a:r>
            <a:r>
              <a:rPr lang="de-DE" sz="2800" dirty="0" err="1" smtClean="0"/>
              <a:t>relevance</a:t>
            </a:r>
            <a:r>
              <a:rPr lang="de-DE" sz="2800" dirty="0" smtClean="0"/>
              <a:t> </a:t>
            </a:r>
            <a:r>
              <a:rPr lang="de-DE" sz="2800" dirty="0" err="1"/>
              <a:t>determined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stakeholders</a:t>
            </a:r>
            <a:r>
              <a:rPr lang="de-DE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Providing </a:t>
            </a:r>
            <a:r>
              <a:rPr lang="de-DE" sz="2800" dirty="0" err="1" smtClean="0"/>
              <a:t>guidelines</a:t>
            </a:r>
            <a:r>
              <a:rPr lang="de-DE" sz="2800" dirty="0" smtClean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teaching</a:t>
            </a:r>
            <a:r>
              <a:rPr lang="de-DE" sz="2800" dirty="0"/>
              <a:t> </a:t>
            </a:r>
            <a:r>
              <a:rPr lang="de-DE" sz="2800" dirty="0" err="1"/>
              <a:t>staff</a:t>
            </a:r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/>
              <a:t> </a:t>
            </a:r>
            <a:r>
              <a:rPr lang="de-DE" sz="2800" dirty="0" smtClean="0"/>
              <a:t>Providing </a:t>
            </a:r>
            <a:r>
              <a:rPr lang="de-DE" sz="2800" dirty="0" err="1" smtClean="0"/>
              <a:t>points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reference</a:t>
            </a:r>
            <a:r>
              <a:rPr lang="de-DE" sz="2800" dirty="0" smtClean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stakeholders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683568" y="47667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009E"/>
                </a:solidFill>
              </a:rPr>
              <a:t>Guidelines </a:t>
            </a:r>
            <a:r>
              <a:rPr lang="de-DE" sz="2800" b="1" dirty="0" err="1" smtClean="0">
                <a:solidFill>
                  <a:srgbClr val="00009E"/>
                </a:solidFill>
              </a:rPr>
              <a:t>for</a:t>
            </a:r>
            <a:r>
              <a:rPr lang="de-DE" sz="2800" b="1" dirty="0" smtClean="0">
                <a:solidFill>
                  <a:srgbClr val="00009E"/>
                </a:solidFill>
              </a:rPr>
              <a:t> Language </a:t>
            </a:r>
            <a:r>
              <a:rPr lang="de-DE" sz="2800" b="1" dirty="0" err="1" smtClean="0">
                <a:solidFill>
                  <a:srgbClr val="00009E"/>
                </a:solidFill>
              </a:rPr>
              <a:t>Instruction</a:t>
            </a:r>
            <a:endParaRPr lang="de-DE" sz="2800" dirty="0">
              <a:solidFill>
                <a:srgbClr val="000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95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39552" y="1340769"/>
            <a:ext cx="8208912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Starting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Point:</a:t>
            </a:r>
            <a:endParaRPr lang="de-DE" sz="2800" b="1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ultimate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goal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language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acquisition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is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professionally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relevant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language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competency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i.a.w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stakeholder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requirements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).</a:t>
            </a:r>
            <a:endParaRPr lang="de-DE" sz="28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central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concept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is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developing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competency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speech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acts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doing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things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words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. </a:t>
            </a:r>
            <a:endParaRPr lang="de-DE" sz="2800" b="1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new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topic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areas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fields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  <a:latin typeface="Arial"/>
              </a:rPr>
              <a:t>are</a:t>
            </a:r>
            <a:r>
              <a:rPr lang="de-DE" sz="28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points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orientation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28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more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professionally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>
                <a:solidFill>
                  <a:srgbClr val="000000"/>
                </a:solidFill>
                <a:latin typeface="Arial"/>
              </a:rPr>
              <a:t>relevant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communication</a:t>
            </a:r>
            <a:r>
              <a:rPr lang="de-DE" sz="2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kern="0" dirty="0" err="1" smtClean="0">
                <a:solidFill>
                  <a:srgbClr val="000000"/>
                </a:solidFill>
                <a:latin typeface="Arial"/>
              </a:rPr>
              <a:t>framework</a:t>
            </a:r>
            <a:endParaRPr lang="de-DE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83568" y="47667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009E"/>
                </a:solidFill>
              </a:rPr>
              <a:t>Case </a:t>
            </a:r>
            <a:r>
              <a:rPr lang="de-DE" sz="2800" b="1" smtClean="0">
                <a:solidFill>
                  <a:srgbClr val="00009E"/>
                </a:solidFill>
              </a:rPr>
              <a:t>in Point: New </a:t>
            </a:r>
            <a:r>
              <a:rPr lang="de-DE" sz="2800" b="1" dirty="0" smtClean="0">
                <a:solidFill>
                  <a:srgbClr val="00009E"/>
                </a:solidFill>
              </a:rPr>
              <a:t>Topic Areas</a:t>
            </a:r>
            <a:endParaRPr lang="de-DE" sz="2800" dirty="0">
              <a:solidFill>
                <a:srgbClr val="000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5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39552" y="1340769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The six topic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Are more obviously professionally oriented, but are open for all stakeholders.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Apply to all languages, proficiency levels and skills, however are differently weighted.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Are not “chronological”.</a:t>
            </a:r>
            <a:endParaRPr lang="en-US" sz="2800" b="1" dirty="0"/>
          </a:p>
        </p:txBody>
      </p:sp>
      <p:sp>
        <p:nvSpPr>
          <p:cNvPr id="6" name="Rechteck 5"/>
          <p:cNvSpPr/>
          <p:nvPr/>
        </p:nvSpPr>
        <p:spPr>
          <a:xfrm>
            <a:off x="683568" y="476672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009E"/>
                </a:solidFill>
              </a:rPr>
              <a:t>The </a:t>
            </a:r>
            <a:r>
              <a:rPr lang="de-DE" sz="2800" b="1" dirty="0" err="1" smtClean="0">
                <a:solidFill>
                  <a:srgbClr val="00009E"/>
                </a:solidFill>
              </a:rPr>
              <a:t>main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idea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behind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reorganizing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the</a:t>
            </a:r>
            <a:r>
              <a:rPr lang="de-DE" sz="2800" b="1" dirty="0" smtClean="0">
                <a:solidFill>
                  <a:srgbClr val="00009E"/>
                </a:solidFill>
              </a:rPr>
              <a:t> Topic Areas</a:t>
            </a:r>
            <a:endParaRPr lang="de-DE" sz="2800" dirty="0">
              <a:solidFill>
                <a:srgbClr val="000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450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9E"/>
                </a:solidFill>
              </a:rPr>
              <a:t>Basic </a:t>
            </a:r>
            <a:r>
              <a:rPr lang="de-DE" sz="2800" b="1" dirty="0" err="1" smtClean="0">
                <a:solidFill>
                  <a:srgbClr val="00009E"/>
                </a:solidFill>
              </a:rPr>
              <a:t>Assumptions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Regarding</a:t>
            </a:r>
            <a:r>
              <a:rPr lang="de-DE" sz="2800" b="1" dirty="0" smtClean="0">
                <a:solidFill>
                  <a:srgbClr val="00009E"/>
                </a:solidFill>
              </a:rPr>
              <a:t> Topic Areas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875"/>
            <a:ext cx="8712968" cy="47132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de-DE" b="1" dirty="0" smtClean="0"/>
              <a:t>The topic areas serve as a framework for communication</a:t>
            </a:r>
            <a:endParaRPr lang="en-US" altLang="de-DE" dirty="0" smtClean="0"/>
          </a:p>
          <a:p>
            <a:pPr>
              <a:lnSpc>
                <a:spcPct val="90000"/>
              </a:lnSpc>
            </a:pPr>
            <a:r>
              <a:rPr lang="en-US" altLang="de-DE" dirty="0" smtClean="0"/>
              <a:t>The “old“ topics are assigned to the 6 new topic areas.</a:t>
            </a:r>
          </a:p>
          <a:p>
            <a:pPr>
              <a:lnSpc>
                <a:spcPct val="90000"/>
              </a:lnSpc>
            </a:pPr>
            <a:r>
              <a:rPr lang="en-US" altLang="de-DE" dirty="0" smtClean="0"/>
              <a:t>They are oriented to the target group.</a:t>
            </a:r>
          </a:p>
          <a:p>
            <a:pPr>
              <a:lnSpc>
                <a:spcPct val="90000"/>
              </a:lnSpc>
            </a:pPr>
            <a:r>
              <a:rPr lang="en-US" altLang="de-DE" dirty="0" smtClean="0"/>
              <a:t>They are not limited to specific proficiency levels.</a:t>
            </a:r>
          </a:p>
          <a:p>
            <a:pPr>
              <a:lnSpc>
                <a:spcPct val="90000"/>
              </a:lnSpc>
            </a:pPr>
            <a:r>
              <a:rPr lang="en-US" altLang="de-DE" dirty="0" smtClean="0"/>
              <a:t>They can be applied to all proficiency levels if properly adjusted, however with different weighting.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672794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00009E"/>
                </a:solidFill>
              </a:rPr>
              <a:t>Comparison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of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old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and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new</a:t>
            </a:r>
            <a:r>
              <a:rPr lang="de-DE" sz="2800" b="1" dirty="0" smtClean="0">
                <a:solidFill>
                  <a:srgbClr val="00009E"/>
                </a:solidFill>
              </a:rPr>
              <a:t> Topic Areas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001419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Level 1</a:t>
            </a:r>
          </a:p>
          <a:p>
            <a:pPr marL="0" indent="0">
              <a:buNone/>
            </a:pPr>
            <a:r>
              <a:rPr lang="de-DE" sz="2000" dirty="0" smtClean="0"/>
              <a:t>TA1: Personal Data </a:t>
            </a:r>
            <a:r>
              <a:rPr lang="de-DE" sz="2000" dirty="0" smtClean="0">
                <a:solidFill>
                  <a:srgbClr val="FF0000"/>
                </a:solidFill>
              </a:rPr>
              <a:t>(New TA: 1 Personal)</a:t>
            </a:r>
          </a:p>
          <a:p>
            <a:pPr marL="0" indent="0">
              <a:buNone/>
            </a:pPr>
            <a:r>
              <a:rPr lang="de-DE" sz="2000" dirty="0" smtClean="0"/>
              <a:t>TA 2: Training, Job </a:t>
            </a:r>
            <a:r>
              <a:rPr lang="de-DE" sz="2000" dirty="0" smtClean="0">
                <a:solidFill>
                  <a:srgbClr val="FF0000"/>
                </a:solidFill>
              </a:rPr>
              <a:t>(New TA: 2 Training </a:t>
            </a:r>
            <a:r>
              <a:rPr lang="de-DE" sz="2000" dirty="0" err="1" smtClean="0">
                <a:solidFill>
                  <a:srgbClr val="FF0000"/>
                </a:solidFill>
              </a:rPr>
              <a:t>and</a:t>
            </a:r>
            <a:r>
              <a:rPr lang="de-DE" sz="2000" dirty="0" smtClean="0">
                <a:solidFill>
                  <a:srgbClr val="FF0000"/>
                </a:solidFill>
              </a:rPr>
              <a:t> Education, 4 Professional Tasks)</a:t>
            </a:r>
          </a:p>
          <a:p>
            <a:pPr marL="0" indent="0">
              <a:buNone/>
            </a:pPr>
            <a:r>
              <a:rPr lang="de-DE" sz="2000" dirty="0" smtClean="0"/>
              <a:t>TA 3: </a:t>
            </a:r>
            <a:r>
              <a:rPr lang="de-DE" sz="2000" dirty="0" err="1" smtClean="0"/>
              <a:t>Accommodation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(New TA: 1 Personal, 3 </a:t>
            </a:r>
            <a:r>
              <a:rPr lang="de-DE" sz="2000" dirty="0" err="1" smtClean="0">
                <a:solidFill>
                  <a:srgbClr val="FF0000"/>
                </a:solidFill>
              </a:rPr>
              <a:t>Workplace</a:t>
            </a:r>
            <a:r>
              <a:rPr lang="de-DE" sz="2000" dirty="0" smtClean="0">
                <a:solidFill>
                  <a:srgbClr val="FF0000"/>
                </a:solidFill>
              </a:rPr>
              <a:t>)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TA 4: Daily Routine  </a:t>
            </a:r>
            <a:r>
              <a:rPr lang="de-DE" sz="2000" dirty="0" smtClean="0">
                <a:solidFill>
                  <a:srgbClr val="FF0000"/>
                </a:solidFill>
              </a:rPr>
              <a:t>(New TA: 1 Routine, 4 Professional Skills)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TA 5: Shopping </a:t>
            </a:r>
            <a:r>
              <a:rPr lang="de-DE" sz="2000" dirty="0" smtClean="0">
                <a:solidFill>
                  <a:srgbClr val="FF0000"/>
                </a:solidFill>
              </a:rPr>
              <a:t>(New TA: 1 Routine)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TA 6: </a:t>
            </a:r>
            <a:r>
              <a:rPr lang="de-DE" sz="2000" dirty="0" err="1" smtClean="0"/>
              <a:t>Leisure</a:t>
            </a:r>
            <a:r>
              <a:rPr lang="de-DE" sz="2000" dirty="0" smtClean="0"/>
              <a:t> Time </a:t>
            </a:r>
            <a:r>
              <a:rPr lang="de-DE" sz="2000" dirty="0" err="1" smtClean="0"/>
              <a:t>Activities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(New TA: 1 Personal </a:t>
            </a:r>
            <a:r>
              <a:rPr lang="de-DE" sz="2000" dirty="0" err="1" smtClean="0">
                <a:solidFill>
                  <a:srgbClr val="FF0000"/>
                </a:solidFill>
              </a:rPr>
              <a:t>and</a:t>
            </a:r>
            <a:r>
              <a:rPr lang="de-DE" sz="2000" dirty="0" smtClean="0">
                <a:solidFill>
                  <a:srgbClr val="FF0000"/>
                </a:solidFill>
              </a:rPr>
              <a:t> Routine)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TA 7: Public </a:t>
            </a:r>
            <a:r>
              <a:rPr lang="de-DE" sz="2000" dirty="0" err="1" smtClean="0"/>
              <a:t>and</a:t>
            </a:r>
            <a:r>
              <a:rPr lang="de-DE" sz="2000" dirty="0" smtClean="0"/>
              <a:t> Private Transport </a:t>
            </a:r>
            <a:r>
              <a:rPr lang="de-DE" sz="2000" dirty="0" smtClean="0">
                <a:solidFill>
                  <a:srgbClr val="FF0000"/>
                </a:solidFill>
              </a:rPr>
              <a:t>(New TA: 1 Routine)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TA 8: </a:t>
            </a:r>
            <a:r>
              <a:rPr lang="de-DE" sz="2000" dirty="0" err="1" smtClean="0"/>
              <a:t>Vacation</a:t>
            </a:r>
            <a:r>
              <a:rPr lang="de-DE" sz="2000" dirty="0" smtClean="0"/>
              <a:t>, Travel </a:t>
            </a:r>
            <a:r>
              <a:rPr lang="de-DE" sz="2000" dirty="0" smtClean="0">
                <a:solidFill>
                  <a:srgbClr val="FF0000"/>
                </a:solidFill>
              </a:rPr>
              <a:t>(New TA: 1 Personal)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TA 9: </a:t>
            </a:r>
            <a:r>
              <a:rPr lang="de-DE" sz="2000" dirty="0" err="1" smtClean="0"/>
              <a:t>Weather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Climate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(New TA: 1 Routine, 3 </a:t>
            </a:r>
            <a:r>
              <a:rPr lang="en-US" sz="2000" dirty="0" smtClean="0">
                <a:solidFill>
                  <a:srgbClr val="FF0000"/>
                </a:solidFill>
              </a:rPr>
              <a:t>Workplace</a:t>
            </a:r>
            <a:r>
              <a:rPr lang="de-DE" sz="2000" dirty="0" smtClean="0">
                <a:solidFill>
                  <a:srgbClr val="FF0000"/>
                </a:solidFill>
              </a:rPr>
              <a:t>, also 6 </a:t>
            </a:r>
            <a:r>
              <a:rPr lang="de-DE" sz="2000" dirty="0" err="1" smtClean="0">
                <a:solidFill>
                  <a:srgbClr val="FF0000"/>
                </a:solidFill>
              </a:rPr>
              <a:t>Geopolitical</a:t>
            </a:r>
            <a:r>
              <a:rPr lang="de-DE" sz="2000" dirty="0" smtClean="0">
                <a:solidFill>
                  <a:srgbClr val="FF0000"/>
                </a:solidFill>
              </a:rPr>
              <a:t> Topics)</a:t>
            </a:r>
            <a:r>
              <a:rPr lang="de-DE" sz="2000" dirty="0" smtClean="0"/>
              <a:t>  </a:t>
            </a:r>
          </a:p>
          <a:p>
            <a:pPr marL="0" indent="0">
              <a:buNone/>
            </a:pPr>
            <a:r>
              <a:rPr lang="de-DE" sz="2000" dirty="0" smtClean="0"/>
              <a:t>TA 10: </a:t>
            </a:r>
            <a:r>
              <a:rPr lang="de-DE" sz="2000" dirty="0" err="1" smtClean="0"/>
              <a:t>Describing</a:t>
            </a:r>
            <a:r>
              <a:rPr lang="de-DE" sz="2000" dirty="0" smtClean="0"/>
              <a:t> Places, </a:t>
            </a:r>
            <a:r>
              <a:rPr lang="de-DE" sz="2000" dirty="0" err="1" smtClean="0"/>
              <a:t>Giving</a:t>
            </a:r>
            <a:r>
              <a:rPr lang="de-DE" sz="2000" dirty="0" smtClean="0"/>
              <a:t> </a:t>
            </a:r>
            <a:r>
              <a:rPr lang="de-DE" sz="2000" dirty="0" err="1" smtClean="0"/>
              <a:t>Directions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(New TA: 1 Routine, </a:t>
            </a:r>
            <a:r>
              <a:rPr lang="de-DE" sz="2000" dirty="0">
                <a:solidFill>
                  <a:srgbClr val="FF0000"/>
                </a:solidFill>
              </a:rPr>
              <a:t>3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Workplace</a:t>
            </a:r>
            <a:r>
              <a:rPr lang="de-DE" sz="2000" dirty="0" smtClean="0">
                <a:solidFill>
                  <a:srgbClr val="FF0000"/>
                </a:solidFill>
              </a:rPr>
              <a:t>)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36550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de-DE" sz="2800" b="1" dirty="0" err="1">
                <a:solidFill>
                  <a:srgbClr val="00009E"/>
                </a:solidFill>
              </a:rPr>
              <a:t>Comparison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of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old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and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new</a:t>
            </a:r>
            <a:r>
              <a:rPr lang="de-DE" sz="2800" b="1" dirty="0">
                <a:solidFill>
                  <a:srgbClr val="00009E"/>
                </a:solidFill>
              </a:rPr>
              <a:t> Topic Areas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21744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Level 2</a:t>
            </a:r>
          </a:p>
          <a:p>
            <a:pPr marL="0" indent="0">
              <a:buNone/>
            </a:pPr>
            <a:r>
              <a:rPr lang="de-DE" sz="1900" dirty="0" smtClean="0"/>
              <a:t>TA 1: Training </a:t>
            </a:r>
            <a:r>
              <a:rPr lang="de-DE" sz="1900" dirty="0" err="1" smtClean="0"/>
              <a:t>and</a:t>
            </a:r>
            <a:r>
              <a:rPr lang="de-DE" sz="1900" dirty="0" smtClean="0"/>
              <a:t> Education, Job </a:t>
            </a:r>
            <a:r>
              <a:rPr lang="de-DE" sz="1900" dirty="0" smtClean="0">
                <a:solidFill>
                  <a:srgbClr val="FF0000"/>
                </a:solidFill>
              </a:rPr>
              <a:t>(New TA: 1 Education </a:t>
            </a:r>
            <a:r>
              <a:rPr lang="de-DE" sz="1900" dirty="0" err="1" smtClean="0">
                <a:solidFill>
                  <a:srgbClr val="FF0000"/>
                </a:solidFill>
              </a:rPr>
              <a:t>and</a:t>
            </a:r>
            <a:r>
              <a:rPr lang="de-DE" sz="1900" dirty="0" smtClean="0">
                <a:solidFill>
                  <a:srgbClr val="FF0000"/>
                </a:solidFill>
              </a:rPr>
              <a:t> Training, 4 Professional Tasks)</a:t>
            </a:r>
            <a:endParaRPr lang="de-DE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900" dirty="0" smtClean="0"/>
              <a:t>TA 2: </a:t>
            </a:r>
            <a:r>
              <a:rPr lang="de-DE" sz="1900" dirty="0" err="1" smtClean="0"/>
              <a:t>Accommodation</a:t>
            </a:r>
            <a:r>
              <a:rPr lang="de-DE" sz="1900" dirty="0" smtClean="0"/>
              <a:t> </a:t>
            </a:r>
            <a:r>
              <a:rPr lang="de-DE" sz="1900" dirty="0" smtClean="0">
                <a:solidFill>
                  <a:srgbClr val="FF0000"/>
                </a:solidFill>
              </a:rPr>
              <a:t>(New TA: 1 Personal, 3 </a:t>
            </a:r>
            <a:r>
              <a:rPr lang="de-DE" sz="1900" dirty="0" err="1" smtClean="0">
                <a:solidFill>
                  <a:srgbClr val="FF0000"/>
                </a:solidFill>
              </a:rPr>
              <a:t>Workplace</a:t>
            </a:r>
            <a:r>
              <a:rPr lang="de-DE" sz="1900" dirty="0" smtClean="0">
                <a:solidFill>
                  <a:srgbClr val="FF0000"/>
                </a:solidFill>
              </a:rPr>
              <a:t>)</a:t>
            </a: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TA 3: </a:t>
            </a:r>
            <a:r>
              <a:rPr lang="de-DE" sz="1900" dirty="0" err="1" smtClean="0"/>
              <a:t>Leisure</a:t>
            </a:r>
            <a:r>
              <a:rPr lang="de-DE" sz="1900" dirty="0" smtClean="0"/>
              <a:t> time </a:t>
            </a:r>
            <a:r>
              <a:rPr lang="de-DE" sz="1900" dirty="0" err="1" smtClean="0"/>
              <a:t>activities</a:t>
            </a:r>
            <a:r>
              <a:rPr lang="de-DE" sz="1900" dirty="0" smtClean="0"/>
              <a:t> </a:t>
            </a:r>
            <a:r>
              <a:rPr lang="de-DE" sz="1900" dirty="0" smtClean="0">
                <a:solidFill>
                  <a:srgbClr val="FF0000"/>
                </a:solidFill>
              </a:rPr>
              <a:t>(New TA: 1 Personal </a:t>
            </a:r>
            <a:r>
              <a:rPr lang="de-DE" sz="1900" dirty="0">
                <a:solidFill>
                  <a:srgbClr val="FF0000"/>
                </a:solidFill>
              </a:rPr>
              <a:t>und </a:t>
            </a:r>
            <a:r>
              <a:rPr lang="de-DE" sz="1900" dirty="0" smtClean="0">
                <a:solidFill>
                  <a:srgbClr val="FF0000"/>
                </a:solidFill>
              </a:rPr>
              <a:t>Routine)</a:t>
            </a: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TA 4: Transport </a:t>
            </a:r>
            <a:r>
              <a:rPr lang="de-DE" sz="1900" dirty="0" smtClean="0">
                <a:solidFill>
                  <a:srgbClr val="FF0000"/>
                </a:solidFill>
              </a:rPr>
              <a:t>(New TA: 1 Routine)</a:t>
            </a: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TA 5: </a:t>
            </a:r>
            <a:r>
              <a:rPr lang="de-DE" sz="1900" dirty="0" err="1" smtClean="0"/>
              <a:t>Vacation</a:t>
            </a:r>
            <a:r>
              <a:rPr lang="de-DE" sz="1900" dirty="0" smtClean="0"/>
              <a:t>, </a:t>
            </a:r>
            <a:r>
              <a:rPr lang="de-DE" sz="1900" dirty="0" err="1" smtClean="0"/>
              <a:t>travel</a:t>
            </a:r>
            <a:r>
              <a:rPr lang="de-DE" sz="1900" dirty="0" smtClean="0"/>
              <a:t>, </a:t>
            </a:r>
            <a:r>
              <a:rPr lang="de-DE" sz="1900" dirty="0" err="1" smtClean="0"/>
              <a:t>tourism</a:t>
            </a:r>
            <a:r>
              <a:rPr lang="de-DE" sz="1900" dirty="0" smtClean="0"/>
              <a:t> </a:t>
            </a:r>
            <a:r>
              <a:rPr lang="de-DE" sz="1900" dirty="0" smtClean="0">
                <a:solidFill>
                  <a:srgbClr val="FF0000"/>
                </a:solidFill>
              </a:rPr>
              <a:t>(New TA: 1 Personal)</a:t>
            </a: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TA 6: Description </a:t>
            </a:r>
            <a:r>
              <a:rPr lang="de-DE" sz="1900" dirty="0" err="1" smtClean="0"/>
              <a:t>of</a:t>
            </a:r>
            <a:r>
              <a:rPr lang="de-DE" sz="1900" dirty="0" smtClean="0"/>
              <a:t> </a:t>
            </a:r>
            <a:r>
              <a:rPr lang="de-DE" sz="1900" dirty="0" err="1" smtClean="0"/>
              <a:t>places</a:t>
            </a:r>
            <a:r>
              <a:rPr lang="de-DE" sz="1900" dirty="0" smtClean="0"/>
              <a:t> </a:t>
            </a:r>
            <a:r>
              <a:rPr lang="de-DE" sz="1900" dirty="0" err="1" smtClean="0"/>
              <a:t>and</a:t>
            </a:r>
            <a:r>
              <a:rPr lang="de-DE" sz="1900" dirty="0" smtClean="0"/>
              <a:t> </a:t>
            </a:r>
            <a:r>
              <a:rPr lang="de-DE" sz="1900" dirty="0" err="1" smtClean="0"/>
              <a:t>installations</a:t>
            </a:r>
            <a:r>
              <a:rPr lang="de-DE" sz="1900" dirty="0" smtClean="0"/>
              <a:t> </a:t>
            </a:r>
            <a:r>
              <a:rPr lang="de-DE" sz="1900" dirty="0" smtClean="0">
                <a:solidFill>
                  <a:srgbClr val="FF0000"/>
                </a:solidFill>
              </a:rPr>
              <a:t>(New TA: 1 Routine,                                                     2 </a:t>
            </a:r>
            <a:r>
              <a:rPr lang="de-DE" sz="1900" dirty="0" err="1" smtClean="0">
                <a:solidFill>
                  <a:srgbClr val="FF0000"/>
                </a:solidFill>
              </a:rPr>
              <a:t>Workplace</a:t>
            </a:r>
            <a:r>
              <a:rPr lang="de-DE" sz="19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de-DE" sz="1900" dirty="0" smtClean="0"/>
              <a:t>TA 7: Sports </a:t>
            </a:r>
            <a:r>
              <a:rPr lang="de-DE" sz="1900" dirty="0" smtClean="0">
                <a:solidFill>
                  <a:srgbClr val="FF0000"/>
                </a:solidFill>
              </a:rPr>
              <a:t>(New TA: 1 Personal und Routine)</a:t>
            </a: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TA 8: </a:t>
            </a:r>
            <a:r>
              <a:rPr lang="de-DE" sz="1900" dirty="0" err="1" smtClean="0"/>
              <a:t>Health</a:t>
            </a:r>
            <a:r>
              <a:rPr lang="de-DE" sz="1900" dirty="0" smtClean="0"/>
              <a:t> </a:t>
            </a:r>
            <a:r>
              <a:rPr lang="de-DE" sz="1900" dirty="0" err="1" smtClean="0"/>
              <a:t>and</a:t>
            </a:r>
            <a:r>
              <a:rPr lang="de-DE" sz="1900" dirty="0" smtClean="0"/>
              <a:t> </a:t>
            </a:r>
            <a:r>
              <a:rPr lang="de-DE" sz="1900" dirty="0" err="1" smtClean="0"/>
              <a:t>environment</a:t>
            </a:r>
            <a:r>
              <a:rPr lang="de-DE" sz="1900" dirty="0" smtClean="0"/>
              <a:t>  </a:t>
            </a:r>
            <a:r>
              <a:rPr lang="de-DE" sz="1900" dirty="0" smtClean="0">
                <a:solidFill>
                  <a:srgbClr val="FF0000"/>
                </a:solidFill>
              </a:rPr>
              <a:t>(New TA: 1 Personal u. Routine,                    3 </a:t>
            </a:r>
            <a:r>
              <a:rPr lang="de-DE" sz="1900" dirty="0" err="1" smtClean="0">
                <a:solidFill>
                  <a:srgbClr val="FF0000"/>
                </a:solidFill>
              </a:rPr>
              <a:t>Workplace</a:t>
            </a:r>
            <a:r>
              <a:rPr lang="de-DE" sz="1900" dirty="0" smtClean="0">
                <a:solidFill>
                  <a:srgbClr val="FF0000"/>
                </a:solidFill>
              </a:rPr>
              <a:t>, also TAs 5 &amp; 6)                                                                                  </a:t>
            </a:r>
            <a:endParaRPr lang="de-DE" sz="1900" dirty="0"/>
          </a:p>
          <a:p>
            <a:pPr marL="0" indent="0">
              <a:buNone/>
            </a:pPr>
            <a:r>
              <a:rPr lang="de-DE" sz="1900" dirty="0" smtClean="0"/>
              <a:t>TA 9: Regional Studies </a:t>
            </a:r>
            <a:r>
              <a:rPr lang="de-DE" sz="1900" dirty="0" smtClean="0">
                <a:solidFill>
                  <a:srgbClr val="FF0000"/>
                </a:solidFill>
              </a:rPr>
              <a:t>(New TA: </a:t>
            </a:r>
            <a:r>
              <a:rPr lang="de-DE" sz="1900" dirty="0">
                <a:solidFill>
                  <a:srgbClr val="FF0000"/>
                </a:solidFill>
              </a:rPr>
              <a:t>1</a:t>
            </a:r>
            <a:r>
              <a:rPr lang="de-DE" sz="1900" dirty="0" smtClean="0">
                <a:solidFill>
                  <a:srgbClr val="FF0000"/>
                </a:solidFill>
              </a:rPr>
              <a:t> Routine, 6 </a:t>
            </a:r>
            <a:r>
              <a:rPr lang="de-DE" sz="1900" dirty="0" err="1" smtClean="0">
                <a:solidFill>
                  <a:srgbClr val="FF0000"/>
                </a:solidFill>
              </a:rPr>
              <a:t>Social</a:t>
            </a:r>
            <a:r>
              <a:rPr lang="de-DE" sz="1900" dirty="0" smtClean="0">
                <a:solidFill>
                  <a:srgbClr val="FF0000"/>
                </a:solidFill>
              </a:rPr>
              <a:t>, </a:t>
            </a:r>
            <a:r>
              <a:rPr lang="de-DE" sz="1900" dirty="0" err="1" smtClean="0">
                <a:solidFill>
                  <a:srgbClr val="FF0000"/>
                </a:solidFill>
              </a:rPr>
              <a:t>Intercultural</a:t>
            </a:r>
            <a:r>
              <a:rPr lang="de-DE" sz="1900" dirty="0" smtClean="0">
                <a:solidFill>
                  <a:srgbClr val="FF0000"/>
                </a:solidFill>
              </a:rPr>
              <a:t> </a:t>
            </a:r>
            <a:r>
              <a:rPr lang="de-DE" sz="1900" dirty="0" err="1" smtClean="0">
                <a:solidFill>
                  <a:srgbClr val="FF0000"/>
                </a:solidFill>
              </a:rPr>
              <a:t>and</a:t>
            </a:r>
            <a:r>
              <a:rPr lang="de-DE" sz="1900" dirty="0" smtClean="0">
                <a:solidFill>
                  <a:srgbClr val="FF0000"/>
                </a:solidFill>
              </a:rPr>
              <a:t> </a:t>
            </a:r>
            <a:r>
              <a:rPr lang="de-DE" sz="1900" dirty="0" err="1" smtClean="0">
                <a:solidFill>
                  <a:srgbClr val="FF0000"/>
                </a:solidFill>
              </a:rPr>
              <a:t>Geopolitical</a:t>
            </a:r>
            <a:r>
              <a:rPr lang="de-DE" sz="1900" dirty="0" smtClean="0">
                <a:solidFill>
                  <a:srgbClr val="FF0000"/>
                </a:solidFill>
              </a:rPr>
              <a:t>)  </a:t>
            </a:r>
          </a:p>
          <a:p>
            <a:pPr marL="0" indent="0">
              <a:buNone/>
            </a:pPr>
            <a:r>
              <a:rPr lang="de-DE" sz="1900" dirty="0" smtClean="0"/>
              <a:t>TA 10: General </a:t>
            </a:r>
            <a:r>
              <a:rPr lang="de-DE" sz="1900" dirty="0" err="1" smtClean="0"/>
              <a:t>military</a:t>
            </a:r>
            <a:r>
              <a:rPr lang="de-DE" sz="1900" dirty="0" smtClean="0"/>
              <a:t> </a:t>
            </a:r>
            <a:r>
              <a:rPr lang="de-DE" sz="1900" dirty="0" err="1" smtClean="0"/>
              <a:t>issues</a:t>
            </a:r>
            <a:r>
              <a:rPr lang="de-DE" sz="1900" dirty="0" smtClean="0"/>
              <a:t> (</a:t>
            </a:r>
            <a:r>
              <a:rPr lang="de-DE" sz="1900" dirty="0" smtClean="0">
                <a:solidFill>
                  <a:srgbClr val="FF0000"/>
                </a:solidFill>
              </a:rPr>
              <a:t>New TA: 2 Training </a:t>
            </a:r>
            <a:r>
              <a:rPr lang="de-DE" sz="1900" dirty="0" err="1" smtClean="0">
                <a:solidFill>
                  <a:srgbClr val="FF0000"/>
                </a:solidFill>
              </a:rPr>
              <a:t>and</a:t>
            </a:r>
            <a:r>
              <a:rPr lang="de-DE" sz="1900" dirty="0" smtClean="0">
                <a:solidFill>
                  <a:srgbClr val="FF0000"/>
                </a:solidFill>
              </a:rPr>
              <a:t> Education, 3  </a:t>
            </a:r>
            <a:r>
              <a:rPr lang="de-DE" sz="1900" dirty="0" err="1" smtClean="0">
                <a:solidFill>
                  <a:srgbClr val="FF0000"/>
                </a:solidFill>
              </a:rPr>
              <a:t>Workplace</a:t>
            </a:r>
            <a:r>
              <a:rPr lang="de-DE" sz="1900" dirty="0" smtClean="0">
                <a:solidFill>
                  <a:srgbClr val="FF0000"/>
                </a:solidFill>
              </a:rPr>
              <a:t>, 4 Professional Tasks, 5 Wider Professional Environment</a:t>
            </a:r>
            <a:r>
              <a:rPr lang="de-DE" sz="2000" dirty="0" smtClean="0">
                <a:solidFill>
                  <a:srgbClr val="FF0000"/>
                </a:solidFill>
              </a:rPr>
              <a:t>)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                                       </a:t>
            </a:r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920861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de-DE" sz="2800" b="1" dirty="0" err="1">
                <a:solidFill>
                  <a:srgbClr val="00009E"/>
                </a:solidFill>
              </a:rPr>
              <a:t>Comparison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of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old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and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new</a:t>
            </a:r>
            <a:r>
              <a:rPr lang="de-DE" sz="2800" b="1" dirty="0">
                <a:solidFill>
                  <a:srgbClr val="00009E"/>
                </a:solidFill>
              </a:rPr>
              <a:t> Topic Areas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smtClean="0"/>
              <a:t>Former TA Levels 3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4:</a:t>
            </a:r>
          </a:p>
          <a:p>
            <a:pPr marL="0" indent="0">
              <a:buNone/>
            </a:pPr>
            <a:r>
              <a:rPr lang="de-DE" sz="2800" dirty="0" smtClean="0"/>
              <a:t>TA 1: Education </a:t>
            </a:r>
            <a:r>
              <a:rPr lang="de-DE" sz="2800" dirty="0" err="1" smtClean="0"/>
              <a:t>and</a:t>
            </a:r>
            <a:r>
              <a:rPr lang="de-DE" sz="2800" dirty="0" smtClean="0"/>
              <a:t> Society</a:t>
            </a:r>
          </a:p>
          <a:p>
            <a:pPr marL="0" indent="0">
              <a:buNone/>
            </a:pPr>
            <a:r>
              <a:rPr lang="de-DE" sz="2800" dirty="0" smtClean="0"/>
              <a:t>TA 2: Public Administration </a:t>
            </a:r>
            <a:r>
              <a:rPr lang="de-DE" sz="2800" dirty="0" err="1" smtClean="0"/>
              <a:t>and</a:t>
            </a:r>
            <a:r>
              <a:rPr lang="de-DE" sz="2800" dirty="0" smtClean="0"/>
              <a:t> Law</a:t>
            </a:r>
          </a:p>
          <a:p>
            <a:pPr marL="0" indent="0">
              <a:buNone/>
            </a:pPr>
            <a:r>
              <a:rPr lang="de-DE" sz="2800" dirty="0" smtClean="0"/>
              <a:t>TA 3: Politics </a:t>
            </a:r>
            <a:r>
              <a:rPr lang="de-DE" sz="2800" dirty="0" err="1" smtClean="0"/>
              <a:t>and</a:t>
            </a:r>
            <a:r>
              <a:rPr lang="de-DE" sz="2800" dirty="0" smtClean="0"/>
              <a:t> Economics</a:t>
            </a:r>
          </a:p>
          <a:p>
            <a:pPr marL="0" indent="0">
              <a:buNone/>
            </a:pPr>
            <a:r>
              <a:rPr lang="de-DE" sz="2800" dirty="0" smtClean="0"/>
              <a:t>TA 4: Culture </a:t>
            </a:r>
            <a:r>
              <a:rPr lang="de-DE" sz="2800" dirty="0" err="1" smtClean="0"/>
              <a:t>and</a:t>
            </a:r>
            <a:r>
              <a:rPr lang="de-DE" sz="2800" dirty="0" smtClean="0"/>
              <a:t> Communication</a:t>
            </a:r>
          </a:p>
          <a:p>
            <a:pPr marL="0" indent="0">
              <a:buNone/>
            </a:pPr>
            <a:r>
              <a:rPr lang="de-DE" sz="2800" dirty="0" smtClean="0"/>
              <a:t>TA 5: Science </a:t>
            </a:r>
            <a:r>
              <a:rPr lang="de-DE" sz="2800" dirty="0" err="1" smtClean="0"/>
              <a:t>and</a:t>
            </a:r>
            <a:r>
              <a:rPr lang="de-DE" sz="2800" dirty="0" smtClean="0"/>
              <a:t> Technology</a:t>
            </a:r>
          </a:p>
          <a:p>
            <a:pPr marL="0" indent="0">
              <a:buNone/>
            </a:pPr>
            <a:r>
              <a:rPr lang="de-DE" sz="2800" b="1" dirty="0" smtClean="0"/>
              <a:t>New TA: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TA5: Wider Professional Environment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TA6: </a:t>
            </a:r>
            <a:r>
              <a:rPr lang="de-DE" sz="2800" dirty="0" err="1" smtClean="0">
                <a:solidFill>
                  <a:srgbClr val="FF0000"/>
                </a:solidFill>
              </a:rPr>
              <a:t>Social</a:t>
            </a:r>
            <a:r>
              <a:rPr lang="de-DE" sz="2800" dirty="0" smtClean="0">
                <a:solidFill>
                  <a:srgbClr val="FF0000"/>
                </a:solidFill>
              </a:rPr>
              <a:t>, </a:t>
            </a:r>
            <a:r>
              <a:rPr lang="de-DE" sz="2800" dirty="0" err="1" smtClean="0">
                <a:solidFill>
                  <a:srgbClr val="FF0000"/>
                </a:solidFill>
              </a:rPr>
              <a:t>Intercultural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and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Geopolitical</a:t>
            </a:r>
            <a:r>
              <a:rPr lang="de-DE" sz="2800" dirty="0" smtClean="0">
                <a:solidFill>
                  <a:srgbClr val="FF0000"/>
                </a:solidFill>
              </a:rPr>
              <a:t> Topics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43583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de-DE" sz="2800" b="1" dirty="0" err="1">
                <a:solidFill>
                  <a:srgbClr val="00009E"/>
                </a:solidFill>
              </a:rPr>
              <a:t>Weighting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>
                <a:solidFill>
                  <a:srgbClr val="00009E"/>
                </a:solidFill>
              </a:rPr>
              <a:t>of</a:t>
            </a:r>
            <a:r>
              <a:rPr lang="de-DE" sz="2800" b="1" dirty="0">
                <a:solidFill>
                  <a:srgbClr val="00009E"/>
                </a:solidFill>
              </a:rPr>
              <a:t> Topic Areas</a:t>
            </a:r>
            <a:br>
              <a:rPr lang="de-DE" sz="2800" b="1" dirty="0">
                <a:solidFill>
                  <a:srgbClr val="00009E"/>
                </a:solidFill>
              </a:rPr>
            </a:br>
            <a:r>
              <a:rPr lang="de-DE" sz="2800" b="1" dirty="0" smtClean="0">
                <a:solidFill>
                  <a:srgbClr val="00009E"/>
                </a:solidFill>
              </a:rPr>
              <a:t>(</a:t>
            </a:r>
            <a:r>
              <a:rPr lang="de-DE" sz="2800" b="1" dirty="0" err="1" smtClean="0">
                <a:solidFill>
                  <a:srgbClr val="00009E"/>
                </a:solidFill>
              </a:rPr>
              <a:t>Lower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Proficiency</a:t>
            </a:r>
            <a:r>
              <a:rPr lang="de-DE" sz="2800" b="1" dirty="0" smtClean="0">
                <a:solidFill>
                  <a:srgbClr val="00009E"/>
                </a:solidFill>
              </a:rPr>
              <a:t> Levels)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45745" y="2129242"/>
            <a:ext cx="10724922" cy="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586391"/>
              </p:ext>
            </p:extLst>
          </p:nvPr>
        </p:nvGraphicFramePr>
        <p:xfrm>
          <a:off x="1475656" y="1340768"/>
          <a:ext cx="6408712" cy="487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Folie" r:id="rId3" imgW="1554634" imgH="1165826" progId="PowerPoint.Slide.8">
                  <p:embed/>
                </p:oleObj>
              </mc:Choice>
              <mc:Fallback>
                <p:oleObj name="Folie" r:id="rId3" imgW="1554634" imgH="1165826" progId="PowerPoint.Slide.8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340768"/>
                        <a:ext cx="6408712" cy="4878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18902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00009E"/>
                </a:solidFill>
              </a:rPr>
              <a:t>What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are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we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going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to</a:t>
            </a:r>
            <a:r>
              <a:rPr lang="de-DE" sz="2800" b="1" dirty="0" smtClean="0">
                <a:solidFill>
                  <a:srgbClr val="00009E"/>
                </a:solidFill>
              </a:rPr>
              <a:t> talk </a:t>
            </a:r>
            <a:r>
              <a:rPr lang="de-DE" sz="2800" b="1" dirty="0" err="1" smtClean="0">
                <a:solidFill>
                  <a:srgbClr val="00009E"/>
                </a:solidFill>
              </a:rPr>
              <a:t>about</a:t>
            </a:r>
            <a:r>
              <a:rPr lang="de-DE" sz="2800" b="1" dirty="0" smtClean="0">
                <a:solidFill>
                  <a:srgbClr val="00009E"/>
                </a:solidFill>
              </a:rPr>
              <a:t>…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When setting proficiency targets for teaching, one of the major “</a:t>
            </a:r>
            <a:r>
              <a:rPr lang="en-US" dirty="0" err="1" smtClean="0"/>
              <a:t>whats</a:t>
            </a:r>
            <a:r>
              <a:rPr lang="en-US" dirty="0" smtClean="0"/>
              <a:t>” is what Topic Areas are to be covered: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“What are we going to talk about?”</a:t>
            </a:r>
          </a:p>
          <a:p>
            <a:r>
              <a:rPr lang="en-US" dirty="0" smtClean="0"/>
              <a:t>“What are we going to write about?”</a:t>
            </a:r>
          </a:p>
          <a:p>
            <a:r>
              <a:rPr lang="en-US" dirty="0" smtClean="0"/>
              <a:t>“What are we going to read about?”</a:t>
            </a:r>
          </a:p>
          <a:p>
            <a:r>
              <a:rPr lang="en-US" dirty="0" smtClean="0"/>
              <a:t>“What are we going to listen about?”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00009E"/>
                </a:solidFill>
              </a:rPr>
              <a:t>Weighting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of</a:t>
            </a:r>
            <a:r>
              <a:rPr lang="de-DE" sz="2800" b="1" dirty="0" smtClean="0">
                <a:solidFill>
                  <a:srgbClr val="00009E"/>
                </a:solidFill>
              </a:rPr>
              <a:t> Topic Areas</a:t>
            </a:r>
            <a:br>
              <a:rPr lang="de-DE" sz="2800" b="1" dirty="0" smtClean="0">
                <a:solidFill>
                  <a:srgbClr val="00009E"/>
                </a:solidFill>
              </a:rPr>
            </a:br>
            <a:r>
              <a:rPr lang="de-DE" sz="2800" b="1" dirty="0" smtClean="0">
                <a:solidFill>
                  <a:srgbClr val="00009E"/>
                </a:solidFill>
              </a:rPr>
              <a:t>(More </a:t>
            </a:r>
            <a:r>
              <a:rPr lang="de-DE" sz="2800" b="1" dirty="0" err="1" smtClean="0">
                <a:solidFill>
                  <a:srgbClr val="00009E"/>
                </a:solidFill>
              </a:rPr>
              <a:t>advanced</a:t>
            </a:r>
            <a:r>
              <a:rPr lang="de-DE" sz="2800" b="1" dirty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proficiency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levels</a:t>
            </a:r>
            <a:r>
              <a:rPr lang="de-DE" sz="2800" b="1" dirty="0" smtClean="0">
                <a:solidFill>
                  <a:srgbClr val="00009E"/>
                </a:solidFill>
              </a:rPr>
              <a:t>)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45745" y="2129242"/>
            <a:ext cx="10724922" cy="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83437"/>
              </p:ext>
            </p:extLst>
          </p:nvPr>
        </p:nvGraphicFramePr>
        <p:xfrm>
          <a:off x="1331640" y="1374555"/>
          <a:ext cx="7056784" cy="536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Folie" r:id="rId3" imgW="1145954" imgH="859635" progId="PowerPoint.Slide.8">
                  <p:embed/>
                </p:oleObj>
              </mc:Choice>
              <mc:Fallback>
                <p:oleObj name="Folie" r:id="rId3" imgW="1145954" imgH="859635" progId="PowerPoint.Slid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74555"/>
                        <a:ext cx="7056784" cy="5366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716562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err="1" smtClean="0">
                <a:solidFill>
                  <a:srgbClr val="00009E"/>
                </a:solidFill>
              </a:rPr>
              <a:t>Reinventing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the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wheel</a:t>
            </a:r>
            <a:r>
              <a:rPr lang="de-DE" sz="2800" b="1" dirty="0" smtClean="0">
                <a:solidFill>
                  <a:srgbClr val="00009E"/>
                </a:solidFill>
              </a:rPr>
              <a:t>?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0256"/>
            <a:ext cx="609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74259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00009E"/>
                </a:solidFill>
              </a:rPr>
              <a:t>No</a:t>
            </a:r>
            <a:r>
              <a:rPr lang="de-DE" sz="2800" b="1" dirty="0" smtClean="0">
                <a:solidFill>
                  <a:srgbClr val="00009E"/>
                </a:solidFill>
              </a:rPr>
              <a:t>, just </a:t>
            </a:r>
            <a:r>
              <a:rPr lang="de-DE" sz="2800" b="1" dirty="0" err="1" smtClean="0">
                <a:solidFill>
                  <a:srgbClr val="00009E"/>
                </a:solidFill>
              </a:rPr>
              <a:t>adapting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it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to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meet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new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challenges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4" y="1412875"/>
            <a:ext cx="7069932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14550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73138" y="1125538"/>
          <a:ext cx="7199312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HOTO-PAINT" r:id="rId4" imgW="11428571" imgH="7619048" progId="">
                  <p:embed/>
                </p:oleObj>
              </mc:Choice>
              <mc:Fallback>
                <p:oleObj name="PHOTO-PAINT" r:id="rId4" imgW="11428571" imgH="7619048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125538"/>
                        <a:ext cx="7199312" cy="479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671638" y="1216025"/>
            <a:ext cx="2468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>
              <a:cs typeface="Times New Roman" pitchFamily="18" charset="0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476375" y="1330325"/>
            <a:ext cx="3527425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da-DK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Mange tak </a:t>
            </a:r>
            <a:r>
              <a:rPr lang="da-DK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for j</a:t>
            </a:r>
            <a:r>
              <a:rPr lang="da-DK" sz="2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eres </a:t>
            </a:r>
            <a:r>
              <a:rPr lang="da-DK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opmærksomhed</a:t>
            </a:r>
            <a:r>
              <a:rPr lang="de-DE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!</a:t>
            </a:r>
            <a:endParaRPr lang="de-DE" sz="2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1403350" y="2500313"/>
            <a:ext cx="417671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00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www.bundessprachenamt.de</a:t>
            </a:r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 flipV="1">
            <a:off x="3348038" y="5189538"/>
            <a:ext cx="15827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 flipV="1">
            <a:off x="5540375" y="5173663"/>
            <a:ext cx="111125" cy="74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FE8B10-3A2C-4071-8242-ABE5A5C39016}" type="slidenum">
              <a:rPr lang="de-DE" altLang="de-DE" sz="1400" smtClean="0"/>
              <a:pPr eaLnBrk="1" hangingPunct="1"/>
              <a:t>23</a:t>
            </a:fld>
            <a:endParaRPr lang="de-DE" altLang="de-DE" sz="1400" smtClean="0"/>
          </a:p>
        </p:txBody>
      </p:sp>
      <p:sp>
        <p:nvSpPr>
          <p:cNvPr id="20489" name="Rechteck 1"/>
          <p:cNvSpPr>
            <a:spLocks noChangeArrowheads="1"/>
          </p:cNvSpPr>
          <p:nvPr/>
        </p:nvSpPr>
        <p:spPr bwMode="auto">
          <a:xfrm>
            <a:off x="8388350" y="6453188"/>
            <a:ext cx="287338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3504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9E"/>
                </a:solidFill>
              </a:rPr>
              <a:t>Are </a:t>
            </a:r>
            <a:r>
              <a:rPr lang="de-DE" sz="2800" b="1" dirty="0" err="1" smtClean="0">
                <a:solidFill>
                  <a:srgbClr val="00009E"/>
                </a:solidFill>
              </a:rPr>
              <a:t>you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strike="sngStrike" dirty="0" err="1" smtClean="0">
                <a:solidFill>
                  <a:srgbClr val="00009E"/>
                </a:solidFill>
              </a:rPr>
              <a:t>experienced</a:t>
            </a:r>
            <a:r>
              <a:rPr lang="de-DE" sz="2800" b="1" strike="sngStrike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competent</a:t>
            </a:r>
            <a:r>
              <a:rPr lang="de-DE" sz="2800" b="1" dirty="0" smtClean="0">
                <a:solidFill>
                  <a:srgbClr val="00009E"/>
                </a:solidFill>
              </a:rPr>
              <a:t>?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13288"/>
          </a:xfrm>
        </p:spPr>
        <p:txBody>
          <a:bodyPr/>
          <a:lstStyle/>
          <a:p>
            <a:r>
              <a:rPr lang="en-US" sz="2800" dirty="0"/>
              <a:t>Hey, we’ve been doing this for </a:t>
            </a:r>
            <a:r>
              <a:rPr lang="en-US" sz="2800" dirty="0" smtClean="0"/>
              <a:t>years</a:t>
            </a:r>
            <a:r>
              <a:rPr lang="en-US" sz="2800" dirty="0"/>
              <a:t>, everybody </a:t>
            </a:r>
            <a:r>
              <a:rPr lang="en-US" sz="2800" dirty="0" smtClean="0"/>
              <a:t>know what topics need to be dealt with at each level, right?</a:t>
            </a:r>
            <a:endParaRPr lang="en-US" sz="2800" dirty="0"/>
          </a:p>
          <a:p>
            <a:r>
              <a:rPr lang="en-US" sz="2800" b="1" dirty="0" smtClean="0"/>
              <a:t>Well, not always…</a:t>
            </a:r>
            <a:endParaRPr lang="en-US" sz="2800" b="1" dirty="0"/>
          </a:p>
          <a:p>
            <a:r>
              <a:rPr lang="en-US" sz="2800" dirty="0" smtClean="0"/>
              <a:t>Teachers, curriculum developers and stakeholders still </a:t>
            </a:r>
            <a:r>
              <a:rPr lang="en-US" sz="2800" dirty="0"/>
              <a:t>need </a:t>
            </a:r>
            <a:r>
              <a:rPr lang="en-US" sz="2800" dirty="0" smtClean="0"/>
              <a:t>clarity regarding what </a:t>
            </a:r>
            <a:r>
              <a:rPr lang="en-US" sz="2800" b="1" dirty="0" smtClean="0"/>
              <a:t>language competencies</a:t>
            </a:r>
            <a:r>
              <a:rPr lang="en-US" sz="2800" dirty="0" smtClean="0"/>
              <a:t> need to be developed in military language courses.</a:t>
            </a:r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42" b="40693"/>
          <a:stretch/>
        </p:blipFill>
        <p:spPr bwMode="auto">
          <a:xfrm>
            <a:off x="6084168" y="4442009"/>
            <a:ext cx="1698558" cy="22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245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009E"/>
                </a:solidFill>
              </a:rPr>
              <a:t>Are we living in filter bubbles?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Teachers: </a:t>
            </a:r>
            <a:r>
              <a:rPr lang="en-US" dirty="0" smtClean="0"/>
              <a:t>Topics and Points of Grammar as handholds/ What </a:t>
            </a:r>
            <a:r>
              <a:rPr lang="en-US" dirty="0"/>
              <a:t>topic are you doing this week? / </a:t>
            </a:r>
            <a:r>
              <a:rPr lang="en-US" dirty="0" smtClean="0"/>
              <a:t>That’s </a:t>
            </a:r>
            <a:r>
              <a:rPr lang="en-US" dirty="0"/>
              <a:t>Level </a:t>
            </a:r>
            <a:r>
              <a:rPr lang="en-US" dirty="0" smtClean="0"/>
              <a:t>2 material /</a:t>
            </a:r>
            <a:r>
              <a:rPr lang="en-US" b="1" dirty="0" smtClean="0"/>
              <a:t>Competence</a:t>
            </a:r>
            <a:r>
              <a:rPr lang="en-US" b="1" dirty="0"/>
              <a:t>! </a:t>
            </a:r>
          </a:p>
          <a:p>
            <a:r>
              <a:rPr lang="en-US" b="1" dirty="0" smtClean="0"/>
              <a:t>Stakeholders</a:t>
            </a:r>
            <a:r>
              <a:rPr lang="en-US" b="1" dirty="0"/>
              <a:t>: </a:t>
            </a:r>
            <a:r>
              <a:rPr lang="en-US" dirty="0" smtClean="0"/>
              <a:t>Sending </a:t>
            </a:r>
            <a:r>
              <a:rPr lang="en-US" dirty="0"/>
              <a:t>level 3 graduates to a level 2 </a:t>
            </a:r>
            <a:r>
              <a:rPr lang="en-US" dirty="0" smtClean="0"/>
              <a:t>course to learn level 2 job skills </a:t>
            </a:r>
            <a:r>
              <a:rPr lang="en-US"/>
              <a:t>/ </a:t>
            </a:r>
            <a:r>
              <a:rPr lang="en-US" smtClean="0"/>
              <a:t>Relevance! / </a:t>
            </a:r>
            <a:r>
              <a:rPr lang="en-US" dirty="0" smtClean="0"/>
              <a:t>No </a:t>
            </a:r>
            <a:r>
              <a:rPr lang="en-US" dirty="0"/>
              <a:t>Shakespeare! / </a:t>
            </a:r>
            <a:r>
              <a:rPr lang="en-US" b="1" dirty="0"/>
              <a:t>Competence!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15970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96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err="1" smtClean="0">
                <a:solidFill>
                  <a:srgbClr val="00009E"/>
                </a:solidFill>
              </a:rPr>
              <a:t>Competency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as teachers understand as “competence”? How do we develop this level of </a:t>
            </a:r>
            <a:r>
              <a:rPr lang="en-US" dirty="0" smtClean="0"/>
              <a:t>competency?</a:t>
            </a:r>
          </a:p>
          <a:p>
            <a:r>
              <a:rPr lang="en-US" dirty="0"/>
              <a:t>What do the stakeholders understand as “competence”? And what do they expect someone with this level of </a:t>
            </a:r>
            <a:r>
              <a:rPr lang="en-US" dirty="0" smtClean="0"/>
              <a:t>competency </a:t>
            </a:r>
            <a:r>
              <a:rPr lang="en-US" dirty="0"/>
              <a:t>to be able to do with the language?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41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009E"/>
                </a:solidFill>
              </a:rPr>
              <a:t>Military </a:t>
            </a:r>
            <a:r>
              <a:rPr lang="de-DE" sz="2800" b="1" dirty="0" err="1" smtClean="0">
                <a:solidFill>
                  <a:srgbClr val="00009E"/>
                </a:solidFill>
              </a:rPr>
              <a:t>definition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r>
              <a:rPr lang="de-DE" sz="2800" b="1" dirty="0" err="1" smtClean="0">
                <a:solidFill>
                  <a:srgbClr val="00009E"/>
                </a:solidFill>
              </a:rPr>
              <a:t>of</a:t>
            </a:r>
            <a:r>
              <a:rPr lang="de-DE" sz="2800" b="1" dirty="0" smtClean="0">
                <a:solidFill>
                  <a:srgbClr val="00009E"/>
                </a:solidFill>
              </a:rPr>
              <a:t> </a:t>
            </a:r>
            <a:br>
              <a:rPr lang="de-DE" sz="2800" b="1" dirty="0" smtClean="0">
                <a:solidFill>
                  <a:srgbClr val="00009E"/>
                </a:solidFill>
              </a:rPr>
            </a:br>
            <a:r>
              <a:rPr lang="en-US" sz="2800" b="1" dirty="0" smtClean="0">
                <a:solidFill>
                  <a:srgbClr val="00009E"/>
                </a:solidFill>
              </a:rPr>
              <a:t>Competence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Demonstrated </a:t>
            </a:r>
            <a:r>
              <a:rPr lang="en-US" b="1" dirty="0"/>
              <a:t>ability to successfully perform</a:t>
            </a:r>
            <a:r>
              <a:rPr lang="en-US" dirty="0"/>
              <a:t> duty with discipline and </a:t>
            </a:r>
            <a:r>
              <a:rPr lang="en-US" b="1" dirty="0"/>
              <a:t>to standard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442315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254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9E"/>
                </a:solidFill>
              </a:rPr>
              <a:t>Language </a:t>
            </a:r>
            <a:r>
              <a:rPr lang="de-DE" sz="2800" b="1" dirty="0" err="1" smtClean="0">
                <a:solidFill>
                  <a:srgbClr val="00009E"/>
                </a:solidFill>
              </a:rPr>
              <a:t>Teacher‘s</a:t>
            </a:r>
            <a:r>
              <a:rPr lang="de-DE" sz="2800" b="1" dirty="0" smtClean="0">
                <a:solidFill>
                  <a:srgbClr val="00009E"/>
                </a:solidFill>
              </a:rPr>
              <a:t> Definition </a:t>
            </a:r>
            <a:br>
              <a:rPr lang="de-DE" sz="2800" b="1" dirty="0" smtClean="0">
                <a:solidFill>
                  <a:srgbClr val="00009E"/>
                </a:solidFill>
              </a:rPr>
            </a:br>
            <a:r>
              <a:rPr lang="de-DE" sz="2800" b="1" dirty="0" err="1" smtClean="0">
                <a:solidFill>
                  <a:srgbClr val="00009E"/>
                </a:solidFill>
              </a:rPr>
              <a:t>of</a:t>
            </a:r>
            <a:r>
              <a:rPr lang="de-DE" sz="2800" b="1" dirty="0" smtClean="0">
                <a:solidFill>
                  <a:srgbClr val="00009E"/>
                </a:solidFill>
              </a:rPr>
              <a:t> Competence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/>
              <a:t>unconscious knowledge </a:t>
            </a:r>
            <a:r>
              <a:rPr lang="en-US" sz="2800" dirty="0"/>
              <a:t>of grammar that </a:t>
            </a:r>
            <a:r>
              <a:rPr lang="en-US" sz="2800" b="1" dirty="0"/>
              <a:t>allows a speaker to use and understand </a:t>
            </a:r>
            <a:r>
              <a:rPr lang="en-US" sz="2800" dirty="0"/>
              <a:t>a language</a:t>
            </a:r>
            <a:r>
              <a:rPr lang="en-US" sz="2800" dirty="0" smtClean="0"/>
              <a:t>.</a:t>
            </a:r>
          </a:p>
          <a:p>
            <a:r>
              <a:rPr lang="de-DE" sz="2800" dirty="0" smtClean="0"/>
              <a:t>The </a:t>
            </a:r>
            <a:r>
              <a:rPr lang="de-DE" sz="2800" dirty="0" err="1" smtClean="0"/>
              <a:t>speaker‘s</a:t>
            </a:r>
            <a:r>
              <a:rPr lang="de-DE" sz="2800" dirty="0" smtClean="0"/>
              <a:t> </a:t>
            </a:r>
            <a:r>
              <a:rPr lang="de-DE" sz="2800" dirty="0" err="1" smtClean="0"/>
              <a:t>level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competence</a:t>
            </a:r>
            <a:r>
              <a:rPr lang="de-DE" sz="2800" dirty="0" smtClean="0"/>
              <a:t> </a:t>
            </a:r>
            <a:r>
              <a:rPr lang="de-DE" sz="2800" dirty="0" err="1" smtClean="0"/>
              <a:t>enables</a:t>
            </a:r>
            <a:r>
              <a:rPr lang="de-DE" sz="2800" dirty="0" smtClean="0"/>
              <a:t> </a:t>
            </a:r>
            <a:r>
              <a:rPr lang="de-DE" sz="2800" dirty="0" err="1" smtClean="0"/>
              <a:t>them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</a:t>
            </a:r>
            <a:r>
              <a:rPr lang="de-DE" sz="2800" dirty="0" smtClean="0"/>
              <a:t> </a:t>
            </a:r>
            <a:r>
              <a:rPr lang="de-DE" sz="2800" b="1" dirty="0" err="1" smtClean="0"/>
              <a:t>skills</a:t>
            </a:r>
            <a:endParaRPr lang="de-DE" sz="2800" b="1" dirty="0" smtClean="0"/>
          </a:p>
          <a:p>
            <a:r>
              <a:rPr lang="de-DE" sz="2800" b="1" dirty="0" smtClean="0"/>
              <a:t>This </a:t>
            </a:r>
            <a:r>
              <a:rPr lang="de-DE" sz="2800" b="1" dirty="0" err="1" smtClean="0"/>
              <a:t>is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proficiency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we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can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measure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291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9E"/>
                </a:solidFill>
              </a:rPr>
              <a:t>Language </a:t>
            </a:r>
            <a:r>
              <a:rPr lang="de-DE" sz="2800" b="1" dirty="0" err="1" smtClean="0">
                <a:solidFill>
                  <a:srgbClr val="00009E"/>
                </a:solidFill>
              </a:rPr>
              <a:t>Teachers</a:t>
            </a:r>
            <a:r>
              <a:rPr lang="de-DE" sz="2800" b="1" dirty="0" smtClean="0">
                <a:solidFill>
                  <a:srgbClr val="00009E"/>
                </a:solidFill>
              </a:rPr>
              <a:t>‘ Definition </a:t>
            </a:r>
            <a:r>
              <a:rPr lang="de-DE" sz="2800" b="1" dirty="0" err="1" smtClean="0">
                <a:solidFill>
                  <a:srgbClr val="00009E"/>
                </a:solidFill>
              </a:rPr>
              <a:t>of</a:t>
            </a:r>
            <a:r>
              <a:rPr lang="de-DE" sz="2800" b="1" dirty="0" smtClean="0">
                <a:solidFill>
                  <a:srgbClr val="00009E"/>
                </a:solidFill>
              </a:rPr>
              <a:t> Competence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In </a:t>
            </a:r>
            <a:r>
              <a:rPr lang="de-DE" sz="2800" dirty="0" err="1" smtClean="0"/>
              <a:t>Competency-Based</a:t>
            </a:r>
            <a:r>
              <a:rPr lang="de-DE" sz="2800" dirty="0" smtClean="0"/>
              <a:t> </a:t>
            </a:r>
            <a:r>
              <a:rPr lang="de-DE" sz="2800" dirty="0"/>
              <a:t>Language Teaching (CBLT</a:t>
            </a:r>
            <a:r>
              <a:rPr lang="de-DE" sz="2800" dirty="0" smtClean="0"/>
              <a:t>),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en-US" sz="2800" dirty="0"/>
              <a:t>focus is on the “outcomes or outputs of learning”. </a:t>
            </a:r>
            <a:r>
              <a:rPr lang="en-US" sz="1200" dirty="0"/>
              <a:t>Richards &amp; Rodgers (</a:t>
            </a:r>
            <a:r>
              <a:rPr lang="en-US" sz="1200" dirty="0" smtClean="0"/>
              <a:t>2001) </a:t>
            </a:r>
          </a:p>
          <a:p>
            <a:r>
              <a:rPr lang="en-US" sz="2800" dirty="0"/>
              <a:t>The major basis of CBLT is the “functional and interactional perspective on the nature of language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Aim is building communicative competence</a:t>
            </a:r>
          </a:p>
          <a:p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0880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009E"/>
                </a:solidFill>
              </a:rPr>
              <a:t>Competence </a:t>
            </a:r>
            <a:r>
              <a:rPr lang="de-DE" sz="2800" b="1" dirty="0" err="1" smtClean="0">
                <a:solidFill>
                  <a:srgbClr val="00009E"/>
                </a:solidFill>
              </a:rPr>
              <a:t>and</a:t>
            </a:r>
            <a:r>
              <a:rPr lang="de-DE" sz="2800" b="1" dirty="0" smtClean="0">
                <a:solidFill>
                  <a:srgbClr val="00009E"/>
                </a:solidFill>
              </a:rPr>
              <a:t> Competence</a:t>
            </a:r>
            <a:endParaRPr lang="de-DE" sz="2800" b="1" dirty="0">
              <a:solidFill>
                <a:srgbClr val="00009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STANAG descriptors describe what needs to be tested –</a:t>
            </a:r>
          </a:p>
          <a:p>
            <a:r>
              <a:rPr lang="en-US" sz="2800" dirty="0"/>
              <a:t>But the </a:t>
            </a:r>
            <a:r>
              <a:rPr lang="en-US" sz="2800" b="1" dirty="0"/>
              <a:t>teacher</a:t>
            </a:r>
            <a:r>
              <a:rPr lang="en-US" sz="2800" dirty="0"/>
              <a:t> has to develop the </a:t>
            </a:r>
            <a:r>
              <a:rPr lang="en-US" sz="2800" b="1" dirty="0" smtClean="0"/>
              <a:t>linguistic </a:t>
            </a:r>
            <a:r>
              <a:rPr lang="en-US" sz="2800" dirty="0" smtClean="0"/>
              <a:t>competencies </a:t>
            </a:r>
            <a:r>
              <a:rPr lang="en-US" sz="2800" dirty="0"/>
              <a:t>and skills these measurable levels </a:t>
            </a:r>
            <a:r>
              <a:rPr lang="en-US" sz="2800" dirty="0" smtClean="0"/>
              <a:t>require</a:t>
            </a:r>
          </a:p>
          <a:p>
            <a:r>
              <a:rPr lang="en-US" sz="2800" dirty="0" smtClean="0"/>
              <a:t>And at the same time focus on language skills that are relevant to actual </a:t>
            </a:r>
            <a:r>
              <a:rPr lang="en-US" sz="2800" dirty="0"/>
              <a:t>job requirements (national / international / multinational</a:t>
            </a:r>
            <a:r>
              <a:rPr lang="en-US" sz="2800" dirty="0" smtClean="0"/>
              <a:t>) – developing </a:t>
            </a:r>
            <a:r>
              <a:rPr lang="en-US" sz="2800" b="1" dirty="0" smtClean="0"/>
              <a:t>professional </a:t>
            </a:r>
            <a:r>
              <a:rPr lang="en-US" sz="2800" dirty="0" smtClean="0"/>
              <a:t>competencies</a:t>
            </a:r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59A02-F52E-4078-8BAE-B03B5BEA385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8850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1171</Words>
  <Application>Microsoft Office PowerPoint</Application>
  <PresentationFormat>Skærmshow (4:3)</PresentationFormat>
  <Paragraphs>137</Paragraphs>
  <Slides>23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Standarddesign</vt:lpstr>
      <vt:lpstr>Folie</vt:lpstr>
      <vt:lpstr>PHOTO-PAINT</vt:lpstr>
      <vt:lpstr>PowerPoint-præsentation</vt:lpstr>
      <vt:lpstr>What are we going to talk about…</vt:lpstr>
      <vt:lpstr>Are you experienced competent?</vt:lpstr>
      <vt:lpstr>Are we living in filter bubbles? </vt:lpstr>
      <vt:lpstr>Competency</vt:lpstr>
      <vt:lpstr>Military definition of  Competence</vt:lpstr>
      <vt:lpstr>Language Teacher‘s Definition  of Competence</vt:lpstr>
      <vt:lpstr>Language Teachers‘ Definition of Competence</vt:lpstr>
      <vt:lpstr>Competence and Competence</vt:lpstr>
      <vt:lpstr>At the BILC / NATO level </vt:lpstr>
      <vt:lpstr>At the national level  </vt:lpstr>
      <vt:lpstr>PowerPoint-præsentation</vt:lpstr>
      <vt:lpstr>PowerPoint-præsentation</vt:lpstr>
      <vt:lpstr>PowerPoint-præsentation</vt:lpstr>
      <vt:lpstr>Basic Assumptions Regarding Topic Areas</vt:lpstr>
      <vt:lpstr>Comparison of old and new Topic Areas</vt:lpstr>
      <vt:lpstr>Comparison of old and new Topic Areas</vt:lpstr>
      <vt:lpstr>Comparison of old and new Topic Areas</vt:lpstr>
      <vt:lpstr>Weighting of Topic Areas (Lower Proficiency Levels)</vt:lpstr>
      <vt:lpstr>Weighting of Topic Areas (More advanced proficiency levels)</vt:lpstr>
      <vt:lpstr>Reinventing the wheel?</vt:lpstr>
      <vt:lpstr>No, just adapting it to meet new challenges</vt:lpstr>
      <vt:lpstr>PowerPoint-præsentation</vt:lpstr>
    </vt:vector>
  </TitlesOfParts>
  <Company>Bundessprachenamt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Masterfolie Bundessprachenamt CD Bundesregierung deutsch</dc:title>
  <dc:creator>Wolfgang Sender</dc:creator>
  <cp:lastModifiedBy>Kristensen, Allan Juhl</cp:lastModifiedBy>
  <cp:revision>328</cp:revision>
  <cp:lastPrinted>2019-06-05T15:28:02Z</cp:lastPrinted>
  <dcterms:created xsi:type="dcterms:W3CDTF">2010-10-01T08:07:15Z</dcterms:created>
  <dcterms:modified xsi:type="dcterms:W3CDTF">2019-10-09T11:48:06Z</dcterms:modified>
</cp:coreProperties>
</file>