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65" r:id="rId12"/>
    <p:sldId id="266" r:id="rId13"/>
    <p:sldId id="269" r:id="rId14"/>
    <p:sldId id="267" r:id="rId15"/>
    <p:sldId id="268" r:id="rId1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BA32DA-1C65-437F-9BE4-3BDD4EEB9346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50168295-BB90-4BFF-BD1E-98C4910E3F9A}">
      <dgm:prSet phldrT="[Text]" custT="1"/>
      <dgm:spPr/>
      <dgm:t>
        <a:bodyPr/>
        <a:lstStyle/>
        <a:p>
          <a:r>
            <a:rPr lang="hr-HR" sz="2400" b="1" dirty="0" smtClean="0"/>
            <a:t>LANGUAGE BASED APPROACH</a:t>
          </a:r>
          <a:endParaRPr lang="en-GB" sz="2400" b="1" dirty="0"/>
        </a:p>
      </dgm:t>
    </dgm:pt>
    <dgm:pt modelId="{B05D69E3-A285-4200-A6AF-BF3511065344}" type="parTrans" cxnId="{C393A777-3C4D-43AC-A9C6-5654511B46F6}">
      <dgm:prSet/>
      <dgm:spPr/>
      <dgm:t>
        <a:bodyPr/>
        <a:lstStyle/>
        <a:p>
          <a:endParaRPr lang="en-GB"/>
        </a:p>
      </dgm:t>
    </dgm:pt>
    <dgm:pt modelId="{E3949020-B974-4F6B-95A2-F266CDEE545F}" type="sibTrans" cxnId="{C393A777-3C4D-43AC-A9C6-5654511B46F6}">
      <dgm:prSet/>
      <dgm:spPr/>
      <dgm:t>
        <a:bodyPr/>
        <a:lstStyle/>
        <a:p>
          <a:endParaRPr lang="en-GB"/>
        </a:p>
      </dgm:t>
    </dgm:pt>
    <dgm:pt modelId="{7517AA9E-8037-4064-912A-526C79DA87E7}">
      <dgm:prSet phldrT="[Text]" custT="1"/>
      <dgm:spPr/>
      <dgm:t>
        <a:bodyPr/>
        <a:lstStyle/>
        <a:p>
          <a:r>
            <a:rPr lang="hr-HR" sz="2400" b="1" dirty="0" smtClean="0"/>
            <a:t>PROCESS APPROACH</a:t>
          </a:r>
          <a:endParaRPr lang="en-GB" sz="2400" b="1" dirty="0"/>
        </a:p>
      </dgm:t>
    </dgm:pt>
    <dgm:pt modelId="{0A09C1F6-FD6C-4459-BB4A-2169B74BEC18}" type="parTrans" cxnId="{D1E89C94-897A-4DA5-9F56-C8D92D3BF4EB}">
      <dgm:prSet/>
      <dgm:spPr/>
      <dgm:t>
        <a:bodyPr/>
        <a:lstStyle/>
        <a:p>
          <a:endParaRPr lang="en-GB"/>
        </a:p>
      </dgm:t>
    </dgm:pt>
    <dgm:pt modelId="{7FF5F823-5560-43A8-826D-DCB54C3A580F}" type="sibTrans" cxnId="{D1E89C94-897A-4DA5-9F56-C8D92D3BF4EB}">
      <dgm:prSet/>
      <dgm:spPr/>
      <dgm:t>
        <a:bodyPr/>
        <a:lstStyle/>
        <a:p>
          <a:endParaRPr lang="en-GB"/>
        </a:p>
      </dgm:t>
    </dgm:pt>
    <dgm:pt modelId="{770F36DB-AE11-404F-A893-B73EC968841F}">
      <dgm:prSet phldrT="[Text]" custT="1"/>
      <dgm:spPr/>
      <dgm:t>
        <a:bodyPr/>
        <a:lstStyle/>
        <a:p>
          <a:r>
            <a:rPr lang="hr-HR" sz="2400" b="1" dirty="0" smtClean="0"/>
            <a:t>GENRE-BASED</a:t>
          </a:r>
        </a:p>
        <a:p>
          <a:r>
            <a:rPr lang="hr-HR" sz="2400" b="1" dirty="0" smtClean="0"/>
            <a:t>APPROACH</a:t>
          </a:r>
          <a:endParaRPr lang="en-GB" sz="2400" b="1" dirty="0"/>
        </a:p>
      </dgm:t>
    </dgm:pt>
    <dgm:pt modelId="{C204BA1B-B3C1-43A5-B095-C8B85237C98A}" type="parTrans" cxnId="{C5AD8758-DFAF-4560-9ADE-8A598B5288CC}">
      <dgm:prSet/>
      <dgm:spPr/>
      <dgm:t>
        <a:bodyPr/>
        <a:lstStyle/>
        <a:p>
          <a:endParaRPr lang="en-GB"/>
        </a:p>
      </dgm:t>
    </dgm:pt>
    <dgm:pt modelId="{A35E673B-F6B7-45AC-AA1F-441367D63D8E}" type="sibTrans" cxnId="{C5AD8758-DFAF-4560-9ADE-8A598B5288CC}">
      <dgm:prSet/>
      <dgm:spPr/>
      <dgm:t>
        <a:bodyPr/>
        <a:lstStyle/>
        <a:p>
          <a:endParaRPr lang="en-GB"/>
        </a:p>
      </dgm:t>
    </dgm:pt>
    <dgm:pt modelId="{BF937EB4-0153-4A42-B86C-BC273EEFF4FA}">
      <dgm:prSet phldrT="[Text]" custT="1"/>
      <dgm:spPr/>
      <dgm:t>
        <a:bodyPr/>
        <a:lstStyle/>
        <a:p>
          <a:r>
            <a:rPr lang="hr-HR" sz="2400" b="1" dirty="0" smtClean="0"/>
            <a:t>TEXT-BASED APPROACH</a:t>
          </a:r>
          <a:endParaRPr lang="en-GB" sz="2400" b="1" dirty="0"/>
        </a:p>
      </dgm:t>
    </dgm:pt>
    <dgm:pt modelId="{FDEC5B8E-C5AB-48C0-BEBB-327E92B15E2E}" type="parTrans" cxnId="{9392E0E1-6C66-4716-B32F-E6117427DDF6}">
      <dgm:prSet/>
      <dgm:spPr/>
      <dgm:t>
        <a:bodyPr/>
        <a:lstStyle/>
        <a:p>
          <a:endParaRPr lang="en-GB"/>
        </a:p>
      </dgm:t>
    </dgm:pt>
    <dgm:pt modelId="{5BB836B1-AE9D-4294-8F9C-EC87A7297254}" type="sibTrans" cxnId="{9392E0E1-6C66-4716-B32F-E6117427DDF6}">
      <dgm:prSet/>
      <dgm:spPr/>
      <dgm:t>
        <a:bodyPr/>
        <a:lstStyle/>
        <a:p>
          <a:endParaRPr lang="en-GB"/>
        </a:p>
      </dgm:t>
    </dgm:pt>
    <dgm:pt modelId="{F95DB5D4-A4E8-4638-B9FC-D1A172DC88F0}" type="pres">
      <dgm:prSet presAssocID="{24BA32DA-1C65-437F-9BE4-3BDD4EEB9346}" presName="arrowDiagram" presStyleCnt="0">
        <dgm:presLayoutVars>
          <dgm:chMax val="5"/>
          <dgm:dir/>
          <dgm:resizeHandles val="exact"/>
        </dgm:presLayoutVars>
      </dgm:prSet>
      <dgm:spPr/>
    </dgm:pt>
    <dgm:pt modelId="{1CC30F44-24C5-4A49-9EF4-CA7072AD53C8}" type="pres">
      <dgm:prSet presAssocID="{24BA32DA-1C65-437F-9BE4-3BDD4EEB9346}" presName="arrow" presStyleLbl="bgShp" presStyleIdx="0" presStyleCnt="1"/>
      <dgm:spPr/>
    </dgm:pt>
    <dgm:pt modelId="{7543FB91-ED36-4491-9E13-851DB386BD54}" type="pres">
      <dgm:prSet presAssocID="{24BA32DA-1C65-437F-9BE4-3BDD4EEB9346}" presName="arrowDiagram4" presStyleCnt="0"/>
      <dgm:spPr/>
    </dgm:pt>
    <dgm:pt modelId="{985F361E-9077-4C49-A32E-3133D1AA78A8}" type="pres">
      <dgm:prSet presAssocID="{50168295-BB90-4BFF-BD1E-98C4910E3F9A}" presName="bullet4a" presStyleLbl="node1" presStyleIdx="0" presStyleCnt="4" custLinFactNeighborX="59965" custLinFactNeighborY="-50910"/>
      <dgm:spPr/>
    </dgm:pt>
    <dgm:pt modelId="{F5C30CEE-E50E-4170-B3BE-DA6108F2D94D}" type="pres">
      <dgm:prSet presAssocID="{50168295-BB90-4BFF-BD1E-98C4910E3F9A}" presName="textBox4a" presStyleLbl="revTx" presStyleIdx="0" presStyleCnt="4" custScaleX="171805" custScaleY="52543" custLinFactNeighborX="4797" custLinFactNeighborY="-1446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D9A8310-00B0-4F71-9631-305D96FDC234}" type="pres">
      <dgm:prSet presAssocID="{7517AA9E-8037-4064-912A-526C79DA87E7}" presName="bullet4b" presStyleLbl="node1" presStyleIdx="1" presStyleCnt="4"/>
      <dgm:spPr/>
    </dgm:pt>
    <dgm:pt modelId="{C4D51599-9A63-4D4A-B5AF-8EAB23E46639}" type="pres">
      <dgm:prSet presAssocID="{7517AA9E-8037-4064-912A-526C79DA87E7}" presName="textBox4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4FB3E41-2E2C-4614-AC8A-B51BC51D13EB}" type="pres">
      <dgm:prSet presAssocID="{BF937EB4-0153-4A42-B86C-BC273EEFF4FA}" presName="bullet4c" presStyleLbl="node1" presStyleIdx="2" presStyleCnt="4"/>
      <dgm:spPr/>
    </dgm:pt>
    <dgm:pt modelId="{7126D0B5-6CD4-4597-879E-6393769EB18B}" type="pres">
      <dgm:prSet presAssocID="{BF937EB4-0153-4A42-B86C-BC273EEFF4FA}" presName="textBox4c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3522D03-A954-47C9-B9D6-487AEB4EAB2F}" type="pres">
      <dgm:prSet presAssocID="{770F36DB-AE11-404F-A893-B73EC968841F}" presName="bullet4d" presStyleLbl="node1" presStyleIdx="3" presStyleCnt="4"/>
      <dgm:spPr/>
    </dgm:pt>
    <dgm:pt modelId="{3B072B44-382E-4202-8BC6-371689480C75}" type="pres">
      <dgm:prSet presAssocID="{770F36DB-AE11-404F-A893-B73EC968841F}" presName="textBox4d" presStyleLbl="revTx" presStyleIdx="3" presStyleCnt="4" custScaleX="130723" custScaleY="39762" custLinFactNeighborX="-1376" custLinFactNeighborY="-2007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1E89C94-897A-4DA5-9F56-C8D92D3BF4EB}" srcId="{24BA32DA-1C65-437F-9BE4-3BDD4EEB9346}" destId="{7517AA9E-8037-4064-912A-526C79DA87E7}" srcOrd="1" destOrd="0" parTransId="{0A09C1F6-FD6C-4459-BB4A-2169B74BEC18}" sibTransId="{7FF5F823-5560-43A8-826D-DCB54C3A580F}"/>
    <dgm:cxn modelId="{E0778ACD-3121-4EAF-B8E4-141D007F9618}" type="presOf" srcId="{50168295-BB90-4BFF-BD1E-98C4910E3F9A}" destId="{F5C30CEE-E50E-4170-B3BE-DA6108F2D94D}" srcOrd="0" destOrd="0" presId="urn:microsoft.com/office/officeart/2005/8/layout/arrow2"/>
    <dgm:cxn modelId="{9606B96A-8F27-4A5A-84A5-8CDF89C7076E}" type="presOf" srcId="{7517AA9E-8037-4064-912A-526C79DA87E7}" destId="{C4D51599-9A63-4D4A-B5AF-8EAB23E46639}" srcOrd="0" destOrd="0" presId="urn:microsoft.com/office/officeart/2005/8/layout/arrow2"/>
    <dgm:cxn modelId="{9392E0E1-6C66-4716-B32F-E6117427DDF6}" srcId="{24BA32DA-1C65-437F-9BE4-3BDD4EEB9346}" destId="{BF937EB4-0153-4A42-B86C-BC273EEFF4FA}" srcOrd="2" destOrd="0" parTransId="{FDEC5B8E-C5AB-48C0-BEBB-327E92B15E2E}" sibTransId="{5BB836B1-AE9D-4294-8F9C-EC87A7297254}"/>
    <dgm:cxn modelId="{4E010588-BC5F-4008-825D-35C2270BE1DA}" type="presOf" srcId="{BF937EB4-0153-4A42-B86C-BC273EEFF4FA}" destId="{7126D0B5-6CD4-4597-879E-6393769EB18B}" srcOrd="0" destOrd="0" presId="urn:microsoft.com/office/officeart/2005/8/layout/arrow2"/>
    <dgm:cxn modelId="{C393A777-3C4D-43AC-A9C6-5654511B46F6}" srcId="{24BA32DA-1C65-437F-9BE4-3BDD4EEB9346}" destId="{50168295-BB90-4BFF-BD1E-98C4910E3F9A}" srcOrd="0" destOrd="0" parTransId="{B05D69E3-A285-4200-A6AF-BF3511065344}" sibTransId="{E3949020-B974-4F6B-95A2-F266CDEE545F}"/>
    <dgm:cxn modelId="{585A5A38-5A0C-40A7-A1F6-783F16B8ACB5}" type="presOf" srcId="{24BA32DA-1C65-437F-9BE4-3BDD4EEB9346}" destId="{F95DB5D4-A4E8-4638-B9FC-D1A172DC88F0}" srcOrd="0" destOrd="0" presId="urn:microsoft.com/office/officeart/2005/8/layout/arrow2"/>
    <dgm:cxn modelId="{C5AD8758-DFAF-4560-9ADE-8A598B5288CC}" srcId="{24BA32DA-1C65-437F-9BE4-3BDD4EEB9346}" destId="{770F36DB-AE11-404F-A893-B73EC968841F}" srcOrd="3" destOrd="0" parTransId="{C204BA1B-B3C1-43A5-B095-C8B85237C98A}" sibTransId="{A35E673B-F6B7-45AC-AA1F-441367D63D8E}"/>
    <dgm:cxn modelId="{5C24CFCA-4E91-441B-9A44-A00D1BBFE4EB}" type="presOf" srcId="{770F36DB-AE11-404F-A893-B73EC968841F}" destId="{3B072B44-382E-4202-8BC6-371689480C75}" srcOrd="0" destOrd="0" presId="urn:microsoft.com/office/officeart/2005/8/layout/arrow2"/>
    <dgm:cxn modelId="{F1A066C4-41CC-4A2D-853F-A19ED2AA10DC}" type="presParOf" srcId="{F95DB5D4-A4E8-4638-B9FC-D1A172DC88F0}" destId="{1CC30F44-24C5-4A49-9EF4-CA7072AD53C8}" srcOrd="0" destOrd="0" presId="urn:microsoft.com/office/officeart/2005/8/layout/arrow2"/>
    <dgm:cxn modelId="{ED6DBF01-75A3-4311-9075-ABD2717C9506}" type="presParOf" srcId="{F95DB5D4-A4E8-4638-B9FC-D1A172DC88F0}" destId="{7543FB91-ED36-4491-9E13-851DB386BD54}" srcOrd="1" destOrd="0" presId="urn:microsoft.com/office/officeart/2005/8/layout/arrow2"/>
    <dgm:cxn modelId="{1B46D764-8DA3-4163-BAD9-C15D6BD46A1C}" type="presParOf" srcId="{7543FB91-ED36-4491-9E13-851DB386BD54}" destId="{985F361E-9077-4C49-A32E-3133D1AA78A8}" srcOrd="0" destOrd="0" presId="urn:microsoft.com/office/officeart/2005/8/layout/arrow2"/>
    <dgm:cxn modelId="{138F88F4-8931-42C5-817F-FF3E5BAA9064}" type="presParOf" srcId="{7543FB91-ED36-4491-9E13-851DB386BD54}" destId="{F5C30CEE-E50E-4170-B3BE-DA6108F2D94D}" srcOrd="1" destOrd="0" presId="urn:microsoft.com/office/officeart/2005/8/layout/arrow2"/>
    <dgm:cxn modelId="{CC14A62E-DF18-4050-BD00-C79FB3C7DA09}" type="presParOf" srcId="{7543FB91-ED36-4491-9E13-851DB386BD54}" destId="{2D9A8310-00B0-4F71-9631-305D96FDC234}" srcOrd="2" destOrd="0" presId="urn:microsoft.com/office/officeart/2005/8/layout/arrow2"/>
    <dgm:cxn modelId="{297D44BC-2AF9-4722-8238-5434320EA0FB}" type="presParOf" srcId="{7543FB91-ED36-4491-9E13-851DB386BD54}" destId="{C4D51599-9A63-4D4A-B5AF-8EAB23E46639}" srcOrd="3" destOrd="0" presId="urn:microsoft.com/office/officeart/2005/8/layout/arrow2"/>
    <dgm:cxn modelId="{94602258-69A0-416E-B80E-B99D0A73C570}" type="presParOf" srcId="{7543FB91-ED36-4491-9E13-851DB386BD54}" destId="{24FB3E41-2E2C-4614-AC8A-B51BC51D13EB}" srcOrd="4" destOrd="0" presId="urn:microsoft.com/office/officeart/2005/8/layout/arrow2"/>
    <dgm:cxn modelId="{2FD2FD47-2B5E-4491-8D67-7A2218FEC3C1}" type="presParOf" srcId="{7543FB91-ED36-4491-9E13-851DB386BD54}" destId="{7126D0B5-6CD4-4597-879E-6393769EB18B}" srcOrd="5" destOrd="0" presId="urn:microsoft.com/office/officeart/2005/8/layout/arrow2"/>
    <dgm:cxn modelId="{8B73672F-B0C7-4889-989B-CE425C7CF16E}" type="presParOf" srcId="{7543FB91-ED36-4491-9E13-851DB386BD54}" destId="{33522D03-A954-47C9-B9D6-487AEB4EAB2F}" srcOrd="6" destOrd="0" presId="urn:microsoft.com/office/officeart/2005/8/layout/arrow2"/>
    <dgm:cxn modelId="{28612316-A6D5-48CE-B21A-A427BA8A84BC}" type="presParOf" srcId="{7543FB91-ED36-4491-9E13-851DB386BD54}" destId="{3B072B44-382E-4202-8BC6-371689480C75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C30F44-24C5-4A49-9EF4-CA7072AD53C8}">
      <dsp:nvSpPr>
        <dsp:cNvPr id="0" name=""/>
        <dsp:cNvSpPr/>
      </dsp:nvSpPr>
      <dsp:spPr>
        <a:xfrm>
          <a:off x="0" y="101077"/>
          <a:ext cx="7787208" cy="486700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5F361E-9077-4C49-A32E-3133D1AA78A8}">
      <dsp:nvSpPr>
        <dsp:cNvPr id="0" name=""/>
        <dsp:cNvSpPr/>
      </dsp:nvSpPr>
      <dsp:spPr>
        <a:xfrm>
          <a:off x="874440" y="3628999"/>
          <a:ext cx="179105" cy="1791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C30CEE-E50E-4170-B3BE-DA6108F2D94D}">
      <dsp:nvSpPr>
        <dsp:cNvPr id="0" name=""/>
        <dsp:cNvSpPr/>
      </dsp:nvSpPr>
      <dsp:spPr>
        <a:xfrm>
          <a:off x="442388" y="3917027"/>
          <a:ext cx="2287776" cy="6086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4904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b="1" kern="1200" dirty="0" smtClean="0"/>
            <a:t>LANGUAGE BASED APPROACH</a:t>
          </a:r>
          <a:endParaRPr lang="en-GB" sz="2400" b="1" kern="1200" dirty="0"/>
        </a:p>
      </dsp:txBody>
      <dsp:txXfrm>
        <a:off x="442388" y="3917027"/>
        <a:ext cx="2287776" cy="608630"/>
      </dsp:txXfrm>
    </dsp:sp>
    <dsp:sp modelId="{2D9A8310-00B0-4F71-9631-305D96FDC234}">
      <dsp:nvSpPr>
        <dsp:cNvPr id="0" name=""/>
        <dsp:cNvSpPr/>
      </dsp:nvSpPr>
      <dsp:spPr>
        <a:xfrm>
          <a:off x="2032461" y="2588117"/>
          <a:ext cx="311488" cy="3114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D51599-9A63-4D4A-B5AF-8EAB23E46639}">
      <dsp:nvSpPr>
        <dsp:cNvPr id="0" name=""/>
        <dsp:cNvSpPr/>
      </dsp:nvSpPr>
      <dsp:spPr>
        <a:xfrm>
          <a:off x="2188205" y="2743861"/>
          <a:ext cx="1635313" cy="22242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051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b="1" kern="1200" dirty="0" smtClean="0"/>
            <a:t>PROCESS APPROACH</a:t>
          </a:r>
          <a:endParaRPr lang="en-GB" sz="2400" b="1" kern="1200" dirty="0"/>
        </a:p>
      </dsp:txBody>
      <dsp:txXfrm>
        <a:off x="2188205" y="2743861"/>
        <a:ext cx="1635313" cy="2224221"/>
      </dsp:txXfrm>
    </dsp:sp>
    <dsp:sp modelId="{24FB3E41-2E2C-4614-AC8A-B51BC51D13EB}">
      <dsp:nvSpPr>
        <dsp:cNvPr id="0" name=""/>
        <dsp:cNvSpPr/>
      </dsp:nvSpPr>
      <dsp:spPr>
        <a:xfrm>
          <a:off x="3648306" y="1753912"/>
          <a:ext cx="412722" cy="4127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26D0B5-6CD4-4597-879E-6393769EB18B}">
      <dsp:nvSpPr>
        <dsp:cNvPr id="0" name=""/>
        <dsp:cNvSpPr/>
      </dsp:nvSpPr>
      <dsp:spPr>
        <a:xfrm>
          <a:off x="3854667" y="1960273"/>
          <a:ext cx="1635313" cy="3007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8693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b="1" kern="1200" dirty="0" smtClean="0"/>
            <a:t>TEXT-BASED APPROACH</a:t>
          </a:r>
          <a:endParaRPr lang="en-GB" sz="2400" b="1" kern="1200" dirty="0"/>
        </a:p>
      </dsp:txBody>
      <dsp:txXfrm>
        <a:off x="3854667" y="1960273"/>
        <a:ext cx="1635313" cy="3007809"/>
      </dsp:txXfrm>
    </dsp:sp>
    <dsp:sp modelId="{33522D03-A954-47C9-B9D6-487AEB4EAB2F}">
      <dsp:nvSpPr>
        <dsp:cNvPr id="0" name=""/>
        <dsp:cNvSpPr/>
      </dsp:nvSpPr>
      <dsp:spPr>
        <a:xfrm>
          <a:off x="5408215" y="1201994"/>
          <a:ext cx="552891" cy="5528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072B44-382E-4202-8BC6-371689480C75}">
      <dsp:nvSpPr>
        <dsp:cNvPr id="0" name=""/>
        <dsp:cNvSpPr/>
      </dsp:nvSpPr>
      <dsp:spPr>
        <a:xfrm>
          <a:off x="5410951" y="1828800"/>
          <a:ext cx="2137731" cy="13875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966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b="1" kern="1200" dirty="0" smtClean="0"/>
            <a:t>GENRE-BASED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b="1" kern="1200" dirty="0" smtClean="0"/>
            <a:t>APPROACH</a:t>
          </a:r>
          <a:endParaRPr lang="en-GB" sz="2400" b="1" kern="1200" dirty="0"/>
        </a:p>
      </dsp:txBody>
      <dsp:txXfrm>
        <a:off x="5410951" y="1828800"/>
        <a:ext cx="2137731" cy="13875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6BD162-617D-4970-9C5B-55B753AA80F2}" type="datetimeFigureOut">
              <a:rPr lang="hr-HR" smtClean="0"/>
              <a:t>4.10.2019.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71D36-A2A4-408F-A48A-4E522EF173F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08101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76045-712B-47D1-8869-542750F46442}" type="datetime1">
              <a:rPr lang="hr-HR" smtClean="0"/>
              <a:t>4.10.2019.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BILC Seminar, Copenhagen, Denmark 06 -11 October 2019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E50CE-0DAC-4711-8A23-63875AA66CF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69D3-CE51-4FEA-9C30-CE229520FA97}" type="datetime1">
              <a:rPr lang="hr-HR" smtClean="0"/>
              <a:t>4.10.2019.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BILC Seminar, Copenhagen, Denmark 06 -11 October 2019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E50CE-0DAC-4711-8A23-63875AA66CF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87726-0582-470C-89B2-38259638A8D0}" type="datetime1">
              <a:rPr lang="hr-HR" smtClean="0"/>
              <a:t>4.10.2019.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BILC Seminar, Copenhagen, Denmark 06 -11 October 2019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E50CE-0DAC-4711-8A23-63875AA66CF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D8AF-B9E0-4080-B1CB-CEA024083691}" type="datetime1">
              <a:rPr lang="hr-HR" smtClean="0"/>
              <a:t>4.10.2019.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BILC Seminar, Copenhagen, Denmark 06 -11 October 2019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E50CE-0DAC-4711-8A23-63875AA66CF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00D11-EFBA-43D3-A8AA-88B15E81DB04}" type="datetime1">
              <a:rPr lang="hr-HR" smtClean="0"/>
              <a:t>4.10.2019.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BILC Seminar, Copenhagen, Denmark 06 -11 October 2019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E50CE-0DAC-4711-8A23-63875AA66CF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B643F-1EB6-421E-89D0-6AF334C3820F}" type="datetime1">
              <a:rPr lang="hr-HR" smtClean="0"/>
              <a:t>4.10.2019.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BILC Seminar, Copenhagen, Denmark 06 -11 October 2019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E50CE-0DAC-4711-8A23-63875AA66CF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6209-2C97-4C7B-AA88-71AF64397F35}" type="datetime1">
              <a:rPr lang="hr-HR" smtClean="0"/>
              <a:t>4.10.2019.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BILC Seminar, Copenhagen, Denmark 06 -11 October 2019</a:t>
            </a: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E50CE-0DAC-4711-8A23-63875AA66CF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42EF1-2EF8-447F-95A7-232DB43EE051}" type="datetime1">
              <a:rPr lang="hr-HR" smtClean="0"/>
              <a:t>4.10.2019.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BILC Seminar, Copenhagen, Denmark 06 -11 October 2019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E50CE-0DAC-4711-8A23-63875AA66CF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BF346-7C6A-4A6E-9C3C-24CD07C1F3C0}" type="datetime1">
              <a:rPr lang="hr-HR" smtClean="0"/>
              <a:t>4.10.2019.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BILC Seminar, Copenhagen, Denmark 06 -11 October 2019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E50CE-0DAC-4711-8A23-63875AA66CF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56149-7DE0-4BF2-9252-48A4E373BF13}" type="datetime1">
              <a:rPr lang="hr-HR" smtClean="0"/>
              <a:t>4.10.2019.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BILC Seminar, Copenhagen, Denmark 06 -11 October 2019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E50CE-0DAC-4711-8A23-63875AA66CFC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03A5-5C6C-4D3C-9F7E-477714FCEDF3}" type="datetime1">
              <a:rPr lang="hr-HR" smtClean="0"/>
              <a:t>4.10.2019.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4E50CE-0DAC-4711-8A23-63875AA66CFC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r-HR" smtClean="0"/>
              <a:t>BILC Seminar, Copenhagen, Denmark 06 -11 October 2019</a:t>
            </a:r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84E50CE-0DAC-4711-8A23-63875AA66CFC}" type="slidenum">
              <a:rPr lang="hr-HR" smtClean="0"/>
              <a:t>‹#›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hr-HR" smtClean="0"/>
              <a:t>BILC Seminar, Copenhagen, Denmark 06 -11 October 2019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9A7F7B9-357F-44C1-8BF6-BAF3BFDE472B}" type="datetime1">
              <a:rPr lang="hr-HR" smtClean="0"/>
              <a:t>4.10.2019.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nestopenglish.com/methodology/first-steps-into-emerging-pedagogies-for-elt/the-four-cs/first-steps-into-the-four-cs/555120.article" TargetMode="External"/><Relationship Id="rId2" Type="http://schemas.openxmlformats.org/officeDocument/2006/relationships/hyperlink" Target="http://www.onestopenglish.com/skills/writing/writing-matters/writing-matters-getting-started/154745.articl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z="4000" dirty="0" smtClean="0"/>
              <a:t>The Challenges of Teaching Writing</a:t>
            </a:r>
            <a:endParaRPr lang="hr-H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Presented by Milena </a:t>
            </a:r>
            <a:r>
              <a:rPr lang="hr-HR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Prošić</a:t>
            </a:r>
          </a:p>
          <a:p>
            <a:r>
              <a:rPr lang="hr-HR" sz="1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Croatian Defense Academy  /CDA </a:t>
            </a:r>
            <a:r>
              <a:rPr lang="hr-HR" sz="1600" spc="-100" dirty="0" smtClean="0">
                <a:solidFill>
                  <a:schemeClr val="tx2"/>
                </a:solidFill>
              </a:rPr>
              <a:t>” </a:t>
            </a:r>
            <a:r>
              <a:rPr lang="hr-HR" sz="1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Dr.Franjo Tuđman”</a:t>
            </a:r>
          </a:p>
          <a:p>
            <a:r>
              <a:rPr lang="hr-HR" sz="1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Foreign Language Center /</a:t>
            </a:r>
            <a:r>
              <a:rPr lang="hr-HR" sz="1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FLC ”Katarina Zrinska”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BILC Seminar, Copenhagen, Denmark 06 -11 October 2019</a:t>
            </a:r>
            <a:endParaRPr lang="hr-H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56927"/>
            <a:ext cx="3419872" cy="256490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1" y="397223"/>
            <a:ext cx="1880751" cy="228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71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BILC Seminar, Copenhagen, Denmark 06 -11 October 2019</a:t>
            </a:r>
            <a:endParaRPr lang="hr-H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04664"/>
            <a:ext cx="6192688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187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dirty="0" smtClean="0">
                <a:latin typeface="Cambria" pitchFamily="18" charset="0"/>
              </a:rPr>
              <a:t/>
            </a:r>
            <a:br>
              <a:rPr lang="hr-HR" sz="3600" b="1" dirty="0" smtClean="0">
                <a:latin typeface="Cambria" pitchFamily="18" charset="0"/>
              </a:rPr>
            </a:br>
            <a:r>
              <a:rPr lang="hr-HR" sz="3600" b="1" dirty="0" smtClean="0">
                <a:latin typeface="Cambria" pitchFamily="18" charset="0"/>
              </a:rPr>
              <a:t>How </a:t>
            </a:r>
            <a:r>
              <a:rPr lang="hr-HR" sz="3600" dirty="0">
                <a:latin typeface="Cambria" pitchFamily="18" charset="0"/>
              </a:rPr>
              <a:t>can the teaching of writing be more effective?</a:t>
            </a:r>
            <a:br>
              <a:rPr lang="hr-HR" sz="3600" dirty="0">
                <a:latin typeface="Cambria" pitchFamily="18" charset="0"/>
              </a:rPr>
            </a:br>
            <a:endParaRPr lang="en-GB" sz="3600" dirty="0">
              <a:latin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20868"/>
              </p:ext>
            </p:extLst>
          </p:nvPr>
        </p:nvGraphicFramePr>
        <p:xfrm>
          <a:off x="467544" y="1484784"/>
          <a:ext cx="7787208" cy="50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BILC Seminar, Copenhagen, Denmark 06 -11 October 2019</a:t>
            </a:r>
            <a:endParaRPr lang="hr-HR"/>
          </a:p>
        </p:txBody>
      </p:sp>
      <p:sp>
        <p:nvSpPr>
          <p:cNvPr id="6" name="TextBox 5"/>
          <p:cNvSpPr txBox="1"/>
          <p:nvPr/>
        </p:nvSpPr>
        <p:spPr>
          <a:xfrm>
            <a:off x="683568" y="1844824"/>
            <a:ext cx="61206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/>
              <a:t>BLEND ELEMENTS OF DIFFERENT APPROACHES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261491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dirty="0">
                <a:latin typeface="Cambria" pitchFamily="18" charset="0"/>
              </a:rPr>
              <a:t>How</a:t>
            </a:r>
            <a:r>
              <a:rPr lang="hr-HR" sz="3600" dirty="0">
                <a:latin typeface="Cambria" pitchFamily="18" charset="0"/>
              </a:rPr>
              <a:t> can the teaching of writing be more effective?</a:t>
            </a:r>
            <a:endParaRPr lang="en-GB" sz="36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/>
              <a:t>WRITING PORTFOLIOS</a:t>
            </a:r>
          </a:p>
          <a:p>
            <a:endParaRPr lang="hr-HR" sz="3200" b="1" dirty="0"/>
          </a:p>
          <a:p>
            <a:pPr marL="411480" lvl="1" indent="0">
              <a:buNone/>
            </a:pPr>
            <a:r>
              <a:rPr lang="hr-HR" sz="3000" b="1" dirty="0" smtClean="0"/>
              <a:t>a </a:t>
            </a:r>
            <a:r>
              <a:rPr lang="hr-HR" sz="3000" b="1" i="1" dirty="0" smtClean="0"/>
              <a:t>tangible</a:t>
            </a:r>
            <a:r>
              <a:rPr lang="hr-HR" sz="3000" b="1" dirty="0" smtClean="0"/>
              <a:t> indication of a learner’s progress</a:t>
            </a:r>
          </a:p>
          <a:p>
            <a:pPr marL="411480" lvl="1" indent="0">
              <a:buNone/>
            </a:pPr>
            <a:r>
              <a:rPr lang="hr-HR" sz="3000" b="1" dirty="0" smtClean="0"/>
              <a:t>                    MOTIVATING</a:t>
            </a:r>
            <a:endParaRPr lang="en-GB" sz="30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BILC Seminar, Copenhagen, Denmark 06 -11 October 2019</a:t>
            </a:r>
            <a:endParaRPr lang="hr-H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3957353"/>
            <a:ext cx="4395980" cy="2472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956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dirty="0" smtClean="0"/>
              <a:t>Conclusion 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7620000" cy="4800600"/>
          </a:xfrm>
        </p:spPr>
        <p:txBody>
          <a:bodyPr/>
          <a:lstStyle/>
          <a:p>
            <a:r>
              <a:rPr lang="hr-HR" sz="2800" dirty="0" smtClean="0">
                <a:latin typeface="Cambria" pitchFamily="18" charset="0"/>
                <a:cs typeface="Arial" pitchFamily="34" charset="0"/>
              </a:rPr>
              <a:t>Designing writing tasks that incorporate the </a:t>
            </a:r>
            <a:r>
              <a:rPr lang="hr-HR" sz="2800" b="1" i="1" dirty="0" smtClean="0">
                <a:latin typeface="Cambria" pitchFamily="18" charset="0"/>
                <a:cs typeface="Arial" pitchFamily="34" charset="0"/>
              </a:rPr>
              <a:t>Four Cs</a:t>
            </a:r>
          </a:p>
          <a:p>
            <a:pPr marL="114300" indent="0">
              <a:buNone/>
            </a:pPr>
            <a:endParaRPr lang="hr-HR" sz="2800" dirty="0">
              <a:latin typeface="Cambria" pitchFamily="18" charset="0"/>
              <a:cs typeface="Arial" pitchFamily="34" charset="0"/>
            </a:endParaRPr>
          </a:p>
          <a:p>
            <a:r>
              <a:rPr lang="hr-HR" sz="2800" dirty="0">
                <a:latin typeface="Cambria" pitchFamily="18" charset="0"/>
                <a:cs typeface="Arial" pitchFamily="34" charset="0"/>
              </a:rPr>
              <a:t>Blending different approaches to writing</a:t>
            </a:r>
          </a:p>
          <a:p>
            <a:pPr marL="114300" indent="0">
              <a:buNone/>
            </a:pPr>
            <a:r>
              <a:rPr lang="hr-HR" sz="2400" dirty="0">
                <a:latin typeface="Cambria" pitchFamily="18" charset="0"/>
                <a:cs typeface="Arial" pitchFamily="34" charset="0"/>
              </a:rPr>
              <a:t> (bottom-up and top-down approach)</a:t>
            </a:r>
          </a:p>
          <a:p>
            <a:pPr marL="114300" indent="0">
              <a:buNone/>
            </a:pPr>
            <a:endParaRPr lang="hr-HR" sz="2800" dirty="0">
              <a:latin typeface="Cambria" pitchFamily="18" charset="0"/>
              <a:cs typeface="Arial" pitchFamily="34" charset="0"/>
            </a:endParaRPr>
          </a:p>
          <a:p>
            <a:r>
              <a:rPr lang="hr-HR" sz="2800" dirty="0" smtClean="0">
                <a:latin typeface="Cambria" pitchFamily="18" charset="0"/>
                <a:cs typeface="Arial" pitchFamily="34" charset="0"/>
              </a:rPr>
              <a:t>Keeping writing portfolios</a:t>
            </a:r>
          </a:p>
          <a:p>
            <a:pPr marL="114300" indent="0">
              <a:buNone/>
            </a:pPr>
            <a:r>
              <a:rPr lang="hr-HR" sz="2400" dirty="0">
                <a:latin typeface="Cambria" pitchFamily="18" charset="0"/>
                <a:cs typeface="Arial" pitchFamily="34" charset="0"/>
              </a:rPr>
              <a:t>(</a:t>
            </a:r>
            <a:r>
              <a:rPr lang="hr-HR" sz="2400" dirty="0" smtClean="0">
                <a:latin typeface="Cambria" pitchFamily="18" charset="0"/>
                <a:cs typeface="Arial" pitchFamily="34" charset="0"/>
              </a:rPr>
              <a:t>concrete </a:t>
            </a:r>
            <a:r>
              <a:rPr lang="hr-HR" sz="2400" dirty="0">
                <a:latin typeface="Cambria" pitchFamily="18" charset="0"/>
                <a:cs typeface="Arial" pitchFamily="34" charset="0"/>
              </a:rPr>
              <a:t>examples of  </a:t>
            </a:r>
            <a:r>
              <a:rPr lang="hr-HR" sz="2400" dirty="0" smtClean="0">
                <a:latin typeface="Cambria" pitchFamily="18" charset="0"/>
                <a:cs typeface="Arial" pitchFamily="34" charset="0"/>
              </a:rPr>
              <a:t>FL progress )</a:t>
            </a:r>
            <a:endParaRPr lang="hr-HR" sz="2400" dirty="0">
              <a:latin typeface="Cambria" pitchFamily="18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BILC Seminar, Copenhagen, Denmark 06 -11 October 2019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5200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/>
              <a:t>Bibilography/sources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7620000" cy="4800600"/>
          </a:xfrm>
        </p:spPr>
        <p:txBody>
          <a:bodyPr>
            <a:normAutofit/>
          </a:bodyPr>
          <a:lstStyle/>
          <a:p>
            <a:r>
              <a:rPr lang="en-GB" dirty="0" smtClean="0"/>
              <a:t>Harmer, J. (2004): </a:t>
            </a:r>
            <a:r>
              <a:rPr lang="en-GB" i="1" dirty="0" smtClean="0"/>
              <a:t>How to Teach Writing, </a:t>
            </a:r>
            <a:r>
              <a:rPr lang="en-GB" dirty="0" smtClean="0"/>
              <a:t>Longman</a:t>
            </a:r>
          </a:p>
          <a:p>
            <a:r>
              <a:rPr lang="en-GB" dirty="0" smtClean="0"/>
              <a:t>Hedge, T. (2005): </a:t>
            </a:r>
            <a:r>
              <a:rPr lang="en-GB" i="1" dirty="0" smtClean="0"/>
              <a:t>Writing</a:t>
            </a:r>
            <a:r>
              <a:rPr lang="en-GB" dirty="0" smtClean="0"/>
              <a:t>, Oxford University Press</a:t>
            </a:r>
          </a:p>
          <a:p>
            <a:r>
              <a:rPr lang="en-GB" dirty="0" smtClean="0"/>
              <a:t>Ur, P. (2012): </a:t>
            </a:r>
            <a:r>
              <a:rPr lang="en-GB" i="1" dirty="0" smtClean="0"/>
              <a:t>A Course in English Language Teaching</a:t>
            </a:r>
            <a:r>
              <a:rPr lang="en-GB" dirty="0" smtClean="0"/>
              <a:t>, Cambridge University Press</a:t>
            </a:r>
          </a:p>
          <a:p>
            <a:r>
              <a:rPr lang="en-GB" dirty="0" err="1" smtClean="0"/>
              <a:t>Thornbury</a:t>
            </a:r>
            <a:r>
              <a:rPr lang="en-GB" dirty="0" smtClean="0"/>
              <a:t>, S. (2006): </a:t>
            </a:r>
            <a:r>
              <a:rPr lang="en-GB" i="1" dirty="0" smtClean="0"/>
              <a:t>An A-Z of ELT</a:t>
            </a:r>
            <a:r>
              <a:rPr lang="en-GB" dirty="0" smtClean="0"/>
              <a:t>, Macmillan</a:t>
            </a:r>
          </a:p>
          <a:p>
            <a:r>
              <a:rPr lang="en-GB" dirty="0" err="1" smtClean="0"/>
              <a:t>Weigle</a:t>
            </a:r>
            <a:r>
              <a:rPr lang="en-GB" dirty="0" smtClean="0"/>
              <a:t>, S.C. (2002): </a:t>
            </a:r>
            <a:r>
              <a:rPr lang="en-GB" i="1" dirty="0" smtClean="0"/>
              <a:t>Assessing Writing</a:t>
            </a:r>
            <a:r>
              <a:rPr lang="en-GB" dirty="0" smtClean="0"/>
              <a:t>, Cambridge University Press</a:t>
            </a:r>
          </a:p>
          <a:p>
            <a:r>
              <a:rPr lang="en-GB" dirty="0" smtClean="0"/>
              <a:t>Tenant,</a:t>
            </a:r>
            <a:r>
              <a:rPr lang="hr-HR" dirty="0" smtClean="0"/>
              <a:t> </a:t>
            </a:r>
            <a:r>
              <a:rPr lang="en-GB" dirty="0" smtClean="0"/>
              <a:t>A. : </a:t>
            </a:r>
            <a:r>
              <a:rPr lang="en-GB" i="1" dirty="0" smtClean="0"/>
              <a:t>Writing matters: Getting started</a:t>
            </a:r>
            <a:endParaRPr lang="hr-HR" dirty="0" smtClean="0"/>
          </a:p>
          <a:p>
            <a:pPr marL="114300" indent="0">
              <a:buNone/>
            </a:pPr>
            <a:r>
              <a:rPr lang="en-GB" sz="1800" dirty="0" smtClean="0">
                <a:hlinkClick r:id="rId2"/>
              </a:rPr>
              <a:t>http</a:t>
            </a:r>
            <a:r>
              <a:rPr lang="en-GB" sz="1800" dirty="0">
                <a:hlinkClick r:id="rId2"/>
              </a:rPr>
              <a:t>://</a:t>
            </a:r>
            <a:r>
              <a:rPr lang="en-GB" sz="1800" dirty="0" smtClean="0">
                <a:hlinkClick r:id="rId2"/>
              </a:rPr>
              <a:t>www.onestopenglish.com/skills/writing/writing-matters/writing-matters-getting-started/154745.article</a:t>
            </a:r>
            <a:r>
              <a:rPr lang="hr-HR" sz="1800" dirty="0" smtClean="0"/>
              <a:t> </a:t>
            </a:r>
            <a:r>
              <a:rPr lang="en-GB" sz="1800" dirty="0" smtClean="0"/>
              <a:t> </a:t>
            </a:r>
            <a:r>
              <a:rPr lang="hr-HR" sz="1800" dirty="0" smtClean="0"/>
              <a:t> </a:t>
            </a:r>
          </a:p>
          <a:p>
            <a:r>
              <a:rPr lang="hr-HR" dirty="0"/>
              <a:t>Barber, D., Bennet B.: </a:t>
            </a:r>
            <a:r>
              <a:rPr lang="hr-HR" i="1" dirty="0"/>
              <a:t>First steps into . . . The ” Four Cs”</a:t>
            </a:r>
          </a:p>
          <a:p>
            <a:pPr marL="114300" indent="0">
              <a:buNone/>
            </a:pPr>
            <a:r>
              <a:rPr lang="en-GB" sz="1800" dirty="0">
                <a:hlinkClick r:id="rId3"/>
              </a:rPr>
              <a:t>http://</a:t>
            </a:r>
            <a:r>
              <a:rPr lang="en-GB" sz="1800" dirty="0" smtClean="0">
                <a:hlinkClick r:id="rId3"/>
              </a:rPr>
              <a:t>www.onestopenglish.com/methodology/first-steps-into-emerging-pedagogies-for-elt/the-four-cs/first-steps-into-the-four-cs/555120.article</a:t>
            </a:r>
            <a:r>
              <a:rPr lang="hr-HR" sz="1800" dirty="0" smtClean="0"/>
              <a:t> 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BILC Seminar, Copenhagen, Denmark 06 -11 October 2019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3306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BILC Seminar, Copenhagen, Denmark 06 -11 October 2019</a:t>
            </a:r>
            <a:endParaRPr lang="hr-H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656"/>
            <a:ext cx="8957776" cy="597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34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Content </a:t>
            </a:r>
            <a:r>
              <a:rPr lang="hr-HR" sz="4000" dirty="0" smtClean="0"/>
              <a:t/>
            </a:r>
            <a:br>
              <a:rPr lang="hr-HR" sz="4000" dirty="0" smtClean="0"/>
            </a:br>
            <a:r>
              <a:rPr lang="en-GB" sz="4000" dirty="0" smtClean="0"/>
              <a:t>the </a:t>
            </a:r>
            <a:r>
              <a:rPr lang="hr-HR" sz="4000" dirty="0" smtClean="0"/>
              <a:t>”</a:t>
            </a:r>
            <a:r>
              <a:rPr lang="en-GB" sz="4000" i="1" dirty="0" err="1" smtClean="0"/>
              <a:t>whats</a:t>
            </a:r>
            <a:r>
              <a:rPr lang="en-GB" sz="4000" dirty="0" smtClean="0"/>
              <a:t>” and ”</a:t>
            </a:r>
            <a:r>
              <a:rPr lang="en-GB" sz="4000" i="1" dirty="0" err="1" smtClean="0"/>
              <a:t>hows</a:t>
            </a:r>
            <a:r>
              <a:rPr lang="en-GB" sz="4000" dirty="0" smtClean="0"/>
              <a:t>”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r-HR" sz="2800" b="1" spc="-100" dirty="0">
                <a:latin typeface="Cambria" pitchFamily="18" charset="0"/>
                <a:ea typeface="+mj-ea"/>
                <a:cs typeface="+mj-cs"/>
              </a:rPr>
              <a:t>What</a:t>
            </a:r>
            <a:r>
              <a:rPr lang="hr-HR" sz="2800" spc="-100" dirty="0">
                <a:latin typeface="Cambria" pitchFamily="18" charset="0"/>
                <a:ea typeface="+mj-ea"/>
                <a:cs typeface="+mj-cs"/>
              </a:rPr>
              <a:t> is writing ability?</a:t>
            </a:r>
          </a:p>
          <a:p>
            <a:pPr>
              <a:lnSpc>
                <a:spcPct val="150000"/>
              </a:lnSpc>
            </a:pPr>
            <a:r>
              <a:rPr lang="hr-HR" sz="2800" b="1" spc="-100" dirty="0" smtClean="0">
                <a:latin typeface="Cambria" pitchFamily="18" charset="0"/>
                <a:ea typeface="+mj-ea"/>
                <a:cs typeface="+mj-cs"/>
              </a:rPr>
              <a:t>What</a:t>
            </a:r>
            <a:r>
              <a:rPr lang="hr-HR" sz="2800" spc="-100" dirty="0" smtClean="0">
                <a:latin typeface="Cambria" pitchFamily="18" charset="0"/>
                <a:ea typeface="+mj-ea"/>
                <a:cs typeface="+mj-cs"/>
              </a:rPr>
              <a:t> </a:t>
            </a:r>
            <a:r>
              <a:rPr lang="hr-HR" sz="2800" spc="-100" dirty="0">
                <a:latin typeface="Cambria" pitchFamily="18" charset="0"/>
                <a:ea typeface="+mj-ea"/>
                <a:cs typeface="+mj-cs"/>
              </a:rPr>
              <a:t>additional challenges do foreign language (FL) learners/writers face?</a:t>
            </a:r>
          </a:p>
          <a:p>
            <a:pPr>
              <a:lnSpc>
                <a:spcPct val="150000"/>
              </a:lnSpc>
            </a:pPr>
            <a:r>
              <a:rPr lang="hr-HR" sz="2800" b="1" spc="-100" dirty="0">
                <a:latin typeface="Cambria" pitchFamily="18" charset="0"/>
                <a:ea typeface="+mj-ea"/>
                <a:cs typeface="+mj-cs"/>
              </a:rPr>
              <a:t>What</a:t>
            </a:r>
            <a:r>
              <a:rPr lang="hr-HR" sz="2800" spc="-100" dirty="0">
                <a:latin typeface="Cambria" pitchFamily="18" charset="0"/>
                <a:ea typeface="+mj-ea"/>
                <a:cs typeface="+mj-cs"/>
              </a:rPr>
              <a:t> are the differences between the two productive skills?</a:t>
            </a:r>
          </a:p>
          <a:p>
            <a:pPr>
              <a:lnSpc>
                <a:spcPct val="150000"/>
              </a:lnSpc>
            </a:pPr>
            <a:r>
              <a:rPr lang="hr-HR" sz="2800" b="1" spc="-100" dirty="0">
                <a:latin typeface="Cambria" pitchFamily="18" charset="0"/>
                <a:ea typeface="+mj-ea"/>
                <a:cs typeface="+mj-cs"/>
              </a:rPr>
              <a:t>How</a:t>
            </a:r>
            <a:r>
              <a:rPr lang="hr-HR" sz="2800" spc="-100" dirty="0">
                <a:latin typeface="Cambria" pitchFamily="18" charset="0"/>
                <a:ea typeface="+mj-ea"/>
                <a:cs typeface="+mj-cs"/>
              </a:rPr>
              <a:t> is writing dealt </a:t>
            </a:r>
            <a:r>
              <a:rPr lang="hr-HR" sz="2800" spc="-100" dirty="0" smtClean="0">
                <a:latin typeface="Cambria" pitchFamily="18" charset="0"/>
                <a:ea typeface="+mj-ea"/>
                <a:cs typeface="+mj-cs"/>
              </a:rPr>
              <a:t> with </a:t>
            </a:r>
            <a:r>
              <a:rPr lang="hr-HR" sz="2800" spc="-100" dirty="0">
                <a:latin typeface="Cambria" pitchFamily="18" charset="0"/>
                <a:ea typeface="+mj-ea"/>
                <a:cs typeface="+mj-cs"/>
              </a:rPr>
              <a:t>in the classroom?</a:t>
            </a:r>
          </a:p>
          <a:p>
            <a:pPr>
              <a:lnSpc>
                <a:spcPct val="150000"/>
              </a:lnSpc>
            </a:pPr>
            <a:r>
              <a:rPr lang="hr-HR" sz="2800" b="1" spc="-100" dirty="0">
                <a:latin typeface="Cambria" pitchFamily="18" charset="0"/>
                <a:ea typeface="+mj-ea"/>
                <a:cs typeface="+mj-cs"/>
              </a:rPr>
              <a:t>How</a:t>
            </a:r>
            <a:r>
              <a:rPr lang="hr-HR" sz="2800" spc="-100" dirty="0">
                <a:latin typeface="Cambria" pitchFamily="18" charset="0"/>
                <a:ea typeface="+mj-ea"/>
                <a:cs typeface="+mj-cs"/>
              </a:rPr>
              <a:t> can the teaching of writing be more effective?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BILC Seminar, Copenhagen, Denmark 06 -11 October 2019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395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b="1" dirty="0" smtClean="0"/>
              <a:t>What</a:t>
            </a:r>
            <a:r>
              <a:rPr lang="hr-HR" sz="4000" dirty="0" smtClean="0"/>
              <a:t> is writing ability?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7620000" cy="4800600"/>
          </a:xfrm>
        </p:spPr>
        <p:txBody>
          <a:bodyPr/>
          <a:lstStyle/>
          <a:p>
            <a:pPr marL="114300" indent="0">
              <a:lnSpc>
                <a:spcPct val="150000"/>
              </a:lnSpc>
              <a:buNone/>
            </a:pPr>
            <a:r>
              <a:rPr lang="hr-HR" sz="2800" dirty="0" smtClean="0">
                <a:latin typeface="Cambria" pitchFamily="18" charset="0"/>
                <a:cs typeface="Arial" pitchFamily="34" charset="0"/>
              </a:rPr>
              <a:t>”</a:t>
            </a:r>
            <a:r>
              <a:rPr lang="hr-HR" sz="2800" i="1" dirty="0">
                <a:latin typeface="Cambria" pitchFamily="18" charset="0"/>
                <a:cs typeface="Arial" pitchFamily="34" charset="0"/>
              </a:rPr>
              <a:t>the </a:t>
            </a:r>
            <a:r>
              <a:rPr lang="hr-HR" sz="2800" b="1" i="1" dirty="0">
                <a:latin typeface="Cambria" pitchFamily="18" charset="0"/>
                <a:cs typeface="Arial" pitchFamily="34" charset="0"/>
              </a:rPr>
              <a:t>uses</a:t>
            </a:r>
            <a:r>
              <a:rPr lang="hr-HR" sz="2800" i="1" dirty="0">
                <a:latin typeface="Cambria" pitchFamily="18" charset="0"/>
                <a:cs typeface="Arial" pitchFamily="34" charset="0"/>
              </a:rPr>
              <a:t> to which writing is put by </a:t>
            </a:r>
            <a:r>
              <a:rPr lang="hr-HR" sz="2800" b="1" i="1" dirty="0">
                <a:latin typeface="Cambria" pitchFamily="18" charset="0"/>
                <a:cs typeface="Arial" pitchFamily="34" charset="0"/>
              </a:rPr>
              <a:t>different</a:t>
            </a:r>
            <a:r>
              <a:rPr lang="hr-HR" sz="2800" i="1" dirty="0">
                <a:latin typeface="Cambria" pitchFamily="18" charset="0"/>
                <a:cs typeface="Arial" pitchFamily="34" charset="0"/>
              </a:rPr>
              <a:t> </a:t>
            </a:r>
            <a:r>
              <a:rPr lang="hr-HR" sz="2800" b="1" i="1" dirty="0">
                <a:latin typeface="Cambria" pitchFamily="18" charset="0"/>
                <a:cs typeface="Arial" pitchFamily="34" charset="0"/>
              </a:rPr>
              <a:t>people</a:t>
            </a:r>
            <a:r>
              <a:rPr lang="hr-HR" sz="2800" i="1" dirty="0">
                <a:latin typeface="Cambria" pitchFamily="18" charset="0"/>
                <a:cs typeface="Arial" pitchFamily="34" charset="0"/>
              </a:rPr>
              <a:t> in </a:t>
            </a:r>
            <a:r>
              <a:rPr lang="hr-HR" sz="2800" b="1" i="1" dirty="0">
                <a:latin typeface="Cambria" pitchFamily="18" charset="0"/>
                <a:cs typeface="Arial" pitchFamily="34" charset="0"/>
              </a:rPr>
              <a:t>different situations </a:t>
            </a:r>
            <a:r>
              <a:rPr lang="hr-HR" sz="2800" i="1" dirty="0">
                <a:latin typeface="Cambria" pitchFamily="18" charset="0"/>
                <a:cs typeface="Arial" pitchFamily="34" charset="0"/>
              </a:rPr>
              <a:t>are so varied that no single definition can cover all situations</a:t>
            </a:r>
            <a:r>
              <a:rPr lang="hr-HR" sz="2800" dirty="0" smtClean="0">
                <a:latin typeface="Cambria" pitchFamily="18" charset="0"/>
                <a:cs typeface="Arial" pitchFamily="34" charset="0"/>
              </a:rPr>
              <a:t>”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hr-HR" sz="2000" dirty="0" smtClean="0">
                <a:latin typeface="Cambria" pitchFamily="18" charset="0"/>
                <a:cs typeface="Arial" pitchFamily="34" charset="0"/>
              </a:rPr>
              <a:t>(</a:t>
            </a:r>
            <a:r>
              <a:rPr lang="hr-HR" sz="2000" dirty="0">
                <a:latin typeface="Cambria" pitchFamily="18" charset="0"/>
                <a:cs typeface="Arial" pitchFamily="34" charset="0"/>
              </a:rPr>
              <a:t>Weigle, 2002</a:t>
            </a:r>
            <a:r>
              <a:rPr lang="hr-HR" sz="2000" dirty="0" smtClean="0">
                <a:latin typeface="Cambria" pitchFamily="18" charset="0"/>
                <a:cs typeface="Arial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hr-HR" sz="2800" dirty="0" smtClean="0">
                <a:latin typeface="Cambria" pitchFamily="18" charset="0"/>
                <a:cs typeface="Arial" pitchFamily="34" charset="0"/>
              </a:rPr>
              <a:t>definition will depend on:</a:t>
            </a:r>
          </a:p>
          <a:p>
            <a:pPr lvl="1">
              <a:lnSpc>
                <a:spcPct val="150000"/>
              </a:lnSpc>
            </a:pPr>
            <a:r>
              <a:rPr lang="hr-HR" sz="2600" dirty="0" smtClean="0">
                <a:latin typeface="Cambria" pitchFamily="18" charset="0"/>
                <a:cs typeface="Arial" pitchFamily="34" charset="0"/>
              </a:rPr>
              <a:t>the </a:t>
            </a:r>
            <a:r>
              <a:rPr lang="hr-HR" sz="2600" b="1" dirty="0" smtClean="0">
                <a:latin typeface="Cambria" pitchFamily="18" charset="0"/>
                <a:cs typeface="Arial" pitchFamily="34" charset="0"/>
              </a:rPr>
              <a:t>specific group of FL learners </a:t>
            </a:r>
          </a:p>
          <a:p>
            <a:pPr lvl="1">
              <a:lnSpc>
                <a:spcPct val="150000"/>
              </a:lnSpc>
            </a:pPr>
            <a:r>
              <a:rPr lang="hr-HR" sz="2600" dirty="0" smtClean="0">
                <a:latin typeface="Cambria" pitchFamily="18" charset="0"/>
                <a:cs typeface="Arial" pitchFamily="34" charset="0"/>
              </a:rPr>
              <a:t>the </a:t>
            </a:r>
            <a:r>
              <a:rPr lang="hr-HR" sz="2600" b="1" dirty="0" smtClean="0">
                <a:latin typeface="Cambria" pitchFamily="18" charset="0"/>
                <a:cs typeface="Arial" pitchFamily="34" charset="0"/>
              </a:rPr>
              <a:t>type of writing </a:t>
            </a:r>
            <a:r>
              <a:rPr lang="hr-HR" sz="2600" dirty="0" smtClean="0">
                <a:latin typeface="Cambria" pitchFamily="18" charset="0"/>
                <a:cs typeface="Arial" pitchFamily="34" charset="0"/>
              </a:rPr>
              <a:t>they will engage in</a:t>
            </a:r>
            <a:endParaRPr lang="hr-HR" sz="2600" dirty="0">
              <a:latin typeface="Cambria" pitchFamily="18" charset="0"/>
              <a:cs typeface="Arial" pitchFamily="34" charset="0"/>
            </a:endParaRPr>
          </a:p>
          <a:p>
            <a:pPr marL="11430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BILC Seminar, Copenhagen, Denmark 06 -11 October 2019</a:t>
            </a:r>
            <a:endParaRPr lang="hr-H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88640"/>
            <a:ext cx="2448272" cy="13771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02272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960" y="608798"/>
            <a:ext cx="7620000" cy="4800600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hr-HR" sz="4000" b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What is writing ability?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BILC Seminar, Copenhagen, Denmark 06 -11 October 2019</a:t>
            </a:r>
            <a:endParaRPr lang="hr-HR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173198"/>
              </p:ext>
            </p:extLst>
          </p:nvPr>
        </p:nvGraphicFramePr>
        <p:xfrm>
          <a:off x="683568" y="1628800"/>
          <a:ext cx="7272808" cy="328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6404"/>
                <a:gridCol w="3636404"/>
              </a:tblGrid>
              <a:tr h="72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>
                          <a:latin typeface="Cambria" pitchFamily="18" charset="0"/>
                        </a:rPr>
                        <a:t>COGNITIVE PROCESSING</a:t>
                      </a:r>
                      <a:endParaRPr lang="en-GB" dirty="0" smtClean="0">
                        <a:latin typeface="Cambria" pitchFamily="18" charset="0"/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kern="1200" dirty="0" smtClean="0">
                          <a:solidFill>
                            <a:schemeClr val="lt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DOMINANT INTENTION or PURPOSE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15609"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>
                          <a:latin typeface="+mj-lt"/>
                        </a:rPr>
                        <a:t>I</a:t>
                      </a:r>
                      <a:r>
                        <a:rPr lang="hr-HR" baseline="0" dirty="0" smtClean="0">
                          <a:latin typeface="+mj-lt"/>
                        </a:rPr>
                        <a:t>    </a:t>
                      </a:r>
                      <a:r>
                        <a:rPr lang="hr-HR" dirty="0" smtClean="0">
                          <a:latin typeface="+mj-lt"/>
                        </a:rPr>
                        <a:t>Reproduce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hr-HR" dirty="0" smtClean="0">
                          <a:latin typeface="+mj-lt"/>
                        </a:rPr>
                        <a:t>To</a:t>
                      </a:r>
                      <a:r>
                        <a:rPr lang="hr-HR" baseline="0" dirty="0" smtClean="0">
                          <a:latin typeface="+mj-lt"/>
                        </a:rPr>
                        <a:t> learn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hr-HR" baseline="0" dirty="0" smtClean="0">
                          <a:latin typeface="+mj-lt"/>
                        </a:rPr>
                        <a:t>To convey emotions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hr-HR" baseline="0" dirty="0" smtClean="0">
                          <a:latin typeface="+mj-lt"/>
                        </a:rPr>
                        <a:t>To inform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hr-HR" baseline="0" dirty="0" smtClean="0">
                          <a:latin typeface="+mj-lt"/>
                        </a:rPr>
                        <a:t>To convince/persuade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hr-HR" baseline="0" dirty="0" smtClean="0">
                          <a:latin typeface="+mj-lt"/>
                        </a:rPr>
                        <a:t>To entertain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hr-HR" baseline="0" dirty="0" smtClean="0">
                          <a:latin typeface="+mj-lt"/>
                        </a:rPr>
                        <a:t>To keep in touch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</a:tr>
              <a:tr h="715609"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>
                          <a:latin typeface="+mj-lt"/>
                        </a:rPr>
                        <a:t>II   Organize/reorganize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717999"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>
                          <a:latin typeface="+mj-lt"/>
                        </a:rPr>
                        <a:t>III  Invent/generate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427984" y="5013176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>
                <a:latin typeface="+mj-lt"/>
              </a:rPr>
              <a:t>CONSIDERATION OF THE PRIMARY AUDIENCE</a:t>
            </a:r>
          </a:p>
          <a:p>
            <a:pPr algn="ctr"/>
            <a:r>
              <a:rPr lang="hr-HR" dirty="0" smtClean="0">
                <a:latin typeface="+mj-lt"/>
              </a:rPr>
              <a:t>(SELF or OTHERS)</a:t>
            </a:r>
            <a:endParaRPr lang="en-GB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3568" y="493386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i="1" dirty="0" smtClean="0">
                <a:latin typeface="+mj-lt"/>
              </a:rPr>
              <a:t>(Vähäpässi, 1982)</a:t>
            </a:r>
            <a:endParaRPr lang="en-GB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17268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7620000" cy="4800600"/>
          </a:xfrm>
        </p:spPr>
        <p:txBody>
          <a:bodyPr>
            <a:normAutofit lnSpcReduction="10000"/>
          </a:bodyPr>
          <a:lstStyle/>
          <a:p>
            <a:r>
              <a:rPr lang="hr-HR" dirty="0" smtClean="0">
                <a:latin typeface="+mj-lt"/>
              </a:rPr>
              <a:t>limited </a:t>
            </a:r>
            <a:r>
              <a:rPr lang="hr-HR" b="1" dirty="0" smtClean="0">
                <a:latin typeface="+mj-lt"/>
              </a:rPr>
              <a:t>LANGUAGE KNOWLEDGE</a:t>
            </a:r>
            <a:r>
              <a:rPr lang="hr-HR" dirty="0" smtClean="0">
                <a:latin typeface="+mj-lt"/>
              </a:rPr>
              <a:t>:</a:t>
            </a:r>
          </a:p>
          <a:p>
            <a:pPr marL="114300" indent="0">
              <a:buNone/>
            </a:pPr>
            <a:endParaRPr lang="hr-HR" dirty="0" smtClean="0">
              <a:latin typeface="+mj-lt"/>
            </a:endParaRPr>
          </a:p>
          <a:p>
            <a:pPr lvl="1">
              <a:lnSpc>
                <a:spcPct val="200000"/>
              </a:lnSpc>
            </a:pPr>
            <a:r>
              <a:rPr lang="hr-HR" b="1" dirty="0" smtClean="0">
                <a:latin typeface="+mj-lt"/>
              </a:rPr>
              <a:t>LINGUISTIC</a:t>
            </a:r>
            <a:r>
              <a:rPr lang="hr-HR" dirty="0" smtClean="0">
                <a:latin typeface="+mj-lt"/>
              </a:rPr>
              <a:t> KNOWLEDGE</a:t>
            </a:r>
          </a:p>
          <a:p>
            <a:pPr lvl="1">
              <a:lnSpc>
                <a:spcPct val="200000"/>
              </a:lnSpc>
            </a:pPr>
            <a:r>
              <a:rPr lang="hr-HR" b="1" dirty="0" smtClean="0">
                <a:latin typeface="+mj-lt"/>
              </a:rPr>
              <a:t>DISCOURSE</a:t>
            </a:r>
            <a:r>
              <a:rPr lang="hr-HR" dirty="0" smtClean="0">
                <a:latin typeface="+mj-lt"/>
              </a:rPr>
              <a:t> KNOWLEDGE</a:t>
            </a:r>
          </a:p>
          <a:p>
            <a:pPr lvl="1">
              <a:lnSpc>
                <a:spcPct val="200000"/>
              </a:lnSpc>
            </a:pPr>
            <a:r>
              <a:rPr lang="hr-HR" b="1" dirty="0" smtClean="0">
                <a:latin typeface="+mj-lt"/>
              </a:rPr>
              <a:t>SOCIOLINGUISTIC</a:t>
            </a:r>
            <a:r>
              <a:rPr lang="hr-HR" dirty="0" smtClean="0">
                <a:latin typeface="+mj-lt"/>
              </a:rPr>
              <a:t> KNOWLEDGE</a:t>
            </a:r>
          </a:p>
          <a:p>
            <a:pPr marL="411480" lvl="1" indent="0">
              <a:lnSpc>
                <a:spcPct val="200000"/>
              </a:lnSpc>
              <a:buNone/>
            </a:pPr>
            <a:endParaRPr lang="hr-HR" dirty="0" smtClean="0">
              <a:latin typeface="+mj-lt"/>
            </a:endParaRPr>
          </a:p>
          <a:p>
            <a:pPr marL="411480" lvl="1" indent="0">
              <a:lnSpc>
                <a:spcPct val="200000"/>
              </a:lnSpc>
              <a:buNone/>
            </a:pPr>
            <a:endParaRPr lang="hr-HR" dirty="0" smtClean="0">
              <a:latin typeface="+mj-lt"/>
            </a:endParaRPr>
          </a:p>
          <a:p>
            <a:pPr>
              <a:lnSpc>
                <a:spcPct val="200000"/>
              </a:lnSpc>
            </a:pPr>
            <a:r>
              <a:rPr lang="hr-HR" b="1" dirty="0" smtClean="0">
                <a:latin typeface="+mj-lt"/>
              </a:rPr>
              <a:t>MOTIVATIONAL</a:t>
            </a:r>
            <a:r>
              <a:rPr lang="hr-HR" dirty="0" smtClean="0">
                <a:latin typeface="+mj-lt"/>
              </a:rPr>
              <a:t> and </a:t>
            </a:r>
            <a:r>
              <a:rPr lang="hr-HR" b="1" dirty="0" smtClean="0">
                <a:latin typeface="+mj-lt"/>
              </a:rPr>
              <a:t>AFFECTIVE</a:t>
            </a:r>
            <a:r>
              <a:rPr lang="hr-HR" dirty="0" smtClean="0">
                <a:latin typeface="+mj-lt"/>
              </a:rPr>
              <a:t> factors – writing anxiety</a:t>
            </a:r>
          </a:p>
          <a:p>
            <a:pPr marL="114300" indent="0">
              <a:buNone/>
            </a:pPr>
            <a:endParaRPr lang="hr-HR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BILC Seminar, Copenhagen, Denmark 06 -11 October 2019</a:t>
            </a:r>
            <a:endParaRPr lang="hr-HR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994122"/>
          </a:xfrm>
        </p:spPr>
        <p:txBody>
          <a:bodyPr/>
          <a:lstStyle/>
          <a:p>
            <a:r>
              <a:rPr lang="hr-HR" sz="3600" dirty="0" smtClean="0">
                <a:latin typeface="Cambria" pitchFamily="18" charset="0"/>
              </a:rPr>
              <a:t/>
            </a:r>
            <a:br>
              <a:rPr lang="hr-HR" sz="3600" dirty="0" smtClean="0">
                <a:latin typeface="Cambria" pitchFamily="18" charset="0"/>
              </a:rPr>
            </a:br>
            <a:r>
              <a:rPr lang="hr-HR" sz="3600" b="1" dirty="0" smtClean="0">
                <a:latin typeface="Cambria" pitchFamily="18" charset="0"/>
              </a:rPr>
              <a:t>What</a:t>
            </a:r>
            <a:r>
              <a:rPr lang="hr-HR" sz="3600" dirty="0" smtClean="0">
                <a:latin typeface="Cambria" pitchFamily="18" charset="0"/>
              </a:rPr>
              <a:t> </a:t>
            </a:r>
            <a:r>
              <a:rPr lang="hr-HR" sz="3600" dirty="0">
                <a:latin typeface="Cambria" pitchFamily="18" charset="0"/>
              </a:rPr>
              <a:t>additional challenges do foreign language (FL) learners/writers face?</a:t>
            </a:r>
            <a:r>
              <a:rPr lang="en-GB" sz="3600" dirty="0"/>
              <a:t/>
            </a:r>
            <a:br>
              <a:rPr lang="en-GB" sz="3600" dirty="0"/>
            </a:br>
            <a:endParaRPr lang="en-GB" sz="3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382892"/>
            <a:ext cx="3421564" cy="4422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525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681664" cy="1301006"/>
          </a:xfrm>
        </p:spPr>
        <p:txBody>
          <a:bodyPr/>
          <a:lstStyle/>
          <a:p>
            <a:r>
              <a:rPr lang="hr-HR" sz="3600" b="1" dirty="0" smtClean="0">
                <a:latin typeface="Cambria" pitchFamily="18" charset="0"/>
              </a:rPr>
              <a:t/>
            </a:r>
            <a:br>
              <a:rPr lang="hr-HR" sz="3600" b="1" dirty="0" smtClean="0">
                <a:latin typeface="Cambria" pitchFamily="18" charset="0"/>
              </a:rPr>
            </a:br>
            <a:r>
              <a:rPr lang="hr-HR" sz="3600" b="1" dirty="0" smtClean="0">
                <a:latin typeface="Cambria" pitchFamily="18" charset="0"/>
              </a:rPr>
              <a:t>What</a:t>
            </a:r>
            <a:r>
              <a:rPr lang="hr-HR" sz="3600" dirty="0" smtClean="0">
                <a:latin typeface="Cambria" pitchFamily="18" charset="0"/>
              </a:rPr>
              <a:t> </a:t>
            </a:r>
            <a:r>
              <a:rPr lang="hr-HR" sz="3600" dirty="0">
                <a:latin typeface="Cambria" pitchFamily="18" charset="0"/>
              </a:rPr>
              <a:t>are the differences between the two productive skills?</a:t>
            </a:r>
            <a:br>
              <a:rPr lang="hr-HR" sz="3600" dirty="0">
                <a:latin typeface="Cambria" pitchFamily="18" charset="0"/>
              </a:rPr>
            </a:br>
            <a:endParaRPr lang="en-GB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2297898"/>
              </p:ext>
            </p:extLst>
          </p:nvPr>
        </p:nvGraphicFramePr>
        <p:xfrm>
          <a:off x="457200" y="1600200"/>
          <a:ext cx="7571184" cy="4586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5592"/>
                <a:gridCol w="3785592"/>
              </a:tblGrid>
              <a:tr h="494712">
                <a:tc>
                  <a:txBody>
                    <a:bodyPr/>
                    <a:lstStyle/>
                    <a:p>
                      <a:pPr algn="ctr"/>
                      <a:r>
                        <a:rPr lang="hr-HR" sz="1800" b="1" kern="1200" dirty="0" smtClean="0">
                          <a:solidFill>
                            <a:schemeClr val="lt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WRITING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b="1" kern="1200" dirty="0" smtClean="0">
                          <a:solidFill>
                            <a:schemeClr val="lt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SPEAKING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94712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>
                          <a:latin typeface="+mj-lt"/>
                        </a:rPr>
                        <a:t>PERMANENT</a:t>
                      </a:r>
                      <a:endParaRPr lang="en-GB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>
                          <a:latin typeface="+mj-lt"/>
                        </a:rPr>
                        <a:t>TRANSITORY</a:t>
                      </a:r>
                      <a:endParaRPr lang="en-GB" sz="2400" dirty="0">
                        <a:latin typeface="+mj-lt"/>
                      </a:endParaRPr>
                    </a:p>
                  </a:txBody>
                  <a:tcPr/>
                </a:tc>
              </a:tr>
              <a:tr h="853886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>
                          <a:latin typeface="+mj-lt"/>
                        </a:rPr>
                        <a:t>PRODUCTION TIME – LONGER</a:t>
                      </a:r>
                    </a:p>
                    <a:p>
                      <a:pPr algn="ctr"/>
                      <a:r>
                        <a:rPr lang="hr-HR" sz="2400" dirty="0" smtClean="0">
                          <a:latin typeface="+mj-lt"/>
                        </a:rPr>
                        <a:t>(more conscious)</a:t>
                      </a:r>
                      <a:endParaRPr lang="en-GB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>
                          <a:latin typeface="+mj-lt"/>
                        </a:rPr>
                        <a:t>SIMULTANEOUSLY </a:t>
                      </a:r>
                    </a:p>
                    <a:p>
                      <a:pPr algn="ctr"/>
                      <a:r>
                        <a:rPr lang="hr-HR" sz="2400" dirty="0" smtClean="0">
                          <a:latin typeface="+mj-lt"/>
                        </a:rPr>
                        <a:t>PRODUCED</a:t>
                      </a:r>
                      <a:r>
                        <a:rPr lang="hr-HR" sz="2400" baseline="0" dirty="0" smtClean="0">
                          <a:latin typeface="+mj-lt"/>
                        </a:rPr>
                        <a:t>/RECEIVED</a:t>
                      </a:r>
                      <a:endParaRPr lang="en-GB" sz="2400" dirty="0">
                        <a:latin typeface="+mj-lt"/>
                      </a:endParaRPr>
                    </a:p>
                  </a:txBody>
                  <a:tcPr/>
                </a:tc>
              </a:tr>
              <a:tr h="853886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>
                          <a:latin typeface="+mj-lt"/>
                        </a:rPr>
                        <a:t>DISTANCE</a:t>
                      </a:r>
                    </a:p>
                    <a:p>
                      <a:pPr algn="ctr"/>
                      <a:r>
                        <a:rPr lang="hr-HR" sz="2400" dirty="0" smtClean="0">
                          <a:latin typeface="+mj-lt"/>
                        </a:rPr>
                        <a:t>(production</a:t>
                      </a:r>
                      <a:r>
                        <a:rPr lang="hr-HR" sz="2400" baseline="0" dirty="0" smtClean="0">
                          <a:latin typeface="+mj-lt"/>
                        </a:rPr>
                        <a:t> – reception)</a:t>
                      </a:r>
                      <a:endParaRPr lang="en-GB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>
                          <a:latin typeface="+mj-lt"/>
                        </a:rPr>
                        <a:t>FACE TO FACE COMMUNICATION</a:t>
                      </a:r>
                      <a:endParaRPr lang="en-GB" sz="2400" dirty="0">
                        <a:latin typeface="+mj-lt"/>
                      </a:endParaRPr>
                    </a:p>
                  </a:txBody>
                  <a:tcPr/>
                </a:tc>
              </a:tr>
              <a:tr h="1219837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>
                          <a:latin typeface="+mj-lt"/>
                        </a:rPr>
                        <a:t>STRICTER STANDARDS OF ACCURACY</a:t>
                      </a:r>
                      <a:endParaRPr lang="en-GB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>
                          <a:latin typeface="+mj-lt"/>
                        </a:rPr>
                        <a:t>SHORTER CLAUSES,</a:t>
                      </a:r>
                      <a:r>
                        <a:rPr lang="hr-HR" sz="2400" baseline="0" dirty="0" smtClean="0">
                          <a:latin typeface="+mj-lt"/>
                        </a:rPr>
                        <a:t> </a:t>
                      </a:r>
                      <a:r>
                        <a:rPr lang="hr-HR" sz="2400" dirty="0" smtClean="0">
                          <a:latin typeface="+mj-lt"/>
                        </a:rPr>
                        <a:t>MORE REDUNDACIES, INCOMPLETE UTTERANCES</a:t>
                      </a:r>
                      <a:endParaRPr lang="en-GB" sz="24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BILC Seminar, Copenhagen, Denmark 06 -11 October 2019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13988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b="1" dirty="0" smtClean="0">
                <a:latin typeface="Cambria" pitchFamily="18" charset="0"/>
              </a:rPr>
              <a:t/>
            </a:r>
            <a:br>
              <a:rPr lang="hr-HR" sz="4000" b="1" dirty="0" smtClean="0">
                <a:latin typeface="Cambria" pitchFamily="18" charset="0"/>
              </a:rPr>
            </a:br>
            <a:r>
              <a:rPr lang="hr-HR" sz="4000" b="1" dirty="0" smtClean="0">
                <a:latin typeface="Cambria" pitchFamily="18" charset="0"/>
              </a:rPr>
              <a:t>How</a:t>
            </a:r>
            <a:r>
              <a:rPr lang="hr-HR" sz="4000" dirty="0" smtClean="0">
                <a:latin typeface="Cambria" pitchFamily="18" charset="0"/>
              </a:rPr>
              <a:t> </a:t>
            </a:r>
            <a:r>
              <a:rPr lang="hr-HR" sz="4000" dirty="0">
                <a:latin typeface="Cambria" pitchFamily="18" charset="0"/>
              </a:rPr>
              <a:t>is writing dealt with in the classroom?</a:t>
            </a:r>
            <a:br>
              <a:rPr lang="hr-HR" sz="4000" dirty="0">
                <a:latin typeface="Cambria" pitchFamily="18" charset="0"/>
              </a:rPr>
            </a:b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hr-HR" sz="2400" b="1" dirty="0" smtClean="0">
                <a:latin typeface="+mj-lt"/>
              </a:rPr>
              <a:t>LOW PRIORITY IN THE CLASSROOM</a:t>
            </a:r>
          </a:p>
          <a:p>
            <a:pPr>
              <a:lnSpc>
                <a:spcPct val="200000"/>
              </a:lnSpc>
            </a:pPr>
            <a:r>
              <a:rPr lang="hr-HR" sz="2400" b="1" dirty="0" smtClean="0">
                <a:latin typeface="+mj-lt"/>
              </a:rPr>
              <a:t>TIME CONSUMING (LENGTHY PRODUCT)</a:t>
            </a:r>
          </a:p>
          <a:p>
            <a:pPr>
              <a:lnSpc>
                <a:spcPct val="200000"/>
              </a:lnSpc>
            </a:pPr>
            <a:r>
              <a:rPr lang="hr-HR" sz="2400" b="1" dirty="0" smtClean="0">
                <a:latin typeface="+mj-lt"/>
              </a:rPr>
              <a:t>SET AS A HOMEWORK TASK (</a:t>
            </a:r>
            <a:r>
              <a:rPr lang="hr-HR" sz="2400" b="1" i="1" dirty="0" smtClean="0">
                <a:latin typeface="+mj-lt"/>
              </a:rPr>
              <a:t>OUT-OF-CLASS</a:t>
            </a:r>
            <a:r>
              <a:rPr lang="hr-HR" sz="2400" b="1" dirty="0" smtClean="0">
                <a:latin typeface="+mj-lt"/>
              </a:rPr>
              <a:t> WRITING)</a:t>
            </a:r>
          </a:p>
          <a:p>
            <a:pPr>
              <a:lnSpc>
                <a:spcPct val="200000"/>
              </a:lnSpc>
            </a:pPr>
            <a:r>
              <a:rPr lang="hr-HR" sz="2400" b="1" dirty="0" smtClean="0">
                <a:latin typeface="+mj-lt"/>
              </a:rPr>
              <a:t>FOCUS ON THE PRODUCT</a:t>
            </a:r>
          </a:p>
          <a:p>
            <a:endParaRPr lang="hr-HR" dirty="0" smtClean="0">
              <a:latin typeface="Cambria" pitchFamily="18" charset="0"/>
            </a:endParaRPr>
          </a:p>
          <a:p>
            <a:endParaRPr lang="hr-HR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BILC Seminar, Copenhagen, Denmark 06 -11 October 2019</a:t>
            </a:r>
            <a:endParaRPr lang="hr-H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221088"/>
            <a:ext cx="2857500" cy="2238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06838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dirty="0" smtClean="0">
                <a:latin typeface="Cambria" pitchFamily="18" charset="0"/>
              </a:rPr>
              <a:t/>
            </a:r>
            <a:br>
              <a:rPr lang="hr-HR" sz="3600" b="1" dirty="0" smtClean="0">
                <a:latin typeface="Cambria" pitchFamily="18" charset="0"/>
              </a:rPr>
            </a:br>
            <a:r>
              <a:rPr lang="hr-HR" sz="3600" b="1" dirty="0" smtClean="0">
                <a:latin typeface="Cambria" pitchFamily="18" charset="0"/>
              </a:rPr>
              <a:t>How</a:t>
            </a:r>
            <a:r>
              <a:rPr lang="hr-HR" sz="3600" dirty="0" smtClean="0">
                <a:latin typeface="Cambria" pitchFamily="18" charset="0"/>
              </a:rPr>
              <a:t> </a:t>
            </a:r>
            <a:r>
              <a:rPr lang="hr-HR" sz="3600" dirty="0">
                <a:latin typeface="Cambria" pitchFamily="18" charset="0"/>
              </a:rPr>
              <a:t>can the teaching of writing be more effective?</a:t>
            </a:r>
            <a:br>
              <a:rPr lang="hr-HR" sz="3600" dirty="0">
                <a:latin typeface="Cambria" pitchFamily="18" charset="0"/>
              </a:rPr>
            </a:br>
            <a:endParaRPr lang="en-GB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BILC Seminar, Copenhagen, Denmark 06 -11 October 2019</a:t>
            </a:r>
            <a:endParaRPr lang="hr-H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836712"/>
            <a:ext cx="4248472" cy="4248472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3200" b="1" dirty="0" smtClean="0"/>
              <a:t>COMMUNICATION</a:t>
            </a:r>
          </a:p>
          <a:p>
            <a:pPr marL="114300" indent="0">
              <a:buNone/>
            </a:pPr>
            <a:r>
              <a:rPr lang="hr-HR" b="1" dirty="0" smtClean="0"/>
              <a:t>CONTEXTUALIZING WRITING </a:t>
            </a:r>
          </a:p>
          <a:p>
            <a:pPr marL="114300" indent="0">
              <a:buNone/>
            </a:pPr>
            <a:r>
              <a:rPr lang="hr-HR" b="1" dirty="0" smtClean="0"/>
              <a:t>ACTIVITIES</a:t>
            </a:r>
          </a:p>
          <a:p>
            <a:pPr marL="114300" indent="0">
              <a:buNone/>
            </a:pPr>
            <a:endParaRPr lang="hr-HR" b="1" dirty="0" smtClean="0"/>
          </a:p>
          <a:p>
            <a:r>
              <a:rPr lang="hr-HR" sz="3200" b="1" dirty="0" smtClean="0"/>
              <a:t>COLLABORATION</a:t>
            </a:r>
          </a:p>
          <a:p>
            <a:pPr marL="114300" indent="0">
              <a:buNone/>
            </a:pPr>
            <a:r>
              <a:rPr lang="hr-HR" b="1" dirty="0" smtClean="0"/>
              <a:t>COLLABORATIVE WRITING, </a:t>
            </a:r>
          </a:p>
          <a:p>
            <a:pPr marL="114300" indent="0">
              <a:buNone/>
            </a:pPr>
            <a:r>
              <a:rPr lang="hr-HR" b="1" dirty="0" smtClean="0"/>
              <a:t>IN-CLASS ACTIVITY</a:t>
            </a:r>
            <a:endParaRPr lang="hr-HR" b="1" dirty="0"/>
          </a:p>
          <a:p>
            <a:pPr marL="114300" indent="0">
              <a:buNone/>
            </a:pPr>
            <a:endParaRPr lang="hr-HR" b="1" dirty="0"/>
          </a:p>
          <a:p>
            <a:pPr marL="114300" indent="0">
              <a:buNone/>
            </a:pPr>
            <a:endParaRPr lang="hr-HR" b="1" dirty="0" smtClean="0"/>
          </a:p>
          <a:p>
            <a:pPr marL="114300" indent="0">
              <a:buNone/>
            </a:pP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51057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dirty="0" smtClean="0">
                <a:latin typeface="Cambria" pitchFamily="18" charset="0"/>
              </a:rPr>
              <a:t/>
            </a:r>
            <a:br>
              <a:rPr lang="hr-HR" sz="3600" b="1" dirty="0" smtClean="0">
                <a:latin typeface="Cambria" pitchFamily="18" charset="0"/>
              </a:rPr>
            </a:br>
            <a:r>
              <a:rPr lang="hr-HR" sz="3600" b="1" dirty="0" smtClean="0">
                <a:latin typeface="Cambria" pitchFamily="18" charset="0"/>
              </a:rPr>
              <a:t>How</a:t>
            </a:r>
            <a:r>
              <a:rPr lang="hr-HR" sz="3600" dirty="0" smtClean="0">
                <a:latin typeface="Cambria" pitchFamily="18" charset="0"/>
              </a:rPr>
              <a:t> </a:t>
            </a:r>
            <a:r>
              <a:rPr lang="hr-HR" sz="3600" dirty="0">
                <a:latin typeface="Cambria" pitchFamily="18" charset="0"/>
              </a:rPr>
              <a:t>can the teaching of writing be more effective?</a:t>
            </a:r>
            <a:br>
              <a:rPr lang="hr-HR" sz="3600" dirty="0">
                <a:latin typeface="Cambria" pitchFamily="18" charset="0"/>
              </a:rPr>
            </a:br>
            <a:endParaRPr lang="en-GB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BILC Seminar, Copenhagen, Denmark 06 -11 October 2019</a:t>
            </a:r>
            <a:endParaRPr lang="hr-H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836712"/>
            <a:ext cx="4248472" cy="4248472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/>
              <a:t>CRITICAL </a:t>
            </a:r>
            <a:r>
              <a:rPr lang="hr-HR" sz="3200" b="1" dirty="0"/>
              <a:t>THINKING </a:t>
            </a:r>
            <a:endParaRPr lang="hr-HR" sz="3200" b="1" dirty="0" smtClean="0"/>
          </a:p>
          <a:p>
            <a:pPr marL="114300" indent="0">
              <a:buNone/>
            </a:pPr>
            <a:r>
              <a:rPr lang="hr-HR" sz="3200" b="1" dirty="0" smtClean="0"/>
              <a:t>SKILLS</a:t>
            </a:r>
            <a:endParaRPr lang="hr-HR" sz="3200" b="1" dirty="0"/>
          </a:p>
          <a:p>
            <a:pPr marL="114300" indent="0">
              <a:buNone/>
            </a:pPr>
            <a:r>
              <a:rPr lang="hr-HR" b="1" dirty="0"/>
              <a:t>ANALYSING AND EVALUATING</a:t>
            </a:r>
          </a:p>
          <a:p>
            <a:pPr marL="114300" indent="0">
              <a:buNone/>
            </a:pPr>
            <a:r>
              <a:rPr lang="hr-HR" b="1" dirty="0" smtClean="0"/>
              <a:t>(PEER </a:t>
            </a:r>
            <a:r>
              <a:rPr lang="hr-HR" b="1" dirty="0"/>
              <a:t>EVALUATION)</a:t>
            </a:r>
            <a:endParaRPr lang="en-GB" b="1" dirty="0"/>
          </a:p>
          <a:p>
            <a:pPr marL="114300" indent="0">
              <a:buNone/>
            </a:pPr>
            <a:endParaRPr lang="hr-HR" sz="3200" b="1" dirty="0"/>
          </a:p>
          <a:p>
            <a:r>
              <a:rPr lang="hr-HR" sz="3200" b="1" dirty="0" smtClean="0"/>
              <a:t>CREATIVITY</a:t>
            </a:r>
          </a:p>
          <a:p>
            <a:pPr marL="114300" indent="0">
              <a:buNone/>
            </a:pPr>
            <a:r>
              <a:rPr lang="hr-HR" b="1" dirty="0" smtClean="0"/>
              <a:t>DEALING WITH LIMITED</a:t>
            </a:r>
          </a:p>
          <a:p>
            <a:pPr marL="114300" indent="0">
              <a:buNone/>
            </a:pPr>
            <a:r>
              <a:rPr lang="hr-HR" b="1" dirty="0" smtClean="0"/>
              <a:t>LANGUAGE KNOWLEDGE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806025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460</TotalTime>
  <Words>613</Words>
  <Application>Microsoft Office PowerPoint</Application>
  <PresentationFormat>On-screen Show (4:3)</PresentationFormat>
  <Paragraphs>123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Adjacency</vt:lpstr>
      <vt:lpstr>The Challenges of Teaching Writing</vt:lpstr>
      <vt:lpstr>Content  the ”whats” and ”hows”</vt:lpstr>
      <vt:lpstr>What is writing ability?</vt:lpstr>
      <vt:lpstr>PowerPoint Presentation</vt:lpstr>
      <vt:lpstr> What additional challenges do foreign language (FL) learners/writers face? </vt:lpstr>
      <vt:lpstr> What are the differences between the two productive skills? </vt:lpstr>
      <vt:lpstr> How is writing dealt with in the classroom? </vt:lpstr>
      <vt:lpstr> How can the teaching of writing be more effective? </vt:lpstr>
      <vt:lpstr> How can the teaching of writing be more effective? </vt:lpstr>
      <vt:lpstr>PowerPoint Presentation</vt:lpstr>
      <vt:lpstr> How can the teaching of writing be more effective? </vt:lpstr>
      <vt:lpstr>How can the teaching of writing be more effective?</vt:lpstr>
      <vt:lpstr>Conclusion </vt:lpstr>
      <vt:lpstr>Bibilography/sources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Challenges of Teaching Writing</dc:title>
  <dc:creator>Milena Prošić</dc:creator>
  <cp:lastModifiedBy>Milena Prošić</cp:lastModifiedBy>
  <cp:revision>40</cp:revision>
  <dcterms:created xsi:type="dcterms:W3CDTF">2019-09-27T06:42:26Z</dcterms:created>
  <dcterms:modified xsi:type="dcterms:W3CDTF">2019-10-04T12:26:21Z</dcterms:modified>
</cp:coreProperties>
</file>