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0"/>
  </p:notesMasterIdLst>
  <p:sldIdLst>
    <p:sldId id="256" r:id="rId2"/>
    <p:sldId id="260" r:id="rId3"/>
    <p:sldId id="261" r:id="rId4"/>
    <p:sldId id="263" r:id="rId5"/>
    <p:sldId id="265" r:id="rId6"/>
    <p:sldId id="267" r:id="rId7"/>
    <p:sldId id="284" r:id="rId8"/>
    <p:sldId id="268" r:id="rId9"/>
    <p:sldId id="272" r:id="rId10"/>
    <p:sldId id="270" r:id="rId11"/>
    <p:sldId id="290" r:id="rId12"/>
    <p:sldId id="276" r:id="rId13"/>
    <p:sldId id="278" r:id="rId14"/>
    <p:sldId id="279" r:id="rId15"/>
    <p:sldId id="281" r:id="rId16"/>
    <p:sldId id="283" r:id="rId17"/>
    <p:sldId id="286" r:id="rId18"/>
    <p:sldId id="287" r:id="rId19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F54F3-0BB7-472B-9517-82EEF93002E0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EF91-A458-42F4-8A6C-41E336400A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4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Espace réservé des notes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/>
          </a:p>
        </p:txBody>
      </p:sp>
      <p:sp>
        <p:nvSpPr>
          <p:cNvPr id="512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DCAC5F-4B7F-4859-A66E-BA52171336AC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999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6356355"/>
            <a:ext cx="2057400" cy="365125"/>
          </a:xfrm>
        </p:spPr>
        <p:txBody>
          <a:bodyPr/>
          <a:lstStyle>
            <a:lvl1pPr algn="ctr">
              <a:defRPr sz="788"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fld id="{2ABF3D85-E330-43B0-8C3A-82F8337DCF7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 b="1"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2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 b="1"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1344A1"/>
                </a:solidFill>
                <a:latin typeface="Marianne" panose="02000000000000000000" pitchFamily="50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6356355"/>
            <a:ext cx="2057400" cy="365125"/>
          </a:xfrm>
        </p:spPr>
        <p:txBody>
          <a:bodyPr/>
          <a:lstStyle>
            <a:lvl1pPr algn="ctr">
              <a:defRPr sz="788"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fld id="{2ABF3D85-E330-43B0-8C3A-82F8337DCF74}" type="datetimeFigureOut">
              <a:rPr lang="fr-FR" smtClean="0"/>
              <a:t>04/10/2021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53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>
            <a:lvl1pPr>
              <a:defRPr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5"/>
            <a:ext cx="2057400" cy="365125"/>
          </a:xfrm>
        </p:spPr>
        <p:txBody>
          <a:bodyPr/>
          <a:lstStyle>
            <a:lvl1pPr algn="l">
              <a:defRPr sz="788"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fld id="{6710B996-8DF7-4D91-918C-4A9F32EFA32F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6356355"/>
            <a:ext cx="2057400" cy="365125"/>
          </a:xfrm>
        </p:spPr>
        <p:txBody>
          <a:bodyPr/>
          <a:lstStyle>
            <a:lvl1pPr algn="ctr">
              <a:defRPr sz="788"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fld id="{2ABF3D85-E330-43B0-8C3A-82F8337DCF74}" type="datetimeFigureOut">
              <a:rPr lang="fr-FR" smtClean="0"/>
              <a:t>04/10/2021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96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5"/>
            <a:ext cx="2057400" cy="365125"/>
          </a:xfrm>
        </p:spPr>
        <p:txBody>
          <a:bodyPr/>
          <a:lstStyle>
            <a:lvl1pPr algn="l">
              <a:defRPr sz="788"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fld id="{6710B996-8DF7-4D91-918C-4A9F32EFA32F}" type="slidenum">
              <a:rPr lang="fr-FR" smtClean="0"/>
              <a:t>‹#›</a:t>
            </a:fld>
            <a:endParaRPr lang="fr-F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300" y="6356355"/>
            <a:ext cx="2057400" cy="365125"/>
          </a:xfrm>
        </p:spPr>
        <p:txBody>
          <a:bodyPr/>
          <a:lstStyle>
            <a:lvl1pPr algn="ctr">
              <a:defRPr sz="788">
                <a:solidFill>
                  <a:srgbClr val="1344A1"/>
                </a:solidFill>
                <a:latin typeface="Marianne" panose="02000000000000000000" pitchFamily="50" charset="0"/>
              </a:defRPr>
            </a:lvl1pPr>
          </a:lstStyle>
          <a:p>
            <a:fld id="{2ABF3D85-E330-43B0-8C3A-82F8337DCF74}" type="datetimeFigureOut">
              <a:rPr lang="fr-FR" smtClean="0"/>
              <a:t>04/10/2021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67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3D85-E330-43B0-8C3A-82F8337DCF74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B996-8DF7-4D91-918C-4A9F32EFA3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3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pascal_proust/nj61biilmq4gxj2u" TargetMode="External"/><Relationship Id="rId2" Type="http://schemas.openxmlformats.org/officeDocument/2006/relationships/hyperlink" Target="https://padlet.com/pascal_proust/vghgl7i6xqbq5i0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pascal_proust/ty33e0ip2z18vrm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1560" y="2560320"/>
            <a:ext cx="6858000" cy="1348653"/>
          </a:xfrm>
        </p:spPr>
        <p:txBody>
          <a:bodyPr>
            <a:normAutofit fontScale="90000"/>
          </a:bodyPr>
          <a:lstStyle/>
          <a:p>
            <a:r>
              <a:rPr lang="fr-FR" dirty="0"/>
              <a:t>The switch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onsite</a:t>
            </a:r>
            <a:r>
              <a:rPr lang="fr-FR" dirty="0"/>
              <a:t> to online </a:t>
            </a:r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COVID-19 </a:t>
            </a:r>
            <a:r>
              <a:rPr lang="fr-FR" dirty="0" err="1"/>
              <a:t>pandemic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3578" y="6184670"/>
            <a:ext cx="756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1344A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Specialized</a:t>
            </a:r>
            <a:r>
              <a:rPr lang="fr-FR" dirty="0">
                <a:solidFill>
                  <a:srgbClr val="1344A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fr-FR" dirty="0" err="1">
                <a:solidFill>
                  <a:srgbClr val="1344A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aeronautic</a:t>
            </a:r>
            <a:r>
              <a:rPr lang="fr-FR" dirty="0">
                <a:solidFill>
                  <a:srgbClr val="1344A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fr-FR" dirty="0" err="1">
                <a:solidFill>
                  <a:srgbClr val="1344A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language</a:t>
            </a:r>
            <a:r>
              <a:rPr lang="fr-FR" dirty="0">
                <a:solidFill>
                  <a:srgbClr val="1344A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center, </a:t>
            </a:r>
            <a:r>
              <a:rPr lang="fr-FR" dirty="0" err="1">
                <a:solidFill>
                  <a:srgbClr val="1344A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October</a:t>
            </a:r>
            <a:r>
              <a:rPr lang="fr-FR" dirty="0">
                <a:solidFill>
                  <a:srgbClr val="1344A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4 2021</a:t>
            </a:r>
          </a:p>
        </p:txBody>
      </p:sp>
    </p:spTree>
    <p:extLst>
      <p:ext uri="{BB962C8B-B14F-4D97-AF65-F5344CB8AC3E}">
        <p14:creationId xmlns:p14="http://schemas.microsoft.com/office/powerpoint/2010/main" val="4032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r-FR" b="1" u="sng" dirty="0" err="1"/>
              <a:t>What</a:t>
            </a:r>
            <a:r>
              <a:rPr lang="fr-FR" b="1" u="sng" dirty="0"/>
              <a:t> </a:t>
            </a:r>
            <a:r>
              <a:rPr lang="fr-FR" b="1" u="sng" dirty="0" err="1"/>
              <a:t>was</a:t>
            </a:r>
            <a:r>
              <a:rPr lang="fr-FR" b="1" u="sng" dirty="0"/>
              <a:t> the solution </a:t>
            </a:r>
            <a:r>
              <a:rPr lang="fr-FR" b="1" u="sng" dirty="0" err="1"/>
              <a:t>ahead</a:t>
            </a:r>
            <a:r>
              <a:rPr lang="fr-FR" b="1" u="sng" dirty="0"/>
              <a:t> of us ? </a:t>
            </a:r>
          </a:p>
          <a:p>
            <a:pPr algn="just"/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dirty="0"/>
              <a:t> scan the web for « free » digital </a:t>
            </a:r>
            <a:r>
              <a:rPr lang="fr-FR" dirty="0" err="1"/>
              <a:t>tools</a:t>
            </a:r>
            <a:endParaRPr lang="fr-F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Tools for </a:t>
            </a:r>
            <a:r>
              <a:rPr lang="fr-FR" dirty="0" err="1"/>
              <a:t>videoconference</a:t>
            </a:r>
            <a:r>
              <a:rPr lang="fr-FR" dirty="0"/>
              <a:t> : Big Blue Button, Zoom, Discord, Skype, </a:t>
            </a:r>
            <a:r>
              <a:rPr lang="fr-FR" dirty="0" err="1"/>
              <a:t>Whatsapp</a:t>
            </a:r>
            <a:r>
              <a:rPr lang="fr-FR" dirty="0"/>
              <a:t>…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Tools for sharing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pedagogical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 : </a:t>
            </a:r>
            <a:r>
              <a:rPr lang="fr-FR" dirty="0" err="1"/>
              <a:t>Padlet</a:t>
            </a:r>
            <a:r>
              <a:rPr lang="fr-FR" dirty="0"/>
              <a:t>, </a:t>
            </a:r>
            <a:r>
              <a:rPr lang="fr-FR" dirty="0" err="1"/>
              <a:t>any</a:t>
            </a:r>
            <a:r>
              <a:rPr lang="fr-FR" dirty="0"/>
              <a:t> Drive (to </a:t>
            </a:r>
            <a:r>
              <a:rPr lang="fr-FR" dirty="0" err="1"/>
              <a:t>save</a:t>
            </a:r>
            <a:r>
              <a:rPr lang="fr-FR" dirty="0"/>
              <a:t> the files for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trainees</a:t>
            </a:r>
            <a:r>
              <a:rPr lang="fr-FR" dirty="0"/>
              <a:t>), </a:t>
            </a:r>
            <a:r>
              <a:rPr lang="fr-FR" dirty="0" err="1"/>
              <a:t>useful</a:t>
            </a:r>
            <a:r>
              <a:rPr lang="fr-FR" dirty="0"/>
              <a:t> for </a:t>
            </a:r>
            <a:r>
              <a:rPr lang="fr-FR" dirty="0" err="1"/>
              <a:t>homework</a:t>
            </a:r>
            <a:r>
              <a:rPr lang="fr-FR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/>
              <a:t>Our </a:t>
            </a:r>
            <a:r>
              <a:rPr lang="fr-FR" dirty="0" err="1"/>
              <a:t>learners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have </a:t>
            </a:r>
            <a:r>
              <a:rPr lang="fr-FR" dirty="0" err="1"/>
              <a:t>much</a:t>
            </a:r>
            <a:r>
              <a:rPr lang="fr-FR" dirty="0"/>
              <a:t> more </a:t>
            </a:r>
            <a:r>
              <a:rPr lang="fr-FR" dirty="0" err="1"/>
              <a:t>resources</a:t>
            </a:r>
            <a:r>
              <a:rPr lang="fr-FR" dirty="0"/>
              <a:t> at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disposal</a:t>
            </a:r>
            <a:r>
              <a:rPr lang="fr-FR" dirty="0"/>
              <a:t>. But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directed</a:t>
            </a:r>
            <a:r>
              <a:rPr lang="fr-FR" dirty="0"/>
              <a:t> in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managed</a:t>
            </a:r>
            <a:r>
              <a:rPr lang="fr-FR" dirty="0"/>
              <a:t> to do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thanks</a:t>
            </a:r>
            <a:r>
              <a:rPr lang="fr-FR" dirty="0"/>
              <a:t> to the </a:t>
            </a:r>
            <a:r>
              <a:rPr lang="fr-FR" dirty="0" err="1"/>
              <a:t>different</a:t>
            </a:r>
            <a:r>
              <a:rPr lang="fr-FR" dirty="0"/>
              <a:t> digital </a:t>
            </a:r>
            <a:r>
              <a:rPr lang="fr-FR" dirty="0" err="1"/>
              <a:t>tools</a:t>
            </a:r>
            <a:r>
              <a:rPr lang="fr-FR" dirty="0"/>
              <a:t> for </a:t>
            </a:r>
            <a:r>
              <a:rPr lang="fr-FR" dirty="0" err="1"/>
              <a:t>videoconference</a:t>
            </a:r>
            <a:r>
              <a:rPr lang="fr-FR" dirty="0"/>
              <a:t> I </a:t>
            </a:r>
            <a:r>
              <a:rPr lang="fr-FR" dirty="0" err="1"/>
              <a:t>mentioned</a:t>
            </a:r>
            <a:r>
              <a:rPr lang="fr-FR" dirty="0"/>
              <a:t> </a:t>
            </a:r>
            <a:r>
              <a:rPr lang="fr-FR" dirty="0" err="1"/>
              <a:t>beforehand</a:t>
            </a:r>
            <a:r>
              <a:rPr lang="fr-FR" dirty="0"/>
              <a:t>…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BBB for </a:t>
            </a:r>
            <a:r>
              <a:rPr lang="fr-FR" dirty="0" err="1"/>
              <a:t>example</a:t>
            </a:r>
            <a:r>
              <a:rPr lang="fr-FR" dirty="0"/>
              <a:t> : free but </a:t>
            </a:r>
            <a:r>
              <a:rPr lang="fr-FR" dirty="0" err="1"/>
              <a:t>some</a:t>
            </a:r>
            <a:r>
              <a:rPr lang="fr-FR" dirty="0"/>
              <a:t> limitations !!!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BBE8AB-5933-4215-BE19-7FE66633B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7" y="2817629"/>
            <a:ext cx="1362227" cy="8745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8C5716-2DE9-4B96-A45E-5F604F007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00" y="2825802"/>
            <a:ext cx="1186273" cy="8676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6EADF61-2E6F-490B-AD80-10893D637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14" y="2825801"/>
            <a:ext cx="1459715" cy="9731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460F535-82D1-46BB-9ED5-B144B15E8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78" y="2817629"/>
            <a:ext cx="893135" cy="8931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325DFA5-8CF9-4D2C-B78E-B079A2011E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49" y="2853503"/>
            <a:ext cx="985626" cy="8399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D5AFF94-E927-480D-8825-89C8ECDBB2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24" y="4505679"/>
            <a:ext cx="1828800" cy="5650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787A8B1-52CE-4857-ACAD-4B549258F5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03" y="4270774"/>
            <a:ext cx="985626" cy="10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282777"/>
            <a:ext cx="8321039" cy="573433"/>
          </a:xfrm>
        </p:spPr>
        <p:txBody>
          <a:bodyPr>
            <a:normAutofit fontScale="90000"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1213657"/>
            <a:ext cx="8387542" cy="5311833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BBB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victim</a:t>
            </a:r>
            <a:r>
              <a:rPr lang="fr-FR" dirty="0"/>
              <a:t> of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success</a:t>
            </a:r>
            <a:r>
              <a:rPr lang="fr-FR" dirty="0"/>
              <a:t> : lots of </a:t>
            </a:r>
            <a:r>
              <a:rPr lang="fr-FR" b="1" dirty="0">
                <a:solidFill>
                  <a:srgbClr val="FF0000"/>
                </a:solidFill>
              </a:rPr>
              <a:t>issues in </a:t>
            </a:r>
            <a:r>
              <a:rPr lang="fr-FR" b="1" dirty="0" err="1">
                <a:solidFill>
                  <a:srgbClr val="FF0000"/>
                </a:solidFill>
              </a:rPr>
              <a:t>terms</a:t>
            </a:r>
            <a:r>
              <a:rPr lang="fr-FR" b="1" dirty="0">
                <a:solidFill>
                  <a:srgbClr val="FF0000"/>
                </a:solidFill>
              </a:rPr>
              <a:t> of </a:t>
            </a:r>
            <a:r>
              <a:rPr lang="fr-FR" b="1" dirty="0" err="1">
                <a:solidFill>
                  <a:srgbClr val="FF0000"/>
                </a:solidFill>
              </a:rPr>
              <a:t>connectivity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for instance.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sz="2400" b="1" dirty="0">
                <a:solidFill>
                  <a:schemeClr val="tx1"/>
                </a:solidFill>
              </a:rPr>
              <a:t>Discord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en-US" dirty="0"/>
              <a:t>create private servers we could customize to act as a virtual classroom where we can share pedagogical content and hold meetings.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But again we experienced connectivity issues !!!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sz="2400" b="1" dirty="0">
                <a:solidFill>
                  <a:srgbClr val="FF0000"/>
                </a:solidFill>
              </a:rPr>
              <a:t>We had to switch from video calls to voice calls.</a:t>
            </a:r>
          </a:p>
          <a:p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We managed to teach our trainees by simply using </a:t>
            </a:r>
            <a:r>
              <a:rPr lang="en-US" sz="2400" b="1" dirty="0">
                <a:solidFill>
                  <a:schemeClr val="tx1"/>
                </a:solidFill>
              </a:rPr>
              <a:t>Skype</a:t>
            </a:r>
            <a:r>
              <a:rPr lang="en-US" dirty="0"/>
              <a:t> or </a:t>
            </a:r>
            <a:r>
              <a:rPr lang="en-US" sz="2400" b="1" dirty="0" err="1">
                <a:solidFill>
                  <a:schemeClr val="tx1"/>
                </a:solidFill>
              </a:rPr>
              <a:t>Whatsapp</a:t>
            </a:r>
            <a:r>
              <a:rPr lang="en-US" dirty="0"/>
              <a:t>. </a:t>
            </a:r>
            <a:endParaRPr lang="fr-FR" dirty="0"/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Padlet</a:t>
            </a:r>
            <a:r>
              <a:rPr lang="en-US" dirty="0"/>
              <a:t> :</a:t>
            </a:r>
          </a:p>
          <a:p>
            <a:pPr algn="just"/>
            <a:r>
              <a:rPr lang="en-US" dirty="0"/>
              <a:t>It is a digital </a:t>
            </a:r>
            <a:r>
              <a:rPr lang="en-US" dirty="0" err="1"/>
              <a:t>pinboard</a:t>
            </a:r>
            <a:r>
              <a:rPr lang="en-US" dirty="0"/>
              <a:t> that allows participants (trainees and teachers) to contribute by pinning different images, videos, text files, links, and more. 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49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>
            <a:normAutofit/>
          </a:bodyPr>
          <a:lstStyle/>
          <a:p>
            <a:pPr algn="just"/>
            <a:r>
              <a:rPr lang="fr-FR" dirty="0" err="1"/>
              <a:t>Here</a:t>
            </a:r>
            <a:r>
              <a:rPr lang="fr-FR" dirty="0"/>
              <a:t> are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Padlet</a:t>
            </a:r>
            <a:r>
              <a:rPr lang="fr-FR" dirty="0"/>
              <a:t> </a:t>
            </a:r>
            <a:r>
              <a:rPr lang="fr-FR" dirty="0" err="1"/>
              <a:t>boards</a:t>
            </a:r>
            <a:r>
              <a:rPr lang="fr-FR" dirty="0"/>
              <a:t> :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hlinkClick r:id="rId2"/>
              </a:rPr>
              <a:t>https://padlet.com/pascal_proust/vghgl7i6xqbq5i0c</a:t>
            </a:r>
            <a:r>
              <a:rPr lang="fr-FR" dirty="0"/>
              <a:t> (FCL)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hlinkClick r:id="rId3"/>
              </a:rPr>
              <a:t>https://padlet.com/pascal_proust/nj61biilmq4gxj2u</a:t>
            </a:r>
            <a:r>
              <a:rPr lang="fr-FR" dirty="0"/>
              <a:t> (ADEPT-4C)</a:t>
            </a:r>
          </a:p>
          <a:p>
            <a:pPr marL="285750" indent="-285750" algn="just">
              <a:buFontTx/>
              <a:buChar char="-"/>
            </a:pPr>
            <a:r>
              <a:rPr lang="fr-FR" dirty="0">
                <a:hlinkClick r:id="rId4"/>
              </a:rPr>
              <a:t>https://padlet.com/pascal_proust/ty33e0ip2z18vrmy</a:t>
            </a:r>
            <a:r>
              <a:rPr lang="fr-FR" dirty="0"/>
              <a:t> (AVIONICS)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just"/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training courses </a:t>
            </a:r>
            <a:r>
              <a:rPr lang="fr-FR" dirty="0" err="1"/>
              <a:t>worked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free digital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found</a:t>
            </a:r>
            <a:r>
              <a:rPr lang="fr-FR" dirty="0"/>
              <a:t> but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others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quite</a:t>
            </a:r>
            <a:r>
              <a:rPr lang="fr-FR" dirty="0"/>
              <a:t>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implement</a:t>
            </a:r>
            <a:r>
              <a:rPr lang="fr-FR" dirty="0"/>
              <a:t> online </a:t>
            </a:r>
            <a:r>
              <a:rPr lang="fr-FR" dirty="0" err="1"/>
              <a:t>because</a:t>
            </a:r>
            <a:r>
              <a:rPr lang="fr-FR" dirty="0"/>
              <a:t> of the </a:t>
            </a:r>
            <a:r>
              <a:rPr lang="fr-FR" dirty="0" err="1"/>
              <a:t>connectivity</a:t>
            </a:r>
            <a:r>
              <a:rPr lang="fr-FR" dirty="0"/>
              <a:t> issues :</a:t>
            </a:r>
          </a:p>
          <a:p>
            <a:pPr algn="just"/>
            <a:r>
              <a:rPr lang="fr-FR" dirty="0"/>
              <a:t>for </a:t>
            </a:r>
            <a:r>
              <a:rPr lang="fr-FR" dirty="0" err="1"/>
              <a:t>example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quite</a:t>
            </a:r>
            <a:r>
              <a:rPr lang="fr-FR" dirty="0"/>
              <a:t> hard to do </a:t>
            </a:r>
            <a:r>
              <a:rPr lang="fr-FR" dirty="0" err="1"/>
              <a:t>debate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as the </a:t>
            </a:r>
            <a:r>
              <a:rPr lang="fr-FR" dirty="0" err="1"/>
              <a:t>videos</a:t>
            </a:r>
            <a:r>
              <a:rPr lang="fr-FR" dirty="0"/>
              <a:t> </a:t>
            </a:r>
            <a:r>
              <a:rPr lang="fr-FR" dirty="0" err="1"/>
              <a:t>sometime</a:t>
            </a:r>
            <a:r>
              <a:rPr lang="fr-FR" dirty="0"/>
              <a:t> </a:t>
            </a:r>
            <a:r>
              <a:rPr lang="fr-FR" dirty="0" err="1"/>
              <a:t>froze</a:t>
            </a:r>
            <a:r>
              <a:rPr lang="fr-FR" dirty="0"/>
              <a:t> or the </a:t>
            </a:r>
            <a:r>
              <a:rPr lang="fr-FR" dirty="0" err="1"/>
              <a:t>teacher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not </a:t>
            </a:r>
            <a:r>
              <a:rPr lang="fr-FR" dirty="0" err="1"/>
              <a:t>hear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said</a:t>
            </a:r>
            <a:r>
              <a:rPr lang="fr-FR" dirty="0"/>
              <a:t> by the </a:t>
            </a:r>
            <a:r>
              <a:rPr lang="fr-FR" dirty="0" err="1"/>
              <a:t>trainees</a:t>
            </a:r>
            <a:r>
              <a:rPr lang="fr-FR" dirty="0"/>
              <a:t>…</a:t>
            </a:r>
          </a:p>
          <a:p>
            <a:pPr marL="285750" indent="-285750" algn="l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A453C7-71B5-471E-9803-321C43F5E440}"/>
              </a:ext>
            </a:extLst>
          </p:cNvPr>
          <p:cNvSpPr/>
          <p:nvPr/>
        </p:nvSpPr>
        <p:spPr>
          <a:xfrm>
            <a:off x="202019" y="1871330"/>
            <a:ext cx="8335925" cy="40722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fr-FR" dirty="0" err="1"/>
              <a:t>What</a:t>
            </a:r>
            <a:r>
              <a:rPr lang="fr-FR" dirty="0"/>
              <a:t> are the drawbacks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teaching</a:t>
            </a:r>
            <a:r>
              <a:rPr lang="fr-FR" dirty="0"/>
              <a:t> online? </a:t>
            </a:r>
          </a:p>
          <a:p>
            <a:pPr algn="just"/>
            <a:endParaRPr lang="fr-FR" dirty="0"/>
          </a:p>
          <a:p>
            <a:pPr algn="just"/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fr-FR" dirty="0" err="1"/>
              <a:t>Connectivity</a:t>
            </a:r>
            <a:r>
              <a:rPr lang="fr-FR" dirty="0"/>
              <a:t> issues, </a:t>
            </a:r>
            <a:r>
              <a:rPr lang="fr-FR" dirty="0" err="1"/>
              <a:t>inequality</a:t>
            </a:r>
            <a:r>
              <a:rPr lang="fr-FR" dirty="0"/>
              <a:t> on </a:t>
            </a:r>
            <a:r>
              <a:rPr lang="fr-FR" dirty="0" err="1"/>
              <a:t>bandwidth</a:t>
            </a:r>
            <a:r>
              <a:rPr lang="fr-FR" dirty="0"/>
              <a:t> </a:t>
            </a:r>
            <a:r>
              <a:rPr lang="fr-FR" dirty="0" err="1"/>
              <a:t>capacity</a:t>
            </a:r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err="1"/>
              <a:t>Usual</a:t>
            </a:r>
            <a:r>
              <a:rPr lang="fr-FR" dirty="0"/>
              <a:t> group </a:t>
            </a:r>
            <a:r>
              <a:rPr lang="fr-FR" dirty="0" err="1"/>
              <a:t>activities</a:t>
            </a:r>
            <a:r>
              <a:rPr lang="fr-FR" dirty="0"/>
              <a:t> are </a:t>
            </a:r>
            <a:r>
              <a:rPr lang="fr-FR" dirty="0" err="1"/>
              <a:t>very</a:t>
            </a:r>
            <a:r>
              <a:rPr lang="fr-FR" dirty="0"/>
              <a:t> hard to </a:t>
            </a:r>
            <a:r>
              <a:rPr lang="fr-FR" dirty="0" err="1"/>
              <a:t>implement</a:t>
            </a:r>
            <a:r>
              <a:rPr lang="fr-FR" dirty="0"/>
              <a:t> online</a:t>
            </a:r>
          </a:p>
          <a:p>
            <a:pPr marL="285750" indent="-285750" algn="just">
              <a:buFontTx/>
              <a:buChar char="-"/>
            </a:pPr>
            <a:r>
              <a:rPr lang="fr-FR" dirty="0" err="1"/>
              <a:t>Teaching</a:t>
            </a:r>
            <a:r>
              <a:rPr lang="fr-FR" dirty="0"/>
              <a:t> online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tiring</a:t>
            </a:r>
            <a:r>
              <a:rPr lang="fr-FR" dirty="0"/>
              <a:t> but </a:t>
            </a:r>
            <a:r>
              <a:rPr lang="fr-FR" dirty="0" err="1"/>
              <a:t>stimulating</a:t>
            </a:r>
            <a:r>
              <a:rPr lang="fr-FR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fr-FR" dirty="0" err="1"/>
              <a:t>Lack</a:t>
            </a:r>
            <a:r>
              <a:rPr lang="fr-FR" dirty="0"/>
              <a:t> of </a:t>
            </a:r>
            <a:r>
              <a:rPr lang="fr-FR" dirty="0" err="1"/>
              <a:t>knowledge</a:t>
            </a:r>
            <a:r>
              <a:rPr lang="fr-FR" dirty="0"/>
              <a:t> on the digital </a:t>
            </a:r>
            <a:r>
              <a:rPr lang="fr-FR" dirty="0" err="1"/>
              <a:t>tools</a:t>
            </a:r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err="1"/>
              <a:t>There’s</a:t>
            </a:r>
            <a:r>
              <a:rPr lang="fr-FR" dirty="0"/>
              <a:t> a digital </a:t>
            </a:r>
            <a:r>
              <a:rPr lang="fr-FR" dirty="0" err="1"/>
              <a:t>divide</a:t>
            </a:r>
            <a:r>
              <a:rPr lang="fr-FR" dirty="0"/>
              <a:t> </a:t>
            </a:r>
            <a:r>
              <a:rPr lang="fr-FR" dirty="0" err="1"/>
              <a:t>among</a:t>
            </a:r>
            <a:r>
              <a:rPr lang="fr-FR" dirty="0"/>
              <a:t> the </a:t>
            </a:r>
            <a:r>
              <a:rPr lang="fr-FR" dirty="0" err="1"/>
              <a:t>trainees</a:t>
            </a:r>
            <a:r>
              <a:rPr lang="fr-FR" dirty="0"/>
              <a:t> (</a:t>
            </a:r>
            <a:r>
              <a:rPr lang="fr-FR" dirty="0" err="1"/>
              <a:t>younger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err="1"/>
              <a:t>trainees</a:t>
            </a:r>
            <a:r>
              <a:rPr lang="fr-FR" dirty="0"/>
              <a:t> are more </a:t>
            </a:r>
            <a:r>
              <a:rPr lang="fr-FR" dirty="0" err="1"/>
              <a:t>savvy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new technologies).</a:t>
            </a:r>
          </a:p>
          <a:p>
            <a:pPr marL="285750" indent="-285750" algn="just">
              <a:buFontTx/>
              <a:buChar char="-"/>
            </a:pPr>
            <a:r>
              <a:rPr lang="fr-FR" dirty="0" err="1"/>
              <a:t>Having</a:t>
            </a:r>
            <a:r>
              <a:rPr lang="fr-FR" dirty="0"/>
              <a:t> to </a:t>
            </a:r>
            <a:r>
              <a:rPr lang="fr-FR" dirty="0" err="1"/>
              <a:t>explain</a:t>
            </a:r>
            <a:r>
              <a:rPr lang="fr-FR" dirty="0"/>
              <a:t> to </a:t>
            </a:r>
            <a:r>
              <a:rPr lang="fr-FR" dirty="0" err="1"/>
              <a:t>trainees</a:t>
            </a:r>
            <a:r>
              <a:rPr lang="fr-FR" dirty="0"/>
              <a:t> how the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again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/>
              <a:t>again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loss</a:t>
            </a:r>
            <a:r>
              <a:rPr lang="fr-FR" dirty="0"/>
              <a:t> of time</a:t>
            </a:r>
          </a:p>
          <a:p>
            <a:pPr marL="285750" indent="-285750" algn="just">
              <a:buFontTx/>
              <a:buChar char="-"/>
            </a:pPr>
            <a:r>
              <a:rPr lang="fr-FR" dirty="0" err="1"/>
              <a:t>Anything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online </a:t>
            </a:r>
            <a:r>
              <a:rPr lang="fr-FR" dirty="0" err="1"/>
              <a:t>suffers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attention </a:t>
            </a:r>
            <a:r>
              <a:rPr lang="fr-FR" dirty="0" err="1"/>
              <a:t>span</a:t>
            </a:r>
            <a:r>
              <a:rPr lang="fr-FR" dirty="0"/>
              <a:t>,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do </a:t>
            </a:r>
            <a:r>
              <a:rPr lang="fr-FR" dirty="0" err="1"/>
              <a:t>something</a:t>
            </a:r>
            <a:r>
              <a:rPr lang="fr-FR" dirty="0"/>
              <a:t> </a:t>
            </a:r>
            <a:r>
              <a:rPr lang="fr-FR" dirty="0" err="1"/>
              <a:t>else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attending</a:t>
            </a:r>
            <a:r>
              <a:rPr lang="fr-FR" dirty="0"/>
              <a:t> online </a:t>
            </a:r>
            <a:r>
              <a:rPr lang="fr-FR" dirty="0" err="1"/>
              <a:t>lessons</a:t>
            </a:r>
            <a:r>
              <a:rPr lang="fr-FR" dirty="0"/>
              <a:t>…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not </a:t>
            </a:r>
            <a:r>
              <a:rPr lang="fr-FR" dirty="0" err="1"/>
              <a:t>forget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of </a:t>
            </a:r>
            <a:r>
              <a:rPr lang="fr-FR" dirty="0" err="1"/>
              <a:t>them</a:t>
            </a:r>
            <a:r>
              <a:rPr lang="fr-FR" dirty="0"/>
              <a:t> have </a:t>
            </a:r>
            <a:r>
              <a:rPr lang="fr-FR" dirty="0" err="1"/>
              <a:t>small</a:t>
            </a:r>
            <a:r>
              <a:rPr lang="fr-FR" dirty="0"/>
              <a:t>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… 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3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>
            <a:normAutofit/>
          </a:bodyPr>
          <a:lstStyle/>
          <a:p>
            <a:pPr algn="l"/>
            <a:r>
              <a:rPr lang="fr-FR" b="1" u="sng" dirty="0"/>
              <a:t>How </a:t>
            </a:r>
            <a:r>
              <a:rPr lang="fr-FR" b="1" u="sng" dirty="0" err="1"/>
              <a:t>did</a:t>
            </a:r>
            <a:r>
              <a:rPr lang="fr-FR" b="1" u="sng" dirty="0"/>
              <a:t> </a:t>
            </a:r>
            <a:r>
              <a:rPr lang="fr-FR" b="1" u="sng" dirty="0" err="1"/>
              <a:t>we</a:t>
            </a:r>
            <a:r>
              <a:rPr lang="fr-FR" b="1" u="sng" dirty="0"/>
              <a:t> manage to </a:t>
            </a:r>
            <a:r>
              <a:rPr lang="fr-FR" b="1" u="sng" dirty="0" err="1"/>
              <a:t>offer</a:t>
            </a:r>
            <a:r>
              <a:rPr lang="fr-FR" b="1" u="sng" dirty="0"/>
              <a:t> a solution accessible to all ?</a:t>
            </a:r>
          </a:p>
          <a:p>
            <a:pPr algn="l"/>
            <a:endParaRPr lang="fr-FR" dirty="0"/>
          </a:p>
          <a:p>
            <a:pPr algn="just"/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to </a:t>
            </a:r>
            <a:r>
              <a:rPr lang="fr-FR" dirty="0" err="1"/>
              <a:t>adopt</a:t>
            </a:r>
            <a:r>
              <a:rPr lang="fr-FR" dirty="0"/>
              <a:t> a contact </a:t>
            </a:r>
            <a:r>
              <a:rPr lang="fr-FR" dirty="0" err="1"/>
              <a:t>process</a:t>
            </a:r>
            <a:r>
              <a:rPr lang="fr-FR" dirty="0"/>
              <a:t> for the </a:t>
            </a:r>
            <a:r>
              <a:rPr lang="fr-FR" dirty="0" err="1"/>
              <a:t>teachers</a:t>
            </a:r>
            <a:r>
              <a:rPr lang="fr-FR" dirty="0"/>
              <a:t> and </a:t>
            </a:r>
            <a:r>
              <a:rPr lang="fr-FR" dirty="0" err="1"/>
              <a:t>we</a:t>
            </a:r>
            <a:r>
              <a:rPr lang="fr-FR" dirty="0"/>
              <a:t> chose to email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trainees</a:t>
            </a:r>
            <a:r>
              <a:rPr lang="fr-FR" dirty="0"/>
              <a:t> :</a:t>
            </a:r>
          </a:p>
          <a:p>
            <a:pPr algn="just"/>
            <a:endParaRPr lang="fr-FR" dirty="0"/>
          </a:p>
          <a:p>
            <a:pPr marL="342900" indent="-342900" algn="just">
              <a:buFont typeface="+mj-lt"/>
              <a:buAutoNum type="arabicPeriod"/>
            </a:pPr>
            <a:r>
              <a:rPr lang="fr-FR" dirty="0"/>
              <a:t>The </a:t>
            </a:r>
            <a:r>
              <a:rPr lang="fr-FR" dirty="0" err="1"/>
              <a:t>teachers</a:t>
            </a:r>
            <a:r>
              <a:rPr lang="fr-FR" dirty="0"/>
              <a:t> e-</a:t>
            </a:r>
            <a:r>
              <a:rPr lang="fr-FR" dirty="0" err="1"/>
              <a:t>mailed</a:t>
            </a:r>
            <a:r>
              <a:rPr lang="fr-FR" dirty="0"/>
              <a:t> the instructions to the group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 err="1"/>
              <a:t>informed</a:t>
            </a:r>
            <a:r>
              <a:rPr lang="fr-FR" dirty="0"/>
              <a:t> the </a:t>
            </a:r>
            <a:r>
              <a:rPr lang="fr-FR" dirty="0" err="1"/>
              <a:t>students</a:t>
            </a:r>
            <a:r>
              <a:rPr lang="fr-FR" dirty="0"/>
              <a:t> about the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use.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/>
              <a:t>gave the </a:t>
            </a:r>
            <a:r>
              <a:rPr lang="fr-FR" dirty="0" err="1"/>
              <a:t>timetable</a:t>
            </a:r>
            <a:r>
              <a:rPr lang="fr-FR" dirty="0"/>
              <a:t> for </a:t>
            </a:r>
            <a:r>
              <a:rPr lang="fr-FR" dirty="0" err="1"/>
              <a:t>students</a:t>
            </a:r>
            <a:r>
              <a:rPr lang="fr-FR" dirty="0"/>
              <a:t> to </a:t>
            </a:r>
            <a:r>
              <a:rPr lang="fr-FR" dirty="0" err="1"/>
              <a:t>connect</a:t>
            </a:r>
            <a:r>
              <a:rPr lang="fr-FR" dirty="0"/>
              <a:t> at the correct time.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 err="1"/>
              <a:t>told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homework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given</a:t>
            </a:r>
            <a:r>
              <a:rPr lang="fr-FR" dirty="0"/>
              <a:t> for self-</a:t>
            </a:r>
            <a:r>
              <a:rPr lang="fr-FR" dirty="0" err="1"/>
              <a:t>directed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dirty="0"/>
              <a:t>gave a tutorial of the </a:t>
            </a:r>
            <a:r>
              <a:rPr lang="fr-FR" dirty="0" err="1"/>
              <a:t>tool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last,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retained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combine a digital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videoconference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(BBB, Discord or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Skype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the job)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aimed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sharing files (</a:t>
            </a:r>
            <a:r>
              <a:rPr lang="fr-F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Padlet</a:t>
            </a:r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Google Docs etc…)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5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A0D79-234E-4327-BCEF-D7E39DA1AFAA}"/>
              </a:ext>
            </a:extLst>
          </p:cNvPr>
          <p:cNvSpPr/>
          <p:nvPr/>
        </p:nvSpPr>
        <p:spPr>
          <a:xfrm>
            <a:off x="265814" y="3582786"/>
            <a:ext cx="8520738" cy="2668386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As a backup,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created</a:t>
            </a:r>
            <a:r>
              <a:rPr lang="fr-FR" dirty="0"/>
              <a:t> a </a:t>
            </a:r>
            <a:r>
              <a:rPr lang="fr-FR" dirty="0" err="1"/>
              <a:t>whatsapp</a:t>
            </a:r>
            <a:r>
              <a:rPr lang="fr-FR" dirty="0"/>
              <a:t> group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handle</a:t>
            </a:r>
            <a:r>
              <a:rPr lang="fr-FR" dirty="0"/>
              <a:t> </a:t>
            </a:r>
            <a:r>
              <a:rPr lang="fr-FR" dirty="0" err="1"/>
              <a:t>connectivity</a:t>
            </a:r>
            <a:r>
              <a:rPr lang="fr-FR" dirty="0"/>
              <a:t> issues and switch to a phone call.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A </a:t>
            </a:r>
            <a:r>
              <a:rPr lang="fr-FR" dirty="0" err="1"/>
              <a:t>two-hour</a:t>
            </a:r>
            <a:r>
              <a:rPr lang="fr-FR" dirty="0"/>
              <a:t> session in the </a:t>
            </a:r>
            <a:r>
              <a:rPr lang="fr-FR" dirty="0" err="1"/>
              <a:t>morning</a:t>
            </a:r>
            <a:r>
              <a:rPr lang="fr-FR" dirty="0"/>
              <a:t> and a </a:t>
            </a:r>
            <a:r>
              <a:rPr lang="fr-FR" dirty="0" err="1"/>
              <a:t>two-hour</a:t>
            </a:r>
            <a:r>
              <a:rPr lang="fr-FR" dirty="0"/>
              <a:t> session in the </a:t>
            </a:r>
            <a:r>
              <a:rPr lang="fr-FR" dirty="0" err="1"/>
              <a:t>afternoon</a:t>
            </a:r>
            <a:r>
              <a:rPr lang="fr-FR" dirty="0"/>
              <a:t> are the </a:t>
            </a:r>
            <a:r>
              <a:rPr lang="fr-FR" dirty="0" err="1"/>
              <a:t>limits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not go </a:t>
            </a:r>
            <a:r>
              <a:rPr lang="fr-FR" dirty="0" err="1"/>
              <a:t>beyond</a:t>
            </a:r>
            <a:r>
              <a:rPr lang="fr-FR" dirty="0"/>
              <a:t>… </a:t>
            </a:r>
          </a:p>
          <a:p>
            <a:pPr algn="just"/>
            <a:endParaRPr lang="en-US" b="1" kern="1800" dirty="0">
              <a:latin typeface="Times New Roman" panose="02020603050405020304" pitchFamily="18" charset="0"/>
            </a:endParaRPr>
          </a:p>
          <a:p>
            <a:pPr algn="just"/>
            <a:r>
              <a:rPr lang="en-US" b="1" kern="1800" dirty="0">
                <a:latin typeface="Times New Roman" panose="02020603050405020304" pitchFamily="18" charset="0"/>
              </a:rPr>
              <a:t>As director of studies, I am in charge of the students’ feedback and I could most of the time lead a live feedback session (15 minutes) at the end of the training course. For those I could not do live, I sent a written questionnaire to the students. </a:t>
            </a:r>
          </a:p>
          <a:p>
            <a:pPr algn="just"/>
            <a:endParaRPr lang="en-US" sz="2200" kern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just"/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fr-F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FCL training course </a:t>
            </a:r>
            <a:r>
              <a:rPr lang="fr-FR" dirty="0" err="1"/>
              <a:t>requires</a:t>
            </a:r>
            <a:r>
              <a:rPr lang="fr-FR" dirty="0"/>
              <a:t> self-</a:t>
            </a:r>
            <a:r>
              <a:rPr lang="fr-FR" dirty="0" err="1"/>
              <a:t>directed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. I </a:t>
            </a:r>
            <a:r>
              <a:rPr lang="fr-FR" dirty="0" err="1"/>
              <a:t>appreciated</a:t>
            </a:r>
            <a:r>
              <a:rPr lang="fr-FR" dirty="0"/>
              <a:t> to have the correction of the </a:t>
            </a:r>
            <a:r>
              <a:rPr lang="fr-FR" dirty="0" err="1"/>
              <a:t>listening</a:t>
            </a:r>
            <a:r>
              <a:rPr lang="fr-FR" dirty="0"/>
              <a:t> </a:t>
            </a:r>
            <a:r>
              <a:rPr lang="fr-FR" dirty="0" err="1"/>
              <a:t>exercises</a:t>
            </a:r>
            <a:r>
              <a:rPr lang="fr-FR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Skype and Google Drive are </a:t>
            </a:r>
            <a:r>
              <a:rPr lang="fr-FR" dirty="0" err="1"/>
              <a:t>very</a:t>
            </a:r>
            <a:r>
              <a:rPr lang="fr-FR" dirty="0"/>
              <a:t> good </a:t>
            </a:r>
            <a:r>
              <a:rPr lang="fr-FR" dirty="0" err="1"/>
              <a:t>tools</a:t>
            </a:r>
            <a:r>
              <a:rPr lang="fr-FR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BBB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very</a:t>
            </a:r>
            <a:r>
              <a:rPr lang="fr-FR" dirty="0"/>
              <a:t> good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if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connectivity</a:t>
            </a:r>
            <a:r>
              <a:rPr lang="fr-FR" dirty="0"/>
              <a:t> issues</a:t>
            </a:r>
          </a:p>
          <a:p>
            <a:pPr marL="285750" indent="-285750" algn="just">
              <a:buFontTx/>
              <a:buChar char="-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Skype. I </a:t>
            </a:r>
            <a:r>
              <a:rPr lang="fr-FR" dirty="0" err="1"/>
              <a:t>received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exercises</a:t>
            </a:r>
            <a:r>
              <a:rPr lang="fr-FR" dirty="0"/>
              <a:t> to do as </a:t>
            </a:r>
            <a:r>
              <a:rPr lang="fr-FR" dirty="0" err="1"/>
              <a:t>homework</a:t>
            </a:r>
            <a:r>
              <a:rPr lang="fr-FR" dirty="0"/>
              <a:t>. It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easy</a:t>
            </a:r>
            <a:r>
              <a:rPr lang="fr-FR" dirty="0"/>
              <a:t> to use.</a:t>
            </a:r>
          </a:p>
          <a:p>
            <a:pPr marL="285750" indent="-285750" algn="just">
              <a:buFontTx/>
              <a:buChar char="-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Padlet</a:t>
            </a:r>
            <a:r>
              <a:rPr lang="fr-FR" dirty="0"/>
              <a:t>, a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adapted</a:t>
            </a:r>
            <a:r>
              <a:rPr lang="fr-FR" dirty="0"/>
              <a:t> to </a:t>
            </a:r>
            <a:r>
              <a:rPr lang="fr-FR" dirty="0" err="1"/>
              <a:t>teaching</a:t>
            </a:r>
            <a:r>
              <a:rPr lang="fr-FR" dirty="0"/>
              <a:t> English online.</a:t>
            </a:r>
          </a:p>
          <a:p>
            <a:pPr marL="285750" indent="-285750" algn="just">
              <a:buFontTx/>
              <a:buChar char="-"/>
            </a:pPr>
            <a:r>
              <a:rPr lang="fr-FR" dirty="0" err="1"/>
              <a:t>Sometimes</a:t>
            </a:r>
            <a:r>
              <a:rPr lang="fr-FR" dirty="0"/>
              <a:t>, </a:t>
            </a:r>
            <a:r>
              <a:rPr lang="fr-FR" dirty="0" err="1"/>
              <a:t>some</a:t>
            </a:r>
            <a:r>
              <a:rPr lang="fr-FR" dirty="0"/>
              <a:t> files </a:t>
            </a:r>
            <a:r>
              <a:rPr lang="fr-FR" dirty="0" err="1"/>
              <a:t>were</a:t>
            </a:r>
            <a:r>
              <a:rPr lang="fr-FR" dirty="0"/>
              <a:t> impossible to open… 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48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>
            <a:normAutofit/>
          </a:bodyPr>
          <a:lstStyle/>
          <a:p>
            <a:pPr algn="l"/>
            <a:endParaRPr lang="en-US" b="1" kern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we have learned… </a:t>
            </a:r>
          </a:p>
          <a:p>
            <a:pPr algn="l"/>
            <a:endParaRPr lang="en-US" b="1" kern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….you </a:t>
            </a:r>
            <a:r>
              <a:rPr lang="en-US" sz="2400" b="1" kern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can’t just replicate what you do in real life</a:t>
            </a:r>
            <a:r>
              <a:rPr lang="en-US" b="1" kern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endParaRPr lang="en-US" b="1" kern="1800" dirty="0">
              <a:latin typeface="Times New Roman" panose="02020603050405020304" pitchFamily="18" charset="0"/>
            </a:endParaRPr>
          </a:p>
          <a:p>
            <a:pPr algn="l"/>
            <a:endParaRPr lang="en-US" b="1" kern="1800" dirty="0">
              <a:latin typeface="Times New Roman" panose="02020603050405020304" pitchFamily="18" charset="0"/>
            </a:endParaRPr>
          </a:p>
          <a:p>
            <a:pPr algn="l"/>
            <a:r>
              <a:rPr lang="en-US" b="1" kern="1800" dirty="0">
                <a:latin typeface="Times New Roman" panose="02020603050405020304" pitchFamily="18" charset="0"/>
              </a:rPr>
              <a:t>But, we do think that </a:t>
            </a:r>
            <a:r>
              <a:rPr lang="en-US" sz="2400" b="1" kern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there is a value to hosting live classes </a:t>
            </a:r>
            <a:r>
              <a:rPr lang="en-US" sz="24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…</a:t>
            </a:r>
          </a:p>
          <a:p>
            <a:pPr algn="l"/>
            <a:endParaRPr lang="en-US" b="1" kern="1800" dirty="0">
              <a:latin typeface="Times New Roman" panose="02020603050405020304" pitchFamily="18" charset="0"/>
            </a:endParaRPr>
          </a:p>
          <a:p>
            <a:pPr algn="l"/>
            <a:r>
              <a:rPr lang="en-US" b="1" kern="1800" dirty="0">
                <a:latin typeface="Times New Roman" panose="02020603050405020304" pitchFamily="18" charset="0"/>
              </a:rPr>
              <a:t>…And then we could give the rest of the materials to students for </a:t>
            </a:r>
            <a:r>
              <a:rPr lang="en-US" sz="2400" b="1" kern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self-directed work.</a:t>
            </a:r>
          </a:p>
          <a:p>
            <a:pPr algn="l"/>
            <a:endParaRPr lang="en-US" b="1" kern="1800" dirty="0">
              <a:latin typeface="Times New Roman" panose="02020603050405020304" pitchFamily="18" charset="0"/>
            </a:endParaRPr>
          </a:p>
          <a:p>
            <a:pPr algn="l"/>
            <a:r>
              <a:rPr lang="en-US" b="1" kern="1800" dirty="0">
                <a:latin typeface="Times New Roman" panose="02020603050405020304" pitchFamily="18" charset="0"/>
              </a:rPr>
              <a:t>What is most important is to </a:t>
            </a:r>
            <a:r>
              <a:rPr lang="en-US" sz="2400" b="1" kern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promote participation from the trainees !!!</a:t>
            </a:r>
            <a:endParaRPr lang="en-US" b="1" kern="1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9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08" y="3059084"/>
            <a:ext cx="3707474" cy="20854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conclude, I would say that switching from onsite teaching to remote courses was not plain sailing. We completely had to start from scratch …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Delivering classes — at short notice — to learners who are sometimes skeptical of the value/quality of teaching you might provide was somehow quite challenging for my team.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today moved back to our physical classrooms… But the lesson to be learned from this crisis is that we definitely have to work more on digital classes </a:t>
            </a:r>
            <a:r>
              <a:rPr lang="en-US" sz="16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and include blended learning in the training courses we offer 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9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 ?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50" y="3681539"/>
            <a:ext cx="938706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9996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8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/>
          <a:lstStyle/>
          <a:p>
            <a:pPr algn="l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43" y="1637607"/>
            <a:ext cx="5971362" cy="33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0036" y="2562947"/>
            <a:ext cx="5744096" cy="179292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Introduction/ missions of the center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online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Drawbacks of online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Solutions 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pPr marL="285750" indent="-285750" algn="l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5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>
            <a:extLst>
              <a:ext uri="{FF2B5EF4-FFF2-40B4-BE49-F238E27FC236}">
                <a16:creationId xmlns:a16="http://schemas.microsoft.com/office/drawing/2014/main" id="{65D3D7BE-79D6-416F-AA72-064A2B9E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636838"/>
            <a:ext cx="2592387" cy="3313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fr-FR" sz="1200" b="1" dirty="0" err="1"/>
              <a:t>Who</a:t>
            </a:r>
            <a:r>
              <a:rPr lang="fr-FR" sz="1200" b="1" dirty="0"/>
              <a:t>?</a:t>
            </a:r>
          </a:p>
          <a:p>
            <a:pPr algn="just" eaLnBrk="1" hangingPunct="1">
              <a:defRPr/>
            </a:pPr>
            <a:r>
              <a:rPr lang="fr-FR" sz="1200" dirty="0"/>
              <a:t>All Air Force personnel</a:t>
            </a:r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 err="1"/>
              <a:t>What</a:t>
            </a:r>
            <a:r>
              <a:rPr lang="fr-FR" sz="1200" b="1" dirty="0"/>
              <a:t>? </a:t>
            </a:r>
          </a:p>
          <a:p>
            <a:pPr algn="just" eaLnBrk="1" hangingPunct="1">
              <a:defRPr/>
            </a:pPr>
            <a:r>
              <a:rPr lang="fr-FR" sz="1200" dirty="0"/>
              <a:t>English training </a:t>
            </a:r>
            <a:r>
              <a:rPr lang="fr-FR" sz="1200" dirty="0" err="1"/>
              <a:t>throughout</a:t>
            </a:r>
            <a:r>
              <a:rPr lang="fr-FR" sz="1200" dirty="0"/>
              <a:t> the </a:t>
            </a:r>
            <a:r>
              <a:rPr lang="fr-FR" sz="1200" dirty="0" err="1"/>
              <a:t>career</a:t>
            </a:r>
            <a:endParaRPr lang="fr-FR" sz="1200" dirty="0"/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 err="1"/>
              <a:t>Where</a:t>
            </a:r>
            <a:r>
              <a:rPr lang="fr-FR" sz="1200" b="1" dirty="0"/>
              <a:t>?</a:t>
            </a:r>
          </a:p>
          <a:p>
            <a:pPr algn="just" eaLnBrk="1" hangingPunct="1">
              <a:defRPr/>
            </a:pPr>
            <a:r>
              <a:rPr lang="fr-FR" sz="1200" dirty="0"/>
              <a:t>- </a:t>
            </a:r>
            <a:r>
              <a:rPr lang="fr-FR" sz="1200" dirty="0" err="1"/>
              <a:t>Specialized</a:t>
            </a:r>
            <a:r>
              <a:rPr lang="fr-FR" sz="1200" dirty="0"/>
              <a:t> </a:t>
            </a:r>
            <a:r>
              <a:rPr lang="fr-FR" sz="1200" dirty="0" err="1"/>
              <a:t>Aeronautic</a:t>
            </a:r>
            <a:r>
              <a:rPr lang="fr-FR" sz="1200" dirty="0"/>
              <a:t> </a:t>
            </a:r>
            <a:r>
              <a:rPr lang="fr-FR" sz="1200" dirty="0" err="1"/>
              <a:t>Language</a:t>
            </a:r>
            <a:r>
              <a:rPr lang="fr-FR" sz="1200" dirty="0"/>
              <a:t> Center</a:t>
            </a:r>
          </a:p>
          <a:p>
            <a:pPr algn="just" eaLnBrk="1" hangingPunct="1">
              <a:defRPr/>
            </a:pPr>
            <a:r>
              <a:rPr lang="fr-FR" sz="1200" dirty="0"/>
              <a:t>-  13 local English training centers</a:t>
            </a:r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/>
              <a:t>Objective?</a:t>
            </a:r>
          </a:p>
          <a:p>
            <a:pPr algn="just" eaLnBrk="1" hangingPunct="1">
              <a:defRPr/>
            </a:pPr>
            <a:r>
              <a:rPr lang="fr-FR" sz="1200" dirty="0"/>
              <a:t>Help personnel </a:t>
            </a:r>
            <a:r>
              <a:rPr lang="fr-FR" sz="1200" dirty="0" err="1"/>
              <a:t>keep</a:t>
            </a:r>
            <a:r>
              <a:rPr lang="fr-FR" sz="1200" dirty="0"/>
              <a:t> up and </a:t>
            </a:r>
            <a:r>
              <a:rPr lang="fr-FR" sz="1200" dirty="0" err="1"/>
              <a:t>improve</a:t>
            </a:r>
            <a:r>
              <a:rPr lang="fr-FR" sz="1200" dirty="0"/>
              <a:t> </a:t>
            </a:r>
            <a:r>
              <a:rPr lang="fr-FR" sz="1200" dirty="0" err="1"/>
              <a:t>proficiency</a:t>
            </a:r>
            <a:r>
              <a:rPr lang="fr-FR" sz="1200" dirty="0"/>
              <a:t> in </a:t>
            </a:r>
            <a:r>
              <a:rPr lang="fr-FR" sz="1200" dirty="0" err="1"/>
              <a:t>professional</a:t>
            </a:r>
            <a:r>
              <a:rPr lang="fr-FR" sz="1200" dirty="0"/>
              <a:t> English</a:t>
            </a:r>
          </a:p>
        </p:txBody>
      </p:sp>
      <p:pic>
        <p:nvPicPr>
          <p:cNvPr id="4098" name="Picture 2" descr="h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2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a400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m2000c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1447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2000c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13716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250825" y="1700213"/>
            <a:ext cx="2665413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chemeClr val="accent2"/>
                </a:solidFill>
              </a:rPr>
              <a:t>Stage 1</a:t>
            </a:r>
          </a:p>
          <a:p>
            <a:pPr algn="ctr" eaLnBrk="1" hangingPunct="1"/>
            <a:r>
              <a:rPr lang="fr-FR" altLang="fr-FR" sz="1400" b="1">
                <a:solidFill>
                  <a:schemeClr val="accent2"/>
                </a:solidFill>
              </a:rPr>
              <a:t>Basic military / academic training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3135313" y="1700213"/>
            <a:ext cx="2827337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chemeClr val="accent2"/>
                </a:solidFill>
              </a:rPr>
              <a:t>Stage 2</a:t>
            </a:r>
          </a:p>
          <a:p>
            <a:pPr algn="ctr" eaLnBrk="1" hangingPunct="1"/>
            <a:r>
              <a:rPr lang="fr-FR" altLang="fr-FR" sz="1400" b="1">
                <a:solidFill>
                  <a:schemeClr val="accent2"/>
                </a:solidFill>
              </a:rPr>
              <a:t>Specialty / occupational training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6224588" y="1716088"/>
            <a:ext cx="2595562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solidFill>
                  <a:schemeClr val="accent2"/>
                </a:solidFill>
              </a:rPr>
              <a:t>Stage 3</a:t>
            </a:r>
          </a:p>
          <a:p>
            <a:pPr algn="ctr" eaLnBrk="1" hangingPunct="1"/>
            <a:r>
              <a:rPr lang="fr-FR" altLang="fr-FR" sz="1400" b="1" dirty="0" err="1">
                <a:solidFill>
                  <a:schemeClr val="accent2"/>
                </a:solidFill>
              </a:rPr>
              <a:t>continuous</a:t>
            </a:r>
            <a:r>
              <a:rPr lang="fr-FR" altLang="fr-FR" sz="1400" b="1" dirty="0">
                <a:solidFill>
                  <a:schemeClr val="accent2"/>
                </a:solidFill>
              </a:rPr>
              <a:t> training</a:t>
            </a:r>
          </a:p>
        </p:txBody>
      </p:sp>
      <p:sp>
        <p:nvSpPr>
          <p:cNvPr id="54285" name="Rectangle 13">
            <a:extLst>
              <a:ext uri="{FF2B5EF4-FFF2-40B4-BE49-F238E27FC236}">
                <a16:creationId xmlns:a16="http://schemas.microsoft.com/office/drawing/2014/main" id="{E5E51E80-FF69-4566-90D0-9033779DD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2636838"/>
            <a:ext cx="2827337" cy="3313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fr-FR" sz="1200" b="1" dirty="0" err="1"/>
              <a:t>Who</a:t>
            </a:r>
            <a:r>
              <a:rPr lang="fr-FR" sz="1200" b="1" dirty="0"/>
              <a:t>?</a:t>
            </a:r>
          </a:p>
          <a:p>
            <a:pPr algn="just" eaLnBrk="1" hangingPunct="1">
              <a:defRPr/>
            </a:pPr>
            <a:r>
              <a:rPr lang="fr-FR" sz="1200" dirty="0"/>
              <a:t>Air Force </a:t>
            </a:r>
            <a:r>
              <a:rPr lang="fr-FR" sz="1200" dirty="0" err="1"/>
              <a:t>specialist</a:t>
            </a:r>
            <a:r>
              <a:rPr lang="fr-FR" sz="1200" dirty="0"/>
              <a:t> </a:t>
            </a:r>
            <a:r>
              <a:rPr lang="fr-FR" sz="1200" dirty="0" err="1"/>
              <a:t>trainees</a:t>
            </a:r>
            <a:endParaRPr lang="fr-FR" sz="1200" dirty="0"/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 err="1"/>
              <a:t>What</a:t>
            </a:r>
            <a:r>
              <a:rPr lang="fr-FR" sz="1200" b="1" dirty="0"/>
              <a:t>?</a:t>
            </a:r>
            <a:r>
              <a:rPr lang="fr-FR" sz="1200" dirty="0"/>
              <a:t> </a:t>
            </a:r>
          </a:p>
          <a:p>
            <a:pPr algn="just" eaLnBrk="1" hangingPunct="1">
              <a:defRPr/>
            </a:pPr>
            <a:r>
              <a:rPr lang="fr-FR" sz="1200" dirty="0" err="1"/>
              <a:t>Specialized</a:t>
            </a:r>
            <a:r>
              <a:rPr lang="fr-FR" sz="1200" dirty="0"/>
              <a:t> English training</a:t>
            </a:r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 err="1"/>
              <a:t>Where</a:t>
            </a:r>
            <a:r>
              <a:rPr lang="fr-FR" sz="1200" b="1" dirty="0"/>
              <a:t>?</a:t>
            </a:r>
          </a:p>
          <a:p>
            <a:pPr algn="just" eaLnBrk="1" hangingPunct="1">
              <a:defRPr/>
            </a:pPr>
            <a:r>
              <a:rPr lang="fr-FR" sz="1200" dirty="0"/>
              <a:t>In </a:t>
            </a:r>
            <a:r>
              <a:rPr lang="fr-FR" sz="1200" dirty="0" err="1"/>
              <a:t>branch</a:t>
            </a:r>
            <a:r>
              <a:rPr lang="fr-FR" sz="1200" dirty="0"/>
              <a:t> </a:t>
            </a:r>
            <a:r>
              <a:rPr lang="fr-FR" sz="1200" dirty="0" err="1"/>
              <a:t>school</a:t>
            </a:r>
            <a:r>
              <a:rPr lang="fr-FR" sz="1200" dirty="0"/>
              <a:t> centers</a:t>
            </a:r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/>
              <a:t>Objective?</a:t>
            </a:r>
          </a:p>
          <a:p>
            <a:pPr algn="just" eaLnBrk="1" hangingPunct="1">
              <a:defRPr/>
            </a:pPr>
            <a:r>
              <a:rPr lang="fr-FR" sz="1200" dirty="0" err="1"/>
              <a:t>Provide</a:t>
            </a:r>
            <a:r>
              <a:rPr lang="fr-FR" sz="1200" dirty="0"/>
              <a:t> </a:t>
            </a:r>
            <a:r>
              <a:rPr lang="fr-FR" sz="1200" dirty="0" err="1"/>
              <a:t>trainees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the English-</a:t>
            </a:r>
            <a:r>
              <a:rPr lang="fr-FR" sz="1200" dirty="0" err="1"/>
              <a:t>language</a:t>
            </a:r>
            <a:r>
              <a:rPr lang="fr-FR" sz="1200" dirty="0"/>
              <a:t> </a:t>
            </a:r>
            <a:r>
              <a:rPr lang="fr-FR" sz="1200" dirty="0" err="1"/>
              <a:t>skills</a:t>
            </a:r>
            <a:r>
              <a:rPr lang="fr-FR" sz="1200" dirty="0"/>
              <a:t> </a:t>
            </a:r>
            <a:r>
              <a:rPr lang="fr-FR" sz="1200" dirty="0" err="1"/>
              <a:t>required</a:t>
            </a:r>
            <a:r>
              <a:rPr lang="fr-FR" sz="1200" dirty="0"/>
              <a:t> in </a:t>
            </a:r>
            <a:r>
              <a:rPr lang="fr-FR" sz="1200" dirty="0" err="1"/>
              <a:t>their</a:t>
            </a:r>
            <a:r>
              <a:rPr lang="fr-FR" sz="1200" dirty="0"/>
              <a:t> respective </a:t>
            </a:r>
            <a:r>
              <a:rPr lang="fr-FR" sz="1200" dirty="0" err="1"/>
              <a:t>professional</a:t>
            </a:r>
            <a:r>
              <a:rPr lang="fr-FR" sz="1200" dirty="0"/>
              <a:t> </a:t>
            </a:r>
            <a:r>
              <a:rPr lang="fr-FR" sz="1200" dirty="0" err="1"/>
              <a:t>fields</a:t>
            </a:r>
            <a:endParaRPr lang="fr-FR" sz="1200" dirty="0"/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endParaRPr lang="fr-FR" sz="1200" dirty="0"/>
          </a:p>
        </p:txBody>
      </p:sp>
      <p:sp>
        <p:nvSpPr>
          <p:cNvPr id="54286" name="Rectangle 14">
            <a:extLst>
              <a:ext uri="{FF2B5EF4-FFF2-40B4-BE49-F238E27FC236}">
                <a16:creationId xmlns:a16="http://schemas.microsoft.com/office/drawing/2014/main" id="{5487AA92-4110-4C74-AC0A-FA78CA30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36838"/>
            <a:ext cx="2665413" cy="3313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fr-FR" sz="1200" b="1" dirty="0" err="1"/>
              <a:t>Who</a:t>
            </a:r>
            <a:r>
              <a:rPr lang="fr-FR" sz="1200" b="1" dirty="0"/>
              <a:t>?</a:t>
            </a:r>
          </a:p>
          <a:p>
            <a:pPr algn="just" eaLnBrk="1" hangingPunct="1">
              <a:defRPr/>
            </a:pPr>
            <a:r>
              <a:rPr lang="fr-FR" sz="1200" dirty="0"/>
              <a:t>Military </a:t>
            </a:r>
            <a:r>
              <a:rPr lang="fr-FR" sz="1200" dirty="0" err="1"/>
              <a:t>trainees</a:t>
            </a:r>
            <a:r>
              <a:rPr lang="fr-FR" sz="1200" dirty="0"/>
              <a:t> (cadets, </a:t>
            </a:r>
            <a:r>
              <a:rPr lang="fr-FR" sz="1200" dirty="0" err="1"/>
              <a:t>NCOs</a:t>
            </a:r>
            <a:r>
              <a:rPr lang="fr-FR" sz="1200" dirty="0"/>
              <a:t>)</a:t>
            </a:r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 err="1"/>
              <a:t>What</a:t>
            </a:r>
            <a:r>
              <a:rPr lang="fr-FR" sz="1200" b="1" dirty="0"/>
              <a:t>? </a:t>
            </a:r>
          </a:p>
          <a:p>
            <a:pPr algn="just" eaLnBrk="1" hangingPunct="1">
              <a:defRPr/>
            </a:pPr>
            <a:r>
              <a:rPr lang="fr-FR" sz="1200" dirty="0"/>
              <a:t>General English training</a:t>
            </a:r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 err="1"/>
              <a:t>Where</a:t>
            </a:r>
            <a:r>
              <a:rPr lang="fr-FR" sz="1200" b="1" dirty="0"/>
              <a:t>?</a:t>
            </a:r>
          </a:p>
          <a:p>
            <a:pPr algn="just" eaLnBrk="1" hangingPunct="1">
              <a:defRPr/>
            </a:pPr>
            <a:r>
              <a:rPr lang="fr-FR" sz="1200" dirty="0"/>
              <a:t>In FAF </a:t>
            </a:r>
            <a:r>
              <a:rPr lang="fr-FR" sz="1200" dirty="0" err="1"/>
              <a:t>Academy</a:t>
            </a:r>
            <a:r>
              <a:rPr lang="fr-FR" sz="1200" dirty="0"/>
              <a:t> and NCO </a:t>
            </a:r>
            <a:r>
              <a:rPr lang="fr-FR" sz="1200" dirty="0" err="1"/>
              <a:t>school</a:t>
            </a:r>
            <a:r>
              <a:rPr lang="fr-FR" sz="1200" dirty="0"/>
              <a:t> </a:t>
            </a:r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r>
              <a:rPr lang="fr-FR" sz="1200" b="1" dirty="0"/>
              <a:t>Objective?</a:t>
            </a:r>
          </a:p>
          <a:p>
            <a:pPr algn="just" eaLnBrk="1" hangingPunct="1">
              <a:defRPr/>
            </a:pPr>
            <a:r>
              <a:rPr lang="fr-FR" sz="1200" dirty="0" err="1"/>
              <a:t>Make</a:t>
            </a:r>
            <a:r>
              <a:rPr lang="fr-FR" sz="1200" dirty="0"/>
              <a:t> sure </a:t>
            </a:r>
            <a:r>
              <a:rPr lang="fr-FR" sz="1200" dirty="0" err="1"/>
              <a:t>trainees</a:t>
            </a:r>
            <a:r>
              <a:rPr lang="fr-FR" sz="1200" dirty="0"/>
              <a:t> are </a:t>
            </a:r>
            <a:r>
              <a:rPr lang="fr-FR" sz="1200" dirty="0" err="1"/>
              <a:t>proficient</a:t>
            </a:r>
            <a:r>
              <a:rPr lang="fr-FR" sz="1200" dirty="0"/>
              <a:t> </a:t>
            </a:r>
            <a:r>
              <a:rPr lang="fr-FR" sz="1200" dirty="0" err="1"/>
              <a:t>enough</a:t>
            </a:r>
            <a:r>
              <a:rPr lang="fr-FR" sz="1200" dirty="0"/>
              <a:t> in </a:t>
            </a:r>
            <a:r>
              <a:rPr lang="fr-FR" sz="1200" dirty="0" err="1"/>
              <a:t>general</a:t>
            </a:r>
            <a:r>
              <a:rPr lang="fr-FR" sz="1200" dirty="0"/>
              <a:t> English to </a:t>
            </a:r>
            <a:r>
              <a:rPr lang="fr-FR" sz="1200" dirty="0" err="1"/>
              <a:t>take</a:t>
            </a:r>
            <a:r>
              <a:rPr lang="fr-FR" sz="1200" dirty="0"/>
              <a:t> </a:t>
            </a:r>
            <a:r>
              <a:rPr lang="fr-FR" sz="1200" dirty="0" err="1"/>
              <a:t>specialized</a:t>
            </a:r>
            <a:r>
              <a:rPr lang="fr-FR" sz="1200" dirty="0"/>
              <a:t> English courses</a:t>
            </a:r>
          </a:p>
          <a:p>
            <a:pPr algn="just" eaLnBrk="1" hangingPunct="1">
              <a:defRPr/>
            </a:pPr>
            <a:endParaRPr lang="fr-FR" sz="1200" dirty="0"/>
          </a:p>
          <a:p>
            <a:pPr algn="just"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endParaRPr lang="fr-FR" sz="1200" dirty="0"/>
          </a:p>
        </p:txBody>
      </p:sp>
      <p:pic>
        <p:nvPicPr>
          <p:cNvPr id="4108" name="Picture 16" descr="mesange-controleur-aerien-militair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76238"/>
            <a:ext cx="17637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7" descr="1 deux pilotes escadr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6557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2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40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m2000c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1447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m2000c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13716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3BA78152-680F-4CED-8898-6B21A3F4B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700" y="1753394"/>
            <a:ext cx="4248150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b="1" dirty="0">
                <a:latin typeface="+mn-lt"/>
              </a:rPr>
              <a:t>EXPERT CENTER</a:t>
            </a:r>
            <a:endParaRPr lang="fr-FR" altLang="fr-FR" b="1" u="sng" dirty="0">
              <a:latin typeface="+mn-lt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3C9669EB-621B-4EEF-89A5-1F51D0D8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35937" cy="31700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altLang="fr-FR" sz="2000" b="1" dirty="0" err="1">
                <a:latin typeface="+mn-lt"/>
                <a:sym typeface="Wingdings" pitchFamily="2" charset="2"/>
              </a:rPr>
              <a:t>Specialized</a:t>
            </a:r>
            <a:r>
              <a:rPr lang="fr-FR" altLang="fr-FR" sz="2000" b="1" dirty="0">
                <a:latin typeface="+mn-lt"/>
                <a:sym typeface="Wingdings" pitchFamily="2" charset="2"/>
              </a:rPr>
              <a:t> </a:t>
            </a:r>
            <a:r>
              <a:rPr lang="fr-FR" altLang="fr-FR" sz="2000" b="1" dirty="0" err="1">
                <a:latin typeface="+mn-lt"/>
                <a:sym typeface="Wingdings" pitchFamily="2" charset="2"/>
              </a:rPr>
              <a:t>Aeronautic</a:t>
            </a:r>
            <a:r>
              <a:rPr lang="fr-FR" altLang="fr-FR" sz="2000" b="1" dirty="0">
                <a:latin typeface="+mn-lt"/>
                <a:sym typeface="Wingdings" pitchFamily="2" charset="2"/>
              </a:rPr>
              <a:t> </a:t>
            </a:r>
            <a:r>
              <a:rPr lang="fr-FR" altLang="fr-FR" sz="2000" b="1" dirty="0" err="1">
                <a:latin typeface="+mn-lt"/>
                <a:sym typeface="Wingdings" pitchFamily="2" charset="2"/>
              </a:rPr>
              <a:t>Language</a:t>
            </a:r>
            <a:r>
              <a:rPr lang="fr-FR" altLang="fr-FR" sz="2000" b="1" dirty="0">
                <a:latin typeface="+mn-lt"/>
                <a:sym typeface="Wingdings" pitchFamily="2" charset="2"/>
              </a:rPr>
              <a:t> Centre (CLAS),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altLang="fr-FR" sz="2000" b="1" dirty="0">
                <a:latin typeface="+mn-lt"/>
                <a:sym typeface="Wingdings" pitchFamily="2" charset="2"/>
              </a:rPr>
              <a:t>in Tours, France.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altLang="fr-FR" sz="1000" b="1" dirty="0">
              <a:latin typeface="+mn-lt"/>
              <a:sym typeface="Wingdings" pitchFamily="2" charset="2"/>
            </a:endParaRP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F"/>
              <a:defRPr/>
            </a:pPr>
            <a:r>
              <a:rPr lang="fr-FR" altLang="fr-FR" dirty="0">
                <a:latin typeface="+mn-lt"/>
                <a:sym typeface="Wingdings" pitchFamily="2" charset="2"/>
              </a:rPr>
              <a:t> </a:t>
            </a:r>
            <a:r>
              <a:rPr lang="en-US" altLang="fr-FR" dirty="0">
                <a:latin typeface="+mn-lt"/>
                <a:sym typeface="Wingdings" pitchFamily="2" charset="2"/>
              </a:rPr>
              <a:t>Expertise </a:t>
            </a:r>
            <a:r>
              <a:rPr lang="fr-FR" altLang="fr-FR" dirty="0">
                <a:latin typeface="+mn-lt"/>
                <a:sym typeface="Wingdings" pitchFamily="2" charset="2"/>
              </a:rPr>
              <a:t>in all </a:t>
            </a:r>
            <a:r>
              <a:rPr lang="fr-FR" altLang="fr-FR" dirty="0" err="1">
                <a:latin typeface="+mn-lt"/>
                <a:sym typeface="Wingdings" pitchFamily="2" charset="2"/>
              </a:rPr>
              <a:t>fields</a:t>
            </a:r>
            <a:r>
              <a:rPr lang="fr-FR" altLang="fr-FR" dirty="0">
                <a:latin typeface="+mn-lt"/>
                <a:sym typeface="Wingdings" pitchFamily="2" charset="2"/>
              </a:rPr>
              <a:t> of </a:t>
            </a:r>
            <a:r>
              <a:rPr lang="fr-FR" altLang="fr-FR" dirty="0" err="1">
                <a:latin typeface="+mn-lt"/>
                <a:sym typeface="Wingdings" pitchFamily="2" charset="2"/>
              </a:rPr>
              <a:t>professional</a:t>
            </a:r>
            <a:r>
              <a:rPr lang="fr-FR" altLang="fr-FR" dirty="0">
                <a:latin typeface="+mn-lt"/>
                <a:sym typeface="Wingdings" pitchFamily="2" charset="2"/>
              </a:rPr>
              <a:t> English </a:t>
            </a:r>
            <a:r>
              <a:rPr lang="fr-FR" altLang="fr-FR" dirty="0" err="1">
                <a:latin typeface="+mn-lt"/>
                <a:sym typeface="Wingdings" pitchFamily="2" charset="2"/>
              </a:rPr>
              <a:t>related</a:t>
            </a:r>
            <a:r>
              <a:rPr lang="fr-FR" altLang="fr-FR" dirty="0">
                <a:latin typeface="+mn-lt"/>
                <a:sym typeface="Wingdings" pitchFamily="2" charset="2"/>
              </a:rPr>
              <a:t> to the </a:t>
            </a:r>
            <a:r>
              <a:rPr lang="fr-FR" altLang="fr-FR" dirty="0" err="1">
                <a:latin typeface="+mn-lt"/>
                <a:sym typeface="Wingdings" pitchFamily="2" charset="2"/>
              </a:rPr>
              <a:t>aeronautic</a:t>
            </a:r>
            <a:r>
              <a:rPr lang="fr-FR" altLang="fr-FR" dirty="0">
                <a:latin typeface="+mn-lt"/>
                <a:sym typeface="Wingdings" pitchFamily="2" charset="2"/>
              </a:rPr>
              <a:t> </a:t>
            </a:r>
            <a:r>
              <a:rPr lang="fr-FR" altLang="fr-FR" dirty="0" err="1">
                <a:latin typeface="+mn-lt"/>
                <a:sym typeface="Wingdings" pitchFamily="2" charset="2"/>
              </a:rPr>
              <a:t>environment</a:t>
            </a:r>
            <a:r>
              <a:rPr lang="fr-FR" altLang="fr-FR" dirty="0">
                <a:latin typeface="+mn-lt"/>
                <a:sym typeface="Wingdings" pitchFamily="2" charset="2"/>
              </a:rPr>
              <a:t>: English for pilots, air </a:t>
            </a:r>
            <a:r>
              <a:rPr lang="fr-FR" altLang="fr-FR" dirty="0" err="1">
                <a:latin typeface="+mn-lt"/>
                <a:sym typeface="Wingdings" pitchFamily="2" charset="2"/>
              </a:rPr>
              <a:t>traffic</a:t>
            </a:r>
            <a:r>
              <a:rPr lang="fr-FR" altLang="fr-FR" dirty="0">
                <a:latin typeface="+mn-lt"/>
                <a:sym typeface="Wingdings" pitchFamily="2" charset="2"/>
              </a:rPr>
              <a:t> </a:t>
            </a:r>
            <a:r>
              <a:rPr lang="fr-FR" altLang="fr-FR" dirty="0" err="1">
                <a:latin typeface="+mn-lt"/>
                <a:sym typeface="Wingdings" pitchFamily="2" charset="2"/>
              </a:rPr>
              <a:t>controllers</a:t>
            </a:r>
            <a:r>
              <a:rPr lang="fr-FR" altLang="fr-FR" dirty="0">
                <a:latin typeface="+mn-lt"/>
                <a:sym typeface="Wingdings" pitchFamily="2" charset="2"/>
              </a:rPr>
              <a:t>, </a:t>
            </a:r>
            <a:r>
              <a:rPr lang="fr-FR" altLang="fr-FR" dirty="0" err="1">
                <a:latin typeface="+mn-lt"/>
                <a:sym typeface="Wingdings" pitchFamily="2" charset="2"/>
              </a:rPr>
              <a:t>aircraft</a:t>
            </a:r>
            <a:r>
              <a:rPr lang="fr-FR" altLang="fr-FR" dirty="0">
                <a:latin typeface="+mn-lt"/>
                <a:sym typeface="Wingdings" pitchFamily="2" charset="2"/>
              </a:rPr>
              <a:t> </a:t>
            </a:r>
            <a:r>
              <a:rPr lang="fr-FR" altLang="fr-FR" dirty="0" err="1">
                <a:latin typeface="+mn-lt"/>
                <a:sym typeface="Wingdings" pitchFamily="2" charset="2"/>
              </a:rPr>
              <a:t>mechanics</a:t>
            </a:r>
            <a:r>
              <a:rPr lang="fr-FR" altLang="fr-FR" dirty="0">
                <a:latin typeface="+mn-lt"/>
                <a:sym typeface="Wingdings" pitchFamily="2" charset="2"/>
              </a:rPr>
              <a:t> and </a:t>
            </a:r>
            <a:r>
              <a:rPr lang="fr-FR" altLang="fr-FR" dirty="0" err="1">
                <a:latin typeface="+mn-lt"/>
                <a:sym typeface="Wingdings" pitchFamily="2" charset="2"/>
              </a:rPr>
              <a:t>technicians</a:t>
            </a:r>
            <a:r>
              <a:rPr lang="fr-FR" altLang="fr-FR" dirty="0">
                <a:latin typeface="+mn-lt"/>
                <a:sym typeface="Wingdings" pitchFamily="2" charset="2"/>
              </a:rPr>
              <a:t> , etc.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F"/>
              <a:defRPr/>
            </a:pPr>
            <a:r>
              <a:rPr lang="fr-FR" altLang="fr-FR" dirty="0">
                <a:latin typeface="+mn-lt"/>
                <a:sym typeface="Wingdings" pitchFamily="2" charset="2"/>
              </a:rPr>
              <a:t> </a:t>
            </a:r>
            <a:r>
              <a:rPr lang="fr-FR" altLang="fr-FR" dirty="0" err="1">
                <a:latin typeface="+mn-lt"/>
                <a:sym typeface="Wingdings" pitchFamily="2" charset="2"/>
              </a:rPr>
              <a:t>Other</a:t>
            </a:r>
            <a:r>
              <a:rPr lang="fr-FR" altLang="fr-FR" dirty="0">
                <a:latin typeface="+mn-lt"/>
                <a:sym typeface="Wingdings" pitchFamily="2" charset="2"/>
              </a:rPr>
              <a:t> areas of </a:t>
            </a:r>
            <a:r>
              <a:rPr lang="fr-FR" altLang="fr-FR" dirty="0" err="1">
                <a:latin typeface="+mn-lt"/>
                <a:sym typeface="Wingdings" pitchFamily="2" charset="2"/>
              </a:rPr>
              <a:t>military</a:t>
            </a:r>
            <a:r>
              <a:rPr lang="fr-FR" altLang="fr-FR" dirty="0">
                <a:latin typeface="+mn-lt"/>
                <a:sym typeface="Wingdings" pitchFamily="2" charset="2"/>
              </a:rPr>
              <a:t> </a:t>
            </a:r>
            <a:r>
              <a:rPr lang="fr-FR" altLang="fr-FR" dirty="0" err="1">
                <a:latin typeface="+mn-lt"/>
                <a:sym typeface="Wingdings" pitchFamily="2" charset="2"/>
              </a:rPr>
              <a:t>interest</a:t>
            </a:r>
            <a:r>
              <a:rPr lang="fr-FR" altLang="fr-FR" dirty="0">
                <a:latin typeface="+mn-lt"/>
                <a:sym typeface="Wingdings" pitchFamily="2" charset="2"/>
              </a:rPr>
              <a:t>: </a:t>
            </a:r>
            <a:r>
              <a:rPr lang="fr-FR" altLang="fr-FR" dirty="0" err="1">
                <a:latin typeface="+mn-lt"/>
                <a:sym typeface="Wingdings" pitchFamily="2" charset="2"/>
              </a:rPr>
              <a:t>meteorology</a:t>
            </a:r>
            <a:r>
              <a:rPr lang="fr-FR" altLang="fr-FR" dirty="0">
                <a:latin typeface="+mn-lt"/>
                <a:sym typeface="Wingdings" pitchFamily="2" charset="2"/>
              </a:rPr>
              <a:t>, </a:t>
            </a:r>
            <a:r>
              <a:rPr lang="fr-FR" altLang="fr-FR" dirty="0" err="1">
                <a:latin typeface="+mn-lt"/>
                <a:sym typeface="Wingdings" pitchFamily="2" charset="2"/>
              </a:rPr>
              <a:t>telecommunications</a:t>
            </a:r>
            <a:r>
              <a:rPr lang="fr-FR" altLang="fr-FR" dirty="0">
                <a:latin typeface="+mn-lt"/>
                <a:sym typeface="Wingdings" pitchFamily="2" charset="2"/>
              </a:rPr>
              <a:t>, English for </a:t>
            </a:r>
            <a:r>
              <a:rPr lang="fr-FR" altLang="fr-FR" dirty="0" err="1">
                <a:latin typeface="+mn-lt"/>
                <a:sym typeface="Wingdings" pitchFamily="2" charset="2"/>
              </a:rPr>
              <a:t>external</a:t>
            </a:r>
            <a:r>
              <a:rPr lang="fr-FR" altLang="fr-FR" dirty="0">
                <a:latin typeface="+mn-lt"/>
                <a:sym typeface="Wingdings" pitchFamily="2" charset="2"/>
              </a:rPr>
              <a:t> </a:t>
            </a:r>
            <a:r>
              <a:rPr lang="fr-FR" altLang="fr-FR" dirty="0" err="1">
                <a:latin typeface="+mn-lt"/>
                <a:sym typeface="Wingdings" pitchFamily="2" charset="2"/>
              </a:rPr>
              <a:t>operations</a:t>
            </a:r>
            <a:r>
              <a:rPr lang="fr-FR" altLang="fr-FR" dirty="0">
                <a:latin typeface="+mn-lt"/>
                <a:sym typeface="Wingdings" pitchFamily="2" charset="2"/>
              </a:rPr>
              <a:t> etc.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F"/>
              <a:defRPr/>
            </a:pPr>
            <a:r>
              <a:rPr lang="fr-FR" altLang="fr-FR" dirty="0">
                <a:latin typeface="+mn-lt"/>
                <a:sym typeface="Wingdings" pitchFamily="2" charset="2"/>
              </a:rPr>
              <a:t> English </a:t>
            </a:r>
            <a:r>
              <a:rPr lang="fr-FR" altLang="fr-FR" dirty="0" err="1">
                <a:latin typeface="+mn-lt"/>
                <a:sym typeface="Wingdings" pitchFamily="2" charset="2"/>
              </a:rPr>
              <a:t>teacher</a:t>
            </a:r>
            <a:r>
              <a:rPr lang="fr-FR" altLang="fr-FR" dirty="0">
                <a:latin typeface="+mn-lt"/>
                <a:sym typeface="Wingdings" pitchFamily="2" charset="2"/>
              </a:rPr>
              <a:t> training</a:t>
            </a:r>
          </a:p>
        </p:txBody>
      </p:sp>
      <p:pic>
        <p:nvPicPr>
          <p:cNvPr id="6152" name="Picture 8" descr="mesange-controleur-aerien-militair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76238"/>
            <a:ext cx="17637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1 deux pilotes escadr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6557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h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46088"/>
            <a:ext cx="152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 descr="a40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446088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2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a40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m2000c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1447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m2000c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13716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5">
            <a:extLst>
              <a:ext uri="{FF2B5EF4-FFF2-40B4-BE49-F238E27FC236}">
                <a16:creationId xmlns:a16="http://schemas.microsoft.com/office/drawing/2014/main" id="{00329300-7FD7-448C-A0E2-F71163D2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773238"/>
            <a:ext cx="4248150" cy="400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fr-FR" sz="2000" b="1" dirty="0">
                <a:latin typeface="+mn-lt"/>
              </a:rPr>
              <a:t>TEACHING TOOLS</a:t>
            </a:r>
            <a:endParaRPr lang="fr-FR" altLang="fr-FR" sz="2000" b="1" u="sng" dirty="0">
              <a:latin typeface="+mn-lt"/>
            </a:endParaRPr>
          </a:p>
        </p:txBody>
      </p:sp>
      <p:sp>
        <p:nvSpPr>
          <p:cNvPr id="10247" name="Text Box 28">
            <a:extLst>
              <a:ext uri="{FF2B5EF4-FFF2-40B4-BE49-F238E27FC236}">
                <a16:creationId xmlns:a16="http://schemas.microsoft.com/office/drawing/2014/main" id="{1859E801-EFA7-4638-9AFB-6537155D8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8496300" cy="18774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dirty="0">
                <a:sym typeface="Wingdings" pitchFamily="2" charset="2"/>
              </a:rPr>
              <a:t></a:t>
            </a:r>
            <a:r>
              <a:rPr lang="fr-FR" altLang="fr-FR" b="1" dirty="0">
                <a:sym typeface="Wingdings" pitchFamily="2" charset="2"/>
              </a:rPr>
              <a:t> </a:t>
            </a:r>
            <a:r>
              <a:rPr lang="fr-FR" altLang="fr-FR" sz="2000" dirty="0" err="1">
                <a:latin typeface="+mn-lt"/>
              </a:rPr>
              <a:t>Specialized</a:t>
            </a:r>
            <a:r>
              <a:rPr lang="fr-FR" altLang="fr-FR" sz="2000" dirty="0">
                <a:latin typeface="+mn-lt"/>
              </a:rPr>
              <a:t> books and </a:t>
            </a:r>
            <a:r>
              <a:rPr lang="fr-FR" altLang="fr-FR" sz="2000" dirty="0" err="1">
                <a:latin typeface="+mn-lt"/>
              </a:rPr>
              <a:t>dictionaries</a:t>
            </a:r>
            <a:r>
              <a:rPr lang="fr-FR" altLang="fr-FR" sz="2000" dirty="0">
                <a:latin typeface="+mn-lt"/>
              </a:rPr>
              <a:t> (Aviation English, </a:t>
            </a:r>
            <a:r>
              <a:rPr lang="fr-FR" altLang="fr-FR" sz="2000" dirty="0" err="1">
                <a:latin typeface="+mn-lt"/>
              </a:rPr>
              <a:t>Campaign</a:t>
            </a:r>
            <a:r>
              <a:rPr lang="fr-FR" altLang="fr-FR" sz="2000" dirty="0">
                <a:latin typeface="+mn-lt"/>
              </a:rPr>
              <a:t>, English for Aircraft, </a:t>
            </a:r>
            <a:r>
              <a:rPr lang="fr-FR" altLang="fr-FR" sz="2000" dirty="0" err="1">
                <a:latin typeface="+mn-lt"/>
              </a:rPr>
              <a:t>technical</a:t>
            </a:r>
            <a:r>
              <a:rPr lang="fr-FR" altLang="fr-FR" sz="2000" dirty="0">
                <a:latin typeface="+mn-lt"/>
              </a:rPr>
              <a:t> documentation on </a:t>
            </a:r>
            <a:r>
              <a:rPr lang="fr-FR" altLang="fr-FR" sz="2000" dirty="0" err="1">
                <a:latin typeface="+mn-lt"/>
              </a:rPr>
              <a:t>specific</a:t>
            </a:r>
            <a:r>
              <a:rPr lang="fr-FR" altLang="fr-FR" sz="2000" dirty="0">
                <a:latin typeface="+mn-lt"/>
              </a:rPr>
              <a:t> </a:t>
            </a:r>
            <a:r>
              <a:rPr lang="fr-FR" altLang="fr-FR" sz="2000" dirty="0" err="1">
                <a:latin typeface="+mn-lt"/>
              </a:rPr>
              <a:t>aircraft</a:t>
            </a:r>
            <a:r>
              <a:rPr lang="fr-FR" altLang="fr-FR" sz="2000" dirty="0">
                <a:latin typeface="+mn-lt"/>
              </a:rPr>
              <a:t> …)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dirty="0">
                <a:latin typeface="+mn-lt"/>
                <a:sym typeface="Wingdings" pitchFamily="2" charset="2"/>
              </a:rPr>
              <a:t></a:t>
            </a:r>
            <a:r>
              <a:rPr lang="fr-FR" altLang="fr-FR" dirty="0">
                <a:latin typeface="+mn-lt"/>
              </a:rPr>
              <a:t> </a:t>
            </a:r>
            <a:r>
              <a:rPr lang="fr-FR" altLang="fr-FR" sz="2000" dirty="0" err="1">
                <a:latin typeface="+mn-lt"/>
              </a:rPr>
              <a:t>Multimedia</a:t>
            </a:r>
            <a:r>
              <a:rPr lang="fr-FR" altLang="fr-FR" sz="2000" dirty="0">
                <a:latin typeface="+mn-lt"/>
              </a:rPr>
              <a:t> </a:t>
            </a:r>
            <a:r>
              <a:rPr lang="fr-FR" altLang="fr-FR" sz="2000" dirty="0" err="1">
                <a:latin typeface="+mn-lt"/>
              </a:rPr>
              <a:t>labs</a:t>
            </a:r>
            <a:r>
              <a:rPr lang="fr-FR" altLang="fr-FR" sz="2000" dirty="0">
                <a:latin typeface="+mn-lt"/>
              </a:rPr>
              <a:t> (</a:t>
            </a:r>
            <a:r>
              <a:rPr lang="fr-FR" altLang="fr-FR" sz="2000" dirty="0" err="1">
                <a:latin typeface="+mn-lt"/>
              </a:rPr>
              <a:t>pronunciation</a:t>
            </a:r>
            <a:r>
              <a:rPr lang="fr-FR" altLang="fr-FR" sz="2000" dirty="0">
                <a:latin typeface="+mn-lt"/>
              </a:rPr>
              <a:t> / </a:t>
            </a:r>
            <a:r>
              <a:rPr lang="fr-FR" altLang="fr-FR" sz="2000" dirty="0" err="1">
                <a:latin typeface="+mn-lt"/>
              </a:rPr>
              <a:t>listening</a:t>
            </a:r>
            <a:r>
              <a:rPr lang="fr-FR" altLang="fr-FR" sz="2000" dirty="0">
                <a:latin typeface="+mn-lt"/>
              </a:rPr>
              <a:t> / placement tests…)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altLang="fr-FR" sz="2400" dirty="0">
                <a:latin typeface="+mn-lt"/>
                <a:sym typeface="Wingdings" pitchFamily="2" charset="2"/>
              </a:rPr>
              <a:t></a:t>
            </a:r>
            <a:r>
              <a:rPr lang="fr-FR" altLang="fr-FR" sz="2400" dirty="0">
                <a:latin typeface="+mn-lt"/>
              </a:rPr>
              <a:t> </a:t>
            </a:r>
            <a:r>
              <a:rPr lang="fr-FR" altLang="fr-FR" sz="2000" dirty="0">
                <a:latin typeface="+mn-lt"/>
              </a:rPr>
              <a:t>… and feedback </a:t>
            </a:r>
            <a:r>
              <a:rPr lang="fr-FR" altLang="fr-FR" sz="2000" dirty="0" err="1">
                <a:latin typeface="+mn-lt"/>
              </a:rPr>
              <a:t>from</a:t>
            </a:r>
            <a:r>
              <a:rPr lang="fr-FR" altLang="fr-FR" sz="2000" dirty="0">
                <a:latin typeface="+mn-lt"/>
              </a:rPr>
              <a:t> multinational </a:t>
            </a:r>
            <a:r>
              <a:rPr lang="fr-FR" altLang="fr-FR" sz="2000" dirty="0" err="1">
                <a:latin typeface="+mn-lt"/>
              </a:rPr>
              <a:t>military</a:t>
            </a:r>
            <a:r>
              <a:rPr lang="fr-FR" altLang="fr-FR" sz="2000" dirty="0">
                <a:latin typeface="+mn-lt"/>
              </a:rPr>
              <a:t> </a:t>
            </a:r>
            <a:r>
              <a:rPr lang="fr-FR" altLang="fr-FR" sz="2000" dirty="0" err="1">
                <a:latin typeface="+mn-lt"/>
              </a:rPr>
              <a:t>operations</a:t>
            </a:r>
            <a:r>
              <a:rPr lang="fr-FR" altLang="fr-FR" sz="2000" dirty="0">
                <a:latin typeface="+mn-lt"/>
              </a:rPr>
              <a:t> participants</a:t>
            </a:r>
          </a:p>
        </p:txBody>
      </p:sp>
      <p:pic>
        <p:nvPicPr>
          <p:cNvPr id="10248" name="Picture 29" descr="mesange-controleur-aerien-militair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76238"/>
            <a:ext cx="1763712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0" descr="1 deux pilotes escadr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65576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4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63" y="2053244"/>
            <a:ext cx="5971362" cy="33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/>
          <a:lstStyle/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35" y="1818106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448" y="257840"/>
            <a:ext cx="7780712" cy="756313"/>
          </a:xfrm>
        </p:spPr>
        <p:txBody>
          <a:bodyPr>
            <a:normAutofit/>
          </a:bodyPr>
          <a:lstStyle/>
          <a:p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switch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onsite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online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 </a:t>
            </a:r>
            <a:r>
              <a:rPr lang="fr-F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endParaRPr lang="fr-F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48" y="1249536"/>
            <a:ext cx="7780712" cy="5201140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fr-FR" b="1" dirty="0" err="1">
                <a:solidFill>
                  <a:srgbClr val="FF0000"/>
                </a:solidFill>
              </a:rPr>
              <a:t>What</a:t>
            </a:r>
            <a:r>
              <a:rPr lang="fr-FR" b="1" dirty="0">
                <a:solidFill>
                  <a:srgbClr val="FF0000"/>
                </a:solidFill>
              </a:rPr>
              <a:t> are the </a:t>
            </a:r>
            <a:r>
              <a:rPr lang="fr-FR" b="1" dirty="0" err="1">
                <a:solidFill>
                  <a:srgbClr val="FF0000"/>
                </a:solidFill>
              </a:rPr>
              <a:t>benefits</a:t>
            </a:r>
            <a:r>
              <a:rPr lang="fr-FR" b="1" dirty="0">
                <a:solidFill>
                  <a:srgbClr val="FF0000"/>
                </a:solidFill>
              </a:rPr>
              <a:t> of </a:t>
            </a:r>
            <a:r>
              <a:rPr lang="fr-FR" b="1" dirty="0" err="1">
                <a:solidFill>
                  <a:srgbClr val="FF0000"/>
                </a:solidFill>
              </a:rPr>
              <a:t>teaching</a:t>
            </a:r>
            <a:r>
              <a:rPr lang="fr-FR" b="1" dirty="0">
                <a:solidFill>
                  <a:srgbClr val="FF0000"/>
                </a:solidFill>
              </a:rPr>
              <a:t> online ? </a:t>
            </a:r>
          </a:p>
          <a:p>
            <a:pPr algn="l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/>
              <a:t>continuity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teaching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lockdowns</a:t>
            </a:r>
            <a:r>
              <a:rPr lang="fr-FR" dirty="0"/>
              <a:t>, </a:t>
            </a:r>
            <a:r>
              <a:rPr lang="fr-FR" dirty="0" err="1"/>
              <a:t>remote</a:t>
            </a:r>
            <a:r>
              <a:rPr lang="fr-FR" dirty="0"/>
              <a:t> </a:t>
            </a:r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 err="1"/>
              <a:t>allowed</a:t>
            </a:r>
            <a:r>
              <a:rPr lang="fr-FR" dirty="0"/>
              <a:t> us to continue </a:t>
            </a:r>
            <a:r>
              <a:rPr lang="fr-FR" dirty="0" err="1"/>
              <a:t>delivering</a:t>
            </a:r>
            <a:r>
              <a:rPr lang="fr-FR" dirty="0"/>
              <a:t> classes to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trainees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homes.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managed</a:t>
            </a:r>
            <a:r>
              <a:rPr lang="fr-FR" dirty="0"/>
              <a:t> to </a:t>
            </a:r>
            <a:r>
              <a:rPr lang="fr-FR" dirty="0" err="1"/>
              <a:t>keep</a:t>
            </a:r>
            <a:r>
              <a:rPr lang="fr-FR" dirty="0"/>
              <a:t> a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trainees</a:t>
            </a:r>
            <a:r>
              <a:rPr lang="fr-FR" dirty="0"/>
              <a:t> and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progress</a:t>
            </a:r>
            <a:r>
              <a:rPr lang="fr-FR" dirty="0"/>
              <a:t> in 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of English.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BUT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NOT </a:t>
            </a:r>
            <a:r>
              <a:rPr lang="fr-FR" dirty="0" err="1"/>
              <a:t>prepared</a:t>
            </a:r>
            <a:r>
              <a:rPr lang="fr-FR" dirty="0"/>
              <a:t> at all to </a:t>
            </a:r>
            <a:r>
              <a:rPr lang="fr-FR" dirty="0" err="1"/>
              <a:t>teach</a:t>
            </a:r>
            <a:r>
              <a:rPr lang="fr-FR" dirty="0"/>
              <a:t> online !!!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algn="l"/>
            <a:endParaRPr lang="fr-FR" dirty="0"/>
          </a:p>
          <a:p>
            <a:pPr marL="285750" indent="-285750" algn="l">
              <a:buFontTx/>
              <a:buChar char="-"/>
            </a:pP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4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HAA_2020_16_9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aammjj_np_drhaa_presentation_drhaae_format_4-3" id="{FFCAB4C8-F559-41EC-9730-0B1F9E261A1D}" vid="{28240630-C3CF-44E0-9B9C-73211C9E41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aaaammjj_np_drhaae_presentation_drhaae_format_4-3</Template>
  <TotalTime>808</TotalTime>
  <Words>1239</Words>
  <Application>Microsoft Office PowerPoint</Application>
  <PresentationFormat>On-screen Show (4:3)</PresentationFormat>
  <Paragraphs>182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Malgun Gothic Semilight</vt:lpstr>
      <vt:lpstr>Arial</vt:lpstr>
      <vt:lpstr>Calibri</vt:lpstr>
      <vt:lpstr>Calibri Light</vt:lpstr>
      <vt:lpstr>Marianne</vt:lpstr>
      <vt:lpstr>Times New Roman</vt:lpstr>
      <vt:lpstr>Wingdings</vt:lpstr>
      <vt:lpstr>DRHAA_2020_16_9</vt:lpstr>
      <vt:lpstr>The switch from onsite to online teaching during COVID-19 pandemic</vt:lpstr>
      <vt:lpstr>The switch from onsite to online teaching during  COVID-19 pandemic</vt:lpstr>
      <vt:lpstr>The switch from onsite to online teaching during  COVID-19 pandemic</vt:lpstr>
      <vt:lpstr>PowerPoint Presentation</vt:lpstr>
      <vt:lpstr>PowerPoint Presentation</vt:lpstr>
      <vt:lpstr>PowerPoint Presentation</vt:lpstr>
      <vt:lpstr>The switch from onsite to online teaching during  COVID-19 pandemic</vt:lpstr>
      <vt:lpstr>The switch from onsite to online teaching during COVID-19 pandemic</vt:lpstr>
      <vt:lpstr>The switch from onsite to online teaching during COVID-19 pandemic</vt:lpstr>
      <vt:lpstr>The switch from onsite to online teaching during COVID-19 pandemic</vt:lpstr>
      <vt:lpstr>The switch from onsite to online teaching during  COVID-19 pandemic</vt:lpstr>
      <vt:lpstr>The switch from onsite to online teaching during COVID-19 pandemic</vt:lpstr>
      <vt:lpstr>The switch from onsite to online teaching during COVID-19 pandemic</vt:lpstr>
      <vt:lpstr>The switch from onsite to online teaching during COVID-19 pandemic</vt:lpstr>
      <vt:lpstr>The switch from onsite to online teaching during COVID-19 pandemic</vt:lpstr>
      <vt:lpstr>The switch from onsite to online teaching during COVID-19 pandemic</vt:lpstr>
      <vt:lpstr>The switch from onsite to online teaching during COVID-19 pandemic</vt:lpstr>
      <vt:lpstr>QUESTIONS ?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ASSET Jean-Philippe SA CN MINDEF</dc:creator>
  <cp:lastModifiedBy>LKA</cp:lastModifiedBy>
  <cp:revision>60</cp:revision>
  <cp:lastPrinted>2021-09-28T12:16:59Z</cp:lastPrinted>
  <dcterms:created xsi:type="dcterms:W3CDTF">2021-09-03T06:35:31Z</dcterms:created>
  <dcterms:modified xsi:type="dcterms:W3CDTF">2021-10-04T05:22:11Z</dcterms:modified>
</cp:coreProperties>
</file>