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8" r:id="rId9"/>
    <p:sldId id="269" r:id="rId10"/>
    <p:sldId id="270" r:id="rId11"/>
    <p:sldId id="271" r:id="rId12"/>
    <p:sldId id="263" r:id="rId13"/>
    <p:sldId id="264" r:id="rId14"/>
    <p:sldId id="265" r:id="rId15"/>
    <p:sldId id="266" r:id="rId16"/>
    <p:sldId id="267" r:id="rId17"/>
    <p:sldId id="272" r:id="rId18"/>
    <p:sldId id="273" r:id="rId19"/>
    <p:sldId id="275" r:id="rId20"/>
    <p:sldId id="274"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eiryo" panose="020B0604030504040204" pitchFamily="34" charset="-128"/>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ne+lnsmd9r47eet9zEqlovyyo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30"/>
    <p:restoredTop sz="94678"/>
  </p:normalViewPr>
  <p:slideViewPr>
    <p:cSldViewPr snapToGrid="0">
      <p:cViewPr varScale="1">
        <p:scale>
          <a:sx n="59" d="100"/>
          <a:sy n="59" d="100"/>
        </p:scale>
        <p:origin x="110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a Horvat" userId="9e38286f33907ddf" providerId="LiveId" clId="{65A7A134-24F4-4C14-9AD7-F3A07A0E4685}"/>
    <pc:docChg chg="modSld">
      <pc:chgData name="Suzana Horvat" userId="9e38286f33907ddf" providerId="LiveId" clId="{65A7A134-24F4-4C14-9AD7-F3A07A0E4685}" dt="2023-09-20T19:31:55.846" v="0" actId="1076"/>
      <pc:docMkLst>
        <pc:docMk/>
      </pc:docMkLst>
      <pc:sldChg chg="modSp mod">
        <pc:chgData name="Suzana Horvat" userId="9e38286f33907ddf" providerId="LiveId" clId="{65A7A134-24F4-4C14-9AD7-F3A07A0E4685}" dt="2023-09-20T19:31:55.846" v="0" actId="1076"/>
        <pc:sldMkLst>
          <pc:docMk/>
          <pc:sldMk cId="0" sldId="268"/>
        </pc:sldMkLst>
        <pc:picChg chg="mod">
          <ac:chgData name="Suzana Horvat" userId="9e38286f33907ddf" providerId="LiveId" clId="{65A7A134-24F4-4C14-9AD7-F3A07A0E4685}" dt="2023-09-20T19:31:55.846" v="0" actId="1076"/>
          <ac:picMkLst>
            <pc:docMk/>
            <pc:sldMk cId="0" sldId="268"/>
            <ac:picMk id="19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7abb3d4e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7abb3d4e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8"/>
          <p:cNvSpPr>
            <a:spLocks noGrp="1"/>
          </p:cNvSpPr>
          <p:nvPr>
            <p:ph type="pic" idx="2"/>
          </p:nvPr>
        </p:nvSpPr>
        <p:spPr>
          <a:xfrm>
            <a:off x="5183188" y="987425"/>
            <a:ext cx="6172200" cy="4873625"/>
          </a:xfrm>
          <a:prstGeom prst="rect">
            <a:avLst/>
          </a:prstGeom>
          <a:noFill/>
          <a:ln>
            <a:noFill/>
          </a:ln>
        </p:spPr>
      </p:sp>
      <p:sp>
        <p:nvSpPr>
          <p:cNvPr id="64" name="Google Shape;64;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mailto:Maryjo.dibiase@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
          <p:cNvSpPr/>
          <p:nvPr/>
        </p:nvSpPr>
        <p:spPr>
          <a:xfrm>
            <a:off x="305" y="0"/>
            <a:ext cx="12191695" cy="6858000"/>
          </a:xfrm>
          <a:prstGeom prst="rect">
            <a:avLst/>
          </a:prstGeom>
          <a:solidFill>
            <a:srgbClr val="E8E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eiryo"/>
              <a:ea typeface="Meiryo"/>
              <a:cs typeface="Meiryo"/>
              <a:sym typeface="Meiryo"/>
            </a:endParaRPr>
          </a:p>
        </p:txBody>
      </p:sp>
      <p:sp>
        <p:nvSpPr>
          <p:cNvPr id="85" name="Google Shape;85;p1"/>
          <p:cNvSpPr txBox="1">
            <a:spLocks noGrp="1"/>
          </p:cNvSpPr>
          <p:nvPr>
            <p:ph type="ctrTitle"/>
          </p:nvPr>
        </p:nvSpPr>
        <p:spPr>
          <a:xfrm>
            <a:off x="6090045" y="322940"/>
            <a:ext cx="5624118" cy="32845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en-US" b="1" dirty="0"/>
              <a:t>Getting the word out: what, why, where, and how</a:t>
            </a:r>
            <a:endParaRPr dirty="0"/>
          </a:p>
        </p:txBody>
      </p:sp>
      <p:sp>
        <p:nvSpPr>
          <p:cNvPr id="86" name="Google Shape;86;p1"/>
          <p:cNvSpPr txBox="1">
            <a:spLocks noGrp="1"/>
          </p:cNvSpPr>
          <p:nvPr>
            <p:ph type="subTitle" idx="1"/>
          </p:nvPr>
        </p:nvSpPr>
        <p:spPr>
          <a:xfrm>
            <a:off x="6096369" y="5262110"/>
            <a:ext cx="5617794" cy="1150937"/>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1400"/>
              <a:buNone/>
            </a:pPr>
            <a:r>
              <a:rPr lang="en-US" sz="1400" dirty="0"/>
              <a:t>Mary Jo DiBiase - Lubrano, Ed.D.</a:t>
            </a:r>
            <a:endParaRPr dirty="0"/>
          </a:p>
          <a:p>
            <a:pPr marL="0" lvl="0" indent="0" algn="r" rtl="0">
              <a:lnSpc>
                <a:spcPct val="90000"/>
              </a:lnSpc>
              <a:spcBef>
                <a:spcPts val="1000"/>
              </a:spcBef>
              <a:spcAft>
                <a:spcPts val="0"/>
              </a:spcAft>
              <a:buClr>
                <a:schemeClr val="dk1"/>
              </a:buClr>
              <a:buSzPts val="1400"/>
              <a:buNone/>
            </a:pPr>
            <a:r>
              <a:rPr lang="en-US" sz="1400" dirty="0"/>
              <a:t>Yale University Center for Language Study (USA)</a:t>
            </a:r>
            <a:endParaRPr dirty="0"/>
          </a:p>
          <a:p>
            <a:pPr marL="0" lvl="0" indent="0" algn="r" rtl="0">
              <a:lnSpc>
                <a:spcPct val="90000"/>
              </a:lnSpc>
              <a:spcBef>
                <a:spcPts val="1000"/>
              </a:spcBef>
              <a:spcAft>
                <a:spcPts val="0"/>
              </a:spcAft>
              <a:buClr>
                <a:schemeClr val="dk1"/>
              </a:buClr>
              <a:buSzPts val="1400"/>
              <a:buNone/>
            </a:pPr>
            <a:r>
              <a:rPr lang="en-US" sz="1400" dirty="0"/>
              <a:t>NATO-BILC Testing Conference</a:t>
            </a:r>
            <a:endParaRPr dirty="0"/>
          </a:p>
          <a:p>
            <a:pPr marL="0" lvl="0" indent="0" algn="r" rtl="0">
              <a:lnSpc>
                <a:spcPct val="90000"/>
              </a:lnSpc>
              <a:spcBef>
                <a:spcPts val="1000"/>
              </a:spcBef>
              <a:spcAft>
                <a:spcPts val="0"/>
              </a:spcAft>
              <a:buClr>
                <a:schemeClr val="dk1"/>
              </a:buClr>
              <a:buSzPts val="1400"/>
              <a:buNone/>
            </a:pPr>
            <a:r>
              <a:rPr lang="en-US" sz="1400" dirty="0"/>
              <a:t>Riga, September 4-7, 2023</a:t>
            </a:r>
            <a:endParaRPr dirty="0"/>
          </a:p>
        </p:txBody>
      </p:sp>
      <p:sp>
        <p:nvSpPr>
          <p:cNvPr id="87" name="Google Shape;87;p1"/>
          <p:cNvSpPr/>
          <p:nvPr/>
        </p:nvSpPr>
        <p:spPr>
          <a:xfrm>
            <a:off x="3084938"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eiryo"/>
              <a:ea typeface="Meiryo"/>
              <a:cs typeface="Meiryo"/>
              <a:sym typeface="Meiryo"/>
            </a:endParaRPr>
          </a:p>
        </p:txBody>
      </p:sp>
      <p:sp>
        <p:nvSpPr>
          <p:cNvPr id="88" name="Google Shape;88;p1"/>
          <p:cNvSpPr/>
          <p:nvPr/>
        </p:nvSpPr>
        <p:spPr>
          <a:xfrm>
            <a:off x="2925575" y="0"/>
            <a:ext cx="2486322" cy="6858000"/>
          </a:xfrm>
          <a:custGeom>
            <a:avLst/>
            <a:gdLst/>
            <a:ahLst/>
            <a:cxnLst/>
            <a:rect l="l" t="t" r="r" b="b"/>
            <a:pathLst>
              <a:path w="2521425" h="6858000" extrusionOk="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eiryo"/>
              <a:ea typeface="Meiryo"/>
              <a:cs typeface="Meiryo"/>
              <a:sym typeface="Meiryo"/>
            </a:endParaRPr>
          </a:p>
        </p:txBody>
      </p:sp>
      <p:pic>
        <p:nvPicPr>
          <p:cNvPr id="89" name="Google Shape;89;p1" descr="Wood human figure"/>
          <p:cNvPicPr preferRelativeResize="0"/>
          <p:nvPr/>
        </p:nvPicPr>
        <p:blipFill rotWithShape="1">
          <a:blip r:embed="rId3">
            <a:alphaModFix/>
          </a:blip>
          <a:srcRect r="49328" b="-1"/>
          <a:stretch/>
        </p:blipFill>
        <p:spPr>
          <a:xfrm>
            <a:off x="-1507" y="10"/>
            <a:ext cx="5205951" cy="6857990"/>
          </a:xfrm>
          <a:custGeom>
            <a:avLst/>
            <a:gdLst/>
            <a:ahLst/>
            <a:cxnLst/>
            <a:rect l="l" t="t" r="r" b="b"/>
            <a:pathLst>
              <a:path w="5205951" h="6858000" extrusionOk="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noFill/>
          <a:ln>
            <a:noFill/>
          </a:ln>
        </p:spPr>
      </p:pic>
      <p:sp>
        <p:nvSpPr>
          <p:cNvPr id="90" name="Google Shape;90;p1"/>
          <p:cNvSpPr/>
          <p:nvPr/>
        </p:nvSpPr>
        <p:spPr>
          <a:xfrm>
            <a:off x="2359072" y="0"/>
            <a:ext cx="2845372" cy="6858000"/>
          </a:xfrm>
          <a:custGeom>
            <a:avLst/>
            <a:gdLst/>
            <a:ahLst/>
            <a:cxnLst/>
            <a:rect l="l" t="t" r="r" b="b"/>
            <a:pathLst>
              <a:path w="2845372" h="6858000" extrusionOk="0">
                <a:moveTo>
                  <a:pt x="939908" y="0"/>
                </a:moveTo>
                <a:lnTo>
                  <a:pt x="1222349" y="0"/>
                </a:lnTo>
                <a:lnTo>
                  <a:pt x="1244473" y="14997"/>
                </a:lnTo>
                <a:cubicBezTo>
                  <a:pt x="2271636" y="754641"/>
                  <a:pt x="2845372" y="2093192"/>
                  <a:pt x="2845372" y="3621656"/>
                </a:cubicBezTo>
                <a:cubicBezTo>
                  <a:pt x="2845372" y="4969131"/>
                  <a:pt x="1916647" y="5602839"/>
                  <a:pt x="971022" y="6374814"/>
                </a:cubicBezTo>
                <a:cubicBezTo>
                  <a:pt x="798819" y="6515397"/>
                  <a:pt x="628192" y="6653108"/>
                  <a:pt x="454374" y="6780599"/>
                </a:cubicBezTo>
                <a:lnTo>
                  <a:pt x="342618" y="6858000"/>
                </a:lnTo>
                <a:lnTo>
                  <a:pt x="129116" y="6858000"/>
                </a:lnTo>
                <a:lnTo>
                  <a:pt x="0" y="6858000"/>
                </a:lnTo>
                <a:lnTo>
                  <a:pt x="119401" y="6780599"/>
                </a:lnTo>
                <a:cubicBezTo>
                  <a:pt x="305108" y="6653108"/>
                  <a:pt x="487407" y="6515397"/>
                  <a:pt x="671389" y="6374814"/>
                </a:cubicBezTo>
                <a:cubicBezTo>
                  <a:pt x="1681699" y="5602839"/>
                  <a:pt x="2673952" y="4969131"/>
                  <a:pt x="2673952" y="3621656"/>
                </a:cubicBezTo>
                <a:cubicBezTo>
                  <a:pt x="2673952" y="2093192"/>
                  <a:pt x="2060970" y="754641"/>
                  <a:pt x="963545" y="14997"/>
                </a:cubicBez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14"/>
          <p:cNvSpPr/>
          <p:nvPr/>
        </p:nvSpPr>
        <p:spPr>
          <a:xfrm>
            <a:off x="0" y="0"/>
            <a:ext cx="12191999" cy="1729117"/>
          </a:xfrm>
          <a:prstGeom prst="rect">
            <a:avLst/>
          </a:prstGeom>
          <a:solidFill>
            <a:schemeClr val="lt1"/>
          </a:solidFill>
          <a:ln>
            <a:noFill/>
          </a:ln>
          <a:effectLst>
            <a:outerShdw blurRad="368300" dist="101600" dir="5460000" sx="90000" sy="9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4"/>
          <p:cNvSpPr txBox="1"/>
          <p:nvPr/>
        </p:nvSpPr>
        <p:spPr>
          <a:xfrm>
            <a:off x="185057" y="1834629"/>
            <a:ext cx="11527972" cy="467502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000"/>
            </a:pPr>
            <a:r>
              <a:rPr lang="en-US" sz="2000" dirty="0">
                <a:solidFill>
                  <a:schemeClr val="dk1"/>
                </a:solidFill>
                <a:latin typeface="Calibri"/>
                <a:ea typeface="Calibri"/>
                <a:cs typeface="Calibri"/>
                <a:sym typeface="Calibri"/>
              </a:rPr>
              <a:t>Description of a multinational effort to build a fully online professional level writing course that fills a gap in a highly professional context such as NATO HQ. The course fosters English as a Lingua Franca proficiency to enhance the interoperability of a thirty-nation coalition where the ability to “act together coherently, effectively, and efficiently to achieve tactical, operational, and strategic objectives (NATO, 2020)” is of paramount importance. </a:t>
            </a:r>
          </a:p>
          <a:p>
            <a:pPr marL="0" marR="0" lvl="0" indent="0" algn="l" rtl="0">
              <a:lnSpc>
                <a:spcPct val="90000"/>
              </a:lnSpc>
              <a:spcBef>
                <a:spcPts val="0"/>
              </a:spcBef>
              <a:spcAft>
                <a:spcPts val="0"/>
              </a:spcAft>
              <a:buClr>
                <a:schemeClr val="dk1"/>
              </a:buClr>
              <a:buSzPts val="2000"/>
            </a:pPr>
            <a:endParaRPr lang="en-US" sz="2000"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000"/>
            </a:pPr>
            <a:r>
              <a:rPr lang="en-US" sz="2000" dirty="0">
                <a:solidFill>
                  <a:schemeClr val="dk1"/>
                </a:solidFill>
                <a:latin typeface="Calibri"/>
                <a:ea typeface="Calibri"/>
                <a:cs typeface="Calibri"/>
                <a:sym typeface="Calibri"/>
              </a:rPr>
              <a:t>The course was created thanks to the input of major stakeholders who adopted the Analyze, Design, Develop, Implement, Evaluate (ADDIE) model to validate a skills-based, online course. The authors present an action research project on the course validation process which included qualitative instruments such as student questionnaires. An action plan based on the survey responses is described as well as modifications to the course content and delivery.</a:t>
            </a:r>
            <a:endParaRPr dirty="0"/>
          </a:p>
        </p:txBody>
      </p:sp>
      <p:sp>
        <p:nvSpPr>
          <p:cNvPr id="210" name="Google Shape;210;p14"/>
          <p:cNvSpPr txBox="1"/>
          <p:nvPr/>
        </p:nvSpPr>
        <p:spPr>
          <a:xfrm>
            <a:off x="105511" y="105512"/>
            <a:ext cx="11945812"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Calibri"/>
                <a:ea typeface="Calibri"/>
                <a:cs typeface="Calibri"/>
                <a:sym typeface="Calibri"/>
              </a:rPr>
              <a:t>On the Virtual Road to Interoperability: Online Support for Developing</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Writing Skills in the NATO Context</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(Peggy Garza, Andrea </a:t>
            </a:r>
            <a:r>
              <a:rPr lang="en-US" sz="2800" b="1" dirty="0" err="1">
                <a:solidFill>
                  <a:schemeClr val="dk1"/>
                </a:solidFill>
                <a:latin typeface="Calibri"/>
                <a:ea typeface="Calibri"/>
                <a:cs typeface="Calibri"/>
                <a:sym typeface="Calibri"/>
              </a:rPr>
              <a:t>Gjorevski</a:t>
            </a:r>
            <a:r>
              <a:rPr lang="en-US" sz="2800" b="1" dirty="0">
                <a:solidFill>
                  <a:schemeClr val="dk1"/>
                </a:solidFill>
                <a:latin typeface="Calibri"/>
                <a:ea typeface="Calibri"/>
                <a:cs typeface="Calibri"/>
                <a:sym typeface="Calibri"/>
              </a:rPr>
              <a:t> &amp; Michael W. Campbell)</a:t>
            </a:r>
            <a:endParaRPr sz="2800" b="1" dirty="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215" name="Google Shape;215;p15"/>
          <p:cNvSpPr/>
          <p:nvPr/>
        </p:nvSpPr>
        <p:spPr>
          <a:xfrm>
            <a:off x="0" y="0"/>
            <a:ext cx="12191999" cy="1729117"/>
          </a:xfrm>
          <a:prstGeom prst="rect">
            <a:avLst/>
          </a:prstGeom>
          <a:solidFill>
            <a:schemeClr val="lt1"/>
          </a:solidFill>
          <a:ln>
            <a:noFill/>
          </a:ln>
          <a:effectLst>
            <a:outerShdw blurRad="368300" dist="101600" dir="5460000" sx="90000" sy="90000" algn="t"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15"/>
          <p:cNvSpPr txBox="1"/>
          <p:nvPr/>
        </p:nvSpPr>
        <p:spPr>
          <a:xfrm>
            <a:off x="293914" y="1915886"/>
            <a:ext cx="11658599" cy="455022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000"/>
            </a:pPr>
            <a:r>
              <a:rPr lang="en-US" sz="2400" dirty="0">
                <a:solidFill>
                  <a:schemeClr val="dk1"/>
                </a:solidFill>
                <a:latin typeface="Calibri" panose="020F0502020204030204" pitchFamily="34" charset="0"/>
                <a:ea typeface="Calibri"/>
                <a:cs typeface="Calibri" panose="020F0502020204030204" pitchFamily="34" charset="0"/>
                <a:sym typeface="Calibri"/>
              </a:rPr>
              <a:t>A case study with a student population who is striving for advanced proficiency with a focus on parallel language use.</a:t>
            </a:r>
            <a:endParaRPr sz="2400" dirty="0">
              <a:latin typeface="Calibri" panose="020F0502020204030204" pitchFamily="34" charset="0"/>
              <a:cs typeface="Calibri" panose="020F0502020204030204" pitchFamily="34" charset="0"/>
            </a:endParaRPr>
          </a:p>
          <a:p>
            <a:pPr marL="0" marR="0" lvl="0" indent="127000" algn="l" rtl="0">
              <a:lnSpc>
                <a:spcPct val="90000"/>
              </a:lnSpc>
              <a:spcBef>
                <a:spcPts val="600"/>
              </a:spcBef>
              <a:spcAft>
                <a:spcPts val="0"/>
              </a:spcAft>
              <a:buClr>
                <a:schemeClr val="dk1"/>
              </a:buClr>
              <a:buSzPts val="2000"/>
              <a:buFont typeface="Arial"/>
              <a:buNone/>
            </a:pPr>
            <a:endParaRPr sz="2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90000"/>
              </a:lnSpc>
              <a:spcBef>
                <a:spcPts val="600"/>
              </a:spcBef>
              <a:spcAft>
                <a:spcPts val="0"/>
              </a:spcAft>
              <a:buClr>
                <a:schemeClr val="dk1"/>
              </a:buClr>
              <a:buSzPts val="2000"/>
            </a:pPr>
            <a:r>
              <a:rPr lang="en-US" sz="2400" dirty="0">
                <a:solidFill>
                  <a:schemeClr val="dk1"/>
                </a:solidFill>
                <a:latin typeface="Calibri" panose="020F0502020204030204" pitchFamily="34" charset="0"/>
                <a:ea typeface="Calibri"/>
                <a:cs typeface="Calibri" panose="020F0502020204030204" pitchFamily="34" charset="0"/>
                <a:sym typeface="Calibri"/>
              </a:rPr>
              <a:t>Students are required to explore authentic English sources but produce output in a different language. The author explores the effect that such practices have on student learning and concludes that overall prolonged time is required.</a:t>
            </a:r>
            <a:endParaRPr sz="2400" dirty="0">
              <a:latin typeface="Calibri" panose="020F0502020204030204" pitchFamily="34" charset="0"/>
              <a:cs typeface="Calibri" panose="020F0502020204030204" pitchFamily="34" charset="0"/>
            </a:endParaRPr>
          </a:p>
          <a:p>
            <a:pPr marL="0" marR="0" lvl="0" indent="127000" algn="l" rtl="0">
              <a:lnSpc>
                <a:spcPct val="90000"/>
              </a:lnSpc>
              <a:spcBef>
                <a:spcPts val="600"/>
              </a:spcBef>
              <a:spcAft>
                <a:spcPts val="0"/>
              </a:spcAft>
              <a:buClr>
                <a:schemeClr val="dk1"/>
              </a:buClr>
              <a:buSzPts val="2000"/>
              <a:buFont typeface="Arial"/>
              <a:buNone/>
            </a:pPr>
            <a:endParaRPr sz="2400"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90000"/>
              </a:lnSpc>
              <a:spcBef>
                <a:spcPts val="600"/>
              </a:spcBef>
              <a:spcAft>
                <a:spcPts val="0"/>
              </a:spcAft>
              <a:buClr>
                <a:schemeClr val="dk1"/>
              </a:buClr>
              <a:buSzPts val="2000"/>
            </a:pPr>
            <a:r>
              <a:rPr lang="en-US" sz="2400" dirty="0">
                <a:solidFill>
                  <a:schemeClr val="dk1"/>
                </a:solidFill>
                <a:latin typeface="Calibri" panose="020F0502020204030204" pitchFamily="34" charset="0"/>
                <a:ea typeface="Calibri"/>
                <a:cs typeface="Calibri" panose="020F0502020204030204" pitchFamily="34" charset="0"/>
                <a:sym typeface="Calibri"/>
              </a:rPr>
              <a:t>Recommendations: include language teachers’ input on the proportion of authentic readings Teachers are encouraged to develop specific teaching strategies to help students process key concepts in both languages</a:t>
            </a:r>
            <a:endParaRPr sz="2400" dirty="0">
              <a:latin typeface="Calibri" panose="020F0502020204030204" pitchFamily="34" charset="0"/>
              <a:cs typeface="Calibri" panose="020F0502020204030204" pitchFamily="34" charset="0"/>
            </a:endParaRPr>
          </a:p>
        </p:txBody>
      </p:sp>
      <p:sp>
        <p:nvSpPr>
          <p:cNvPr id="217" name="Google Shape;217;p15"/>
          <p:cNvSpPr txBox="1"/>
          <p:nvPr/>
        </p:nvSpPr>
        <p:spPr>
          <a:xfrm>
            <a:off x="0" y="105507"/>
            <a:ext cx="12192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a:ea typeface="Calibri"/>
                <a:cs typeface="Calibri"/>
                <a:sym typeface="Calibri"/>
              </a:rPr>
              <a:t>Mediating between Two Languages—The Effects of English Medium Learning on First Term Undergraduate Students: A Case Study at Swedish </a:t>
            </a:r>
            <a:r>
              <a:rPr lang="en-US" sz="2400" b="1" dirty="0" err="1">
                <a:solidFill>
                  <a:schemeClr val="dk1"/>
                </a:solidFill>
                <a:latin typeface="Calibri"/>
                <a:ea typeface="Calibri"/>
                <a:cs typeface="Calibri"/>
                <a:sym typeface="Calibri"/>
              </a:rPr>
              <a:t>Defence</a:t>
            </a:r>
            <a:r>
              <a:rPr lang="en-US" sz="2400" b="1" dirty="0">
                <a:solidFill>
                  <a:schemeClr val="dk1"/>
                </a:solidFill>
                <a:latin typeface="Calibri"/>
                <a:ea typeface="Calibri"/>
                <a:cs typeface="Calibri"/>
                <a:sym typeface="Calibri"/>
              </a:rPr>
              <a:t> University</a:t>
            </a:r>
            <a:br>
              <a:rPr lang="en-US" sz="2400" b="1"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(Annette Nolan -SWE)</a:t>
            </a:r>
            <a:endParaRPr sz="2400" b="1"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7"/>
          <p:cNvSpPr/>
          <p:nvPr/>
        </p:nvSpPr>
        <p:spPr>
          <a:xfrm>
            <a:off x="-315686" y="-3"/>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1" name="Google Shape;141;p7" descr="Graph on document with pen"/>
          <p:cNvPicPr preferRelativeResize="0"/>
          <p:nvPr/>
        </p:nvPicPr>
        <p:blipFill rotWithShape="1">
          <a:blip r:embed="rId3">
            <a:alphaModFix/>
          </a:blip>
          <a:srcRect l="30532" r="16809" b="-2"/>
          <a:stretch/>
        </p:blipFill>
        <p:spPr>
          <a:xfrm>
            <a:off x="-1" y="-2"/>
            <a:ext cx="5410198" cy="6858002"/>
          </a:xfrm>
          <a:prstGeom prst="rect">
            <a:avLst/>
          </a:prstGeom>
          <a:noFill/>
          <a:ln>
            <a:noFill/>
          </a:ln>
        </p:spPr>
      </p:pic>
      <p:sp>
        <p:nvSpPr>
          <p:cNvPr id="142" name="Google Shape;142;p7"/>
          <p:cNvSpPr/>
          <p:nvPr/>
        </p:nvSpPr>
        <p:spPr>
          <a:xfrm>
            <a:off x="5410197" y="-1"/>
            <a:ext cx="6781802" cy="2286000"/>
          </a:xfrm>
          <a:prstGeom prst="rect">
            <a:avLst/>
          </a:prstGeom>
          <a:solidFill>
            <a:schemeClr val="lt1"/>
          </a:solidFill>
          <a:ln>
            <a:noFill/>
          </a:ln>
          <a:effectLst>
            <a:outerShdw blurRad="355600" dist="152400" sx="95000" sy="95000" algn="t" rotWithShape="0">
              <a:srgbClr val="000000">
                <a:alpha val="2862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7"/>
          <p:cNvSpPr txBox="1"/>
          <p:nvPr/>
        </p:nvSpPr>
        <p:spPr>
          <a:xfrm>
            <a:off x="5410197" y="82062"/>
            <a:ext cx="6781802" cy="220393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endParaRPr lang="en-US" sz="2200" b="1"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endParaRPr lang="en-US" sz="2200" b="1"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None/>
            </a:pPr>
            <a:r>
              <a:rPr lang="en-US" sz="2200" b="1" dirty="0">
                <a:solidFill>
                  <a:schemeClr val="dk1"/>
                </a:solidFill>
                <a:latin typeface="Calibri" panose="020F0502020204030204" pitchFamily="34" charset="0"/>
                <a:ea typeface="Calibri"/>
                <a:cs typeface="Calibri" panose="020F0502020204030204" pitchFamily="34" charset="0"/>
                <a:sym typeface="Calibri"/>
              </a:rPr>
              <a:t>Rethinking the Rating Process: Solution to the</a:t>
            </a:r>
            <a:br>
              <a:rPr lang="en-US" sz="2200" b="1" dirty="0">
                <a:solidFill>
                  <a:schemeClr val="dk1"/>
                </a:solidFill>
                <a:latin typeface="Calibri" panose="020F0502020204030204" pitchFamily="34" charset="0"/>
                <a:ea typeface="Calibri"/>
                <a:cs typeface="Calibri" panose="020F0502020204030204" pitchFamily="34" charset="0"/>
                <a:sym typeface="Calibri"/>
              </a:rPr>
            </a:br>
            <a:r>
              <a:rPr lang="en-US" sz="2200" b="1" dirty="0">
                <a:solidFill>
                  <a:schemeClr val="dk1"/>
                </a:solidFill>
                <a:latin typeface="Calibri" panose="020F0502020204030204" pitchFamily="34" charset="0"/>
                <a:ea typeface="Calibri"/>
                <a:cs typeface="Calibri" panose="020F0502020204030204" pitchFamily="34" charset="0"/>
                <a:sym typeface="Calibri"/>
              </a:rPr>
              <a:t>Threshold Performance Dilemma </a:t>
            </a:r>
            <a:endParaRPr dirty="0">
              <a:latin typeface="Calibri" panose="020F0502020204030204" pitchFamily="34" charset="0"/>
              <a:cs typeface="Calibri" panose="020F0502020204030204" pitchFamily="34" charset="0"/>
            </a:endParaRPr>
          </a:p>
          <a:p>
            <a:pPr marL="0" marR="0" lvl="0" indent="0" algn="ctr" rtl="0">
              <a:lnSpc>
                <a:spcPct val="90000"/>
              </a:lnSpc>
              <a:spcBef>
                <a:spcPts val="600"/>
              </a:spcBef>
              <a:spcAft>
                <a:spcPts val="0"/>
              </a:spcAft>
              <a:buNone/>
            </a:pPr>
            <a:r>
              <a:rPr lang="en-US" sz="2200" dirty="0">
                <a:solidFill>
                  <a:schemeClr val="dk1"/>
                </a:solidFill>
                <a:latin typeface="Calibri" panose="020F0502020204030204" pitchFamily="34" charset="0"/>
                <a:ea typeface="Calibri"/>
                <a:cs typeface="Calibri" panose="020F0502020204030204" pitchFamily="34" charset="0"/>
                <a:sym typeface="Calibri"/>
              </a:rPr>
              <a:t>(</a:t>
            </a:r>
            <a:r>
              <a:rPr lang="en-US" sz="2200" dirty="0" err="1">
                <a:solidFill>
                  <a:schemeClr val="dk1"/>
                </a:solidFill>
                <a:latin typeface="Calibri" panose="020F0502020204030204" pitchFamily="34" charset="0"/>
                <a:ea typeface="Calibri"/>
                <a:cs typeface="Calibri" panose="020F0502020204030204" pitchFamily="34" charset="0"/>
                <a:sym typeface="Calibri"/>
              </a:rPr>
              <a:t>DiBiase</a:t>
            </a:r>
            <a:r>
              <a:rPr lang="en-US" sz="2200" dirty="0">
                <a:solidFill>
                  <a:schemeClr val="dk1"/>
                </a:solidFill>
                <a:latin typeface="Calibri" panose="020F0502020204030204" pitchFamily="34" charset="0"/>
                <a:ea typeface="Calibri"/>
                <a:cs typeface="Calibri" panose="020F0502020204030204" pitchFamily="34" charset="0"/>
                <a:sym typeface="Calibri"/>
              </a:rPr>
              <a:t>-Lubrano &amp; Begovic, 2021)</a:t>
            </a:r>
            <a:endParaRPr sz="2200" i="1"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ctr" rtl="0">
              <a:lnSpc>
                <a:spcPct val="90000"/>
              </a:lnSpc>
              <a:spcBef>
                <a:spcPts val="600"/>
              </a:spcBef>
              <a:spcAft>
                <a:spcPts val="0"/>
              </a:spcAft>
              <a:buNone/>
            </a:pPr>
            <a:r>
              <a:rPr lang="en-US" sz="2200" i="1" dirty="0">
                <a:solidFill>
                  <a:schemeClr val="dk1"/>
                </a:solidFill>
                <a:latin typeface="Calibri" panose="020F0502020204030204" pitchFamily="34" charset="0"/>
                <a:ea typeface="Calibri"/>
                <a:cs typeface="Calibri" panose="020F0502020204030204" pitchFamily="34" charset="0"/>
                <a:sym typeface="Calibri"/>
              </a:rPr>
              <a:t>Journal of Distinguished Studies, Vol. 7</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endParaRPr sz="2200"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endParaRPr sz="2200" dirty="0">
              <a:solidFill>
                <a:schemeClr val="dk1"/>
              </a:solidFill>
              <a:latin typeface="Calibri"/>
              <a:ea typeface="Calibri"/>
              <a:cs typeface="Calibri"/>
              <a:sym typeface="Calibri"/>
            </a:endParaRPr>
          </a:p>
        </p:txBody>
      </p:sp>
      <p:sp>
        <p:nvSpPr>
          <p:cNvPr id="144" name="Google Shape;144;p7"/>
          <p:cNvSpPr txBox="1"/>
          <p:nvPr/>
        </p:nvSpPr>
        <p:spPr>
          <a:xfrm>
            <a:off x="5410197" y="2286000"/>
            <a:ext cx="6629403" cy="4572000"/>
          </a:xfrm>
          <a:prstGeom prst="rect">
            <a:avLst/>
          </a:prstGeom>
          <a:noFill/>
          <a:ln>
            <a:noFill/>
          </a:ln>
        </p:spPr>
        <p:txBody>
          <a:bodyPr spcFirstLastPara="1" wrap="square" lIns="91425" tIns="45700" rIns="91425" bIns="45700" anchor="ctr" anchorCtr="0">
            <a:normAutofit/>
          </a:bodyPr>
          <a:lstStyle/>
          <a:p>
            <a:pPr marL="457200" marR="0" lvl="0" indent="0" algn="l" rtl="0">
              <a:lnSpc>
                <a:spcPct val="90000"/>
              </a:lnSpc>
              <a:spcBef>
                <a:spcPts val="0"/>
              </a:spcBef>
              <a:spcAft>
                <a:spcPts val="0"/>
              </a:spcAft>
              <a:buNone/>
            </a:pPr>
            <a:r>
              <a:rPr lang="en-US" sz="2400" dirty="0">
                <a:solidFill>
                  <a:schemeClr val="dk1"/>
                </a:solidFill>
                <a:latin typeface="Calibri" panose="020F0502020204030204" pitchFamily="34" charset="0"/>
                <a:ea typeface="Calibri"/>
                <a:cs typeface="Calibri" panose="020F0502020204030204" pitchFamily="34" charset="0"/>
                <a:sym typeface="Calibri"/>
              </a:rPr>
              <a:t>RQ1: </a:t>
            </a:r>
            <a:r>
              <a:rPr lang="en-US" sz="2400" i="1" dirty="0">
                <a:solidFill>
                  <a:schemeClr val="dk1"/>
                </a:solidFill>
                <a:latin typeface="Calibri" panose="020F0502020204030204" pitchFamily="34" charset="0"/>
                <a:ea typeface="Calibri"/>
                <a:cs typeface="Calibri" panose="020F0502020204030204" pitchFamily="34" charset="0"/>
                <a:sym typeface="Calibri"/>
              </a:rPr>
              <a:t>Does the threshold performance, identified through the RMA, accurately reflect the construct of STANAG 6001 Level 4 reading prototype test and validity of uses and interpretations that can be made on the basis of the test scores?</a:t>
            </a:r>
            <a:endParaRPr sz="2400" dirty="0">
              <a:latin typeface="Calibri" panose="020F0502020204030204" pitchFamily="34" charset="0"/>
              <a:cs typeface="Calibri" panose="020F0502020204030204" pitchFamily="34" charset="0"/>
            </a:endParaRPr>
          </a:p>
          <a:p>
            <a:pPr marL="0" marR="0" lvl="0" indent="120650" algn="l" rtl="0">
              <a:lnSpc>
                <a:spcPct val="90000"/>
              </a:lnSpc>
              <a:spcBef>
                <a:spcPts val="600"/>
              </a:spcBef>
              <a:spcAft>
                <a:spcPts val="0"/>
              </a:spcAft>
              <a:buClr>
                <a:schemeClr val="dk1"/>
              </a:buClr>
              <a:buSzPts val="1900"/>
              <a:buFont typeface="Arial"/>
              <a:buNone/>
            </a:pPr>
            <a:endParaRPr sz="2400" dirty="0">
              <a:solidFill>
                <a:schemeClr val="dk1"/>
              </a:solidFill>
              <a:latin typeface="Calibri" panose="020F0502020204030204" pitchFamily="34" charset="0"/>
              <a:ea typeface="Calibri"/>
              <a:cs typeface="Calibri" panose="020F0502020204030204" pitchFamily="34" charset="0"/>
              <a:sym typeface="Calibri"/>
            </a:endParaRPr>
          </a:p>
          <a:p>
            <a:pPr marL="457200" marR="0" lvl="0" indent="0" algn="l" rtl="0">
              <a:lnSpc>
                <a:spcPct val="90000"/>
              </a:lnSpc>
              <a:spcBef>
                <a:spcPts val="600"/>
              </a:spcBef>
              <a:spcAft>
                <a:spcPts val="0"/>
              </a:spcAft>
              <a:buNone/>
            </a:pPr>
            <a:br>
              <a:rPr lang="en-US" sz="2400" dirty="0">
                <a:solidFill>
                  <a:schemeClr val="dk1"/>
                </a:solidFill>
                <a:latin typeface="Calibri" panose="020F0502020204030204" pitchFamily="34" charset="0"/>
                <a:ea typeface="Calibri"/>
                <a:cs typeface="Calibri" panose="020F0502020204030204" pitchFamily="34" charset="0"/>
                <a:sym typeface="Calibri"/>
              </a:rPr>
            </a:br>
            <a:r>
              <a:rPr lang="en-US" sz="2400" dirty="0">
                <a:solidFill>
                  <a:schemeClr val="dk1"/>
                </a:solidFill>
                <a:latin typeface="Calibri" panose="020F0502020204030204" pitchFamily="34" charset="0"/>
                <a:ea typeface="Calibri"/>
                <a:cs typeface="Calibri" panose="020F0502020204030204" pitchFamily="34" charset="0"/>
                <a:sym typeface="Calibri"/>
              </a:rPr>
              <a:t>RQ2: </a:t>
            </a:r>
            <a:r>
              <a:rPr lang="en-US" sz="2400" i="1" dirty="0">
                <a:solidFill>
                  <a:schemeClr val="dk1"/>
                </a:solidFill>
                <a:latin typeface="Calibri" panose="020F0502020204030204" pitchFamily="34" charset="0"/>
                <a:ea typeface="Calibri"/>
                <a:cs typeface="Calibri" panose="020F0502020204030204" pitchFamily="34" charset="0"/>
                <a:sym typeface="Calibri"/>
              </a:rPr>
              <a:t>How do judges’ holistic evaluations correlate with their analytical scores  and how reliable are they in predicting the threshold performances?</a:t>
            </a:r>
            <a:endParaRPr sz="2400" dirty="0">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sp>
        <p:nvSpPr>
          <p:cNvPr id="149" name="Google Shape;149;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0" name="Google Shape;150;p8" descr="Graph on document with pen"/>
          <p:cNvPicPr preferRelativeResize="0"/>
          <p:nvPr/>
        </p:nvPicPr>
        <p:blipFill rotWithShape="1">
          <a:blip r:embed="rId3">
            <a:alphaModFix/>
          </a:blip>
          <a:srcRect l="30532" r="16809" b="-2"/>
          <a:stretch/>
        </p:blipFill>
        <p:spPr>
          <a:xfrm>
            <a:off x="-1" y="-2"/>
            <a:ext cx="5410198" cy="6858002"/>
          </a:xfrm>
          <a:prstGeom prst="rect">
            <a:avLst/>
          </a:prstGeom>
          <a:noFill/>
          <a:ln>
            <a:noFill/>
          </a:ln>
        </p:spPr>
      </p:pic>
      <p:sp>
        <p:nvSpPr>
          <p:cNvPr id="151" name="Google Shape;151;p8"/>
          <p:cNvSpPr/>
          <p:nvPr/>
        </p:nvSpPr>
        <p:spPr>
          <a:xfrm>
            <a:off x="5410197" y="-1"/>
            <a:ext cx="6781802" cy="2286000"/>
          </a:xfrm>
          <a:prstGeom prst="rect">
            <a:avLst/>
          </a:prstGeom>
          <a:solidFill>
            <a:schemeClr val="lt1"/>
          </a:solidFill>
          <a:ln>
            <a:noFill/>
          </a:ln>
          <a:effectLst>
            <a:outerShdw blurRad="355600" dist="152400" sx="95000" sy="95000" algn="t" rotWithShape="0">
              <a:srgbClr val="000000">
                <a:alpha val="2862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8"/>
          <p:cNvSpPr/>
          <p:nvPr/>
        </p:nvSpPr>
        <p:spPr>
          <a:xfrm>
            <a:off x="6115317" y="405685"/>
            <a:ext cx="5464968" cy="1559301"/>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4000" b="1" dirty="0">
                <a:solidFill>
                  <a:schemeClr val="dk1"/>
                </a:solidFill>
                <a:latin typeface="Calibri"/>
                <a:ea typeface="Calibri"/>
                <a:cs typeface="Calibri"/>
                <a:sym typeface="Calibri"/>
              </a:rPr>
              <a:t>Findings</a:t>
            </a:r>
            <a:endParaRPr dirty="0"/>
          </a:p>
        </p:txBody>
      </p:sp>
      <p:sp>
        <p:nvSpPr>
          <p:cNvPr id="153" name="Google Shape;153;p8"/>
          <p:cNvSpPr txBox="1"/>
          <p:nvPr/>
        </p:nvSpPr>
        <p:spPr>
          <a:xfrm>
            <a:off x="5509846" y="2285999"/>
            <a:ext cx="6420897" cy="4463144"/>
          </a:xfrm>
          <a:prstGeom prst="rect">
            <a:avLst/>
          </a:prstGeom>
          <a:noFill/>
          <a:ln>
            <a:noFill/>
          </a:ln>
        </p:spPr>
        <p:txBody>
          <a:bodyPr spcFirstLastPara="1" wrap="square" lIns="91425" tIns="45700" rIns="91425" bIns="45700" anchor="ctr" anchorCtr="0">
            <a:normAutofit/>
          </a:bodyPr>
          <a:lstStyle/>
          <a:p>
            <a:pPr marL="0" marR="0" lvl="0" indent="107950" algn="l" rtl="0">
              <a:lnSpc>
                <a:spcPct val="90000"/>
              </a:lnSpc>
              <a:spcBef>
                <a:spcPts val="0"/>
              </a:spcBef>
              <a:spcAft>
                <a:spcPts val="0"/>
              </a:spcAft>
              <a:buClr>
                <a:schemeClr val="dk1"/>
              </a:buClr>
              <a:buSzPts val="1700"/>
              <a:buFont typeface="Arial"/>
              <a:buNone/>
            </a:pPr>
            <a:endParaRPr sz="1700" dirty="0">
              <a:solidFill>
                <a:schemeClr val="dk1"/>
              </a:solidFill>
              <a:latin typeface="Calibri"/>
              <a:ea typeface="Calibri"/>
              <a:cs typeface="Calibri"/>
              <a:sym typeface="Calibri"/>
            </a:endParaRPr>
          </a:p>
          <a:p>
            <a:pPr marL="457200" marR="0" lvl="0" indent="-336550" algn="l" rtl="0">
              <a:lnSpc>
                <a:spcPct val="90000"/>
              </a:lnSpc>
              <a:spcBef>
                <a:spcPts val="600"/>
              </a:spcBef>
              <a:spcAft>
                <a:spcPts val="0"/>
              </a:spcAft>
              <a:buClr>
                <a:schemeClr val="dk1"/>
              </a:buClr>
              <a:buSzPts val="1700"/>
              <a:buFont typeface="Arial" panose="020B0604020202020204" pitchFamily="34" charset="0"/>
              <a:buChar char="•"/>
            </a:pPr>
            <a:r>
              <a:rPr lang="en-US" sz="2400" dirty="0">
                <a:solidFill>
                  <a:schemeClr val="dk1"/>
                </a:solidFill>
                <a:latin typeface="Calibri" panose="020F0502020204030204" pitchFamily="34" charset="0"/>
                <a:ea typeface="Calibri"/>
                <a:cs typeface="Calibri" panose="020F0502020204030204" pitchFamily="34" charset="0"/>
                <a:sym typeface="Calibri"/>
              </a:rPr>
              <a:t>partial ratings did not contribute significantly to evaluating the responses and determining whether a test taker had fully met the requirements of a Level 4 reader. </a:t>
            </a:r>
            <a:endParaRPr sz="2400" dirty="0">
              <a:solidFill>
                <a:schemeClr val="dk1"/>
              </a:solidFill>
              <a:latin typeface="Calibri" panose="020F0502020204030204" pitchFamily="34" charset="0"/>
              <a:ea typeface="Calibri"/>
              <a:cs typeface="Calibri" panose="020F0502020204030204" pitchFamily="34" charset="0"/>
              <a:sym typeface="Calibri"/>
            </a:endParaRPr>
          </a:p>
          <a:p>
            <a:pPr marL="742950" marR="0" lvl="0" indent="-285750" algn="l" rtl="0">
              <a:lnSpc>
                <a:spcPct val="90000"/>
              </a:lnSpc>
              <a:spcBef>
                <a:spcPts val="600"/>
              </a:spcBef>
              <a:spcAft>
                <a:spcPts val="0"/>
              </a:spcAft>
              <a:buFont typeface="Arial" panose="020B0604020202020204" pitchFamily="34" charset="0"/>
              <a:buChar char="•"/>
            </a:pPr>
            <a:endParaRPr sz="2400" dirty="0">
              <a:solidFill>
                <a:schemeClr val="dk1"/>
              </a:solidFill>
              <a:latin typeface="Calibri" panose="020F0502020204030204" pitchFamily="34" charset="0"/>
              <a:ea typeface="Calibri"/>
              <a:cs typeface="Calibri" panose="020F0502020204030204" pitchFamily="34" charset="0"/>
              <a:sym typeface="Calibri"/>
            </a:endParaRPr>
          </a:p>
          <a:p>
            <a:pPr marL="457200" marR="0" lvl="0" indent="-336550" algn="l" rtl="0">
              <a:lnSpc>
                <a:spcPct val="90000"/>
              </a:lnSpc>
              <a:spcBef>
                <a:spcPts val="600"/>
              </a:spcBef>
              <a:spcAft>
                <a:spcPts val="0"/>
              </a:spcAft>
              <a:buClr>
                <a:schemeClr val="dk1"/>
              </a:buClr>
              <a:buSzPts val="1700"/>
              <a:buFont typeface="Arial" panose="020B0604020202020204" pitchFamily="34" charset="0"/>
              <a:buChar char="•"/>
            </a:pPr>
            <a:r>
              <a:rPr lang="en-US" sz="2400" dirty="0">
                <a:solidFill>
                  <a:schemeClr val="dk1"/>
                </a:solidFill>
                <a:latin typeface="Calibri" panose="020F0502020204030204" pitchFamily="34" charset="0"/>
                <a:ea typeface="Calibri"/>
                <a:cs typeface="Calibri" panose="020F0502020204030204" pitchFamily="34" charset="0"/>
                <a:sym typeface="Calibri"/>
              </a:rPr>
              <a:t>high inter and intra-rater reliability between initial holistic ratings and final holistic ratings when the cut score identified through the RMA was applied. This confirmed raters’ conceptualization of what it means to be a STANAG 6001 Level 4 reading</a:t>
            </a:r>
            <a:endParaRPr sz="2400" dirty="0">
              <a:latin typeface="Calibri" panose="020F0502020204030204" pitchFamily="34" charset="0"/>
              <a:cs typeface="Calibri" panose="020F0502020204030204" pitchFamily="34" charset="0"/>
            </a:endParaRPr>
          </a:p>
          <a:p>
            <a:pPr marL="0" marR="0" lvl="0" indent="107950" algn="l" rtl="0">
              <a:lnSpc>
                <a:spcPct val="90000"/>
              </a:lnSpc>
              <a:spcBef>
                <a:spcPts val="600"/>
              </a:spcBef>
              <a:spcAft>
                <a:spcPts val="0"/>
              </a:spcAft>
              <a:buClr>
                <a:schemeClr val="dk1"/>
              </a:buClr>
              <a:buSzPts val="1700"/>
              <a:buFont typeface="Arial"/>
              <a:buNone/>
            </a:pPr>
            <a:endParaRPr sz="1700" dirty="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9"/>
          <p:cNvSpPr txBox="1"/>
          <p:nvPr/>
        </p:nvSpPr>
        <p:spPr>
          <a:xfrm>
            <a:off x="4679282" y="14515"/>
            <a:ext cx="3270447"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Calibri"/>
                <a:ea typeface="Calibri"/>
                <a:cs typeface="Calibri"/>
                <a:sym typeface="Calibri"/>
              </a:rPr>
              <a:t>Babbel Study</a:t>
            </a:r>
            <a:endParaRPr/>
          </a:p>
        </p:txBody>
      </p:sp>
      <p:pic>
        <p:nvPicPr>
          <p:cNvPr id="159" name="Google Shape;159;p9"/>
          <p:cNvPicPr preferRelativeResize="0"/>
          <p:nvPr/>
        </p:nvPicPr>
        <p:blipFill rotWithShape="1">
          <a:blip r:embed="rId3">
            <a:alphaModFix/>
          </a:blip>
          <a:srcRect/>
          <a:stretch/>
        </p:blipFill>
        <p:spPr>
          <a:xfrm>
            <a:off x="1378857" y="914400"/>
            <a:ext cx="10697029" cy="594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0"/>
          <p:cNvSpPr/>
          <p:nvPr/>
        </p:nvSpPr>
        <p:spPr>
          <a:xfrm>
            <a:off x="1" y="188687"/>
            <a:ext cx="119888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1" dirty="0">
                <a:solidFill>
                  <a:schemeClr val="dk1"/>
                </a:solidFill>
                <a:latin typeface="Calibri"/>
                <a:ea typeface="Calibri"/>
                <a:cs typeface="Calibri"/>
                <a:sym typeface="Calibri"/>
              </a:rPr>
              <a:t>Investigating the effectiveness of the Babbel app in gaining oral proficiency</a:t>
            </a:r>
            <a:endParaRPr dirty="0"/>
          </a:p>
        </p:txBody>
      </p:sp>
      <p:sp>
        <p:nvSpPr>
          <p:cNvPr id="165" name="Google Shape;165;p10"/>
          <p:cNvSpPr txBox="1"/>
          <p:nvPr/>
        </p:nvSpPr>
        <p:spPr>
          <a:xfrm>
            <a:off x="4223656" y="1712686"/>
            <a:ext cx="4106894"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(Van Deusen, Lubrano &amp; Sporn (2019)</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6" name="Google Shape;166;p10"/>
          <p:cNvGrpSpPr/>
          <p:nvPr/>
        </p:nvGrpSpPr>
        <p:grpSpPr>
          <a:xfrm>
            <a:off x="0" y="2366347"/>
            <a:ext cx="11858171" cy="4246279"/>
            <a:chOff x="0" y="518"/>
            <a:chExt cx="11858171" cy="4246279"/>
          </a:xfrm>
        </p:grpSpPr>
        <p:sp>
          <p:nvSpPr>
            <p:cNvPr id="167" name="Google Shape;167;p10"/>
            <p:cNvSpPr/>
            <p:nvPr/>
          </p:nvSpPr>
          <p:spPr>
            <a:xfrm>
              <a:off x="0" y="518"/>
              <a:ext cx="11858171" cy="1213222"/>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366999" y="273493"/>
              <a:ext cx="667272" cy="667272"/>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a:off x="1401272" y="518"/>
              <a:ext cx="10456898" cy="1213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txBox="1"/>
            <p:nvPr/>
          </p:nvSpPr>
          <p:spPr>
            <a:xfrm>
              <a:off x="1401272" y="518"/>
              <a:ext cx="10456898" cy="1213222"/>
            </a:xfrm>
            <a:prstGeom prst="rect">
              <a:avLst/>
            </a:prstGeom>
            <a:noFill/>
            <a:ln>
              <a:noFill/>
            </a:ln>
          </p:spPr>
          <p:txBody>
            <a:bodyPr spcFirstLastPara="1" wrap="square" lIns="128375" tIns="128375" rIns="128375" bIns="128375"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i="1" dirty="0">
                  <a:solidFill>
                    <a:schemeClr val="dk1"/>
                  </a:solidFill>
                  <a:latin typeface="Calibri"/>
                  <a:ea typeface="Calibri"/>
                  <a:cs typeface="Calibri"/>
                  <a:sym typeface="Calibri"/>
                </a:rPr>
                <a:t>1. To what extent is </a:t>
              </a:r>
              <a:r>
                <a:rPr lang="en-US" sz="2100" i="1" dirty="0" err="1">
                  <a:solidFill>
                    <a:schemeClr val="dk1"/>
                  </a:solidFill>
                  <a:latin typeface="Calibri"/>
                  <a:ea typeface="Calibri"/>
                  <a:cs typeface="Calibri"/>
                  <a:sym typeface="Calibri"/>
                </a:rPr>
                <a:t>Babbel’s</a:t>
              </a:r>
              <a:r>
                <a:rPr lang="en-US" sz="2100" i="1" dirty="0">
                  <a:solidFill>
                    <a:schemeClr val="dk1"/>
                  </a:solidFill>
                  <a:latin typeface="Calibri"/>
                  <a:ea typeface="Calibri"/>
                  <a:cs typeface="Calibri"/>
                  <a:sym typeface="Calibri"/>
                </a:rPr>
                <a:t> Spanish course effective in developing oral proficiency for native speakers of English learning Spanish?</a:t>
              </a:r>
              <a:endParaRPr sz="2100" dirty="0">
                <a:solidFill>
                  <a:schemeClr val="dk1"/>
                </a:solidFill>
                <a:latin typeface="Calibri"/>
                <a:ea typeface="Calibri"/>
                <a:cs typeface="Calibri"/>
                <a:sym typeface="Calibri"/>
              </a:endParaRPr>
            </a:p>
          </p:txBody>
        </p:sp>
        <p:sp>
          <p:nvSpPr>
            <p:cNvPr id="171" name="Google Shape;171;p10"/>
            <p:cNvSpPr/>
            <p:nvPr/>
          </p:nvSpPr>
          <p:spPr>
            <a:xfrm>
              <a:off x="0" y="1517047"/>
              <a:ext cx="11858171" cy="1213222"/>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0"/>
            <p:cNvSpPr/>
            <p:nvPr/>
          </p:nvSpPr>
          <p:spPr>
            <a:xfrm>
              <a:off x="366999" y="1790022"/>
              <a:ext cx="667272" cy="667272"/>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p:nvPr/>
          </p:nvSpPr>
          <p:spPr>
            <a:xfrm>
              <a:off x="1401272" y="1517047"/>
              <a:ext cx="10456898" cy="1213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0"/>
            <p:cNvSpPr txBox="1"/>
            <p:nvPr/>
          </p:nvSpPr>
          <p:spPr>
            <a:xfrm>
              <a:off x="1401272" y="1517047"/>
              <a:ext cx="10456898" cy="1213222"/>
            </a:xfrm>
            <a:prstGeom prst="rect">
              <a:avLst/>
            </a:prstGeom>
            <a:noFill/>
            <a:ln>
              <a:noFill/>
            </a:ln>
          </p:spPr>
          <p:txBody>
            <a:bodyPr spcFirstLastPara="1" wrap="square" lIns="128375" tIns="128375" rIns="128375" bIns="128375"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i="1" dirty="0">
                  <a:solidFill>
                    <a:schemeClr val="dk1"/>
                  </a:solidFill>
                  <a:latin typeface="Calibri"/>
                  <a:ea typeface="Calibri"/>
                  <a:cs typeface="Calibri"/>
                  <a:sym typeface="Calibri"/>
                </a:rPr>
                <a:t>2.  What is the impact of the Babbel app on Spanish learners’ use of the target language, motivation, and persistence in learning?</a:t>
              </a:r>
              <a:endParaRPr sz="2100" dirty="0">
                <a:solidFill>
                  <a:schemeClr val="dk1"/>
                </a:solidFill>
                <a:latin typeface="Calibri"/>
                <a:ea typeface="Calibri"/>
                <a:cs typeface="Calibri"/>
                <a:sym typeface="Calibri"/>
              </a:endParaRPr>
            </a:p>
          </p:txBody>
        </p:sp>
        <p:sp>
          <p:nvSpPr>
            <p:cNvPr id="175" name="Google Shape;175;p10"/>
            <p:cNvSpPr/>
            <p:nvPr/>
          </p:nvSpPr>
          <p:spPr>
            <a:xfrm>
              <a:off x="0" y="3033575"/>
              <a:ext cx="11858171" cy="1213222"/>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366999" y="3306550"/>
              <a:ext cx="667272" cy="667272"/>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p:nvPr/>
          </p:nvSpPr>
          <p:spPr>
            <a:xfrm>
              <a:off x="1401272" y="3033575"/>
              <a:ext cx="10456898" cy="12132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txBox="1"/>
            <p:nvPr/>
          </p:nvSpPr>
          <p:spPr>
            <a:xfrm>
              <a:off x="1401272" y="3033575"/>
              <a:ext cx="10456898" cy="1213222"/>
            </a:xfrm>
            <a:prstGeom prst="rect">
              <a:avLst/>
            </a:prstGeom>
            <a:noFill/>
            <a:ln>
              <a:noFill/>
            </a:ln>
          </p:spPr>
          <p:txBody>
            <a:bodyPr spcFirstLastPara="1" wrap="square" lIns="128375" tIns="128375" rIns="128375" bIns="128375" anchor="ctr" anchorCtr="0">
              <a:noAutofit/>
            </a:bodyPr>
            <a:lstStyle/>
            <a:p>
              <a:pPr marL="0" marR="0" lvl="0" indent="0" algn="l" rtl="0">
                <a:lnSpc>
                  <a:spcPct val="100000"/>
                </a:lnSpc>
                <a:spcBef>
                  <a:spcPts val="0"/>
                </a:spcBef>
                <a:spcAft>
                  <a:spcPts val="0"/>
                </a:spcAft>
                <a:buClr>
                  <a:schemeClr val="dk1"/>
                </a:buClr>
                <a:buSzPts val="2100"/>
                <a:buFont typeface="Calibri"/>
                <a:buNone/>
              </a:pPr>
              <a:r>
                <a:rPr lang="en-US" sz="2100" i="1">
                  <a:solidFill>
                    <a:schemeClr val="dk1"/>
                  </a:solidFill>
                  <a:latin typeface="Calibri"/>
                  <a:ea typeface="Calibri"/>
                  <a:cs typeface="Calibri"/>
                  <a:sym typeface="Calibri"/>
                </a:rPr>
                <a:t>3. To what extent do the oral proficiency gains attained through the use of the Babbel app correlate with external proficiency standards, such as the ACTFL Proficiency Guidelines?</a:t>
              </a:r>
              <a:endParaRPr sz="21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1"/>
          <p:cNvSpPr txBox="1"/>
          <p:nvPr/>
        </p:nvSpPr>
        <p:spPr>
          <a:xfrm>
            <a:off x="3222171" y="58058"/>
            <a:ext cx="5254172"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Results</a:t>
            </a:r>
            <a:endParaRPr/>
          </a:p>
        </p:txBody>
      </p:sp>
      <p:pic>
        <p:nvPicPr>
          <p:cNvPr id="184" name="Google Shape;184;p11"/>
          <p:cNvPicPr preferRelativeResize="0"/>
          <p:nvPr/>
        </p:nvPicPr>
        <p:blipFill rotWithShape="1">
          <a:blip r:embed="rId3">
            <a:alphaModFix/>
          </a:blip>
          <a:srcRect/>
          <a:stretch/>
        </p:blipFill>
        <p:spPr>
          <a:xfrm>
            <a:off x="5457370" y="899886"/>
            <a:ext cx="6610908" cy="5958113"/>
          </a:xfrm>
          <a:prstGeom prst="rect">
            <a:avLst/>
          </a:prstGeom>
          <a:noFill/>
          <a:ln>
            <a:noFill/>
          </a:ln>
        </p:spPr>
      </p:pic>
      <p:sp>
        <p:nvSpPr>
          <p:cNvPr id="185" name="Google Shape;185;p11"/>
          <p:cNvSpPr txBox="1"/>
          <p:nvPr/>
        </p:nvSpPr>
        <p:spPr>
          <a:xfrm>
            <a:off x="43543" y="1422400"/>
            <a:ext cx="5413827" cy="38164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Majority of participants achieved scores clustered in within the Novice range (80%, or 93 out of 117) on the ACTFL scale, with close to one third (N=36 out of 93) in the sublevel of Novice Mid.</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p:nvPr/>
        </p:nvSpPr>
        <p:spPr>
          <a:xfrm>
            <a:off x="56882" y="135533"/>
            <a:ext cx="6082662" cy="21852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dk1"/>
                </a:solidFill>
                <a:latin typeface="Calibri"/>
                <a:ea typeface="Calibri"/>
                <a:cs typeface="Calibri"/>
                <a:sym typeface="Calibri"/>
              </a:rPr>
              <a:t>                 Conclusion</a:t>
            </a:r>
            <a:endParaRPr dirty="0"/>
          </a:p>
          <a:p>
            <a:pPr marL="0" marR="0" lvl="0" indent="0" algn="l" rtl="0">
              <a:spcBef>
                <a:spcPts val="0"/>
              </a:spcBef>
              <a:spcAft>
                <a:spcPts val="0"/>
              </a:spcAft>
              <a:buNone/>
            </a:pPr>
            <a:endParaRPr sz="40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i="1" dirty="0">
                <a:solidFill>
                  <a:schemeClr val="dk1"/>
                </a:solidFill>
                <a:latin typeface="Calibri"/>
                <a:ea typeface="Calibri"/>
                <a:cs typeface="Calibri"/>
                <a:sym typeface="Calibri"/>
              </a:rPr>
              <a:t>Language in Uniform</a:t>
            </a:r>
            <a:r>
              <a:rPr lang="en-US" sz="2800" dirty="0">
                <a:solidFill>
                  <a:schemeClr val="dk1"/>
                </a:solidFill>
                <a:latin typeface="Calibri"/>
                <a:ea typeface="Calibri"/>
                <a:cs typeface="Calibri"/>
                <a:sym typeface="Calibri"/>
              </a:rPr>
              <a:t>(2014)</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Cambridge Scholars</a:t>
            </a:r>
            <a:endParaRPr dirty="0"/>
          </a:p>
        </p:txBody>
      </p:sp>
      <p:pic>
        <p:nvPicPr>
          <p:cNvPr id="223" name="Google Shape;223;p16"/>
          <p:cNvPicPr preferRelativeResize="0"/>
          <p:nvPr/>
        </p:nvPicPr>
        <p:blipFill rotWithShape="1">
          <a:blip r:embed="rId3">
            <a:alphaModFix/>
          </a:blip>
          <a:srcRect/>
          <a:stretch/>
        </p:blipFill>
        <p:spPr>
          <a:xfrm>
            <a:off x="5937879" y="77477"/>
            <a:ext cx="6191620" cy="6780523"/>
          </a:xfrm>
          <a:prstGeom prst="rect">
            <a:avLst/>
          </a:prstGeom>
          <a:noFill/>
          <a:ln>
            <a:noFill/>
          </a:ln>
        </p:spPr>
      </p:pic>
      <p:sp>
        <p:nvSpPr>
          <p:cNvPr id="224" name="Google Shape;224;p16"/>
          <p:cNvSpPr txBox="1"/>
          <p:nvPr/>
        </p:nvSpPr>
        <p:spPr>
          <a:xfrm>
            <a:off x="72575" y="2554515"/>
            <a:ext cx="6066968"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Rethinking the Rating Process: Solution to the Threshold Performance Dilemma (DiBiase-Lubrano &amp; Begovic, 2021)</a:t>
            </a:r>
            <a:endParaRPr sz="2800" i="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i="1" dirty="0">
                <a:solidFill>
                  <a:schemeClr val="dk1"/>
                </a:solidFill>
                <a:latin typeface="Calibri"/>
                <a:ea typeface="Calibri"/>
                <a:cs typeface="Calibri"/>
                <a:sym typeface="Calibri"/>
              </a:rPr>
              <a:t>Journal of Distinguished Language Studies</a:t>
            </a:r>
            <a:endParaRPr sz="2800" dirty="0">
              <a:solidFill>
                <a:schemeClr val="dk1"/>
              </a:solidFill>
              <a:latin typeface="Calibri"/>
              <a:ea typeface="Calibri"/>
              <a:cs typeface="Calibri"/>
              <a:sym typeface="Calibri"/>
            </a:endParaRPr>
          </a:p>
        </p:txBody>
      </p:sp>
      <p:sp>
        <p:nvSpPr>
          <p:cNvPr id="225" name="Google Shape;225;p16"/>
          <p:cNvSpPr txBox="1"/>
          <p:nvPr/>
        </p:nvSpPr>
        <p:spPr>
          <a:xfrm>
            <a:off x="72575" y="5465939"/>
            <a:ext cx="5093275"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dirty="0">
                <a:solidFill>
                  <a:schemeClr val="dk1"/>
                </a:solidFill>
                <a:latin typeface="Calibri"/>
                <a:ea typeface="Calibri"/>
                <a:cs typeface="Calibri"/>
                <a:sym typeface="Calibri"/>
              </a:rPr>
              <a:t>Advancing Language Studies in the 21</a:t>
            </a:r>
            <a:r>
              <a:rPr lang="en-US" sz="2800" i="1" baseline="30000" dirty="0">
                <a:solidFill>
                  <a:schemeClr val="dk1"/>
                </a:solidFill>
                <a:latin typeface="Calibri"/>
                <a:ea typeface="Calibri"/>
                <a:cs typeface="Calibri"/>
                <a:sym typeface="Calibri"/>
              </a:rPr>
              <a:t>st</a:t>
            </a:r>
            <a:r>
              <a:rPr lang="en-US" sz="2800" i="1" dirty="0">
                <a:solidFill>
                  <a:schemeClr val="dk1"/>
                </a:solidFill>
                <a:latin typeface="Calibri"/>
                <a:ea typeface="Calibri"/>
                <a:cs typeface="Calibri"/>
                <a:sym typeface="Calibri"/>
              </a:rPr>
              <a:t> Century </a:t>
            </a:r>
            <a:r>
              <a:rPr lang="en-US" sz="2800" dirty="0">
                <a:solidFill>
                  <a:schemeClr val="dk1"/>
                </a:solidFill>
                <a:latin typeface="Calibri"/>
                <a:ea typeface="Calibri"/>
                <a:cs typeface="Calibri"/>
                <a:sym typeface="Calibri"/>
              </a:rPr>
              <a:t>(2023) Cambridge Scholars</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7"/>
          <p:cNvSpPr txBox="1"/>
          <p:nvPr/>
        </p:nvSpPr>
        <p:spPr>
          <a:xfrm>
            <a:off x="726832" y="468923"/>
            <a:ext cx="1080315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dk1"/>
                </a:solidFill>
                <a:latin typeface="Calibri"/>
                <a:ea typeface="Calibri"/>
                <a:cs typeface="Calibri"/>
                <a:sym typeface="Calibri"/>
              </a:rPr>
              <a:t>Getting the word out: what, why, where, and how</a:t>
            </a:r>
            <a:endParaRPr dirty="0"/>
          </a:p>
        </p:txBody>
      </p:sp>
      <p:sp>
        <p:nvSpPr>
          <p:cNvPr id="231" name="Google Shape;231;p17"/>
          <p:cNvSpPr txBox="1"/>
          <p:nvPr/>
        </p:nvSpPr>
        <p:spPr>
          <a:xfrm>
            <a:off x="185057" y="1284515"/>
            <a:ext cx="11571513" cy="5416827"/>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800"/>
              <a:buFont typeface="Calibri"/>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Edited volume on BILC </a:t>
            </a:r>
          </a:p>
          <a:p>
            <a:pPr marL="285750" marR="0" lvl="0" indent="-171450" algn="ctr" rtl="0">
              <a:spcBef>
                <a:spcPts val="0"/>
              </a:spcBef>
              <a:spcAft>
                <a:spcPts val="0"/>
              </a:spcAft>
              <a:buClr>
                <a:schemeClr val="dk1"/>
              </a:buClr>
              <a:buSzPts val="1800"/>
              <a:buFont typeface="Calibri"/>
              <a:buNone/>
            </a:pPr>
            <a:endParaRPr sz="2800" dirty="0">
              <a:solidFill>
                <a:schemeClr val="dk1"/>
              </a:solidFill>
              <a:latin typeface="Calibri" panose="020F0502020204030204" pitchFamily="34" charset="0"/>
              <a:ea typeface="Calibri"/>
              <a:cs typeface="Calibri" panose="020F0502020204030204" pitchFamily="34" charset="0"/>
              <a:sym typeface="Calibri"/>
            </a:endParaRPr>
          </a:p>
          <a:p>
            <a:pPr marL="285750" marR="0" lvl="0" indent="-285750" algn="ctr" rtl="0">
              <a:spcBef>
                <a:spcPts val="0"/>
              </a:spcBef>
              <a:spcAft>
                <a:spcPts val="0"/>
              </a:spcAft>
              <a:buClr>
                <a:schemeClr val="dk1"/>
              </a:buClr>
              <a:buSzPts val="1800"/>
              <a:buFont typeface="Calibri"/>
              <a:buChar char="-"/>
            </a:pPr>
            <a:r>
              <a:rPr lang="en-US" sz="2800" dirty="0">
                <a:solidFill>
                  <a:schemeClr val="dk1"/>
                </a:solidFill>
                <a:latin typeface="Calibri" panose="020F0502020204030204" pitchFamily="34" charset="0"/>
                <a:ea typeface="Calibri"/>
                <a:cs typeface="Calibri" panose="020F0502020204030204" pitchFamily="34" charset="0"/>
                <a:sym typeface="Calibri"/>
              </a:rPr>
              <a:t>History of BILC </a:t>
            </a:r>
          </a:p>
          <a:p>
            <a:pPr marL="285750" marR="0" lvl="0" indent="-171450" algn="ctr" rtl="0">
              <a:spcBef>
                <a:spcPts val="0"/>
              </a:spcBef>
              <a:spcAft>
                <a:spcPts val="0"/>
              </a:spcAft>
              <a:buClr>
                <a:schemeClr val="dk1"/>
              </a:buClr>
              <a:buSzPts val="1800"/>
              <a:buFont typeface="Calibri"/>
              <a:buNone/>
            </a:pPr>
            <a:endParaRPr sz="2800" dirty="0">
              <a:solidFill>
                <a:schemeClr val="dk1"/>
              </a:solidFill>
              <a:highlight>
                <a:srgbClr val="FFFF00"/>
              </a:highlight>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US" sz="2800" dirty="0">
                <a:solidFill>
                  <a:schemeClr val="dk1"/>
                </a:solidFill>
                <a:latin typeface="Calibri" panose="020F0502020204030204" pitchFamily="34" charset="0"/>
                <a:ea typeface="Calibri"/>
                <a:cs typeface="Calibri" panose="020F0502020204030204" pitchFamily="34" charset="0"/>
                <a:sym typeface="Calibri"/>
              </a:rPr>
              <a:t>	- Standardization efforts throughout the years – programs like LTS, ALTS, LSAS, etc.</a:t>
            </a:r>
          </a:p>
          <a:p>
            <a:pPr marL="0" marR="0" lvl="0" indent="0" algn="ctr" rtl="0">
              <a:spcBef>
                <a:spcPts val="0"/>
              </a:spcBef>
              <a:spcAft>
                <a:spcPts val="0"/>
              </a:spcAft>
              <a:buNone/>
            </a:pPr>
            <a:endParaRPr sz="2800" dirty="0">
              <a:solidFill>
                <a:schemeClr val="dk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800" dirty="0">
              <a:solidFill>
                <a:schemeClr val="dk1"/>
              </a:solidFill>
              <a:highlight>
                <a:srgbClr val="FFFF00"/>
              </a:highlight>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US" sz="2800" dirty="0">
                <a:solidFill>
                  <a:schemeClr val="dk1"/>
                </a:solidFill>
                <a:latin typeface="Calibri" panose="020F0502020204030204" pitchFamily="34" charset="0"/>
                <a:ea typeface="Calibri"/>
                <a:cs typeface="Calibri" panose="020F0502020204030204" pitchFamily="34" charset="0"/>
                <a:sym typeface="Calibri"/>
              </a:rPr>
              <a:t>     	- Multinational  projects – JTACs, Shared Item Bank , Multinational Online Collaboration (moderating, norming, consultation), Neoclassical Statistics Model, Remote Speaking Tests</a:t>
            </a:r>
            <a:endParaRPr sz="2800" dirty="0">
              <a:solidFill>
                <a:schemeClr val="dk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sz="2000" dirty="0">
              <a:solidFill>
                <a:schemeClr val="dk1"/>
              </a:solidFill>
              <a:highlight>
                <a:srgbClr val="FFFF00"/>
              </a:highlight>
              <a:latin typeface="Calibri" panose="020F0502020204030204" pitchFamily="34" charset="0"/>
              <a:ea typeface="Calibri"/>
              <a:cs typeface="Calibri" panose="020F0502020204030204" pitchFamily="34" charset="0"/>
              <a:sym typeface="Calibri"/>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 </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AFC9D-563A-F647-9C48-32697896497F}"/>
              </a:ext>
            </a:extLst>
          </p:cNvPr>
          <p:cNvPicPr>
            <a:picLocks noChangeAspect="1"/>
          </p:cNvPicPr>
          <p:nvPr/>
        </p:nvPicPr>
        <p:blipFill>
          <a:blip r:embed="rId2"/>
          <a:stretch>
            <a:fillRect/>
          </a:stretch>
        </p:blipFill>
        <p:spPr>
          <a:xfrm>
            <a:off x="10511" y="0"/>
            <a:ext cx="3576752" cy="5029925"/>
          </a:xfrm>
          <a:prstGeom prst="rect">
            <a:avLst/>
          </a:prstGeom>
        </p:spPr>
      </p:pic>
      <p:sp>
        <p:nvSpPr>
          <p:cNvPr id="6" name="TextBox 5">
            <a:extLst>
              <a:ext uri="{FF2B5EF4-FFF2-40B4-BE49-F238E27FC236}">
                <a16:creationId xmlns:a16="http://schemas.microsoft.com/office/drawing/2014/main" id="{8275BEBC-3637-FC45-853B-49656C202DCF}"/>
              </a:ext>
            </a:extLst>
          </p:cNvPr>
          <p:cNvSpPr txBox="1"/>
          <p:nvPr/>
        </p:nvSpPr>
        <p:spPr>
          <a:xfrm>
            <a:off x="4994031" y="668215"/>
            <a:ext cx="184731" cy="307777"/>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C7194928-5FB1-294C-B2F3-01EF87165ECC}"/>
              </a:ext>
            </a:extLst>
          </p:cNvPr>
          <p:cNvPicPr>
            <a:picLocks noChangeAspect="1"/>
          </p:cNvPicPr>
          <p:nvPr/>
        </p:nvPicPr>
        <p:blipFill>
          <a:blip r:embed="rId3"/>
          <a:stretch>
            <a:fillRect/>
          </a:stretch>
        </p:blipFill>
        <p:spPr>
          <a:xfrm>
            <a:off x="4454773" y="1803734"/>
            <a:ext cx="3269757" cy="4924334"/>
          </a:xfrm>
          <a:prstGeom prst="rect">
            <a:avLst/>
          </a:prstGeom>
        </p:spPr>
      </p:pic>
      <p:pic>
        <p:nvPicPr>
          <p:cNvPr id="9" name="Picture 8">
            <a:extLst>
              <a:ext uri="{FF2B5EF4-FFF2-40B4-BE49-F238E27FC236}">
                <a16:creationId xmlns:a16="http://schemas.microsoft.com/office/drawing/2014/main" id="{A1DC1C52-8591-EE4B-9E0D-4BAB4EE25AAC}"/>
              </a:ext>
            </a:extLst>
          </p:cNvPr>
          <p:cNvPicPr>
            <a:picLocks noChangeAspect="1"/>
          </p:cNvPicPr>
          <p:nvPr/>
        </p:nvPicPr>
        <p:blipFill>
          <a:blip r:embed="rId4"/>
          <a:stretch>
            <a:fillRect/>
          </a:stretch>
        </p:blipFill>
        <p:spPr>
          <a:xfrm>
            <a:off x="8393726" y="-15630"/>
            <a:ext cx="3798274" cy="5197230"/>
          </a:xfrm>
          <a:prstGeom prst="rect">
            <a:avLst/>
          </a:prstGeom>
        </p:spPr>
      </p:pic>
    </p:spTree>
    <p:extLst>
      <p:ext uri="{BB962C8B-B14F-4D97-AF65-F5344CB8AC3E}">
        <p14:creationId xmlns:p14="http://schemas.microsoft.com/office/powerpoint/2010/main" val="1906126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2"/>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eiryo"/>
              <a:ea typeface="Meiryo"/>
              <a:cs typeface="Meiryo"/>
              <a:sym typeface="Meiryo"/>
            </a:endParaRPr>
          </a:p>
        </p:txBody>
      </p:sp>
      <p:pic>
        <p:nvPicPr>
          <p:cNvPr id="96" name="Google Shape;96;p2" descr="Blue coloured book"/>
          <p:cNvPicPr preferRelativeResize="0"/>
          <p:nvPr/>
        </p:nvPicPr>
        <p:blipFill rotWithShape="1">
          <a:blip r:embed="rId3">
            <a:alphaModFix/>
          </a:blip>
          <a:srcRect r="2823" b="2"/>
          <a:stretch/>
        </p:blipFill>
        <p:spPr>
          <a:xfrm>
            <a:off x="20" y="0"/>
            <a:ext cx="10925888" cy="6847114"/>
          </a:xfrm>
          <a:prstGeom prst="rect">
            <a:avLst/>
          </a:prstGeom>
          <a:noFill/>
          <a:ln>
            <a:noFill/>
          </a:ln>
        </p:spPr>
      </p:pic>
      <p:sp>
        <p:nvSpPr>
          <p:cNvPr id="97" name="Google Shape;97;p2"/>
          <p:cNvSpPr/>
          <p:nvPr/>
        </p:nvSpPr>
        <p:spPr>
          <a:xfrm flipH="1">
            <a:off x="6986049" y="0"/>
            <a:ext cx="5205951" cy="6858000"/>
          </a:xfrm>
          <a:custGeom>
            <a:avLst/>
            <a:gdLst/>
            <a:ahLst/>
            <a:cxnLst/>
            <a:rect l="l" t="t" r="r" b="b"/>
            <a:pathLst>
              <a:path w="5205951" h="6858000" extrusionOk="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7148226" y="0"/>
            <a:ext cx="5043774" cy="6858000"/>
          </a:xfrm>
          <a:custGeom>
            <a:avLst/>
            <a:gdLst/>
            <a:ahLst/>
            <a:cxnLst/>
            <a:rect l="l" t="t" r="r" b="b"/>
            <a:pathLst>
              <a:path w="5043774" h="6858000" extrusionOk="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Meiryo"/>
              <a:ea typeface="Meiryo"/>
              <a:cs typeface="Meiryo"/>
              <a:sym typeface="Meiryo"/>
            </a:endParaRPr>
          </a:p>
        </p:txBody>
      </p:sp>
      <p:sp>
        <p:nvSpPr>
          <p:cNvPr id="99" name="Google Shape;99;p2"/>
          <p:cNvSpPr/>
          <p:nvPr/>
        </p:nvSpPr>
        <p:spPr>
          <a:xfrm flipH="1">
            <a:off x="6697013"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eiryo"/>
              <a:ea typeface="Meiryo"/>
              <a:cs typeface="Meiryo"/>
              <a:sym typeface="Meiryo"/>
            </a:endParaRPr>
          </a:p>
        </p:txBody>
      </p:sp>
      <p:sp>
        <p:nvSpPr>
          <p:cNvPr id="100" name="Google Shape;100;p2"/>
          <p:cNvSpPr txBox="1"/>
          <p:nvPr/>
        </p:nvSpPr>
        <p:spPr>
          <a:xfrm>
            <a:off x="8046720" y="272711"/>
            <a:ext cx="3633746" cy="1055346"/>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None/>
            </a:pPr>
            <a:r>
              <a:rPr lang="en-US" sz="3600" b="1" i="0" u="none" strike="noStrike" cap="none">
                <a:solidFill>
                  <a:schemeClr val="dk1"/>
                </a:solidFill>
                <a:latin typeface="Calibri"/>
                <a:ea typeface="Calibri"/>
                <a:cs typeface="Calibri"/>
                <a:sym typeface="Calibri"/>
              </a:rPr>
              <a:t>Overview</a:t>
            </a:r>
            <a:endParaRPr/>
          </a:p>
        </p:txBody>
      </p:sp>
      <p:sp>
        <p:nvSpPr>
          <p:cNvPr id="101" name="Google Shape;101;p2"/>
          <p:cNvSpPr txBox="1"/>
          <p:nvPr/>
        </p:nvSpPr>
        <p:spPr>
          <a:xfrm>
            <a:off x="7522029" y="1883229"/>
            <a:ext cx="4528457" cy="334191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Char char="•"/>
            </a:pPr>
            <a:r>
              <a:rPr lang="en-US" sz="2000" b="1" i="0" u="none" strike="noStrike" cap="none" dirty="0">
                <a:solidFill>
                  <a:schemeClr val="dk1"/>
                </a:solidFill>
                <a:latin typeface="Calibri"/>
                <a:ea typeface="Calibri"/>
                <a:cs typeface="Calibri"/>
                <a:sym typeface="Calibri"/>
              </a:rPr>
              <a:t>What</a:t>
            </a:r>
            <a:r>
              <a:rPr lang="en-US" sz="2000" b="0" i="0" u="none" strike="noStrike" cap="none" dirty="0">
                <a:solidFill>
                  <a:schemeClr val="dk1"/>
                </a:solidFill>
                <a:latin typeface="Calibri"/>
                <a:ea typeface="Calibri"/>
                <a:cs typeface="Calibri"/>
                <a:sym typeface="Calibri"/>
              </a:rPr>
              <a:t>: Professionalization</a:t>
            </a:r>
            <a:endParaRPr dirty="0"/>
          </a:p>
          <a:p>
            <a:pPr marL="0" marR="0" lvl="0" indent="127000" algn="l" rtl="0">
              <a:lnSpc>
                <a:spcPct val="90000"/>
              </a:lnSpc>
              <a:spcBef>
                <a:spcPts val="60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000"/>
              <a:buFont typeface="Arial"/>
              <a:buChar char="•"/>
            </a:pPr>
            <a:r>
              <a:rPr lang="en-US" sz="2000" b="1" i="0" u="none" strike="noStrike" cap="none" dirty="0">
                <a:solidFill>
                  <a:schemeClr val="dk1"/>
                </a:solidFill>
                <a:latin typeface="Calibri"/>
                <a:ea typeface="Calibri"/>
                <a:cs typeface="Calibri"/>
                <a:sym typeface="Calibri"/>
              </a:rPr>
              <a:t>Why</a:t>
            </a:r>
            <a:r>
              <a:rPr lang="en-US" sz="2000" b="0" i="0" u="none" strike="noStrike" cap="none" dirty="0">
                <a:solidFill>
                  <a:schemeClr val="dk1"/>
                </a:solidFill>
                <a:latin typeface="Calibri"/>
                <a:ea typeface="Calibri"/>
                <a:cs typeface="Calibri"/>
                <a:sym typeface="Calibri"/>
              </a:rPr>
              <a:t>: Contribution to the field</a:t>
            </a:r>
            <a:endParaRPr dirty="0"/>
          </a:p>
          <a:p>
            <a:pPr marL="0" marR="0" lvl="0" indent="127000" algn="l" rtl="0">
              <a:lnSpc>
                <a:spcPct val="90000"/>
              </a:lnSpc>
              <a:spcBef>
                <a:spcPts val="60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000"/>
              <a:buFont typeface="Arial"/>
              <a:buChar char="•"/>
            </a:pPr>
            <a:r>
              <a:rPr lang="en-US" sz="2000" b="1" i="0" u="none" strike="noStrike" cap="none" dirty="0">
                <a:solidFill>
                  <a:schemeClr val="dk1"/>
                </a:solidFill>
                <a:latin typeface="Calibri"/>
                <a:ea typeface="Calibri"/>
                <a:cs typeface="Calibri"/>
                <a:sym typeface="Calibri"/>
              </a:rPr>
              <a:t>Where</a:t>
            </a:r>
            <a:r>
              <a:rPr lang="en-US" sz="2000" b="0" i="0" u="none" strike="noStrike" cap="none" dirty="0">
                <a:solidFill>
                  <a:schemeClr val="dk1"/>
                </a:solidFill>
                <a:latin typeface="Calibri"/>
                <a:ea typeface="Calibri"/>
                <a:cs typeface="Calibri"/>
                <a:sym typeface="Calibri"/>
              </a:rPr>
              <a:t>: Publications in Journals or edited volumes</a:t>
            </a:r>
            <a:endParaRPr dirty="0"/>
          </a:p>
          <a:p>
            <a:pPr marL="0" marR="0" lvl="0" indent="127000" algn="l" rtl="0">
              <a:lnSpc>
                <a:spcPct val="90000"/>
              </a:lnSpc>
              <a:spcBef>
                <a:spcPts val="60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000"/>
              <a:buFont typeface="Arial"/>
              <a:buChar char="•"/>
            </a:pPr>
            <a:r>
              <a:rPr lang="en-US" sz="2000" b="1" i="0" u="none" strike="noStrike" cap="none" dirty="0">
                <a:solidFill>
                  <a:schemeClr val="dk1"/>
                </a:solidFill>
                <a:latin typeface="Calibri"/>
                <a:ea typeface="Calibri"/>
                <a:cs typeface="Calibri"/>
                <a:sym typeface="Calibri"/>
              </a:rPr>
              <a:t>How</a:t>
            </a:r>
            <a:r>
              <a:rPr lang="en-US" sz="2000" b="0" i="0" u="none" strike="noStrike" cap="none" dirty="0">
                <a:solidFill>
                  <a:schemeClr val="dk1"/>
                </a:solidFill>
                <a:latin typeface="Calibri"/>
                <a:ea typeface="Calibri"/>
                <a:cs typeface="Calibri"/>
                <a:sym typeface="Calibri"/>
              </a:rPr>
              <a:t>: Proposals </a:t>
            </a:r>
            <a:endParaRPr dirty="0"/>
          </a:p>
          <a:p>
            <a:pPr marL="0" marR="0" lvl="0" indent="107950" algn="l" rtl="0">
              <a:lnSpc>
                <a:spcPct val="90000"/>
              </a:lnSpc>
              <a:spcBef>
                <a:spcPts val="60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6" name="Google Shape;236;p18"/>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18"/>
          <p:cNvSpPr/>
          <p:nvPr/>
        </p:nvSpPr>
        <p:spPr>
          <a:xfrm>
            <a:off x="6096000" y="5136739"/>
            <a:ext cx="6095999" cy="1705455"/>
          </a:xfrm>
          <a:prstGeom prst="rect">
            <a:avLst/>
          </a:prstGeom>
          <a:solidFill>
            <a:schemeClr val="lt1"/>
          </a:solidFill>
          <a:ln>
            <a:noFill/>
          </a:ln>
          <a:effectLst>
            <a:outerShdw blurRad="139700" dist="38100" dir="10200000" sx="93000" sy="93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8"/>
          <p:cNvSpPr/>
          <p:nvPr/>
        </p:nvSpPr>
        <p:spPr>
          <a:xfrm>
            <a:off x="0" y="0"/>
            <a:ext cx="6096000" cy="6858000"/>
          </a:xfrm>
          <a:prstGeom prst="rect">
            <a:avLst/>
          </a:prstGeom>
          <a:solidFill>
            <a:schemeClr val="lt1"/>
          </a:solidFill>
          <a:ln>
            <a:noFill/>
          </a:ln>
          <a:effectLst>
            <a:outerShdw blurRad="254000" dist="50800" dir="5460000" sx="97000" sy="97000" algn="t"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18"/>
          <p:cNvSpPr txBox="1"/>
          <p:nvPr/>
        </p:nvSpPr>
        <p:spPr>
          <a:xfrm>
            <a:off x="758952" y="728026"/>
            <a:ext cx="4675414" cy="527202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4800" b="1" dirty="0">
                <a:solidFill>
                  <a:schemeClr val="dk1"/>
                </a:solidFill>
                <a:latin typeface="Calibri"/>
                <a:ea typeface="Calibri"/>
                <a:cs typeface="Calibri"/>
                <a:sym typeface="Calibri"/>
              </a:rPr>
              <a:t>Thank you!</a:t>
            </a:r>
            <a:endParaRPr dirty="0"/>
          </a:p>
        </p:txBody>
      </p:sp>
      <p:pic>
        <p:nvPicPr>
          <p:cNvPr id="240" name="Google Shape;240;p18" descr="Smiling Face with No Fill"/>
          <p:cNvPicPr preferRelativeResize="0"/>
          <p:nvPr/>
        </p:nvPicPr>
        <p:blipFill rotWithShape="1">
          <a:blip r:embed="rId3">
            <a:alphaModFix/>
          </a:blip>
          <a:srcRect/>
          <a:stretch/>
        </p:blipFill>
        <p:spPr>
          <a:xfrm>
            <a:off x="7210209" y="603849"/>
            <a:ext cx="3980593" cy="3980593"/>
          </a:xfrm>
          <a:prstGeom prst="rect">
            <a:avLst/>
          </a:prstGeom>
          <a:noFill/>
          <a:ln>
            <a:noFill/>
          </a:ln>
        </p:spPr>
      </p:pic>
      <p:sp>
        <p:nvSpPr>
          <p:cNvPr id="241" name="Google Shape;241;p18"/>
          <p:cNvSpPr txBox="1"/>
          <p:nvPr/>
        </p:nvSpPr>
        <p:spPr>
          <a:xfrm>
            <a:off x="6471138" y="5486400"/>
            <a:ext cx="521676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hlinkClick r:id="rId4"/>
              </a:rPr>
              <a:t>Maryjo.dibiase@gmail.com</a:t>
            </a:r>
            <a:endParaRPr lang="en-US" sz="32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3200" dirty="0" err="1">
                <a:solidFill>
                  <a:schemeClr val="dk1"/>
                </a:solidFill>
                <a:latin typeface="Calibri"/>
                <a:ea typeface="Calibri"/>
                <a:cs typeface="Calibri"/>
                <a:sym typeface="Calibri"/>
              </a:rPr>
              <a:t>Maryjo.Lubrano@yale.edu</a:t>
            </a:r>
            <a:endParaRPr sz="32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7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3"/>
          <p:cNvSpPr/>
          <p:nvPr/>
        </p:nvSpPr>
        <p:spPr>
          <a:xfrm>
            <a:off x="0" y="-4233"/>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07" name="Google Shape;107;p3"/>
          <p:cNvPicPr preferRelativeResize="0"/>
          <p:nvPr/>
        </p:nvPicPr>
        <p:blipFill rotWithShape="1">
          <a:blip r:embed="rId3">
            <a:alphaModFix/>
          </a:blip>
          <a:srcRect t="10179" b="11177"/>
          <a:stretch/>
        </p:blipFill>
        <p:spPr>
          <a:xfrm>
            <a:off x="4829908" y="6"/>
            <a:ext cx="7362091" cy="2762724"/>
          </a:xfrm>
          <a:prstGeom prst="rect">
            <a:avLst/>
          </a:prstGeom>
          <a:noFill/>
          <a:ln>
            <a:noFill/>
          </a:ln>
        </p:spPr>
      </p:pic>
      <p:sp>
        <p:nvSpPr>
          <p:cNvPr id="108" name="Google Shape;108;p3"/>
          <p:cNvSpPr/>
          <p:nvPr/>
        </p:nvSpPr>
        <p:spPr>
          <a:xfrm>
            <a:off x="0" y="2762729"/>
            <a:ext cx="12192000" cy="64008"/>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Calibri"/>
              <a:ea typeface="Calibri"/>
              <a:cs typeface="Calibri"/>
              <a:sym typeface="Calibri"/>
            </a:endParaRPr>
          </a:p>
        </p:txBody>
      </p:sp>
      <p:pic>
        <p:nvPicPr>
          <p:cNvPr id="109" name="Google Shape;109;p3"/>
          <p:cNvPicPr preferRelativeResize="0"/>
          <p:nvPr/>
        </p:nvPicPr>
        <p:blipFill rotWithShape="1">
          <a:blip r:embed="rId4">
            <a:alphaModFix/>
          </a:blip>
          <a:srcRect l="1464" r="-1" b="-1"/>
          <a:stretch/>
        </p:blipFill>
        <p:spPr>
          <a:xfrm>
            <a:off x="-1" y="2826737"/>
            <a:ext cx="4994032" cy="4031263"/>
          </a:xfrm>
          <a:prstGeom prst="rect">
            <a:avLst/>
          </a:prstGeom>
          <a:noFill/>
          <a:ln>
            <a:noFill/>
          </a:ln>
        </p:spPr>
      </p:pic>
      <p:sp>
        <p:nvSpPr>
          <p:cNvPr id="110" name="Google Shape;110;p3"/>
          <p:cNvSpPr txBox="1"/>
          <p:nvPr/>
        </p:nvSpPr>
        <p:spPr>
          <a:xfrm>
            <a:off x="5449633" y="3455208"/>
            <a:ext cx="5742432" cy="234470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2000"/>
            </a:pPr>
            <a:r>
              <a:rPr lang="en-US" sz="2400" b="1" i="0" u="none" strike="noStrike" cap="none" dirty="0">
                <a:solidFill>
                  <a:schemeClr val="dk1"/>
                </a:solidFill>
                <a:latin typeface="Calibri"/>
                <a:ea typeface="Calibri"/>
                <a:cs typeface="Calibri"/>
                <a:sym typeface="Calibri"/>
              </a:rPr>
              <a:t>What?</a:t>
            </a:r>
            <a:endParaRPr sz="2400" dirty="0"/>
          </a:p>
        </p:txBody>
      </p:sp>
      <p:sp>
        <p:nvSpPr>
          <p:cNvPr id="111" name="Google Shape;111;p3"/>
          <p:cNvSpPr/>
          <p:nvPr/>
        </p:nvSpPr>
        <p:spPr>
          <a:xfrm rot="5400000">
            <a:off x="1158239" y="3396995"/>
            <a:ext cx="6858002" cy="64008"/>
          </a:xfrm>
          <a:prstGeom prst="rect">
            <a:avLst/>
          </a:prstGeom>
          <a:solidFill>
            <a:srgbClr val="222A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5"/>
        <p:cNvGrpSpPr/>
        <p:nvPr/>
      </p:nvGrpSpPr>
      <p:grpSpPr>
        <a:xfrm>
          <a:off x="0" y="0"/>
          <a:ext cx="0" cy="0"/>
          <a:chOff x="0" y="0"/>
          <a:chExt cx="0" cy="0"/>
        </a:xfrm>
      </p:grpSpPr>
      <p:sp useBgFill="1">
        <p:nvSpPr>
          <p:cNvPr id="128" name="Rectangle 12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Google Shape;116;p4"/>
          <p:cNvSpPr txBox="1"/>
          <p:nvPr/>
        </p:nvSpPr>
        <p:spPr>
          <a:xfrm>
            <a:off x="4553733" y="548464"/>
            <a:ext cx="6798541" cy="1675623"/>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44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Why</a:t>
            </a:r>
            <a:endParaRPr lang="en-US" sz="4400" b="1" kern="1200" dirty="0">
              <a:solidFill>
                <a:schemeClr val="tx1"/>
              </a:solidFill>
              <a:latin typeface="Calibri" panose="020F0502020204030204" pitchFamily="34" charset="0"/>
              <a:ea typeface="+mj-ea"/>
              <a:cs typeface="Calibri" panose="020F0502020204030204" pitchFamily="34" charset="0"/>
            </a:endParaRPr>
          </a:p>
        </p:txBody>
      </p:sp>
      <p:pic>
        <p:nvPicPr>
          <p:cNvPr id="119" name="Picture 118" descr="White puzzle with one red piece">
            <a:extLst>
              <a:ext uri="{FF2B5EF4-FFF2-40B4-BE49-F238E27FC236}">
                <a16:creationId xmlns:a16="http://schemas.microsoft.com/office/drawing/2014/main" id="{1802CDF9-EF71-C770-E1D2-C4B6623CE93B}"/>
              </a:ext>
            </a:extLst>
          </p:cNvPr>
          <p:cNvPicPr>
            <a:picLocks noChangeAspect="1"/>
          </p:cNvPicPr>
          <p:nvPr/>
        </p:nvPicPr>
        <p:blipFill rotWithShape="1">
          <a:blip r:embed="rId3"/>
          <a:srcRect l="33592" r="31988"/>
          <a:stretch/>
        </p:blipFill>
        <p:spPr>
          <a:xfrm>
            <a:off x="1" y="10"/>
            <a:ext cx="4196496" cy="6857990"/>
          </a:xfrm>
          <a:prstGeom prst="rect">
            <a:avLst/>
          </a:prstGeom>
          <a:effectLst/>
        </p:spPr>
      </p:pic>
      <p:sp>
        <p:nvSpPr>
          <p:cNvPr id="117" name="Google Shape;117;p4"/>
          <p:cNvSpPr txBox="1"/>
          <p:nvPr/>
        </p:nvSpPr>
        <p:spPr>
          <a:xfrm>
            <a:off x="4553734" y="2409830"/>
            <a:ext cx="6798539" cy="3705217"/>
          </a:xfrm>
          <a:prstGeom prst="rect">
            <a:avLst/>
          </a:prstGeom>
        </p:spPr>
        <p:txBody>
          <a:bodyPr spcFirstLastPara="1" vert="horz" lIns="91440" tIns="45720" rIns="91440" bIns="45720" rtlCol="0" anchorCtr="0">
            <a:noAutofit/>
          </a:bodyPr>
          <a:lstStyle/>
          <a:p>
            <a:pPr marL="0" marR="0" lvl="0" indent="-228600">
              <a:lnSpc>
                <a:spcPct val="90000"/>
              </a:lnSpc>
              <a:spcBef>
                <a:spcPts val="0"/>
              </a:spcBef>
              <a:spcAft>
                <a:spcPts val="600"/>
              </a:spcAft>
              <a:buFont typeface="Arial" panose="020B0604020202020204" pitchFamily="34" charset="0"/>
              <a:buChar char="•"/>
            </a:pPr>
            <a:r>
              <a:rPr lang="en-US" sz="3200" kern="1200" dirty="0">
                <a:solidFill>
                  <a:schemeClr val="tx1"/>
                </a:solidFill>
                <a:latin typeface="Calibri" panose="020F0502020204030204" pitchFamily="34" charset="0"/>
                <a:ea typeface="+mn-ea"/>
                <a:cs typeface="Calibri" panose="020F0502020204030204" pitchFamily="34" charset="0"/>
                <a:sym typeface="Times New Roman"/>
              </a:rPr>
              <a:t>contributes to knowledge in the field</a:t>
            </a:r>
          </a:p>
          <a:p>
            <a:pPr marL="0" marR="0" lvl="0" indent="-228600">
              <a:lnSpc>
                <a:spcPct val="90000"/>
              </a:lnSpc>
              <a:spcBef>
                <a:spcPts val="0"/>
              </a:spcBef>
              <a:spcAft>
                <a:spcPts val="600"/>
              </a:spcAft>
              <a:buFont typeface="Arial" panose="020B0604020202020204" pitchFamily="34" charset="0"/>
              <a:buChar char="•"/>
            </a:pPr>
            <a:endParaRPr lang="en-US" sz="3200" kern="1200" dirty="0">
              <a:solidFill>
                <a:schemeClr val="tx1"/>
              </a:solidFill>
              <a:latin typeface="Calibri" panose="020F0502020204030204" pitchFamily="34" charset="0"/>
              <a:ea typeface="+mn-ea"/>
              <a:cs typeface="Calibri" panose="020F0502020204030204" pitchFamily="34" charset="0"/>
              <a:sym typeface="Times New Roman"/>
            </a:endParaRPr>
          </a:p>
          <a:p>
            <a:pPr marL="0" marR="0" lvl="0" indent="-228600">
              <a:lnSpc>
                <a:spcPct val="90000"/>
              </a:lnSpc>
              <a:spcBef>
                <a:spcPts val="0"/>
              </a:spcBef>
              <a:spcAft>
                <a:spcPts val="600"/>
              </a:spcAft>
              <a:buFont typeface="Arial" panose="020B0604020202020204" pitchFamily="34" charset="0"/>
              <a:buChar char="•"/>
            </a:pPr>
            <a:endParaRPr lang="en-US" sz="3200" kern="1200" dirty="0">
              <a:solidFill>
                <a:schemeClr val="tx1"/>
              </a:solidFill>
              <a:latin typeface="Calibri" panose="020F0502020204030204" pitchFamily="34" charset="0"/>
              <a:ea typeface="+mn-ea"/>
              <a:cs typeface="Calibri" panose="020F0502020204030204" pitchFamily="34" charset="0"/>
              <a:sym typeface="Times New Roman"/>
            </a:endParaRPr>
          </a:p>
          <a:p>
            <a:pPr marL="0" marR="0" lvl="0" indent="-228600">
              <a:lnSpc>
                <a:spcPct val="90000"/>
              </a:lnSpc>
              <a:spcBef>
                <a:spcPts val="0"/>
              </a:spcBef>
              <a:spcAft>
                <a:spcPts val="600"/>
              </a:spcAft>
              <a:buFont typeface="Arial" panose="020B0604020202020204" pitchFamily="34" charset="0"/>
              <a:buChar char="•"/>
            </a:pPr>
            <a:r>
              <a:rPr lang="en-US" sz="3200" kern="1200" dirty="0">
                <a:solidFill>
                  <a:schemeClr val="tx1"/>
                </a:solidFill>
                <a:latin typeface="Calibri" panose="020F0502020204030204" pitchFamily="34" charset="0"/>
                <a:ea typeface="+mn-ea"/>
                <a:cs typeface="Calibri" panose="020F0502020204030204" pitchFamily="34" charset="0"/>
                <a:sym typeface="Times New Roman"/>
              </a:rPr>
              <a:t>provides opportunities for collegial collaborations and </a:t>
            </a:r>
          </a:p>
          <a:p>
            <a:pPr marL="0" marR="0" lvl="0" indent="-228600">
              <a:lnSpc>
                <a:spcPct val="90000"/>
              </a:lnSpc>
              <a:spcBef>
                <a:spcPts val="0"/>
              </a:spcBef>
              <a:spcAft>
                <a:spcPts val="600"/>
              </a:spcAft>
              <a:buFont typeface="Arial" panose="020B0604020202020204" pitchFamily="34" charset="0"/>
              <a:buChar char="•"/>
            </a:pPr>
            <a:endParaRPr lang="en-US" sz="3200" kern="1200" dirty="0">
              <a:solidFill>
                <a:schemeClr val="tx1"/>
              </a:solidFill>
              <a:latin typeface="Calibri" panose="020F0502020204030204" pitchFamily="34" charset="0"/>
              <a:ea typeface="+mn-ea"/>
              <a:cs typeface="Calibri" panose="020F0502020204030204" pitchFamily="34" charset="0"/>
              <a:sym typeface="Times New Roman"/>
            </a:endParaRPr>
          </a:p>
          <a:p>
            <a:pPr marL="0" marR="0" lvl="0" indent="-228600">
              <a:lnSpc>
                <a:spcPct val="90000"/>
              </a:lnSpc>
              <a:spcBef>
                <a:spcPts val="0"/>
              </a:spcBef>
              <a:spcAft>
                <a:spcPts val="600"/>
              </a:spcAft>
              <a:buFont typeface="Arial" panose="020B0604020202020204" pitchFamily="34" charset="0"/>
              <a:buChar char="•"/>
            </a:pPr>
            <a:endParaRPr lang="en-US" sz="3200" kern="1200" dirty="0">
              <a:solidFill>
                <a:schemeClr val="tx1"/>
              </a:solidFill>
              <a:latin typeface="Calibri" panose="020F0502020204030204" pitchFamily="34" charset="0"/>
              <a:ea typeface="+mn-ea"/>
              <a:cs typeface="Calibri" panose="020F0502020204030204" pitchFamily="34" charset="0"/>
              <a:sym typeface="Times New Roman"/>
            </a:endParaRPr>
          </a:p>
          <a:p>
            <a:pPr marL="0" marR="0" lvl="0" indent="-228600">
              <a:lnSpc>
                <a:spcPct val="90000"/>
              </a:lnSpc>
              <a:spcBef>
                <a:spcPts val="0"/>
              </a:spcBef>
              <a:spcAft>
                <a:spcPts val="600"/>
              </a:spcAft>
              <a:buFont typeface="Arial" panose="020B0604020202020204" pitchFamily="34" charset="0"/>
              <a:buChar char="•"/>
            </a:pPr>
            <a:r>
              <a:rPr lang="en-US" sz="3200" kern="1200" dirty="0">
                <a:solidFill>
                  <a:schemeClr val="tx1"/>
                </a:solidFill>
                <a:latin typeface="Calibri" panose="020F0502020204030204" pitchFamily="34" charset="0"/>
                <a:ea typeface="+mn-ea"/>
                <a:cs typeface="Calibri" panose="020F0502020204030204" pitchFamily="34" charset="0"/>
                <a:sym typeface="Times New Roman"/>
              </a:rPr>
              <a:t>serves a societal purpose </a:t>
            </a:r>
            <a:endParaRPr lang="en-US" sz="3200" kern="1200" dirty="0">
              <a:solidFill>
                <a:schemeClr val="tx1"/>
              </a:solidFill>
              <a:latin typeface="Calibri" panose="020F0502020204030204" pitchFamily="34" charset="0"/>
              <a:ea typeface="+mn-ea"/>
              <a:cs typeface="Calibri" panose="020F0502020204030204" pitchFamily="34" charset="0"/>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1"/>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descr="Glasses on top of a book">
            <a:extLst>
              <a:ext uri="{FF2B5EF4-FFF2-40B4-BE49-F238E27FC236}">
                <a16:creationId xmlns:a16="http://schemas.microsoft.com/office/drawing/2014/main" id="{22911CA4-878B-E0B4-BBBC-2F793BC007EA}"/>
              </a:ext>
            </a:extLst>
          </p:cNvPr>
          <p:cNvPicPr>
            <a:picLocks noChangeAspect="1"/>
          </p:cNvPicPr>
          <p:nvPr/>
        </p:nvPicPr>
        <p:blipFill rotWithShape="1">
          <a:blip r:embed="rId3"/>
          <a:srcRect l="17064" r="42396" b="-1"/>
          <a:stretch/>
        </p:blipFill>
        <p:spPr>
          <a:xfrm>
            <a:off x="1" y="10"/>
            <a:ext cx="4196496" cy="6857990"/>
          </a:xfrm>
          <a:prstGeom prst="rect">
            <a:avLst/>
          </a:prstGeom>
          <a:effectLst/>
        </p:spPr>
      </p:pic>
      <p:sp>
        <p:nvSpPr>
          <p:cNvPr id="122" name="Google Shape;122;g27abb3d4e73_0_0"/>
          <p:cNvSpPr txBox="1"/>
          <p:nvPr/>
        </p:nvSpPr>
        <p:spPr>
          <a:xfrm>
            <a:off x="4506686" y="141514"/>
            <a:ext cx="7568083" cy="6716486"/>
          </a:xfrm>
          <a:prstGeom prst="rect">
            <a:avLst/>
          </a:prstGeom>
        </p:spPr>
        <p:txBody>
          <a:bodyPr spcFirstLastPara="1" vert="horz" lIns="91440" tIns="45720" rIns="91440" bIns="45720" rtlCol="0" anchorCtr="0">
            <a:normAutofit fontScale="77500" lnSpcReduction="20000"/>
          </a:bodyPr>
          <a:lstStyle/>
          <a:p>
            <a:pPr lvl="0" algn="ctr">
              <a:lnSpc>
                <a:spcPct val="90000"/>
              </a:lnSpc>
              <a:spcBef>
                <a:spcPts val="0"/>
              </a:spcBef>
              <a:spcAft>
                <a:spcPts val="600"/>
              </a:spcAft>
            </a:pPr>
            <a:endParaRPr lang="en-US" sz="3200" b="1" kern="1200" dirty="0">
              <a:solidFill>
                <a:schemeClr val="tx1"/>
              </a:solidFill>
              <a:latin typeface="Calibri" panose="020F0502020204030204" pitchFamily="34" charset="0"/>
              <a:ea typeface="+mn-ea"/>
              <a:cs typeface="Calibri" panose="020F0502020204030204" pitchFamily="34" charset="0"/>
              <a:sym typeface="Helvetica Neue"/>
            </a:endParaRPr>
          </a:p>
          <a:p>
            <a:pPr lvl="0" algn="ctr">
              <a:lnSpc>
                <a:spcPct val="90000"/>
              </a:lnSpc>
              <a:spcBef>
                <a:spcPts val="0"/>
              </a:spcBef>
              <a:spcAft>
                <a:spcPts val="600"/>
              </a:spcAft>
            </a:pPr>
            <a:r>
              <a:rPr lang="en-US" sz="4600" b="1" kern="1200" dirty="0">
                <a:solidFill>
                  <a:schemeClr val="tx1"/>
                </a:solidFill>
                <a:latin typeface="Calibri" panose="020F0502020204030204" pitchFamily="34" charset="0"/>
                <a:ea typeface="+mn-ea"/>
                <a:cs typeface="Calibri" panose="020F0502020204030204" pitchFamily="34" charset="0"/>
                <a:sym typeface="Helvetica Neue"/>
              </a:rPr>
              <a:t>How</a:t>
            </a:r>
          </a:p>
          <a:p>
            <a:pPr lvl="0">
              <a:lnSpc>
                <a:spcPct val="90000"/>
              </a:lnSpc>
              <a:spcBef>
                <a:spcPts val="0"/>
              </a:spcBef>
              <a:spcAft>
                <a:spcPts val="600"/>
              </a:spcAft>
            </a:pPr>
            <a:endParaRPr lang="en-US" sz="1100" kern="1200" dirty="0">
              <a:solidFill>
                <a:schemeClr val="tx1"/>
              </a:solidFill>
              <a:latin typeface="+mn-lt"/>
              <a:ea typeface="+mn-ea"/>
              <a:cs typeface="+mn-cs"/>
              <a:sym typeface="Helvetica Neue"/>
            </a:endParaRPr>
          </a:p>
          <a:p>
            <a:pPr marL="0" lvl="0" indent="-228600">
              <a:lnSpc>
                <a:spcPct val="90000"/>
              </a:lnSpc>
              <a:spcBef>
                <a:spcPts val="0"/>
              </a:spcBef>
              <a:spcAft>
                <a:spcPts val="600"/>
              </a:spcAft>
              <a:buFont typeface="Arial" panose="020B0604020202020204" pitchFamily="34" charset="0"/>
              <a:buChar char="•"/>
            </a:pPr>
            <a:endParaRPr lang="en-US" sz="1100" kern="1200" dirty="0">
              <a:solidFill>
                <a:schemeClr val="tx1"/>
              </a:solidFill>
              <a:latin typeface="+mn-lt"/>
              <a:ea typeface="+mn-ea"/>
              <a:cs typeface="+mn-cs"/>
              <a:sym typeface="Helvetica Neue"/>
            </a:endParaRPr>
          </a:p>
          <a:p>
            <a:pPr marL="0" lvl="0" indent="-228600">
              <a:lnSpc>
                <a:spcPct val="90000"/>
              </a:lnSpc>
              <a:spcBef>
                <a:spcPts val="0"/>
              </a:spcBef>
              <a:spcAft>
                <a:spcPts val="600"/>
              </a:spcAft>
              <a:buFont typeface="Arial" panose="020B0604020202020204" pitchFamily="34" charset="0"/>
              <a:buChar char="•"/>
            </a:pPr>
            <a:endParaRPr lang="en-US" sz="1100" kern="1200" dirty="0">
              <a:solidFill>
                <a:schemeClr val="tx1"/>
              </a:solidFill>
              <a:latin typeface="+mn-lt"/>
              <a:ea typeface="+mn-ea"/>
              <a:cs typeface="+mn-cs"/>
              <a:sym typeface="Helvetica Neue"/>
            </a:endParaRPr>
          </a:p>
          <a:p>
            <a:pPr lvl="0">
              <a:lnSpc>
                <a:spcPct val="90000"/>
              </a:lnSpc>
              <a:spcBef>
                <a:spcPts val="0"/>
              </a:spcBef>
              <a:spcAft>
                <a:spcPts val="600"/>
              </a:spcAft>
            </a:pPr>
            <a:r>
              <a:rPr lang="en-US" sz="2800" kern="1200" dirty="0">
                <a:solidFill>
                  <a:schemeClr val="tx1"/>
                </a:solidFill>
                <a:latin typeface="Calibri" panose="020F0502020204030204" pitchFamily="34" charset="0"/>
                <a:ea typeface="+mn-ea"/>
                <a:cs typeface="Calibri" panose="020F0502020204030204" pitchFamily="34" charset="0"/>
                <a:sym typeface="Helvetica Neue"/>
              </a:rPr>
              <a:t>Publishing is the most</a:t>
            </a:r>
            <a:r>
              <a:rPr lang="en-US" sz="2800" kern="1200" dirty="0">
                <a:solidFill>
                  <a:schemeClr val="tx1"/>
                </a:solidFill>
                <a:latin typeface="Calibri" panose="020F0502020204030204" pitchFamily="34" charset="0"/>
                <a:ea typeface="+mn-ea"/>
                <a:cs typeface="Calibri" panose="020F0502020204030204" pitchFamily="34" charset="0"/>
              </a:rPr>
              <a:t> </a:t>
            </a:r>
            <a:r>
              <a:rPr lang="en-US" sz="2800" kern="1200" dirty="0">
                <a:solidFill>
                  <a:schemeClr val="tx1"/>
                </a:solidFill>
                <a:latin typeface="Calibri" panose="020F0502020204030204" pitchFamily="34" charset="0"/>
                <a:ea typeface="+mn-ea"/>
                <a:cs typeface="Calibri" panose="020F0502020204030204" pitchFamily="34" charset="0"/>
                <a:sym typeface="Helvetica Neue"/>
              </a:rPr>
              <a:t>important form of knowledge dissemination </a:t>
            </a:r>
          </a:p>
          <a:p>
            <a:pPr lvl="0">
              <a:lnSpc>
                <a:spcPct val="90000"/>
              </a:lnSpc>
              <a:spcBef>
                <a:spcPts val="0"/>
              </a:spcBef>
              <a:spcAft>
                <a:spcPts val="600"/>
              </a:spcAft>
            </a:pPr>
            <a:endParaRPr lang="en-US" sz="2800" kern="1200" dirty="0">
              <a:solidFill>
                <a:schemeClr val="tx1"/>
              </a:solidFill>
              <a:latin typeface="Calibri" panose="020F0502020204030204" pitchFamily="34" charset="0"/>
              <a:ea typeface="+mn-ea"/>
              <a:cs typeface="Calibri" panose="020F0502020204030204" pitchFamily="34" charset="0"/>
              <a:sym typeface="Helvetica Neue"/>
            </a:endParaRPr>
          </a:p>
          <a:p>
            <a:pPr marL="457200" indent="-228600">
              <a:lnSpc>
                <a:spcPct val="90000"/>
              </a:lnSpc>
              <a:spcAft>
                <a:spcPts val="600"/>
              </a:spcAft>
              <a:buClr>
                <a:schemeClr val="dk1"/>
              </a:buClr>
              <a:buSzPts val="1800"/>
              <a:buFont typeface="Arial" panose="020B0604020202020204" pitchFamily="34" charset="0"/>
              <a:buChar char="•"/>
            </a:pPr>
            <a:r>
              <a:rPr lang="en-US" sz="2800" kern="1200" dirty="0">
                <a:solidFill>
                  <a:schemeClr val="tx1"/>
                </a:solidFill>
                <a:latin typeface="Calibri" panose="020F0502020204030204" pitchFamily="34" charset="0"/>
                <a:ea typeface="+mn-ea"/>
                <a:cs typeface="Calibri" panose="020F0502020204030204" pitchFamily="34" charset="0"/>
                <a:sym typeface="Helvetica Neue"/>
              </a:rPr>
              <a:t>Select a journal that will allow you to reach the</a:t>
            </a:r>
            <a:r>
              <a:rPr lang="en-US" sz="2800" kern="1200" dirty="0">
                <a:solidFill>
                  <a:schemeClr val="tx1"/>
                </a:solidFill>
                <a:latin typeface="Calibri" panose="020F0502020204030204" pitchFamily="34" charset="0"/>
                <a:ea typeface="+mn-ea"/>
                <a:cs typeface="Calibri" panose="020F0502020204030204" pitchFamily="34" charset="0"/>
              </a:rPr>
              <a:t> </a:t>
            </a:r>
            <a:r>
              <a:rPr lang="en-US" sz="2800" kern="1200" dirty="0">
                <a:solidFill>
                  <a:schemeClr val="tx1"/>
                </a:solidFill>
                <a:latin typeface="Calibri" panose="020F0502020204030204" pitchFamily="34" charset="0"/>
                <a:ea typeface="+mn-ea"/>
                <a:cs typeface="Calibri" panose="020F0502020204030204" pitchFamily="34" charset="0"/>
                <a:sym typeface="Helvetica Neue"/>
              </a:rPr>
              <a:t>broadest possible audience that would benefit from learning about your work.</a:t>
            </a:r>
          </a:p>
          <a:p>
            <a:pPr marL="457200" indent="-228600">
              <a:lnSpc>
                <a:spcPct val="90000"/>
              </a:lnSpc>
              <a:spcAft>
                <a:spcPts val="600"/>
              </a:spcAft>
              <a:buClr>
                <a:schemeClr val="dk1"/>
              </a:buClr>
              <a:buSzPts val="1800"/>
              <a:buFont typeface="Arial" panose="020B0604020202020204" pitchFamily="34" charset="0"/>
              <a:buChar char="•"/>
            </a:pPr>
            <a:endParaRPr lang="en-US" sz="2800" kern="1200" dirty="0">
              <a:solidFill>
                <a:schemeClr val="tx1"/>
              </a:solidFill>
              <a:latin typeface="Calibri" panose="020F0502020204030204" pitchFamily="34" charset="0"/>
              <a:ea typeface="+mn-ea"/>
              <a:cs typeface="Calibri" panose="020F0502020204030204" pitchFamily="34" charset="0"/>
              <a:sym typeface="Helvetica Neue"/>
            </a:endParaRPr>
          </a:p>
          <a:p>
            <a:pPr marL="457200" indent="-228600">
              <a:lnSpc>
                <a:spcPct val="90000"/>
              </a:lnSpc>
              <a:spcAft>
                <a:spcPts val="600"/>
              </a:spcAft>
              <a:buClr>
                <a:schemeClr val="dk1"/>
              </a:buClr>
              <a:buSzPts val="1800"/>
              <a:buFont typeface="Arial" panose="020B0604020202020204" pitchFamily="34" charset="0"/>
              <a:buChar char="•"/>
            </a:pPr>
            <a:r>
              <a:rPr lang="en-US" sz="2800" kern="1200" dirty="0">
                <a:solidFill>
                  <a:schemeClr val="tx1"/>
                </a:solidFill>
                <a:latin typeface="Calibri" panose="020F0502020204030204" pitchFamily="34" charset="0"/>
                <a:ea typeface="+mn-ea"/>
                <a:cs typeface="Calibri" panose="020F0502020204030204" pitchFamily="34" charset="0"/>
                <a:sym typeface="Helvetica Neue"/>
              </a:rPr>
              <a:t>Consider its scope, aims, and its target audience.</a:t>
            </a:r>
            <a:r>
              <a:rPr lang="en-US" sz="2800" kern="1200" dirty="0">
                <a:solidFill>
                  <a:schemeClr val="tx1"/>
                </a:solidFill>
                <a:latin typeface="Calibri" panose="020F0502020204030204" pitchFamily="34" charset="0"/>
                <a:ea typeface="+mn-ea"/>
                <a:cs typeface="Calibri" panose="020F0502020204030204" pitchFamily="34" charset="0"/>
              </a:rPr>
              <a:t> </a:t>
            </a:r>
          </a:p>
          <a:p>
            <a:pPr marL="457200" indent="-228600">
              <a:lnSpc>
                <a:spcPct val="90000"/>
              </a:lnSpc>
              <a:spcAft>
                <a:spcPts val="600"/>
              </a:spcAft>
              <a:buClr>
                <a:schemeClr val="dk1"/>
              </a:buClr>
              <a:buSzPts val="1800"/>
              <a:buFont typeface="Arial" panose="020B0604020202020204" pitchFamily="34" charset="0"/>
              <a:buChar char="•"/>
            </a:pPr>
            <a:endParaRPr lang="en-US" sz="2800" kern="1200" dirty="0">
              <a:solidFill>
                <a:schemeClr val="tx1"/>
              </a:solidFill>
              <a:latin typeface="Calibri" panose="020F0502020204030204" pitchFamily="34" charset="0"/>
              <a:ea typeface="+mn-ea"/>
              <a:cs typeface="Calibri" panose="020F0502020204030204" pitchFamily="34" charset="0"/>
            </a:endParaRPr>
          </a:p>
          <a:p>
            <a:pPr marL="457200" indent="-228600">
              <a:lnSpc>
                <a:spcPct val="90000"/>
              </a:lnSpc>
              <a:spcAft>
                <a:spcPts val="600"/>
              </a:spcAft>
              <a:buClr>
                <a:schemeClr val="dk1"/>
              </a:buClr>
              <a:buSzPts val="1800"/>
              <a:buFont typeface="Arial" panose="020B0604020202020204" pitchFamily="34" charset="0"/>
              <a:buChar char="•"/>
            </a:pPr>
            <a:r>
              <a:rPr lang="en-US" sz="2800" kern="1200" dirty="0">
                <a:solidFill>
                  <a:schemeClr val="tx1"/>
                </a:solidFill>
                <a:latin typeface="Calibri" panose="020F0502020204030204" pitchFamily="34" charset="0"/>
                <a:ea typeface="+mn-ea"/>
                <a:cs typeface="Calibri" panose="020F0502020204030204" pitchFamily="34" charset="0"/>
                <a:sym typeface="Helvetica Neue"/>
              </a:rPr>
              <a:t>Read its guidelines for authors regarding abstract requirements, page or word</a:t>
            </a:r>
            <a:r>
              <a:rPr lang="en-US" sz="2800" kern="1200" dirty="0">
                <a:solidFill>
                  <a:schemeClr val="tx1"/>
                </a:solidFill>
                <a:latin typeface="Calibri" panose="020F0502020204030204" pitchFamily="34" charset="0"/>
                <a:ea typeface="+mn-ea"/>
                <a:cs typeface="Calibri" panose="020F0502020204030204" pitchFamily="34" charset="0"/>
              </a:rPr>
              <a:t>  </a:t>
            </a:r>
            <a:r>
              <a:rPr lang="en-US" sz="2800" kern="1200" dirty="0">
                <a:solidFill>
                  <a:schemeClr val="tx1"/>
                </a:solidFill>
                <a:latin typeface="Calibri" panose="020F0502020204030204" pitchFamily="34" charset="0"/>
                <a:ea typeface="+mn-ea"/>
                <a:cs typeface="Calibri" panose="020F0502020204030204" pitchFamily="34" charset="0"/>
                <a:sym typeface="Helvetica Neue"/>
              </a:rPr>
              <a:t>limits, reference formatting, general format</a:t>
            </a:r>
            <a:r>
              <a:rPr lang="en-US" sz="2800" kern="1200" dirty="0">
                <a:solidFill>
                  <a:schemeClr val="tx1"/>
                </a:solidFill>
                <a:latin typeface="Calibri" panose="020F0502020204030204" pitchFamily="34" charset="0"/>
                <a:ea typeface="+mn-ea"/>
                <a:cs typeface="Calibri" panose="020F0502020204030204" pitchFamily="34" charset="0"/>
              </a:rPr>
              <a:t>  </a:t>
            </a:r>
            <a:r>
              <a:rPr lang="en-US" sz="2800" kern="1200" dirty="0">
                <a:solidFill>
                  <a:schemeClr val="tx1"/>
                </a:solidFill>
                <a:latin typeface="Calibri" panose="020F0502020204030204" pitchFamily="34" charset="0"/>
                <a:ea typeface="+mn-ea"/>
                <a:cs typeface="Calibri" panose="020F0502020204030204" pitchFamily="34" charset="0"/>
                <a:sym typeface="Helvetica Neue"/>
              </a:rPr>
              <a:t>(font, margins, recommended or required</a:t>
            </a:r>
            <a:r>
              <a:rPr lang="en-US" sz="2800" kern="1200" dirty="0">
                <a:solidFill>
                  <a:schemeClr val="tx1"/>
                </a:solidFill>
                <a:latin typeface="Calibri" panose="020F0502020204030204" pitchFamily="34" charset="0"/>
                <a:ea typeface="+mn-ea"/>
                <a:cs typeface="Calibri" panose="020F0502020204030204" pitchFamily="34" charset="0"/>
              </a:rPr>
              <a:t> </a:t>
            </a:r>
            <a:r>
              <a:rPr lang="en-US" sz="2800" kern="1200" dirty="0">
                <a:solidFill>
                  <a:schemeClr val="tx1"/>
                </a:solidFill>
                <a:latin typeface="Calibri" panose="020F0502020204030204" pitchFamily="34" charset="0"/>
                <a:ea typeface="+mn-ea"/>
                <a:cs typeface="Calibri" panose="020F0502020204030204" pitchFamily="34" charset="0"/>
                <a:sym typeface="Helvetica Neue"/>
              </a:rPr>
              <a:t>structure</a:t>
            </a:r>
          </a:p>
          <a:p>
            <a:pPr marL="457200" lvl="0" indent="-228600">
              <a:lnSpc>
                <a:spcPct val="90000"/>
              </a:lnSpc>
              <a:spcBef>
                <a:spcPts val="0"/>
              </a:spcBef>
              <a:spcAft>
                <a:spcPts val="600"/>
              </a:spcAft>
              <a:buClr>
                <a:schemeClr val="dk1"/>
              </a:buClr>
              <a:buSzPts val="1800"/>
              <a:buFont typeface="Arial" panose="020B0604020202020204" pitchFamily="34" charset="0"/>
              <a:buChar char="•"/>
            </a:pPr>
            <a:endParaRPr lang="en-US" sz="2800" kern="1200" dirty="0">
              <a:solidFill>
                <a:schemeClr val="tx1"/>
              </a:solidFill>
              <a:latin typeface="Calibri" panose="020F0502020204030204" pitchFamily="34" charset="0"/>
              <a:ea typeface="+mn-ea"/>
              <a:cs typeface="Calibri" panose="020F0502020204030204" pitchFamily="34" charset="0"/>
            </a:endParaRPr>
          </a:p>
          <a:p>
            <a:pPr marL="457200" lvl="0" indent="-228600">
              <a:lnSpc>
                <a:spcPct val="90000"/>
              </a:lnSpc>
              <a:spcBef>
                <a:spcPts val="0"/>
              </a:spcBef>
              <a:spcAft>
                <a:spcPts val="600"/>
              </a:spcAft>
              <a:buClr>
                <a:schemeClr val="dk1"/>
              </a:buClr>
              <a:buSzPts val="1400"/>
              <a:buFont typeface="Arial" panose="020B0604020202020204" pitchFamily="34" charset="0"/>
              <a:buChar char="•"/>
            </a:pPr>
            <a:r>
              <a:rPr lang="en-US" sz="2800" kern="1200" dirty="0">
                <a:solidFill>
                  <a:schemeClr val="tx1"/>
                </a:solidFill>
                <a:latin typeface="Calibri" panose="020F0502020204030204" pitchFamily="34" charset="0"/>
                <a:ea typeface="+mn-ea"/>
                <a:cs typeface="Calibri" panose="020F0502020204030204" pitchFamily="34" charset="0"/>
                <a:sym typeface="Helvetica Neue"/>
              </a:rPr>
              <a:t>Read a few articles from the</a:t>
            </a:r>
            <a:r>
              <a:rPr lang="en-US" sz="2800" kern="1200" dirty="0">
                <a:solidFill>
                  <a:schemeClr val="tx1"/>
                </a:solidFill>
                <a:latin typeface="Calibri" panose="020F0502020204030204" pitchFamily="34" charset="0"/>
                <a:ea typeface="+mn-ea"/>
                <a:cs typeface="Calibri" panose="020F0502020204030204" pitchFamily="34" charset="0"/>
              </a:rPr>
              <a:t> </a:t>
            </a:r>
            <a:r>
              <a:rPr lang="en-US" sz="2800" kern="1200" dirty="0">
                <a:solidFill>
                  <a:schemeClr val="tx1"/>
                </a:solidFill>
                <a:latin typeface="Calibri" panose="020F0502020204030204" pitchFamily="34" charset="0"/>
                <a:ea typeface="+mn-ea"/>
                <a:cs typeface="Calibri" panose="020F0502020204030204" pitchFamily="34" charset="0"/>
                <a:sym typeface="Helvetica Neue"/>
              </a:rPr>
              <a:t>journal to acquire a sense of how they are</a:t>
            </a:r>
            <a:r>
              <a:rPr lang="en-US" sz="2800" kern="1200" dirty="0">
                <a:solidFill>
                  <a:schemeClr val="tx1"/>
                </a:solidFill>
                <a:latin typeface="Calibri" panose="020F0502020204030204" pitchFamily="34" charset="0"/>
                <a:ea typeface="+mn-ea"/>
                <a:cs typeface="Calibri" panose="020F0502020204030204" pitchFamily="34" charset="0"/>
              </a:rPr>
              <a:t> </a:t>
            </a:r>
            <a:r>
              <a:rPr lang="en-US" sz="2800" kern="1200" dirty="0">
                <a:solidFill>
                  <a:schemeClr val="tx1"/>
                </a:solidFill>
                <a:latin typeface="Calibri" panose="020F0502020204030204" pitchFamily="34" charset="0"/>
                <a:ea typeface="+mn-ea"/>
                <a:cs typeface="Calibri" panose="020F0502020204030204" pitchFamily="34" charset="0"/>
                <a:sym typeface="Helvetica Neue"/>
              </a:rPr>
              <a:t>generally written and structured. This can</a:t>
            </a:r>
            <a:r>
              <a:rPr lang="en-US" sz="2800" kern="1200" dirty="0">
                <a:solidFill>
                  <a:schemeClr val="tx1"/>
                </a:solidFill>
                <a:latin typeface="Calibri" panose="020F0502020204030204" pitchFamily="34" charset="0"/>
                <a:ea typeface="+mn-ea"/>
                <a:cs typeface="Calibri" panose="020F0502020204030204" pitchFamily="34" charset="0"/>
              </a:rPr>
              <a:t> </a:t>
            </a:r>
            <a:r>
              <a:rPr lang="en-US" sz="2800" kern="1200" dirty="0">
                <a:solidFill>
                  <a:schemeClr val="tx1"/>
                </a:solidFill>
                <a:latin typeface="Calibri" panose="020F0502020204030204" pitchFamily="34" charset="0"/>
                <a:ea typeface="+mn-ea"/>
                <a:cs typeface="Calibri" panose="020F0502020204030204" pitchFamily="34" charset="0"/>
                <a:sym typeface="Helvetica Neue"/>
              </a:rPr>
              <a:t>help you shape your paper to fit the journal</a:t>
            </a:r>
            <a:r>
              <a:rPr lang="en-US" sz="2800" kern="1200" dirty="0">
                <a:solidFill>
                  <a:schemeClr val="tx1"/>
                </a:solidFill>
                <a:latin typeface="Calibri" panose="020F0502020204030204" pitchFamily="34" charset="0"/>
                <a:ea typeface="+mn-ea"/>
                <a:cs typeface="Calibri" panose="020F0502020204030204" pitchFamily="34" charset="0"/>
              </a:rPr>
              <a:t> </a:t>
            </a:r>
            <a:r>
              <a:rPr lang="en-US" sz="2800" kern="1200" dirty="0">
                <a:solidFill>
                  <a:schemeClr val="tx1"/>
                </a:solidFill>
                <a:latin typeface="Calibri" panose="020F0502020204030204" pitchFamily="34" charset="0"/>
                <a:ea typeface="+mn-ea"/>
                <a:cs typeface="Calibri" panose="020F0502020204030204" pitchFamily="34" charset="0"/>
                <a:sym typeface="Helvetica Neue"/>
              </a:rPr>
              <a:t>and its audience.</a:t>
            </a:r>
            <a:endParaRPr lang="en-US" sz="2800" kern="1200" dirty="0">
              <a:solidFill>
                <a:schemeClr val="tx1"/>
              </a:solidFill>
              <a:latin typeface="Calibri" panose="020F0502020204030204" pitchFamily="34" charset="0"/>
              <a:ea typeface="+mn-ea"/>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descr="Calendar on table">
            <a:extLst>
              <a:ext uri="{FF2B5EF4-FFF2-40B4-BE49-F238E27FC236}">
                <a16:creationId xmlns:a16="http://schemas.microsoft.com/office/drawing/2014/main" id="{C1390C20-33FE-E19F-D931-26836F6C7196}"/>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135" name="Rectangle 1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Google Shape;127;p5"/>
          <p:cNvSpPr txBox="1"/>
          <p:nvPr/>
        </p:nvSpPr>
        <p:spPr>
          <a:xfrm>
            <a:off x="6998677" y="0"/>
            <a:ext cx="4932066" cy="7022123"/>
          </a:xfrm>
          <a:prstGeom prst="rect">
            <a:avLst/>
          </a:prstGeom>
        </p:spPr>
        <p:txBody>
          <a:bodyPr spcFirstLastPara="1" vert="horz" lIns="91440" tIns="45720" rIns="91440" bIns="45720" rtlCol="0" anchorCtr="0">
            <a:normAutofit/>
          </a:bodyPr>
          <a:lstStyle/>
          <a:p>
            <a:pPr marR="0" lvl="0">
              <a:lnSpc>
                <a:spcPct val="90000"/>
              </a:lnSpc>
              <a:spcBef>
                <a:spcPts val="0"/>
              </a:spcBef>
              <a:spcAft>
                <a:spcPts val="600"/>
              </a:spcAft>
            </a:pPr>
            <a:endParaRPr lang="en-US" sz="3200" kern="1200" dirty="0">
              <a:solidFill>
                <a:schemeClr val="tx1"/>
              </a:solidFill>
              <a:latin typeface="Calibri" panose="020F0502020204030204" pitchFamily="34" charset="0"/>
              <a:ea typeface="+mn-ea"/>
              <a:cs typeface="Calibri" panose="020F0502020204030204" pitchFamily="34" charset="0"/>
              <a:sym typeface="Helvetica Neue"/>
            </a:endParaRPr>
          </a:p>
          <a:p>
            <a:pPr marR="0" lvl="0">
              <a:lnSpc>
                <a:spcPct val="90000"/>
              </a:lnSpc>
              <a:spcBef>
                <a:spcPts val="0"/>
              </a:spcBef>
              <a:spcAft>
                <a:spcPts val="600"/>
              </a:spcAft>
            </a:pPr>
            <a:endParaRPr lang="en-US" sz="3200" kern="1200" dirty="0">
              <a:solidFill>
                <a:schemeClr val="tx1"/>
              </a:solidFill>
              <a:latin typeface="Calibri" panose="020F0502020204030204" pitchFamily="34" charset="0"/>
              <a:ea typeface="+mn-ea"/>
              <a:cs typeface="Calibri" panose="020F0502020204030204" pitchFamily="34" charset="0"/>
              <a:sym typeface="Helvetica Neue"/>
            </a:endParaRPr>
          </a:p>
          <a:p>
            <a:pPr marR="0" lvl="0">
              <a:lnSpc>
                <a:spcPct val="90000"/>
              </a:lnSpc>
              <a:spcBef>
                <a:spcPts val="0"/>
              </a:spcBef>
              <a:spcAft>
                <a:spcPts val="600"/>
              </a:spcAft>
            </a:pPr>
            <a:r>
              <a:rPr lang="en-US" sz="3200" kern="1200" dirty="0">
                <a:solidFill>
                  <a:schemeClr val="tx1"/>
                </a:solidFill>
                <a:latin typeface="Calibri" panose="020F0502020204030204" pitchFamily="34" charset="0"/>
                <a:ea typeface="+mn-ea"/>
                <a:cs typeface="Calibri" panose="020F0502020204030204" pitchFamily="34" charset="0"/>
                <a:sym typeface="Helvetica Neue"/>
              </a:rPr>
              <a:t>After submitting your manuscript, expect to receive:</a:t>
            </a:r>
          </a:p>
          <a:p>
            <a:pPr marR="0" lvl="0">
              <a:lnSpc>
                <a:spcPct val="90000"/>
              </a:lnSpc>
              <a:spcBef>
                <a:spcPts val="0"/>
              </a:spcBef>
              <a:spcAft>
                <a:spcPts val="600"/>
              </a:spcAft>
            </a:pPr>
            <a:endParaRPr lang="en-US" sz="2000" kern="1200" dirty="0">
              <a:solidFill>
                <a:schemeClr val="tx1"/>
              </a:solidFill>
              <a:latin typeface="Calibri" panose="020F0502020204030204" pitchFamily="34" charset="0"/>
              <a:ea typeface="+mn-ea"/>
              <a:cs typeface="Calibri" panose="020F0502020204030204" pitchFamily="34" charset="0"/>
              <a:sym typeface="Helvetica Neue"/>
            </a:endParaRPr>
          </a:p>
          <a:p>
            <a:pPr marR="0" lvl="0">
              <a:lnSpc>
                <a:spcPct val="90000"/>
              </a:lnSpc>
              <a:spcBef>
                <a:spcPts val="0"/>
              </a:spcBef>
              <a:spcAft>
                <a:spcPts val="600"/>
              </a:spcAft>
            </a:pPr>
            <a:endParaRPr lang="en-US" sz="2000" kern="1200" dirty="0">
              <a:solidFill>
                <a:schemeClr val="tx1"/>
              </a:solidFill>
              <a:latin typeface="Calibri" panose="020F0502020204030204" pitchFamily="34" charset="0"/>
              <a:ea typeface="+mn-ea"/>
              <a:cs typeface="Calibri" panose="020F0502020204030204" pitchFamily="34" charset="0"/>
              <a:sym typeface="Helvetica Neue"/>
            </a:endParaRPr>
          </a:p>
          <a:p>
            <a:pPr marL="457200" marR="0" lvl="0" indent="-228600">
              <a:lnSpc>
                <a:spcPct val="90000"/>
              </a:lnSpc>
              <a:spcBef>
                <a:spcPts val="0"/>
              </a:spcBef>
              <a:spcAft>
                <a:spcPts val="600"/>
              </a:spcAft>
              <a:buSzPts val="1400"/>
              <a:buFont typeface="Arial" panose="020B0604020202020204" pitchFamily="34" charset="0"/>
              <a:buChar char="•"/>
            </a:pPr>
            <a:r>
              <a:rPr lang="en-US" sz="3200" kern="1200" dirty="0">
                <a:solidFill>
                  <a:schemeClr val="tx1"/>
                </a:solidFill>
                <a:latin typeface="Calibri" panose="020F0502020204030204" pitchFamily="34" charset="0"/>
                <a:ea typeface="+mn-ea"/>
                <a:cs typeface="Calibri" panose="020F0502020204030204" pitchFamily="34" charset="0"/>
                <a:sym typeface="Helvetica Neue"/>
              </a:rPr>
              <a:t>reviews</a:t>
            </a:r>
            <a:r>
              <a:rPr lang="en-US" sz="3200" kern="1200" dirty="0">
                <a:solidFill>
                  <a:schemeClr val="tx1"/>
                </a:solidFill>
                <a:latin typeface="Calibri" panose="020F0502020204030204" pitchFamily="34" charset="0"/>
                <a:ea typeface="+mn-ea"/>
                <a:cs typeface="Calibri" panose="020F0502020204030204" pitchFamily="34" charset="0"/>
              </a:rPr>
              <a:t> </a:t>
            </a:r>
            <a:r>
              <a:rPr lang="en-US" sz="3200" kern="1200" dirty="0">
                <a:solidFill>
                  <a:schemeClr val="tx1"/>
                </a:solidFill>
                <a:latin typeface="Calibri" panose="020F0502020204030204" pitchFamily="34" charset="0"/>
                <a:ea typeface="+mn-ea"/>
                <a:cs typeface="Calibri" panose="020F0502020204030204" pitchFamily="34" charset="0"/>
                <a:sym typeface="Helvetica Neue"/>
              </a:rPr>
              <a:t>that will entail revisions;</a:t>
            </a:r>
          </a:p>
          <a:p>
            <a:pPr marL="457200" marR="0" lvl="0" indent="-228600">
              <a:lnSpc>
                <a:spcPct val="90000"/>
              </a:lnSpc>
              <a:spcBef>
                <a:spcPts val="0"/>
              </a:spcBef>
              <a:spcAft>
                <a:spcPts val="600"/>
              </a:spcAft>
              <a:buSzPts val="1400"/>
              <a:buFont typeface="Arial" panose="020B0604020202020204" pitchFamily="34" charset="0"/>
              <a:buChar char="•"/>
            </a:pPr>
            <a:r>
              <a:rPr lang="en-US" sz="3200" kern="1200" dirty="0">
                <a:solidFill>
                  <a:schemeClr val="tx1"/>
                </a:solidFill>
                <a:latin typeface="Calibri" panose="020F0502020204030204" pitchFamily="34" charset="0"/>
                <a:ea typeface="+mn-ea"/>
                <a:cs typeface="Calibri" panose="020F0502020204030204" pitchFamily="34" charset="0"/>
                <a:sym typeface="Helvetica Neue"/>
              </a:rPr>
              <a:t>rejection emails;</a:t>
            </a:r>
          </a:p>
          <a:p>
            <a:pPr marL="457200" marR="0" lvl="0" indent="-228600">
              <a:lnSpc>
                <a:spcPct val="90000"/>
              </a:lnSpc>
              <a:spcBef>
                <a:spcPts val="0"/>
              </a:spcBef>
              <a:spcAft>
                <a:spcPts val="600"/>
              </a:spcAft>
              <a:buSzPts val="1400"/>
              <a:buFont typeface="Arial" panose="020B0604020202020204" pitchFamily="34" charset="0"/>
              <a:buChar char="•"/>
            </a:pPr>
            <a:r>
              <a:rPr lang="en-US" sz="3200" kern="1200" dirty="0">
                <a:solidFill>
                  <a:schemeClr val="tx1"/>
                </a:solidFill>
                <a:latin typeface="Calibri" panose="020F0502020204030204" pitchFamily="34" charset="0"/>
                <a:ea typeface="+mn-ea"/>
                <a:cs typeface="Calibri" panose="020F0502020204030204" pitchFamily="34" charset="0"/>
                <a:sym typeface="Helvetica Neue"/>
              </a:rPr>
              <a:t>acceptance emails </a:t>
            </a:r>
            <a:endParaRPr lang="en-US" sz="3200" kern="1200" dirty="0">
              <a:solidFill>
                <a:schemeClr val="tx1"/>
              </a:solidFill>
              <a:latin typeface="Calibri" panose="020F0502020204030204" pitchFamily="34" charset="0"/>
              <a:ea typeface="+mn-ea"/>
              <a:cs typeface="Calibri" panose="020F0502020204030204" pitchFamily="34" charset="0"/>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6"/>
          <p:cNvSpPr txBox="1"/>
          <p:nvPr/>
        </p:nvSpPr>
        <p:spPr>
          <a:xfrm>
            <a:off x="6513788" y="365125"/>
            <a:ext cx="4840010" cy="180730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4400" b="1" dirty="0">
                <a:solidFill>
                  <a:schemeClr val="dk1"/>
                </a:solidFill>
                <a:latin typeface="Calibri"/>
                <a:ea typeface="Calibri"/>
                <a:cs typeface="Calibri"/>
                <a:sym typeface="Calibri"/>
              </a:rPr>
              <a:t>Sources</a:t>
            </a:r>
            <a:endParaRPr dirty="0"/>
          </a:p>
        </p:txBody>
      </p:sp>
      <p:pic>
        <p:nvPicPr>
          <p:cNvPr id="134" name="Google Shape;134;p6"/>
          <p:cNvPicPr preferRelativeResize="0"/>
          <p:nvPr/>
        </p:nvPicPr>
        <p:blipFill rotWithShape="1">
          <a:blip r:embed="rId3">
            <a:alphaModFix/>
          </a:blip>
          <a:srcRect l="22638" r="27192"/>
          <a:stretch/>
        </p:blipFill>
        <p:spPr>
          <a:xfrm>
            <a:off x="20" y="10"/>
            <a:ext cx="6116549" cy="6857990"/>
          </a:xfrm>
          <a:custGeom>
            <a:avLst/>
            <a:gdLst/>
            <a:ahLst/>
            <a:cxnLst/>
            <a:rect l="l" t="t" r="r" b="b"/>
            <a:pathLst>
              <a:path w="6116569" h="6879321" extrusionOk="0">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
        <p:nvSpPr>
          <p:cNvPr id="135" name="Google Shape;135;p6"/>
          <p:cNvSpPr txBox="1"/>
          <p:nvPr/>
        </p:nvSpPr>
        <p:spPr>
          <a:xfrm>
            <a:off x="5845629" y="1926771"/>
            <a:ext cx="6116400" cy="3792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2000" dirty="0">
                <a:solidFill>
                  <a:schemeClr val="dk1"/>
                </a:solidFill>
                <a:latin typeface="Calibri"/>
                <a:ea typeface="Calibri"/>
                <a:cs typeface="Calibri"/>
                <a:sym typeface="Calibri"/>
              </a:rPr>
              <a:t>    </a:t>
            </a:r>
            <a:endParaRPr dirty="0"/>
          </a:p>
          <a:p>
            <a:pPr marL="0" marR="0" lvl="0" indent="0" algn="l" rtl="0">
              <a:lnSpc>
                <a:spcPct val="90000"/>
              </a:lnSpc>
              <a:spcBef>
                <a:spcPts val="600"/>
              </a:spcBef>
              <a:spcAft>
                <a:spcPts val="0"/>
              </a:spcAft>
              <a:buClr>
                <a:schemeClr val="dk1"/>
              </a:buClr>
              <a:buSzPts val="3200"/>
              <a:buFont typeface="Arial"/>
              <a:buChar char="•"/>
            </a:pPr>
            <a:r>
              <a:rPr lang="en-US" sz="3200" dirty="0">
                <a:solidFill>
                  <a:schemeClr val="dk1"/>
                </a:solidFill>
                <a:latin typeface="Calibri"/>
                <a:ea typeface="Calibri"/>
                <a:cs typeface="Calibri"/>
                <a:sym typeface="Calibri"/>
              </a:rPr>
              <a:t> Journal of Distinguished Language Studies</a:t>
            </a:r>
          </a:p>
          <a:p>
            <a:pPr marL="0" marR="0" lvl="0" indent="0" algn="l" rtl="0">
              <a:lnSpc>
                <a:spcPct val="90000"/>
              </a:lnSpc>
              <a:spcBef>
                <a:spcPts val="600"/>
              </a:spcBef>
              <a:spcAft>
                <a:spcPts val="0"/>
              </a:spcAft>
              <a:buClr>
                <a:schemeClr val="dk1"/>
              </a:buClr>
              <a:buSzPts val="3200"/>
            </a:pPr>
            <a:endParaRPr dirty="0"/>
          </a:p>
          <a:p>
            <a:pPr marL="0" marR="0" lvl="0" indent="0" algn="l" rtl="0">
              <a:lnSpc>
                <a:spcPct val="90000"/>
              </a:lnSpc>
              <a:spcBef>
                <a:spcPts val="600"/>
              </a:spcBef>
              <a:spcAft>
                <a:spcPts val="0"/>
              </a:spcAft>
              <a:buClr>
                <a:schemeClr val="dk1"/>
              </a:buClr>
              <a:buSzPts val="3200"/>
              <a:buFont typeface="Arial"/>
              <a:buChar char="•"/>
            </a:pPr>
            <a:r>
              <a:rPr lang="en-US" sz="3200" dirty="0">
                <a:solidFill>
                  <a:schemeClr val="dk1"/>
                </a:solidFill>
                <a:latin typeface="Calibri"/>
                <a:ea typeface="Calibri"/>
                <a:cs typeface="Calibri"/>
                <a:sym typeface="Calibri"/>
              </a:rPr>
              <a:t>Edited volume with Cambridge Scholars</a:t>
            </a:r>
          </a:p>
          <a:p>
            <a:pPr marL="0" marR="0" lvl="0" indent="0" algn="l" rtl="0">
              <a:lnSpc>
                <a:spcPct val="90000"/>
              </a:lnSpc>
              <a:spcBef>
                <a:spcPts val="600"/>
              </a:spcBef>
              <a:spcAft>
                <a:spcPts val="0"/>
              </a:spcAft>
              <a:buClr>
                <a:schemeClr val="dk1"/>
              </a:buClr>
              <a:buSzPts val="3200"/>
            </a:pPr>
            <a:endParaRPr dirty="0"/>
          </a:p>
          <a:p>
            <a:pPr marL="0" marR="0" lvl="0" indent="0" algn="l" rtl="0">
              <a:lnSpc>
                <a:spcPct val="90000"/>
              </a:lnSpc>
              <a:spcBef>
                <a:spcPts val="600"/>
              </a:spcBef>
              <a:spcAft>
                <a:spcPts val="0"/>
              </a:spcAft>
              <a:buClr>
                <a:schemeClr val="dk1"/>
              </a:buClr>
              <a:buSzPts val="3200"/>
              <a:buFont typeface="Arial"/>
              <a:buChar char="•"/>
            </a:pPr>
            <a:r>
              <a:rPr lang="en-US" sz="3200" dirty="0">
                <a:solidFill>
                  <a:schemeClr val="dk1"/>
                </a:solidFill>
                <a:latin typeface="Calibri"/>
                <a:ea typeface="Calibri"/>
                <a:cs typeface="Calibri"/>
                <a:sym typeface="Calibri"/>
              </a:rPr>
              <a:t>Conference proceedings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2"/>
          <p:cNvSpPr txBox="1"/>
          <p:nvPr/>
        </p:nvSpPr>
        <p:spPr>
          <a:xfrm>
            <a:off x="4471756" y="1"/>
            <a:ext cx="4283883" cy="1046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dk1"/>
                </a:solidFill>
                <a:latin typeface="Calibri"/>
                <a:ea typeface="Calibri"/>
                <a:cs typeface="Calibri"/>
                <a:sym typeface="Calibri"/>
              </a:rPr>
              <a:t>Edited volume</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91" name="Google Shape;191;p12"/>
          <p:cNvPicPr preferRelativeResize="0"/>
          <p:nvPr/>
        </p:nvPicPr>
        <p:blipFill rotWithShape="1">
          <a:blip r:embed="rId3">
            <a:alphaModFix/>
          </a:blip>
          <a:srcRect/>
          <a:stretch/>
        </p:blipFill>
        <p:spPr>
          <a:xfrm>
            <a:off x="529774" y="981014"/>
            <a:ext cx="5413825" cy="5876985"/>
          </a:xfrm>
          <a:prstGeom prst="rect">
            <a:avLst/>
          </a:prstGeom>
          <a:noFill/>
          <a:ln>
            <a:noFill/>
          </a:ln>
        </p:spPr>
      </p:pic>
      <p:pic>
        <p:nvPicPr>
          <p:cNvPr id="192" name="Google Shape;192;p12"/>
          <p:cNvPicPr preferRelativeResize="0"/>
          <p:nvPr/>
        </p:nvPicPr>
        <p:blipFill rotWithShape="1">
          <a:blip r:embed="rId4">
            <a:alphaModFix/>
          </a:blip>
          <a:srcRect/>
          <a:stretch/>
        </p:blipFill>
        <p:spPr>
          <a:xfrm>
            <a:off x="6110514" y="1055458"/>
            <a:ext cx="6023428" cy="58025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13"/>
          <p:cNvSpPr txBox="1"/>
          <p:nvPr/>
        </p:nvSpPr>
        <p:spPr>
          <a:xfrm>
            <a:off x="307575" y="103350"/>
            <a:ext cx="5625600" cy="707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None/>
            </a:pPr>
            <a:r>
              <a:rPr lang="en-US" sz="3200" b="1" dirty="0">
                <a:solidFill>
                  <a:schemeClr val="dk1"/>
                </a:solidFill>
                <a:latin typeface="Calibri"/>
                <a:ea typeface="Calibri"/>
                <a:cs typeface="Calibri"/>
                <a:sym typeface="Calibri"/>
              </a:rPr>
              <a:t>The fun part</a:t>
            </a:r>
            <a:endParaRPr dirty="0"/>
          </a:p>
        </p:txBody>
      </p:sp>
      <p:sp>
        <p:nvSpPr>
          <p:cNvPr id="198" name="Google Shape;198;p13"/>
          <p:cNvSpPr txBox="1"/>
          <p:nvPr/>
        </p:nvSpPr>
        <p:spPr>
          <a:xfrm>
            <a:off x="136875" y="1067125"/>
            <a:ext cx="5625600" cy="5790900"/>
          </a:xfrm>
          <a:prstGeom prst="rect">
            <a:avLst/>
          </a:prstGeom>
          <a:noFill/>
          <a:ln>
            <a:noFill/>
          </a:ln>
        </p:spPr>
        <p:txBody>
          <a:bodyPr spcFirstLastPara="1" wrap="square" lIns="91425" tIns="45700" rIns="91425" bIns="45700" anchor="t" anchorCtr="0">
            <a:noAutofit/>
          </a:bodyPr>
          <a:lstStyle/>
          <a:p>
            <a:pPr marR="0" lvl="0" algn="l" rtl="0">
              <a:lnSpc>
                <a:spcPct val="90000"/>
              </a:lnSpc>
              <a:spcBef>
                <a:spcPts val="0"/>
              </a:spcBef>
              <a:spcAft>
                <a:spcPts val="0"/>
              </a:spcAft>
              <a:buClr>
                <a:schemeClr val="dk1"/>
              </a:buClr>
              <a:buSzPts val="1500"/>
            </a:pPr>
            <a:r>
              <a:rPr lang="en-US" sz="2000" b="1" dirty="0">
                <a:solidFill>
                  <a:schemeClr val="dk1"/>
                </a:solidFill>
                <a:latin typeface="Calibri" panose="020F0502020204030204" pitchFamily="34" charset="0"/>
                <a:ea typeface="Calibri"/>
                <a:cs typeface="Calibri" panose="020F0502020204030204" pitchFamily="34" charset="0"/>
                <a:sym typeface="Calibri"/>
              </a:rPr>
              <a:t>Impetus for the volume</a:t>
            </a:r>
            <a:r>
              <a:rPr lang="en-US" sz="2000" dirty="0">
                <a:solidFill>
                  <a:schemeClr val="dk1"/>
                </a:solidFill>
                <a:latin typeface="Calibri" panose="020F0502020204030204" pitchFamily="34" charset="0"/>
                <a:ea typeface="Calibri"/>
                <a:cs typeface="Calibri" panose="020F0502020204030204" pitchFamily="34" charset="0"/>
                <a:sym typeface="Calibri"/>
              </a:rPr>
              <a:t>: No other discipline is as affected by societal, economic, and geopolitical issues as language pedagogy is (</a:t>
            </a:r>
            <a:r>
              <a:rPr lang="en-US" sz="2000" dirty="0" err="1">
                <a:solidFill>
                  <a:schemeClr val="dk1"/>
                </a:solidFill>
                <a:latin typeface="Calibri" panose="020F0502020204030204" pitchFamily="34" charset="0"/>
                <a:ea typeface="Calibri"/>
                <a:cs typeface="Calibri" panose="020F0502020204030204" pitchFamily="34" charset="0"/>
                <a:sym typeface="Calibri"/>
              </a:rPr>
              <a:t>Kramsch</a:t>
            </a:r>
            <a:r>
              <a:rPr lang="en-US" sz="2000" dirty="0">
                <a:solidFill>
                  <a:schemeClr val="dk1"/>
                </a:solidFill>
                <a:latin typeface="Calibri" panose="020F0502020204030204" pitchFamily="34" charset="0"/>
                <a:ea typeface="Calibri"/>
                <a:cs typeface="Calibri" panose="020F0502020204030204" pitchFamily="34" charset="0"/>
                <a:sym typeface="Calibri"/>
              </a:rPr>
              <a:t>, 2019). Language instructors are facing unprecedented challenges brought on by a globalized society, the digital era, a generational public health crisis, and major population shifts(Bates, n.d.). The contributions in this volume address each of these issues</a:t>
            </a:r>
          </a:p>
          <a:p>
            <a:pPr marR="0" lvl="0" algn="l" rtl="0">
              <a:lnSpc>
                <a:spcPct val="90000"/>
              </a:lnSpc>
              <a:spcBef>
                <a:spcPts val="0"/>
              </a:spcBef>
              <a:spcAft>
                <a:spcPts val="0"/>
              </a:spcAft>
              <a:buClr>
                <a:schemeClr val="dk1"/>
              </a:buClr>
              <a:buSzPts val="1500"/>
            </a:pPr>
            <a:endParaRPr lang="en-US" sz="2000" dirty="0">
              <a:latin typeface="Calibri" panose="020F0502020204030204" pitchFamily="34" charset="0"/>
              <a:ea typeface="Calibri"/>
              <a:cs typeface="Calibri" panose="020F0502020204030204" pitchFamily="34" charset="0"/>
            </a:endParaRPr>
          </a:p>
          <a:p>
            <a:pPr marR="0" lvl="0" algn="l" rtl="0">
              <a:lnSpc>
                <a:spcPct val="90000"/>
              </a:lnSpc>
              <a:spcBef>
                <a:spcPts val="0"/>
              </a:spcBef>
              <a:spcAft>
                <a:spcPts val="0"/>
              </a:spcAft>
              <a:buClr>
                <a:schemeClr val="dk1"/>
              </a:buClr>
              <a:buSzPts val="1500"/>
            </a:pPr>
            <a:r>
              <a:rPr lang="en-US" sz="1800" b="1" dirty="0">
                <a:solidFill>
                  <a:schemeClr val="dk1"/>
                </a:solidFill>
                <a:latin typeface="Calibri"/>
                <a:ea typeface="Calibri"/>
                <a:cs typeface="Calibri"/>
                <a:sym typeface="Calibri"/>
              </a:rPr>
              <a:t>Work entailed</a:t>
            </a:r>
            <a:r>
              <a:rPr lang="en-US"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a:p>
            <a:pPr marL="0" marR="0" lvl="0" indent="-31750" algn="l" rtl="0">
              <a:lnSpc>
                <a:spcPct val="90000"/>
              </a:lnSpc>
              <a:spcBef>
                <a:spcPts val="600"/>
              </a:spcBef>
              <a:spcAft>
                <a:spcPts val="0"/>
              </a:spcAft>
              <a:buClr>
                <a:schemeClr val="dk1"/>
              </a:buClr>
              <a:buSzPts val="1500"/>
              <a:buFont typeface="Arial"/>
              <a:buChar char="•"/>
            </a:pPr>
            <a:r>
              <a:rPr lang="en-US" sz="2000" dirty="0">
                <a:solidFill>
                  <a:schemeClr val="dk1"/>
                </a:solidFill>
                <a:latin typeface="Calibri" panose="020F0502020204030204" pitchFamily="34" charset="0"/>
                <a:ea typeface="Calibri"/>
                <a:cs typeface="Calibri" panose="020F0502020204030204" pitchFamily="34" charset="0"/>
                <a:sym typeface="Calibri"/>
              </a:rPr>
              <a:t>Call for proposals</a:t>
            </a:r>
            <a:endParaRPr sz="2000" dirty="0">
              <a:latin typeface="Calibri" panose="020F0502020204030204" pitchFamily="34" charset="0"/>
              <a:cs typeface="Calibri" panose="020F0502020204030204" pitchFamily="34" charset="0"/>
            </a:endParaRPr>
          </a:p>
          <a:p>
            <a:pPr marL="0" marR="0" lvl="0" indent="-31750" algn="l" rtl="0">
              <a:lnSpc>
                <a:spcPct val="90000"/>
              </a:lnSpc>
              <a:spcBef>
                <a:spcPts val="600"/>
              </a:spcBef>
              <a:spcAft>
                <a:spcPts val="0"/>
              </a:spcAft>
              <a:buClr>
                <a:schemeClr val="dk1"/>
              </a:buClr>
              <a:buSzPts val="1500"/>
              <a:buFont typeface="Arial"/>
              <a:buChar char="•"/>
            </a:pPr>
            <a:r>
              <a:rPr lang="en-US" sz="2000" dirty="0">
                <a:solidFill>
                  <a:schemeClr val="dk1"/>
                </a:solidFill>
                <a:latin typeface="Calibri" panose="020F0502020204030204" pitchFamily="34" charset="0"/>
                <a:ea typeface="Calibri"/>
                <a:cs typeface="Calibri" panose="020F0502020204030204" pitchFamily="34" charset="0"/>
                <a:sym typeface="Calibri"/>
              </a:rPr>
              <a:t>Vetting proposals</a:t>
            </a:r>
            <a:endParaRPr sz="2000" dirty="0">
              <a:latin typeface="Calibri" panose="020F0502020204030204" pitchFamily="34" charset="0"/>
              <a:cs typeface="Calibri" panose="020F0502020204030204" pitchFamily="34" charset="0"/>
            </a:endParaRPr>
          </a:p>
          <a:p>
            <a:pPr marL="0" marR="0" lvl="0" indent="-31750" algn="l" rtl="0">
              <a:lnSpc>
                <a:spcPct val="90000"/>
              </a:lnSpc>
              <a:spcBef>
                <a:spcPts val="600"/>
              </a:spcBef>
              <a:spcAft>
                <a:spcPts val="0"/>
              </a:spcAft>
              <a:buClr>
                <a:schemeClr val="dk1"/>
              </a:buClr>
              <a:buSzPts val="1500"/>
              <a:buFont typeface="Arial"/>
              <a:buChar char="•"/>
            </a:pPr>
            <a:r>
              <a:rPr lang="en-US" sz="2000" dirty="0">
                <a:solidFill>
                  <a:schemeClr val="dk1"/>
                </a:solidFill>
                <a:latin typeface="Calibri" panose="020F0502020204030204" pitchFamily="34" charset="0"/>
                <a:ea typeface="Calibri"/>
                <a:cs typeface="Calibri" panose="020F0502020204030204" pitchFamily="34" charset="0"/>
                <a:sym typeface="Calibri"/>
              </a:rPr>
              <a:t>Chasing authors</a:t>
            </a:r>
            <a:endParaRPr sz="2000" dirty="0">
              <a:latin typeface="Calibri" panose="020F0502020204030204" pitchFamily="34" charset="0"/>
              <a:cs typeface="Calibri" panose="020F0502020204030204" pitchFamily="34" charset="0"/>
            </a:endParaRPr>
          </a:p>
          <a:p>
            <a:pPr marL="0" marR="0" lvl="0" indent="-31750" algn="l" rtl="0">
              <a:lnSpc>
                <a:spcPct val="90000"/>
              </a:lnSpc>
              <a:spcBef>
                <a:spcPts val="600"/>
              </a:spcBef>
              <a:spcAft>
                <a:spcPts val="0"/>
              </a:spcAft>
              <a:buClr>
                <a:schemeClr val="dk1"/>
              </a:buClr>
              <a:buSzPts val="1500"/>
              <a:buFont typeface="Arial"/>
              <a:buChar char="•"/>
            </a:pPr>
            <a:r>
              <a:rPr lang="en-US" sz="2000" dirty="0">
                <a:solidFill>
                  <a:schemeClr val="dk1"/>
                </a:solidFill>
                <a:latin typeface="Calibri" panose="020F0502020204030204" pitchFamily="34" charset="0"/>
                <a:ea typeface="Calibri"/>
                <a:cs typeface="Calibri" panose="020F0502020204030204" pitchFamily="34" charset="0"/>
                <a:sym typeface="Calibri"/>
              </a:rPr>
              <a:t>Proofreading</a:t>
            </a:r>
            <a:endParaRPr sz="2000" dirty="0">
              <a:latin typeface="Calibri" panose="020F0502020204030204" pitchFamily="34" charset="0"/>
              <a:cs typeface="Calibri" panose="020F0502020204030204" pitchFamily="34" charset="0"/>
            </a:endParaRPr>
          </a:p>
          <a:p>
            <a:pPr marL="0" marR="0" lvl="0" indent="-31750" algn="l" rtl="0">
              <a:lnSpc>
                <a:spcPct val="90000"/>
              </a:lnSpc>
              <a:spcBef>
                <a:spcPts val="600"/>
              </a:spcBef>
              <a:spcAft>
                <a:spcPts val="0"/>
              </a:spcAft>
              <a:buClr>
                <a:schemeClr val="dk1"/>
              </a:buClr>
              <a:buSzPts val="1500"/>
              <a:buFont typeface="Arial"/>
              <a:buChar char="•"/>
            </a:pPr>
            <a:r>
              <a:rPr lang="en-US" sz="2000" dirty="0">
                <a:solidFill>
                  <a:schemeClr val="dk1"/>
                </a:solidFill>
                <a:latin typeface="Calibri" panose="020F0502020204030204" pitchFamily="34" charset="0"/>
                <a:ea typeface="Calibri"/>
                <a:cs typeface="Calibri" panose="020F0502020204030204" pitchFamily="34" charset="0"/>
                <a:sym typeface="Calibri"/>
              </a:rPr>
              <a:t>Editing</a:t>
            </a:r>
            <a:endParaRPr sz="2000" dirty="0">
              <a:latin typeface="Calibri" panose="020F0502020204030204" pitchFamily="34" charset="0"/>
              <a:cs typeface="Calibri" panose="020F0502020204030204" pitchFamily="34" charset="0"/>
            </a:endParaRPr>
          </a:p>
          <a:p>
            <a:pPr marL="0" marR="0" lvl="0" indent="-31750" algn="l" rtl="0">
              <a:lnSpc>
                <a:spcPct val="90000"/>
              </a:lnSpc>
              <a:spcBef>
                <a:spcPts val="600"/>
              </a:spcBef>
              <a:spcAft>
                <a:spcPts val="0"/>
              </a:spcAft>
              <a:buClr>
                <a:schemeClr val="dk1"/>
              </a:buClr>
              <a:buSzPts val="1500"/>
              <a:buFont typeface="Arial"/>
              <a:buChar char="•"/>
            </a:pPr>
            <a:r>
              <a:rPr lang="en-US" sz="2000" dirty="0">
                <a:solidFill>
                  <a:schemeClr val="dk1"/>
                </a:solidFill>
                <a:latin typeface="Calibri" panose="020F0502020204030204" pitchFamily="34" charset="0"/>
                <a:ea typeface="Calibri"/>
                <a:cs typeface="Calibri" panose="020F0502020204030204" pitchFamily="34" charset="0"/>
                <a:sym typeface="Calibri"/>
              </a:rPr>
              <a:t>Communicating</a:t>
            </a:r>
            <a:endParaRPr sz="2000" dirty="0">
              <a:latin typeface="Calibri" panose="020F0502020204030204" pitchFamily="34" charset="0"/>
              <a:cs typeface="Calibri" panose="020F0502020204030204" pitchFamily="34" charset="0"/>
            </a:endParaRPr>
          </a:p>
          <a:p>
            <a:pPr marL="0" marR="0" lvl="0" indent="-31750" algn="l" rtl="0">
              <a:lnSpc>
                <a:spcPct val="90000"/>
              </a:lnSpc>
              <a:spcBef>
                <a:spcPts val="600"/>
              </a:spcBef>
              <a:spcAft>
                <a:spcPts val="0"/>
              </a:spcAft>
              <a:buClr>
                <a:schemeClr val="dk1"/>
              </a:buClr>
              <a:buSzPts val="1500"/>
              <a:buFont typeface="Arial"/>
              <a:buChar char="•"/>
            </a:pPr>
            <a:r>
              <a:rPr lang="en-US" sz="2000" dirty="0">
                <a:solidFill>
                  <a:schemeClr val="dk1"/>
                </a:solidFill>
                <a:latin typeface="Calibri" panose="020F0502020204030204" pitchFamily="34" charset="0"/>
                <a:ea typeface="Calibri"/>
                <a:cs typeface="Calibri" panose="020F0502020204030204" pitchFamily="34" charset="0"/>
                <a:sym typeface="Calibri"/>
              </a:rPr>
              <a:t>Promoting</a:t>
            </a:r>
            <a:endParaRPr sz="2000" dirty="0">
              <a:latin typeface="Calibri" panose="020F0502020204030204" pitchFamily="34" charset="0"/>
              <a:cs typeface="Calibri" panose="020F0502020204030204" pitchFamily="34" charset="0"/>
            </a:endParaRPr>
          </a:p>
          <a:p>
            <a:pPr marL="0" marR="0" lvl="0" indent="63500" algn="l" rtl="0">
              <a:lnSpc>
                <a:spcPct val="90000"/>
              </a:lnSpc>
              <a:spcBef>
                <a:spcPts val="600"/>
              </a:spcBef>
              <a:spcAft>
                <a:spcPts val="0"/>
              </a:spcAft>
              <a:buClr>
                <a:schemeClr val="dk1"/>
              </a:buClr>
              <a:buSzPts val="1000"/>
              <a:buFont typeface="Arial"/>
              <a:buNone/>
            </a:pPr>
            <a:endParaRPr sz="2000" dirty="0">
              <a:solidFill>
                <a:schemeClr val="dk1"/>
              </a:solidFill>
              <a:latin typeface="Calibri"/>
              <a:ea typeface="Calibri"/>
              <a:cs typeface="Calibri"/>
              <a:sym typeface="Calibri"/>
            </a:endParaRPr>
          </a:p>
        </p:txBody>
      </p:sp>
      <p:pic>
        <p:nvPicPr>
          <p:cNvPr id="199" name="Google Shape;199;p13" descr="Colourful carved figures of humans"/>
          <p:cNvPicPr preferRelativeResize="0"/>
          <p:nvPr/>
        </p:nvPicPr>
        <p:blipFill rotWithShape="1">
          <a:blip r:embed="rId3">
            <a:alphaModFix/>
          </a:blip>
          <a:srcRect l="18449" r="18216" b="-1"/>
          <a:stretch/>
        </p:blipFill>
        <p:spPr>
          <a:xfrm>
            <a:off x="6096000" y="10"/>
            <a:ext cx="6095999" cy="6857990"/>
          </a:xfrm>
          <a:prstGeom prst="rect">
            <a:avLst/>
          </a:prstGeom>
          <a:noFill/>
          <a:ln>
            <a:noFill/>
          </a:ln>
        </p:spPr>
      </p:pic>
      <p:sp>
        <p:nvSpPr>
          <p:cNvPr id="200" name="Google Shape;200;p13"/>
          <p:cNvSpPr/>
          <p:nvPr/>
        </p:nvSpPr>
        <p:spPr>
          <a:xfrm rot="5400000">
            <a:off x="8369424" y="3028872"/>
            <a:ext cx="1559464" cy="6106313"/>
          </a:xfrm>
          <a:prstGeom prst="rect">
            <a:avLst/>
          </a:prstGeom>
          <a:gradFill>
            <a:gsLst>
              <a:gs pos="0">
                <a:srgbClr val="5B9BD5">
                  <a:alpha val="76862"/>
                </a:srgbClr>
              </a:gs>
              <a:gs pos="57000">
                <a:srgbClr val="9CC2E5">
                  <a:alpha val="0"/>
                </a:srgbClr>
              </a:gs>
              <a:gs pos="100000">
                <a:srgbClr val="9CC2E5">
                  <a:alpha val="0"/>
                </a:srgbClr>
              </a:gs>
            </a:gsLst>
            <a:lin ang="11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13"/>
          <p:cNvSpPr/>
          <p:nvPr/>
        </p:nvSpPr>
        <p:spPr>
          <a:xfrm>
            <a:off x="10015441" y="-3760"/>
            <a:ext cx="2176557" cy="6857999"/>
          </a:xfrm>
          <a:prstGeom prst="rect">
            <a:avLst/>
          </a:prstGeom>
          <a:gradFill>
            <a:gsLst>
              <a:gs pos="0">
                <a:schemeClr val="accent2"/>
              </a:gs>
              <a:gs pos="40000">
                <a:srgbClr val="ED7D31">
                  <a:alpha val="0"/>
                </a:srgbClr>
              </a:gs>
              <a:gs pos="100000">
                <a:srgbClr val="ED7D31">
                  <a:alpha val="0"/>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13"/>
          <p:cNvSpPr/>
          <p:nvPr/>
        </p:nvSpPr>
        <p:spPr>
          <a:xfrm rot="10800000" flipH="1">
            <a:off x="6096000" y="5502302"/>
            <a:ext cx="6106314" cy="1359456"/>
          </a:xfrm>
          <a:prstGeom prst="rect">
            <a:avLst/>
          </a:prstGeom>
          <a:gradFill>
            <a:gsLst>
              <a:gs pos="0">
                <a:srgbClr val="ED7D31">
                  <a:alpha val="88627"/>
                </a:srgbClr>
              </a:gs>
              <a:gs pos="38000">
                <a:srgbClr val="9CC2E5">
                  <a:alpha val="0"/>
                </a:srgbClr>
              </a:gs>
              <a:gs pos="100000">
                <a:srgbClr val="9CC2E5">
                  <a:alpha val="0"/>
                </a:srgbClr>
              </a:gs>
            </a:gsLst>
            <a:lin ang="420000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13"/>
          <p:cNvSpPr/>
          <p:nvPr/>
        </p:nvSpPr>
        <p:spPr>
          <a:xfrm rot="10800000">
            <a:off x="9026892" y="2939627"/>
            <a:ext cx="3162908" cy="3914612"/>
          </a:xfrm>
          <a:prstGeom prst="rect">
            <a:avLst/>
          </a:prstGeom>
          <a:gradFill>
            <a:gsLst>
              <a:gs pos="0">
                <a:srgbClr val="9CC2E5"/>
              </a:gs>
              <a:gs pos="51000">
                <a:srgbClr val="9CC2E5">
                  <a:alpha val="0"/>
                </a:srgbClr>
              </a:gs>
              <a:gs pos="100000">
                <a:srgbClr val="9CC2E5">
                  <a:alpha val="0"/>
                </a:srgbClr>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5493</TotalTime>
  <Words>1059</Words>
  <Application>Microsoft Office PowerPoint</Application>
  <PresentationFormat>Widescreen</PresentationFormat>
  <Paragraphs>115</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Meiryo</vt:lpstr>
      <vt:lpstr>Arial</vt:lpstr>
      <vt:lpstr>Calibri</vt:lpstr>
      <vt:lpstr>Office Theme</vt:lpstr>
      <vt:lpstr>Getting the word out: what, why, where, and how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the word out: what, why, where, and how</dc:title>
  <dc:creator>Lubrano, Mary Jo</dc:creator>
  <cp:lastModifiedBy>Suzana Horvat</cp:lastModifiedBy>
  <cp:revision>12</cp:revision>
  <dcterms:created xsi:type="dcterms:W3CDTF">2023-08-25T23:24:14Z</dcterms:created>
  <dcterms:modified xsi:type="dcterms:W3CDTF">2023-09-20T19:32:06Z</dcterms:modified>
</cp:coreProperties>
</file>