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9" r:id="rId5"/>
    <p:sldId id="292" r:id="rId6"/>
    <p:sldId id="289" r:id="rId7"/>
    <p:sldId id="290" r:id="rId8"/>
    <p:sldId id="295" r:id="rId9"/>
    <p:sldId id="288" r:id="rId10"/>
    <p:sldId id="263" r:id="rId11"/>
    <p:sldId id="256" r:id="rId12"/>
    <p:sldId id="269" r:id="rId13"/>
    <p:sldId id="270" r:id="rId14"/>
    <p:sldId id="267" r:id="rId15"/>
    <p:sldId id="274" r:id="rId16"/>
    <p:sldId id="271" r:id="rId17"/>
    <p:sldId id="272" r:id="rId18"/>
    <p:sldId id="293" r:id="rId19"/>
    <p:sldId id="294" r:id="rId20"/>
    <p:sldId id="277" r:id="rId21"/>
    <p:sldId id="275" r:id="rId22"/>
    <p:sldId id="291" r:id="rId2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BBBDB-B719-4700-BE79-867BAF11D5B6}" v="5" dt="2022-10-16T22:27:31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94660"/>
  </p:normalViewPr>
  <p:slideViewPr>
    <p:cSldViewPr>
      <p:cViewPr varScale="1">
        <p:scale>
          <a:sx n="88" d="100"/>
          <a:sy n="88" d="100"/>
        </p:scale>
        <p:origin x="1233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ka Dähn" userId="be513a2a-f9f1-4f93-a7ea-d4be9721dff0" providerId="ADAL" clId="{18BBBBDB-B719-4700-BE79-867BAF11D5B6}"/>
    <pc:docChg chg="custSel addSld delSld modSld sldOrd">
      <pc:chgData name="Anika Dähn" userId="be513a2a-f9f1-4f93-a7ea-d4be9721dff0" providerId="ADAL" clId="{18BBBBDB-B719-4700-BE79-867BAF11D5B6}" dt="2022-10-16T22:27:51.686" v="1092" actId="5793"/>
      <pc:docMkLst>
        <pc:docMk/>
      </pc:docMkLst>
      <pc:sldChg chg="modSp mod">
        <pc:chgData name="Anika Dähn" userId="be513a2a-f9f1-4f93-a7ea-d4be9721dff0" providerId="ADAL" clId="{18BBBBDB-B719-4700-BE79-867BAF11D5B6}" dt="2022-10-16T21:46:31.234" v="239" actId="114"/>
        <pc:sldMkLst>
          <pc:docMk/>
          <pc:sldMk cId="4221597570" sldId="267"/>
        </pc:sldMkLst>
        <pc:spChg chg="mod">
          <ac:chgData name="Anika Dähn" userId="be513a2a-f9f1-4f93-a7ea-d4be9721dff0" providerId="ADAL" clId="{18BBBBDB-B719-4700-BE79-867BAF11D5B6}" dt="2022-10-16T21:46:31.234" v="239" actId="114"/>
          <ac:spMkLst>
            <pc:docMk/>
            <pc:sldMk cId="4221597570" sldId="267"/>
            <ac:spMk id="5" creationId="{8C606BC3-BA3C-85CC-C166-D49C5CB0619A}"/>
          </ac:spMkLst>
        </pc:spChg>
      </pc:sldChg>
      <pc:sldChg chg="modSp mod">
        <pc:chgData name="Anika Dähn" userId="be513a2a-f9f1-4f93-a7ea-d4be9721dff0" providerId="ADAL" clId="{18BBBBDB-B719-4700-BE79-867BAF11D5B6}" dt="2022-10-16T21:48:28.010" v="303" actId="20577"/>
        <pc:sldMkLst>
          <pc:docMk/>
          <pc:sldMk cId="2884229550" sldId="271"/>
        </pc:sldMkLst>
        <pc:spChg chg="mod">
          <ac:chgData name="Anika Dähn" userId="be513a2a-f9f1-4f93-a7ea-d4be9721dff0" providerId="ADAL" clId="{18BBBBDB-B719-4700-BE79-867BAF11D5B6}" dt="2022-10-16T21:48:28.010" v="303" actId="20577"/>
          <ac:spMkLst>
            <pc:docMk/>
            <pc:sldMk cId="2884229550" sldId="271"/>
            <ac:spMk id="3" creationId="{85D4A854-8607-ED1F-4999-00E4433389AC}"/>
          </ac:spMkLst>
        </pc:spChg>
      </pc:sldChg>
      <pc:sldChg chg="modSp">
        <pc:chgData name="Anika Dähn" userId="be513a2a-f9f1-4f93-a7ea-d4be9721dff0" providerId="ADAL" clId="{18BBBBDB-B719-4700-BE79-867BAF11D5B6}" dt="2022-10-16T22:27:31.282" v="1091" actId="1076"/>
        <pc:sldMkLst>
          <pc:docMk/>
          <pc:sldMk cId="2476110157" sldId="279"/>
        </pc:sldMkLst>
        <pc:spChg chg="mod">
          <ac:chgData name="Anika Dähn" userId="be513a2a-f9f1-4f93-a7ea-d4be9721dff0" providerId="ADAL" clId="{18BBBBDB-B719-4700-BE79-867BAF11D5B6}" dt="2022-10-16T22:27:31.282" v="1091" actId="1076"/>
          <ac:spMkLst>
            <pc:docMk/>
            <pc:sldMk cId="2476110157" sldId="279"/>
            <ac:spMk id="3" creationId="{CC1C8527-01EE-4F94-BD5C-38B3069C63A7}"/>
          </ac:spMkLst>
        </pc:spChg>
      </pc:sldChg>
      <pc:sldChg chg="modSp mod">
        <pc:chgData name="Anika Dähn" userId="be513a2a-f9f1-4f93-a7ea-d4be9721dff0" providerId="ADAL" clId="{18BBBBDB-B719-4700-BE79-867BAF11D5B6}" dt="2022-10-16T22:27:51.686" v="1092" actId="5793"/>
        <pc:sldMkLst>
          <pc:docMk/>
          <pc:sldMk cId="10023900" sldId="289"/>
        </pc:sldMkLst>
        <pc:spChg chg="mod">
          <ac:chgData name="Anika Dähn" userId="be513a2a-f9f1-4f93-a7ea-d4be9721dff0" providerId="ADAL" clId="{18BBBBDB-B719-4700-BE79-867BAF11D5B6}" dt="2022-10-16T22:27:51.686" v="1092" actId="5793"/>
          <ac:spMkLst>
            <pc:docMk/>
            <pc:sldMk cId="10023900" sldId="289"/>
            <ac:spMk id="3" creationId="{9044D282-8C67-4405-83A4-A17255E9DF6F}"/>
          </ac:spMkLst>
        </pc:spChg>
      </pc:sldChg>
      <pc:sldChg chg="modSp mod">
        <pc:chgData name="Anika Dähn" userId="be513a2a-f9f1-4f93-a7ea-d4be9721dff0" providerId="ADAL" clId="{18BBBBDB-B719-4700-BE79-867BAF11D5B6}" dt="2022-10-16T22:23:55.383" v="1034" actId="20577"/>
        <pc:sldMkLst>
          <pc:docMk/>
          <pc:sldMk cId="4141083428" sldId="291"/>
        </pc:sldMkLst>
        <pc:spChg chg="mod">
          <ac:chgData name="Anika Dähn" userId="be513a2a-f9f1-4f93-a7ea-d4be9721dff0" providerId="ADAL" clId="{18BBBBDB-B719-4700-BE79-867BAF11D5B6}" dt="2022-10-16T22:23:55.383" v="1034" actId="20577"/>
          <ac:spMkLst>
            <pc:docMk/>
            <pc:sldMk cId="4141083428" sldId="291"/>
            <ac:spMk id="3" creationId="{766D0EC9-B0E7-4718-9640-1C4E731503E7}"/>
          </ac:spMkLst>
        </pc:spChg>
      </pc:sldChg>
      <pc:sldChg chg="ord modAnim">
        <pc:chgData name="Anika Dähn" userId="be513a2a-f9f1-4f93-a7ea-d4be9721dff0" providerId="ADAL" clId="{18BBBBDB-B719-4700-BE79-867BAF11D5B6}" dt="2022-10-16T22:02:54.471" v="773"/>
        <pc:sldMkLst>
          <pc:docMk/>
          <pc:sldMk cId="1320803703" sldId="295"/>
        </pc:sldMkLst>
      </pc:sldChg>
      <pc:sldChg chg="del">
        <pc:chgData name="Anika Dähn" userId="be513a2a-f9f1-4f93-a7ea-d4be9721dff0" providerId="ADAL" clId="{18BBBBDB-B719-4700-BE79-867BAF11D5B6}" dt="2022-10-16T21:41:41.216" v="1" actId="2696"/>
        <pc:sldMkLst>
          <pc:docMk/>
          <pc:sldMk cId="2059642980" sldId="296"/>
        </pc:sldMkLst>
      </pc:sldChg>
      <pc:sldChg chg="delSp modSp new del mod">
        <pc:chgData name="Anika Dähn" userId="be513a2a-f9f1-4f93-a7ea-d4be9721dff0" providerId="ADAL" clId="{18BBBBDB-B719-4700-BE79-867BAF11D5B6}" dt="2022-10-16T22:02:09.748" v="771" actId="2696"/>
        <pc:sldMkLst>
          <pc:docMk/>
          <pc:sldMk cId="3420985835" sldId="296"/>
        </pc:sldMkLst>
        <pc:spChg chg="del">
          <ac:chgData name="Anika Dähn" userId="be513a2a-f9f1-4f93-a7ea-d4be9721dff0" providerId="ADAL" clId="{18BBBBDB-B719-4700-BE79-867BAF11D5B6}" dt="2022-10-16T21:56:44.455" v="549" actId="478"/>
          <ac:spMkLst>
            <pc:docMk/>
            <pc:sldMk cId="3420985835" sldId="296"/>
            <ac:spMk id="2" creationId="{30D0D3DA-2A0D-D33B-3E2C-259FF2B0B101}"/>
          </ac:spMkLst>
        </pc:spChg>
        <pc:spChg chg="mod">
          <ac:chgData name="Anika Dähn" userId="be513a2a-f9f1-4f93-a7ea-d4be9721dff0" providerId="ADAL" clId="{18BBBBDB-B719-4700-BE79-867BAF11D5B6}" dt="2022-10-16T22:00:48.831" v="770" actId="20577"/>
          <ac:spMkLst>
            <pc:docMk/>
            <pc:sldMk cId="3420985835" sldId="296"/>
            <ac:spMk id="3" creationId="{919A2789-594C-D659-AD66-ADA7DCDA1E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872CB65-6E56-49B6-BB2B-129BA1743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BILC Testing Workshop – Bonn 2022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F0903C-1BB5-42A7-B70D-86DA8DBA58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4A0E8-70B0-4515-8C44-E1EB2785489E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BD8370-EF45-4EE0-9795-965A592145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21341B-1CF9-48EE-9C45-A13FE7276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2C22A-88EC-418F-B52B-2BA7A08436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63798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de-DE"/>
              <a:t>BILC Testing Workshop – Bonn 2022</a:t>
            </a: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5FCF9F-FC9F-42AE-8714-D00A85481D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35678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Stavanger Declaration: 2018, </a:t>
            </a:r>
            <a:r>
              <a:rPr lang="de-DE" dirty="0" err="1"/>
              <a:t>research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digitalisation</a:t>
            </a:r>
            <a:r>
              <a:rPr lang="de-DE" dirty="0"/>
              <a:t> on </a:t>
            </a:r>
            <a:r>
              <a:rPr lang="de-DE" dirty="0" err="1"/>
              <a:t>reading</a:t>
            </a:r>
            <a:r>
              <a:rPr lang="de-DE" dirty="0"/>
              <a:t> </a:t>
            </a:r>
            <a:r>
              <a:rPr lang="de-DE" dirty="0" err="1"/>
              <a:t>practices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c. 200 </a:t>
            </a:r>
            <a:r>
              <a:rPr lang="de-DE" dirty="0" err="1"/>
              <a:t>scholars</a:t>
            </a:r>
            <a:r>
              <a:rPr lang="de-DE" dirty="0"/>
              <a:t> and </a:t>
            </a:r>
            <a:r>
              <a:rPr lang="de-DE" dirty="0" err="1"/>
              <a:t>scientists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reading</a:t>
            </a:r>
            <a:r>
              <a:rPr lang="de-DE" dirty="0"/>
              <a:t>, </a:t>
            </a:r>
            <a:r>
              <a:rPr lang="de-DE" dirty="0" err="1"/>
              <a:t>publishing</a:t>
            </a:r>
            <a:r>
              <a:rPr lang="de-DE" dirty="0"/>
              <a:t> and </a:t>
            </a:r>
            <a:r>
              <a:rPr lang="de-DE" dirty="0" err="1"/>
              <a:t>literacy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Europe =&gt;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skimming</a:t>
            </a:r>
            <a:r>
              <a:rPr lang="de-DE" dirty="0"/>
              <a:t>!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BILC Testing Workshop – Bonn 2022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FCF9F-FC9F-42AE-8714-D00A85481D46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171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Pictures </a:t>
            </a:r>
            <a:r>
              <a:rPr lang="de-DE" dirty="0" err="1"/>
              <a:t>are</a:t>
            </a:r>
            <a:r>
              <a:rPr lang="de-DE" dirty="0"/>
              <a:t> expensive (</a:t>
            </a:r>
            <a:r>
              <a:rPr lang="de-DE" dirty="0" err="1"/>
              <a:t>copyright</a:t>
            </a:r>
            <a:r>
              <a:rPr lang="de-DE" dirty="0"/>
              <a:t>, </a:t>
            </a:r>
            <a:r>
              <a:rPr lang="de-DE" dirty="0" err="1"/>
              <a:t>printing</a:t>
            </a:r>
            <a:r>
              <a:rPr lang="de-DE" dirty="0"/>
              <a:t>)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BILC Testing Workshop – Bonn 2022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FCF9F-FC9F-42AE-8714-D00A85481D46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319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Level </a:t>
            </a:r>
            <a:r>
              <a:rPr lang="de-DE" dirty="0" err="1"/>
              <a:t>descriptors</a:t>
            </a:r>
            <a:r>
              <a:rPr lang="de-DE" dirty="0"/>
              <a:t> and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just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 SBE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BILC Testing Workshop – Bonn 2022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FCF9F-FC9F-42AE-8714-D00A85481D46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800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writing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1 in Germany. </a:t>
            </a:r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problems</a:t>
            </a:r>
            <a:r>
              <a:rPr lang="de-DE" b="1" dirty="0"/>
              <a:t> do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see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this</a:t>
            </a:r>
            <a:r>
              <a:rPr lang="de-DE" b="1" dirty="0"/>
              <a:t> </a:t>
            </a:r>
            <a:r>
              <a:rPr lang="de-DE" b="1" dirty="0" err="1"/>
              <a:t>task</a:t>
            </a:r>
            <a:r>
              <a:rPr lang="de-DE" b="1" dirty="0"/>
              <a:t>?</a:t>
            </a:r>
          </a:p>
          <a:p>
            <a:pPr marL="171450" indent="-171450">
              <a:buFontTx/>
              <a:buChar char="-"/>
            </a:pPr>
            <a:r>
              <a:rPr lang="de-DE" dirty="0"/>
              <a:t>Writing </a:t>
            </a:r>
            <a:r>
              <a:rPr lang="de-DE" dirty="0" err="1"/>
              <a:t>intentions</a:t>
            </a:r>
            <a:r>
              <a:rPr lang="de-DE" dirty="0"/>
              <a:t> = </a:t>
            </a:r>
            <a:r>
              <a:rPr lang="de-DE" dirty="0" err="1"/>
              <a:t>template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translate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reaquired</a:t>
            </a:r>
            <a:r>
              <a:rPr lang="de-DE" dirty="0"/>
              <a:t>, </a:t>
            </a:r>
            <a:r>
              <a:rPr lang="de-DE" dirty="0" err="1"/>
              <a:t>level</a:t>
            </a:r>
            <a:r>
              <a:rPr lang="de-DE" dirty="0"/>
              <a:t> 2 </a:t>
            </a:r>
            <a:r>
              <a:rPr lang="de-DE" dirty="0" err="1"/>
              <a:t>onle</a:t>
            </a:r>
            <a:r>
              <a:rPr lang="de-DE" dirty="0"/>
              <a:t> 1: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!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Helpful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?</a:t>
            </a:r>
          </a:p>
          <a:p>
            <a:pPr marL="171450" indent="-171450">
              <a:buFontTx/>
              <a:buChar char="-"/>
            </a:pPr>
            <a:r>
              <a:rPr lang="de-DE" dirty="0"/>
              <a:t>Very </a:t>
            </a:r>
            <a:r>
              <a:rPr lang="de-DE" dirty="0" err="1"/>
              <a:t>long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BILC Testing Workshop – Bonn 2022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FCF9F-FC9F-42AE-8714-D00A85481D46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229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After review </a:t>
            </a:r>
            <a:r>
              <a:rPr lang="de-DE" dirty="0" err="1"/>
              <a:t>of</a:t>
            </a:r>
            <a:r>
              <a:rPr lang="de-DE" dirty="0"/>
              <a:t> STANG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descriptors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decided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: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BILC Testing Workshop – Bonn 2022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FCF9F-FC9F-42AE-8714-D00A85481D46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892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BB3F0-55D6-40F9-9065-67A75726E1F6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3D9B-F4AD-454E-A37C-A48E69470B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68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E28F-AB96-4FB3-B68C-C44EAE62BE11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5D4F-E1B7-48A1-B3F4-D5ABBEE40E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338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9507-F164-4B73-BD11-5DC2670FD0AE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66BAA-7F39-4353-8232-1654F08AB3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2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D94C-6858-4459-A5DD-C917F5AF4C71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BBC5-DA63-419D-BB27-2911711D9D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38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A754-EEC0-4F52-921D-E3AB37E69280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F8D33-FF59-459F-89B7-FCEE90B4C4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477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10A24-18BD-4DDC-A6BE-EDD2205C73E9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0C2E-FD46-416D-9993-678B2E8DF4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580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0544-B8E9-41C3-AB5A-8A0005E33C12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9EAE-D187-4AE3-BB4C-6A35AB83BC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708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E39A-9438-4486-9056-604F673CA579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F970-19F0-4A4E-853C-76B4716E94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326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8143-2A0E-417C-A061-F30D80AE6F5B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B6B1-B56B-45A2-BF02-FD03AA3E0D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02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734A-92FD-42CF-BE39-F8A2F8C39EEB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FF12-4E9A-4E48-8839-EE82A473D1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326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E3B1-C5BB-4393-8CD6-F84946138B33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8407-B0C0-4816-B596-5DE8150BD6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487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4146608-A44D-40EE-9D31-D6D4345FAF5F}" type="datetime1">
              <a:rPr lang="de-DE" altLang="de-DE"/>
              <a:pPr>
                <a:defRPr/>
              </a:pPr>
              <a:t>17.10.2022</a:t>
            </a:fld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C359B5-8141-4478-8384-BBC8E84071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2" name="Picture 13" descr="BSprA_Office_Farbe_e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fik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13738-ED35-4FDB-B6C5-2EE5E4C68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The Development </a:t>
            </a:r>
            <a:r>
              <a:rPr lang="de-D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 Materials on Level 1 </a:t>
            </a:r>
            <a:r>
              <a:rPr lang="de-D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iaw</a:t>
            </a: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 STANAG 6001:</a:t>
            </a:r>
            <a:b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A New Approach </a:t>
            </a:r>
            <a:r>
              <a:rPr lang="de-D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 Digital Age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1C8527-01EE-4F94-BD5C-38B3069C6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800200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defRPr/>
            </a:pPr>
            <a:r>
              <a:rPr lang="de-DE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BILC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Seminar</a:t>
            </a:r>
            <a:r>
              <a:rPr lang="de-DE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  <a:p>
            <a:pPr lvl="0" eaLnBrk="1" hangingPunct="1">
              <a:spcBef>
                <a:spcPct val="0"/>
              </a:spcBef>
              <a:defRPr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BYU, Provo, Utah, USA</a:t>
            </a:r>
          </a:p>
          <a:p>
            <a:pPr lvl="0" eaLnBrk="1" hangingPunct="1">
              <a:spcBef>
                <a:spcPct val="0"/>
              </a:spcBef>
              <a:defRPr/>
            </a:pPr>
            <a:endParaRPr lang="de-DE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>
              <a:spcBef>
                <a:spcPct val="0"/>
              </a:spcBef>
              <a:defRPr/>
            </a:pPr>
            <a:r>
              <a:rPr lang="de-DE" sz="2000" kern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ORR‘in</a:t>
            </a:r>
            <a:r>
              <a:rPr lang="de-DE" sz="2000" kern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Anika Dähn, English Teacher, Test Developer, </a:t>
            </a:r>
            <a:r>
              <a:rPr lang="de-DE" sz="2000" kern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Coordinator</a:t>
            </a:r>
            <a:r>
              <a:rPr lang="de-DE" sz="2000" kern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kern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000" kern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English </a:t>
            </a:r>
            <a:r>
              <a:rPr lang="de-DE" sz="2000" kern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de-DE" sz="2000" kern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Materials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11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443BC-B32A-F31F-D329-337A8063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FD302-3E33-B13E-A967-F1CACB2D6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should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tasks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contain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 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Short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description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situation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reason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writing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should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examinee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do?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Describe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places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people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sequences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(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schedules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facts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simple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Describe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plans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Express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needs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satisfaction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dissatisfaction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support,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C3A56-70F0-9105-95D4-99ED3E25E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345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07904" y="6021288"/>
            <a:ext cx="2016224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6229724"/>
            <a:ext cx="864096" cy="59851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2214785-C419-44DF-B232-ED34294AEC66}"/>
              </a:ext>
            </a:extLst>
          </p:cNvPr>
          <p:cNvSpPr txBox="1"/>
          <p:nvPr/>
        </p:nvSpPr>
        <p:spPr>
          <a:xfrm>
            <a:off x="449542" y="1700808"/>
            <a:ext cx="853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606BC3-BA3C-85CC-C166-D49C5CB0619A}"/>
              </a:ext>
            </a:extLst>
          </p:cNvPr>
          <p:cNvSpPr txBox="1"/>
          <p:nvPr/>
        </p:nvSpPr>
        <p:spPr>
          <a:xfrm>
            <a:off x="359532" y="1522532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Construction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Who am I?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am I?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description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Who am I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addressing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register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type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am I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 (form,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am I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trying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achieve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do I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Text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Authentic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realistic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type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Coherence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sentence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fragments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lists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acceptable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permit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9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68778-9010-0CC2-9F56-8B435034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0E8541-6E94-BB6C-AA61-1F5CDE014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all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taught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regularly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Pre-testing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Piloting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ratable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Fewer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(e.g. “I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like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introduce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myself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“)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Helpful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ideas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missed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rater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but not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mandatory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3 Mock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(2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Commented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all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BC9130-8FB6-8B8A-0E2C-529A33977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045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A854-8607-ED1F-4999-00E44333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Aufgabe:</a:t>
            </a:r>
          </a:p>
          <a:p>
            <a:pPr marL="0" indent="0">
              <a:buNone/>
            </a:pP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Sie können einen englischsprachigen Freund leider nicht wie verabredet am Bahnhof abholen. Schreiben Sie eine </a:t>
            </a:r>
            <a:r>
              <a:rPr lang="de-DE" sz="1800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Textnachricht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 der Sie ihm den Weg zu Ihrem 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Haus beschreiben.</a:t>
            </a:r>
          </a:p>
          <a:p>
            <a:pPr marL="0" indent="0">
              <a:buNone/>
            </a:pPr>
            <a:endParaRPr lang="de-DE" sz="1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Task: (Translation and </a:t>
            </a:r>
            <a:r>
              <a:rPr lang="de-DE" sz="1800" u="sng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  <a:r>
              <a:rPr lang="de-DE" sz="18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DE" sz="1800" u="sng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</a:t>
            </a:r>
            <a:r>
              <a:rPr lang="de-DE" sz="18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1800" u="sng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u="sng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de-DE" sz="18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u="sng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sheet</a:t>
            </a:r>
            <a:r>
              <a:rPr lang="de-DE" sz="18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Unfortunately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pick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English-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friend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promised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do. Write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describing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</a:t>
            </a:r>
            <a:r>
              <a:rPr lang="de-DE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de-DE" sz="18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de-DE" sz="1800" b="0" i="0" u="sng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facts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directions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decribe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own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C32E7E-D210-3E6D-0299-EB3B662B5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422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13B15C-B938-08D5-5FFA-17B3383A9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EE9439A-A639-D62A-A769-5451C3661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47" y="619511"/>
            <a:ext cx="5122890" cy="49859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b="1" u="sng" dirty="0">
                <a:latin typeface="Calibri" panose="020F0502020204030204" pitchFamily="34" charset="0"/>
                <a:cs typeface="Calibri" panose="020F0502020204030204" pitchFamily="34" charset="0"/>
              </a:rPr>
              <a:t>Model answer: </a:t>
            </a:r>
          </a:p>
          <a:p>
            <a:endParaRPr lang="en-US" altLang="de-DE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i="1" dirty="0">
                <a:latin typeface="Calibri" panose="020F0502020204030204" pitchFamily="34" charset="0"/>
                <a:cs typeface="Calibri" panose="020F0502020204030204" pitchFamily="34" charset="0"/>
              </a:rPr>
              <a:t>Hi Peter,</a:t>
            </a:r>
          </a:p>
          <a:p>
            <a:endParaRPr kumimoji="0" lang="en-US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de-D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I’m sorry I can‘t pick you up from the station tomorrow. My parents need my help.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is the easiest way to get to my house: leave the railway station and turn left. Walk down the street to the main street. Turn right into the main street called </a:t>
            </a:r>
            <a:r>
              <a:rPr kumimoji="0" lang="en-US" altLang="de-D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Naumburger</a:t>
            </a:r>
            <a:r>
              <a:rPr kumimoji="0" lang="en-US" altLang="de-D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de-D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Straße</a:t>
            </a:r>
            <a:r>
              <a:rPr kumimoji="0" lang="en-US" altLang="de-D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Follow the street for one kilometer. Turn left into </a:t>
            </a:r>
            <a:r>
              <a:rPr kumimoji="0" lang="en-US" altLang="de-D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Weg</a:t>
            </a:r>
            <a:r>
              <a:rPr kumimoji="0" lang="en-US" altLang="de-D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de-D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kumimoji="0" lang="en-US" altLang="de-D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Saline. After about 100 meters you will see the police station, and on the other side of the </a:t>
            </a:r>
            <a:r>
              <a:rPr lang="en-US" altLang="de-DE" i="1" dirty="0">
                <a:latin typeface="Calibri" panose="020F0502020204030204" pitchFamily="34" charset="0"/>
                <a:cs typeface="Calibri" panose="020F0502020204030204" pitchFamily="34" charset="0"/>
              </a:rPr>
              <a:t>street</a:t>
            </a:r>
            <a:r>
              <a:rPr kumimoji="0" lang="en-US" altLang="de-D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semi-detached house with a blue door, I live there. I will leave my key under the flowerpot in front of the door.</a:t>
            </a:r>
            <a:r>
              <a:rPr kumimoji="0" lang="en-US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de-D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See you later!</a:t>
            </a:r>
            <a:r>
              <a:rPr kumimoji="0" lang="en-US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7F15204E-7D81-75AA-73EA-D3AC38C7DE70}"/>
              </a:ext>
            </a:extLst>
          </p:cNvPr>
          <p:cNvSpPr/>
          <p:nvPr/>
        </p:nvSpPr>
        <p:spPr>
          <a:xfrm>
            <a:off x="5935137" y="1714897"/>
            <a:ext cx="2828925" cy="561975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ctr">
              <a:buFont typeface="Wingdings" panose="05000000000000000000" pitchFamily="2" charset="2"/>
              <a:buChar char=""/>
            </a:pPr>
            <a:r>
              <a:rPr lang="de-D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polite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cancellation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28C985EF-4D24-4E26-0608-E5C882DDA0AC}"/>
              </a:ext>
            </a:extLst>
          </p:cNvPr>
          <p:cNvSpPr/>
          <p:nvPr/>
        </p:nvSpPr>
        <p:spPr>
          <a:xfrm>
            <a:off x="5935137" y="2651001"/>
            <a:ext cx="2828925" cy="561975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ctr">
              <a:buFont typeface="Wingdings" panose="05000000000000000000" pitchFamily="2" charset="2"/>
              <a:buChar char=""/>
            </a:pP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Describing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giving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6A440130-3045-C34C-B89F-25A89CFC1987}"/>
              </a:ext>
            </a:extLst>
          </p:cNvPr>
          <p:cNvSpPr/>
          <p:nvPr/>
        </p:nvSpPr>
        <p:spPr>
          <a:xfrm>
            <a:off x="5935136" y="4869160"/>
            <a:ext cx="2828925" cy="685800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"/>
            </a:pP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Informal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8D6EEEB4-FED1-CAFB-9A55-D77BCF5069C8}"/>
              </a:ext>
            </a:extLst>
          </p:cNvPr>
          <p:cNvSpPr/>
          <p:nvPr/>
        </p:nvSpPr>
        <p:spPr>
          <a:xfrm>
            <a:off x="538349" y="5765943"/>
            <a:ext cx="8225711" cy="903417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Here, an informal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text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expected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due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text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type and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addressee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given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task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Content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wise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a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cancellation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apology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directions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place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must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included</a:t>
            </a:r>
            <a:r>
              <a:rPr lang="de-DE" sz="1400" b="1" dirty="0">
                <a:solidFill>
                  <a:schemeClr val="l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1A4AB171-866A-F7CB-9FD8-80F61EA03D5E}"/>
              </a:ext>
            </a:extLst>
          </p:cNvPr>
          <p:cNvSpPr/>
          <p:nvPr/>
        </p:nvSpPr>
        <p:spPr>
          <a:xfrm>
            <a:off x="5935137" y="563910"/>
            <a:ext cx="2828925" cy="704850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"/>
            </a:pP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a friend: Informal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0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7F1542-A959-C476-0287-27EA63CB7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244FA5-98C2-85BA-C34D-4A2BE6195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099C0B-1C3C-732B-EFB7-4ECB8BAFE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5" t="20601" r="15351" b="7160"/>
          <a:stretch/>
        </p:blipFill>
        <p:spPr>
          <a:xfrm>
            <a:off x="2411760" y="241077"/>
            <a:ext cx="4880656" cy="59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A0FDB9-3B8C-D4D2-3EA6-1953C712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627400-AADB-C69F-761F-8B8129B04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13C330-BC67-170D-1CF0-1E091C37D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19860" r="51575" b="7059"/>
          <a:stretch/>
        </p:blipFill>
        <p:spPr>
          <a:xfrm>
            <a:off x="3851920" y="188639"/>
            <a:ext cx="4834880" cy="6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E470CC-80EC-21D1-2DAD-3049FC6A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46035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280736-3FF9-E238-D614-4500BCA88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83A05D-BB0D-0144-3797-266EEB397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3" t="27601" r="62599" b="8000"/>
          <a:stretch/>
        </p:blipFill>
        <p:spPr>
          <a:xfrm>
            <a:off x="539552" y="1493571"/>
            <a:ext cx="3718107" cy="493227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4CFBABF-959C-121A-D9D6-A5AB8A101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5" t="22001" r="20076" b="9400"/>
          <a:stretch/>
        </p:blipFill>
        <p:spPr>
          <a:xfrm>
            <a:off x="4741345" y="1422968"/>
            <a:ext cx="3623710" cy="49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E470CC-80EC-21D1-2DAD-3049FC6A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74838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280736-3FF9-E238-D614-4500BCA88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19C212-6987-C38C-2505-4570E323E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20600" r="39762" b="8364"/>
          <a:stretch/>
        </p:blipFill>
        <p:spPr>
          <a:xfrm>
            <a:off x="436639" y="1533643"/>
            <a:ext cx="3888432" cy="469762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2C34893-41CF-6A40-E48C-A278A0336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20601" r="40550" b="7419"/>
          <a:stretch/>
        </p:blipFill>
        <p:spPr>
          <a:xfrm>
            <a:off x="4860033" y="1471138"/>
            <a:ext cx="3888431" cy="47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6D0EC9-B0E7-4718-9640-1C4E7315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40258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de-DE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r>
              <a:rPr lang="de-DE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Authentic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realistic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motivate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takers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felt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unauthentic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constructed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possible and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desirable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balanced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mixture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Face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validity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Writing: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creative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Perspectives</a:t>
            </a:r>
            <a:r>
              <a:rPr lang="de-DE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Receptive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involve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gist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detail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Listening: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authentic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texts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spoken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non-native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33F887-6787-4F49-9DBA-2B993CF07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108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98FDC-BDB0-4742-A81F-41C9364F9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7863"/>
            <a:ext cx="8229600" cy="1143000"/>
          </a:xfrm>
        </p:spPr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CE1E13-EDF6-402E-A118-EFEAEE1E2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Reassessment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Level 1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Materials</a:t>
            </a: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Level 1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Development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New Level 1 Writing Tasks</a:t>
            </a: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Perspective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CAC750-99ED-4DE0-88A0-DDCC4B031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291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44D282-8C67-4405-83A4-A17255E9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56282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re-assessment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endParaRPr lang="de-DE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changed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habits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Speed,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images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texts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Main source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texts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: Internet </a:t>
            </a: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New(er)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such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messages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(e.g.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instagram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TikTok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videos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tweets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blogs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podcasts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de-DE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: Have changes in the way in which we interact with texts when reading, writing and/or listening as a result of technology changed the way you test skills at level 1?</a:t>
            </a:r>
          </a:p>
          <a:p>
            <a:pPr marL="0" indent="0">
              <a:buNone/>
            </a:pP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(Questionnaire BILC Testing Workshop Bonn, 2022)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x Yes (mostly e-mail instead of letter)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8 x No </a:t>
            </a:r>
          </a:p>
          <a:p>
            <a:pPr marL="0" indent="0">
              <a:buNone/>
            </a:pPr>
            <a:endParaRPr lang="de-DE" sz="18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30D633-DA0B-48F9-A615-8A13B8225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2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58A898-6184-493F-B661-ACAF8DBB2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Authenticity </a:t>
            </a:r>
          </a:p>
          <a:p>
            <a:pPr lvl="1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Semi-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contrived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contrived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texts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seem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dominate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1 in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nations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Audios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spoken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chiefly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native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native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non-native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varieties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/ national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accents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Face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validity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layout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Productive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elicit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ratable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sample?</a:t>
            </a: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slang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abbreviations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8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80141C-0B7E-443D-AD6A-1D2724FB53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831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73CAE-AE57-2654-02BD-39083425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9576FE-6679-5EBB-5BBD-BE13527CF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1C69D5-0CC9-0379-6133-BEDA2277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AFA031-429F-F988-143A-E3C8CC39D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78" b="12799"/>
          <a:stretch/>
        </p:blipFill>
        <p:spPr>
          <a:xfrm>
            <a:off x="4283968" y="1412875"/>
            <a:ext cx="4402504" cy="4748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BB576FA-0C68-A262-C1CC-6498BE60E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38" y="1412874"/>
            <a:ext cx="3446991" cy="51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319-87E1-426D-9096-3B92121D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Level 1: Survival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54BCCD-AE69-47FA-A6D8-E75D3D50A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2356"/>
            <a:ext cx="8229600" cy="4713288"/>
          </a:xfrm>
        </p:spPr>
        <p:txBody>
          <a:bodyPr/>
          <a:lstStyle/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must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clear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supported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. Material must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unambigious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predictable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phrases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simple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everyday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personal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survival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workplace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routines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high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patterns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redundancy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concrete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utterances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simple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simple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conversations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loose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connection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fragments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combine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recombine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B07D33-238E-482B-BAED-94633D991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956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07904" y="6021288"/>
            <a:ext cx="2016224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6229724"/>
            <a:ext cx="864096" cy="59851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157EBCB-798C-B53E-3652-8406C77D7348}"/>
              </a:ext>
            </a:extLst>
          </p:cNvPr>
          <p:cNvSpPr txBox="1"/>
          <p:nvPr/>
        </p:nvSpPr>
        <p:spPr>
          <a:xfrm>
            <a:off x="2141984" y="116632"/>
            <a:ext cx="64264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1C8A68-F4CC-F1D6-E595-7A1A438BED7F}"/>
              </a:ext>
            </a:extLst>
          </p:cNvPr>
          <p:cNvSpPr txBox="1"/>
          <p:nvPr/>
        </p:nvSpPr>
        <p:spPr>
          <a:xfrm>
            <a:off x="719572" y="764704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German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proficiency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SLP 111X / 2221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Langage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possible, but not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neccessary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Almost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candidates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due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German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Task: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in 45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minutes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  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= 3 different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bilingual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dictionary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permitted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count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holistic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rating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in German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67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07904" y="6021288"/>
            <a:ext cx="2016224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6229724"/>
            <a:ext cx="864096" cy="59851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2214785-C419-44DF-B232-ED34294AEC66}"/>
              </a:ext>
            </a:extLst>
          </p:cNvPr>
          <p:cNvSpPr txBox="1"/>
          <p:nvPr/>
        </p:nvSpPr>
        <p:spPr>
          <a:xfrm>
            <a:off x="629562" y="764704"/>
            <a:ext cx="84609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de-DE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de-DE" b="1" u="sng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de-DE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de-DE" b="1" u="sng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BSprA</a:t>
            </a:r>
            <a:r>
              <a:rPr lang="de-DE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Sie waren an einer NATO-Dienststelle tätig und wollen Ihre ehemaligen englisch-sprachigen Kollegen zu einer Party einladen. Sie verfassen einen entsprechenden Brief.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 Ihrem Brief fragen Sie nach ihrem Befinden, erzählen etwas über Ihre derzeitige Situation, machen Angaben zur Feier, laden Ihre Kollegen ein und drücken Ihre Freude auf die Party aus.</a:t>
            </a:r>
          </a:p>
          <a:p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Denkanstösse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?		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invite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reason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		bring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wife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girlfriend</a:t>
            </a:r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guests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party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theme</a:t>
            </a:r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Translation (not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provided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u="sng" dirty="0" err="1">
                <a:latin typeface="Calibri" panose="020F0502020204030204" pitchFamily="34" charset="0"/>
                <a:cs typeface="Calibri" panose="020F0502020204030204" pitchFamily="34" charset="0"/>
              </a:rPr>
              <a:t>sheet</a:t>
            </a: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on a NATO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like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invite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former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English-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colleagues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letter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letter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ask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currently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in,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invite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ex-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colleagues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 express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Helpful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ideas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: (s.a.)</a:t>
            </a:r>
          </a:p>
          <a:p>
            <a:pPr algn="ctr"/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AF805-6647-DFA0-14F0-5C9B9BD9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D866CA-26A7-FD52-F173-621397081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 fontAlgn="base">
              <a:buNone/>
            </a:pP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STANAG 6001 plus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patterns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habits</a:t>
            </a:r>
            <a:endParaRPr lang="de-DE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0" fontAlgn="base">
              <a:buNone/>
            </a:pPr>
            <a:endParaRPr lang="de-DE" sz="18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0" fontAlgn="base">
              <a:buNone/>
            </a:pP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examinee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show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1?</a:t>
            </a:r>
          </a:p>
          <a:p>
            <a:pPr algn="l" rtl="0" fontAlgn="base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communicate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private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job-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every-day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0" fontAlgn="base">
              <a:buNone/>
            </a:pP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 rtl="0" fontAlgn="base">
              <a:buNone/>
            </a:pP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examinees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lang="de-DE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 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Short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e-mails</a:t>
            </a:r>
            <a:endParaRPr lang="de-DE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 fontAlgn="base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messages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 fontAlgn="base"/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Posts (online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forum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tweets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instagram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 rtl="0" fontAlgn="base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buying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selling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 fontAlgn="base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out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 fontAlgn="base">
              <a:buFont typeface="Symbol" panose="05050102010706020507" pitchFamily="18" charset="2"/>
              <a:buChar char="Þ"/>
            </a:pP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authentic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realistic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communicate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rtl="0" fontAlgn="base">
              <a:buFont typeface="Symbol" panose="05050102010706020507" pitchFamily="18" charset="2"/>
              <a:buChar char="Þ"/>
            </a:pP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Fragments /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allowed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it!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0" fontAlgn="base">
              <a:buNone/>
            </a:pPr>
            <a:r>
              <a:rPr lang="de-D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 rtl="0" fontAlgn="base">
              <a:buNone/>
            </a:pPr>
            <a:endParaRPr lang="de-DE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122E92-3F2D-CE57-48E2-8F65D8C402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035994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7E03359514424D923239A9B5596C88" ma:contentTypeVersion="6" ma:contentTypeDescription="Ein neues Dokument erstellen." ma:contentTypeScope="" ma:versionID="795dbbd23920448340cfa34742e6129d">
  <xsd:schema xmlns:xsd="http://www.w3.org/2001/XMLSchema" xmlns:xs="http://www.w3.org/2001/XMLSchema" xmlns:p="http://schemas.microsoft.com/office/2006/metadata/properties" xmlns:ns2="a30ee81c-2216-4d85-8958-e179c4493c5e" xmlns:ns3="c1b91af0-4265-4749-8409-ada2b6315bd4" targetNamespace="http://schemas.microsoft.com/office/2006/metadata/properties" ma:root="true" ma:fieldsID="266292ae9899102c5b7b50cf9e8a6187" ns2:_="" ns3:_="">
    <xsd:import namespace="a30ee81c-2216-4d85-8958-e179c4493c5e"/>
    <xsd:import namespace="c1b91af0-4265-4749-8409-ada2b6315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ee81c-2216-4d85-8958-e179c4493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91af0-4265-4749-8409-ada2b6315b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8C13A-C24C-4AC5-A7F9-645851D3C34E}">
  <ds:schemaRefs>
    <ds:schemaRef ds:uri="c1b91af0-4265-4749-8409-ada2b6315bd4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a30ee81c-2216-4d85-8958-e179c4493c5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93D4649-0997-48E1-9194-9338EEADA7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E0EB6-F5EC-4362-9F1A-D43130CFC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ee81c-2216-4d85-8958-e179c4493c5e"/>
    <ds:schemaRef ds:uri="c1b91af0-4265-4749-8409-ada2b6315b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1588</Words>
  <Application>Microsoft Office PowerPoint</Application>
  <PresentationFormat>Bildschirmpräsentation (4:3)</PresentationFormat>
  <Paragraphs>209</Paragraphs>
  <Slides>19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Standarddesign</vt:lpstr>
      <vt:lpstr>The Development of Testing Materials on Level 1 iaw STANAG 6001: A New Approach for the Digital Age</vt:lpstr>
      <vt:lpstr>Content</vt:lpstr>
      <vt:lpstr>PowerPoint-Präsentation</vt:lpstr>
      <vt:lpstr>PowerPoint-Präsentation</vt:lpstr>
      <vt:lpstr>PowerPoint-Präsentation</vt:lpstr>
      <vt:lpstr>Level 1: Survival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Bundessprachenamt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Masterfolie Bundessprachenamt CD Bundesregierung deutsch</dc:title>
  <dc:creator>Lotz, Achim</dc:creator>
  <cp:lastModifiedBy>Anika Dähn</cp:lastModifiedBy>
  <cp:revision>146</cp:revision>
  <cp:lastPrinted>2022-10-13T09:24:21Z</cp:lastPrinted>
  <dcterms:created xsi:type="dcterms:W3CDTF">2010-10-01T08:07:15Z</dcterms:created>
  <dcterms:modified xsi:type="dcterms:W3CDTF">2022-10-17T01:50:30Z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0x010100097E03359514424D923239A9B5596C88</vt:lpwstr>
  </property>
</Properties>
</file>