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70" r:id="rId6"/>
    <p:sldId id="262" r:id="rId7"/>
    <p:sldId id="264" r:id="rId8"/>
    <p:sldId id="267" r:id="rId9"/>
    <p:sldId id="272" r:id="rId10"/>
    <p:sldId id="265" r:id="rId11"/>
    <p:sldId id="269" r:id="rId12"/>
    <p:sldId id="271" r:id="rId13"/>
    <p:sldId id="266" r:id="rId14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83E04-6FA9-4335-A532-E846460AF3A6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BFD1C-C935-413F-B251-142CDBD587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02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ABBE &amp; JF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0933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4491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ABBE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4445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845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2859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ABBE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653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ABBE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0413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ABBE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852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516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842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JF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2048F-AB2B-4968-AA50-7665E2A1448B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916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ABBE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292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ABBE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BFD1C-C935-413F-B251-142CDBD5879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125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260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466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177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057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8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50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57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239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98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579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14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37E2A-2545-463F-A6D2-998F34528930}" type="datetimeFigureOut">
              <a:rPr lang="sv-SE" smtClean="0"/>
              <a:t>2018-10-15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18FFC-44D2-467F-956B-A4BFD63B85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233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/>
          <a:lstStyle/>
          <a:p>
            <a:r>
              <a:rPr lang="en-GB" dirty="0"/>
              <a:t>Role-play as a motivating factor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r>
              <a:rPr lang="sv-SE" sz="2600" dirty="0"/>
              <a:t>J.F. Josserand and A. Lahdo</a:t>
            </a:r>
          </a:p>
          <a:p>
            <a:r>
              <a:rPr lang="sv-SE" sz="2200" dirty="0"/>
              <a:t>Swedish </a:t>
            </a:r>
            <a:r>
              <a:rPr lang="sv-SE" sz="2200" dirty="0" err="1"/>
              <a:t>Armed</a:t>
            </a:r>
            <a:r>
              <a:rPr lang="sv-SE" sz="2200" dirty="0"/>
              <a:t> </a:t>
            </a:r>
            <a:r>
              <a:rPr lang="sv-SE" sz="2200" dirty="0" err="1"/>
              <a:t>Forces</a:t>
            </a:r>
            <a:r>
              <a:rPr lang="sv-SE" sz="2200" dirty="0"/>
              <a:t> </a:t>
            </a:r>
            <a:r>
              <a:rPr lang="sv-SE" sz="2200" dirty="0" err="1"/>
              <a:t>Language</a:t>
            </a:r>
            <a:r>
              <a:rPr lang="sv-SE" sz="2200" dirty="0"/>
              <a:t> </a:t>
            </a:r>
            <a:r>
              <a:rPr lang="sv-SE" sz="2200" dirty="0" err="1"/>
              <a:t>School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3773024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Temporal and spatial</a:t>
            </a:r>
          </a:p>
          <a:p>
            <a:r>
              <a:rPr lang="sv-SE" dirty="0" err="1"/>
              <a:t>Number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participants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…</a:t>
            </a:r>
          </a:p>
          <a:p>
            <a:r>
              <a:rPr lang="sv-SE" dirty="0" err="1"/>
              <a:t>Actors</a:t>
            </a:r>
            <a:endParaRPr lang="sv-SE" dirty="0"/>
          </a:p>
          <a:p>
            <a:r>
              <a:rPr lang="sv-SE" dirty="0"/>
              <a:t>Setup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0595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Motivation-student </a:t>
            </a:r>
            <a:r>
              <a:rPr lang="sv-SE" dirty="0" err="1"/>
              <a:t>perspective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By </a:t>
            </a:r>
            <a:r>
              <a:rPr lang="en-US" dirty="0"/>
              <a:t>“acting” one lives in the role of someone else</a:t>
            </a:r>
          </a:p>
          <a:p>
            <a:r>
              <a:rPr lang="en-US" dirty="0"/>
              <a:t>Contents of texts become coherent and reachable</a:t>
            </a:r>
            <a:endParaRPr lang="sv-SE" dirty="0"/>
          </a:p>
          <a:p>
            <a:r>
              <a:rPr lang="en-US" dirty="0"/>
              <a:t> Imaginable situations become more realistic</a:t>
            </a:r>
          </a:p>
          <a:p>
            <a:r>
              <a:rPr lang="en-US" dirty="0"/>
              <a:t>Role-play takes you out of the classroom</a:t>
            </a:r>
          </a:p>
          <a:p>
            <a:r>
              <a:rPr lang="en-US" dirty="0"/>
              <a:t>Role-play is like “playing” which is fun</a:t>
            </a:r>
          </a:p>
          <a:p>
            <a:r>
              <a:rPr lang="en-US" dirty="0"/>
              <a:t>Appreciated to move around instead of sitting all day</a:t>
            </a:r>
            <a:endParaRPr lang="sv-SE" dirty="0"/>
          </a:p>
          <a:p>
            <a:r>
              <a:rPr lang="sv-SE" dirty="0" err="1"/>
              <a:t>Fluency</a:t>
            </a:r>
            <a:r>
              <a:rPr lang="sv-SE" dirty="0"/>
              <a:t> </a:t>
            </a:r>
          </a:p>
          <a:p>
            <a:r>
              <a:rPr lang="sv-SE" dirty="0" err="1"/>
              <a:t>Accuracy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6785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Motivation </a:t>
            </a:r>
            <a:r>
              <a:rPr lang="sv-SE" dirty="0" err="1"/>
              <a:t>teacher</a:t>
            </a:r>
            <a:r>
              <a:rPr lang="sv-SE" dirty="0"/>
              <a:t> </a:t>
            </a:r>
            <a:r>
              <a:rPr lang="sv-SE" dirty="0" err="1"/>
              <a:t>perspective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Fluency </a:t>
            </a:r>
          </a:p>
          <a:p>
            <a:r>
              <a:rPr lang="en-US" dirty="0"/>
              <a:t>Accuracy</a:t>
            </a:r>
          </a:p>
          <a:p>
            <a:r>
              <a:rPr lang="en-US" dirty="0"/>
              <a:t>Creativity</a:t>
            </a:r>
          </a:p>
          <a:p>
            <a:r>
              <a:rPr lang="en-US" dirty="0"/>
              <a:t>More active and involved</a:t>
            </a:r>
          </a:p>
          <a:p>
            <a:r>
              <a:rPr lang="en-US" dirty="0"/>
              <a:t>Being “bold” / Personal limitations</a:t>
            </a:r>
          </a:p>
          <a:p>
            <a:r>
              <a:rPr lang="en-US" dirty="0"/>
              <a:t>Students dare to try new constructions in sentences</a:t>
            </a:r>
          </a:p>
          <a:p>
            <a:r>
              <a:rPr lang="en-US" dirty="0"/>
              <a:t>Implement new vocabulary in speaking</a:t>
            </a:r>
          </a:p>
          <a:p>
            <a:r>
              <a:rPr lang="en-US" dirty="0"/>
              <a:t>A good way to check individual development</a:t>
            </a:r>
          </a:p>
          <a:p>
            <a:r>
              <a:rPr lang="sv-SE" dirty="0"/>
              <a:t>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903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Bibliography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Autofit/>
          </a:bodyPr>
          <a:lstStyle/>
          <a:p>
            <a:r>
              <a:rPr lang="fr-FR" sz="1600" dirty="0"/>
              <a:t>Albert-</a:t>
            </a:r>
            <a:r>
              <a:rPr lang="fr-FR" sz="1600" dirty="0" err="1"/>
              <a:t>Fedolak</a:t>
            </a:r>
            <a:r>
              <a:rPr lang="fr-FR" sz="1600" dirty="0"/>
              <a:t>, E. (2016) , </a:t>
            </a:r>
            <a:r>
              <a:rPr lang="fr-FR" sz="1600" i="1" dirty="0"/>
              <a:t>Jeu de rôle : un levier pédagogique pour l’apprentissage de la communication et la socialisation en classe de langue vivante hétérogène </a:t>
            </a:r>
            <a:r>
              <a:rPr lang="fr-FR" sz="1600" dirty="0"/>
              <a:t>. Education</a:t>
            </a:r>
            <a:r>
              <a:rPr lang="sv-SE" sz="1600" dirty="0"/>
              <a:t>.</a:t>
            </a:r>
          </a:p>
          <a:p>
            <a:r>
              <a:rPr lang="sv-SE" sz="1600" dirty="0" err="1"/>
              <a:t>Brisson</a:t>
            </a:r>
            <a:r>
              <a:rPr lang="sv-SE" sz="1600" dirty="0"/>
              <a:t>, L. &amp; </a:t>
            </a:r>
            <a:r>
              <a:rPr lang="sv-SE" sz="1600" dirty="0" err="1"/>
              <a:t>Karmann</a:t>
            </a:r>
            <a:r>
              <a:rPr lang="sv-SE" sz="1600" dirty="0"/>
              <a:t>, M. (2017), </a:t>
            </a:r>
            <a:r>
              <a:rPr lang="fr-FR" sz="1600" i="1" dirty="0"/>
              <a:t>Le jeu de rôle dans l’enseignement supérieur pour développer l’autonomie et la motivation des étudiants, </a:t>
            </a:r>
            <a:r>
              <a:rPr lang="fr-FR" sz="1600" dirty="0"/>
              <a:t>IX</a:t>
            </a:r>
            <a:r>
              <a:rPr lang="fr-FR" sz="1600" baseline="30000" dirty="0"/>
              <a:t>e</a:t>
            </a:r>
            <a:r>
              <a:rPr lang="fr-FR" sz="1600" dirty="0"/>
              <a:t> Colloque des Questions de Pédagogie dans l’Enseignement Supérieur, Grenoble, 13 , 14, 15 et 16 Juin 2017</a:t>
            </a:r>
            <a:r>
              <a:rPr lang="fr-FR" sz="1600" i="1" dirty="0"/>
              <a:t>.</a:t>
            </a:r>
            <a:endParaRPr lang="sv-SE" sz="1600" i="1" dirty="0"/>
          </a:p>
          <a:p>
            <a:r>
              <a:rPr lang="fr-FR" sz="1600" dirty="0"/>
              <a:t>Chamberland, G., Lavoie, L. et Marquis, D. (2000),  </a:t>
            </a:r>
            <a:r>
              <a:rPr lang="fr-FR" sz="1600" i="1" dirty="0"/>
              <a:t>20 formules pédagogiques</a:t>
            </a:r>
            <a:r>
              <a:rPr lang="sv-SE" sz="1600" i="1" dirty="0"/>
              <a:t>, </a:t>
            </a:r>
            <a:r>
              <a:rPr lang="fr-FR" sz="1600" dirty="0"/>
              <a:t> </a:t>
            </a:r>
            <a:r>
              <a:rPr lang="fr-FR" sz="1600" dirty="0" err="1"/>
              <a:t>Sainte-foy</a:t>
            </a:r>
            <a:r>
              <a:rPr lang="fr-FR" sz="1600" dirty="0"/>
              <a:t> : Les Presses de L'Université du Québec. </a:t>
            </a:r>
            <a:r>
              <a:rPr lang="sv-SE" sz="1600" i="1" dirty="0"/>
              <a:t>151-154</a:t>
            </a:r>
            <a:endParaRPr lang="sv-SE" sz="1600" dirty="0"/>
          </a:p>
          <a:p>
            <a:r>
              <a:rPr lang="en-US" sz="1600" dirty="0" err="1"/>
              <a:t>Geske</a:t>
            </a:r>
            <a:r>
              <a:rPr lang="en-US" sz="1600" dirty="0"/>
              <a:t>, J. (1992), </a:t>
            </a:r>
            <a:r>
              <a:rPr lang="en-US" sz="1600" i="1" dirty="0"/>
              <a:t>Overcoming the drawbacks of the large lecture class</a:t>
            </a:r>
            <a:r>
              <a:rPr lang="en-US" sz="1600" dirty="0"/>
              <a:t>. College teaching, 40</a:t>
            </a:r>
          </a:p>
          <a:p>
            <a:r>
              <a:rPr lang="fr-FR" sz="1600" dirty="0"/>
              <a:t>Girard. G., </a:t>
            </a:r>
            <a:r>
              <a:rPr lang="fr-FR" sz="1600" dirty="0" err="1"/>
              <a:t>Clavet</a:t>
            </a:r>
            <a:r>
              <a:rPr lang="fr-FR" sz="1600" dirty="0"/>
              <a:t> D. et Boulé, R. (2005), </a:t>
            </a:r>
            <a:r>
              <a:rPr lang="fr-FR" sz="1600" i="1" dirty="0"/>
              <a:t>Planifier et animer un jeu de rôle</a:t>
            </a:r>
          </a:p>
          <a:p>
            <a:r>
              <a:rPr lang="sv-SE" sz="1600" i="1" dirty="0"/>
              <a:t>profitable </a:t>
            </a:r>
            <a:r>
              <a:rPr lang="sv-SE" sz="1600" i="1" dirty="0" err="1"/>
              <a:t>pour</a:t>
            </a:r>
            <a:r>
              <a:rPr lang="sv-SE" sz="1600" i="1" dirty="0"/>
              <a:t> </a:t>
            </a:r>
            <a:r>
              <a:rPr lang="sv-SE" sz="1600" i="1" dirty="0" err="1"/>
              <a:t>l’apprentissage</a:t>
            </a:r>
            <a:r>
              <a:rPr lang="fr-FR" sz="1600" i="1" dirty="0"/>
              <a:t>, </a:t>
            </a:r>
            <a:r>
              <a:rPr lang="fr-FR" sz="1600" dirty="0"/>
              <a:t>Pédagogie Médicale 6: 3, 178-185</a:t>
            </a:r>
            <a:endParaRPr lang="en-US" sz="1600" dirty="0"/>
          </a:p>
          <a:p>
            <a:pPr lvl="0"/>
            <a:r>
              <a:rPr lang="fr-FR" sz="1600" dirty="0"/>
              <a:t>Hertel, J.P. et </a:t>
            </a:r>
            <a:r>
              <a:rPr lang="fr-FR" sz="1600" dirty="0" err="1"/>
              <a:t>Millis</a:t>
            </a:r>
            <a:r>
              <a:rPr lang="fr-FR" sz="1600" dirty="0"/>
              <a:t>, B.J. (2002),  </a:t>
            </a:r>
            <a:r>
              <a:rPr lang="en-US" sz="1600" i="1" dirty="0"/>
              <a:t>Using simulations to promote learning in higher education : an introduction</a:t>
            </a:r>
            <a:r>
              <a:rPr lang="en-US" sz="1600" dirty="0"/>
              <a:t>. </a:t>
            </a:r>
            <a:r>
              <a:rPr lang="sv-SE" sz="1600" dirty="0"/>
              <a:t>Sterling, Va. : </a:t>
            </a:r>
            <a:r>
              <a:rPr lang="sv-SE" sz="1600" dirty="0" err="1"/>
              <a:t>Stylus</a:t>
            </a:r>
            <a:r>
              <a:rPr lang="sv-SE" sz="1600" dirty="0"/>
              <a:t> Publishers.</a:t>
            </a:r>
          </a:p>
          <a:p>
            <a:r>
              <a:rPr lang="en-US" sz="1600" dirty="0" err="1"/>
              <a:t>Kuśnierek</a:t>
            </a:r>
            <a:r>
              <a:rPr lang="en-US" sz="1600" dirty="0"/>
              <a:t>, Anna. 2015. </a:t>
            </a:r>
            <a:r>
              <a:rPr lang="en-US" sz="1600" i="1" dirty="0"/>
              <a:t>Developing students’ speaking skills though role-play.</a:t>
            </a:r>
            <a:r>
              <a:rPr lang="en-US" sz="1600" dirty="0"/>
              <a:t> World Scientific News. 73-111. </a:t>
            </a:r>
            <a:endParaRPr lang="sv-SE" sz="1600" dirty="0"/>
          </a:p>
          <a:p>
            <a:r>
              <a:rPr lang="fr-FR" sz="1600" dirty="0" err="1"/>
              <a:t>Olibet</a:t>
            </a:r>
            <a:r>
              <a:rPr lang="fr-FR" sz="1600" dirty="0"/>
              <a:t>, I. (</a:t>
            </a:r>
            <a:r>
              <a:rPr lang="sv-SE" sz="1600" dirty="0"/>
              <a:t>2015)</a:t>
            </a:r>
            <a:r>
              <a:rPr lang="fr-FR" sz="1600" dirty="0"/>
              <a:t>. </a:t>
            </a:r>
            <a:r>
              <a:rPr lang="fr-FR" sz="1600" i="1" dirty="0"/>
              <a:t>Le jeu de rôle : un outil pédagogique pour l’enseignement du droit dans la filière STMG</a:t>
            </a:r>
            <a:r>
              <a:rPr lang="fr-FR" sz="1600" dirty="0"/>
              <a:t>, </a:t>
            </a:r>
            <a:r>
              <a:rPr lang="sv-SE" sz="1600" dirty="0" err="1"/>
              <a:t>Education</a:t>
            </a:r>
            <a:r>
              <a:rPr lang="sv-SE" sz="1600" dirty="0"/>
              <a:t>..</a:t>
            </a:r>
          </a:p>
          <a:p>
            <a:r>
              <a:rPr lang="fr-FR" sz="1600" dirty="0"/>
              <a:t>Romainville, M. (2007),  </a:t>
            </a:r>
            <a:r>
              <a:rPr lang="fr-FR" sz="1600" i="1" dirty="0"/>
              <a:t>Un exemple de méthode active : le jeu de rôle. </a:t>
            </a:r>
            <a:r>
              <a:rPr lang="fr-FR" sz="1600" dirty="0"/>
              <a:t>Service de Pédagogie </a:t>
            </a:r>
            <a:r>
              <a:rPr lang="sv-SE" sz="1600" dirty="0" err="1"/>
              <a:t>Universitaire</a:t>
            </a:r>
            <a:r>
              <a:rPr lang="sv-SE" sz="1600" dirty="0"/>
              <a:t>, </a:t>
            </a:r>
            <a:r>
              <a:rPr lang="fr-FR" sz="1600" dirty="0"/>
              <a:t>RESEAU 64, pp 3-7.</a:t>
            </a:r>
          </a:p>
          <a:p>
            <a:pPr marL="0" indent="0">
              <a:buNone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09365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sv-SE" sz="3900" dirty="0"/>
              <a:t>Swedish </a:t>
            </a:r>
            <a:r>
              <a:rPr lang="sv-SE" sz="3900" dirty="0" err="1"/>
              <a:t>Armed</a:t>
            </a:r>
            <a:r>
              <a:rPr lang="sv-SE" sz="3900" dirty="0"/>
              <a:t> </a:t>
            </a:r>
            <a:r>
              <a:rPr lang="sv-SE" sz="3900" dirty="0" err="1"/>
              <a:t>Forces</a:t>
            </a:r>
            <a:r>
              <a:rPr lang="sv-SE" sz="3900" dirty="0"/>
              <a:t> </a:t>
            </a:r>
            <a:r>
              <a:rPr lang="sv-SE" sz="3900" dirty="0" err="1"/>
              <a:t>Language</a:t>
            </a:r>
            <a:r>
              <a:rPr lang="sv-SE" sz="3900" dirty="0"/>
              <a:t> </a:t>
            </a:r>
            <a:r>
              <a:rPr lang="sv-SE" sz="3900" dirty="0" err="1"/>
              <a:t>School</a:t>
            </a:r>
            <a:endParaRPr lang="sv-SE" sz="39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sv-SE" sz="3600" dirty="0" err="1"/>
              <a:t>Historical</a:t>
            </a:r>
            <a:r>
              <a:rPr lang="sv-SE" sz="3600" dirty="0"/>
              <a:t> </a:t>
            </a:r>
            <a:r>
              <a:rPr lang="sv-SE" sz="3600" dirty="0" err="1"/>
              <a:t>background</a:t>
            </a:r>
            <a:r>
              <a:rPr lang="sv-SE" sz="3600" dirty="0"/>
              <a:t> </a:t>
            </a:r>
          </a:p>
          <a:p>
            <a:pPr marL="457200" lvl="1" indent="0" algn="ctr">
              <a:buNone/>
            </a:pPr>
            <a:endParaRPr lang="sv-SE" sz="1800" dirty="0"/>
          </a:p>
          <a:p>
            <a:pPr lvl="1"/>
            <a:r>
              <a:rPr lang="sv-SE" dirty="0" err="1"/>
              <a:t>Russian</a:t>
            </a:r>
            <a:r>
              <a:rPr lang="sv-SE" dirty="0"/>
              <a:t> 1957</a:t>
            </a:r>
          </a:p>
          <a:p>
            <a:pPr lvl="1"/>
            <a:r>
              <a:rPr lang="en-US" dirty="0"/>
              <a:t>Serbo-Croatian 1994</a:t>
            </a:r>
          </a:p>
          <a:p>
            <a:pPr lvl="1"/>
            <a:r>
              <a:rPr lang="en-US" dirty="0"/>
              <a:t>Albanian 1999</a:t>
            </a:r>
          </a:p>
          <a:p>
            <a:pPr lvl="1"/>
            <a:r>
              <a:rPr lang="en-US" dirty="0"/>
              <a:t>Arabic 2006</a:t>
            </a:r>
          </a:p>
          <a:p>
            <a:pPr lvl="1"/>
            <a:r>
              <a:rPr lang="en-US" dirty="0"/>
              <a:t>Dari 2008</a:t>
            </a:r>
          </a:p>
          <a:p>
            <a:pPr lvl="1"/>
            <a:r>
              <a:rPr lang="en-US" dirty="0"/>
              <a:t>French 2014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696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methods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Russian from 1957</a:t>
            </a:r>
          </a:p>
          <a:p>
            <a:pPr lvl="1"/>
            <a:r>
              <a:rPr lang="sv-SE" dirty="0" err="1"/>
              <a:t>Traditional</a:t>
            </a:r>
            <a:r>
              <a:rPr lang="sv-SE" dirty="0"/>
              <a:t> </a:t>
            </a:r>
            <a:r>
              <a:rPr lang="sv-SE" dirty="0" err="1"/>
              <a:t>classroom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 </a:t>
            </a:r>
            <a:r>
              <a:rPr lang="sv-SE" dirty="0" err="1"/>
              <a:t>methods</a:t>
            </a:r>
            <a:endParaRPr lang="sv-SE" dirty="0"/>
          </a:p>
          <a:p>
            <a:pPr lvl="2"/>
            <a:r>
              <a:rPr lang="sv-SE" dirty="0" err="1"/>
              <a:t>Theoretical</a:t>
            </a:r>
            <a:r>
              <a:rPr lang="sv-SE" dirty="0"/>
              <a:t> </a:t>
            </a:r>
            <a:r>
              <a:rPr lang="sv-SE" dirty="0" err="1"/>
              <a:t>grammar</a:t>
            </a:r>
            <a:endParaRPr lang="sv-SE" dirty="0"/>
          </a:p>
          <a:p>
            <a:pPr lvl="2"/>
            <a:r>
              <a:rPr lang="sv-SE" dirty="0"/>
              <a:t>Reading and </a:t>
            </a:r>
            <a:r>
              <a:rPr lang="sv-SE" dirty="0" err="1"/>
              <a:t>writing</a:t>
            </a:r>
            <a:endParaRPr lang="sv-SE" dirty="0"/>
          </a:p>
          <a:p>
            <a:pPr lvl="2"/>
            <a:r>
              <a:rPr lang="sv-SE" dirty="0" err="1"/>
              <a:t>Language</a:t>
            </a:r>
            <a:r>
              <a:rPr lang="sv-SE" dirty="0"/>
              <a:t> </a:t>
            </a:r>
            <a:r>
              <a:rPr lang="sv-SE" dirty="0" err="1"/>
              <a:t>lab</a:t>
            </a:r>
            <a:endParaRPr lang="sv-SE" dirty="0"/>
          </a:p>
          <a:p>
            <a:pPr lvl="2"/>
            <a:r>
              <a:rPr lang="en-US" dirty="0"/>
              <a:t>Pronunciation</a:t>
            </a:r>
            <a:endParaRPr lang="sv-SE" dirty="0"/>
          </a:p>
          <a:p>
            <a:pPr lvl="2"/>
            <a:r>
              <a:rPr lang="sv-SE" dirty="0" err="1"/>
              <a:t>Conversation</a:t>
            </a:r>
            <a:endParaRPr lang="sv-SE" dirty="0"/>
          </a:p>
          <a:p>
            <a:pPr lvl="2"/>
            <a:r>
              <a:rPr lang="sv-SE" dirty="0" err="1"/>
              <a:t>Written</a:t>
            </a:r>
            <a:r>
              <a:rPr lang="sv-SE" dirty="0"/>
              <a:t> </a:t>
            </a:r>
            <a:r>
              <a:rPr lang="sv-SE" dirty="0" err="1"/>
              <a:t>exams</a:t>
            </a:r>
            <a:endParaRPr lang="sv-SE" dirty="0"/>
          </a:p>
          <a:p>
            <a:r>
              <a:rPr lang="en-US" dirty="0"/>
              <a:t>Focus on military terminology 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922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2006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New aspects in training military interpreters</a:t>
            </a:r>
          </a:p>
          <a:p>
            <a:pPr marL="0" indent="0" algn="ctr">
              <a:buNone/>
            </a:pPr>
            <a:endParaRPr lang="en-US" dirty="0"/>
          </a:p>
          <a:p>
            <a:pPr lvl="1"/>
            <a:r>
              <a:rPr lang="en-US" dirty="0"/>
              <a:t>Cultural understanding and cultural awareness </a:t>
            </a:r>
          </a:p>
          <a:p>
            <a:pPr lvl="1"/>
            <a:r>
              <a:rPr lang="en-US" dirty="0"/>
              <a:t>Immersion – trips to different regions</a:t>
            </a:r>
          </a:p>
          <a:p>
            <a:pPr lvl="1"/>
            <a:r>
              <a:rPr lang="en-US" dirty="0"/>
              <a:t>The use of role-play</a:t>
            </a:r>
          </a:p>
        </p:txBody>
      </p:sp>
    </p:spTree>
    <p:extLst>
      <p:ext uri="{BB962C8B-B14F-4D97-AF65-F5344CB8AC3E}">
        <p14:creationId xmlns:p14="http://schemas.microsoft.com/office/powerpoint/2010/main" val="403608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Why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-play?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dirty="0"/>
              <a:t>«</a:t>
            </a:r>
            <a:r>
              <a:rPr lang="sv-SE" dirty="0" err="1"/>
              <a:t>Role</a:t>
            </a:r>
            <a:r>
              <a:rPr lang="sv-SE" dirty="0"/>
              <a:t>-play </a:t>
            </a:r>
            <a:r>
              <a:rPr lang="sv-SE" dirty="0" err="1"/>
              <a:t>activities</a:t>
            </a:r>
            <a:r>
              <a:rPr lang="sv-SE" dirty="0"/>
              <a:t> </a:t>
            </a:r>
            <a:r>
              <a:rPr lang="sv-SE" dirty="0" err="1"/>
              <a:t>range</a:t>
            </a:r>
            <a:r>
              <a:rPr lang="sv-SE" dirty="0"/>
              <a:t> from </a:t>
            </a:r>
            <a:r>
              <a:rPr lang="sv-SE" dirty="0" err="1"/>
              <a:t>highly</a:t>
            </a:r>
            <a:r>
              <a:rPr lang="sv-SE" dirty="0"/>
              <a:t> </a:t>
            </a:r>
            <a:r>
              <a:rPr lang="sv-SE" dirty="0" err="1"/>
              <a:t>controlled</a:t>
            </a:r>
            <a:r>
              <a:rPr lang="sv-SE" dirty="0"/>
              <a:t> </a:t>
            </a:r>
            <a:r>
              <a:rPr lang="sv-SE" dirty="0" err="1"/>
              <a:t>guided</a:t>
            </a:r>
            <a:r>
              <a:rPr lang="sv-SE" dirty="0"/>
              <a:t> </a:t>
            </a:r>
            <a:r>
              <a:rPr lang="sv-SE" dirty="0" err="1"/>
              <a:t>conversations</a:t>
            </a:r>
            <a:r>
              <a:rPr lang="sv-SE" dirty="0"/>
              <a:t> at </a:t>
            </a:r>
            <a:r>
              <a:rPr lang="sv-SE" dirty="0" err="1"/>
              <a:t>one</a:t>
            </a:r>
            <a:r>
              <a:rPr lang="sv-SE" dirty="0"/>
              <a:t> end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scale</a:t>
            </a:r>
            <a:r>
              <a:rPr lang="sv-SE" dirty="0"/>
              <a:t>, to </a:t>
            </a:r>
            <a:r>
              <a:rPr lang="sv-SE" dirty="0" err="1"/>
              <a:t>improvised</a:t>
            </a:r>
            <a:r>
              <a:rPr lang="sv-SE" dirty="0"/>
              <a:t> drama </a:t>
            </a:r>
            <a:r>
              <a:rPr lang="sv-SE" dirty="0" err="1"/>
              <a:t>activities</a:t>
            </a:r>
            <a:r>
              <a:rPr lang="sv-SE" dirty="0"/>
              <a:t> at the </a:t>
            </a:r>
            <a:r>
              <a:rPr lang="sv-SE" dirty="0" err="1"/>
              <a:t>other</a:t>
            </a:r>
            <a:r>
              <a:rPr lang="sv-SE" dirty="0"/>
              <a:t>; from simple </a:t>
            </a:r>
            <a:r>
              <a:rPr lang="sv-SE" dirty="0" err="1"/>
              <a:t>rehearsed</a:t>
            </a:r>
            <a:r>
              <a:rPr lang="sv-SE" dirty="0"/>
              <a:t> </a:t>
            </a:r>
            <a:r>
              <a:rPr lang="sv-SE" dirty="0" err="1"/>
              <a:t>dialogue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, to </a:t>
            </a:r>
            <a:r>
              <a:rPr lang="sv-SE" dirty="0" err="1"/>
              <a:t>highly</a:t>
            </a:r>
            <a:r>
              <a:rPr lang="sv-SE" dirty="0"/>
              <a:t> </a:t>
            </a:r>
            <a:r>
              <a:rPr lang="sv-SE" dirty="0" err="1"/>
              <a:t>complex</a:t>
            </a:r>
            <a:r>
              <a:rPr lang="sv-SE" dirty="0"/>
              <a:t> </a:t>
            </a:r>
            <a:r>
              <a:rPr lang="sv-SE" dirty="0" err="1"/>
              <a:t>simulated</a:t>
            </a:r>
            <a:r>
              <a:rPr lang="sv-SE" dirty="0"/>
              <a:t> scenarios</a:t>
            </a:r>
            <a:r>
              <a:rPr lang="fr-FR" dirty="0"/>
              <a:t>»</a:t>
            </a:r>
          </a:p>
          <a:p>
            <a:pPr marL="0" indent="0" algn="ctr">
              <a:buNone/>
            </a:pPr>
            <a:endParaRPr lang="fr-FR" sz="1000" dirty="0"/>
          </a:p>
          <a:p>
            <a:pPr marL="0" indent="0" algn="ctr">
              <a:buNone/>
            </a:pPr>
            <a:r>
              <a:rPr lang="fr-FR" dirty="0"/>
              <a:t>«</a:t>
            </a:r>
            <a:r>
              <a:rPr lang="fr-FR" dirty="0" err="1"/>
              <a:t>Role-play</a:t>
            </a:r>
            <a:r>
              <a:rPr lang="fr-FR" dirty="0"/>
              <a:t> opens a </a:t>
            </a:r>
            <a:r>
              <a:rPr lang="fr-FR" dirty="0" err="1"/>
              <a:t>path</a:t>
            </a:r>
            <a:r>
              <a:rPr lang="fr-FR" dirty="0"/>
              <a:t> for </a:t>
            </a:r>
            <a:r>
              <a:rPr lang="fr-FR" dirty="0" err="1"/>
              <a:t>practicing</a:t>
            </a:r>
            <a:r>
              <a:rPr lang="fr-FR" dirty="0"/>
              <a:t> and </a:t>
            </a:r>
            <a:r>
              <a:rPr lang="fr-FR" dirty="0" err="1"/>
              <a:t>producing</a:t>
            </a:r>
            <a:r>
              <a:rPr lang="fr-FR" dirty="0"/>
              <a:t> speech </a:t>
            </a:r>
            <a:r>
              <a:rPr lang="fr-FR" dirty="0" err="1"/>
              <a:t>early</a:t>
            </a:r>
            <a:r>
              <a:rPr lang="fr-FR" dirty="0"/>
              <a:t> in the </a:t>
            </a:r>
            <a:r>
              <a:rPr lang="fr-FR" dirty="0" err="1"/>
              <a:t>learning</a:t>
            </a:r>
            <a:r>
              <a:rPr lang="fr-FR" dirty="0"/>
              <a:t> process»</a:t>
            </a:r>
          </a:p>
          <a:p>
            <a:pPr marL="0" indent="0" algn="ctr">
              <a:buNone/>
            </a:pPr>
            <a:endParaRPr lang="fr-FR" sz="1100" dirty="0"/>
          </a:p>
          <a:p>
            <a:pPr marL="0" indent="0" algn="ctr">
              <a:buNone/>
            </a:pPr>
            <a:r>
              <a:rPr lang="fr-FR" dirty="0"/>
              <a:t>«Reproduction of a real situation in a </a:t>
            </a:r>
            <a:r>
              <a:rPr lang="fr-FR" dirty="0" err="1"/>
              <a:t>simplified</a:t>
            </a:r>
            <a:r>
              <a:rPr lang="fr-FR" dirty="0"/>
              <a:t> but </a:t>
            </a:r>
            <a:r>
              <a:rPr lang="fr-FR" dirty="0" err="1"/>
              <a:t>accurate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» </a:t>
            </a:r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829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Active </a:t>
            </a:r>
            <a:r>
              <a:rPr lang="sv-SE" dirty="0" err="1"/>
              <a:t>Method</a:t>
            </a:r>
            <a:r>
              <a:rPr lang="sv-SE" dirty="0"/>
              <a:t> = New </a:t>
            </a:r>
            <a:r>
              <a:rPr lang="sv-SE" dirty="0" err="1"/>
              <a:t>Method</a:t>
            </a:r>
            <a:r>
              <a:rPr lang="sv-SE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Rabelais, </a:t>
            </a:r>
            <a:r>
              <a:rPr lang="sv-SE" i="1" dirty="0" err="1"/>
              <a:t>Gargantua</a:t>
            </a:r>
            <a:r>
              <a:rPr lang="sv-SE" i="1" dirty="0"/>
              <a:t>, </a:t>
            </a:r>
            <a:r>
              <a:rPr lang="sv-SE" dirty="0"/>
              <a:t>1534 </a:t>
            </a:r>
          </a:p>
          <a:p>
            <a:r>
              <a:rPr lang="sv-SE" dirty="0"/>
              <a:t>Rousseau, </a:t>
            </a:r>
            <a:r>
              <a:rPr lang="sv-SE" i="1" dirty="0"/>
              <a:t>Émile</a:t>
            </a:r>
            <a:r>
              <a:rPr lang="sv-SE" dirty="0"/>
              <a:t> </a:t>
            </a:r>
            <a:r>
              <a:rPr lang="sv-SE" i="1" dirty="0" err="1"/>
              <a:t>ou</a:t>
            </a:r>
            <a:r>
              <a:rPr lang="sv-SE" dirty="0"/>
              <a:t> </a:t>
            </a:r>
            <a:r>
              <a:rPr lang="sv-SE" i="1" dirty="0"/>
              <a:t>de </a:t>
            </a:r>
            <a:r>
              <a:rPr lang="sv-SE" i="1" dirty="0" err="1"/>
              <a:t>l’éducation</a:t>
            </a:r>
            <a:r>
              <a:rPr lang="sv-SE" i="1" dirty="0"/>
              <a:t>, </a:t>
            </a:r>
            <a:r>
              <a:rPr lang="sv-SE" dirty="0"/>
              <a:t>1762</a:t>
            </a:r>
          </a:p>
          <a:p>
            <a:endParaRPr lang="sv-SE" dirty="0"/>
          </a:p>
          <a:p>
            <a:r>
              <a:rPr lang="sv-SE" dirty="0" err="1"/>
              <a:t>School</a:t>
            </a:r>
            <a:r>
              <a:rPr lang="sv-SE" dirty="0"/>
              <a:t> vs College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Teaching</a:t>
            </a:r>
            <a:r>
              <a:rPr lang="sv-SE" dirty="0"/>
              <a:t> by </a:t>
            </a:r>
            <a:r>
              <a:rPr lang="sv-SE" dirty="0" err="1"/>
              <a:t>discussing</a:t>
            </a:r>
            <a:r>
              <a:rPr lang="sv-SE" dirty="0"/>
              <a:t> </a:t>
            </a:r>
          </a:p>
          <a:p>
            <a:r>
              <a:rPr lang="sv-SE" dirty="0"/>
              <a:t>Team </a:t>
            </a:r>
            <a:r>
              <a:rPr lang="sv-SE" dirty="0" err="1"/>
              <a:t>work</a:t>
            </a:r>
            <a:endParaRPr lang="sv-SE" dirty="0"/>
          </a:p>
          <a:p>
            <a:r>
              <a:rPr lang="sv-SE" dirty="0"/>
              <a:t>Case </a:t>
            </a:r>
            <a:r>
              <a:rPr lang="sv-SE" dirty="0" err="1"/>
              <a:t>Method</a:t>
            </a:r>
            <a:r>
              <a:rPr lang="zh-TW" altLang="sv-SE" dirty="0"/>
              <a:t> </a:t>
            </a:r>
            <a:endParaRPr lang="sv-SE" dirty="0"/>
          </a:p>
          <a:p>
            <a:r>
              <a:rPr lang="sv-SE" dirty="0" err="1"/>
              <a:t>Role</a:t>
            </a:r>
            <a:r>
              <a:rPr lang="sv-SE" dirty="0"/>
              <a:t>-play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272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Role</a:t>
            </a:r>
            <a:r>
              <a:rPr lang="sv-SE" dirty="0"/>
              <a:t>-play</a:t>
            </a:r>
            <a:r>
              <a:rPr lang="zh-TW" altLang="sv-SE" dirty="0"/>
              <a:t>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Learning by </a:t>
            </a:r>
            <a:r>
              <a:rPr lang="sv-SE" b="1" dirty="0" err="1"/>
              <a:t>acting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r>
              <a:rPr lang="sv-SE" dirty="0"/>
              <a:t>Script  or/and  improvisation	(</a:t>
            </a:r>
            <a:r>
              <a:rPr lang="sv-SE" dirty="0" err="1"/>
              <a:t>Interpreting</a:t>
            </a:r>
            <a:r>
              <a:rPr lang="sv-SE" dirty="0"/>
              <a:t>)</a:t>
            </a:r>
          </a:p>
          <a:p>
            <a:r>
              <a:rPr lang="sv-SE" dirty="0" err="1"/>
              <a:t>Testing</a:t>
            </a:r>
            <a:r>
              <a:rPr lang="sv-SE" dirty="0"/>
              <a:t> the </a:t>
            </a:r>
            <a:r>
              <a:rPr lang="sv-SE" dirty="0" err="1"/>
              <a:t>accuracy</a:t>
            </a:r>
            <a:r>
              <a:rPr lang="sv-SE" dirty="0"/>
              <a:t> in </a:t>
            </a:r>
            <a:r>
              <a:rPr lang="sv-SE" dirty="0" err="1"/>
              <a:t>both</a:t>
            </a:r>
            <a:r>
              <a:rPr lang="sv-SE" dirty="0"/>
              <a:t> </a:t>
            </a:r>
            <a:r>
              <a:rPr lang="sv-SE" dirty="0" err="1"/>
              <a:t>languages</a:t>
            </a:r>
            <a:endParaRPr lang="sv-SE" dirty="0"/>
          </a:p>
          <a:p>
            <a:r>
              <a:rPr lang="sv-SE" dirty="0" err="1"/>
              <a:t>Testing</a:t>
            </a:r>
            <a:r>
              <a:rPr lang="sv-SE" dirty="0"/>
              <a:t> the </a:t>
            </a:r>
            <a:r>
              <a:rPr lang="sv-SE" dirty="0" err="1"/>
              <a:t>fluency</a:t>
            </a:r>
            <a:r>
              <a:rPr lang="sv-SE" dirty="0"/>
              <a:t> in the </a:t>
            </a:r>
            <a:r>
              <a:rPr lang="sv-SE" dirty="0" err="1"/>
              <a:t>target</a:t>
            </a:r>
            <a:r>
              <a:rPr lang="sv-SE" dirty="0"/>
              <a:t> </a:t>
            </a:r>
            <a:r>
              <a:rPr lang="sv-SE" dirty="0" err="1"/>
              <a:t>language</a:t>
            </a:r>
            <a:endParaRPr lang="sv-SE" dirty="0"/>
          </a:p>
          <a:p>
            <a:r>
              <a:rPr lang="sv-SE" dirty="0" err="1"/>
              <a:t>Procedure</a:t>
            </a:r>
            <a:r>
              <a:rPr lang="sv-SE" dirty="0"/>
              <a:t> and </a:t>
            </a:r>
            <a:r>
              <a:rPr lang="sv-SE" dirty="0" err="1"/>
              <a:t>exploration</a:t>
            </a:r>
            <a:endParaRPr lang="sv-SE" dirty="0"/>
          </a:p>
          <a:p>
            <a:r>
              <a:rPr lang="sv-SE" dirty="0"/>
              <a:t>Culture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7055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Different forms of role-play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Discussions after given roles</a:t>
            </a:r>
          </a:p>
          <a:p>
            <a:r>
              <a:rPr lang="en-US" dirty="0"/>
              <a:t>Debates (between two groups)</a:t>
            </a:r>
          </a:p>
          <a:p>
            <a:r>
              <a:rPr lang="en-US" dirty="0"/>
              <a:t>Open conversation (a student and an actor)</a:t>
            </a:r>
          </a:p>
          <a:p>
            <a:r>
              <a:rPr lang="en-US" dirty="0"/>
              <a:t>Simulation of situations</a:t>
            </a:r>
          </a:p>
          <a:p>
            <a:r>
              <a:rPr lang="en-US" dirty="0"/>
              <a:t>Observe and report (via radio)</a:t>
            </a:r>
          </a:p>
          <a:p>
            <a:r>
              <a:rPr lang="sv-SE" dirty="0" err="1"/>
              <a:t>Language</a:t>
            </a:r>
            <a:r>
              <a:rPr lang="sv-SE" dirty="0"/>
              <a:t> and </a:t>
            </a:r>
            <a:r>
              <a:rPr lang="sv-SE" dirty="0" err="1"/>
              <a:t>culture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1665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Evaluation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 err="1"/>
              <a:t>Feed</a:t>
            </a:r>
            <a:r>
              <a:rPr lang="sv-SE" dirty="0"/>
              <a:t>-back</a:t>
            </a:r>
          </a:p>
          <a:p>
            <a:r>
              <a:rPr lang="sv-SE" dirty="0"/>
              <a:t>Recording</a:t>
            </a:r>
          </a:p>
          <a:p>
            <a:r>
              <a:rPr lang="sv-SE" dirty="0" err="1"/>
              <a:t>Doing</a:t>
            </a:r>
            <a:r>
              <a:rPr lang="sv-SE" dirty="0"/>
              <a:t> the script </a:t>
            </a:r>
            <a:r>
              <a:rPr lang="sv-SE" dirty="0" err="1"/>
              <a:t>again</a:t>
            </a:r>
            <a:r>
              <a:rPr lang="sv-SE" dirty="0"/>
              <a:t>  in the </a:t>
            </a:r>
            <a:r>
              <a:rPr lang="sv-SE" dirty="0" err="1"/>
              <a:t>language</a:t>
            </a:r>
            <a:r>
              <a:rPr lang="sv-SE" dirty="0"/>
              <a:t> </a:t>
            </a:r>
            <a:r>
              <a:rPr lang="sv-SE" dirty="0" err="1"/>
              <a:t>lab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714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10694</TotalTime>
  <Words>648</Words>
  <Application>Microsoft Office PowerPoint</Application>
  <PresentationFormat>Bildspel på skärmen (4:3)</PresentationFormat>
  <Paragraphs>129</Paragraphs>
  <Slides>13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新細明體</vt:lpstr>
      <vt:lpstr>Arial</vt:lpstr>
      <vt:lpstr>Calibri</vt:lpstr>
      <vt:lpstr>Office-tema</vt:lpstr>
      <vt:lpstr>Role-play as a motivating factor</vt:lpstr>
      <vt:lpstr>Swedish Armed Forces Language School</vt:lpstr>
      <vt:lpstr>Teaching methods</vt:lpstr>
      <vt:lpstr>From 2006</vt:lpstr>
      <vt:lpstr>Why role-play?</vt:lpstr>
      <vt:lpstr>Active Method = New Method?</vt:lpstr>
      <vt:lpstr>Role-play </vt:lpstr>
      <vt:lpstr>Different forms of role-play</vt:lpstr>
      <vt:lpstr>Evaluation</vt:lpstr>
      <vt:lpstr>Limitations</vt:lpstr>
      <vt:lpstr>Motivation-student perspective</vt:lpstr>
      <vt:lpstr>Motivation teacher perspective</vt:lpstr>
      <vt:lpstr>Bibliography</vt:lpstr>
    </vt:vector>
  </TitlesOfParts>
  <Company>Försvarsmakten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Role-play as a motivating factor</dc:title>
  <dc:creator>Lahdo, Ablahad</dc:creator>
  <cp:lastModifiedBy>jérome-frédéric josserand</cp:lastModifiedBy>
  <cp:revision>56</cp:revision>
  <cp:lastPrinted>2018-10-12T12:04:25Z</cp:lastPrinted>
  <dcterms:created xsi:type="dcterms:W3CDTF">2018-10-01T10:34:58Z</dcterms:created>
  <dcterms:modified xsi:type="dcterms:W3CDTF">2018-10-15T07:11:19Z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59ee3ae4-f2bf-4fc6-b448-b6235d8c0430</vt:lpwstr>
  </property>
  <property fmtid="{D5CDD505-2E9C-101B-9397-08002B2CF9AE}" pid="3" name="FörsvarsmaktenKlassificering">
    <vt:lpwstr>ES</vt:lpwstr>
  </property>
  <property fmtid="{D5CDD505-2E9C-101B-9397-08002B2CF9AE}" pid="4" name="FörsvarsmaktenSEKRETESSKLASSIFICERAD">
    <vt:lpwstr/>
  </property>
  <property fmtid="{D5CDD505-2E9C-101B-9397-08002B2CF9AE}" pid="5" name="Klassificering">
    <vt:lpwstr>ES</vt:lpwstr>
  </property>
</Properties>
</file>