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598" r:id="rId3"/>
    <p:sldId id="283" r:id="rId4"/>
    <p:sldId id="603" r:id="rId5"/>
    <p:sldId id="604" r:id="rId6"/>
    <p:sldId id="605" r:id="rId7"/>
    <p:sldId id="606" r:id="rId8"/>
    <p:sldId id="580" r:id="rId9"/>
    <p:sldId id="587" r:id="rId10"/>
    <p:sldId id="586" r:id="rId11"/>
    <p:sldId id="567" r:id="rId12"/>
    <p:sldId id="568" r:id="rId13"/>
    <p:sldId id="569" r:id="rId14"/>
    <p:sldId id="570" r:id="rId15"/>
    <p:sldId id="571" r:id="rId16"/>
    <p:sldId id="572" r:id="rId17"/>
    <p:sldId id="573" r:id="rId18"/>
    <p:sldId id="281" r:id="rId19"/>
    <p:sldId id="614" r:id="rId20"/>
    <p:sldId id="595" r:id="rId21"/>
    <p:sldId id="575" r:id="rId22"/>
    <p:sldId id="593" r:id="rId23"/>
    <p:sldId id="594" r:id="rId24"/>
    <p:sldId id="543" r:id="rId25"/>
    <p:sldId id="581" r:id="rId26"/>
    <p:sldId id="268" r:id="rId27"/>
    <p:sldId id="505" r:id="rId28"/>
    <p:sldId id="279" r:id="rId29"/>
    <p:sldId id="608" r:id="rId30"/>
    <p:sldId id="609" r:id="rId31"/>
    <p:sldId id="536" r:id="rId32"/>
    <p:sldId id="597" r:id="rId33"/>
    <p:sldId id="612" r:id="rId34"/>
    <p:sldId id="610" r:id="rId35"/>
    <p:sldId id="611" r:id="rId36"/>
    <p:sldId id="613" r:id="rId37"/>
    <p:sldId id="621" r:id="rId38"/>
    <p:sldId id="607" r:id="rId39"/>
    <p:sldId id="577" r:id="rId40"/>
    <p:sldId id="596" r:id="rId41"/>
    <p:sldId id="588" r:id="rId42"/>
    <p:sldId id="618" r:id="rId43"/>
    <p:sldId id="600" r:id="rId44"/>
    <p:sldId id="256" r:id="rId45"/>
    <p:sldId id="578" r:id="rId46"/>
    <p:sldId id="258" r:id="rId47"/>
    <p:sldId id="619" r:id="rId48"/>
    <p:sldId id="591" r:id="rId49"/>
    <p:sldId id="620" r:id="rId50"/>
    <p:sldId id="6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0399" autoAdjust="0"/>
  </p:normalViewPr>
  <p:slideViewPr>
    <p:cSldViewPr snapToGrid="0">
      <p:cViewPr varScale="1">
        <p:scale>
          <a:sx n="44" d="100"/>
          <a:sy n="44" d="100"/>
        </p:scale>
        <p:origin x="15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a Horvat" userId="9e38286f33907ddf" providerId="LiveId" clId="{BDAE94A7-A6DC-49C7-91A2-274830FDE854}"/>
    <pc:docChg chg="custSel modSld">
      <pc:chgData name="Suzana Horvat" userId="9e38286f33907ddf" providerId="LiveId" clId="{BDAE94A7-A6DC-49C7-91A2-274830FDE854}" dt="2023-11-15T20:33:24.299" v="51" actId="20577"/>
      <pc:docMkLst>
        <pc:docMk/>
      </pc:docMkLst>
      <pc:sldChg chg="modNotesTx">
        <pc:chgData name="Suzana Horvat" userId="9e38286f33907ddf" providerId="LiveId" clId="{BDAE94A7-A6DC-49C7-91A2-274830FDE854}" dt="2023-11-15T20:30:35.220" v="31" actId="20577"/>
        <pc:sldMkLst>
          <pc:docMk/>
          <pc:sldMk cId="726749266" sldId="505"/>
        </pc:sldMkLst>
      </pc:sldChg>
      <pc:sldChg chg="modSp mod modNotesTx">
        <pc:chgData name="Suzana Horvat" userId="9e38286f33907ddf" providerId="LiveId" clId="{BDAE94A7-A6DC-49C7-91A2-274830FDE854}" dt="2023-11-15T20:29:17.101" v="29" actId="1035"/>
        <pc:sldMkLst>
          <pc:docMk/>
          <pc:sldMk cId="1902673934" sldId="571"/>
        </pc:sldMkLst>
        <pc:picChg chg="mod">
          <ac:chgData name="Suzana Horvat" userId="9e38286f33907ddf" providerId="LiveId" clId="{BDAE94A7-A6DC-49C7-91A2-274830FDE854}" dt="2023-11-15T20:29:17.101" v="29" actId="1035"/>
          <ac:picMkLst>
            <pc:docMk/>
            <pc:sldMk cId="1902673934" sldId="571"/>
            <ac:picMk id="21" creationId="{3EE04316-BB87-BCD2-9153-8037312CC55E}"/>
          </ac:picMkLst>
        </pc:picChg>
      </pc:sldChg>
      <pc:sldChg chg="modNotesTx">
        <pc:chgData name="Suzana Horvat" userId="9e38286f33907ddf" providerId="LiveId" clId="{BDAE94A7-A6DC-49C7-91A2-274830FDE854}" dt="2023-11-15T20:33:24.299" v="51" actId="20577"/>
        <pc:sldMkLst>
          <pc:docMk/>
          <pc:sldMk cId="2170500367" sldId="591"/>
        </pc:sldMkLst>
      </pc:sldChg>
      <pc:sldChg chg="modNotesTx">
        <pc:chgData name="Suzana Horvat" userId="9e38286f33907ddf" providerId="LiveId" clId="{BDAE94A7-A6DC-49C7-91A2-274830FDE854}" dt="2023-11-15T20:31:03.404" v="33" actId="20577"/>
        <pc:sldMkLst>
          <pc:docMk/>
          <pc:sldMk cId="3018814643" sldId="608"/>
        </pc:sldMkLst>
      </pc:sldChg>
      <pc:sldChg chg="modNotesTx">
        <pc:chgData name="Suzana Horvat" userId="9e38286f33907ddf" providerId="LiveId" clId="{BDAE94A7-A6DC-49C7-91A2-274830FDE854}" dt="2023-11-15T20:31:12.929" v="34" actId="20577"/>
        <pc:sldMkLst>
          <pc:docMk/>
          <pc:sldMk cId="252134734" sldId="609"/>
        </pc:sldMkLst>
      </pc:sldChg>
      <pc:sldChg chg="modNotesTx">
        <pc:chgData name="Suzana Horvat" userId="9e38286f33907ddf" providerId="LiveId" clId="{BDAE94A7-A6DC-49C7-91A2-274830FDE854}" dt="2023-11-15T20:32:22.264" v="47" actId="20577"/>
        <pc:sldMkLst>
          <pc:docMk/>
          <pc:sldMk cId="218191452" sldId="618"/>
        </pc:sldMkLst>
      </pc:sldChg>
      <pc:sldChg chg="modNotesTx">
        <pc:chgData name="Suzana Horvat" userId="9e38286f33907ddf" providerId="LiveId" clId="{BDAE94A7-A6DC-49C7-91A2-274830FDE854}" dt="2023-11-15T20:32:43.669" v="48" actId="313"/>
        <pc:sldMkLst>
          <pc:docMk/>
          <pc:sldMk cId="3948294570" sldId="61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8.386"/>
    </inkml:context>
    <inkml:brush xml:id="br0">
      <inkml:brushProperty name="width" value="0.035" units="cm"/>
      <inkml:brushProperty name="height" value="0.035" units="cm"/>
    </inkml:brush>
  </inkml:definitions>
  <inkml:trace contextRef="#ctx0" brushRef="#br0">0 1 4312 0 0,'0'0'0'0'0,"57"46"-280"0"0,-54-46 144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9.464"/>
    </inkml:context>
    <inkml:brush xml:id="br0">
      <inkml:brushProperty name="width" value="0.035" units="cm"/>
      <inkml:brushProperty name="height" value="0.035" units="cm"/>
    </inkml:brush>
  </inkml:definitions>
  <inkml:trace contextRef="#ctx0" brushRef="#br0">1 1 96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053"/>
    </inkml:context>
    <inkml:brush xml:id="br0">
      <inkml:brushProperty name="width" value="0.035" units="cm"/>
      <inkml:brushProperty name="height" value="0.035" units="cm"/>
    </inkml:brush>
  </inkml:definitions>
  <inkml:trace contextRef="#ctx0" brushRef="#br0">0 1 96 0 0,'0'0'0'0'0,"64"0"0"0"0,-48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443"/>
    </inkml:context>
    <inkml:brush xml:id="br0">
      <inkml:brushProperty name="width" value="0.035" units="cm"/>
      <inkml:brushProperty name="height" value="0.035" units="cm"/>
    </inkml:brush>
  </inkml:definitions>
  <inkml:trace contextRef="#ctx0" brushRef="#br0">0 0 96 0 0,'0'0'0'0'0,"67"10"0"0"0,-47-10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830"/>
    </inkml:context>
    <inkml:brush xml:id="br0">
      <inkml:brushProperty name="width" value="0.035" units="cm"/>
      <inkml:brushProperty name="height" value="0.035" units="cm"/>
    </inkml:brush>
  </inkml:definitions>
  <inkml:trace contextRef="#ctx0" brushRef="#br0">0 1 96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1.210"/>
    </inkml:context>
    <inkml:brush xml:id="br0">
      <inkml:brushProperty name="width" value="0.035" units="cm"/>
      <inkml:brushProperty name="height" value="0.035" units="cm"/>
    </inkml:brush>
  </inkml:definitions>
  <inkml:trace contextRef="#ctx0" brushRef="#br0">0 0 96 0 0,'0'0'0'0'0,"30"50"0"0"0,-26-50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8.805"/>
    </inkml:context>
    <inkml:brush xml:id="br0">
      <inkml:brushProperty name="width" value="0.035" units="cm"/>
      <inkml:brushProperty name="height" value="0.035" units="cm"/>
    </inkml:brush>
  </inkml:definitions>
  <inkml:trace contextRef="#ctx0" brushRef="#br0">1 0 96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9.464"/>
    </inkml:context>
    <inkml:brush xml:id="br0">
      <inkml:brushProperty name="width" value="0.035" units="cm"/>
      <inkml:brushProperty name="height" value="0.035" units="cm"/>
    </inkml:brush>
  </inkml:definitions>
  <inkml:trace contextRef="#ctx0" brushRef="#br0">1 1 96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053"/>
    </inkml:context>
    <inkml:brush xml:id="br0">
      <inkml:brushProperty name="width" value="0.035" units="cm"/>
      <inkml:brushProperty name="height" value="0.035" units="cm"/>
    </inkml:brush>
  </inkml:definitions>
  <inkml:trace contextRef="#ctx0" brushRef="#br0">0 1 96 0 0,'0'0'0'0'0,"64"0"0"0"0,-48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443"/>
    </inkml:context>
    <inkml:brush xml:id="br0">
      <inkml:brushProperty name="width" value="0.035" units="cm"/>
      <inkml:brushProperty name="height" value="0.035" units="cm"/>
    </inkml:brush>
  </inkml:definitions>
  <inkml:trace contextRef="#ctx0" brushRef="#br0">0 0 96 0 0,'0'0'0'0'0,"67"10"0"0"0,-47-10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0.830"/>
    </inkml:context>
    <inkml:brush xml:id="br0">
      <inkml:brushProperty name="width" value="0.035" units="cm"/>
      <inkml:brushProperty name="height" value="0.035" units="cm"/>
    </inkml:brush>
  </inkml:definitions>
  <inkml:trace contextRef="#ctx0" brushRef="#br0">0 1 96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51.210"/>
    </inkml:context>
    <inkml:brush xml:id="br0">
      <inkml:brushProperty name="width" value="0.035" units="cm"/>
      <inkml:brushProperty name="height" value="0.035" units="cm"/>
    </inkml:brush>
  </inkml:definitions>
  <inkml:trace contextRef="#ctx0" brushRef="#br0">0 0 96 0 0,'0'0'0'0'0,"30"50"0"0"0,-26-50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8.386"/>
    </inkml:context>
    <inkml:brush xml:id="br0">
      <inkml:brushProperty name="width" value="0.035" units="cm"/>
      <inkml:brushProperty name="height" value="0.035" units="cm"/>
    </inkml:brush>
  </inkml:definitions>
  <inkml:trace contextRef="#ctx0" brushRef="#br0">0 1 4312 0 0,'0'0'0'0'0,"57"46"-280"0"0,-54-46 144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2T23:59:48.805"/>
    </inkml:context>
    <inkml:brush xml:id="br0">
      <inkml:brushProperty name="width" value="0.035" units="cm"/>
      <inkml:brushProperty name="height" value="0.035" units="cm"/>
    </inkml:brush>
  </inkml:definitions>
  <inkml:trace contextRef="#ctx0" brushRef="#br0">1 0 96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25DF0-7C38-44B7-A072-E045335FEAB4}"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C0908-F1B1-4A0E-8C4A-CF9CEF61FDCC}" type="slidenum">
              <a:rPr lang="en-US" smtClean="0"/>
              <a:t>‹#›</a:t>
            </a:fld>
            <a:endParaRPr lang="en-US"/>
          </a:p>
        </p:txBody>
      </p:sp>
    </p:spTree>
    <p:extLst>
      <p:ext uri="{BB962C8B-B14F-4D97-AF65-F5344CB8AC3E}">
        <p14:creationId xmlns:p14="http://schemas.microsoft.com/office/powerpoint/2010/main" val="207809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presented on Now there are anchor items that have been developed by a very dedicated group of individuals, many of who are here, and Dr. Clifford and I would like to provide some recommendations of appropriate use of statistics with anchor items. </a:t>
            </a:r>
          </a:p>
        </p:txBody>
      </p:sp>
      <p:sp>
        <p:nvSpPr>
          <p:cNvPr id="4" name="Slide Number Placeholder 3"/>
          <p:cNvSpPr>
            <a:spLocks noGrp="1"/>
          </p:cNvSpPr>
          <p:nvPr>
            <p:ph type="sldNum" sz="quarter" idx="5"/>
          </p:nvPr>
        </p:nvSpPr>
        <p:spPr/>
        <p:txBody>
          <a:bodyPr/>
          <a:lstStyle/>
          <a:p>
            <a:fld id="{103C0908-F1B1-4A0E-8C4A-CF9CEF61FDCC}" type="slidenum">
              <a:rPr lang="en-US" smtClean="0"/>
              <a:t>1</a:t>
            </a:fld>
            <a:endParaRPr lang="en-US"/>
          </a:p>
        </p:txBody>
      </p:sp>
    </p:spTree>
    <p:extLst>
      <p:ext uri="{BB962C8B-B14F-4D97-AF65-F5344CB8AC3E}">
        <p14:creationId xmlns:p14="http://schemas.microsoft.com/office/powerpoint/2010/main" val="25242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groups mean that we can assume that the average ability of the two groups are equal. If the ability of the groups are equal, that means that any differences in test scores is due to the difficulty of the test and its items, not group ability. </a:t>
            </a:r>
          </a:p>
        </p:txBody>
      </p:sp>
      <p:sp>
        <p:nvSpPr>
          <p:cNvPr id="4" name="Slide Number Placeholder 3"/>
          <p:cNvSpPr>
            <a:spLocks noGrp="1"/>
          </p:cNvSpPr>
          <p:nvPr>
            <p:ph type="sldNum" sz="quarter" idx="5"/>
          </p:nvPr>
        </p:nvSpPr>
        <p:spPr/>
        <p:txBody>
          <a:bodyPr/>
          <a:lstStyle/>
          <a:p>
            <a:fld id="{103C0908-F1B1-4A0E-8C4A-CF9CEF61FDCC}" type="slidenum">
              <a:rPr lang="en-US" smtClean="0"/>
              <a:t>12</a:t>
            </a:fld>
            <a:endParaRPr lang="en-US"/>
          </a:p>
        </p:txBody>
      </p:sp>
    </p:spTree>
    <p:extLst>
      <p:ext uri="{BB962C8B-B14F-4D97-AF65-F5344CB8AC3E}">
        <p14:creationId xmlns:p14="http://schemas.microsoft.com/office/powerpoint/2010/main" val="132967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design is better if you have fewer test-takers, but suffers from the problem of test fatigue, or ordering effects. </a:t>
            </a:r>
          </a:p>
        </p:txBody>
      </p:sp>
      <p:sp>
        <p:nvSpPr>
          <p:cNvPr id="4" name="Slide Number Placeholder 3"/>
          <p:cNvSpPr>
            <a:spLocks noGrp="1"/>
          </p:cNvSpPr>
          <p:nvPr>
            <p:ph type="sldNum" sz="quarter" idx="5"/>
          </p:nvPr>
        </p:nvSpPr>
        <p:spPr/>
        <p:txBody>
          <a:bodyPr/>
          <a:lstStyle/>
          <a:p>
            <a:fld id="{103C0908-F1B1-4A0E-8C4A-CF9CEF61FDCC}" type="slidenum">
              <a:rPr lang="en-US" smtClean="0"/>
              <a:t>13</a:t>
            </a:fld>
            <a:endParaRPr lang="en-US"/>
          </a:p>
        </p:txBody>
      </p:sp>
    </p:spTree>
    <p:extLst>
      <p:ext uri="{BB962C8B-B14F-4D97-AF65-F5344CB8AC3E}">
        <p14:creationId xmlns:p14="http://schemas.microsoft.com/office/powerpoint/2010/main" val="298514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design accounts for testing effects, but again</a:t>
            </a:r>
            <a:r>
              <a:rPr lang="en-US"/>
              <a:t>, would req</a:t>
            </a:r>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14</a:t>
            </a:fld>
            <a:endParaRPr lang="en-US"/>
          </a:p>
        </p:txBody>
      </p:sp>
    </p:spTree>
    <p:extLst>
      <p:ext uri="{BB962C8B-B14F-4D97-AF65-F5344CB8AC3E}">
        <p14:creationId xmlns:p14="http://schemas.microsoft.com/office/powerpoint/2010/main" val="233993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instances, we can’t have random subgroups. We have </a:t>
            </a:r>
            <a:r>
              <a:rPr lang="hr-HR" dirty="0" err="1"/>
              <a:t>non-equivalent</a:t>
            </a:r>
            <a:r>
              <a:rPr lang="en-US" dirty="0"/>
              <a:t> group. This could be two different cohorts taking the same test in two different years, or two different classes. In such cases we can’t assume that the two groups are of equal ability. If we had two different forms from one group to another, we would not be able to tell if any difference in scores is due to the ability of the students or the difficulty of the test. Having a common set of items helps us to know if </a:t>
            </a:r>
            <a:r>
              <a:rPr lang="hr-HR" dirty="0" err="1"/>
              <a:t>differences</a:t>
            </a:r>
            <a:r>
              <a:rPr lang="en-US" dirty="0"/>
              <a:t> are due to one or the other (or some of both). </a:t>
            </a:r>
          </a:p>
        </p:txBody>
      </p:sp>
      <p:sp>
        <p:nvSpPr>
          <p:cNvPr id="4" name="Slide Number Placeholder 3"/>
          <p:cNvSpPr>
            <a:spLocks noGrp="1"/>
          </p:cNvSpPr>
          <p:nvPr>
            <p:ph type="sldNum" sz="quarter" idx="5"/>
          </p:nvPr>
        </p:nvSpPr>
        <p:spPr/>
        <p:txBody>
          <a:bodyPr/>
          <a:lstStyle/>
          <a:p>
            <a:fld id="{103C0908-F1B1-4A0E-8C4A-CF9CEF61FDCC}" type="slidenum">
              <a:rPr lang="en-US" smtClean="0"/>
              <a:t>15</a:t>
            </a:fld>
            <a:endParaRPr lang="en-US"/>
          </a:p>
        </p:txBody>
      </p:sp>
    </p:spTree>
    <p:extLst>
      <p:ext uri="{BB962C8B-B14F-4D97-AF65-F5344CB8AC3E}">
        <p14:creationId xmlns:p14="http://schemas.microsoft.com/office/powerpoint/2010/main" val="149232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major kinds of NEAT tests. On this slide the anchor items are embedded in the test and the anchor items are part of the students’ final scores. This design is good if you don’t want the students to know which are anchor items and which are part of the test form. But, it makes the test longer. </a:t>
            </a:r>
          </a:p>
        </p:txBody>
      </p:sp>
      <p:sp>
        <p:nvSpPr>
          <p:cNvPr id="4" name="Slide Number Placeholder 3"/>
          <p:cNvSpPr>
            <a:spLocks noGrp="1"/>
          </p:cNvSpPr>
          <p:nvPr>
            <p:ph type="sldNum" sz="quarter" idx="5"/>
          </p:nvPr>
        </p:nvSpPr>
        <p:spPr/>
        <p:txBody>
          <a:bodyPr/>
          <a:lstStyle/>
          <a:p>
            <a:fld id="{103C0908-F1B1-4A0E-8C4A-CF9CEF61FDCC}" type="slidenum">
              <a:rPr lang="en-US" smtClean="0"/>
              <a:t>16</a:t>
            </a:fld>
            <a:endParaRPr lang="en-US"/>
          </a:p>
        </p:txBody>
      </p:sp>
    </p:spTree>
    <p:extLst>
      <p:ext uri="{BB962C8B-B14F-4D97-AF65-F5344CB8AC3E}">
        <p14:creationId xmlns:p14="http://schemas.microsoft.com/office/powerpoint/2010/main" val="179395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design, the anchor items are external, and generally, the anchor item scores are not part of the student scores. However, if students discover that the anchor items are not scored, they may be less motivated to give it their best effort.</a:t>
            </a:r>
          </a:p>
        </p:txBody>
      </p:sp>
      <p:sp>
        <p:nvSpPr>
          <p:cNvPr id="4" name="Slide Number Placeholder 3"/>
          <p:cNvSpPr>
            <a:spLocks noGrp="1"/>
          </p:cNvSpPr>
          <p:nvPr>
            <p:ph type="sldNum" sz="quarter" idx="5"/>
          </p:nvPr>
        </p:nvSpPr>
        <p:spPr/>
        <p:txBody>
          <a:bodyPr/>
          <a:lstStyle/>
          <a:p>
            <a:fld id="{103C0908-F1B1-4A0E-8C4A-CF9CEF61FDCC}" type="slidenum">
              <a:rPr lang="en-US" smtClean="0"/>
              <a:t>17</a:t>
            </a:fld>
            <a:endParaRPr lang="en-US"/>
          </a:p>
        </p:txBody>
      </p:sp>
    </p:spTree>
    <p:extLst>
      <p:ext uri="{BB962C8B-B14F-4D97-AF65-F5344CB8AC3E}">
        <p14:creationId xmlns:p14="http://schemas.microsoft.com/office/powerpoint/2010/main" val="1409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a:t>
            </a:r>
          </a:p>
          <a:p>
            <a:pPr marL="228600" indent="-228600">
              <a:buAutoNum type="arabicPeriod"/>
            </a:pPr>
            <a:r>
              <a:rPr lang="en-US" dirty="0"/>
              <a:t>Purpose for aligning and equating tests</a:t>
            </a:r>
          </a:p>
          <a:p>
            <a:pPr marL="228600" indent="-228600">
              <a:buAutoNum type="arabicPeriod"/>
            </a:pPr>
            <a:r>
              <a:rPr lang="en-US" dirty="0"/>
              <a:t>Ensured that the tests are designed the same</a:t>
            </a:r>
          </a:p>
          <a:p>
            <a:pPr marL="228600" indent="-228600">
              <a:buAutoNum type="arabicPeriod"/>
            </a:pPr>
            <a:r>
              <a:rPr lang="en-US" dirty="0"/>
              <a:t>Have chosen an appropriate way to collect data</a:t>
            </a:r>
          </a:p>
          <a:p>
            <a:pPr marL="0" indent="0">
              <a:buNone/>
            </a:pPr>
            <a:r>
              <a:rPr lang="en-US" dirty="0"/>
              <a:t>We can discuss different equating methods. </a:t>
            </a:r>
          </a:p>
        </p:txBody>
      </p:sp>
      <p:sp>
        <p:nvSpPr>
          <p:cNvPr id="4" name="Slide Number Placeholder 3"/>
          <p:cNvSpPr>
            <a:spLocks noGrp="1"/>
          </p:cNvSpPr>
          <p:nvPr>
            <p:ph type="sldNum" sz="quarter" idx="5"/>
          </p:nvPr>
        </p:nvSpPr>
        <p:spPr/>
        <p:txBody>
          <a:bodyPr/>
          <a:lstStyle/>
          <a:p>
            <a:fld id="{103C0908-F1B1-4A0E-8C4A-CF9CEF61FDCC}" type="slidenum">
              <a:rPr lang="en-US" smtClean="0"/>
              <a:t>18</a:t>
            </a:fld>
            <a:endParaRPr lang="en-US"/>
          </a:p>
        </p:txBody>
      </p:sp>
    </p:spTree>
    <p:extLst>
      <p:ext uri="{BB962C8B-B14F-4D97-AF65-F5344CB8AC3E}">
        <p14:creationId xmlns:p14="http://schemas.microsoft.com/office/powerpoint/2010/main" val="43209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20</a:t>
            </a:fld>
            <a:endParaRPr lang="en-US"/>
          </a:p>
        </p:txBody>
      </p:sp>
    </p:spTree>
    <p:extLst>
      <p:ext uri="{BB962C8B-B14F-4D97-AF65-F5344CB8AC3E}">
        <p14:creationId xmlns:p14="http://schemas.microsoft.com/office/powerpoint/2010/main" val="234862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examples from this section on Classical equating are taken from this book. </a:t>
            </a:r>
          </a:p>
        </p:txBody>
      </p:sp>
      <p:sp>
        <p:nvSpPr>
          <p:cNvPr id="4" name="Slide Number Placeholder 3"/>
          <p:cNvSpPr>
            <a:spLocks noGrp="1"/>
          </p:cNvSpPr>
          <p:nvPr>
            <p:ph type="sldNum" sz="quarter" idx="5"/>
          </p:nvPr>
        </p:nvSpPr>
        <p:spPr/>
        <p:txBody>
          <a:bodyPr/>
          <a:lstStyle/>
          <a:p>
            <a:fld id="{103C0908-F1B1-4A0E-8C4A-CF9CEF61FDCC}" type="slidenum">
              <a:rPr lang="en-US" smtClean="0"/>
              <a:t>21</a:t>
            </a:fld>
            <a:endParaRPr lang="en-US"/>
          </a:p>
        </p:txBody>
      </p:sp>
    </p:spTree>
    <p:extLst>
      <p:ext uri="{BB962C8B-B14F-4D97-AF65-F5344CB8AC3E}">
        <p14:creationId xmlns:p14="http://schemas.microsoft.com/office/powerpoint/2010/main" val="36252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way to equate total test scores is using mean equating. We can see that group 1, on average, scored lower on the common items. We can use this information to equate the average score on the test. In this case, there is a difference of 5 points, which we can apply to any individual scores. This constant change of 5 points would apply to any score. </a:t>
            </a:r>
          </a:p>
        </p:txBody>
      </p:sp>
      <p:sp>
        <p:nvSpPr>
          <p:cNvPr id="4" name="Slide Number Placeholder 3"/>
          <p:cNvSpPr>
            <a:spLocks noGrp="1"/>
          </p:cNvSpPr>
          <p:nvPr>
            <p:ph type="sldNum" sz="quarter" idx="5"/>
          </p:nvPr>
        </p:nvSpPr>
        <p:spPr/>
        <p:txBody>
          <a:bodyPr/>
          <a:lstStyle/>
          <a:p>
            <a:fld id="{103C0908-F1B1-4A0E-8C4A-CF9CEF61FDCC}" type="slidenum">
              <a:rPr lang="en-US" smtClean="0"/>
              <a:t>22</a:t>
            </a:fld>
            <a:endParaRPr lang="en-US"/>
          </a:p>
        </p:txBody>
      </p:sp>
    </p:spTree>
    <p:extLst>
      <p:ext uri="{BB962C8B-B14F-4D97-AF65-F5344CB8AC3E}">
        <p14:creationId xmlns:p14="http://schemas.microsoft.com/office/powerpoint/2010/main" val="370837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Before we even look at statistics, we need to ensure that different forms of a test are developed according to the same standards. The different aspects of the Theory, Development and Scoring need to be in alignment for a test function properly. </a:t>
            </a:r>
          </a:p>
        </p:txBody>
      </p:sp>
      <p:sp>
        <p:nvSpPr>
          <p:cNvPr id="4" name="Slide Number Placeholder 3"/>
          <p:cNvSpPr>
            <a:spLocks noGrp="1"/>
          </p:cNvSpPr>
          <p:nvPr>
            <p:ph type="sldNum" sz="quarter" idx="5"/>
          </p:nvPr>
        </p:nvSpPr>
        <p:spPr/>
        <p:txBody>
          <a:bodyPr/>
          <a:lstStyle/>
          <a:p>
            <a:fld id="{103C0908-F1B1-4A0E-8C4A-CF9CEF61FDCC}" type="slidenum">
              <a:rPr lang="en-US" smtClean="0"/>
              <a:t>3</a:t>
            </a:fld>
            <a:endParaRPr lang="en-US"/>
          </a:p>
        </p:txBody>
      </p:sp>
    </p:spTree>
    <p:extLst>
      <p:ext uri="{BB962C8B-B14F-4D97-AF65-F5344CB8AC3E}">
        <p14:creationId xmlns:p14="http://schemas.microsoft.com/office/powerpoint/2010/main" val="301827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equating uses not only the means, but also the score distribution (standard deviation). Requires more data. </a:t>
            </a:r>
          </a:p>
        </p:txBody>
      </p:sp>
      <p:sp>
        <p:nvSpPr>
          <p:cNvPr id="4" name="Slide Number Placeholder 3"/>
          <p:cNvSpPr>
            <a:spLocks noGrp="1"/>
          </p:cNvSpPr>
          <p:nvPr>
            <p:ph type="sldNum" sz="quarter" idx="5"/>
          </p:nvPr>
        </p:nvSpPr>
        <p:spPr/>
        <p:txBody>
          <a:bodyPr/>
          <a:lstStyle/>
          <a:p>
            <a:fld id="{103C0908-F1B1-4A0E-8C4A-CF9CEF61FDCC}" type="slidenum">
              <a:rPr lang="en-US" smtClean="0"/>
              <a:t>23</a:t>
            </a:fld>
            <a:endParaRPr lang="en-US"/>
          </a:p>
        </p:txBody>
      </p:sp>
    </p:spTree>
    <p:extLst>
      <p:ext uri="{BB962C8B-B14F-4D97-AF65-F5344CB8AC3E}">
        <p14:creationId xmlns:p14="http://schemas.microsoft.com/office/powerpoint/2010/main" val="114305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Equipercentile</a:t>
            </a:r>
            <a:r>
              <a:rPr lang="en-US" dirty="0"/>
              <a:t> requires quite a bit of data across the score range, because for each percentile range, you need scores from both tests. </a:t>
            </a:r>
          </a:p>
        </p:txBody>
      </p:sp>
      <p:sp>
        <p:nvSpPr>
          <p:cNvPr id="4" name="Slide Number Placeholder 3"/>
          <p:cNvSpPr>
            <a:spLocks noGrp="1"/>
          </p:cNvSpPr>
          <p:nvPr>
            <p:ph type="sldNum" sz="quarter" idx="5"/>
          </p:nvPr>
        </p:nvSpPr>
        <p:spPr/>
        <p:txBody>
          <a:bodyPr/>
          <a:lstStyle/>
          <a:p>
            <a:fld id="{103C0908-F1B1-4A0E-8C4A-CF9CEF61FDCC}" type="slidenum">
              <a:rPr lang="en-US" smtClean="0"/>
              <a:t>24</a:t>
            </a:fld>
            <a:endParaRPr lang="en-US"/>
          </a:p>
        </p:txBody>
      </p:sp>
    </p:spTree>
    <p:extLst>
      <p:ext uri="{BB962C8B-B14F-4D97-AF65-F5344CB8AC3E}">
        <p14:creationId xmlns:p14="http://schemas.microsoft.com/office/powerpoint/2010/main" val="47778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recommend these equating methods for Criterion-referenced tests. They are appropriate for Norm-referenced. </a:t>
            </a:r>
          </a:p>
        </p:txBody>
      </p:sp>
      <p:sp>
        <p:nvSpPr>
          <p:cNvPr id="4" name="Slide Number Placeholder 3"/>
          <p:cNvSpPr>
            <a:spLocks noGrp="1"/>
          </p:cNvSpPr>
          <p:nvPr>
            <p:ph type="sldNum" sz="quarter" idx="5"/>
          </p:nvPr>
        </p:nvSpPr>
        <p:spPr/>
        <p:txBody>
          <a:bodyPr/>
          <a:lstStyle/>
          <a:p>
            <a:fld id="{103C0908-F1B1-4A0E-8C4A-CF9CEF61FDCC}" type="slidenum">
              <a:rPr lang="en-US" smtClean="0"/>
              <a:t>25</a:t>
            </a:fld>
            <a:endParaRPr lang="en-US"/>
          </a:p>
        </p:txBody>
      </p:sp>
    </p:spTree>
    <p:extLst>
      <p:ext uri="{BB962C8B-B14F-4D97-AF65-F5344CB8AC3E}">
        <p14:creationId xmlns:p14="http://schemas.microsoft.com/office/powerpoint/2010/main" val="406409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more than 100 examinees, you may consider certain models of IRT. I use Rasch, because you can get a lot of information from a relatively small sample size of 100 examinees. The more parameters you estimate, the more data you’ll need. </a:t>
            </a:r>
          </a:p>
        </p:txBody>
      </p:sp>
      <p:sp>
        <p:nvSpPr>
          <p:cNvPr id="4" name="Slide Number Placeholder 3"/>
          <p:cNvSpPr>
            <a:spLocks noGrp="1"/>
          </p:cNvSpPr>
          <p:nvPr>
            <p:ph type="sldNum" sz="quarter" idx="5"/>
          </p:nvPr>
        </p:nvSpPr>
        <p:spPr/>
        <p:txBody>
          <a:bodyPr/>
          <a:lstStyle/>
          <a:p>
            <a:fld id="{103C0908-F1B1-4A0E-8C4A-CF9CEF61FDCC}" type="slidenum">
              <a:rPr lang="en-US" smtClean="0"/>
              <a:t>26</a:t>
            </a:fld>
            <a:endParaRPr lang="en-US"/>
          </a:p>
        </p:txBody>
      </p:sp>
    </p:spTree>
    <p:extLst>
      <p:ext uri="{BB962C8B-B14F-4D97-AF65-F5344CB8AC3E}">
        <p14:creationId xmlns:p14="http://schemas.microsoft.com/office/powerpoint/2010/main" val="280444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Rasch models take categorical data, and put them on an equal interval scale. For example, we can categorize the size of these animals, but putting them on a scale for weight shows just how similar and different they are. </a:t>
            </a:r>
          </a:p>
          <a:p>
            <a:r>
              <a:rPr lang="en-US" dirty="0"/>
              <a:t>In </a:t>
            </a:r>
            <a:r>
              <a:rPr lang="hr-HR" dirty="0"/>
              <a:t>R</a:t>
            </a:r>
            <a:r>
              <a:rPr lang="en-US" dirty="0" err="1"/>
              <a:t>asch</a:t>
            </a:r>
            <a:r>
              <a:rPr lang="en-US" dirty="0"/>
              <a:t>, we assume that we are measuring a single trait, in this case, weight. We could measure different traits, but only one at a time, Height, temperament, etc. </a:t>
            </a:r>
          </a:p>
        </p:txBody>
      </p:sp>
      <p:sp>
        <p:nvSpPr>
          <p:cNvPr id="4" name="Slide Number Placeholder 3"/>
          <p:cNvSpPr>
            <a:spLocks noGrp="1"/>
          </p:cNvSpPr>
          <p:nvPr>
            <p:ph type="sldNum" sz="quarter" idx="5"/>
          </p:nvPr>
        </p:nvSpPr>
        <p:spPr/>
        <p:txBody>
          <a:bodyPr/>
          <a:lstStyle/>
          <a:p>
            <a:fld id="{103C0908-F1B1-4A0E-8C4A-CF9CEF61FDCC}" type="slidenum">
              <a:rPr lang="en-US" smtClean="0"/>
              <a:t>27</a:t>
            </a:fld>
            <a:endParaRPr lang="en-US"/>
          </a:p>
        </p:txBody>
      </p:sp>
    </p:spTree>
    <p:extLst>
      <p:ext uri="{BB962C8B-B14F-4D97-AF65-F5344CB8AC3E}">
        <p14:creationId xmlns:p14="http://schemas.microsoft.com/office/powerpoint/2010/main" val="245268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wright map, also called and item-person map, or a variable map. </a:t>
            </a:r>
          </a:p>
          <a:p>
            <a:r>
              <a:rPr lang="en-US" dirty="0"/>
              <a:t>This places item difficulty on an equal interval scale using a measurement called logits. Logits don’t exist in the real world, but for our purposes, the higher an item is on the scale, the more difficult it is. The lower, the easier. </a:t>
            </a:r>
          </a:p>
          <a:p>
            <a:r>
              <a:rPr lang="en-US" dirty="0"/>
              <a:t>Person ability is on the left, with persons higher on the scale having more ability and persons lower on the scale having less. </a:t>
            </a:r>
          </a:p>
          <a:p>
            <a:r>
              <a:rPr lang="en-US" dirty="0"/>
              <a:t>Do not confuse Logits with STANAG Levels </a:t>
            </a:r>
          </a:p>
          <a:p>
            <a:r>
              <a:rPr lang="en-US" dirty="0"/>
              <a:t>Our precision of Measurement is highest when there is an alignment between Person ability and Item difficulty. Because Items 3 through 9 are clustered together, we have most precise measurement of persons 4 through 9. Persons 1 and 10 have the least precision, because there are few to no items at their level. </a:t>
            </a:r>
          </a:p>
        </p:txBody>
      </p:sp>
      <p:sp>
        <p:nvSpPr>
          <p:cNvPr id="4" name="Slide Number Placeholder 3"/>
          <p:cNvSpPr>
            <a:spLocks noGrp="1"/>
          </p:cNvSpPr>
          <p:nvPr>
            <p:ph type="sldNum" sz="quarter" idx="5"/>
          </p:nvPr>
        </p:nvSpPr>
        <p:spPr/>
        <p:txBody>
          <a:bodyPr/>
          <a:lstStyle/>
          <a:p>
            <a:fld id="{CB333F1B-4802-EA4A-9BC7-88EF46784FE2}" type="slidenum">
              <a:rPr lang="en-US" smtClean="0"/>
              <a:t>28</a:t>
            </a:fld>
            <a:endParaRPr lang="en-US"/>
          </a:p>
        </p:txBody>
      </p:sp>
    </p:spTree>
    <p:extLst>
      <p:ext uri="{BB962C8B-B14F-4D97-AF65-F5344CB8AC3E}">
        <p14:creationId xmlns:p14="http://schemas.microsoft.com/office/powerpoint/2010/main" val="378591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IRT is generally for norm-referenced tests, we can use aspects of it for Criterion referenced tests. In this case, we want items targeted at levels to cluster together with no overlap</a:t>
            </a:r>
            <a:r>
              <a:rPr lang="hr-HR" dirty="0"/>
              <a:t>.</a:t>
            </a:r>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29</a:t>
            </a:fld>
            <a:endParaRPr lang="en-US"/>
          </a:p>
        </p:txBody>
      </p:sp>
    </p:spTree>
    <p:extLst>
      <p:ext uri="{BB962C8B-B14F-4D97-AF65-F5344CB8AC3E}">
        <p14:creationId xmlns:p14="http://schemas.microsoft.com/office/powerpoint/2010/main" val="2469282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our tests often look. Could be improved</a:t>
            </a:r>
            <a:r>
              <a:rPr lang="hr-HR" dirty="0"/>
              <a:t>.</a:t>
            </a:r>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30</a:t>
            </a:fld>
            <a:endParaRPr lang="en-US"/>
          </a:p>
        </p:txBody>
      </p:sp>
    </p:spTree>
    <p:extLst>
      <p:ext uri="{BB962C8B-B14F-4D97-AF65-F5344CB8AC3E}">
        <p14:creationId xmlns:p14="http://schemas.microsoft.com/office/powerpoint/2010/main" val="279914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equating methods, but we’ll focus on the two most common. </a:t>
            </a:r>
          </a:p>
        </p:txBody>
      </p:sp>
      <p:sp>
        <p:nvSpPr>
          <p:cNvPr id="4" name="Slide Number Placeholder 3"/>
          <p:cNvSpPr>
            <a:spLocks noGrp="1"/>
          </p:cNvSpPr>
          <p:nvPr>
            <p:ph type="sldNum" sz="quarter" idx="5"/>
          </p:nvPr>
        </p:nvSpPr>
        <p:spPr/>
        <p:txBody>
          <a:bodyPr/>
          <a:lstStyle/>
          <a:p>
            <a:fld id="{103C0908-F1B1-4A0E-8C4A-CF9CEF61FDCC}" type="slidenum">
              <a:rPr lang="en-US" smtClean="0"/>
              <a:t>31</a:t>
            </a:fld>
            <a:endParaRPr lang="en-US"/>
          </a:p>
        </p:txBody>
      </p:sp>
    </p:spTree>
    <p:extLst>
      <p:ext uri="{BB962C8B-B14F-4D97-AF65-F5344CB8AC3E}">
        <p14:creationId xmlns:p14="http://schemas.microsoft.com/office/powerpoint/2010/main" val="1424917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boxes represent anchor items, we would want them to cluster together and our test items form different forms to group around them. </a:t>
            </a:r>
          </a:p>
        </p:txBody>
      </p:sp>
      <p:sp>
        <p:nvSpPr>
          <p:cNvPr id="4" name="Slide Number Placeholder 3"/>
          <p:cNvSpPr>
            <a:spLocks noGrp="1"/>
          </p:cNvSpPr>
          <p:nvPr>
            <p:ph type="sldNum" sz="quarter" idx="5"/>
          </p:nvPr>
        </p:nvSpPr>
        <p:spPr/>
        <p:txBody>
          <a:bodyPr/>
          <a:lstStyle/>
          <a:p>
            <a:fld id="{103C0908-F1B1-4A0E-8C4A-CF9CEF61FDCC}" type="slidenum">
              <a:rPr lang="en-US" smtClean="0"/>
              <a:t>32</a:t>
            </a:fld>
            <a:endParaRPr lang="en-US"/>
          </a:p>
        </p:txBody>
      </p:sp>
    </p:spTree>
    <p:extLst>
      <p:ext uri="{BB962C8B-B14F-4D97-AF65-F5344CB8AC3E}">
        <p14:creationId xmlns:p14="http://schemas.microsoft.com/office/powerpoint/2010/main" val="22573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4</a:t>
            </a:fld>
            <a:endParaRPr lang="en-US"/>
          </a:p>
        </p:txBody>
      </p:sp>
    </p:spTree>
    <p:extLst>
      <p:ext uri="{BB962C8B-B14F-4D97-AF65-F5344CB8AC3E}">
        <p14:creationId xmlns:p14="http://schemas.microsoft.com/office/powerpoint/2010/main" val="675873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into level two as an example. </a:t>
            </a:r>
          </a:p>
        </p:txBody>
      </p:sp>
      <p:sp>
        <p:nvSpPr>
          <p:cNvPr id="4" name="Slide Number Placeholder 3"/>
          <p:cNvSpPr>
            <a:spLocks noGrp="1"/>
          </p:cNvSpPr>
          <p:nvPr>
            <p:ph type="sldNum" sz="quarter" idx="5"/>
          </p:nvPr>
        </p:nvSpPr>
        <p:spPr/>
        <p:txBody>
          <a:bodyPr/>
          <a:lstStyle/>
          <a:p>
            <a:fld id="{103C0908-F1B1-4A0E-8C4A-CF9CEF61FDCC}" type="slidenum">
              <a:rPr lang="en-US" smtClean="0"/>
              <a:t>33</a:t>
            </a:fld>
            <a:endParaRPr lang="en-US"/>
          </a:p>
        </p:txBody>
      </p:sp>
    </p:spTree>
    <p:extLst>
      <p:ext uri="{BB962C8B-B14F-4D97-AF65-F5344CB8AC3E}">
        <p14:creationId xmlns:p14="http://schemas.microsoft.com/office/powerpoint/2010/main" val="2619427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tow other examples of what we might find when comparing items on two tests with anchor items. </a:t>
            </a:r>
          </a:p>
        </p:txBody>
      </p:sp>
      <p:sp>
        <p:nvSpPr>
          <p:cNvPr id="4" name="Slide Number Placeholder 3"/>
          <p:cNvSpPr>
            <a:spLocks noGrp="1"/>
          </p:cNvSpPr>
          <p:nvPr>
            <p:ph type="sldNum" sz="quarter" idx="5"/>
          </p:nvPr>
        </p:nvSpPr>
        <p:spPr/>
        <p:txBody>
          <a:bodyPr/>
          <a:lstStyle/>
          <a:p>
            <a:fld id="{103C0908-F1B1-4A0E-8C4A-CF9CEF61FDCC}" type="slidenum">
              <a:rPr lang="en-US" smtClean="0"/>
              <a:t>36</a:t>
            </a:fld>
            <a:endParaRPr lang="en-US"/>
          </a:p>
        </p:txBody>
      </p:sp>
    </p:spTree>
    <p:extLst>
      <p:ext uri="{BB962C8B-B14F-4D97-AF65-F5344CB8AC3E}">
        <p14:creationId xmlns:p14="http://schemas.microsoft.com/office/powerpoint/2010/main" val="19075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38</a:t>
            </a:fld>
            <a:endParaRPr lang="en-US"/>
          </a:p>
        </p:txBody>
      </p:sp>
    </p:spTree>
    <p:extLst>
      <p:ext uri="{BB962C8B-B14F-4D97-AF65-F5344CB8AC3E}">
        <p14:creationId xmlns:p14="http://schemas.microsoft.com/office/powerpoint/2010/main" val="2536565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data set we introduced at the beginning for Classical Test Theory. </a:t>
            </a:r>
          </a:p>
          <a:p>
            <a:r>
              <a:rPr lang="en-US" dirty="0"/>
              <a:t>But we don’t know if these items are targeted at the one level, more than one level, or who the </a:t>
            </a:r>
            <a:r>
              <a:rPr lang="en-US" dirty="0" err="1"/>
              <a:t>testtakers</a:t>
            </a:r>
            <a:r>
              <a:rPr lang="en-US" dirty="0"/>
              <a:t> are. </a:t>
            </a:r>
          </a:p>
        </p:txBody>
      </p:sp>
      <p:sp>
        <p:nvSpPr>
          <p:cNvPr id="4" name="Slide Number Placeholder 3"/>
          <p:cNvSpPr>
            <a:spLocks noGrp="1"/>
          </p:cNvSpPr>
          <p:nvPr>
            <p:ph type="sldNum" sz="quarter" idx="5"/>
          </p:nvPr>
        </p:nvSpPr>
        <p:spPr/>
        <p:txBody>
          <a:bodyPr/>
          <a:lstStyle/>
          <a:p>
            <a:fld id="{103C0908-F1B1-4A0E-8C4A-CF9CEF61FDCC}" type="slidenum">
              <a:rPr lang="en-US" smtClean="0"/>
              <a:t>40</a:t>
            </a:fld>
            <a:endParaRPr lang="en-US"/>
          </a:p>
        </p:txBody>
      </p:sp>
    </p:spTree>
    <p:extLst>
      <p:ext uri="{BB962C8B-B14F-4D97-AF65-F5344CB8AC3E}">
        <p14:creationId xmlns:p14="http://schemas.microsoft.com/office/powerpoint/2010/main" val="5797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classical test theory, we use information about the targeted level of the items, and whatever information we have about the ability of the students. </a:t>
            </a:r>
          </a:p>
        </p:txBody>
      </p:sp>
      <p:sp>
        <p:nvSpPr>
          <p:cNvPr id="4" name="Slide Number Placeholder 3"/>
          <p:cNvSpPr>
            <a:spLocks noGrp="1"/>
          </p:cNvSpPr>
          <p:nvPr>
            <p:ph type="sldNum" sz="quarter" idx="5"/>
          </p:nvPr>
        </p:nvSpPr>
        <p:spPr/>
        <p:txBody>
          <a:bodyPr/>
          <a:lstStyle/>
          <a:p>
            <a:fld id="{103C0908-F1B1-4A0E-8C4A-CF9CEF61FDCC}" type="slidenum">
              <a:rPr lang="en-US" smtClean="0"/>
              <a:t>41</a:t>
            </a:fld>
            <a:endParaRPr lang="en-US"/>
          </a:p>
        </p:txBody>
      </p:sp>
    </p:spTree>
    <p:extLst>
      <p:ext uri="{BB962C8B-B14F-4D97-AF65-F5344CB8AC3E}">
        <p14:creationId xmlns:p14="http://schemas.microsoft.com/office/powerpoint/2010/main" val="310635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there are some </a:t>
            </a:r>
            <a:r>
              <a:rPr lang="hr-HR" dirty="0" err="1"/>
              <a:t>discrepancies</a:t>
            </a:r>
            <a:r>
              <a:rPr lang="en-US" dirty="0"/>
              <a:t> between the discrimination of the items when estimated using the Classical, norm-referenced stats (NR ID), and Neo-classical test theory (CR ID )</a:t>
            </a:r>
          </a:p>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42</a:t>
            </a:fld>
            <a:endParaRPr lang="en-US"/>
          </a:p>
        </p:txBody>
      </p:sp>
    </p:spTree>
    <p:extLst>
      <p:ext uri="{BB962C8B-B14F-4D97-AF65-F5344CB8AC3E}">
        <p14:creationId xmlns:p14="http://schemas.microsoft.com/office/powerpoint/2010/main" val="1605198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remove items first. After review, we found that item 12 actually aligns with all level 2 criteria, not level three. Instead of deleting it, we move it to become level 2 item</a:t>
            </a:r>
          </a:p>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47</a:t>
            </a:fld>
            <a:endParaRPr lang="en-US"/>
          </a:p>
        </p:txBody>
      </p:sp>
    </p:spTree>
    <p:extLst>
      <p:ext uri="{BB962C8B-B14F-4D97-AF65-F5344CB8AC3E}">
        <p14:creationId xmlns:p14="http://schemas.microsoft.com/office/powerpoint/2010/main" val="2567106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our items are functioning, we look to see if anyone needs to be reclassified as to their ability. </a:t>
            </a:r>
          </a:p>
          <a:p>
            <a:r>
              <a:rPr lang="hr-HR" dirty="0" err="1"/>
              <a:t>We</a:t>
            </a:r>
            <a:r>
              <a:rPr lang="en-US" dirty="0"/>
              <a:t> see that Person E is scoring above 72% on all levels and should be reclassified as a level 3. </a:t>
            </a:r>
          </a:p>
          <a:p>
            <a:r>
              <a:rPr lang="en-US" dirty="0"/>
              <a:t>We would then need to re-run the statistics. </a:t>
            </a:r>
          </a:p>
        </p:txBody>
      </p:sp>
      <p:sp>
        <p:nvSpPr>
          <p:cNvPr id="4" name="Slide Number Placeholder 3"/>
          <p:cNvSpPr>
            <a:spLocks noGrp="1"/>
          </p:cNvSpPr>
          <p:nvPr>
            <p:ph type="sldNum" sz="quarter" idx="5"/>
          </p:nvPr>
        </p:nvSpPr>
        <p:spPr/>
        <p:txBody>
          <a:bodyPr/>
          <a:lstStyle/>
          <a:p>
            <a:fld id="{103C0908-F1B1-4A0E-8C4A-CF9CEF61FDCC}" type="slidenum">
              <a:rPr lang="en-US" smtClean="0"/>
              <a:t>48</a:t>
            </a:fld>
            <a:endParaRPr lang="en-US"/>
          </a:p>
        </p:txBody>
      </p:sp>
    </p:spTree>
    <p:extLst>
      <p:ext uri="{BB962C8B-B14F-4D97-AF65-F5344CB8AC3E}">
        <p14:creationId xmlns:p14="http://schemas.microsoft.com/office/powerpoint/2010/main" val="186223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majority of the Framework focuses on the Test Development Model, page 9 and Annex A give a good summary. </a:t>
            </a:r>
          </a:p>
        </p:txBody>
      </p:sp>
      <p:sp>
        <p:nvSpPr>
          <p:cNvPr id="4" name="Slide Number Placeholder 3"/>
          <p:cNvSpPr>
            <a:spLocks noGrp="1"/>
          </p:cNvSpPr>
          <p:nvPr>
            <p:ph type="sldNum" sz="quarter" idx="5"/>
          </p:nvPr>
        </p:nvSpPr>
        <p:spPr/>
        <p:txBody>
          <a:bodyPr/>
          <a:lstStyle/>
          <a:p>
            <a:fld id="{103C0908-F1B1-4A0E-8C4A-CF9CEF61FDCC}" type="slidenum">
              <a:rPr lang="en-US" smtClean="0"/>
              <a:t>5</a:t>
            </a:fld>
            <a:endParaRPr lang="en-US"/>
          </a:p>
        </p:txBody>
      </p:sp>
    </p:spTree>
    <p:extLst>
      <p:ext uri="{BB962C8B-B14F-4D97-AF65-F5344CB8AC3E}">
        <p14:creationId xmlns:p14="http://schemas.microsoft.com/office/powerpoint/2010/main" val="57345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6</a:t>
            </a:fld>
            <a:endParaRPr lang="en-US"/>
          </a:p>
        </p:txBody>
      </p:sp>
    </p:spTree>
    <p:extLst>
      <p:ext uri="{BB962C8B-B14F-4D97-AF65-F5344CB8AC3E}">
        <p14:creationId xmlns:p14="http://schemas.microsoft.com/office/powerpoint/2010/main" val="19522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C0908-F1B1-4A0E-8C4A-CF9CEF61FDCC}" type="slidenum">
              <a:rPr lang="en-US" smtClean="0"/>
              <a:t>7</a:t>
            </a:fld>
            <a:endParaRPr lang="en-US"/>
          </a:p>
        </p:txBody>
      </p:sp>
    </p:spTree>
    <p:extLst>
      <p:ext uri="{BB962C8B-B14F-4D97-AF65-F5344CB8AC3E}">
        <p14:creationId xmlns:p14="http://schemas.microsoft.com/office/powerpoint/2010/main" val="281644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 of this passage uses ‘equate’ in two different senses. Most of the time, they are using the word ‘equate’ in place of what I would call alignment. Because the definition of equate is a statistical process, most of the time when the authors refer to equating in terms of design, definitions, evaluation, practical testing considerations, etc., I see that more as aligning tests. However, when they refer to equating as a statistical process, that aligns more with the traditional meaning. </a:t>
            </a:r>
          </a:p>
        </p:txBody>
      </p:sp>
      <p:sp>
        <p:nvSpPr>
          <p:cNvPr id="4" name="Slide Number Placeholder 3"/>
          <p:cNvSpPr>
            <a:spLocks noGrp="1"/>
          </p:cNvSpPr>
          <p:nvPr>
            <p:ph type="sldNum" sz="quarter" idx="5"/>
          </p:nvPr>
        </p:nvSpPr>
        <p:spPr/>
        <p:txBody>
          <a:bodyPr/>
          <a:lstStyle/>
          <a:p>
            <a:fld id="{103C0908-F1B1-4A0E-8C4A-CF9CEF61FDCC}" type="slidenum">
              <a:rPr lang="en-US" smtClean="0"/>
              <a:t>8</a:t>
            </a:fld>
            <a:endParaRPr lang="en-US"/>
          </a:p>
        </p:txBody>
      </p:sp>
    </p:spTree>
    <p:extLst>
      <p:ext uri="{BB962C8B-B14F-4D97-AF65-F5344CB8AC3E}">
        <p14:creationId xmlns:p14="http://schemas.microsoft.com/office/powerpoint/2010/main" val="271656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developing a test takes alignment of the three models, Aligning tests means thinking through the purpose, test design, data collection, and equating. Different purposes will lead to different decisions down the line. For example, aligning two tests given in two different years may require differences in data collection and equating methods than if you are developing a pre and posttest. </a:t>
            </a:r>
          </a:p>
        </p:txBody>
      </p:sp>
      <p:sp>
        <p:nvSpPr>
          <p:cNvPr id="4" name="Slide Number Placeholder 3"/>
          <p:cNvSpPr>
            <a:spLocks noGrp="1"/>
          </p:cNvSpPr>
          <p:nvPr>
            <p:ph type="sldNum" sz="quarter" idx="5"/>
          </p:nvPr>
        </p:nvSpPr>
        <p:spPr/>
        <p:txBody>
          <a:bodyPr/>
          <a:lstStyle/>
          <a:p>
            <a:fld id="{103C0908-F1B1-4A0E-8C4A-CF9CEF61FDCC}" type="slidenum">
              <a:rPr lang="en-US" smtClean="0"/>
              <a:t>10</a:t>
            </a:fld>
            <a:endParaRPr lang="en-US"/>
          </a:p>
        </p:txBody>
      </p:sp>
    </p:spTree>
    <p:extLst>
      <p:ext uri="{BB962C8B-B14F-4D97-AF65-F5344CB8AC3E}">
        <p14:creationId xmlns:p14="http://schemas.microsoft.com/office/powerpoint/2010/main" val="156810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have already defined the purpose and test design earlier in this presentation, we’ll move on to the data collection. </a:t>
            </a:r>
          </a:p>
          <a:p>
            <a:r>
              <a:rPr lang="en-US" dirty="0"/>
              <a:t>We’ll end up focusing on the NEAT design because that is the most common. </a:t>
            </a:r>
          </a:p>
        </p:txBody>
      </p:sp>
      <p:sp>
        <p:nvSpPr>
          <p:cNvPr id="4" name="Slide Number Placeholder 3"/>
          <p:cNvSpPr>
            <a:spLocks noGrp="1"/>
          </p:cNvSpPr>
          <p:nvPr>
            <p:ph type="sldNum" sz="quarter" idx="5"/>
          </p:nvPr>
        </p:nvSpPr>
        <p:spPr/>
        <p:txBody>
          <a:bodyPr/>
          <a:lstStyle/>
          <a:p>
            <a:fld id="{103C0908-F1B1-4A0E-8C4A-CF9CEF61FDCC}" type="slidenum">
              <a:rPr lang="en-US" smtClean="0"/>
              <a:t>11</a:t>
            </a:fld>
            <a:endParaRPr lang="en-US"/>
          </a:p>
        </p:txBody>
      </p:sp>
    </p:spTree>
    <p:extLst>
      <p:ext uri="{BB962C8B-B14F-4D97-AF65-F5344CB8AC3E}">
        <p14:creationId xmlns:p14="http://schemas.microsoft.com/office/powerpoint/2010/main" val="320616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53E9-668C-CDA7-0FC1-C07C9483CE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2F5F4-FC3E-5A94-E033-CD99A04E6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56A0D3-5044-D553-C802-56A5CC8A3471}"/>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A1689EFC-7A82-C05B-3D8F-5800282DE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BB2D5-1385-DA87-F00E-E6E7FA27CC57}"/>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30151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BAC4-1CB9-0889-2A70-8CA12F70A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27449-3D4F-EE0E-F2B9-28E652FFB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73806-E4A9-0ADC-6ADF-33D9298A5EEF}"/>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BD9CA4AD-8E9A-5E18-79FE-FDFD4FC67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CF2C1-87A4-B679-4729-0FD098DBBF18}"/>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203978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85B4B-F55F-468D-8E8C-D57846D57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82370-CD2B-E356-3A0E-4284C3DB2A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3FD72-8C32-69C5-C03B-C00F5139199E}"/>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863705DF-89E6-0132-919D-1CF6E4AA5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6B6C8-4713-0849-5BED-FAA42FBFF847}"/>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23519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F18E-4552-A2B5-8AA6-EED89A109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77AE9-4829-CA28-034D-1EAA7E29F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28096-B0A1-4F1E-F84B-42BCEF14D495}"/>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45DF5546-E529-70B0-F635-AB10BEAB2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61100-DBE4-E60A-9ECB-5D5D9DA7224C}"/>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165440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782C-7779-70DB-97C6-E54D81478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BB5ED-0CDA-4B93-2FDF-5D84BE330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0B665-C0AD-3A73-FED7-4E07AEEF69F9}"/>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FC83383D-63CF-68A1-4817-85187CEE9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4D524-8BC7-60F2-5CFB-9C7E6B59A392}"/>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394090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98FC-20EC-25F9-68F6-F93D2C6CA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7E100-4900-87F4-64D1-463802560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C0AE7-7F9A-8181-677A-47B181A1F0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D2C28-C70B-83FB-CE84-0626351AC4DA}"/>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6" name="Footer Placeholder 5">
            <a:extLst>
              <a:ext uri="{FF2B5EF4-FFF2-40B4-BE49-F238E27FC236}">
                <a16:creationId xmlns:a16="http://schemas.microsoft.com/office/drawing/2014/main" id="{83616710-4206-F32C-A321-08EF3F6F0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5962C-7575-EF16-74CA-6B2C36FE36A1}"/>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379387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34E2-416C-1862-C27A-F9FB8D6BA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AA185-EF59-EB54-EC01-4FA727E88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DE427-1D19-278B-8EC6-47BFDD597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384C8-9538-6BF8-2DCD-ECEE6BBDE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353ADF-AC48-0B9E-D66F-7D0BB86C08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D3BA6-90DF-2807-E24D-EB914E5120D2}"/>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8" name="Footer Placeholder 7">
            <a:extLst>
              <a:ext uri="{FF2B5EF4-FFF2-40B4-BE49-F238E27FC236}">
                <a16:creationId xmlns:a16="http://schemas.microsoft.com/office/drawing/2014/main" id="{F62BC8BD-75A1-2B21-2136-EC3759913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A5B83-2081-7FD0-F770-FA2D4BC7FE83}"/>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146600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B137-FB1F-862F-DDFF-AF446D8D95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C5A4C2-04BA-6C3F-1D5C-58C179E86BFE}"/>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4" name="Footer Placeholder 3">
            <a:extLst>
              <a:ext uri="{FF2B5EF4-FFF2-40B4-BE49-F238E27FC236}">
                <a16:creationId xmlns:a16="http://schemas.microsoft.com/office/drawing/2014/main" id="{887E46F6-00BA-AD36-E3E4-7A1519558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D0EFF-A79F-6746-6477-AE3B2D14781F}"/>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39439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97BB9-C941-442E-EE44-3EEDFC276535}"/>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3" name="Footer Placeholder 2">
            <a:extLst>
              <a:ext uri="{FF2B5EF4-FFF2-40B4-BE49-F238E27FC236}">
                <a16:creationId xmlns:a16="http://schemas.microsoft.com/office/drawing/2014/main" id="{9BF8D011-C050-6E44-94E7-D825D56A3E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3CCBD-AF33-D4C2-97A9-3C50D3F35FD5}"/>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13733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D5F5-A4EB-C3EF-D20F-8A94E4D48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282D8-83E7-A8F8-58B6-5FDC7E52A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86DE1-E938-E677-0FE1-EF9450AE8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56AFB-464D-8D01-7875-457E6B9EA977}"/>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6" name="Footer Placeholder 5">
            <a:extLst>
              <a:ext uri="{FF2B5EF4-FFF2-40B4-BE49-F238E27FC236}">
                <a16:creationId xmlns:a16="http://schemas.microsoft.com/office/drawing/2014/main" id="{78CCC2B7-BF56-7517-9906-3AD2022CA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2A1BB-A3F7-98B9-8DA0-8D28B78D1C2D}"/>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232718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A96A-7489-541F-1EE3-7FFBDAB1D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FC1BD-9577-6CC5-A16E-158AA1688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3B736-DE88-D35F-6FF1-89D63159B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46DCB-4107-2AE0-E9EB-3FB602141411}"/>
              </a:ext>
            </a:extLst>
          </p:cNvPr>
          <p:cNvSpPr>
            <a:spLocks noGrp="1"/>
          </p:cNvSpPr>
          <p:nvPr>
            <p:ph type="dt" sz="half" idx="10"/>
          </p:nvPr>
        </p:nvSpPr>
        <p:spPr/>
        <p:txBody>
          <a:bodyPr/>
          <a:lstStyle/>
          <a:p>
            <a:fld id="{DEEBA846-429A-DE43-B65B-F89BD68751CF}" type="datetimeFigureOut">
              <a:rPr lang="en-US" smtClean="0"/>
              <a:t>11/15/2023</a:t>
            </a:fld>
            <a:endParaRPr lang="en-US"/>
          </a:p>
        </p:txBody>
      </p:sp>
      <p:sp>
        <p:nvSpPr>
          <p:cNvPr id="6" name="Footer Placeholder 5">
            <a:extLst>
              <a:ext uri="{FF2B5EF4-FFF2-40B4-BE49-F238E27FC236}">
                <a16:creationId xmlns:a16="http://schemas.microsoft.com/office/drawing/2014/main" id="{CE5E5E9C-D8AC-F6CF-74CD-320D0A85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FD73B-5CC0-B4C8-9292-0E46BBC84AA9}"/>
              </a:ext>
            </a:extLst>
          </p:cNvPr>
          <p:cNvSpPr>
            <a:spLocks noGrp="1"/>
          </p:cNvSpPr>
          <p:nvPr>
            <p:ph type="sldNum" sz="quarter" idx="12"/>
          </p:nvPr>
        </p:nvSpPr>
        <p:spPr/>
        <p:txBody>
          <a:bodyPr/>
          <a:lstStyle/>
          <a:p>
            <a:fld id="{8C0AFDA5-BD34-C841-93EF-822C34404C14}" type="slidenum">
              <a:rPr lang="en-US" smtClean="0"/>
              <a:t>‹#›</a:t>
            </a:fld>
            <a:endParaRPr lang="en-US"/>
          </a:p>
        </p:txBody>
      </p:sp>
    </p:spTree>
    <p:extLst>
      <p:ext uri="{BB962C8B-B14F-4D97-AF65-F5344CB8AC3E}">
        <p14:creationId xmlns:p14="http://schemas.microsoft.com/office/powerpoint/2010/main" val="77694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406EF-0F5A-1FC4-FFCB-A3F7E12F8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400A34-2E2A-DA78-9E30-8E3D95F84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8FC72-6394-F541-149B-2F8BFA55A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A846-429A-DE43-B65B-F89BD68751CF}" type="datetimeFigureOut">
              <a:rPr lang="en-US" smtClean="0"/>
              <a:t>11/15/2023</a:t>
            </a:fld>
            <a:endParaRPr lang="en-US"/>
          </a:p>
        </p:txBody>
      </p:sp>
      <p:sp>
        <p:nvSpPr>
          <p:cNvPr id="5" name="Footer Placeholder 4">
            <a:extLst>
              <a:ext uri="{FF2B5EF4-FFF2-40B4-BE49-F238E27FC236}">
                <a16:creationId xmlns:a16="http://schemas.microsoft.com/office/drawing/2014/main" id="{DB16FFD2-2166-5C82-8791-7788F682E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25B4A-EAD7-BA68-1E7B-4919C2B5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AFDA5-BD34-C841-93EF-822C34404C14}" type="slidenum">
              <a:rPr lang="en-US" smtClean="0"/>
              <a:t>‹#›</a:t>
            </a:fld>
            <a:endParaRPr lang="en-US"/>
          </a:p>
        </p:txBody>
      </p:sp>
    </p:spTree>
    <p:extLst>
      <p:ext uri="{BB962C8B-B14F-4D97-AF65-F5344CB8AC3E}">
        <p14:creationId xmlns:p14="http://schemas.microsoft.com/office/powerpoint/2010/main" val="257528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5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55.png"/><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Word_Document3.docx"/><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Word_Document4.docx"/><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44.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customXml" Target="../ink/ink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customXml" Target="../ink/ink13.xml"/><Relationship Id="rId5" Type="http://schemas.openxmlformats.org/officeDocument/2006/relationships/customXml" Target="../ink/ink9.xml"/><Relationship Id="rId10" Type="http://schemas.openxmlformats.org/officeDocument/2006/relationships/customXml" Target="../ink/ink12.xml"/><Relationship Id="rId4" Type="http://schemas.openxmlformats.org/officeDocument/2006/relationships/image" Target="../media/image41.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one pillars">
            <a:extLst>
              <a:ext uri="{FF2B5EF4-FFF2-40B4-BE49-F238E27FC236}">
                <a16:creationId xmlns:a16="http://schemas.microsoft.com/office/drawing/2014/main" id="{B8DA9523-FEA3-2CA9-C4AF-3FD0449430A2}"/>
              </a:ext>
            </a:extLst>
          </p:cNvPr>
          <p:cNvPicPr>
            <a:picLocks noChangeAspect="1"/>
          </p:cNvPicPr>
          <p:nvPr/>
        </p:nvPicPr>
        <p:blipFill rotWithShape="1">
          <a:blip r:embed="rId3"/>
          <a:srcRect t="2305" r="25021" b="6784"/>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C580BD-6E96-D5C7-2437-8D16FDC50F4F}"/>
              </a:ext>
            </a:extLst>
          </p:cNvPr>
          <p:cNvSpPr>
            <a:spLocks noGrp="1"/>
          </p:cNvSpPr>
          <p:nvPr>
            <p:ph type="ctrTitle"/>
          </p:nvPr>
        </p:nvSpPr>
        <p:spPr>
          <a:xfrm>
            <a:off x="477981" y="1122362"/>
            <a:ext cx="4912726" cy="5320967"/>
          </a:xfrm>
        </p:spPr>
        <p:txBody>
          <a:bodyPr anchor="b">
            <a:normAutofit/>
          </a:bodyPr>
          <a:lstStyle/>
          <a:p>
            <a:pPr algn="l"/>
            <a:r>
              <a:rPr lang="en-US" sz="4000" b="1" dirty="0">
                <a:ln w="0"/>
                <a:solidFill>
                  <a:schemeClr val="bg1"/>
                </a:solidFill>
                <a:effectLst>
                  <a:outerShdw blurRad="38100" dist="19050" dir="2700000" algn="tl" rotWithShape="0">
                    <a:schemeClr val="dk1">
                      <a:alpha val="40000"/>
                    </a:schemeClr>
                  </a:outerShdw>
                </a:effectLst>
              </a:rPr>
              <a:t>Aligning Tests: Neo-classical test item statistics and their potential application for anchor-item linking</a:t>
            </a:r>
            <a:br>
              <a:rPr lang="en-US" sz="4000" b="1" dirty="0">
                <a:ln w="0"/>
                <a:solidFill>
                  <a:schemeClr val="bg1"/>
                </a:solidFill>
                <a:effectLst>
                  <a:outerShdw blurRad="38100" dist="19050" dir="2700000" algn="tl" rotWithShape="0">
                    <a:schemeClr val="dk1">
                      <a:alpha val="40000"/>
                    </a:schemeClr>
                  </a:outerShdw>
                </a:effectLst>
              </a:rPr>
            </a:br>
            <a:br>
              <a:rPr lang="en-US" sz="4000" b="1" dirty="0">
                <a:ln w="0"/>
                <a:solidFill>
                  <a:schemeClr val="bg1"/>
                </a:solidFill>
                <a:effectLst>
                  <a:outerShdw blurRad="38100" dist="19050" dir="2700000" algn="tl" rotWithShape="0">
                    <a:schemeClr val="dk1">
                      <a:alpha val="40000"/>
                    </a:schemeClr>
                  </a:outerShdw>
                </a:effectLst>
              </a:rPr>
            </a:br>
            <a:br>
              <a:rPr lang="en-US" sz="4000" b="1" dirty="0">
                <a:ln w="0"/>
                <a:solidFill>
                  <a:schemeClr val="bg1"/>
                </a:solidFill>
                <a:effectLst>
                  <a:outerShdw blurRad="38100" dist="19050" dir="2700000" algn="tl" rotWithShape="0">
                    <a:schemeClr val="dk1">
                      <a:alpha val="40000"/>
                    </a:schemeClr>
                  </a:outerShdw>
                </a:effectLst>
              </a:rPr>
            </a:br>
            <a:br>
              <a:rPr lang="en-US" sz="2600" dirty="0">
                <a:solidFill>
                  <a:schemeClr val="bg1"/>
                </a:solidFill>
              </a:rPr>
            </a:br>
            <a:r>
              <a:rPr lang="en-US" sz="2600" dirty="0">
                <a:solidFill>
                  <a:schemeClr val="bg1"/>
                </a:solidFill>
              </a:rPr>
              <a:t>Ray Clifford</a:t>
            </a:r>
            <a:br>
              <a:rPr lang="en-US" sz="2600" dirty="0">
                <a:solidFill>
                  <a:schemeClr val="bg1"/>
                </a:solidFill>
              </a:rPr>
            </a:br>
            <a:r>
              <a:rPr lang="en-US" sz="2600" dirty="0">
                <a:solidFill>
                  <a:schemeClr val="bg1"/>
                </a:solidFill>
              </a:rPr>
              <a:t>Matthew Porter Wilcox</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7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AC94B1B-3C3F-A1EC-E5BA-2029FEEA15C7}"/>
              </a:ext>
            </a:extLst>
          </p:cNvPr>
          <p:cNvSpPr/>
          <p:nvPr/>
        </p:nvSpPr>
        <p:spPr>
          <a:xfrm>
            <a:off x="791817" y="4075585"/>
            <a:ext cx="3184210" cy="2326823"/>
          </a:xfrm>
          <a:prstGeom prst="roundRect">
            <a:avLst>
              <a:gd name="adj" fmla="val 705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Theoretical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3048AD2F-BB98-3307-433F-79578BB2455B}"/>
              </a:ext>
            </a:extLst>
          </p:cNvPr>
          <p:cNvSpPr/>
          <p:nvPr/>
        </p:nvSpPr>
        <p:spPr>
          <a:xfrm>
            <a:off x="4554193" y="4075585"/>
            <a:ext cx="3184210" cy="2362194"/>
          </a:xfrm>
          <a:prstGeom prst="roundRect">
            <a:avLst>
              <a:gd name="adj" fmla="val 887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Test Development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520" kern="1200" dirty="0">
                <a:solidFill>
                  <a:schemeClr val="lt1"/>
                </a:solidFill>
                <a:latin typeface="Times New Roman" panose="02020603050405020304" pitchFamily="18" charset="0"/>
                <a:ea typeface="+mn-ea"/>
                <a:cs typeface="Times New Roman" panose="02020603050405020304" pitchFamily="18" charset="0"/>
              </a:rPr>
              <a:t> </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720D6AB3-A326-D9DA-337D-9390ADFD46A4}"/>
              </a:ext>
            </a:extLst>
          </p:cNvPr>
          <p:cNvSpPr/>
          <p:nvPr/>
        </p:nvSpPr>
        <p:spPr>
          <a:xfrm>
            <a:off x="8275607" y="4113545"/>
            <a:ext cx="3184210" cy="2326823"/>
          </a:xfrm>
          <a:prstGeom prst="roundRect">
            <a:avLst>
              <a:gd name="adj" fmla="val 863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Psychometric Scoring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p:txBody>
      </p:sp>
      <p:sp>
        <p:nvSpPr>
          <p:cNvPr id="7" name="Right Arrow 6">
            <a:extLst>
              <a:ext uri="{FF2B5EF4-FFF2-40B4-BE49-F238E27FC236}">
                <a16:creationId xmlns:a16="http://schemas.microsoft.com/office/drawing/2014/main" id="{85847EEF-75CC-CD57-D8C4-F5672658138D}"/>
              </a:ext>
            </a:extLst>
          </p:cNvPr>
          <p:cNvSpPr/>
          <p:nvPr/>
        </p:nvSpPr>
        <p:spPr>
          <a:xfrm>
            <a:off x="3992238" y="4934567"/>
            <a:ext cx="561955" cy="8436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a:extLst>
              <a:ext uri="{FF2B5EF4-FFF2-40B4-BE49-F238E27FC236}">
                <a16:creationId xmlns:a16="http://schemas.microsoft.com/office/drawing/2014/main" id="{247FB2E3-9915-4CB3-F792-C87C7144C1D6}"/>
              </a:ext>
            </a:extLst>
          </p:cNvPr>
          <p:cNvSpPr/>
          <p:nvPr/>
        </p:nvSpPr>
        <p:spPr>
          <a:xfrm>
            <a:off x="7697442" y="4899196"/>
            <a:ext cx="561955" cy="8436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Rounded Rectangle 3">
            <a:extLst>
              <a:ext uri="{FF2B5EF4-FFF2-40B4-BE49-F238E27FC236}">
                <a16:creationId xmlns:a16="http://schemas.microsoft.com/office/drawing/2014/main" id="{5AB08AB2-1DE5-82A6-9540-0405DDFE7571}"/>
              </a:ext>
            </a:extLst>
          </p:cNvPr>
          <p:cNvSpPr/>
          <p:nvPr/>
        </p:nvSpPr>
        <p:spPr>
          <a:xfrm>
            <a:off x="1265315" y="1073433"/>
            <a:ext cx="2218544" cy="2192311"/>
          </a:xfrm>
          <a:prstGeom prst="roundRect">
            <a:avLst>
              <a:gd name="adj" fmla="val 70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dirty="0">
                <a:latin typeface="+mj-lt"/>
                <a:cs typeface="Times New Roman" panose="02020603050405020304" pitchFamily="18" charset="0"/>
              </a:rPr>
              <a:t>Purpose</a:t>
            </a:r>
            <a:endParaRPr lang="en-US" sz="2660" kern="1200" dirty="0">
              <a:solidFill>
                <a:schemeClr val="lt1"/>
              </a:solidFill>
              <a:latin typeface="+mj-lt"/>
              <a:ea typeface="+mn-ea"/>
              <a:cs typeface="Times New Roman" panose="02020603050405020304" pitchFamily="18" charset="0"/>
            </a:endParaRPr>
          </a:p>
        </p:txBody>
      </p:sp>
      <p:sp>
        <p:nvSpPr>
          <p:cNvPr id="11" name="Rounded Rectangle 3">
            <a:extLst>
              <a:ext uri="{FF2B5EF4-FFF2-40B4-BE49-F238E27FC236}">
                <a16:creationId xmlns:a16="http://schemas.microsoft.com/office/drawing/2014/main" id="{FD6AF933-E7F7-CF6A-C9D9-E292636E2060}"/>
              </a:ext>
            </a:extLst>
          </p:cNvPr>
          <p:cNvSpPr/>
          <p:nvPr/>
        </p:nvSpPr>
        <p:spPr>
          <a:xfrm>
            <a:off x="3765946" y="1073434"/>
            <a:ext cx="2218544" cy="2192311"/>
          </a:xfrm>
          <a:prstGeom prst="roundRect">
            <a:avLst>
              <a:gd name="adj" fmla="val 705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mj-lt"/>
                <a:ea typeface="+mn-ea"/>
                <a:cs typeface="Times New Roman" panose="02020603050405020304" pitchFamily="18" charset="0"/>
              </a:rPr>
              <a:t>Test Design</a:t>
            </a:r>
            <a:r>
              <a:rPr lang="en-US" sz="3800" dirty="0">
                <a:latin typeface="+mj-lt"/>
                <a:cs typeface="Times New Roman" panose="02020603050405020304" pitchFamily="18" charset="0"/>
              </a:rPr>
              <a:t>, Content</a:t>
            </a:r>
            <a:endParaRPr lang="en-US" sz="2660" kern="1200" dirty="0">
              <a:solidFill>
                <a:schemeClr val="lt1"/>
              </a:solidFill>
              <a:latin typeface="+mj-lt"/>
              <a:ea typeface="+mn-ea"/>
              <a:cs typeface="Times New Roman" panose="02020603050405020304" pitchFamily="18" charset="0"/>
            </a:endParaRPr>
          </a:p>
        </p:txBody>
      </p:sp>
      <p:sp>
        <p:nvSpPr>
          <p:cNvPr id="13" name="Rounded Rectangle 3">
            <a:extLst>
              <a:ext uri="{FF2B5EF4-FFF2-40B4-BE49-F238E27FC236}">
                <a16:creationId xmlns:a16="http://schemas.microsoft.com/office/drawing/2014/main" id="{39602DE7-652D-1259-78FA-5BBE7FC7D889}"/>
              </a:ext>
            </a:extLst>
          </p:cNvPr>
          <p:cNvSpPr/>
          <p:nvPr/>
        </p:nvSpPr>
        <p:spPr>
          <a:xfrm>
            <a:off x="6218693" y="1073434"/>
            <a:ext cx="2218544" cy="2192311"/>
          </a:xfrm>
          <a:prstGeom prst="roundRect">
            <a:avLst>
              <a:gd name="adj" fmla="val 705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mj-lt"/>
                <a:ea typeface="+mn-ea"/>
                <a:cs typeface="Times New Roman" panose="02020603050405020304" pitchFamily="18" charset="0"/>
              </a:rPr>
              <a:t>Data collection design</a:t>
            </a:r>
            <a:endParaRPr lang="en-US" sz="2660" kern="1200" dirty="0">
              <a:solidFill>
                <a:schemeClr val="lt1"/>
              </a:solidFill>
              <a:latin typeface="+mj-lt"/>
              <a:ea typeface="+mn-ea"/>
              <a:cs typeface="Times New Roman" panose="02020603050405020304" pitchFamily="18" charset="0"/>
            </a:endParaRPr>
          </a:p>
        </p:txBody>
      </p:sp>
      <p:sp>
        <p:nvSpPr>
          <p:cNvPr id="15" name="Rounded Rectangle 3">
            <a:extLst>
              <a:ext uri="{FF2B5EF4-FFF2-40B4-BE49-F238E27FC236}">
                <a16:creationId xmlns:a16="http://schemas.microsoft.com/office/drawing/2014/main" id="{F6B0EF9C-8DC7-B282-6D65-4F50E2CB5BDA}"/>
              </a:ext>
            </a:extLst>
          </p:cNvPr>
          <p:cNvSpPr/>
          <p:nvPr/>
        </p:nvSpPr>
        <p:spPr>
          <a:xfrm>
            <a:off x="8663185" y="1073434"/>
            <a:ext cx="2218544" cy="2192311"/>
          </a:xfrm>
          <a:prstGeom prst="roundRect">
            <a:avLst>
              <a:gd name="adj" fmla="val 705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600" kern="1200" dirty="0">
                <a:solidFill>
                  <a:schemeClr val="lt1"/>
                </a:solidFill>
                <a:latin typeface="Calibri Light" panose="020F0302020204030204" pitchFamily="34" charset="0"/>
                <a:ea typeface="+mn-ea"/>
                <a:cs typeface="Times New Roman" panose="02020603050405020304" pitchFamily="18" charset="0"/>
              </a:rPr>
              <a:t>Equating Statistical Method(s)</a:t>
            </a:r>
          </a:p>
        </p:txBody>
      </p:sp>
      <p:sp>
        <p:nvSpPr>
          <p:cNvPr id="3" name="Right Arrow 6">
            <a:extLst>
              <a:ext uri="{FF2B5EF4-FFF2-40B4-BE49-F238E27FC236}">
                <a16:creationId xmlns:a16="http://schemas.microsoft.com/office/drawing/2014/main" id="{8EFC2C59-0E83-C551-1EC5-E6735288B4D1}"/>
              </a:ext>
            </a:extLst>
          </p:cNvPr>
          <p:cNvSpPr/>
          <p:nvPr/>
        </p:nvSpPr>
        <p:spPr>
          <a:xfrm>
            <a:off x="3459409" y="1772152"/>
            <a:ext cx="391533" cy="7948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6">
            <a:extLst>
              <a:ext uri="{FF2B5EF4-FFF2-40B4-BE49-F238E27FC236}">
                <a16:creationId xmlns:a16="http://schemas.microsoft.com/office/drawing/2014/main" id="{1D73FAD9-940E-5367-081B-1E6BDF7D7585}"/>
              </a:ext>
            </a:extLst>
          </p:cNvPr>
          <p:cNvSpPr/>
          <p:nvPr/>
        </p:nvSpPr>
        <p:spPr>
          <a:xfrm>
            <a:off x="5933985" y="1738424"/>
            <a:ext cx="391533" cy="7948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6">
            <a:extLst>
              <a:ext uri="{FF2B5EF4-FFF2-40B4-BE49-F238E27FC236}">
                <a16:creationId xmlns:a16="http://schemas.microsoft.com/office/drawing/2014/main" id="{2FF4E96A-FAF0-B299-2DD5-4C4EA5C8D2EE}"/>
              </a:ext>
            </a:extLst>
          </p:cNvPr>
          <p:cNvSpPr/>
          <p:nvPr/>
        </p:nvSpPr>
        <p:spPr>
          <a:xfrm>
            <a:off x="8397205" y="1842476"/>
            <a:ext cx="391533" cy="7948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Box 16">
            <a:extLst>
              <a:ext uri="{FF2B5EF4-FFF2-40B4-BE49-F238E27FC236}">
                <a16:creationId xmlns:a16="http://schemas.microsoft.com/office/drawing/2014/main" id="{D938DCF3-2200-6157-5726-850C1DF7BE84}"/>
              </a:ext>
            </a:extLst>
          </p:cNvPr>
          <p:cNvSpPr txBox="1"/>
          <p:nvPr/>
        </p:nvSpPr>
        <p:spPr>
          <a:xfrm>
            <a:off x="2036467" y="3391429"/>
            <a:ext cx="8219661" cy="646331"/>
          </a:xfrm>
          <a:prstGeom prst="rect">
            <a:avLst/>
          </a:prstGeom>
          <a:noFill/>
        </p:spPr>
        <p:txBody>
          <a:bodyPr wrap="square" rtlCol="0">
            <a:spAutoFit/>
          </a:bodyPr>
          <a:lstStyle/>
          <a:p>
            <a:pPr algn="ctr"/>
            <a:r>
              <a:rPr lang="en-US" sz="3600" b="1" dirty="0"/>
              <a:t>Developing a test form or item bank</a:t>
            </a:r>
          </a:p>
        </p:txBody>
      </p:sp>
      <p:sp>
        <p:nvSpPr>
          <p:cNvPr id="18" name="TextBox 17">
            <a:extLst>
              <a:ext uri="{FF2B5EF4-FFF2-40B4-BE49-F238E27FC236}">
                <a16:creationId xmlns:a16="http://schemas.microsoft.com/office/drawing/2014/main" id="{58D4E53B-741E-11EA-4F50-BEB89E827A61}"/>
              </a:ext>
            </a:extLst>
          </p:cNvPr>
          <p:cNvSpPr txBox="1"/>
          <p:nvPr/>
        </p:nvSpPr>
        <p:spPr>
          <a:xfrm>
            <a:off x="1986169" y="221560"/>
            <a:ext cx="8219661" cy="707886"/>
          </a:xfrm>
          <a:prstGeom prst="rect">
            <a:avLst/>
          </a:prstGeom>
          <a:noFill/>
        </p:spPr>
        <p:txBody>
          <a:bodyPr wrap="square" rtlCol="0">
            <a:spAutoFit/>
          </a:bodyPr>
          <a:lstStyle/>
          <a:p>
            <a:pPr algn="ctr"/>
            <a:r>
              <a:rPr lang="en-US" sz="4000" b="1" dirty="0"/>
              <a:t>Aligning test forms or items </a:t>
            </a:r>
          </a:p>
        </p:txBody>
      </p:sp>
    </p:spTree>
    <p:extLst>
      <p:ext uri="{BB962C8B-B14F-4D97-AF65-F5344CB8AC3E}">
        <p14:creationId xmlns:p14="http://schemas.microsoft.com/office/powerpoint/2010/main" val="11461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5" grpId="0" animBg="1"/>
      <p:bldP spid="3" grpId="0" animBg="1"/>
      <p:bldP spid="12" grpId="0" animBg="1"/>
      <p:bldP spid="1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op view of cubes connected with black lines">
            <a:extLst>
              <a:ext uri="{FF2B5EF4-FFF2-40B4-BE49-F238E27FC236}">
                <a16:creationId xmlns:a16="http://schemas.microsoft.com/office/drawing/2014/main" id="{94045D33-F16B-320C-3B74-D8EBC51B6A87}"/>
              </a:ext>
            </a:extLst>
          </p:cNvPr>
          <p:cNvPicPr>
            <a:picLocks noChangeAspect="1"/>
          </p:cNvPicPr>
          <p:nvPr/>
        </p:nvPicPr>
        <p:blipFill rotWithShape="1">
          <a:blip r:embed="rId3"/>
          <a:srcRect l="21628" r="11706"/>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FE86D8A-F91A-7F26-B79D-DAF4537A0BC5}"/>
              </a:ext>
            </a:extLst>
          </p:cNvPr>
          <p:cNvSpPr txBox="1"/>
          <p:nvPr/>
        </p:nvSpPr>
        <p:spPr>
          <a:xfrm>
            <a:off x="6823878" y="605481"/>
            <a:ext cx="5125106" cy="5375827"/>
          </a:xfrm>
          <a:prstGeom prst="rect">
            <a:avLst/>
          </a:prstGeom>
        </p:spPr>
        <p:txBody>
          <a:bodyPr vert="horz" lIns="91440" tIns="45720" rIns="91440" bIns="45720" rtlCol="0" anchor="t">
            <a:normAutofit lnSpcReduction="10000"/>
          </a:bodyPr>
          <a:lstStyle/>
          <a:p>
            <a:pPr marR="0">
              <a:lnSpc>
                <a:spcPct val="90000"/>
              </a:lnSpc>
              <a:spcBef>
                <a:spcPts val="0"/>
              </a:spcBef>
              <a:spcAft>
                <a:spcPts val="600"/>
              </a:spcAft>
            </a:pPr>
            <a:r>
              <a:rPr lang="en-US" sz="2800" b="1" dirty="0"/>
              <a:t>3. C</a:t>
            </a:r>
            <a:r>
              <a:rPr lang="en-US" sz="2800" b="1" dirty="0">
                <a:effectLst/>
              </a:rPr>
              <a:t>hoose and implement a design for data collection. Equating requires that data be collected for providing information on how the test forms differ statistically. </a:t>
            </a:r>
          </a:p>
          <a:p>
            <a:pPr marL="457200" marR="0" indent="-228600">
              <a:lnSpc>
                <a:spcPct val="90000"/>
              </a:lnSpc>
              <a:spcBef>
                <a:spcPts val="0"/>
              </a:spcBef>
              <a:spcAft>
                <a:spcPts val="600"/>
              </a:spcAft>
              <a:buFont typeface="Arial" panose="020B0604020202020204" pitchFamily="34" charset="0"/>
              <a:buChar char="•"/>
            </a:pPr>
            <a:r>
              <a:rPr lang="en-US" sz="2800" dirty="0"/>
              <a:t>Equivalent (random) groups</a:t>
            </a:r>
          </a:p>
          <a:p>
            <a:pPr marL="457200" marR="0" indent="-228600">
              <a:lnSpc>
                <a:spcPct val="90000"/>
              </a:lnSpc>
              <a:spcBef>
                <a:spcPts val="0"/>
              </a:spcBef>
              <a:spcAft>
                <a:spcPts val="600"/>
              </a:spcAft>
              <a:buFont typeface="Arial" panose="020B0604020202020204" pitchFamily="34" charset="0"/>
              <a:buChar char="•"/>
            </a:pPr>
            <a:r>
              <a:rPr lang="en-US" sz="2800" dirty="0">
                <a:effectLst/>
              </a:rPr>
              <a:t>Single Group</a:t>
            </a:r>
          </a:p>
          <a:p>
            <a:pPr marL="457200" marR="0" indent="-228600">
              <a:lnSpc>
                <a:spcPct val="90000"/>
              </a:lnSpc>
              <a:spcBef>
                <a:spcPts val="0"/>
              </a:spcBef>
              <a:spcAft>
                <a:spcPts val="600"/>
              </a:spcAft>
              <a:buFont typeface="Arial" panose="020B0604020202020204" pitchFamily="34" charset="0"/>
              <a:buChar char="•"/>
            </a:pPr>
            <a:r>
              <a:rPr lang="en-US" sz="2800" dirty="0"/>
              <a:t>Single Group counterbalanced</a:t>
            </a:r>
          </a:p>
          <a:p>
            <a:pPr marL="457200" marR="0" indent="-228600">
              <a:lnSpc>
                <a:spcPct val="90000"/>
              </a:lnSpc>
              <a:spcBef>
                <a:spcPts val="0"/>
              </a:spcBef>
              <a:spcAft>
                <a:spcPts val="600"/>
              </a:spcAft>
              <a:buFont typeface="Arial" panose="020B0604020202020204" pitchFamily="34" charset="0"/>
              <a:buChar char="•"/>
            </a:pPr>
            <a:r>
              <a:rPr lang="en-US" sz="2800" b="1" dirty="0">
                <a:effectLst/>
              </a:rPr>
              <a:t>Non Equivalent (group) Anchor Test (NEAT), </a:t>
            </a:r>
            <a:r>
              <a:rPr lang="en-US" sz="2800" dirty="0">
                <a:effectLst/>
              </a:rPr>
              <a:t>sometimes also called </a:t>
            </a:r>
            <a:r>
              <a:rPr lang="en-US" sz="2800" b="1" dirty="0"/>
              <a:t>C</a:t>
            </a:r>
            <a:r>
              <a:rPr lang="en-US" sz="2800" b="1" dirty="0">
                <a:effectLst/>
              </a:rPr>
              <a:t>ommon-item non-equivalent Groups </a:t>
            </a:r>
            <a:r>
              <a:rPr lang="en-US" sz="2800" dirty="0">
                <a:effectLst/>
              </a:rPr>
              <a:t>design</a:t>
            </a:r>
            <a:endParaRPr lang="en-US" sz="2000" dirty="0">
              <a:effectLst/>
            </a:endParaRPr>
          </a:p>
        </p:txBody>
      </p:sp>
    </p:spTree>
    <p:extLst>
      <p:ext uri="{BB962C8B-B14F-4D97-AF65-F5344CB8AC3E}">
        <p14:creationId xmlns:p14="http://schemas.microsoft.com/office/powerpoint/2010/main" val="372850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7" name="Picture 6" descr="A diagram of random sampling groups&#10;&#10;Description automatically generated">
            <a:extLst>
              <a:ext uri="{FF2B5EF4-FFF2-40B4-BE49-F238E27FC236}">
                <a16:creationId xmlns:a16="http://schemas.microsoft.com/office/drawing/2014/main" id="{D8FEC99B-C5FF-25B9-C4D6-135A995320CE}"/>
              </a:ext>
            </a:extLst>
          </p:cNvPr>
          <p:cNvPicPr>
            <a:picLocks noChangeAspect="1"/>
          </p:cNvPicPr>
          <p:nvPr/>
        </p:nvPicPr>
        <p:blipFill rotWithShape="1">
          <a:blip r:embed="rId3"/>
          <a:srcRect t="20739"/>
          <a:stretch/>
        </p:blipFill>
        <p:spPr>
          <a:xfrm>
            <a:off x="238834" y="932219"/>
            <a:ext cx="11242045" cy="4775688"/>
          </a:xfrm>
          <a:prstGeom prst="rect">
            <a:avLst/>
          </a:prstGeom>
        </p:spPr>
      </p:pic>
      <p:sp>
        <p:nvSpPr>
          <p:cNvPr id="20" name="TextBox 19">
            <a:extLst>
              <a:ext uri="{FF2B5EF4-FFF2-40B4-BE49-F238E27FC236}">
                <a16:creationId xmlns:a16="http://schemas.microsoft.com/office/drawing/2014/main" id="{DB39EBAC-DCED-910C-9008-5482C4F4D60C}"/>
              </a:ext>
            </a:extLst>
          </p:cNvPr>
          <p:cNvSpPr txBox="1"/>
          <p:nvPr/>
        </p:nvSpPr>
        <p:spPr>
          <a:xfrm>
            <a:off x="405121" y="432820"/>
            <a:ext cx="3075907" cy="369332"/>
          </a:xfrm>
          <a:prstGeom prst="rect">
            <a:avLst/>
          </a:prstGeom>
          <a:noFill/>
        </p:spPr>
        <p:txBody>
          <a:bodyPr wrap="none" rtlCol="0">
            <a:spAutoFit/>
          </a:bodyPr>
          <a:lstStyle/>
          <a:p>
            <a:r>
              <a:rPr lang="en-US" dirty="0"/>
              <a:t>Equivalent Random Groups</a:t>
            </a:r>
          </a:p>
        </p:txBody>
      </p:sp>
    </p:spTree>
    <p:extLst>
      <p:ext uri="{BB962C8B-B14F-4D97-AF65-F5344CB8AC3E}">
        <p14:creationId xmlns:p14="http://schemas.microsoft.com/office/powerpoint/2010/main" val="71632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5" name="Picture 4" descr="A diagram of a sample group&#10;&#10;Description automatically generated">
            <a:extLst>
              <a:ext uri="{FF2B5EF4-FFF2-40B4-BE49-F238E27FC236}">
                <a16:creationId xmlns:a16="http://schemas.microsoft.com/office/drawing/2014/main" id="{921CC494-FA14-A6BD-B769-03971BD76A6B}"/>
              </a:ext>
            </a:extLst>
          </p:cNvPr>
          <p:cNvPicPr>
            <a:picLocks noChangeAspect="1"/>
          </p:cNvPicPr>
          <p:nvPr/>
        </p:nvPicPr>
        <p:blipFill>
          <a:blip r:embed="rId3"/>
          <a:stretch>
            <a:fillRect/>
          </a:stretch>
        </p:blipFill>
        <p:spPr>
          <a:xfrm>
            <a:off x="383119" y="964277"/>
            <a:ext cx="11323181" cy="4452810"/>
          </a:xfrm>
          <a:prstGeom prst="rect">
            <a:avLst/>
          </a:prstGeom>
        </p:spPr>
      </p:pic>
      <p:sp>
        <p:nvSpPr>
          <p:cNvPr id="7" name="TextBox 6">
            <a:extLst>
              <a:ext uri="{FF2B5EF4-FFF2-40B4-BE49-F238E27FC236}">
                <a16:creationId xmlns:a16="http://schemas.microsoft.com/office/drawing/2014/main" id="{0B8A32E2-91E6-FC9B-0679-EC12F30CDCE4}"/>
              </a:ext>
            </a:extLst>
          </p:cNvPr>
          <p:cNvSpPr txBox="1"/>
          <p:nvPr/>
        </p:nvSpPr>
        <p:spPr>
          <a:xfrm>
            <a:off x="298792" y="279448"/>
            <a:ext cx="1637628" cy="369332"/>
          </a:xfrm>
          <a:prstGeom prst="rect">
            <a:avLst/>
          </a:prstGeom>
          <a:noFill/>
        </p:spPr>
        <p:txBody>
          <a:bodyPr wrap="none" rtlCol="0">
            <a:spAutoFit/>
          </a:bodyPr>
          <a:lstStyle/>
          <a:p>
            <a:r>
              <a:rPr lang="en-US" dirty="0"/>
              <a:t>Single Group</a:t>
            </a:r>
          </a:p>
        </p:txBody>
      </p:sp>
    </p:spTree>
    <p:extLst>
      <p:ext uri="{BB962C8B-B14F-4D97-AF65-F5344CB8AC3E}">
        <p14:creationId xmlns:p14="http://schemas.microsoft.com/office/powerpoint/2010/main" val="418549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3" name="Picture 2" descr="A diagram of a random group&#10;&#10;Description automatically generated">
            <a:extLst>
              <a:ext uri="{FF2B5EF4-FFF2-40B4-BE49-F238E27FC236}">
                <a16:creationId xmlns:a16="http://schemas.microsoft.com/office/drawing/2014/main" id="{77C2FAAB-F93D-513B-BBF6-452BB355E96D}"/>
              </a:ext>
            </a:extLst>
          </p:cNvPr>
          <p:cNvPicPr>
            <a:picLocks noChangeAspect="1"/>
          </p:cNvPicPr>
          <p:nvPr/>
        </p:nvPicPr>
        <p:blipFill>
          <a:blip r:embed="rId3"/>
          <a:stretch>
            <a:fillRect/>
          </a:stretch>
        </p:blipFill>
        <p:spPr>
          <a:xfrm>
            <a:off x="436576" y="404186"/>
            <a:ext cx="11220137" cy="5593454"/>
          </a:xfrm>
          <a:prstGeom prst="rect">
            <a:avLst/>
          </a:prstGeom>
        </p:spPr>
      </p:pic>
      <p:sp>
        <p:nvSpPr>
          <p:cNvPr id="4" name="TextBox 3">
            <a:extLst>
              <a:ext uri="{FF2B5EF4-FFF2-40B4-BE49-F238E27FC236}">
                <a16:creationId xmlns:a16="http://schemas.microsoft.com/office/drawing/2014/main" id="{6EFD78DB-FCCC-C67B-86CB-331C92FD2F10}"/>
              </a:ext>
            </a:extLst>
          </p:cNvPr>
          <p:cNvSpPr txBox="1"/>
          <p:nvPr/>
        </p:nvSpPr>
        <p:spPr>
          <a:xfrm>
            <a:off x="210925" y="348655"/>
            <a:ext cx="4120005" cy="652044"/>
          </a:xfrm>
          <a:prstGeom prst="rect">
            <a:avLst/>
          </a:prstGeom>
          <a:noFill/>
        </p:spPr>
        <p:txBody>
          <a:bodyPr wrap="square" rtlCol="0">
            <a:spAutoFit/>
          </a:bodyPr>
          <a:lstStyle/>
          <a:p>
            <a:r>
              <a:rPr lang="en-US" dirty="0"/>
              <a:t>Single group Counter-</a:t>
            </a:r>
          </a:p>
          <a:p>
            <a:r>
              <a:rPr lang="en-US" dirty="0"/>
              <a:t>balanced</a:t>
            </a:r>
          </a:p>
        </p:txBody>
      </p:sp>
    </p:spTree>
    <p:extLst>
      <p:ext uri="{BB962C8B-B14F-4D97-AF65-F5344CB8AC3E}">
        <p14:creationId xmlns:p14="http://schemas.microsoft.com/office/powerpoint/2010/main" val="68641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21" name="Picture 20" descr="A diagram of a test&#10;&#10;Description automatically generated">
            <a:extLst>
              <a:ext uri="{FF2B5EF4-FFF2-40B4-BE49-F238E27FC236}">
                <a16:creationId xmlns:a16="http://schemas.microsoft.com/office/drawing/2014/main" id="{3EE04316-BB87-BCD2-9153-8037312CC55E}"/>
              </a:ext>
            </a:extLst>
          </p:cNvPr>
          <p:cNvPicPr>
            <a:picLocks noChangeAspect="1"/>
          </p:cNvPicPr>
          <p:nvPr/>
        </p:nvPicPr>
        <p:blipFill>
          <a:blip r:embed="rId3"/>
          <a:stretch>
            <a:fillRect/>
          </a:stretch>
        </p:blipFill>
        <p:spPr>
          <a:xfrm>
            <a:off x="0" y="569215"/>
            <a:ext cx="11875745" cy="5658824"/>
          </a:xfrm>
          <a:prstGeom prst="rect">
            <a:avLst/>
          </a:prstGeom>
        </p:spPr>
      </p:pic>
      <p:sp>
        <p:nvSpPr>
          <p:cNvPr id="22" name="TextBox 21">
            <a:extLst>
              <a:ext uri="{FF2B5EF4-FFF2-40B4-BE49-F238E27FC236}">
                <a16:creationId xmlns:a16="http://schemas.microsoft.com/office/drawing/2014/main" id="{6E976108-62C8-DFC1-0110-1E750072306A}"/>
              </a:ext>
            </a:extLst>
          </p:cNvPr>
          <p:cNvSpPr txBox="1"/>
          <p:nvPr/>
        </p:nvSpPr>
        <p:spPr>
          <a:xfrm>
            <a:off x="297322" y="384549"/>
            <a:ext cx="3107133" cy="369332"/>
          </a:xfrm>
          <a:prstGeom prst="rect">
            <a:avLst/>
          </a:prstGeom>
          <a:noFill/>
        </p:spPr>
        <p:txBody>
          <a:bodyPr wrap="none" rtlCol="0">
            <a:spAutoFit/>
          </a:bodyPr>
          <a:lstStyle/>
          <a:p>
            <a:r>
              <a:rPr lang="en-US" dirty="0"/>
              <a:t>Non-equivalent Anchor Test</a:t>
            </a:r>
          </a:p>
        </p:txBody>
      </p:sp>
    </p:spTree>
    <p:extLst>
      <p:ext uri="{BB962C8B-B14F-4D97-AF65-F5344CB8AC3E}">
        <p14:creationId xmlns:p14="http://schemas.microsoft.com/office/powerpoint/2010/main" val="190267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3" name="Picture 2">
            <a:extLst>
              <a:ext uri="{FF2B5EF4-FFF2-40B4-BE49-F238E27FC236}">
                <a16:creationId xmlns:a16="http://schemas.microsoft.com/office/drawing/2014/main" id="{7112B497-F5DE-F507-BEE1-129CF5654052}"/>
              </a:ext>
            </a:extLst>
          </p:cNvPr>
          <p:cNvPicPr>
            <a:picLocks noChangeAspect="1"/>
          </p:cNvPicPr>
          <p:nvPr/>
        </p:nvPicPr>
        <p:blipFill>
          <a:blip r:embed="rId3"/>
          <a:stretch>
            <a:fillRect/>
          </a:stretch>
        </p:blipFill>
        <p:spPr>
          <a:xfrm>
            <a:off x="1666119" y="154979"/>
            <a:ext cx="8859762" cy="5622366"/>
          </a:xfrm>
          <a:prstGeom prst="rect">
            <a:avLst/>
          </a:prstGeom>
        </p:spPr>
      </p:pic>
    </p:spTree>
    <p:extLst>
      <p:ext uri="{BB962C8B-B14F-4D97-AF65-F5344CB8AC3E}">
        <p14:creationId xmlns:p14="http://schemas.microsoft.com/office/powerpoint/2010/main" val="204877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pic>
        <p:nvPicPr>
          <p:cNvPr id="3" name="Picture 2" descr="A diagram of an appendage anchor items&#10;&#10;Description automatically generated">
            <a:extLst>
              <a:ext uri="{FF2B5EF4-FFF2-40B4-BE49-F238E27FC236}">
                <a16:creationId xmlns:a16="http://schemas.microsoft.com/office/drawing/2014/main" id="{7919A7B1-8D7E-9C78-1E80-630C93D242DD}"/>
              </a:ext>
            </a:extLst>
          </p:cNvPr>
          <p:cNvPicPr>
            <a:picLocks noChangeAspect="1"/>
          </p:cNvPicPr>
          <p:nvPr/>
        </p:nvPicPr>
        <p:blipFill>
          <a:blip r:embed="rId3"/>
          <a:stretch>
            <a:fillRect/>
          </a:stretch>
        </p:blipFill>
        <p:spPr>
          <a:xfrm>
            <a:off x="1310464" y="580999"/>
            <a:ext cx="9472362" cy="5174371"/>
          </a:xfrm>
          <a:prstGeom prst="rect">
            <a:avLst/>
          </a:prstGeom>
        </p:spPr>
      </p:pic>
    </p:spTree>
    <p:extLst>
      <p:ext uri="{BB962C8B-B14F-4D97-AF65-F5344CB8AC3E}">
        <p14:creationId xmlns:p14="http://schemas.microsoft.com/office/powerpoint/2010/main" val="265175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C3990-A589-5A47-46D3-000721926DE2}"/>
              </a:ext>
            </a:extLst>
          </p:cNvPr>
          <p:cNvSpPr>
            <a:spLocks noGrp="1"/>
          </p:cNvSpPr>
          <p:nvPr>
            <p:ph idx="1"/>
          </p:nvPr>
        </p:nvSpPr>
        <p:spPr>
          <a:xfrm>
            <a:off x="383060" y="691978"/>
            <a:ext cx="4848898" cy="5289330"/>
          </a:xfrm>
        </p:spPr>
        <p:txBody>
          <a:bodyPr anchor="t">
            <a:normAutofit/>
          </a:bodyPr>
          <a:lstStyle/>
          <a:p>
            <a:pPr marL="0" indent="0">
              <a:buNone/>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Choose one or more General statistical estimation methods</a:t>
            </a:r>
            <a:endParaRPr lang="en-US" sz="3200" b="1" dirty="0"/>
          </a:p>
          <a:p>
            <a:r>
              <a:rPr lang="en-US" sz="3200" dirty="0"/>
              <a:t>Classical Test Theory</a:t>
            </a:r>
          </a:p>
          <a:p>
            <a:r>
              <a:rPr lang="en-US" sz="3200" dirty="0"/>
              <a:t>Item Response Theory</a:t>
            </a:r>
          </a:p>
          <a:p>
            <a:r>
              <a:rPr lang="en-US" sz="3200" dirty="0"/>
              <a:t>Neo-Classical Test Theory</a:t>
            </a:r>
          </a:p>
          <a:p>
            <a:endParaRPr lang="en-US" sz="3200" dirty="0"/>
          </a:p>
          <a:p>
            <a:pPr marL="0" indent="0">
              <a:buNone/>
            </a:pPr>
            <a:r>
              <a:rPr lang="en-US" sz="3200" dirty="0"/>
              <a:t>Each of these general models have several specific methods for equating </a:t>
            </a:r>
            <a:endParaRPr lang="en-US" sz="2000" dirty="0"/>
          </a:p>
        </p:txBody>
      </p:sp>
      <p:pic>
        <p:nvPicPr>
          <p:cNvPr id="5" name="Picture 4" descr="Black pen against a sheet with shaded numbers">
            <a:extLst>
              <a:ext uri="{FF2B5EF4-FFF2-40B4-BE49-F238E27FC236}">
                <a16:creationId xmlns:a16="http://schemas.microsoft.com/office/drawing/2014/main" id="{8D7399F3-D5B6-51C8-6563-AA170BEDE741}"/>
              </a:ext>
            </a:extLst>
          </p:cNvPr>
          <p:cNvPicPr>
            <a:picLocks noChangeAspect="1"/>
          </p:cNvPicPr>
          <p:nvPr/>
        </p:nvPicPr>
        <p:blipFill rotWithShape="1">
          <a:blip r:embed="rId3"/>
          <a:srcRect l="40667" r="-1"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35798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69D7-AC19-B0E8-93DD-C6A6C74338B4}"/>
              </a:ext>
            </a:extLst>
          </p:cNvPr>
          <p:cNvSpPr>
            <a:spLocks noGrp="1"/>
          </p:cNvSpPr>
          <p:nvPr>
            <p:ph type="title"/>
          </p:nvPr>
        </p:nvSpPr>
        <p:spPr/>
        <p:txBody>
          <a:bodyPr/>
          <a:lstStyle/>
          <a:p>
            <a:r>
              <a:rPr lang="en-US" b="1" dirty="0"/>
              <a:t>Classical Test Theory</a:t>
            </a:r>
          </a:p>
        </p:txBody>
      </p:sp>
      <p:sp>
        <p:nvSpPr>
          <p:cNvPr id="4" name="Content Placeholder 3">
            <a:extLst>
              <a:ext uri="{FF2B5EF4-FFF2-40B4-BE49-F238E27FC236}">
                <a16:creationId xmlns:a16="http://schemas.microsoft.com/office/drawing/2014/main" id="{2BEFF574-15EF-E8EB-BCAA-8CC6E04982C1}"/>
              </a:ext>
            </a:extLst>
          </p:cNvPr>
          <p:cNvSpPr txBox="1">
            <a:spLocks noGrp="1"/>
          </p:cNvSpPr>
          <p:nvPr>
            <p:ph idx="1"/>
          </p:nvPr>
        </p:nvSpPr>
        <p:spPr>
          <a:xfrm>
            <a:off x="508000" y="1690688"/>
            <a:ext cx="5168900" cy="4337598"/>
          </a:xfrm>
          <a:prstGeom prst="rect">
            <a:avLst/>
          </a:prstGeom>
          <a:noFill/>
        </p:spPr>
        <p:txBody>
          <a:bodyPr wrap="square" rtlCol="0">
            <a:spAutoFit/>
          </a:bodyPr>
          <a:lstStyle/>
          <a:p>
            <a:pPr marL="0" indent="0">
              <a:buNone/>
            </a:pPr>
            <a:r>
              <a:rPr lang="en-US" b="0" i="0" dirty="0">
                <a:effectLst/>
                <a:latin typeface="inherit"/>
              </a:rPr>
              <a:t>True Score (T): The hypothetical score that represents an individual's true ability or trait being measured. It is the score that would be obtained if there were no errors in the measurement process.</a:t>
            </a:r>
          </a:p>
          <a:p>
            <a:pPr marL="0" indent="0" algn="ctr">
              <a:buNone/>
            </a:pPr>
            <a:endParaRPr lang="en-US" b="1" dirty="0"/>
          </a:p>
          <a:p>
            <a:pPr marL="0" indent="0">
              <a:buNone/>
            </a:pPr>
            <a:r>
              <a:rPr lang="en-US" sz="3200" dirty="0"/>
              <a:t>True Score = Observed Score + Error</a:t>
            </a:r>
            <a:endParaRPr lang="en-US" dirty="0"/>
          </a:p>
        </p:txBody>
      </p:sp>
      <p:sp>
        <p:nvSpPr>
          <p:cNvPr id="5" name="Content Placeholder 3">
            <a:extLst>
              <a:ext uri="{FF2B5EF4-FFF2-40B4-BE49-F238E27FC236}">
                <a16:creationId xmlns:a16="http://schemas.microsoft.com/office/drawing/2014/main" id="{1A9BF7B8-3C7E-FB4B-D75C-BEE8847F068A}"/>
              </a:ext>
            </a:extLst>
          </p:cNvPr>
          <p:cNvSpPr txBox="1">
            <a:spLocks/>
          </p:cNvSpPr>
          <p:nvPr/>
        </p:nvSpPr>
        <p:spPr>
          <a:xfrm>
            <a:off x="6324600" y="1690688"/>
            <a:ext cx="5168900" cy="512755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CTT is primarily used in Norm-referenced testing and can work with small sample sizes.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primary statistics are:</a:t>
            </a:r>
          </a:p>
          <a:p>
            <a:pPr marL="0" indent="0">
              <a:buFont typeface="Arial" panose="020B0604020202020204" pitchFamily="34" charset="0"/>
              <a:buNone/>
            </a:pPr>
            <a:r>
              <a:rPr lang="en-US" b="1" dirty="0"/>
              <a:t>Item facility </a:t>
            </a:r>
            <a:r>
              <a:rPr lang="en-US" dirty="0"/>
              <a:t>(how easy an item is)</a:t>
            </a:r>
          </a:p>
          <a:p>
            <a:pPr marL="0" indent="0">
              <a:buFont typeface="Arial" panose="020B0604020202020204" pitchFamily="34" charset="0"/>
              <a:buNone/>
            </a:pPr>
            <a:r>
              <a:rPr lang="en-US" b="1" dirty="0"/>
              <a:t>Item Discrimination </a:t>
            </a:r>
            <a:r>
              <a:rPr lang="en-US" dirty="0"/>
              <a:t>(the extent to which high-scorers getting an item right more than low scorers)</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16775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B5A43-ED22-449B-A2FA-4FDDED40A5B0}"/>
              </a:ext>
            </a:extLst>
          </p:cNvPr>
          <p:cNvSpPr>
            <a:spLocks noGrp="1"/>
          </p:cNvSpPr>
          <p:nvPr>
            <p:ph type="title"/>
          </p:nvPr>
        </p:nvSpPr>
        <p:spPr>
          <a:xfrm>
            <a:off x="5297762" y="329184"/>
            <a:ext cx="6251110" cy="1783080"/>
          </a:xfrm>
        </p:spPr>
        <p:txBody>
          <a:bodyPr anchor="b">
            <a:normAutofit/>
          </a:bodyPr>
          <a:lstStyle/>
          <a:p>
            <a:r>
              <a:rPr lang="en-US" sz="3400" dirty="0"/>
              <a:t>How can you tell the test you gave last year and the test you gave this year are equally difficult? </a:t>
            </a:r>
          </a:p>
        </p:txBody>
      </p:sp>
      <p:pic>
        <p:nvPicPr>
          <p:cNvPr id="5" name="Picture 4" descr="Question mark on green pastel background">
            <a:extLst>
              <a:ext uri="{FF2B5EF4-FFF2-40B4-BE49-F238E27FC236}">
                <a16:creationId xmlns:a16="http://schemas.microsoft.com/office/drawing/2014/main" id="{A5EC8C0B-EE80-A813-1B3B-1932CE31F260}"/>
              </a:ext>
            </a:extLst>
          </p:cNvPr>
          <p:cNvPicPr>
            <a:picLocks noChangeAspect="1"/>
          </p:cNvPicPr>
          <p:nvPr/>
        </p:nvPicPr>
        <p:blipFill rotWithShape="1">
          <a:blip r:embed="rId2"/>
          <a:srcRect l="44439" r="462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FF0513-DF84-5824-BAE1-B5AD161ED7F7}"/>
              </a:ext>
            </a:extLst>
          </p:cNvPr>
          <p:cNvSpPr>
            <a:spLocks noGrp="1"/>
          </p:cNvSpPr>
          <p:nvPr>
            <p:ph idx="1"/>
          </p:nvPr>
        </p:nvSpPr>
        <p:spPr>
          <a:xfrm>
            <a:off x="5297762" y="2706624"/>
            <a:ext cx="6251110" cy="3483864"/>
          </a:xfrm>
        </p:spPr>
        <p:txBody>
          <a:bodyPr>
            <a:normAutofit/>
          </a:bodyPr>
          <a:lstStyle/>
          <a:p>
            <a:pPr marL="0" indent="0">
              <a:buNone/>
            </a:pPr>
            <a:endParaRPr lang="en-US" sz="2200" dirty="0"/>
          </a:p>
          <a:p>
            <a:pPr marL="0" indent="0">
              <a:buNone/>
            </a:pPr>
            <a:r>
              <a:rPr lang="en-US" sz="3200" dirty="0"/>
              <a:t>Before we can answer that question, we need to know:</a:t>
            </a:r>
          </a:p>
          <a:p>
            <a:pPr marL="0" indent="0">
              <a:buNone/>
            </a:pPr>
            <a:r>
              <a:rPr lang="en-US" sz="3200" dirty="0"/>
              <a:t>Are both tests aligned with STANAG 6001? </a:t>
            </a:r>
            <a:endParaRPr lang="en-US" sz="2200" dirty="0"/>
          </a:p>
        </p:txBody>
      </p:sp>
    </p:spTree>
    <p:extLst>
      <p:ext uri="{BB962C8B-B14F-4D97-AF65-F5344CB8AC3E}">
        <p14:creationId xmlns:p14="http://schemas.microsoft.com/office/powerpoint/2010/main" val="300762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E1E07519-BCAE-13E0-F0E4-086532A5484F}"/>
              </a:ext>
            </a:extLst>
          </p:cNvPr>
          <p:cNvGraphicFramePr>
            <a:graphicFrameLocks noGrp="1"/>
          </p:cNvGraphicFramePr>
          <p:nvPr>
            <p:extLst>
              <p:ext uri="{D42A27DB-BD31-4B8C-83A1-F6EECF244321}">
                <p14:modId xmlns:p14="http://schemas.microsoft.com/office/powerpoint/2010/main" val="3123012007"/>
              </p:ext>
            </p:extLst>
          </p:nvPr>
        </p:nvGraphicFramePr>
        <p:xfrm>
          <a:off x="455416" y="4424642"/>
          <a:ext cx="3636580" cy="1232904"/>
        </p:xfrm>
        <a:graphic>
          <a:graphicData uri="http://schemas.openxmlformats.org/drawingml/2006/table">
            <a:tbl>
              <a:tblPr firstRow="1" bandRow="1">
                <a:tableStyleId>{5C22544A-7EE6-4342-B048-85BDC9FD1C3A}</a:tableStyleId>
              </a:tblPr>
              <a:tblGrid>
                <a:gridCol w="1229711">
                  <a:extLst>
                    <a:ext uri="{9D8B030D-6E8A-4147-A177-3AD203B41FA5}">
                      <a16:colId xmlns:a16="http://schemas.microsoft.com/office/drawing/2014/main" val="1344384043"/>
                    </a:ext>
                  </a:extLst>
                </a:gridCol>
                <a:gridCol w="2406869">
                  <a:extLst>
                    <a:ext uri="{9D8B030D-6E8A-4147-A177-3AD203B41FA5}">
                      <a16:colId xmlns:a16="http://schemas.microsoft.com/office/drawing/2014/main" val="1672156852"/>
                    </a:ext>
                  </a:extLst>
                </a:gridCol>
              </a:tblGrid>
              <a:tr h="410968">
                <a:tc>
                  <a:txBody>
                    <a:bodyPr/>
                    <a:lstStyle/>
                    <a:p>
                      <a:endParaRPr lang="en-US" dirty="0"/>
                    </a:p>
                  </a:txBody>
                  <a:tcPr/>
                </a:tc>
                <a:tc>
                  <a:txBody>
                    <a:bodyPr/>
                    <a:lstStyle/>
                    <a:p>
                      <a:r>
                        <a:rPr lang="en-US" dirty="0"/>
                        <a:t>NR IF values</a:t>
                      </a:r>
                    </a:p>
                  </a:txBody>
                  <a:tcPr/>
                </a:tc>
                <a:extLst>
                  <a:ext uri="{0D108BD9-81ED-4DB2-BD59-A6C34878D82A}">
                    <a16:rowId xmlns:a16="http://schemas.microsoft.com/office/drawing/2014/main" val="915407668"/>
                  </a:ext>
                </a:extLst>
              </a:tr>
              <a:tr h="410968">
                <a:tc>
                  <a:txBody>
                    <a:bodyPr/>
                    <a:lstStyle/>
                    <a:p>
                      <a:r>
                        <a:rPr lang="en-US" dirty="0"/>
                        <a:t>Too easy</a:t>
                      </a:r>
                    </a:p>
                  </a:txBody>
                  <a:tcPr/>
                </a:tc>
                <a:tc>
                  <a:txBody>
                    <a:bodyPr/>
                    <a:lstStyle/>
                    <a:p>
                      <a:r>
                        <a:rPr lang="en-US" dirty="0"/>
                        <a:t>Greater than 0.90</a:t>
                      </a:r>
                    </a:p>
                  </a:txBody>
                  <a:tcPr/>
                </a:tc>
                <a:extLst>
                  <a:ext uri="{0D108BD9-81ED-4DB2-BD59-A6C34878D82A}">
                    <a16:rowId xmlns:a16="http://schemas.microsoft.com/office/drawing/2014/main" val="2305153930"/>
                  </a:ext>
                </a:extLst>
              </a:tr>
              <a:tr h="410968">
                <a:tc>
                  <a:txBody>
                    <a:bodyPr/>
                    <a:lstStyle/>
                    <a:p>
                      <a:r>
                        <a:rPr lang="en-US" dirty="0"/>
                        <a:t>Too hard </a:t>
                      </a:r>
                    </a:p>
                  </a:txBody>
                  <a:tcPr/>
                </a:tc>
                <a:tc>
                  <a:txBody>
                    <a:bodyPr/>
                    <a:lstStyle/>
                    <a:p>
                      <a:r>
                        <a:rPr lang="en-US" dirty="0"/>
                        <a:t>Less than 0.20</a:t>
                      </a:r>
                    </a:p>
                  </a:txBody>
                  <a:tcPr/>
                </a:tc>
                <a:extLst>
                  <a:ext uri="{0D108BD9-81ED-4DB2-BD59-A6C34878D82A}">
                    <a16:rowId xmlns:a16="http://schemas.microsoft.com/office/drawing/2014/main" val="2825499972"/>
                  </a:ext>
                </a:extLst>
              </a:tr>
            </a:tbl>
          </a:graphicData>
        </a:graphic>
      </p:graphicFrame>
      <p:graphicFrame>
        <p:nvGraphicFramePr>
          <p:cNvPr id="7" name="Table 6">
            <a:extLst>
              <a:ext uri="{FF2B5EF4-FFF2-40B4-BE49-F238E27FC236}">
                <a16:creationId xmlns:a16="http://schemas.microsoft.com/office/drawing/2014/main" id="{4310BF5C-4265-F1A6-FED9-6A9670EBE10F}"/>
              </a:ext>
            </a:extLst>
          </p:cNvPr>
          <p:cNvGraphicFramePr>
            <a:graphicFrameLocks noGrp="1"/>
          </p:cNvGraphicFramePr>
          <p:nvPr>
            <p:extLst>
              <p:ext uri="{D42A27DB-BD31-4B8C-83A1-F6EECF244321}">
                <p14:modId xmlns:p14="http://schemas.microsoft.com/office/powerpoint/2010/main" val="403908184"/>
              </p:ext>
            </p:extLst>
          </p:nvPr>
        </p:nvGraphicFramePr>
        <p:xfrm>
          <a:off x="4559601" y="4424642"/>
          <a:ext cx="3636580" cy="1643872"/>
        </p:xfrm>
        <a:graphic>
          <a:graphicData uri="http://schemas.openxmlformats.org/drawingml/2006/table">
            <a:tbl>
              <a:tblPr firstRow="1" bandRow="1">
                <a:tableStyleId>{5C22544A-7EE6-4342-B048-85BDC9FD1C3A}</a:tableStyleId>
              </a:tblPr>
              <a:tblGrid>
                <a:gridCol w="1402175">
                  <a:extLst>
                    <a:ext uri="{9D8B030D-6E8A-4147-A177-3AD203B41FA5}">
                      <a16:colId xmlns:a16="http://schemas.microsoft.com/office/drawing/2014/main" val="1344384043"/>
                    </a:ext>
                  </a:extLst>
                </a:gridCol>
                <a:gridCol w="2234405">
                  <a:extLst>
                    <a:ext uri="{9D8B030D-6E8A-4147-A177-3AD203B41FA5}">
                      <a16:colId xmlns:a16="http://schemas.microsoft.com/office/drawing/2014/main" val="1672156852"/>
                    </a:ext>
                  </a:extLst>
                </a:gridCol>
              </a:tblGrid>
              <a:tr h="410968">
                <a:tc>
                  <a:txBody>
                    <a:bodyPr/>
                    <a:lstStyle/>
                    <a:p>
                      <a:endParaRPr lang="en-US" dirty="0"/>
                    </a:p>
                  </a:txBody>
                  <a:tcPr/>
                </a:tc>
                <a:tc>
                  <a:txBody>
                    <a:bodyPr/>
                    <a:lstStyle/>
                    <a:p>
                      <a:r>
                        <a:rPr lang="en-US" dirty="0"/>
                        <a:t>NR ID values</a:t>
                      </a:r>
                    </a:p>
                  </a:txBody>
                  <a:tcPr/>
                </a:tc>
                <a:extLst>
                  <a:ext uri="{0D108BD9-81ED-4DB2-BD59-A6C34878D82A}">
                    <a16:rowId xmlns:a16="http://schemas.microsoft.com/office/drawing/2014/main" val="915407668"/>
                  </a:ext>
                </a:extLst>
              </a:tr>
              <a:tr h="410968">
                <a:tc>
                  <a:txBody>
                    <a:bodyPr/>
                    <a:lstStyle/>
                    <a:p>
                      <a:r>
                        <a:rPr lang="en-US" dirty="0"/>
                        <a:t>Poor</a:t>
                      </a:r>
                    </a:p>
                  </a:txBody>
                  <a:tcPr/>
                </a:tc>
                <a:tc>
                  <a:txBody>
                    <a:bodyPr/>
                    <a:lstStyle/>
                    <a:p>
                      <a:r>
                        <a:rPr lang="en-US" dirty="0"/>
                        <a:t>less than 0.20</a:t>
                      </a:r>
                    </a:p>
                  </a:txBody>
                  <a:tcPr/>
                </a:tc>
                <a:extLst>
                  <a:ext uri="{0D108BD9-81ED-4DB2-BD59-A6C34878D82A}">
                    <a16:rowId xmlns:a16="http://schemas.microsoft.com/office/drawing/2014/main" val="2305153930"/>
                  </a:ext>
                </a:extLst>
              </a:tr>
              <a:tr h="410968">
                <a:tc>
                  <a:txBody>
                    <a:bodyPr/>
                    <a:lstStyle/>
                    <a:p>
                      <a:r>
                        <a:rPr lang="en-US" dirty="0"/>
                        <a:t>Acceptable</a:t>
                      </a:r>
                    </a:p>
                  </a:txBody>
                  <a:tcPr/>
                </a:tc>
                <a:tc>
                  <a:txBody>
                    <a:bodyPr/>
                    <a:lstStyle/>
                    <a:p>
                      <a:r>
                        <a:rPr lang="en-US" dirty="0"/>
                        <a:t>0.20 to 0.40</a:t>
                      </a:r>
                    </a:p>
                  </a:txBody>
                  <a:tcPr/>
                </a:tc>
                <a:extLst>
                  <a:ext uri="{0D108BD9-81ED-4DB2-BD59-A6C34878D82A}">
                    <a16:rowId xmlns:a16="http://schemas.microsoft.com/office/drawing/2014/main" val="2825499972"/>
                  </a:ext>
                </a:extLst>
              </a:tr>
              <a:tr h="410968">
                <a:tc>
                  <a:txBody>
                    <a:bodyPr/>
                    <a:lstStyle/>
                    <a:p>
                      <a:r>
                        <a:rPr lang="en-US" dirty="0"/>
                        <a:t>Good</a:t>
                      </a:r>
                    </a:p>
                  </a:txBody>
                  <a:tcPr/>
                </a:tc>
                <a:tc>
                  <a:txBody>
                    <a:bodyPr/>
                    <a:lstStyle/>
                    <a:p>
                      <a:r>
                        <a:rPr lang="en-US" dirty="0"/>
                        <a:t>Greater than 0.40</a:t>
                      </a:r>
                    </a:p>
                  </a:txBody>
                  <a:tcPr/>
                </a:tc>
                <a:extLst>
                  <a:ext uri="{0D108BD9-81ED-4DB2-BD59-A6C34878D82A}">
                    <a16:rowId xmlns:a16="http://schemas.microsoft.com/office/drawing/2014/main" val="544401466"/>
                  </a:ext>
                </a:extLst>
              </a:tr>
            </a:tbl>
          </a:graphicData>
        </a:graphic>
      </p:graphicFrame>
      <p:sp>
        <p:nvSpPr>
          <p:cNvPr id="8" name="TextBox 7">
            <a:extLst>
              <a:ext uri="{FF2B5EF4-FFF2-40B4-BE49-F238E27FC236}">
                <a16:creationId xmlns:a16="http://schemas.microsoft.com/office/drawing/2014/main" id="{9B8D9FFB-FBAC-6036-844F-DFC14D911E76}"/>
              </a:ext>
            </a:extLst>
          </p:cNvPr>
          <p:cNvSpPr txBox="1"/>
          <p:nvPr/>
        </p:nvSpPr>
        <p:spPr>
          <a:xfrm>
            <a:off x="401562" y="5863030"/>
            <a:ext cx="3690434" cy="577081"/>
          </a:xfrm>
          <a:prstGeom prst="rect">
            <a:avLst/>
          </a:prstGeom>
          <a:noFill/>
        </p:spPr>
        <p:txBody>
          <a:bodyPr wrap="none" rtlCol="0">
            <a:spAutoFit/>
          </a:bodyPr>
          <a:lstStyle/>
          <a:p>
            <a:r>
              <a:rPr lang="en-US" sz="1050" dirty="0"/>
              <a:t>NOTE: these are general guidelines. Different sources or </a:t>
            </a:r>
          </a:p>
          <a:p>
            <a:r>
              <a:rPr lang="en-US" sz="1050" dirty="0"/>
              <a:t>organizations may have differing values depending</a:t>
            </a:r>
          </a:p>
          <a:p>
            <a:r>
              <a:rPr lang="en-US" sz="1050" dirty="0"/>
              <a:t>on the test, test use case, etc. </a:t>
            </a:r>
          </a:p>
        </p:txBody>
      </p:sp>
      <p:pic>
        <p:nvPicPr>
          <p:cNvPr id="4" name="Picture 3">
            <a:extLst>
              <a:ext uri="{FF2B5EF4-FFF2-40B4-BE49-F238E27FC236}">
                <a16:creationId xmlns:a16="http://schemas.microsoft.com/office/drawing/2014/main" id="{26841178-F04B-8CA5-9548-99438451185D}"/>
              </a:ext>
            </a:extLst>
          </p:cNvPr>
          <p:cNvPicPr>
            <a:picLocks noChangeAspect="1"/>
          </p:cNvPicPr>
          <p:nvPr/>
        </p:nvPicPr>
        <p:blipFill>
          <a:blip r:embed="rId3"/>
          <a:stretch>
            <a:fillRect/>
          </a:stretch>
        </p:blipFill>
        <p:spPr>
          <a:xfrm>
            <a:off x="168274" y="155575"/>
            <a:ext cx="11668125" cy="4088046"/>
          </a:xfrm>
          <a:prstGeom prst="rect">
            <a:avLst/>
          </a:prstGeom>
        </p:spPr>
      </p:pic>
    </p:spTree>
    <p:extLst>
      <p:ext uri="{BB962C8B-B14F-4D97-AF65-F5344CB8AC3E}">
        <p14:creationId xmlns:p14="http://schemas.microsoft.com/office/powerpoint/2010/main" val="195958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7017-358E-C60F-7E62-1E88BA5EBB33}"/>
              </a:ext>
            </a:extLst>
          </p:cNvPr>
          <p:cNvSpPr>
            <a:spLocks noGrp="1"/>
          </p:cNvSpPr>
          <p:nvPr>
            <p:ph type="title"/>
          </p:nvPr>
        </p:nvSpPr>
        <p:spPr/>
        <p:txBody>
          <a:bodyPr/>
          <a:lstStyle/>
          <a:p>
            <a:r>
              <a:rPr lang="en-US" dirty="0"/>
              <a:t>Classical Test Theory</a:t>
            </a:r>
          </a:p>
        </p:txBody>
      </p:sp>
      <p:sp>
        <p:nvSpPr>
          <p:cNvPr id="3" name="Content Placeholder 2">
            <a:extLst>
              <a:ext uri="{FF2B5EF4-FFF2-40B4-BE49-F238E27FC236}">
                <a16:creationId xmlns:a16="http://schemas.microsoft.com/office/drawing/2014/main" id="{3AF63FCF-D46F-54BC-46A9-52D581C82CA8}"/>
              </a:ext>
            </a:extLst>
          </p:cNvPr>
          <p:cNvSpPr>
            <a:spLocks noGrp="1"/>
          </p:cNvSpPr>
          <p:nvPr>
            <p:ph idx="1"/>
          </p:nvPr>
        </p:nvSpPr>
        <p:spPr>
          <a:xfrm>
            <a:off x="838200" y="1859279"/>
            <a:ext cx="6974840" cy="4317683"/>
          </a:xfrm>
        </p:spPr>
        <p:txBody>
          <a:bodyPr>
            <a:normAutofit fontScale="85000" lnSpcReduction="20000"/>
          </a:bodyPr>
          <a:lstStyle/>
          <a:p>
            <a:pPr marL="0" indent="0">
              <a:buNone/>
            </a:pPr>
            <a:r>
              <a:rPr lang="en-US" dirty="0"/>
              <a:t>Much of the literature revolves around classical equating methods</a:t>
            </a:r>
          </a:p>
          <a:p>
            <a:pPr marL="0" indent="0">
              <a:buNone/>
            </a:pPr>
            <a:r>
              <a:rPr lang="en-US" dirty="0"/>
              <a:t>Some of the methods can be used for small sample sizes</a:t>
            </a:r>
          </a:p>
          <a:p>
            <a:pPr marL="0" indent="0">
              <a:buNone/>
            </a:pPr>
            <a:endParaRPr lang="en-US" dirty="0"/>
          </a:p>
          <a:p>
            <a:pPr marL="0" indent="0">
              <a:buNone/>
            </a:pPr>
            <a:r>
              <a:rPr lang="en-US" b="1" dirty="0"/>
              <a:t>Cons</a:t>
            </a:r>
          </a:p>
          <a:p>
            <a:pPr marL="0" indent="0">
              <a:buNone/>
            </a:pPr>
            <a:r>
              <a:rPr lang="en-US" dirty="0"/>
              <a:t>Only deal with total scores. It does not deal in item-level equating.</a:t>
            </a:r>
          </a:p>
          <a:p>
            <a:pPr marL="0" indent="0">
              <a:buNone/>
            </a:pPr>
            <a:r>
              <a:rPr lang="en-US" dirty="0"/>
              <a:t>Generally speaking, forms X and Y (or A and B) should be the same length</a:t>
            </a:r>
          </a:p>
          <a:p>
            <a:pPr marL="0" indent="0">
              <a:buNone/>
            </a:pPr>
            <a:r>
              <a:rPr lang="en-US" dirty="0"/>
              <a:t>Almost exclusively for Norm-referenced tests, and may not be appropriate for Criterion-referenced tests</a:t>
            </a:r>
          </a:p>
          <a:p>
            <a:pPr marL="0" indent="0">
              <a:buNone/>
            </a:pPr>
            <a:endParaRPr lang="en-US" dirty="0"/>
          </a:p>
        </p:txBody>
      </p:sp>
      <p:pic>
        <p:nvPicPr>
          <p:cNvPr id="5" name="Picture 4" descr="A yellow and green book cover&#10;&#10;Description automatically generated">
            <a:extLst>
              <a:ext uri="{FF2B5EF4-FFF2-40B4-BE49-F238E27FC236}">
                <a16:creationId xmlns:a16="http://schemas.microsoft.com/office/drawing/2014/main" id="{E27BD4A5-44AF-7432-CD8C-5060CD2352CF}"/>
              </a:ext>
            </a:extLst>
          </p:cNvPr>
          <p:cNvPicPr>
            <a:picLocks noChangeAspect="1"/>
          </p:cNvPicPr>
          <p:nvPr/>
        </p:nvPicPr>
        <p:blipFill>
          <a:blip r:embed="rId3"/>
          <a:stretch>
            <a:fillRect/>
          </a:stretch>
        </p:blipFill>
        <p:spPr>
          <a:xfrm>
            <a:off x="7813040" y="237804"/>
            <a:ext cx="4318222" cy="6255071"/>
          </a:xfrm>
          <a:prstGeom prst="rect">
            <a:avLst/>
          </a:prstGeom>
        </p:spPr>
      </p:pic>
    </p:spTree>
    <p:extLst>
      <p:ext uri="{BB962C8B-B14F-4D97-AF65-F5344CB8AC3E}">
        <p14:creationId xmlns:p14="http://schemas.microsoft.com/office/powerpoint/2010/main" val="283761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1D39-EE8A-0EEB-A4C6-751C08FB498C}"/>
              </a:ext>
            </a:extLst>
          </p:cNvPr>
          <p:cNvSpPr>
            <a:spLocks noGrp="1"/>
          </p:cNvSpPr>
          <p:nvPr>
            <p:ph type="title"/>
          </p:nvPr>
        </p:nvSpPr>
        <p:spPr>
          <a:xfrm>
            <a:off x="745921" y="469783"/>
            <a:ext cx="10515600" cy="1741023"/>
          </a:xfrm>
        </p:spPr>
        <p:txBody>
          <a:bodyPr>
            <a:normAutofit/>
          </a:bodyPr>
          <a:lstStyle/>
          <a:p>
            <a:r>
              <a:rPr lang="en-US" b="1" dirty="0"/>
              <a:t>Mean Equating</a:t>
            </a:r>
            <a:br>
              <a:rPr lang="en-US" b="1" dirty="0"/>
            </a:br>
            <a:r>
              <a:rPr lang="en-US" sz="3200" b="1" dirty="0"/>
              <a:t>Hypothetical test with 100 items. Of those items 20 are common between the two forms</a:t>
            </a:r>
            <a:endParaRPr lang="en-US" b="1" dirty="0"/>
          </a:p>
        </p:txBody>
      </p:sp>
      <p:graphicFrame>
        <p:nvGraphicFramePr>
          <p:cNvPr id="4" name="Table 4">
            <a:extLst>
              <a:ext uri="{FF2B5EF4-FFF2-40B4-BE49-F238E27FC236}">
                <a16:creationId xmlns:a16="http://schemas.microsoft.com/office/drawing/2014/main" id="{0ED3D61F-A8CC-9D06-04B3-3FC1E8F1FAAB}"/>
              </a:ext>
            </a:extLst>
          </p:cNvPr>
          <p:cNvGraphicFramePr>
            <a:graphicFrameLocks noGrp="1"/>
          </p:cNvGraphicFramePr>
          <p:nvPr>
            <p:ph idx="1"/>
            <p:extLst>
              <p:ext uri="{D42A27DB-BD31-4B8C-83A1-F6EECF244321}">
                <p14:modId xmlns:p14="http://schemas.microsoft.com/office/powerpoint/2010/main" val="3994208951"/>
              </p:ext>
            </p:extLst>
          </p:nvPr>
        </p:nvGraphicFramePr>
        <p:xfrm>
          <a:off x="745921" y="2605801"/>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846288441"/>
                    </a:ext>
                  </a:extLst>
                </a:gridCol>
                <a:gridCol w="2628900">
                  <a:extLst>
                    <a:ext uri="{9D8B030D-6E8A-4147-A177-3AD203B41FA5}">
                      <a16:colId xmlns:a16="http://schemas.microsoft.com/office/drawing/2014/main" val="1159806168"/>
                    </a:ext>
                  </a:extLst>
                </a:gridCol>
                <a:gridCol w="2628900">
                  <a:extLst>
                    <a:ext uri="{9D8B030D-6E8A-4147-A177-3AD203B41FA5}">
                      <a16:colId xmlns:a16="http://schemas.microsoft.com/office/drawing/2014/main" val="1819267662"/>
                    </a:ext>
                  </a:extLst>
                </a:gridCol>
                <a:gridCol w="2628900">
                  <a:extLst>
                    <a:ext uri="{9D8B030D-6E8A-4147-A177-3AD203B41FA5}">
                      <a16:colId xmlns:a16="http://schemas.microsoft.com/office/drawing/2014/main" val="2520831117"/>
                    </a:ext>
                  </a:extLst>
                </a:gridCol>
              </a:tblGrid>
              <a:tr h="370840">
                <a:tc>
                  <a:txBody>
                    <a:bodyPr/>
                    <a:lstStyle/>
                    <a:p>
                      <a:pPr algn="ctr"/>
                      <a:r>
                        <a:rPr lang="en-US" sz="3200" dirty="0"/>
                        <a:t>Group</a:t>
                      </a:r>
                    </a:p>
                  </a:txBody>
                  <a:tcPr/>
                </a:tc>
                <a:tc>
                  <a:txBody>
                    <a:bodyPr/>
                    <a:lstStyle/>
                    <a:p>
                      <a:pPr algn="ctr"/>
                      <a:r>
                        <a:rPr lang="en-US" sz="3200" dirty="0"/>
                        <a:t>Form A (80 Unique items)</a:t>
                      </a:r>
                    </a:p>
                  </a:txBody>
                  <a:tcPr/>
                </a:tc>
                <a:tc>
                  <a:txBody>
                    <a:bodyPr/>
                    <a:lstStyle/>
                    <a:p>
                      <a:pPr algn="ctr"/>
                      <a:r>
                        <a:rPr lang="en-US" sz="3200" dirty="0"/>
                        <a:t>Form B (80 Unique items)</a:t>
                      </a:r>
                    </a:p>
                  </a:txBody>
                  <a:tcPr/>
                </a:tc>
                <a:tc>
                  <a:txBody>
                    <a:bodyPr/>
                    <a:lstStyle/>
                    <a:p>
                      <a:pPr algn="ctr"/>
                      <a:r>
                        <a:rPr lang="en-US" sz="3200" dirty="0"/>
                        <a:t>20 Common items</a:t>
                      </a:r>
                    </a:p>
                  </a:txBody>
                  <a:tcPr/>
                </a:tc>
                <a:extLst>
                  <a:ext uri="{0D108BD9-81ED-4DB2-BD59-A6C34878D82A}">
                    <a16:rowId xmlns:a16="http://schemas.microsoft.com/office/drawing/2014/main" val="928879741"/>
                  </a:ext>
                </a:extLst>
              </a:tr>
              <a:tr h="370840">
                <a:tc>
                  <a:txBody>
                    <a:bodyPr/>
                    <a:lstStyle/>
                    <a:p>
                      <a:pPr algn="ctr"/>
                      <a:r>
                        <a:rPr lang="en-US" sz="3200" dirty="0"/>
                        <a:t>1</a:t>
                      </a:r>
                    </a:p>
                  </a:txBody>
                  <a:tcPr/>
                </a:tc>
                <a:tc>
                  <a:txBody>
                    <a:bodyPr/>
                    <a:lstStyle/>
                    <a:p>
                      <a:pPr algn="ctr"/>
                      <a:r>
                        <a:rPr lang="en-US" sz="3200" dirty="0"/>
                        <a:t>72</a:t>
                      </a:r>
                    </a:p>
                  </a:txBody>
                  <a:tcPr/>
                </a:tc>
                <a:tc>
                  <a:txBody>
                    <a:bodyPr/>
                    <a:lstStyle/>
                    <a:p>
                      <a:pPr algn="ctr"/>
                      <a:r>
                        <a:rPr lang="en-US" sz="3200" dirty="0"/>
                        <a:t>67</a:t>
                      </a:r>
                    </a:p>
                  </a:txBody>
                  <a:tcPr/>
                </a:tc>
                <a:tc>
                  <a:txBody>
                    <a:bodyPr/>
                    <a:lstStyle/>
                    <a:p>
                      <a:pPr algn="ctr"/>
                      <a:r>
                        <a:rPr lang="en-US" sz="3200" dirty="0"/>
                        <a:t>13 (65%)</a:t>
                      </a:r>
                    </a:p>
                  </a:txBody>
                  <a:tcPr/>
                </a:tc>
                <a:extLst>
                  <a:ext uri="{0D108BD9-81ED-4DB2-BD59-A6C34878D82A}">
                    <a16:rowId xmlns:a16="http://schemas.microsoft.com/office/drawing/2014/main" val="45460265"/>
                  </a:ext>
                </a:extLst>
              </a:tr>
              <a:tr h="370840">
                <a:tc>
                  <a:txBody>
                    <a:bodyPr/>
                    <a:lstStyle/>
                    <a:p>
                      <a:pPr algn="ctr"/>
                      <a:r>
                        <a:rPr lang="en-US" sz="3200" dirty="0"/>
                        <a:t>2</a:t>
                      </a:r>
                    </a:p>
                  </a:txBody>
                  <a:tcPr/>
                </a:tc>
                <a:tc>
                  <a:txBody>
                    <a:bodyPr/>
                    <a:lstStyle/>
                    <a:p>
                      <a:pPr algn="ctr"/>
                      <a:r>
                        <a:rPr lang="en-US" sz="3200" dirty="0"/>
                        <a:t>82</a:t>
                      </a:r>
                    </a:p>
                  </a:txBody>
                  <a:tcPr/>
                </a:tc>
                <a:tc>
                  <a:txBody>
                    <a:bodyPr/>
                    <a:lstStyle/>
                    <a:p>
                      <a:pPr algn="ctr"/>
                      <a:r>
                        <a:rPr lang="en-US" sz="3200" dirty="0"/>
                        <a:t>77</a:t>
                      </a:r>
                    </a:p>
                  </a:txBody>
                  <a:tcPr/>
                </a:tc>
                <a:tc>
                  <a:txBody>
                    <a:bodyPr/>
                    <a:lstStyle/>
                    <a:p>
                      <a:pPr algn="ctr"/>
                      <a:r>
                        <a:rPr lang="en-US" sz="3200" dirty="0"/>
                        <a:t>15 (75%)</a:t>
                      </a:r>
                    </a:p>
                  </a:txBody>
                  <a:tcPr/>
                </a:tc>
                <a:extLst>
                  <a:ext uri="{0D108BD9-81ED-4DB2-BD59-A6C34878D82A}">
                    <a16:rowId xmlns:a16="http://schemas.microsoft.com/office/drawing/2014/main" val="1685690069"/>
                  </a:ext>
                </a:extLst>
              </a:tr>
            </a:tbl>
          </a:graphicData>
        </a:graphic>
      </p:graphicFrame>
      <p:pic>
        <p:nvPicPr>
          <p:cNvPr id="6" name="Picture 5" descr="A white rectangular object with a black border&#10;&#10;Description automatically generated">
            <a:extLst>
              <a:ext uri="{FF2B5EF4-FFF2-40B4-BE49-F238E27FC236}">
                <a16:creationId xmlns:a16="http://schemas.microsoft.com/office/drawing/2014/main" id="{ADBD42FE-EE90-924B-5475-AE9C87650548}"/>
              </a:ext>
            </a:extLst>
          </p:cNvPr>
          <p:cNvPicPr>
            <a:picLocks noChangeAspect="1"/>
          </p:cNvPicPr>
          <p:nvPr/>
        </p:nvPicPr>
        <p:blipFill>
          <a:blip r:embed="rId3"/>
          <a:stretch>
            <a:fillRect/>
          </a:stretch>
        </p:blipFill>
        <p:spPr>
          <a:xfrm>
            <a:off x="3576818" y="4360237"/>
            <a:ext cx="1943200" cy="406421"/>
          </a:xfrm>
          <a:prstGeom prst="rect">
            <a:avLst/>
          </a:prstGeom>
        </p:spPr>
      </p:pic>
      <p:pic>
        <p:nvPicPr>
          <p:cNvPr id="8" name="Picture 7" descr="A blue and white background&#10;&#10;Description automatically generated with medium confidence">
            <a:extLst>
              <a:ext uri="{FF2B5EF4-FFF2-40B4-BE49-F238E27FC236}">
                <a16:creationId xmlns:a16="http://schemas.microsoft.com/office/drawing/2014/main" id="{C1DA1033-7BF3-09FB-AB5C-CBB88E781AC5}"/>
              </a:ext>
            </a:extLst>
          </p:cNvPr>
          <p:cNvPicPr>
            <a:picLocks noChangeAspect="1"/>
          </p:cNvPicPr>
          <p:nvPr/>
        </p:nvPicPr>
        <p:blipFill>
          <a:blip r:embed="rId4"/>
          <a:stretch>
            <a:fillRect/>
          </a:stretch>
        </p:blipFill>
        <p:spPr>
          <a:xfrm>
            <a:off x="6096000" y="3799601"/>
            <a:ext cx="2311575" cy="400673"/>
          </a:xfrm>
          <a:prstGeom prst="rect">
            <a:avLst/>
          </a:prstGeom>
        </p:spPr>
      </p:pic>
      <p:sp>
        <p:nvSpPr>
          <p:cNvPr id="10" name="TextBox 9">
            <a:extLst>
              <a:ext uri="{FF2B5EF4-FFF2-40B4-BE49-F238E27FC236}">
                <a16:creationId xmlns:a16="http://schemas.microsoft.com/office/drawing/2014/main" id="{D20FADDD-1523-49D1-A13F-A1E12CF987B8}"/>
              </a:ext>
            </a:extLst>
          </p:cNvPr>
          <p:cNvSpPr txBox="1"/>
          <p:nvPr/>
        </p:nvSpPr>
        <p:spPr>
          <a:xfrm>
            <a:off x="876650" y="5108895"/>
            <a:ext cx="10515600" cy="954107"/>
          </a:xfrm>
          <a:prstGeom prst="rect">
            <a:avLst/>
          </a:prstGeom>
          <a:noFill/>
        </p:spPr>
        <p:txBody>
          <a:bodyPr wrap="square">
            <a:spAutoFit/>
          </a:bodyPr>
          <a:lstStyle/>
          <a:p>
            <a:r>
              <a:rPr lang="en-US" sz="2800" dirty="0"/>
              <a:t>Mean equating involves the addition of a constant (which might be negative) to all raw scores on Form B to find equated scores on Form A. </a:t>
            </a:r>
          </a:p>
        </p:txBody>
      </p:sp>
    </p:spTree>
    <p:extLst>
      <p:ext uri="{BB962C8B-B14F-4D97-AF65-F5344CB8AC3E}">
        <p14:creationId xmlns:p14="http://schemas.microsoft.com/office/powerpoint/2010/main" val="1424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graph&#10;&#10;Description automatically generated">
            <a:extLst>
              <a:ext uri="{FF2B5EF4-FFF2-40B4-BE49-F238E27FC236}">
                <a16:creationId xmlns:a16="http://schemas.microsoft.com/office/drawing/2014/main" id="{7C5F79E2-958E-9440-C902-68BF6A1ADB66}"/>
              </a:ext>
            </a:extLst>
          </p:cNvPr>
          <p:cNvPicPr>
            <a:picLocks noGrp="1" noChangeAspect="1"/>
          </p:cNvPicPr>
          <p:nvPr>
            <p:ph idx="1"/>
          </p:nvPr>
        </p:nvPicPr>
        <p:blipFill>
          <a:blip r:embed="rId3"/>
          <a:stretch>
            <a:fillRect/>
          </a:stretch>
        </p:blipFill>
        <p:spPr>
          <a:xfrm>
            <a:off x="4116759" y="2066036"/>
            <a:ext cx="7532192" cy="4351338"/>
          </a:xfrm>
          <a:prstGeom prst="rect">
            <a:avLst/>
          </a:prstGeom>
        </p:spPr>
      </p:pic>
      <p:sp>
        <p:nvSpPr>
          <p:cNvPr id="5" name="Title 1">
            <a:extLst>
              <a:ext uri="{FF2B5EF4-FFF2-40B4-BE49-F238E27FC236}">
                <a16:creationId xmlns:a16="http://schemas.microsoft.com/office/drawing/2014/main" id="{DD62BCFF-196D-293B-D545-508C0BE27CFF}"/>
              </a:ext>
            </a:extLst>
          </p:cNvPr>
          <p:cNvSpPr>
            <a:spLocks noGrp="1"/>
          </p:cNvSpPr>
          <p:nvPr>
            <p:ph type="title"/>
          </p:nvPr>
        </p:nvSpPr>
        <p:spPr>
          <a:xfrm>
            <a:off x="838200" y="365125"/>
            <a:ext cx="10515600" cy="1325563"/>
          </a:xfrm>
        </p:spPr>
        <p:txBody>
          <a:bodyPr>
            <a:normAutofit/>
          </a:bodyPr>
          <a:lstStyle/>
          <a:p>
            <a:r>
              <a:rPr lang="en-US" b="1" dirty="0"/>
              <a:t>Linear Equating</a:t>
            </a:r>
            <a:br>
              <a:rPr lang="en-US" b="1" dirty="0"/>
            </a:br>
            <a:endParaRPr lang="en-US" b="1" dirty="0"/>
          </a:p>
        </p:txBody>
      </p:sp>
      <p:sp>
        <p:nvSpPr>
          <p:cNvPr id="7" name="TextBox 6">
            <a:extLst>
              <a:ext uri="{FF2B5EF4-FFF2-40B4-BE49-F238E27FC236}">
                <a16:creationId xmlns:a16="http://schemas.microsoft.com/office/drawing/2014/main" id="{437E0061-EC80-6A31-C12C-56AF84974302}"/>
              </a:ext>
            </a:extLst>
          </p:cNvPr>
          <p:cNvSpPr txBox="1"/>
          <p:nvPr/>
        </p:nvSpPr>
        <p:spPr>
          <a:xfrm>
            <a:off x="612396" y="1979802"/>
            <a:ext cx="3378528" cy="4093428"/>
          </a:xfrm>
          <a:prstGeom prst="rect">
            <a:avLst/>
          </a:prstGeom>
          <a:noFill/>
        </p:spPr>
        <p:txBody>
          <a:bodyPr wrap="square" rtlCol="0">
            <a:spAutoFit/>
          </a:bodyPr>
          <a:lstStyle/>
          <a:p>
            <a:r>
              <a:rPr lang="en-US" sz="2000" dirty="0"/>
              <a:t>Rather than considering the differences between two forms to be a constant, linear equating allows for the differences in difficulty between the two test forms to vary along the score scale. For example, linear equating allows Form B to be more </a:t>
            </a:r>
            <a:r>
              <a:rPr lang="en-US" sz="2000" dirty="0" err="1"/>
              <a:t>diffi</a:t>
            </a:r>
            <a:r>
              <a:rPr lang="en-US" sz="2000" dirty="0"/>
              <a:t>- cult than Form A for low-achieving examinees but less difficult for high-achieving examinees. </a:t>
            </a:r>
          </a:p>
        </p:txBody>
      </p:sp>
    </p:spTree>
    <p:extLst>
      <p:ext uri="{BB962C8B-B14F-4D97-AF65-F5344CB8AC3E}">
        <p14:creationId xmlns:p14="http://schemas.microsoft.com/office/powerpoint/2010/main" val="116502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80595A-0F16-F69D-ACF9-9874AFBAF706}"/>
              </a:ext>
            </a:extLst>
          </p:cNvPr>
          <p:cNvSpPr txBox="1">
            <a:spLocks/>
          </p:cNvSpPr>
          <p:nvPr/>
        </p:nvSpPr>
        <p:spPr>
          <a:xfrm>
            <a:off x="711121" y="369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Equipercentile</a:t>
            </a:r>
            <a:r>
              <a:rPr lang="en-US" b="1" dirty="0"/>
              <a:t> Equating</a:t>
            </a:r>
            <a:br>
              <a:rPr lang="en-US" b="1" dirty="0"/>
            </a:br>
            <a:endParaRPr lang="en-US" b="1" dirty="0"/>
          </a:p>
        </p:txBody>
      </p:sp>
      <p:pic>
        <p:nvPicPr>
          <p:cNvPr id="11" name="Picture 10" descr="A graph with a line and a point&#10;&#10;Description automatically generated with medium confidence">
            <a:extLst>
              <a:ext uri="{FF2B5EF4-FFF2-40B4-BE49-F238E27FC236}">
                <a16:creationId xmlns:a16="http://schemas.microsoft.com/office/drawing/2014/main" id="{67581178-BF33-959B-222F-5EC8835FCD92}"/>
              </a:ext>
            </a:extLst>
          </p:cNvPr>
          <p:cNvPicPr>
            <a:picLocks noChangeAspect="1"/>
          </p:cNvPicPr>
          <p:nvPr/>
        </p:nvPicPr>
        <p:blipFill>
          <a:blip r:embed="rId3"/>
          <a:stretch>
            <a:fillRect/>
          </a:stretch>
        </p:blipFill>
        <p:spPr>
          <a:xfrm>
            <a:off x="140771" y="1544517"/>
            <a:ext cx="5905930" cy="4205194"/>
          </a:xfrm>
          <a:prstGeom prst="rect">
            <a:avLst/>
          </a:prstGeom>
        </p:spPr>
      </p:pic>
      <p:pic>
        <p:nvPicPr>
          <p:cNvPr id="13" name="Picture 12" descr="A graph with numbers and lines&#10;&#10;Description automatically generated">
            <a:extLst>
              <a:ext uri="{FF2B5EF4-FFF2-40B4-BE49-F238E27FC236}">
                <a16:creationId xmlns:a16="http://schemas.microsoft.com/office/drawing/2014/main" id="{412490D1-1E89-C4DD-DF24-1A8CD0028726}"/>
              </a:ext>
            </a:extLst>
          </p:cNvPr>
          <p:cNvPicPr>
            <a:picLocks noChangeAspect="1"/>
          </p:cNvPicPr>
          <p:nvPr/>
        </p:nvPicPr>
        <p:blipFill>
          <a:blip r:embed="rId4"/>
          <a:stretch>
            <a:fillRect/>
          </a:stretch>
        </p:blipFill>
        <p:spPr>
          <a:xfrm>
            <a:off x="5998130" y="1610686"/>
            <a:ext cx="5813908" cy="4383594"/>
          </a:xfrm>
          <a:prstGeom prst="rect">
            <a:avLst/>
          </a:prstGeom>
        </p:spPr>
      </p:pic>
    </p:spTree>
    <p:extLst>
      <p:ext uri="{BB962C8B-B14F-4D97-AF65-F5344CB8AC3E}">
        <p14:creationId xmlns:p14="http://schemas.microsoft.com/office/powerpoint/2010/main" val="5288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6B7D-097D-D53B-DF41-F10AB4ED72B3}"/>
              </a:ext>
            </a:extLst>
          </p:cNvPr>
          <p:cNvSpPr>
            <a:spLocks noGrp="1"/>
          </p:cNvSpPr>
          <p:nvPr>
            <p:ph type="title"/>
          </p:nvPr>
        </p:nvSpPr>
        <p:spPr/>
        <p:txBody>
          <a:bodyPr/>
          <a:lstStyle/>
          <a:p>
            <a:r>
              <a:rPr lang="en-US" dirty="0"/>
              <a:t>Classical Equating methods </a:t>
            </a:r>
          </a:p>
        </p:txBody>
      </p:sp>
      <p:sp>
        <p:nvSpPr>
          <p:cNvPr id="3" name="Content Placeholder 2">
            <a:extLst>
              <a:ext uri="{FF2B5EF4-FFF2-40B4-BE49-F238E27FC236}">
                <a16:creationId xmlns:a16="http://schemas.microsoft.com/office/drawing/2014/main" id="{ADE35033-E734-2393-C076-7F1A9EB9C58D}"/>
              </a:ext>
            </a:extLst>
          </p:cNvPr>
          <p:cNvSpPr>
            <a:spLocks noGrp="1"/>
          </p:cNvSpPr>
          <p:nvPr>
            <p:ph idx="1"/>
          </p:nvPr>
        </p:nvSpPr>
        <p:spPr>
          <a:xfrm>
            <a:off x="464416" y="1798679"/>
            <a:ext cx="5571824" cy="421828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DA95298-BFA0-E4B0-3ACF-29E6FDE95562}"/>
                  </a:ext>
                </a:extLst>
              </p14:cNvPr>
              <p14:cNvContentPartPr/>
              <p14:nvPr/>
            </p14:nvContentPartPr>
            <p14:xfrm>
              <a:off x="10605840" y="5099269"/>
              <a:ext cx="21960" cy="17280"/>
            </p14:xfrm>
          </p:contentPart>
        </mc:Choice>
        <mc:Fallback xmlns="">
          <p:pic>
            <p:nvPicPr>
              <p:cNvPr id="4" name="Ink 3">
                <a:extLst>
                  <a:ext uri="{FF2B5EF4-FFF2-40B4-BE49-F238E27FC236}">
                    <a16:creationId xmlns:a16="http://schemas.microsoft.com/office/drawing/2014/main" id="{3DA95298-BFA0-E4B0-3ACF-29E6FDE95562}"/>
                  </a:ext>
                </a:extLst>
              </p:cNvPr>
              <p:cNvPicPr/>
              <p:nvPr/>
            </p:nvPicPr>
            <p:blipFill>
              <a:blip r:embed="rId4"/>
              <a:stretch>
                <a:fillRect/>
              </a:stretch>
            </p:blipFill>
            <p:spPr>
              <a:xfrm>
                <a:off x="10599720" y="5093149"/>
                <a:ext cx="34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E8F30C-5073-BE3C-EE05-293544043579}"/>
                  </a:ext>
                </a:extLst>
              </p14:cNvPr>
              <p14:cNvContentPartPr/>
              <p14:nvPr/>
            </p14:nvContentPartPr>
            <p14:xfrm>
              <a:off x="10822560" y="3409571"/>
              <a:ext cx="360" cy="360"/>
            </p14:xfrm>
          </p:contentPart>
        </mc:Choice>
        <mc:Fallback xmlns="">
          <p:pic>
            <p:nvPicPr>
              <p:cNvPr id="5" name="Ink 4">
                <a:extLst>
                  <a:ext uri="{FF2B5EF4-FFF2-40B4-BE49-F238E27FC236}">
                    <a16:creationId xmlns:a16="http://schemas.microsoft.com/office/drawing/2014/main" id="{FBE8F30C-5073-BE3C-EE05-293544043579}"/>
                  </a:ext>
                </a:extLst>
              </p:cNvPr>
              <p:cNvPicPr/>
              <p:nvPr/>
            </p:nvPicPr>
            <p:blipFill>
              <a:blip r:embed="rId6"/>
              <a:stretch>
                <a:fillRect/>
              </a:stretch>
            </p:blipFill>
            <p:spPr>
              <a:xfrm>
                <a:off x="10816440" y="340345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CB1E52-D775-83A0-1497-4F9DA06C5E68}"/>
                  </a:ext>
                </a:extLst>
              </p14:cNvPr>
              <p14:cNvContentPartPr/>
              <p14:nvPr/>
            </p14:nvContentPartPr>
            <p14:xfrm>
              <a:off x="11122080" y="5230451"/>
              <a:ext cx="360" cy="360"/>
            </p14:xfrm>
          </p:contentPart>
        </mc:Choice>
        <mc:Fallback xmlns="">
          <p:pic>
            <p:nvPicPr>
              <p:cNvPr id="6" name="Ink 5">
                <a:extLst>
                  <a:ext uri="{FF2B5EF4-FFF2-40B4-BE49-F238E27FC236}">
                    <a16:creationId xmlns:a16="http://schemas.microsoft.com/office/drawing/2014/main" id="{46CB1E52-D775-83A0-1497-4F9DA06C5E68}"/>
                  </a:ext>
                </a:extLst>
              </p:cNvPr>
              <p:cNvPicPr/>
              <p:nvPr/>
            </p:nvPicPr>
            <p:blipFill>
              <a:blip r:embed="rId6"/>
              <a:stretch>
                <a:fillRect/>
              </a:stretch>
            </p:blipFill>
            <p:spPr>
              <a:xfrm>
                <a:off x="11115960" y="522433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5EC4C42-B5B4-A73E-1330-1B9CCB87320B}"/>
                  </a:ext>
                </a:extLst>
              </p14:cNvPr>
              <p14:cNvContentPartPr/>
              <p14:nvPr/>
            </p14:nvContentPartPr>
            <p14:xfrm>
              <a:off x="10839480" y="4992131"/>
              <a:ext cx="29160" cy="360"/>
            </p14:xfrm>
          </p:contentPart>
        </mc:Choice>
        <mc:Fallback xmlns="">
          <p:pic>
            <p:nvPicPr>
              <p:cNvPr id="7" name="Ink 6">
                <a:extLst>
                  <a:ext uri="{FF2B5EF4-FFF2-40B4-BE49-F238E27FC236}">
                    <a16:creationId xmlns:a16="http://schemas.microsoft.com/office/drawing/2014/main" id="{75EC4C42-B5B4-A73E-1330-1B9CCB87320B}"/>
                  </a:ext>
                </a:extLst>
              </p:cNvPr>
              <p:cNvPicPr/>
              <p:nvPr/>
            </p:nvPicPr>
            <p:blipFill>
              <a:blip r:embed="rId9"/>
              <a:stretch>
                <a:fillRect/>
              </a:stretch>
            </p:blipFill>
            <p:spPr>
              <a:xfrm>
                <a:off x="10833360" y="4986011"/>
                <a:ext cx="41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E73B833-A676-821A-8ED0-F95A85307A3C}"/>
                  </a:ext>
                </a:extLst>
              </p14:cNvPr>
              <p14:cNvContentPartPr/>
              <p14:nvPr/>
            </p14:nvContentPartPr>
            <p14:xfrm>
              <a:off x="10641840" y="5195891"/>
              <a:ext cx="31680" cy="3960"/>
            </p14:xfrm>
          </p:contentPart>
        </mc:Choice>
        <mc:Fallback xmlns="">
          <p:pic>
            <p:nvPicPr>
              <p:cNvPr id="8" name="Ink 7">
                <a:extLst>
                  <a:ext uri="{FF2B5EF4-FFF2-40B4-BE49-F238E27FC236}">
                    <a16:creationId xmlns:a16="http://schemas.microsoft.com/office/drawing/2014/main" id="{3E73B833-A676-821A-8ED0-F95A85307A3C}"/>
                  </a:ext>
                </a:extLst>
              </p:cNvPr>
              <p:cNvPicPr/>
              <p:nvPr/>
            </p:nvPicPr>
            <p:blipFill>
              <a:blip r:embed="rId9"/>
              <a:stretch>
                <a:fillRect/>
              </a:stretch>
            </p:blipFill>
            <p:spPr>
              <a:xfrm>
                <a:off x="10635720" y="5189771"/>
                <a:ext cx="43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9308B8F-0A8A-221B-9DAA-EB778E956915}"/>
                  </a:ext>
                </a:extLst>
              </p14:cNvPr>
              <p14:cNvContentPartPr/>
              <p14:nvPr/>
            </p14:nvContentPartPr>
            <p14:xfrm>
              <a:off x="10652640" y="5150171"/>
              <a:ext cx="360" cy="360"/>
            </p14:xfrm>
          </p:contentPart>
        </mc:Choice>
        <mc:Fallback xmlns="">
          <p:pic>
            <p:nvPicPr>
              <p:cNvPr id="9" name="Ink 8">
                <a:extLst>
                  <a:ext uri="{FF2B5EF4-FFF2-40B4-BE49-F238E27FC236}">
                    <a16:creationId xmlns:a16="http://schemas.microsoft.com/office/drawing/2014/main" id="{99308B8F-0A8A-221B-9DAA-EB778E956915}"/>
                  </a:ext>
                </a:extLst>
              </p:cNvPr>
              <p:cNvPicPr/>
              <p:nvPr/>
            </p:nvPicPr>
            <p:blipFill>
              <a:blip r:embed="rId6"/>
              <a:stretch>
                <a:fillRect/>
              </a:stretch>
            </p:blipFill>
            <p:spPr>
              <a:xfrm>
                <a:off x="10646520" y="514405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7CDFB63F-CCFD-1B3E-4F97-4C1536E1F296}"/>
                  </a:ext>
                </a:extLst>
              </p14:cNvPr>
              <p14:cNvContentPartPr/>
              <p14:nvPr/>
            </p14:nvContentPartPr>
            <p14:xfrm>
              <a:off x="10452480" y="5108411"/>
              <a:ext cx="12240" cy="18360"/>
            </p14:xfrm>
          </p:contentPart>
        </mc:Choice>
        <mc:Fallback xmlns="">
          <p:pic>
            <p:nvPicPr>
              <p:cNvPr id="10" name="Ink 9">
                <a:extLst>
                  <a:ext uri="{FF2B5EF4-FFF2-40B4-BE49-F238E27FC236}">
                    <a16:creationId xmlns:a16="http://schemas.microsoft.com/office/drawing/2014/main" id="{7CDFB63F-CCFD-1B3E-4F97-4C1536E1F296}"/>
                  </a:ext>
                </a:extLst>
              </p:cNvPr>
              <p:cNvPicPr/>
              <p:nvPr/>
            </p:nvPicPr>
            <p:blipFill>
              <a:blip r:embed="rId13"/>
              <a:stretch>
                <a:fillRect/>
              </a:stretch>
            </p:blipFill>
            <p:spPr>
              <a:xfrm>
                <a:off x="10446360" y="5102291"/>
                <a:ext cx="24480" cy="30600"/>
              </a:xfrm>
              <a:prstGeom prst="rect">
                <a:avLst/>
              </a:prstGeom>
            </p:spPr>
          </p:pic>
        </mc:Fallback>
      </mc:AlternateContent>
      <p:sp>
        <p:nvSpPr>
          <p:cNvPr id="11" name="TextBox 10">
            <a:extLst>
              <a:ext uri="{FF2B5EF4-FFF2-40B4-BE49-F238E27FC236}">
                <a16:creationId xmlns:a16="http://schemas.microsoft.com/office/drawing/2014/main" id="{26B51034-6BBE-E351-6C1E-8115E5DBB2AC}"/>
              </a:ext>
            </a:extLst>
          </p:cNvPr>
          <p:cNvSpPr txBox="1"/>
          <p:nvPr/>
        </p:nvSpPr>
        <p:spPr>
          <a:xfrm>
            <a:off x="548640" y="1690688"/>
            <a:ext cx="5394960" cy="3939540"/>
          </a:xfrm>
          <a:prstGeom prst="rect">
            <a:avLst/>
          </a:prstGeom>
          <a:noFill/>
        </p:spPr>
        <p:txBody>
          <a:bodyPr wrap="square" rtlCol="0">
            <a:spAutoFit/>
          </a:bodyPr>
          <a:lstStyle/>
          <a:p>
            <a:r>
              <a:rPr lang="en-US" sz="3200" b="1" dirty="0"/>
              <a:t>Pros</a:t>
            </a:r>
          </a:p>
          <a:p>
            <a:r>
              <a:rPr lang="en-US" sz="2400" dirty="0"/>
              <a:t>Equate total scores between two or more tests</a:t>
            </a:r>
          </a:p>
          <a:p>
            <a:endParaRPr lang="en-US" dirty="0"/>
          </a:p>
          <a:p>
            <a:r>
              <a:rPr lang="en-US" sz="3200" b="1" dirty="0"/>
              <a:t>Cons</a:t>
            </a:r>
          </a:p>
          <a:p>
            <a:r>
              <a:rPr lang="en-US" sz="2400" dirty="0"/>
              <a:t>Can’t equate item-level statistics</a:t>
            </a:r>
          </a:p>
          <a:p>
            <a:r>
              <a:rPr lang="en-US" sz="2400" dirty="0"/>
              <a:t>Account for differences in item difficulty when calculating the total score </a:t>
            </a:r>
          </a:p>
          <a:p>
            <a:r>
              <a:rPr lang="en-US" sz="2400" dirty="0"/>
              <a:t>Thus, the total score is a composite, rather than a bi-level rating</a:t>
            </a:r>
          </a:p>
        </p:txBody>
      </p:sp>
      <p:sp>
        <p:nvSpPr>
          <p:cNvPr id="12" name="TextBox 11">
            <a:extLst>
              <a:ext uri="{FF2B5EF4-FFF2-40B4-BE49-F238E27FC236}">
                <a16:creationId xmlns:a16="http://schemas.microsoft.com/office/drawing/2014/main" id="{A52A14B8-32F7-CD60-BF71-F27F8E349949}"/>
              </a:ext>
            </a:extLst>
          </p:cNvPr>
          <p:cNvSpPr txBox="1"/>
          <p:nvPr/>
        </p:nvSpPr>
        <p:spPr>
          <a:xfrm>
            <a:off x="6096000" y="1798679"/>
            <a:ext cx="5650280" cy="3539430"/>
          </a:xfrm>
          <a:prstGeom prst="rect">
            <a:avLst/>
          </a:prstGeom>
          <a:noFill/>
        </p:spPr>
        <p:txBody>
          <a:bodyPr wrap="square" rtlCol="0">
            <a:spAutoFit/>
          </a:bodyPr>
          <a:lstStyle/>
          <a:p>
            <a:r>
              <a:rPr lang="en-US" sz="3200" b="1" dirty="0"/>
              <a:t>Other Considerations:</a:t>
            </a:r>
          </a:p>
          <a:p>
            <a:r>
              <a:rPr lang="en-US" sz="2400" dirty="0"/>
              <a:t>Linear and </a:t>
            </a:r>
            <a:r>
              <a:rPr lang="en-US" sz="2400" dirty="0" err="1"/>
              <a:t>Equipercentile</a:t>
            </a:r>
            <a:r>
              <a:rPr lang="en-US" sz="2400" dirty="0"/>
              <a:t> can be complicated</a:t>
            </a:r>
          </a:p>
          <a:p>
            <a:endParaRPr lang="en-US" sz="2400" dirty="0"/>
          </a:p>
          <a:p>
            <a:r>
              <a:rPr lang="en-US" sz="2400" dirty="0"/>
              <a:t>Have access to and knowledge on how to run the analysis in statistical package(s)</a:t>
            </a:r>
          </a:p>
          <a:p>
            <a:endParaRPr lang="en-US" sz="2400" dirty="0"/>
          </a:p>
          <a:p>
            <a:r>
              <a:rPr lang="en-US" sz="2400" dirty="0"/>
              <a:t>Large samples sizes needed for Linear and </a:t>
            </a:r>
            <a:r>
              <a:rPr lang="en-US" sz="2400" dirty="0" err="1"/>
              <a:t>Equipercentile</a:t>
            </a:r>
            <a:r>
              <a:rPr lang="en-US" sz="2400" dirty="0"/>
              <a:t> methods </a:t>
            </a:r>
          </a:p>
        </p:txBody>
      </p:sp>
    </p:spTree>
    <p:extLst>
      <p:ext uri="{BB962C8B-B14F-4D97-AF65-F5344CB8AC3E}">
        <p14:creationId xmlns:p14="http://schemas.microsoft.com/office/powerpoint/2010/main" val="27836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305947" y="312363"/>
            <a:ext cx="10671048" cy="1554480"/>
          </a:xfrm>
        </p:spPr>
        <p:txBody>
          <a:bodyPr anchor="ctr">
            <a:normAutofit fontScale="90000"/>
          </a:bodyPr>
          <a:lstStyle/>
          <a:p>
            <a:r>
              <a:rPr lang="en-US" b="1" dirty="0"/>
              <a:t>Item Response Theory is a </a:t>
            </a:r>
            <a:r>
              <a:rPr lang="en-US" b="1" i="1" u="sng" dirty="0"/>
              <a:t>family</a:t>
            </a:r>
            <a:r>
              <a:rPr lang="en-US" b="1" dirty="0"/>
              <a:t> of different models that estimate BOTH item difficulty and Person ability</a:t>
            </a:r>
          </a:p>
        </p:txBody>
      </p:sp>
      <p:graphicFrame>
        <p:nvGraphicFramePr>
          <p:cNvPr id="3" name="Table 3">
            <a:extLst>
              <a:ext uri="{FF2B5EF4-FFF2-40B4-BE49-F238E27FC236}">
                <a16:creationId xmlns:a16="http://schemas.microsoft.com/office/drawing/2014/main" id="{2B90FBE6-78BA-7DBF-B166-E81656BE4AA7}"/>
              </a:ext>
            </a:extLst>
          </p:cNvPr>
          <p:cNvGraphicFramePr>
            <a:graphicFrameLocks noGrp="1"/>
          </p:cNvGraphicFramePr>
          <p:nvPr>
            <p:extLst>
              <p:ext uri="{D42A27DB-BD31-4B8C-83A1-F6EECF244321}">
                <p14:modId xmlns:p14="http://schemas.microsoft.com/office/powerpoint/2010/main" val="1140163119"/>
              </p:ext>
            </p:extLst>
          </p:nvPr>
        </p:nvGraphicFramePr>
        <p:xfrm>
          <a:off x="3866067" y="1866843"/>
          <a:ext cx="5671128" cy="4176586"/>
        </p:xfrm>
        <a:graphic>
          <a:graphicData uri="http://schemas.openxmlformats.org/drawingml/2006/table">
            <a:tbl>
              <a:tblPr firstRow="1" bandRow="1">
                <a:tableStyleId>{5C22544A-7EE6-4342-B048-85BDC9FD1C3A}</a:tableStyleId>
              </a:tblPr>
              <a:tblGrid>
                <a:gridCol w="453116">
                  <a:extLst>
                    <a:ext uri="{9D8B030D-6E8A-4147-A177-3AD203B41FA5}">
                      <a16:colId xmlns:a16="http://schemas.microsoft.com/office/drawing/2014/main" val="20688229"/>
                    </a:ext>
                  </a:extLst>
                </a:gridCol>
                <a:gridCol w="1595004">
                  <a:extLst>
                    <a:ext uri="{9D8B030D-6E8A-4147-A177-3AD203B41FA5}">
                      <a16:colId xmlns:a16="http://schemas.microsoft.com/office/drawing/2014/main" val="587247241"/>
                    </a:ext>
                  </a:extLst>
                </a:gridCol>
                <a:gridCol w="1726963">
                  <a:extLst>
                    <a:ext uri="{9D8B030D-6E8A-4147-A177-3AD203B41FA5}">
                      <a16:colId xmlns:a16="http://schemas.microsoft.com/office/drawing/2014/main" val="3021835747"/>
                    </a:ext>
                  </a:extLst>
                </a:gridCol>
                <a:gridCol w="1896045">
                  <a:extLst>
                    <a:ext uri="{9D8B030D-6E8A-4147-A177-3AD203B41FA5}">
                      <a16:colId xmlns:a16="http://schemas.microsoft.com/office/drawing/2014/main" val="765800211"/>
                    </a:ext>
                  </a:extLst>
                </a:gridCol>
              </a:tblGrid>
              <a:tr h="568412">
                <a:tc rowSpan="2" gridSpan="2">
                  <a:txBody>
                    <a:bodyPr/>
                    <a:lstStyle/>
                    <a:p>
                      <a:pPr algn="ctr"/>
                      <a:r>
                        <a:rPr lang="en-US" sz="1800" dirty="0"/>
                        <a:t>Basic matrix for common IRT models</a:t>
                      </a:r>
                    </a:p>
                  </a:txBody>
                  <a:tcPr anchor="ctr"/>
                </a:tc>
                <a:tc rowSpan="2" hMerge="1">
                  <a:txBody>
                    <a:bodyPr/>
                    <a:lstStyle/>
                    <a:p>
                      <a:pPr algn="ctr"/>
                      <a:endParaRPr lang="en-US" sz="2400" dirty="0"/>
                    </a:p>
                  </a:txBody>
                  <a:tcPr anchor="ctr"/>
                </a:tc>
                <a:tc gridSpan="2">
                  <a:txBody>
                    <a:bodyPr/>
                    <a:lstStyle/>
                    <a:p>
                      <a:pPr algn="ctr"/>
                      <a:r>
                        <a:rPr lang="en-US" sz="1800" dirty="0"/>
                        <a:t>Model Complexity</a:t>
                      </a:r>
                    </a:p>
                  </a:txBody>
                  <a:tcPr anchor="ctr"/>
                </a:tc>
                <a:tc hMerge="1">
                  <a:txBody>
                    <a:bodyPr/>
                    <a:lstStyle/>
                    <a:p>
                      <a:pPr algn="ctr"/>
                      <a:endParaRPr lang="en-US" sz="2400" dirty="0"/>
                    </a:p>
                  </a:txBody>
                  <a:tcPr anchor="ctr"/>
                </a:tc>
                <a:extLst>
                  <a:ext uri="{0D108BD9-81ED-4DB2-BD59-A6C34878D82A}">
                    <a16:rowId xmlns:a16="http://schemas.microsoft.com/office/drawing/2014/main" val="385336652"/>
                  </a:ext>
                </a:extLst>
              </a:tr>
              <a:tr h="1067207">
                <a:tc gridSpan="2" vMerge="1">
                  <a:txBody>
                    <a:bodyPr/>
                    <a:lstStyle/>
                    <a:p>
                      <a:pPr algn="ctr"/>
                      <a:endParaRPr lang="en-US" sz="2400" dirty="0"/>
                    </a:p>
                  </a:txBody>
                  <a:tcPr anchor="ctr"/>
                </a:tc>
                <a:tc hMerge="1" vMerge="1">
                  <a:txBody>
                    <a:bodyPr/>
                    <a:lstStyle/>
                    <a:p>
                      <a:pPr algn="ctr"/>
                      <a:endParaRPr lang="en-US" sz="2400" dirty="0"/>
                    </a:p>
                  </a:txBody>
                  <a:tcPr anchor="ctr"/>
                </a:tc>
                <a:tc>
                  <a:txBody>
                    <a:bodyPr/>
                    <a:lstStyle/>
                    <a:p>
                      <a:pPr algn="ctr"/>
                      <a:r>
                        <a:rPr lang="en-US" sz="1800" dirty="0"/>
                        <a:t>Single Parameter</a:t>
                      </a:r>
                    </a:p>
                  </a:txBody>
                  <a:tcPr anchor="ctr"/>
                </a:tc>
                <a:tc>
                  <a:txBody>
                    <a:bodyPr/>
                    <a:lstStyle/>
                    <a:p>
                      <a:pPr algn="ctr"/>
                      <a:r>
                        <a:rPr lang="en-US" sz="1800" dirty="0"/>
                        <a:t>Multi-parameter </a:t>
                      </a:r>
                    </a:p>
                  </a:txBody>
                  <a:tcPr anchor="ctr"/>
                </a:tc>
                <a:extLst>
                  <a:ext uri="{0D108BD9-81ED-4DB2-BD59-A6C34878D82A}">
                    <a16:rowId xmlns:a16="http://schemas.microsoft.com/office/drawing/2014/main" val="3234372465"/>
                  </a:ext>
                </a:extLst>
              </a:tr>
              <a:tr h="1067207">
                <a:tc rowSpan="2">
                  <a:txBody>
                    <a:bodyPr/>
                    <a:lstStyle/>
                    <a:p>
                      <a:pPr algn="ctr"/>
                      <a:r>
                        <a:rPr lang="en-US" sz="1800" b="1" dirty="0"/>
                        <a:t>Data type</a:t>
                      </a:r>
                    </a:p>
                  </a:txBody>
                  <a:tcPr vert="vert270"/>
                </a:tc>
                <a:tc>
                  <a:txBody>
                    <a:bodyPr/>
                    <a:lstStyle/>
                    <a:p>
                      <a:pPr algn="ctr"/>
                      <a:r>
                        <a:rPr lang="en-US" sz="1800" dirty="0"/>
                        <a:t>Dichotomous</a:t>
                      </a:r>
                    </a:p>
                    <a:p>
                      <a:pPr algn="ctr"/>
                      <a:r>
                        <a:rPr lang="en-US" sz="1800" dirty="0"/>
                        <a:t>(0-1)</a:t>
                      </a:r>
                    </a:p>
                  </a:txBody>
                  <a:tcPr anchor="ctr"/>
                </a:tc>
                <a:tc>
                  <a:txBody>
                    <a:bodyPr/>
                    <a:lstStyle/>
                    <a:p>
                      <a:pPr algn="ctr"/>
                      <a:r>
                        <a:rPr lang="en-US" sz="1800" dirty="0"/>
                        <a:t>1PL</a:t>
                      </a:r>
                    </a:p>
                    <a:p>
                      <a:pPr algn="ctr"/>
                      <a:r>
                        <a:rPr lang="en-US" sz="1800" dirty="0"/>
                        <a:t>Rasch</a:t>
                      </a:r>
                    </a:p>
                  </a:txBody>
                  <a:tcPr anchor="ctr"/>
                </a:tc>
                <a:tc>
                  <a:txBody>
                    <a:bodyPr/>
                    <a:lstStyle/>
                    <a:p>
                      <a:pPr algn="ctr"/>
                      <a:r>
                        <a:rPr lang="en-US" sz="1800" dirty="0"/>
                        <a:t>2PL</a:t>
                      </a:r>
                    </a:p>
                    <a:p>
                      <a:pPr algn="ctr"/>
                      <a:r>
                        <a:rPr lang="en-US" sz="1800" dirty="0"/>
                        <a:t>3PL</a:t>
                      </a:r>
                    </a:p>
                  </a:txBody>
                  <a:tcPr anchor="ctr"/>
                </a:tc>
                <a:extLst>
                  <a:ext uri="{0D108BD9-81ED-4DB2-BD59-A6C34878D82A}">
                    <a16:rowId xmlns:a16="http://schemas.microsoft.com/office/drawing/2014/main" val="942231592"/>
                  </a:ext>
                </a:extLst>
              </a:tr>
              <a:tr h="1473760">
                <a:tc vMerge="1">
                  <a:txBody>
                    <a:bodyPr/>
                    <a:lstStyle/>
                    <a:p>
                      <a:pPr algn="ctr"/>
                      <a:endParaRPr lang="en-US" sz="2400" dirty="0"/>
                    </a:p>
                  </a:txBody>
                  <a:tcPr anchor="ctr"/>
                </a:tc>
                <a:tc>
                  <a:txBody>
                    <a:bodyPr/>
                    <a:lstStyle/>
                    <a:p>
                      <a:pPr algn="ctr"/>
                      <a:r>
                        <a:rPr lang="en-US" sz="1800" dirty="0"/>
                        <a:t>Polytomous</a:t>
                      </a:r>
                    </a:p>
                    <a:p>
                      <a:pPr algn="ctr"/>
                      <a:r>
                        <a:rPr lang="en-US" sz="1800" dirty="0"/>
                        <a:t>(0-1-2-3…</a:t>
                      </a:r>
                      <a:r>
                        <a:rPr lang="en-US" sz="1800" i="1" dirty="0"/>
                        <a:t>n</a:t>
                      </a:r>
                      <a:r>
                        <a:rPr lang="en-US" sz="1800" dirty="0"/>
                        <a:t>)</a:t>
                      </a:r>
                    </a:p>
                  </a:txBody>
                  <a:tcPr anchor="ctr"/>
                </a:tc>
                <a:tc>
                  <a:txBody>
                    <a:bodyPr/>
                    <a:lstStyle/>
                    <a:p>
                      <a:pPr algn="ctr"/>
                      <a:r>
                        <a:rPr lang="en-US" sz="1800" dirty="0"/>
                        <a:t>Partial Credit</a:t>
                      </a:r>
                    </a:p>
                    <a:p>
                      <a:pPr algn="ctr"/>
                      <a:r>
                        <a:rPr lang="en-US" sz="1800" dirty="0"/>
                        <a:t>Rating Scale</a:t>
                      </a:r>
                    </a:p>
                  </a:txBody>
                  <a:tcPr anchor="ctr"/>
                </a:tc>
                <a:tc>
                  <a:txBody>
                    <a:bodyPr/>
                    <a:lstStyle/>
                    <a:p>
                      <a:pPr algn="ctr"/>
                      <a:r>
                        <a:rPr lang="en-US" sz="1800" dirty="0"/>
                        <a:t>Graded Response </a:t>
                      </a:r>
                    </a:p>
                    <a:p>
                      <a:pPr algn="ctr"/>
                      <a:r>
                        <a:rPr lang="en-US" sz="1800" dirty="0"/>
                        <a:t>Modified Rating Scale</a:t>
                      </a:r>
                    </a:p>
                  </a:txBody>
                  <a:tcPr anchor="ctr"/>
                </a:tc>
                <a:extLst>
                  <a:ext uri="{0D108BD9-81ED-4DB2-BD59-A6C34878D82A}">
                    <a16:rowId xmlns:a16="http://schemas.microsoft.com/office/drawing/2014/main" val="2248346182"/>
                  </a:ext>
                </a:extLst>
              </a:tr>
            </a:tbl>
          </a:graphicData>
        </a:graphic>
      </p:graphicFrame>
      <p:sp>
        <p:nvSpPr>
          <p:cNvPr id="4" name="TextBox 3">
            <a:extLst>
              <a:ext uri="{FF2B5EF4-FFF2-40B4-BE49-F238E27FC236}">
                <a16:creationId xmlns:a16="http://schemas.microsoft.com/office/drawing/2014/main" id="{DB1ED231-5AC8-8F56-2E0A-862A5F630ECD}"/>
              </a:ext>
            </a:extLst>
          </p:cNvPr>
          <p:cNvSpPr txBox="1"/>
          <p:nvPr/>
        </p:nvSpPr>
        <p:spPr>
          <a:xfrm>
            <a:off x="9733304" y="2357528"/>
            <a:ext cx="2310414" cy="1754326"/>
          </a:xfrm>
          <a:prstGeom prst="rect">
            <a:avLst/>
          </a:prstGeom>
          <a:noFill/>
        </p:spPr>
        <p:txBody>
          <a:bodyPr wrap="square" rtlCol="0">
            <a:spAutoFit/>
          </a:bodyPr>
          <a:lstStyle/>
          <a:p>
            <a:r>
              <a:rPr lang="en-US" dirty="0"/>
              <a:t>Nominal Response</a:t>
            </a:r>
          </a:p>
          <a:p>
            <a:r>
              <a:rPr lang="en-US" dirty="0"/>
              <a:t>Many Facets Rasch Model (MFRM)</a:t>
            </a:r>
          </a:p>
          <a:p>
            <a:r>
              <a:rPr lang="en-US" dirty="0"/>
              <a:t>Multidimensional</a:t>
            </a:r>
          </a:p>
          <a:p>
            <a:r>
              <a:rPr lang="en-US" dirty="0"/>
              <a:t>Multilevel</a:t>
            </a:r>
          </a:p>
          <a:p>
            <a:r>
              <a:rPr lang="en-US" dirty="0"/>
              <a:t>And many others </a:t>
            </a:r>
          </a:p>
        </p:txBody>
      </p:sp>
      <p:sp>
        <p:nvSpPr>
          <p:cNvPr id="6" name="TextBox 5">
            <a:extLst>
              <a:ext uri="{FF2B5EF4-FFF2-40B4-BE49-F238E27FC236}">
                <a16:creationId xmlns:a16="http://schemas.microsoft.com/office/drawing/2014/main" id="{24044D3E-96C0-A50F-9F44-7EB0882D8283}"/>
              </a:ext>
            </a:extLst>
          </p:cNvPr>
          <p:cNvSpPr txBox="1"/>
          <p:nvPr/>
        </p:nvSpPr>
        <p:spPr>
          <a:xfrm>
            <a:off x="148282" y="1857668"/>
            <a:ext cx="3521676" cy="4185761"/>
          </a:xfrm>
          <a:prstGeom prst="rect">
            <a:avLst/>
          </a:prstGeom>
          <a:noFill/>
        </p:spPr>
        <p:txBody>
          <a:bodyPr wrap="square" rtlCol="0">
            <a:spAutoFit/>
          </a:bodyPr>
          <a:lstStyle/>
          <a:p>
            <a:r>
              <a:rPr lang="en-US" sz="2400" b="1" dirty="0"/>
              <a:t>Item Response </a:t>
            </a:r>
          </a:p>
          <a:p>
            <a:r>
              <a:rPr lang="en-US" sz="2400" b="1" dirty="0"/>
              <a:t>Theory</a:t>
            </a:r>
          </a:p>
          <a:p>
            <a:r>
              <a:rPr lang="en-US" dirty="0"/>
              <a:t>The </a:t>
            </a:r>
            <a:r>
              <a:rPr lang="en-US" b="1" dirty="0"/>
              <a:t>probability</a:t>
            </a:r>
            <a:r>
              <a:rPr lang="en-US" dirty="0"/>
              <a:t> that an examinee at a certain ability level will answer an item of a certain difficulty correctly.</a:t>
            </a:r>
          </a:p>
          <a:p>
            <a:endParaRPr lang="en-US" sz="2400" dirty="0"/>
          </a:p>
          <a:p>
            <a:r>
              <a:rPr lang="en-US" sz="2000" b="1" dirty="0"/>
              <a:t>Difficulty (</a:t>
            </a:r>
            <a:r>
              <a:rPr lang="en-US" sz="2000" b="1" i="1" dirty="0"/>
              <a:t>b</a:t>
            </a:r>
            <a:r>
              <a:rPr lang="en-US" sz="2000" b="1" dirty="0"/>
              <a:t>)</a:t>
            </a:r>
          </a:p>
          <a:p>
            <a:r>
              <a:rPr lang="en-US" sz="2000" dirty="0"/>
              <a:t>Discrimination (</a:t>
            </a:r>
            <a:r>
              <a:rPr lang="en-US" sz="2000" i="1" dirty="0"/>
              <a:t>a</a:t>
            </a:r>
            <a:r>
              <a:rPr lang="en-US" sz="2000" dirty="0"/>
              <a:t>)</a:t>
            </a:r>
          </a:p>
          <a:p>
            <a:r>
              <a:rPr lang="en-US" sz="2000" dirty="0"/>
              <a:t>Guessing ( </a:t>
            </a:r>
            <a:r>
              <a:rPr lang="en-US" sz="2000" i="1" dirty="0"/>
              <a:t>c</a:t>
            </a:r>
            <a:r>
              <a:rPr lang="en-US" sz="2000" dirty="0"/>
              <a:t>) </a:t>
            </a:r>
          </a:p>
          <a:p>
            <a:r>
              <a:rPr lang="en-US" sz="2000" b="1" dirty="0"/>
              <a:t>Person ability (𝜃)</a:t>
            </a:r>
          </a:p>
          <a:p>
            <a:r>
              <a:rPr lang="en-US" sz="2000" dirty="0"/>
              <a:t>Reliability</a:t>
            </a:r>
          </a:p>
          <a:p>
            <a:r>
              <a:rPr lang="en-US" sz="2000" dirty="0"/>
              <a:t>SEM/Precision</a:t>
            </a:r>
            <a:br>
              <a:rPr lang="en-US" sz="2000" dirty="0"/>
            </a:br>
            <a:r>
              <a:rPr lang="en-US" sz="2000" dirty="0"/>
              <a:t>And many others</a:t>
            </a:r>
          </a:p>
        </p:txBody>
      </p:sp>
    </p:spTree>
    <p:extLst>
      <p:ext uri="{BB962C8B-B14F-4D97-AF65-F5344CB8AC3E}">
        <p14:creationId xmlns:p14="http://schemas.microsoft.com/office/powerpoint/2010/main" val="29742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Rat with solid fill">
            <a:extLst>
              <a:ext uri="{FF2B5EF4-FFF2-40B4-BE49-F238E27FC236}">
                <a16:creationId xmlns:a16="http://schemas.microsoft.com/office/drawing/2014/main" id="{13057DD2-4550-D187-4080-D92B48AFA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482" y="890584"/>
            <a:ext cx="1779333" cy="1779333"/>
          </a:xfrm>
          <a:prstGeom prst="rect">
            <a:avLst/>
          </a:prstGeom>
        </p:spPr>
      </p:pic>
      <p:pic>
        <p:nvPicPr>
          <p:cNvPr id="6" name="Graphic 5" descr="Elephant with solid fill">
            <a:extLst>
              <a:ext uri="{FF2B5EF4-FFF2-40B4-BE49-F238E27FC236}">
                <a16:creationId xmlns:a16="http://schemas.microsoft.com/office/drawing/2014/main" id="{759D6FC0-6E6B-2DA0-E3F7-C59AECE759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83962" y="899851"/>
            <a:ext cx="1779334" cy="1779334"/>
          </a:xfrm>
          <a:prstGeom prst="rect">
            <a:avLst/>
          </a:prstGeom>
        </p:spPr>
      </p:pic>
      <p:pic>
        <p:nvPicPr>
          <p:cNvPr id="7" name="Content Placeholder 7" descr="Dog with solid fill">
            <a:extLst>
              <a:ext uri="{FF2B5EF4-FFF2-40B4-BE49-F238E27FC236}">
                <a16:creationId xmlns:a16="http://schemas.microsoft.com/office/drawing/2014/main" id="{51FBE801-3AEC-E993-2789-9A19E3E2ED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29642" y="899852"/>
            <a:ext cx="1779333" cy="1779333"/>
          </a:xfrm>
          <a:prstGeom prst="rect">
            <a:avLst/>
          </a:prstGeom>
        </p:spPr>
      </p:pic>
      <p:pic>
        <p:nvPicPr>
          <p:cNvPr id="8" name="Graphic 7" descr="Lion with solid fill">
            <a:extLst>
              <a:ext uri="{FF2B5EF4-FFF2-40B4-BE49-F238E27FC236}">
                <a16:creationId xmlns:a16="http://schemas.microsoft.com/office/drawing/2014/main" id="{F29E3B60-5C03-AF04-9879-302D0B3050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6802" y="881316"/>
            <a:ext cx="1779333" cy="1779333"/>
          </a:xfrm>
          <a:prstGeom prst="rect">
            <a:avLst/>
          </a:prstGeom>
        </p:spPr>
      </p:pic>
      <p:sp>
        <p:nvSpPr>
          <p:cNvPr id="9" name="TextBox 8">
            <a:extLst>
              <a:ext uri="{FF2B5EF4-FFF2-40B4-BE49-F238E27FC236}">
                <a16:creationId xmlns:a16="http://schemas.microsoft.com/office/drawing/2014/main" id="{6B2087E9-4B95-3EB8-4034-F9781CFBDDA4}"/>
              </a:ext>
            </a:extLst>
          </p:cNvPr>
          <p:cNvSpPr txBox="1"/>
          <p:nvPr/>
        </p:nvSpPr>
        <p:spPr>
          <a:xfrm>
            <a:off x="1035908" y="2494519"/>
            <a:ext cx="10120184" cy="400110"/>
          </a:xfrm>
          <a:prstGeom prst="rect">
            <a:avLst/>
          </a:prstGeom>
          <a:noFill/>
        </p:spPr>
        <p:txBody>
          <a:bodyPr wrap="square" rtlCol="0">
            <a:spAutoFit/>
          </a:bodyPr>
          <a:lstStyle/>
          <a:p>
            <a:r>
              <a:rPr lang="en-US" sz="2000" dirty="0"/>
              <a:t>        Small                                  Medium                                   Large                                  VERY Large</a:t>
            </a:r>
          </a:p>
        </p:txBody>
      </p:sp>
      <p:sp>
        <p:nvSpPr>
          <p:cNvPr id="10" name="TextBox 9">
            <a:extLst>
              <a:ext uri="{FF2B5EF4-FFF2-40B4-BE49-F238E27FC236}">
                <a16:creationId xmlns:a16="http://schemas.microsoft.com/office/drawing/2014/main" id="{CAAED630-ED49-E126-F3A9-9F5BD16445B0}"/>
              </a:ext>
            </a:extLst>
          </p:cNvPr>
          <p:cNvSpPr txBox="1"/>
          <p:nvPr/>
        </p:nvSpPr>
        <p:spPr>
          <a:xfrm>
            <a:off x="1035908" y="2894629"/>
            <a:ext cx="10120184" cy="400110"/>
          </a:xfrm>
          <a:prstGeom prst="rect">
            <a:avLst/>
          </a:prstGeom>
          <a:noFill/>
        </p:spPr>
        <p:txBody>
          <a:bodyPr wrap="square" rtlCol="0">
            <a:spAutoFit/>
          </a:bodyPr>
          <a:lstStyle/>
          <a:p>
            <a:r>
              <a:rPr lang="en-US" sz="2000" dirty="0"/>
              <a:t>           1                                             2                                              3                                              4</a:t>
            </a:r>
          </a:p>
        </p:txBody>
      </p:sp>
      <p:cxnSp>
        <p:nvCxnSpPr>
          <p:cNvPr id="12" name="Straight Arrow Connector 11">
            <a:extLst>
              <a:ext uri="{FF2B5EF4-FFF2-40B4-BE49-F238E27FC236}">
                <a16:creationId xmlns:a16="http://schemas.microsoft.com/office/drawing/2014/main" id="{3F626AF5-A734-9CDF-1B1B-7497B84E692D}"/>
              </a:ext>
            </a:extLst>
          </p:cNvPr>
          <p:cNvCxnSpPr>
            <a:cxnSpLocks/>
          </p:cNvCxnSpPr>
          <p:nvPr/>
        </p:nvCxnSpPr>
        <p:spPr>
          <a:xfrm>
            <a:off x="1124607" y="3762703"/>
            <a:ext cx="10031485"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EFDAF2-0B70-93E0-3DB2-71D11F954F6D}"/>
              </a:ext>
            </a:extLst>
          </p:cNvPr>
          <p:cNvCxnSpPr>
            <a:cxnSpLocks/>
          </p:cNvCxnSpPr>
          <p:nvPr/>
        </p:nvCxnSpPr>
        <p:spPr>
          <a:xfrm>
            <a:off x="2995448" y="3615559"/>
            <a:ext cx="0" cy="294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67197D-542E-152F-87D3-BFE68E3BC624}"/>
              </a:ext>
            </a:extLst>
          </p:cNvPr>
          <p:cNvCxnSpPr>
            <a:cxnSpLocks/>
          </p:cNvCxnSpPr>
          <p:nvPr/>
        </p:nvCxnSpPr>
        <p:spPr>
          <a:xfrm>
            <a:off x="4619308" y="3615558"/>
            <a:ext cx="0" cy="294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B41A9F-04A3-CE82-13FD-5564BD905F5E}"/>
              </a:ext>
            </a:extLst>
          </p:cNvPr>
          <p:cNvCxnSpPr>
            <a:cxnSpLocks/>
          </p:cNvCxnSpPr>
          <p:nvPr/>
        </p:nvCxnSpPr>
        <p:spPr>
          <a:xfrm>
            <a:off x="6161369" y="3605046"/>
            <a:ext cx="0" cy="294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D7BE8C-0DFE-C03D-5F58-5493AC6E14D8}"/>
              </a:ext>
            </a:extLst>
          </p:cNvPr>
          <p:cNvCxnSpPr>
            <a:cxnSpLocks/>
          </p:cNvCxnSpPr>
          <p:nvPr/>
        </p:nvCxnSpPr>
        <p:spPr>
          <a:xfrm>
            <a:off x="7751379" y="3599791"/>
            <a:ext cx="0" cy="294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459A5A-E85E-269E-7D3E-FEADECAC1556}"/>
              </a:ext>
            </a:extLst>
          </p:cNvPr>
          <p:cNvCxnSpPr>
            <a:cxnSpLocks/>
          </p:cNvCxnSpPr>
          <p:nvPr/>
        </p:nvCxnSpPr>
        <p:spPr>
          <a:xfrm>
            <a:off x="9417269" y="3615557"/>
            <a:ext cx="0" cy="29429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1" name="Content Placeholder 5" descr="Rat with solid fill">
            <a:extLst>
              <a:ext uri="{FF2B5EF4-FFF2-40B4-BE49-F238E27FC236}">
                <a16:creationId xmlns:a16="http://schemas.microsoft.com/office/drawing/2014/main" id="{7C36A1EE-CBC5-923B-B210-7479E42BC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3" y="4298602"/>
            <a:ext cx="295848" cy="295848"/>
          </a:xfrm>
          <a:prstGeom prst="rect">
            <a:avLst/>
          </a:prstGeom>
        </p:spPr>
      </p:pic>
      <p:pic>
        <p:nvPicPr>
          <p:cNvPr id="32" name="Content Placeholder 7" descr="Dog with solid fill">
            <a:extLst>
              <a:ext uri="{FF2B5EF4-FFF2-40B4-BE49-F238E27FC236}">
                <a16:creationId xmlns:a16="http://schemas.microsoft.com/office/drawing/2014/main" id="{8707D6AD-0483-AF6B-1DA5-1B9CAE0BFF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980" y="5079217"/>
            <a:ext cx="1013254" cy="1013254"/>
          </a:xfrm>
          <a:prstGeom prst="rect">
            <a:avLst/>
          </a:prstGeom>
        </p:spPr>
      </p:pic>
      <p:pic>
        <p:nvPicPr>
          <p:cNvPr id="33" name="Graphic 32" descr="Lion with solid fill">
            <a:extLst>
              <a:ext uri="{FF2B5EF4-FFF2-40B4-BE49-F238E27FC236}">
                <a16:creationId xmlns:a16="http://schemas.microsoft.com/office/drawing/2014/main" id="{585A8095-B2F9-75F2-8EA0-8341ECAD34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4650" y="4093211"/>
            <a:ext cx="1602490" cy="1602490"/>
          </a:xfrm>
          <a:prstGeom prst="rect">
            <a:avLst/>
          </a:prstGeom>
        </p:spPr>
      </p:pic>
      <p:cxnSp>
        <p:nvCxnSpPr>
          <p:cNvPr id="35" name="Straight Arrow Connector 34">
            <a:extLst>
              <a:ext uri="{FF2B5EF4-FFF2-40B4-BE49-F238E27FC236}">
                <a16:creationId xmlns:a16="http://schemas.microsoft.com/office/drawing/2014/main" id="{5F3B5357-5520-E731-4B1D-DF7D394479C5}"/>
              </a:ext>
            </a:extLst>
          </p:cNvPr>
          <p:cNvCxnSpPr/>
          <p:nvPr/>
        </p:nvCxnSpPr>
        <p:spPr>
          <a:xfrm flipV="1">
            <a:off x="815546" y="3894082"/>
            <a:ext cx="407773" cy="45549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12865D4-8B78-14C3-AB36-A12A9AC62207}"/>
              </a:ext>
            </a:extLst>
          </p:cNvPr>
          <p:cNvCxnSpPr>
            <a:cxnSpLocks/>
          </p:cNvCxnSpPr>
          <p:nvPr/>
        </p:nvCxnSpPr>
        <p:spPr>
          <a:xfrm flipV="1">
            <a:off x="1124607" y="3837101"/>
            <a:ext cx="251232" cy="146394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CD75B16-7E1B-4A46-7384-68211835738E}"/>
              </a:ext>
            </a:extLst>
          </p:cNvPr>
          <p:cNvCxnSpPr>
            <a:cxnSpLocks/>
          </p:cNvCxnSpPr>
          <p:nvPr/>
        </p:nvCxnSpPr>
        <p:spPr>
          <a:xfrm flipH="1" flipV="1">
            <a:off x="1836942" y="3837101"/>
            <a:ext cx="459314" cy="7402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Elephant with solid fill">
            <a:extLst>
              <a:ext uri="{FF2B5EF4-FFF2-40B4-BE49-F238E27FC236}">
                <a16:creationId xmlns:a16="http://schemas.microsoft.com/office/drawing/2014/main" id="{EFDD74B8-BF25-6D81-1375-F90D874812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6135" y="3631781"/>
            <a:ext cx="3904725" cy="3904725"/>
          </a:xfrm>
          <a:prstGeom prst="rect">
            <a:avLst/>
          </a:prstGeom>
        </p:spPr>
      </p:pic>
      <p:cxnSp>
        <p:nvCxnSpPr>
          <p:cNvPr id="43" name="Straight Arrow Connector 42">
            <a:extLst>
              <a:ext uri="{FF2B5EF4-FFF2-40B4-BE49-F238E27FC236}">
                <a16:creationId xmlns:a16="http://schemas.microsoft.com/office/drawing/2014/main" id="{C0E77241-AE45-B8D5-1412-F2534D595692}"/>
              </a:ext>
            </a:extLst>
          </p:cNvPr>
          <p:cNvCxnSpPr>
            <a:cxnSpLocks/>
          </p:cNvCxnSpPr>
          <p:nvPr/>
        </p:nvCxnSpPr>
        <p:spPr>
          <a:xfrm flipV="1">
            <a:off x="10173629" y="3837101"/>
            <a:ext cx="0" cy="3935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7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with low confidence">
            <a:extLst>
              <a:ext uri="{FF2B5EF4-FFF2-40B4-BE49-F238E27FC236}">
                <a16:creationId xmlns:a16="http://schemas.microsoft.com/office/drawing/2014/main" id="{C5CEDA65-AAD5-FC34-A7BA-7588B70872BE}"/>
              </a:ext>
            </a:extLst>
          </p:cNvPr>
          <p:cNvPicPr>
            <a:picLocks noGrp="1" noChangeAspect="1"/>
          </p:cNvPicPr>
          <p:nvPr>
            <p:ph idx="1"/>
          </p:nvPr>
        </p:nvPicPr>
        <p:blipFill>
          <a:blip r:embed="rId3"/>
          <a:stretch>
            <a:fillRect/>
          </a:stretch>
        </p:blipFill>
        <p:spPr>
          <a:xfrm>
            <a:off x="1124608" y="216380"/>
            <a:ext cx="9811122" cy="6626953"/>
          </a:xfrm>
        </p:spPr>
      </p:pic>
      <p:pic>
        <p:nvPicPr>
          <p:cNvPr id="6" name="Content Placeholder 4" descr="Timeline&#10;&#10;Description automatically generated with low confidence">
            <a:extLst>
              <a:ext uri="{FF2B5EF4-FFF2-40B4-BE49-F238E27FC236}">
                <a16:creationId xmlns:a16="http://schemas.microsoft.com/office/drawing/2014/main" id="{F58AA3FE-CD98-CE8B-EC47-19895861E6D0}"/>
              </a:ext>
            </a:extLst>
          </p:cNvPr>
          <p:cNvPicPr>
            <a:picLocks noChangeAspect="1"/>
          </p:cNvPicPr>
          <p:nvPr/>
        </p:nvPicPr>
        <p:blipFill>
          <a:blip r:embed="rId3"/>
          <a:stretch>
            <a:fillRect/>
          </a:stretch>
        </p:blipFill>
        <p:spPr>
          <a:xfrm>
            <a:off x="1190439" y="231047"/>
            <a:ext cx="9811122" cy="6626953"/>
          </a:xfrm>
          <a:prstGeom prst="rect">
            <a:avLst/>
          </a:prstGeom>
        </p:spPr>
      </p:pic>
      <p:cxnSp>
        <p:nvCxnSpPr>
          <p:cNvPr id="8" name="Straight Connector 7">
            <a:extLst>
              <a:ext uri="{FF2B5EF4-FFF2-40B4-BE49-F238E27FC236}">
                <a16:creationId xmlns:a16="http://schemas.microsoft.com/office/drawing/2014/main" id="{A06CAF74-E4E0-DEED-1F9E-59FDC694FCE2}"/>
              </a:ext>
            </a:extLst>
          </p:cNvPr>
          <p:cNvCxnSpPr>
            <a:cxnSpLocks/>
          </p:cNvCxnSpPr>
          <p:nvPr/>
        </p:nvCxnSpPr>
        <p:spPr>
          <a:xfrm>
            <a:off x="5663513" y="3200400"/>
            <a:ext cx="8649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9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6831E7-23B0-7835-1308-3622588A528F}"/>
              </a:ext>
            </a:extLst>
          </p:cNvPr>
          <p:cNvGraphicFramePr>
            <a:graphicFrameLocks noChangeAspect="1"/>
          </p:cNvGraphicFramePr>
          <p:nvPr/>
        </p:nvGraphicFramePr>
        <p:xfrm>
          <a:off x="161412" y="405348"/>
          <a:ext cx="5530034" cy="6452652"/>
        </p:xfrm>
        <a:graphic>
          <a:graphicData uri="http://schemas.openxmlformats.org/presentationml/2006/ole">
            <mc:AlternateContent xmlns:mc="http://schemas.openxmlformats.org/markup-compatibility/2006">
              <mc:Choice xmlns:v="urn:schemas-microsoft-com:vml" Requires="v">
                <p:oleObj name="Document" r:id="rId3" imgW="5943600" imgH="6934200" progId="Word.Document.12">
                  <p:embed/>
                </p:oleObj>
              </mc:Choice>
              <mc:Fallback>
                <p:oleObj name="Document" r:id="rId3" imgW="5943600" imgH="6934200" progId="Word.Document.12">
                  <p:embed/>
                  <p:pic>
                    <p:nvPicPr>
                      <p:cNvPr id="5" name="Object 4">
                        <a:extLst>
                          <a:ext uri="{FF2B5EF4-FFF2-40B4-BE49-F238E27FC236}">
                            <a16:creationId xmlns:a16="http://schemas.microsoft.com/office/drawing/2014/main" id="{4D6831E7-23B0-7835-1308-3622588A528F}"/>
                          </a:ext>
                        </a:extLst>
                      </p:cNvPr>
                      <p:cNvPicPr/>
                      <p:nvPr/>
                    </p:nvPicPr>
                    <p:blipFill>
                      <a:blip r:embed="rId4"/>
                      <a:stretch>
                        <a:fillRect/>
                      </a:stretch>
                    </p:blipFill>
                    <p:spPr>
                      <a:xfrm>
                        <a:off x="161412" y="405348"/>
                        <a:ext cx="5530034" cy="645265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21A313ED-7528-D1CE-821E-12BBEAE43F51}"/>
              </a:ext>
            </a:extLst>
          </p:cNvPr>
          <p:cNvSpPr/>
          <p:nvPr/>
        </p:nvSpPr>
        <p:spPr>
          <a:xfrm>
            <a:off x="1695795" y="1143817"/>
            <a:ext cx="3690851" cy="10307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F54039-CAFC-393C-1B2F-82662A4568D5}"/>
              </a:ext>
            </a:extLst>
          </p:cNvPr>
          <p:cNvSpPr/>
          <p:nvPr/>
        </p:nvSpPr>
        <p:spPr>
          <a:xfrm>
            <a:off x="1713485" y="2755901"/>
            <a:ext cx="3690851" cy="10307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87D0A5-F501-16A3-471C-E3CDA7C674CA}"/>
              </a:ext>
            </a:extLst>
          </p:cNvPr>
          <p:cNvSpPr/>
          <p:nvPr/>
        </p:nvSpPr>
        <p:spPr>
          <a:xfrm>
            <a:off x="1695794" y="4367986"/>
            <a:ext cx="3690851" cy="10307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E68E79-60E7-5E48-BD17-CEF083DE4FC8}"/>
              </a:ext>
            </a:extLst>
          </p:cNvPr>
          <p:cNvSpPr txBox="1"/>
          <p:nvPr/>
        </p:nvSpPr>
        <p:spPr>
          <a:xfrm>
            <a:off x="6096000" y="1454208"/>
            <a:ext cx="2281806" cy="369332"/>
          </a:xfrm>
          <a:prstGeom prst="rect">
            <a:avLst/>
          </a:prstGeom>
          <a:noFill/>
        </p:spPr>
        <p:txBody>
          <a:bodyPr wrap="square" rtlCol="0">
            <a:spAutoFit/>
          </a:bodyPr>
          <a:lstStyle/>
          <a:p>
            <a:r>
              <a:rPr lang="en-US" dirty="0"/>
              <a:t>Level 3 Items</a:t>
            </a:r>
          </a:p>
        </p:txBody>
      </p:sp>
      <p:sp>
        <p:nvSpPr>
          <p:cNvPr id="10" name="TextBox 9">
            <a:extLst>
              <a:ext uri="{FF2B5EF4-FFF2-40B4-BE49-F238E27FC236}">
                <a16:creationId xmlns:a16="http://schemas.microsoft.com/office/drawing/2014/main" id="{28FD2A15-EC19-9ED6-8215-63977120DC51}"/>
              </a:ext>
            </a:extLst>
          </p:cNvPr>
          <p:cNvSpPr txBox="1"/>
          <p:nvPr/>
        </p:nvSpPr>
        <p:spPr>
          <a:xfrm>
            <a:off x="5931016" y="3075801"/>
            <a:ext cx="2281806" cy="369332"/>
          </a:xfrm>
          <a:prstGeom prst="rect">
            <a:avLst/>
          </a:prstGeom>
          <a:noFill/>
        </p:spPr>
        <p:txBody>
          <a:bodyPr wrap="square" rtlCol="0">
            <a:spAutoFit/>
          </a:bodyPr>
          <a:lstStyle/>
          <a:p>
            <a:r>
              <a:rPr lang="en-US" dirty="0"/>
              <a:t>Level 2 Items</a:t>
            </a:r>
          </a:p>
        </p:txBody>
      </p:sp>
      <p:sp>
        <p:nvSpPr>
          <p:cNvPr id="11" name="TextBox 10">
            <a:extLst>
              <a:ext uri="{FF2B5EF4-FFF2-40B4-BE49-F238E27FC236}">
                <a16:creationId xmlns:a16="http://schemas.microsoft.com/office/drawing/2014/main" id="{07FC2B36-E382-3C3F-3327-843A10E1265E}"/>
              </a:ext>
            </a:extLst>
          </p:cNvPr>
          <p:cNvSpPr txBox="1"/>
          <p:nvPr/>
        </p:nvSpPr>
        <p:spPr>
          <a:xfrm>
            <a:off x="5931016" y="4697394"/>
            <a:ext cx="2281806" cy="369332"/>
          </a:xfrm>
          <a:prstGeom prst="rect">
            <a:avLst/>
          </a:prstGeom>
          <a:noFill/>
        </p:spPr>
        <p:txBody>
          <a:bodyPr wrap="square" rtlCol="0">
            <a:spAutoFit/>
          </a:bodyPr>
          <a:lstStyle/>
          <a:p>
            <a:r>
              <a:rPr lang="en-US" dirty="0"/>
              <a:t>Level 1 Items</a:t>
            </a:r>
          </a:p>
        </p:txBody>
      </p:sp>
      <p:sp>
        <p:nvSpPr>
          <p:cNvPr id="2" name="Right Brace 1">
            <a:extLst>
              <a:ext uri="{FF2B5EF4-FFF2-40B4-BE49-F238E27FC236}">
                <a16:creationId xmlns:a16="http://schemas.microsoft.com/office/drawing/2014/main" id="{2F1F13C7-0844-09D9-AD97-8B197E01F9A8}"/>
              </a:ext>
            </a:extLst>
          </p:cNvPr>
          <p:cNvSpPr/>
          <p:nvPr/>
        </p:nvSpPr>
        <p:spPr>
          <a:xfrm>
            <a:off x="5618480" y="1143817"/>
            <a:ext cx="312536" cy="101678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a:extLst>
              <a:ext uri="{FF2B5EF4-FFF2-40B4-BE49-F238E27FC236}">
                <a16:creationId xmlns:a16="http://schemas.microsoft.com/office/drawing/2014/main" id="{5BB65228-1D3C-7F33-2907-E0B1C9C0AEC0}"/>
              </a:ext>
            </a:extLst>
          </p:cNvPr>
          <p:cNvSpPr/>
          <p:nvPr/>
        </p:nvSpPr>
        <p:spPr>
          <a:xfrm>
            <a:off x="5618480" y="2725425"/>
            <a:ext cx="312536" cy="101678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39FDEBB0-6780-7B60-588A-05595C82F265}"/>
              </a:ext>
            </a:extLst>
          </p:cNvPr>
          <p:cNvSpPr/>
          <p:nvPr/>
        </p:nvSpPr>
        <p:spPr>
          <a:xfrm>
            <a:off x="5654963" y="4367986"/>
            <a:ext cx="312536" cy="101678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A94B4C0-FEAF-BDB8-AC09-BF438DC018FC}"/>
              </a:ext>
            </a:extLst>
          </p:cNvPr>
          <p:cNvSpPr txBox="1"/>
          <p:nvPr/>
        </p:nvSpPr>
        <p:spPr>
          <a:xfrm>
            <a:off x="7660640" y="731520"/>
            <a:ext cx="3727444" cy="4154984"/>
          </a:xfrm>
          <a:prstGeom prst="rect">
            <a:avLst/>
          </a:prstGeom>
          <a:noFill/>
        </p:spPr>
        <p:txBody>
          <a:bodyPr wrap="square" rtlCol="0">
            <a:spAutoFit/>
          </a:bodyPr>
          <a:lstStyle/>
          <a:p>
            <a:r>
              <a:rPr lang="en-US" sz="2400" dirty="0"/>
              <a:t>In general, we want to see: </a:t>
            </a:r>
          </a:p>
          <a:p>
            <a:pPr marL="342900" indent="-342900">
              <a:buAutoNum type="arabicPeriod"/>
            </a:pPr>
            <a:r>
              <a:rPr lang="en-US" sz="2400" dirty="0"/>
              <a:t>Level 3 items at the top </a:t>
            </a:r>
          </a:p>
          <a:p>
            <a:pPr marL="342900" indent="-342900">
              <a:buAutoNum type="arabicPeriod"/>
            </a:pPr>
            <a:r>
              <a:rPr lang="en-US" sz="2400" dirty="0"/>
              <a:t>Level 2 items below level 3 </a:t>
            </a:r>
          </a:p>
          <a:p>
            <a:pPr marL="342900" indent="-342900">
              <a:buAutoNum type="arabicPeriod"/>
            </a:pPr>
            <a:r>
              <a:rPr lang="en-US" sz="2400" dirty="0"/>
              <a:t>Level 1 items below level 3 and 2</a:t>
            </a:r>
          </a:p>
          <a:p>
            <a:pPr marL="342900" indent="-342900">
              <a:buAutoNum type="arabicPeriod"/>
            </a:pPr>
            <a:r>
              <a:rPr lang="en-US" sz="2400" dirty="0"/>
              <a:t>Items of the same level clustering together (about a 1 logit spread)</a:t>
            </a:r>
          </a:p>
          <a:p>
            <a:pPr marL="342900" indent="-342900">
              <a:buAutoNum type="arabicPeriod"/>
            </a:pPr>
            <a:r>
              <a:rPr lang="en-US" sz="2400" dirty="0"/>
              <a:t>A gap between each cluster of items. </a:t>
            </a:r>
          </a:p>
        </p:txBody>
      </p:sp>
    </p:spTree>
    <p:extLst>
      <p:ext uri="{BB962C8B-B14F-4D97-AF65-F5344CB8AC3E}">
        <p14:creationId xmlns:p14="http://schemas.microsoft.com/office/powerpoint/2010/main" val="30188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2" grpId="0" animBg="1"/>
      <p:bldP spid="3" grpId="0" animBg="1"/>
      <p:bldP spid="4"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AC94B1B-3C3F-A1EC-E5BA-2029FEEA15C7}"/>
              </a:ext>
            </a:extLst>
          </p:cNvPr>
          <p:cNvSpPr/>
          <p:nvPr/>
        </p:nvSpPr>
        <p:spPr>
          <a:xfrm>
            <a:off x="762000" y="2606766"/>
            <a:ext cx="3184210" cy="3943911"/>
          </a:xfrm>
          <a:prstGeom prst="roundRect">
            <a:avLst>
              <a:gd name="adj" fmla="val 705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Theoretical</a:t>
            </a:r>
          </a:p>
          <a:p>
            <a:pPr algn="ctr" defTabSz="868680">
              <a:lnSpc>
                <a:spcPct val="105000"/>
              </a:lnSpc>
              <a:spcAft>
                <a:spcPts val="950"/>
              </a:spcAft>
            </a:pPr>
            <a:r>
              <a:rPr lang="en-US" sz="3800" dirty="0">
                <a:latin typeface="Times New Roman" panose="02020603050405020304" pitchFamily="18" charset="0"/>
                <a:cs typeface="Times New Roman" panose="02020603050405020304" pitchFamily="18" charset="0"/>
              </a:rPr>
              <a:t>Construct</a:t>
            </a:r>
            <a:r>
              <a:rPr lang="en-US" sz="3800" kern="1200" dirty="0">
                <a:solidFill>
                  <a:schemeClr val="lt1"/>
                </a:solidFill>
                <a:latin typeface="Times New Roman" panose="02020603050405020304" pitchFamily="18" charset="0"/>
                <a:ea typeface="+mn-ea"/>
                <a:cs typeface="Times New Roman" panose="02020603050405020304" pitchFamily="18" charset="0"/>
              </a:rPr>
              <a:t>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algn="ctr" defTabSz="868680">
              <a:lnSpc>
                <a:spcPct val="105000"/>
              </a:lnSpc>
              <a:spcAft>
                <a:spcPts val="950"/>
              </a:spcAft>
            </a:pPr>
            <a:r>
              <a:rPr lang="en-US" sz="1900" b="1" kern="1200" dirty="0">
                <a:solidFill>
                  <a:schemeClr val="lt1"/>
                </a:solidFill>
                <a:latin typeface="Times New Roman" panose="02020603050405020304" pitchFamily="18" charset="0"/>
                <a:ea typeface="+mn-ea"/>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definition</a:t>
            </a:r>
            <a:r>
              <a:rPr lang="en-US" sz="1900" b="1" kern="1200" dirty="0">
                <a:solidFill>
                  <a:schemeClr val="lt1"/>
                </a:solidFill>
                <a:latin typeface="Times New Roman" panose="02020603050405020304" pitchFamily="18" charset="0"/>
                <a:ea typeface="+mn-ea"/>
                <a:cs typeface="Times New Roman" panose="02020603050405020304" pitchFamily="18" charset="0"/>
              </a:rPr>
              <a:t> of proficiency is operationalized according to STANAG 6001 criteria </a:t>
            </a:r>
            <a:endParaRPr lang="en-US" sz="28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3048AD2F-BB98-3307-433F-79578BB2455B}"/>
              </a:ext>
            </a:extLst>
          </p:cNvPr>
          <p:cNvSpPr/>
          <p:nvPr/>
        </p:nvSpPr>
        <p:spPr>
          <a:xfrm>
            <a:off x="4524376" y="2555966"/>
            <a:ext cx="3184210" cy="3943910"/>
          </a:xfrm>
          <a:prstGeom prst="roundRect">
            <a:avLst>
              <a:gd name="adj" fmla="val 887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Test Development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900" kern="1200" dirty="0">
                <a:solidFill>
                  <a:schemeClr val="lt1"/>
                </a:solidFill>
                <a:latin typeface="Times New Roman" panose="02020603050405020304" pitchFamily="18" charset="0"/>
                <a:ea typeface="+mn-ea"/>
                <a:cs typeface="Times New Roman" panose="02020603050405020304" pitchFamily="18" charset="0"/>
              </a:rPr>
              <a:t>The author purpose, text type, topical domain, passage length, and item format align with the Theoretical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520" kern="1200" dirty="0">
                <a:solidFill>
                  <a:schemeClr val="lt1"/>
                </a:solidFill>
                <a:latin typeface="Times New Roman" panose="02020603050405020304" pitchFamily="18" charset="0"/>
                <a:ea typeface="+mn-ea"/>
                <a:cs typeface="Times New Roman" panose="02020603050405020304" pitchFamily="18" charset="0"/>
              </a:rPr>
              <a:t> </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720D6AB3-A326-D9DA-337D-9390ADFD46A4}"/>
              </a:ext>
            </a:extLst>
          </p:cNvPr>
          <p:cNvSpPr/>
          <p:nvPr/>
        </p:nvSpPr>
        <p:spPr>
          <a:xfrm>
            <a:off x="8245790" y="2555966"/>
            <a:ext cx="3184210" cy="3943910"/>
          </a:xfrm>
          <a:prstGeom prst="roundRect">
            <a:avLst>
              <a:gd name="adj" fmla="val 863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Psychometric Scoring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900" kern="1200" dirty="0">
                <a:solidFill>
                  <a:schemeClr val="lt1"/>
                </a:solidFill>
                <a:latin typeface="Times New Roman" panose="02020603050405020304" pitchFamily="18" charset="0"/>
                <a:ea typeface="+mn-ea"/>
                <a:cs typeface="Times New Roman" panose="02020603050405020304" pitchFamily="18" charset="0"/>
              </a:rPr>
              <a:t>The trialing procedures, item statistical parameters, test assembly, and the scoring process align with both the Theoretical and Test Development Models</a:t>
            </a:r>
            <a:endParaRPr lang="en-US" sz="28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ight Arrow 6">
            <a:extLst>
              <a:ext uri="{FF2B5EF4-FFF2-40B4-BE49-F238E27FC236}">
                <a16:creationId xmlns:a16="http://schemas.microsoft.com/office/drawing/2014/main" id="{85847EEF-75CC-CD57-D8C4-F5672658138D}"/>
              </a:ext>
            </a:extLst>
          </p:cNvPr>
          <p:cNvSpPr/>
          <p:nvPr/>
        </p:nvSpPr>
        <p:spPr>
          <a:xfrm>
            <a:off x="3907584" y="4074516"/>
            <a:ext cx="561955" cy="84364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a:extLst>
              <a:ext uri="{FF2B5EF4-FFF2-40B4-BE49-F238E27FC236}">
                <a16:creationId xmlns:a16="http://schemas.microsoft.com/office/drawing/2014/main" id="{247FB2E3-9915-4CB3-F792-C87C7144C1D6}"/>
              </a:ext>
            </a:extLst>
          </p:cNvPr>
          <p:cNvSpPr/>
          <p:nvPr/>
        </p:nvSpPr>
        <p:spPr>
          <a:xfrm>
            <a:off x="7667625" y="4039145"/>
            <a:ext cx="561955" cy="84364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id="{25267C75-4F63-6933-8C82-C5729D84E346}"/>
              </a:ext>
            </a:extLst>
          </p:cNvPr>
          <p:cNvSpPr>
            <a:spLocks noGrp="1"/>
          </p:cNvSpPr>
          <p:nvPr>
            <p:ph type="title"/>
          </p:nvPr>
        </p:nvSpPr>
        <p:spPr>
          <a:xfrm>
            <a:off x="838200" y="365125"/>
            <a:ext cx="10515600" cy="1839595"/>
          </a:xfrm>
        </p:spPr>
        <p:txBody>
          <a:bodyPr>
            <a:normAutofit/>
          </a:bodyPr>
          <a:lstStyle/>
          <a:p>
            <a:pPr algn="ctr"/>
            <a:r>
              <a:rPr lang="en-US" dirty="0"/>
              <a:t>A Framework for the Evaluation of </a:t>
            </a:r>
            <a:br>
              <a:rPr lang="en-US" dirty="0"/>
            </a:br>
            <a:r>
              <a:rPr lang="en-US" dirty="0"/>
              <a:t>Reading Proficiency Tests</a:t>
            </a:r>
            <a:br>
              <a:rPr lang="en-US" dirty="0"/>
            </a:br>
            <a:r>
              <a:rPr lang="en-US" sz="2400" dirty="0"/>
              <a:t>Updated May 2023</a:t>
            </a:r>
            <a:endParaRPr lang="en-US" dirty="0"/>
          </a:p>
        </p:txBody>
      </p:sp>
    </p:spTree>
    <p:extLst>
      <p:ext uri="{BB962C8B-B14F-4D97-AF65-F5344CB8AC3E}">
        <p14:creationId xmlns:p14="http://schemas.microsoft.com/office/powerpoint/2010/main" val="1864798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6DF83FA-9D2A-17A5-79D9-4508F66938E1}"/>
              </a:ext>
            </a:extLst>
          </p:cNvPr>
          <p:cNvPicPr>
            <a:picLocks noGrp="1" noChangeAspect="1"/>
          </p:cNvPicPr>
          <p:nvPr>
            <p:ph sz="half" idx="1"/>
          </p:nvPr>
        </p:nvPicPr>
        <p:blipFill>
          <a:blip r:embed="rId3"/>
          <a:stretch>
            <a:fillRect/>
          </a:stretch>
        </p:blipFill>
        <p:spPr>
          <a:xfrm>
            <a:off x="498986" y="30480"/>
            <a:ext cx="5431738" cy="6664642"/>
          </a:xfrm>
        </p:spPr>
      </p:pic>
      <p:sp>
        <p:nvSpPr>
          <p:cNvPr id="4" name="Content Placeholder 3">
            <a:extLst>
              <a:ext uri="{FF2B5EF4-FFF2-40B4-BE49-F238E27FC236}">
                <a16:creationId xmlns:a16="http://schemas.microsoft.com/office/drawing/2014/main" id="{E2AE05DF-0630-FEE7-6ECC-F92F7ABDE13D}"/>
              </a:ext>
            </a:extLst>
          </p:cNvPr>
          <p:cNvSpPr>
            <a:spLocks noGrp="1"/>
          </p:cNvSpPr>
          <p:nvPr>
            <p:ph sz="half" idx="2"/>
          </p:nvPr>
        </p:nvSpPr>
        <p:spPr>
          <a:xfrm>
            <a:off x="7830998" y="528320"/>
            <a:ext cx="4046042" cy="5740400"/>
          </a:xfrm>
        </p:spPr>
        <p:txBody>
          <a:bodyPr>
            <a:normAutofit/>
          </a:bodyPr>
          <a:lstStyle/>
          <a:p>
            <a:pPr marL="0" indent="0">
              <a:buNone/>
            </a:pPr>
            <a:r>
              <a:rPr lang="en-US" dirty="0"/>
              <a:t>This wright map shows that while on average the Level 3 is more difficult than level 2, and level 2 is more difficult than level 1, </a:t>
            </a:r>
          </a:p>
          <a:p>
            <a:pPr marL="0" indent="0">
              <a:buNone/>
            </a:pPr>
            <a:r>
              <a:rPr lang="en-US" dirty="0"/>
              <a:t>There are items that overlap in difficulty across levels. We also see a wider range of difficulties at each level</a:t>
            </a:r>
          </a:p>
        </p:txBody>
      </p:sp>
      <p:sp>
        <p:nvSpPr>
          <p:cNvPr id="8" name="Right Brace 7">
            <a:extLst>
              <a:ext uri="{FF2B5EF4-FFF2-40B4-BE49-F238E27FC236}">
                <a16:creationId xmlns:a16="http://schemas.microsoft.com/office/drawing/2014/main" id="{B4448F59-E6E8-516A-55D8-EB5BFD0DFAB8}"/>
              </a:ext>
            </a:extLst>
          </p:cNvPr>
          <p:cNvSpPr/>
          <p:nvPr/>
        </p:nvSpPr>
        <p:spPr>
          <a:xfrm>
            <a:off x="4795520" y="122238"/>
            <a:ext cx="640080" cy="2427922"/>
          </a:xfrm>
          <a:prstGeom prst="righ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B8E55F1F-F932-37B2-5C34-2DA31D6E3AB5}"/>
              </a:ext>
            </a:extLst>
          </p:cNvPr>
          <p:cNvSpPr/>
          <p:nvPr/>
        </p:nvSpPr>
        <p:spPr>
          <a:xfrm>
            <a:off x="5372278" y="2001838"/>
            <a:ext cx="640080" cy="200120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11E7AF7E-E614-1CA1-D209-2D34B18F2DCE}"/>
              </a:ext>
            </a:extLst>
          </p:cNvPr>
          <p:cNvSpPr/>
          <p:nvPr/>
        </p:nvSpPr>
        <p:spPr>
          <a:xfrm>
            <a:off x="6096000" y="3556000"/>
            <a:ext cx="660400" cy="2448560"/>
          </a:xfrm>
          <a:prstGeom prst="righ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3509231-58FA-DC96-DD5B-6C79A5AA2002}"/>
              </a:ext>
            </a:extLst>
          </p:cNvPr>
          <p:cNvSpPr txBox="1"/>
          <p:nvPr/>
        </p:nvSpPr>
        <p:spPr>
          <a:xfrm>
            <a:off x="6932664" y="4595614"/>
            <a:ext cx="1450516" cy="369332"/>
          </a:xfrm>
          <a:prstGeom prst="rect">
            <a:avLst/>
          </a:prstGeom>
          <a:noFill/>
        </p:spPr>
        <p:txBody>
          <a:bodyPr wrap="square" rtlCol="0">
            <a:spAutoFit/>
          </a:bodyPr>
          <a:lstStyle/>
          <a:p>
            <a:r>
              <a:rPr lang="en-US" dirty="0"/>
              <a:t>Level 1</a:t>
            </a:r>
          </a:p>
        </p:txBody>
      </p:sp>
      <p:sp>
        <p:nvSpPr>
          <p:cNvPr id="12" name="TextBox 11">
            <a:extLst>
              <a:ext uri="{FF2B5EF4-FFF2-40B4-BE49-F238E27FC236}">
                <a16:creationId xmlns:a16="http://schemas.microsoft.com/office/drawing/2014/main" id="{806337C4-D68D-CDEB-6DD5-E1745A5AA5B7}"/>
              </a:ext>
            </a:extLst>
          </p:cNvPr>
          <p:cNvSpPr txBox="1"/>
          <p:nvPr/>
        </p:nvSpPr>
        <p:spPr>
          <a:xfrm>
            <a:off x="6380482" y="2743359"/>
            <a:ext cx="1450516" cy="369332"/>
          </a:xfrm>
          <a:prstGeom prst="rect">
            <a:avLst/>
          </a:prstGeom>
          <a:noFill/>
        </p:spPr>
        <p:txBody>
          <a:bodyPr wrap="square" rtlCol="0">
            <a:spAutoFit/>
          </a:bodyPr>
          <a:lstStyle/>
          <a:p>
            <a:r>
              <a:rPr lang="en-US" dirty="0"/>
              <a:t>Level 2</a:t>
            </a:r>
          </a:p>
        </p:txBody>
      </p:sp>
      <p:sp>
        <p:nvSpPr>
          <p:cNvPr id="13" name="TextBox 12">
            <a:extLst>
              <a:ext uri="{FF2B5EF4-FFF2-40B4-BE49-F238E27FC236}">
                <a16:creationId xmlns:a16="http://schemas.microsoft.com/office/drawing/2014/main" id="{8425B4D1-8004-8C8F-5BE0-B0FB78DAA58B}"/>
              </a:ext>
            </a:extLst>
          </p:cNvPr>
          <p:cNvSpPr txBox="1"/>
          <p:nvPr/>
        </p:nvSpPr>
        <p:spPr>
          <a:xfrm>
            <a:off x="5956124" y="1229519"/>
            <a:ext cx="1450516" cy="369332"/>
          </a:xfrm>
          <a:prstGeom prst="rect">
            <a:avLst/>
          </a:prstGeom>
          <a:noFill/>
        </p:spPr>
        <p:txBody>
          <a:bodyPr wrap="square" rtlCol="0">
            <a:spAutoFit/>
          </a:bodyPr>
          <a:lstStyle/>
          <a:p>
            <a:r>
              <a:rPr lang="en-US" dirty="0"/>
              <a:t>Level 3</a:t>
            </a:r>
          </a:p>
        </p:txBody>
      </p:sp>
    </p:spTree>
    <p:extLst>
      <p:ext uri="{BB962C8B-B14F-4D97-AF65-F5344CB8AC3E}">
        <p14:creationId xmlns:p14="http://schemas.microsoft.com/office/powerpoint/2010/main" val="25213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animBg="1"/>
      <p:bldP spid="10" grpId="0" animBg="1"/>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FDB4-2048-E3C9-D0D5-58BA87A66923}"/>
              </a:ext>
            </a:extLst>
          </p:cNvPr>
          <p:cNvSpPr>
            <a:spLocks noGrp="1"/>
          </p:cNvSpPr>
          <p:nvPr>
            <p:ph type="title"/>
          </p:nvPr>
        </p:nvSpPr>
        <p:spPr>
          <a:xfrm>
            <a:off x="711121" y="154979"/>
            <a:ext cx="10671048" cy="1554480"/>
          </a:xfrm>
        </p:spPr>
        <p:txBody>
          <a:bodyPr anchor="ctr">
            <a:normAutofit/>
          </a:bodyPr>
          <a:lstStyle/>
          <a:p>
            <a:r>
              <a:rPr lang="en-US" dirty="0">
                <a:solidFill>
                  <a:schemeClr val="bg1"/>
                </a:solidFill>
              </a:rPr>
              <a:t>IRT Workshop: Day 3</a:t>
            </a:r>
          </a:p>
        </p:txBody>
      </p:sp>
      <p:graphicFrame>
        <p:nvGraphicFramePr>
          <p:cNvPr id="5" name="Table 4">
            <a:extLst>
              <a:ext uri="{FF2B5EF4-FFF2-40B4-BE49-F238E27FC236}">
                <a16:creationId xmlns:a16="http://schemas.microsoft.com/office/drawing/2014/main" id="{06BDD7A4-3678-F5F7-1131-A00DCA917D8A}"/>
              </a:ext>
            </a:extLst>
          </p:cNvPr>
          <p:cNvGraphicFramePr>
            <a:graphicFrameLocks noGrp="1"/>
          </p:cNvGraphicFramePr>
          <p:nvPr>
            <p:extLst>
              <p:ext uri="{D42A27DB-BD31-4B8C-83A1-F6EECF244321}">
                <p14:modId xmlns:p14="http://schemas.microsoft.com/office/powerpoint/2010/main" val="3976339934"/>
              </p:ext>
            </p:extLst>
          </p:nvPr>
        </p:nvGraphicFramePr>
        <p:xfrm>
          <a:off x="216130" y="433810"/>
          <a:ext cx="11662681" cy="6096000"/>
        </p:xfrm>
        <a:graphic>
          <a:graphicData uri="http://schemas.openxmlformats.org/drawingml/2006/table">
            <a:tbl>
              <a:tblPr/>
              <a:tblGrid>
                <a:gridCol w="11662681">
                  <a:extLst>
                    <a:ext uri="{9D8B030D-6E8A-4147-A177-3AD203B41FA5}">
                      <a16:colId xmlns:a16="http://schemas.microsoft.com/office/drawing/2014/main" val="1610994689"/>
                    </a:ext>
                  </a:extLst>
                </a:gridCol>
              </a:tblGrid>
              <a:tr h="4272414">
                <a:tc>
                  <a:txBody>
                    <a:bodyPr/>
                    <a:lstStyle/>
                    <a:p>
                      <a:r>
                        <a:rPr lang="en-US" sz="2000" b="1" dirty="0">
                          <a:effectLst/>
                          <a:latin typeface="Times New Roman" panose="02020603050405020304" pitchFamily="18" charset="0"/>
                        </a:rPr>
                        <a:t>Baseline equating: </a:t>
                      </a:r>
                      <a:r>
                        <a:rPr lang="en-US" sz="2000" dirty="0">
                          <a:effectLst/>
                          <a:latin typeface="Times New Roman" panose="02020603050405020304" pitchFamily="18" charset="0"/>
                        </a:rPr>
                        <a:t>estimates from one analysis are anchor values in another analysis. </a:t>
                      </a:r>
                    </a:p>
                    <a:p>
                      <a:r>
                        <a:rPr lang="en-US" sz="2000" b="1" dirty="0">
                          <a:effectLst/>
                          <a:latin typeface="Times New Roman" panose="02020603050405020304" pitchFamily="18" charset="0"/>
                        </a:rPr>
                        <a:t>Parallel equating: </a:t>
                      </a:r>
                      <a:r>
                        <a:rPr lang="en-US" sz="2000" dirty="0">
                          <a:effectLst/>
                          <a:latin typeface="Times New Roman" panose="02020603050405020304" pitchFamily="18" charset="0"/>
                        </a:rPr>
                        <a:t>two analyses are performed separately, and then equated by a fit line. </a:t>
                      </a:r>
                    </a:p>
                    <a:p>
                      <a:r>
                        <a:rPr lang="en-US" sz="2000" b="1" dirty="0">
                          <a:effectLst/>
                          <a:latin typeface="Times New Roman" panose="02020603050405020304" pitchFamily="18" charset="0"/>
                        </a:rPr>
                        <a:t>Common-item equating</a:t>
                      </a:r>
                      <a:r>
                        <a:rPr lang="en-US" sz="2000" dirty="0">
                          <a:effectLst/>
                          <a:latin typeface="Times New Roman" panose="02020603050405020304" pitchFamily="18" charset="0"/>
                        </a:rPr>
                        <a:t>: some (linking) items in the two tests are the same</a:t>
                      </a:r>
                    </a:p>
                    <a:p>
                      <a:r>
                        <a:rPr lang="en-US" sz="2000" b="1" dirty="0">
                          <a:effectLst/>
                          <a:latin typeface="Times New Roman" panose="02020603050405020304" pitchFamily="18" charset="0"/>
                        </a:rPr>
                        <a:t>Common-person equating</a:t>
                      </a:r>
                      <a:r>
                        <a:rPr lang="en-US" sz="2000" dirty="0">
                          <a:effectLst/>
                          <a:latin typeface="Times New Roman" panose="02020603050405020304" pitchFamily="18" charset="0"/>
                        </a:rPr>
                        <a:t>: some (linking) persons who respond to the two tests are the same. </a:t>
                      </a:r>
                    </a:p>
                    <a:p>
                      <a:r>
                        <a:rPr lang="en-US" sz="2000" b="1" dirty="0">
                          <a:effectLst/>
                          <a:latin typeface="Times New Roman" panose="02020603050405020304" pitchFamily="18" charset="0"/>
                        </a:rPr>
                        <a:t>Linking tests</a:t>
                      </a:r>
                      <a:r>
                        <a:rPr lang="en-US" sz="2000" dirty="0">
                          <a:effectLst/>
                          <a:latin typeface="Times New Roman" panose="02020603050405020304" pitchFamily="18" charset="0"/>
                        </a:rPr>
                        <a:t>: a third test is constructed which contains items from the two tests. This is used as a common-item-equating link between the two tests. </a:t>
                      </a:r>
                    </a:p>
                    <a:p>
                      <a:r>
                        <a:rPr lang="en-US" sz="2000" b="1" dirty="0">
                          <a:effectLst/>
                          <a:latin typeface="Times New Roman" panose="02020603050405020304" pitchFamily="18" charset="0"/>
                        </a:rPr>
                        <a:t>Concurrent (or one-step) equating</a:t>
                      </a:r>
                      <a:r>
                        <a:rPr lang="en-US" sz="2000" dirty="0">
                          <a:effectLst/>
                          <a:latin typeface="Times New Roman" panose="02020603050405020304" pitchFamily="18" charset="0"/>
                        </a:rPr>
                        <a:t>: both tests are analyzed together as one dataset. </a:t>
                      </a:r>
                    </a:p>
                    <a:p>
                      <a:r>
                        <a:rPr lang="en-US" sz="2000" b="1" dirty="0">
                          <a:effectLst/>
                          <a:latin typeface="Times New Roman" panose="02020603050405020304" pitchFamily="18" charset="0"/>
                        </a:rPr>
                        <a:t>Virtual equating</a:t>
                      </a:r>
                      <a:r>
                        <a:rPr lang="en-US" sz="2000" dirty="0">
                          <a:effectLst/>
                          <a:latin typeface="Times New Roman" panose="02020603050405020304" pitchFamily="18" charset="0"/>
                        </a:rPr>
                        <a:t>: common-item equating based on items with similar (not identical) characteristics. </a:t>
                      </a:r>
                    </a:p>
                    <a:p>
                      <a:r>
                        <a:rPr lang="en-US" sz="2000" b="1" dirty="0">
                          <a:effectLst/>
                          <a:latin typeface="Times New Roman" panose="02020603050405020304" pitchFamily="18" charset="0"/>
                        </a:rPr>
                        <a:t>Vertical equating: </a:t>
                      </a:r>
                      <a:r>
                        <a:rPr lang="en-US" sz="2000" dirty="0">
                          <a:effectLst/>
                          <a:latin typeface="Times New Roman" panose="02020603050405020304" pitchFamily="18" charset="0"/>
                        </a:rPr>
                        <a:t>the two tests are intended to differ in difficulty, usually by at least a grade-level. </a:t>
                      </a:r>
                    </a:p>
                    <a:p>
                      <a:r>
                        <a:rPr lang="en-US" sz="2000" b="1" dirty="0">
                          <a:effectLst/>
                          <a:latin typeface="Times New Roman" panose="02020603050405020304" pitchFamily="18" charset="0"/>
                        </a:rPr>
                        <a:t>Horizontal equating: </a:t>
                      </a:r>
                      <a:r>
                        <a:rPr lang="en-US" sz="2000" dirty="0">
                          <a:effectLst/>
                          <a:latin typeface="Times New Roman" panose="02020603050405020304" pitchFamily="18" charset="0"/>
                        </a:rPr>
                        <a:t>the two tests are intended to have the same difficulty. </a:t>
                      </a:r>
                    </a:p>
                    <a:p>
                      <a:r>
                        <a:rPr lang="en-US" sz="2000" b="1" dirty="0">
                          <a:effectLst/>
                          <a:latin typeface="Times New Roman" panose="02020603050405020304" pitchFamily="18" charset="0"/>
                        </a:rPr>
                        <a:t>Polytomous equating: </a:t>
                      </a:r>
                      <a:r>
                        <a:rPr lang="en-US" sz="2000" dirty="0">
                          <a:effectLst/>
                          <a:latin typeface="Times New Roman" panose="02020603050405020304" pitchFamily="18" charset="0"/>
                        </a:rPr>
                        <a:t>the two tests share rating scale structures. </a:t>
                      </a:r>
                    </a:p>
                    <a:p>
                      <a:r>
                        <a:rPr lang="en-US" sz="2000" b="1" dirty="0">
                          <a:effectLst/>
                          <a:latin typeface="Times New Roman" panose="02020603050405020304" pitchFamily="18" charset="0"/>
                        </a:rPr>
                        <a:t>Separate-estimation equating</a:t>
                      </a:r>
                      <a:r>
                        <a:rPr lang="en-US" sz="2000" dirty="0">
                          <a:effectLst/>
                          <a:latin typeface="Times New Roman" panose="02020603050405020304" pitchFamily="18" charset="0"/>
                        </a:rPr>
                        <a:t>: the two tests are analyzed separately, then the estimated measures are used for performing the equating. </a:t>
                      </a:r>
                    </a:p>
                    <a:p>
                      <a:r>
                        <a:rPr lang="en-US" sz="2000" b="1" dirty="0">
                          <a:effectLst/>
                          <a:latin typeface="Times New Roman" panose="02020603050405020304" pitchFamily="18" charset="0"/>
                        </a:rPr>
                        <a:t>Random-equivalence equating</a:t>
                      </a:r>
                      <a:r>
                        <a:rPr lang="en-US" sz="2000" dirty="0">
                          <a:effectLst/>
                          <a:latin typeface="Times New Roman" panose="02020603050405020304" pitchFamily="18" charset="0"/>
                        </a:rPr>
                        <a:t>: two tests (or two examinee samples) are declared to produce randomly-equivalent measures because their items (or persons) have been allocated to the tests at random. So that the means and S.D.s of the two sets of item (or person) measures can be equivalenced. </a:t>
                      </a:r>
                    </a:p>
                    <a:p>
                      <a:r>
                        <a:rPr lang="en-US" sz="2000" b="1" dirty="0">
                          <a:effectLst/>
                          <a:latin typeface="Times New Roman" panose="02020603050405020304" pitchFamily="18" charset="0"/>
                        </a:rPr>
                        <a:t>Alternate-forms equating: </a:t>
                      </a:r>
                      <a:r>
                        <a:rPr lang="en-US" sz="2000" dirty="0">
                          <a:effectLst/>
                          <a:latin typeface="Times New Roman" panose="02020603050405020304" pitchFamily="18" charset="0"/>
                        </a:rPr>
                        <a:t>two tests are declared to be equivalent, so that their measures are assumed to be in the same frame of reference. </a:t>
                      </a:r>
                    </a:p>
                    <a:p>
                      <a:r>
                        <a:rPr lang="en-US" sz="2000" b="1" dirty="0">
                          <a:effectLst/>
                          <a:latin typeface="Times New Roman" panose="02020603050405020304" pitchFamily="18" charset="0"/>
                        </a:rPr>
                        <a:t>Anchored-form equating: </a:t>
                      </a:r>
                      <a:r>
                        <a:rPr lang="en-US" sz="2000" dirty="0">
                          <a:effectLst/>
                          <a:latin typeface="Times New Roman" panose="02020603050405020304" pitchFamily="18" charset="0"/>
                        </a:rPr>
                        <a:t>the tests included pre-calibrated items which force the two tests to report measures in the frame of reference of the item-anchor values. </a:t>
                      </a:r>
                    </a:p>
                  </a:txBody>
                  <a:tcPr marL="24278" marR="24278" marT="0" marB="0">
                    <a:lnL>
                      <a:noFill/>
                    </a:lnL>
                    <a:lnR>
                      <a:noFill/>
                    </a:lnR>
                    <a:lnT>
                      <a:noFill/>
                    </a:lnT>
                    <a:lnB>
                      <a:noFill/>
                    </a:lnB>
                  </a:tcPr>
                </a:tc>
                <a:extLst>
                  <a:ext uri="{0D108BD9-81ED-4DB2-BD59-A6C34878D82A}">
                    <a16:rowId xmlns:a16="http://schemas.microsoft.com/office/drawing/2014/main" val="4206615537"/>
                  </a:ext>
                </a:extLst>
              </a:tr>
            </a:tbl>
          </a:graphicData>
        </a:graphic>
      </p:graphicFrame>
      <p:sp>
        <p:nvSpPr>
          <p:cNvPr id="3" name="Rectangle 2">
            <a:extLst>
              <a:ext uri="{FF2B5EF4-FFF2-40B4-BE49-F238E27FC236}">
                <a16:creationId xmlns:a16="http://schemas.microsoft.com/office/drawing/2014/main" id="{E47F2B6B-228C-5D66-88C9-1DCD384B0D5A}"/>
              </a:ext>
            </a:extLst>
          </p:cNvPr>
          <p:cNvSpPr/>
          <p:nvPr/>
        </p:nvSpPr>
        <p:spPr>
          <a:xfrm>
            <a:off x="132080" y="2286000"/>
            <a:ext cx="8747760" cy="3048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DE7DA8-7F24-D2EA-8B21-5488DB63EC72}"/>
              </a:ext>
            </a:extLst>
          </p:cNvPr>
          <p:cNvSpPr/>
          <p:nvPr/>
        </p:nvSpPr>
        <p:spPr>
          <a:xfrm>
            <a:off x="132080" y="5913120"/>
            <a:ext cx="11662680" cy="61669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7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6831E7-23B0-7835-1308-3622588A528F}"/>
              </a:ext>
            </a:extLst>
          </p:cNvPr>
          <p:cNvGraphicFramePr>
            <a:graphicFrameLocks noChangeAspect="1"/>
          </p:cNvGraphicFramePr>
          <p:nvPr>
            <p:extLst>
              <p:ext uri="{D42A27DB-BD31-4B8C-83A1-F6EECF244321}">
                <p14:modId xmlns:p14="http://schemas.microsoft.com/office/powerpoint/2010/main" val="1639179676"/>
              </p:ext>
            </p:extLst>
          </p:nvPr>
        </p:nvGraphicFramePr>
        <p:xfrm>
          <a:off x="161412" y="405348"/>
          <a:ext cx="5530034" cy="6452652"/>
        </p:xfrm>
        <a:graphic>
          <a:graphicData uri="http://schemas.openxmlformats.org/presentationml/2006/ole">
            <mc:AlternateContent xmlns:mc="http://schemas.openxmlformats.org/markup-compatibility/2006">
              <mc:Choice xmlns:v="urn:schemas-microsoft-com:vml" Requires="v">
                <p:oleObj name="Document" r:id="rId3" imgW="5943600" imgH="6934200" progId="Word.Document.12">
                  <p:embed/>
                </p:oleObj>
              </mc:Choice>
              <mc:Fallback>
                <p:oleObj name="Document" r:id="rId3" imgW="5943600" imgH="6934200" progId="Word.Document.12">
                  <p:embed/>
                  <p:pic>
                    <p:nvPicPr>
                      <p:cNvPr id="5" name="Object 4">
                        <a:extLst>
                          <a:ext uri="{FF2B5EF4-FFF2-40B4-BE49-F238E27FC236}">
                            <a16:creationId xmlns:a16="http://schemas.microsoft.com/office/drawing/2014/main" id="{4D6831E7-23B0-7835-1308-3622588A528F}"/>
                          </a:ext>
                        </a:extLst>
                      </p:cNvPr>
                      <p:cNvPicPr/>
                      <p:nvPr/>
                    </p:nvPicPr>
                    <p:blipFill>
                      <a:blip r:embed="rId4"/>
                      <a:stretch>
                        <a:fillRect/>
                      </a:stretch>
                    </p:blipFill>
                    <p:spPr>
                      <a:xfrm>
                        <a:off x="161412" y="405348"/>
                        <a:ext cx="5530034" cy="6452652"/>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8F0F475-1726-AEC8-1457-A5D02D17F62E}"/>
              </a:ext>
            </a:extLst>
          </p:cNvPr>
          <p:cNvSpPr/>
          <p:nvPr/>
        </p:nvSpPr>
        <p:spPr>
          <a:xfrm>
            <a:off x="1686560" y="1452880"/>
            <a:ext cx="995680" cy="2946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E40390-38F8-C77C-5B7C-7F334BB0389C}"/>
              </a:ext>
            </a:extLst>
          </p:cNvPr>
          <p:cNvSpPr/>
          <p:nvPr/>
        </p:nvSpPr>
        <p:spPr>
          <a:xfrm>
            <a:off x="1686560" y="3175000"/>
            <a:ext cx="995680" cy="3048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66E288-057A-D9F5-DF38-CC0CB2B3C4CC}"/>
              </a:ext>
            </a:extLst>
          </p:cNvPr>
          <p:cNvSpPr/>
          <p:nvPr/>
        </p:nvSpPr>
        <p:spPr>
          <a:xfrm>
            <a:off x="1676400" y="4653280"/>
            <a:ext cx="995680" cy="29464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37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6831E7-23B0-7835-1308-3622588A528F}"/>
              </a:ext>
            </a:extLst>
          </p:cNvPr>
          <p:cNvGraphicFramePr>
            <a:graphicFrameLocks noChangeAspect="1"/>
          </p:cNvGraphicFramePr>
          <p:nvPr/>
        </p:nvGraphicFramePr>
        <p:xfrm>
          <a:off x="69972" y="293588"/>
          <a:ext cx="5530034" cy="6452652"/>
        </p:xfrm>
        <a:graphic>
          <a:graphicData uri="http://schemas.openxmlformats.org/presentationml/2006/ole">
            <mc:AlternateContent xmlns:mc="http://schemas.openxmlformats.org/markup-compatibility/2006">
              <mc:Choice xmlns:v="urn:schemas-microsoft-com:vml" Requires="v">
                <p:oleObj name="Document" r:id="rId3" imgW="5943600" imgH="6934200" progId="Word.Document.12">
                  <p:embed/>
                </p:oleObj>
              </mc:Choice>
              <mc:Fallback>
                <p:oleObj name="Document" r:id="rId3" imgW="5943600" imgH="6934200" progId="Word.Document.12">
                  <p:embed/>
                  <p:pic>
                    <p:nvPicPr>
                      <p:cNvPr id="5" name="Object 4">
                        <a:extLst>
                          <a:ext uri="{FF2B5EF4-FFF2-40B4-BE49-F238E27FC236}">
                            <a16:creationId xmlns:a16="http://schemas.microsoft.com/office/drawing/2014/main" id="{4D6831E7-23B0-7835-1308-3622588A528F}"/>
                          </a:ext>
                        </a:extLst>
                      </p:cNvPr>
                      <p:cNvPicPr/>
                      <p:nvPr/>
                    </p:nvPicPr>
                    <p:blipFill>
                      <a:blip r:embed="rId4"/>
                      <a:stretch>
                        <a:fillRect/>
                      </a:stretch>
                    </p:blipFill>
                    <p:spPr>
                      <a:xfrm>
                        <a:off x="69972" y="293588"/>
                        <a:ext cx="5530034" cy="645265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DE392AA-42B5-354C-21E5-EF860EC4B3B2}"/>
              </a:ext>
            </a:extLst>
          </p:cNvPr>
          <p:cNvSpPr/>
          <p:nvPr/>
        </p:nvSpPr>
        <p:spPr>
          <a:xfrm>
            <a:off x="303652" y="2255520"/>
            <a:ext cx="4257040" cy="179832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number and numbers on a white background&#10;&#10;Description automatically generated">
            <a:extLst>
              <a:ext uri="{FF2B5EF4-FFF2-40B4-BE49-F238E27FC236}">
                <a16:creationId xmlns:a16="http://schemas.microsoft.com/office/drawing/2014/main" id="{6C9ADEDC-B0D8-636D-B28F-A07781479CAD}"/>
              </a:ext>
            </a:extLst>
          </p:cNvPr>
          <p:cNvPicPr>
            <a:picLocks noChangeAspect="1"/>
          </p:cNvPicPr>
          <p:nvPr/>
        </p:nvPicPr>
        <p:blipFill>
          <a:blip r:embed="rId5"/>
          <a:stretch>
            <a:fillRect/>
          </a:stretch>
        </p:blipFill>
        <p:spPr>
          <a:xfrm>
            <a:off x="2151029" y="975360"/>
            <a:ext cx="9737319" cy="4216399"/>
          </a:xfrm>
          <a:prstGeom prst="rect">
            <a:avLst/>
          </a:prstGeom>
        </p:spPr>
      </p:pic>
      <p:sp>
        <p:nvSpPr>
          <p:cNvPr id="2" name="Rectangle 1">
            <a:extLst>
              <a:ext uri="{FF2B5EF4-FFF2-40B4-BE49-F238E27FC236}">
                <a16:creationId xmlns:a16="http://schemas.microsoft.com/office/drawing/2014/main" id="{CA0B01E0-026E-66C3-3464-757C5EBC397D}"/>
              </a:ext>
            </a:extLst>
          </p:cNvPr>
          <p:cNvSpPr/>
          <p:nvPr/>
        </p:nvSpPr>
        <p:spPr>
          <a:xfrm>
            <a:off x="5100320" y="2931160"/>
            <a:ext cx="2458720" cy="59436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6831E7-23B0-7835-1308-3622588A528F}"/>
              </a:ext>
            </a:extLst>
          </p:cNvPr>
          <p:cNvGraphicFramePr>
            <a:graphicFrameLocks noChangeAspect="1"/>
          </p:cNvGraphicFramePr>
          <p:nvPr>
            <p:extLst>
              <p:ext uri="{D42A27DB-BD31-4B8C-83A1-F6EECF244321}">
                <p14:modId xmlns:p14="http://schemas.microsoft.com/office/powerpoint/2010/main" val="3192381595"/>
              </p:ext>
            </p:extLst>
          </p:nvPr>
        </p:nvGraphicFramePr>
        <p:xfrm>
          <a:off x="69972" y="293588"/>
          <a:ext cx="5530034" cy="6452652"/>
        </p:xfrm>
        <a:graphic>
          <a:graphicData uri="http://schemas.openxmlformats.org/presentationml/2006/ole">
            <mc:AlternateContent xmlns:mc="http://schemas.openxmlformats.org/markup-compatibility/2006">
              <mc:Choice xmlns:v="urn:schemas-microsoft-com:vml" Requires="v">
                <p:oleObj name="Document" r:id="rId2" imgW="5943600" imgH="6934200" progId="Word.Document.12">
                  <p:embed/>
                </p:oleObj>
              </mc:Choice>
              <mc:Fallback>
                <p:oleObj name="Document" r:id="rId2" imgW="5943600" imgH="6934200" progId="Word.Document.12">
                  <p:embed/>
                  <p:pic>
                    <p:nvPicPr>
                      <p:cNvPr id="5" name="Object 4">
                        <a:extLst>
                          <a:ext uri="{FF2B5EF4-FFF2-40B4-BE49-F238E27FC236}">
                            <a16:creationId xmlns:a16="http://schemas.microsoft.com/office/drawing/2014/main" id="{4D6831E7-23B0-7835-1308-3622588A528F}"/>
                          </a:ext>
                        </a:extLst>
                      </p:cNvPr>
                      <p:cNvPicPr/>
                      <p:nvPr/>
                    </p:nvPicPr>
                    <p:blipFill>
                      <a:blip r:embed="rId3"/>
                      <a:stretch>
                        <a:fillRect/>
                      </a:stretch>
                    </p:blipFill>
                    <p:spPr>
                      <a:xfrm>
                        <a:off x="69972" y="293588"/>
                        <a:ext cx="5530034" cy="645265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DE392AA-42B5-354C-21E5-EF860EC4B3B2}"/>
              </a:ext>
            </a:extLst>
          </p:cNvPr>
          <p:cNvSpPr/>
          <p:nvPr/>
        </p:nvSpPr>
        <p:spPr>
          <a:xfrm>
            <a:off x="303652" y="2255520"/>
            <a:ext cx="4257040" cy="179832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number and numbers on a white background&#10;&#10;Description automatically generated">
            <a:extLst>
              <a:ext uri="{FF2B5EF4-FFF2-40B4-BE49-F238E27FC236}">
                <a16:creationId xmlns:a16="http://schemas.microsoft.com/office/drawing/2014/main" id="{6C9ADEDC-B0D8-636D-B28F-A07781479CAD}"/>
              </a:ext>
            </a:extLst>
          </p:cNvPr>
          <p:cNvPicPr>
            <a:picLocks noChangeAspect="1"/>
          </p:cNvPicPr>
          <p:nvPr/>
        </p:nvPicPr>
        <p:blipFill>
          <a:blip r:embed="rId4"/>
          <a:stretch>
            <a:fillRect/>
          </a:stretch>
        </p:blipFill>
        <p:spPr>
          <a:xfrm>
            <a:off x="2151029" y="975360"/>
            <a:ext cx="9737319" cy="4216399"/>
          </a:xfrm>
          <a:prstGeom prst="rect">
            <a:avLst/>
          </a:prstGeom>
        </p:spPr>
      </p:pic>
      <p:sp>
        <p:nvSpPr>
          <p:cNvPr id="9" name="Rectangle 8">
            <a:extLst>
              <a:ext uri="{FF2B5EF4-FFF2-40B4-BE49-F238E27FC236}">
                <a16:creationId xmlns:a16="http://schemas.microsoft.com/office/drawing/2014/main" id="{9E351F1C-3FC8-5948-FB69-157E3502E49B}"/>
              </a:ext>
            </a:extLst>
          </p:cNvPr>
          <p:cNvSpPr/>
          <p:nvPr/>
        </p:nvSpPr>
        <p:spPr>
          <a:xfrm>
            <a:off x="5075023" y="3807458"/>
            <a:ext cx="5212080" cy="355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0AA1C1-A6AE-62C1-1CAF-686835CEB095}"/>
              </a:ext>
            </a:extLst>
          </p:cNvPr>
          <p:cNvSpPr txBox="1"/>
          <p:nvPr/>
        </p:nvSpPr>
        <p:spPr>
          <a:xfrm>
            <a:off x="5882640" y="4546181"/>
            <a:ext cx="5730240" cy="830997"/>
          </a:xfrm>
          <a:prstGeom prst="rect">
            <a:avLst/>
          </a:prstGeom>
          <a:noFill/>
        </p:spPr>
        <p:txBody>
          <a:bodyPr wrap="square" rtlCol="0">
            <a:spAutoFit/>
          </a:bodyPr>
          <a:lstStyle/>
          <a:p>
            <a:r>
              <a:rPr lang="en-US" sz="2400" dirty="0"/>
              <a:t>If anchor items are down here, then our items may be too difficult</a:t>
            </a:r>
          </a:p>
        </p:txBody>
      </p:sp>
    </p:spTree>
    <p:extLst>
      <p:ext uri="{BB962C8B-B14F-4D97-AF65-F5344CB8AC3E}">
        <p14:creationId xmlns:p14="http://schemas.microsoft.com/office/powerpoint/2010/main" val="247126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6831E7-23B0-7835-1308-3622588A528F}"/>
              </a:ext>
            </a:extLst>
          </p:cNvPr>
          <p:cNvGraphicFramePr>
            <a:graphicFrameLocks noChangeAspect="1"/>
          </p:cNvGraphicFramePr>
          <p:nvPr/>
        </p:nvGraphicFramePr>
        <p:xfrm>
          <a:off x="69972" y="293588"/>
          <a:ext cx="5530034" cy="6452652"/>
        </p:xfrm>
        <a:graphic>
          <a:graphicData uri="http://schemas.openxmlformats.org/presentationml/2006/ole">
            <mc:AlternateContent xmlns:mc="http://schemas.openxmlformats.org/markup-compatibility/2006">
              <mc:Choice xmlns:v="urn:schemas-microsoft-com:vml" Requires="v">
                <p:oleObj name="Document" r:id="rId2" imgW="5943600" imgH="6934200" progId="Word.Document.12">
                  <p:embed/>
                </p:oleObj>
              </mc:Choice>
              <mc:Fallback>
                <p:oleObj name="Document" r:id="rId2" imgW="5943600" imgH="6934200" progId="Word.Document.12">
                  <p:embed/>
                  <p:pic>
                    <p:nvPicPr>
                      <p:cNvPr id="5" name="Object 4">
                        <a:extLst>
                          <a:ext uri="{FF2B5EF4-FFF2-40B4-BE49-F238E27FC236}">
                            <a16:creationId xmlns:a16="http://schemas.microsoft.com/office/drawing/2014/main" id="{4D6831E7-23B0-7835-1308-3622588A528F}"/>
                          </a:ext>
                        </a:extLst>
                      </p:cNvPr>
                      <p:cNvPicPr/>
                      <p:nvPr/>
                    </p:nvPicPr>
                    <p:blipFill>
                      <a:blip r:embed="rId3"/>
                      <a:stretch>
                        <a:fillRect/>
                      </a:stretch>
                    </p:blipFill>
                    <p:spPr>
                      <a:xfrm>
                        <a:off x="69972" y="293588"/>
                        <a:ext cx="5530034" cy="645265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DE392AA-42B5-354C-21E5-EF860EC4B3B2}"/>
              </a:ext>
            </a:extLst>
          </p:cNvPr>
          <p:cNvSpPr/>
          <p:nvPr/>
        </p:nvSpPr>
        <p:spPr>
          <a:xfrm>
            <a:off x="303652" y="2255520"/>
            <a:ext cx="4257040" cy="179832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number and numbers on a white background&#10;&#10;Description automatically generated">
            <a:extLst>
              <a:ext uri="{FF2B5EF4-FFF2-40B4-BE49-F238E27FC236}">
                <a16:creationId xmlns:a16="http://schemas.microsoft.com/office/drawing/2014/main" id="{6C9ADEDC-B0D8-636D-B28F-A07781479CAD}"/>
              </a:ext>
            </a:extLst>
          </p:cNvPr>
          <p:cNvPicPr>
            <a:picLocks noChangeAspect="1"/>
          </p:cNvPicPr>
          <p:nvPr/>
        </p:nvPicPr>
        <p:blipFill>
          <a:blip r:embed="rId4"/>
          <a:stretch>
            <a:fillRect/>
          </a:stretch>
        </p:blipFill>
        <p:spPr>
          <a:xfrm>
            <a:off x="2151029" y="975360"/>
            <a:ext cx="9737319" cy="4216399"/>
          </a:xfrm>
          <a:prstGeom prst="rect">
            <a:avLst/>
          </a:prstGeom>
        </p:spPr>
      </p:pic>
      <p:sp>
        <p:nvSpPr>
          <p:cNvPr id="11" name="Rectangle 10">
            <a:extLst>
              <a:ext uri="{FF2B5EF4-FFF2-40B4-BE49-F238E27FC236}">
                <a16:creationId xmlns:a16="http://schemas.microsoft.com/office/drawing/2014/main" id="{C484E45D-33D1-3BD3-2D3A-408110D2B0FC}"/>
              </a:ext>
            </a:extLst>
          </p:cNvPr>
          <p:cNvSpPr/>
          <p:nvPr/>
        </p:nvSpPr>
        <p:spPr>
          <a:xfrm>
            <a:off x="5072132" y="1943100"/>
            <a:ext cx="3675628" cy="66802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3FDEB9-F704-15D6-36B8-1DA381349822}"/>
              </a:ext>
            </a:extLst>
          </p:cNvPr>
          <p:cNvSpPr txBox="1"/>
          <p:nvPr/>
        </p:nvSpPr>
        <p:spPr>
          <a:xfrm>
            <a:off x="5882640" y="789941"/>
            <a:ext cx="5730240" cy="830997"/>
          </a:xfrm>
          <a:prstGeom prst="rect">
            <a:avLst/>
          </a:prstGeom>
          <a:noFill/>
        </p:spPr>
        <p:txBody>
          <a:bodyPr wrap="square" rtlCol="0">
            <a:spAutoFit/>
          </a:bodyPr>
          <a:lstStyle/>
          <a:p>
            <a:r>
              <a:rPr lang="en-US" sz="2400" dirty="0"/>
              <a:t>If anchor items are up here in comparison to our items, then our items may be too easy</a:t>
            </a:r>
          </a:p>
        </p:txBody>
      </p:sp>
    </p:spTree>
    <p:extLst>
      <p:ext uri="{BB962C8B-B14F-4D97-AF65-F5344CB8AC3E}">
        <p14:creationId xmlns:p14="http://schemas.microsoft.com/office/powerpoint/2010/main" val="401337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CFD7376-2899-8820-E32F-9D3A404D460B}"/>
              </a:ext>
            </a:extLst>
          </p:cNvPr>
          <p:cNvPicPr>
            <a:picLocks noGrp="1" noChangeAspect="1"/>
          </p:cNvPicPr>
          <p:nvPr>
            <p:ph sz="half" idx="2"/>
          </p:nvPr>
        </p:nvPicPr>
        <p:blipFill>
          <a:blip r:embed="rId3"/>
          <a:stretch>
            <a:fillRect/>
          </a:stretch>
        </p:blipFill>
        <p:spPr>
          <a:xfrm>
            <a:off x="5143781" y="279400"/>
            <a:ext cx="7876131" cy="4203700"/>
          </a:xfrm>
        </p:spPr>
      </p:pic>
      <p:sp>
        <p:nvSpPr>
          <p:cNvPr id="10" name="Rectangle 9">
            <a:extLst>
              <a:ext uri="{FF2B5EF4-FFF2-40B4-BE49-F238E27FC236}">
                <a16:creationId xmlns:a16="http://schemas.microsoft.com/office/drawing/2014/main" id="{19F696BB-A168-6724-4FBB-65488F55543F}"/>
              </a:ext>
            </a:extLst>
          </p:cNvPr>
          <p:cNvSpPr/>
          <p:nvPr/>
        </p:nvSpPr>
        <p:spPr>
          <a:xfrm>
            <a:off x="7786370" y="2565400"/>
            <a:ext cx="2042796" cy="41275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3A472CF-ABE5-3315-1FD5-789B00D51056}"/>
              </a:ext>
            </a:extLst>
          </p:cNvPr>
          <p:cNvPicPr>
            <a:picLocks noChangeAspect="1"/>
          </p:cNvPicPr>
          <p:nvPr/>
        </p:nvPicPr>
        <p:blipFill>
          <a:blip r:embed="rId4"/>
          <a:stretch>
            <a:fillRect/>
          </a:stretch>
        </p:blipFill>
        <p:spPr>
          <a:xfrm>
            <a:off x="168973" y="457200"/>
            <a:ext cx="6918897" cy="4013200"/>
          </a:xfrm>
          <a:prstGeom prst="rect">
            <a:avLst/>
          </a:prstGeom>
        </p:spPr>
      </p:pic>
      <p:sp>
        <p:nvSpPr>
          <p:cNvPr id="7" name="Rectangle 6">
            <a:extLst>
              <a:ext uri="{FF2B5EF4-FFF2-40B4-BE49-F238E27FC236}">
                <a16:creationId xmlns:a16="http://schemas.microsoft.com/office/drawing/2014/main" id="{384B7CCF-4D1C-0F32-BE5A-EB3E9A91108D}"/>
              </a:ext>
            </a:extLst>
          </p:cNvPr>
          <p:cNvSpPr/>
          <p:nvPr/>
        </p:nvSpPr>
        <p:spPr>
          <a:xfrm>
            <a:off x="2375534" y="2565400"/>
            <a:ext cx="1993265" cy="3937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F21A9F1-7D75-12BA-5CC6-D126A1CE2565}"/>
              </a:ext>
            </a:extLst>
          </p:cNvPr>
          <p:cNvSpPr txBox="1"/>
          <p:nvPr/>
        </p:nvSpPr>
        <p:spPr>
          <a:xfrm>
            <a:off x="6692900" y="4625885"/>
            <a:ext cx="5156200" cy="1477328"/>
          </a:xfrm>
          <a:prstGeom prst="rect">
            <a:avLst/>
          </a:prstGeom>
          <a:noFill/>
        </p:spPr>
        <p:txBody>
          <a:bodyPr wrap="square" rtlCol="0">
            <a:spAutoFit/>
          </a:bodyPr>
          <a:lstStyle/>
          <a:p>
            <a:r>
              <a:rPr lang="en-US" dirty="0"/>
              <a:t>Example: Anchor items are in Black</a:t>
            </a:r>
          </a:p>
          <a:p>
            <a:r>
              <a:rPr lang="en-US" dirty="0"/>
              <a:t>The Red test items’ are consistently more difficult than the Anchor items and the Blue test</a:t>
            </a:r>
          </a:p>
          <a:p>
            <a:r>
              <a:rPr lang="en-US" dirty="0"/>
              <a:t>The Blue test items’ difficulty are consistently easier than the anchor items and the Red test</a:t>
            </a:r>
          </a:p>
        </p:txBody>
      </p:sp>
      <p:sp>
        <p:nvSpPr>
          <p:cNvPr id="22" name="TextBox 21">
            <a:extLst>
              <a:ext uri="{FF2B5EF4-FFF2-40B4-BE49-F238E27FC236}">
                <a16:creationId xmlns:a16="http://schemas.microsoft.com/office/drawing/2014/main" id="{9AE7367E-68C9-89C7-83B0-1F288FB56AF7}"/>
              </a:ext>
            </a:extLst>
          </p:cNvPr>
          <p:cNvSpPr txBox="1"/>
          <p:nvPr/>
        </p:nvSpPr>
        <p:spPr>
          <a:xfrm>
            <a:off x="685800" y="4813300"/>
            <a:ext cx="5854700" cy="1200329"/>
          </a:xfrm>
          <a:prstGeom prst="rect">
            <a:avLst/>
          </a:prstGeom>
          <a:noFill/>
        </p:spPr>
        <p:txBody>
          <a:bodyPr wrap="square" rtlCol="0">
            <a:spAutoFit/>
          </a:bodyPr>
          <a:lstStyle/>
          <a:p>
            <a:r>
              <a:rPr lang="en-US" dirty="0"/>
              <a:t>Example: Anchor items are in Black</a:t>
            </a:r>
          </a:p>
          <a:p>
            <a:r>
              <a:rPr lang="en-US" dirty="0"/>
              <a:t>The Red test items’ difficulty has a much larger spread</a:t>
            </a:r>
          </a:p>
          <a:p>
            <a:r>
              <a:rPr lang="en-US" dirty="0"/>
              <a:t>The Blue test items’ difficulty are much more clustered, and are closer to the anchor items</a:t>
            </a:r>
          </a:p>
        </p:txBody>
      </p:sp>
    </p:spTree>
    <p:extLst>
      <p:ext uri="{BB962C8B-B14F-4D97-AF65-F5344CB8AC3E}">
        <p14:creationId xmlns:p14="http://schemas.microsoft.com/office/powerpoint/2010/main" val="38890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42B8-1D17-F2A4-4F7E-1C7B63F7B33D}"/>
              </a:ext>
            </a:extLst>
          </p:cNvPr>
          <p:cNvSpPr>
            <a:spLocks noGrp="1"/>
          </p:cNvSpPr>
          <p:nvPr>
            <p:ph type="title"/>
          </p:nvPr>
        </p:nvSpPr>
        <p:spPr/>
        <p:txBody>
          <a:bodyPr/>
          <a:lstStyle/>
          <a:p>
            <a:r>
              <a:rPr lang="en-US" dirty="0"/>
              <a:t>Final Note on IRT</a:t>
            </a:r>
          </a:p>
        </p:txBody>
      </p:sp>
      <p:sp>
        <p:nvSpPr>
          <p:cNvPr id="3" name="Content Placeholder 2">
            <a:extLst>
              <a:ext uri="{FF2B5EF4-FFF2-40B4-BE49-F238E27FC236}">
                <a16:creationId xmlns:a16="http://schemas.microsoft.com/office/drawing/2014/main" id="{B09AFDBA-FEC8-762B-7230-77567B6720E1}"/>
              </a:ext>
            </a:extLst>
          </p:cNvPr>
          <p:cNvSpPr>
            <a:spLocks noGrp="1"/>
          </p:cNvSpPr>
          <p:nvPr>
            <p:ph sz="half" idx="1"/>
          </p:nvPr>
        </p:nvSpPr>
        <p:spPr>
          <a:xfrm>
            <a:off x="838200" y="1825625"/>
            <a:ext cx="10756900" cy="4333875"/>
          </a:xfrm>
        </p:spPr>
        <p:txBody>
          <a:bodyPr/>
          <a:lstStyle/>
          <a:p>
            <a:pPr marL="0" indent="0">
              <a:buNone/>
            </a:pPr>
            <a:r>
              <a:rPr lang="en-US" dirty="0"/>
              <a:t>For Criterion-referenced tests, the strength of IRT is in the ability to equate items. </a:t>
            </a:r>
          </a:p>
          <a:p>
            <a:pPr marL="0" indent="0">
              <a:buNone/>
            </a:pPr>
            <a:r>
              <a:rPr lang="en-US" dirty="0"/>
              <a:t>This is especially helpful in developing item banks for Computer Adaptive Tests.</a:t>
            </a:r>
          </a:p>
          <a:p>
            <a:pPr marL="0" indent="0">
              <a:buNone/>
            </a:pPr>
            <a:endParaRPr lang="en-US" dirty="0"/>
          </a:p>
          <a:p>
            <a:pPr marL="0" indent="0">
              <a:buNone/>
            </a:pPr>
            <a:r>
              <a:rPr lang="en-US" dirty="0"/>
              <a:t>However, because the person ability estimates are composite </a:t>
            </a:r>
            <a:r>
              <a:rPr lang="en-US" dirty="0" err="1"/>
              <a:t>scores,not</a:t>
            </a:r>
            <a:r>
              <a:rPr lang="en-US" dirty="0"/>
              <a:t> bi-level scores, equating overall test scores is not as useful for CR tests. </a:t>
            </a:r>
          </a:p>
        </p:txBody>
      </p:sp>
    </p:spTree>
    <p:extLst>
      <p:ext uri="{BB962C8B-B14F-4D97-AF65-F5344CB8AC3E}">
        <p14:creationId xmlns:p14="http://schemas.microsoft.com/office/powerpoint/2010/main" val="3861712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6B7D-097D-D53B-DF41-F10AB4ED72B3}"/>
              </a:ext>
            </a:extLst>
          </p:cNvPr>
          <p:cNvSpPr>
            <a:spLocks noGrp="1"/>
          </p:cNvSpPr>
          <p:nvPr>
            <p:ph type="title"/>
          </p:nvPr>
        </p:nvSpPr>
        <p:spPr/>
        <p:txBody>
          <a:bodyPr/>
          <a:lstStyle/>
          <a:p>
            <a:r>
              <a:rPr lang="en-US" dirty="0"/>
              <a:t>IRT Equating methods </a:t>
            </a:r>
          </a:p>
        </p:txBody>
      </p:sp>
      <p:sp>
        <p:nvSpPr>
          <p:cNvPr id="3" name="Content Placeholder 2">
            <a:extLst>
              <a:ext uri="{FF2B5EF4-FFF2-40B4-BE49-F238E27FC236}">
                <a16:creationId xmlns:a16="http://schemas.microsoft.com/office/drawing/2014/main" id="{ADE35033-E734-2393-C076-7F1A9EB9C58D}"/>
              </a:ext>
            </a:extLst>
          </p:cNvPr>
          <p:cNvSpPr>
            <a:spLocks noGrp="1"/>
          </p:cNvSpPr>
          <p:nvPr>
            <p:ph idx="1"/>
          </p:nvPr>
        </p:nvSpPr>
        <p:spPr>
          <a:xfrm>
            <a:off x="464416" y="1798679"/>
            <a:ext cx="5571824" cy="421828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DA95298-BFA0-E4B0-3ACF-29E6FDE95562}"/>
                  </a:ext>
                </a:extLst>
              </p14:cNvPr>
              <p14:cNvContentPartPr/>
              <p14:nvPr/>
            </p14:nvContentPartPr>
            <p14:xfrm>
              <a:off x="10605840" y="5099269"/>
              <a:ext cx="21960" cy="17280"/>
            </p14:xfrm>
          </p:contentPart>
        </mc:Choice>
        <mc:Fallback xmlns="">
          <p:pic>
            <p:nvPicPr>
              <p:cNvPr id="4" name="Ink 3">
                <a:extLst>
                  <a:ext uri="{FF2B5EF4-FFF2-40B4-BE49-F238E27FC236}">
                    <a16:creationId xmlns:a16="http://schemas.microsoft.com/office/drawing/2014/main" id="{3DA95298-BFA0-E4B0-3ACF-29E6FDE95562}"/>
                  </a:ext>
                </a:extLst>
              </p:cNvPr>
              <p:cNvPicPr/>
              <p:nvPr/>
            </p:nvPicPr>
            <p:blipFill>
              <a:blip r:embed="rId4"/>
              <a:stretch>
                <a:fillRect/>
              </a:stretch>
            </p:blipFill>
            <p:spPr>
              <a:xfrm>
                <a:off x="10599720" y="5093019"/>
                <a:ext cx="34200" cy="297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E8F30C-5073-BE3C-EE05-293544043579}"/>
                  </a:ext>
                </a:extLst>
              </p14:cNvPr>
              <p14:cNvContentPartPr/>
              <p14:nvPr/>
            </p14:nvContentPartPr>
            <p14:xfrm>
              <a:off x="10822560" y="3409571"/>
              <a:ext cx="360" cy="360"/>
            </p14:xfrm>
          </p:contentPart>
        </mc:Choice>
        <mc:Fallback xmlns="">
          <p:pic>
            <p:nvPicPr>
              <p:cNvPr id="5" name="Ink 4">
                <a:extLst>
                  <a:ext uri="{FF2B5EF4-FFF2-40B4-BE49-F238E27FC236}">
                    <a16:creationId xmlns:a16="http://schemas.microsoft.com/office/drawing/2014/main" id="{FBE8F30C-5073-BE3C-EE05-293544043579}"/>
                  </a:ext>
                </a:extLst>
              </p:cNvPr>
              <p:cNvPicPr/>
              <p:nvPr/>
            </p:nvPicPr>
            <p:blipFill>
              <a:blip r:embed="rId6"/>
              <a:stretch>
                <a:fillRect/>
              </a:stretch>
            </p:blipFill>
            <p:spPr>
              <a:xfrm>
                <a:off x="10816440" y="340345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CB1E52-D775-83A0-1497-4F9DA06C5E68}"/>
                  </a:ext>
                </a:extLst>
              </p14:cNvPr>
              <p14:cNvContentPartPr/>
              <p14:nvPr/>
            </p14:nvContentPartPr>
            <p14:xfrm>
              <a:off x="11122080" y="5230451"/>
              <a:ext cx="360" cy="360"/>
            </p14:xfrm>
          </p:contentPart>
        </mc:Choice>
        <mc:Fallback xmlns="">
          <p:pic>
            <p:nvPicPr>
              <p:cNvPr id="6" name="Ink 5">
                <a:extLst>
                  <a:ext uri="{FF2B5EF4-FFF2-40B4-BE49-F238E27FC236}">
                    <a16:creationId xmlns:a16="http://schemas.microsoft.com/office/drawing/2014/main" id="{46CB1E52-D775-83A0-1497-4F9DA06C5E68}"/>
                  </a:ext>
                </a:extLst>
              </p:cNvPr>
              <p:cNvPicPr/>
              <p:nvPr/>
            </p:nvPicPr>
            <p:blipFill>
              <a:blip r:embed="rId6"/>
              <a:stretch>
                <a:fillRect/>
              </a:stretch>
            </p:blipFill>
            <p:spPr>
              <a:xfrm>
                <a:off x="11115960" y="522433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5EC4C42-B5B4-A73E-1330-1B9CCB87320B}"/>
                  </a:ext>
                </a:extLst>
              </p14:cNvPr>
              <p14:cNvContentPartPr/>
              <p14:nvPr/>
            </p14:nvContentPartPr>
            <p14:xfrm>
              <a:off x="10839480" y="4992131"/>
              <a:ext cx="29160" cy="360"/>
            </p14:xfrm>
          </p:contentPart>
        </mc:Choice>
        <mc:Fallback xmlns="">
          <p:pic>
            <p:nvPicPr>
              <p:cNvPr id="7" name="Ink 6">
                <a:extLst>
                  <a:ext uri="{FF2B5EF4-FFF2-40B4-BE49-F238E27FC236}">
                    <a16:creationId xmlns:a16="http://schemas.microsoft.com/office/drawing/2014/main" id="{75EC4C42-B5B4-A73E-1330-1B9CCB87320B}"/>
                  </a:ext>
                </a:extLst>
              </p:cNvPr>
              <p:cNvPicPr/>
              <p:nvPr/>
            </p:nvPicPr>
            <p:blipFill>
              <a:blip r:embed="rId9"/>
              <a:stretch>
                <a:fillRect/>
              </a:stretch>
            </p:blipFill>
            <p:spPr>
              <a:xfrm>
                <a:off x="10833360" y="4986011"/>
                <a:ext cx="41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E73B833-A676-821A-8ED0-F95A85307A3C}"/>
                  </a:ext>
                </a:extLst>
              </p14:cNvPr>
              <p14:cNvContentPartPr/>
              <p14:nvPr/>
            </p14:nvContentPartPr>
            <p14:xfrm>
              <a:off x="10641840" y="5195891"/>
              <a:ext cx="31680" cy="3960"/>
            </p14:xfrm>
          </p:contentPart>
        </mc:Choice>
        <mc:Fallback xmlns="">
          <p:pic>
            <p:nvPicPr>
              <p:cNvPr id="8" name="Ink 7">
                <a:extLst>
                  <a:ext uri="{FF2B5EF4-FFF2-40B4-BE49-F238E27FC236}">
                    <a16:creationId xmlns:a16="http://schemas.microsoft.com/office/drawing/2014/main" id="{3E73B833-A676-821A-8ED0-F95A85307A3C}"/>
                  </a:ext>
                </a:extLst>
              </p:cNvPr>
              <p:cNvPicPr/>
              <p:nvPr/>
            </p:nvPicPr>
            <p:blipFill>
              <a:blip r:embed="rId9"/>
              <a:stretch>
                <a:fillRect/>
              </a:stretch>
            </p:blipFill>
            <p:spPr>
              <a:xfrm>
                <a:off x="10635720" y="5189771"/>
                <a:ext cx="43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9308B8F-0A8A-221B-9DAA-EB778E956915}"/>
                  </a:ext>
                </a:extLst>
              </p14:cNvPr>
              <p14:cNvContentPartPr/>
              <p14:nvPr/>
            </p14:nvContentPartPr>
            <p14:xfrm>
              <a:off x="10652640" y="5150171"/>
              <a:ext cx="360" cy="360"/>
            </p14:xfrm>
          </p:contentPart>
        </mc:Choice>
        <mc:Fallback xmlns="">
          <p:pic>
            <p:nvPicPr>
              <p:cNvPr id="9" name="Ink 8">
                <a:extLst>
                  <a:ext uri="{FF2B5EF4-FFF2-40B4-BE49-F238E27FC236}">
                    <a16:creationId xmlns:a16="http://schemas.microsoft.com/office/drawing/2014/main" id="{99308B8F-0A8A-221B-9DAA-EB778E956915}"/>
                  </a:ext>
                </a:extLst>
              </p:cNvPr>
              <p:cNvPicPr/>
              <p:nvPr/>
            </p:nvPicPr>
            <p:blipFill>
              <a:blip r:embed="rId6"/>
              <a:stretch>
                <a:fillRect/>
              </a:stretch>
            </p:blipFill>
            <p:spPr>
              <a:xfrm>
                <a:off x="10646520" y="514405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7CDFB63F-CCFD-1B3E-4F97-4C1536E1F296}"/>
                  </a:ext>
                </a:extLst>
              </p14:cNvPr>
              <p14:cNvContentPartPr/>
              <p14:nvPr/>
            </p14:nvContentPartPr>
            <p14:xfrm>
              <a:off x="10452480" y="5108411"/>
              <a:ext cx="12240" cy="18360"/>
            </p14:xfrm>
          </p:contentPart>
        </mc:Choice>
        <mc:Fallback xmlns="">
          <p:pic>
            <p:nvPicPr>
              <p:cNvPr id="10" name="Ink 9">
                <a:extLst>
                  <a:ext uri="{FF2B5EF4-FFF2-40B4-BE49-F238E27FC236}">
                    <a16:creationId xmlns:a16="http://schemas.microsoft.com/office/drawing/2014/main" id="{7CDFB63F-CCFD-1B3E-4F97-4C1536E1F296}"/>
                  </a:ext>
                </a:extLst>
              </p:cNvPr>
              <p:cNvPicPr/>
              <p:nvPr/>
            </p:nvPicPr>
            <p:blipFill>
              <a:blip r:embed="rId13"/>
              <a:stretch>
                <a:fillRect/>
              </a:stretch>
            </p:blipFill>
            <p:spPr>
              <a:xfrm>
                <a:off x="10446535" y="5102291"/>
                <a:ext cx="24130" cy="30600"/>
              </a:xfrm>
              <a:prstGeom prst="rect">
                <a:avLst/>
              </a:prstGeom>
            </p:spPr>
          </p:pic>
        </mc:Fallback>
      </mc:AlternateContent>
      <p:sp>
        <p:nvSpPr>
          <p:cNvPr id="11" name="TextBox 10">
            <a:extLst>
              <a:ext uri="{FF2B5EF4-FFF2-40B4-BE49-F238E27FC236}">
                <a16:creationId xmlns:a16="http://schemas.microsoft.com/office/drawing/2014/main" id="{26B51034-6BBE-E351-6C1E-8115E5DBB2AC}"/>
              </a:ext>
            </a:extLst>
          </p:cNvPr>
          <p:cNvSpPr txBox="1"/>
          <p:nvPr/>
        </p:nvSpPr>
        <p:spPr>
          <a:xfrm>
            <a:off x="548640" y="1507808"/>
            <a:ext cx="5650280" cy="4308872"/>
          </a:xfrm>
          <a:prstGeom prst="rect">
            <a:avLst/>
          </a:prstGeom>
          <a:noFill/>
        </p:spPr>
        <p:txBody>
          <a:bodyPr wrap="square" rtlCol="0">
            <a:spAutoFit/>
          </a:bodyPr>
          <a:lstStyle/>
          <a:p>
            <a:r>
              <a:rPr lang="en-US" sz="3200" b="1" dirty="0"/>
              <a:t>Pros</a:t>
            </a:r>
          </a:p>
          <a:p>
            <a:r>
              <a:rPr lang="en-US" sz="2400" dirty="0"/>
              <a:t>Equate total scores between two or more tests, which account for differences in item difficulty when calculating the total score </a:t>
            </a:r>
          </a:p>
          <a:p>
            <a:endParaRPr lang="en-US" sz="2400" dirty="0"/>
          </a:p>
          <a:p>
            <a:r>
              <a:rPr lang="en-US" sz="2400" dirty="0"/>
              <a:t>Equate item-level statistics</a:t>
            </a:r>
          </a:p>
          <a:p>
            <a:endParaRPr lang="en-US" dirty="0"/>
          </a:p>
          <a:p>
            <a:r>
              <a:rPr lang="en-US" sz="3200" b="1" dirty="0"/>
              <a:t>Cons</a:t>
            </a:r>
          </a:p>
          <a:p>
            <a:r>
              <a:rPr lang="en-US" sz="2400" dirty="0"/>
              <a:t>The Rasch ability estimates is weighted by the difficulty of the item, but it is still composite, rather than a bi-level rating</a:t>
            </a:r>
          </a:p>
        </p:txBody>
      </p:sp>
      <p:sp>
        <p:nvSpPr>
          <p:cNvPr id="13" name="TextBox 12">
            <a:extLst>
              <a:ext uri="{FF2B5EF4-FFF2-40B4-BE49-F238E27FC236}">
                <a16:creationId xmlns:a16="http://schemas.microsoft.com/office/drawing/2014/main" id="{C6382D6C-868B-9FA5-9EDF-C11543A5885D}"/>
              </a:ext>
            </a:extLst>
          </p:cNvPr>
          <p:cNvSpPr txBox="1"/>
          <p:nvPr/>
        </p:nvSpPr>
        <p:spPr>
          <a:xfrm>
            <a:off x="6291440" y="1507808"/>
            <a:ext cx="5650280" cy="3539430"/>
          </a:xfrm>
          <a:prstGeom prst="rect">
            <a:avLst/>
          </a:prstGeom>
          <a:noFill/>
        </p:spPr>
        <p:txBody>
          <a:bodyPr wrap="square" rtlCol="0">
            <a:spAutoFit/>
          </a:bodyPr>
          <a:lstStyle/>
          <a:p>
            <a:r>
              <a:rPr lang="en-US" sz="3200" b="1" dirty="0"/>
              <a:t>Other Considerations:</a:t>
            </a:r>
          </a:p>
          <a:p>
            <a:r>
              <a:rPr lang="en-US" sz="2400" dirty="0"/>
              <a:t>Knowledge of which IRT model to use</a:t>
            </a:r>
          </a:p>
          <a:p>
            <a:endParaRPr lang="en-US" sz="2400" dirty="0"/>
          </a:p>
          <a:p>
            <a:r>
              <a:rPr lang="en-US" sz="2400" dirty="0"/>
              <a:t>Have access to and knowledge on how to run the analysis in statistical package(s)</a:t>
            </a:r>
          </a:p>
          <a:p>
            <a:endParaRPr lang="en-US" sz="2400" dirty="0"/>
          </a:p>
          <a:p>
            <a:r>
              <a:rPr lang="en-US" sz="2400" dirty="0"/>
              <a:t>Knowledge of how to interpret the results</a:t>
            </a:r>
          </a:p>
          <a:p>
            <a:endParaRPr lang="en-US" sz="2400" dirty="0"/>
          </a:p>
          <a:p>
            <a:r>
              <a:rPr lang="en-US" sz="2400" dirty="0"/>
              <a:t>Large samples sizes </a:t>
            </a:r>
          </a:p>
        </p:txBody>
      </p:sp>
    </p:spTree>
    <p:extLst>
      <p:ext uri="{BB962C8B-B14F-4D97-AF65-F5344CB8AC3E}">
        <p14:creationId xmlns:p14="http://schemas.microsoft.com/office/powerpoint/2010/main" val="21189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one pillars">
            <a:extLst>
              <a:ext uri="{FF2B5EF4-FFF2-40B4-BE49-F238E27FC236}">
                <a16:creationId xmlns:a16="http://schemas.microsoft.com/office/drawing/2014/main" id="{F1AE8B35-438C-DCE0-E732-9293E7A5F371}"/>
              </a:ext>
            </a:extLst>
          </p:cNvPr>
          <p:cNvPicPr>
            <a:picLocks noChangeAspect="1"/>
          </p:cNvPicPr>
          <p:nvPr/>
        </p:nvPicPr>
        <p:blipFill rotWithShape="1">
          <a:blip r:embed="rId2"/>
          <a:srcRect l="2329" r="39738"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877017-358E-C60F-7E62-1E88BA5EBB33}"/>
              </a:ext>
            </a:extLst>
          </p:cNvPr>
          <p:cNvSpPr>
            <a:spLocks noGrp="1"/>
          </p:cNvSpPr>
          <p:nvPr>
            <p:ph type="title"/>
          </p:nvPr>
        </p:nvSpPr>
        <p:spPr>
          <a:xfrm>
            <a:off x="761801" y="328512"/>
            <a:ext cx="4778387" cy="1628970"/>
          </a:xfrm>
        </p:spPr>
        <p:txBody>
          <a:bodyPr anchor="ctr">
            <a:normAutofit/>
          </a:bodyPr>
          <a:lstStyle/>
          <a:p>
            <a:r>
              <a:rPr lang="en-US" sz="4000"/>
              <a:t>Neo-Classical Test Theory</a:t>
            </a:r>
          </a:p>
        </p:txBody>
      </p:sp>
      <p:sp>
        <p:nvSpPr>
          <p:cNvPr id="3" name="Content Placeholder 2">
            <a:extLst>
              <a:ext uri="{FF2B5EF4-FFF2-40B4-BE49-F238E27FC236}">
                <a16:creationId xmlns:a16="http://schemas.microsoft.com/office/drawing/2014/main" id="{3AF63FCF-D46F-54BC-46A9-52D581C82CA8}"/>
              </a:ext>
            </a:extLst>
          </p:cNvPr>
          <p:cNvSpPr>
            <a:spLocks noGrp="1"/>
          </p:cNvSpPr>
          <p:nvPr>
            <p:ph idx="1"/>
          </p:nvPr>
        </p:nvSpPr>
        <p:spPr>
          <a:xfrm>
            <a:off x="761799" y="1741931"/>
            <a:ext cx="4659756" cy="3374137"/>
          </a:xfrm>
        </p:spPr>
        <p:txBody>
          <a:bodyPr anchor="ctr">
            <a:normAutofit/>
          </a:bodyPr>
          <a:lstStyle/>
          <a:p>
            <a:pPr marL="0" indent="0">
              <a:buNone/>
            </a:pPr>
            <a:br>
              <a:rPr lang="en-US" sz="2000" b="1" dirty="0"/>
            </a:br>
            <a:r>
              <a:rPr lang="en-US" sz="2000" b="1" dirty="0"/>
              <a:t>What do you do if you have small samples and still want align tests?</a:t>
            </a:r>
          </a:p>
          <a:p>
            <a:pPr marL="0" indent="0">
              <a:buNone/>
            </a:pPr>
            <a:r>
              <a:rPr lang="en-US" sz="2000" dirty="0"/>
              <a:t>To do this, we need to have a way of aligning persona ability and item difficulty by level. </a:t>
            </a:r>
          </a:p>
          <a:p>
            <a:pPr marL="0" indent="0">
              <a:buNone/>
            </a:pPr>
            <a:r>
              <a:rPr lang="en-US" sz="2000" dirty="0"/>
              <a:t>Neo-classical test analysis can do this. </a:t>
            </a:r>
          </a:p>
        </p:txBody>
      </p:sp>
    </p:spTree>
    <p:extLst>
      <p:ext uri="{BB962C8B-B14F-4D97-AF65-F5344CB8AC3E}">
        <p14:creationId xmlns:p14="http://schemas.microsoft.com/office/powerpoint/2010/main" val="223002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AC94B1B-3C3F-A1EC-E5BA-2029FEEA15C7}"/>
              </a:ext>
            </a:extLst>
          </p:cNvPr>
          <p:cNvSpPr/>
          <p:nvPr/>
        </p:nvSpPr>
        <p:spPr>
          <a:xfrm>
            <a:off x="426720" y="2204720"/>
            <a:ext cx="3184210" cy="3943911"/>
          </a:xfrm>
          <a:prstGeom prst="roundRect">
            <a:avLst>
              <a:gd name="adj" fmla="val 705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Theoretical</a:t>
            </a:r>
          </a:p>
          <a:p>
            <a:pPr algn="ctr" defTabSz="868680">
              <a:lnSpc>
                <a:spcPct val="105000"/>
              </a:lnSpc>
              <a:spcAft>
                <a:spcPts val="950"/>
              </a:spcAft>
            </a:pPr>
            <a:r>
              <a:rPr lang="en-US" sz="3800" dirty="0">
                <a:latin typeface="Times New Roman" panose="02020603050405020304" pitchFamily="18" charset="0"/>
                <a:cs typeface="Times New Roman" panose="02020603050405020304" pitchFamily="18" charset="0"/>
              </a:rPr>
              <a:t>Construct</a:t>
            </a:r>
            <a:r>
              <a:rPr lang="en-US" sz="3800" kern="1200" dirty="0">
                <a:solidFill>
                  <a:schemeClr val="lt1"/>
                </a:solidFill>
                <a:latin typeface="Times New Roman" panose="02020603050405020304" pitchFamily="18" charset="0"/>
                <a:ea typeface="+mn-ea"/>
                <a:cs typeface="Times New Roman" panose="02020603050405020304" pitchFamily="18" charset="0"/>
              </a:rPr>
              <a:t>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algn="ctr" defTabSz="868680">
              <a:lnSpc>
                <a:spcPct val="105000"/>
              </a:lnSpc>
              <a:spcAft>
                <a:spcPts val="950"/>
              </a:spcAft>
            </a:pPr>
            <a:r>
              <a:rPr lang="en-US" sz="1900" b="1" kern="1200" dirty="0">
                <a:solidFill>
                  <a:schemeClr val="lt1"/>
                </a:solidFill>
                <a:latin typeface="Times New Roman" panose="02020603050405020304" pitchFamily="18" charset="0"/>
                <a:ea typeface="+mn-ea"/>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definition</a:t>
            </a:r>
            <a:r>
              <a:rPr lang="en-US" sz="1900" b="1" kern="1200" dirty="0">
                <a:solidFill>
                  <a:schemeClr val="lt1"/>
                </a:solidFill>
                <a:latin typeface="Times New Roman" panose="02020603050405020304" pitchFamily="18" charset="0"/>
                <a:ea typeface="+mn-ea"/>
                <a:cs typeface="Times New Roman" panose="02020603050405020304" pitchFamily="18" charset="0"/>
              </a:rPr>
              <a:t> of proficiency is operationalized according to STANAG 6001 criteria </a:t>
            </a:r>
            <a:endParaRPr lang="en-US" sz="28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25267C75-4F63-6933-8C82-C5729D84E346}"/>
              </a:ext>
            </a:extLst>
          </p:cNvPr>
          <p:cNvSpPr>
            <a:spLocks noGrp="1"/>
          </p:cNvSpPr>
          <p:nvPr>
            <p:ph type="title"/>
          </p:nvPr>
        </p:nvSpPr>
        <p:spPr>
          <a:xfrm>
            <a:off x="838200" y="365125"/>
            <a:ext cx="10515600" cy="1839595"/>
          </a:xfrm>
        </p:spPr>
        <p:txBody>
          <a:bodyPr>
            <a:normAutofit/>
          </a:bodyPr>
          <a:lstStyle/>
          <a:p>
            <a:pPr algn="ctr"/>
            <a:r>
              <a:rPr lang="en-US" dirty="0"/>
              <a:t>A Framework for the Evaluation of </a:t>
            </a:r>
            <a:br>
              <a:rPr lang="en-US" dirty="0"/>
            </a:br>
            <a:r>
              <a:rPr lang="en-US" dirty="0"/>
              <a:t>Reading Proficiency Tests</a:t>
            </a:r>
            <a:br>
              <a:rPr lang="en-US" dirty="0"/>
            </a:br>
            <a:r>
              <a:rPr lang="en-US" sz="2400" dirty="0"/>
              <a:t>Updated May 2023</a:t>
            </a:r>
            <a:endParaRPr lang="en-US" dirty="0"/>
          </a:p>
        </p:txBody>
      </p:sp>
      <p:sp>
        <p:nvSpPr>
          <p:cNvPr id="9" name="Content Placeholder 2">
            <a:extLst>
              <a:ext uri="{FF2B5EF4-FFF2-40B4-BE49-F238E27FC236}">
                <a16:creationId xmlns:a16="http://schemas.microsoft.com/office/drawing/2014/main" id="{F72CEE9D-4F26-E923-BD42-44673BBF2292}"/>
              </a:ext>
            </a:extLst>
          </p:cNvPr>
          <p:cNvSpPr>
            <a:spLocks noGrp="1"/>
          </p:cNvSpPr>
          <p:nvPr>
            <p:ph idx="1"/>
          </p:nvPr>
        </p:nvSpPr>
        <p:spPr>
          <a:xfrm>
            <a:off x="4196080" y="2336800"/>
            <a:ext cx="7294880" cy="4219258"/>
          </a:xfrm>
        </p:spPr>
        <p:txBody>
          <a:bodyPr>
            <a:normAutofit/>
          </a:bodyPr>
          <a:lstStyle/>
          <a:p>
            <a:r>
              <a:rPr lang="en-US" dirty="0"/>
              <a:t>What is a construct? </a:t>
            </a:r>
          </a:p>
          <a:p>
            <a:r>
              <a:rPr lang="en-US" dirty="0"/>
              <a:t>Two types:</a:t>
            </a:r>
          </a:p>
          <a:p>
            <a:pPr lvl="1"/>
            <a:r>
              <a:rPr lang="en-US" b="1" dirty="0"/>
              <a:t>Original meaning: </a:t>
            </a:r>
            <a:r>
              <a:rPr lang="en-US" dirty="0"/>
              <a:t>For criterion-referenced tests, a construct is a defined, observable set of behaviors</a:t>
            </a:r>
          </a:p>
          <a:p>
            <a:pPr lvl="1"/>
            <a:r>
              <a:rPr lang="en-US" b="1" dirty="0"/>
              <a:t>Subsequent meaning: </a:t>
            </a:r>
            <a:r>
              <a:rPr lang="en-US" dirty="0"/>
              <a:t>For norm-referenced tests, a construct is a latent trait that is not directly observable, but is inferred</a:t>
            </a:r>
          </a:p>
        </p:txBody>
      </p:sp>
    </p:spTree>
    <p:extLst>
      <p:ext uri="{BB962C8B-B14F-4D97-AF65-F5344CB8AC3E}">
        <p14:creationId xmlns:p14="http://schemas.microsoft.com/office/powerpoint/2010/main" val="676693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03270A-7245-DF8E-12D6-2BDE4436C4B5}"/>
              </a:ext>
            </a:extLst>
          </p:cNvPr>
          <p:cNvPicPr>
            <a:picLocks noChangeAspect="1"/>
          </p:cNvPicPr>
          <p:nvPr/>
        </p:nvPicPr>
        <p:blipFill>
          <a:blip r:embed="rId3"/>
          <a:stretch>
            <a:fillRect/>
          </a:stretch>
        </p:blipFill>
        <p:spPr>
          <a:xfrm>
            <a:off x="178773" y="254000"/>
            <a:ext cx="11082952" cy="3883025"/>
          </a:xfrm>
          <a:prstGeom prst="rect">
            <a:avLst/>
          </a:prstGeom>
        </p:spPr>
      </p:pic>
    </p:spTree>
    <p:extLst>
      <p:ext uri="{BB962C8B-B14F-4D97-AF65-F5344CB8AC3E}">
        <p14:creationId xmlns:p14="http://schemas.microsoft.com/office/powerpoint/2010/main" val="2635428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DD28A56F-F196-9F5A-DFD4-6D46D32BE820}"/>
              </a:ext>
            </a:extLst>
          </p:cNvPr>
          <p:cNvGraphicFramePr>
            <a:graphicFrameLocks noGrp="1"/>
          </p:cNvGraphicFramePr>
          <p:nvPr>
            <p:extLst>
              <p:ext uri="{D42A27DB-BD31-4B8C-83A1-F6EECF244321}">
                <p14:modId xmlns:p14="http://schemas.microsoft.com/office/powerpoint/2010/main" val="378389267"/>
              </p:ext>
            </p:extLst>
          </p:nvPr>
        </p:nvGraphicFramePr>
        <p:xfrm>
          <a:off x="2133214" y="5417061"/>
          <a:ext cx="3636580" cy="1232904"/>
        </p:xfrm>
        <a:graphic>
          <a:graphicData uri="http://schemas.openxmlformats.org/drawingml/2006/table">
            <a:tbl>
              <a:tblPr firstRow="1" bandRow="1">
                <a:tableStyleId>{5C22544A-7EE6-4342-B048-85BDC9FD1C3A}</a:tableStyleId>
              </a:tblPr>
              <a:tblGrid>
                <a:gridCol w="1229711">
                  <a:extLst>
                    <a:ext uri="{9D8B030D-6E8A-4147-A177-3AD203B41FA5}">
                      <a16:colId xmlns:a16="http://schemas.microsoft.com/office/drawing/2014/main" val="1344384043"/>
                    </a:ext>
                  </a:extLst>
                </a:gridCol>
                <a:gridCol w="2406869">
                  <a:extLst>
                    <a:ext uri="{9D8B030D-6E8A-4147-A177-3AD203B41FA5}">
                      <a16:colId xmlns:a16="http://schemas.microsoft.com/office/drawing/2014/main" val="1672156852"/>
                    </a:ext>
                  </a:extLst>
                </a:gridCol>
              </a:tblGrid>
              <a:tr h="410968">
                <a:tc>
                  <a:txBody>
                    <a:bodyPr/>
                    <a:lstStyle/>
                    <a:p>
                      <a:endParaRPr lang="en-US" dirty="0"/>
                    </a:p>
                  </a:txBody>
                  <a:tcPr/>
                </a:tc>
                <a:tc>
                  <a:txBody>
                    <a:bodyPr/>
                    <a:lstStyle/>
                    <a:p>
                      <a:r>
                        <a:rPr lang="en-US" dirty="0"/>
                        <a:t>CR IF values</a:t>
                      </a:r>
                    </a:p>
                  </a:txBody>
                  <a:tcPr/>
                </a:tc>
                <a:extLst>
                  <a:ext uri="{0D108BD9-81ED-4DB2-BD59-A6C34878D82A}">
                    <a16:rowId xmlns:a16="http://schemas.microsoft.com/office/drawing/2014/main" val="915407668"/>
                  </a:ext>
                </a:extLst>
              </a:tr>
              <a:tr h="410968">
                <a:tc>
                  <a:txBody>
                    <a:bodyPr/>
                    <a:lstStyle/>
                    <a:p>
                      <a:r>
                        <a:rPr lang="en-US" dirty="0"/>
                        <a:t>Good</a:t>
                      </a:r>
                    </a:p>
                  </a:txBody>
                  <a:tcPr/>
                </a:tc>
                <a:tc>
                  <a:txBody>
                    <a:bodyPr/>
                    <a:lstStyle/>
                    <a:p>
                      <a:r>
                        <a:rPr lang="en-US" dirty="0"/>
                        <a:t>0.70 to 1.00</a:t>
                      </a:r>
                    </a:p>
                  </a:txBody>
                  <a:tcPr/>
                </a:tc>
                <a:extLst>
                  <a:ext uri="{0D108BD9-81ED-4DB2-BD59-A6C34878D82A}">
                    <a16:rowId xmlns:a16="http://schemas.microsoft.com/office/drawing/2014/main" val="2305153930"/>
                  </a:ext>
                </a:extLst>
              </a:tr>
              <a:tr h="410968">
                <a:tc>
                  <a:txBody>
                    <a:bodyPr/>
                    <a:lstStyle/>
                    <a:p>
                      <a:r>
                        <a:rPr lang="en-US" dirty="0"/>
                        <a:t>Poor </a:t>
                      </a:r>
                    </a:p>
                  </a:txBody>
                  <a:tcPr/>
                </a:tc>
                <a:tc>
                  <a:txBody>
                    <a:bodyPr/>
                    <a:lstStyle/>
                    <a:p>
                      <a:r>
                        <a:rPr lang="en-US" dirty="0"/>
                        <a:t>Less than 0.70</a:t>
                      </a:r>
                    </a:p>
                  </a:txBody>
                  <a:tcPr/>
                </a:tc>
                <a:extLst>
                  <a:ext uri="{0D108BD9-81ED-4DB2-BD59-A6C34878D82A}">
                    <a16:rowId xmlns:a16="http://schemas.microsoft.com/office/drawing/2014/main" val="2825499972"/>
                  </a:ext>
                </a:extLst>
              </a:tr>
            </a:tbl>
          </a:graphicData>
        </a:graphic>
      </p:graphicFrame>
      <p:graphicFrame>
        <p:nvGraphicFramePr>
          <p:cNvPr id="6" name="Table 5">
            <a:extLst>
              <a:ext uri="{FF2B5EF4-FFF2-40B4-BE49-F238E27FC236}">
                <a16:creationId xmlns:a16="http://schemas.microsoft.com/office/drawing/2014/main" id="{2455D8EB-9A50-97CF-C78F-D64EEEC13837}"/>
              </a:ext>
            </a:extLst>
          </p:cNvPr>
          <p:cNvGraphicFramePr>
            <a:graphicFrameLocks noGrp="1"/>
          </p:cNvGraphicFramePr>
          <p:nvPr>
            <p:extLst>
              <p:ext uri="{D42A27DB-BD31-4B8C-83A1-F6EECF244321}">
                <p14:modId xmlns:p14="http://schemas.microsoft.com/office/powerpoint/2010/main" val="1301185982"/>
              </p:ext>
            </p:extLst>
          </p:nvPr>
        </p:nvGraphicFramePr>
        <p:xfrm>
          <a:off x="6096000" y="4913629"/>
          <a:ext cx="3636580" cy="1736336"/>
        </p:xfrm>
        <a:graphic>
          <a:graphicData uri="http://schemas.openxmlformats.org/drawingml/2006/table">
            <a:tbl>
              <a:tblPr firstRow="1" bandRow="1">
                <a:tableStyleId>{5C22544A-7EE6-4342-B048-85BDC9FD1C3A}</a:tableStyleId>
              </a:tblPr>
              <a:tblGrid>
                <a:gridCol w="1620478">
                  <a:extLst>
                    <a:ext uri="{9D8B030D-6E8A-4147-A177-3AD203B41FA5}">
                      <a16:colId xmlns:a16="http://schemas.microsoft.com/office/drawing/2014/main" val="1344384043"/>
                    </a:ext>
                  </a:extLst>
                </a:gridCol>
                <a:gridCol w="2016102">
                  <a:extLst>
                    <a:ext uri="{9D8B030D-6E8A-4147-A177-3AD203B41FA5}">
                      <a16:colId xmlns:a16="http://schemas.microsoft.com/office/drawing/2014/main" val="1672156852"/>
                    </a:ext>
                  </a:extLst>
                </a:gridCol>
              </a:tblGrid>
              <a:tr h="410968">
                <a:tc>
                  <a:txBody>
                    <a:bodyPr/>
                    <a:lstStyle/>
                    <a:p>
                      <a:r>
                        <a:rPr lang="en-US" dirty="0"/>
                        <a:t>If items have good CR IF values</a:t>
                      </a:r>
                    </a:p>
                  </a:txBody>
                  <a:tcPr/>
                </a:tc>
                <a:tc>
                  <a:txBody>
                    <a:bodyPr/>
                    <a:lstStyle/>
                    <a:p>
                      <a:endParaRPr lang="en-US" dirty="0"/>
                    </a:p>
                    <a:p>
                      <a:r>
                        <a:rPr lang="en-US" dirty="0"/>
                        <a:t>CR ID values</a:t>
                      </a:r>
                    </a:p>
                  </a:txBody>
                  <a:tcPr/>
                </a:tc>
                <a:extLst>
                  <a:ext uri="{0D108BD9-81ED-4DB2-BD59-A6C34878D82A}">
                    <a16:rowId xmlns:a16="http://schemas.microsoft.com/office/drawing/2014/main" val="915407668"/>
                  </a:ext>
                </a:extLst>
              </a:tr>
              <a:tr h="410968">
                <a:tc>
                  <a:txBody>
                    <a:bodyPr/>
                    <a:lstStyle/>
                    <a:p>
                      <a:r>
                        <a:rPr lang="en-US" dirty="0"/>
                        <a:t>Poor</a:t>
                      </a:r>
                    </a:p>
                  </a:txBody>
                  <a:tcPr/>
                </a:tc>
                <a:tc>
                  <a:txBody>
                    <a:bodyPr/>
                    <a:lstStyle/>
                    <a:p>
                      <a:r>
                        <a:rPr lang="en-US" dirty="0"/>
                        <a:t>less than 0.30</a:t>
                      </a:r>
                    </a:p>
                  </a:txBody>
                  <a:tcPr/>
                </a:tc>
                <a:extLst>
                  <a:ext uri="{0D108BD9-81ED-4DB2-BD59-A6C34878D82A}">
                    <a16:rowId xmlns:a16="http://schemas.microsoft.com/office/drawing/2014/main" val="2305153930"/>
                  </a:ext>
                </a:extLst>
              </a:tr>
              <a:tr h="410968">
                <a:tc>
                  <a:txBody>
                    <a:bodyPr/>
                    <a:lstStyle/>
                    <a:p>
                      <a:r>
                        <a:rPr lang="en-US" dirty="0"/>
                        <a:t>Good</a:t>
                      </a:r>
                    </a:p>
                  </a:txBody>
                  <a:tcPr/>
                </a:tc>
                <a:tc>
                  <a:txBody>
                    <a:bodyPr/>
                    <a:lstStyle/>
                    <a:p>
                      <a:r>
                        <a:rPr lang="en-US" dirty="0"/>
                        <a:t>0.30 to 0.40</a:t>
                      </a:r>
                    </a:p>
                  </a:txBody>
                  <a:tcPr/>
                </a:tc>
                <a:extLst>
                  <a:ext uri="{0D108BD9-81ED-4DB2-BD59-A6C34878D82A}">
                    <a16:rowId xmlns:a16="http://schemas.microsoft.com/office/drawing/2014/main" val="2825499972"/>
                  </a:ext>
                </a:extLst>
              </a:tr>
            </a:tbl>
          </a:graphicData>
        </a:graphic>
      </p:graphicFrame>
      <p:pic>
        <p:nvPicPr>
          <p:cNvPr id="2" name="Picture 1">
            <a:extLst>
              <a:ext uri="{FF2B5EF4-FFF2-40B4-BE49-F238E27FC236}">
                <a16:creationId xmlns:a16="http://schemas.microsoft.com/office/drawing/2014/main" id="{B1B055E9-665E-68A0-7E56-2035EB12B4B1}"/>
              </a:ext>
            </a:extLst>
          </p:cNvPr>
          <p:cNvPicPr>
            <a:picLocks noChangeAspect="1"/>
          </p:cNvPicPr>
          <p:nvPr/>
        </p:nvPicPr>
        <p:blipFill>
          <a:blip r:embed="rId3"/>
          <a:stretch>
            <a:fillRect/>
          </a:stretch>
        </p:blipFill>
        <p:spPr>
          <a:xfrm>
            <a:off x="179611" y="135424"/>
            <a:ext cx="10066325" cy="4625761"/>
          </a:xfrm>
          <a:prstGeom prst="rect">
            <a:avLst/>
          </a:prstGeom>
        </p:spPr>
      </p:pic>
    </p:spTree>
    <p:extLst>
      <p:ext uri="{BB962C8B-B14F-4D97-AF65-F5344CB8AC3E}">
        <p14:creationId xmlns:p14="http://schemas.microsoft.com/office/powerpoint/2010/main" val="1795606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498C4-14CC-C4FB-F137-7683159C70A0}"/>
              </a:ext>
            </a:extLst>
          </p:cNvPr>
          <p:cNvPicPr>
            <a:picLocks noChangeAspect="1"/>
          </p:cNvPicPr>
          <p:nvPr/>
        </p:nvPicPr>
        <p:blipFill>
          <a:blip r:embed="rId3"/>
          <a:stretch>
            <a:fillRect/>
          </a:stretch>
        </p:blipFill>
        <p:spPr>
          <a:xfrm>
            <a:off x="203200" y="177800"/>
            <a:ext cx="11112499" cy="5106508"/>
          </a:xfrm>
          <a:prstGeom prst="rect">
            <a:avLst/>
          </a:prstGeom>
        </p:spPr>
      </p:pic>
      <p:sp>
        <p:nvSpPr>
          <p:cNvPr id="5" name="Rectangle 4">
            <a:extLst>
              <a:ext uri="{FF2B5EF4-FFF2-40B4-BE49-F238E27FC236}">
                <a16:creationId xmlns:a16="http://schemas.microsoft.com/office/drawing/2014/main" id="{4CC0F8CD-ABA2-AD27-887E-66E4F1A44271}"/>
              </a:ext>
            </a:extLst>
          </p:cNvPr>
          <p:cNvSpPr/>
          <p:nvPr/>
        </p:nvSpPr>
        <p:spPr>
          <a:xfrm>
            <a:off x="3207096" y="350838"/>
            <a:ext cx="532015" cy="437515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68794B-2A25-6909-BCA8-C859D3EF4DE8}"/>
              </a:ext>
            </a:extLst>
          </p:cNvPr>
          <p:cNvSpPr/>
          <p:nvPr/>
        </p:nvSpPr>
        <p:spPr>
          <a:xfrm>
            <a:off x="5477192" y="350838"/>
            <a:ext cx="1114108" cy="47926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D7E3AD-EA43-C499-87C6-02AF57F9207C}"/>
              </a:ext>
            </a:extLst>
          </p:cNvPr>
          <p:cNvSpPr/>
          <p:nvPr/>
        </p:nvSpPr>
        <p:spPr>
          <a:xfrm>
            <a:off x="7825566" y="350838"/>
            <a:ext cx="594534" cy="47926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419C-5708-B07B-4A26-97C81E10D905}"/>
              </a:ext>
            </a:extLst>
          </p:cNvPr>
          <p:cNvSpPr>
            <a:spLocks noGrp="1"/>
          </p:cNvSpPr>
          <p:nvPr>
            <p:ph type="title"/>
          </p:nvPr>
        </p:nvSpPr>
        <p:spPr/>
        <p:txBody>
          <a:bodyPr/>
          <a:lstStyle/>
          <a:p>
            <a:r>
              <a:rPr lang="en-US" dirty="0"/>
              <a:t>To create the equivalent of a wright map</a:t>
            </a:r>
          </a:p>
        </p:txBody>
      </p:sp>
      <p:sp>
        <p:nvSpPr>
          <p:cNvPr id="3" name="Content Placeholder 2">
            <a:extLst>
              <a:ext uri="{FF2B5EF4-FFF2-40B4-BE49-F238E27FC236}">
                <a16:creationId xmlns:a16="http://schemas.microsoft.com/office/drawing/2014/main" id="{CC8632C7-2386-B8D0-2346-83DD02723EB3}"/>
              </a:ext>
            </a:extLst>
          </p:cNvPr>
          <p:cNvSpPr>
            <a:spLocks noGrp="1"/>
          </p:cNvSpPr>
          <p:nvPr>
            <p:ph idx="1"/>
          </p:nvPr>
        </p:nvSpPr>
        <p:spPr>
          <a:xfrm>
            <a:off x="579120" y="1690688"/>
            <a:ext cx="11099800" cy="4351338"/>
          </a:xfrm>
        </p:spPr>
        <p:txBody>
          <a:bodyPr/>
          <a:lstStyle/>
          <a:p>
            <a:pPr marL="514350" indent="-514350">
              <a:buAutoNum type="arabicPeriod"/>
            </a:pPr>
            <a:r>
              <a:rPr lang="en-US" dirty="0"/>
              <a:t>Re-classify or remove items that are not functioning appropriately</a:t>
            </a:r>
          </a:p>
          <a:p>
            <a:pPr marL="971550" lvl="1" indent="-514350">
              <a:buFont typeface="+mj-lt"/>
              <a:buAutoNum type="alphaLcPeriod"/>
            </a:pPr>
            <a:r>
              <a:rPr lang="en-US" dirty="0"/>
              <a:t>Use Annex A to review the item and check alignment. </a:t>
            </a:r>
          </a:p>
          <a:p>
            <a:pPr marL="1428750" lvl="2" indent="-514350">
              <a:buFont typeface="+mj-lt"/>
              <a:buAutoNum type="arabicPeriod"/>
            </a:pPr>
            <a:r>
              <a:rPr lang="en-US" dirty="0"/>
              <a:t>If it’s aligned with a level other than the targeted level and the statistics confirm that realignment, reclassify the item</a:t>
            </a:r>
          </a:p>
          <a:p>
            <a:pPr marL="1428750" lvl="2" indent="-514350">
              <a:buFont typeface="+mj-lt"/>
              <a:buAutoNum type="arabicPeriod"/>
            </a:pPr>
            <a:r>
              <a:rPr lang="en-US" dirty="0"/>
              <a:t>If any element is mis-aligned, remove from the analysis, fix it later, and </a:t>
            </a:r>
            <a:r>
              <a:rPr lang="en-US" dirty="0" err="1"/>
              <a:t>retrialWhen</a:t>
            </a:r>
            <a:endParaRPr lang="en-US" dirty="0"/>
          </a:p>
          <a:p>
            <a:pPr marL="1428750" lvl="2" indent="-514350">
              <a:buFont typeface="+mj-lt"/>
              <a:buAutoNum type="arabicPeriod"/>
            </a:pPr>
            <a:endParaRPr lang="en-US" dirty="0"/>
          </a:p>
          <a:p>
            <a:pPr marL="514350" indent="-514350">
              <a:buFont typeface="+mj-lt"/>
              <a:buAutoNum type="arabicPeriod"/>
            </a:pPr>
            <a:r>
              <a:rPr lang="en-US" dirty="0"/>
              <a:t>With all the items are functioning correctly, verify that the persons ability levels are accurate. </a:t>
            </a:r>
          </a:p>
          <a:p>
            <a:pPr marL="514350" indent="-514350">
              <a:buFont typeface="+mj-lt"/>
              <a:buAutoNum type="arabicPeriod"/>
            </a:pPr>
            <a:r>
              <a:rPr lang="en-US" dirty="0"/>
              <a:t>Repeat one and two as needed </a:t>
            </a:r>
          </a:p>
          <a:p>
            <a:pPr marL="514350" indent="-514350">
              <a:buFont typeface="+mj-lt"/>
              <a:buAutoNum type="arabicPeriod"/>
            </a:pPr>
            <a:endParaRPr lang="en-US" dirty="0"/>
          </a:p>
          <a:p>
            <a:pPr marL="971550" lvl="1" indent="-514350">
              <a:buFont typeface="+mj-lt"/>
              <a:buAutoNum type="alphaLcPeriod"/>
            </a:pPr>
            <a:endParaRPr lang="en-US" dirty="0"/>
          </a:p>
        </p:txBody>
      </p:sp>
    </p:spTree>
    <p:extLst>
      <p:ext uri="{BB962C8B-B14F-4D97-AF65-F5344CB8AC3E}">
        <p14:creationId xmlns:p14="http://schemas.microsoft.com/office/powerpoint/2010/main" val="1914206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652D-0B7D-F55F-110F-EA5A5B87AF6D}"/>
              </a:ext>
            </a:extLst>
          </p:cNvPr>
          <p:cNvSpPr>
            <a:spLocks noGrp="1"/>
          </p:cNvSpPr>
          <p:nvPr>
            <p:ph type="ctrTitle"/>
          </p:nvPr>
        </p:nvSpPr>
        <p:spPr/>
        <p:txBody>
          <a:bodyPr/>
          <a:lstStyle/>
          <a:p>
            <a:r>
              <a:rPr lang="en-US" dirty="0"/>
              <a:t>Two Examples of Poor Items</a:t>
            </a:r>
          </a:p>
        </p:txBody>
      </p:sp>
      <p:sp>
        <p:nvSpPr>
          <p:cNvPr id="3" name="Subtitle 2">
            <a:extLst>
              <a:ext uri="{FF2B5EF4-FFF2-40B4-BE49-F238E27FC236}">
                <a16:creationId xmlns:a16="http://schemas.microsoft.com/office/drawing/2014/main" id="{19CF1EAB-BAC7-99A4-A0A3-A9C8040F39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5405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95E4-6DF9-23D2-2B95-6719BA21AED4}"/>
              </a:ext>
            </a:extLst>
          </p:cNvPr>
          <p:cNvSpPr>
            <a:spLocks noGrp="1"/>
          </p:cNvSpPr>
          <p:nvPr>
            <p:ph type="title"/>
          </p:nvPr>
        </p:nvSpPr>
        <p:spPr/>
        <p:txBody>
          <a:bodyPr/>
          <a:lstStyle/>
          <a:p>
            <a:r>
              <a:rPr lang="en-US" dirty="0"/>
              <a:t>A Level 2 text with poorly written options…</a:t>
            </a:r>
          </a:p>
        </p:txBody>
      </p:sp>
      <p:sp>
        <p:nvSpPr>
          <p:cNvPr id="3" name="Content Placeholder 2">
            <a:extLst>
              <a:ext uri="{FF2B5EF4-FFF2-40B4-BE49-F238E27FC236}">
                <a16:creationId xmlns:a16="http://schemas.microsoft.com/office/drawing/2014/main" id="{75645907-88CF-4D3D-AB59-92C417307B9C}"/>
              </a:ext>
            </a:extLst>
          </p:cNvPr>
          <p:cNvSpPr>
            <a:spLocks noGrp="1"/>
          </p:cNvSpPr>
          <p:nvPr>
            <p:ph idx="1"/>
          </p:nvPr>
        </p:nvSpPr>
        <p:spPr/>
        <p:txBody>
          <a:bodyPr/>
          <a:lstStyle/>
          <a:p>
            <a:r>
              <a:rPr lang="en-US" sz="3200" dirty="0"/>
              <a:t>The coffees of Central America profit from the steady climate and wealth of mountains. </a:t>
            </a:r>
            <a:r>
              <a:rPr lang="en-US" sz="2400" dirty="0"/>
              <a:t>[Followed by another 100 words of description and factual details.]</a:t>
            </a:r>
          </a:p>
          <a:p>
            <a:endParaRPr lang="en-US" dirty="0"/>
          </a:p>
          <a:p>
            <a:r>
              <a:rPr lang="en-US" sz="3200" dirty="0"/>
              <a:t>It can be inferred from the passage that coffee grows well </a:t>
            </a:r>
          </a:p>
          <a:p>
            <a:pPr marL="914400" lvl="1" indent="-457200">
              <a:buFont typeface="+mj-lt"/>
              <a:buAutoNum type="alphaUcPeriod"/>
            </a:pPr>
            <a:r>
              <a:rPr lang="en-US" dirty="0"/>
              <a:t>In the northern hemisphere.</a:t>
            </a:r>
          </a:p>
          <a:p>
            <a:pPr marL="914400" lvl="1" indent="-457200">
              <a:buFont typeface="+mj-lt"/>
              <a:buAutoNum type="alphaUcPeriod"/>
            </a:pPr>
            <a:r>
              <a:rPr lang="en-US" dirty="0"/>
              <a:t>In mountainous regions.</a:t>
            </a:r>
          </a:p>
          <a:p>
            <a:pPr marL="914400" lvl="1" indent="-457200">
              <a:buFont typeface="+mj-lt"/>
              <a:buAutoNum type="alphaUcPeriod"/>
            </a:pPr>
            <a:r>
              <a:rPr lang="en-US" dirty="0"/>
              <a:t>In small countries.</a:t>
            </a:r>
          </a:p>
          <a:p>
            <a:pPr marL="914400" lvl="1" indent="-457200">
              <a:buFont typeface="+mj-lt"/>
              <a:buAutoNum type="alphaUcPeriod"/>
            </a:pPr>
            <a:r>
              <a:rPr lang="en-US" dirty="0"/>
              <a:t>Near the pacific ocean.</a:t>
            </a:r>
          </a:p>
        </p:txBody>
      </p:sp>
    </p:spTree>
    <p:extLst>
      <p:ext uri="{BB962C8B-B14F-4D97-AF65-F5344CB8AC3E}">
        <p14:creationId xmlns:p14="http://schemas.microsoft.com/office/powerpoint/2010/main" val="2934447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7B17-FF45-AE9D-F8F1-618A4FB15972}"/>
              </a:ext>
            </a:extLst>
          </p:cNvPr>
          <p:cNvSpPr>
            <a:spLocks noGrp="1"/>
          </p:cNvSpPr>
          <p:nvPr>
            <p:ph type="title"/>
          </p:nvPr>
        </p:nvSpPr>
        <p:spPr/>
        <p:txBody>
          <a:bodyPr/>
          <a:lstStyle/>
          <a:p>
            <a:r>
              <a:rPr lang="en-US" dirty="0"/>
              <a:t>A Level 3 editorial with a Level 2 question…</a:t>
            </a:r>
          </a:p>
        </p:txBody>
      </p:sp>
      <p:sp>
        <p:nvSpPr>
          <p:cNvPr id="3" name="Content Placeholder 2">
            <a:extLst>
              <a:ext uri="{FF2B5EF4-FFF2-40B4-BE49-F238E27FC236}">
                <a16:creationId xmlns:a16="http://schemas.microsoft.com/office/drawing/2014/main" id="{8EA506B6-8BBD-BC8A-14A7-E493DBEC5CE7}"/>
              </a:ext>
            </a:extLst>
          </p:cNvPr>
          <p:cNvSpPr>
            <a:spLocks noGrp="1"/>
          </p:cNvSpPr>
          <p:nvPr>
            <p:ph idx="1"/>
          </p:nvPr>
        </p:nvSpPr>
        <p:spPr>
          <a:xfrm>
            <a:off x="838200" y="1690688"/>
            <a:ext cx="10515600" cy="4486275"/>
          </a:xfrm>
        </p:spPr>
        <p:txBody>
          <a:bodyPr/>
          <a:lstStyle/>
          <a:p>
            <a:r>
              <a:rPr lang="en-US" sz="3200" i="1" dirty="0"/>
              <a:t>Culture </a:t>
            </a:r>
            <a:r>
              <a:rPr lang="en-US" sz="3200" dirty="0"/>
              <a:t>refers to a group’s program for survival in and adaptation to its environment.</a:t>
            </a:r>
            <a:r>
              <a:rPr lang="en-US" dirty="0"/>
              <a:t>  </a:t>
            </a:r>
            <a:r>
              <a:rPr lang="en-US" sz="2400" dirty="0"/>
              <a:t>[Followed by another 200 words of data and conclusions in support of the author’s viewpoint.]</a:t>
            </a:r>
          </a:p>
          <a:p>
            <a:endParaRPr lang="en-US" i="1" dirty="0"/>
          </a:p>
          <a:p>
            <a:r>
              <a:rPr lang="en-US" sz="3200" dirty="0"/>
              <a:t>This news article explains:</a:t>
            </a:r>
          </a:p>
          <a:p>
            <a:pPr marL="971550" lvl="1" indent="-514350">
              <a:buFont typeface="+mj-lt"/>
              <a:buAutoNum type="alphaUcPeriod"/>
            </a:pPr>
            <a:r>
              <a:rPr lang="en-US" dirty="0"/>
              <a:t>How national cultures differ.</a:t>
            </a:r>
          </a:p>
          <a:p>
            <a:pPr marL="971550" lvl="1" indent="-514350">
              <a:buFont typeface="+mj-lt"/>
              <a:buAutoNum type="alphaUcPeriod"/>
            </a:pPr>
            <a:r>
              <a:rPr lang="en-US" dirty="0"/>
              <a:t>How the environment is changing.</a:t>
            </a:r>
          </a:p>
          <a:p>
            <a:pPr marL="971550" lvl="1" indent="-514350">
              <a:buFont typeface="+mj-lt"/>
              <a:buAutoNum type="alphaUcPeriod"/>
            </a:pPr>
            <a:r>
              <a:rPr lang="en-US" dirty="0"/>
              <a:t>How the making of cheese varies around the world.</a:t>
            </a:r>
          </a:p>
          <a:p>
            <a:pPr marL="971550" lvl="1" indent="-514350">
              <a:buFont typeface="+mj-lt"/>
              <a:buAutoNum type="alphaUcPeriod"/>
            </a:pPr>
            <a:r>
              <a:rPr lang="en-US"/>
              <a:t>How various </a:t>
            </a:r>
            <a:r>
              <a:rPr lang="en-US" dirty="0"/>
              <a:t>nations struggle to survive.</a:t>
            </a:r>
          </a:p>
          <a:p>
            <a:pPr marL="971550" lvl="1" indent="-514350">
              <a:buFont typeface="+mj-lt"/>
              <a:buAutoNum type="alphaUcPeriod"/>
            </a:pPr>
            <a:endParaRPr lang="en-US" dirty="0"/>
          </a:p>
        </p:txBody>
      </p:sp>
    </p:spTree>
    <p:extLst>
      <p:ext uri="{BB962C8B-B14F-4D97-AF65-F5344CB8AC3E}">
        <p14:creationId xmlns:p14="http://schemas.microsoft.com/office/powerpoint/2010/main" val="2369079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498C4-14CC-C4FB-F137-7683159C70A0}"/>
              </a:ext>
            </a:extLst>
          </p:cNvPr>
          <p:cNvPicPr>
            <a:picLocks noChangeAspect="1"/>
          </p:cNvPicPr>
          <p:nvPr/>
        </p:nvPicPr>
        <p:blipFill>
          <a:blip r:embed="rId3"/>
          <a:stretch>
            <a:fillRect/>
          </a:stretch>
        </p:blipFill>
        <p:spPr>
          <a:xfrm>
            <a:off x="279400" y="631451"/>
            <a:ext cx="11112499" cy="5106508"/>
          </a:xfrm>
          <a:prstGeom prst="rect">
            <a:avLst/>
          </a:prstGeom>
        </p:spPr>
      </p:pic>
      <p:sp>
        <p:nvSpPr>
          <p:cNvPr id="5" name="Rectangle 4">
            <a:extLst>
              <a:ext uri="{FF2B5EF4-FFF2-40B4-BE49-F238E27FC236}">
                <a16:creationId xmlns:a16="http://schemas.microsoft.com/office/drawing/2014/main" id="{4CC0F8CD-ABA2-AD27-887E-66E4F1A44271}"/>
              </a:ext>
            </a:extLst>
          </p:cNvPr>
          <p:cNvSpPr/>
          <p:nvPr/>
        </p:nvSpPr>
        <p:spPr>
          <a:xfrm>
            <a:off x="3283297" y="804488"/>
            <a:ext cx="501304" cy="4792661"/>
          </a:xfrm>
          <a:prstGeom prst="rect">
            <a:avLst/>
          </a:prstGeom>
          <a:solidFill>
            <a:schemeClr val="bg2">
              <a:lumMod val="50000"/>
            </a:schemeClr>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68794B-2A25-6909-BCA8-C859D3EF4DE8}"/>
              </a:ext>
            </a:extLst>
          </p:cNvPr>
          <p:cNvSpPr/>
          <p:nvPr/>
        </p:nvSpPr>
        <p:spPr>
          <a:xfrm>
            <a:off x="5553392" y="804489"/>
            <a:ext cx="1114108" cy="4792662"/>
          </a:xfrm>
          <a:prstGeom prst="rect">
            <a:avLst/>
          </a:prstGeom>
          <a:solidFill>
            <a:schemeClr val="bg2">
              <a:lumMod val="50000"/>
            </a:schemeClr>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D7E3AD-EA43-C499-87C6-02AF57F9207C}"/>
              </a:ext>
            </a:extLst>
          </p:cNvPr>
          <p:cNvSpPr/>
          <p:nvPr/>
        </p:nvSpPr>
        <p:spPr>
          <a:xfrm>
            <a:off x="7901766" y="804489"/>
            <a:ext cx="594534" cy="47926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Curved Right 1">
            <a:extLst>
              <a:ext uri="{FF2B5EF4-FFF2-40B4-BE49-F238E27FC236}">
                <a16:creationId xmlns:a16="http://schemas.microsoft.com/office/drawing/2014/main" id="{C771A946-5E57-9754-41FF-CC6A3C7AAB3B}"/>
              </a:ext>
            </a:extLst>
          </p:cNvPr>
          <p:cNvSpPr/>
          <p:nvPr/>
        </p:nvSpPr>
        <p:spPr>
          <a:xfrm rot="5400000">
            <a:off x="7251784" y="-100068"/>
            <a:ext cx="532015" cy="10806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82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3F9E88-F002-0AF9-C589-36BE9E97C6E1}"/>
              </a:ext>
            </a:extLst>
          </p:cNvPr>
          <p:cNvPicPr>
            <a:picLocks noChangeAspect="1"/>
          </p:cNvPicPr>
          <p:nvPr/>
        </p:nvPicPr>
        <p:blipFill>
          <a:blip r:embed="rId3"/>
          <a:stretch>
            <a:fillRect/>
          </a:stretch>
        </p:blipFill>
        <p:spPr>
          <a:xfrm>
            <a:off x="101965" y="111124"/>
            <a:ext cx="11874060" cy="5487947"/>
          </a:xfrm>
          <a:prstGeom prst="rect">
            <a:avLst/>
          </a:prstGeom>
        </p:spPr>
      </p:pic>
      <p:sp>
        <p:nvSpPr>
          <p:cNvPr id="5" name="Rectangle 4">
            <a:extLst>
              <a:ext uri="{FF2B5EF4-FFF2-40B4-BE49-F238E27FC236}">
                <a16:creationId xmlns:a16="http://schemas.microsoft.com/office/drawing/2014/main" id="{D6567841-9964-734E-313F-59657A56A9FF}"/>
              </a:ext>
            </a:extLst>
          </p:cNvPr>
          <p:cNvSpPr/>
          <p:nvPr/>
        </p:nvSpPr>
        <p:spPr>
          <a:xfrm>
            <a:off x="89265" y="1770614"/>
            <a:ext cx="11874061" cy="28678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500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E88536-AE75-67EE-4387-37C71C1D8939}"/>
              </a:ext>
            </a:extLst>
          </p:cNvPr>
          <p:cNvPicPr>
            <a:picLocks noChangeAspect="1"/>
          </p:cNvPicPr>
          <p:nvPr/>
        </p:nvPicPr>
        <p:blipFill>
          <a:blip r:embed="rId2"/>
          <a:stretch>
            <a:fillRect/>
          </a:stretch>
        </p:blipFill>
        <p:spPr>
          <a:xfrm>
            <a:off x="114664" y="111124"/>
            <a:ext cx="11874061" cy="5487947"/>
          </a:xfrm>
          <a:prstGeom prst="rect">
            <a:avLst/>
          </a:prstGeom>
        </p:spPr>
      </p:pic>
      <p:sp>
        <p:nvSpPr>
          <p:cNvPr id="5" name="Rectangle 4">
            <a:extLst>
              <a:ext uri="{FF2B5EF4-FFF2-40B4-BE49-F238E27FC236}">
                <a16:creationId xmlns:a16="http://schemas.microsoft.com/office/drawing/2014/main" id="{D6567841-9964-734E-313F-59657A56A9FF}"/>
              </a:ext>
            </a:extLst>
          </p:cNvPr>
          <p:cNvSpPr/>
          <p:nvPr/>
        </p:nvSpPr>
        <p:spPr>
          <a:xfrm>
            <a:off x="89265" y="1770614"/>
            <a:ext cx="11874061" cy="28678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14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048AD2F-BB98-3307-433F-79578BB2455B}"/>
              </a:ext>
            </a:extLst>
          </p:cNvPr>
          <p:cNvSpPr/>
          <p:nvPr/>
        </p:nvSpPr>
        <p:spPr>
          <a:xfrm>
            <a:off x="521336" y="2403566"/>
            <a:ext cx="3184210" cy="3943910"/>
          </a:xfrm>
          <a:prstGeom prst="roundRect">
            <a:avLst>
              <a:gd name="adj" fmla="val 887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Test Development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900" kern="1200" dirty="0">
                <a:solidFill>
                  <a:schemeClr val="lt1"/>
                </a:solidFill>
                <a:latin typeface="Times New Roman" panose="02020603050405020304" pitchFamily="18" charset="0"/>
                <a:ea typeface="+mn-ea"/>
                <a:cs typeface="Times New Roman" panose="02020603050405020304" pitchFamily="18" charset="0"/>
              </a:rPr>
              <a:t>The author purpose, text type, topical domain, passage length, and item format align with the Theoretical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520" kern="1200" dirty="0">
                <a:solidFill>
                  <a:schemeClr val="lt1"/>
                </a:solidFill>
                <a:latin typeface="Times New Roman" panose="02020603050405020304" pitchFamily="18" charset="0"/>
                <a:ea typeface="+mn-ea"/>
                <a:cs typeface="Times New Roman" panose="02020603050405020304" pitchFamily="18" charset="0"/>
              </a:rPr>
              <a:t> </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25267C75-4F63-6933-8C82-C5729D84E346}"/>
              </a:ext>
            </a:extLst>
          </p:cNvPr>
          <p:cNvSpPr>
            <a:spLocks noGrp="1"/>
          </p:cNvSpPr>
          <p:nvPr>
            <p:ph type="title"/>
          </p:nvPr>
        </p:nvSpPr>
        <p:spPr>
          <a:xfrm>
            <a:off x="838200" y="365125"/>
            <a:ext cx="10515600" cy="1839595"/>
          </a:xfrm>
        </p:spPr>
        <p:txBody>
          <a:bodyPr>
            <a:normAutofit/>
          </a:bodyPr>
          <a:lstStyle/>
          <a:p>
            <a:pPr algn="ctr"/>
            <a:r>
              <a:rPr lang="en-US" dirty="0"/>
              <a:t>A Framework for the Evaluation of </a:t>
            </a:r>
            <a:br>
              <a:rPr lang="en-US" dirty="0"/>
            </a:br>
            <a:r>
              <a:rPr lang="en-US" dirty="0"/>
              <a:t>Reading Proficiency Tests</a:t>
            </a:r>
            <a:br>
              <a:rPr lang="en-US" dirty="0"/>
            </a:br>
            <a:r>
              <a:rPr lang="en-US" sz="2400" dirty="0"/>
              <a:t>Updated May 2023</a:t>
            </a:r>
            <a:endParaRPr lang="en-US" dirty="0"/>
          </a:p>
        </p:txBody>
      </p:sp>
      <p:sp>
        <p:nvSpPr>
          <p:cNvPr id="2" name="Content Placeholder 2">
            <a:extLst>
              <a:ext uri="{FF2B5EF4-FFF2-40B4-BE49-F238E27FC236}">
                <a16:creationId xmlns:a16="http://schemas.microsoft.com/office/drawing/2014/main" id="{5C4E8EBC-E58C-2DA5-23CC-5EADC7E92C28}"/>
              </a:ext>
            </a:extLst>
          </p:cNvPr>
          <p:cNvSpPr>
            <a:spLocks noGrp="1"/>
          </p:cNvSpPr>
          <p:nvPr>
            <p:ph idx="1"/>
          </p:nvPr>
        </p:nvSpPr>
        <p:spPr>
          <a:xfrm>
            <a:off x="4114800" y="2403567"/>
            <a:ext cx="7386320" cy="3773396"/>
          </a:xfrm>
        </p:spPr>
        <p:txBody>
          <a:bodyPr>
            <a:normAutofit fontScale="62500" lnSpcReduction="20000"/>
          </a:bodyPr>
          <a:lstStyle/>
          <a:p>
            <a:pPr marL="0" indent="0">
              <a:buNone/>
            </a:pPr>
            <a:r>
              <a:rPr lang="en-US" sz="4100" dirty="0"/>
              <a:t>In order to have content validity, these factors need to be aligned:</a:t>
            </a:r>
          </a:p>
          <a:p>
            <a:pPr marL="514350" indent="-514350">
              <a:buFont typeface="+mj-lt"/>
              <a:buAutoNum type="arabicPeriod"/>
            </a:pPr>
            <a:r>
              <a:rPr lang="en-US" sz="3100" dirty="0"/>
              <a:t>Author Purpose</a:t>
            </a:r>
          </a:p>
          <a:p>
            <a:pPr marL="514350" indent="-514350">
              <a:buFont typeface="+mj-lt"/>
              <a:buAutoNum type="arabicPeriod"/>
            </a:pPr>
            <a:r>
              <a:rPr lang="en-US" sz="3100" dirty="0"/>
              <a:t>Text type</a:t>
            </a:r>
          </a:p>
          <a:p>
            <a:pPr marL="514350" indent="-514350">
              <a:buFont typeface="+mj-lt"/>
              <a:buAutoNum type="arabicPeriod"/>
            </a:pPr>
            <a:r>
              <a:rPr lang="en-US" sz="3100" dirty="0"/>
              <a:t>Topical Domain</a:t>
            </a:r>
          </a:p>
          <a:p>
            <a:pPr marL="514350" indent="-514350">
              <a:buFont typeface="+mj-lt"/>
              <a:buAutoNum type="arabicPeriod"/>
            </a:pPr>
            <a:r>
              <a:rPr lang="en-US" sz="3100" dirty="0"/>
              <a:t>Passage Length</a:t>
            </a:r>
          </a:p>
          <a:p>
            <a:pPr marL="514350" indent="-514350">
              <a:buFont typeface="+mj-lt"/>
              <a:buAutoNum type="arabicPeriod"/>
            </a:pPr>
            <a:r>
              <a:rPr lang="en-US" sz="3100" dirty="0"/>
              <a:t>Task</a:t>
            </a:r>
          </a:p>
          <a:p>
            <a:pPr marL="514350" indent="-514350">
              <a:buFont typeface="+mj-lt"/>
              <a:buAutoNum type="arabicPeriod"/>
            </a:pPr>
            <a:r>
              <a:rPr lang="en-US" sz="3100" dirty="0"/>
              <a:t>Required Precision</a:t>
            </a:r>
          </a:p>
          <a:p>
            <a:pPr marL="0" indent="0">
              <a:buNone/>
            </a:pPr>
            <a:endParaRPr lang="en-US" dirty="0"/>
          </a:p>
          <a:p>
            <a:pPr marL="0" indent="0">
              <a:buNone/>
            </a:pPr>
            <a:r>
              <a:rPr lang="en-US" dirty="0"/>
              <a:t>See page 9 and Annex A in the framework for summary information on Test development</a:t>
            </a:r>
          </a:p>
          <a:p>
            <a:endParaRPr lang="en-US" dirty="0"/>
          </a:p>
          <a:p>
            <a:endParaRPr lang="en-US" dirty="0"/>
          </a:p>
          <a:p>
            <a:endParaRPr lang="en-US" dirty="0"/>
          </a:p>
        </p:txBody>
      </p:sp>
    </p:spTree>
    <p:extLst>
      <p:ext uri="{BB962C8B-B14F-4D97-AF65-F5344CB8AC3E}">
        <p14:creationId xmlns:p14="http://schemas.microsoft.com/office/powerpoint/2010/main" val="1791358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F55F-97AC-D730-CCED-01AE8EE81E62}"/>
              </a:ext>
            </a:extLst>
          </p:cNvPr>
          <p:cNvSpPr>
            <a:spLocks noGrp="1"/>
          </p:cNvSpPr>
          <p:nvPr>
            <p:ph type="title"/>
          </p:nvPr>
        </p:nvSpPr>
        <p:spPr/>
        <p:txBody>
          <a:bodyPr>
            <a:normAutofit/>
          </a:bodyPr>
          <a:lstStyle/>
          <a:p>
            <a:r>
              <a:rPr lang="en-US" dirty="0"/>
              <a:t>How to Check Test Alignment Using Embedded Anchor Items </a:t>
            </a:r>
          </a:p>
        </p:txBody>
      </p:sp>
      <p:sp>
        <p:nvSpPr>
          <p:cNvPr id="3" name="Content Placeholder 2">
            <a:extLst>
              <a:ext uri="{FF2B5EF4-FFF2-40B4-BE49-F238E27FC236}">
                <a16:creationId xmlns:a16="http://schemas.microsoft.com/office/drawing/2014/main" id="{9B3F4006-2421-10EA-4980-33960EC7E76C}"/>
              </a:ext>
            </a:extLst>
          </p:cNvPr>
          <p:cNvSpPr>
            <a:spLocks noGrp="1"/>
          </p:cNvSpPr>
          <p:nvPr>
            <p:ph idx="1"/>
          </p:nvPr>
        </p:nvSpPr>
        <p:spPr>
          <a:xfrm>
            <a:off x="838200" y="1948873"/>
            <a:ext cx="10515600" cy="4544002"/>
          </a:xfrm>
        </p:spPr>
        <p:txBody>
          <a:bodyPr>
            <a:noAutofit/>
          </a:bodyPr>
          <a:lstStyle/>
          <a:p>
            <a:pPr marL="514350" indent="-514350">
              <a:buFont typeface="+mj-lt"/>
              <a:buAutoNum type="arabicPeriod"/>
            </a:pPr>
            <a:r>
              <a:rPr lang="en-US" dirty="0"/>
              <a:t>Assign proficiency levels to those who took the new test </a:t>
            </a:r>
            <a:r>
              <a:rPr lang="en-US" u="sng" dirty="0"/>
              <a:t>based only</a:t>
            </a:r>
            <a:r>
              <a:rPr lang="en-US" dirty="0"/>
              <a:t> on their responses to the embedded anchor items.</a:t>
            </a:r>
          </a:p>
          <a:p>
            <a:pPr marL="514350" indent="-514350">
              <a:buFont typeface="+mj-lt"/>
              <a:buAutoNum type="arabicPeriod"/>
            </a:pPr>
            <a:r>
              <a:rPr lang="en-US" dirty="0"/>
              <a:t>Check whether the new items in the test meet the recommended performance criteria.</a:t>
            </a:r>
          </a:p>
          <a:p>
            <a:pPr marL="971550" lvl="1" indent="-514350">
              <a:buFont typeface="+mj-lt"/>
              <a:buAutoNum type="alphaLcPeriod"/>
            </a:pPr>
            <a:r>
              <a:rPr lang="en-US" dirty="0"/>
              <a:t>They have a facility value of 0.72 or higher at the targeted level.</a:t>
            </a:r>
          </a:p>
          <a:p>
            <a:pPr marL="971550" lvl="1" indent="-514350">
              <a:buFont typeface="+mj-lt"/>
              <a:buAutoNum type="alphaLcPeriod"/>
            </a:pPr>
            <a:r>
              <a:rPr lang="en-US" dirty="0"/>
              <a:t>They have a discrimination index compared to the next lower level of 0.30 (preferably 0.40) or higher.</a:t>
            </a:r>
          </a:p>
          <a:p>
            <a:pPr marL="514350" indent="-514350">
              <a:buFont typeface="+mj-lt"/>
              <a:buAutoNum type="arabicPeriod"/>
            </a:pPr>
            <a:r>
              <a:rPr lang="en-US" dirty="0"/>
              <a:t>Remove any items that don’t meet those criteria.</a:t>
            </a:r>
          </a:p>
          <a:p>
            <a:pPr marL="514350" indent="-514350">
              <a:buFont typeface="+mj-lt"/>
              <a:buAutoNum type="arabicPeriod"/>
            </a:pPr>
            <a:r>
              <a:rPr lang="en-US" dirty="0"/>
              <a:t>Assign ratings to the test takers based on their responses to the remaining items that do meet the criteria. </a:t>
            </a:r>
          </a:p>
        </p:txBody>
      </p:sp>
    </p:spTree>
    <p:extLst>
      <p:ext uri="{BB962C8B-B14F-4D97-AF65-F5344CB8AC3E}">
        <p14:creationId xmlns:p14="http://schemas.microsoft.com/office/powerpoint/2010/main" val="324625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20D6AB3-A326-D9DA-337D-9390ADFD46A4}"/>
              </a:ext>
            </a:extLst>
          </p:cNvPr>
          <p:cNvSpPr/>
          <p:nvPr/>
        </p:nvSpPr>
        <p:spPr>
          <a:xfrm>
            <a:off x="432750" y="2548965"/>
            <a:ext cx="3184210" cy="3943910"/>
          </a:xfrm>
          <a:prstGeom prst="roundRect">
            <a:avLst>
              <a:gd name="adj" fmla="val 863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defTabSz="868680">
              <a:lnSpc>
                <a:spcPct val="105000"/>
              </a:lnSpc>
              <a:spcAft>
                <a:spcPts val="950"/>
              </a:spcAft>
            </a:pPr>
            <a:r>
              <a:rPr lang="en-US" sz="3800" kern="1200" dirty="0">
                <a:solidFill>
                  <a:schemeClr val="lt1"/>
                </a:solidFill>
                <a:latin typeface="Times New Roman" panose="02020603050405020304" pitchFamily="18" charset="0"/>
                <a:ea typeface="+mn-ea"/>
                <a:cs typeface="Times New Roman" panose="02020603050405020304" pitchFamily="18" charset="0"/>
              </a:rPr>
              <a:t>Psychometric Scoring   Model</a:t>
            </a:r>
            <a:endParaRPr lang="en-US" sz="2660" kern="1200" dirty="0">
              <a:solidFill>
                <a:schemeClr val="lt1"/>
              </a:solidFill>
              <a:latin typeface="Calibri Light" panose="020F0302020204030204" pitchFamily="34" charset="0"/>
              <a:ea typeface="+mn-ea"/>
              <a:cs typeface="Times New Roman" panose="02020603050405020304" pitchFamily="18" charset="0"/>
            </a:endParaRPr>
          </a:p>
          <a:p>
            <a:pPr defTabSz="868680">
              <a:lnSpc>
                <a:spcPct val="105000"/>
              </a:lnSpc>
              <a:spcAft>
                <a:spcPts val="950"/>
              </a:spcAft>
            </a:pPr>
            <a:r>
              <a:rPr lang="en-US" sz="1900" kern="1200" dirty="0">
                <a:solidFill>
                  <a:schemeClr val="lt1"/>
                </a:solidFill>
                <a:latin typeface="Times New Roman" panose="02020603050405020304" pitchFamily="18" charset="0"/>
                <a:ea typeface="+mn-ea"/>
                <a:cs typeface="Times New Roman" panose="02020603050405020304" pitchFamily="18" charset="0"/>
              </a:rPr>
              <a:t>The trialing procedures, item statistical parameters, test assembly, and the scoring process align with both the Theoretical and Test Development Models</a:t>
            </a:r>
            <a:endParaRPr lang="en-US" sz="28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25267C75-4F63-6933-8C82-C5729D84E346}"/>
              </a:ext>
            </a:extLst>
          </p:cNvPr>
          <p:cNvSpPr>
            <a:spLocks noGrp="1"/>
          </p:cNvSpPr>
          <p:nvPr>
            <p:ph type="title"/>
          </p:nvPr>
        </p:nvSpPr>
        <p:spPr>
          <a:xfrm>
            <a:off x="838200" y="365125"/>
            <a:ext cx="10515600" cy="1839595"/>
          </a:xfrm>
        </p:spPr>
        <p:txBody>
          <a:bodyPr>
            <a:normAutofit/>
          </a:bodyPr>
          <a:lstStyle/>
          <a:p>
            <a:pPr algn="ctr"/>
            <a:r>
              <a:rPr lang="en-US" dirty="0"/>
              <a:t>A Framework for the Evaluation of </a:t>
            </a:r>
            <a:br>
              <a:rPr lang="en-US" dirty="0"/>
            </a:br>
            <a:r>
              <a:rPr lang="en-US" dirty="0"/>
              <a:t>Reading Proficiency Tests</a:t>
            </a:r>
            <a:br>
              <a:rPr lang="en-US" dirty="0"/>
            </a:br>
            <a:r>
              <a:rPr lang="en-US" sz="2400" dirty="0"/>
              <a:t>Updated May 2023</a:t>
            </a:r>
            <a:endParaRPr lang="en-US" dirty="0"/>
          </a:p>
        </p:txBody>
      </p:sp>
      <p:sp>
        <p:nvSpPr>
          <p:cNvPr id="2" name="TextBox 1">
            <a:extLst>
              <a:ext uri="{FF2B5EF4-FFF2-40B4-BE49-F238E27FC236}">
                <a16:creationId xmlns:a16="http://schemas.microsoft.com/office/drawing/2014/main" id="{C705F04B-85A9-314E-8B6D-137EF8786194}"/>
              </a:ext>
            </a:extLst>
          </p:cNvPr>
          <p:cNvSpPr txBox="1"/>
          <p:nvPr/>
        </p:nvSpPr>
        <p:spPr>
          <a:xfrm>
            <a:off x="4023360" y="2865121"/>
            <a:ext cx="5344160" cy="2369880"/>
          </a:xfrm>
          <a:prstGeom prst="rect">
            <a:avLst/>
          </a:prstGeom>
          <a:noFill/>
        </p:spPr>
        <p:txBody>
          <a:bodyPr wrap="square" rtlCol="0">
            <a:spAutoFit/>
          </a:bodyPr>
          <a:lstStyle/>
          <a:p>
            <a:r>
              <a:rPr lang="en-US" sz="3200" dirty="0"/>
              <a:t>Each level is scored separately</a:t>
            </a:r>
          </a:p>
          <a:p>
            <a:endParaRPr lang="en-US" sz="3200" dirty="0"/>
          </a:p>
          <a:p>
            <a:r>
              <a:rPr lang="en-US" sz="2800" dirty="0"/>
              <a:t>Ratings are assigned on a floor and ceiling basis, not on a total score basis </a:t>
            </a:r>
          </a:p>
        </p:txBody>
      </p:sp>
    </p:spTree>
    <p:extLst>
      <p:ext uri="{BB962C8B-B14F-4D97-AF65-F5344CB8AC3E}">
        <p14:creationId xmlns:p14="http://schemas.microsoft.com/office/powerpoint/2010/main" val="18089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267C75-4F63-6933-8C82-C5729D84E346}"/>
              </a:ext>
            </a:extLst>
          </p:cNvPr>
          <p:cNvSpPr>
            <a:spLocks noGrp="1"/>
          </p:cNvSpPr>
          <p:nvPr>
            <p:ph type="title"/>
          </p:nvPr>
        </p:nvSpPr>
        <p:spPr>
          <a:xfrm>
            <a:off x="838200" y="365125"/>
            <a:ext cx="10515600" cy="1839595"/>
          </a:xfrm>
        </p:spPr>
        <p:txBody>
          <a:bodyPr>
            <a:normAutofit fontScale="90000"/>
          </a:bodyPr>
          <a:lstStyle/>
          <a:p>
            <a:pPr algn="ctr"/>
            <a:r>
              <a:rPr lang="en-US" dirty="0"/>
              <a:t>Now that we have laid the foundation to have a single test aligned with STANAG 6001, We can move to </a:t>
            </a:r>
            <a:r>
              <a:rPr lang="en-US" b="1" i="1" dirty="0"/>
              <a:t>aligning</a:t>
            </a:r>
            <a:r>
              <a:rPr lang="en-US" dirty="0"/>
              <a:t> two or more tests</a:t>
            </a:r>
          </a:p>
        </p:txBody>
      </p:sp>
      <p:sp>
        <p:nvSpPr>
          <p:cNvPr id="4" name="Content Placeholder 2">
            <a:extLst>
              <a:ext uri="{FF2B5EF4-FFF2-40B4-BE49-F238E27FC236}">
                <a16:creationId xmlns:a16="http://schemas.microsoft.com/office/drawing/2014/main" id="{D6DA4D1D-4302-FEB0-9BCB-530AA5CD45AF}"/>
              </a:ext>
            </a:extLst>
          </p:cNvPr>
          <p:cNvSpPr>
            <a:spLocks noGrp="1"/>
          </p:cNvSpPr>
          <p:nvPr>
            <p:ph idx="1"/>
          </p:nvPr>
        </p:nvSpPr>
        <p:spPr>
          <a:xfrm>
            <a:off x="228600" y="2207577"/>
            <a:ext cx="3672840" cy="4351338"/>
          </a:xfrm>
        </p:spPr>
        <p:txBody>
          <a:bodyPr>
            <a:normAutofit/>
          </a:bodyPr>
          <a:lstStyle/>
          <a:p>
            <a:pPr marL="0" indent="0">
              <a:buNone/>
            </a:pPr>
            <a:r>
              <a:rPr lang="en-US" sz="3600" dirty="0"/>
              <a:t>Academia uses the acronym SLE:</a:t>
            </a:r>
          </a:p>
          <a:p>
            <a:r>
              <a:rPr lang="en-US" sz="3600" dirty="0"/>
              <a:t>Scaling</a:t>
            </a:r>
          </a:p>
          <a:p>
            <a:r>
              <a:rPr lang="en-US" sz="3600" dirty="0"/>
              <a:t>Linking</a:t>
            </a:r>
          </a:p>
          <a:p>
            <a:r>
              <a:rPr lang="en-US" sz="3600" b="1" dirty="0"/>
              <a:t>Equating</a:t>
            </a:r>
          </a:p>
        </p:txBody>
      </p:sp>
      <p:sp>
        <p:nvSpPr>
          <p:cNvPr id="5" name="Content Placeholder 2">
            <a:extLst>
              <a:ext uri="{FF2B5EF4-FFF2-40B4-BE49-F238E27FC236}">
                <a16:creationId xmlns:a16="http://schemas.microsoft.com/office/drawing/2014/main" id="{BA37F2B3-A4FF-EB20-7513-F1B31518AB4A}"/>
              </a:ext>
            </a:extLst>
          </p:cNvPr>
          <p:cNvSpPr txBox="1">
            <a:spLocks/>
          </p:cNvSpPr>
          <p:nvPr/>
        </p:nvSpPr>
        <p:spPr>
          <a:xfrm>
            <a:off x="4561840" y="2204720"/>
            <a:ext cx="63432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Equating: </a:t>
            </a:r>
            <a:r>
              <a:rPr lang="en-US" sz="3600" dirty="0"/>
              <a:t>a statistical transformation of test scores that adjusts for differences in difficulty, so that the forms can be used interchangeably. </a:t>
            </a:r>
          </a:p>
          <a:p>
            <a:pPr marL="0" indent="0">
              <a:buFont typeface="Arial" panose="020B0604020202020204" pitchFamily="34" charset="0"/>
              <a:buNone/>
            </a:pPr>
            <a:endParaRPr lang="en-US" sz="3600" b="1" dirty="0"/>
          </a:p>
          <a:p>
            <a:pPr marL="0" indent="0">
              <a:buFont typeface="Arial" panose="020B0604020202020204" pitchFamily="34" charset="0"/>
              <a:buNone/>
            </a:pPr>
            <a:r>
              <a:rPr lang="en-US" sz="3600" dirty="0"/>
              <a:t>‘Align’ has a broader meaning</a:t>
            </a:r>
          </a:p>
        </p:txBody>
      </p:sp>
    </p:spTree>
    <p:extLst>
      <p:ext uri="{BB962C8B-B14F-4D97-AF65-F5344CB8AC3E}">
        <p14:creationId xmlns:p14="http://schemas.microsoft.com/office/powerpoint/2010/main" val="38960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C8BA-DC4A-1393-2CDE-FB90DD643E59}"/>
              </a:ext>
            </a:extLst>
          </p:cNvPr>
          <p:cNvSpPr>
            <a:spLocks noGrp="1"/>
          </p:cNvSpPr>
          <p:nvPr>
            <p:ph type="title"/>
          </p:nvPr>
        </p:nvSpPr>
        <p:spPr/>
        <p:txBody>
          <a:bodyPr/>
          <a:lstStyle/>
          <a:p>
            <a:r>
              <a:rPr lang="en-US" dirty="0"/>
              <a:t>A broader definition of Equating or Aligning</a:t>
            </a:r>
          </a:p>
        </p:txBody>
      </p:sp>
      <p:sp>
        <p:nvSpPr>
          <p:cNvPr id="3" name="Content Placeholder 2">
            <a:extLst>
              <a:ext uri="{FF2B5EF4-FFF2-40B4-BE49-F238E27FC236}">
                <a16:creationId xmlns:a16="http://schemas.microsoft.com/office/drawing/2014/main" id="{08867E6A-8FAA-5A28-AA88-6730238F5492}"/>
              </a:ext>
            </a:extLst>
          </p:cNvPr>
          <p:cNvSpPr>
            <a:spLocks noGrp="1"/>
          </p:cNvSpPr>
          <p:nvPr>
            <p:ph idx="1"/>
          </p:nvPr>
        </p:nvSpPr>
        <p:spPr/>
        <p:txBody>
          <a:bodyPr>
            <a:normAutofit fontScale="92500" lnSpcReduction="10000"/>
          </a:bodyPr>
          <a:lstStyle/>
          <a:p>
            <a:pPr marL="0" indent="0">
              <a:buNone/>
            </a:pPr>
            <a:r>
              <a:rPr lang="en-US" kern="100" dirty="0">
                <a:latin typeface="Calibri" panose="020F0502020204030204" pitchFamily="34" charset="0"/>
                <a:ea typeface="Calibri" panose="020F0502020204030204" pitchFamily="34" charset="0"/>
                <a:cs typeface="Times New Roman" panose="02020603050405020304" pitchFamily="18" charset="0"/>
              </a:rPr>
              <a:t>“I</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ndividuals responsible for conducting equating make choices about designs, operational definitions, statistical  techniques, and evaluation procedures. In addition, various practical issues in test  administration and quality control are often vital to successful equating.  In practice, equating requires considerable judgment on the part of the individuals responsible for conducting equating. General experience and knowledge about  equating, along with experience in equating for tests in a testing program, are vital to  making informed judgments. As a statistical process, equating also requires the use  of statistical techniques. Therefore, conducting equating involves a mix of practical  issues and statistical knowledge.”</a:t>
            </a:r>
          </a:p>
          <a:p>
            <a:pPr marL="0" indent="0">
              <a:buNone/>
            </a:pP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Kolen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Michael J.; Brennan, Robert L.. Test Equating, Scaling, and Linking (Statistics for Social and Behavioral Sciences) (p. 7). Springer New York. </a:t>
            </a:r>
          </a:p>
          <a:p>
            <a:pPr marL="0" indent="0">
              <a:buNone/>
            </a:pPr>
            <a:endParaRPr lang="en-US" dirty="0"/>
          </a:p>
        </p:txBody>
      </p:sp>
    </p:spTree>
    <p:extLst>
      <p:ext uri="{BB962C8B-B14F-4D97-AF65-F5344CB8AC3E}">
        <p14:creationId xmlns:p14="http://schemas.microsoft.com/office/powerpoint/2010/main" val="265544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6FC2-5F36-BA7C-0FF8-DF33965AB820}"/>
              </a:ext>
            </a:extLst>
          </p:cNvPr>
          <p:cNvSpPr>
            <a:spLocks noGrp="1"/>
          </p:cNvSpPr>
          <p:nvPr>
            <p:ph type="title"/>
          </p:nvPr>
        </p:nvSpPr>
        <p:spPr>
          <a:xfrm>
            <a:off x="838200" y="232121"/>
            <a:ext cx="5257800" cy="1325563"/>
          </a:xfrm>
        </p:spPr>
        <p:txBody>
          <a:bodyPr/>
          <a:lstStyle/>
          <a:p>
            <a:r>
              <a:rPr lang="en-US" dirty="0"/>
              <a:t>In other words…</a:t>
            </a:r>
          </a:p>
        </p:txBody>
      </p:sp>
      <p:sp>
        <p:nvSpPr>
          <p:cNvPr id="3" name="Content Placeholder 2">
            <a:extLst>
              <a:ext uri="{FF2B5EF4-FFF2-40B4-BE49-F238E27FC236}">
                <a16:creationId xmlns:a16="http://schemas.microsoft.com/office/drawing/2014/main" id="{49E29552-59DB-7A1F-80F9-54F56ED080FF}"/>
              </a:ext>
            </a:extLst>
          </p:cNvPr>
          <p:cNvSpPr>
            <a:spLocks noGrp="1"/>
          </p:cNvSpPr>
          <p:nvPr>
            <p:ph idx="1"/>
          </p:nvPr>
        </p:nvSpPr>
        <p:spPr>
          <a:xfrm>
            <a:off x="838200" y="1825626"/>
            <a:ext cx="5338156" cy="2829502"/>
          </a:xfrm>
        </p:spPr>
        <p:txBody>
          <a:bodyPr>
            <a:normAutofit fontScale="92500" lnSpcReduction="10000"/>
          </a:bodyPr>
          <a:lstStyle/>
          <a:p>
            <a:pPr marL="514350" indent="-514350">
              <a:buAutoNum type="arabicPeriod"/>
            </a:pPr>
            <a:r>
              <a:rPr lang="en-US" dirty="0"/>
              <a:t>Good statistics can’t fix a bad design</a:t>
            </a:r>
          </a:p>
          <a:p>
            <a:pPr marL="514350" indent="-514350">
              <a:buAutoNum type="arabicPeriod"/>
            </a:pPr>
            <a:r>
              <a:rPr lang="en-US" dirty="0"/>
              <a:t>Statistics will only be informative if good design is implemented</a:t>
            </a:r>
          </a:p>
          <a:p>
            <a:pPr marL="514350" indent="-514350">
              <a:buAutoNum type="arabicPeriod"/>
            </a:pPr>
            <a:r>
              <a:rPr lang="en-US" dirty="0"/>
              <a:t>There is not a single statistical equating methods that will work in every situation.</a:t>
            </a:r>
          </a:p>
        </p:txBody>
      </p:sp>
      <p:sp>
        <p:nvSpPr>
          <p:cNvPr id="4" name="Content Placeholder 2">
            <a:extLst>
              <a:ext uri="{FF2B5EF4-FFF2-40B4-BE49-F238E27FC236}">
                <a16:creationId xmlns:a16="http://schemas.microsoft.com/office/drawing/2014/main" id="{781CA118-1065-1E7C-04C9-F4B2D2E151B0}"/>
              </a:ext>
            </a:extLst>
          </p:cNvPr>
          <p:cNvSpPr txBox="1">
            <a:spLocks/>
          </p:cNvSpPr>
          <p:nvPr/>
        </p:nvSpPr>
        <p:spPr>
          <a:xfrm>
            <a:off x="6626629" y="432262"/>
            <a:ext cx="4911436" cy="5802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a:t>While this presentation will spend most of the time on Statistics, we want to provide some considerations and guidance in using the shared item bank in your respective nations for better alignment</a:t>
            </a:r>
            <a:r>
              <a:rPr lang="en-US" sz="3600" dirty="0"/>
              <a:t>. </a:t>
            </a:r>
          </a:p>
        </p:txBody>
      </p:sp>
    </p:spTree>
    <p:extLst>
      <p:ext uri="{BB962C8B-B14F-4D97-AF65-F5344CB8AC3E}">
        <p14:creationId xmlns:p14="http://schemas.microsoft.com/office/powerpoint/2010/main" val="91059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4123</TotalTime>
  <Words>3942</Words>
  <Application>Microsoft Office PowerPoint</Application>
  <PresentationFormat>Widescreen</PresentationFormat>
  <Paragraphs>380</Paragraphs>
  <Slides>50</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Calibri Light</vt:lpstr>
      <vt:lpstr>inherit</vt:lpstr>
      <vt:lpstr>Times New Roman</vt:lpstr>
      <vt:lpstr>Office Theme</vt:lpstr>
      <vt:lpstr>Document</vt:lpstr>
      <vt:lpstr>Aligning Tests: Neo-classical test item statistics and their potential application for anchor-item linking    Ray Clifford Matthew Porter Wilcox</vt:lpstr>
      <vt:lpstr>How can you tell the test you gave last year and the test you gave this year are equally difficult? </vt:lpstr>
      <vt:lpstr>A Framework for the Evaluation of  Reading Proficiency Tests Updated May 2023</vt:lpstr>
      <vt:lpstr>A Framework for the Evaluation of  Reading Proficiency Tests Updated May 2023</vt:lpstr>
      <vt:lpstr>A Framework for the Evaluation of  Reading Proficiency Tests Updated May 2023</vt:lpstr>
      <vt:lpstr>A Framework for the Evaluation of  Reading Proficiency Tests Updated May 2023</vt:lpstr>
      <vt:lpstr>Now that we have laid the foundation to have a single test aligned with STANAG 6001, We can move to aligning two or more tests</vt:lpstr>
      <vt:lpstr>A broader definition of Equating or Aligning</vt:lpstr>
      <vt:lpstr>In other words…</vt:lpstr>
      <vt:lpstr>PowerPoint Presentation</vt:lpstr>
      <vt:lpstr>PowerPoint Presentation</vt:lpstr>
      <vt:lpstr>IRT Workshop: Day 3</vt:lpstr>
      <vt:lpstr>IRT Workshop: Day 3</vt:lpstr>
      <vt:lpstr>IRT Workshop: Day 3</vt:lpstr>
      <vt:lpstr>IRT Workshop: Day 3</vt:lpstr>
      <vt:lpstr>IRT Workshop: Day 3</vt:lpstr>
      <vt:lpstr>IRT Workshop: Day 3</vt:lpstr>
      <vt:lpstr>PowerPoint Presentation</vt:lpstr>
      <vt:lpstr>Classical Test Theory</vt:lpstr>
      <vt:lpstr>PowerPoint Presentation</vt:lpstr>
      <vt:lpstr>Classical Test Theory</vt:lpstr>
      <vt:lpstr>Mean Equating Hypothetical test with 100 items. Of those items 20 are common between the two forms</vt:lpstr>
      <vt:lpstr>Linear Equating </vt:lpstr>
      <vt:lpstr>PowerPoint Presentation</vt:lpstr>
      <vt:lpstr>Classical Equating methods </vt:lpstr>
      <vt:lpstr>Item Response Theory is a family of different models that estimate BOTH item difficulty and Person ability</vt:lpstr>
      <vt:lpstr>PowerPoint Presentation</vt:lpstr>
      <vt:lpstr>PowerPoint Presentation</vt:lpstr>
      <vt:lpstr>PowerPoint Presentation</vt:lpstr>
      <vt:lpstr>PowerPoint Presentation</vt:lpstr>
      <vt:lpstr>IRT Workshop: Day 3</vt:lpstr>
      <vt:lpstr>PowerPoint Presentation</vt:lpstr>
      <vt:lpstr>PowerPoint Presentation</vt:lpstr>
      <vt:lpstr>PowerPoint Presentation</vt:lpstr>
      <vt:lpstr>PowerPoint Presentation</vt:lpstr>
      <vt:lpstr>PowerPoint Presentation</vt:lpstr>
      <vt:lpstr>Final Note on IRT</vt:lpstr>
      <vt:lpstr>IRT Equating methods </vt:lpstr>
      <vt:lpstr>Neo-Classical Test Theory</vt:lpstr>
      <vt:lpstr>PowerPoint Presentation</vt:lpstr>
      <vt:lpstr>PowerPoint Presentation</vt:lpstr>
      <vt:lpstr>PowerPoint Presentation</vt:lpstr>
      <vt:lpstr>To create the equivalent of a wright map</vt:lpstr>
      <vt:lpstr>Two Examples of Poor Items</vt:lpstr>
      <vt:lpstr>A Level 2 text with poorly written options…</vt:lpstr>
      <vt:lpstr>A Level 3 editorial with a Level 2 question…</vt:lpstr>
      <vt:lpstr>PowerPoint Presentation</vt:lpstr>
      <vt:lpstr>PowerPoint Presentation</vt:lpstr>
      <vt:lpstr>PowerPoint Presentation</vt:lpstr>
      <vt:lpstr>How to Check Test Alignment Using Embedded Anchor Items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Tests using Statistics</dc:title>
  <dc:creator>Matthew Wilcox</dc:creator>
  <cp:lastModifiedBy>Suzana Horvat</cp:lastModifiedBy>
  <cp:revision>40</cp:revision>
  <dcterms:created xsi:type="dcterms:W3CDTF">2023-08-30T21:32:34Z</dcterms:created>
  <dcterms:modified xsi:type="dcterms:W3CDTF">2023-11-15T20:33:27Z</dcterms:modified>
</cp:coreProperties>
</file>