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5"/>
  </p:notesMasterIdLst>
  <p:sldIdLst>
    <p:sldId id="256" r:id="rId2"/>
    <p:sldId id="343" r:id="rId3"/>
    <p:sldId id="351" r:id="rId4"/>
    <p:sldId id="346" r:id="rId5"/>
    <p:sldId id="347" r:id="rId6"/>
    <p:sldId id="350" r:id="rId7"/>
    <p:sldId id="348" r:id="rId8"/>
    <p:sldId id="349" r:id="rId9"/>
    <p:sldId id="344" r:id="rId10"/>
    <p:sldId id="356" r:id="rId11"/>
    <p:sldId id="352" r:id="rId12"/>
    <p:sldId id="353" r:id="rId13"/>
    <p:sldId id="357" r:id="rId14"/>
    <p:sldId id="354" r:id="rId15"/>
    <p:sldId id="355" r:id="rId16"/>
    <p:sldId id="322" r:id="rId17"/>
    <p:sldId id="329" r:id="rId18"/>
    <p:sldId id="342" r:id="rId19"/>
    <p:sldId id="358" r:id="rId20"/>
    <p:sldId id="345" r:id="rId21"/>
    <p:sldId id="309" r:id="rId22"/>
    <p:sldId id="333" r:id="rId23"/>
    <p:sldId id="336" r:id="rId24"/>
    <p:sldId id="324" r:id="rId25"/>
    <p:sldId id="338" r:id="rId26"/>
    <p:sldId id="339" r:id="rId27"/>
    <p:sldId id="340" r:id="rId28"/>
    <p:sldId id="328" r:id="rId29"/>
    <p:sldId id="341" r:id="rId30"/>
    <p:sldId id="361" r:id="rId31"/>
    <p:sldId id="360" r:id="rId32"/>
    <p:sldId id="359" r:id="rId33"/>
    <p:sldId id="310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ook Antiqua" panose="02040602050305030304" pitchFamily="18" charset="0"/>
      <p:regular r:id="rId40"/>
      <p:bold r:id="rId41"/>
      <p:italic r:id="rId42"/>
      <p:boldItalic r:id="rId4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bor Vrgoc" initials="D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979" autoAdjust="0"/>
  </p:normalViewPr>
  <p:slideViewPr>
    <p:cSldViewPr>
      <p:cViewPr>
        <p:scale>
          <a:sx n="100" d="100"/>
          <a:sy n="100" d="100"/>
        </p:scale>
        <p:origin x="-48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7DF50-661D-4BF1-B6DE-5CA17DD5EC45}" type="datetimeFigureOut">
              <a:rPr lang="hr-HR" smtClean="0"/>
              <a:t>4.4.2024.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669CD-37CA-4D88-954A-0621D14AE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69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669CD-37CA-4D88-954A-0621D14AE71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10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669CD-37CA-4D88-954A-0621D14AE710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26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669CD-37CA-4D88-954A-0621D14AE710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42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669CD-37CA-4D88-954A-0621D14AE710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85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669CD-37CA-4D88-954A-0621D14AE710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0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2C254E-9F78-42EE-A0C0-7BB71D91AC4B}" type="datetime3">
              <a:rPr lang="hr-HR" smtClean="0"/>
              <a:t>4/4/24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FBB-87D3-4A13-9D79-E4AB99756FD1}" type="datetime3">
              <a:rPr lang="hr-HR" smtClean="0"/>
              <a:t>4/4/24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403F-2A6B-488C-A0DF-D2904E6F1C5E}" type="datetime3">
              <a:rPr lang="hr-HR" smtClean="0"/>
              <a:t>4/4/24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7D52-56B7-47FA-92A0-7C171F249685}" type="datetime3">
              <a:rPr lang="hr-HR" smtClean="0"/>
              <a:t>4/4/24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3E5-8FEE-4CFE-814B-E1C9BEDA669E}" type="datetime3">
              <a:rPr lang="hr-HR" smtClean="0"/>
              <a:t>4/4/24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8CB7-F34F-4338-A91A-CA5C119141AA}" type="datetime3">
              <a:rPr lang="hr-HR" smtClean="0"/>
              <a:t>4/4/24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3308-2AE5-41EF-8275-EAD668363657}" type="datetime3">
              <a:rPr lang="hr-HR" smtClean="0"/>
              <a:t>4/4/24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5D7A-05B8-4C44-9440-CAA5D871286B}" type="datetime3">
              <a:rPr lang="hr-HR" smtClean="0"/>
              <a:t>4/4/24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2186-5C16-4182-AC0F-AB8F1A6283C4}" type="datetime3">
              <a:rPr lang="hr-HR" smtClean="0"/>
              <a:t>4/4/24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3A78-23E6-42FE-B828-A6A6C806CA67}" type="datetime3">
              <a:rPr lang="hr-HR" smtClean="0"/>
              <a:t>4/4/24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2F22-55A8-4293-90C7-B84B2BC2B7C5}" type="datetime3">
              <a:rPr lang="hr-HR" smtClean="0"/>
              <a:t>4/4/24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A3AD73-8CDD-48EF-A8F8-7644C59AE97F}" type="datetime3">
              <a:rPr lang="hr-HR" smtClean="0"/>
              <a:t>4/4/24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4. terminološki okrugli stol Hrvatska terminologija u europskome kontekstu: novi obzori Zagreb, 27. listopada 2022.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0DF940-E1DD-456E-9722-5620A4DE8A6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85850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600" b="1" noProof="1"/>
          </a:p>
          <a:p>
            <a:pPr algn="ctr">
              <a:lnSpc>
                <a:spcPct val="150000"/>
              </a:lnSpc>
            </a:pPr>
            <a:endParaRPr lang="hr-HR" sz="2800" b="1" spc="300" noProof="1">
              <a:solidFill>
                <a:srgbClr val="7E6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MANAGING EMERGING</a:t>
            </a:r>
            <a:endParaRPr lang="hr-HR" sz="3600" b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MILITARY TERMINOLOGY</a:t>
            </a:r>
            <a:endParaRPr lang="hr-HR" sz="3600" b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</a:t>
            </a:r>
            <a:endParaRPr lang="hr-HR" sz="3600" b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SECONDARY </a:t>
            </a:r>
            <a:r>
              <a:rPr lang="en-US" sz="3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TERM-FORMATION</a:t>
            </a:r>
            <a:r>
              <a:rPr lang="hr-HR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b="1" spc="300" noProof="1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</a:pPr>
            <a:endParaRPr lang="hr-HR" sz="1200" b="1" noProof="1" smtClean="0">
              <a:solidFill>
                <a:srgbClr val="7E6848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hr-HR" sz="1600" b="1" noProof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Asst</a:t>
            </a:r>
            <a:r>
              <a:rPr lang="hr-HR" sz="1600" b="1" noProof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. Prof. Dalibor </a:t>
            </a:r>
            <a:r>
              <a:rPr lang="hr-HR" sz="1600" b="1" noProof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VRGOČ, PhD</a:t>
            </a:r>
          </a:p>
          <a:p>
            <a:pPr algn="r">
              <a:lnSpc>
                <a:spcPct val="150000"/>
              </a:lnSpc>
            </a:pPr>
            <a:r>
              <a:rPr lang="hr-HR" sz="1600" b="1" noProof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Head of University Department of Humanities and Social Sciences </a:t>
            </a:r>
            <a:endParaRPr lang="hr-HR" sz="1600" b="1" noProof="1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hr-HR" sz="1600" b="1" i="1" noProof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Dr. Franjo Tuđman </a:t>
            </a:r>
            <a:r>
              <a:rPr lang="hr-HR" sz="1600" b="1" noProof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Defense and Security University</a:t>
            </a:r>
            <a:endParaRPr lang="hr-HR" sz="1600" b="1" i="1" noProof="1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endParaRPr lang="hr-HR" sz="2400" b="1" spc="300" noProof="1">
              <a:solidFill>
                <a:srgbClr val="7E6848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07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6832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</a:p>
          <a:p>
            <a:pPr algn="ctr"/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</a:p>
          <a:p>
            <a:pPr algn="ctr"/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euphemisms /political correctness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9722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term-formation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1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26" y="1975449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inetic warfare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782" y="308111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2011</a:t>
            </a:r>
            <a:endParaRPr lang="hr-H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0272" y="4077072"/>
            <a:ext cx="810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/>
              <a:t>„</a:t>
            </a:r>
            <a:r>
              <a:rPr lang="en-US" sz="2400" dirty="0" smtClean="0"/>
              <a:t>There </a:t>
            </a:r>
            <a:r>
              <a:rPr lang="en-US" sz="2400" dirty="0"/>
              <a:t>are various ways in which countries can contribute; they don’t necessarily have to be troops, engaged in </a:t>
            </a:r>
            <a:r>
              <a:rPr lang="en-US" sz="2400" b="1" dirty="0"/>
              <a:t>kinetic action</a:t>
            </a:r>
            <a:r>
              <a:rPr lang="en-US" sz="2400" dirty="0"/>
              <a:t>. There are medical facilities, there are other assets that can be deployed, there is intelligence </a:t>
            </a:r>
            <a:r>
              <a:rPr lang="en-US" sz="2400" dirty="0" smtClean="0"/>
              <a:t>gathering</a:t>
            </a:r>
            <a:r>
              <a:rPr lang="hr-HR" sz="2400" dirty="0" smtClean="0"/>
              <a:t>...”</a:t>
            </a:r>
          </a:p>
          <a:p>
            <a:pPr algn="r"/>
            <a:r>
              <a:rPr lang="hr-HR" sz="2400" i="1" dirty="0"/>
              <a:t>	</a:t>
            </a:r>
            <a:r>
              <a:rPr lang="hr-HR" sz="2400" i="1" dirty="0" smtClean="0"/>
              <a:t>John Kerry, 2015, NATO meeting in Bruxelles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3533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Collateral damage</a:t>
            </a:r>
          </a:p>
          <a:p>
            <a:r>
              <a:rPr lang="hr-HR" dirty="0" smtClean="0"/>
              <a:t>Friendly fire</a:t>
            </a:r>
          </a:p>
          <a:p>
            <a:r>
              <a:rPr lang="hr-HR" dirty="0" smtClean="0"/>
              <a:t>Surgical strike</a:t>
            </a:r>
          </a:p>
          <a:p>
            <a:r>
              <a:rPr lang="hr-HR" dirty="0" smtClean="0"/>
              <a:t>Force projection</a:t>
            </a:r>
          </a:p>
          <a:p>
            <a:r>
              <a:rPr lang="hr-HR" dirty="0" smtClean="0"/>
              <a:t>theater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03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W</a:t>
            </a:r>
            <a:r>
              <a:rPr lang="hr-HR" sz="2400" dirty="0" smtClean="0"/>
              <a:t>orld War 2</a:t>
            </a:r>
          </a:p>
          <a:p>
            <a:pPr algn="ctr"/>
            <a:r>
              <a:rPr lang="hr-HR" sz="2400" dirty="0" smtClean="0"/>
              <a:t>The First Gulf War</a:t>
            </a:r>
            <a:endParaRPr lang="hr-HR" sz="2400" dirty="0" smtClean="0"/>
          </a:p>
          <a:p>
            <a:pPr algn="ctr"/>
            <a:r>
              <a:rPr lang="hr-HR" sz="2400" dirty="0"/>
              <a:t>c</a:t>
            </a:r>
            <a:r>
              <a:rPr lang="hr-HR" sz="2400" dirty="0" smtClean="0"/>
              <a:t>onventional warfare</a:t>
            </a:r>
            <a:endParaRPr lang="hr-HR" sz="2400" dirty="0" smtClean="0"/>
          </a:p>
          <a:p>
            <a:pPr algn="ctr"/>
            <a:r>
              <a:rPr lang="hr-HR" sz="2400" dirty="0"/>
              <a:t>h</a:t>
            </a:r>
            <a:r>
              <a:rPr lang="hr-HR" sz="2400" dirty="0" smtClean="0"/>
              <a:t>orse cavalry</a:t>
            </a:r>
          </a:p>
          <a:p>
            <a:pPr algn="ctr"/>
            <a:r>
              <a:rPr lang="hr-HR" sz="2400" dirty="0" smtClean="0"/>
              <a:t>hand grenade</a:t>
            </a:r>
          </a:p>
          <a:p>
            <a:pPr algn="ctr"/>
            <a:r>
              <a:rPr lang="hr-HR" sz="2400" dirty="0"/>
              <a:t>p</a:t>
            </a:r>
            <a:r>
              <a:rPr lang="hr-HR" sz="2400" dirty="0" smtClean="0"/>
              <a:t>re-dreadnought battleship</a:t>
            </a:r>
          </a:p>
          <a:p>
            <a:pPr algn="ctr"/>
            <a:r>
              <a:rPr lang="hr-HR" sz="2400" dirty="0"/>
              <a:t>a</a:t>
            </a:r>
            <a:r>
              <a:rPr lang="hr-HR" sz="2400" dirty="0" smtClean="0"/>
              <a:t>coustic guitar</a:t>
            </a:r>
          </a:p>
          <a:p>
            <a:pPr algn="ctr"/>
            <a:r>
              <a:rPr lang="hr-HR" sz="2400" dirty="0"/>
              <a:t>f</a:t>
            </a:r>
            <a:r>
              <a:rPr lang="hr-HR" sz="2400" dirty="0" smtClean="0"/>
              <a:t>ixed-line phone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26" y="4195869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retronyms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4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628800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/>
              <a:t>to upload (</a:t>
            </a:r>
            <a:r>
              <a:rPr lang="hr-HR" sz="2800" i="1" dirty="0" smtClean="0"/>
              <a:t>v</a:t>
            </a:r>
            <a:r>
              <a:rPr lang="hr-HR" sz="2800" dirty="0" smtClean="0"/>
              <a:t>.)</a:t>
            </a:r>
          </a:p>
          <a:p>
            <a:pPr algn="ctr"/>
            <a:endParaRPr lang="hr-HR" sz="2800" dirty="0"/>
          </a:p>
          <a:p>
            <a:pPr algn="ctr"/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hr-HR" sz="2800" dirty="0" smtClean="0"/>
              <a:t> – upload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smtClean="0"/>
              <a:t>Perfekt?</a:t>
            </a:r>
          </a:p>
          <a:p>
            <a:pPr algn="ctr"/>
            <a:endParaRPr lang="hr-HR" sz="2800" dirty="0" smtClean="0"/>
          </a:p>
          <a:p>
            <a:pPr algn="ctr"/>
            <a:r>
              <a:rPr lang="hr-HR" sz="2800" dirty="0"/>
              <a:t>ich habe </a:t>
            </a:r>
            <a:r>
              <a:rPr lang="hr-HR" sz="2800" dirty="0" smtClean="0"/>
              <a:t>upgeloadet(?)</a:t>
            </a:r>
            <a:endParaRPr lang="hr-HR" sz="2800" dirty="0"/>
          </a:p>
          <a:p>
            <a:pPr algn="ctr"/>
            <a:endParaRPr lang="hr-HR" sz="2800" dirty="0" smtClean="0"/>
          </a:p>
          <a:p>
            <a:pPr algn="ctr"/>
            <a:r>
              <a:rPr lang="hr-HR" sz="2800" dirty="0"/>
              <a:t>h</a:t>
            </a:r>
            <a:r>
              <a:rPr lang="hr-HR" sz="2800" dirty="0" smtClean="0"/>
              <a:t>ochladen → ich habe hochgeladen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983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rones | E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211960" cy="26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432">
            <a:off x="4657517" y="645682"/>
            <a:ext cx="3955850" cy="2621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73">
            <a:off x="2151343" y="3303164"/>
            <a:ext cx="4714245" cy="2996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91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452" y="342900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b="1" dirty="0"/>
          </a:p>
          <a:p>
            <a:r>
              <a:rPr lang="hr-HR" sz="2400" b="1" dirty="0" smtClean="0"/>
              <a:t>	</a:t>
            </a:r>
          </a:p>
          <a:p>
            <a:r>
              <a:rPr lang="hr-HR" sz="2400" b="1" dirty="0" smtClean="0"/>
              <a:t>kamikaze </a:t>
            </a:r>
            <a:r>
              <a:rPr lang="hr-HR" sz="2400" b="1" dirty="0" err="1" smtClean="0"/>
              <a:t>drone</a:t>
            </a:r>
            <a:r>
              <a:rPr lang="hr-HR" sz="2400" b="1" dirty="0" smtClean="0"/>
              <a:t> → </a:t>
            </a:r>
            <a:r>
              <a:rPr lang="hr-HR" sz="2400" i="1" dirty="0" err="1" smtClean="0"/>
              <a:t>croat</a:t>
            </a:r>
            <a:r>
              <a:rPr lang="hr-HR" sz="2400" dirty="0" smtClean="0"/>
              <a:t>. </a:t>
            </a:r>
            <a:r>
              <a:rPr lang="hr-HR" sz="2400" b="1" dirty="0" err="1"/>
              <a:t>d</a:t>
            </a:r>
            <a:r>
              <a:rPr lang="hr-HR" sz="2400" b="1" dirty="0" err="1" smtClean="0"/>
              <a:t>ron</a:t>
            </a:r>
            <a:r>
              <a:rPr lang="hr-HR" sz="2400" b="1" dirty="0" smtClean="0"/>
              <a:t> kamikaza  </a:t>
            </a:r>
            <a:r>
              <a:rPr lang="hr-HR" sz="2400" dirty="0" smtClean="0"/>
              <a:t>				(</a:t>
            </a:r>
            <a:r>
              <a:rPr lang="hr-HR" sz="2400" i="1" dirty="0" err="1" smtClean="0"/>
              <a:t>colloquial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term</a:t>
            </a:r>
            <a:r>
              <a:rPr lang="hr-HR" sz="2400" dirty="0" smtClean="0"/>
              <a:t>) </a:t>
            </a:r>
          </a:p>
          <a:p>
            <a:endParaRPr lang="hr-HR" sz="2400" b="1" dirty="0"/>
          </a:p>
          <a:p>
            <a:r>
              <a:rPr lang="hr-HR" sz="2400" b="1" dirty="0" smtClean="0"/>
              <a:t>		</a:t>
            </a:r>
            <a:r>
              <a:rPr lang="hr-HR" sz="2400" b="1" dirty="0" err="1" smtClean="0"/>
              <a:t>loitering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munition</a:t>
            </a:r>
            <a:r>
              <a:rPr lang="hr-HR" sz="2400" b="1" dirty="0" smtClean="0"/>
              <a:t> → </a:t>
            </a:r>
            <a:r>
              <a:rPr lang="hr-HR" sz="2400" i="1" dirty="0" err="1" smtClean="0"/>
              <a:t>croat</a:t>
            </a:r>
            <a:r>
              <a:rPr lang="hr-HR" sz="2400" i="1" dirty="0" smtClean="0"/>
              <a:t>.</a:t>
            </a:r>
            <a:r>
              <a:rPr lang="hr-HR" sz="2400" b="1" dirty="0" smtClean="0"/>
              <a:t> lutajuće 		streljivo* </a:t>
            </a:r>
            <a:r>
              <a:rPr lang="hr-HR" sz="2400" dirty="0" smtClean="0"/>
              <a:t>(‘</a:t>
            </a:r>
            <a:r>
              <a:rPr lang="hr-HR" sz="2400" dirty="0" err="1" smtClean="0"/>
              <a:t>roaming</a:t>
            </a:r>
            <a:r>
              <a:rPr lang="hr-HR" sz="2400" dirty="0" smtClean="0"/>
              <a:t> </a:t>
            </a:r>
            <a:r>
              <a:rPr lang="hr-HR" sz="2400" dirty="0" err="1" smtClean="0"/>
              <a:t>munition</a:t>
            </a:r>
            <a:r>
              <a:rPr lang="hr-HR" sz="2400" dirty="0" smtClean="0"/>
              <a:t>’)</a:t>
            </a:r>
          </a:p>
          <a:p>
            <a:r>
              <a:rPr lang="hr-HR" sz="2400" dirty="0" smtClean="0"/>
              <a:t>* </a:t>
            </a:r>
            <a:r>
              <a:rPr lang="hr-HR" sz="2400" dirty="0"/>
              <a:t>p</a:t>
            </a:r>
            <a:r>
              <a:rPr lang="hr-HR" sz="2400" dirty="0" smtClean="0"/>
              <a:t>resent participle in adjectival role (</a:t>
            </a:r>
            <a:r>
              <a:rPr lang="hr-HR" sz="2400" i="1" dirty="0" smtClean="0"/>
              <a:t>lutajuće</a:t>
            </a:r>
            <a:r>
              <a:rPr lang="hr-HR" sz="2400" dirty="0" smtClean="0"/>
              <a:t>) not to be encouraged in Croatian term formation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3" name="Picture 5" descr="Drones | E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0078"/>
            <a:ext cx="2309403" cy="1443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13" y="2492896"/>
            <a:ext cx="2264999" cy="1500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08">
            <a:off x="5256028" y="510140"/>
            <a:ext cx="2293993" cy="1458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195736" y="1988840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drone</a:t>
            </a:r>
            <a:r>
              <a:rPr lang="hr-H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0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" y="1628800"/>
            <a:ext cx="8970401" cy="34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2551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1600" y="548680"/>
            <a:ext cx="2808312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t</a:t>
            </a:r>
            <a:r>
              <a:rPr lang="hr-HR" sz="3600" b="1" dirty="0" smtClean="0"/>
              <a:t>ank?</a:t>
            </a:r>
            <a:endParaRPr lang="hr-HR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80012" y="980728"/>
            <a:ext cx="3200353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t</a:t>
            </a:r>
            <a:r>
              <a:rPr lang="hr-HR" sz="3600" b="1" dirty="0" smtClean="0"/>
              <a:t>ank drone?</a:t>
            </a:r>
            <a:endParaRPr lang="hr-HR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28251" y="2309242"/>
            <a:ext cx="3448000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d</a:t>
            </a:r>
            <a:r>
              <a:rPr lang="hr-HR" sz="3600" b="1" dirty="0" smtClean="0"/>
              <a:t>rone tank?</a:t>
            </a:r>
            <a:endParaRPr lang="hr-HR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67944" y="2485256"/>
            <a:ext cx="5076056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r</a:t>
            </a:r>
            <a:r>
              <a:rPr lang="hr-HR" sz="3600" b="1" dirty="0" smtClean="0"/>
              <a:t>obotic combat vehicle?</a:t>
            </a:r>
            <a:endParaRPr lang="hr-HR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843808" y="4869160"/>
            <a:ext cx="4388827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unmanned ground combat vehicle?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35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8478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Autonomous Swarm Tactics</a:t>
            </a:r>
          </a:p>
          <a:p>
            <a:pPr algn="ctr"/>
            <a:r>
              <a:rPr lang="hr-HR" sz="2800" dirty="0"/>
              <a:t>counter-swarm strategies</a:t>
            </a:r>
          </a:p>
          <a:p>
            <a:pPr algn="ctr"/>
            <a:r>
              <a:rPr lang="hr-HR" sz="2800" dirty="0"/>
              <a:t>Cyber Sovereignty</a:t>
            </a:r>
          </a:p>
          <a:p>
            <a:pPr algn="ctr"/>
            <a:r>
              <a:rPr lang="hr-HR" sz="2800" dirty="0"/>
              <a:t>Lethal Autonomous Weapons Systems / Slaughterbots</a:t>
            </a:r>
          </a:p>
          <a:p>
            <a:pPr algn="ctr"/>
            <a:r>
              <a:rPr lang="hr-HR" sz="2800" dirty="0"/>
              <a:t>Cognitive warfare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007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248" y="11247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Words </a:t>
            </a:r>
            <a:r>
              <a:rPr lang="en-US" sz="2400" dirty="0"/>
              <a:t>strain,</a:t>
            </a:r>
            <a:br>
              <a:rPr lang="en-US" sz="2400" dirty="0"/>
            </a:br>
            <a:r>
              <a:rPr lang="en-US" sz="2400" dirty="0"/>
              <a:t>Crack and sometimes break, under the burden,</a:t>
            </a:r>
            <a:br>
              <a:rPr lang="en-US" sz="2400" dirty="0"/>
            </a:br>
            <a:r>
              <a:rPr lang="en-US" sz="2400" dirty="0"/>
              <a:t>Under the tension, slip, slide, perish,</a:t>
            </a:r>
            <a:br>
              <a:rPr lang="en-US" sz="2400" dirty="0"/>
            </a:br>
            <a:r>
              <a:rPr lang="en-US" sz="2400" dirty="0"/>
              <a:t>Decay with imprecision, will not stay in place,</a:t>
            </a:r>
            <a:br>
              <a:rPr lang="en-US" sz="2400" dirty="0"/>
            </a:br>
            <a:r>
              <a:rPr lang="en-US" sz="2400" dirty="0"/>
              <a:t>Will not stay still.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47251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T.S. Eliot </a:t>
            </a:r>
            <a:r>
              <a:rPr lang="hr-HR" i="1" dirty="0" smtClean="0"/>
              <a:t>Burnt Norton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4640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9734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Croatian </a:t>
            </a:r>
            <a:r>
              <a:rPr lang="hr-HR" sz="2400" b="1" dirty="0"/>
              <a:t>t</a:t>
            </a:r>
            <a:r>
              <a:rPr lang="en-US" sz="2400" b="1" dirty="0" err="1" smtClean="0"/>
              <a:t>erminological</a:t>
            </a:r>
            <a:r>
              <a:rPr lang="en-US" sz="2400" b="1" dirty="0" smtClean="0"/>
              <a:t> </a:t>
            </a:r>
            <a:r>
              <a:rPr lang="en-US" sz="2400" b="1" dirty="0" smtClean="0"/>
              <a:t>principles</a:t>
            </a:r>
            <a:r>
              <a:rPr lang="en-US" sz="2400" b="1" dirty="0" smtClean="0"/>
              <a:t>:</a:t>
            </a:r>
            <a:endParaRPr lang="hr-HR" sz="2400" b="1" dirty="0" smtClean="0"/>
          </a:p>
          <a:p>
            <a:pPr algn="just"/>
            <a:endParaRPr lang="hr-HR" sz="2400" b="1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Native </a:t>
            </a:r>
            <a:r>
              <a:rPr lang="en-US" sz="2200" dirty="0"/>
              <a:t>terms take precedence over foreign </a:t>
            </a:r>
            <a:r>
              <a:rPr lang="en-US" sz="2200" dirty="0" smtClean="0"/>
              <a:t>terms;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Terms </a:t>
            </a:r>
            <a:r>
              <a:rPr lang="en-US" sz="2200" dirty="0"/>
              <a:t>must be adapted to the Croatian standard language, then such terms take precedence over </a:t>
            </a:r>
            <a:r>
              <a:rPr lang="en-US" sz="2200" dirty="0" err="1"/>
              <a:t>unadapted</a:t>
            </a:r>
            <a:r>
              <a:rPr lang="en-US" sz="2200" dirty="0"/>
              <a:t> </a:t>
            </a:r>
            <a:r>
              <a:rPr lang="en-US" sz="2200" dirty="0" smtClean="0"/>
              <a:t>terms;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Terms </a:t>
            </a:r>
            <a:r>
              <a:rPr lang="en-US" sz="2200" dirty="0"/>
              <a:t>take precedence over other synonymous terms if they correspond to the concept they were assigned to and reflect their place in the conceptual </a:t>
            </a:r>
            <a:r>
              <a:rPr lang="en-US" sz="2200" dirty="0" smtClean="0"/>
              <a:t>system;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Latin </a:t>
            </a:r>
            <a:r>
              <a:rPr lang="en-US" sz="2200" dirty="0"/>
              <a:t>or Greek terms take precedence over terms from a modern foreign </a:t>
            </a:r>
            <a:r>
              <a:rPr lang="en-US" sz="2200" dirty="0" smtClean="0"/>
              <a:t>language;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More </a:t>
            </a:r>
            <a:r>
              <a:rPr lang="en-US" sz="2200" dirty="0"/>
              <a:t>widely used terms and terms more acceptable to users take precedence over less widely used </a:t>
            </a:r>
            <a:r>
              <a:rPr lang="en-US" sz="2200" dirty="0" smtClean="0"/>
              <a:t>terms;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Shorter </a:t>
            </a:r>
            <a:r>
              <a:rPr lang="en-US" sz="2200" dirty="0"/>
              <a:t>terms take precedence over longer </a:t>
            </a:r>
            <a:r>
              <a:rPr lang="en-US" sz="2200" dirty="0" smtClean="0"/>
              <a:t>ones;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Terms </a:t>
            </a:r>
            <a:r>
              <a:rPr lang="en-US" sz="2200" dirty="0"/>
              <a:t>that can more easily be used as bases for derivatives take precedence over those where derivatives are not </a:t>
            </a:r>
            <a:r>
              <a:rPr lang="en-US" sz="2200" dirty="0" smtClean="0"/>
              <a:t>possible;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It </a:t>
            </a:r>
            <a:r>
              <a:rPr lang="en-US" sz="2200" dirty="0"/>
              <a:t>should be avoided that terms within the same terminology system have several </a:t>
            </a:r>
            <a:r>
              <a:rPr lang="en-US" sz="2200" dirty="0" smtClean="0"/>
              <a:t>meanings;</a:t>
            </a:r>
            <a:endParaRPr lang="hr-HR" sz="2200" dirty="0" smtClean="0"/>
          </a:p>
          <a:p>
            <a:pPr marL="342900" indent="-342900" algn="just">
              <a:buAutoNum type="arabicParenR"/>
            </a:pPr>
            <a:r>
              <a:rPr lang="en-US" sz="2200" dirty="0" smtClean="0"/>
              <a:t>Terms </a:t>
            </a:r>
            <a:r>
              <a:rPr lang="en-US" sz="2200" dirty="0"/>
              <a:t>should not be modified without a valid reason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9303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503984-F390-4D7C-A244-C1CE28676439}"/>
              </a:ext>
            </a:extLst>
          </p:cNvPr>
          <p:cNvSpPr txBox="1"/>
          <p:nvPr/>
        </p:nvSpPr>
        <p:spPr>
          <a:xfrm>
            <a:off x="755576" y="26064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NATO</a:t>
            </a:r>
            <a:r>
              <a:rPr lang="hr-HR" sz="2400" b="1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Term</a:t>
            </a:r>
            <a:endParaRPr lang="hr-HR" sz="2600" b="1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" y="907951"/>
            <a:ext cx="9083080" cy="42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2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292079" cy="684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365782-4A5E-4155-8F77-11E2BE7E2D49}"/>
              </a:ext>
            </a:extLst>
          </p:cNvPr>
          <p:cNvSpPr txBox="1"/>
          <p:nvPr/>
        </p:nvSpPr>
        <p:spPr>
          <a:xfrm>
            <a:off x="397496" y="1916832"/>
            <a:ext cx="806489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en-US" sz="2400" dirty="0"/>
              <a:t>to the acceptance of </a:t>
            </a:r>
            <a:r>
              <a:rPr lang="en-US" sz="2400" dirty="0" smtClean="0"/>
              <a:t>English </a:t>
            </a:r>
            <a:r>
              <a:rPr lang="en-US" sz="2400" dirty="0"/>
              <a:t>terms in their original </a:t>
            </a:r>
            <a:r>
              <a:rPr lang="en-US" sz="2400" dirty="0" smtClean="0"/>
              <a:t>form</a:t>
            </a:r>
            <a:endParaRPr lang="hr-HR" sz="2400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hr-HR" sz="2400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dirty="0" smtClean="0"/>
              <a:t>		</a:t>
            </a:r>
            <a:r>
              <a:rPr lang="hr-HR" sz="2400" i="1" dirty="0" err="1" smtClean="0"/>
              <a:t>eng</a:t>
            </a:r>
            <a:r>
              <a:rPr lang="hr-HR" sz="2400" i="1" dirty="0" smtClean="0"/>
              <a:t>.</a:t>
            </a:r>
            <a:r>
              <a:rPr lang="hr-HR" sz="2400" dirty="0" smtClean="0"/>
              <a:t> </a:t>
            </a:r>
            <a:r>
              <a:rPr lang="hr-HR" sz="2400" dirty="0" err="1" smtClean="0"/>
              <a:t>air</a:t>
            </a:r>
            <a:r>
              <a:rPr lang="hr-HR" sz="2400" dirty="0" smtClean="0"/>
              <a:t> </a:t>
            </a:r>
            <a:r>
              <a:rPr lang="hr-HR" sz="2400" dirty="0" err="1" smtClean="0"/>
              <a:t>policing</a:t>
            </a:r>
            <a:r>
              <a:rPr lang="hr-HR" sz="2400" dirty="0" smtClean="0"/>
              <a:t> </a:t>
            </a:r>
            <a:r>
              <a:rPr lang="hr-HR" sz="2400" b="1" dirty="0" smtClean="0"/>
              <a:t>→ </a:t>
            </a:r>
            <a:r>
              <a:rPr lang="hr-HR" sz="2400" b="1" i="1" dirty="0" err="1" smtClean="0"/>
              <a:t>air</a:t>
            </a:r>
            <a:r>
              <a:rPr lang="hr-HR" sz="2400" b="1" i="1" dirty="0" smtClean="0"/>
              <a:t> </a:t>
            </a:r>
            <a:r>
              <a:rPr lang="hr-HR" sz="2400" b="1" i="1" dirty="0" err="1" smtClean="0"/>
              <a:t>policing</a:t>
            </a:r>
            <a:endParaRPr lang="hr-HR" sz="2400" b="1" i="1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dirty="0"/>
              <a:t>	</a:t>
            </a:r>
            <a:r>
              <a:rPr lang="hr-HR" sz="2400" i="1" dirty="0" smtClean="0"/>
              <a:t>	</a:t>
            </a:r>
            <a:r>
              <a:rPr lang="hr-HR" sz="2400" i="1" dirty="0" err="1" smtClean="0"/>
              <a:t>eng</a:t>
            </a:r>
            <a:r>
              <a:rPr lang="hr-HR" sz="2400" i="1" dirty="0"/>
              <a:t>. </a:t>
            </a:r>
            <a:r>
              <a:rPr lang="hr-HR" sz="2400" dirty="0" err="1" smtClean="0"/>
              <a:t>proxy</a:t>
            </a:r>
            <a:r>
              <a:rPr lang="hr-HR" sz="2400" dirty="0" smtClean="0"/>
              <a:t> </a:t>
            </a:r>
            <a:r>
              <a:rPr lang="hr-HR" sz="2400" dirty="0" err="1" smtClean="0"/>
              <a:t>war</a:t>
            </a:r>
            <a:r>
              <a:rPr lang="hr-HR" sz="2400" dirty="0" smtClean="0"/>
              <a:t> </a:t>
            </a:r>
            <a:r>
              <a:rPr lang="hr-HR" sz="2400" b="1" dirty="0" smtClean="0"/>
              <a:t>→ </a:t>
            </a:r>
            <a:r>
              <a:rPr lang="hr-HR" sz="2400" b="1" i="1" dirty="0" err="1" smtClean="0"/>
              <a:t>proxy</a:t>
            </a:r>
            <a:r>
              <a:rPr lang="hr-HR" sz="2400" i="1" dirty="0" smtClean="0"/>
              <a:t> rat</a:t>
            </a:r>
            <a:endParaRPr lang="hr-HR" sz="2400" i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noProof="1" smtClean="0"/>
              <a:t>		</a:t>
            </a:r>
            <a:r>
              <a:rPr lang="hr-HR" sz="2400" i="1" dirty="0" err="1" smtClean="0"/>
              <a:t>eng</a:t>
            </a:r>
            <a:r>
              <a:rPr lang="hr-HR" sz="2400" i="1" dirty="0"/>
              <a:t>. </a:t>
            </a:r>
            <a:r>
              <a:rPr lang="hr-HR" sz="2400" noProof="1" smtClean="0"/>
              <a:t>table-top exercise</a:t>
            </a:r>
            <a:r>
              <a:rPr lang="hr-HR" sz="2400" i="1" noProof="1" smtClean="0"/>
              <a:t> </a:t>
            </a:r>
            <a:r>
              <a:rPr lang="hr-HR" sz="2400" b="1" dirty="0" smtClean="0"/>
              <a:t>→ </a:t>
            </a:r>
            <a:r>
              <a:rPr lang="hr-HR" sz="2400" b="1" i="1" dirty="0" smtClean="0"/>
              <a:t>table-top</a:t>
            </a:r>
            <a:r>
              <a:rPr lang="hr-HR" sz="2400" i="1" dirty="0" smtClean="0"/>
              <a:t> vježba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noProof="1"/>
              <a:t>	</a:t>
            </a:r>
            <a:r>
              <a:rPr lang="hr-HR" sz="2400" i="1" noProof="1" smtClean="0"/>
              <a:t>	eng. </a:t>
            </a:r>
            <a:r>
              <a:rPr lang="hr-HR" sz="2400" noProof="1" smtClean="0"/>
              <a:t>a walk-in </a:t>
            </a:r>
            <a:r>
              <a:rPr lang="hr-HR" sz="2400" b="1" dirty="0"/>
              <a:t>→ </a:t>
            </a:r>
            <a:r>
              <a:rPr lang="hr-HR" sz="2400" b="1" i="1" noProof="1" smtClean="0"/>
              <a:t>walk-in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noProof="1" smtClean="0"/>
              <a:t>		eng. </a:t>
            </a:r>
            <a:r>
              <a:rPr lang="hr-HR" sz="2400" noProof="1" smtClean="0"/>
              <a:t>stealth bomber </a:t>
            </a:r>
            <a:r>
              <a:rPr lang="hr-HR" sz="2400" b="1" dirty="0" smtClean="0"/>
              <a:t>→ </a:t>
            </a:r>
            <a:r>
              <a:rPr lang="hr-HR" sz="2400" b="1" i="1" dirty="0" err="1" smtClean="0"/>
              <a:t>stealth</a:t>
            </a:r>
            <a:r>
              <a:rPr lang="hr-HR" sz="2400" i="1" dirty="0" smtClean="0"/>
              <a:t> bombarder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noProof="1" smtClean="0"/>
              <a:t>		eng. </a:t>
            </a:r>
            <a:r>
              <a:rPr lang="hr-HR" sz="2400" noProof="1"/>
              <a:t>r</a:t>
            </a:r>
            <a:r>
              <a:rPr lang="hr-HR" sz="2400" noProof="1" smtClean="0"/>
              <a:t>ecovery vehicle </a:t>
            </a:r>
            <a:r>
              <a:rPr lang="hr-HR" sz="2400" b="1" dirty="0"/>
              <a:t>→</a:t>
            </a:r>
            <a:r>
              <a:rPr lang="hr-HR" sz="2400" noProof="1" smtClean="0"/>
              <a:t> </a:t>
            </a:r>
            <a:r>
              <a:rPr lang="hr-HR" sz="2400" b="1" i="1" noProof="1" smtClean="0"/>
              <a:t>recovery</a:t>
            </a:r>
            <a:r>
              <a:rPr lang="hr-HR" sz="2400" i="1" noProof="1" smtClean="0"/>
              <a:t> vehicle</a:t>
            </a:r>
            <a:endParaRPr lang="hr-HR" sz="2400" i="1" noProof="1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503984-F390-4D7C-A244-C1CE28676439}"/>
              </a:ext>
            </a:extLst>
          </p:cNvPr>
          <p:cNvSpPr txBox="1"/>
          <p:nvPr/>
        </p:nvSpPr>
        <p:spPr>
          <a:xfrm>
            <a:off x="850293" y="7511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ENGLISH ‘GUEST’ TERMS IN CROATIAN</a:t>
            </a:r>
            <a:endParaRPr lang="hr-HR" sz="26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3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5109"/>
            <a:ext cx="5080034" cy="20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7"/>
            <a:ext cx="3555830" cy="219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42"/>
            <a:ext cx="3555830" cy="43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91483"/>
            <a:ext cx="5080034" cy="438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503984-F390-4D7C-A244-C1CE28676439}"/>
              </a:ext>
            </a:extLst>
          </p:cNvPr>
          <p:cNvSpPr txBox="1"/>
          <p:nvPr/>
        </p:nvSpPr>
        <p:spPr>
          <a:xfrm>
            <a:off x="850293" y="7511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ENGLISH LOAN TERMS IN CROATIAN</a:t>
            </a:r>
            <a:endParaRPr lang="hr-HR" sz="26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365782-4A5E-4155-8F77-11E2BE7E2D49}"/>
              </a:ext>
            </a:extLst>
          </p:cNvPr>
          <p:cNvSpPr txBox="1"/>
          <p:nvPr/>
        </p:nvSpPr>
        <p:spPr>
          <a:xfrm>
            <a:off x="397496" y="1916832"/>
            <a:ext cx="806489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English</a:t>
            </a:r>
            <a:r>
              <a:rPr lang="hr-HR" sz="2400" dirty="0" smtClean="0"/>
              <a:t> </a:t>
            </a:r>
            <a:r>
              <a:rPr lang="hr-HR" sz="2400" dirty="0" err="1" smtClean="0"/>
              <a:t>loan</a:t>
            </a:r>
            <a:r>
              <a:rPr lang="hr-HR" sz="2400" dirty="0" smtClean="0"/>
              <a:t> </a:t>
            </a:r>
            <a:r>
              <a:rPr lang="hr-HR" sz="2400" dirty="0" err="1" smtClean="0"/>
              <a:t>words</a:t>
            </a:r>
            <a:r>
              <a:rPr lang="hr-HR" sz="2400" dirty="0" smtClean="0"/>
              <a:t> </a:t>
            </a:r>
            <a:r>
              <a:rPr lang="hr-HR" sz="2400" dirty="0" err="1" smtClean="0"/>
              <a:t>ortographically</a:t>
            </a:r>
            <a:r>
              <a:rPr lang="hr-HR" sz="2400" dirty="0" smtClean="0"/>
              <a:t> </a:t>
            </a:r>
            <a:r>
              <a:rPr lang="hr-HR" sz="2400" dirty="0" err="1" smtClean="0"/>
              <a:t>adjusted</a:t>
            </a:r>
            <a:r>
              <a:rPr lang="hr-HR" sz="2400" dirty="0" smtClean="0"/>
              <a:t> to </a:t>
            </a:r>
            <a:r>
              <a:rPr lang="hr-HR" sz="2400" dirty="0" err="1" smtClean="0"/>
              <a:t>Croatian</a:t>
            </a:r>
            <a:r>
              <a:rPr lang="hr-HR" sz="2400" dirty="0" smtClean="0"/>
              <a:t> </a:t>
            </a:r>
            <a:r>
              <a:rPr lang="hr-HR" sz="2400" dirty="0" err="1" smtClean="0"/>
              <a:t>phonetic</a:t>
            </a:r>
            <a:r>
              <a:rPr lang="hr-HR" sz="2400" dirty="0" smtClean="0"/>
              <a:t> </a:t>
            </a:r>
            <a:r>
              <a:rPr lang="hr-HR" sz="2400" dirty="0" err="1" smtClean="0"/>
              <a:t>system</a:t>
            </a:r>
            <a:r>
              <a:rPr lang="hr-HR" sz="2400" dirty="0" smtClean="0"/>
              <a:t> but </a:t>
            </a:r>
            <a:r>
              <a:rPr lang="hr-HR" sz="2400" dirty="0" err="1" smtClean="0"/>
              <a:t>alien</a:t>
            </a:r>
            <a:r>
              <a:rPr lang="hr-HR" sz="2400" dirty="0" smtClean="0"/>
              <a:t> to </a:t>
            </a:r>
            <a:r>
              <a:rPr lang="hr-HR" sz="2400" dirty="0" err="1" smtClean="0"/>
              <a:t>Croatian</a:t>
            </a:r>
            <a:r>
              <a:rPr lang="hr-HR" sz="2400" dirty="0" smtClean="0"/>
              <a:t> </a:t>
            </a:r>
            <a:r>
              <a:rPr lang="hr-HR" sz="2400" dirty="0" err="1" smtClean="0"/>
              <a:t>standards</a:t>
            </a:r>
            <a:r>
              <a:rPr lang="hr-HR" sz="2400" dirty="0" smtClean="0"/>
              <a:t> 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hr-HR" sz="2400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dirty="0" smtClean="0"/>
              <a:t>	</a:t>
            </a:r>
            <a:r>
              <a:rPr lang="hr-HR" sz="2400" i="1" dirty="0" err="1" smtClean="0"/>
              <a:t>eng</a:t>
            </a:r>
            <a:r>
              <a:rPr lang="hr-HR" sz="2400" i="1" dirty="0" smtClean="0"/>
              <a:t>.</a:t>
            </a:r>
            <a:r>
              <a:rPr lang="hr-HR" sz="2400" dirty="0" smtClean="0"/>
              <a:t> kamikaze </a:t>
            </a:r>
            <a:r>
              <a:rPr lang="hr-HR" sz="2400" dirty="0" err="1" smtClean="0"/>
              <a:t>drone</a:t>
            </a:r>
            <a:r>
              <a:rPr lang="hr-HR" sz="2400" dirty="0" smtClean="0"/>
              <a:t> </a:t>
            </a:r>
            <a:r>
              <a:rPr lang="hr-HR" sz="2400" b="1" dirty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 err="1"/>
              <a:t>d</a:t>
            </a:r>
            <a:r>
              <a:rPr lang="hr-HR" sz="2400" dirty="0" err="1" smtClean="0"/>
              <a:t>ron</a:t>
            </a:r>
            <a:r>
              <a:rPr lang="hr-HR" sz="2400" dirty="0" smtClean="0"/>
              <a:t> kamikaza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dirty="0"/>
              <a:t>	</a:t>
            </a:r>
            <a:r>
              <a:rPr lang="hr-HR" sz="2400" i="1" dirty="0" err="1" smtClean="0"/>
              <a:t>eng</a:t>
            </a:r>
            <a:r>
              <a:rPr lang="hr-HR" sz="2400" i="1" dirty="0" smtClean="0"/>
              <a:t>.</a:t>
            </a:r>
            <a:r>
              <a:rPr lang="hr-HR" sz="2400" dirty="0" smtClean="0"/>
              <a:t> a </a:t>
            </a:r>
            <a:r>
              <a:rPr lang="hr-HR" sz="2400" dirty="0" err="1" smtClean="0"/>
              <a:t>booster</a:t>
            </a:r>
            <a:r>
              <a:rPr lang="hr-HR" sz="2400" dirty="0" smtClean="0"/>
              <a:t> </a:t>
            </a:r>
            <a:r>
              <a:rPr lang="hr-HR" sz="2400" b="1" dirty="0" smtClean="0"/>
              <a:t>→ </a:t>
            </a:r>
            <a:r>
              <a:rPr lang="hr-HR" sz="2400" i="1" dirty="0" err="1" smtClean="0"/>
              <a:t>croat</a:t>
            </a:r>
            <a:r>
              <a:rPr lang="hr-HR" sz="2400" i="1" dirty="0" smtClean="0"/>
              <a:t>. </a:t>
            </a:r>
            <a:r>
              <a:rPr lang="hr-HR" sz="2400" dirty="0" err="1" smtClean="0"/>
              <a:t>buster</a:t>
            </a:r>
            <a:endParaRPr lang="hr-HR" sz="2400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dirty="0"/>
              <a:t>	</a:t>
            </a:r>
            <a:r>
              <a:rPr lang="hr-HR" sz="2400" i="1" dirty="0" err="1" smtClean="0"/>
              <a:t>eng</a:t>
            </a:r>
            <a:r>
              <a:rPr lang="hr-HR" sz="2400" i="1" dirty="0"/>
              <a:t>. </a:t>
            </a:r>
            <a:r>
              <a:rPr lang="hr-HR" sz="2400" dirty="0" err="1"/>
              <a:t>b</a:t>
            </a:r>
            <a:r>
              <a:rPr lang="hr-HR" sz="2400" dirty="0" err="1" smtClean="0"/>
              <a:t>riefing</a:t>
            </a:r>
            <a:r>
              <a:rPr lang="hr-HR" sz="2400" dirty="0" smtClean="0"/>
              <a:t>/</a:t>
            </a:r>
            <a:r>
              <a:rPr lang="hr-HR" sz="2400" dirty="0" err="1" smtClean="0"/>
              <a:t>debriefing</a:t>
            </a:r>
            <a:r>
              <a:rPr lang="hr-HR" sz="2400" dirty="0" smtClean="0"/>
              <a:t> </a:t>
            </a:r>
            <a:r>
              <a:rPr lang="hr-HR" sz="2400" b="1" dirty="0" smtClean="0"/>
              <a:t>→ </a:t>
            </a:r>
            <a:r>
              <a:rPr lang="hr-HR" sz="2400" i="1" dirty="0" err="1" smtClean="0"/>
              <a:t>croat</a:t>
            </a:r>
            <a:r>
              <a:rPr lang="hr-HR" sz="2400" i="1" dirty="0" smtClean="0"/>
              <a:t>.</a:t>
            </a:r>
            <a:r>
              <a:rPr lang="hr-HR" sz="2400" b="1" dirty="0" smtClean="0"/>
              <a:t> </a:t>
            </a:r>
            <a:r>
              <a:rPr lang="hr-HR" sz="2400" dirty="0" smtClean="0"/>
              <a:t>brifing/</a:t>
            </a:r>
            <a:r>
              <a:rPr lang="hr-HR" sz="2400" dirty="0" err="1" smtClean="0"/>
              <a:t>debrifing</a:t>
            </a:r>
            <a:endParaRPr lang="hr-HR" sz="2400" i="1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i="1" noProof="1" smtClean="0"/>
              <a:t>	</a:t>
            </a:r>
            <a:r>
              <a:rPr lang="hr-HR" sz="2400" i="1" dirty="0" err="1" smtClean="0"/>
              <a:t>eng</a:t>
            </a:r>
            <a:r>
              <a:rPr lang="hr-HR" sz="2400" i="1" dirty="0"/>
              <a:t>. </a:t>
            </a:r>
            <a:r>
              <a:rPr lang="hr-HR" sz="2400" noProof="1"/>
              <a:t>h</a:t>
            </a:r>
            <a:r>
              <a:rPr lang="hr-HR" sz="2400" noProof="1" smtClean="0"/>
              <a:t>overcraft </a:t>
            </a:r>
            <a:r>
              <a:rPr lang="hr-HR" sz="2400" b="1" dirty="0" smtClean="0"/>
              <a:t>→ </a:t>
            </a:r>
            <a:r>
              <a:rPr lang="hr-HR" sz="2400" i="1" dirty="0" err="1" smtClean="0"/>
              <a:t>croat</a:t>
            </a:r>
            <a:r>
              <a:rPr lang="hr-HR" sz="2400" i="1" dirty="0" smtClean="0"/>
              <a:t>.</a:t>
            </a:r>
            <a:r>
              <a:rPr lang="hr-HR" sz="2400" b="1" dirty="0" smtClean="0"/>
              <a:t> </a:t>
            </a:r>
            <a:r>
              <a:rPr lang="hr-HR" sz="2400" dirty="0" err="1"/>
              <a:t>h</a:t>
            </a:r>
            <a:r>
              <a:rPr lang="hr-HR" sz="2400" dirty="0" err="1" smtClean="0"/>
              <a:t>overkraft</a:t>
            </a:r>
            <a:endParaRPr lang="hr-HR" sz="2400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dirty="0" smtClean="0"/>
              <a:t>	</a:t>
            </a:r>
            <a:r>
              <a:rPr lang="hr-HR" sz="2400" i="1" dirty="0" err="1" smtClean="0"/>
              <a:t>eng</a:t>
            </a:r>
            <a:r>
              <a:rPr lang="hr-HR" sz="2400" i="1" dirty="0" smtClean="0"/>
              <a:t>. </a:t>
            </a:r>
            <a:r>
              <a:rPr lang="hr-HR" sz="2400" dirty="0" err="1"/>
              <a:t>q</a:t>
            </a:r>
            <a:r>
              <a:rPr lang="hr-HR" sz="2400" dirty="0" err="1" smtClean="0"/>
              <a:t>uadcopter</a:t>
            </a:r>
            <a:r>
              <a:rPr lang="hr-HR" sz="2400" dirty="0" smtClean="0"/>
              <a:t> </a:t>
            </a:r>
            <a:r>
              <a:rPr lang="hr-HR" sz="2400" b="1" dirty="0" smtClean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 err="1"/>
              <a:t>k</a:t>
            </a:r>
            <a:r>
              <a:rPr lang="hr-HR" sz="2400" dirty="0" err="1" smtClean="0"/>
              <a:t>vadkopter</a:t>
            </a:r>
            <a:endParaRPr lang="hr-HR" sz="2400" dirty="0" smtClean="0"/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hr-HR" sz="2400" dirty="0" smtClean="0"/>
              <a:t>	</a:t>
            </a:r>
            <a:r>
              <a:rPr lang="hr-HR" sz="2400" i="1" dirty="0" err="1" smtClean="0"/>
              <a:t>eng</a:t>
            </a:r>
            <a:r>
              <a:rPr lang="hr-HR" sz="2400" i="1" dirty="0"/>
              <a:t>. </a:t>
            </a:r>
            <a:r>
              <a:rPr lang="hr-HR" sz="2400" dirty="0" err="1"/>
              <a:t>c</a:t>
            </a:r>
            <a:r>
              <a:rPr lang="hr-HR" sz="2400" dirty="0" err="1" smtClean="0"/>
              <a:t>luster</a:t>
            </a:r>
            <a:r>
              <a:rPr lang="hr-HR" sz="2400" dirty="0" smtClean="0"/>
              <a:t> </a:t>
            </a:r>
            <a:r>
              <a:rPr lang="hr-HR" sz="2400" dirty="0" err="1" smtClean="0"/>
              <a:t>bomb</a:t>
            </a:r>
            <a:r>
              <a:rPr lang="hr-HR" sz="2400" dirty="0" smtClean="0"/>
              <a:t> </a:t>
            </a:r>
            <a:r>
              <a:rPr lang="hr-HR" sz="2400" b="1" dirty="0" smtClean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 err="1"/>
              <a:t>k</a:t>
            </a:r>
            <a:r>
              <a:rPr lang="hr-HR" sz="2400" dirty="0" err="1" smtClean="0"/>
              <a:t>laster</a:t>
            </a:r>
            <a:r>
              <a:rPr lang="hr-HR" sz="2400" dirty="0" smtClean="0"/>
              <a:t> bomba</a:t>
            </a:r>
          </a:p>
        </p:txBody>
      </p:sp>
    </p:spTree>
    <p:extLst>
      <p:ext uri="{BB962C8B-B14F-4D97-AF65-F5344CB8AC3E}">
        <p14:creationId xmlns:p14="http://schemas.microsoft.com/office/powerpoint/2010/main" val="36513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503984-F390-4D7C-A244-C1CE28676439}"/>
              </a:ext>
            </a:extLst>
          </p:cNvPr>
          <p:cNvSpPr txBox="1"/>
          <p:nvPr/>
        </p:nvSpPr>
        <p:spPr>
          <a:xfrm>
            <a:off x="683568" y="75118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LATENT BORROWINGS (Calques)</a:t>
            </a:r>
            <a:endParaRPr lang="hr-HR" sz="26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365782-4A5E-4155-8F77-11E2BE7E2D49}"/>
              </a:ext>
            </a:extLst>
          </p:cNvPr>
          <p:cNvSpPr txBox="1"/>
          <p:nvPr/>
        </p:nvSpPr>
        <p:spPr>
          <a:xfrm>
            <a:off x="385417" y="1772816"/>
            <a:ext cx="806489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endParaRPr lang="hr-HR" sz="3200" dirty="0" smtClean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 smtClean="0"/>
              <a:t> </a:t>
            </a:r>
            <a:r>
              <a:rPr lang="hr-HR" sz="2400" dirty="0" err="1" smtClean="0"/>
              <a:t>illusion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creating</a:t>
            </a:r>
            <a:r>
              <a:rPr lang="hr-HR" sz="2400" dirty="0" smtClean="0"/>
              <a:t> a </a:t>
            </a:r>
            <a:r>
              <a:rPr lang="hr-HR" sz="2400" dirty="0" err="1" smtClean="0"/>
              <a:t>domestic</a:t>
            </a:r>
            <a:r>
              <a:rPr lang="hr-HR" sz="2400" dirty="0" smtClean="0"/>
              <a:t> </a:t>
            </a:r>
            <a:r>
              <a:rPr lang="hr-HR" sz="2400" dirty="0" err="1" smtClean="0"/>
              <a:t>word</a:t>
            </a:r>
            <a:r>
              <a:rPr lang="hr-HR" sz="2400" dirty="0" smtClean="0"/>
              <a:t> (</a:t>
            </a:r>
            <a:r>
              <a:rPr lang="hr-HR" sz="2400" dirty="0" err="1" smtClean="0"/>
              <a:t>domestic</a:t>
            </a:r>
            <a:r>
              <a:rPr lang="hr-HR" sz="2400" dirty="0" smtClean="0"/>
              <a:t> </a:t>
            </a:r>
            <a:r>
              <a:rPr lang="hr-HR" sz="2400" dirty="0" err="1" smtClean="0"/>
              <a:t>inventory</a:t>
            </a:r>
            <a:r>
              <a:rPr lang="hr-HR" sz="2400" dirty="0" smtClean="0"/>
              <a:t>, </a:t>
            </a:r>
            <a:r>
              <a:rPr lang="hr-HR" sz="2400" dirty="0" err="1" smtClean="0"/>
              <a:t>foreign</a:t>
            </a:r>
            <a:r>
              <a:rPr lang="hr-HR" sz="2400" dirty="0" smtClean="0"/>
              <a:t> </a:t>
            </a:r>
            <a:r>
              <a:rPr lang="hr-HR" sz="2400" dirty="0" err="1" smtClean="0"/>
              <a:t>content</a:t>
            </a:r>
            <a:r>
              <a:rPr lang="hr-HR" sz="2400" dirty="0" smtClean="0"/>
              <a:t>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smtClean="0"/>
              <a:t>all </a:t>
            </a:r>
            <a:r>
              <a:rPr lang="hr-HR" sz="2400" dirty="0" err="1" smtClean="0"/>
              <a:t>linguistic</a:t>
            </a:r>
            <a:r>
              <a:rPr lang="hr-HR" sz="2400" dirty="0" smtClean="0"/>
              <a:t> </a:t>
            </a:r>
            <a:r>
              <a:rPr lang="hr-HR" sz="2400" dirty="0" err="1" smtClean="0"/>
              <a:t>levels</a:t>
            </a:r>
            <a:r>
              <a:rPr lang="hr-HR" sz="2400" dirty="0" smtClean="0"/>
              <a:t>! </a:t>
            </a:r>
            <a:r>
              <a:rPr lang="hr-HR" sz="2400" dirty="0" err="1"/>
              <a:t>n</a:t>
            </a:r>
            <a:r>
              <a:rPr lang="hr-HR" sz="2400" dirty="0" err="1" smtClean="0"/>
              <a:t>ot</a:t>
            </a:r>
            <a:r>
              <a:rPr lang="hr-HR" sz="2400" dirty="0" smtClean="0"/>
              <a:t> </a:t>
            </a:r>
            <a:r>
              <a:rPr lang="hr-HR" sz="2400" dirty="0" err="1" smtClean="0"/>
              <a:t>only</a:t>
            </a:r>
            <a:r>
              <a:rPr lang="hr-HR" sz="2400" dirty="0" smtClean="0"/>
              <a:t> </a:t>
            </a:r>
            <a:r>
              <a:rPr lang="hr-HR" sz="2400" dirty="0" err="1" smtClean="0"/>
              <a:t>lexical</a:t>
            </a:r>
            <a:endParaRPr lang="hr-HR" sz="240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en-US" sz="2400" dirty="0"/>
              <a:t>a widespread problem </a:t>
            </a:r>
            <a:r>
              <a:rPr lang="en-US" sz="2400" dirty="0" err="1" smtClean="0"/>
              <a:t>originat</a:t>
            </a:r>
            <a:r>
              <a:rPr lang="hr-HR" sz="2400" dirty="0" smtClean="0"/>
              <a:t>ing</a:t>
            </a:r>
            <a:r>
              <a:rPr lang="en-US" sz="2400" dirty="0" smtClean="0"/>
              <a:t> </a:t>
            </a:r>
            <a:r>
              <a:rPr lang="en-US" sz="2400" dirty="0"/>
              <a:t>from verbatim and </a:t>
            </a:r>
            <a:r>
              <a:rPr lang="hr-HR" sz="2400" dirty="0" err="1" smtClean="0"/>
              <a:t>nonchalant</a:t>
            </a:r>
            <a:r>
              <a:rPr lang="hr-HR" sz="2400" dirty="0" smtClean="0"/>
              <a:t> </a:t>
            </a:r>
            <a:r>
              <a:rPr lang="en-US" sz="2400" dirty="0" smtClean="0"/>
              <a:t>translation</a:t>
            </a:r>
            <a:endParaRPr lang="hr-HR" sz="2400" dirty="0" smtClean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profound</a:t>
            </a:r>
            <a:r>
              <a:rPr lang="hr-HR" sz="2400" dirty="0" smtClean="0"/>
              <a:t> </a:t>
            </a:r>
            <a:r>
              <a:rPr lang="hr-HR" sz="2400" dirty="0" err="1" smtClean="0"/>
              <a:t>exposure</a:t>
            </a:r>
            <a:r>
              <a:rPr lang="hr-HR" sz="2400" dirty="0" smtClean="0"/>
              <a:t> to </a:t>
            </a:r>
            <a:r>
              <a:rPr lang="hr-HR" sz="2400" dirty="0" err="1" smtClean="0"/>
              <a:t>English</a:t>
            </a:r>
            <a:r>
              <a:rPr lang="hr-HR" sz="2400" dirty="0" smtClean="0"/>
              <a:t> </a:t>
            </a:r>
            <a:r>
              <a:rPr lang="hr-HR" sz="2400" dirty="0" err="1" smtClean="0"/>
              <a:t>models</a:t>
            </a:r>
            <a:r>
              <a:rPr lang="hr-HR" sz="2400" dirty="0"/>
              <a:t> </a:t>
            </a:r>
            <a:r>
              <a:rPr lang="hr-HR" sz="2400" dirty="0" err="1" smtClean="0"/>
              <a:t>combined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en-US" sz="2400" dirty="0" smtClean="0"/>
              <a:t>insufficient </a:t>
            </a:r>
            <a:r>
              <a:rPr lang="en-US" sz="2400" dirty="0"/>
              <a:t>knowledge of the recipient language </a:t>
            </a:r>
            <a:r>
              <a:rPr lang="en-US" sz="2400" dirty="0" smtClean="0"/>
              <a:t>nor</a:t>
            </a:r>
            <a:r>
              <a:rPr lang="hr-HR" sz="2400" dirty="0" smtClean="0"/>
              <a:t>m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mirroring</a:t>
            </a:r>
            <a:r>
              <a:rPr lang="hr-H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English language </a:t>
            </a:r>
            <a:r>
              <a:rPr lang="en-US" sz="2400" dirty="0" smtClean="0"/>
              <a:t>norm</a:t>
            </a:r>
            <a:r>
              <a:rPr lang="hr-HR" sz="2400" dirty="0" smtClean="0"/>
              <a:t> (</a:t>
            </a:r>
            <a:r>
              <a:rPr lang="en-US" sz="2400" dirty="0" smtClean="0"/>
              <a:t>fashionable</a:t>
            </a:r>
            <a:r>
              <a:rPr lang="hr-H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6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/>
              <a:t>eng</a:t>
            </a:r>
            <a:r>
              <a:rPr lang="hr-HR" sz="2400" i="1" dirty="0"/>
              <a:t>.</a:t>
            </a:r>
            <a:r>
              <a:rPr lang="hr-HR" sz="2400" dirty="0"/>
              <a:t> </a:t>
            </a:r>
            <a:r>
              <a:rPr lang="hr-HR" sz="2400" b="1" dirty="0" err="1"/>
              <a:t>a</a:t>
            </a:r>
            <a:r>
              <a:rPr lang="hr-HR" sz="2400" b="1" dirty="0" err="1" smtClean="0"/>
              <a:t>ir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cavalry</a:t>
            </a:r>
            <a:r>
              <a:rPr lang="hr-HR" sz="2400" dirty="0" smtClean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/>
              <a:t>z</a:t>
            </a:r>
            <a:r>
              <a:rPr lang="hr-HR" sz="2400" dirty="0" smtClean="0"/>
              <a:t>račna konjica</a:t>
            </a:r>
            <a:endParaRPr lang="hr-HR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 smtClean="0"/>
              <a:t>eng</a:t>
            </a:r>
            <a:r>
              <a:rPr lang="hr-HR" sz="2400" i="1" dirty="0"/>
              <a:t>.</a:t>
            </a:r>
            <a:r>
              <a:rPr lang="hr-HR" sz="2400" dirty="0"/>
              <a:t> </a:t>
            </a:r>
            <a:r>
              <a:rPr lang="hr-HR" sz="2400" b="1" dirty="0" err="1"/>
              <a:t>a</a:t>
            </a:r>
            <a:r>
              <a:rPr lang="hr-HR" sz="2400" b="1" dirty="0" err="1" smtClean="0"/>
              <a:t>venue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of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approach</a:t>
            </a:r>
            <a:r>
              <a:rPr lang="hr-HR" sz="2400" b="1" dirty="0" smtClean="0"/>
              <a:t> </a:t>
            </a:r>
            <a:r>
              <a:rPr lang="hr-HR" sz="2400" dirty="0" smtClean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/>
              <a:t>a</a:t>
            </a:r>
            <a:r>
              <a:rPr lang="hr-HR" sz="2400" dirty="0" smtClean="0"/>
              <a:t>venija prilaza</a:t>
            </a:r>
            <a:endParaRPr lang="hr-HR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 smtClean="0"/>
              <a:t>eng</a:t>
            </a:r>
            <a:r>
              <a:rPr lang="hr-HR" sz="2400" i="1" dirty="0"/>
              <a:t>. </a:t>
            </a:r>
            <a:r>
              <a:rPr lang="hr-HR" sz="2400" b="1" dirty="0" err="1"/>
              <a:t>b</a:t>
            </a:r>
            <a:r>
              <a:rPr lang="hr-HR" sz="2400" b="1" dirty="0" err="1" smtClean="0"/>
              <a:t>e</a:t>
            </a:r>
            <a:r>
              <a:rPr lang="hr-HR" sz="2400" b="1" dirty="0" smtClean="0"/>
              <a:t>-</a:t>
            </a:r>
            <a:r>
              <a:rPr lang="hr-HR" sz="2400" b="1" dirty="0" err="1" smtClean="0"/>
              <a:t>prepared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mission</a:t>
            </a:r>
            <a:r>
              <a:rPr lang="hr-HR" sz="2400" b="1" dirty="0" smtClean="0"/>
              <a:t> </a:t>
            </a:r>
            <a:r>
              <a:rPr lang="hr-HR" sz="2400" dirty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</a:t>
            </a:r>
            <a:r>
              <a:rPr lang="hr-HR" sz="2400" dirty="0"/>
              <a:t> b</a:t>
            </a:r>
            <a:r>
              <a:rPr lang="hr-HR" sz="2400" dirty="0" smtClean="0"/>
              <a:t>iti-spreman misija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/>
              <a:t>e</a:t>
            </a:r>
            <a:r>
              <a:rPr lang="hr-HR" sz="2400" i="1" dirty="0" err="1" smtClean="0"/>
              <a:t>ng</a:t>
            </a:r>
            <a:r>
              <a:rPr lang="hr-HR" sz="2400" i="1" dirty="0" smtClean="0"/>
              <a:t>. </a:t>
            </a:r>
            <a:r>
              <a:rPr lang="hr-HR" sz="2400" b="1" dirty="0" err="1"/>
              <a:t>c</a:t>
            </a:r>
            <a:r>
              <a:rPr lang="hr-HR" sz="2400" b="1" dirty="0" err="1" smtClean="0"/>
              <a:t>arpet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bombing</a:t>
            </a:r>
            <a:r>
              <a:rPr lang="hr-HR" sz="2400" b="1" dirty="0" smtClean="0"/>
              <a:t> </a:t>
            </a:r>
            <a:r>
              <a:rPr lang="hr-HR" sz="2400" dirty="0" smtClean="0"/>
              <a:t>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 smtClean="0"/>
              <a:t>tepih-bombardiranje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/>
              <a:t>e</a:t>
            </a:r>
            <a:r>
              <a:rPr lang="hr-HR" sz="2400" i="1" dirty="0" err="1" smtClean="0"/>
              <a:t>ng</a:t>
            </a:r>
            <a:r>
              <a:rPr lang="hr-HR" sz="2400" i="1" dirty="0" smtClean="0"/>
              <a:t>. </a:t>
            </a:r>
            <a:r>
              <a:rPr lang="hr-HR" sz="2400" b="1" dirty="0" err="1"/>
              <a:t>e</a:t>
            </a:r>
            <a:r>
              <a:rPr lang="hr-HR" sz="2400" b="1" dirty="0" err="1" smtClean="0"/>
              <a:t>nhanced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forward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presence</a:t>
            </a:r>
            <a:r>
              <a:rPr lang="hr-HR" sz="2400" dirty="0" smtClean="0"/>
              <a:t> →</a:t>
            </a:r>
            <a:r>
              <a:rPr lang="hr-HR" sz="2400" i="1" dirty="0"/>
              <a:t> </a:t>
            </a:r>
            <a:r>
              <a:rPr lang="hr-HR" sz="2400" i="1" dirty="0" err="1"/>
              <a:t>croat</a:t>
            </a:r>
            <a:r>
              <a:rPr lang="hr-HR" sz="2400" i="1" dirty="0"/>
              <a:t>.</a:t>
            </a:r>
            <a:r>
              <a:rPr lang="hr-HR" sz="2400" dirty="0" smtClean="0"/>
              <a:t> ojačana prednja prisutnost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/>
              <a:t>e</a:t>
            </a:r>
            <a:r>
              <a:rPr lang="hr-HR" sz="2400" i="1" dirty="0" err="1" smtClean="0"/>
              <a:t>ng</a:t>
            </a:r>
            <a:r>
              <a:rPr lang="hr-HR" sz="2400" i="1" dirty="0" smtClean="0"/>
              <a:t>. </a:t>
            </a:r>
            <a:r>
              <a:rPr lang="hr-HR" sz="2400" b="1" dirty="0" smtClean="0"/>
              <a:t>NATO-led </a:t>
            </a:r>
            <a:r>
              <a:rPr lang="hr-HR" sz="2400" b="1" dirty="0" err="1" smtClean="0"/>
              <a:t>operation</a:t>
            </a:r>
            <a:r>
              <a:rPr lang="hr-HR" sz="2400" dirty="0" smtClean="0"/>
              <a:t> → </a:t>
            </a:r>
            <a:r>
              <a:rPr lang="hr-HR" sz="2400" i="1" dirty="0" err="1"/>
              <a:t>croat</a:t>
            </a:r>
            <a:r>
              <a:rPr lang="hr-HR" sz="2400" i="1" dirty="0"/>
              <a:t>. </a:t>
            </a:r>
            <a:r>
              <a:rPr lang="hr-HR" sz="2400" dirty="0" smtClean="0"/>
              <a:t>NATO vođena operacija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/>
              <a:t>e</a:t>
            </a:r>
            <a:r>
              <a:rPr lang="hr-HR" sz="2400" i="1" dirty="0" err="1" smtClean="0"/>
              <a:t>ng</a:t>
            </a:r>
            <a:r>
              <a:rPr lang="hr-HR" sz="2400" i="1" dirty="0" smtClean="0"/>
              <a:t>. </a:t>
            </a:r>
            <a:r>
              <a:rPr lang="hr-HR" sz="2400" b="1" dirty="0" err="1"/>
              <a:t>c</a:t>
            </a:r>
            <a:r>
              <a:rPr lang="hr-HR" sz="2400" b="1" dirty="0" err="1" smtClean="0"/>
              <a:t>ritical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infratructure</a:t>
            </a:r>
            <a:r>
              <a:rPr lang="hr-HR" sz="2400" b="1" dirty="0" smtClean="0"/>
              <a:t> </a:t>
            </a:r>
            <a:r>
              <a:rPr lang="hr-HR" sz="2400" dirty="0" smtClean="0"/>
              <a:t>→</a:t>
            </a:r>
            <a:r>
              <a:rPr lang="hr-HR" sz="2400" i="1" dirty="0" err="1" smtClean="0"/>
              <a:t>croat</a:t>
            </a:r>
            <a:r>
              <a:rPr lang="hr-HR" sz="2400" dirty="0" smtClean="0"/>
              <a:t>. kritična infrastruktura</a:t>
            </a:r>
            <a:endParaRPr lang="hr-HR" sz="2400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 smtClean="0"/>
              <a:t>eng.</a:t>
            </a:r>
            <a:r>
              <a:rPr lang="hr-HR" sz="2400" b="1" dirty="0" err="1" smtClean="0"/>
              <a:t>vital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ground</a:t>
            </a:r>
            <a:r>
              <a:rPr lang="hr-HR" sz="2400" b="1" dirty="0" smtClean="0"/>
              <a:t> </a:t>
            </a:r>
            <a:r>
              <a:rPr lang="hr-HR" sz="2400" dirty="0" smtClean="0"/>
              <a:t>→ vitalno zemljište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i="1" dirty="0" err="1"/>
              <a:t>e</a:t>
            </a:r>
            <a:r>
              <a:rPr lang="hr-HR" sz="2400" i="1" dirty="0" err="1" smtClean="0"/>
              <a:t>ng</a:t>
            </a:r>
            <a:r>
              <a:rPr lang="hr-HR" sz="2400" i="1" dirty="0" smtClean="0"/>
              <a:t>. </a:t>
            </a:r>
            <a:r>
              <a:rPr lang="hr-HR" sz="2400" b="1" dirty="0" err="1"/>
              <a:t>m</a:t>
            </a:r>
            <a:r>
              <a:rPr lang="hr-HR" sz="2400" b="1" dirty="0" err="1" smtClean="0"/>
              <a:t>ilitary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operation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other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than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war</a:t>
            </a:r>
            <a:r>
              <a:rPr lang="hr-HR" sz="2400" b="1" dirty="0" smtClean="0"/>
              <a:t> </a:t>
            </a:r>
            <a:r>
              <a:rPr lang="hr-HR" sz="2400" dirty="0" smtClean="0"/>
              <a:t>→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sz="2400" dirty="0" smtClean="0"/>
              <a:t> </a:t>
            </a:r>
            <a:r>
              <a:rPr lang="hr-HR" sz="2400" dirty="0"/>
              <a:t>→ </a:t>
            </a:r>
            <a:r>
              <a:rPr lang="hr-HR" sz="2400" dirty="0" smtClean="0"/>
              <a:t>vojna operacija različita od rata?!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38457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64" y="476672"/>
            <a:ext cx="879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stealth </a:t>
            </a:r>
            <a:r>
              <a:rPr lang="en-US" b="1" dirty="0" smtClean="0"/>
              <a:t>fighter</a:t>
            </a:r>
            <a:r>
              <a:rPr lang="hr-HR" b="1" dirty="0" smtClean="0"/>
              <a:t> </a:t>
            </a:r>
            <a:r>
              <a:rPr lang="hr-HR" dirty="0" smtClean="0"/>
              <a:t>	→ </a:t>
            </a:r>
            <a:r>
              <a:rPr lang="hr-HR" strike="sngStrike" dirty="0" err="1" smtClean="0"/>
              <a:t>stealth</a:t>
            </a:r>
            <a:r>
              <a:rPr lang="hr-HR" strike="sngStrike" dirty="0" smtClean="0"/>
              <a:t> lovački zrakoplov</a:t>
            </a:r>
            <a:endParaRPr lang="en-US" strike="sngStrike" dirty="0"/>
          </a:p>
          <a:p>
            <a:r>
              <a:rPr lang="hr-HR" dirty="0" smtClean="0"/>
              <a:t>		→ </a:t>
            </a:r>
            <a:r>
              <a:rPr lang="en-US" dirty="0" err="1" smtClean="0"/>
              <a:t>lovački</a:t>
            </a:r>
            <a:r>
              <a:rPr lang="en-US" dirty="0" smtClean="0"/>
              <a:t> </a:t>
            </a:r>
            <a:r>
              <a:rPr lang="en-US" dirty="0" err="1"/>
              <a:t>zrakoplov</a:t>
            </a:r>
            <a:r>
              <a:rPr lang="en-US" dirty="0"/>
              <a:t> </a:t>
            </a:r>
            <a:r>
              <a:rPr lang="en-US" dirty="0" err="1"/>
              <a:t>niske</a:t>
            </a:r>
            <a:r>
              <a:rPr lang="en-US" dirty="0"/>
              <a:t> </a:t>
            </a:r>
            <a:r>
              <a:rPr lang="en-US" dirty="0" err="1" smtClean="0"/>
              <a:t>zamjetljivosti</a:t>
            </a:r>
            <a:r>
              <a:rPr lang="hr-HR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>
                <a:sym typeface="Wingdings"/>
              </a:rPr>
              <a:t> </a:t>
            </a:r>
            <a:r>
              <a:rPr lang="hr-HR" dirty="0" smtClean="0">
                <a:sym typeface="Wingdings"/>
              </a:rPr>
              <a:t>(‘</a:t>
            </a:r>
            <a:r>
              <a:rPr lang="hr-HR" dirty="0" err="1" smtClean="0">
                <a:sym typeface="Wingdings"/>
              </a:rPr>
              <a:t>low</a:t>
            </a:r>
            <a:r>
              <a:rPr lang="hr-HR" dirty="0" smtClean="0">
                <a:sym typeface="Wingdings"/>
              </a:rPr>
              <a:t>-</a:t>
            </a:r>
            <a:r>
              <a:rPr lang="hr-HR" dirty="0" err="1" smtClean="0">
                <a:sym typeface="Wingdings"/>
              </a:rPr>
              <a:t>visibilty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fighter</a:t>
            </a:r>
            <a:r>
              <a:rPr lang="hr-HR" dirty="0" smtClean="0">
                <a:sym typeface="Wingdings"/>
              </a:rPr>
              <a:t>’)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312" y="1412776"/>
            <a:ext cx="78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b</a:t>
            </a:r>
            <a:r>
              <a:rPr lang="hr-HR" b="1" dirty="0" err="1" smtClean="0"/>
              <a:t>odyguard</a:t>
            </a:r>
            <a:r>
              <a:rPr lang="hr-HR" b="1" dirty="0" smtClean="0"/>
              <a:t> </a:t>
            </a:r>
            <a:r>
              <a:rPr lang="hr-HR" b="1" dirty="0" err="1" smtClean="0"/>
              <a:t>satellite</a:t>
            </a:r>
            <a:r>
              <a:rPr lang="hr-HR" b="1" dirty="0" smtClean="0"/>
              <a:t> </a:t>
            </a:r>
            <a:r>
              <a:rPr lang="hr-HR" dirty="0" smtClean="0"/>
              <a:t>→ </a:t>
            </a:r>
            <a:r>
              <a:rPr lang="hr-HR" strike="sngStrike" dirty="0" smtClean="0"/>
              <a:t>satelit-tjelohranitelj </a:t>
            </a:r>
          </a:p>
          <a:p>
            <a:r>
              <a:rPr lang="hr-HR" dirty="0" smtClean="0"/>
              <a:t>		</a:t>
            </a:r>
            <a:r>
              <a:rPr lang="hr-HR" dirty="0"/>
              <a:t> </a:t>
            </a:r>
            <a:r>
              <a:rPr lang="hr-HR" dirty="0" smtClean="0"/>
              <a:t>    → zaštitni satelit 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>
                <a:sym typeface="Wingdings"/>
              </a:rPr>
              <a:t> </a:t>
            </a:r>
            <a:r>
              <a:rPr lang="hr-HR" dirty="0" smtClean="0">
                <a:sym typeface="Wingdings"/>
              </a:rPr>
              <a:t>(‘</a:t>
            </a:r>
            <a:r>
              <a:rPr lang="hr-HR" dirty="0" smtClean="0">
                <a:sym typeface="Wingdings"/>
              </a:rPr>
              <a:t>protective </a:t>
            </a:r>
            <a:r>
              <a:rPr lang="hr-HR" dirty="0" smtClean="0">
                <a:sym typeface="Wingdings"/>
              </a:rPr>
              <a:t>satellite’)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5889" y="2420888"/>
            <a:ext cx="7871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space </a:t>
            </a:r>
            <a:r>
              <a:rPr lang="en-US" b="1" dirty="0" smtClean="0"/>
              <a:t>mine</a:t>
            </a:r>
            <a:r>
              <a:rPr lang="hr-HR" b="1" dirty="0" smtClean="0"/>
              <a:t> 	     </a:t>
            </a:r>
            <a:r>
              <a:rPr lang="hr-HR" dirty="0" smtClean="0"/>
              <a:t>→ svemirska mina </a:t>
            </a:r>
            <a:r>
              <a:rPr lang="hr-HR" dirty="0" smtClean="0">
                <a:sym typeface="Wingdings"/>
              </a:rPr>
              <a:t>?</a:t>
            </a:r>
          </a:p>
          <a:p>
            <a:r>
              <a:rPr lang="hr-HR" dirty="0">
                <a:sym typeface="Wingdings"/>
              </a:rPr>
              <a:t>	</a:t>
            </a:r>
            <a:r>
              <a:rPr lang="hr-HR" dirty="0" smtClean="0">
                <a:sym typeface="Wingdings"/>
              </a:rPr>
              <a:t>                     </a:t>
            </a:r>
            <a:r>
              <a:rPr lang="hr-HR" dirty="0" smtClean="0"/>
              <a:t>→ </a:t>
            </a:r>
            <a:r>
              <a:rPr lang="hr-HR" dirty="0" err="1" smtClean="0"/>
              <a:t>protusatelitska</a:t>
            </a:r>
            <a:r>
              <a:rPr lang="hr-HR" dirty="0" smtClean="0"/>
              <a:t> mina 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hr-HR" dirty="0" err="1" smtClean="0">
                <a:sym typeface="Wingdings"/>
              </a:rPr>
              <a:t>anti</a:t>
            </a:r>
            <a:r>
              <a:rPr lang="hr-HR" dirty="0" smtClean="0">
                <a:sym typeface="Wingdings"/>
              </a:rPr>
              <a:t>-</a:t>
            </a:r>
            <a:r>
              <a:rPr lang="hr-HR" dirty="0" err="1" smtClean="0">
                <a:sym typeface="Wingdings"/>
              </a:rPr>
              <a:t>satellite</a:t>
            </a:r>
            <a:r>
              <a:rPr lang="hr-HR" dirty="0" smtClean="0">
                <a:sym typeface="Wingdings"/>
              </a:rPr>
              <a:t> mine’)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3117" y="4437112"/>
            <a:ext cx="8172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/>
              <a:t>a</a:t>
            </a:r>
            <a:r>
              <a:rPr lang="hr-HR" b="1" dirty="0" err="1" smtClean="0"/>
              <a:t>ir</a:t>
            </a:r>
            <a:r>
              <a:rPr lang="hr-HR" b="1" dirty="0" smtClean="0"/>
              <a:t> </a:t>
            </a:r>
            <a:r>
              <a:rPr lang="hr-HR" b="1" dirty="0" err="1" smtClean="0"/>
              <a:t>cavalry</a:t>
            </a:r>
            <a:r>
              <a:rPr lang="hr-HR" b="1" dirty="0" smtClean="0"/>
              <a:t> </a:t>
            </a:r>
            <a:r>
              <a:rPr lang="hr-HR" dirty="0" smtClean="0"/>
              <a:t>	</a:t>
            </a:r>
            <a:r>
              <a:rPr lang="hr-HR" dirty="0"/>
              <a:t> </a:t>
            </a:r>
            <a:r>
              <a:rPr lang="hr-HR" dirty="0" smtClean="0"/>
              <a:t>     → </a:t>
            </a:r>
            <a:r>
              <a:rPr lang="hr-HR" strike="sngStrike" dirty="0" smtClean="0"/>
              <a:t>zračna konjica  </a:t>
            </a:r>
          </a:p>
          <a:p>
            <a:r>
              <a:rPr lang="hr-HR" dirty="0" smtClean="0"/>
              <a:t>		      → </a:t>
            </a:r>
            <a:r>
              <a:rPr lang="hr-HR" dirty="0"/>
              <a:t>jurišne helikopterske snage 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‘</a:t>
            </a:r>
            <a:r>
              <a:rPr lang="hr-HR" dirty="0" err="1" smtClean="0">
                <a:sym typeface="Wingdings"/>
              </a:rPr>
              <a:t>attack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helicopter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forces</a:t>
            </a:r>
            <a:r>
              <a:rPr lang="hr-HR" dirty="0" smtClean="0">
                <a:sym typeface="Wingdings"/>
              </a:rPr>
              <a:t>’</a:t>
            </a:r>
            <a:endParaRPr lang="hr-HR" dirty="0"/>
          </a:p>
          <a:p>
            <a:endParaRPr lang="en-US" strike="sngStrike" dirty="0"/>
          </a:p>
        </p:txBody>
      </p:sp>
      <p:sp>
        <p:nvSpPr>
          <p:cNvPr id="14" name="Rectangle 13"/>
          <p:cNvSpPr/>
          <p:nvPr/>
        </p:nvSpPr>
        <p:spPr>
          <a:xfrm>
            <a:off x="314028" y="3429000"/>
            <a:ext cx="8686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>
                <a:sym typeface="Wingdings"/>
              </a:rPr>
              <a:t>s</a:t>
            </a:r>
            <a:r>
              <a:rPr lang="hr-HR" b="1" dirty="0" err="1" smtClean="0">
                <a:sym typeface="Wingdings"/>
              </a:rPr>
              <a:t>pace</a:t>
            </a:r>
            <a:r>
              <a:rPr lang="hr-HR" b="1" dirty="0" smtClean="0">
                <a:sym typeface="Wingdings"/>
              </a:rPr>
              <a:t>-</a:t>
            </a:r>
            <a:r>
              <a:rPr lang="hr-HR" b="1" dirty="0" err="1" smtClean="0">
                <a:sym typeface="Wingdings"/>
              </a:rPr>
              <a:t>based</a:t>
            </a:r>
            <a:r>
              <a:rPr lang="hr-HR" b="1" dirty="0" smtClean="0">
                <a:sym typeface="Wingdings"/>
              </a:rPr>
              <a:t> laser</a:t>
            </a:r>
            <a:r>
              <a:rPr lang="hr-HR" dirty="0" smtClean="0">
                <a:sym typeface="Wingdings"/>
              </a:rPr>
              <a:t>	 </a:t>
            </a:r>
            <a:r>
              <a:rPr lang="hr-HR" dirty="0">
                <a:sym typeface="Wingdings"/>
              </a:rPr>
              <a:t> </a:t>
            </a:r>
            <a:r>
              <a:rPr lang="hr-HR" dirty="0" smtClean="0">
                <a:sym typeface="Wingdings"/>
              </a:rPr>
              <a:t>   </a:t>
            </a:r>
            <a:r>
              <a:rPr lang="hr-HR" dirty="0" smtClean="0"/>
              <a:t>→ svemirski laser</a:t>
            </a:r>
            <a:r>
              <a:rPr lang="hr-HR" dirty="0" smtClean="0">
                <a:sym typeface="Wingdings"/>
              </a:rPr>
              <a:t>? (‘</a:t>
            </a:r>
            <a:r>
              <a:rPr lang="hr-HR" dirty="0" err="1" smtClean="0">
                <a:sym typeface="Wingdings"/>
              </a:rPr>
              <a:t>space</a:t>
            </a:r>
            <a:r>
              <a:rPr lang="hr-HR" dirty="0" smtClean="0">
                <a:sym typeface="Wingdings"/>
              </a:rPr>
              <a:t> laser’)</a:t>
            </a:r>
            <a:endParaRPr lang="hr-HR" dirty="0">
              <a:sym typeface="Wingdings"/>
            </a:endParaRPr>
          </a:p>
          <a:p>
            <a:r>
              <a:rPr lang="hr-HR" dirty="0" smtClean="0"/>
              <a:t>		</a:t>
            </a:r>
            <a:r>
              <a:rPr lang="hr-HR" dirty="0"/>
              <a:t> </a:t>
            </a:r>
            <a:r>
              <a:rPr lang="hr-HR" dirty="0" smtClean="0"/>
              <a:t>    → orbitalni laser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hr-HR" dirty="0" err="1" smtClean="0">
                <a:sym typeface="Wingdings"/>
              </a:rPr>
              <a:t>orbital</a:t>
            </a:r>
            <a:r>
              <a:rPr lang="hr-HR" dirty="0" smtClean="0">
                <a:sym typeface="Wingdings"/>
              </a:rPr>
              <a:t> laser’)</a:t>
            </a:r>
            <a:endParaRPr lang="hr-HR" dirty="0">
              <a:sym typeface="Wingdings"/>
            </a:endParaRPr>
          </a:p>
          <a:p>
            <a:endParaRPr lang="en-US" strike="sngStrike" dirty="0"/>
          </a:p>
        </p:txBody>
      </p:sp>
      <p:sp>
        <p:nvSpPr>
          <p:cNvPr id="11" name="TextBox 10"/>
          <p:cNvSpPr txBox="1"/>
          <p:nvPr/>
        </p:nvSpPr>
        <p:spPr>
          <a:xfrm>
            <a:off x="317673" y="5360442"/>
            <a:ext cx="877836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hr-HR" b="1" dirty="0" err="1"/>
              <a:t>e</a:t>
            </a:r>
            <a:r>
              <a:rPr lang="hr-HR" b="1" dirty="0" err="1" smtClean="0"/>
              <a:t>nhanced</a:t>
            </a:r>
            <a:r>
              <a:rPr lang="hr-HR" b="1" dirty="0" smtClean="0"/>
              <a:t> </a:t>
            </a:r>
            <a:r>
              <a:rPr lang="hr-HR" b="1" dirty="0" err="1" smtClean="0"/>
              <a:t>forward</a:t>
            </a:r>
            <a:r>
              <a:rPr lang="hr-HR" b="1" dirty="0" smtClean="0"/>
              <a:t> </a:t>
            </a:r>
            <a:r>
              <a:rPr lang="hr-HR" b="1" dirty="0" err="1" smtClean="0"/>
              <a:t>presence</a:t>
            </a:r>
            <a:r>
              <a:rPr lang="hr-HR" b="1" dirty="0" smtClean="0"/>
              <a:t> </a:t>
            </a:r>
            <a:r>
              <a:rPr lang="hr-HR" dirty="0" smtClean="0"/>
              <a:t>→ </a:t>
            </a:r>
            <a:r>
              <a:rPr lang="hr-HR" strike="sngStrike" dirty="0"/>
              <a:t>ojačana prednja prisutnost</a:t>
            </a:r>
          </a:p>
          <a:p>
            <a:r>
              <a:rPr lang="hr-HR" dirty="0" smtClean="0"/>
              <a:t>		      	   → o</a:t>
            </a:r>
            <a:r>
              <a:rPr lang="hr-HR" dirty="0" smtClean="0">
                <a:sym typeface="Wingdings"/>
              </a:rPr>
              <a:t>jačana rubna prisutnost (‘</a:t>
            </a:r>
            <a:r>
              <a:rPr lang="hr-HR" dirty="0" err="1" smtClean="0">
                <a:sym typeface="Wingdings"/>
              </a:rPr>
              <a:t>enhanced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edge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presence</a:t>
            </a:r>
            <a:r>
              <a:rPr lang="hr-HR" dirty="0" smtClean="0">
                <a:sym typeface="Wingdings"/>
              </a:rPr>
              <a:t>’)</a:t>
            </a:r>
            <a:endParaRPr lang="hr-HR" dirty="0"/>
          </a:p>
          <a:p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6008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56992"/>
            <a:ext cx="879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m</a:t>
            </a:r>
            <a:r>
              <a:rPr lang="hr-HR" b="1" dirty="0" err="1" smtClean="0"/>
              <a:t>ission</a:t>
            </a:r>
            <a:r>
              <a:rPr lang="hr-HR" b="1" dirty="0" smtClean="0"/>
              <a:t> </a:t>
            </a:r>
            <a:r>
              <a:rPr lang="hr-HR" b="1" dirty="0" err="1" smtClean="0"/>
              <a:t>creep</a:t>
            </a:r>
            <a:r>
              <a:rPr lang="hr-HR" dirty="0" smtClean="0"/>
              <a:t>	→ </a:t>
            </a:r>
            <a:r>
              <a:rPr lang="hr-HR" strike="sngStrike" dirty="0" smtClean="0"/>
              <a:t>puzanje misije</a:t>
            </a:r>
            <a:endParaRPr lang="en-US" strike="sngStrike" dirty="0"/>
          </a:p>
          <a:p>
            <a:r>
              <a:rPr lang="hr-HR" dirty="0" smtClean="0"/>
              <a:t>		→ prekoračenje misije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hr-HR" dirty="0" err="1" smtClean="0">
                <a:sym typeface="Wingdings"/>
              </a:rPr>
              <a:t>exceeding</a:t>
            </a:r>
            <a:r>
              <a:rPr lang="hr-HR" dirty="0" smtClean="0">
                <a:sym typeface="Wingdings"/>
              </a:rPr>
              <a:t>/</a:t>
            </a:r>
            <a:r>
              <a:rPr lang="hr-HR" dirty="0" err="1" smtClean="0">
                <a:sym typeface="Wingdings"/>
              </a:rPr>
              <a:t>overstepping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of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mission</a:t>
            </a:r>
            <a:r>
              <a:rPr lang="hr-HR" dirty="0" smtClean="0">
                <a:sym typeface="Wingdings"/>
              </a:rPr>
              <a:t>’)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64" y="1412776"/>
            <a:ext cx="879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p</a:t>
            </a:r>
            <a:r>
              <a:rPr lang="hr-HR" b="1" dirty="0" err="1" smtClean="0"/>
              <a:t>roxy</a:t>
            </a:r>
            <a:r>
              <a:rPr lang="hr-HR" b="1" dirty="0" smtClean="0"/>
              <a:t> </a:t>
            </a:r>
            <a:r>
              <a:rPr lang="hr-HR" b="1" dirty="0" err="1" smtClean="0"/>
              <a:t>war</a:t>
            </a:r>
            <a:r>
              <a:rPr lang="hr-HR" dirty="0" smtClean="0"/>
              <a:t>	→ </a:t>
            </a:r>
            <a:r>
              <a:rPr lang="hr-HR" strike="sngStrike" dirty="0" err="1" smtClean="0"/>
              <a:t>proxy</a:t>
            </a:r>
            <a:r>
              <a:rPr lang="hr-HR" strike="sngStrike" dirty="0" smtClean="0"/>
              <a:t> rat</a:t>
            </a:r>
            <a:endParaRPr lang="en-US" strike="sngStrike" dirty="0"/>
          </a:p>
          <a:p>
            <a:r>
              <a:rPr lang="hr-HR" dirty="0" smtClean="0"/>
              <a:t>		→ posrednički rat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hr-HR" dirty="0" err="1" smtClean="0">
                <a:sym typeface="Wingdings"/>
              </a:rPr>
              <a:t>war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by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proxy</a:t>
            </a:r>
            <a:r>
              <a:rPr lang="hr-HR" dirty="0" smtClean="0">
                <a:sym typeface="Wingdings"/>
              </a:rPr>
              <a:t>’)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998" y="2348880"/>
            <a:ext cx="8793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k</a:t>
            </a:r>
            <a:r>
              <a:rPr lang="hr-HR" b="1" dirty="0" smtClean="0"/>
              <a:t>amikaze </a:t>
            </a:r>
            <a:r>
              <a:rPr lang="hr-HR" b="1" dirty="0" err="1" smtClean="0"/>
              <a:t>drone</a:t>
            </a:r>
            <a:r>
              <a:rPr lang="hr-HR" dirty="0" smtClean="0"/>
              <a:t>	→ </a:t>
            </a:r>
            <a:r>
              <a:rPr lang="hr-HR" strike="sngStrike" dirty="0" err="1" smtClean="0"/>
              <a:t>dron</a:t>
            </a:r>
            <a:r>
              <a:rPr lang="hr-HR" strike="sngStrike" dirty="0" smtClean="0"/>
              <a:t> kamikaza</a:t>
            </a:r>
            <a:endParaRPr lang="en-US" strike="sngStrike" dirty="0"/>
          </a:p>
          <a:p>
            <a:r>
              <a:rPr lang="hr-HR" dirty="0" smtClean="0"/>
              <a:t>		→ </a:t>
            </a:r>
            <a:r>
              <a:rPr lang="hr-HR" dirty="0" err="1" smtClean="0"/>
              <a:t>samouništavajuća</a:t>
            </a:r>
            <a:r>
              <a:rPr lang="hr-HR" dirty="0"/>
              <a:t> </a:t>
            </a:r>
            <a:r>
              <a:rPr lang="hr-HR" dirty="0" smtClean="0"/>
              <a:t>bespilotna letjelica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hr-HR" dirty="0" err="1" smtClean="0">
                <a:sym typeface="Wingdings"/>
              </a:rPr>
              <a:t>self</a:t>
            </a:r>
            <a:r>
              <a:rPr lang="hr-HR" dirty="0" smtClean="0">
                <a:sym typeface="Wingdings"/>
              </a:rPr>
              <a:t>-</a:t>
            </a:r>
            <a:r>
              <a:rPr lang="hr-HR" dirty="0" err="1" smtClean="0">
                <a:sym typeface="Wingdings"/>
              </a:rPr>
              <a:t>destroying</a:t>
            </a:r>
            <a:r>
              <a:rPr lang="hr-HR" dirty="0" smtClean="0">
                <a:sym typeface="Wingdings"/>
              </a:rPr>
              <a:t> 							        </a:t>
            </a:r>
            <a:r>
              <a:rPr lang="hr-HR" dirty="0" err="1" smtClean="0">
                <a:sym typeface="Wingdings"/>
              </a:rPr>
              <a:t>unmanned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aerial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vehicle</a:t>
            </a:r>
            <a:r>
              <a:rPr lang="hr-HR" dirty="0" smtClean="0">
                <a:sym typeface="Wingdings"/>
              </a:rPr>
              <a:t>’)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137" y="4293096"/>
            <a:ext cx="879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l</a:t>
            </a:r>
            <a:r>
              <a:rPr lang="hr-HR" b="1" dirty="0" err="1" smtClean="0"/>
              <a:t>oitering</a:t>
            </a:r>
            <a:r>
              <a:rPr lang="hr-HR" b="1" dirty="0" smtClean="0"/>
              <a:t> </a:t>
            </a:r>
            <a:r>
              <a:rPr lang="hr-HR" b="1" dirty="0" err="1" smtClean="0"/>
              <a:t>muntion</a:t>
            </a:r>
            <a:r>
              <a:rPr lang="hr-HR" dirty="0"/>
              <a:t> </a:t>
            </a:r>
            <a:r>
              <a:rPr lang="hr-HR" dirty="0" smtClean="0"/>
              <a:t>→ </a:t>
            </a:r>
            <a:r>
              <a:rPr lang="hr-HR" strike="sngStrike" dirty="0" smtClean="0"/>
              <a:t>lutajuće streljivo</a:t>
            </a:r>
            <a:endParaRPr lang="en-US" strike="sngStrike" dirty="0"/>
          </a:p>
          <a:p>
            <a:r>
              <a:rPr lang="hr-HR" dirty="0" smtClean="0"/>
              <a:t>		  → </a:t>
            </a:r>
            <a:r>
              <a:rPr lang="hr-HR" dirty="0" smtClean="0"/>
              <a:t>vrebačko streljivo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hr-HR" dirty="0" err="1" smtClean="0">
                <a:sym typeface="Wingdings"/>
              </a:rPr>
              <a:t>munition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lying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in</a:t>
            </a:r>
            <a:r>
              <a:rPr lang="hr-HR" dirty="0" smtClean="0">
                <a:sym typeface="Wingdings"/>
              </a:rPr>
              <a:t> </a:t>
            </a:r>
            <a:r>
              <a:rPr lang="hr-HR" dirty="0" err="1" smtClean="0">
                <a:sym typeface="Wingdings"/>
              </a:rPr>
              <a:t>wait</a:t>
            </a:r>
            <a:r>
              <a:rPr lang="hr-HR" dirty="0" smtClean="0">
                <a:sym typeface="Wingdings"/>
              </a:rPr>
              <a:t>’)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64" y="548680"/>
            <a:ext cx="879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d</a:t>
            </a:r>
            <a:r>
              <a:rPr lang="hr-HR" b="1" dirty="0" smtClean="0"/>
              <a:t>ead time</a:t>
            </a:r>
            <a:r>
              <a:rPr lang="hr-HR" dirty="0" smtClean="0"/>
              <a:t>	→ </a:t>
            </a:r>
            <a:r>
              <a:rPr lang="hr-HR" strike="sngStrike" dirty="0" smtClean="0"/>
              <a:t>mrtvo vrijeme</a:t>
            </a:r>
            <a:endParaRPr lang="en-US" strike="sngStrike" dirty="0"/>
          </a:p>
          <a:p>
            <a:r>
              <a:rPr lang="hr-HR" dirty="0" smtClean="0"/>
              <a:t>		→ </a:t>
            </a:r>
            <a:r>
              <a:rPr lang="hr-HR" dirty="0" smtClean="0"/>
              <a:t>vrijeme reakcije 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>
                <a:sym typeface="Wingdings"/>
              </a:rPr>
              <a:t> </a:t>
            </a:r>
            <a:r>
              <a:rPr lang="hr-HR" dirty="0" smtClean="0">
                <a:sym typeface="Wingdings"/>
              </a:rPr>
              <a:t>(‘reaction time’)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64" y="5069412"/>
            <a:ext cx="879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n</a:t>
            </a:r>
            <a:r>
              <a:rPr lang="hr-HR" b="1" dirty="0" smtClean="0"/>
              <a:t>eed-to-know principle</a:t>
            </a:r>
            <a:r>
              <a:rPr lang="hr-HR" dirty="0" smtClean="0"/>
              <a:t> </a:t>
            </a:r>
            <a:r>
              <a:rPr lang="hr-HR" dirty="0" smtClean="0"/>
              <a:t>→ </a:t>
            </a:r>
            <a:r>
              <a:rPr lang="hr-HR" strike="sngStrike" dirty="0" smtClean="0"/>
              <a:t>„moram-znati” načelo</a:t>
            </a:r>
            <a:endParaRPr lang="en-US" strike="sngStrike" dirty="0"/>
          </a:p>
          <a:p>
            <a:r>
              <a:rPr lang="hr-HR" dirty="0" smtClean="0"/>
              <a:t>		  → </a:t>
            </a:r>
            <a:r>
              <a:rPr lang="hr-HR" dirty="0" smtClean="0"/>
              <a:t>načelo nužnosti pristupa</a:t>
            </a:r>
            <a:r>
              <a:rPr lang="en-US" dirty="0" smtClean="0">
                <a:sym typeface="Wingdings"/>
              </a:rPr>
              <a:t></a:t>
            </a:r>
            <a:r>
              <a:rPr lang="hr-HR" dirty="0" smtClean="0">
                <a:sym typeface="Wingdings"/>
              </a:rPr>
              <a:t> (‘</a:t>
            </a:r>
            <a:r>
              <a:rPr lang="en-US" dirty="0">
                <a:sym typeface="Wingdings"/>
              </a:rPr>
              <a:t>principle of </a:t>
            </a:r>
            <a:r>
              <a:rPr lang="hr-HR" dirty="0" smtClean="0">
                <a:sym typeface="Wingdings"/>
              </a:rPr>
              <a:t>need 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access</a:t>
            </a:r>
            <a:r>
              <a:rPr lang="hr-HR" dirty="0" smtClean="0">
                <a:sym typeface="Wingdings"/>
              </a:rPr>
              <a:t>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56490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rimary term-formation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7935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provost </a:t>
            </a:r>
            <a:r>
              <a:rPr lang="en-US" sz="2400" b="1" dirty="0" smtClean="0"/>
              <a:t>marshal</a:t>
            </a:r>
            <a:endParaRPr lang="hr-HR" sz="2400" b="1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senior military police officer on the staff – </a:t>
            </a:r>
            <a:r>
              <a:rPr lang="en-US" sz="2400" dirty="0" smtClean="0"/>
              <a:t>designated </a:t>
            </a:r>
            <a:r>
              <a:rPr lang="en-US" sz="2400" dirty="0"/>
              <a:t>as the provost marshal – is responsible for </a:t>
            </a:r>
            <a:r>
              <a:rPr lang="en-US" sz="2400" dirty="0" smtClean="0"/>
              <a:t>assisting </a:t>
            </a:r>
            <a:r>
              <a:rPr lang="en-US" sz="2400" dirty="0"/>
              <a:t>the commander in exercising control over military police forces in the area of operations. Provost marshal is not a rank but a designated duty.</a:t>
            </a:r>
            <a:endParaRPr lang="hr-HR" sz="2400" dirty="0"/>
          </a:p>
        </p:txBody>
      </p:sp>
      <p:sp>
        <p:nvSpPr>
          <p:cNvPr id="3" name="Rectangle 2"/>
          <p:cNvSpPr/>
          <p:nvPr/>
        </p:nvSpPr>
        <p:spPr>
          <a:xfrm>
            <a:off x="611560" y="282883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one periphrasis </a:t>
            </a:r>
            <a:r>
              <a:rPr lang="hr-HR" sz="2400" i="1" dirty="0"/>
              <a:t>glavni policijski savjetnik zapovjednika snaga pojedine razine</a:t>
            </a:r>
            <a:r>
              <a:rPr lang="hr-HR" sz="2400" dirty="0"/>
              <a:t> </a:t>
            </a:r>
            <a:r>
              <a:rPr lang="hr-HR" sz="2400" dirty="0" smtClean="0"/>
              <a:t>(lit. ‘the </a:t>
            </a:r>
            <a:r>
              <a:rPr lang="hr-HR" sz="2400" dirty="0"/>
              <a:t>chief police advisor to the </a:t>
            </a:r>
            <a:r>
              <a:rPr lang="hr-HR" sz="2400" dirty="0" smtClean="0"/>
              <a:t>commander </a:t>
            </a:r>
            <a:r>
              <a:rPr lang="hr-HR" sz="2400" dirty="0"/>
              <a:t>of the forces of a particular </a:t>
            </a:r>
            <a:r>
              <a:rPr lang="hr-HR" sz="2400" dirty="0" smtClean="0"/>
              <a:t>level’)</a:t>
            </a:r>
          </a:p>
          <a:p>
            <a:r>
              <a:rPr lang="hr-HR" sz="2400" dirty="0"/>
              <a:t>Since assistance and advising in military police affairs is provost marshal’s main purview, the </a:t>
            </a:r>
            <a:r>
              <a:rPr lang="hr-HR" sz="2400" dirty="0" smtClean="0"/>
              <a:t>following </a:t>
            </a:r>
            <a:r>
              <a:rPr lang="hr-HR" sz="2400" dirty="0"/>
              <a:t>Croatian equivalents could be recommended: </a:t>
            </a:r>
            <a:r>
              <a:rPr lang="hr-HR" sz="2400" i="1" dirty="0"/>
              <a:t>glavni vojnopolicijski </a:t>
            </a:r>
            <a:r>
              <a:rPr lang="hr-HR" sz="2400" i="1" dirty="0" smtClean="0"/>
              <a:t>savjetnik</a:t>
            </a:r>
            <a:r>
              <a:rPr lang="hr-HR" sz="2400" dirty="0" smtClean="0"/>
              <a:t> (‘chief military police advisor), </a:t>
            </a:r>
            <a:r>
              <a:rPr lang="hr-HR" sz="2400" i="1" dirty="0"/>
              <a:t>stožerni časnik za vojnu </a:t>
            </a:r>
            <a:r>
              <a:rPr lang="hr-HR" sz="2400" i="1" dirty="0" smtClean="0"/>
              <a:t>policiju</a:t>
            </a:r>
            <a:r>
              <a:rPr lang="hr-HR" sz="2400" dirty="0" smtClean="0"/>
              <a:t> (‘military police staff officer)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923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784" y="908720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carrier-based aircraft </a:t>
            </a:r>
            <a:r>
              <a:rPr lang="hr-HR" sz="2400" dirty="0"/>
              <a:t>(carrier-capable aircraft</a:t>
            </a:r>
            <a:r>
              <a:rPr lang="hr-HR" sz="2400" dirty="0" smtClean="0"/>
              <a:t>) – </a:t>
            </a:r>
            <a:r>
              <a:rPr lang="hr-HR" sz="2400" i="1" dirty="0" smtClean="0"/>
              <a:t>def</a:t>
            </a:r>
            <a:r>
              <a:rPr lang="hr-HR" sz="2400" dirty="0" smtClean="0"/>
              <a:t>. </a:t>
            </a:r>
            <a:r>
              <a:rPr lang="hr-HR" sz="2400" dirty="0" smtClean="0"/>
              <a:t>a</a:t>
            </a:r>
            <a:r>
              <a:rPr lang="en-US" sz="2400" dirty="0" err="1" smtClean="0"/>
              <a:t>ircraft</a:t>
            </a:r>
            <a:r>
              <a:rPr lang="en-US" sz="2400" dirty="0" smtClean="0"/>
              <a:t> </a:t>
            </a:r>
            <a:r>
              <a:rPr lang="en-US" sz="2400" dirty="0"/>
              <a:t>that can operate from </a:t>
            </a:r>
            <a:r>
              <a:rPr lang="en-US" sz="2400" dirty="0" smtClean="0"/>
              <a:t>carriers</a:t>
            </a:r>
            <a:r>
              <a:rPr lang="hr-HR" sz="2400" dirty="0" smtClean="0"/>
              <a:t> </a:t>
            </a:r>
          </a:p>
          <a:p>
            <a:pPr algn="just"/>
            <a:endParaRPr lang="hr-HR" sz="2400" dirty="0" smtClean="0"/>
          </a:p>
          <a:p>
            <a:pPr algn="just"/>
            <a:r>
              <a:rPr lang="hr-HR" sz="2400" dirty="0" smtClean="0"/>
              <a:t>one semi-definitional </a:t>
            </a:r>
            <a:r>
              <a:rPr lang="hr-HR" sz="2400" dirty="0"/>
              <a:t>Croatian equivalent (</a:t>
            </a:r>
            <a:r>
              <a:rPr lang="hr-HR" sz="2400" i="1" dirty="0"/>
              <a:t>zrakoplov za nosač zrakoplova</a:t>
            </a:r>
            <a:r>
              <a:rPr lang="hr-HR" sz="2400" dirty="0"/>
              <a:t> ‘lit. aircraft for aircraft carrier’) and a definition-like equivalent (</a:t>
            </a:r>
            <a:r>
              <a:rPr lang="hr-HR" sz="2400" i="1" dirty="0"/>
              <a:t>avion osposobljen za slijetanje na nosač </a:t>
            </a:r>
            <a:r>
              <a:rPr lang="hr-HR" sz="2400" i="1" dirty="0" smtClean="0"/>
              <a:t>zrakoplova </a:t>
            </a:r>
            <a:r>
              <a:rPr lang="hr-HR" sz="2400" i="1" dirty="0"/>
              <a:t>i polijetanje s njega</a:t>
            </a:r>
            <a:r>
              <a:rPr lang="hr-HR" sz="2400" dirty="0"/>
              <a:t>, ‘lit. aircraft capable of landing and taking off </a:t>
            </a:r>
            <a:r>
              <a:rPr lang="hr-HR" sz="2400" dirty="0" smtClean="0"/>
              <a:t>an aircraft </a:t>
            </a:r>
            <a:r>
              <a:rPr lang="hr-HR" sz="2400" dirty="0"/>
              <a:t>carrier’). Both are periphrasis and would only serve as provisional solutions for the lack of a proper </a:t>
            </a:r>
            <a:r>
              <a:rPr lang="hr-HR" sz="2400" dirty="0" smtClean="0"/>
              <a:t>term.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dirty="0" smtClean="0"/>
              <a:t>However</a:t>
            </a:r>
            <a:r>
              <a:rPr lang="hr-HR" sz="2400" dirty="0"/>
              <a:t>, </a:t>
            </a:r>
            <a:r>
              <a:rPr lang="hr-HR" sz="2400" i="1" dirty="0"/>
              <a:t>palubni zrakoplov</a:t>
            </a:r>
            <a:r>
              <a:rPr lang="hr-HR" sz="2400" dirty="0"/>
              <a:t> or </a:t>
            </a:r>
            <a:r>
              <a:rPr lang="hr-HR" sz="2400" i="1" dirty="0"/>
              <a:t>palubni avion</a:t>
            </a:r>
            <a:r>
              <a:rPr lang="hr-HR" sz="2400" dirty="0"/>
              <a:t> (‘a deck aircraft</a:t>
            </a:r>
            <a:r>
              <a:rPr lang="hr-HR" sz="2400" dirty="0" smtClean="0"/>
              <a:t>’) could be reccomended.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272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5" y="764704"/>
            <a:ext cx="4754452" cy="38884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34" y="1344662"/>
            <a:ext cx="4072166" cy="27285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503984-F390-4D7C-A244-C1CE28676439}"/>
              </a:ext>
            </a:extLst>
          </p:cNvPr>
          <p:cNvSpPr txBox="1"/>
          <p:nvPr/>
        </p:nvSpPr>
        <p:spPr>
          <a:xfrm>
            <a:off x="863588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endParaRPr lang="hr-HR" sz="26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365782-4A5E-4155-8F77-11E2BE7E2D49}"/>
              </a:ext>
            </a:extLst>
          </p:cNvPr>
          <p:cNvSpPr txBox="1"/>
          <p:nvPr/>
        </p:nvSpPr>
        <p:spPr>
          <a:xfrm>
            <a:off x="395536" y="1340768"/>
            <a:ext cx="813690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dirty="0"/>
              <a:t> </a:t>
            </a:r>
            <a:r>
              <a:rPr lang="hr-HR" sz="2400" dirty="0" err="1" smtClean="0"/>
              <a:t>Croatian</a:t>
            </a:r>
            <a:r>
              <a:rPr lang="hr-HR" sz="2400" dirty="0" smtClean="0"/>
              <a:t> </a:t>
            </a:r>
            <a:r>
              <a:rPr lang="hr-HR" sz="2400" dirty="0" err="1" smtClean="0"/>
              <a:t>term</a:t>
            </a:r>
            <a:r>
              <a:rPr lang="hr-HR" sz="2400" dirty="0" smtClean="0"/>
              <a:t> </a:t>
            </a:r>
            <a:r>
              <a:rPr lang="hr-HR" sz="2400" dirty="0" err="1" smtClean="0"/>
              <a:t>formation</a:t>
            </a:r>
            <a:r>
              <a:rPr lang="hr-HR" sz="2400" dirty="0" smtClean="0"/>
              <a:t> </a:t>
            </a:r>
            <a:r>
              <a:rPr lang="hr-HR" sz="2400" dirty="0" err="1" smtClean="0"/>
              <a:t>frequently</a:t>
            </a:r>
            <a:r>
              <a:rPr lang="hr-HR" sz="2400" dirty="0"/>
              <a:t> </a:t>
            </a:r>
            <a:r>
              <a:rPr lang="hr-HR" sz="2400" dirty="0" err="1" smtClean="0"/>
              <a:t>motivated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English</a:t>
            </a:r>
            <a:r>
              <a:rPr lang="hr-HR" sz="2400" dirty="0" smtClean="0"/>
              <a:t> </a:t>
            </a:r>
            <a:r>
              <a:rPr lang="hr-HR" sz="2400" dirty="0" err="1" smtClean="0"/>
              <a:t>patterns</a:t>
            </a:r>
            <a:endParaRPr lang="hr-HR" sz="2400" dirty="0" smtClean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uncritical</a:t>
            </a:r>
            <a:r>
              <a:rPr lang="hr-HR" sz="2400" dirty="0" smtClean="0"/>
              <a:t> </a:t>
            </a:r>
            <a:r>
              <a:rPr lang="hr-HR" sz="2400" dirty="0" err="1" smtClean="0"/>
              <a:t>relying</a:t>
            </a:r>
            <a:endParaRPr lang="hr-HR" sz="240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applicable</a:t>
            </a:r>
            <a:r>
              <a:rPr lang="hr-HR" sz="2400" dirty="0" smtClean="0"/>
              <a:t> </a:t>
            </a:r>
            <a:r>
              <a:rPr lang="hr-HR" sz="2400" dirty="0" err="1" smtClean="0"/>
              <a:t>not</a:t>
            </a:r>
            <a:r>
              <a:rPr lang="hr-HR" sz="2400" dirty="0" smtClean="0"/>
              <a:t> </a:t>
            </a:r>
            <a:r>
              <a:rPr lang="hr-HR" sz="2400" dirty="0" err="1" smtClean="0"/>
              <a:t>only</a:t>
            </a:r>
            <a:r>
              <a:rPr lang="hr-HR" sz="2400" dirty="0" smtClean="0"/>
              <a:t> to </a:t>
            </a:r>
            <a:r>
              <a:rPr lang="hr-HR" sz="2400" dirty="0" err="1" smtClean="0"/>
              <a:t>lexical</a:t>
            </a:r>
            <a:r>
              <a:rPr lang="hr-HR" sz="2400" dirty="0" smtClean="0"/>
              <a:t> but all </a:t>
            </a:r>
            <a:r>
              <a:rPr lang="hr-HR" sz="2400" dirty="0" err="1" smtClean="0"/>
              <a:t>linguistic</a:t>
            </a:r>
            <a:r>
              <a:rPr lang="hr-HR" sz="2400" dirty="0" smtClean="0"/>
              <a:t> </a:t>
            </a:r>
            <a:r>
              <a:rPr lang="hr-HR" sz="2400" dirty="0" err="1" smtClean="0"/>
              <a:t>levels</a:t>
            </a:r>
            <a:r>
              <a:rPr lang="hr-HR" sz="2400" dirty="0" smtClean="0"/>
              <a:t> (</a:t>
            </a:r>
            <a:r>
              <a:rPr lang="hr-HR" sz="2400" dirty="0" err="1" smtClean="0"/>
              <a:t>semantic</a:t>
            </a:r>
            <a:r>
              <a:rPr lang="hr-HR" sz="2400" dirty="0" smtClean="0"/>
              <a:t>, </a:t>
            </a:r>
            <a:r>
              <a:rPr lang="hr-HR" sz="2400" dirty="0" err="1" smtClean="0"/>
              <a:t>syntactic</a:t>
            </a:r>
            <a:r>
              <a:rPr lang="hr-HR" sz="2400" dirty="0" smtClean="0"/>
              <a:t> </a:t>
            </a:r>
            <a:r>
              <a:rPr lang="hr-HR" sz="2400" dirty="0" err="1" smtClean="0"/>
              <a:t>word</a:t>
            </a:r>
            <a:r>
              <a:rPr lang="hr-HR" sz="2400" dirty="0" smtClean="0"/>
              <a:t>-</a:t>
            </a:r>
            <a:r>
              <a:rPr lang="hr-HR" sz="2400" dirty="0" err="1" smtClean="0"/>
              <a:t>formation</a:t>
            </a:r>
            <a:r>
              <a:rPr lang="hr-HR" sz="2400" dirty="0" smtClean="0"/>
              <a:t>, </a:t>
            </a:r>
            <a:r>
              <a:rPr lang="hr-HR" sz="2400" dirty="0" err="1" smtClean="0"/>
              <a:t>stylistic</a:t>
            </a:r>
            <a:r>
              <a:rPr lang="hr-HR" sz="2400" dirty="0" smtClean="0"/>
              <a:t>, </a:t>
            </a:r>
            <a:r>
              <a:rPr lang="hr-HR" sz="2400" dirty="0" err="1" smtClean="0"/>
              <a:t>pragmatic</a:t>
            </a:r>
            <a:r>
              <a:rPr lang="hr-HR" sz="2400" dirty="0" smtClean="0"/>
              <a:t> </a:t>
            </a:r>
            <a:r>
              <a:rPr lang="hr-HR" sz="2400" dirty="0" err="1" smtClean="0"/>
              <a:t>levels</a:t>
            </a:r>
            <a:r>
              <a:rPr lang="hr-HR" sz="2400" dirty="0" smtClean="0"/>
              <a:t>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latent</a:t>
            </a:r>
            <a:r>
              <a:rPr lang="hr-HR" sz="2400" dirty="0" smtClean="0"/>
              <a:t> </a:t>
            </a:r>
            <a:r>
              <a:rPr lang="hr-HR" sz="2400" dirty="0" err="1" smtClean="0"/>
              <a:t>borrowings</a:t>
            </a:r>
            <a:endParaRPr lang="hr-HR" sz="2400" dirty="0" smtClean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giving</a:t>
            </a:r>
            <a:r>
              <a:rPr lang="hr-HR" sz="2400" dirty="0" smtClean="0"/>
              <a:t> </a:t>
            </a:r>
            <a:r>
              <a:rPr lang="hr-HR" sz="2400" dirty="0" err="1" smtClean="0"/>
              <a:t>precedence</a:t>
            </a:r>
            <a:r>
              <a:rPr lang="hr-HR" sz="2400" dirty="0" smtClean="0"/>
              <a:t> to </a:t>
            </a:r>
            <a:r>
              <a:rPr lang="hr-HR" sz="2400" dirty="0" err="1" smtClean="0"/>
              <a:t>English</a:t>
            </a:r>
            <a:r>
              <a:rPr lang="hr-HR" sz="2400" dirty="0" smtClean="0"/>
              <a:t> </a:t>
            </a:r>
            <a:r>
              <a:rPr lang="hr-HR" sz="2400" dirty="0" err="1" smtClean="0"/>
              <a:t>patters</a:t>
            </a:r>
            <a:r>
              <a:rPr lang="hr-HR" sz="2400" dirty="0" smtClean="0"/>
              <a:t> </a:t>
            </a:r>
            <a:r>
              <a:rPr lang="hr-HR" sz="2400" dirty="0" err="1" smtClean="0"/>
              <a:t>under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pretext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its</a:t>
            </a:r>
            <a:r>
              <a:rPr lang="hr-HR" sz="2400" dirty="0" smtClean="0"/>
              <a:t> </a:t>
            </a:r>
            <a:r>
              <a:rPr lang="hr-HR" sz="2400" dirty="0" err="1" smtClean="0"/>
              <a:t>supposed</a:t>
            </a:r>
            <a:r>
              <a:rPr lang="hr-HR" sz="2400" dirty="0" smtClean="0"/>
              <a:t> </a:t>
            </a:r>
            <a:r>
              <a:rPr lang="hr-HR" sz="2400" dirty="0" err="1" smtClean="0"/>
              <a:t>transparency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precision</a:t>
            </a:r>
            <a:endParaRPr lang="hr-HR" sz="2400" dirty="0" smtClean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"/>
            </a:pPr>
            <a:r>
              <a:rPr lang="hr-HR" sz="2400" dirty="0"/>
              <a:t> </a:t>
            </a:r>
            <a:r>
              <a:rPr lang="hr-HR" sz="2400" dirty="0" err="1" smtClean="0"/>
              <a:t>Croatian</a:t>
            </a:r>
            <a:r>
              <a:rPr lang="hr-HR" sz="2400" dirty="0" smtClean="0"/>
              <a:t> </a:t>
            </a:r>
            <a:r>
              <a:rPr lang="hr-HR" sz="2400" dirty="0" err="1" smtClean="0"/>
              <a:t>term</a:t>
            </a:r>
            <a:r>
              <a:rPr lang="hr-HR" sz="2400" dirty="0" smtClean="0"/>
              <a:t>-</a:t>
            </a:r>
            <a:r>
              <a:rPr lang="hr-HR" sz="2400" dirty="0" err="1" smtClean="0"/>
              <a:t>formation</a:t>
            </a:r>
            <a:r>
              <a:rPr lang="hr-HR" sz="2400" dirty="0" smtClean="0"/>
              <a:t> </a:t>
            </a:r>
            <a:r>
              <a:rPr lang="hr-HR" sz="2400" dirty="0" err="1" smtClean="0"/>
              <a:t>struggling</a:t>
            </a:r>
            <a:r>
              <a:rPr lang="hr-HR" sz="2400" dirty="0" smtClean="0"/>
              <a:t> </a:t>
            </a:r>
            <a:r>
              <a:rPr lang="hr-HR" sz="2400" dirty="0" err="1" smtClean="0"/>
              <a:t>keeping</a:t>
            </a:r>
            <a:r>
              <a:rPr lang="hr-HR" sz="2400" dirty="0" smtClean="0"/>
              <a:t> </a:t>
            </a:r>
            <a:r>
              <a:rPr lang="hr-HR" sz="2400" dirty="0" err="1" smtClean="0"/>
              <a:t>pace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rapidly</a:t>
            </a:r>
            <a:r>
              <a:rPr lang="hr-HR" sz="2400" dirty="0" smtClean="0"/>
              <a:t> </a:t>
            </a:r>
            <a:r>
              <a:rPr lang="hr-HR" sz="2400" dirty="0" err="1" smtClean="0"/>
              <a:t>growing</a:t>
            </a:r>
            <a:r>
              <a:rPr lang="hr-HR" sz="2400" dirty="0" smtClean="0"/>
              <a:t> </a:t>
            </a:r>
            <a:r>
              <a:rPr lang="hr-HR" sz="2400" dirty="0" err="1" smtClean="0"/>
              <a:t>Angloamerican</a:t>
            </a:r>
            <a:r>
              <a:rPr lang="hr-HR" sz="2400" dirty="0" smtClean="0"/>
              <a:t> </a:t>
            </a:r>
            <a:r>
              <a:rPr lang="hr-HR" sz="2400" dirty="0" err="1" smtClean="0"/>
              <a:t>terminological</a:t>
            </a:r>
            <a:r>
              <a:rPr lang="hr-HR" sz="2400" dirty="0" smtClean="0"/>
              <a:t> </a:t>
            </a:r>
            <a:r>
              <a:rPr lang="hr-HR" sz="2400" dirty="0" err="1" smtClean="0"/>
              <a:t>repertoire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452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856" y="2843808"/>
            <a:ext cx="720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algn="ctr"/>
            <a:r>
              <a:rPr lang="hr-HR" sz="4400" dirty="0" smtClean="0"/>
              <a:t>u</a:t>
            </a:r>
            <a:r>
              <a:rPr lang="hr-HR" sz="4400" dirty="0" smtClean="0"/>
              <a:t>nununium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5323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109663"/>
            <a:ext cx="5686425" cy="4638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-1701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Transfermium wars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5171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43000"/>
            <a:ext cx="8477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3" y="2212052"/>
            <a:ext cx="8842573" cy="243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189"/>
            <a:ext cx="9144000" cy="2989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80728"/>
            <a:ext cx="4272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render the enemy </a:t>
            </a:r>
            <a:r>
              <a:rPr lang="hr-HR" sz="2400" dirty="0" smtClean="0"/>
              <a:t>incoherent</a:t>
            </a:r>
            <a:endParaRPr lang="hr-HR" sz="2400" dirty="0"/>
          </a:p>
        </p:txBody>
      </p:sp>
      <p:sp>
        <p:nvSpPr>
          <p:cNvPr id="3" name="Rectangle 2"/>
          <p:cNvSpPr/>
          <p:nvPr/>
        </p:nvSpPr>
        <p:spPr>
          <a:xfrm>
            <a:off x="971600" y="148478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make the enemy feel </a:t>
            </a:r>
            <a:r>
              <a:rPr lang="en-US" sz="2400" dirty="0" smtClean="0"/>
              <a:t>distress </a:t>
            </a:r>
            <a:r>
              <a:rPr lang="en-US" sz="2400" dirty="0"/>
              <a:t>or </a:t>
            </a:r>
            <a:r>
              <a:rPr lang="en-US" sz="2400" dirty="0" smtClean="0"/>
              <a:t>chased down</a:t>
            </a:r>
            <a:endParaRPr lang="hr-HR" sz="2400" dirty="0"/>
          </a:p>
        </p:txBody>
      </p:sp>
      <p:sp>
        <p:nvSpPr>
          <p:cNvPr id="4" name="Rectangle 3"/>
          <p:cNvSpPr/>
          <p:nvPr/>
        </p:nvSpPr>
        <p:spPr>
          <a:xfrm>
            <a:off x="1497971" y="2055912"/>
            <a:ext cx="6674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achieve </a:t>
            </a:r>
            <a:r>
              <a:rPr lang="en-US" sz="2400" dirty="0"/>
              <a:t>standoff domination of the theatre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2131109" y="2564904"/>
            <a:ext cx="484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create </a:t>
            </a:r>
            <a:r>
              <a:rPr lang="en-US" sz="2400" dirty="0"/>
              <a:t>a ‘consciousness of victory’ 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3503960" y="3731508"/>
            <a:ext cx="4899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‘</a:t>
            </a:r>
            <a:r>
              <a:rPr lang="hr-HR" sz="2400" dirty="0" smtClean="0"/>
              <a:t>create nitive </a:t>
            </a:r>
            <a:r>
              <a:rPr lang="hr-HR" sz="2400" dirty="0"/>
              <a:t>perception of </a:t>
            </a:r>
            <a:r>
              <a:rPr lang="hr-HR" sz="2400" dirty="0" smtClean="0"/>
              <a:t>defeat 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05080" y="4437112"/>
            <a:ext cx="310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tter non-sense!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22920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v</a:t>
            </a:r>
            <a:r>
              <a:rPr lang="hr-HR" sz="2800" dirty="0" smtClean="0"/>
              <a:t>ictory, enemy, objective, invade, conquer...</a:t>
            </a:r>
            <a:endParaRPr lang="hr-HR" sz="2800" dirty="0"/>
          </a:p>
        </p:txBody>
      </p:sp>
      <p:sp>
        <p:nvSpPr>
          <p:cNvPr id="9" name="Rectangle 8"/>
          <p:cNvSpPr/>
          <p:nvPr/>
        </p:nvSpPr>
        <p:spPr>
          <a:xfrm>
            <a:off x="2774873" y="3244334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conscious-burnin’ </a:t>
            </a:r>
            <a:r>
              <a:rPr lang="hr-HR" sz="2400" dirty="0"/>
              <a:t>of the enemy</a:t>
            </a:r>
          </a:p>
        </p:txBody>
      </p:sp>
    </p:spTree>
    <p:extLst>
      <p:ext uri="{BB962C8B-B14F-4D97-AF65-F5344CB8AC3E}">
        <p14:creationId xmlns:p14="http://schemas.microsoft.com/office/powerpoint/2010/main" val="15482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9480E6-C0EC-47EA-9120-5F2CFC7987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3450"/>
            <a:ext cx="4831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87F44C-21E7-4FA5-B9CC-621CE8CF9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31" y="692696"/>
            <a:ext cx="7128792" cy="52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3491880" y="1268760"/>
            <a:ext cx="4104456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Operational concept language</a:t>
            </a:r>
            <a:endParaRPr lang="hr-HR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339752" y="4437112"/>
            <a:ext cx="5192340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a</a:t>
            </a:r>
            <a:r>
              <a:rPr lang="hr-HR" b="1" dirty="0" smtClean="0"/>
              <a:t>mbiguous, unclear, confusing, meaningless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78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73822</TotalTime>
  <Words>890</Words>
  <Application>Microsoft Office PowerPoint</Application>
  <PresentationFormat>On-screen Show (4:3)</PresentationFormat>
  <Paragraphs>167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Wingdings</vt:lpstr>
      <vt:lpstr>Calibri</vt:lpstr>
      <vt:lpstr>Book Antiqua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Dalibor Vrgoč</dc:creator>
  <cp:lastModifiedBy>Dalibor Vrgoč</cp:lastModifiedBy>
  <cp:revision>339</cp:revision>
  <dcterms:created xsi:type="dcterms:W3CDTF">2019-09-19T06:51:15Z</dcterms:created>
  <dcterms:modified xsi:type="dcterms:W3CDTF">2024-04-09T20:04:54Z</dcterms:modified>
</cp:coreProperties>
</file>