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4" r:id="rId3"/>
    <p:sldId id="325" r:id="rId4"/>
    <p:sldId id="260" r:id="rId5"/>
    <p:sldId id="265" r:id="rId6"/>
    <p:sldId id="266" r:id="rId7"/>
    <p:sldId id="268" r:id="rId8"/>
    <p:sldId id="321" r:id="rId9"/>
    <p:sldId id="322" r:id="rId10"/>
    <p:sldId id="307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312" r:id="rId21"/>
    <p:sldId id="315" r:id="rId22"/>
    <p:sldId id="316" r:id="rId23"/>
    <p:sldId id="317" r:id="rId24"/>
    <p:sldId id="290" r:id="rId25"/>
    <p:sldId id="291" r:id="rId26"/>
    <p:sldId id="292" r:id="rId27"/>
    <p:sldId id="295" r:id="rId28"/>
    <p:sldId id="311" r:id="rId29"/>
    <p:sldId id="296" r:id="rId30"/>
    <p:sldId id="314" r:id="rId31"/>
    <p:sldId id="308" r:id="rId32"/>
    <p:sldId id="323" r:id="rId33"/>
    <p:sldId id="320" r:id="rId34"/>
    <p:sldId id="319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365619-E013-4F38-820D-3B6381F4EE84}" type="datetimeFigureOut">
              <a:rPr lang="en-US" smtClean="0"/>
              <a:t>15-Oct-18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B213D-E19E-4A0A-A9B9-0E3CED3A0D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7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07FCA-9498-48C9-B1EE-3E636417CFEA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966AE-3B9A-4F3B-8AC3-93321DB5E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8BE7A7-B7EF-4F27-8ABE-067AE85437E5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AA1972-4F2C-4A28-A99C-EAE60EC7101A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4022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B3404C-4AA6-4427-97BF-74CB944CC8B2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3741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7A0086-9E38-4ACD-A278-EEC8E9582865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506CA3-BA4B-4394-8AA5-35E0AC37FBB2}" type="slidenum">
              <a:rPr lang="en-US" altLang="en-US"/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6660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D9A17E-2A28-427F-BBAE-C3D81BE6CB71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862E22-FE7E-4A28-8C1D-A9661E9BEE20}" type="slidenum">
              <a:rPr lang="en-US" altLang="en-US"/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0671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FDFC5D-F1F9-4841-9B6F-9378EC93EDDC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692DCC-4D2F-40A4-8928-AC04DDFCE38E}" type="slidenum">
              <a:rPr lang="en-US" altLang="en-US"/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521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5914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5289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F371FE-8CF4-416F-B9E9-BC04B120FEB1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828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DDCB00-9B3D-471D-AF51-3B2BD889A80C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5616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63AC0B-1D52-4B6D-B185-19872E55BFE4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4343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E13677-AD78-4C30-A4FF-23369FC7E2B2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644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74D66E-077D-4865-A92F-6A078B1316E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DB2D83-DF75-4C59-AA9A-7DE90160D8E6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6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6D7744-736B-4BB3-A077-9C9CE543184E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BC70C6-A630-4C38-BFBD-8511D7E6B4FC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131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4C119B-F315-4368-A36F-B70C7750FD5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0CE3D1-2AB6-473C-AE52-290C80C31021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2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1BD9F9-DED5-41C3-A9A6-164EEFBAD373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80D024-238E-48DF-86E9-D01084407DD9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600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58B1B7-CCB3-4E77-810D-D62A84B4F184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723CB6-61A6-486D-AC02-7D8A4325C8D9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1809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C37EBE-56FC-4F9C-B77A-AC3DBD9ACE60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86E9BE-599B-4577-A746-47FCC6C9F0DC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586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B57A9D-A151-4E30-9A6B-DA52619B0237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81C0F5-A07C-47F7-80FC-B7E52E59B78A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5958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ACA243-89AD-4700-B770-253D8B18531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1F9F0-3CE9-4AD7-AECE-216B88DCD2B9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82625"/>
            <a:ext cx="6072187" cy="34163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53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F4F3-EDF5-4AA9-A2A7-B55984710731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3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E0F4-140F-4D89-BB08-AF7863B81497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0C05-8F8F-46F5-9754-D57A65B8FC82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E8B-3D10-408F-A897-29BDF6E7E61F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7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6028-5DFB-48E2-B2B1-6FB1407B2329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CEC6-DBDC-43E1-A4BF-1EC53850F707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7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FFA6-DCA8-47FA-960D-F354F33BDCF7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6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AFA0-B2C9-4738-B852-6AEBC0DDA77B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6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0111-3DA0-4F6C-9478-497E00B580F3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8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EBEF-ECEE-47EA-8BF6-BBF85AF8DE35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F597-C184-47CE-BF6B-8549842F3C01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6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0865-E38C-46BD-B3F5-64B12F7A51C4}" type="datetime1">
              <a:rPr lang="en-US" smtClean="0"/>
              <a:t>15-Oct-18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C8BB-B515-4D89-8A5A-693528597F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0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t.iastate.edu/teaching/RevisedBlooms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Teaching, Learning, and Testing:  Finding Congruence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634" y="4487831"/>
            <a:ext cx="9144000" cy="2784640"/>
          </a:xfrm>
        </p:spPr>
        <p:txBody>
          <a:bodyPr>
            <a:normAutofit/>
          </a:bodyPr>
          <a:lstStyle/>
          <a:p>
            <a:r>
              <a:rPr lang="en-US" dirty="0" smtClean="0"/>
              <a:t>BILC Professional Seminar</a:t>
            </a:r>
          </a:p>
          <a:p>
            <a:r>
              <a:rPr lang="en-US" dirty="0" smtClean="0"/>
              <a:t>Zagreb, Croatia</a:t>
            </a:r>
          </a:p>
          <a:p>
            <a:r>
              <a:rPr lang="en-US" dirty="0" smtClean="0"/>
              <a:t>16 October 2018</a:t>
            </a:r>
            <a:endParaRPr lang="en-US" dirty="0"/>
          </a:p>
          <a:p>
            <a:r>
              <a:rPr lang="en-US" dirty="0" smtClean="0"/>
              <a:t>Ray Clifford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2409"/>
          </a:xfrm>
        </p:spPr>
        <p:txBody>
          <a:bodyPr>
            <a:noAutofit/>
          </a:bodyPr>
          <a:lstStyle/>
          <a:p>
            <a:r>
              <a:rPr lang="en-US" dirty="0" smtClean="0"/>
              <a:t>Can Bloom’s </a:t>
            </a:r>
            <a:r>
              <a:rPr lang="en-US" dirty="0" smtClean="0"/>
              <a:t>revised taxonomy </a:t>
            </a:r>
            <a:r>
              <a:rPr lang="en-US" dirty="0" smtClean="0"/>
              <a:t>be simplified to make it more </a:t>
            </a:r>
            <a:r>
              <a:rPr lang="en-US" dirty="0" smtClean="0"/>
              <a:t>useable</a:t>
            </a:r>
            <a:r>
              <a:rPr lang="en-US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6391"/>
            <a:ext cx="10515600" cy="4614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Knowledge </a:t>
            </a:r>
            <a:r>
              <a:rPr lang="en-US" sz="3600" dirty="0"/>
              <a:t>and Cognitive </a:t>
            </a:r>
            <a:r>
              <a:rPr lang="en-US" sz="3600" dirty="0" smtClean="0"/>
              <a:t>Dimensions can be </a:t>
            </a:r>
            <a:r>
              <a:rPr lang="en-US" sz="3600" dirty="0" smtClean="0"/>
              <a:t>(re)combined </a:t>
            </a:r>
            <a:r>
              <a:rPr lang="en-US" sz="3600" dirty="0" smtClean="0"/>
              <a:t>into three levels: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Direct Application of factual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Near transfer of conceptual knowledge.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Far transfer of abstract knowledge.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These three levels can be applied to </a:t>
            </a:r>
            <a:r>
              <a:rPr lang="en-US" sz="3600" u="sng" dirty="0" smtClean="0"/>
              <a:t>learning</a:t>
            </a:r>
            <a:r>
              <a:rPr lang="en-US" sz="3600" dirty="0" smtClean="0"/>
              <a:t> and to </a:t>
            </a:r>
            <a:r>
              <a:rPr lang="en-US" sz="3600" u="sng" dirty="0" smtClean="0"/>
              <a:t>testing</a:t>
            </a:r>
            <a:r>
              <a:rPr lang="en-US" sz="3600" dirty="0" smtClean="0"/>
              <a:t> activities.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4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533400"/>
            <a:ext cx="8229600" cy="1981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expected </a:t>
            </a:r>
            <a:r>
              <a:rPr lang="en-US" altLang="en-US" dirty="0" smtClean="0">
                <a:solidFill>
                  <a:srgbClr val="0033CC"/>
                </a:solidFill>
              </a:rPr>
              <a:t>level of learning</a:t>
            </a:r>
            <a:r>
              <a:rPr lang="en-US" altLang="en-US" b="1" dirty="0" smtClean="0"/>
              <a:t>: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(</a:t>
            </a:r>
            <a:r>
              <a:rPr lang="en-US" altLang="en-US" sz="4000" dirty="0" smtClean="0"/>
              <a:t>3 </a:t>
            </a:r>
            <a:r>
              <a:rPr lang="en-US" altLang="en-US" sz="4000" u="sng" dirty="0" smtClean="0"/>
              <a:t>Levels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of Learning </a:t>
            </a:r>
            <a:r>
              <a:rPr lang="en-US" altLang="en-US" sz="4000" dirty="0" smtClean="0"/>
              <a:t>Outcomes)</a:t>
            </a:r>
            <a:endParaRPr lang="en-US" alt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5700" y="2881313"/>
            <a:ext cx="7340600" cy="3187700"/>
          </a:xfrm>
          <a:noFill/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Direct Application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Near Transfer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FF0000"/>
                </a:solidFill>
              </a:rPr>
              <a:t>Far Transfer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4572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1st </a:t>
            </a:r>
            <a:r>
              <a:rPr lang="en-US" altLang="en-US" sz="4000" b="1" dirty="0" smtClean="0"/>
              <a:t>Level </a:t>
            </a:r>
            <a:r>
              <a:rPr lang="en-US" altLang="en-US" sz="4000" b="1" dirty="0"/>
              <a:t>of Learning </a:t>
            </a:r>
            <a:r>
              <a:rPr lang="en-US" altLang="en-US" sz="4000" b="1" dirty="0" smtClean="0"/>
              <a:t>Outcomes</a:t>
            </a:r>
            <a:endParaRPr lang="en-US" altLang="en-US" sz="40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CC0000"/>
                </a:solidFill>
              </a:rPr>
              <a:t>With </a:t>
            </a:r>
            <a:r>
              <a:rPr lang="en-US" altLang="en-US" sz="4000" u="sng" dirty="0">
                <a:solidFill>
                  <a:srgbClr val="CC0000"/>
                </a:solidFill>
              </a:rPr>
              <a:t>direct application</a:t>
            </a:r>
            <a:r>
              <a:rPr lang="en-US" altLang="en-US" sz="4000" dirty="0">
                <a:solidFill>
                  <a:srgbClr val="CC0000"/>
                </a:solidFill>
              </a:rPr>
              <a:t> learning, students…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3200" dirty="0"/>
              <a:t>Memorize and practice specific responses.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3200" dirty="0"/>
              <a:t>Focus </a:t>
            </a:r>
            <a:r>
              <a:rPr lang="en-US" altLang="en-US" sz="3200" dirty="0" smtClean="0"/>
              <a:t>on </a:t>
            </a:r>
            <a:r>
              <a:rPr lang="en-US" altLang="en-US" sz="3200" dirty="0"/>
              <a:t>the content of a specific course, textbook, or curriculum.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3200" dirty="0"/>
              <a:t>Learn only what is taught.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533400"/>
            <a:ext cx="8153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The 2nd </a:t>
            </a:r>
            <a:r>
              <a:rPr lang="en-US" altLang="en-US" sz="4000" b="1" dirty="0" smtClean="0"/>
              <a:t>Level </a:t>
            </a:r>
            <a:r>
              <a:rPr lang="en-US" altLang="en-US" sz="4000" b="1" dirty="0"/>
              <a:t>of Learning </a:t>
            </a:r>
            <a:r>
              <a:rPr lang="en-US" altLang="en-US" sz="4000" b="1" dirty="0" smtClean="0"/>
              <a:t>Outcomes</a:t>
            </a:r>
            <a:endParaRPr lang="en-US" altLang="en-US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CC0000"/>
                </a:solidFill>
              </a:rPr>
              <a:t>With </a:t>
            </a:r>
            <a:r>
              <a:rPr lang="en-US" altLang="en-US" sz="4000" u="sng" dirty="0">
                <a:solidFill>
                  <a:srgbClr val="CC0000"/>
                </a:solidFill>
              </a:rPr>
              <a:t>near transfer</a:t>
            </a:r>
            <a:r>
              <a:rPr lang="en-US" altLang="en-US" sz="4000" dirty="0">
                <a:solidFill>
                  <a:srgbClr val="CC0000"/>
                </a:solidFill>
              </a:rPr>
              <a:t> learning, students…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/>
              <a:t>Go beyond rote responses and use rehearsed and semi-rehearsed responses.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/>
              <a:t>Focus on a specific set of tasks and   </a:t>
            </a:r>
            <a:r>
              <a:rPr lang="en-US" altLang="en-US" sz="3200" dirty="0" smtClean="0"/>
              <a:t>communicative settings </a:t>
            </a:r>
            <a:r>
              <a:rPr lang="en-US" altLang="en-US" sz="3200" dirty="0"/>
              <a:t>and respond within those domains.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/>
              <a:t>Apply what they learn within a range of familiar, predictable settings.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81000"/>
            <a:ext cx="8153400" cy="917961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3rd </a:t>
            </a:r>
            <a:r>
              <a:rPr lang="en-US" altLang="en-US" sz="4000" b="1" dirty="0" smtClean="0"/>
              <a:t>Level </a:t>
            </a:r>
            <a:r>
              <a:rPr lang="en-US" altLang="en-US" sz="4000" b="1" dirty="0"/>
              <a:t>of Learning </a:t>
            </a:r>
            <a:r>
              <a:rPr lang="en-US" altLang="en-US" sz="4000" b="1" dirty="0" smtClean="0"/>
              <a:t>Outcomes</a:t>
            </a:r>
            <a:endParaRPr lang="en-US" altLang="en-US" sz="40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1" y="1447800"/>
            <a:ext cx="8000999" cy="517519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solidFill>
                  <a:srgbClr val="CC0000"/>
                </a:solidFill>
              </a:rPr>
              <a:t>With </a:t>
            </a:r>
            <a:r>
              <a:rPr lang="en-US" altLang="en-US" sz="4000" u="sng" dirty="0" smtClean="0">
                <a:solidFill>
                  <a:srgbClr val="CC0000"/>
                </a:solidFill>
              </a:rPr>
              <a:t>far transfer</a:t>
            </a:r>
            <a:r>
              <a:rPr lang="en-US" altLang="en-US" sz="4000" dirty="0">
                <a:solidFill>
                  <a:srgbClr val="CC0000"/>
                </a:solidFill>
              </a:rPr>
              <a:t> </a:t>
            </a:r>
            <a:r>
              <a:rPr lang="en-US" altLang="en-US" sz="4000" dirty="0" smtClean="0">
                <a:solidFill>
                  <a:srgbClr val="CC0000"/>
                </a:solidFill>
              </a:rPr>
              <a:t>learning, </a:t>
            </a:r>
            <a:r>
              <a:rPr lang="en-US" altLang="en-US" sz="4000" dirty="0">
                <a:solidFill>
                  <a:srgbClr val="CC0000"/>
                </a:solidFill>
              </a:rPr>
              <a:t>students…</a:t>
            </a:r>
            <a:endParaRPr lang="en-US" altLang="en-US" sz="4000" dirty="0">
              <a:solidFill>
                <a:srgbClr val="0066FF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 smtClean="0"/>
              <a:t>Develop the ability to transfer what is learned from one context to another.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 smtClean="0"/>
              <a:t>Acquire the knowledge and skills needed to respond spontaneously to new, unknown, or unpredictable situations.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 smtClean="0"/>
              <a:t>Learn how to continue learning and to become independent learners.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09600"/>
            <a:ext cx="7772400" cy="1524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</a:rPr>
              <a:t>The </a:t>
            </a:r>
            <a:r>
              <a:rPr lang="en-US" altLang="en-US" b="1" dirty="0" smtClean="0">
                <a:solidFill>
                  <a:srgbClr val="0033CC"/>
                </a:solidFill>
              </a:rPr>
              <a:t>testing method</a:t>
            </a:r>
            <a:r>
              <a:rPr lang="en-US" altLang="en-US" b="1" dirty="0" smtClean="0"/>
              <a:t> used: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sz="4000" dirty="0" smtClean="0"/>
              <a:t>3 </a:t>
            </a:r>
            <a:r>
              <a:rPr lang="en-US" altLang="en-US" sz="4000" u="sng" dirty="0"/>
              <a:t>Types</a:t>
            </a:r>
            <a:r>
              <a:rPr lang="en-US" altLang="en-US" sz="4000" dirty="0"/>
              <a:t> of </a:t>
            </a:r>
            <a:r>
              <a:rPr lang="en-US" altLang="en-US" sz="4000" dirty="0" smtClean="0"/>
              <a:t>Tests)</a:t>
            </a:r>
            <a:endParaRPr lang="en-US" altLang="en-US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0800" y="1828800"/>
            <a:ext cx="7772400" cy="4114800"/>
          </a:xfrm>
        </p:spPr>
        <p:txBody>
          <a:bodyPr/>
          <a:lstStyle/>
          <a:p>
            <a:pPr marL="609600" indent="-609600"/>
            <a:endParaRPr lang="en-US" altLang="en-US" sz="3600" dirty="0">
              <a:solidFill>
                <a:srgbClr val="000066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000066"/>
                </a:solidFill>
              </a:rPr>
              <a:t>Achievement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000066"/>
                </a:solidFill>
              </a:rPr>
              <a:t>Performance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>
                <a:solidFill>
                  <a:srgbClr val="000066"/>
                </a:solidFill>
              </a:rPr>
              <a:t>Proficiency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The 1st Type of Test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5700" y="1880075"/>
            <a:ext cx="7340600" cy="4188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rgbClr val="0066FF"/>
                </a:solidFill>
              </a:rPr>
              <a:t>Achievement tests measure: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200" dirty="0"/>
              <a:t>Practiced, memorized responses.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200" dirty="0" smtClean="0"/>
              <a:t>Acquisition of what </a:t>
            </a:r>
            <a:r>
              <a:rPr lang="en-US" altLang="en-US" sz="3200" dirty="0"/>
              <a:t>was taught.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200" dirty="0"/>
              <a:t>The content of a specific textbook or curriculum.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The 2nd Type of Test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5700" y="1828800"/>
            <a:ext cx="7340600" cy="4724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0066FF"/>
                </a:solidFill>
              </a:rPr>
              <a:t>Performance tests measure: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/>
              <a:t>Rehearsed and semi-rehearsed responses.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 smtClean="0"/>
              <a:t>One’s ability </a:t>
            </a:r>
            <a:r>
              <a:rPr lang="en-US" altLang="en-US" sz="3200" dirty="0"/>
              <a:t>to respond in constrained, familiar, and predictable settings.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 dirty="0" smtClean="0"/>
              <a:t>The transfer of learning to </a:t>
            </a:r>
            <a:r>
              <a:rPr lang="en-US" altLang="en-US" sz="3200" dirty="0"/>
              <a:t>similar situations.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521292"/>
            <a:ext cx="8229600" cy="1002707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3rd Type of Test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1" y="1676400"/>
            <a:ext cx="70469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0066FF"/>
                </a:solidFill>
              </a:rPr>
              <a:t>Proficiency tests measure: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/>
              <a:t>Whether skills are transferable to new tasks.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 smtClean="0"/>
              <a:t>One’s spontaneous</a:t>
            </a:r>
            <a:r>
              <a:rPr lang="en-US" altLang="en-US" sz="3200" dirty="0"/>
              <a:t>, unrehearsed abilities.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dirty="0" smtClean="0"/>
              <a:t>The general </a:t>
            </a:r>
            <a:r>
              <a:rPr lang="en-US" altLang="en-US" sz="3200" dirty="0"/>
              <a:t>ability to accomplish tasks across a wide variety of real-world settings.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52600" y="394251"/>
            <a:ext cx="8686800" cy="97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latin typeface="Calibri" panose="020F0502020204030204" pitchFamily="34" charset="0"/>
              </a:rPr>
              <a:t>Advanced </a:t>
            </a:r>
            <a:r>
              <a:rPr lang="en-US" altLang="en-US" sz="2800" b="1" dirty="0">
                <a:latin typeface="Calibri" panose="020F0502020204030204" pitchFamily="34" charset="0"/>
              </a:rPr>
              <a:t>Proficiency Requires </a:t>
            </a:r>
            <a:r>
              <a:rPr lang="en-US" altLang="en-US" sz="2800" b="1" dirty="0" smtClean="0">
                <a:latin typeface="Calibri" panose="020F0502020204030204" pitchFamily="34" charset="0"/>
              </a:rPr>
              <a:t>Far Transfer </a:t>
            </a:r>
            <a:r>
              <a:rPr lang="en-US" altLang="en-US" sz="2800" b="1" dirty="0">
                <a:latin typeface="Calibri" panose="020F0502020204030204" pitchFamily="34" charset="0"/>
              </a:rPr>
              <a:t>Learning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latin typeface="Calibri" panose="020F0502020204030204" pitchFamily="34" charset="0"/>
              </a:rPr>
              <a:t>A By-Level Proficiency Summary with Text Types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latin typeface="Calibri" panose="020F0502020204030204" pitchFamily="34" charset="0"/>
              </a:rPr>
              <a:t>(</a:t>
            </a:r>
            <a:r>
              <a:rPr lang="en-US" altLang="en-US" sz="1600" b="1" dirty="0">
                <a:solidFill>
                  <a:srgbClr val="00B050"/>
                </a:solidFill>
                <a:latin typeface="Calibri" panose="020F0502020204030204" pitchFamily="34" charset="0"/>
              </a:rPr>
              <a:t>Green = Far Transfer</a:t>
            </a:r>
            <a:r>
              <a:rPr lang="en-US" altLang="en-US" sz="1600" b="1" dirty="0">
                <a:latin typeface="Calibri" panose="020F0502020204030204" pitchFamily="34" charset="0"/>
              </a:rPr>
              <a:t>,</a:t>
            </a:r>
            <a:r>
              <a:rPr lang="en-US" alt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600" b="1" dirty="0">
                <a:solidFill>
                  <a:srgbClr val="0070C0"/>
                </a:solidFill>
                <a:latin typeface="Calibri" panose="020F0502020204030204" pitchFamily="34" charset="0"/>
              </a:rPr>
              <a:t>Blue = Near Transfer</a:t>
            </a:r>
            <a:r>
              <a:rPr lang="en-US" altLang="en-US" sz="1600" b="1" dirty="0">
                <a:latin typeface="Calibri" panose="020F0502020204030204" pitchFamily="34" charset="0"/>
              </a:rPr>
              <a:t>,</a:t>
            </a:r>
            <a:r>
              <a:rPr lang="en-US" alt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 Red = Direct Application</a:t>
            </a:r>
            <a:r>
              <a:rPr lang="en-US" altLang="en-US" sz="1600" b="1" dirty="0">
                <a:latin typeface="Calibri" panose="020F0502020204030204" pitchFamily="34" charset="0"/>
              </a:rPr>
              <a:t>)</a:t>
            </a:r>
            <a:endParaRPr lang="en-US" altLang="en-US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52600" y="1548809"/>
            <a:ext cx="8686800" cy="51321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752600" y="2362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5908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84582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6124353" y="1637414"/>
            <a:ext cx="47847" cy="49157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057400" y="25908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5</a:t>
            </a:r>
            <a:endParaRPr lang="en-US" altLang="en-US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752600" y="1676400"/>
            <a:ext cx="83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Calibri" panose="020F0502020204030204" pitchFamily="34" charset="0"/>
              </a:rPr>
              <a:t>NATO LEVEL</a:t>
            </a:r>
            <a:endParaRPr lang="en-US" altLang="en-US" sz="1800" b="1" dirty="0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200400" y="1828801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FUNCTION/TASKS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172200" y="1828801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CONTEXT/TOPICS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8610600" y="18288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ACCURACY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057400" y="3260726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4</a:t>
            </a:r>
            <a:endParaRPr lang="en-US" altLang="en-US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057400" y="4098926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3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057400" y="4854575"/>
            <a:ext cx="314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057400" y="5616575"/>
            <a:ext cx="314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1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2057400" y="6148388"/>
            <a:ext cx="314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alibri" panose="020F0502020204030204" pitchFamily="34" charset="0"/>
              </a:rPr>
              <a:t>0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667000" y="240665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All expected of an educated NS </a:t>
            </a:r>
            <a:r>
              <a:rPr lang="en-US" altLang="en-US" sz="1800" b="1">
                <a:solidFill>
                  <a:srgbClr val="00B050"/>
                </a:solidFill>
                <a:latin typeface="Calibri" panose="020F0502020204030204" pitchFamily="34" charset="0"/>
              </a:rPr>
              <a:t>[Books]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477000" y="2514601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All subjects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8382000" y="24066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Accepted as a well-educated NS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2514600" y="31242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Tailor language, counsel, motivate, persuade, negotiate </a:t>
            </a:r>
            <a:r>
              <a:rPr lang="en-US" altLang="en-US" sz="1800" b="1">
                <a:solidFill>
                  <a:srgbClr val="00B050"/>
                </a:solidFill>
                <a:latin typeface="Calibri" panose="020F0502020204030204" pitchFamily="34" charset="0"/>
              </a:rPr>
              <a:t>[Chapters]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248400" y="3124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Wide range of professional needs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8305800" y="3124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Extensive, precise, and appropriate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514600" y="3810000"/>
            <a:ext cx="3733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Support opinions, hypothesize, explain, deal with unfamiliar topics </a:t>
            </a:r>
            <a:r>
              <a:rPr lang="en-US" altLang="en-US" sz="1800" b="1">
                <a:solidFill>
                  <a:srgbClr val="00B050"/>
                </a:solidFill>
                <a:latin typeface="Calibri" panose="020F0502020204030204" pitchFamily="34" charset="0"/>
              </a:rPr>
              <a:t>[Multiple pages]</a:t>
            </a:r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1752600" y="3124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1752600" y="47244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1752600" y="6172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1752600" y="3810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248400" y="385445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Practical, abstract, special interests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2590800" y="4814888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Narrate, describe, give directions </a:t>
            </a:r>
            <a:r>
              <a:rPr lang="en-US" altLang="en-US" sz="1800" b="1">
                <a:solidFill>
                  <a:srgbClr val="00B050"/>
                </a:solidFill>
                <a:latin typeface="Calibri" panose="020F0502020204030204" pitchFamily="34" charset="0"/>
              </a:rPr>
              <a:t>[Multiple paragraphs]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248400" y="476885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Concrete, real-world, factual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8382000" y="4775200"/>
            <a:ext cx="20574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Intelligible even if not used to dealing with non-NS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8458200" y="3806826"/>
            <a:ext cx="2057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Errors never interfere with communication &amp; rarely disturb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1752600" y="5410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2667000" y="54102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Q &amp; A, create with the language </a:t>
            </a:r>
            <a:r>
              <a:rPr lang="en-US" altLang="en-US" sz="1800" b="1">
                <a:solidFill>
                  <a:srgbClr val="0070C0"/>
                </a:solidFill>
                <a:latin typeface="Calibri" panose="020F0502020204030204" pitchFamily="34" charset="0"/>
              </a:rPr>
              <a:t>[Multiple sentences]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324600" y="5638801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Everyday</a:t>
            </a:r>
            <a:r>
              <a:rPr lang="en-US" altLang="en-US" sz="1800" b="1">
                <a:solidFill>
                  <a:srgbClr val="FFCC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>
                <a:latin typeface="Calibri" panose="020F0502020204030204" pitchFamily="34" charset="0"/>
              </a:rPr>
              <a:t>survival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83820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Intelligible with effort or practice</a:t>
            </a:r>
            <a:endParaRPr lang="en-US" altLang="en-US" sz="1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2676710" y="6299992"/>
            <a:ext cx="3505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Memorized </a:t>
            </a:r>
            <a:r>
              <a:rPr lang="en-US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[Words and Phrases]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6858000" y="61722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Random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8686800" y="6172201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Unintelligible</a:t>
            </a:r>
            <a:endParaRPr lang="en-US" altLang="en-US" sz="20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1795"/>
          </a:xfrm>
        </p:spPr>
        <p:txBody>
          <a:bodyPr>
            <a:normAutofit/>
          </a:bodyPr>
          <a:lstStyle/>
          <a:p>
            <a:r>
              <a:rPr lang="en-US" dirty="0" smtClean="0"/>
              <a:t>An old proverb says,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b="1" dirty="0" smtClean="0"/>
              <a:t>Time is the best teacher.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39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Personal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06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1331" y="228600"/>
            <a:ext cx="9238004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Tests Define Instructional Expectations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1331" y="1657884"/>
            <a:ext cx="8998721" cy="494801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Students </a:t>
            </a:r>
            <a:r>
              <a:rPr lang="en-US" altLang="en-US" sz="3200" dirty="0" smtClean="0"/>
              <a:t>(especially adults learners) don’t </a:t>
            </a:r>
            <a:r>
              <a:rPr lang="en-US" altLang="en-US" sz="3200" dirty="0" smtClean="0"/>
              <a:t>want to waste their time studying what is not going to be “needed</a:t>
            </a:r>
            <a:r>
              <a:rPr lang="en-US" altLang="en-US" sz="3200" dirty="0" smtClean="0"/>
              <a:t>”.</a:t>
            </a:r>
            <a:endParaRPr lang="en-US" altLang="en-US" sz="3200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smtClean="0"/>
              <a:t>For students (and often commanders, teachers, and administrators); the </a:t>
            </a:r>
            <a:r>
              <a:rPr lang="en-US" altLang="en-US" sz="3200" b="1" dirty="0" smtClean="0"/>
              <a:t>tests</a:t>
            </a:r>
            <a:r>
              <a:rPr lang="en-US" altLang="en-US" sz="3200" dirty="0" smtClean="0"/>
              <a:t> used and not a course’s stated </a:t>
            </a:r>
            <a:r>
              <a:rPr lang="en-US" altLang="en-US" sz="3200" b="1" dirty="0" smtClean="0"/>
              <a:t>learning objectives</a:t>
            </a:r>
            <a:r>
              <a:rPr lang="en-US" altLang="en-US" sz="3200" dirty="0" smtClean="0"/>
              <a:t> define what is “needed</a:t>
            </a:r>
            <a:r>
              <a:rPr lang="en-US" altLang="en-US" sz="3200" dirty="0" smtClean="0"/>
              <a:t>”.</a:t>
            </a: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Therefore, tests can have a negative or a positive impact on learning.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68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794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“Washback” Effects of Testing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23701"/>
            <a:ext cx="8077200" cy="489674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3200" dirty="0" smtClean="0"/>
              <a:t>Testing has a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negative</a:t>
            </a:r>
            <a:r>
              <a:rPr lang="en-US" altLang="en-US" sz="3200" dirty="0" smtClean="0"/>
              <a:t> impact when:</a:t>
            </a:r>
          </a:p>
          <a:p>
            <a:pPr lvl="1" eaLnBrk="1" hangingPunct="1"/>
            <a:r>
              <a:rPr lang="en-US" altLang="en-US" sz="3200" dirty="0" smtClean="0"/>
              <a:t>Educational goals are reduced to those that are most easily measured. </a:t>
            </a:r>
          </a:p>
          <a:p>
            <a:pPr lvl="1" eaLnBrk="1" hangingPunct="1"/>
            <a:r>
              <a:rPr lang="en-US" altLang="en-US" sz="3200" dirty="0" smtClean="0"/>
              <a:t>Testing procedures do not reflect course goals, for instance…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3200" dirty="0" smtClean="0"/>
              <a:t>Giving multiple choice tests in speaking classes.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3200" dirty="0" smtClean="0"/>
              <a:t>Using grammar tests as a measure of general proficiency.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12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03238"/>
            <a:ext cx="8229600" cy="1096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“Washback” Effects of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4264" y="1828801"/>
            <a:ext cx="7627937" cy="368617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200" dirty="0" smtClean="0"/>
              <a:t>Testing has a </a:t>
            </a:r>
            <a:r>
              <a:rPr lang="en-US" altLang="en-US" sz="3200" b="1" dirty="0" smtClean="0">
                <a:solidFill>
                  <a:srgbClr val="009900"/>
                </a:solidFill>
              </a:rPr>
              <a:t>positive</a:t>
            </a:r>
            <a:r>
              <a:rPr lang="en-US" altLang="en-US" sz="3200" dirty="0" smtClean="0"/>
              <a:t> impact when:</a:t>
            </a:r>
          </a:p>
          <a:p>
            <a:pPr lvl="1" eaLnBrk="1" hangingPunct="1"/>
            <a:r>
              <a:rPr lang="en-US" altLang="en-US" sz="3200" dirty="0" smtClean="0"/>
              <a:t>Tests reinforce course objectives.</a:t>
            </a:r>
          </a:p>
          <a:p>
            <a:pPr lvl="1" eaLnBrk="1" hangingPunct="1"/>
            <a:r>
              <a:rPr lang="en-US" altLang="en-US" sz="3200" dirty="0" smtClean="0"/>
              <a:t>Tests act as change agents for improving teaching and learning.</a:t>
            </a:r>
          </a:p>
          <a:p>
            <a:pPr lvl="1"/>
            <a:r>
              <a:rPr lang="en-US" altLang="en-US" sz="3200" dirty="0"/>
              <a:t>The test results are useful for students, </a:t>
            </a:r>
            <a:r>
              <a:rPr lang="en-US" altLang="en-US" sz="3200" dirty="0" smtClean="0"/>
              <a:t>teachers, and </a:t>
            </a:r>
            <a:r>
              <a:rPr lang="en-US" altLang="en-US" sz="3200" dirty="0"/>
              <a:t>administrators</a:t>
            </a:r>
            <a:r>
              <a:rPr lang="en-US" altLang="en-US" sz="3200" dirty="0" smtClean="0"/>
              <a:t>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17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31492" y="228599"/>
            <a:ext cx="9203108" cy="147201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 smtClean="0"/>
              <a:t>Aligning Teaching and Testing </a:t>
            </a:r>
            <a:br>
              <a:rPr lang="en-US" altLang="en-US" dirty="0" smtClean="0"/>
            </a:br>
            <a:r>
              <a:rPr lang="en-US" altLang="en-US" dirty="0" smtClean="0"/>
              <a:t>Promotes Learning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760434"/>
            <a:ext cx="7772400" cy="441817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Direct Application</a:t>
            </a:r>
            <a:r>
              <a:rPr lang="en-US" altLang="en-US" b="1" dirty="0" smtClean="0">
                <a:solidFill>
                  <a:srgbClr val="0066FF"/>
                </a:solidFill>
              </a:rPr>
              <a:t> </a:t>
            </a:r>
            <a:r>
              <a:rPr lang="en-US" altLang="en-US" b="1" dirty="0" smtClean="0"/>
              <a:t>&lt;=&gt;</a:t>
            </a:r>
            <a:r>
              <a:rPr lang="en-US" altLang="en-US" b="1" dirty="0" smtClean="0">
                <a:solidFill>
                  <a:srgbClr val="0066FF"/>
                </a:solidFill>
              </a:rPr>
              <a:t> Achievement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Memorized</a:t>
            </a:r>
            <a:r>
              <a:rPr lang="en-US" altLang="en-US" dirty="0" smtClean="0"/>
              <a:t> responses using the content of a specific </a:t>
            </a:r>
            <a:r>
              <a:rPr lang="en-US" altLang="en-US" b="1" dirty="0" smtClean="0"/>
              <a:t>textbook or curriculum.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Near Transfer</a:t>
            </a:r>
            <a:r>
              <a:rPr lang="en-US" altLang="en-US" b="1" dirty="0" smtClean="0">
                <a:solidFill>
                  <a:srgbClr val="0066FF"/>
                </a:solidFill>
              </a:rPr>
              <a:t> </a:t>
            </a:r>
            <a:r>
              <a:rPr lang="en-US" altLang="en-US" b="1" dirty="0" smtClean="0"/>
              <a:t>&lt;=&gt;</a:t>
            </a:r>
            <a:r>
              <a:rPr lang="en-US" altLang="en-US" b="1" dirty="0" smtClean="0">
                <a:solidFill>
                  <a:srgbClr val="0066FF"/>
                </a:solidFill>
              </a:rPr>
              <a:t> Performance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Rehearsed</a:t>
            </a:r>
            <a:r>
              <a:rPr lang="en-US" altLang="en-US" dirty="0" smtClean="0"/>
              <a:t> ability to communicate in specific, </a:t>
            </a:r>
            <a:r>
              <a:rPr lang="en-US" altLang="en-US" b="1" dirty="0" smtClean="0"/>
              <a:t>familiar settings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Far Transfer</a:t>
            </a:r>
            <a:r>
              <a:rPr lang="en-US" altLang="en-US" b="1" dirty="0" smtClean="0">
                <a:solidFill>
                  <a:srgbClr val="0066FF"/>
                </a:solidFill>
              </a:rPr>
              <a:t> </a:t>
            </a:r>
            <a:r>
              <a:rPr lang="en-US" altLang="en-US" b="1" dirty="0" smtClean="0"/>
              <a:t>&lt;=&gt;</a:t>
            </a:r>
            <a:r>
              <a:rPr lang="en-US" altLang="en-US" b="1" dirty="0" smtClean="0">
                <a:solidFill>
                  <a:srgbClr val="0066FF"/>
                </a:solidFill>
              </a:rPr>
              <a:t> Proficiency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Unrehearsed</a:t>
            </a:r>
            <a:r>
              <a:rPr lang="en-US" altLang="en-US" dirty="0" smtClean="0"/>
              <a:t> general ability to accomplish </a:t>
            </a:r>
            <a:r>
              <a:rPr lang="en-US" altLang="en-US" b="1" dirty="0" smtClean="0"/>
              <a:t>real-world communication</a:t>
            </a:r>
            <a:r>
              <a:rPr lang="en-US" altLang="en-US" dirty="0" smtClean="0"/>
              <a:t> tasks across a wide range of topics and settings.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31492" y="307648"/>
            <a:ext cx="9203108" cy="1216351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When teaching and testing are</a:t>
            </a:r>
            <a:br>
              <a:rPr lang="en-US" altLang="en-US" sz="4000" dirty="0"/>
            </a:br>
            <a:r>
              <a:rPr lang="en-US" altLang="en-US" sz="4000" dirty="0"/>
              <a:t>not aligned, learning suffers. 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86968" y="1751890"/>
            <a:ext cx="9485832" cy="4691642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Direct Application Teaching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</a:t>
            </a:r>
            <a:r>
              <a:rPr lang="en-US" altLang="en-US" b="1" dirty="0" smtClean="0"/>
              <a:t>+</a:t>
            </a:r>
            <a:r>
              <a:rPr lang="en-US" altLang="en-US" b="1" dirty="0" smtClean="0">
                <a:solidFill>
                  <a:srgbClr val="0066FF"/>
                </a:solidFill>
              </a:rPr>
              <a:t> Proficiency Testing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	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=&gt;</a:t>
            </a:r>
            <a:r>
              <a:rPr lang="en-US" altLang="en-US" sz="3400" b="1" dirty="0" smtClean="0">
                <a:solidFill>
                  <a:srgbClr val="0066FF"/>
                </a:solidFill>
              </a:rPr>
              <a:t> </a:t>
            </a:r>
            <a:r>
              <a:rPr lang="en-US" altLang="en-US" sz="3400" b="1" dirty="0" smtClean="0"/>
              <a:t>Learners will fail the tests.</a:t>
            </a:r>
            <a:endParaRPr lang="en-US" altLang="en-US" sz="3400" b="1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 smtClean="0"/>
              <a:t>Learners won’t be prepared for the tests.</a:t>
            </a:r>
          </a:p>
          <a:p>
            <a:pPr lvl="1" eaLnBrk="1" hangingPunct="1"/>
            <a:r>
              <a:rPr lang="en-US" altLang="en-US" dirty="0" smtClean="0"/>
              <a:t>Motivation will be reduced.</a:t>
            </a:r>
          </a:p>
          <a:p>
            <a:pPr lvl="1" eaLnBrk="1" hangingPunct="1"/>
            <a:endParaRPr lang="en-US" altLang="en-US" dirty="0" smtClean="0"/>
          </a:p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Far Transfer Teaching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 		</a:t>
            </a:r>
            <a:r>
              <a:rPr lang="en-US" altLang="en-US" b="1" dirty="0" smtClean="0">
                <a:solidFill>
                  <a:srgbClr val="000000"/>
                </a:solidFill>
              </a:rPr>
              <a:t>+</a:t>
            </a:r>
            <a:r>
              <a:rPr lang="en-US" altLang="en-US" b="1" dirty="0" smtClean="0">
                <a:solidFill>
                  <a:srgbClr val="0066FF"/>
                </a:solidFill>
              </a:rPr>
              <a:t> Achievement Testing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</a:t>
            </a:r>
            <a:r>
              <a:rPr lang="en-US" altLang="en-US" sz="3400" b="1" dirty="0">
                <a:solidFill>
                  <a:srgbClr val="0066FF"/>
                </a:solidFill>
              </a:rPr>
              <a:t>	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=&gt; 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You’ll get 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Direct </a:t>
            </a:r>
            <a:r>
              <a:rPr lang="en-US" altLang="en-US" sz="3400" b="1" dirty="0">
                <a:solidFill>
                  <a:srgbClr val="000000"/>
                </a:solidFill>
              </a:rPr>
              <a:t>Application </a:t>
            </a:r>
            <a:r>
              <a:rPr lang="en-US" altLang="en-US" sz="3400" b="1" dirty="0">
                <a:solidFill>
                  <a:srgbClr val="000000"/>
                </a:solidFill>
              </a:rPr>
              <a:t>l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earning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.</a:t>
            </a:r>
            <a:endParaRPr lang="en-US" altLang="en-US" sz="3400" b="1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 smtClean="0"/>
              <a:t>Students will adjust their learning down to the level of the tests.</a:t>
            </a:r>
          </a:p>
          <a:p>
            <a:pPr lvl="1" eaLnBrk="1" hangingPunct="1"/>
            <a:r>
              <a:rPr lang="en-US" altLang="en-US" dirty="0" smtClean="0"/>
              <a:t>Motivation will be reduced.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endParaRPr lang="en-US" altLang="en-US" sz="34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3465" y="427289"/>
            <a:ext cx="9861135" cy="1281869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000" dirty="0"/>
              <a:t>When teaching and testing are</a:t>
            </a:r>
            <a:br>
              <a:rPr lang="en-US" altLang="en-US" sz="4000" dirty="0"/>
            </a:br>
            <a:r>
              <a:rPr lang="en-US" altLang="en-US" sz="4000" dirty="0"/>
              <a:t>not aligned, learning suffers. 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1151" y="1948440"/>
            <a:ext cx="9451649" cy="4757159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Direct Application Teaching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</a:t>
            </a:r>
            <a:r>
              <a:rPr lang="en-US" altLang="en-US" b="1" dirty="0" smtClean="0"/>
              <a:t>+</a:t>
            </a:r>
            <a:r>
              <a:rPr lang="en-US" altLang="en-US" b="1" dirty="0" smtClean="0">
                <a:solidFill>
                  <a:srgbClr val="0066FF"/>
                </a:solidFill>
              </a:rPr>
              <a:t> Proficiency Testing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	</a:t>
            </a:r>
            <a:r>
              <a:rPr lang="en-US" altLang="en-US" sz="3400" b="1" dirty="0">
                <a:solidFill>
                  <a:srgbClr val="000000"/>
                </a:solidFill>
              </a:rPr>
              <a:t> =&gt;</a:t>
            </a:r>
            <a:r>
              <a:rPr lang="en-US" altLang="en-US" sz="3400" b="1" dirty="0">
                <a:solidFill>
                  <a:srgbClr val="0066FF"/>
                </a:solidFill>
              </a:rPr>
              <a:t> </a:t>
            </a:r>
            <a:r>
              <a:rPr lang="en-US" altLang="en-US" sz="3400" b="1" dirty="0"/>
              <a:t>Learners will fail the tests.</a:t>
            </a:r>
            <a:endParaRPr lang="en-US" altLang="en-US" sz="3400" b="1" dirty="0">
              <a:solidFill>
                <a:srgbClr val="000000"/>
              </a:solidFill>
            </a:endParaRP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endParaRPr lang="en-US" altLang="en-US" dirty="0" smtClean="0"/>
          </a:p>
          <a:p>
            <a:pPr>
              <a:lnSpc>
                <a:spcPts val="3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Far Transfer Teaching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 		</a:t>
            </a:r>
            <a:r>
              <a:rPr lang="en-US" altLang="en-US" b="1" dirty="0" smtClean="0">
                <a:solidFill>
                  <a:srgbClr val="000000"/>
                </a:solidFill>
              </a:rPr>
              <a:t>+</a:t>
            </a:r>
            <a:r>
              <a:rPr lang="en-US" altLang="en-US" b="1" dirty="0" smtClean="0">
                <a:solidFill>
                  <a:srgbClr val="0066FF"/>
                </a:solidFill>
              </a:rPr>
              <a:t> Achievement Testing </a:t>
            </a: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66FF"/>
                </a:solidFill>
              </a:rPr>
              <a:t>		</a:t>
            </a:r>
            <a:r>
              <a:rPr lang="en-US" altLang="en-US" sz="3400" b="1" dirty="0">
                <a:solidFill>
                  <a:srgbClr val="0066FF"/>
                </a:solidFill>
              </a:rPr>
              <a:t>	</a:t>
            </a:r>
            <a:r>
              <a:rPr lang="en-US" altLang="en-US" sz="3400" b="1" dirty="0">
                <a:solidFill>
                  <a:srgbClr val="000000"/>
                </a:solidFill>
              </a:rPr>
              <a:t> =&gt; You’ll get Direct Application 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learning</a:t>
            </a:r>
            <a:r>
              <a:rPr lang="en-US" altLang="en-US" sz="3400" b="1" dirty="0">
                <a:solidFill>
                  <a:srgbClr val="000000"/>
                </a:solidFill>
              </a:rPr>
              <a:t>.</a:t>
            </a:r>
            <a:endParaRPr lang="en-US" altLang="en-US" sz="3400" b="1" dirty="0">
              <a:solidFill>
                <a:srgbClr val="000000"/>
              </a:solidFill>
            </a:endParaRP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endParaRPr lang="en-US" altLang="en-US" sz="3400" b="1" u="sng" dirty="0"/>
          </a:p>
          <a:p>
            <a:pPr eaLnBrk="1" hangingPunct="1">
              <a:buFontTx/>
              <a:buNone/>
            </a:pPr>
            <a:r>
              <a:rPr lang="en-US" altLang="en-US" b="1" dirty="0" smtClean="0">
                <a:solidFill>
                  <a:srgbClr val="FF3300"/>
                </a:solidFill>
              </a:rPr>
              <a:t>	Note # 1:  The type of test used can limit the level of students’ learning.</a:t>
            </a:r>
            <a:endParaRPr lang="en-US" alt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0576" y="228600"/>
            <a:ext cx="11254811" cy="1676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Curriculum, Instructional, and Testing Constraints Can Also Reduce the Scope</a:t>
            </a:r>
            <a:r>
              <a:rPr lang="en-US" altLang="en-US" dirty="0"/>
              <a:t> </a:t>
            </a:r>
            <a:r>
              <a:rPr lang="en-US" altLang="en-US" dirty="0" smtClean="0"/>
              <a:t>of Learning…</a:t>
            </a:r>
            <a:endParaRPr lang="en-US" altLang="en-US" sz="3600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981200" y="3505200"/>
            <a:ext cx="23622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800600" y="3886200"/>
            <a:ext cx="14478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7086600" y="41910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8991600" y="4343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362200" y="3886200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4419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86600" y="44958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067800" y="44958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Test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09800" y="2057401"/>
            <a:ext cx="2057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302126" y="2068513"/>
            <a:ext cx="25939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      Developers </a:t>
            </a:r>
            <a:r>
              <a:rPr lang="en-US" altLang="en-US" sz="1800" dirty="0" smtClean="0"/>
              <a:t>include only </a:t>
            </a:r>
            <a:r>
              <a:rPr lang="en-US" altLang="en-US" sz="1800" dirty="0"/>
              <a:t>examples of the most </a:t>
            </a:r>
            <a:r>
              <a:rPr lang="en-US" altLang="en-US" sz="1800" dirty="0" smtClean="0"/>
              <a:t>frequently occurring or important </a:t>
            </a:r>
            <a:r>
              <a:rPr lang="en-US" altLang="en-US" sz="1800" dirty="0"/>
              <a:t>goals 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781800" y="2057401"/>
            <a:ext cx="190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8458200" y="2057400"/>
            <a:ext cx="1981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43434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6248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82296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568825" y="2071688"/>
            <a:ext cx="342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  <a:r>
              <a:rPr lang="en-US" altLang="en-US" sz="140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2438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  <a:r>
              <a:rPr lang="en-US" altLang="en-US" sz="140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7010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  <a:r>
              <a:rPr lang="en-US" altLang="en-US" sz="140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87249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</a:t>
            </a:r>
            <a:r>
              <a:rPr lang="en-US" altLang="en-US" sz="140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43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381" y="237146"/>
            <a:ext cx="11237720" cy="1676400"/>
          </a:xfrm>
        </p:spPr>
        <p:txBody>
          <a:bodyPr>
            <a:noAutofit/>
          </a:bodyPr>
          <a:lstStyle/>
          <a:p>
            <a:r>
              <a:rPr lang="en-US" altLang="en-US" dirty="0"/>
              <a:t>Curriculum, Instructional, and Testing Constraints Can Reduce the Scope of Learning…</a:t>
            </a:r>
            <a:endParaRPr lang="en-US" altLang="en-US" sz="3600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981200" y="3505200"/>
            <a:ext cx="23622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800600" y="3886200"/>
            <a:ext cx="14478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7086600" y="41910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8991600" y="4343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362200" y="3886200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Instructional Goals and Learning Outcomes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4419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86600" y="44958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067800" y="44958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Test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09800" y="2057401"/>
            <a:ext cx="2057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302126" y="2068513"/>
            <a:ext cx="25939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      Developers </a:t>
            </a:r>
            <a:r>
              <a:rPr lang="en-US" altLang="en-US" sz="1800" dirty="0" smtClean="0"/>
              <a:t>include only </a:t>
            </a:r>
            <a:r>
              <a:rPr lang="en-US" altLang="en-US" sz="1800" dirty="0"/>
              <a:t>examples of the most </a:t>
            </a:r>
            <a:r>
              <a:rPr lang="en-US" altLang="en-US" sz="1800" dirty="0" smtClean="0"/>
              <a:t>frequently occurring or important </a:t>
            </a:r>
            <a:r>
              <a:rPr lang="en-US" altLang="en-US" sz="1800" dirty="0"/>
              <a:t>goals 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781800" y="2057401"/>
            <a:ext cx="190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8458200" y="2057400"/>
            <a:ext cx="1981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43434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6248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82296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568825" y="2071688"/>
            <a:ext cx="342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  <a:r>
              <a:rPr lang="en-US" altLang="en-US" sz="140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2438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  <a:r>
              <a:rPr lang="en-US" altLang="en-US" sz="140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7010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  <a:r>
              <a:rPr lang="en-US" altLang="en-US" sz="140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87249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</a:t>
            </a:r>
            <a:r>
              <a:rPr lang="en-US" altLang="en-US" sz="140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8912" y="5580583"/>
            <a:ext cx="6554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2400" b="1" dirty="0">
                <a:solidFill>
                  <a:srgbClr val="FF3300"/>
                </a:solidFill>
              </a:rPr>
              <a:t>Note # </a:t>
            </a:r>
            <a:r>
              <a:rPr lang="en-US" altLang="en-US" sz="2400" b="1" dirty="0" smtClean="0">
                <a:solidFill>
                  <a:srgbClr val="FF3300"/>
                </a:solidFill>
              </a:rPr>
              <a:t>2:  The reduced content of the tests </a:t>
            </a:r>
            <a:r>
              <a:rPr lang="en-US" altLang="en-US" sz="2400" b="1" dirty="0">
                <a:solidFill>
                  <a:srgbClr val="FF3300"/>
                </a:solidFill>
              </a:rPr>
              <a:t>used can limit the breadth </a:t>
            </a:r>
            <a:r>
              <a:rPr lang="en-US" altLang="en-US" sz="2400" b="1" dirty="0" smtClean="0">
                <a:solidFill>
                  <a:srgbClr val="FF3300"/>
                </a:solidFill>
              </a:rPr>
              <a:t>of </a:t>
            </a:r>
            <a:r>
              <a:rPr lang="en-US" altLang="en-US" sz="2400" b="1" dirty="0">
                <a:solidFill>
                  <a:srgbClr val="FF3300"/>
                </a:solidFill>
              </a:rPr>
              <a:t>students’ learning.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17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221" y="228600"/>
            <a:ext cx="10058400" cy="17399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An Alternative Teaching and Testing Model </a:t>
            </a:r>
            <a:endParaRPr lang="en-US" altLang="en-US" sz="3600" dirty="0"/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3048000" y="22860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352800" y="2971801"/>
            <a:ext cx="2209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Real-world Instructional Domains:  cognitive understanding, psychomotor skills, and affective insights.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447800" y="2209801"/>
            <a:ext cx="205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/>
              <a:t>          Set instructional goals and define expected learner outcomes.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858000" y="1981200"/>
            <a:ext cx="3124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          Course developers </a:t>
            </a:r>
            <a:r>
              <a:rPr lang="en-US" altLang="en-US" sz="1400" u="sng"/>
              <a:t>sample</a:t>
            </a:r>
            <a:r>
              <a:rPr lang="en-US" altLang="en-US" sz="1400"/>
              <a:t>        from the real-world domain areas to create a textbook.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7162800" y="3048001"/>
            <a:ext cx="3048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         Teachers adapt text materials to learners’ abilities, diagnose learning difficulties, adjust activities and add supplemental materials to help students apply new knowledge and skills in constrained achievement and </a:t>
            </a:r>
            <a:r>
              <a:rPr lang="en-US" altLang="en-US" sz="1200"/>
              <a:t>performance</a:t>
            </a:r>
            <a:r>
              <a:rPr lang="en-US" altLang="en-US" sz="1400"/>
              <a:t> areas, and then in real-world proficiency settings.</a:t>
            </a: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715000" y="1828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867400" y="21336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Textbook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172200" y="35052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Teacher</a:t>
            </a: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486400" y="47244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715000" y="5257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Students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4114800" y="5181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191000" y="53340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Test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600200" y="4876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6002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7010400" y="5260976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          Students practice, expand, and then demonstrate their unrehearsed extemporaneous proficiency across a broad range of real-world settings that are not in the textbook.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524000" y="4800601"/>
            <a:ext cx="259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          Test developers use an independent sample of  the real-world domain areas to create proficiency tests that are not based on the textbook.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5867400" y="29718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410200" y="2590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400800" y="2819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57150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57150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>
            <a:off x="6324600" y="4343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 flipH="1">
            <a:off x="48006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4419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H="1" flipV="1">
            <a:off x="5257800" y="4572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5410200" y="4419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1739900" y="22098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1.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086601" y="1968500"/>
            <a:ext cx="39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2a.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7391400" y="30480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3.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7302500" y="52578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4.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1752600" y="4800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2b.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4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1795"/>
          </a:xfrm>
        </p:spPr>
        <p:txBody>
          <a:bodyPr>
            <a:normAutofit/>
          </a:bodyPr>
          <a:lstStyle/>
          <a:p>
            <a:r>
              <a:rPr lang="en-US" dirty="0" smtClean="0"/>
              <a:t>But it has also been noted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Time may be the best teacher,</a:t>
            </a:r>
            <a:br>
              <a:rPr lang="en-US" b="1" dirty="0" smtClean="0"/>
            </a:br>
            <a:r>
              <a:rPr lang="en-US" b="1" dirty="0" smtClean="0"/>
              <a:t>          but it eventually kills all of its students.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61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838" y="228600"/>
            <a:ext cx="11417183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Simply stated, “good” teaching (reinforced by “good” testing) can </a:t>
            </a:r>
            <a:r>
              <a:rPr lang="en-US" altLang="en-US" dirty="0"/>
              <a:t>e</a:t>
            </a:r>
            <a:r>
              <a:rPr lang="en-US" altLang="en-US" dirty="0" smtClean="0"/>
              <a:t>xpand the scope of learning</a:t>
            </a:r>
            <a:r>
              <a:rPr lang="en-US" altLang="en-US" dirty="0"/>
              <a:t>.</a:t>
            </a:r>
            <a:endParaRPr lang="en-US" altLang="en-US" sz="3600" dirty="0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774674" y="3505199"/>
            <a:ext cx="2568726" cy="257662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800600" y="3886200"/>
            <a:ext cx="14478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7086600" y="41910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8991600" y="4343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438400" y="3751264"/>
            <a:ext cx="2057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2400" dirty="0"/>
              <a:t>Instructional Goals and Learning </a:t>
            </a:r>
            <a:r>
              <a:rPr lang="en-US" altLang="en-US" sz="2400" dirty="0" smtClean="0"/>
              <a:t>Outcomes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STANAG</a:t>
            </a:r>
            <a:endParaRPr lang="en-US" altLang="en-US" sz="24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2400" dirty="0" smtClean="0"/>
              <a:t>   6001?)</a:t>
            </a:r>
            <a:endParaRPr lang="en-US" altLang="en-US" sz="2400" dirty="0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4419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Textbook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86600" y="44958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Teaching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067800" y="44958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Test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09800" y="2057401"/>
            <a:ext cx="2057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High academic goals are set and learner outcomes are defined.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302126" y="2068513"/>
            <a:ext cx="25939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      Developers </a:t>
            </a:r>
            <a:r>
              <a:rPr lang="en-US" altLang="en-US" sz="1800" dirty="0" smtClean="0"/>
              <a:t>include only </a:t>
            </a:r>
            <a:r>
              <a:rPr lang="en-US" altLang="en-US" sz="1800" dirty="0"/>
              <a:t>examples of the most </a:t>
            </a:r>
            <a:r>
              <a:rPr lang="en-US" altLang="en-US" sz="1800" dirty="0" smtClean="0"/>
              <a:t>frequently occurring or important </a:t>
            </a:r>
            <a:r>
              <a:rPr lang="en-US" altLang="en-US" sz="1800" dirty="0"/>
              <a:t>goals in a textbook.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781800" y="2057401"/>
            <a:ext cx="190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     Teachers present as much of the textbook as time allows.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8458200" y="2057400"/>
            <a:ext cx="1981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Students are tested on a sample of items drawn from the textbook.</a:t>
            </a: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43434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6248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8229600" y="472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568825" y="2071688"/>
            <a:ext cx="342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  <a:r>
              <a:rPr lang="en-US" altLang="en-US" sz="1400"/>
              <a:t>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2438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  <a:r>
              <a:rPr lang="en-US" altLang="en-US" sz="1400"/>
              <a:t>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70104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  <a:r>
              <a:rPr lang="en-US" altLang="en-US" sz="1400"/>
              <a:t>.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8724900" y="2057401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</a:t>
            </a:r>
            <a:r>
              <a:rPr lang="en-US" altLang="en-US" sz="1400"/>
              <a:t>.</a:t>
            </a:r>
          </a:p>
        </p:txBody>
      </p:sp>
      <p:sp>
        <p:nvSpPr>
          <p:cNvPr id="2" name="Curved Up Arrow 1"/>
          <p:cNvSpPr/>
          <p:nvPr/>
        </p:nvSpPr>
        <p:spPr>
          <a:xfrm flipH="1">
            <a:off x="3725960" y="4953001"/>
            <a:ext cx="5776955" cy="8508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flipH="1" flipV="1">
            <a:off x="3973793" y="3751264"/>
            <a:ext cx="3896881" cy="6208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41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2567" y="529837"/>
            <a:ext cx="11246267" cy="82039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smtClean="0"/>
              <a:t>So, what constitutes “good” teaching and testing?</a:t>
            </a:r>
            <a:endParaRPr lang="en-US" altLang="en-US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0773" y="1495514"/>
            <a:ext cx="9981489" cy="4939470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 smtClean="0"/>
              <a:t>Making your teaching/learning activities match the level of your desired learner outcomes.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 smtClean="0"/>
              <a:t>Using the </a:t>
            </a:r>
            <a:r>
              <a:rPr lang="en-US" altLang="en-US" sz="3600" dirty="0" smtClean="0"/>
              <a:t>kind </a:t>
            </a:r>
            <a:r>
              <a:rPr lang="en-US" altLang="en-US" sz="3600" dirty="0" smtClean="0"/>
              <a:t>of the tests that match the level of those learning outcomes.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Achievement tests for direct application objectives.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Performance tests for near transfer objectives.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Proficiency tests for far transfer objectives.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87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1133" y="609600"/>
            <a:ext cx="9631110" cy="19209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If </a:t>
            </a:r>
            <a:r>
              <a:rPr lang="en-US" altLang="en-US" sz="4000" b="1" dirty="0" smtClean="0"/>
              <a:t>those </a:t>
            </a:r>
            <a:r>
              <a:rPr lang="en-US" altLang="en-US" sz="4000" b="1" dirty="0"/>
              <a:t>suggestions </a:t>
            </a:r>
            <a:r>
              <a:rPr lang="en-US" altLang="en-US" sz="4000" b="1" dirty="0" smtClean="0"/>
              <a:t>for “good” teaching are </a:t>
            </a:r>
            <a:r>
              <a:rPr lang="en-US" altLang="en-US" sz="4000" b="1" dirty="0"/>
              <a:t>followed, a </a:t>
            </a:r>
            <a:r>
              <a:rPr lang="en-US" altLang="en-US" sz="4000" b="1" dirty="0" smtClean="0"/>
              <a:t>teaching and testing model </a:t>
            </a:r>
            <a:r>
              <a:rPr lang="en-US" altLang="en-US" sz="4000" b="1" dirty="0"/>
              <a:t>will emerge </a:t>
            </a:r>
            <a:r>
              <a:rPr lang="en-US" altLang="en-US" sz="4000" b="1" dirty="0" smtClean="0"/>
              <a:t>that:</a:t>
            </a:r>
            <a:endParaRPr lang="en-US" altLang="en-US" sz="40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1133" y="2709017"/>
            <a:ext cx="9913121" cy="398949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Will </a:t>
            </a:r>
            <a:r>
              <a:rPr lang="en-US" altLang="en-US" sz="3600" u="sng" dirty="0" smtClean="0"/>
              <a:t>not</a:t>
            </a:r>
            <a:r>
              <a:rPr lang="en-US" altLang="en-US" sz="3600" dirty="0" smtClean="0"/>
              <a:t> be based on successively derived, reduced subsets of the original objectives.</a:t>
            </a:r>
          </a:p>
          <a:p>
            <a:pPr eaLnBrk="1" hangingPunct="1"/>
            <a:r>
              <a:rPr lang="en-US" altLang="en-US" sz="3600" dirty="0" smtClean="0"/>
              <a:t>Will maintain the students’ focus on the course’s true learning objectives.</a:t>
            </a:r>
          </a:p>
          <a:p>
            <a:r>
              <a:rPr lang="en-US" altLang="en-US" sz="3600" dirty="0" smtClean="0"/>
              <a:t>Will reinforce the teacher’s role as a “facilitator” of learning, rather than as a </a:t>
            </a:r>
            <a:r>
              <a:rPr lang="en-US" altLang="en-US" sz="3600" dirty="0"/>
              <a:t>“presenter</a:t>
            </a:r>
            <a:r>
              <a:rPr lang="en-US" altLang="en-US" sz="3600" dirty="0" smtClean="0"/>
              <a:t>” of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26942" y="828137"/>
            <a:ext cx="5486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Desired Learning Outcomes</a:t>
            </a:r>
            <a:endParaRPr lang="en-US" sz="3600" dirty="0"/>
          </a:p>
          <a:p>
            <a:r>
              <a:rPr lang="en-US" sz="3600" dirty="0" smtClean="0"/>
              <a:t>   </a:t>
            </a:r>
            <a:r>
              <a:rPr lang="en-US" sz="2800" dirty="0" smtClean="0"/>
              <a:t>a.  Direct application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b.  Near transfer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c.  Far transfer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798275" y="3347047"/>
            <a:ext cx="28530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Testing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a.  Achievement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b.  Performance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c.  Proficiency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654" y="3347049"/>
            <a:ext cx="4125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Teaching Activities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a.  Presentation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b.  Application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c.  Problem solving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481422" y="3000724"/>
            <a:ext cx="34957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Keep it simple!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Work with a maximum of three variables.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Reduce complexity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by aligning levels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i.e. use all “a”, all “b”, or all “c” levels.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790685">
            <a:off x="804069" y="718645"/>
            <a:ext cx="3162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 x 3 x 3 = 27!!!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Doesn’t work.  The mind can only handle 3 interactions at a time.</a:t>
            </a:r>
          </a:p>
        </p:txBody>
      </p:sp>
      <p:sp>
        <p:nvSpPr>
          <p:cNvPr id="3" name="Bent Arrow 2"/>
          <p:cNvSpPr/>
          <p:nvPr/>
        </p:nvSpPr>
        <p:spPr>
          <a:xfrm>
            <a:off x="3298677" y="1794618"/>
            <a:ext cx="828943" cy="145278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534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flipH="1">
            <a:off x="7871473" y="1818829"/>
            <a:ext cx="891076" cy="145278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534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125"/>
            <a:ext cx="8739962" cy="5950615"/>
          </a:xfrm>
        </p:spPr>
        <p:txBody>
          <a:bodyPr>
            <a:noAutofit/>
          </a:bodyPr>
          <a:lstStyle/>
          <a:p>
            <a:r>
              <a:rPr lang="en-US" dirty="0" smtClean="0"/>
              <a:t>                     And once again…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b="1" dirty="0" smtClean="0"/>
              <a:t>If things align,             </a:t>
            </a:r>
            <a:br>
              <a:rPr lang="en-US" sz="6000" b="1" dirty="0" smtClean="0"/>
            </a:br>
            <a:r>
              <a:rPr lang="en-US" sz="6000" b="1" dirty="0"/>
              <a:t>	</a:t>
            </a:r>
            <a:r>
              <a:rPr lang="en-US" sz="6000" b="1" dirty="0" smtClean="0"/>
              <a:t>	    everything’s fine!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                       </a:t>
            </a:r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9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654" y="564019"/>
            <a:ext cx="10515600" cy="505056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 seminal work in Education is Bloom’s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b="1" i="1" dirty="0" smtClean="0"/>
              <a:t>Taxonomy of Educational Objectives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200" b="1" dirty="0" smtClean="0"/>
              <a:t>Note: t</a:t>
            </a:r>
            <a:r>
              <a:rPr lang="en-US" sz="3200" b="1" dirty="0" smtClean="0"/>
              <a:t>he author called this book,</a:t>
            </a:r>
            <a:br>
              <a:rPr lang="en-US" sz="3200" b="1" dirty="0" smtClean="0"/>
            </a:br>
            <a:r>
              <a:rPr lang="en-US" sz="3200" b="1" dirty="0" smtClean="0"/>
              <a:t>“The most-quoted, least-read book ever published.”</a:t>
            </a:r>
            <a:br>
              <a:rPr lang="en-US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There is a revised </a:t>
            </a:r>
            <a:r>
              <a:rPr lang="en-US" sz="3200" dirty="0"/>
              <a:t>v</a:t>
            </a:r>
            <a:r>
              <a:rPr lang="en-US" sz="3200" dirty="0" smtClean="0"/>
              <a:t>ersion titled,</a:t>
            </a:r>
            <a:br>
              <a:rPr lang="en-US" sz="3200" dirty="0" smtClean="0"/>
            </a:br>
            <a:r>
              <a:rPr lang="en-US" sz="3600" b="1" i="1" kern="0" dirty="0"/>
              <a:t>A Taxonomy for Learning, Teaching, and Assessing: A Revision of Bloom's Taxonomy of Educational </a:t>
            </a:r>
            <a:r>
              <a:rPr lang="en-US" sz="3600" b="1" i="1" kern="0" dirty="0" smtClean="0"/>
              <a:t>Objectives</a:t>
            </a:r>
            <a:r>
              <a:rPr lang="en-US" sz="3600" b="1" kern="0" dirty="0" smtClean="0"/>
              <a:t>,</a:t>
            </a:r>
            <a:br>
              <a:rPr lang="en-US" sz="3600" b="1" kern="0" dirty="0" smtClean="0"/>
            </a:br>
            <a:r>
              <a:rPr lang="en-US" sz="3200" kern="0" dirty="0" smtClean="0"/>
              <a:t>Abridged </a:t>
            </a:r>
            <a:r>
              <a:rPr lang="en-US" sz="3200" kern="0" dirty="0"/>
              <a:t>Edition.  Editors, </a:t>
            </a:r>
            <a:r>
              <a:rPr lang="en-US" sz="3200" kern="0" dirty="0" err="1"/>
              <a:t>Lorin</a:t>
            </a:r>
            <a:r>
              <a:rPr lang="en-US" sz="3200" kern="0" dirty="0"/>
              <a:t> W. Anderson, et </a:t>
            </a:r>
            <a:r>
              <a:rPr lang="en-US" sz="3200" kern="0" dirty="0" smtClean="0"/>
              <a:t>al.</a:t>
            </a:r>
            <a:br>
              <a:rPr lang="en-US" sz="3200" kern="0" dirty="0" smtClean="0"/>
            </a:br>
            <a:r>
              <a:rPr lang="en-US" sz="3200" kern="0" dirty="0" smtClean="0"/>
              <a:t>Longman, New </a:t>
            </a:r>
            <a:r>
              <a:rPr lang="en-US" sz="3200" kern="0" dirty="0"/>
              <a:t>York. 2001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114" y="5614587"/>
            <a:ext cx="8852140" cy="837487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en-US" dirty="0" smtClean="0">
                <a:hlinkClick r:id="rId2"/>
              </a:rPr>
              <a:t>www.celt.iastate.edu/teaching/RevisedBlooms1.html</a:t>
            </a:r>
          </a:p>
          <a:p>
            <a:pPr marL="0" indent="0" fontAlgn="ctr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060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</a:t>
            </a:r>
            <a:r>
              <a:rPr lang="en-US" sz="4000" b="1" dirty="0"/>
              <a:t>r</a:t>
            </a:r>
            <a:r>
              <a:rPr lang="en-US" sz="4000" b="1" dirty="0" smtClean="0"/>
              <a:t>evised version divides the original taxonomy into two dimensions: </a:t>
            </a:r>
            <a:br>
              <a:rPr lang="en-US" sz="4000" b="1" dirty="0" smtClean="0"/>
            </a:br>
            <a:r>
              <a:rPr lang="en-US" sz="4000" b="1" dirty="0" smtClean="0"/>
              <a:t>1. Ways of thinking and 2. </a:t>
            </a:r>
            <a:r>
              <a:rPr lang="en-US" sz="4000" b="1" dirty="0"/>
              <a:t>T</a:t>
            </a:r>
            <a:r>
              <a:rPr lang="en-US" sz="4000" b="1" dirty="0" smtClean="0"/>
              <a:t>ypes of knowledge 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2105"/>
            <a:ext cx="10515600" cy="3666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This revision is summarized in the chart on the next slide.</a:t>
            </a:r>
            <a:endParaRPr lang="en-US" b="1" dirty="0" smtClean="0"/>
          </a:p>
          <a:p>
            <a:r>
              <a:rPr lang="en-US" b="1" dirty="0" smtClean="0"/>
              <a:t>Thinking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columns</a:t>
            </a:r>
            <a:r>
              <a:rPr lang="en-US" dirty="0" smtClean="0"/>
              <a:t> </a:t>
            </a:r>
            <a:r>
              <a:rPr lang="en-US" dirty="0"/>
              <a:t>represent each of the six levels of the </a:t>
            </a:r>
            <a:r>
              <a:rPr lang="en-US" b="1" dirty="0">
                <a:solidFill>
                  <a:srgbClr val="FF0000"/>
                </a:solidFill>
              </a:rPr>
              <a:t>Cognitive Process Dimension</a:t>
            </a:r>
            <a:r>
              <a:rPr lang="en-US" dirty="0"/>
              <a:t>—ranging from lower-order thinking skills at the </a:t>
            </a:r>
            <a:r>
              <a:rPr lang="en-US" dirty="0" smtClean="0"/>
              <a:t>left </a:t>
            </a:r>
            <a:r>
              <a:rPr lang="en-US" dirty="0"/>
              <a:t>to higher-order thinking skills at the </a:t>
            </a:r>
            <a:r>
              <a:rPr lang="en-US" dirty="0" smtClean="0"/>
              <a:t>right. </a:t>
            </a:r>
          </a:p>
          <a:p>
            <a:r>
              <a:rPr lang="en-US" b="1" dirty="0" smtClean="0"/>
              <a:t>Knowing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66FF"/>
                </a:solidFill>
              </a:rPr>
              <a:t>rows</a:t>
            </a:r>
            <a:r>
              <a:rPr lang="en-US" dirty="0" smtClean="0"/>
              <a:t> </a:t>
            </a:r>
            <a:r>
              <a:rPr lang="en-US" dirty="0"/>
              <a:t>represent the </a:t>
            </a:r>
            <a:r>
              <a:rPr lang="en-US" b="1" dirty="0">
                <a:solidFill>
                  <a:srgbClr val="0066FF"/>
                </a:solidFill>
              </a:rPr>
              <a:t>Knowledge Dimension</a:t>
            </a:r>
            <a:r>
              <a:rPr lang="en-US" dirty="0"/>
              <a:t>—ranging from concrete </a:t>
            </a:r>
            <a:r>
              <a:rPr lang="en-US" dirty="0" smtClean="0"/>
              <a:t>knowledge at </a:t>
            </a:r>
            <a:r>
              <a:rPr lang="en-US" dirty="0"/>
              <a:t>the </a:t>
            </a:r>
            <a:r>
              <a:rPr lang="en-US" dirty="0" smtClean="0"/>
              <a:t>bottom </a:t>
            </a:r>
            <a:r>
              <a:rPr lang="en-US" dirty="0"/>
              <a:t>through abstract </a:t>
            </a:r>
            <a:r>
              <a:rPr lang="en-US" dirty="0" smtClean="0"/>
              <a:t>knowledge at </a:t>
            </a:r>
            <a:r>
              <a:rPr lang="en-US" dirty="0"/>
              <a:t>the </a:t>
            </a:r>
            <a:r>
              <a:rPr lang="en-US" dirty="0" smtClean="0"/>
              <a:t>top.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628" y="264920"/>
            <a:ext cx="9277172" cy="1204960"/>
          </a:xfrm>
        </p:spPr>
        <p:txBody>
          <a:bodyPr>
            <a:normAutofit/>
          </a:bodyPr>
          <a:lstStyle/>
          <a:p>
            <a:r>
              <a:rPr lang="en-US" dirty="0" smtClean="0"/>
              <a:t>Bloom’s Revised Taxonomy</a:t>
            </a:r>
            <a:br>
              <a:rPr lang="en-US" dirty="0" smtClean="0"/>
            </a:br>
            <a:r>
              <a:rPr lang="en-US" sz="3200" dirty="0" smtClean="0"/>
              <a:t>(With added highlighting and annotation)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984999"/>
              </p:ext>
            </p:extLst>
          </p:nvPr>
        </p:nvGraphicFramePr>
        <p:xfrm>
          <a:off x="744279" y="1469877"/>
          <a:ext cx="10929275" cy="4777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357">
                  <a:extLst>
                    <a:ext uri="{9D8B030D-6E8A-4147-A177-3AD203B41FA5}">
                      <a16:colId xmlns:a16="http://schemas.microsoft.com/office/drawing/2014/main" val="1272180268"/>
                    </a:ext>
                  </a:extLst>
                </a:gridCol>
                <a:gridCol w="1965371">
                  <a:extLst>
                    <a:ext uri="{9D8B030D-6E8A-4147-A177-3AD203B41FA5}">
                      <a16:colId xmlns:a16="http://schemas.microsoft.com/office/drawing/2014/main" val="3120327223"/>
                    </a:ext>
                  </a:extLst>
                </a:gridCol>
                <a:gridCol w="1576169">
                  <a:extLst>
                    <a:ext uri="{9D8B030D-6E8A-4147-A177-3AD203B41FA5}">
                      <a16:colId xmlns:a16="http://schemas.microsoft.com/office/drawing/2014/main" val="847205244"/>
                    </a:ext>
                  </a:extLst>
                </a:gridCol>
                <a:gridCol w="1819996">
                  <a:extLst>
                    <a:ext uri="{9D8B030D-6E8A-4147-A177-3AD203B41FA5}">
                      <a16:colId xmlns:a16="http://schemas.microsoft.com/office/drawing/2014/main" val="1961619784"/>
                    </a:ext>
                  </a:extLst>
                </a:gridCol>
                <a:gridCol w="1076966">
                  <a:extLst>
                    <a:ext uri="{9D8B030D-6E8A-4147-A177-3AD203B41FA5}">
                      <a16:colId xmlns:a16="http://schemas.microsoft.com/office/drawing/2014/main" val="1198123738"/>
                    </a:ext>
                  </a:extLst>
                </a:gridCol>
                <a:gridCol w="1231557">
                  <a:extLst>
                    <a:ext uri="{9D8B030D-6E8A-4147-A177-3AD203B41FA5}">
                      <a16:colId xmlns:a16="http://schemas.microsoft.com/office/drawing/2014/main" val="3636315334"/>
                    </a:ext>
                  </a:extLst>
                </a:gridCol>
                <a:gridCol w="1374354">
                  <a:extLst>
                    <a:ext uri="{9D8B030D-6E8A-4147-A177-3AD203B41FA5}">
                      <a16:colId xmlns:a16="http://schemas.microsoft.com/office/drawing/2014/main" val="1784153989"/>
                    </a:ext>
                  </a:extLst>
                </a:gridCol>
                <a:gridCol w="1019505">
                  <a:extLst>
                    <a:ext uri="{9D8B030D-6E8A-4147-A177-3AD203B41FA5}">
                      <a16:colId xmlns:a16="http://schemas.microsoft.com/office/drawing/2014/main" val="3807862325"/>
                    </a:ext>
                  </a:extLst>
                </a:gridCol>
              </a:tblGrid>
              <a:tr h="796183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Common Combinations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Cognitive Dimension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65022"/>
                  </a:ext>
                </a:extLst>
              </a:tr>
              <a:tr h="796183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Remember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Understand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Apply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Analyze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Evaluate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Create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3052223"/>
                  </a:ext>
                </a:extLst>
              </a:tr>
              <a:tr h="796183">
                <a:tc rowSpan="4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66FF"/>
                          </a:solidFill>
                        </a:rPr>
                        <a:t>Knowledge Dimension</a:t>
                      </a:r>
                      <a:endParaRPr lang="en-US" sz="3200" dirty="0">
                        <a:solidFill>
                          <a:srgbClr val="0066FF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Metacognitive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37029"/>
                  </a:ext>
                </a:extLst>
              </a:tr>
              <a:tr h="7961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Procedural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15336"/>
                  </a:ext>
                </a:extLst>
              </a:tr>
              <a:tr h="7961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Conceptual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55557"/>
                  </a:ext>
                </a:extLst>
              </a:tr>
              <a:tr h="7961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FF"/>
                          </a:solidFill>
                        </a:rPr>
                        <a:t>Factual</a:t>
                      </a:r>
                      <a:endParaRPr lang="en-US" sz="2400" dirty="0">
                        <a:solidFill>
                          <a:srgbClr val="00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10498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0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Bloom’s Taxonomy:  </a:t>
            </a:r>
            <a:br>
              <a:rPr lang="en-US" dirty="0" smtClean="0"/>
            </a:br>
            <a:r>
              <a:rPr lang="en-US" dirty="0" smtClean="0"/>
              <a:t>Greater Accuracy, but Greater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/>
          <a:lstStyle/>
          <a:p>
            <a:r>
              <a:rPr lang="en-US" sz="3600" dirty="0" smtClean="0"/>
              <a:t>4 levels of knowledge.</a:t>
            </a:r>
          </a:p>
          <a:p>
            <a:r>
              <a:rPr lang="en-US" sz="3600" dirty="0" smtClean="0"/>
              <a:t>6 levels of cognition.</a:t>
            </a:r>
          </a:p>
          <a:p>
            <a:r>
              <a:rPr lang="en-US" sz="3600" dirty="0" smtClean="0"/>
              <a:t>4 x 6 equals 24 interactions (or combinations).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Is this increased accuracy useful?</a:t>
            </a:r>
          </a:p>
          <a:p>
            <a:pPr marL="0" indent="0">
              <a:buNone/>
            </a:pPr>
            <a:r>
              <a:rPr lang="en-US" sz="3600" dirty="0" smtClean="0"/>
              <a:t>How much complexity can humans handle?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5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>
            <a:noAutofit/>
          </a:bodyPr>
          <a:lstStyle/>
          <a:p>
            <a:r>
              <a:rPr lang="en-US" dirty="0" smtClean="0"/>
              <a:t>“How Many Variables Can Humans Process?”</a:t>
            </a:r>
            <a:br>
              <a:rPr lang="en-US" dirty="0" smtClean="0"/>
            </a:br>
            <a:r>
              <a:rPr lang="en-US" sz="2400" dirty="0" smtClean="0"/>
              <a:t>Graeme S. </a:t>
            </a:r>
            <a:r>
              <a:rPr lang="en-US" sz="2400" dirty="0" err="1" smtClean="0"/>
              <a:t>Halford</a:t>
            </a:r>
            <a:r>
              <a:rPr lang="en-US" sz="2400" dirty="0" smtClean="0"/>
              <a:t>, et al. </a:t>
            </a:r>
            <a:r>
              <a:rPr lang="en-US" sz="2400" i="1" dirty="0" smtClean="0"/>
              <a:t>Psychology Science</a:t>
            </a:r>
            <a:r>
              <a:rPr lang="en-US" sz="2400" dirty="0" smtClean="0"/>
              <a:t>, Vol 16, No. 1, pp. 70-76, American Psychology Society, 2005. Page 70.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8921"/>
            <a:ext cx="10515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n=30 / </a:t>
            </a:r>
            <a:r>
              <a:rPr lang="en-US" sz="3600" dirty="0" smtClean="0"/>
              <a:t>Three</a:t>
            </a:r>
            <a:r>
              <a:rPr lang="en-US" sz="3600" dirty="0" smtClean="0"/>
              <a:t> </a:t>
            </a:r>
            <a:r>
              <a:rPr lang="en-US" sz="3600" dirty="0"/>
              <a:t>quotes from the </a:t>
            </a:r>
            <a:r>
              <a:rPr lang="en-US" sz="3600" dirty="0" smtClean="0"/>
              <a:t>research findings:  </a:t>
            </a:r>
          </a:p>
          <a:p>
            <a:r>
              <a:rPr lang="en-US" sz="3200" dirty="0" smtClean="0"/>
              <a:t>“As the order [the number] of the interaction[s] increases, the number of variables increases.”</a:t>
            </a:r>
          </a:p>
          <a:p>
            <a:r>
              <a:rPr lang="en-US" sz="3200" b="1" dirty="0" smtClean="0"/>
              <a:t>“Results showed a significant decline in accuracy and speed of [problem] resolution from three-way to four-way interactions.”</a:t>
            </a:r>
          </a:p>
          <a:p>
            <a:r>
              <a:rPr lang="en-US" sz="3200" dirty="0" smtClean="0"/>
              <a:t>“Furthermore, performance on a five-way interaction was at [the] chance level.”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7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>
            <a:noAutofit/>
          </a:bodyPr>
          <a:lstStyle/>
          <a:p>
            <a:r>
              <a:rPr lang="en-US" dirty="0" smtClean="0"/>
              <a:t>“How Many Variables Can Humans Process?”</a:t>
            </a:r>
            <a:br>
              <a:rPr lang="en-US" dirty="0" smtClean="0"/>
            </a:br>
            <a:r>
              <a:rPr lang="en-US" sz="2400" dirty="0" smtClean="0"/>
              <a:t>Graeme S. </a:t>
            </a:r>
            <a:r>
              <a:rPr lang="en-US" sz="2400" dirty="0" err="1" smtClean="0"/>
              <a:t>Halford</a:t>
            </a:r>
            <a:r>
              <a:rPr lang="en-US" sz="2400" dirty="0" smtClean="0"/>
              <a:t>, et al. </a:t>
            </a:r>
            <a:r>
              <a:rPr lang="en-US" sz="2400" i="1" dirty="0" smtClean="0"/>
              <a:t>Psychology Science</a:t>
            </a:r>
            <a:r>
              <a:rPr lang="en-US" sz="2400" dirty="0" smtClean="0"/>
              <a:t>, Vol 16, No. 1, pp. 70-76, American Psychology Society, 2005.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58548"/>
              </p:ext>
            </p:extLst>
          </p:nvPr>
        </p:nvGraphicFramePr>
        <p:xfrm>
          <a:off x="698205" y="1828800"/>
          <a:ext cx="10848752" cy="4170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6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487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n=30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(Trained individuals)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Problem Complexity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8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2-way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3-way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4-way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5-way*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 Problems</a:t>
                      </a:r>
                      <a:r>
                        <a:rPr lang="en-US" sz="3600" baseline="0" dirty="0" smtClean="0"/>
                        <a:t> Right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26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13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NA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 Problem Right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 Problems Right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52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My interpretation: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Good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OK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Poor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Terrible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00" y="6124356"/>
            <a:ext cx="11707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* </a:t>
            </a:r>
            <a:r>
              <a:rPr lang="en-US" sz="2200" dirty="0" smtClean="0"/>
              <a:t>One problem, </a:t>
            </a:r>
            <a:r>
              <a:rPr lang="en-US" sz="2200" dirty="0"/>
              <a:t>n</a:t>
            </a:r>
            <a:r>
              <a:rPr lang="en-US" sz="2200" dirty="0" smtClean="0"/>
              <a:t> </a:t>
            </a:r>
            <a:r>
              <a:rPr lang="en-US" sz="2200" dirty="0" smtClean="0"/>
              <a:t>= 22.  Chance </a:t>
            </a:r>
            <a:r>
              <a:rPr lang="en-US" sz="2200" dirty="0" smtClean="0"/>
              <a:t>responses, </a:t>
            </a:r>
            <a:r>
              <a:rPr lang="en-US" sz="2200" dirty="0" smtClean="0"/>
              <a:t>consistent with </a:t>
            </a:r>
            <a:r>
              <a:rPr lang="en-US" sz="2200" dirty="0"/>
              <a:t>results extrapolated from </a:t>
            </a:r>
            <a:r>
              <a:rPr lang="en-US" sz="2200" dirty="0" smtClean="0"/>
              <a:t>the other study.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C8BB-B515-4D89-8A5A-693528597F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2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1783</Words>
  <Application>Microsoft Office PowerPoint</Application>
  <PresentationFormat>Widescreen</PresentationFormat>
  <Paragraphs>343</Paragraphs>
  <Slides>34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Office Theme</vt:lpstr>
      <vt:lpstr>Teaching, Learning, and Testing:  Finding Congruence</vt:lpstr>
      <vt:lpstr>An old proverb says,                 Time is the best teacher.</vt:lpstr>
      <vt:lpstr>But it has also been noted that:    Time may be the best teacher,           but it eventually kills all of its students.</vt:lpstr>
      <vt:lpstr>A seminal work in Education is Bloom’s  Taxonomy of Educational Objectives Note: the author called this book, “The most-quoted, least-read book ever published.”  There is a revised version titled, A Taxonomy for Learning, Teaching, and Assessing: A Revision of Bloom's Taxonomy of Educational Objectives, Abridged Edition.  Editors, Lorin W. Anderson, et al. Longman, New York. 2001 </vt:lpstr>
      <vt:lpstr>The revised version divides the original taxonomy into two dimensions:  1. Ways of thinking and 2. Types of knowledge .</vt:lpstr>
      <vt:lpstr>Bloom’s Revised Taxonomy (With added highlighting and annotation)</vt:lpstr>
      <vt:lpstr>Revised Bloom’s Taxonomy:   Greater Accuracy, but Greater Complexity</vt:lpstr>
      <vt:lpstr>“How Many Variables Can Humans Process?” Graeme S. Halford, et al. Psychology Science, Vol 16, No. 1, pp. 70-76, American Psychology Society, 2005. Page 70.</vt:lpstr>
      <vt:lpstr>“How Many Variables Can Humans Process?” Graeme S. Halford, et al. Psychology Science, Vol 16, No. 1, pp. 70-76, American Psychology Society, 2005.</vt:lpstr>
      <vt:lpstr>Can Bloom’s revised taxonomy be simplified to make it more useable?</vt:lpstr>
      <vt:lpstr>The expected level of learning: (3 Levels of Learning Outcomes)</vt:lpstr>
      <vt:lpstr>The 1st Level of Learning Outcomes</vt:lpstr>
      <vt:lpstr>The 2nd Level of Learning Outcomes</vt:lpstr>
      <vt:lpstr>The 3rd Level of Learning Outcomes</vt:lpstr>
      <vt:lpstr>The testing method used: (3 Types of Tests)</vt:lpstr>
      <vt:lpstr>The 1st Type of Test</vt:lpstr>
      <vt:lpstr>The 2nd Type of Test</vt:lpstr>
      <vt:lpstr>The 3rd Type of Test</vt:lpstr>
      <vt:lpstr>PowerPoint Presentation</vt:lpstr>
      <vt:lpstr>A Personal Observation</vt:lpstr>
      <vt:lpstr>Tests Define Instructional Expectations</vt:lpstr>
      <vt:lpstr>“Washback” Effects of Testing</vt:lpstr>
      <vt:lpstr>“Washback” Effects of Testing</vt:lpstr>
      <vt:lpstr>Aligning Teaching and Testing  Promotes Learning </vt:lpstr>
      <vt:lpstr>When teaching and testing are not aligned, learning suffers.  </vt:lpstr>
      <vt:lpstr>When teaching and testing are not aligned, learning suffers.  </vt:lpstr>
      <vt:lpstr>Curriculum, Instructional, and Testing Constraints Can Also Reduce the Scope of Learning…</vt:lpstr>
      <vt:lpstr>Curriculum, Instructional, and Testing Constraints Can Reduce the Scope of Learning…</vt:lpstr>
      <vt:lpstr>An Alternative Teaching and Testing Model </vt:lpstr>
      <vt:lpstr>Simply stated, “good” teaching (reinforced by “good” testing) can expand the scope of learning.</vt:lpstr>
      <vt:lpstr>So, what constitutes “good” teaching and testing?</vt:lpstr>
      <vt:lpstr>If those suggestions for “good” teaching are followed, a teaching and testing model will emerge that:</vt:lpstr>
      <vt:lpstr>PowerPoint Presentation</vt:lpstr>
      <vt:lpstr>                     And once again…  If things align,                    everything’s fine!                            Thank you.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Teaching, Learning, and Testing:  Finding Congruence</dc:title>
  <dc:creator>DRAFT</dc:creator>
  <cp:lastModifiedBy>Ray Clifford</cp:lastModifiedBy>
  <cp:revision>157</cp:revision>
  <cp:lastPrinted>2018-09-14T22:28:27Z</cp:lastPrinted>
  <dcterms:created xsi:type="dcterms:W3CDTF">2017-09-25T19:10:30Z</dcterms:created>
  <dcterms:modified xsi:type="dcterms:W3CDTF">2018-10-15T09:03:21Z</dcterms:modified>
</cp:coreProperties>
</file>