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62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4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5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022740497"/>
              </p:ext>
            </p:extLst>
          </p:nvPr>
        </p:nvGraphicFramePr>
        <p:xfrm>
          <a:off x="3052200" y="262151"/>
          <a:ext cx="6087600" cy="45908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CorelDRAW" r:id="rId4" imgW="1917452" imgH="1446336" progId="CorelDraw.Graphic.16">
                  <p:embed/>
                </p:oleObj>
              </mc:Choice>
              <mc:Fallback>
                <p:oleObj name="CorelDRAW" r:id="rId4" imgW="1917452" imgH="1446336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52200" y="262151"/>
                        <a:ext cx="6087600" cy="45908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311748"/>
            <a:ext cx="12192000" cy="2181125"/>
          </a:xfrm>
        </p:spPr>
        <p:txBody>
          <a:bodyPr anchor="ctr">
            <a:norm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9231" y="6492875"/>
            <a:ext cx="10410091" cy="365124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AF2C9-489F-4097-9E34-943C72F7D701}" type="datetimeFigureOut">
              <a:rPr lang="et-EE" smtClean="0"/>
              <a:t>14.09.2020</a:t>
            </a:fld>
            <a:endParaRPr lang="et-E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841E5-F413-4C74-825A-1E0CAFFE1A55}" type="slidenum">
              <a:rPr lang="et-EE" smtClean="0"/>
              <a:t>‹#›</a:t>
            </a:fld>
            <a:endParaRPr lang="et-EE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492875"/>
            <a:ext cx="12192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937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 Title+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000" y="1"/>
            <a:ext cx="10080000" cy="141680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6000" y="1825624"/>
            <a:ext cx="10080000" cy="45811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AF2C9-489F-4097-9E34-943C72F7D701}" type="datetimeFigureOut">
              <a:rPr lang="et-EE" smtClean="0"/>
              <a:t>14.09.2020</a:t>
            </a:fld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841E5-F413-4C74-825A-1E0CAFFE1A55}" type="slidenum">
              <a:rPr lang="et-EE" smtClean="0"/>
              <a:t>‹#›</a:t>
            </a:fld>
            <a:endParaRPr lang="et-EE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401080499"/>
              </p:ext>
            </p:extLst>
          </p:nvPr>
        </p:nvGraphicFramePr>
        <p:xfrm>
          <a:off x="246837" y="823123"/>
          <a:ext cx="665163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CorelDRAW" r:id="rId3" imgW="664498" imgH="880416" progId="CorelDraw.Graphic.16">
                  <p:embed/>
                </p:oleObj>
              </mc:Choice>
              <mc:Fallback>
                <p:oleObj name="CorelDRAW" r:id="rId3" imgW="664498" imgH="880416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6837" y="823123"/>
                        <a:ext cx="665163" cy="881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278409238"/>
              </p:ext>
            </p:extLst>
          </p:nvPr>
        </p:nvGraphicFramePr>
        <p:xfrm>
          <a:off x="11328000" y="5805362"/>
          <a:ext cx="864000" cy="644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CorelDRAW" r:id="rId5" imgW="975360" imgH="727056" progId="CorelDraw.Graphic.16">
                  <p:embed/>
                </p:oleObj>
              </mc:Choice>
              <mc:Fallback>
                <p:oleObj name="CorelDRAW" r:id="rId5" imgW="975360" imgH="727056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328000" y="5805362"/>
                        <a:ext cx="864000" cy="6444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2542" y="6492875"/>
            <a:ext cx="6146916" cy="36512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Geogrotesque SmBd" panose="02000000000000000000" pitchFamily="50" charset="-70"/>
              </a:defRPr>
            </a:lvl1pPr>
          </a:lstStyle>
          <a:p>
            <a:endParaRPr lang="et-EE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6492875"/>
            <a:ext cx="88582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11306175" y="6492875"/>
            <a:ext cx="88582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5252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V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AF2C9-489F-4097-9E34-943C72F7D701}" type="datetimeFigureOut">
              <a:rPr lang="et-EE" smtClean="0"/>
              <a:t>14.09.2020</a:t>
            </a:fld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841E5-F413-4C74-825A-1E0CAFFE1A55}" type="slidenum">
              <a:rPr lang="et-EE" smtClean="0"/>
              <a:t>‹#›</a:t>
            </a:fld>
            <a:endParaRPr lang="et-EE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492875"/>
            <a:ext cx="88582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71885130"/>
              </p:ext>
            </p:extLst>
          </p:nvPr>
        </p:nvGraphicFramePr>
        <p:xfrm>
          <a:off x="246837" y="823123"/>
          <a:ext cx="665163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CorelDRAW" r:id="rId3" imgW="664498" imgH="880416" progId="CorelDraw.Graphic.16">
                  <p:embed/>
                </p:oleObj>
              </mc:Choice>
              <mc:Fallback>
                <p:oleObj name="CorelDRAW" r:id="rId3" imgW="664498" imgH="880416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6837" y="823123"/>
                        <a:ext cx="665163" cy="881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796602005"/>
              </p:ext>
            </p:extLst>
          </p:nvPr>
        </p:nvGraphicFramePr>
        <p:xfrm>
          <a:off x="11328000" y="5805362"/>
          <a:ext cx="864000" cy="644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CorelDRAW" r:id="rId5" imgW="975360" imgH="727056" progId="CorelDraw.Graphic.16">
                  <p:embed/>
                </p:oleObj>
              </mc:Choice>
              <mc:Fallback>
                <p:oleObj name="CorelDRAW" r:id="rId5" imgW="975360" imgH="727056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328000" y="5805362"/>
                        <a:ext cx="864000" cy="6444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2542" y="6492875"/>
            <a:ext cx="6146916" cy="36512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Geogrotesque SmBd" panose="02000000000000000000" pitchFamily="50" charset="-70"/>
              </a:defRPr>
            </a:lvl1pPr>
          </a:lstStyle>
          <a:p>
            <a:endParaRPr lang="et-EE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1306175" y="6492875"/>
            <a:ext cx="88582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47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000" y="365125"/>
            <a:ext cx="100800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681163"/>
            <a:ext cx="472326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6000" y="2505075"/>
            <a:ext cx="4723263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89477" y="1681163"/>
            <a:ext cx="474652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89477" y="2505075"/>
            <a:ext cx="4746524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AF2C9-489F-4097-9E34-943C72F7D701}" type="datetimeFigureOut">
              <a:rPr lang="et-EE" smtClean="0"/>
              <a:t>14.09.2020</a:t>
            </a:fld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841E5-F413-4C74-825A-1E0CAFFE1A55}" type="slidenum">
              <a:rPr lang="et-EE" smtClean="0"/>
              <a:t>‹#›</a:t>
            </a:fld>
            <a:endParaRPr lang="et-EE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71885130"/>
              </p:ext>
            </p:extLst>
          </p:nvPr>
        </p:nvGraphicFramePr>
        <p:xfrm>
          <a:off x="246837" y="823123"/>
          <a:ext cx="665163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CorelDRAW" r:id="rId3" imgW="664498" imgH="880416" progId="CorelDraw.Graphic.16">
                  <p:embed/>
                </p:oleObj>
              </mc:Choice>
              <mc:Fallback>
                <p:oleObj name="CorelDRAW" r:id="rId3" imgW="664498" imgH="880416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6837" y="823123"/>
                        <a:ext cx="665163" cy="881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3022542" y="6492875"/>
            <a:ext cx="6146916" cy="36512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Geogrotesque SmBd" panose="02000000000000000000" pitchFamily="50" charset="-70"/>
              </a:defRPr>
            </a:lvl1pPr>
          </a:lstStyle>
          <a:p>
            <a:endParaRPr lang="et-EE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81432581"/>
              </p:ext>
            </p:extLst>
          </p:nvPr>
        </p:nvGraphicFramePr>
        <p:xfrm>
          <a:off x="11328000" y="5805362"/>
          <a:ext cx="864000" cy="644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" name="CorelDRAW" r:id="rId5" imgW="975360" imgH="727056" progId="CorelDraw.Graphic.16">
                  <p:embed/>
                </p:oleObj>
              </mc:Choice>
              <mc:Fallback>
                <p:oleObj name="CorelDRAW" r:id="rId5" imgW="975360" imgH="727056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328000" y="5805362"/>
                        <a:ext cx="864000" cy="6444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Connector 15"/>
          <p:cNvCxnSpPr/>
          <p:nvPr userDrawn="1"/>
        </p:nvCxnSpPr>
        <p:spPr>
          <a:xfrm>
            <a:off x="0" y="6492875"/>
            <a:ext cx="88582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11306175" y="6492875"/>
            <a:ext cx="88582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4423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000" y="1"/>
            <a:ext cx="10080000" cy="141680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AF2C9-489F-4097-9E34-943C72F7D701}" type="datetimeFigureOut">
              <a:rPr lang="et-EE" smtClean="0"/>
              <a:t>14.09.2020</a:t>
            </a:fld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841E5-F413-4C74-825A-1E0CAFFE1A55}" type="slidenum">
              <a:rPr lang="et-EE" smtClean="0"/>
              <a:t>‹#›</a:t>
            </a:fld>
            <a:endParaRPr lang="et-EE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71885130"/>
              </p:ext>
            </p:extLst>
          </p:nvPr>
        </p:nvGraphicFramePr>
        <p:xfrm>
          <a:off x="246837" y="823123"/>
          <a:ext cx="665163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CorelDRAW" r:id="rId3" imgW="664498" imgH="880416" progId="CorelDraw.Graphic.16">
                  <p:embed/>
                </p:oleObj>
              </mc:Choice>
              <mc:Fallback>
                <p:oleObj name="CorelDRAW" r:id="rId3" imgW="664498" imgH="880416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6837" y="823123"/>
                        <a:ext cx="665163" cy="881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2542" y="6492875"/>
            <a:ext cx="6146916" cy="36512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Geogrotesque SmBd" panose="02000000000000000000" pitchFamily="50" charset="-70"/>
              </a:defRPr>
            </a:lvl1pPr>
          </a:lstStyle>
          <a:p>
            <a:endParaRPr lang="et-EE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81432581"/>
              </p:ext>
            </p:extLst>
          </p:nvPr>
        </p:nvGraphicFramePr>
        <p:xfrm>
          <a:off x="11328000" y="5805362"/>
          <a:ext cx="864000" cy="644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CorelDRAW" r:id="rId5" imgW="975360" imgH="727056" progId="CorelDraw.Graphic.16">
                  <p:embed/>
                </p:oleObj>
              </mc:Choice>
              <mc:Fallback>
                <p:oleObj name="CorelDRAW" r:id="rId5" imgW="975360" imgH="727056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328000" y="5805362"/>
                        <a:ext cx="864000" cy="6444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 userDrawn="1"/>
        </p:nvCxnSpPr>
        <p:spPr>
          <a:xfrm>
            <a:off x="0" y="6492875"/>
            <a:ext cx="88582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11306175" y="6492875"/>
            <a:ext cx="88582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392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_ty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000" y="1"/>
            <a:ext cx="10080000" cy="141680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81432581"/>
              </p:ext>
            </p:extLst>
          </p:nvPr>
        </p:nvGraphicFramePr>
        <p:xfrm>
          <a:off x="11328000" y="5805362"/>
          <a:ext cx="864000" cy="644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CorelDRAW" r:id="rId3" imgW="975360" imgH="727056" progId="CorelDraw.Graphic.16">
                  <p:embed/>
                </p:oleObj>
              </mc:Choice>
              <mc:Fallback>
                <p:oleObj name="CorelDRAW" r:id="rId3" imgW="975360" imgH="727056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328000" y="5805362"/>
                        <a:ext cx="864000" cy="6444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29801920"/>
              </p:ext>
            </p:extLst>
          </p:nvPr>
        </p:nvGraphicFramePr>
        <p:xfrm>
          <a:off x="246837" y="823123"/>
          <a:ext cx="665163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CorelDRAW" r:id="rId5" imgW="664498" imgH="880416" progId="CorelDraw.Graphic.16">
                  <p:embed/>
                </p:oleObj>
              </mc:Choice>
              <mc:Fallback>
                <p:oleObj name="CorelDRAW" r:id="rId5" imgW="664498" imgH="880416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6837" y="823123"/>
                        <a:ext cx="665163" cy="881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8411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2itsa_ty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000" y="1"/>
            <a:ext cx="10368000" cy="141680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92430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6000" y="1"/>
            <a:ext cx="10080000" cy="14168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t-E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825624"/>
            <a:ext cx="10080000" cy="4581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30225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eogrotesque Rg" panose="02000000000000000000" pitchFamily="50" charset="-70"/>
              </a:defRPr>
            </a:lvl1pPr>
          </a:lstStyle>
          <a:p>
            <a:fld id="{4AEAF2C9-489F-4097-9E34-943C72F7D701}" type="datetimeFigureOut">
              <a:rPr lang="et-EE" smtClean="0"/>
              <a:pPr/>
              <a:t>14.09.2020</a:t>
            </a:fld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69458" y="6492875"/>
            <a:ext cx="30225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Geogrotesque Rg" panose="02000000000000000000" pitchFamily="50" charset="-70"/>
              </a:defRPr>
            </a:lvl1pPr>
          </a:lstStyle>
          <a:p>
            <a:fld id="{8FB841E5-F413-4C74-825A-1E0CAFFE1A55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2542" y="6492875"/>
            <a:ext cx="6146916" cy="36512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Geogrotesque SmBd" panose="02000000000000000000" pitchFamily="50" charset="-70"/>
              </a:defRPr>
            </a:lvl1pPr>
          </a:lstStyle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9960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0" r:id="rId4"/>
    <p:sldLayoutId id="2147483661" r:id="rId5"/>
    <p:sldLayoutId id="2147483657" r:id="rId6"/>
    <p:sldLayoutId id="2147483662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Geogrotesque SmBd" panose="02000000000000000000" pitchFamily="50" charset="-7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eogrotesque Rg" panose="02000000000000000000" pitchFamily="50" charset="-7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grotesque Rg" panose="02000000000000000000" pitchFamily="50" charset="-7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eogrotesque Rg" panose="02000000000000000000" pitchFamily="50" charset="-7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eogrotesque Rg" panose="02000000000000000000" pitchFamily="50" charset="-7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eogrotesque Rg" panose="02000000000000000000" pitchFamily="50" charset="-7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0" y="4108548"/>
            <a:ext cx="12192000" cy="2181125"/>
          </a:xfrm>
        </p:spPr>
        <p:txBody>
          <a:bodyPr>
            <a:normAutofit/>
          </a:bodyPr>
          <a:lstStyle/>
          <a:p>
            <a:r>
              <a:rPr lang="et-EE" dirty="0" smtClean="0"/>
              <a:t/>
            </a:r>
            <a:br>
              <a:rPr lang="et-EE" dirty="0" smtClean="0"/>
            </a:br>
            <a:r>
              <a:rPr lang="en-GB" b="1" dirty="0" smtClean="0">
                <a:latin typeface="+mn-lt"/>
              </a:rPr>
              <a:t>Online Item Moderation</a:t>
            </a:r>
            <a:br>
              <a:rPr lang="en-GB" b="1" dirty="0" smtClean="0">
                <a:latin typeface="+mn-lt"/>
              </a:rPr>
            </a:br>
            <a:endParaRPr lang="en-GB" b="1" dirty="0">
              <a:latin typeface="+mn-lt"/>
            </a:endParaRP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879231" y="5301674"/>
            <a:ext cx="10410091" cy="127461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+mn-lt"/>
              </a:rPr>
              <a:t>Merit Kompus and Marju Laurits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+mn-lt"/>
              </a:rPr>
              <a:t>BILC STANAG 6001 Testing Workshop, 2020</a:t>
            </a:r>
            <a:endParaRPr lang="et-E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764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Item Moderation Activity on Thursday </a:t>
            </a:r>
            <a:endParaRPr lang="et-EE" b="1" dirty="0"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r>
              <a:rPr lang="en-US" dirty="0" smtClean="0">
                <a:latin typeface="+mn-lt"/>
              </a:rPr>
              <a:t>Panels </a:t>
            </a:r>
            <a:r>
              <a:rPr lang="en-US" dirty="0">
                <a:latin typeface="+mn-lt"/>
              </a:rPr>
              <a:t>in 6 rooms: Bratislava, Bucharest, Ottawa, Riga, Tallinn, Zagreb</a:t>
            </a:r>
          </a:p>
          <a:p>
            <a:pPr marL="0" indent="0">
              <a:buNone/>
            </a:pPr>
            <a:endParaRPr lang="et-EE" dirty="0" smtClean="0">
              <a:latin typeface="+mn-lt"/>
            </a:endParaRPr>
          </a:p>
          <a:p>
            <a:pPr marL="0" indent="0">
              <a:buNone/>
            </a:pPr>
            <a:r>
              <a:rPr lang="et-EE" dirty="0">
                <a:latin typeface="+mn-lt"/>
              </a:rPr>
              <a:t>T</a:t>
            </a:r>
            <a:r>
              <a:rPr lang="en-US" dirty="0" smtClean="0">
                <a:latin typeface="+mn-lt"/>
              </a:rPr>
              <a:t>he </a:t>
            </a:r>
            <a:r>
              <a:rPr lang="en-US" dirty="0">
                <a:latin typeface="+mn-lt"/>
              </a:rPr>
              <a:t>goal is to </a:t>
            </a:r>
            <a:endParaRPr lang="et-EE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try </a:t>
            </a:r>
            <a:r>
              <a:rPr lang="en-US" dirty="0">
                <a:latin typeface="+mn-lt"/>
              </a:rPr>
              <a:t>out different online moderation procedures; </a:t>
            </a:r>
            <a:endParaRPr lang="et-EE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draw </a:t>
            </a:r>
            <a:r>
              <a:rPr lang="en-US" dirty="0">
                <a:latin typeface="+mn-lt"/>
              </a:rPr>
              <a:t>up sound practices in conducting online multinational item moderation.</a:t>
            </a:r>
            <a:endParaRPr lang="et-E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7372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err="1">
                <a:latin typeface="+mn-lt"/>
              </a:rPr>
              <a:t>Item</a:t>
            </a:r>
            <a:r>
              <a:rPr lang="et-EE" b="1" dirty="0">
                <a:latin typeface="+mn-lt"/>
              </a:rPr>
              <a:t> </a:t>
            </a:r>
            <a:r>
              <a:rPr lang="et-EE" b="1" dirty="0" err="1">
                <a:latin typeface="+mn-lt"/>
              </a:rPr>
              <a:t>Moderation</a:t>
            </a:r>
            <a:r>
              <a:rPr lang="et-EE" b="1" dirty="0">
                <a:latin typeface="+mn-lt"/>
              </a:rPr>
              <a:t/>
            </a:r>
            <a:br>
              <a:rPr lang="et-EE" b="1" dirty="0">
                <a:latin typeface="+mn-lt"/>
              </a:rPr>
            </a:br>
            <a:endParaRPr lang="et-EE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+mn-lt"/>
              </a:rPr>
              <a:t>The purpose of item moderation is to: </a:t>
            </a:r>
            <a:endParaRPr lang="et-EE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ensure </a:t>
            </a:r>
            <a:r>
              <a:rPr lang="en-US" dirty="0">
                <a:latin typeface="+mn-lt"/>
              </a:rPr>
              <a:t>that the text, task and level of each item are aligned; </a:t>
            </a:r>
            <a:endParaRPr lang="et-EE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perform </a:t>
            </a:r>
            <a:r>
              <a:rPr lang="en-US" dirty="0">
                <a:latin typeface="+mn-lt"/>
              </a:rPr>
              <a:t>a quality control check and identify any flaws or errors in the items or prompts; </a:t>
            </a:r>
            <a:endParaRPr lang="et-EE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determine </a:t>
            </a:r>
            <a:r>
              <a:rPr lang="en-US" dirty="0">
                <a:latin typeface="+mn-lt"/>
              </a:rPr>
              <a:t>if the items should be kept as is, revised or discarded.</a:t>
            </a:r>
          </a:p>
          <a:p>
            <a:pPr marL="0" indent="0">
              <a:buNone/>
            </a:pPr>
            <a:endParaRPr lang="et-EE" dirty="0" smtClean="0">
              <a:latin typeface="+mn-lt"/>
            </a:endParaRPr>
          </a:p>
          <a:p>
            <a:pPr marL="0" indent="0" algn="r">
              <a:buNone/>
            </a:pPr>
            <a:r>
              <a:rPr lang="en-US" sz="1800" dirty="0" smtClean="0">
                <a:latin typeface="+mn-lt"/>
              </a:rPr>
              <a:t>BILC </a:t>
            </a:r>
            <a:r>
              <a:rPr lang="en-US" sz="1800" dirty="0">
                <a:latin typeface="+mn-lt"/>
              </a:rPr>
              <a:t>Best Practices in STANAG 6001 Testing, NATO BILC website</a:t>
            </a:r>
            <a:endParaRPr lang="et-EE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4068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err="1">
                <a:latin typeface="+mn-lt"/>
              </a:rPr>
              <a:t>Panel</a:t>
            </a:r>
            <a:r>
              <a:rPr lang="et-EE" b="1" dirty="0">
                <a:latin typeface="+mn-lt"/>
              </a:rPr>
              <a:t> Meeting</a:t>
            </a:r>
            <a:r>
              <a:rPr lang="et-EE" dirty="0"/>
              <a:t/>
            </a:r>
            <a:br>
              <a:rPr lang="et-EE" dirty="0"/>
            </a:b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Panel </a:t>
            </a:r>
            <a:r>
              <a:rPr lang="en-US" dirty="0">
                <a:latin typeface="+mn-lt"/>
              </a:rPr>
              <a:t>members try to answer each item as if they were taking the test.  </a:t>
            </a:r>
            <a:endParaRPr lang="et-EE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Panel </a:t>
            </a:r>
            <a:r>
              <a:rPr lang="en-US" dirty="0">
                <a:latin typeface="+mn-lt"/>
              </a:rPr>
              <a:t>members carefully review each draft item, using a checklist. </a:t>
            </a:r>
            <a:endParaRPr lang="et-EE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Item </a:t>
            </a:r>
            <a:r>
              <a:rPr lang="en-US" dirty="0">
                <a:latin typeface="+mn-lt"/>
              </a:rPr>
              <a:t>writer keeps record (written or taped) of all suggestions and comments. </a:t>
            </a:r>
            <a:endParaRPr lang="et-EE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Supervisor </a:t>
            </a:r>
            <a:r>
              <a:rPr lang="en-US" dirty="0">
                <a:latin typeface="+mn-lt"/>
              </a:rPr>
              <a:t>ensures that proper moderation procedures are followed. </a:t>
            </a:r>
            <a:endParaRPr lang="et-EE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All </a:t>
            </a:r>
            <a:r>
              <a:rPr lang="en-US" dirty="0">
                <a:latin typeface="+mn-lt"/>
              </a:rPr>
              <a:t>items will be moderated anonymously. </a:t>
            </a:r>
            <a:endParaRPr lang="et-E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745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Good Practice of Item Moderation </a:t>
            </a:r>
            <a:endParaRPr lang="et-EE" b="1" dirty="0">
              <a:latin typeface="+mn-lt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3562" y="2059395"/>
            <a:ext cx="8524875" cy="32670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380853" y="5784395"/>
            <a:ext cx="2731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dirty="0"/>
              <a:t>ALTS </a:t>
            </a:r>
            <a:r>
              <a:rPr lang="et-EE" dirty="0" err="1"/>
              <a:t>Handbook</a:t>
            </a:r>
            <a:r>
              <a:rPr lang="et-EE" dirty="0"/>
              <a:t>, </a:t>
            </a:r>
            <a:r>
              <a:rPr lang="et-EE" dirty="0" err="1"/>
              <a:t>Version</a:t>
            </a:r>
            <a:r>
              <a:rPr lang="et-EE" dirty="0"/>
              <a:t> 14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4995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V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 w="12700">
          <a:solidFill>
            <a:schemeClr val="bg1">
              <a:lumMod val="65000"/>
            </a:schemeClr>
          </a:solidFill>
        </a:ln>
      </a:spPr>
      <a:bodyPr rtlCol="0" anchor="ctr"/>
      <a:lstStyle>
        <a:defPPr algn="ctr">
          <a:defRPr dirty="0">
            <a:solidFill>
              <a:schemeClr val="tx1"/>
            </a:solidFill>
            <a:latin typeface="Geogrotesque SmBd" panose="02000000000000000000" pitchFamily="50" charset="-7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1">
              <a:lumMod val="6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279E14DBCE2814AA79FC9FFAF52EE16" ma:contentTypeVersion="8" ma:contentTypeDescription="Loo uus dokument" ma:contentTypeScope="" ma:versionID="a9ab1f6b48da82da32be271735778475">
  <xsd:schema xmlns:xsd="http://www.w3.org/2001/XMLSchema" xmlns:xs="http://www.w3.org/2001/XMLSchema" xmlns:p="http://schemas.microsoft.com/office/2006/metadata/properties" xmlns:ns2="806b1c5b-2059-490c-80bd-0513de2c9a85" xmlns:ns3="c0ca3c5c-2a7a-49de-b2da-762f1adefb8f" xmlns:ns4="http://schemas.microsoft.com/sharepoint/v4" targetNamespace="http://schemas.microsoft.com/office/2006/metadata/properties" ma:root="true" ma:fieldsID="4a23911fc6e629a85df12852dd623f5b" ns2:_="" ns3:_="" ns4:_="">
    <xsd:import namespace="806b1c5b-2059-490c-80bd-0513de2c9a85"/>
    <xsd:import namespace="c0ca3c5c-2a7a-49de-b2da-762f1adefb8f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f6ad41b0f025482e851f460a7f85e46a" minOccurs="0"/>
                <xsd:element ref="ns3:TaxCatchAll" minOccurs="0"/>
                <xsd:element ref="ns3:TaxKeywordTaxHTField" minOccurs="0"/>
                <xsd:element ref="ns4:IconOverlay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6b1c5b-2059-490c-80bd-0513de2c9a85" elementFormDefault="qualified">
    <xsd:import namespace="http://schemas.microsoft.com/office/2006/documentManagement/types"/>
    <xsd:import namespace="http://schemas.microsoft.com/office/infopath/2007/PartnerControls"/>
    <xsd:element name="f6ad41b0f025482e851f460a7f85e46a" ma:index="9" nillable="true" ma:taxonomy="true" ma:internalName="f6ad41b0f025482e851f460a7f85e46a" ma:taxonomyFieldName="Valdkond" ma:displayName="Valdkond" ma:indexed="true" ma:default="" ma:fieldId="{f6ad41b0-f025-482e-851f-460a7f85e46a}" ma:sspId="5e71c30e-1cc3-4d38-9da9-f9e01e8a0bb2" ma:termSetId="d90586fc-1cd5-47ec-b4d8-8a36abc8df2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ca3c5c-2a7a-49de-b2da-762f1adefb8f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00d7dfb4-195b-46b0-ba82-a6f93c913f18}" ma:internalName="TaxCatchAll" ma:showField="CatchAllData" ma:web="c0ca3c5c-2a7a-49de-b2da-762f1adefb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2" nillable="true" ma:taxonomy="true" ma:internalName="TaxKeywordTaxHTField" ma:taxonomyFieldName="TaxKeyword" ma:displayName="Ettevõtte märksõnad" ma:fieldId="{23f27201-bee3-471e-b2e7-b64fd8b7ca38}" ma:taxonomyMulti="true" ma:sspId="5e71c30e-1cc3-4d38-9da9-f9e01e8a0bb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_dlc_DocId" ma:index="14" nillable="true" ma:displayName="Dokumendi ID väärtus" ma:description="Sellele üksusele määratud dokumendi ID väärtus." ma:internalName="_dlc_DocId" ma:readOnly="true">
      <xsd:simpleType>
        <xsd:restriction base="dms:Text"/>
      </xsd:simpleType>
    </xsd:element>
    <xsd:element name="_dlc_DocIdUrl" ma:index="15" nillable="true" ma:displayName="Dokumendi ID" ma:description="Püsilink sellele dokumendile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3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inOccurs="0" maxOccurs="1" ma:index="4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c0ca3c5c-2a7a-49de-b2da-762f1adefb8f">
      <Terms xmlns="http://schemas.microsoft.com/office/infopath/2007/PartnerControls">
        <TermInfo xmlns="http://schemas.microsoft.com/office/infopath/2007/PartnerControls">
          <TermName xmlns="http://schemas.microsoft.com/office/infopath/2007/PartnerControls">esitluse põhi</TermName>
          <TermId xmlns="http://schemas.microsoft.com/office/infopath/2007/PartnerControls">53278f36-552a-43e2-9171-93fc8537b724</TermId>
        </TermInfo>
        <TermInfo xmlns="http://schemas.microsoft.com/office/infopath/2007/PartnerControls">
          <TermName xmlns="http://schemas.microsoft.com/office/infopath/2007/PartnerControls">Kaitseväe Akadeemia</TermName>
          <TermId xmlns="http://schemas.microsoft.com/office/infopath/2007/PartnerControls">e74ca739-b94f-42dd-978b-0201669dc885</TermId>
        </TermInfo>
      </Terms>
    </TaxKeywordTaxHTField>
    <f6ad41b0f025482e851f460a7f85e46a xmlns="806b1c5b-2059-490c-80bd-0513de2c9a85">
      <Terms xmlns="http://schemas.microsoft.com/office/infopath/2007/PartnerControls">
        <TermInfo xmlns="http://schemas.microsoft.com/office/infopath/2007/PartnerControls">
          <TermName xmlns="http://schemas.microsoft.com/office/infopath/2007/PartnerControls">Töökorraldus</TermName>
          <TermId xmlns="http://schemas.microsoft.com/office/infopath/2007/PartnerControls">31ede23a-7063-4b86-ba90-fd2bceb7ebe1</TermId>
        </TermInfo>
      </Terms>
    </f6ad41b0f025482e851f460a7f85e46a>
    <TaxCatchAll xmlns="c0ca3c5c-2a7a-49de-b2da-762f1adefb8f">
      <Value>41</Value>
      <Value>15</Value>
      <Value>98</Value>
    </TaxCatchAll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7F71C814-136A-4D32-8F25-12A7BD5B599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7B5A67-4474-4C1D-BEA0-A61EE32FAE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6b1c5b-2059-490c-80bd-0513de2c9a85"/>
    <ds:schemaRef ds:uri="c0ca3c5c-2a7a-49de-b2da-762f1adefb8f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B79B600-06B0-4053-BD88-511BF0DDA9C0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874D5A8-B546-45F3-BA3F-4D6378277C7B}">
  <ds:schemaRefs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sharepoint/v4"/>
    <ds:schemaRef ds:uri="http://purl.org/dc/elements/1.1/"/>
    <ds:schemaRef ds:uri="c0ca3c5c-2a7a-49de-b2da-762f1adefb8f"/>
    <ds:schemaRef ds:uri="806b1c5b-2059-490c-80bd-0513de2c9a85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1347</TotalTime>
  <Words>192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Geogrotesque Rg</vt:lpstr>
      <vt:lpstr>Geogrotesque SmBd</vt:lpstr>
      <vt:lpstr>KVA</vt:lpstr>
      <vt:lpstr>CorelDRAW</vt:lpstr>
      <vt:lpstr> Online Item Moderation </vt:lpstr>
      <vt:lpstr>Item Moderation Activity on Thursday </vt:lpstr>
      <vt:lpstr>Item Moderation </vt:lpstr>
      <vt:lpstr>Panel Meeting </vt:lpstr>
      <vt:lpstr>Good Practice of Item Moderation </vt:lpstr>
    </vt:vector>
  </TitlesOfParts>
  <Company>KV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 Taur</dc:creator>
  <cp:keywords>esitluse põhi; Kaitseväe Akadeemia</cp:keywords>
  <cp:lastModifiedBy>Merit Kompus</cp:lastModifiedBy>
  <cp:revision>39</cp:revision>
  <dcterms:created xsi:type="dcterms:W3CDTF">2019-06-03T08:17:24Z</dcterms:created>
  <dcterms:modified xsi:type="dcterms:W3CDTF">2020-09-14T07:51:23Z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0x010100C279E14DBCE2814AA79FC9FFAF52EE16</vt:lpwstr>
  </property>
  <property fmtid="{D5CDD505-2E9C-101B-9397-08002B2CF9AE}" pid="3" name="TaxKeyword">
    <vt:lpwstr>15;#esitluse põhi|53278f36-552a-43e2-9171-93fc8537b724;#41;#Kaitseväe Akadeemia|e74ca739-b94f-42dd-978b-0201669dc885</vt:lpwstr>
  </property>
  <property fmtid="{D5CDD505-2E9C-101B-9397-08002B2CF9AE}" pid="4" name="Valdkond">
    <vt:lpwstr>98;#Töökorraldus|31ede23a-7063-4b86-ba90-fd2bceb7ebe1</vt:lpwstr>
  </property>
</Properties>
</file>