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74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Čechová Ivana" initials="ČI" lastIdx="1" clrIdx="0">
    <p:extLst>
      <p:ext uri="{19B8F6BF-5375-455C-9EA6-DF929625EA0E}">
        <p15:presenceInfo xmlns:p15="http://schemas.microsoft.com/office/powerpoint/2012/main" userId="S-1-5-21-1411591940-1581450243-18564361-519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27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48" autoAdjust="0"/>
    <p:restoredTop sz="94660"/>
  </p:normalViewPr>
  <p:slideViewPr>
    <p:cSldViewPr snapToGrid="0">
      <p:cViewPr varScale="1">
        <p:scale>
          <a:sx n="99" d="100"/>
          <a:sy n="99" d="100"/>
        </p:scale>
        <p:origin x="96" y="4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AAEC68-D7D1-41FD-99A6-D8C6AEB53FE3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33D888D-D893-4C0D-9FD3-6758777AAC2E}">
      <dgm:prSet phldrT="[Text]"/>
      <dgm:spPr>
        <a:solidFill>
          <a:srgbClr val="63274C"/>
        </a:solidFill>
      </dgm:spPr>
      <dgm:t>
        <a:bodyPr/>
        <a:lstStyle/>
        <a:p>
          <a:r>
            <a:rPr lang="cs-CZ" dirty="0" err="1">
              <a:latin typeface="Arial" panose="020B0604020202020204" pitchFamily="34" charset="0"/>
              <a:cs typeface="Arial" panose="020B0604020202020204" pitchFamily="34" charset="0"/>
            </a:rPr>
            <a:t>Research</a:t>
          </a:r>
          <a:r>
            <a:rPr lang="cs-CZ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dirty="0" err="1">
              <a:latin typeface="Arial" panose="020B0604020202020204" pitchFamily="34" charset="0"/>
              <a:cs typeface="Arial" panose="020B0604020202020204" pitchFamily="34" charset="0"/>
            </a:rPr>
            <a:t>domain</a:t>
          </a:r>
          <a:endParaRPr lang="cs-CZ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2CA0102-984A-4D2E-992E-886F0F01813C}" type="parTrans" cxnId="{73A94586-D951-42DD-92B1-32BE56090A2D}">
      <dgm:prSet/>
      <dgm:spPr/>
      <dgm:t>
        <a:bodyPr/>
        <a:lstStyle/>
        <a:p>
          <a:endParaRPr lang="cs-CZ"/>
        </a:p>
      </dgm:t>
    </dgm:pt>
    <dgm:pt modelId="{A5FAF99D-8227-45C6-8963-B274E5ED5E1E}" type="sibTrans" cxnId="{73A94586-D951-42DD-92B1-32BE56090A2D}">
      <dgm:prSet/>
      <dgm:spPr>
        <a:ln w="19050">
          <a:solidFill>
            <a:srgbClr val="63274C"/>
          </a:solidFill>
        </a:ln>
      </dgm:spPr>
      <dgm:t>
        <a:bodyPr/>
        <a:lstStyle/>
        <a:p>
          <a:endParaRPr lang="cs-CZ"/>
        </a:p>
      </dgm:t>
    </dgm:pt>
    <dgm:pt modelId="{AEFAD06F-DFF7-4086-8D21-B2A3A305CB5A}">
      <dgm:prSet phldrT="[Text]" custT="1"/>
      <dgm:spPr>
        <a:solidFill>
          <a:srgbClr val="63274C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80010" tIns="80010" rIns="80010" bIns="80010" numCol="1" spcCol="1270" anchor="ctr" anchorCtr="0"/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 err="1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Designing</a:t>
          </a:r>
          <a:endParaRPr lang="cs-CZ" sz="2100" kern="120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0E40B441-7D08-4A8D-A453-07660843A9AD}" type="parTrans" cxnId="{086196D4-9D51-4951-87C8-040A7E5A2444}">
      <dgm:prSet/>
      <dgm:spPr/>
      <dgm:t>
        <a:bodyPr/>
        <a:lstStyle/>
        <a:p>
          <a:endParaRPr lang="cs-CZ"/>
        </a:p>
      </dgm:t>
    </dgm:pt>
    <dgm:pt modelId="{289B59A6-7C3D-47AE-BCD0-C1BB13F23D4D}" type="sibTrans" cxnId="{086196D4-9D51-4951-87C8-040A7E5A2444}">
      <dgm:prSet/>
      <dgm:spPr>
        <a:noFill/>
        <a:ln w="19050" cap="flat" cmpd="sng" algn="ctr">
          <a:solidFill>
            <a:srgbClr val="63274C"/>
          </a:solidFill>
          <a:prstDash val="solid"/>
          <a:miter lim="800000"/>
          <a:tailEnd type="arrow"/>
        </a:ln>
        <a:effectLst/>
      </dgm:spPr>
      <dgm:t>
        <a:bodyPr/>
        <a:lstStyle/>
        <a:p>
          <a:endParaRPr lang="cs-CZ"/>
        </a:p>
      </dgm:t>
    </dgm:pt>
    <dgm:pt modelId="{520D5CF4-F79C-435D-9ADC-D07ACC614FA9}">
      <dgm:prSet phldrT="[Text]" custT="1"/>
      <dgm:spPr>
        <a:solidFill>
          <a:srgbClr val="63274C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80010" tIns="80010" rIns="80010" bIns="80010" numCol="1" spcCol="1270" anchor="ctr" anchorCtr="0"/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 err="1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Collecting</a:t>
          </a:r>
          <a:r>
            <a:rPr lang="cs-CZ" sz="2100" kern="120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data</a:t>
          </a:r>
        </a:p>
      </dgm:t>
    </dgm:pt>
    <dgm:pt modelId="{B85E54C5-6FBE-40B4-A47E-8D04CFB5C424}" type="parTrans" cxnId="{38A69EF2-0AA3-475C-8791-D43365A63072}">
      <dgm:prSet/>
      <dgm:spPr/>
      <dgm:t>
        <a:bodyPr/>
        <a:lstStyle/>
        <a:p>
          <a:endParaRPr lang="cs-CZ"/>
        </a:p>
      </dgm:t>
    </dgm:pt>
    <dgm:pt modelId="{B9A16402-6A5A-4CA6-99C6-4A37B759EDE0}" type="sibTrans" cxnId="{38A69EF2-0AA3-475C-8791-D43365A63072}">
      <dgm:prSet/>
      <dgm:spPr>
        <a:ln w="19050">
          <a:solidFill>
            <a:srgbClr val="63274C"/>
          </a:solidFill>
        </a:ln>
      </dgm:spPr>
      <dgm:t>
        <a:bodyPr/>
        <a:lstStyle/>
        <a:p>
          <a:endParaRPr lang="cs-CZ"/>
        </a:p>
      </dgm:t>
    </dgm:pt>
    <dgm:pt modelId="{EC8C1691-0D69-4AE2-923F-B7B53AD1A4BB}">
      <dgm:prSet phldrT="[Text]" custT="1"/>
      <dgm:spPr>
        <a:solidFill>
          <a:srgbClr val="63274C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80010" tIns="80010" rIns="80010" bIns="80010" numCol="1" spcCol="1270" anchor="ctr" anchorCtr="0"/>
        <a:lstStyle/>
        <a:p>
          <a:r>
            <a:rPr lang="cs-CZ" sz="2100" kern="1200" dirty="0" err="1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Analysing</a:t>
          </a:r>
          <a:r>
            <a:rPr lang="cs-CZ" sz="2100" kern="1200" dirty="0">
              <a:latin typeface="Arial" panose="020B0604020202020204" pitchFamily="34" charset="0"/>
              <a:cs typeface="Arial" panose="020B0604020202020204" pitchFamily="34" charset="0"/>
            </a:rPr>
            <a:t> data</a:t>
          </a:r>
        </a:p>
      </dgm:t>
    </dgm:pt>
    <dgm:pt modelId="{EEEDA578-0EC6-4D44-A050-DBCF555C36A1}" type="parTrans" cxnId="{191D8FA0-B2B6-4D6E-A9D4-61174CBF56C5}">
      <dgm:prSet/>
      <dgm:spPr/>
      <dgm:t>
        <a:bodyPr/>
        <a:lstStyle/>
        <a:p>
          <a:endParaRPr lang="cs-CZ"/>
        </a:p>
      </dgm:t>
    </dgm:pt>
    <dgm:pt modelId="{2EB25CF0-DE45-43F2-95D6-8E44636B87B7}" type="sibTrans" cxnId="{191D8FA0-B2B6-4D6E-A9D4-61174CBF56C5}">
      <dgm:prSet/>
      <dgm:spPr>
        <a:solidFill>
          <a:srgbClr val="FFFF00"/>
        </a:solidFill>
        <a:ln w="19050" cap="flat" cmpd="sng" algn="ctr">
          <a:solidFill>
            <a:srgbClr val="63274C"/>
          </a:solidFill>
          <a:prstDash val="solid"/>
          <a:miter lim="800000"/>
          <a:tailEnd type="arrow"/>
        </a:ln>
        <a:effectLst/>
      </dgm:spPr>
      <dgm:t>
        <a:bodyPr/>
        <a:lstStyle/>
        <a:p>
          <a:endParaRPr lang="cs-CZ"/>
        </a:p>
      </dgm:t>
    </dgm:pt>
    <dgm:pt modelId="{787C721E-BDE2-4D6C-AE53-50CE751861ED}">
      <dgm:prSet phldrT="[Text]" custT="1"/>
      <dgm:spPr>
        <a:solidFill>
          <a:srgbClr val="63274C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80010" tIns="80010" rIns="80010" bIns="80010" numCol="1" spcCol="1270" anchor="ctr" anchorCtr="0"/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 err="1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Acting</a:t>
          </a:r>
          <a:endParaRPr lang="cs-CZ" sz="2100" kern="120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43615B43-623E-4A0A-BC8E-A8DF9D2A8912}" type="parTrans" cxnId="{B6E93653-5884-4B4E-9C30-C3A297B84A3C}">
      <dgm:prSet/>
      <dgm:spPr/>
      <dgm:t>
        <a:bodyPr/>
        <a:lstStyle/>
        <a:p>
          <a:endParaRPr lang="cs-CZ"/>
        </a:p>
      </dgm:t>
    </dgm:pt>
    <dgm:pt modelId="{BBC9367D-58AC-4DDE-A060-41A3E4DE7FC9}" type="sibTrans" cxnId="{B6E93653-5884-4B4E-9C30-C3A297B84A3C}">
      <dgm:prSet/>
      <dgm:spPr>
        <a:noFill/>
        <a:ln w="19050" cap="flat" cmpd="sng" algn="ctr">
          <a:solidFill>
            <a:srgbClr val="63274C"/>
          </a:solidFill>
          <a:prstDash val="solid"/>
          <a:miter lim="800000"/>
          <a:tailEnd type="arrow"/>
        </a:ln>
        <a:effectLst/>
      </dgm:spPr>
      <dgm:t>
        <a:bodyPr/>
        <a:lstStyle/>
        <a:p>
          <a:endParaRPr lang="cs-CZ"/>
        </a:p>
      </dgm:t>
    </dgm:pt>
    <dgm:pt modelId="{D6632CC6-83B0-4621-8C5B-4CFDF14FB842}" type="pres">
      <dgm:prSet presAssocID="{A8AAEC68-D7D1-41FD-99A6-D8C6AEB53FE3}" presName="cycle" presStyleCnt="0">
        <dgm:presLayoutVars>
          <dgm:dir/>
          <dgm:resizeHandles val="exact"/>
        </dgm:presLayoutVars>
      </dgm:prSet>
      <dgm:spPr/>
    </dgm:pt>
    <dgm:pt modelId="{BA2F33E4-A9B1-4D96-A93A-6337215DB595}" type="pres">
      <dgm:prSet presAssocID="{933D888D-D893-4C0D-9FD3-6758777AAC2E}" presName="node" presStyleLbl="node1" presStyleIdx="0" presStyleCnt="5">
        <dgm:presLayoutVars>
          <dgm:bulletEnabled val="1"/>
        </dgm:presLayoutVars>
      </dgm:prSet>
      <dgm:spPr/>
    </dgm:pt>
    <dgm:pt modelId="{1C3D3D08-830A-4386-8490-476D08C8B3EB}" type="pres">
      <dgm:prSet presAssocID="{933D888D-D893-4C0D-9FD3-6758777AAC2E}" presName="spNode" presStyleCnt="0"/>
      <dgm:spPr/>
    </dgm:pt>
    <dgm:pt modelId="{7FA6CD3A-8291-434D-AF95-6C34C7BBDEAD}" type="pres">
      <dgm:prSet presAssocID="{A5FAF99D-8227-45C6-8963-B274E5ED5E1E}" presName="sibTrans" presStyleLbl="sibTrans1D1" presStyleIdx="0" presStyleCnt="5"/>
      <dgm:spPr/>
    </dgm:pt>
    <dgm:pt modelId="{DCB6629E-C60D-49CE-87B6-4000B7232683}" type="pres">
      <dgm:prSet presAssocID="{AEFAD06F-DFF7-4086-8D21-B2A3A305CB5A}" presName="node" presStyleLbl="node1" presStyleIdx="1" presStyleCnt="5">
        <dgm:presLayoutVars>
          <dgm:bulletEnabled val="1"/>
        </dgm:presLayoutVars>
      </dgm:prSet>
      <dgm:spPr>
        <a:xfrm>
          <a:off x="6596213" y="1314567"/>
          <a:ext cx="1461018" cy="949661"/>
        </a:xfrm>
        <a:prstGeom prst="roundRect">
          <a:avLst/>
        </a:prstGeom>
      </dgm:spPr>
    </dgm:pt>
    <dgm:pt modelId="{2E9199D0-BDC9-40EB-811F-91EBFABBD82A}" type="pres">
      <dgm:prSet presAssocID="{AEFAD06F-DFF7-4086-8D21-B2A3A305CB5A}" presName="spNode" presStyleCnt="0"/>
      <dgm:spPr/>
    </dgm:pt>
    <dgm:pt modelId="{AE19330A-8E03-4DDD-B19B-7AF76274C0B5}" type="pres">
      <dgm:prSet presAssocID="{289B59A6-7C3D-47AE-BCD0-C1BB13F23D4D}" presName="sibTrans" presStyleLbl="sibTrans1D1" presStyleIdx="1" presStyleCnt="5"/>
      <dgm:spPr>
        <a:xfrm>
          <a:off x="3621530" y="477173"/>
          <a:ext cx="3798139" cy="3798139"/>
        </a:xfrm>
        <a:custGeom>
          <a:avLst/>
          <a:gdLst/>
          <a:ahLst/>
          <a:cxnLst/>
          <a:rect l="0" t="0" r="0" b="0"/>
          <a:pathLst>
            <a:path>
              <a:moveTo>
                <a:pt x="3793604" y="2030225"/>
              </a:moveTo>
              <a:arcTo wR="1899069" hR="1899069" stAng="21837611" swAng="1361021"/>
            </a:path>
          </a:pathLst>
        </a:custGeom>
      </dgm:spPr>
    </dgm:pt>
    <dgm:pt modelId="{7078CDE8-8A04-447D-BC6B-541997B57F2A}" type="pres">
      <dgm:prSet presAssocID="{520D5CF4-F79C-435D-9ADC-D07ACC614FA9}" presName="node" presStyleLbl="node1" presStyleIdx="2" presStyleCnt="5">
        <dgm:presLayoutVars>
          <dgm:bulletEnabled val="1"/>
        </dgm:presLayoutVars>
      </dgm:prSet>
      <dgm:spPr>
        <a:xfrm>
          <a:off x="5906335" y="3437791"/>
          <a:ext cx="1461018" cy="949661"/>
        </a:xfrm>
        <a:prstGeom prst="roundRect">
          <a:avLst/>
        </a:prstGeom>
      </dgm:spPr>
    </dgm:pt>
    <dgm:pt modelId="{5E02B3F5-F5BD-4A70-8293-7025C0CA034A}" type="pres">
      <dgm:prSet presAssocID="{520D5CF4-F79C-435D-9ADC-D07ACC614FA9}" presName="spNode" presStyleCnt="0"/>
      <dgm:spPr/>
    </dgm:pt>
    <dgm:pt modelId="{4C970C32-D83C-4530-9925-C35B303CF20C}" type="pres">
      <dgm:prSet presAssocID="{B9A16402-6A5A-4CA6-99C6-4A37B759EDE0}" presName="sibTrans" presStyleLbl="sibTrans1D1" presStyleIdx="2" presStyleCnt="5"/>
      <dgm:spPr/>
    </dgm:pt>
    <dgm:pt modelId="{48C2A84D-8794-45AD-B81B-D128E109BE55}" type="pres">
      <dgm:prSet presAssocID="{EC8C1691-0D69-4AE2-923F-B7B53AD1A4BB}" presName="node" presStyleLbl="node1" presStyleIdx="3" presStyleCnt="5">
        <dgm:presLayoutVars>
          <dgm:bulletEnabled val="1"/>
        </dgm:presLayoutVars>
      </dgm:prSet>
      <dgm:spPr>
        <a:xfrm>
          <a:off x="3673845" y="3437791"/>
          <a:ext cx="1461018" cy="949661"/>
        </a:xfrm>
        <a:prstGeom prst="roundRect">
          <a:avLst/>
        </a:prstGeom>
      </dgm:spPr>
    </dgm:pt>
    <dgm:pt modelId="{98F171D5-4538-4C49-872E-430A55B82B80}" type="pres">
      <dgm:prSet presAssocID="{EC8C1691-0D69-4AE2-923F-B7B53AD1A4BB}" presName="spNode" presStyleCnt="0"/>
      <dgm:spPr/>
    </dgm:pt>
    <dgm:pt modelId="{53569C35-60BA-4873-BA7D-73C2A3CE36D2}" type="pres">
      <dgm:prSet presAssocID="{2EB25CF0-DE45-43F2-95D6-8E44636B87B7}" presName="sibTrans" presStyleLbl="sibTrans1D1" presStyleIdx="3" presStyleCnt="5"/>
      <dgm:spPr>
        <a:xfrm>
          <a:off x="3621530" y="477173"/>
          <a:ext cx="3798139" cy="3798139"/>
        </a:xfrm>
        <a:custGeom>
          <a:avLst/>
          <a:gdLst/>
          <a:ahLst/>
          <a:cxnLst/>
          <a:rect l="0" t="0" r="0" b="0"/>
          <a:pathLst>
            <a:path>
              <a:moveTo>
                <a:pt x="201660" y="2750695"/>
              </a:moveTo>
              <a:arcTo wR="1899069" hR="1899069" stAng="9201367" swAng="1361021"/>
            </a:path>
          </a:pathLst>
        </a:custGeom>
      </dgm:spPr>
    </dgm:pt>
    <dgm:pt modelId="{2E54CA99-7FC1-4636-9D98-DD048C3A7845}" type="pres">
      <dgm:prSet presAssocID="{787C721E-BDE2-4D6C-AE53-50CE751861ED}" presName="node" presStyleLbl="node1" presStyleIdx="4" presStyleCnt="5">
        <dgm:presLayoutVars>
          <dgm:bulletEnabled val="1"/>
        </dgm:presLayoutVars>
      </dgm:prSet>
      <dgm:spPr>
        <a:xfrm>
          <a:off x="2983968" y="1314567"/>
          <a:ext cx="1461018" cy="949661"/>
        </a:xfrm>
        <a:prstGeom prst="roundRect">
          <a:avLst/>
        </a:prstGeom>
      </dgm:spPr>
    </dgm:pt>
    <dgm:pt modelId="{5151E7ED-2074-4A39-8D69-77ACE7B52AC0}" type="pres">
      <dgm:prSet presAssocID="{787C721E-BDE2-4D6C-AE53-50CE751861ED}" presName="spNode" presStyleCnt="0"/>
      <dgm:spPr/>
    </dgm:pt>
    <dgm:pt modelId="{7BEE28E6-94F9-444B-9FC9-B247A139F56A}" type="pres">
      <dgm:prSet presAssocID="{BBC9367D-58AC-4DDE-A060-41A3E4DE7FC9}" presName="sibTrans" presStyleLbl="sibTrans1D1" presStyleIdx="4" presStyleCnt="5"/>
      <dgm:spPr>
        <a:xfrm>
          <a:off x="3621530" y="477173"/>
          <a:ext cx="3798139" cy="3798139"/>
        </a:xfrm>
        <a:custGeom>
          <a:avLst/>
          <a:gdLst/>
          <a:ahLst/>
          <a:cxnLst/>
          <a:rect l="0" t="0" r="0" b="0"/>
          <a:pathLst>
            <a:path>
              <a:moveTo>
                <a:pt x="456587" y="663872"/>
              </a:moveTo>
              <a:arcTo wR="1899069" hR="1899069" stAng="13234406" swAng="1213213"/>
            </a:path>
          </a:pathLst>
        </a:custGeom>
      </dgm:spPr>
    </dgm:pt>
  </dgm:ptLst>
  <dgm:cxnLst>
    <dgm:cxn modelId="{14C48537-042D-455E-B8F4-9831452EDFA3}" type="presOf" srcId="{B9A16402-6A5A-4CA6-99C6-4A37B759EDE0}" destId="{4C970C32-D83C-4530-9925-C35B303CF20C}" srcOrd="0" destOrd="0" presId="urn:microsoft.com/office/officeart/2005/8/layout/cycle5"/>
    <dgm:cxn modelId="{71828442-55F1-4673-B733-39C52764539F}" type="presOf" srcId="{BBC9367D-58AC-4DDE-A060-41A3E4DE7FC9}" destId="{7BEE28E6-94F9-444B-9FC9-B247A139F56A}" srcOrd="0" destOrd="0" presId="urn:microsoft.com/office/officeart/2005/8/layout/cycle5"/>
    <dgm:cxn modelId="{8605DD49-C751-400A-BA59-5BFE5A5223AF}" type="presOf" srcId="{EC8C1691-0D69-4AE2-923F-B7B53AD1A4BB}" destId="{48C2A84D-8794-45AD-B81B-D128E109BE55}" srcOrd="0" destOrd="0" presId="urn:microsoft.com/office/officeart/2005/8/layout/cycle5"/>
    <dgm:cxn modelId="{B6E93653-5884-4B4E-9C30-C3A297B84A3C}" srcId="{A8AAEC68-D7D1-41FD-99A6-D8C6AEB53FE3}" destId="{787C721E-BDE2-4D6C-AE53-50CE751861ED}" srcOrd="4" destOrd="0" parTransId="{43615B43-623E-4A0A-BC8E-A8DF9D2A8912}" sibTransId="{BBC9367D-58AC-4DDE-A060-41A3E4DE7FC9}"/>
    <dgm:cxn modelId="{42762C76-358D-44A0-B941-E6EA69F889F7}" type="presOf" srcId="{A5FAF99D-8227-45C6-8963-B274E5ED5E1E}" destId="{7FA6CD3A-8291-434D-AF95-6C34C7BBDEAD}" srcOrd="0" destOrd="0" presId="urn:microsoft.com/office/officeart/2005/8/layout/cycle5"/>
    <dgm:cxn modelId="{7BC8287C-3CD7-4D3F-84CD-1B7F08C1B7AC}" type="presOf" srcId="{2EB25CF0-DE45-43F2-95D6-8E44636B87B7}" destId="{53569C35-60BA-4873-BA7D-73C2A3CE36D2}" srcOrd="0" destOrd="0" presId="urn:microsoft.com/office/officeart/2005/8/layout/cycle5"/>
    <dgm:cxn modelId="{73A94586-D951-42DD-92B1-32BE56090A2D}" srcId="{A8AAEC68-D7D1-41FD-99A6-D8C6AEB53FE3}" destId="{933D888D-D893-4C0D-9FD3-6758777AAC2E}" srcOrd="0" destOrd="0" parTransId="{52CA0102-984A-4D2E-992E-886F0F01813C}" sibTransId="{A5FAF99D-8227-45C6-8963-B274E5ED5E1E}"/>
    <dgm:cxn modelId="{4619259E-0424-479F-AC6D-E6232AA3C9CC}" type="presOf" srcId="{A8AAEC68-D7D1-41FD-99A6-D8C6AEB53FE3}" destId="{D6632CC6-83B0-4621-8C5B-4CFDF14FB842}" srcOrd="0" destOrd="0" presId="urn:microsoft.com/office/officeart/2005/8/layout/cycle5"/>
    <dgm:cxn modelId="{191D8FA0-B2B6-4D6E-A9D4-61174CBF56C5}" srcId="{A8AAEC68-D7D1-41FD-99A6-D8C6AEB53FE3}" destId="{EC8C1691-0D69-4AE2-923F-B7B53AD1A4BB}" srcOrd="3" destOrd="0" parTransId="{EEEDA578-0EC6-4D44-A050-DBCF555C36A1}" sibTransId="{2EB25CF0-DE45-43F2-95D6-8E44636B87B7}"/>
    <dgm:cxn modelId="{5B5C22A4-BC5F-4196-BCF0-E1F1E2522F8C}" type="presOf" srcId="{787C721E-BDE2-4D6C-AE53-50CE751861ED}" destId="{2E54CA99-7FC1-4636-9D98-DD048C3A7845}" srcOrd="0" destOrd="0" presId="urn:microsoft.com/office/officeart/2005/8/layout/cycle5"/>
    <dgm:cxn modelId="{4427D1D0-A7AA-4DFA-9B01-F33604C22A8F}" type="presOf" srcId="{AEFAD06F-DFF7-4086-8D21-B2A3A305CB5A}" destId="{DCB6629E-C60D-49CE-87B6-4000B7232683}" srcOrd="0" destOrd="0" presId="urn:microsoft.com/office/officeart/2005/8/layout/cycle5"/>
    <dgm:cxn modelId="{086196D4-9D51-4951-87C8-040A7E5A2444}" srcId="{A8AAEC68-D7D1-41FD-99A6-D8C6AEB53FE3}" destId="{AEFAD06F-DFF7-4086-8D21-B2A3A305CB5A}" srcOrd="1" destOrd="0" parTransId="{0E40B441-7D08-4A8D-A453-07660843A9AD}" sibTransId="{289B59A6-7C3D-47AE-BCD0-C1BB13F23D4D}"/>
    <dgm:cxn modelId="{F511ABE2-06F0-4428-9AF1-AA242A6DA002}" type="presOf" srcId="{933D888D-D893-4C0D-9FD3-6758777AAC2E}" destId="{BA2F33E4-A9B1-4D96-A93A-6337215DB595}" srcOrd="0" destOrd="0" presId="urn:microsoft.com/office/officeart/2005/8/layout/cycle5"/>
    <dgm:cxn modelId="{DD4F02E7-52BD-43D5-8C34-4657E1C09191}" type="presOf" srcId="{289B59A6-7C3D-47AE-BCD0-C1BB13F23D4D}" destId="{AE19330A-8E03-4DDD-B19B-7AF76274C0B5}" srcOrd="0" destOrd="0" presId="urn:microsoft.com/office/officeart/2005/8/layout/cycle5"/>
    <dgm:cxn modelId="{38A69EF2-0AA3-475C-8791-D43365A63072}" srcId="{A8AAEC68-D7D1-41FD-99A6-D8C6AEB53FE3}" destId="{520D5CF4-F79C-435D-9ADC-D07ACC614FA9}" srcOrd="2" destOrd="0" parTransId="{B85E54C5-6FBE-40B4-A47E-8D04CFB5C424}" sibTransId="{B9A16402-6A5A-4CA6-99C6-4A37B759EDE0}"/>
    <dgm:cxn modelId="{023367FD-E477-4C6E-8890-1181EBFF331C}" type="presOf" srcId="{520D5CF4-F79C-435D-9ADC-D07ACC614FA9}" destId="{7078CDE8-8A04-447D-BC6B-541997B57F2A}" srcOrd="0" destOrd="0" presId="urn:microsoft.com/office/officeart/2005/8/layout/cycle5"/>
    <dgm:cxn modelId="{8F7818DE-8D16-4ACA-9BFF-18DF796F58FD}" type="presParOf" srcId="{D6632CC6-83B0-4621-8C5B-4CFDF14FB842}" destId="{BA2F33E4-A9B1-4D96-A93A-6337215DB595}" srcOrd="0" destOrd="0" presId="urn:microsoft.com/office/officeart/2005/8/layout/cycle5"/>
    <dgm:cxn modelId="{4C8385F2-4E1F-46CF-A93F-61E58A4AA155}" type="presParOf" srcId="{D6632CC6-83B0-4621-8C5B-4CFDF14FB842}" destId="{1C3D3D08-830A-4386-8490-476D08C8B3EB}" srcOrd="1" destOrd="0" presId="urn:microsoft.com/office/officeart/2005/8/layout/cycle5"/>
    <dgm:cxn modelId="{B76BAD0D-44E9-49E6-8247-E17DB3DAAF6A}" type="presParOf" srcId="{D6632CC6-83B0-4621-8C5B-4CFDF14FB842}" destId="{7FA6CD3A-8291-434D-AF95-6C34C7BBDEAD}" srcOrd="2" destOrd="0" presId="urn:microsoft.com/office/officeart/2005/8/layout/cycle5"/>
    <dgm:cxn modelId="{84041228-31CB-48D7-9AD0-C39E52565692}" type="presParOf" srcId="{D6632CC6-83B0-4621-8C5B-4CFDF14FB842}" destId="{DCB6629E-C60D-49CE-87B6-4000B7232683}" srcOrd="3" destOrd="0" presId="urn:microsoft.com/office/officeart/2005/8/layout/cycle5"/>
    <dgm:cxn modelId="{576CB63E-FC49-47EC-B39D-AFFF07C0C135}" type="presParOf" srcId="{D6632CC6-83B0-4621-8C5B-4CFDF14FB842}" destId="{2E9199D0-BDC9-40EB-811F-91EBFABBD82A}" srcOrd="4" destOrd="0" presId="urn:microsoft.com/office/officeart/2005/8/layout/cycle5"/>
    <dgm:cxn modelId="{9C161C18-D432-45AD-B9F5-1570D321E107}" type="presParOf" srcId="{D6632CC6-83B0-4621-8C5B-4CFDF14FB842}" destId="{AE19330A-8E03-4DDD-B19B-7AF76274C0B5}" srcOrd="5" destOrd="0" presId="urn:microsoft.com/office/officeart/2005/8/layout/cycle5"/>
    <dgm:cxn modelId="{6406810F-8D3C-4B99-996B-BCB1CC0BB828}" type="presParOf" srcId="{D6632CC6-83B0-4621-8C5B-4CFDF14FB842}" destId="{7078CDE8-8A04-447D-BC6B-541997B57F2A}" srcOrd="6" destOrd="0" presId="urn:microsoft.com/office/officeart/2005/8/layout/cycle5"/>
    <dgm:cxn modelId="{E17BCBCE-E552-45DC-816F-3E116E6F21DC}" type="presParOf" srcId="{D6632CC6-83B0-4621-8C5B-4CFDF14FB842}" destId="{5E02B3F5-F5BD-4A70-8293-7025C0CA034A}" srcOrd="7" destOrd="0" presId="urn:microsoft.com/office/officeart/2005/8/layout/cycle5"/>
    <dgm:cxn modelId="{526839CC-ABB5-40A9-8CD2-4D6D4D549AAA}" type="presParOf" srcId="{D6632CC6-83B0-4621-8C5B-4CFDF14FB842}" destId="{4C970C32-D83C-4530-9925-C35B303CF20C}" srcOrd="8" destOrd="0" presId="urn:microsoft.com/office/officeart/2005/8/layout/cycle5"/>
    <dgm:cxn modelId="{7C0E9E11-E94B-4F34-8427-D8D4328CD5C0}" type="presParOf" srcId="{D6632CC6-83B0-4621-8C5B-4CFDF14FB842}" destId="{48C2A84D-8794-45AD-B81B-D128E109BE55}" srcOrd="9" destOrd="0" presId="urn:microsoft.com/office/officeart/2005/8/layout/cycle5"/>
    <dgm:cxn modelId="{57CEAED7-80F3-44B0-B8B4-56599EF28B96}" type="presParOf" srcId="{D6632CC6-83B0-4621-8C5B-4CFDF14FB842}" destId="{98F171D5-4538-4C49-872E-430A55B82B80}" srcOrd="10" destOrd="0" presId="urn:microsoft.com/office/officeart/2005/8/layout/cycle5"/>
    <dgm:cxn modelId="{CED4536C-8B65-4B40-980C-2BF602653B13}" type="presParOf" srcId="{D6632CC6-83B0-4621-8C5B-4CFDF14FB842}" destId="{53569C35-60BA-4873-BA7D-73C2A3CE36D2}" srcOrd="11" destOrd="0" presId="urn:microsoft.com/office/officeart/2005/8/layout/cycle5"/>
    <dgm:cxn modelId="{2A4815C9-3A93-4484-9031-8558E61E4C5C}" type="presParOf" srcId="{D6632CC6-83B0-4621-8C5B-4CFDF14FB842}" destId="{2E54CA99-7FC1-4636-9D98-DD048C3A7845}" srcOrd="12" destOrd="0" presId="urn:microsoft.com/office/officeart/2005/8/layout/cycle5"/>
    <dgm:cxn modelId="{2652C6BB-751D-4199-9FBF-ECCD94AFCDBC}" type="presParOf" srcId="{D6632CC6-83B0-4621-8C5B-4CFDF14FB842}" destId="{5151E7ED-2074-4A39-8D69-77ACE7B52AC0}" srcOrd="13" destOrd="0" presId="urn:microsoft.com/office/officeart/2005/8/layout/cycle5"/>
    <dgm:cxn modelId="{AF4A4595-2E2A-42D3-A205-AB48BEEE2202}" type="presParOf" srcId="{D6632CC6-83B0-4621-8C5B-4CFDF14FB842}" destId="{7BEE28E6-94F9-444B-9FC9-B247A139F56A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2F33E4-A9B1-4D96-A93A-6337215DB595}">
      <dsp:nvSpPr>
        <dsp:cNvPr id="0" name=""/>
        <dsp:cNvSpPr/>
      </dsp:nvSpPr>
      <dsp:spPr>
        <a:xfrm>
          <a:off x="4790090" y="2342"/>
          <a:ext cx="1461018" cy="949661"/>
        </a:xfrm>
        <a:prstGeom prst="roundRect">
          <a:avLst/>
        </a:prstGeom>
        <a:solidFill>
          <a:srgbClr val="63274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Research</a:t>
          </a:r>
          <a:r>
            <a:rPr lang="cs-CZ" sz="2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domain</a:t>
          </a:r>
          <a:endParaRPr lang="cs-CZ" sz="2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836449" y="48701"/>
        <a:ext cx="1368300" cy="856943"/>
      </dsp:txXfrm>
    </dsp:sp>
    <dsp:sp modelId="{7FA6CD3A-8291-434D-AF95-6C34C7BBDEAD}">
      <dsp:nvSpPr>
        <dsp:cNvPr id="0" name=""/>
        <dsp:cNvSpPr/>
      </dsp:nvSpPr>
      <dsp:spPr>
        <a:xfrm>
          <a:off x="3621530" y="477173"/>
          <a:ext cx="3798139" cy="3798139"/>
        </a:xfrm>
        <a:custGeom>
          <a:avLst/>
          <a:gdLst/>
          <a:ahLst/>
          <a:cxnLst/>
          <a:rect l="0" t="0" r="0" b="0"/>
          <a:pathLst>
            <a:path>
              <a:moveTo>
                <a:pt x="2825732" y="241432"/>
              </a:moveTo>
              <a:arcTo wR="1899069" hR="1899069" stAng="17952381" swAng="1213213"/>
            </a:path>
          </a:pathLst>
        </a:custGeom>
        <a:noFill/>
        <a:ln w="19050" cap="flat" cmpd="sng" algn="ctr">
          <a:solidFill>
            <a:srgbClr val="63274C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B6629E-C60D-49CE-87B6-4000B7232683}">
      <dsp:nvSpPr>
        <dsp:cNvPr id="0" name=""/>
        <dsp:cNvSpPr/>
      </dsp:nvSpPr>
      <dsp:spPr>
        <a:xfrm>
          <a:off x="6596213" y="1314567"/>
          <a:ext cx="1461018" cy="949661"/>
        </a:xfrm>
        <a:prstGeom prst="roundRect">
          <a:avLst/>
        </a:prstGeom>
        <a:solidFill>
          <a:srgbClr val="63274C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 err="1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Designing</a:t>
          </a:r>
          <a:endParaRPr lang="cs-CZ" sz="2100" kern="120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6642572" y="1360926"/>
        <a:ext cx="1368300" cy="856943"/>
      </dsp:txXfrm>
    </dsp:sp>
    <dsp:sp modelId="{AE19330A-8E03-4DDD-B19B-7AF76274C0B5}">
      <dsp:nvSpPr>
        <dsp:cNvPr id="0" name=""/>
        <dsp:cNvSpPr/>
      </dsp:nvSpPr>
      <dsp:spPr>
        <a:xfrm>
          <a:off x="3621530" y="477173"/>
          <a:ext cx="3798139" cy="3798139"/>
        </a:xfrm>
        <a:custGeom>
          <a:avLst/>
          <a:gdLst/>
          <a:ahLst/>
          <a:cxnLst/>
          <a:rect l="0" t="0" r="0" b="0"/>
          <a:pathLst>
            <a:path>
              <a:moveTo>
                <a:pt x="3793604" y="2030225"/>
              </a:moveTo>
              <a:arcTo wR="1899069" hR="1899069" stAng="21837611" swAng="1361021"/>
            </a:path>
          </a:pathLst>
        </a:custGeom>
        <a:noFill/>
        <a:ln w="19050" cap="flat" cmpd="sng" algn="ctr">
          <a:solidFill>
            <a:srgbClr val="63274C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78CDE8-8A04-447D-BC6B-541997B57F2A}">
      <dsp:nvSpPr>
        <dsp:cNvPr id="0" name=""/>
        <dsp:cNvSpPr/>
      </dsp:nvSpPr>
      <dsp:spPr>
        <a:xfrm>
          <a:off x="5906335" y="3437791"/>
          <a:ext cx="1461018" cy="949661"/>
        </a:xfrm>
        <a:prstGeom prst="roundRect">
          <a:avLst/>
        </a:prstGeom>
        <a:solidFill>
          <a:srgbClr val="63274C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 err="1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Collecting</a:t>
          </a:r>
          <a:r>
            <a:rPr lang="cs-CZ" sz="2100" kern="120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data</a:t>
          </a:r>
        </a:p>
      </dsp:txBody>
      <dsp:txXfrm>
        <a:off x="5952694" y="3484150"/>
        <a:ext cx="1368300" cy="856943"/>
      </dsp:txXfrm>
    </dsp:sp>
    <dsp:sp modelId="{4C970C32-D83C-4530-9925-C35B303CF20C}">
      <dsp:nvSpPr>
        <dsp:cNvPr id="0" name=""/>
        <dsp:cNvSpPr/>
      </dsp:nvSpPr>
      <dsp:spPr>
        <a:xfrm>
          <a:off x="3621530" y="477173"/>
          <a:ext cx="3798139" cy="3798139"/>
        </a:xfrm>
        <a:custGeom>
          <a:avLst/>
          <a:gdLst/>
          <a:ahLst/>
          <a:cxnLst/>
          <a:rect l="0" t="0" r="0" b="0"/>
          <a:pathLst>
            <a:path>
              <a:moveTo>
                <a:pt x="2132621" y="3783723"/>
              </a:moveTo>
              <a:arcTo wR="1899069" hR="1899069" stAng="4976145" swAng="847709"/>
            </a:path>
          </a:pathLst>
        </a:custGeom>
        <a:noFill/>
        <a:ln w="19050" cap="flat" cmpd="sng" algn="ctr">
          <a:solidFill>
            <a:srgbClr val="63274C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C2A84D-8794-45AD-B81B-D128E109BE55}">
      <dsp:nvSpPr>
        <dsp:cNvPr id="0" name=""/>
        <dsp:cNvSpPr/>
      </dsp:nvSpPr>
      <dsp:spPr>
        <a:xfrm>
          <a:off x="3673845" y="3437791"/>
          <a:ext cx="1461018" cy="949661"/>
        </a:xfrm>
        <a:prstGeom prst="roundRect">
          <a:avLst/>
        </a:prstGeom>
        <a:solidFill>
          <a:srgbClr val="63274C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 err="1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Analysing</a:t>
          </a:r>
          <a:r>
            <a:rPr lang="cs-CZ" sz="2100" kern="1200" dirty="0">
              <a:latin typeface="Arial" panose="020B0604020202020204" pitchFamily="34" charset="0"/>
              <a:cs typeface="Arial" panose="020B0604020202020204" pitchFamily="34" charset="0"/>
            </a:rPr>
            <a:t> data</a:t>
          </a:r>
        </a:p>
      </dsp:txBody>
      <dsp:txXfrm>
        <a:off x="3720204" y="3484150"/>
        <a:ext cx="1368300" cy="856943"/>
      </dsp:txXfrm>
    </dsp:sp>
    <dsp:sp modelId="{53569C35-60BA-4873-BA7D-73C2A3CE36D2}">
      <dsp:nvSpPr>
        <dsp:cNvPr id="0" name=""/>
        <dsp:cNvSpPr/>
      </dsp:nvSpPr>
      <dsp:spPr>
        <a:xfrm>
          <a:off x="3621530" y="477173"/>
          <a:ext cx="3798139" cy="3798139"/>
        </a:xfrm>
        <a:custGeom>
          <a:avLst/>
          <a:gdLst/>
          <a:ahLst/>
          <a:cxnLst/>
          <a:rect l="0" t="0" r="0" b="0"/>
          <a:pathLst>
            <a:path>
              <a:moveTo>
                <a:pt x="201660" y="2750695"/>
              </a:moveTo>
              <a:arcTo wR="1899069" hR="1899069" stAng="9201367" swAng="1361021"/>
            </a:path>
          </a:pathLst>
        </a:custGeom>
        <a:noFill/>
        <a:ln w="19050" cap="flat" cmpd="sng" algn="ctr">
          <a:solidFill>
            <a:srgbClr val="63274C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54CA99-7FC1-4636-9D98-DD048C3A7845}">
      <dsp:nvSpPr>
        <dsp:cNvPr id="0" name=""/>
        <dsp:cNvSpPr/>
      </dsp:nvSpPr>
      <dsp:spPr>
        <a:xfrm>
          <a:off x="2983968" y="1314567"/>
          <a:ext cx="1461018" cy="949661"/>
        </a:xfrm>
        <a:prstGeom prst="roundRect">
          <a:avLst/>
        </a:prstGeom>
        <a:solidFill>
          <a:srgbClr val="63274C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 err="1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Acting</a:t>
          </a:r>
          <a:endParaRPr lang="cs-CZ" sz="2100" kern="120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3030327" y="1360926"/>
        <a:ext cx="1368300" cy="856943"/>
      </dsp:txXfrm>
    </dsp:sp>
    <dsp:sp modelId="{7BEE28E6-94F9-444B-9FC9-B247A139F56A}">
      <dsp:nvSpPr>
        <dsp:cNvPr id="0" name=""/>
        <dsp:cNvSpPr/>
      </dsp:nvSpPr>
      <dsp:spPr>
        <a:xfrm>
          <a:off x="3621530" y="477173"/>
          <a:ext cx="3798139" cy="3798139"/>
        </a:xfrm>
        <a:custGeom>
          <a:avLst/>
          <a:gdLst/>
          <a:ahLst/>
          <a:cxnLst/>
          <a:rect l="0" t="0" r="0" b="0"/>
          <a:pathLst>
            <a:path>
              <a:moveTo>
                <a:pt x="456587" y="663872"/>
              </a:moveTo>
              <a:arcTo wR="1899069" hR="1899069" stAng="13234406" swAng="1213213"/>
            </a:path>
          </a:pathLst>
        </a:custGeom>
        <a:noFill/>
        <a:ln w="19050" cap="flat" cmpd="sng" algn="ctr">
          <a:solidFill>
            <a:srgbClr val="63274C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FE2DB-C7A4-43F9-A01E-94DD49132301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4DE5C5-EC66-4A46-9BF2-4365DF0884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68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89DD1D-C225-4BB3-B73C-AAE42937D9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793243A-FA85-4EE9-8BD9-A8A3452D3F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FF7D98-405E-47F9-806C-D9BBCE54A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DC97-89C9-4853-8764-7AA07693F65C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4D7283-8E3B-4A21-AD41-4EF19E22F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2EC013-EA2F-4576-9D2E-634681091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7F7ED-8995-4C8B-A53D-74C735DF9A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92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5499C3-F2CD-4239-8361-7CED3D2D1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EF9E0C2-9775-4DBE-993F-23EC643FF8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E2C851-797C-4A68-AE23-820674373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DC97-89C9-4853-8764-7AA07693F65C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1E4E62E-D735-4039-A9FB-F9669B291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867DE5-7063-42B2-9A9B-64BA1EC6C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7F7ED-8995-4C8B-A53D-74C735DF9A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550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E034BB3-E23D-4315-870C-FCC06FE61A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52E9D8B-AFF1-440D-888C-605A4D20B9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E8F8C2-1D05-47C8-B3BB-BC1BE4E82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DC97-89C9-4853-8764-7AA07693F65C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F0EA5C-5FA9-4F9D-934B-7DDC85250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BB0299-401B-42F7-9939-FE9B0FF14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7F7ED-8995-4C8B-A53D-74C735DF9A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714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27B100-6442-40FC-AB3B-C1BD32AC3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4CCC617-BC61-4764-8DF3-C5534C445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623DAA-B260-4D90-AFE0-AEDB51D23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DC97-89C9-4853-8764-7AA07693F65C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4A11B6-1AFA-45B4-8A55-4D84044E2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49B26AD-AD64-4C01-903F-0FF75287F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7F7ED-8995-4C8B-A53D-74C735DF9A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453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5AF821-624C-405C-A940-0953B10B6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020B10B-4974-4D17-AE3C-B65BB3F18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789224-6220-4E64-B507-65B725B22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DC97-89C9-4853-8764-7AA07693F65C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5408BB-1C42-4012-ADDD-D6AD579D4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1C2119-3EBF-4A71-B615-D4505554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7F7ED-8995-4C8B-A53D-74C735DF9A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350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F252F4-ABA7-4050-B7A1-C5897FF58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2B4DB4-296E-4B39-9134-80C4D93BEF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BD4BD79-EF37-4332-BC35-9A6A8A7BA3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D389A90-BEDE-4797-8A45-2BF23E3E0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DC97-89C9-4853-8764-7AA07693F65C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5CE6230-DC84-4203-90F5-711AEAA0B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7AD6724-28F6-461D-AEA3-7EA7B2B32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7F7ED-8995-4C8B-A53D-74C735DF9A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697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EA05C6-A9B3-4358-BF80-0013015C5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60B2A89-4C2E-4BEE-BB80-0B1748AC8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2CED584-E52B-46A3-8F31-0BDDE0101C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2762C253-9CB6-48B5-AF54-20AEC5DC8C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7CFD5B2-5545-4584-AEE9-9EF56ADCBB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2A45225-288C-4EDF-B631-3DB9B3DD4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DC97-89C9-4853-8764-7AA07693F65C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B34ACA7-4436-45D0-9337-018C1CE51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343833A-1F8D-4F9D-AD82-700849934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7F7ED-8995-4C8B-A53D-74C735DF9A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6006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15239A-DF18-4148-91B9-A02064838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F7975C2-7258-4B71-A9A4-1C80339E2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DC97-89C9-4853-8764-7AA07693F65C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188EFD3-9785-458C-A783-A16546F1E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8D31F99-28CB-49D3-9A56-2D7821A48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7F7ED-8995-4C8B-A53D-74C735DF9A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058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5FF15C2-E989-4470-9EA3-3F9F92B5D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DC97-89C9-4853-8764-7AA07693F65C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6ED77BD-9476-4402-9CC4-DF9613098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4532F19-82A9-42E8-AA9E-058C51E98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7F7ED-8995-4C8B-A53D-74C735DF9A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112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21DDB2-F61F-498D-A03F-5E0472829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EADA62-3550-4D45-96F6-FC4C20F7C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93AD40D-D34A-4ABC-B4D7-D8F748670D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9A67058-A8BC-4434-88E0-37BC81BFE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DC97-89C9-4853-8764-7AA07693F65C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A46356-F0F1-4090-B8E9-B0287A109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04A8743-EE5F-4778-8274-503D93A2A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7F7ED-8995-4C8B-A53D-74C735DF9A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228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8237E5-B3AC-4877-8014-43E1DB760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EC62D57-5CC5-440D-AAC4-AA142C55C0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C91B8A1-F4DB-4BA5-8BED-6B48BF7B79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11A910A-7E2C-4E27-B2CC-4DE0DFD07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DC97-89C9-4853-8764-7AA07693F65C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E2E8285-77D4-42FE-B7AF-06484735B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640D7DB-B2F3-4A90-A139-01E0FF8B3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7F7ED-8995-4C8B-A53D-74C735DF9A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6246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012ECEC-558D-48A9-9956-1B81D7910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C1E6F2D-681D-4794-A931-5A8011D02F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9B819A-306D-43B4-BDBC-1A3E2B7229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2DC97-89C9-4853-8764-7AA07693F65C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6DC2C1-05EC-453B-BC0E-17C80E1AE1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121302-5381-4D79-9AAE-BE1979B965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7F7ED-8995-4C8B-A53D-74C735DF9A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4259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525080-9682-462E-BC0E-EAD01C81D2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662293"/>
            <a:ext cx="12192000" cy="5720058"/>
          </a:xfrm>
        </p:spPr>
        <p:txBody>
          <a:bodyPr anchor="ctr">
            <a:normAutofit/>
          </a:bodyPr>
          <a:lstStyle/>
          <a:p>
            <a:r>
              <a:rPr lang="en-US" b="1" cap="all" dirty="0">
                <a:latin typeface="+mn-lt"/>
              </a:rPr>
              <a:t>Action research in foreign language acquisition</a:t>
            </a:r>
            <a:endParaRPr lang="cs-CZ" dirty="0">
              <a:latin typeface="+mn-lt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5F28650-342C-4B31-8ED4-BCE21DF3CE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4450" y="160761"/>
            <a:ext cx="2280948" cy="373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1B186938-9526-4CF1-BE18-DBEF2FB4A7E5}"/>
              </a:ext>
            </a:extLst>
          </p:cNvPr>
          <p:cNvSpPr/>
          <p:nvPr/>
        </p:nvSpPr>
        <p:spPr>
          <a:xfrm>
            <a:off x="0" y="663309"/>
            <a:ext cx="12192000" cy="36000"/>
          </a:xfrm>
          <a:prstGeom prst="rect">
            <a:avLst/>
          </a:prstGeom>
          <a:gradFill>
            <a:gsLst>
              <a:gs pos="0">
                <a:srgbClr val="63274C"/>
              </a:gs>
              <a:gs pos="100000">
                <a:srgbClr val="7030A0">
                  <a:alpha val="10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89C8577-1890-4625-BB35-8ACEA92AB58E}"/>
              </a:ext>
            </a:extLst>
          </p:cNvPr>
          <p:cNvSpPr/>
          <p:nvPr/>
        </p:nvSpPr>
        <p:spPr>
          <a:xfrm rot="10800000">
            <a:off x="0" y="6401537"/>
            <a:ext cx="12192000" cy="36000"/>
          </a:xfrm>
          <a:prstGeom prst="rect">
            <a:avLst/>
          </a:prstGeom>
          <a:gradFill>
            <a:gsLst>
              <a:gs pos="0">
                <a:srgbClr val="63274C"/>
              </a:gs>
              <a:gs pos="100000">
                <a:srgbClr val="7030A0">
                  <a:alpha val="10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C1A4D93-141F-40DC-A70B-F45F389AA4EC}"/>
              </a:ext>
            </a:extLst>
          </p:cNvPr>
          <p:cNvSpPr txBox="1"/>
          <p:nvPr/>
        </p:nvSpPr>
        <p:spPr>
          <a:xfrm>
            <a:off x="0" y="6518279"/>
            <a:ext cx="1178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lc.unob.cz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9F1464B-F63D-4655-995F-57B0456BED2A}"/>
              </a:ext>
            </a:extLst>
          </p:cNvPr>
          <p:cNvSpPr txBox="1"/>
          <p:nvPr/>
        </p:nvSpPr>
        <p:spPr>
          <a:xfrm>
            <a:off x="5144678" y="6456724"/>
            <a:ext cx="24305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/>
              <a:t> PhDr. Ivana Čechová, Ph.D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CB59A5D-FE3C-472A-8A37-B9F8E0B82A44}"/>
              </a:ext>
            </a:extLst>
          </p:cNvPr>
          <p:cNvSpPr txBox="1"/>
          <p:nvPr/>
        </p:nvSpPr>
        <p:spPr>
          <a:xfrm>
            <a:off x="8769531" y="6518280"/>
            <a:ext cx="34521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University </a:t>
            </a:r>
            <a:r>
              <a:rPr lang="cs-CZ" sz="1400" b="1" dirty="0" err="1"/>
              <a:t>of</a:t>
            </a:r>
            <a:r>
              <a:rPr lang="cs-CZ" sz="1400" b="1" dirty="0"/>
              <a:t> </a:t>
            </a:r>
            <a:r>
              <a:rPr lang="cs-CZ" sz="1400" b="1" dirty="0" err="1"/>
              <a:t>Defence</a:t>
            </a:r>
            <a:r>
              <a:rPr lang="cs-CZ" sz="1400" b="1" dirty="0"/>
              <a:t>, Czech Republic, Brno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D5B437F-14FA-4129-B14B-92755C74AB1F}"/>
              </a:ext>
            </a:extLst>
          </p:cNvPr>
          <p:cNvSpPr txBox="1"/>
          <p:nvPr/>
        </p:nvSpPr>
        <p:spPr>
          <a:xfrm>
            <a:off x="10603684" y="224991"/>
            <a:ext cx="13738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/>
              <a:t>NATO BILC 2022</a:t>
            </a:r>
          </a:p>
        </p:txBody>
      </p:sp>
    </p:spTree>
    <p:extLst>
      <p:ext uri="{BB962C8B-B14F-4D97-AF65-F5344CB8AC3E}">
        <p14:creationId xmlns:p14="http://schemas.microsoft.com/office/powerpoint/2010/main" val="185926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E5F28650-342C-4B31-8ED4-BCE21DF3CE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4450" y="160761"/>
            <a:ext cx="2280948" cy="373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1B186938-9526-4CF1-BE18-DBEF2FB4A7E5}"/>
              </a:ext>
            </a:extLst>
          </p:cNvPr>
          <p:cNvSpPr/>
          <p:nvPr/>
        </p:nvSpPr>
        <p:spPr>
          <a:xfrm>
            <a:off x="0" y="663309"/>
            <a:ext cx="12192000" cy="36000"/>
          </a:xfrm>
          <a:prstGeom prst="rect">
            <a:avLst/>
          </a:prstGeom>
          <a:gradFill>
            <a:gsLst>
              <a:gs pos="0">
                <a:srgbClr val="63274C"/>
              </a:gs>
              <a:gs pos="100000">
                <a:srgbClr val="7030A0">
                  <a:alpha val="10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89C8577-1890-4625-BB35-8ACEA92AB58E}"/>
              </a:ext>
            </a:extLst>
          </p:cNvPr>
          <p:cNvSpPr/>
          <p:nvPr/>
        </p:nvSpPr>
        <p:spPr>
          <a:xfrm rot="10800000">
            <a:off x="0" y="6401537"/>
            <a:ext cx="12192000" cy="36000"/>
          </a:xfrm>
          <a:prstGeom prst="rect">
            <a:avLst/>
          </a:prstGeom>
          <a:gradFill>
            <a:gsLst>
              <a:gs pos="0">
                <a:srgbClr val="63274C"/>
              </a:gs>
              <a:gs pos="100000">
                <a:srgbClr val="7030A0">
                  <a:alpha val="10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C1A4D93-141F-40DC-A70B-F45F389AA4EC}"/>
              </a:ext>
            </a:extLst>
          </p:cNvPr>
          <p:cNvSpPr txBox="1"/>
          <p:nvPr/>
        </p:nvSpPr>
        <p:spPr>
          <a:xfrm>
            <a:off x="0" y="6518279"/>
            <a:ext cx="1178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lc.unob.cz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9F1464B-F63D-4655-995F-57B0456BED2A}"/>
              </a:ext>
            </a:extLst>
          </p:cNvPr>
          <p:cNvSpPr txBox="1"/>
          <p:nvPr/>
        </p:nvSpPr>
        <p:spPr>
          <a:xfrm>
            <a:off x="5144678" y="6456724"/>
            <a:ext cx="19026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/>
              <a:t>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CB59A5D-FE3C-472A-8A37-B9F8E0B82A44}"/>
              </a:ext>
            </a:extLst>
          </p:cNvPr>
          <p:cNvSpPr txBox="1"/>
          <p:nvPr/>
        </p:nvSpPr>
        <p:spPr>
          <a:xfrm>
            <a:off x="8769531" y="6518280"/>
            <a:ext cx="34521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University </a:t>
            </a:r>
            <a:r>
              <a:rPr lang="cs-CZ" sz="1400" b="1" dirty="0" err="1"/>
              <a:t>of</a:t>
            </a:r>
            <a:r>
              <a:rPr lang="cs-CZ" sz="1400" b="1" dirty="0"/>
              <a:t> </a:t>
            </a:r>
            <a:r>
              <a:rPr lang="cs-CZ" sz="1400" b="1" dirty="0" err="1"/>
              <a:t>Defence</a:t>
            </a:r>
            <a:r>
              <a:rPr lang="cs-CZ" sz="1400" b="1" dirty="0"/>
              <a:t>, Czech Republic, Brno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D5B437F-14FA-4129-B14B-92755C74AB1F}"/>
              </a:ext>
            </a:extLst>
          </p:cNvPr>
          <p:cNvSpPr txBox="1"/>
          <p:nvPr/>
        </p:nvSpPr>
        <p:spPr>
          <a:xfrm>
            <a:off x="10603684" y="224991"/>
            <a:ext cx="13738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/>
              <a:t>NATO BILC 2022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30C7C5CC-96C9-431A-9310-DBB3263F99EE}"/>
              </a:ext>
            </a:extLst>
          </p:cNvPr>
          <p:cNvSpPr txBox="1">
            <a:spLocks/>
          </p:cNvSpPr>
          <p:nvPr/>
        </p:nvSpPr>
        <p:spPr>
          <a:xfrm>
            <a:off x="0" y="699309"/>
            <a:ext cx="12192000" cy="56214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None/>
            </a:pPr>
            <a:r>
              <a:rPr lang="cs-CZ" sz="4400" b="1" cap="all" dirty="0" err="1">
                <a:solidFill>
                  <a:sysClr val="windowText" lastClr="000000"/>
                </a:solidFill>
                <a:latin typeface="+mn-lt"/>
              </a:rPr>
              <a:t>Grounded</a:t>
            </a:r>
            <a:r>
              <a:rPr lang="cs-CZ" sz="4400" b="1" cap="all" dirty="0">
                <a:solidFill>
                  <a:sysClr val="windowText" lastClr="000000"/>
                </a:solidFill>
                <a:latin typeface="+mn-lt"/>
              </a:rPr>
              <a:t> </a:t>
            </a:r>
            <a:r>
              <a:rPr lang="cs-CZ" sz="4400" b="1" cap="all" dirty="0" err="1">
                <a:solidFill>
                  <a:sysClr val="windowText" lastClr="000000"/>
                </a:solidFill>
                <a:latin typeface="+mn-lt"/>
              </a:rPr>
              <a:t>theory</a:t>
            </a:r>
            <a:r>
              <a:rPr lang="cs-CZ" sz="4400" b="1" cap="all" dirty="0">
                <a:solidFill>
                  <a:sysClr val="windowText" lastClr="000000"/>
                </a:solidFill>
                <a:latin typeface="+mn-lt"/>
              </a:rPr>
              <a:t>  </a:t>
            </a:r>
            <a:endParaRPr kumimoji="0" lang="cs-CZ" sz="4400" b="1" i="0" u="none" strike="noStrike" kern="1200" cap="all" spc="0" normalizeH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  <a:p>
            <a:pPr lvl="1">
              <a:buClr>
                <a:srgbClr val="7030A0"/>
              </a:buClr>
            </a:pPr>
            <a:r>
              <a:rPr lang="en-US" sz="2800" dirty="0">
                <a:latin typeface="+mn-lt"/>
              </a:rPr>
              <a:t>Grounded theory is a research method that will enable you to develop a theory which offers an explanation about the main concern of the population of your substantive area and how that concern is resolved or processed.</a:t>
            </a:r>
            <a:endParaRPr lang="cs-CZ" sz="2800" dirty="0">
              <a:latin typeface="+mn-lt"/>
            </a:endParaRPr>
          </a:p>
          <a:p>
            <a:pPr lvl="1">
              <a:buClr>
                <a:srgbClr val="7030A0"/>
              </a:buClr>
            </a:pPr>
            <a:endParaRPr lang="en-US" sz="2800" dirty="0">
              <a:latin typeface="+mn-lt"/>
            </a:endParaRPr>
          </a:p>
          <a:p>
            <a:pPr lvl="1">
              <a:buClr>
                <a:srgbClr val="7030A0"/>
              </a:buClr>
            </a:pPr>
            <a:r>
              <a:rPr lang="en-US" sz="2800" dirty="0">
                <a:latin typeface="+mn-lt"/>
              </a:rPr>
              <a:t>Grounded theory assessment: open, axial and selective coding, which helps to build theories in an inductive </a:t>
            </a:r>
            <a:r>
              <a:rPr lang="en-US" sz="2800" dirty="0" err="1">
                <a:latin typeface="+mn-lt"/>
              </a:rPr>
              <a:t>proces</a:t>
            </a:r>
            <a:r>
              <a:rPr lang="en-US" sz="2800" dirty="0">
                <a:latin typeface="+mn-lt"/>
              </a:rPr>
              <a:t> (Strauss, Corbin, 2014).</a:t>
            </a:r>
          </a:p>
          <a:p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687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E5F28650-342C-4B31-8ED4-BCE21DF3CE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4450" y="160761"/>
            <a:ext cx="2280948" cy="373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1B186938-9526-4CF1-BE18-DBEF2FB4A7E5}"/>
              </a:ext>
            </a:extLst>
          </p:cNvPr>
          <p:cNvSpPr/>
          <p:nvPr/>
        </p:nvSpPr>
        <p:spPr>
          <a:xfrm>
            <a:off x="0" y="663309"/>
            <a:ext cx="12192000" cy="36000"/>
          </a:xfrm>
          <a:prstGeom prst="rect">
            <a:avLst/>
          </a:prstGeom>
          <a:gradFill>
            <a:gsLst>
              <a:gs pos="0">
                <a:srgbClr val="63274C"/>
              </a:gs>
              <a:gs pos="100000">
                <a:srgbClr val="7030A0">
                  <a:alpha val="10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89C8577-1890-4625-BB35-8ACEA92AB58E}"/>
              </a:ext>
            </a:extLst>
          </p:cNvPr>
          <p:cNvSpPr/>
          <p:nvPr/>
        </p:nvSpPr>
        <p:spPr>
          <a:xfrm rot="10800000">
            <a:off x="0" y="6401537"/>
            <a:ext cx="12192000" cy="36000"/>
          </a:xfrm>
          <a:prstGeom prst="rect">
            <a:avLst/>
          </a:prstGeom>
          <a:gradFill>
            <a:gsLst>
              <a:gs pos="0">
                <a:srgbClr val="63274C"/>
              </a:gs>
              <a:gs pos="100000">
                <a:srgbClr val="7030A0">
                  <a:alpha val="10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C1A4D93-141F-40DC-A70B-F45F389AA4EC}"/>
              </a:ext>
            </a:extLst>
          </p:cNvPr>
          <p:cNvSpPr txBox="1"/>
          <p:nvPr/>
        </p:nvSpPr>
        <p:spPr>
          <a:xfrm>
            <a:off x="0" y="6518279"/>
            <a:ext cx="1178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lc.unob.cz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9F1464B-F63D-4655-995F-57B0456BED2A}"/>
              </a:ext>
            </a:extLst>
          </p:cNvPr>
          <p:cNvSpPr txBox="1"/>
          <p:nvPr/>
        </p:nvSpPr>
        <p:spPr>
          <a:xfrm>
            <a:off x="5144678" y="6456724"/>
            <a:ext cx="19026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/>
              <a:t>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CB59A5D-FE3C-472A-8A37-B9F8E0B82A44}"/>
              </a:ext>
            </a:extLst>
          </p:cNvPr>
          <p:cNvSpPr txBox="1"/>
          <p:nvPr/>
        </p:nvSpPr>
        <p:spPr>
          <a:xfrm>
            <a:off x="8769531" y="6518280"/>
            <a:ext cx="34521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University </a:t>
            </a:r>
            <a:r>
              <a:rPr lang="cs-CZ" sz="1400" b="1" dirty="0" err="1"/>
              <a:t>of</a:t>
            </a:r>
            <a:r>
              <a:rPr lang="cs-CZ" sz="1400" b="1" dirty="0"/>
              <a:t> </a:t>
            </a:r>
            <a:r>
              <a:rPr lang="cs-CZ" sz="1400" b="1" dirty="0" err="1"/>
              <a:t>Defence</a:t>
            </a:r>
            <a:r>
              <a:rPr lang="cs-CZ" sz="1400" b="1" dirty="0"/>
              <a:t>, Czech Republic, Brno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D5B437F-14FA-4129-B14B-92755C74AB1F}"/>
              </a:ext>
            </a:extLst>
          </p:cNvPr>
          <p:cNvSpPr txBox="1"/>
          <p:nvPr/>
        </p:nvSpPr>
        <p:spPr>
          <a:xfrm>
            <a:off x="10603684" y="224991"/>
            <a:ext cx="13738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/>
              <a:t>NATO BILC 2022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30C7C5CC-96C9-431A-9310-DBB3263F99EE}"/>
              </a:ext>
            </a:extLst>
          </p:cNvPr>
          <p:cNvSpPr txBox="1">
            <a:spLocks/>
          </p:cNvSpPr>
          <p:nvPr/>
        </p:nvSpPr>
        <p:spPr>
          <a:xfrm>
            <a:off x="0" y="699309"/>
            <a:ext cx="12192000" cy="5621486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None/>
            </a:pPr>
            <a:r>
              <a:rPr lang="cs-CZ" sz="4400" b="1" cap="all" dirty="0">
                <a:solidFill>
                  <a:sysClr val="windowText" lastClr="000000"/>
                </a:solidFill>
                <a:latin typeface="+mn-lt"/>
              </a:rPr>
              <a:t>Open </a:t>
            </a:r>
            <a:r>
              <a:rPr lang="cs-CZ" sz="4400" b="1" cap="all" dirty="0" err="1">
                <a:solidFill>
                  <a:sysClr val="windowText" lastClr="000000"/>
                </a:solidFill>
                <a:latin typeface="+mn-lt"/>
              </a:rPr>
              <a:t>coding</a:t>
            </a:r>
            <a:r>
              <a:rPr lang="cs-CZ" sz="4400" b="1" cap="all" dirty="0">
                <a:solidFill>
                  <a:sysClr val="windowText" lastClr="000000"/>
                </a:solidFill>
                <a:latin typeface="+mn-lt"/>
              </a:rPr>
              <a:t> – </a:t>
            </a:r>
            <a:r>
              <a:rPr lang="cs-CZ" sz="4400" b="1" cap="all" dirty="0" err="1">
                <a:solidFill>
                  <a:sysClr val="windowText" lastClr="000000"/>
                </a:solidFill>
                <a:latin typeface="+mn-lt"/>
              </a:rPr>
              <a:t>positives</a:t>
            </a:r>
            <a:endParaRPr lang="cs-CZ" sz="4400" b="1" cap="all" dirty="0">
              <a:solidFill>
                <a:sysClr val="windowText" lastClr="000000"/>
              </a:solidFill>
              <a:latin typeface="+mn-lt"/>
            </a:endParaRPr>
          </a:p>
          <a:p>
            <a:pPr marL="0" lvl="0" indent="0" algn="ctr">
              <a:buNone/>
            </a:pPr>
            <a:endParaRPr lang="cs-CZ" sz="4400" b="1" cap="all" dirty="0">
              <a:solidFill>
                <a:sysClr val="windowText" lastClr="000000"/>
              </a:solidFill>
              <a:latin typeface="+mn-lt"/>
            </a:endParaRPr>
          </a:p>
          <a:p>
            <a:pPr marL="0" lvl="0" indent="0" algn="ctr">
              <a:buNone/>
            </a:pPr>
            <a:r>
              <a:rPr lang="en-US" dirty="0">
                <a:solidFill>
                  <a:prstClr val="black"/>
                </a:solidFill>
                <a:latin typeface="+mn-lt"/>
              </a:rPr>
              <a:t>Open coding is an essential methodological tool for qualitative data analysis and is defined as the process of segmenting data into meaningful expressions and then describing them in a single word to a short sequence of words </a:t>
            </a:r>
            <a:r>
              <a:rPr lang="en-US" dirty="0">
                <a:solidFill>
                  <a:prstClr val="black"/>
                </a:solidFill>
                <a:latin typeface="+mn-lt"/>
                <a:cs typeface="+mn-cs"/>
              </a:rPr>
              <a:t>(Punch K. F., </a:t>
            </a:r>
            <a:r>
              <a:rPr lang="cs-CZ" dirty="0">
                <a:solidFill>
                  <a:prstClr val="black"/>
                </a:solidFill>
                <a:latin typeface="+mn-lt"/>
                <a:cs typeface="+mn-cs"/>
              </a:rPr>
              <a:t>2008</a:t>
            </a:r>
            <a:r>
              <a:rPr lang="en-US" dirty="0">
                <a:solidFill>
                  <a:prstClr val="black"/>
                </a:solidFill>
                <a:latin typeface="+mn-lt"/>
                <a:cs typeface="+mn-cs"/>
              </a:rPr>
              <a:t>).</a:t>
            </a:r>
            <a:r>
              <a:rPr lang="cs-CZ" b="1" cap="all" dirty="0">
                <a:solidFill>
                  <a:sysClr val="windowText" lastClr="000000"/>
                </a:solidFill>
                <a:latin typeface="+mn-lt"/>
              </a:rPr>
              <a:t>  </a:t>
            </a:r>
            <a:endParaRPr kumimoji="0" lang="cs-CZ" b="1" i="0" u="none" strike="noStrike" kern="1200" cap="all" spc="0" normalizeH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11" name="Zástupný symbol pro obsah 7">
            <a:extLst>
              <a:ext uri="{FF2B5EF4-FFF2-40B4-BE49-F238E27FC236}">
                <a16:creationId xmlns:a16="http://schemas.microsoft.com/office/drawing/2014/main" id="{F5E05753-1EE3-4915-8681-9CA3B39F30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48651"/>
              </p:ext>
            </p:extLst>
          </p:nvPr>
        </p:nvGraphicFramePr>
        <p:xfrm>
          <a:off x="6492240" y="780051"/>
          <a:ext cx="5485309" cy="5540750"/>
        </p:xfrm>
        <a:graphic>
          <a:graphicData uri="http://schemas.openxmlformats.org/drawingml/2006/table">
            <a:tbl>
              <a:tblPr/>
              <a:tblGrid>
                <a:gridCol w="5485309">
                  <a:extLst>
                    <a:ext uri="{9D8B030D-6E8A-4147-A177-3AD203B41FA5}">
                      <a16:colId xmlns:a16="http://schemas.microsoft.com/office/drawing/2014/main" val="3439540580"/>
                    </a:ext>
                  </a:extLst>
                </a:gridCol>
              </a:tblGrid>
              <a:tr h="293111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cs-CZ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</a:t>
                      </a:r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STANAG                                                         IIIIII</a:t>
                      </a:r>
                    </a:p>
                  </a:txBody>
                  <a:tcPr marL="5271" marR="5271" marT="5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315011"/>
                  </a:ext>
                </a:extLst>
              </a:tr>
              <a:tr h="274201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useful for reading                                                                            III</a:t>
                      </a:r>
                    </a:p>
                  </a:txBody>
                  <a:tcPr marL="5271" marR="5271" marT="5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299858"/>
                  </a:ext>
                </a:extLst>
              </a:tr>
              <a:tr h="27420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many different articles with a lot of phrases</a:t>
                      </a:r>
                    </a:p>
                  </a:txBody>
                  <a:tcPr marL="5271" marR="5271" marT="5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393598"/>
                  </a:ext>
                </a:extLst>
              </a:tr>
              <a:tr h="2931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lot information about STANAG</a:t>
                      </a:r>
                    </a:p>
                  </a:txBody>
                  <a:tcPr marL="5271" marR="5271" marT="5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519417"/>
                  </a:ext>
                </a:extLst>
              </a:tr>
              <a:tr h="293111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 for soldiers</a:t>
                      </a:r>
                    </a:p>
                  </a:txBody>
                  <a:tcPr marL="5271" marR="5271" marT="5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353956"/>
                  </a:ext>
                </a:extLst>
              </a:tr>
              <a:tr h="274201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best examples of writing</a:t>
                      </a:r>
                    </a:p>
                  </a:txBody>
                  <a:tcPr marL="5271" marR="5271" marT="5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151053"/>
                  </a:ext>
                </a:extLst>
              </a:tr>
              <a:tr h="27420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rules how to write e.g.report</a:t>
                      </a:r>
                    </a:p>
                  </a:txBody>
                  <a:tcPr marL="5271" marR="5271" marT="5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752364"/>
                  </a:ext>
                </a:extLst>
              </a:tr>
              <a:tr h="274201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 learn new vocabulary</a:t>
                      </a:r>
                    </a:p>
                  </a:txBody>
                  <a:tcPr marL="5271" marR="5271" marT="5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948630"/>
                  </a:ext>
                </a:extLst>
              </a:tr>
              <a:tr h="27420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lot of tests                                                                               II</a:t>
                      </a:r>
                    </a:p>
                  </a:txBody>
                  <a:tcPr marL="5271" marR="5271" marT="5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4487126"/>
                  </a:ext>
                </a:extLst>
              </a:tr>
              <a:tr h="27420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get the results of tests quickly</a:t>
                      </a:r>
                    </a:p>
                  </a:txBody>
                  <a:tcPr marL="5271" marR="5271" marT="5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973976"/>
                  </a:ext>
                </a:extLst>
              </a:tr>
              <a:tr h="27420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 do it from home</a:t>
                      </a:r>
                    </a:p>
                  </a:txBody>
                  <a:tcPr marL="5271" marR="5271" marT="5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831993"/>
                  </a:ext>
                </a:extLst>
              </a:tr>
              <a:tr h="27420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lot of writing examples                                                         III</a:t>
                      </a:r>
                    </a:p>
                  </a:txBody>
                  <a:tcPr marL="5271" marR="5271" marT="5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777119"/>
                  </a:ext>
                </a:extLst>
              </a:tr>
              <a:tr h="274201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lot of topics</a:t>
                      </a:r>
                    </a:p>
                  </a:txBody>
                  <a:tcPr marL="5271" marR="5271" marT="5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568981"/>
                  </a:ext>
                </a:extLst>
              </a:tr>
              <a:tr h="27420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you can practise listening and reading                               III</a:t>
                      </a:r>
                    </a:p>
                  </a:txBody>
                  <a:tcPr marL="5271" marR="5271" marT="5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426609"/>
                  </a:ext>
                </a:extLst>
              </a:tr>
              <a:tr h="274201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 for self-learning</a:t>
                      </a:r>
                    </a:p>
                  </a:txBody>
                  <a:tcPr marL="5271" marR="5271" marT="5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693254"/>
                  </a:ext>
                </a:extLst>
              </a:tr>
              <a:tr h="27420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access from home, your PC</a:t>
                      </a:r>
                    </a:p>
                  </a:txBody>
                  <a:tcPr marL="5271" marR="5271" marT="5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090658"/>
                  </a:ext>
                </a:extLst>
              </a:tr>
              <a:tr h="27420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you are not disturbed by others</a:t>
                      </a:r>
                    </a:p>
                  </a:txBody>
                  <a:tcPr marL="5271" marR="5271" marT="5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331422"/>
                  </a:ext>
                </a:extLst>
              </a:tr>
              <a:tr h="274201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 is free</a:t>
                      </a:r>
                    </a:p>
                  </a:txBody>
                  <a:tcPr marL="5271" marR="5271" marT="5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082197"/>
                  </a:ext>
                </a:extLst>
              </a:tr>
              <a:tr h="27420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you can do what you need or want                                   II</a:t>
                      </a:r>
                    </a:p>
                  </a:txBody>
                  <a:tcPr marL="5271" marR="5271" marT="5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408430"/>
                  </a:ext>
                </a:extLst>
              </a:tr>
              <a:tr h="27420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you can start, stop when you want                                   III</a:t>
                      </a:r>
                    </a:p>
                  </a:txBody>
                  <a:tcPr marL="5271" marR="5271" marT="5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817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8336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E5F28650-342C-4B31-8ED4-BCE21DF3CE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4450" y="160761"/>
            <a:ext cx="2280948" cy="373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1B186938-9526-4CF1-BE18-DBEF2FB4A7E5}"/>
              </a:ext>
            </a:extLst>
          </p:cNvPr>
          <p:cNvSpPr/>
          <p:nvPr/>
        </p:nvSpPr>
        <p:spPr>
          <a:xfrm>
            <a:off x="0" y="663309"/>
            <a:ext cx="12192000" cy="36000"/>
          </a:xfrm>
          <a:prstGeom prst="rect">
            <a:avLst/>
          </a:prstGeom>
          <a:gradFill>
            <a:gsLst>
              <a:gs pos="0">
                <a:srgbClr val="63274C"/>
              </a:gs>
              <a:gs pos="100000">
                <a:srgbClr val="7030A0">
                  <a:alpha val="10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89C8577-1890-4625-BB35-8ACEA92AB58E}"/>
              </a:ext>
            </a:extLst>
          </p:cNvPr>
          <p:cNvSpPr/>
          <p:nvPr/>
        </p:nvSpPr>
        <p:spPr>
          <a:xfrm rot="10800000">
            <a:off x="0" y="6401537"/>
            <a:ext cx="12192000" cy="36000"/>
          </a:xfrm>
          <a:prstGeom prst="rect">
            <a:avLst/>
          </a:prstGeom>
          <a:gradFill>
            <a:gsLst>
              <a:gs pos="0">
                <a:srgbClr val="63274C"/>
              </a:gs>
              <a:gs pos="100000">
                <a:srgbClr val="7030A0">
                  <a:alpha val="10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C1A4D93-141F-40DC-A70B-F45F389AA4EC}"/>
              </a:ext>
            </a:extLst>
          </p:cNvPr>
          <p:cNvSpPr txBox="1"/>
          <p:nvPr/>
        </p:nvSpPr>
        <p:spPr>
          <a:xfrm>
            <a:off x="0" y="6518279"/>
            <a:ext cx="1178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lc.unob.cz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9F1464B-F63D-4655-995F-57B0456BED2A}"/>
              </a:ext>
            </a:extLst>
          </p:cNvPr>
          <p:cNvSpPr txBox="1"/>
          <p:nvPr/>
        </p:nvSpPr>
        <p:spPr>
          <a:xfrm>
            <a:off x="5144678" y="6456724"/>
            <a:ext cx="19026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/>
              <a:t>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CB59A5D-FE3C-472A-8A37-B9F8E0B82A44}"/>
              </a:ext>
            </a:extLst>
          </p:cNvPr>
          <p:cNvSpPr txBox="1"/>
          <p:nvPr/>
        </p:nvSpPr>
        <p:spPr>
          <a:xfrm>
            <a:off x="8769531" y="6518280"/>
            <a:ext cx="34521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University </a:t>
            </a:r>
            <a:r>
              <a:rPr lang="cs-CZ" sz="1400" b="1" dirty="0" err="1"/>
              <a:t>of</a:t>
            </a:r>
            <a:r>
              <a:rPr lang="cs-CZ" sz="1400" b="1" dirty="0"/>
              <a:t> </a:t>
            </a:r>
            <a:r>
              <a:rPr lang="cs-CZ" sz="1400" b="1" dirty="0" err="1"/>
              <a:t>Defence</a:t>
            </a:r>
            <a:r>
              <a:rPr lang="cs-CZ" sz="1400" b="1" dirty="0"/>
              <a:t>, Czech Republic, Brno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D5B437F-14FA-4129-B14B-92755C74AB1F}"/>
              </a:ext>
            </a:extLst>
          </p:cNvPr>
          <p:cNvSpPr txBox="1"/>
          <p:nvPr/>
        </p:nvSpPr>
        <p:spPr>
          <a:xfrm>
            <a:off x="10603684" y="224991"/>
            <a:ext cx="13738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/>
              <a:t>NATO BILC 2022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30C7C5CC-96C9-431A-9310-DBB3263F99EE}"/>
              </a:ext>
            </a:extLst>
          </p:cNvPr>
          <p:cNvSpPr txBox="1">
            <a:spLocks/>
          </p:cNvSpPr>
          <p:nvPr/>
        </p:nvSpPr>
        <p:spPr>
          <a:xfrm>
            <a:off x="0" y="699308"/>
            <a:ext cx="12192000" cy="5738229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None/>
            </a:pPr>
            <a:r>
              <a:rPr lang="cs-CZ" sz="4400" b="1" cap="all" dirty="0" err="1">
                <a:solidFill>
                  <a:sysClr val="windowText" lastClr="000000"/>
                </a:solidFill>
                <a:latin typeface="+mn-lt"/>
              </a:rPr>
              <a:t>Axial</a:t>
            </a:r>
            <a:r>
              <a:rPr lang="cs-CZ" sz="4400" b="1" cap="all" dirty="0">
                <a:solidFill>
                  <a:sysClr val="windowText" lastClr="000000"/>
                </a:solidFill>
                <a:latin typeface="+mn-lt"/>
              </a:rPr>
              <a:t> </a:t>
            </a:r>
            <a:r>
              <a:rPr lang="cs-CZ" sz="4400" b="1" cap="all" dirty="0" err="1">
                <a:solidFill>
                  <a:sysClr val="windowText" lastClr="000000"/>
                </a:solidFill>
                <a:latin typeface="+mn-lt"/>
              </a:rPr>
              <a:t>coding</a:t>
            </a:r>
            <a:r>
              <a:rPr lang="cs-CZ" sz="4400" b="1" cap="all" dirty="0">
                <a:solidFill>
                  <a:sysClr val="windowText" lastClr="000000"/>
                </a:solidFill>
                <a:latin typeface="+mn-lt"/>
              </a:rPr>
              <a:t> - </a:t>
            </a:r>
            <a:r>
              <a:rPr lang="cs-CZ" sz="4400" b="1" cap="all" dirty="0" err="1">
                <a:solidFill>
                  <a:sysClr val="windowText" lastClr="000000"/>
                </a:solidFill>
                <a:latin typeface="+mn-lt"/>
              </a:rPr>
              <a:t>negatives</a:t>
            </a:r>
            <a:endParaRPr lang="cs-CZ" sz="4400" b="1" cap="all" dirty="0">
              <a:solidFill>
                <a:sysClr val="windowText" lastClr="000000"/>
              </a:solidFill>
              <a:latin typeface="+mn-lt"/>
            </a:endParaRPr>
          </a:p>
          <a:p>
            <a:pPr marL="0" lvl="0" indent="0" algn="ctr">
              <a:buNone/>
            </a:pPr>
            <a:endParaRPr lang="cs-CZ" sz="3600" b="1" cap="all" dirty="0">
              <a:solidFill>
                <a:sysClr val="windowText" lastClr="000000"/>
              </a:solidFill>
              <a:latin typeface="+mn-lt"/>
            </a:endParaRPr>
          </a:p>
          <a:p>
            <a:pPr marL="0" indent="0">
              <a:buNone/>
            </a:pPr>
            <a:r>
              <a:rPr lang="en-US" dirty="0">
                <a:latin typeface="+mn-lt"/>
              </a:rPr>
              <a:t>Axial coding is the second phase of ground theory analysis and is intended to put an axis through data. </a:t>
            </a:r>
            <a:endParaRPr lang="cs-CZ" dirty="0">
              <a:latin typeface="+mn-lt"/>
            </a:endParaRPr>
          </a:p>
          <a:p>
            <a:pPr marL="0" indent="0">
              <a:buNone/>
            </a:pPr>
            <a:r>
              <a:rPr lang="en-US" dirty="0">
                <a:latin typeface="+mn-lt"/>
              </a:rPr>
              <a:t>Axial coding puts categories back together in order to explore theoretical possibilities</a:t>
            </a:r>
            <a:r>
              <a:rPr lang="cs-CZ" dirty="0">
                <a:latin typeface="+mn-lt"/>
              </a:rPr>
              <a:t>, </a:t>
            </a:r>
            <a:r>
              <a:rPr lang="en-US" dirty="0">
                <a:latin typeface="+mn-lt"/>
              </a:rPr>
              <a:t>identifies causal relationships, context, intervening conditions to interconnect data. (Punch K. F., </a:t>
            </a:r>
            <a:r>
              <a:rPr lang="cs-CZ" dirty="0">
                <a:latin typeface="+mn-lt"/>
              </a:rPr>
              <a:t>2008</a:t>
            </a:r>
            <a:r>
              <a:rPr lang="en-US" dirty="0">
                <a:latin typeface="+mn-lt"/>
              </a:rPr>
              <a:t>).</a:t>
            </a:r>
            <a:endParaRPr lang="cs-CZ" dirty="0">
              <a:latin typeface="+mn-lt"/>
            </a:endParaRP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11" name="Tabulka 10">
            <a:extLst>
              <a:ext uri="{FF2B5EF4-FFF2-40B4-BE49-F238E27FC236}">
                <a16:creationId xmlns:a16="http://schemas.microsoft.com/office/drawing/2014/main" id="{A9590174-A345-4F16-9FEF-1D8C35E519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500120"/>
              </p:ext>
            </p:extLst>
          </p:nvPr>
        </p:nvGraphicFramePr>
        <p:xfrm>
          <a:off x="6355080" y="780050"/>
          <a:ext cx="5622470" cy="5454938"/>
        </p:xfrm>
        <a:graphic>
          <a:graphicData uri="http://schemas.openxmlformats.org/drawingml/2006/table">
            <a:tbl>
              <a:tblPr/>
              <a:tblGrid>
                <a:gridCol w="3974189">
                  <a:extLst>
                    <a:ext uri="{9D8B030D-6E8A-4147-A177-3AD203B41FA5}">
                      <a16:colId xmlns:a16="http://schemas.microsoft.com/office/drawing/2014/main" val="3111214537"/>
                    </a:ext>
                  </a:extLst>
                </a:gridCol>
                <a:gridCol w="1648281">
                  <a:extLst>
                    <a:ext uri="{9D8B030D-6E8A-4147-A177-3AD203B41FA5}">
                      <a16:colId xmlns:a16="http://schemas.microsoft.com/office/drawing/2014/main" val="2442502639"/>
                    </a:ext>
                  </a:extLst>
                </a:gridCol>
              </a:tblGrid>
              <a:tr h="287102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bad-qualilty recordings</a:t>
                      </a:r>
                    </a:p>
                  </a:txBody>
                  <a:tcPr marL="6218" marR="6218" marT="6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18" marR="6218" marT="6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925688"/>
                  </a:ext>
                </a:extLst>
              </a:tr>
              <a:tr h="287102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18" marR="6218" marT="6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3945685"/>
                  </a:ext>
                </a:extLst>
              </a:tr>
              <a:tr h="287102">
                <a:tc>
                  <a:txBody>
                    <a:bodyPr/>
                    <a:lstStyle/>
                    <a:p>
                      <a:pPr algn="l" fontAlgn="b"/>
                      <a:endParaRPr lang="cs-CZ" sz="12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18" marR="6218" marT="6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791024"/>
                  </a:ext>
                </a:extLst>
              </a:tr>
              <a:tr h="287102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09179"/>
                  </a:ext>
                </a:extLst>
              </a:tr>
              <a:tr h="287102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insufficient writing practice</a:t>
                      </a:r>
                    </a:p>
                  </a:txBody>
                  <a:tcPr marL="6218" marR="6218" marT="6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18" marR="6218" marT="6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431505"/>
                  </a:ext>
                </a:extLst>
              </a:tr>
              <a:tr h="287102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18" marR="6218" marT="6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591506"/>
                  </a:ext>
                </a:extLst>
              </a:tr>
              <a:tr h="287102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1996093"/>
                  </a:ext>
                </a:extLst>
              </a:tr>
              <a:tr h="2871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missing speaking and pronunciation fb</a:t>
                      </a:r>
                    </a:p>
                  </a:txBody>
                  <a:tcPr marL="6218" marR="6218" marT="6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18" marR="6218" marT="6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935080"/>
                  </a:ext>
                </a:extLst>
              </a:tr>
              <a:tr h="287102">
                <a:tc>
                  <a:txBody>
                    <a:bodyPr/>
                    <a:lstStyle/>
                    <a:p>
                      <a:pPr algn="l" fontAlgn="b"/>
                      <a:endParaRPr lang="cs-CZ" sz="12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18" marR="6218" marT="6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26367"/>
                  </a:ext>
                </a:extLst>
              </a:tr>
              <a:tr h="287102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3619076"/>
                  </a:ext>
                </a:extLst>
              </a:tr>
              <a:tr h="287102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lacking variety</a:t>
                      </a:r>
                    </a:p>
                  </a:txBody>
                  <a:tcPr marL="6218" marR="6218" marT="6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18" marR="6218" marT="6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104567"/>
                  </a:ext>
                </a:extLst>
              </a:tr>
              <a:tr h="287102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18" marR="6218" marT="6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543056"/>
                  </a:ext>
                </a:extLst>
              </a:tr>
              <a:tr h="287102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18" marR="6218" marT="6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9511247"/>
                  </a:ext>
                </a:extLst>
              </a:tr>
              <a:tr h="287102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6144175"/>
                  </a:ext>
                </a:extLst>
              </a:tr>
              <a:tr h="287102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9285389"/>
                  </a:ext>
                </a:extLst>
              </a:tr>
              <a:tr h="287102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difficult orientation in a course</a:t>
                      </a:r>
                    </a:p>
                  </a:txBody>
                  <a:tcPr marL="6218" marR="6218" marT="6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0576852"/>
                  </a:ext>
                </a:extLst>
              </a:tr>
              <a:tr h="287102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5417604"/>
                  </a:ext>
                </a:extLst>
              </a:tr>
              <a:tr h="287102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2428444"/>
                  </a:ext>
                </a:extLst>
              </a:tr>
              <a:tr h="287102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0836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808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E5F28650-342C-4B31-8ED4-BCE21DF3CE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4450" y="160761"/>
            <a:ext cx="2280948" cy="373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1B186938-9526-4CF1-BE18-DBEF2FB4A7E5}"/>
              </a:ext>
            </a:extLst>
          </p:cNvPr>
          <p:cNvSpPr/>
          <p:nvPr/>
        </p:nvSpPr>
        <p:spPr>
          <a:xfrm>
            <a:off x="0" y="663309"/>
            <a:ext cx="12192000" cy="36000"/>
          </a:xfrm>
          <a:prstGeom prst="rect">
            <a:avLst/>
          </a:prstGeom>
          <a:gradFill>
            <a:gsLst>
              <a:gs pos="0">
                <a:srgbClr val="63274C"/>
              </a:gs>
              <a:gs pos="100000">
                <a:srgbClr val="7030A0">
                  <a:alpha val="10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89C8577-1890-4625-BB35-8ACEA92AB58E}"/>
              </a:ext>
            </a:extLst>
          </p:cNvPr>
          <p:cNvSpPr/>
          <p:nvPr/>
        </p:nvSpPr>
        <p:spPr>
          <a:xfrm rot="10800000">
            <a:off x="0" y="6401537"/>
            <a:ext cx="12192000" cy="36000"/>
          </a:xfrm>
          <a:prstGeom prst="rect">
            <a:avLst/>
          </a:prstGeom>
          <a:gradFill>
            <a:gsLst>
              <a:gs pos="0">
                <a:srgbClr val="63274C"/>
              </a:gs>
              <a:gs pos="100000">
                <a:srgbClr val="7030A0">
                  <a:alpha val="10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C1A4D93-141F-40DC-A70B-F45F389AA4EC}"/>
              </a:ext>
            </a:extLst>
          </p:cNvPr>
          <p:cNvSpPr txBox="1"/>
          <p:nvPr/>
        </p:nvSpPr>
        <p:spPr>
          <a:xfrm>
            <a:off x="0" y="6518279"/>
            <a:ext cx="1178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lc.unob.cz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9F1464B-F63D-4655-995F-57B0456BED2A}"/>
              </a:ext>
            </a:extLst>
          </p:cNvPr>
          <p:cNvSpPr txBox="1"/>
          <p:nvPr/>
        </p:nvSpPr>
        <p:spPr>
          <a:xfrm>
            <a:off x="5144678" y="6456724"/>
            <a:ext cx="19026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/>
              <a:t>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CB59A5D-FE3C-472A-8A37-B9F8E0B82A44}"/>
              </a:ext>
            </a:extLst>
          </p:cNvPr>
          <p:cNvSpPr txBox="1"/>
          <p:nvPr/>
        </p:nvSpPr>
        <p:spPr>
          <a:xfrm>
            <a:off x="8769531" y="6518280"/>
            <a:ext cx="34521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University </a:t>
            </a:r>
            <a:r>
              <a:rPr lang="cs-CZ" sz="1400" b="1" dirty="0" err="1"/>
              <a:t>of</a:t>
            </a:r>
            <a:r>
              <a:rPr lang="cs-CZ" sz="1400" b="1" dirty="0"/>
              <a:t> </a:t>
            </a:r>
            <a:r>
              <a:rPr lang="cs-CZ" sz="1400" b="1" dirty="0" err="1"/>
              <a:t>Defence</a:t>
            </a:r>
            <a:r>
              <a:rPr lang="cs-CZ" sz="1400" b="1" dirty="0"/>
              <a:t>, Czech Republic, Brno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D5B437F-14FA-4129-B14B-92755C74AB1F}"/>
              </a:ext>
            </a:extLst>
          </p:cNvPr>
          <p:cNvSpPr txBox="1"/>
          <p:nvPr/>
        </p:nvSpPr>
        <p:spPr>
          <a:xfrm>
            <a:off x="10603684" y="224991"/>
            <a:ext cx="13738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/>
              <a:t>NATO BILC 2022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30C7C5CC-96C9-431A-9310-DBB3263F99EE}"/>
              </a:ext>
            </a:extLst>
          </p:cNvPr>
          <p:cNvSpPr txBox="1">
            <a:spLocks/>
          </p:cNvSpPr>
          <p:nvPr/>
        </p:nvSpPr>
        <p:spPr>
          <a:xfrm>
            <a:off x="0" y="699309"/>
            <a:ext cx="12192000" cy="5621486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None/>
            </a:pPr>
            <a:r>
              <a:rPr lang="cs-CZ" sz="4400" b="1" cap="all" dirty="0" err="1">
                <a:solidFill>
                  <a:sysClr val="windowText" lastClr="000000"/>
                </a:solidFill>
                <a:latin typeface="+mn-lt"/>
              </a:rPr>
              <a:t>Selective</a:t>
            </a:r>
            <a:r>
              <a:rPr lang="cs-CZ" sz="4400" b="1" cap="all" dirty="0">
                <a:solidFill>
                  <a:sysClr val="windowText" lastClr="000000"/>
                </a:solidFill>
                <a:latin typeface="+mn-lt"/>
              </a:rPr>
              <a:t> </a:t>
            </a:r>
            <a:r>
              <a:rPr lang="cs-CZ" sz="4400" b="1" cap="all" dirty="0" err="1">
                <a:solidFill>
                  <a:sysClr val="windowText" lastClr="000000"/>
                </a:solidFill>
                <a:latin typeface="+mn-lt"/>
              </a:rPr>
              <a:t>coding</a:t>
            </a:r>
            <a:r>
              <a:rPr lang="cs-CZ" sz="4400" b="1" cap="all" dirty="0">
                <a:solidFill>
                  <a:sysClr val="windowText" lastClr="000000"/>
                </a:solidFill>
                <a:latin typeface="+mn-lt"/>
              </a:rPr>
              <a:t> - </a:t>
            </a:r>
            <a:r>
              <a:rPr lang="cs-CZ" sz="4400" b="1" cap="all" dirty="0" err="1">
                <a:solidFill>
                  <a:sysClr val="windowText" lastClr="000000"/>
                </a:solidFill>
                <a:latin typeface="+mn-lt"/>
              </a:rPr>
              <a:t>recommendations</a:t>
            </a:r>
            <a:endParaRPr lang="cs-CZ" sz="4400" b="1" cap="all" dirty="0">
              <a:solidFill>
                <a:sysClr val="windowText" lastClr="000000"/>
              </a:solidFill>
              <a:latin typeface="+mn-lt"/>
            </a:endParaRPr>
          </a:p>
          <a:p>
            <a:pPr marL="0" lvl="0" indent="0" algn="ctr">
              <a:buNone/>
            </a:pPr>
            <a:endParaRPr lang="cs-CZ" sz="4400" b="1" cap="all" dirty="0">
              <a:solidFill>
                <a:sysClr val="windowText" lastClr="000000"/>
              </a:solidFill>
              <a:latin typeface="+mn-lt"/>
            </a:endParaRPr>
          </a:p>
          <a:p>
            <a:pPr marL="0" indent="0">
              <a:buNone/>
            </a:pPr>
            <a:r>
              <a:rPr lang="en-US" dirty="0">
                <a:latin typeface="+mn-lt"/>
              </a:rPr>
              <a:t>Selective coding is the process of choosing one category to be the core category, and relating all other categories to that category. The essential idea is to develop a single storyline around which all everything else is draped (Punch K. F., 2008).</a:t>
            </a:r>
            <a:endParaRPr lang="cs-CZ" dirty="0">
              <a:latin typeface="+mn-lt"/>
            </a:endParaRPr>
          </a:p>
        </p:txBody>
      </p:sp>
      <p:graphicFrame>
        <p:nvGraphicFramePr>
          <p:cNvPr id="11" name="Tabulka 10">
            <a:extLst>
              <a:ext uri="{FF2B5EF4-FFF2-40B4-BE49-F238E27FC236}">
                <a16:creationId xmlns:a16="http://schemas.microsoft.com/office/drawing/2014/main" id="{BBCF1237-F466-4C91-A3F6-81AC3A0BEC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08016"/>
              </p:ext>
            </p:extLst>
          </p:nvPr>
        </p:nvGraphicFramePr>
        <p:xfrm>
          <a:off x="6409944" y="780051"/>
          <a:ext cx="5650992" cy="5378646"/>
        </p:xfrm>
        <a:graphic>
          <a:graphicData uri="http://schemas.openxmlformats.org/drawingml/2006/table">
            <a:tbl>
              <a:tblPr/>
              <a:tblGrid>
                <a:gridCol w="2719374">
                  <a:extLst>
                    <a:ext uri="{9D8B030D-6E8A-4147-A177-3AD203B41FA5}">
                      <a16:colId xmlns:a16="http://schemas.microsoft.com/office/drawing/2014/main" val="1254809111"/>
                    </a:ext>
                  </a:extLst>
                </a:gridCol>
                <a:gridCol w="968363">
                  <a:extLst>
                    <a:ext uri="{9D8B030D-6E8A-4147-A177-3AD203B41FA5}">
                      <a16:colId xmlns:a16="http://schemas.microsoft.com/office/drawing/2014/main" val="674110943"/>
                    </a:ext>
                  </a:extLst>
                </a:gridCol>
                <a:gridCol w="252039">
                  <a:extLst>
                    <a:ext uri="{9D8B030D-6E8A-4147-A177-3AD203B41FA5}">
                      <a16:colId xmlns:a16="http://schemas.microsoft.com/office/drawing/2014/main" val="775598768"/>
                    </a:ext>
                  </a:extLst>
                </a:gridCol>
                <a:gridCol w="1711216">
                  <a:extLst>
                    <a:ext uri="{9D8B030D-6E8A-4147-A177-3AD203B41FA5}">
                      <a16:colId xmlns:a16="http://schemas.microsoft.com/office/drawing/2014/main" val="931632464"/>
                    </a:ext>
                  </a:extLst>
                </a:gridCol>
              </a:tblGrid>
              <a:tr h="498716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improving</a:t>
                      </a:r>
                      <a:r>
                        <a:rPr lang="cs-CZ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cs-CZ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quality</a:t>
                      </a:r>
                      <a:r>
                        <a:rPr lang="cs-CZ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cs-CZ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</a:t>
                      </a:r>
                      <a:r>
                        <a:rPr lang="cs-CZ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cs-CZ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recordings</a:t>
                      </a:r>
                      <a:r>
                        <a:rPr lang="cs-CZ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Better quality listening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9858637"/>
                  </a:ext>
                </a:extLst>
              </a:tr>
              <a:tr h="263826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21959"/>
                  </a:ext>
                </a:extLst>
              </a:tr>
              <a:tr h="263826">
                <a:tc>
                  <a:txBody>
                    <a:bodyPr/>
                    <a:lstStyle/>
                    <a:p>
                      <a:pPr algn="l" fontAlgn="b"/>
                      <a:endParaRPr lang="cs-CZ" sz="12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612426"/>
                  </a:ext>
                </a:extLst>
              </a:tr>
              <a:tr h="263826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2621471"/>
                  </a:ext>
                </a:extLst>
              </a:tr>
              <a:tr h="49361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more speaking practice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Need for productive-skills consultations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20628"/>
                  </a:ext>
                </a:extLst>
              </a:tr>
              <a:tr h="263826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68641"/>
                  </a:ext>
                </a:extLst>
              </a:tr>
              <a:tr h="263826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022377"/>
                  </a:ext>
                </a:extLst>
              </a:tr>
              <a:tr h="263826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750738"/>
                  </a:ext>
                </a:extLst>
              </a:tr>
              <a:tr h="263826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632600"/>
                  </a:ext>
                </a:extLst>
              </a:tr>
              <a:tr h="498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more samples and feedback to writing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1A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1A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688657"/>
                  </a:ext>
                </a:extLst>
              </a:tr>
              <a:tr h="263826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1A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518303"/>
                  </a:ext>
                </a:extLst>
              </a:tr>
              <a:tr h="263826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1A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798932"/>
                  </a:ext>
                </a:extLst>
              </a:tr>
              <a:tr h="263826">
                <a:tc>
                  <a:txBody>
                    <a:bodyPr/>
                    <a:lstStyle/>
                    <a:p>
                      <a:pPr algn="l" fontAlgn="b"/>
                      <a:endParaRPr lang="cs-CZ" sz="12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1A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84378"/>
                  </a:ext>
                </a:extLst>
              </a:tr>
              <a:tr h="263826">
                <a:tc>
                  <a:txBody>
                    <a:bodyPr/>
                    <a:lstStyle/>
                    <a:p>
                      <a:pPr algn="l" fontAlgn="b"/>
                      <a:endParaRPr lang="cs-CZ" sz="12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9239628"/>
                  </a:ext>
                </a:extLst>
              </a:tr>
              <a:tr h="457866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more variety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Greater variety required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72983"/>
                  </a:ext>
                </a:extLst>
              </a:tr>
              <a:tr h="263826">
                <a:tc>
                  <a:txBody>
                    <a:bodyPr/>
                    <a:lstStyle/>
                    <a:p>
                      <a:pPr algn="l" fontAlgn="b"/>
                      <a:endParaRPr lang="cs-CZ" sz="12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6018086"/>
                  </a:ext>
                </a:extLst>
              </a:tr>
              <a:tr h="263826">
                <a:tc>
                  <a:txBody>
                    <a:bodyPr/>
                    <a:lstStyle/>
                    <a:p>
                      <a:pPr algn="l" fontAlgn="b"/>
                      <a:endParaRPr lang="cs-CZ" sz="12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8380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6313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E5F28650-342C-4B31-8ED4-BCE21DF3CE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4450" y="160761"/>
            <a:ext cx="2280948" cy="373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1B186938-9526-4CF1-BE18-DBEF2FB4A7E5}"/>
              </a:ext>
            </a:extLst>
          </p:cNvPr>
          <p:cNvSpPr/>
          <p:nvPr/>
        </p:nvSpPr>
        <p:spPr>
          <a:xfrm>
            <a:off x="0" y="663309"/>
            <a:ext cx="12192000" cy="36000"/>
          </a:xfrm>
          <a:prstGeom prst="rect">
            <a:avLst/>
          </a:prstGeom>
          <a:gradFill>
            <a:gsLst>
              <a:gs pos="0">
                <a:srgbClr val="63274C"/>
              </a:gs>
              <a:gs pos="100000">
                <a:srgbClr val="7030A0">
                  <a:alpha val="10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89C8577-1890-4625-BB35-8ACEA92AB58E}"/>
              </a:ext>
            </a:extLst>
          </p:cNvPr>
          <p:cNvSpPr/>
          <p:nvPr/>
        </p:nvSpPr>
        <p:spPr>
          <a:xfrm rot="10800000">
            <a:off x="0" y="6401537"/>
            <a:ext cx="12192000" cy="36000"/>
          </a:xfrm>
          <a:prstGeom prst="rect">
            <a:avLst/>
          </a:prstGeom>
          <a:gradFill>
            <a:gsLst>
              <a:gs pos="0">
                <a:srgbClr val="63274C"/>
              </a:gs>
              <a:gs pos="100000">
                <a:srgbClr val="7030A0">
                  <a:alpha val="10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C1A4D93-141F-40DC-A70B-F45F389AA4EC}"/>
              </a:ext>
            </a:extLst>
          </p:cNvPr>
          <p:cNvSpPr txBox="1"/>
          <p:nvPr/>
        </p:nvSpPr>
        <p:spPr>
          <a:xfrm>
            <a:off x="0" y="6518279"/>
            <a:ext cx="1178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lc.unob.cz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9F1464B-F63D-4655-995F-57B0456BED2A}"/>
              </a:ext>
            </a:extLst>
          </p:cNvPr>
          <p:cNvSpPr txBox="1"/>
          <p:nvPr/>
        </p:nvSpPr>
        <p:spPr>
          <a:xfrm>
            <a:off x="5144678" y="6456724"/>
            <a:ext cx="19026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/>
              <a:t>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CB59A5D-FE3C-472A-8A37-B9F8E0B82A44}"/>
              </a:ext>
            </a:extLst>
          </p:cNvPr>
          <p:cNvSpPr txBox="1"/>
          <p:nvPr/>
        </p:nvSpPr>
        <p:spPr>
          <a:xfrm>
            <a:off x="8769531" y="6518280"/>
            <a:ext cx="34521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University </a:t>
            </a:r>
            <a:r>
              <a:rPr lang="cs-CZ" sz="1400" b="1" dirty="0" err="1"/>
              <a:t>of</a:t>
            </a:r>
            <a:r>
              <a:rPr lang="cs-CZ" sz="1400" b="1" dirty="0"/>
              <a:t> </a:t>
            </a:r>
            <a:r>
              <a:rPr lang="cs-CZ" sz="1400" b="1" dirty="0" err="1"/>
              <a:t>Defence</a:t>
            </a:r>
            <a:r>
              <a:rPr lang="cs-CZ" sz="1400" b="1" dirty="0"/>
              <a:t>, Czech Republic, Brno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D5B437F-14FA-4129-B14B-92755C74AB1F}"/>
              </a:ext>
            </a:extLst>
          </p:cNvPr>
          <p:cNvSpPr txBox="1"/>
          <p:nvPr/>
        </p:nvSpPr>
        <p:spPr>
          <a:xfrm>
            <a:off x="10603684" y="224991"/>
            <a:ext cx="13738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/>
              <a:t>NATO BILC 2022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30C7C5CC-96C9-431A-9310-DBB3263F99EE}"/>
              </a:ext>
            </a:extLst>
          </p:cNvPr>
          <p:cNvSpPr txBox="1">
            <a:spLocks/>
          </p:cNvSpPr>
          <p:nvPr/>
        </p:nvSpPr>
        <p:spPr>
          <a:xfrm>
            <a:off x="0" y="699309"/>
            <a:ext cx="12192000" cy="56214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None/>
            </a:pPr>
            <a:r>
              <a:rPr lang="en-US" sz="4400" b="1" cap="all" dirty="0">
                <a:solidFill>
                  <a:sysClr val="windowText" lastClr="000000"/>
                </a:solidFill>
                <a:latin typeface="+mn-lt"/>
              </a:rPr>
              <a:t>Study </a:t>
            </a:r>
            <a:r>
              <a:rPr lang="en-US" sz="4400" b="1" cap="all" dirty="0" err="1">
                <a:solidFill>
                  <a:sysClr val="windowText" lastClr="000000"/>
                </a:solidFill>
                <a:latin typeface="+mn-lt"/>
              </a:rPr>
              <a:t>Programme</a:t>
            </a:r>
            <a:r>
              <a:rPr lang="en-US" sz="4400" b="1" cap="all" dirty="0">
                <a:solidFill>
                  <a:sysClr val="windowText" lastClr="000000"/>
                </a:solidFill>
                <a:latin typeface="+mn-lt"/>
              </a:rPr>
              <a:t> 2014</a:t>
            </a:r>
            <a:br>
              <a:rPr lang="en-US" sz="4400" b="1" cap="all" dirty="0">
                <a:solidFill>
                  <a:sysClr val="windowText" lastClr="000000"/>
                </a:solidFill>
                <a:latin typeface="+mn-lt"/>
              </a:rPr>
            </a:br>
            <a:r>
              <a:rPr lang="en-US" sz="4400" b="1" cap="all" dirty="0">
                <a:solidFill>
                  <a:sysClr val="windowText" lastClr="000000"/>
                </a:solidFill>
                <a:latin typeface="+mn-lt"/>
              </a:rPr>
              <a:t>Final Outcomes assessment</a:t>
            </a:r>
            <a:endParaRPr lang="cs-CZ" sz="4400" b="1" cap="all" dirty="0">
              <a:solidFill>
                <a:sysClr val="windowText" lastClr="000000"/>
              </a:solidFill>
              <a:latin typeface="+mn-lt"/>
            </a:endParaRPr>
          </a:p>
          <a:p>
            <a:pPr marL="0" lvl="0" indent="0" algn="ctr">
              <a:buNone/>
            </a:pPr>
            <a:endParaRPr lang="cs-CZ" sz="4400" b="1" cap="all" dirty="0">
              <a:solidFill>
                <a:sysClr val="windowText" lastClr="000000"/>
              </a:solidFill>
              <a:latin typeface="+mn-lt"/>
            </a:endParaRP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11" name="Tabulka 10">
            <a:extLst>
              <a:ext uri="{FF2B5EF4-FFF2-40B4-BE49-F238E27FC236}">
                <a16:creationId xmlns:a16="http://schemas.microsoft.com/office/drawing/2014/main" id="{C04D9DB2-9DEE-4D5A-88B1-6F8DA4AF0C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300767"/>
              </p:ext>
            </p:extLst>
          </p:nvPr>
        </p:nvGraphicFramePr>
        <p:xfrm>
          <a:off x="865632" y="2276856"/>
          <a:ext cx="10460736" cy="3739896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1305716">
                  <a:extLst>
                    <a:ext uri="{9D8B030D-6E8A-4147-A177-3AD203B41FA5}">
                      <a16:colId xmlns:a16="http://schemas.microsoft.com/office/drawing/2014/main" val="540649255"/>
                    </a:ext>
                  </a:extLst>
                </a:gridCol>
                <a:gridCol w="2296260">
                  <a:extLst>
                    <a:ext uri="{9D8B030D-6E8A-4147-A177-3AD203B41FA5}">
                      <a16:colId xmlns:a16="http://schemas.microsoft.com/office/drawing/2014/main" val="360422392"/>
                    </a:ext>
                  </a:extLst>
                </a:gridCol>
                <a:gridCol w="2371299">
                  <a:extLst>
                    <a:ext uri="{9D8B030D-6E8A-4147-A177-3AD203B41FA5}">
                      <a16:colId xmlns:a16="http://schemas.microsoft.com/office/drawing/2014/main" val="713204926"/>
                    </a:ext>
                  </a:extLst>
                </a:gridCol>
                <a:gridCol w="2236226">
                  <a:extLst>
                    <a:ext uri="{9D8B030D-6E8A-4147-A177-3AD203B41FA5}">
                      <a16:colId xmlns:a16="http://schemas.microsoft.com/office/drawing/2014/main" val="1519258181"/>
                    </a:ext>
                  </a:extLst>
                </a:gridCol>
                <a:gridCol w="2251235">
                  <a:extLst>
                    <a:ext uri="{9D8B030D-6E8A-4147-A177-3AD203B41FA5}">
                      <a16:colId xmlns:a16="http://schemas.microsoft.com/office/drawing/2014/main" val="1156864897"/>
                    </a:ext>
                  </a:extLst>
                </a:gridCol>
              </a:tblGrid>
              <a:tr h="12466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Number</a:t>
                      </a:r>
                      <a:r>
                        <a:rPr lang="cs-CZ" sz="2400" dirty="0">
                          <a:effectLst/>
                        </a:rPr>
                        <a:t> </a:t>
                      </a:r>
                      <a:r>
                        <a:rPr lang="cs-CZ" sz="2400" dirty="0" err="1">
                          <a:effectLst/>
                        </a:rPr>
                        <a:t>of</a:t>
                      </a:r>
                      <a:r>
                        <a:rPr lang="cs-CZ" sz="2400" dirty="0">
                          <a:effectLst/>
                        </a:rPr>
                        <a:t> </a:t>
                      </a:r>
                      <a:r>
                        <a:rPr lang="cs-CZ" sz="2400" dirty="0" err="1">
                          <a:effectLst/>
                        </a:rPr>
                        <a:t>students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SLP 21+21+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SLP21+22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SLP2222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60023950"/>
                  </a:ext>
                </a:extLst>
              </a:tr>
              <a:tr h="12466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FML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81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3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3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75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85962662"/>
                  </a:ext>
                </a:extLst>
              </a:tr>
              <a:tr h="12466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FMT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57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0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0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57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64905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70551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E5F28650-342C-4B31-8ED4-BCE21DF3CE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4450" y="160761"/>
            <a:ext cx="2280948" cy="373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1B186938-9526-4CF1-BE18-DBEF2FB4A7E5}"/>
              </a:ext>
            </a:extLst>
          </p:cNvPr>
          <p:cNvSpPr/>
          <p:nvPr/>
        </p:nvSpPr>
        <p:spPr>
          <a:xfrm>
            <a:off x="0" y="663309"/>
            <a:ext cx="12192000" cy="36000"/>
          </a:xfrm>
          <a:prstGeom prst="rect">
            <a:avLst/>
          </a:prstGeom>
          <a:gradFill>
            <a:gsLst>
              <a:gs pos="0">
                <a:srgbClr val="63274C"/>
              </a:gs>
              <a:gs pos="100000">
                <a:srgbClr val="7030A0">
                  <a:alpha val="10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89C8577-1890-4625-BB35-8ACEA92AB58E}"/>
              </a:ext>
            </a:extLst>
          </p:cNvPr>
          <p:cNvSpPr/>
          <p:nvPr/>
        </p:nvSpPr>
        <p:spPr>
          <a:xfrm rot="10800000">
            <a:off x="0" y="6401537"/>
            <a:ext cx="12192000" cy="36000"/>
          </a:xfrm>
          <a:prstGeom prst="rect">
            <a:avLst/>
          </a:prstGeom>
          <a:gradFill>
            <a:gsLst>
              <a:gs pos="0">
                <a:srgbClr val="63274C"/>
              </a:gs>
              <a:gs pos="100000">
                <a:srgbClr val="7030A0">
                  <a:alpha val="10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C1A4D93-141F-40DC-A70B-F45F389AA4EC}"/>
              </a:ext>
            </a:extLst>
          </p:cNvPr>
          <p:cNvSpPr txBox="1"/>
          <p:nvPr/>
        </p:nvSpPr>
        <p:spPr>
          <a:xfrm>
            <a:off x="0" y="6518279"/>
            <a:ext cx="1178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lc.unob.cz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9F1464B-F63D-4655-995F-57B0456BED2A}"/>
              </a:ext>
            </a:extLst>
          </p:cNvPr>
          <p:cNvSpPr txBox="1"/>
          <p:nvPr/>
        </p:nvSpPr>
        <p:spPr>
          <a:xfrm>
            <a:off x="5144678" y="6456724"/>
            <a:ext cx="19026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/>
              <a:t>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CB59A5D-FE3C-472A-8A37-B9F8E0B82A44}"/>
              </a:ext>
            </a:extLst>
          </p:cNvPr>
          <p:cNvSpPr txBox="1"/>
          <p:nvPr/>
        </p:nvSpPr>
        <p:spPr>
          <a:xfrm>
            <a:off x="8769531" y="6518280"/>
            <a:ext cx="34521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University </a:t>
            </a:r>
            <a:r>
              <a:rPr lang="cs-CZ" sz="1400" b="1" dirty="0" err="1"/>
              <a:t>of</a:t>
            </a:r>
            <a:r>
              <a:rPr lang="cs-CZ" sz="1400" b="1" dirty="0"/>
              <a:t> </a:t>
            </a:r>
            <a:r>
              <a:rPr lang="cs-CZ" sz="1400" b="1" dirty="0" err="1"/>
              <a:t>Defence</a:t>
            </a:r>
            <a:r>
              <a:rPr lang="cs-CZ" sz="1400" b="1" dirty="0"/>
              <a:t>, Czech Republic, Brno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D5B437F-14FA-4129-B14B-92755C74AB1F}"/>
              </a:ext>
            </a:extLst>
          </p:cNvPr>
          <p:cNvSpPr txBox="1"/>
          <p:nvPr/>
        </p:nvSpPr>
        <p:spPr>
          <a:xfrm>
            <a:off x="10603684" y="224991"/>
            <a:ext cx="13738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/>
              <a:t>NATO BILC 2022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30C7C5CC-96C9-431A-9310-DBB3263F99EE}"/>
              </a:ext>
            </a:extLst>
          </p:cNvPr>
          <p:cNvSpPr txBox="1">
            <a:spLocks/>
          </p:cNvSpPr>
          <p:nvPr/>
        </p:nvSpPr>
        <p:spPr>
          <a:xfrm>
            <a:off x="0" y="699309"/>
            <a:ext cx="12192000" cy="56214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None/>
            </a:pPr>
            <a:r>
              <a:rPr lang="en-US" sz="4400" b="1" cap="all" dirty="0">
                <a:solidFill>
                  <a:sysClr val="windowText" lastClr="000000"/>
                </a:solidFill>
                <a:latin typeface="+mn-lt"/>
              </a:rPr>
              <a:t>Discussion Club</a:t>
            </a:r>
            <a:endParaRPr lang="cs-CZ" sz="4400" b="1" cap="all" dirty="0">
              <a:solidFill>
                <a:sysClr val="windowText" lastClr="000000"/>
              </a:solidFill>
              <a:latin typeface="+mn-lt"/>
            </a:endParaRPr>
          </a:p>
          <a:p>
            <a:pPr marL="0" lvl="0" indent="0" algn="ctr">
              <a:buNone/>
            </a:pPr>
            <a:endParaRPr lang="cs-CZ" sz="4400" b="1" cap="all" dirty="0">
              <a:solidFill>
                <a:sysClr val="windowText" lastClr="000000"/>
              </a:solidFill>
              <a:latin typeface="+mn-lt"/>
            </a:endParaRPr>
          </a:p>
          <a:p>
            <a:pPr marL="0" lvl="0" indent="0" algn="ctr">
              <a:buNone/>
            </a:pPr>
            <a:endParaRPr lang="cs-CZ" sz="4400" b="1" cap="all" dirty="0">
              <a:solidFill>
                <a:sysClr val="windowText" lastClr="000000"/>
              </a:solidFill>
              <a:latin typeface="+mn-lt"/>
            </a:endParaRPr>
          </a:p>
          <a:p>
            <a:pPr marL="457200" lvl="1" indent="0">
              <a:buNone/>
            </a:pPr>
            <a:r>
              <a:rPr lang="en-US" sz="2800" dirty="0">
                <a:latin typeface="+mn-lt"/>
              </a:rPr>
              <a:t>The activity in Discussion Club is focused on practicing speaking skills, and the role of lecturers is provided by students.</a:t>
            </a:r>
            <a:endParaRPr lang="cs-CZ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815452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E5F28650-342C-4B31-8ED4-BCE21DF3CE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4450" y="160761"/>
            <a:ext cx="2280948" cy="373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1B186938-9526-4CF1-BE18-DBEF2FB4A7E5}"/>
              </a:ext>
            </a:extLst>
          </p:cNvPr>
          <p:cNvSpPr/>
          <p:nvPr/>
        </p:nvSpPr>
        <p:spPr>
          <a:xfrm>
            <a:off x="0" y="663309"/>
            <a:ext cx="12192000" cy="36000"/>
          </a:xfrm>
          <a:prstGeom prst="rect">
            <a:avLst/>
          </a:prstGeom>
          <a:gradFill>
            <a:gsLst>
              <a:gs pos="0">
                <a:srgbClr val="63274C"/>
              </a:gs>
              <a:gs pos="100000">
                <a:srgbClr val="7030A0">
                  <a:alpha val="10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89C8577-1890-4625-BB35-8ACEA92AB58E}"/>
              </a:ext>
            </a:extLst>
          </p:cNvPr>
          <p:cNvSpPr/>
          <p:nvPr/>
        </p:nvSpPr>
        <p:spPr>
          <a:xfrm rot="10800000">
            <a:off x="0" y="6401537"/>
            <a:ext cx="12192000" cy="36000"/>
          </a:xfrm>
          <a:prstGeom prst="rect">
            <a:avLst/>
          </a:prstGeom>
          <a:gradFill>
            <a:gsLst>
              <a:gs pos="0">
                <a:srgbClr val="63274C"/>
              </a:gs>
              <a:gs pos="100000">
                <a:srgbClr val="7030A0">
                  <a:alpha val="10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C1A4D93-141F-40DC-A70B-F45F389AA4EC}"/>
              </a:ext>
            </a:extLst>
          </p:cNvPr>
          <p:cNvSpPr txBox="1"/>
          <p:nvPr/>
        </p:nvSpPr>
        <p:spPr>
          <a:xfrm>
            <a:off x="0" y="6518279"/>
            <a:ext cx="1178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lc.unob.cz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9F1464B-F63D-4655-995F-57B0456BED2A}"/>
              </a:ext>
            </a:extLst>
          </p:cNvPr>
          <p:cNvSpPr txBox="1"/>
          <p:nvPr/>
        </p:nvSpPr>
        <p:spPr>
          <a:xfrm>
            <a:off x="5144678" y="6456724"/>
            <a:ext cx="19026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/>
              <a:t>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CB59A5D-FE3C-472A-8A37-B9F8E0B82A44}"/>
              </a:ext>
            </a:extLst>
          </p:cNvPr>
          <p:cNvSpPr txBox="1"/>
          <p:nvPr/>
        </p:nvSpPr>
        <p:spPr>
          <a:xfrm>
            <a:off x="8769531" y="6518280"/>
            <a:ext cx="34521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University </a:t>
            </a:r>
            <a:r>
              <a:rPr lang="cs-CZ" sz="1400" b="1" dirty="0" err="1"/>
              <a:t>of</a:t>
            </a:r>
            <a:r>
              <a:rPr lang="cs-CZ" sz="1400" b="1" dirty="0"/>
              <a:t> </a:t>
            </a:r>
            <a:r>
              <a:rPr lang="cs-CZ" sz="1400" b="1" dirty="0" err="1"/>
              <a:t>Defence</a:t>
            </a:r>
            <a:r>
              <a:rPr lang="cs-CZ" sz="1400" b="1" dirty="0"/>
              <a:t>, Czech Republic, Brno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D5B437F-14FA-4129-B14B-92755C74AB1F}"/>
              </a:ext>
            </a:extLst>
          </p:cNvPr>
          <p:cNvSpPr txBox="1"/>
          <p:nvPr/>
        </p:nvSpPr>
        <p:spPr>
          <a:xfrm>
            <a:off x="10603684" y="224991"/>
            <a:ext cx="13738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/>
              <a:t>NATO BILC 2022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30C7C5CC-96C9-431A-9310-DBB3263F99EE}"/>
              </a:ext>
            </a:extLst>
          </p:cNvPr>
          <p:cNvSpPr txBox="1">
            <a:spLocks/>
          </p:cNvSpPr>
          <p:nvPr/>
        </p:nvSpPr>
        <p:spPr>
          <a:xfrm>
            <a:off x="0" y="699309"/>
            <a:ext cx="12192000" cy="562148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None/>
            </a:pPr>
            <a:r>
              <a:rPr lang="en-US" sz="4400" b="1" cap="all" dirty="0">
                <a:solidFill>
                  <a:sysClr val="windowText" lastClr="000000"/>
                </a:solidFill>
                <a:latin typeface="+mn-lt"/>
              </a:rPr>
              <a:t>Online Communication </a:t>
            </a:r>
            <a:r>
              <a:rPr lang="en-US" sz="4400" b="1" cap="all" dirty="0" err="1">
                <a:solidFill>
                  <a:sysClr val="windowText" lastClr="000000"/>
                </a:solidFill>
                <a:latin typeface="+mn-lt"/>
              </a:rPr>
              <a:t>Programme</a:t>
            </a:r>
            <a:endParaRPr lang="cs-CZ" sz="4400" b="1" cap="all" dirty="0">
              <a:solidFill>
                <a:sysClr val="windowText" lastClr="000000"/>
              </a:solidFill>
              <a:latin typeface="+mn-lt"/>
            </a:endParaRPr>
          </a:p>
          <a:p>
            <a:pPr marL="0" lvl="0" indent="0" algn="ctr">
              <a:buNone/>
            </a:pPr>
            <a:endParaRPr lang="cs-CZ" sz="2400" b="1" cap="all" dirty="0">
              <a:solidFill>
                <a:sysClr val="windowText" lastClr="000000"/>
              </a:solidFill>
              <a:latin typeface="+mn-lt"/>
            </a:endParaRPr>
          </a:p>
          <a:p>
            <a:pPr lvl="1">
              <a:buClr>
                <a:srgbClr val="7030A0"/>
              </a:buClr>
            </a:pPr>
            <a:r>
              <a:rPr lang="en-US" sz="2800" dirty="0">
                <a:latin typeface="+mn-lt"/>
              </a:rPr>
              <a:t>Objective: to </a:t>
            </a:r>
            <a:r>
              <a:rPr lang="en-US" sz="2800" dirty="0" err="1">
                <a:latin typeface="+mn-lt"/>
              </a:rPr>
              <a:t>practise</a:t>
            </a:r>
            <a:r>
              <a:rPr lang="en-US" sz="2800" dirty="0">
                <a:latin typeface="+mn-lt"/>
              </a:rPr>
              <a:t> oral skills</a:t>
            </a:r>
          </a:p>
          <a:p>
            <a:pPr lvl="1">
              <a:buClr>
                <a:srgbClr val="7030A0"/>
              </a:buClr>
            </a:pPr>
            <a:endParaRPr lang="en-US" sz="2800" dirty="0">
              <a:latin typeface="+mn-lt"/>
            </a:endParaRPr>
          </a:p>
          <a:p>
            <a:pPr lvl="1">
              <a:buClr>
                <a:srgbClr val="7030A0"/>
              </a:buClr>
            </a:pPr>
            <a:r>
              <a:rPr lang="en-US" sz="2800" dirty="0">
                <a:latin typeface="+mn-lt"/>
              </a:rPr>
              <a:t>Countries involved: Czech Republic, Canada, Chile</a:t>
            </a:r>
          </a:p>
          <a:p>
            <a:pPr lvl="1">
              <a:buClr>
                <a:srgbClr val="7030A0"/>
              </a:buClr>
            </a:pPr>
            <a:endParaRPr lang="en-US" sz="2800" dirty="0">
              <a:latin typeface="+mn-lt"/>
            </a:endParaRPr>
          </a:p>
          <a:p>
            <a:pPr lvl="1">
              <a:buClr>
                <a:srgbClr val="7030A0"/>
              </a:buClr>
            </a:pPr>
            <a:r>
              <a:rPr lang="en-US" sz="2800" dirty="0">
                <a:latin typeface="+mn-lt"/>
              </a:rPr>
              <a:t>Supervisors: 2 (Canada and Czech Republic)</a:t>
            </a:r>
          </a:p>
          <a:p>
            <a:pPr lvl="1">
              <a:buClr>
                <a:srgbClr val="7030A0"/>
              </a:buClr>
            </a:pPr>
            <a:endParaRPr lang="en-US" sz="2800" dirty="0">
              <a:latin typeface="+mn-lt"/>
            </a:endParaRPr>
          </a:p>
          <a:p>
            <a:pPr lvl="1">
              <a:buClr>
                <a:srgbClr val="7030A0"/>
              </a:buClr>
            </a:pPr>
            <a:r>
              <a:rPr lang="en-US" sz="2800" dirty="0">
                <a:latin typeface="+mn-lt"/>
              </a:rPr>
              <a:t>Number of </a:t>
            </a:r>
            <a:r>
              <a:rPr lang="en-US" sz="2800" dirty="0" err="1">
                <a:latin typeface="+mn-lt"/>
              </a:rPr>
              <a:t>UoD</a:t>
            </a:r>
            <a:r>
              <a:rPr lang="en-US" sz="2800" dirty="0">
                <a:latin typeface="+mn-lt"/>
              </a:rPr>
              <a:t> students involved: 83</a:t>
            </a:r>
          </a:p>
          <a:p>
            <a:pPr lvl="1">
              <a:buClr>
                <a:srgbClr val="7030A0"/>
              </a:buClr>
            </a:pPr>
            <a:endParaRPr lang="en-US" sz="2800" dirty="0">
              <a:latin typeface="+mn-lt"/>
            </a:endParaRPr>
          </a:p>
          <a:p>
            <a:pPr lvl="1">
              <a:buClr>
                <a:srgbClr val="7030A0"/>
              </a:buClr>
            </a:pPr>
            <a:r>
              <a:rPr lang="en-US" sz="2800" dirty="0">
                <a:latin typeface="+mn-lt"/>
              </a:rPr>
              <a:t>Number of Chilean teachers:15</a:t>
            </a:r>
          </a:p>
          <a:p>
            <a:pPr lvl="1">
              <a:buClr>
                <a:srgbClr val="7030A0"/>
              </a:buClr>
            </a:pPr>
            <a:endParaRPr lang="en-US" sz="2800" dirty="0">
              <a:latin typeface="+mn-lt"/>
            </a:endParaRPr>
          </a:p>
          <a:p>
            <a:pPr lvl="1">
              <a:buClr>
                <a:srgbClr val="7030A0"/>
              </a:buClr>
            </a:pPr>
            <a:r>
              <a:rPr lang="en-US" sz="2800" dirty="0">
                <a:latin typeface="+mn-lt"/>
              </a:rPr>
              <a:t>Length: 1 semester, 14 lessons</a:t>
            </a:r>
          </a:p>
        </p:txBody>
      </p:sp>
    </p:spTree>
    <p:extLst>
      <p:ext uri="{BB962C8B-B14F-4D97-AF65-F5344CB8AC3E}">
        <p14:creationId xmlns:p14="http://schemas.microsoft.com/office/powerpoint/2010/main" val="10619284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E5F28650-342C-4B31-8ED4-BCE21DF3CE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4450" y="160761"/>
            <a:ext cx="2280948" cy="373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1B186938-9526-4CF1-BE18-DBEF2FB4A7E5}"/>
              </a:ext>
            </a:extLst>
          </p:cNvPr>
          <p:cNvSpPr/>
          <p:nvPr/>
        </p:nvSpPr>
        <p:spPr>
          <a:xfrm>
            <a:off x="0" y="663309"/>
            <a:ext cx="12192000" cy="36000"/>
          </a:xfrm>
          <a:prstGeom prst="rect">
            <a:avLst/>
          </a:prstGeom>
          <a:gradFill>
            <a:gsLst>
              <a:gs pos="0">
                <a:srgbClr val="63274C"/>
              </a:gs>
              <a:gs pos="100000">
                <a:srgbClr val="7030A0">
                  <a:alpha val="10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89C8577-1890-4625-BB35-8ACEA92AB58E}"/>
              </a:ext>
            </a:extLst>
          </p:cNvPr>
          <p:cNvSpPr/>
          <p:nvPr/>
        </p:nvSpPr>
        <p:spPr>
          <a:xfrm rot="10800000">
            <a:off x="0" y="6401537"/>
            <a:ext cx="12192000" cy="36000"/>
          </a:xfrm>
          <a:prstGeom prst="rect">
            <a:avLst/>
          </a:prstGeom>
          <a:gradFill>
            <a:gsLst>
              <a:gs pos="0">
                <a:srgbClr val="63274C"/>
              </a:gs>
              <a:gs pos="100000">
                <a:srgbClr val="7030A0">
                  <a:alpha val="10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C1A4D93-141F-40DC-A70B-F45F389AA4EC}"/>
              </a:ext>
            </a:extLst>
          </p:cNvPr>
          <p:cNvSpPr txBox="1"/>
          <p:nvPr/>
        </p:nvSpPr>
        <p:spPr>
          <a:xfrm>
            <a:off x="0" y="6518279"/>
            <a:ext cx="1178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lc.unob.cz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9F1464B-F63D-4655-995F-57B0456BED2A}"/>
              </a:ext>
            </a:extLst>
          </p:cNvPr>
          <p:cNvSpPr txBox="1"/>
          <p:nvPr/>
        </p:nvSpPr>
        <p:spPr>
          <a:xfrm>
            <a:off x="5144678" y="6456724"/>
            <a:ext cx="19026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/>
              <a:t>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CB59A5D-FE3C-472A-8A37-B9F8E0B82A44}"/>
              </a:ext>
            </a:extLst>
          </p:cNvPr>
          <p:cNvSpPr txBox="1"/>
          <p:nvPr/>
        </p:nvSpPr>
        <p:spPr>
          <a:xfrm>
            <a:off x="8769531" y="6518280"/>
            <a:ext cx="34521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University </a:t>
            </a:r>
            <a:r>
              <a:rPr lang="cs-CZ" sz="1400" b="1" dirty="0" err="1"/>
              <a:t>of</a:t>
            </a:r>
            <a:r>
              <a:rPr lang="cs-CZ" sz="1400" b="1" dirty="0"/>
              <a:t> </a:t>
            </a:r>
            <a:r>
              <a:rPr lang="cs-CZ" sz="1400" b="1" dirty="0" err="1"/>
              <a:t>Defence</a:t>
            </a:r>
            <a:r>
              <a:rPr lang="cs-CZ" sz="1400" b="1" dirty="0"/>
              <a:t>, Czech Republic, Brno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D5B437F-14FA-4129-B14B-92755C74AB1F}"/>
              </a:ext>
            </a:extLst>
          </p:cNvPr>
          <p:cNvSpPr txBox="1"/>
          <p:nvPr/>
        </p:nvSpPr>
        <p:spPr>
          <a:xfrm>
            <a:off x="10603684" y="224991"/>
            <a:ext cx="13738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/>
              <a:t>NATO BILC 2022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30C7C5CC-96C9-431A-9310-DBB3263F99EE}"/>
              </a:ext>
            </a:extLst>
          </p:cNvPr>
          <p:cNvSpPr txBox="1">
            <a:spLocks/>
          </p:cNvSpPr>
          <p:nvPr/>
        </p:nvSpPr>
        <p:spPr>
          <a:xfrm>
            <a:off x="0" y="699309"/>
            <a:ext cx="12192000" cy="56214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None/>
            </a:pPr>
            <a:r>
              <a:rPr lang="en-US" sz="4400" b="1" cap="all" dirty="0">
                <a:solidFill>
                  <a:sysClr val="windowText" lastClr="000000"/>
                </a:solidFill>
                <a:latin typeface="+mn-lt"/>
              </a:rPr>
              <a:t>Future research</a:t>
            </a:r>
            <a:endParaRPr lang="cs-CZ" sz="4400" b="1" cap="all" dirty="0">
              <a:solidFill>
                <a:sysClr val="windowText" lastClr="000000"/>
              </a:solidFill>
              <a:latin typeface="+mn-lt"/>
            </a:endParaRPr>
          </a:p>
          <a:p>
            <a:pPr marL="0" lvl="0" indent="0" algn="ctr">
              <a:buNone/>
            </a:pPr>
            <a:endParaRPr lang="cs-CZ" sz="4400" b="1" cap="all" dirty="0">
              <a:solidFill>
                <a:sysClr val="windowText" lastClr="000000"/>
              </a:solidFill>
              <a:latin typeface="+mn-lt"/>
            </a:endParaRPr>
          </a:p>
          <a:p>
            <a:pPr algn="ctr">
              <a:buClr>
                <a:srgbClr val="7030A0"/>
              </a:buClr>
            </a:pPr>
            <a:r>
              <a:rPr lang="en-US" dirty="0">
                <a:latin typeface="+mn-lt"/>
              </a:rPr>
              <a:t>Study </a:t>
            </a:r>
            <a:r>
              <a:rPr lang="en-US" dirty="0" err="1">
                <a:latin typeface="+mn-lt"/>
              </a:rPr>
              <a:t>Programme</a:t>
            </a:r>
            <a:r>
              <a:rPr lang="en-US" dirty="0">
                <a:latin typeface="+mn-lt"/>
              </a:rPr>
              <a:t> 2019</a:t>
            </a:r>
          </a:p>
          <a:p>
            <a:pPr algn="ctr">
              <a:buClr>
                <a:srgbClr val="7030A0"/>
              </a:buClr>
            </a:pPr>
            <a:endParaRPr lang="en-US" dirty="0">
              <a:latin typeface="+mn-lt"/>
            </a:endParaRPr>
          </a:p>
          <a:p>
            <a:pPr algn="ctr">
              <a:buClr>
                <a:srgbClr val="7030A0"/>
              </a:buClr>
            </a:pPr>
            <a:r>
              <a:rPr lang="en-US" dirty="0">
                <a:latin typeface="+mn-lt"/>
              </a:rPr>
              <a:t>AI project</a:t>
            </a:r>
          </a:p>
          <a:p>
            <a:pPr algn="ctr">
              <a:buClr>
                <a:srgbClr val="7030A0"/>
              </a:buClr>
            </a:pPr>
            <a:endParaRPr lang="en-US" dirty="0">
              <a:latin typeface="+mn-lt"/>
            </a:endParaRPr>
          </a:p>
          <a:p>
            <a:pPr algn="ctr">
              <a:buClr>
                <a:srgbClr val="7030A0"/>
              </a:buClr>
            </a:pPr>
            <a:r>
              <a:rPr lang="en-US" dirty="0">
                <a:latin typeface="+mn-lt"/>
              </a:rPr>
              <a:t>Military terminology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858422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E5F28650-342C-4B31-8ED4-BCE21DF3CE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4450" y="160761"/>
            <a:ext cx="2280948" cy="373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1B186938-9526-4CF1-BE18-DBEF2FB4A7E5}"/>
              </a:ext>
            </a:extLst>
          </p:cNvPr>
          <p:cNvSpPr/>
          <p:nvPr/>
        </p:nvSpPr>
        <p:spPr>
          <a:xfrm>
            <a:off x="0" y="663309"/>
            <a:ext cx="12192000" cy="36000"/>
          </a:xfrm>
          <a:prstGeom prst="rect">
            <a:avLst/>
          </a:prstGeom>
          <a:gradFill>
            <a:gsLst>
              <a:gs pos="0">
                <a:srgbClr val="63274C"/>
              </a:gs>
              <a:gs pos="100000">
                <a:srgbClr val="7030A0">
                  <a:alpha val="10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89C8577-1890-4625-BB35-8ACEA92AB58E}"/>
              </a:ext>
            </a:extLst>
          </p:cNvPr>
          <p:cNvSpPr/>
          <p:nvPr/>
        </p:nvSpPr>
        <p:spPr>
          <a:xfrm rot="10800000">
            <a:off x="0" y="6401537"/>
            <a:ext cx="12192000" cy="36000"/>
          </a:xfrm>
          <a:prstGeom prst="rect">
            <a:avLst/>
          </a:prstGeom>
          <a:gradFill>
            <a:gsLst>
              <a:gs pos="0">
                <a:srgbClr val="63274C"/>
              </a:gs>
              <a:gs pos="100000">
                <a:srgbClr val="7030A0">
                  <a:alpha val="10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C1A4D93-141F-40DC-A70B-F45F389AA4EC}"/>
              </a:ext>
            </a:extLst>
          </p:cNvPr>
          <p:cNvSpPr txBox="1"/>
          <p:nvPr/>
        </p:nvSpPr>
        <p:spPr>
          <a:xfrm>
            <a:off x="0" y="6518279"/>
            <a:ext cx="1178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lc.unob.cz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9F1464B-F63D-4655-995F-57B0456BED2A}"/>
              </a:ext>
            </a:extLst>
          </p:cNvPr>
          <p:cNvSpPr txBox="1"/>
          <p:nvPr/>
        </p:nvSpPr>
        <p:spPr>
          <a:xfrm>
            <a:off x="5144678" y="6456724"/>
            <a:ext cx="19026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/>
              <a:t>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CB59A5D-FE3C-472A-8A37-B9F8E0B82A44}"/>
              </a:ext>
            </a:extLst>
          </p:cNvPr>
          <p:cNvSpPr txBox="1"/>
          <p:nvPr/>
        </p:nvSpPr>
        <p:spPr>
          <a:xfrm>
            <a:off x="8769531" y="6518280"/>
            <a:ext cx="34521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University </a:t>
            </a:r>
            <a:r>
              <a:rPr lang="cs-CZ" sz="1400" b="1" dirty="0" err="1"/>
              <a:t>of</a:t>
            </a:r>
            <a:r>
              <a:rPr lang="cs-CZ" sz="1400" b="1" dirty="0"/>
              <a:t> </a:t>
            </a:r>
            <a:r>
              <a:rPr lang="cs-CZ" sz="1400" b="1" dirty="0" err="1"/>
              <a:t>Defence</a:t>
            </a:r>
            <a:r>
              <a:rPr lang="cs-CZ" sz="1400" b="1" dirty="0"/>
              <a:t>, Czech Republic, Brno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D5B437F-14FA-4129-B14B-92755C74AB1F}"/>
              </a:ext>
            </a:extLst>
          </p:cNvPr>
          <p:cNvSpPr txBox="1"/>
          <p:nvPr/>
        </p:nvSpPr>
        <p:spPr>
          <a:xfrm>
            <a:off x="10603684" y="224991"/>
            <a:ext cx="13738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/>
              <a:t>NATO BILC 2022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30C7C5CC-96C9-431A-9310-DBB3263F99EE}"/>
              </a:ext>
            </a:extLst>
          </p:cNvPr>
          <p:cNvSpPr txBox="1">
            <a:spLocks/>
          </p:cNvSpPr>
          <p:nvPr/>
        </p:nvSpPr>
        <p:spPr>
          <a:xfrm>
            <a:off x="0" y="699309"/>
            <a:ext cx="12192000" cy="562148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None/>
            </a:pPr>
            <a:endParaRPr lang="cs-CZ" sz="4400" b="1" cap="all" dirty="0">
              <a:solidFill>
                <a:sysClr val="windowText" lastClr="000000"/>
              </a:solidFill>
              <a:latin typeface="+mn-lt"/>
            </a:endParaRPr>
          </a:p>
          <a:p>
            <a:pPr marL="0" lvl="0" indent="0" algn="ctr">
              <a:buNone/>
            </a:pPr>
            <a:endParaRPr lang="cs-CZ" sz="4400" b="1" cap="all" dirty="0">
              <a:solidFill>
                <a:sysClr val="windowText" lastClr="000000"/>
              </a:solidFill>
              <a:latin typeface="+mn-lt"/>
            </a:endParaRPr>
          </a:p>
          <a:p>
            <a:pPr marL="0" indent="0" algn="ctr">
              <a:buNone/>
            </a:pPr>
            <a:r>
              <a:rPr lang="en-US" sz="4400" b="1" dirty="0">
                <a:latin typeface="+mn-lt"/>
              </a:rPr>
              <a:t>Thank you for your attention.</a:t>
            </a:r>
          </a:p>
          <a:p>
            <a:pPr marL="0" indent="0" algn="ctr">
              <a:buNone/>
            </a:pPr>
            <a:r>
              <a:rPr lang="en-US" sz="4400" b="1" dirty="0">
                <a:latin typeface="+mn-lt"/>
              </a:rPr>
              <a:t>Any questions?</a:t>
            </a:r>
            <a:endParaRPr lang="cs-CZ" sz="4400" b="1" dirty="0">
              <a:latin typeface="+mn-lt"/>
            </a:endParaRPr>
          </a:p>
          <a:p>
            <a:pPr marL="0" lvl="0" indent="0" algn="ctr">
              <a:buNone/>
            </a:pPr>
            <a:endParaRPr lang="cs-CZ" sz="4400" b="1" cap="all" dirty="0">
              <a:solidFill>
                <a:sysClr val="windowText" lastClr="000000"/>
              </a:solidFill>
              <a:latin typeface="+mn-lt"/>
            </a:endParaRPr>
          </a:p>
          <a:p>
            <a:pPr marL="0" lvl="0" indent="0" algn="ctr">
              <a:buNone/>
            </a:pPr>
            <a:endParaRPr lang="cs-CZ" sz="4400" b="1" cap="all" dirty="0">
              <a:solidFill>
                <a:sysClr val="windowText" lastClr="000000"/>
              </a:solidFill>
              <a:latin typeface="+mn-lt"/>
            </a:endParaRPr>
          </a:p>
          <a:p>
            <a:pPr marL="0" lvl="0" indent="0" algn="ctr">
              <a:buNone/>
            </a:pPr>
            <a:endParaRPr lang="cs-CZ" sz="4400" b="1" cap="all" dirty="0">
              <a:solidFill>
                <a:sysClr val="windowText" lastClr="000000"/>
              </a:solidFill>
              <a:latin typeface="+mn-lt"/>
            </a:endParaRPr>
          </a:p>
          <a:p>
            <a:pPr marL="0" lvl="0" indent="0" algn="ctr">
              <a:buNone/>
            </a:pPr>
            <a:r>
              <a:rPr lang="cs-CZ" sz="4400" dirty="0">
                <a:solidFill>
                  <a:sysClr val="windowText" lastClr="000000"/>
                </a:solidFill>
                <a:latin typeface="+mn-lt"/>
              </a:rPr>
              <a:t>c</a:t>
            </a:r>
            <a:r>
              <a:rPr lang="en-US" sz="4400" dirty="0" err="1">
                <a:solidFill>
                  <a:sysClr val="windowText" lastClr="000000"/>
                </a:solidFill>
                <a:latin typeface="+mn-lt"/>
              </a:rPr>
              <a:t>ontacts</a:t>
            </a:r>
            <a:r>
              <a:rPr lang="cs-CZ" sz="4400" cap="all" dirty="0">
                <a:solidFill>
                  <a:sysClr val="windowText" lastClr="000000"/>
                </a:solidFill>
                <a:latin typeface="+mn-lt"/>
              </a:rPr>
              <a:t>: </a:t>
            </a:r>
            <a:r>
              <a:rPr lang="cs-CZ" sz="4400" dirty="0">
                <a:solidFill>
                  <a:srgbClr val="7030A0"/>
                </a:solidFill>
                <a:latin typeface="+mn-lt"/>
              </a:rPr>
              <a:t>ivana.cechova@unob.cz</a:t>
            </a:r>
          </a:p>
          <a:p>
            <a:pPr marL="0" indent="0" algn="ctr">
              <a:buNone/>
            </a:pPr>
            <a:endParaRPr lang="cs-CZ" sz="4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56877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E5F28650-342C-4B31-8ED4-BCE21DF3CE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4450" y="160761"/>
            <a:ext cx="2280948" cy="373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1B186938-9526-4CF1-BE18-DBEF2FB4A7E5}"/>
              </a:ext>
            </a:extLst>
          </p:cNvPr>
          <p:cNvSpPr/>
          <p:nvPr/>
        </p:nvSpPr>
        <p:spPr>
          <a:xfrm>
            <a:off x="0" y="663309"/>
            <a:ext cx="12192000" cy="36000"/>
          </a:xfrm>
          <a:prstGeom prst="rect">
            <a:avLst/>
          </a:prstGeom>
          <a:gradFill>
            <a:gsLst>
              <a:gs pos="0">
                <a:srgbClr val="63274C"/>
              </a:gs>
              <a:gs pos="100000">
                <a:srgbClr val="7030A0">
                  <a:alpha val="10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89C8577-1890-4625-BB35-8ACEA92AB58E}"/>
              </a:ext>
            </a:extLst>
          </p:cNvPr>
          <p:cNvSpPr/>
          <p:nvPr/>
        </p:nvSpPr>
        <p:spPr>
          <a:xfrm rot="10800000">
            <a:off x="0" y="6401537"/>
            <a:ext cx="12192000" cy="36000"/>
          </a:xfrm>
          <a:prstGeom prst="rect">
            <a:avLst/>
          </a:prstGeom>
          <a:gradFill>
            <a:gsLst>
              <a:gs pos="0">
                <a:srgbClr val="63274C"/>
              </a:gs>
              <a:gs pos="100000">
                <a:srgbClr val="7030A0">
                  <a:alpha val="10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C1A4D93-141F-40DC-A70B-F45F389AA4EC}"/>
              </a:ext>
            </a:extLst>
          </p:cNvPr>
          <p:cNvSpPr txBox="1"/>
          <p:nvPr/>
        </p:nvSpPr>
        <p:spPr>
          <a:xfrm>
            <a:off x="0" y="6518279"/>
            <a:ext cx="1178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lc.unob.cz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9F1464B-F63D-4655-995F-57B0456BED2A}"/>
              </a:ext>
            </a:extLst>
          </p:cNvPr>
          <p:cNvSpPr txBox="1"/>
          <p:nvPr/>
        </p:nvSpPr>
        <p:spPr>
          <a:xfrm>
            <a:off x="5144678" y="6456724"/>
            <a:ext cx="19026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/>
              <a:t> </a:t>
            </a:r>
            <a:endParaRPr lang="cs-CZ" sz="1400" b="1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CB59A5D-FE3C-472A-8A37-B9F8E0B82A44}"/>
              </a:ext>
            </a:extLst>
          </p:cNvPr>
          <p:cNvSpPr txBox="1"/>
          <p:nvPr/>
        </p:nvSpPr>
        <p:spPr>
          <a:xfrm>
            <a:off x="8769531" y="6518280"/>
            <a:ext cx="34521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University </a:t>
            </a:r>
            <a:r>
              <a:rPr lang="cs-CZ" sz="1400" b="1" dirty="0" err="1"/>
              <a:t>of</a:t>
            </a:r>
            <a:r>
              <a:rPr lang="cs-CZ" sz="1400" b="1" dirty="0"/>
              <a:t> </a:t>
            </a:r>
            <a:r>
              <a:rPr lang="cs-CZ" sz="1400" b="1" dirty="0" err="1"/>
              <a:t>Defence</a:t>
            </a:r>
            <a:r>
              <a:rPr lang="cs-CZ" sz="1400" b="1" dirty="0"/>
              <a:t>, Czech Republic, Brno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D5B437F-14FA-4129-B14B-92755C74AB1F}"/>
              </a:ext>
            </a:extLst>
          </p:cNvPr>
          <p:cNvSpPr txBox="1"/>
          <p:nvPr/>
        </p:nvSpPr>
        <p:spPr>
          <a:xfrm>
            <a:off x="10603684" y="224991"/>
            <a:ext cx="13738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/>
              <a:t>NATO BILC 2022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30C7C5CC-96C9-431A-9310-DBB3263F99EE}"/>
              </a:ext>
            </a:extLst>
          </p:cNvPr>
          <p:cNvSpPr txBox="1">
            <a:spLocks/>
          </p:cNvSpPr>
          <p:nvPr/>
        </p:nvSpPr>
        <p:spPr>
          <a:xfrm>
            <a:off x="0" y="699309"/>
            <a:ext cx="12192000" cy="56214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None/>
              <a:defRPr/>
            </a:pPr>
            <a:r>
              <a:rPr lang="cs-CZ" sz="4400" b="1" dirty="0">
                <a:solidFill>
                  <a:sysClr val="windowText" lastClr="000000"/>
                </a:solidFill>
              </a:rPr>
              <a:t>OUTLINE</a:t>
            </a:r>
          </a:p>
          <a:p>
            <a:pPr marL="0" lvl="0" indent="0" algn="ctr">
              <a:buNone/>
              <a:defRPr/>
            </a:pPr>
            <a:endParaRPr lang="cs-CZ" sz="4400" b="1" dirty="0">
              <a:solidFill>
                <a:sysClr val="windowText" lastClr="000000"/>
              </a:solidFill>
            </a:endParaRPr>
          </a:p>
          <a:p>
            <a:pPr lvl="1">
              <a:spcBef>
                <a:spcPts val="1000"/>
              </a:spcBef>
              <a:buClr>
                <a:srgbClr val="7030A0"/>
              </a:buClr>
            </a:pPr>
            <a:r>
              <a:rPr lang="en-US" sz="2800" dirty="0">
                <a:solidFill>
                  <a:sysClr val="windowText" lastClr="000000"/>
                </a:solidFill>
              </a:rPr>
              <a:t>Action research objective and cycle</a:t>
            </a:r>
          </a:p>
          <a:p>
            <a:pPr lvl="1">
              <a:spcBef>
                <a:spcPts val="1000"/>
              </a:spcBef>
              <a:buClr>
                <a:srgbClr val="7030A0"/>
              </a:buClr>
            </a:pPr>
            <a:r>
              <a:rPr lang="en-US" sz="2800" dirty="0">
                <a:solidFill>
                  <a:sysClr val="windowText" lastClr="000000"/>
                </a:solidFill>
              </a:rPr>
              <a:t>Study </a:t>
            </a:r>
            <a:r>
              <a:rPr lang="en-US" sz="2800" dirty="0" err="1">
                <a:solidFill>
                  <a:sysClr val="windowText" lastClr="000000"/>
                </a:solidFill>
              </a:rPr>
              <a:t>programme</a:t>
            </a:r>
            <a:r>
              <a:rPr lang="en-US" sz="2800" dirty="0">
                <a:solidFill>
                  <a:sysClr val="windowText" lastClr="000000"/>
                </a:solidFill>
              </a:rPr>
              <a:t> 2014</a:t>
            </a:r>
          </a:p>
          <a:p>
            <a:pPr lvl="1">
              <a:spcBef>
                <a:spcPts val="1000"/>
              </a:spcBef>
              <a:buClr>
                <a:srgbClr val="7030A0"/>
              </a:buClr>
            </a:pPr>
            <a:r>
              <a:rPr lang="en-US" sz="2800" dirty="0">
                <a:solidFill>
                  <a:sysClr val="windowText" lastClr="000000"/>
                </a:solidFill>
              </a:rPr>
              <a:t>First STANAG results</a:t>
            </a:r>
          </a:p>
          <a:p>
            <a:pPr lvl="1">
              <a:spcBef>
                <a:spcPts val="1000"/>
              </a:spcBef>
              <a:buClr>
                <a:srgbClr val="7030A0"/>
              </a:buClr>
            </a:pPr>
            <a:r>
              <a:rPr lang="en-US" sz="2800" dirty="0">
                <a:solidFill>
                  <a:sysClr val="windowText" lastClr="000000"/>
                </a:solidFill>
              </a:rPr>
              <a:t>JAPA</a:t>
            </a:r>
          </a:p>
          <a:p>
            <a:pPr lvl="1">
              <a:spcBef>
                <a:spcPts val="1000"/>
              </a:spcBef>
              <a:buClr>
                <a:srgbClr val="7030A0"/>
              </a:buClr>
            </a:pPr>
            <a:r>
              <a:rPr lang="en-US" sz="2800" dirty="0">
                <a:solidFill>
                  <a:sysClr val="windowText" lastClr="000000"/>
                </a:solidFill>
              </a:rPr>
              <a:t>Grounded theory and coding</a:t>
            </a:r>
          </a:p>
          <a:p>
            <a:pPr lvl="1">
              <a:spcBef>
                <a:spcPts val="1000"/>
              </a:spcBef>
              <a:buClr>
                <a:srgbClr val="7030A0"/>
              </a:buClr>
            </a:pPr>
            <a:r>
              <a:rPr lang="en-US" sz="2800" dirty="0">
                <a:solidFill>
                  <a:sysClr val="windowText" lastClr="000000"/>
                </a:solidFill>
              </a:rPr>
              <a:t>Final STANAG results</a:t>
            </a:r>
          </a:p>
          <a:p>
            <a:pPr lvl="1">
              <a:spcBef>
                <a:spcPts val="1000"/>
              </a:spcBef>
              <a:buClr>
                <a:srgbClr val="7030A0"/>
              </a:buClr>
            </a:pPr>
            <a:r>
              <a:rPr lang="en-US" sz="2800" dirty="0">
                <a:solidFill>
                  <a:sysClr val="windowText" lastClr="000000"/>
                </a:solidFill>
              </a:rPr>
              <a:t>Discussion Club and Online Communication </a:t>
            </a:r>
            <a:r>
              <a:rPr lang="en-US" sz="2800" dirty="0" err="1">
                <a:solidFill>
                  <a:sysClr val="windowText" lastClr="000000"/>
                </a:solidFill>
              </a:rPr>
              <a:t>Programme</a:t>
            </a:r>
            <a:endParaRPr lang="cs-CZ" sz="2800" dirty="0">
              <a:solidFill>
                <a:sysClr val="windowText" lastClr="000000"/>
              </a:solidFill>
            </a:endParaRPr>
          </a:p>
          <a:p>
            <a:pPr marL="0" lvl="0" indent="0" algn="ctr">
              <a:buNone/>
            </a:pPr>
            <a:r>
              <a:rPr lang="en-US" sz="2800" dirty="0">
                <a:solidFill>
                  <a:sysClr val="windowText" lastClr="000000"/>
                </a:solidFill>
                <a:latin typeface="+mn-lt"/>
              </a:rPr>
              <a:t>) </a:t>
            </a: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411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E5F28650-342C-4B31-8ED4-BCE21DF3CE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4450" y="160761"/>
            <a:ext cx="2280948" cy="373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1B186938-9526-4CF1-BE18-DBEF2FB4A7E5}"/>
              </a:ext>
            </a:extLst>
          </p:cNvPr>
          <p:cNvSpPr/>
          <p:nvPr/>
        </p:nvSpPr>
        <p:spPr>
          <a:xfrm>
            <a:off x="0" y="663309"/>
            <a:ext cx="12192000" cy="36000"/>
          </a:xfrm>
          <a:prstGeom prst="rect">
            <a:avLst/>
          </a:prstGeom>
          <a:gradFill>
            <a:gsLst>
              <a:gs pos="0">
                <a:srgbClr val="63274C"/>
              </a:gs>
              <a:gs pos="100000">
                <a:srgbClr val="7030A0">
                  <a:alpha val="10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89C8577-1890-4625-BB35-8ACEA92AB58E}"/>
              </a:ext>
            </a:extLst>
          </p:cNvPr>
          <p:cNvSpPr/>
          <p:nvPr/>
        </p:nvSpPr>
        <p:spPr>
          <a:xfrm rot="10800000">
            <a:off x="0" y="6401537"/>
            <a:ext cx="12192000" cy="36000"/>
          </a:xfrm>
          <a:prstGeom prst="rect">
            <a:avLst/>
          </a:prstGeom>
          <a:gradFill>
            <a:gsLst>
              <a:gs pos="0">
                <a:srgbClr val="63274C"/>
              </a:gs>
              <a:gs pos="100000">
                <a:srgbClr val="7030A0">
                  <a:alpha val="10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C1A4D93-141F-40DC-A70B-F45F389AA4EC}"/>
              </a:ext>
            </a:extLst>
          </p:cNvPr>
          <p:cNvSpPr txBox="1"/>
          <p:nvPr/>
        </p:nvSpPr>
        <p:spPr>
          <a:xfrm>
            <a:off x="0" y="6518279"/>
            <a:ext cx="1178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lc.unob.cz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9F1464B-F63D-4655-995F-57B0456BED2A}"/>
              </a:ext>
            </a:extLst>
          </p:cNvPr>
          <p:cNvSpPr txBox="1"/>
          <p:nvPr/>
        </p:nvSpPr>
        <p:spPr>
          <a:xfrm>
            <a:off x="5144678" y="6456724"/>
            <a:ext cx="19026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/>
              <a:t> </a:t>
            </a:r>
            <a:endParaRPr lang="cs-CZ" sz="1400" b="1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CB59A5D-FE3C-472A-8A37-B9F8E0B82A44}"/>
              </a:ext>
            </a:extLst>
          </p:cNvPr>
          <p:cNvSpPr txBox="1"/>
          <p:nvPr/>
        </p:nvSpPr>
        <p:spPr>
          <a:xfrm>
            <a:off x="8769531" y="6518280"/>
            <a:ext cx="34521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University </a:t>
            </a:r>
            <a:r>
              <a:rPr lang="cs-CZ" sz="1400" b="1" dirty="0" err="1"/>
              <a:t>of</a:t>
            </a:r>
            <a:r>
              <a:rPr lang="cs-CZ" sz="1400" b="1" dirty="0"/>
              <a:t> </a:t>
            </a:r>
            <a:r>
              <a:rPr lang="cs-CZ" sz="1400" b="1" dirty="0" err="1"/>
              <a:t>Defence</a:t>
            </a:r>
            <a:r>
              <a:rPr lang="cs-CZ" sz="1400" b="1" dirty="0"/>
              <a:t>, Czech Republic, Brno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D5B437F-14FA-4129-B14B-92755C74AB1F}"/>
              </a:ext>
            </a:extLst>
          </p:cNvPr>
          <p:cNvSpPr txBox="1"/>
          <p:nvPr/>
        </p:nvSpPr>
        <p:spPr>
          <a:xfrm>
            <a:off x="10603684" y="224991"/>
            <a:ext cx="13738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/>
              <a:t>NATO BILC 2022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30C7C5CC-96C9-431A-9310-DBB3263F99EE}"/>
              </a:ext>
            </a:extLst>
          </p:cNvPr>
          <p:cNvSpPr txBox="1">
            <a:spLocks/>
          </p:cNvSpPr>
          <p:nvPr/>
        </p:nvSpPr>
        <p:spPr>
          <a:xfrm>
            <a:off x="0" y="699309"/>
            <a:ext cx="12192000" cy="56214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None/>
            </a:pPr>
            <a:r>
              <a:rPr lang="en-US" sz="4400" b="1" cap="all" dirty="0">
                <a:solidFill>
                  <a:sysClr val="windowText" lastClr="000000"/>
                </a:solidFill>
                <a:latin typeface="+mn-lt"/>
              </a:rPr>
              <a:t>Action research objective</a:t>
            </a:r>
            <a:endParaRPr kumimoji="0" lang="en-US" sz="4400" b="1" i="0" u="none" strike="noStrike" kern="1200" cap="all" spc="0" normalizeH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  <a:p>
            <a:pPr marL="457200" lvl="1" indent="0" algn="just">
              <a:buNone/>
              <a:defRPr/>
            </a:pPr>
            <a:r>
              <a:rPr lang="en-US" sz="2800" dirty="0">
                <a:solidFill>
                  <a:sysClr val="windowText" lastClr="000000"/>
                </a:solidFill>
                <a:latin typeface="+mn-lt"/>
              </a:rPr>
              <a:t>Action research is a form of investigation designed for use by teachers to </a:t>
            </a:r>
          </a:p>
          <a:p>
            <a:pPr marL="457200" lvl="1" indent="0" algn="just">
              <a:buNone/>
              <a:defRPr/>
            </a:pPr>
            <a:r>
              <a:rPr lang="en-US" sz="2800" dirty="0">
                <a:solidFill>
                  <a:sysClr val="windowText" lastClr="000000"/>
                </a:solidFill>
                <a:latin typeface="+mn-lt"/>
              </a:rPr>
              <a:t>attempt to solve problems and improve professional practices in their own </a:t>
            </a:r>
          </a:p>
          <a:p>
            <a:pPr marL="457200" lvl="1" indent="0" algn="just">
              <a:buNone/>
              <a:defRPr/>
            </a:pPr>
            <a:r>
              <a:rPr lang="en-US" sz="2800" dirty="0">
                <a:solidFill>
                  <a:sysClr val="windowText" lastClr="000000"/>
                </a:solidFill>
                <a:latin typeface="+mn-lt"/>
              </a:rPr>
              <a:t>classrooms. It involves systematic observations and data collection which </a:t>
            </a:r>
          </a:p>
          <a:p>
            <a:pPr marL="457200" lvl="1" indent="0" algn="just">
              <a:buNone/>
              <a:defRPr/>
            </a:pPr>
            <a:r>
              <a:rPr lang="en-US" sz="2800" dirty="0">
                <a:solidFill>
                  <a:sysClr val="windowText" lastClr="000000"/>
                </a:solidFill>
                <a:latin typeface="+mn-lt"/>
              </a:rPr>
              <a:t>can be then used by the practitioner-researcher in reflection, decision</a:t>
            </a:r>
            <a:r>
              <a:rPr lang="cs-CZ" sz="2800" dirty="0">
                <a:solidFill>
                  <a:sysClr val="windowText" lastClr="000000"/>
                </a:solidFill>
                <a:latin typeface="+mn-lt"/>
              </a:rPr>
              <a:t>-</a:t>
            </a:r>
            <a:r>
              <a:rPr lang="en-US" sz="2800" dirty="0">
                <a:solidFill>
                  <a:sysClr val="windowText" lastClr="000000"/>
                </a:solidFill>
                <a:latin typeface="+mn-lt"/>
              </a:rPr>
              <a:t>making and the development of more effective classroom strategies</a:t>
            </a:r>
            <a:r>
              <a:rPr lang="cs-CZ" sz="2800" dirty="0">
                <a:solidFill>
                  <a:sysClr val="windowText" lastClr="000000"/>
                </a:solidFill>
                <a:latin typeface="+mn-lt"/>
              </a:rPr>
              <a:t> (</a:t>
            </a:r>
            <a:r>
              <a:rPr lang="en-US" sz="2800" dirty="0">
                <a:solidFill>
                  <a:sysClr val="windowText" lastClr="000000"/>
                </a:solidFill>
                <a:latin typeface="+mn-lt"/>
              </a:rPr>
              <a:t>Parsons</a:t>
            </a:r>
            <a:r>
              <a:rPr lang="cs-CZ" sz="2800" dirty="0">
                <a:solidFill>
                  <a:sysClr val="windowText" lastClr="000000"/>
                </a:solidFill>
                <a:latin typeface="+mn-lt"/>
              </a:rPr>
              <a:t>,</a:t>
            </a:r>
            <a:r>
              <a:rPr lang="en-US" sz="2800" dirty="0">
                <a:solidFill>
                  <a:sysClr val="windowText" lastClr="000000"/>
                </a:solidFill>
                <a:latin typeface="+mn-lt"/>
              </a:rPr>
              <a:t> Brown</a:t>
            </a:r>
            <a:r>
              <a:rPr lang="cs-CZ" sz="2800" dirty="0">
                <a:solidFill>
                  <a:sysClr val="windowText" lastClr="000000"/>
                </a:solidFill>
                <a:latin typeface="+mn-lt"/>
              </a:rPr>
              <a:t>,</a:t>
            </a:r>
            <a:r>
              <a:rPr lang="en-US" sz="2800" dirty="0">
                <a:solidFill>
                  <a:sysClr val="windowText" lastClr="000000"/>
                </a:solidFill>
                <a:latin typeface="+mn-lt"/>
              </a:rPr>
              <a:t> 2002)</a:t>
            </a:r>
            <a:r>
              <a:rPr lang="cs-CZ" sz="2800" dirty="0">
                <a:solidFill>
                  <a:sysClr val="windowText" lastClr="000000"/>
                </a:solidFill>
                <a:latin typeface="+mn-lt"/>
              </a:rPr>
              <a:t>.</a:t>
            </a:r>
            <a:endParaRPr lang="en-US" sz="2800" dirty="0">
              <a:solidFill>
                <a:sysClr val="windowText" lastClr="000000"/>
              </a:solidFill>
              <a:latin typeface="+mn-lt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239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E5F28650-342C-4B31-8ED4-BCE21DF3CE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4450" y="160761"/>
            <a:ext cx="2280948" cy="373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1B186938-9526-4CF1-BE18-DBEF2FB4A7E5}"/>
              </a:ext>
            </a:extLst>
          </p:cNvPr>
          <p:cNvSpPr/>
          <p:nvPr/>
        </p:nvSpPr>
        <p:spPr>
          <a:xfrm>
            <a:off x="0" y="663309"/>
            <a:ext cx="12192000" cy="36000"/>
          </a:xfrm>
          <a:prstGeom prst="rect">
            <a:avLst/>
          </a:prstGeom>
          <a:gradFill>
            <a:gsLst>
              <a:gs pos="0">
                <a:srgbClr val="63274C"/>
              </a:gs>
              <a:gs pos="100000">
                <a:srgbClr val="7030A0">
                  <a:alpha val="10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89C8577-1890-4625-BB35-8ACEA92AB58E}"/>
              </a:ext>
            </a:extLst>
          </p:cNvPr>
          <p:cNvSpPr/>
          <p:nvPr/>
        </p:nvSpPr>
        <p:spPr>
          <a:xfrm rot="10800000">
            <a:off x="0" y="6401537"/>
            <a:ext cx="12192000" cy="36000"/>
          </a:xfrm>
          <a:prstGeom prst="rect">
            <a:avLst/>
          </a:prstGeom>
          <a:gradFill>
            <a:gsLst>
              <a:gs pos="0">
                <a:srgbClr val="63274C"/>
              </a:gs>
              <a:gs pos="100000">
                <a:srgbClr val="7030A0">
                  <a:alpha val="10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C1A4D93-141F-40DC-A70B-F45F389AA4EC}"/>
              </a:ext>
            </a:extLst>
          </p:cNvPr>
          <p:cNvSpPr txBox="1"/>
          <p:nvPr/>
        </p:nvSpPr>
        <p:spPr>
          <a:xfrm>
            <a:off x="0" y="6518279"/>
            <a:ext cx="1178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lc.unob.cz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9F1464B-F63D-4655-995F-57B0456BED2A}"/>
              </a:ext>
            </a:extLst>
          </p:cNvPr>
          <p:cNvSpPr txBox="1"/>
          <p:nvPr/>
        </p:nvSpPr>
        <p:spPr>
          <a:xfrm>
            <a:off x="5144678" y="6456724"/>
            <a:ext cx="19026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/>
              <a:t>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CB59A5D-FE3C-472A-8A37-B9F8E0B82A44}"/>
              </a:ext>
            </a:extLst>
          </p:cNvPr>
          <p:cNvSpPr txBox="1"/>
          <p:nvPr/>
        </p:nvSpPr>
        <p:spPr>
          <a:xfrm>
            <a:off x="8769531" y="6518280"/>
            <a:ext cx="34521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University </a:t>
            </a:r>
            <a:r>
              <a:rPr lang="cs-CZ" sz="1400" b="1" dirty="0" err="1"/>
              <a:t>of</a:t>
            </a:r>
            <a:r>
              <a:rPr lang="cs-CZ" sz="1400" b="1" dirty="0"/>
              <a:t> </a:t>
            </a:r>
            <a:r>
              <a:rPr lang="cs-CZ" sz="1400" b="1" dirty="0" err="1"/>
              <a:t>Defence</a:t>
            </a:r>
            <a:r>
              <a:rPr lang="cs-CZ" sz="1400" b="1" dirty="0"/>
              <a:t>, Czech Republic, Brno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D5B437F-14FA-4129-B14B-92755C74AB1F}"/>
              </a:ext>
            </a:extLst>
          </p:cNvPr>
          <p:cNvSpPr txBox="1"/>
          <p:nvPr/>
        </p:nvSpPr>
        <p:spPr>
          <a:xfrm>
            <a:off x="10603684" y="224991"/>
            <a:ext cx="13738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/>
              <a:t>NATO BILC 2022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30C7C5CC-96C9-431A-9310-DBB3263F99EE}"/>
              </a:ext>
            </a:extLst>
          </p:cNvPr>
          <p:cNvSpPr txBox="1">
            <a:spLocks/>
          </p:cNvSpPr>
          <p:nvPr/>
        </p:nvSpPr>
        <p:spPr>
          <a:xfrm>
            <a:off x="0" y="699309"/>
            <a:ext cx="12192000" cy="56214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None/>
            </a:pPr>
            <a:r>
              <a:rPr lang="cs-CZ" sz="4400" b="1" cap="all" dirty="0" err="1">
                <a:solidFill>
                  <a:sysClr val="windowText" lastClr="000000"/>
                </a:solidFill>
                <a:latin typeface="+mn-lt"/>
              </a:rPr>
              <a:t>Action</a:t>
            </a:r>
            <a:r>
              <a:rPr lang="cs-CZ" sz="4400" b="1" cap="all" dirty="0">
                <a:solidFill>
                  <a:sysClr val="windowText" lastClr="000000"/>
                </a:solidFill>
                <a:latin typeface="+mn-lt"/>
              </a:rPr>
              <a:t> </a:t>
            </a:r>
            <a:r>
              <a:rPr lang="cs-CZ" sz="4400" b="1" cap="all" dirty="0" err="1">
                <a:solidFill>
                  <a:sysClr val="windowText" lastClr="000000"/>
                </a:solidFill>
                <a:latin typeface="+mn-lt"/>
              </a:rPr>
              <a:t>research</a:t>
            </a:r>
            <a:r>
              <a:rPr lang="cs-CZ" sz="4400" b="1" cap="all" dirty="0">
                <a:solidFill>
                  <a:sysClr val="windowText" lastClr="000000"/>
                </a:solidFill>
                <a:latin typeface="+mn-lt"/>
              </a:rPr>
              <a:t> </a:t>
            </a:r>
            <a:r>
              <a:rPr lang="cs-CZ" sz="4400" b="1" cap="all" dirty="0" err="1">
                <a:solidFill>
                  <a:sysClr val="windowText" lastClr="000000"/>
                </a:solidFill>
                <a:latin typeface="+mn-lt"/>
              </a:rPr>
              <a:t>cycle</a:t>
            </a:r>
            <a:r>
              <a:rPr lang="cs-CZ" sz="4400" b="1" cap="all" dirty="0">
                <a:solidFill>
                  <a:sysClr val="windowText" lastClr="000000"/>
                </a:solidFill>
                <a:latin typeface="+mn-lt"/>
              </a:rPr>
              <a:t>  </a:t>
            </a:r>
            <a:endParaRPr kumimoji="0" lang="cs-CZ" sz="4400" b="1" i="0" u="none" strike="noStrike" kern="1200" cap="all" spc="0" normalizeH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1" name="Zástupný symbol pro obsah 5">
            <a:extLst>
              <a:ext uri="{FF2B5EF4-FFF2-40B4-BE49-F238E27FC236}">
                <a16:creationId xmlns:a16="http://schemas.microsoft.com/office/drawing/2014/main" id="{4BE74185-5046-4B56-BBA8-DEEE106282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2986401"/>
              </p:ext>
            </p:extLst>
          </p:nvPr>
        </p:nvGraphicFramePr>
        <p:xfrm>
          <a:off x="488949" y="1741713"/>
          <a:ext cx="11041200" cy="44529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35016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E5F28650-342C-4B31-8ED4-BCE21DF3CE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4450" y="160761"/>
            <a:ext cx="2280948" cy="373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1B186938-9526-4CF1-BE18-DBEF2FB4A7E5}"/>
              </a:ext>
            </a:extLst>
          </p:cNvPr>
          <p:cNvSpPr/>
          <p:nvPr/>
        </p:nvSpPr>
        <p:spPr>
          <a:xfrm>
            <a:off x="0" y="663309"/>
            <a:ext cx="12192000" cy="36000"/>
          </a:xfrm>
          <a:prstGeom prst="rect">
            <a:avLst/>
          </a:prstGeom>
          <a:gradFill>
            <a:gsLst>
              <a:gs pos="0">
                <a:srgbClr val="63274C"/>
              </a:gs>
              <a:gs pos="100000">
                <a:srgbClr val="7030A0">
                  <a:alpha val="10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89C8577-1890-4625-BB35-8ACEA92AB58E}"/>
              </a:ext>
            </a:extLst>
          </p:cNvPr>
          <p:cNvSpPr/>
          <p:nvPr/>
        </p:nvSpPr>
        <p:spPr>
          <a:xfrm rot="10800000">
            <a:off x="0" y="6401537"/>
            <a:ext cx="12192000" cy="36000"/>
          </a:xfrm>
          <a:prstGeom prst="rect">
            <a:avLst/>
          </a:prstGeom>
          <a:gradFill>
            <a:gsLst>
              <a:gs pos="0">
                <a:srgbClr val="63274C"/>
              </a:gs>
              <a:gs pos="100000">
                <a:srgbClr val="7030A0">
                  <a:alpha val="10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C1A4D93-141F-40DC-A70B-F45F389AA4EC}"/>
              </a:ext>
            </a:extLst>
          </p:cNvPr>
          <p:cNvSpPr txBox="1"/>
          <p:nvPr/>
        </p:nvSpPr>
        <p:spPr>
          <a:xfrm>
            <a:off x="0" y="6518279"/>
            <a:ext cx="1178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lc.unob.cz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9F1464B-F63D-4655-995F-57B0456BED2A}"/>
              </a:ext>
            </a:extLst>
          </p:cNvPr>
          <p:cNvSpPr txBox="1"/>
          <p:nvPr/>
        </p:nvSpPr>
        <p:spPr>
          <a:xfrm>
            <a:off x="5144678" y="6456724"/>
            <a:ext cx="19026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/>
              <a:t>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CB59A5D-FE3C-472A-8A37-B9F8E0B82A44}"/>
              </a:ext>
            </a:extLst>
          </p:cNvPr>
          <p:cNvSpPr txBox="1"/>
          <p:nvPr/>
        </p:nvSpPr>
        <p:spPr>
          <a:xfrm>
            <a:off x="8769531" y="6518280"/>
            <a:ext cx="34521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University </a:t>
            </a:r>
            <a:r>
              <a:rPr lang="cs-CZ" sz="1400" b="1" dirty="0" err="1"/>
              <a:t>of</a:t>
            </a:r>
            <a:r>
              <a:rPr lang="cs-CZ" sz="1400" b="1" dirty="0"/>
              <a:t> </a:t>
            </a:r>
            <a:r>
              <a:rPr lang="cs-CZ" sz="1400" b="1" dirty="0" err="1"/>
              <a:t>Defence</a:t>
            </a:r>
            <a:r>
              <a:rPr lang="cs-CZ" sz="1400" b="1" dirty="0"/>
              <a:t>, Czech Republic, Brno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D5B437F-14FA-4129-B14B-92755C74AB1F}"/>
              </a:ext>
            </a:extLst>
          </p:cNvPr>
          <p:cNvSpPr txBox="1"/>
          <p:nvPr/>
        </p:nvSpPr>
        <p:spPr>
          <a:xfrm>
            <a:off x="10603684" y="224991"/>
            <a:ext cx="13738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/>
              <a:t>NATO BILC 2022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30C7C5CC-96C9-431A-9310-DBB3263F99EE}"/>
              </a:ext>
            </a:extLst>
          </p:cNvPr>
          <p:cNvSpPr txBox="1">
            <a:spLocks/>
          </p:cNvSpPr>
          <p:nvPr/>
        </p:nvSpPr>
        <p:spPr>
          <a:xfrm>
            <a:off x="0" y="699309"/>
            <a:ext cx="12192000" cy="56214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None/>
            </a:pPr>
            <a:r>
              <a:rPr lang="cs-CZ" sz="4400" b="1" cap="all" dirty="0" err="1">
                <a:solidFill>
                  <a:sysClr val="windowText" lastClr="000000"/>
                </a:solidFill>
                <a:latin typeface="+mn-lt"/>
              </a:rPr>
              <a:t>programme</a:t>
            </a:r>
            <a:r>
              <a:rPr lang="cs-CZ" sz="4400" b="1" cap="all" dirty="0">
                <a:solidFill>
                  <a:sysClr val="windowText" lastClr="000000"/>
                </a:solidFill>
                <a:latin typeface="+mn-lt"/>
              </a:rPr>
              <a:t> 2014</a:t>
            </a:r>
            <a:br>
              <a:rPr lang="cs-CZ" sz="4400" b="1" cap="all" dirty="0">
                <a:solidFill>
                  <a:sysClr val="windowText" lastClr="000000"/>
                </a:solidFill>
                <a:latin typeface="+mn-lt"/>
              </a:rPr>
            </a:br>
            <a:r>
              <a:rPr lang="cs-CZ" sz="4400" b="1" cap="all" dirty="0" err="1">
                <a:solidFill>
                  <a:sysClr val="windowText" lastClr="000000"/>
                </a:solidFill>
                <a:latin typeface="+mn-lt"/>
              </a:rPr>
              <a:t>English</a:t>
            </a:r>
            <a:endParaRPr kumimoji="0" lang="cs-CZ" sz="4400" b="1" i="0" u="none" strike="noStrike" kern="1200" cap="all" spc="0" normalizeH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  <a:p>
            <a:pPr lvl="1">
              <a:buClr>
                <a:srgbClr val="7030A0"/>
              </a:buClr>
            </a:pPr>
            <a:r>
              <a:rPr lang="en-US" sz="2800" dirty="0">
                <a:latin typeface="+mn-lt"/>
              </a:rPr>
              <a:t>In all semesters (from the first to the fifth) students have to achieve credits. </a:t>
            </a:r>
            <a:r>
              <a:rPr lang="en-US" sz="2800" b="1" dirty="0">
                <a:latin typeface="+mn-lt"/>
              </a:rPr>
              <a:t>In the 5th semester, the pre-requisite for awarding credits is passing NATO STANAG 6001, SLP 2222</a:t>
            </a:r>
            <a:r>
              <a:rPr lang="en-US" sz="2800" dirty="0">
                <a:latin typeface="+mn-lt"/>
              </a:rPr>
              <a:t>.</a:t>
            </a:r>
            <a:endParaRPr lang="cs-CZ" sz="2800" dirty="0">
              <a:latin typeface="+mn-lt"/>
            </a:endParaRPr>
          </a:p>
          <a:p>
            <a:pPr lvl="1">
              <a:buClr>
                <a:srgbClr val="7030A0"/>
              </a:buClr>
            </a:pPr>
            <a:endParaRPr lang="cs-CZ" sz="2800" dirty="0">
              <a:latin typeface="+mn-lt"/>
            </a:endParaRPr>
          </a:p>
          <a:p>
            <a:pPr lvl="1">
              <a:buClr>
                <a:srgbClr val="7030A0"/>
              </a:buClr>
            </a:pPr>
            <a:r>
              <a:rPr lang="en-US" sz="2800" dirty="0">
                <a:latin typeface="+mn-lt"/>
              </a:rPr>
              <a:t>They may take this examination whenever during their English language study. </a:t>
            </a:r>
            <a:endParaRPr lang="cs-CZ" sz="2800" dirty="0">
              <a:latin typeface="+mn-lt"/>
            </a:endParaRPr>
          </a:p>
          <a:p>
            <a:pPr lvl="1">
              <a:buClr>
                <a:srgbClr val="7030A0"/>
              </a:buClr>
            </a:pPr>
            <a:endParaRPr lang="cs-CZ" sz="2800" dirty="0">
              <a:latin typeface="+mn-lt"/>
            </a:endParaRPr>
          </a:p>
          <a:p>
            <a:pPr lvl="1">
              <a:buClr>
                <a:srgbClr val="7030A0"/>
              </a:buClr>
            </a:pPr>
            <a:r>
              <a:rPr lang="en-US" sz="2800" dirty="0">
                <a:latin typeface="+mn-lt"/>
              </a:rPr>
              <a:t>Number of lessons: 141</a:t>
            </a: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734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E5F28650-342C-4B31-8ED4-BCE21DF3CE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4450" y="160761"/>
            <a:ext cx="2280948" cy="373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1B186938-9526-4CF1-BE18-DBEF2FB4A7E5}"/>
              </a:ext>
            </a:extLst>
          </p:cNvPr>
          <p:cNvSpPr/>
          <p:nvPr/>
        </p:nvSpPr>
        <p:spPr>
          <a:xfrm>
            <a:off x="0" y="663309"/>
            <a:ext cx="12192000" cy="36000"/>
          </a:xfrm>
          <a:prstGeom prst="rect">
            <a:avLst/>
          </a:prstGeom>
          <a:gradFill>
            <a:gsLst>
              <a:gs pos="0">
                <a:srgbClr val="63274C"/>
              </a:gs>
              <a:gs pos="100000">
                <a:srgbClr val="7030A0">
                  <a:alpha val="10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89C8577-1890-4625-BB35-8ACEA92AB58E}"/>
              </a:ext>
            </a:extLst>
          </p:cNvPr>
          <p:cNvSpPr/>
          <p:nvPr/>
        </p:nvSpPr>
        <p:spPr>
          <a:xfrm rot="10800000">
            <a:off x="0" y="6401537"/>
            <a:ext cx="12192000" cy="36000"/>
          </a:xfrm>
          <a:prstGeom prst="rect">
            <a:avLst/>
          </a:prstGeom>
          <a:gradFill>
            <a:gsLst>
              <a:gs pos="0">
                <a:srgbClr val="63274C"/>
              </a:gs>
              <a:gs pos="100000">
                <a:srgbClr val="7030A0">
                  <a:alpha val="10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C1A4D93-141F-40DC-A70B-F45F389AA4EC}"/>
              </a:ext>
            </a:extLst>
          </p:cNvPr>
          <p:cNvSpPr txBox="1"/>
          <p:nvPr/>
        </p:nvSpPr>
        <p:spPr>
          <a:xfrm>
            <a:off x="0" y="6518279"/>
            <a:ext cx="1178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lc.unob.cz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9F1464B-F63D-4655-995F-57B0456BED2A}"/>
              </a:ext>
            </a:extLst>
          </p:cNvPr>
          <p:cNvSpPr txBox="1"/>
          <p:nvPr/>
        </p:nvSpPr>
        <p:spPr>
          <a:xfrm>
            <a:off x="5144678" y="6456724"/>
            <a:ext cx="19026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/>
              <a:t>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CB59A5D-FE3C-472A-8A37-B9F8E0B82A44}"/>
              </a:ext>
            </a:extLst>
          </p:cNvPr>
          <p:cNvSpPr txBox="1"/>
          <p:nvPr/>
        </p:nvSpPr>
        <p:spPr>
          <a:xfrm>
            <a:off x="8769531" y="6518280"/>
            <a:ext cx="34521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University </a:t>
            </a:r>
            <a:r>
              <a:rPr lang="cs-CZ" sz="1400" b="1" dirty="0" err="1"/>
              <a:t>of</a:t>
            </a:r>
            <a:r>
              <a:rPr lang="cs-CZ" sz="1400" b="1" dirty="0"/>
              <a:t> </a:t>
            </a:r>
            <a:r>
              <a:rPr lang="cs-CZ" sz="1400" b="1" dirty="0" err="1"/>
              <a:t>Defence</a:t>
            </a:r>
            <a:r>
              <a:rPr lang="cs-CZ" sz="1400" b="1" dirty="0"/>
              <a:t>, Czech Republic, Brno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D5B437F-14FA-4129-B14B-92755C74AB1F}"/>
              </a:ext>
            </a:extLst>
          </p:cNvPr>
          <p:cNvSpPr txBox="1"/>
          <p:nvPr/>
        </p:nvSpPr>
        <p:spPr>
          <a:xfrm>
            <a:off x="10603684" y="224991"/>
            <a:ext cx="13738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/>
              <a:t>NATO BILC 2022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30C7C5CC-96C9-431A-9310-DBB3263F99EE}"/>
              </a:ext>
            </a:extLst>
          </p:cNvPr>
          <p:cNvSpPr txBox="1">
            <a:spLocks/>
          </p:cNvSpPr>
          <p:nvPr/>
        </p:nvSpPr>
        <p:spPr>
          <a:xfrm>
            <a:off x="0" y="699309"/>
            <a:ext cx="12192000" cy="8834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None/>
            </a:pPr>
            <a:r>
              <a:rPr lang="en-US" sz="4400" b="1" cap="all" dirty="0">
                <a:solidFill>
                  <a:sysClr val="windowText" lastClr="000000"/>
                </a:solidFill>
                <a:latin typeface="+mn-lt"/>
              </a:rPr>
              <a:t>First STANAG results</a:t>
            </a:r>
            <a:endParaRPr kumimoji="0" lang="en-US" sz="4400" b="1" i="0" u="none" strike="noStrike" kern="1200" cap="all" spc="0" normalizeH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1" name="Zástupný symbol pro obsah 9">
            <a:extLst>
              <a:ext uri="{FF2B5EF4-FFF2-40B4-BE49-F238E27FC236}">
                <a16:creationId xmlns:a16="http://schemas.microsoft.com/office/drawing/2014/main" id="{91E45A8B-C5DE-4E0F-A0DA-5BD258FC52D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6152145"/>
              </p:ext>
            </p:extLst>
          </p:nvPr>
        </p:nvGraphicFramePr>
        <p:xfrm>
          <a:off x="394718" y="1553907"/>
          <a:ext cx="11402565" cy="4604787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1318405">
                  <a:extLst>
                    <a:ext uri="{9D8B030D-6E8A-4147-A177-3AD203B41FA5}">
                      <a16:colId xmlns:a16="http://schemas.microsoft.com/office/drawing/2014/main" val="334859199"/>
                    </a:ext>
                  </a:extLst>
                </a:gridCol>
                <a:gridCol w="1054042">
                  <a:extLst>
                    <a:ext uri="{9D8B030D-6E8A-4147-A177-3AD203B41FA5}">
                      <a16:colId xmlns:a16="http://schemas.microsoft.com/office/drawing/2014/main" val="2314508441"/>
                    </a:ext>
                  </a:extLst>
                </a:gridCol>
                <a:gridCol w="1245423">
                  <a:extLst>
                    <a:ext uri="{9D8B030D-6E8A-4147-A177-3AD203B41FA5}">
                      <a16:colId xmlns:a16="http://schemas.microsoft.com/office/drawing/2014/main" val="439176445"/>
                    </a:ext>
                  </a:extLst>
                </a:gridCol>
                <a:gridCol w="1103260">
                  <a:extLst>
                    <a:ext uri="{9D8B030D-6E8A-4147-A177-3AD203B41FA5}">
                      <a16:colId xmlns:a16="http://schemas.microsoft.com/office/drawing/2014/main" val="1750068299"/>
                    </a:ext>
                  </a:extLst>
                </a:gridCol>
                <a:gridCol w="1336287">
                  <a:extLst>
                    <a:ext uri="{9D8B030D-6E8A-4147-A177-3AD203B41FA5}">
                      <a16:colId xmlns:a16="http://schemas.microsoft.com/office/drawing/2014/main" val="930707360"/>
                    </a:ext>
                  </a:extLst>
                </a:gridCol>
                <a:gridCol w="1336287">
                  <a:extLst>
                    <a:ext uri="{9D8B030D-6E8A-4147-A177-3AD203B41FA5}">
                      <a16:colId xmlns:a16="http://schemas.microsoft.com/office/drawing/2014/main" val="665803280"/>
                    </a:ext>
                  </a:extLst>
                </a:gridCol>
                <a:gridCol w="1336287">
                  <a:extLst>
                    <a:ext uri="{9D8B030D-6E8A-4147-A177-3AD203B41FA5}">
                      <a16:colId xmlns:a16="http://schemas.microsoft.com/office/drawing/2014/main" val="3602976034"/>
                    </a:ext>
                  </a:extLst>
                </a:gridCol>
                <a:gridCol w="1336287">
                  <a:extLst>
                    <a:ext uri="{9D8B030D-6E8A-4147-A177-3AD203B41FA5}">
                      <a16:colId xmlns:a16="http://schemas.microsoft.com/office/drawing/2014/main" val="3892414141"/>
                    </a:ext>
                  </a:extLst>
                </a:gridCol>
                <a:gridCol w="1336287">
                  <a:extLst>
                    <a:ext uri="{9D8B030D-6E8A-4147-A177-3AD203B41FA5}">
                      <a16:colId xmlns:a16="http://schemas.microsoft.com/office/drawing/2014/main" val="2104094869"/>
                    </a:ext>
                  </a:extLst>
                </a:gridCol>
              </a:tblGrid>
              <a:tr h="11762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7030A0"/>
                          </a:solidFill>
                          <a:effectLst/>
                        </a:rPr>
                        <a:t>1111</a:t>
                      </a:r>
                      <a:endParaRPr lang="cs-CZ" sz="2000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7030A0"/>
                          </a:solidFill>
                          <a:effectLst/>
                        </a:rPr>
                        <a:t>2121</a:t>
                      </a:r>
                      <a:endParaRPr lang="cs-CZ" sz="2000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7030A0"/>
                          </a:solidFill>
                          <a:effectLst/>
                        </a:rPr>
                        <a:t>2221</a:t>
                      </a:r>
                      <a:endParaRPr lang="cs-CZ" sz="2000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2222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3222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3232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3332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3333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36689179"/>
                  </a:ext>
                </a:extLst>
              </a:tr>
              <a:tr h="11428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FML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7030A0"/>
                          </a:solidFill>
                          <a:effectLst/>
                        </a:rPr>
                        <a:t>35</a:t>
                      </a:r>
                      <a:endParaRPr lang="cs-CZ" sz="2000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7030A0"/>
                          </a:solidFill>
                          <a:effectLst/>
                        </a:rPr>
                        <a:t>16</a:t>
                      </a:r>
                      <a:endParaRPr lang="cs-CZ" sz="2000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7030A0"/>
                          </a:solidFill>
                          <a:effectLst/>
                        </a:rPr>
                        <a:t>7</a:t>
                      </a:r>
                      <a:endParaRPr lang="cs-CZ" sz="2000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16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6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03880875"/>
                  </a:ext>
                </a:extLst>
              </a:tr>
              <a:tr h="11428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FMT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7030A0"/>
                          </a:solidFill>
                          <a:effectLst/>
                        </a:rPr>
                        <a:t>12</a:t>
                      </a:r>
                      <a:endParaRPr lang="cs-CZ" sz="200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7030A0"/>
                          </a:solidFill>
                          <a:effectLst/>
                        </a:rPr>
                        <a:t>14</a:t>
                      </a:r>
                      <a:endParaRPr lang="cs-CZ" sz="2000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7030A0"/>
                          </a:solidFill>
                          <a:effectLst/>
                        </a:rPr>
                        <a:t>11</a:t>
                      </a:r>
                      <a:endParaRPr lang="cs-CZ" sz="2000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17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6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90891046"/>
                  </a:ext>
                </a:extLst>
              </a:tr>
              <a:tr h="11428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Total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7030A0"/>
                          </a:solidFill>
                          <a:effectLst/>
                        </a:rPr>
                        <a:t>47</a:t>
                      </a:r>
                      <a:endParaRPr lang="cs-CZ" sz="200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7030A0"/>
                          </a:solidFill>
                          <a:effectLst/>
                        </a:rPr>
                        <a:t>30</a:t>
                      </a:r>
                      <a:endParaRPr lang="cs-CZ" sz="200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7030A0"/>
                          </a:solidFill>
                          <a:effectLst/>
                        </a:rPr>
                        <a:t>18</a:t>
                      </a:r>
                      <a:endParaRPr lang="cs-CZ" sz="2000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33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12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86948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2654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E5F28650-342C-4B31-8ED4-BCE21DF3CE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4450" y="160761"/>
            <a:ext cx="2280948" cy="373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1B186938-9526-4CF1-BE18-DBEF2FB4A7E5}"/>
              </a:ext>
            </a:extLst>
          </p:cNvPr>
          <p:cNvSpPr/>
          <p:nvPr/>
        </p:nvSpPr>
        <p:spPr>
          <a:xfrm>
            <a:off x="0" y="663309"/>
            <a:ext cx="12192000" cy="36000"/>
          </a:xfrm>
          <a:prstGeom prst="rect">
            <a:avLst/>
          </a:prstGeom>
          <a:gradFill>
            <a:gsLst>
              <a:gs pos="0">
                <a:srgbClr val="63274C"/>
              </a:gs>
              <a:gs pos="100000">
                <a:srgbClr val="7030A0">
                  <a:alpha val="10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89C8577-1890-4625-BB35-8ACEA92AB58E}"/>
              </a:ext>
            </a:extLst>
          </p:cNvPr>
          <p:cNvSpPr/>
          <p:nvPr/>
        </p:nvSpPr>
        <p:spPr>
          <a:xfrm rot="10800000">
            <a:off x="0" y="6401537"/>
            <a:ext cx="12192000" cy="36000"/>
          </a:xfrm>
          <a:prstGeom prst="rect">
            <a:avLst/>
          </a:prstGeom>
          <a:gradFill>
            <a:gsLst>
              <a:gs pos="0">
                <a:srgbClr val="63274C"/>
              </a:gs>
              <a:gs pos="100000">
                <a:srgbClr val="7030A0">
                  <a:alpha val="10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C1A4D93-141F-40DC-A70B-F45F389AA4EC}"/>
              </a:ext>
            </a:extLst>
          </p:cNvPr>
          <p:cNvSpPr txBox="1"/>
          <p:nvPr/>
        </p:nvSpPr>
        <p:spPr>
          <a:xfrm>
            <a:off x="0" y="6518279"/>
            <a:ext cx="1178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lc.unob.cz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9F1464B-F63D-4655-995F-57B0456BED2A}"/>
              </a:ext>
            </a:extLst>
          </p:cNvPr>
          <p:cNvSpPr txBox="1"/>
          <p:nvPr/>
        </p:nvSpPr>
        <p:spPr>
          <a:xfrm>
            <a:off x="5144678" y="6456724"/>
            <a:ext cx="19026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/>
              <a:t>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CB59A5D-FE3C-472A-8A37-B9F8E0B82A44}"/>
              </a:ext>
            </a:extLst>
          </p:cNvPr>
          <p:cNvSpPr txBox="1"/>
          <p:nvPr/>
        </p:nvSpPr>
        <p:spPr>
          <a:xfrm>
            <a:off x="8769531" y="6518280"/>
            <a:ext cx="34521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University </a:t>
            </a:r>
            <a:r>
              <a:rPr lang="cs-CZ" sz="1400" b="1" dirty="0" err="1"/>
              <a:t>of</a:t>
            </a:r>
            <a:r>
              <a:rPr lang="cs-CZ" sz="1400" b="1" dirty="0"/>
              <a:t> </a:t>
            </a:r>
            <a:r>
              <a:rPr lang="cs-CZ" sz="1400" b="1" dirty="0" err="1"/>
              <a:t>Defence</a:t>
            </a:r>
            <a:r>
              <a:rPr lang="cs-CZ" sz="1400" b="1" dirty="0"/>
              <a:t>, Czech Republic, Brno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D5B437F-14FA-4129-B14B-92755C74AB1F}"/>
              </a:ext>
            </a:extLst>
          </p:cNvPr>
          <p:cNvSpPr txBox="1"/>
          <p:nvPr/>
        </p:nvSpPr>
        <p:spPr>
          <a:xfrm>
            <a:off x="10603684" y="224991"/>
            <a:ext cx="13738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/>
              <a:t>NATO BILC 2022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30C7C5CC-96C9-431A-9310-DBB3263F99EE}"/>
              </a:ext>
            </a:extLst>
          </p:cNvPr>
          <p:cNvSpPr txBox="1">
            <a:spLocks/>
          </p:cNvSpPr>
          <p:nvPr/>
        </p:nvSpPr>
        <p:spPr>
          <a:xfrm>
            <a:off x="0" y="699309"/>
            <a:ext cx="12192000" cy="56214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None/>
            </a:pPr>
            <a:r>
              <a:rPr lang="en-US" sz="4400" b="1" cap="all" dirty="0">
                <a:solidFill>
                  <a:sysClr val="windowText" lastClr="000000"/>
                </a:solidFill>
                <a:latin typeface="+mn-lt"/>
              </a:rPr>
              <a:t>Proposal to help students  </a:t>
            </a:r>
            <a:endParaRPr kumimoji="0" lang="en-US" sz="4400" b="1" i="0" u="none" strike="noStrike" kern="1200" cap="all" spc="0" normalizeH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  <a:p>
            <a:pPr lvl="1">
              <a:buClr>
                <a:srgbClr val="7030A0"/>
              </a:buClr>
            </a:pPr>
            <a:r>
              <a:rPr lang="en-US" sz="2800" dirty="0">
                <a:latin typeface="+mn-lt"/>
              </a:rPr>
              <a:t>Online materials to enhance receptive skills, grammar and vocabulary;</a:t>
            </a:r>
          </a:p>
          <a:p>
            <a:pPr lvl="1">
              <a:buClr>
                <a:srgbClr val="7030A0"/>
              </a:buClr>
            </a:pPr>
            <a:endParaRPr lang="en-US" sz="2800" dirty="0">
              <a:latin typeface="+mn-lt"/>
            </a:endParaRPr>
          </a:p>
          <a:p>
            <a:pPr lvl="1">
              <a:buClr>
                <a:srgbClr val="7030A0"/>
              </a:buClr>
            </a:pPr>
            <a:r>
              <a:rPr lang="en-US" sz="2800" dirty="0">
                <a:latin typeface="+mn-lt"/>
              </a:rPr>
              <a:t>Observing students performance periodically;</a:t>
            </a:r>
            <a:endParaRPr lang="cs-CZ" sz="2800" dirty="0">
              <a:latin typeface="+mn-lt"/>
            </a:endParaRPr>
          </a:p>
          <a:p>
            <a:pPr lvl="1">
              <a:buClr>
                <a:srgbClr val="7030A0"/>
              </a:buClr>
            </a:pPr>
            <a:endParaRPr lang="cs-CZ" sz="2800" dirty="0">
              <a:latin typeface="+mn-lt"/>
            </a:endParaRPr>
          </a:p>
          <a:p>
            <a:pPr lvl="1">
              <a:buClr>
                <a:srgbClr val="7030A0"/>
              </a:buClr>
            </a:pPr>
            <a:r>
              <a:rPr lang="en-US" sz="2800" dirty="0">
                <a:latin typeface="+mn-lt"/>
              </a:rPr>
              <a:t>Creating homogenous groups (max. 12 students in one group).</a:t>
            </a: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473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E5F28650-342C-4B31-8ED4-BCE21DF3CE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4450" y="160761"/>
            <a:ext cx="2280948" cy="373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1B186938-9526-4CF1-BE18-DBEF2FB4A7E5}"/>
              </a:ext>
            </a:extLst>
          </p:cNvPr>
          <p:cNvSpPr/>
          <p:nvPr/>
        </p:nvSpPr>
        <p:spPr>
          <a:xfrm>
            <a:off x="0" y="663309"/>
            <a:ext cx="12192000" cy="36000"/>
          </a:xfrm>
          <a:prstGeom prst="rect">
            <a:avLst/>
          </a:prstGeom>
          <a:gradFill>
            <a:gsLst>
              <a:gs pos="0">
                <a:srgbClr val="63274C"/>
              </a:gs>
              <a:gs pos="100000">
                <a:srgbClr val="7030A0">
                  <a:alpha val="10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89C8577-1890-4625-BB35-8ACEA92AB58E}"/>
              </a:ext>
            </a:extLst>
          </p:cNvPr>
          <p:cNvSpPr/>
          <p:nvPr/>
        </p:nvSpPr>
        <p:spPr>
          <a:xfrm rot="10800000">
            <a:off x="0" y="6401537"/>
            <a:ext cx="12192000" cy="36000"/>
          </a:xfrm>
          <a:prstGeom prst="rect">
            <a:avLst/>
          </a:prstGeom>
          <a:gradFill>
            <a:gsLst>
              <a:gs pos="0">
                <a:srgbClr val="63274C"/>
              </a:gs>
              <a:gs pos="100000">
                <a:srgbClr val="7030A0">
                  <a:alpha val="10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C1A4D93-141F-40DC-A70B-F45F389AA4EC}"/>
              </a:ext>
            </a:extLst>
          </p:cNvPr>
          <p:cNvSpPr txBox="1"/>
          <p:nvPr/>
        </p:nvSpPr>
        <p:spPr>
          <a:xfrm>
            <a:off x="0" y="6518279"/>
            <a:ext cx="1178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lc.unob.cz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9F1464B-F63D-4655-995F-57B0456BED2A}"/>
              </a:ext>
            </a:extLst>
          </p:cNvPr>
          <p:cNvSpPr txBox="1"/>
          <p:nvPr/>
        </p:nvSpPr>
        <p:spPr>
          <a:xfrm>
            <a:off x="5144678" y="6456724"/>
            <a:ext cx="19026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/>
              <a:t>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CB59A5D-FE3C-472A-8A37-B9F8E0B82A44}"/>
              </a:ext>
            </a:extLst>
          </p:cNvPr>
          <p:cNvSpPr txBox="1"/>
          <p:nvPr/>
        </p:nvSpPr>
        <p:spPr>
          <a:xfrm>
            <a:off x="8769531" y="6518280"/>
            <a:ext cx="34521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University </a:t>
            </a:r>
            <a:r>
              <a:rPr lang="cs-CZ" sz="1400" b="1" dirty="0" err="1"/>
              <a:t>of</a:t>
            </a:r>
            <a:r>
              <a:rPr lang="cs-CZ" sz="1400" b="1" dirty="0"/>
              <a:t> </a:t>
            </a:r>
            <a:r>
              <a:rPr lang="cs-CZ" sz="1400" b="1" dirty="0" err="1"/>
              <a:t>Defence</a:t>
            </a:r>
            <a:r>
              <a:rPr lang="cs-CZ" sz="1400" b="1" dirty="0"/>
              <a:t>, Czech Republic, Brno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D5B437F-14FA-4129-B14B-92755C74AB1F}"/>
              </a:ext>
            </a:extLst>
          </p:cNvPr>
          <p:cNvSpPr txBox="1"/>
          <p:nvPr/>
        </p:nvSpPr>
        <p:spPr>
          <a:xfrm>
            <a:off x="10603684" y="224991"/>
            <a:ext cx="13738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/>
              <a:t>NATO BILC 2022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30C7C5CC-96C9-431A-9310-DBB3263F99EE}"/>
              </a:ext>
            </a:extLst>
          </p:cNvPr>
          <p:cNvSpPr txBox="1">
            <a:spLocks/>
          </p:cNvSpPr>
          <p:nvPr/>
        </p:nvSpPr>
        <p:spPr>
          <a:xfrm>
            <a:off x="0" y="699309"/>
            <a:ext cx="12192000" cy="56214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None/>
            </a:pPr>
            <a:r>
              <a:rPr lang="cs-CZ" sz="4400" b="1" cap="all" dirty="0">
                <a:solidFill>
                  <a:sysClr val="windowText" lastClr="000000"/>
                </a:solidFill>
                <a:latin typeface="+mn-lt"/>
              </a:rPr>
              <a:t>JAPA  </a:t>
            </a:r>
            <a:endParaRPr kumimoji="0" lang="cs-CZ" sz="4400" b="1" i="0" u="none" strike="noStrike" kern="1200" cap="all" spc="0" normalizeH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latin typeface="+mn-lt"/>
            </a:endParaRPr>
          </a:p>
          <a:p>
            <a:pPr marL="0" indent="0" algn="ctr">
              <a:buNone/>
            </a:pPr>
            <a:r>
              <a:rPr lang="en-US" b="1" dirty="0">
                <a:latin typeface="+mn-lt"/>
              </a:rPr>
              <a:t>Languages for the Army </a:t>
            </a:r>
            <a:r>
              <a:rPr lang="cs-CZ" b="1" dirty="0">
                <a:latin typeface="+mn-lt"/>
              </a:rPr>
              <a:t>_Jazyky Pro Armádu</a:t>
            </a:r>
          </a:p>
          <a:p>
            <a:endParaRPr lang="cs-CZ" dirty="0">
              <a:latin typeface="+mn-lt"/>
            </a:endParaRPr>
          </a:p>
          <a:p>
            <a:pPr lvl="1">
              <a:buClr>
                <a:srgbClr val="7030A0"/>
              </a:buClr>
            </a:pPr>
            <a:r>
              <a:rPr lang="en-US" sz="2800" dirty="0">
                <a:latin typeface="+mn-lt"/>
              </a:rPr>
              <a:t>JAPA is accessible on </a:t>
            </a:r>
            <a:r>
              <a:rPr lang="en-US" sz="2800" b="1" dirty="0">
                <a:latin typeface="+mn-lt"/>
              </a:rPr>
              <a:t>https://japa.unob.cz  </a:t>
            </a:r>
            <a:r>
              <a:rPr lang="en-US" sz="2800" dirty="0">
                <a:latin typeface="+mn-lt"/>
              </a:rPr>
              <a:t>(outside the </a:t>
            </a:r>
            <a:r>
              <a:rPr lang="en-US" sz="2800" dirty="0" err="1">
                <a:latin typeface="+mn-lt"/>
              </a:rPr>
              <a:t>UoD</a:t>
            </a:r>
            <a:r>
              <a:rPr lang="en-US" sz="2800" dirty="0">
                <a:latin typeface="+mn-lt"/>
              </a:rPr>
              <a:t> Intranet) - independent server</a:t>
            </a:r>
            <a:endParaRPr lang="cs-CZ" sz="2800" dirty="0">
              <a:latin typeface="+mn-lt"/>
            </a:endParaRPr>
          </a:p>
          <a:p>
            <a:pPr lvl="1">
              <a:buClr>
                <a:srgbClr val="7030A0"/>
              </a:buClr>
            </a:pPr>
            <a:endParaRPr lang="en-US" sz="2800" dirty="0">
              <a:latin typeface="+mn-lt"/>
            </a:endParaRPr>
          </a:p>
          <a:p>
            <a:pPr lvl="1">
              <a:buClr>
                <a:srgbClr val="7030A0"/>
              </a:buClr>
            </a:pPr>
            <a:r>
              <a:rPr lang="en-US" sz="2800" dirty="0">
                <a:latin typeface="+mn-lt"/>
              </a:rPr>
              <a:t>available 24/7 – according to the needs of the user, anywhere where connected to the Internet</a:t>
            </a:r>
            <a:endParaRPr lang="cs-CZ" sz="2800" dirty="0">
              <a:latin typeface="+mn-lt"/>
            </a:endParaRPr>
          </a:p>
          <a:p>
            <a:pPr lvl="1">
              <a:buClr>
                <a:srgbClr val="7030A0"/>
              </a:buClr>
            </a:pPr>
            <a:endParaRPr lang="en-US" sz="2800" dirty="0">
              <a:latin typeface="+mn-lt"/>
            </a:endParaRPr>
          </a:p>
          <a:p>
            <a:pPr lvl="1">
              <a:buClr>
                <a:srgbClr val="7030A0"/>
              </a:buClr>
            </a:pPr>
            <a:r>
              <a:rPr lang="en-US" sz="2800" dirty="0">
                <a:latin typeface="+mn-lt"/>
              </a:rPr>
              <a:t>offline – parts of the courses can be printed</a:t>
            </a: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740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E5F28650-342C-4B31-8ED4-BCE21DF3CE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4450" y="160761"/>
            <a:ext cx="2280948" cy="373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1B186938-9526-4CF1-BE18-DBEF2FB4A7E5}"/>
              </a:ext>
            </a:extLst>
          </p:cNvPr>
          <p:cNvSpPr/>
          <p:nvPr/>
        </p:nvSpPr>
        <p:spPr>
          <a:xfrm>
            <a:off x="0" y="663309"/>
            <a:ext cx="12192000" cy="36000"/>
          </a:xfrm>
          <a:prstGeom prst="rect">
            <a:avLst/>
          </a:prstGeom>
          <a:gradFill>
            <a:gsLst>
              <a:gs pos="0">
                <a:srgbClr val="63274C"/>
              </a:gs>
              <a:gs pos="100000">
                <a:srgbClr val="7030A0">
                  <a:alpha val="10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89C8577-1890-4625-BB35-8ACEA92AB58E}"/>
              </a:ext>
            </a:extLst>
          </p:cNvPr>
          <p:cNvSpPr/>
          <p:nvPr/>
        </p:nvSpPr>
        <p:spPr>
          <a:xfrm rot="10800000">
            <a:off x="0" y="6401537"/>
            <a:ext cx="12192000" cy="36000"/>
          </a:xfrm>
          <a:prstGeom prst="rect">
            <a:avLst/>
          </a:prstGeom>
          <a:gradFill>
            <a:gsLst>
              <a:gs pos="0">
                <a:srgbClr val="63274C"/>
              </a:gs>
              <a:gs pos="100000">
                <a:srgbClr val="7030A0">
                  <a:alpha val="10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9F1464B-F63D-4655-995F-57B0456BED2A}"/>
              </a:ext>
            </a:extLst>
          </p:cNvPr>
          <p:cNvSpPr txBox="1"/>
          <p:nvPr/>
        </p:nvSpPr>
        <p:spPr>
          <a:xfrm>
            <a:off x="5144678" y="6456724"/>
            <a:ext cx="19026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/>
              <a:t> PhDr. I. Čechová, </a:t>
            </a:r>
            <a:r>
              <a:rPr lang="cs-CZ" sz="1400" b="1" dirty="0" err="1"/>
              <a:t>Ph.D</a:t>
            </a:r>
            <a:endParaRPr lang="cs-CZ" sz="1400" b="1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D5B437F-14FA-4129-B14B-92755C74AB1F}"/>
              </a:ext>
            </a:extLst>
          </p:cNvPr>
          <p:cNvSpPr txBox="1"/>
          <p:nvPr/>
        </p:nvSpPr>
        <p:spPr>
          <a:xfrm>
            <a:off x="10603684" y="224991"/>
            <a:ext cx="13738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/>
              <a:t>NATO BILC 2022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30C7C5CC-96C9-431A-9310-DBB3263F99EE}"/>
              </a:ext>
            </a:extLst>
          </p:cNvPr>
          <p:cNvSpPr txBox="1">
            <a:spLocks/>
          </p:cNvSpPr>
          <p:nvPr/>
        </p:nvSpPr>
        <p:spPr>
          <a:xfrm>
            <a:off x="0" y="699309"/>
            <a:ext cx="12192000" cy="56214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None/>
            </a:pP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  <p:pic>
        <p:nvPicPr>
          <p:cNvPr id="11" name="Zástupný symbol pro obsah 9">
            <a:extLst>
              <a:ext uri="{FF2B5EF4-FFF2-40B4-BE49-F238E27FC236}">
                <a16:creationId xmlns:a16="http://schemas.microsoft.com/office/drawing/2014/main" id="{02F4BF9F-904E-4770-BB81-749B2C4104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83" y="738913"/>
            <a:ext cx="10859834" cy="607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1017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1139</Words>
  <Application>Microsoft Office PowerPoint</Application>
  <PresentationFormat>Širokoúhlá obrazovka</PresentationFormat>
  <Paragraphs>288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Action research in foreign language acquisition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Žižlavský Marek</dc:creator>
  <cp:lastModifiedBy>Čechová Ivana</cp:lastModifiedBy>
  <cp:revision>61</cp:revision>
  <dcterms:created xsi:type="dcterms:W3CDTF">2022-10-25T11:16:04Z</dcterms:created>
  <dcterms:modified xsi:type="dcterms:W3CDTF">2022-10-26T08:00:33Z</dcterms:modified>
</cp:coreProperties>
</file>