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8" r:id="rId2"/>
    <p:sldMasterId id="2147483764" r:id="rId3"/>
  </p:sldMasterIdLst>
  <p:notesMasterIdLst>
    <p:notesMasterId r:id="rId22"/>
  </p:notesMasterIdLst>
  <p:handoutMasterIdLst>
    <p:handoutMasterId r:id="rId23"/>
  </p:handoutMasterIdLst>
  <p:sldIdLst>
    <p:sldId id="257" r:id="rId4"/>
    <p:sldId id="453" r:id="rId5"/>
    <p:sldId id="455" r:id="rId6"/>
    <p:sldId id="448" r:id="rId7"/>
    <p:sldId id="449" r:id="rId8"/>
    <p:sldId id="454" r:id="rId9"/>
    <p:sldId id="450" r:id="rId10"/>
    <p:sldId id="452" r:id="rId11"/>
    <p:sldId id="451" r:id="rId12"/>
    <p:sldId id="459" r:id="rId13"/>
    <p:sldId id="460" r:id="rId14"/>
    <p:sldId id="456" r:id="rId15"/>
    <p:sldId id="458" r:id="rId16"/>
    <p:sldId id="442" r:id="rId17"/>
    <p:sldId id="457" r:id="rId18"/>
    <p:sldId id="439" r:id="rId19"/>
    <p:sldId id="414" r:id="rId20"/>
    <p:sldId id="432" r:id="rId21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9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40E2BF-8878-8428-A2C4-1DF9AB6C672C}" name="karl testor" initials="kt" userId="15bec3a45692f139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Fronek" initials="TF" lastIdx="1" clrIdx="0">
    <p:extLst>
      <p:ext uri="{19B8F6BF-5375-455C-9EA6-DF929625EA0E}">
        <p15:presenceInfo xmlns:p15="http://schemas.microsoft.com/office/powerpoint/2012/main" userId="6ed3dad282b1d7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78" y="57"/>
      </p:cViewPr>
      <p:guideLst>
        <p:guide orient="horz" pos="3519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6"/>
    </p:cViewPr>
  </p:sorterViewPr>
  <p:notesViewPr>
    <p:cSldViewPr snapToGrid="0">
      <p:cViewPr varScale="1">
        <p:scale>
          <a:sx n="51" d="100"/>
          <a:sy n="51" d="100"/>
        </p:scale>
        <p:origin x="-3030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979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979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018C1A23-1C4F-49F7-A590-76BD6CDFBA9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9723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979" y="0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530" y="4715788"/>
            <a:ext cx="5334028" cy="4466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979" y="9428402"/>
            <a:ext cx="2890559" cy="496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84" tIns="45292" rIns="90584" bIns="452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11EC250-2D90-4289-A041-252DA27360A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980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F2B4D7-889D-4E79-A26D-C13E63CD1FFD}" type="slidenum">
              <a:rPr lang="de-AT" altLang="de-DE" smtClean="0"/>
              <a:pPr/>
              <a:t>1</a:t>
            </a:fld>
            <a:endParaRPr lang="de-AT" altLang="de-D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715963"/>
            <a:ext cx="4959350" cy="37211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734" y="4752285"/>
            <a:ext cx="4921091" cy="4439695"/>
          </a:xfrm>
          <a:noFill/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Bsp. </a:t>
            </a:r>
            <a:r>
              <a:rPr lang="de-AT" dirty="0" err="1"/>
              <a:t>Bosnia</a:t>
            </a:r>
            <a:r>
              <a:rPr lang="de-AT" dirty="0"/>
              <a:t>, weniger Rekrutierung?! </a:t>
            </a:r>
            <a:r>
              <a:rPr lang="de-AT" dirty="0" err="1"/>
              <a:t>Attraktivitiät</a:t>
            </a:r>
            <a:r>
              <a:rPr lang="de-AT" dirty="0"/>
              <a:t>?!</a:t>
            </a:r>
            <a:br>
              <a:rPr lang="de-AT" dirty="0"/>
            </a:br>
            <a:r>
              <a:rPr lang="de-AT" dirty="0"/>
              <a:t>Bezahlung, etc.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1EC250-2D90-4289-A041-252DA27360A2}" type="slidenum">
              <a:rPr lang="de-AT" altLang="de-DE" smtClean="0"/>
              <a:pPr>
                <a:defRPr/>
              </a:pPr>
              <a:t>16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2549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>
            <a:extLst>
              <a:ext uri="{FF2B5EF4-FFF2-40B4-BE49-F238E27FC236}">
                <a16:creationId xmlns:a16="http://schemas.microsoft.com/office/drawing/2014/main" id="{920CA86C-6D06-440F-B3CD-31F232A36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>
            <a:extLst>
              <a:ext uri="{FF2B5EF4-FFF2-40B4-BE49-F238E27FC236}">
                <a16:creationId xmlns:a16="http://schemas.microsoft.com/office/drawing/2014/main" id="{29EA47E2-5C4C-462A-BE2A-0FEAE5C596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/>
          </a:p>
        </p:txBody>
      </p:sp>
      <p:sp>
        <p:nvSpPr>
          <p:cNvPr id="41988" name="Foliennummernplatzhalter 3">
            <a:extLst>
              <a:ext uri="{FF2B5EF4-FFF2-40B4-BE49-F238E27FC236}">
                <a16:creationId xmlns:a16="http://schemas.microsoft.com/office/drawing/2014/main" id="{628B4EF7-F01D-4220-B455-F6A401832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89" indent="-2857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07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070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32" indent="-22858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395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559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722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884" indent="-2285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30B81C-EEEC-466F-A197-87196C1F7A9B}" type="slidenum">
              <a:rPr lang="de-DE" altLang="de-DE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9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81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1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5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90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3AE1ECD-E079-4151-B644-3296AB39C83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4025E-2D31-4710-9AB3-235B668CB07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6421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655072"/>
            <a:ext cx="8089273" cy="3732213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9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21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1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07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11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2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74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106157" y="1737630"/>
            <a:ext cx="7325828" cy="995631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050570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6421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655072"/>
            <a:ext cx="8089273" cy="3732213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51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fo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771900"/>
            <a:ext cx="9144000" cy="308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525" y="5588000"/>
            <a:ext cx="11811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31525" y="1159557"/>
            <a:ext cx="8141000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07051" y="2172472"/>
            <a:ext cx="8089273" cy="4228328"/>
          </a:xfrm>
          <a:prstGeom prst="rect">
            <a:avLst/>
          </a:prstGeom>
        </p:spPr>
        <p:txBody>
          <a:bodyPr/>
          <a:lstStyle>
            <a:lvl1pPr marL="360000" marR="0" indent="-360000" algn="l" defTabSz="7200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550" baseline="0">
                <a:latin typeface="Franklin Gothic Demi" panose="020B07030201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55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3716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1064251" y="3716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2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foli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43882" y="1642157"/>
            <a:ext cx="6376390" cy="7905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989013" algn="l"/>
              </a:tabLst>
              <a:defRPr sz="4200"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>
          <a:xfrm>
            <a:off x="643883" y="2655072"/>
            <a:ext cx="6376389" cy="3732213"/>
          </a:xfrm>
          <a:prstGeom prst="rect">
            <a:avLst/>
          </a:prstGeom>
        </p:spPr>
        <p:txBody>
          <a:bodyPr lIns="0" tIns="0" rIns="0" bIns="0"/>
          <a:lstStyle>
            <a:lvl1pPr marL="360000" marR="0" indent="-360000" algn="l" defTabSz="72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600"/>
              </a:buClr>
              <a:buSzPct val="90000"/>
              <a:buFont typeface="Franklin Gothic Demi" panose="020B0703020102020204" pitchFamily="34" charset="0"/>
              <a:buChar char="►"/>
              <a:tabLst/>
              <a:defRPr sz="2400" baseline="0">
                <a:latin typeface="Franklin Gothic Demi" panose="020B0703020102020204" pitchFamily="34" charset="0"/>
              </a:defRPr>
            </a:lvl1pPr>
            <a:lvl2pPr marL="72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2000">
                <a:latin typeface="Franklin Gothic Medium" panose="020B0603020102020204" pitchFamily="34" charset="0"/>
              </a:defRPr>
            </a:lvl2pPr>
            <a:lvl3pPr marL="108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800">
                <a:latin typeface="Franklin Gothic Medium" panose="020B0603020102020204" pitchFamily="34" charset="0"/>
              </a:defRPr>
            </a:lvl3pPr>
            <a:lvl4pPr marL="144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4pPr>
            <a:lvl5pPr marL="180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90000"/>
              <a:buFont typeface="Franklin Gothic Demi" panose="020B0703020102020204" pitchFamily="34" charset="0"/>
              <a:buChar char="►"/>
              <a:defRPr sz="16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43882" y="6393548"/>
            <a:ext cx="1897474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7A3E160D-85AF-4FC9-8ED6-8297E1611940}" type="datetimeFigureOut">
              <a:rPr lang="de-DE" smtClean="0"/>
              <a:pPr/>
              <a:t>07.09.2023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70444" y="6392755"/>
            <a:ext cx="239305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41346" y="6387285"/>
            <a:ext cx="65461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38559483-E252-4F7C-9A75-2A969302993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6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folie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19208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911851" y="219208"/>
            <a:ext cx="31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Austrian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Armed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Forces Language Institute</a:t>
            </a:r>
          </a:p>
          <a:p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National </a:t>
            </a:r>
            <a:r>
              <a:rPr lang="de-DE" sz="12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Defence</a:t>
            </a:r>
            <a:r>
              <a:rPr lang="de-DE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Academy</a:t>
            </a:r>
            <a:endParaRPr lang="de-AT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32113" y="1737630"/>
            <a:ext cx="755968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032113" y="3331086"/>
            <a:ext cx="7663826" cy="8945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032113" y="470882"/>
            <a:ext cx="5224585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AT" sz="1400" dirty="0">
                <a:latin typeface="Franklin Gothic Demi" panose="020B0703020102020204" pitchFamily="34" charset="0"/>
              </a:rPr>
              <a:t>ÖSTERREICHISCHES BUNDESHEER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400" dirty="0">
                <a:latin typeface="Franklin Gothic Book" panose="020B0503020102020204" pitchFamily="34" charset="0"/>
              </a:rPr>
              <a:t>Landesverteidigungsakademie</a:t>
            </a:r>
            <a:r>
              <a:rPr lang="de-AT" sz="1400" baseline="0" dirty="0">
                <a:latin typeface="Franklin Gothic Book" panose="020B0503020102020204" pitchFamily="34" charset="0"/>
              </a:rPr>
              <a:t> / Sprachinstitut des Bundesheeres </a:t>
            </a:r>
            <a:endParaRPr lang="de-DE" sz="1400" dirty="0">
              <a:latin typeface="Franklin Gothic Book" panose="020B0503020102020204" pitchFamily="34" charset="0"/>
            </a:endParaRPr>
          </a:p>
        </p:txBody>
      </p:sp>
      <p:pic>
        <p:nvPicPr>
          <p:cNvPr id="17" name="Grafik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2301" y="404664"/>
            <a:ext cx="537495" cy="69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15" y="6330316"/>
            <a:ext cx="1248736" cy="136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63" y="6010881"/>
            <a:ext cx="1878103" cy="13700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404664"/>
            <a:ext cx="571738" cy="695753"/>
          </a:xfrm>
          <a:prstGeom prst="rect">
            <a:avLst/>
          </a:prstGeom>
        </p:spPr>
      </p:pic>
      <p:pic>
        <p:nvPicPr>
          <p:cNvPr id="10" name="Picture 54" descr="LVAk_logo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00" y="404664"/>
            <a:ext cx="906696" cy="6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FFFFFF" mc:Ignorable="a14" a14:legacySpreadsheetColorIndex="9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077913" y="3063875"/>
            <a:ext cx="414337" cy="31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608013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1065697" y="1737630"/>
            <a:ext cx="7325828" cy="130972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914400" rtl="0" eaLnBrk="1" fontAlgn="auto" latinLnBrk="0" hangingPunct="1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150" b="0" i="0" baseline="0"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961558" y="3331086"/>
            <a:ext cx="7306141" cy="894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aseline="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4025E-2D31-4710-9AB3-235B668CB074}"/>
              </a:ext>
            </a:extLst>
          </p:cNvPr>
          <p:cNvSpPr txBox="1"/>
          <p:nvPr userDrawn="1"/>
        </p:nvSpPr>
        <p:spPr>
          <a:xfrm>
            <a:off x="887419" y="578157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DC3C-FDB7-4596-9236-9456B5F7F2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3230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07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39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gefolie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0675"/>
            <a:ext cx="330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BA12FA-F78D-436D-9772-9767FEB1D35D}"/>
              </a:ext>
            </a:extLst>
          </p:cNvPr>
          <p:cNvSpPr txBox="1"/>
          <p:nvPr userDrawn="1"/>
        </p:nvSpPr>
        <p:spPr>
          <a:xfrm>
            <a:off x="607051" y="283363"/>
            <a:ext cx="3122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Austrian </a:t>
            </a:r>
            <a:r>
              <a:rPr lang="de-DE" sz="1100" b="1" dirty="0" err="1">
                <a:solidFill>
                  <a:prstClr val="black"/>
                </a:solidFill>
                <a:latin typeface="Calibri" pitchFamily="34" charset="0"/>
              </a:rPr>
              <a:t>Armed</a:t>
            </a:r>
            <a:r>
              <a:rPr lang="de-DE" sz="1100" b="1" dirty="0">
                <a:solidFill>
                  <a:prstClr val="black"/>
                </a:solidFill>
                <a:latin typeface="Calibri" pitchFamily="34" charset="0"/>
              </a:rPr>
              <a:t> Forces Language Institute</a:t>
            </a:r>
            <a:endParaRPr lang="de-AT" sz="11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4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7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1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9209" y="318"/>
            <a:ext cx="3524566" cy="646331"/>
            <a:chOff x="9209" y="318"/>
            <a:chExt cx="3524566" cy="646331"/>
          </a:xfrm>
        </p:grpSpPr>
        <p:sp>
          <p:nvSpPr>
            <p:cNvPr id="3" name="Text Box 6"/>
            <p:cNvSpPr txBox="1">
              <a:spLocks noChangeArrowheads="1"/>
            </p:cNvSpPr>
            <p:nvPr userDrawn="1"/>
          </p:nvSpPr>
          <p:spPr bwMode="auto">
            <a:xfrm>
              <a:off x="695643" y="318"/>
              <a:ext cx="28381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AT" altLang="de-DE" sz="1200" b="1" dirty="0"/>
                <a:t>AUSTRIAN ARMED FORCES</a:t>
              </a:r>
            </a:p>
            <a:p>
              <a:pPr>
                <a:spcBef>
                  <a:spcPct val="0"/>
                </a:spcBef>
              </a:pPr>
              <a:r>
                <a:rPr lang="de-AT" altLang="de-DE" sz="1200" dirty="0">
                  <a:solidFill>
                    <a:srgbClr val="808285"/>
                  </a:solidFill>
                  <a:latin typeface="Franklin Gothic Demi" panose="020B0703020102020204" pitchFamily="34" charset="0"/>
                </a:rPr>
                <a:t>National Defence Academy</a:t>
              </a:r>
            </a:p>
            <a:p>
              <a:pPr>
                <a:spcBef>
                  <a:spcPct val="0"/>
                </a:spcBef>
              </a:pP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We</a:t>
              </a:r>
              <a:r>
                <a:rPr lang="de-AT" altLang="de-DE" sz="1200" dirty="0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 </a:t>
              </a: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shape</a:t>
              </a:r>
              <a:r>
                <a:rPr lang="de-AT" altLang="de-DE" sz="1200" dirty="0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 </a:t>
              </a:r>
              <a:r>
                <a:rPr lang="de-AT" altLang="de-DE" sz="1200" dirty="0" err="1">
                  <a:solidFill>
                    <a:srgbClr val="3399FF"/>
                  </a:solidFill>
                  <a:latin typeface="Franklin Gothic Demi" panose="020B0703020102020204" pitchFamily="34" charset="0"/>
                </a:rPr>
                <a:t>future</a:t>
              </a:r>
              <a:endParaRPr lang="de-AT" altLang="de-DE" sz="1200" dirty="0">
                <a:solidFill>
                  <a:srgbClr val="3399FF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9" y="24448"/>
              <a:ext cx="676592" cy="57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97374"/>
            <a:ext cx="482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obilc.org/documents/LanguageTesting/Roadmap%20to%20Validity.pdf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8" name="Text Box 3"/>
          <p:cNvSpPr txBox="1">
            <a:spLocks noChangeArrowheads="1"/>
          </p:cNvSpPr>
          <p:nvPr/>
        </p:nvSpPr>
        <p:spPr bwMode="auto">
          <a:xfrm>
            <a:off x="1882523" y="1351748"/>
            <a:ext cx="53659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altLang="de-DE" sz="3200" b="1" dirty="0" err="1">
                <a:latin typeface="Arial" charset="0"/>
              </a:rPr>
              <a:t>Testing</a:t>
            </a:r>
            <a:r>
              <a:rPr lang="de-AT" altLang="de-DE" sz="3200" b="1" dirty="0">
                <a:latin typeface="Arial" charset="0"/>
              </a:rPr>
              <a:t> Writing in </a:t>
            </a:r>
            <a:r>
              <a:rPr lang="de-AT" altLang="de-DE" sz="3200" b="1" dirty="0" err="1">
                <a:latin typeface="Arial" charset="0"/>
              </a:rPr>
              <a:t>the</a:t>
            </a:r>
            <a:r>
              <a:rPr lang="de-AT" altLang="de-DE" sz="3200" b="1" dirty="0">
                <a:latin typeface="Arial" charset="0"/>
              </a:rPr>
              <a:t> Digital Age</a:t>
            </a:r>
            <a:endParaRPr lang="de-AT" altLang="de-DE" sz="3200" b="1" dirty="0">
              <a:latin typeface="Times New Roman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CCFA89-8933-43CF-9A51-2134F3BF7D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57" y="2315568"/>
            <a:ext cx="1348964" cy="164208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155" y="2586621"/>
            <a:ext cx="1733304" cy="109998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B5620FD0-1FD4-FE22-2589-3F7089D9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47" y="2980041"/>
            <a:ext cx="500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altLang="de-DE" sz="2400" b="1" dirty="0">
                <a:latin typeface="Arial" charset="0"/>
              </a:rPr>
              <a:t>LTC Dr. Karl TESTOR </a:t>
            </a:r>
            <a:br>
              <a:rPr lang="de-AT" altLang="de-DE" sz="2400" b="1" dirty="0">
                <a:latin typeface="Arial" charset="0"/>
              </a:rPr>
            </a:br>
            <a:r>
              <a:rPr lang="de-AT" altLang="de-DE" sz="2400" b="1" dirty="0">
                <a:latin typeface="Arial" charset="0"/>
              </a:rPr>
              <a:t>@ BILC </a:t>
            </a:r>
            <a:r>
              <a:rPr lang="de-AT" altLang="de-DE" sz="2400" b="1" dirty="0" err="1">
                <a:latin typeface="Arial" charset="0"/>
              </a:rPr>
              <a:t>Testing</a:t>
            </a:r>
            <a:r>
              <a:rPr lang="de-AT" altLang="de-DE" sz="2400" b="1" dirty="0">
                <a:latin typeface="Arial" charset="0"/>
              </a:rPr>
              <a:t> Workshop RIGA</a:t>
            </a:r>
            <a:endParaRPr lang="de-AT" altLang="de-DE" sz="2400" b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9D1208-AC97-4B3F-71EF-6BAFE0381F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B0ABC9-7EFC-D710-B3BD-074A889BF8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 descr="Ein Bild, das Text, Screenshot, parallel, Rechteck enthält.&#10;&#10;Automatisch generierte Beschreibung">
            <a:extLst>
              <a:ext uri="{FF2B5EF4-FFF2-40B4-BE49-F238E27FC236}">
                <a16:creationId xmlns:a16="http://schemas.microsoft.com/office/drawing/2014/main" id="{68FCB205-90AF-F632-B3D0-B8406D589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77" y="1114062"/>
            <a:ext cx="6187245" cy="4981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feld 14">
            <a:extLst>
              <a:ext uri="{FF2B5EF4-FFF2-40B4-BE49-F238E27FC236}">
                <a16:creationId xmlns:a16="http://schemas.microsoft.com/office/drawing/2014/main" id="{9146AF96-15D7-49E0-23EF-BE2D0683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sz="1050" dirty="0">
                <a:latin typeface="Franklin Gothic Book" panose="020B0503020102020204" pitchFamily="34" charset="0"/>
              </a:rPr>
              <a:t>Figure: </a:t>
            </a:r>
            <a:r>
              <a:rPr lang="en-US" sz="1050" dirty="0">
                <a:latin typeface="Franklin Gothic Book" panose="020B0503020102020204" pitchFamily="34" charset="0"/>
              </a:rPr>
              <a:t>Goldstein, E. B.(2011): Cognitive Psychology. p.183 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9D1208-AC97-4B3F-71EF-6BAFE0381F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B0ABC9-7EFC-D710-B3BD-074A889BF8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 descr="Ein Bild, das Text, Screenshot, parallel, Rechteck enthält.&#10;&#10;Automatisch generierte Beschreibung">
            <a:extLst>
              <a:ext uri="{FF2B5EF4-FFF2-40B4-BE49-F238E27FC236}">
                <a16:creationId xmlns:a16="http://schemas.microsoft.com/office/drawing/2014/main" id="{68FCB205-90AF-F632-B3D0-B8406D589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77" y="1114062"/>
            <a:ext cx="6187245" cy="4981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feld 14">
            <a:extLst>
              <a:ext uri="{FF2B5EF4-FFF2-40B4-BE49-F238E27FC236}">
                <a16:creationId xmlns:a16="http://schemas.microsoft.com/office/drawing/2014/main" id="{9146AF96-15D7-49E0-23EF-BE2D0683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sz="1050" dirty="0">
                <a:latin typeface="Franklin Gothic Book" panose="020B0503020102020204" pitchFamily="34" charset="0"/>
              </a:rPr>
              <a:t>Figure: </a:t>
            </a:r>
            <a:r>
              <a:rPr lang="en-US" sz="1050" dirty="0">
                <a:latin typeface="Franklin Gothic Book" panose="020B0503020102020204" pitchFamily="34" charset="0"/>
              </a:rPr>
              <a:t>Goldstein, E. B.(2011): Cognitive Psychology. p.183 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994B0F-5DF7-524E-DA88-3F5E78DC5E85}"/>
              </a:ext>
            </a:extLst>
          </p:cNvPr>
          <p:cNvSpPr txBox="1"/>
          <p:nvPr/>
        </p:nvSpPr>
        <p:spPr>
          <a:xfrm rot="20544305">
            <a:off x="362323" y="3126791"/>
            <a:ext cx="82043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400" dirty="0" err="1"/>
              <a:t>Cued</a:t>
            </a:r>
            <a:r>
              <a:rPr lang="de-AT" sz="2400" dirty="0"/>
              <a:t> Learning: </a:t>
            </a:r>
            <a:r>
              <a:rPr lang="de-AT" sz="2400" dirty="0" err="1"/>
              <a:t>if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test</a:t>
            </a:r>
            <a:r>
              <a:rPr lang="de-AT" sz="2400" dirty="0"/>
              <a:t> </a:t>
            </a:r>
            <a:r>
              <a:rPr lang="de-AT" sz="2400" dirty="0" err="1"/>
              <a:t>takers</a:t>
            </a:r>
            <a:r>
              <a:rPr lang="de-AT" sz="2400" dirty="0"/>
              <a:t> </a:t>
            </a:r>
            <a:r>
              <a:rPr lang="de-AT" sz="2400" dirty="0" err="1"/>
              <a:t>knew</a:t>
            </a:r>
            <a:r>
              <a:rPr lang="de-AT" sz="2400" dirty="0"/>
              <a:t> </a:t>
            </a:r>
            <a:r>
              <a:rPr lang="de-AT" sz="2400" dirty="0" err="1"/>
              <a:t>about</a:t>
            </a:r>
            <a:r>
              <a:rPr lang="de-AT" sz="2400" dirty="0"/>
              <a:t> </a:t>
            </a:r>
            <a:r>
              <a:rPr lang="de-AT" sz="2400" dirty="0" err="1"/>
              <a:t>our</a:t>
            </a:r>
            <a:r>
              <a:rPr lang="de-AT" sz="2400" dirty="0"/>
              <a:t> </a:t>
            </a:r>
            <a:r>
              <a:rPr lang="de-AT" sz="2400" dirty="0" err="1"/>
              <a:t>prompts</a:t>
            </a:r>
            <a:r>
              <a:rPr lang="de-AT" sz="2400" dirty="0"/>
              <a:t>,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prompts</a:t>
            </a:r>
            <a:r>
              <a:rPr lang="de-AT" sz="2400" dirty="0"/>
              <a:t> </a:t>
            </a:r>
            <a:r>
              <a:rPr lang="de-AT" sz="2400" dirty="0" err="1"/>
              <a:t>would</a:t>
            </a:r>
            <a:r>
              <a:rPr lang="de-AT" sz="2400" dirty="0"/>
              <a:t> </a:t>
            </a:r>
            <a:r>
              <a:rPr lang="de-AT" sz="2400" dirty="0" err="1"/>
              <a:t>be</a:t>
            </a:r>
            <a:r>
              <a:rPr lang="de-AT" sz="2400" dirty="0"/>
              <a:t> </a:t>
            </a:r>
            <a:r>
              <a:rPr lang="de-AT" sz="2400" dirty="0" err="1"/>
              <a:t>some</a:t>
            </a:r>
            <a:r>
              <a:rPr lang="de-AT" sz="2400" dirty="0"/>
              <a:t> </a:t>
            </a:r>
            <a:r>
              <a:rPr lang="de-AT" sz="2400" dirty="0" err="1"/>
              <a:t>kind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“</a:t>
            </a:r>
            <a:r>
              <a:rPr lang="de-AT" sz="2400" dirty="0" err="1"/>
              <a:t>cue</a:t>
            </a:r>
            <a:r>
              <a:rPr lang="de-AT" sz="2400" dirty="0"/>
              <a:t>“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them</a:t>
            </a:r>
            <a:r>
              <a:rPr lang="de-AT" sz="2400" dirty="0"/>
              <a:t> and </a:t>
            </a:r>
            <a:r>
              <a:rPr lang="de-AT" sz="2400" dirty="0" err="1"/>
              <a:t>therefore</a:t>
            </a:r>
            <a:r>
              <a:rPr lang="de-AT" sz="2400" dirty="0"/>
              <a:t> </a:t>
            </a:r>
            <a:r>
              <a:rPr lang="de-AT" sz="2400" dirty="0" err="1"/>
              <a:t>would</a:t>
            </a:r>
            <a:r>
              <a:rPr lang="de-AT" sz="2400" dirty="0"/>
              <a:t> </a:t>
            </a:r>
            <a:r>
              <a:rPr lang="de-AT" sz="2400" dirty="0" err="1"/>
              <a:t>probably</a:t>
            </a:r>
            <a:r>
              <a:rPr lang="de-AT" sz="2400" dirty="0"/>
              <a:t> </a:t>
            </a:r>
            <a:r>
              <a:rPr lang="de-AT" sz="2400" dirty="0" err="1"/>
              <a:t>help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recall</a:t>
            </a:r>
            <a:r>
              <a:rPr lang="de-AT" sz="2400" dirty="0"/>
              <a:t> </a:t>
            </a:r>
            <a:r>
              <a:rPr lang="de-AT" sz="2400" dirty="0" err="1"/>
              <a:t>memorized</a:t>
            </a:r>
            <a:r>
              <a:rPr lang="de-AT" sz="2400" dirty="0"/>
              <a:t> </a:t>
            </a:r>
            <a:r>
              <a:rPr lang="de-AT" sz="2400" dirty="0" err="1"/>
              <a:t>texts</a:t>
            </a:r>
            <a:r>
              <a:rPr lang="de-A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9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CE44F1B-8A92-F18C-1FB3-AEF58742C0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Changes</a:t>
            </a:r>
            <a:r>
              <a:rPr lang="de-AT" dirty="0"/>
              <a:t> </a:t>
            </a:r>
            <a:r>
              <a:rPr lang="de-AT" dirty="0" err="1"/>
              <a:t>expected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90E906-2599-F5DC-85A0-F0FEB9E58A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 err="1"/>
              <a:t>ChatGPT</a:t>
            </a:r>
            <a:r>
              <a:rPr lang="de-AT" dirty="0"/>
              <a:t> and </a:t>
            </a:r>
            <a:r>
              <a:rPr lang="de-AT" dirty="0" err="1"/>
              <a:t>similar</a:t>
            </a:r>
            <a:r>
              <a:rPr lang="de-AT" dirty="0"/>
              <a:t> </a:t>
            </a:r>
            <a:r>
              <a:rPr lang="de-AT" dirty="0" err="1"/>
              <a:t>tools</a:t>
            </a:r>
            <a:r>
              <a:rPr lang="de-AT" dirty="0"/>
              <a:t> </a:t>
            </a:r>
            <a:r>
              <a:rPr lang="de-AT" dirty="0" err="1"/>
              <a:t>might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used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create</a:t>
            </a:r>
            <a:r>
              <a:rPr lang="de-AT" dirty="0"/>
              <a:t> </a:t>
            </a:r>
            <a:r>
              <a:rPr lang="de-AT" dirty="0" err="1"/>
              <a:t>texts</a:t>
            </a:r>
            <a:r>
              <a:rPr lang="de-AT" dirty="0"/>
              <a:t>,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afterwards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edited</a:t>
            </a:r>
            <a:r>
              <a:rPr lang="de-AT" dirty="0"/>
              <a:t> and/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adapted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mixes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reading</a:t>
            </a:r>
            <a:r>
              <a:rPr lang="de-AT" dirty="0">
                <a:sym typeface="Wingdings" panose="05000000000000000000" pitchFamily="2" charset="2"/>
              </a:rPr>
              <a:t> and </a:t>
            </a:r>
            <a:r>
              <a:rPr lang="de-AT" dirty="0" err="1">
                <a:sym typeface="Wingdings" panose="05000000000000000000" pitchFamily="2" charset="2"/>
              </a:rPr>
              <a:t>writing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skills</a:t>
            </a:r>
            <a:r>
              <a:rPr lang="de-AT" dirty="0">
                <a:sym typeface="Wingdings" panose="05000000000000000000" pitchFamily="2" charset="2"/>
              </a:rPr>
              <a:t>?!</a:t>
            </a:r>
            <a:endParaRPr lang="de-AT" dirty="0"/>
          </a:p>
          <a:p>
            <a:r>
              <a:rPr lang="de-AT" dirty="0"/>
              <a:t>Writing </a:t>
            </a:r>
            <a:r>
              <a:rPr lang="de-AT" dirty="0" err="1"/>
              <a:t>tests</a:t>
            </a:r>
            <a:r>
              <a:rPr lang="de-AT" dirty="0"/>
              <a:t> will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delivered</a:t>
            </a:r>
            <a:r>
              <a:rPr lang="de-AT" dirty="0"/>
              <a:t> on </a:t>
            </a:r>
            <a:r>
              <a:rPr lang="de-AT" dirty="0" err="1"/>
              <a:t>computers</a:t>
            </a:r>
            <a:r>
              <a:rPr lang="de-AT" dirty="0"/>
              <a:t>,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</a:t>
            </a:r>
            <a:r>
              <a:rPr lang="de-AT" dirty="0" err="1"/>
              <a:t>represent</a:t>
            </a:r>
            <a:r>
              <a:rPr lang="de-AT" dirty="0"/>
              <a:t> real </a:t>
            </a:r>
            <a:r>
              <a:rPr lang="de-AT" dirty="0" err="1"/>
              <a:t>life</a:t>
            </a:r>
            <a:endParaRPr lang="de-AT" dirty="0"/>
          </a:p>
          <a:p>
            <a:r>
              <a:rPr lang="de-AT" dirty="0"/>
              <a:t>Speech-</a:t>
            </a:r>
            <a:r>
              <a:rPr lang="de-AT" dirty="0" err="1"/>
              <a:t>to</a:t>
            </a:r>
            <a:r>
              <a:rPr lang="de-AT" dirty="0"/>
              <a:t>-text </a:t>
            </a:r>
            <a:r>
              <a:rPr lang="de-AT" dirty="0" err="1"/>
              <a:t>programmes</a:t>
            </a:r>
            <a:r>
              <a:rPr lang="de-AT" dirty="0"/>
              <a:t> will also </a:t>
            </a:r>
            <a:r>
              <a:rPr lang="de-AT" dirty="0" err="1"/>
              <a:t>become</a:t>
            </a:r>
            <a:r>
              <a:rPr lang="de-AT" dirty="0"/>
              <a:t> an </a:t>
            </a:r>
            <a:r>
              <a:rPr lang="de-AT" dirty="0" err="1"/>
              <a:t>instrument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daily</a:t>
            </a:r>
            <a:r>
              <a:rPr lang="de-AT" dirty="0"/>
              <a:t> </a:t>
            </a:r>
            <a:r>
              <a:rPr lang="de-AT" dirty="0" err="1"/>
              <a:t>life</a:t>
            </a:r>
            <a:r>
              <a:rPr lang="de-AT" dirty="0"/>
              <a:t> in </a:t>
            </a:r>
            <a:r>
              <a:rPr lang="de-AT" dirty="0" err="1"/>
              <a:t>adminstration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7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7BDBD1-533C-6EE0-8C45-CE66DB97D6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B8E335-BDC6-C617-7D36-EF0AC79008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 descr="Ein Bild, das Text, Screenshot, Schrift, Aufdruck enthält.&#10;&#10;Automatisch generierte Beschreibung">
            <a:extLst>
              <a:ext uri="{FF2B5EF4-FFF2-40B4-BE49-F238E27FC236}">
                <a16:creationId xmlns:a16="http://schemas.microsoft.com/office/drawing/2014/main" id="{10481E97-3E25-D7FA-3944-C0B9C99B4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" y="892190"/>
            <a:ext cx="7083973" cy="54373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feld 14">
            <a:extLst>
              <a:ext uri="{FF2B5EF4-FFF2-40B4-BE49-F238E27FC236}">
                <a16:creationId xmlns:a16="http://schemas.microsoft.com/office/drawing/2014/main" id="{6849AAA9-8E2B-466A-E261-759EDB01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7" y="6350501"/>
            <a:ext cx="708397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50" dirty="0"/>
              <a:t>Figure: </a:t>
            </a:r>
            <a:r>
              <a:rPr lang="en-US" sz="1050" dirty="0">
                <a:hlinkClick r:id="rId3"/>
              </a:rPr>
              <a:t>https://www.natobilc.org/documents/LanguageTesting/Roadmap%20to%20Validity.pdf</a:t>
            </a:r>
            <a:r>
              <a:rPr lang="en-US" sz="1050" dirty="0"/>
              <a:t> [accessed 6</a:t>
            </a:r>
            <a:r>
              <a:rPr lang="en-US" sz="1050" baseline="30000" dirty="0"/>
              <a:t>th</a:t>
            </a:r>
            <a:r>
              <a:rPr lang="en-US" sz="1050" dirty="0"/>
              <a:t> September 2023]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4CF8BE-607E-CE28-1272-53368AB302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Writing Level 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F5BCEB-62DD-68D1-5426-718FF55AFA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“Can </a:t>
            </a:r>
            <a:r>
              <a:rPr lang="en-US" dirty="0">
                <a:solidFill>
                  <a:srgbClr val="00B0F0"/>
                </a:solidFill>
              </a:rPr>
              <a:t>write about special fields of competence </a:t>
            </a:r>
            <a:r>
              <a:rPr lang="en-US" dirty="0"/>
              <a:t>with considerable ease. Can use the written language for essay-length argumentation, analysis, hypothesis, and extensive explanation, narration, and description. Can </a:t>
            </a:r>
            <a:r>
              <a:rPr lang="en-US" dirty="0">
                <a:solidFill>
                  <a:srgbClr val="00B0F0"/>
                </a:solidFill>
              </a:rPr>
              <a:t>convey abstract concepts </a:t>
            </a:r>
            <a:r>
              <a:rPr lang="en-US" dirty="0"/>
              <a:t>when writing about complex topics (which may </a:t>
            </a:r>
            <a:r>
              <a:rPr lang="en-US" dirty="0">
                <a:solidFill>
                  <a:srgbClr val="00B0F0"/>
                </a:solidFill>
              </a:rPr>
              <a:t>include economics, culture, science, and technology</a:t>
            </a:r>
            <a:r>
              <a:rPr lang="en-US" dirty="0"/>
              <a:t>) as well as </a:t>
            </a:r>
            <a:r>
              <a:rPr lang="en-US" dirty="0">
                <a:solidFill>
                  <a:srgbClr val="00B0F0"/>
                </a:solidFill>
              </a:rPr>
              <a:t>his/her professional field</a:t>
            </a:r>
            <a:r>
              <a:rPr lang="en-US" dirty="0"/>
              <a:t>.”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de-AT" dirty="0"/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F0F435D7-CBDD-9C9F-74D4-9D818BD3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2</a:t>
            </a:r>
            <a:r>
              <a:rPr lang="de-AT" altLang="de-DE" sz="1050" dirty="0">
                <a:latin typeface="Franklin Gothic Book" panose="020B0503020102020204" pitchFamily="34" charset="0"/>
              </a:rPr>
              <a:t> ATrainP-5 (2016)</a:t>
            </a:r>
            <a:r>
              <a:rPr lang="en-US" altLang="de-DE" sz="1050" dirty="0">
                <a:latin typeface="Franklin Gothic Book" panose="020B0503020102020204" pitchFamily="34" charset="0"/>
              </a:rPr>
              <a:t>: Language Proficiency Levels. p.A8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5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366903-E830-2B08-A538-B6F2CF2651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Use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tools</a:t>
            </a:r>
            <a:r>
              <a:rPr lang="de-AT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193D52-D791-BBEA-B201-27B7FCA0B1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Spell </a:t>
            </a:r>
            <a:r>
              <a:rPr lang="de-AT" dirty="0" err="1"/>
              <a:t>checks</a:t>
            </a:r>
            <a:r>
              <a:rPr lang="de-AT" dirty="0"/>
              <a:t>?</a:t>
            </a:r>
          </a:p>
          <a:p>
            <a:r>
              <a:rPr lang="de-AT" dirty="0" err="1"/>
              <a:t>ChatGPT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similar</a:t>
            </a:r>
            <a:r>
              <a:rPr lang="de-AT" dirty="0"/>
              <a:t>?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 err="1"/>
              <a:t>Opportunities</a:t>
            </a:r>
            <a:r>
              <a:rPr lang="de-AT" dirty="0"/>
              <a:t>?</a:t>
            </a:r>
          </a:p>
          <a:p>
            <a:r>
              <a:rPr lang="de-AT" dirty="0" err="1"/>
              <a:t>Could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dyslexia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included</a:t>
            </a:r>
            <a:r>
              <a:rPr lang="de-AT" dirty="0"/>
              <a:t>?</a:t>
            </a:r>
          </a:p>
          <a:p>
            <a:r>
              <a:rPr lang="de-AT" dirty="0"/>
              <a:t>Do </a:t>
            </a:r>
            <a:r>
              <a:rPr lang="de-AT" dirty="0" err="1"/>
              <a:t>spell</a:t>
            </a:r>
            <a:r>
              <a:rPr lang="de-AT" dirty="0"/>
              <a:t> </a:t>
            </a:r>
            <a:r>
              <a:rPr lang="de-AT" dirty="0" err="1"/>
              <a:t>checks</a:t>
            </a:r>
            <a:r>
              <a:rPr lang="de-AT" dirty="0"/>
              <a:t> </a:t>
            </a:r>
            <a:r>
              <a:rPr lang="de-AT" dirty="0" err="1"/>
              <a:t>represent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real </a:t>
            </a:r>
            <a:r>
              <a:rPr lang="de-AT" dirty="0" err="1"/>
              <a:t>life</a:t>
            </a:r>
            <a:r>
              <a:rPr lang="de-AT" dirty="0"/>
              <a:t> at NATO HQs and </a:t>
            </a:r>
            <a:r>
              <a:rPr lang="de-AT" dirty="0" err="1"/>
              <a:t>therefore</a:t>
            </a:r>
            <a:r>
              <a:rPr lang="de-AT" dirty="0"/>
              <a:t> </a:t>
            </a:r>
            <a:r>
              <a:rPr lang="de-AT" dirty="0" err="1"/>
              <a:t>would</a:t>
            </a:r>
            <a:r>
              <a:rPr lang="de-AT" dirty="0"/>
              <a:t> still fit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mission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“promote and </a:t>
            </a:r>
            <a:r>
              <a:rPr lang="de-AT" dirty="0" err="1"/>
              <a:t>foster</a:t>
            </a:r>
            <a:r>
              <a:rPr lang="de-AT" dirty="0"/>
              <a:t> </a:t>
            </a:r>
            <a:r>
              <a:rPr lang="de-AT" dirty="0" err="1"/>
              <a:t>interoperability</a:t>
            </a:r>
            <a:r>
              <a:rPr lang="de-AT" dirty="0"/>
              <a:t>“?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4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635947-C2F4-E56B-127E-D9BD993C36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Consequences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testing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10A3C2-F5D7-AFEE-D0DF-7743AD18C6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Try out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things</a:t>
            </a:r>
            <a:endParaRPr lang="de-AT" dirty="0"/>
          </a:p>
          <a:p>
            <a:r>
              <a:rPr lang="de-AT" dirty="0"/>
              <a:t>Keep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quality</a:t>
            </a:r>
            <a:r>
              <a:rPr lang="de-AT" dirty="0"/>
              <a:t> high (</a:t>
            </a:r>
            <a:r>
              <a:rPr lang="de-AT" dirty="0" err="1"/>
              <a:t>trust</a:t>
            </a:r>
            <a:r>
              <a:rPr lang="de-AT" dirty="0"/>
              <a:t> lost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very</a:t>
            </a:r>
            <a:r>
              <a:rPr lang="de-AT" dirty="0"/>
              <a:t> </a:t>
            </a:r>
            <a:r>
              <a:rPr lang="de-AT" dirty="0" err="1"/>
              <a:t>difficult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regain</a:t>
            </a:r>
            <a:r>
              <a:rPr lang="de-AT" dirty="0"/>
              <a:t>)</a:t>
            </a:r>
          </a:p>
          <a:p>
            <a:r>
              <a:rPr lang="de-AT" dirty="0"/>
              <a:t>Think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influences</a:t>
            </a:r>
            <a:r>
              <a:rPr lang="de-AT" dirty="0"/>
              <a:t> on </a:t>
            </a:r>
            <a:r>
              <a:rPr lang="de-AT" dirty="0" err="1"/>
              <a:t>policies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(</a:t>
            </a:r>
            <a:r>
              <a:rPr lang="de-AT" dirty="0" err="1"/>
              <a:t>inclusion</a:t>
            </a:r>
            <a:r>
              <a:rPr lang="de-AT" dirty="0"/>
              <a:t> </a:t>
            </a:r>
            <a:r>
              <a:rPr lang="de-AT" dirty="0" err="1"/>
              <a:t>creates</a:t>
            </a:r>
            <a:r>
              <a:rPr lang="de-AT" dirty="0"/>
              <a:t> </a:t>
            </a:r>
            <a:r>
              <a:rPr lang="de-AT" dirty="0" err="1"/>
              <a:t>opportunities</a:t>
            </a:r>
            <a:r>
              <a:rPr lang="de-AT" dirty="0"/>
              <a:t> </a:t>
            </a:r>
            <a:r>
              <a:rPr lang="de-AT" dirty="0" err="1"/>
              <a:t>through</a:t>
            </a:r>
            <a:r>
              <a:rPr lang="de-AT" dirty="0"/>
              <a:t> </a:t>
            </a:r>
            <a:r>
              <a:rPr lang="de-AT" dirty="0" err="1"/>
              <a:t>enhancing</a:t>
            </a:r>
            <a:r>
              <a:rPr lang="de-AT" dirty="0"/>
              <a:t> creativity</a:t>
            </a:r>
            <a:r>
              <a:rPr lang="de-AT" baseline="30000" dirty="0"/>
              <a:t>3</a:t>
            </a:r>
            <a:r>
              <a:rPr lang="de-AT" dirty="0"/>
              <a:t>; </a:t>
            </a:r>
            <a:r>
              <a:rPr lang="de-AT" dirty="0" err="1"/>
              <a:t>change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context</a:t>
            </a:r>
            <a:r>
              <a:rPr lang="de-AT" dirty="0"/>
              <a:t>/ </a:t>
            </a:r>
            <a:r>
              <a:rPr lang="de-AT" dirty="0" err="1"/>
              <a:t>stiumuli</a:t>
            </a:r>
            <a:r>
              <a:rPr lang="de-AT" dirty="0"/>
              <a:t>/ etc. </a:t>
            </a:r>
            <a:r>
              <a:rPr lang="de-AT" dirty="0" err="1"/>
              <a:t>help</a:t>
            </a:r>
            <a:r>
              <a:rPr lang="de-AT" dirty="0"/>
              <a:t> find </a:t>
            </a:r>
            <a:r>
              <a:rPr lang="de-AT" dirty="0" err="1"/>
              <a:t>new</a:t>
            </a:r>
            <a:r>
              <a:rPr lang="de-AT" dirty="0"/>
              <a:t> ideas</a:t>
            </a:r>
            <a:r>
              <a:rPr lang="de-AT" baseline="30000" dirty="0"/>
              <a:t>4</a:t>
            </a:r>
            <a:r>
              <a:rPr lang="de-AT" dirty="0"/>
              <a:t>; </a:t>
            </a:r>
            <a:r>
              <a:rPr lang="de-AT" dirty="0" err="1"/>
              <a:t>think</a:t>
            </a:r>
            <a:r>
              <a:rPr lang="de-AT" dirty="0"/>
              <a:t> outside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box</a:t>
            </a:r>
            <a:r>
              <a:rPr lang="de-AT" baseline="30000" dirty="0"/>
              <a:t>5</a:t>
            </a:r>
            <a:r>
              <a:rPr lang="de-AT" dirty="0"/>
              <a:t>)</a:t>
            </a:r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6E496886-5BF6-4974-1AB5-69587EA8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135041"/>
            <a:ext cx="704809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3</a:t>
            </a:r>
            <a:r>
              <a:rPr lang="de-AT" altLang="de-DE" sz="1050" dirty="0">
                <a:latin typeface="Franklin Gothic Book" panose="020B0503020102020204" pitchFamily="34" charset="0"/>
              </a:rPr>
              <a:t> </a:t>
            </a:r>
            <a:r>
              <a:rPr lang="de-DE" altLang="de-DE" sz="1050" dirty="0">
                <a:latin typeface="Franklin Gothic Book" panose="020B0503020102020204" pitchFamily="34" charset="0"/>
              </a:rPr>
              <a:t>Testor, K. (2021): Wie Neues im Gehirn entsteht und warum deswegen Interkulturalität und Diversität wichtig sind. </a:t>
            </a:r>
            <a:endParaRPr lang="de-AT" altLang="de-DE" sz="1050" dirty="0">
              <a:latin typeface="Franklin Gothic Book" panose="020B0503020102020204" pitchFamily="34" charset="0"/>
            </a:endParaRPr>
          </a:p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4 </a:t>
            </a:r>
            <a:r>
              <a:rPr lang="en-US" sz="1050" dirty="0">
                <a:latin typeface="Franklin Gothic Book" panose="020B0503020102020204" pitchFamily="34" charset="0"/>
              </a:rPr>
              <a:t>Testor, K. (2021): Cognitive Theoretical Foundations of Creativity: How Creativity Evolves in the Mind. Chapter 8.3</a:t>
            </a:r>
            <a:endParaRPr lang="de-AT" altLang="de-DE" sz="1050" dirty="0">
              <a:latin typeface="Franklin Gothic Book" panose="020B0503020102020204" pitchFamily="34" charset="0"/>
            </a:endParaRPr>
          </a:p>
          <a:p>
            <a:r>
              <a:rPr lang="de-AT" sz="1050" baseline="30000" dirty="0">
                <a:latin typeface="Franklin Gothic Book" panose="020B0503020102020204" pitchFamily="34" charset="0"/>
              </a:rPr>
              <a:t>5</a:t>
            </a:r>
            <a:r>
              <a:rPr lang="de-AT" sz="1050" dirty="0">
                <a:latin typeface="Franklin Gothic Book" panose="020B0503020102020204" pitchFamily="34" charset="0"/>
              </a:rPr>
              <a:t> </a:t>
            </a:r>
            <a:r>
              <a:rPr lang="en-US" sz="1050" dirty="0">
                <a:latin typeface="Franklin Gothic Book" panose="020B0503020102020204" pitchFamily="34" charset="0"/>
              </a:rPr>
              <a:t>Testor, K. (2019): Approaches to generating military creativity – How to improve creativity in military?.</a:t>
            </a:r>
            <a:endParaRPr lang="de-AT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DFC7EB-87BA-47D3-ABE3-AB2DF7105B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967" y="3754840"/>
            <a:ext cx="5516729" cy="31031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F68803C-B4A6-4873-B2C1-17E524DB79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89" y="1242661"/>
            <a:ext cx="3763334" cy="3957989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107764" y="657627"/>
            <a:ext cx="6376987" cy="14398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endParaRPr lang="de-AT" sz="2400" dirty="0"/>
          </a:p>
          <a:p>
            <a:pPr marL="0" indent="0">
              <a:buFontTx/>
              <a:buNone/>
              <a:defRPr/>
            </a:pPr>
            <a:r>
              <a:rPr lang="de-AT" sz="3600" b="1" dirty="0" err="1">
                <a:latin typeface="Franklin Gothic Book" panose="020B0503020102020204" pitchFamily="34" charset="0"/>
              </a:rPr>
              <a:t>Thank</a:t>
            </a:r>
            <a:r>
              <a:rPr lang="de-AT" sz="3600" b="1" dirty="0">
                <a:latin typeface="Franklin Gothic Book" panose="020B0503020102020204" pitchFamily="34" charset="0"/>
              </a:rPr>
              <a:t> </a:t>
            </a:r>
            <a:r>
              <a:rPr lang="de-AT" sz="3600" b="1" dirty="0" err="1">
                <a:latin typeface="Franklin Gothic Book" panose="020B0503020102020204" pitchFamily="34" charset="0"/>
              </a:rPr>
              <a:t>you</a:t>
            </a:r>
            <a:r>
              <a:rPr lang="de-AT" sz="3600" b="1" dirty="0">
                <a:latin typeface="Franklin Gothic Book" panose="020B0503020102020204" pitchFamily="34" charset="0"/>
              </a:rPr>
              <a:t> </a:t>
            </a:r>
            <a:r>
              <a:rPr lang="de-AT" sz="3600" b="1" dirty="0" err="1">
                <a:latin typeface="Franklin Gothic Book" panose="020B0503020102020204" pitchFamily="34" charset="0"/>
              </a:rPr>
              <a:t>for</a:t>
            </a:r>
            <a:r>
              <a:rPr lang="de-AT" sz="3600" b="1" dirty="0">
                <a:latin typeface="Franklin Gothic Book" panose="020B0503020102020204" pitchFamily="34" charset="0"/>
              </a:rPr>
              <a:t> </a:t>
            </a:r>
            <a:r>
              <a:rPr lang="de-AT" sz="3600" b="1" dirty="0" err="1">
                <a:latin typeface="Franklin Gothic Book" panose="020B0503020102020204" pitchFamily="34" charset="0"/>
              </a:rPr>
              <a:t>your</a:t>
            </a:r>
            <a:r>
              <a:rPr lang="de-AT" sz="3600" b="1" dirty="0">
                <a:latin typeface="Franklin Gothic Book" panose="020B0503020102020204" pitchFamily="34" charset="0"/>
              </a:rPr>
              <a:t> </a:t>
            </a:r>
            <a:r>
              <a:rPr lang="de-AT" sz="3600" b="1" dirty="0" err="1">
                <a:latin typeface="Franklin Gothic Book" panose="020B0503020102020204" pitchFamily="34" charset="0"/>
              </a:rPr>
              <a:t>attention</a:t>
            </a:r>
            <a:r>
              <a:rPr lang="de-AT" sz="3600" b="1" dirty="0">
                <a:latin typeface="Franklin Gothic Book" panose="020B0503020102020204" pitchFamily="34" charset="0"/>
              </a:rPr>
              <a:t>!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0" y="5480884"/>
            <a:ext cx="5144878" cy="4396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de-DE" dirty="0">
                <a:solidFill>
                  <a:srgbClr val="FF0000"/>
                </a:solidFill>
              </a:rPr>
              <a:t>More languages - More security!</a:t>
            </a:r>
          </a:p>
          <a:p>
            <a:pPr marL="0" indent="0">
              <a:buFontTx/>
              <a:buNone/>
              <a:defRPr/>
            </a:pPr>
            <a:endParaRPr lang="de-AT" dirty="0"/>
          </a:p>
          <a:p>
            <a:pPr marL="0" indent="0">
              <a:buFontTx/>
              <a:buNone/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99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B102E5-AEB1-F4C3-C18C-29BA1CB1A4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Literature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1E2539-75BC-59D4-283E-4048AA48C4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ATrainP-5 (2016): Language Proficiency Levels. Allied Training Publication. NATO Standardization Office.	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Foster, D. (2016): Test Fraud Threats. </a:t>
            </a:r>
            <a:r>
              <a:rPr lang="en-US" sz="1600" dirty="0" err="1"/>
              <a:t>Caveon</a:t>
            </a:r>
            <a:r>
              <a:rPr lang="en-US" sz="1600" dirty="0"/>
              <a:t> Test Security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Goldstein, E. B.(2011): Cognitive Psychology. Wadsworth. Cengage Learning.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Testor, K. (2019): Approaches to generating military creativity – How to improve creativity in military?. In: 11th Annual Conference of the International Society of Military Sciences. Wien. </a:t>
            </a:r>
            <a:r>
              <a:rPr lang="en-US" sz="1600" dirty="0" err="1"/>
              <a:t>Landesverteidigungsakademie</a:t>
            </a:r>
            <a:r>
              <a:rPr lang="en-US" sz="1600" dirty="0"/>
              <a:t>. 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Testor, K. (2021): Cognitive Theoretical Foundations of Creativity: How Creativity Evolves in the Mind. Zürich. Springer International Publishing.</a:t>
            </a:r>
          </a:p>
          <a:p>
            <a:pPr>
              <a:lnSpc>
                <a:spcPct val="100000"/>
              </a:lnSpc>
            </a:pPr>
            <a:r>
              <a:rPr lang="de-DE" sz="1600" dirty="0"/>
              <a:t>Testor, K. (2021): Wie Neues im Gehirn entsteht und warum deswegen Interkulturalität und Diversität wichtig sind. In: Ebner, G. &amp; Lechner, J. (Hrsg.) (2021): Interkulturalität und </a:t>
            </a:r>
            <a:r>
              <a:rPr lang="de-DE" sz="1600" dirty="0" err="1"/>
              <a:t>Diversity</a:t>
            </a:r>
            <a:r>
              <a:rPr lang="de-DE" sz="1600" dirty="0"/>
              <a:t> 2019. Wien. Schriftenreihe der Landesverteidigungsakademie. S.193-208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82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E9BD86C-E7D6-8507-340A-2838EC63D1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Are </a:t>
            </a:r>
            <a:r>
              <a:rPr lang="de-AT" dirty="0" err="1"/>
              <a:t>there</a:t>
            </a:r>
            <a:r>
              <a:rPr lang="de-AT" dirty="0"/>
              <a:t> </a:t>
            </a:r>
            <a:r>
              <a:rPr lang="de-AT" dirty="0" err="1"/>
              <a:t>issues</a:t>
            </a:r>
            <a:r>
              <a:rPr lang="de-AT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1E179A-62C1-8491-191C-A9CAB2894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/>
              <a:t>Stakeholder </a:t>
            </a:r>
            <a:r>
              <a:rPr lang="de-AT" dirty="0" err="1"/>
              <a:t>expectations</a:t>
            </a:r>
            <a:endParaRPr lang="de-AT" dirty="0"/>
          </a:p>
          <a:p>
            <a:r>
              <a:rPr lang="de-AT" dirty="0"/>
              <a:t>Test Security</a:t>
            </a:r>
          </a:p>
          <a:p>
            <a:r>
              <a:rPr lang="de-AT" dirty="0" err="1"/>
              <a:t>Ermerging</a:t>
            </a:r>
            <a:r>
              <a:rPr lang="de-AT" dirty="0"/>
              <a:t> </a:t>
            </a:r>
            <a:r>
              <a:rPr lang="de-AT" dirty="0" err="1"/>
              <a:t>technological</a:t>
            </a:r>
            <a:r>
              <a:rPr lang="de-AT" dirty="0"/>
              <a:t> </a:t>
            </a:r>
            <a:r>
              <a:rPr lang="de-AT" dirty="0" err="1"/>
              <a:t>opportunities</a:t>
            </a:r>
            <a:endParaRPr lang="de-AT" dirty="0"/>
          </a:p>
          <a:p>
            <a:r>
              <a:rPr lang="de-AT" dirty="0" err="1"/>
              <a:t>Changes</a:t>
            </a:r>
            <a:r>
              <a:rPr lang="de-AT" dirty="0"/>
              <a:t> in real </a:t>
            </a:r>
            <a:r>
              <a:rPr lang="de-AT" dirty="0" err="1"/>
              <a:t>world</a:t>
            </a:r>
            <a:r>
              <a:rPr lang="de-AT" dirty="0"/>
              <a:t> </a:t>
            </a:r>
            <a:r>
              <a:rPr lang="de-AT" dirty="0" err="1"/>
              <a:t>influence</a:t>
            </a:r>
            <a:r>
              <a:rPr lang="de-AT" dirty="0"/>
              <a:t> </a:t>
            </a:r>
            <a:r>
              <a:rPr lang="de-AT" dirty="0" err="1"/>
              <a:t>validity</a:t>
            </a:r>
            <a:r>
              <a:rPr lang="de-AT" dirty="0"/>
              <a:t> </a:t>
            </a:r>
            <a:r>
              <a:rPr lang="de-AT" dirty="0" err="1"/>
              <a:t>argument</a:t>
            </a:r>
            <a:r>
              <a:rPr lang="de-AT" dirty="0"/>
              <a:t> (</a:t>
            </a:r>
            <a:r>
              <a:rPr lang="de-AT" dirty="0" err="1"/>
              <a:t>content</a:t>
            </a:r>
            <a:r>
              <a:rPr lang="de-AT" dirty="0"/>
              <a:t> </a:t>
            </a:r>
            <a:r>
              <a:rPr lang="de-AT" dirty="0" err="1"/>
              <a:t>validity</a:t>
            </a:r>
            <a:r>
              <a:rPr lang="de-AT" dirty="0"/>
              <a:t>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30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E6B985-AEC4-B757-AEB0-C3BA124C81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Expectations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988887-BA47-6FA6-3FE2-885F58854A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AT" dirty="0" err="1"/>
              <a:t>Digitalized</a:t>
            </a:r>
            <a:r>
              <a:rPr lang="de-AT" dirty="0"/>
              <a:t> World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digitalized</a:t>
            </a:r>
            <a:r>
              <a:rPr lang="de-AT" dirty="0"/>
              <a:t> </a:t>
            </a:r>
            <a:r>
              <a:rPr lang="de-AT" dirty="0" err="1"/>
              <a:t>testing</a:t>
            </a:r>
            <a:endParaRPr lang="de-AT" dirty="0"/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AT" dirty="0"/>
              <a:t>Test Security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importance</a:t>
            </a:r>
            <a:r>
              <a:rPr lang="de-AT" dirty="0"/>
              <a:t> </a:t>
            </a:r>
            <a:r>
              <a:rPr lang="de-AT" dirty="0" err="1"/>
              <a:t>too</a:t>
            </a:r>
            <a:r>
              <a:rPr lang="de-AT" dirty="0"/>
              <a:t>!</a:t>
            </a:r>
          </a:p>
          <a:p>
            <a:r>
              <a:rPr lang="de-AT" dirty="0" err="1"/>
              <a:t>Differences</a:t>
            </a:r>
            <a:r>
              <a:rPr lang="de-AT" dirty="0"/>
              <a:t> </a:t>
            </a:r>
            <a:r>
              <a:rPr lang="de-AT" dirty="0" err="1"/>
              <a:t>within</a:t>
            </a:r>
            <a:r>
              <a:rPr lang="de-AT" dirty="0"/>
              <a:t> </a:t>
            </a:r>
            <a:r>
              <a:rPr lang="de-AT" dirty="0" err="1"/>
              <a:t>testing</a:t>
            </a:r>
            <a:r>
              <a:rPr lang="de-AT" dirty="0"/>
              <a:t> </a:t>
            </a:r>
            <a:r>
              <a:rPr lang="de-AT" dirty="0" err="1"/>
              <a:t>population</a:t>
            </a:r>
            <a:endParaRPr lang="de-AT" dirty="0"/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AT" dirty="0"/>
              <a:t>Younger vs. </a:t>
            </a:r>
            <a:r>
              <a:rPr lang="de-AT" dirty="0" err="1"/>
              <a:t>older</a:t>
            </a:r>
            <a:r>
              <a:rPr lang="de-AT" dirty="0"/>
              <a:t> </a:t>
            </a:r>
            <a:r>
              <a:rPr lang="de-AT" dirty="0" err="1"/>
              <a:t>generation</a:t>
            </a:r>
            <a:r>
              <a:rPr lang="de-AT" dirty="0"/>
              <a:t> (</a:t>
            </a:r>
            <a:r>
              <a:rPr lang="de-AT" dirty="0" err="1"/>
              <a:t>skills</a:t>
            </a:r>
            <a:r>
              <a:rPr lang="de-AT" dirty="0"/>
              <a:t>, </a:t>
            </a:r>
            <a:r>
              <a:rPr lang="de-AT" dirty="0" err="1"/>
              <a:t>needs</a:t>
            </a:r>
            <a:r>
              <a:rPr lang="de-AT" dirty="0"/>
              <a:t>, …)</a:t>
            </a:r>
          </a:p>
          <a:p>
            <a:r>
              <a:rPr lang="de-AT" dirty="0"/>
              <a:t>New </a:t>
            </a:r>
            <a:r>
              <a:rPr lang="de-AT" dirty="0" err="1"/>
              <a:t>technology</a:t>
            </a:r>
            <a:r>
              <a:rPr lang="de-AT" dirty="0"/>
              <a:t> </a:t>
            </a:r>
            <a:r>
              <a:rPr lang="de-AT" dirty="0" err="1"/>
              <a:t>creates</a:t>
            </a:r>
            <a:r>
              <a:rPr lang="de-AT" dirty="0"/>
              <a:t>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opportunities</a:t>
            </a:r>
            <a:endParaRPr lang="de-AT" dirty="0"/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AT" dirty="0" err="1"/>
              <a:t>How</a:t>
            </a:r>
            <a:r>
              <a:rPr lang="de-AT" dirty="0"/>
              <a:t> will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write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future</a:t>
            </a:r>
            <a:r>
              <a:rPr lang="de-AT" dirty="0"/>
              <a:t>?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78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D092D0-B711-D231-AC7E-9BC3D62D34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Testing</a:t>
            </a:r>
            <a:r>
              <a:rPr lang="de-AT" dirty="0"/>
              <a:t> </a:t>
            </a:r>
            <a:r>
              <a:rPr lang="de-AT" dirty="0" err="1"/>
              <a:t>writing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AAF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F8105D-5E51-04A0-941A-2BC2D71F32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Pen and paper</a:t>
            </a:r>
          </a:p>
          <a:p>
            <a:r>
              <a:rPr lang="en-US" dirty="0"/>
              <a:t>Single level tests</a:t>
            </a:r>
          </a:p>
          <a:p>
            <a:r>
              <a:rPr lang="en-US" dirty="0"/>
              <a:t>Prompts in German</a:t>
            </a:r>
          </a:p>
          <a:p>
            <a:r>
              <a:rPr lang="en-US" dirty="0"/>
              <a:t>Holistic rating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91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F53CE73-3625-F0B1-0467-116216CE20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Issues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2F3C40-94B6-F27B-03FD-2F830216EA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Pen and paper</a:t>
            </a:r>
          </a:p>
          <a:p>
            <a:r>
              <a:rPr lang="en-US" dirty="0"/>
              <a:t>→ same conditions across the country</a:t>
            </a:r>
          </a:p>
          <a:p>
            <a:r>
              <a:rPr lang="en-US" dirty="0"/>
              <a:t>→ ensuring fairness in testing for all candidates</a:t>
            </a:r>
          </a:p>
          <a:p>
            <a:r>
              <a:rPr lang="en-US" dirty="0"/>
              <a:t>Challenge: Varying preferences between handwriting and computer typing.</a:t>
            </a:r>
          </a:p>
          <a:p>
            <a:r>
              <a:rPr lang="en-US" dirty="0"/>
              <a:t>Benefit: Prevents the use of online tools like ChatGPT for cheating.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89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C906E96-F023-CB24-A848-91AE1A7D11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/>
              <a:t>Test Fraud Threats</a:t>
            </a:r>
            <a:r>
              <a:rPr lang="de-AT" baseline="30000" dirty="0"/>
              <a:t>1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4E22C1-FE93-DFAC-9EFF-95D27B057A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Test Theft (stealing questions through digital still or video photography or memorizing questions to be recalled later)</a:t>
            </a:r>
          </a:p>
          <a:p>
            <a:endParaRPr lang="en-US" dirty="0"/>
          </a:p>
          <a:p>
            <a:r>
              <a:rPr lang="en-US" dirty="0"/>
              <a:t>Cheating Types (using prior knowledge of test content or using a proxy test taking service)</a:t>
            </a:r>
          </a:p>
          <a:p>
            <a:endParaRPr lang="de-AT" dirty="0"/>
          </a:p>
        </p:txBody>
      </p:sp>
      <p:sp>
        <p:nvSpPr>
          <p:cNvPr id="4" name="Textfeld 14">
            <a:extLst>
              <a:ext uri="{FF2B5EF4-FFF2-40B4-BE49-F238E27FC236}">
                <a16:creationId xmlns:a16="http://schemas.microsoft.com/office/drawing/2014/main" id="{BFDCF826-2A82-749E-8235-45B7869D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58" y="6350501"/>
            <a:ext cx="61452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AT" altLang="de-DE" sz="1050" baseline="30000" dirty="0">
                <a:latin typeface="Franklin Gothic Book" panose="020B0503020102020204" pitchFamily="34" charset="0"/>
              </a:rPr>
              <a:t>1</a:t>
            </a:r>
            <a:r>
              <a:rPr lang="de-AT" altLang="de-DE" sz="1050" dirty="0">
                <a:latin typeface="Franklin Gothic Book" panose="020B0503020102020204" pitchFamily="34" charset="0"/>
              </a:rPr>
              <a:t> </a:t>
            </a:r>
            <a:r>
              <a:rPr lang="en-US" sz="1050" dirty="0">
                <a:latin typeface="Franklin Gothic Book" panose="020B0503020102020204" pitchFamily="34" charset="0"/>
              </a:rPr>
              <a:t>Foster, D. (2016): Test Fraud Threats. </a:t>
            </a:r>
            <a:endParaRPr lang="de-AT" altLang="de-DE" sz="10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21293A0-916D-4EB1-36AE-AA976D5039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Issues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7AAD93-6859-B6FB-902F-8B0CCF4483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Single level tests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US" dirty="0"/>
              <a:t>Level 2: choose two out of three prompts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US" dirty="0"/>
              <a:t>Level 3: choose one out of two prompts</a:t>
            </a:r>
          </a:p>
          <a:p>
            <a:r>
              <a:rPr lang="en-US" dirty="0"/>
              <a:t>Test takers might already know the prompts/topics due to social media sharing (WhatsApp groups etc.).</a:t>
            </a:r>
          </a:p>
          <a:p>
            <a:r>
              <a:rPr lang="en-US" dirty="0"/>
              <a:t>→ constant need to create new prompts to avoid topic familiarity among test takers. However, how different are these prompts?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34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3414564-97FF-4632-FBBF-86949BEF41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693416-8A9D-29BE-3F88-F69B2FBA12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Prompt: The European society is aging increasingly. Is immigration the only way to prevent a demographic catastrophe?</a:t>
            </a:r>
          </a:p>
          <a:p>
            <a:endParaRPr lang="en-US" dirty="0"/>
          </a:p>
          <a:p>
            <a:r>
              <a:rPr lang="en-US" dirty="0"/>
              <a:t>Content of texts: </a:t>
            </a:r>
          </a:p>
          <a:p>
            <a:pPr marL="914400" lvl="1" indent="-4572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dirty="0"/>
              <a:t>Dangers of immigration for the European society</a:t>
            </a:r>
            <a:br>
              <a:rPr lang="en-US" dirty="0"/>
            </a:br>
            <a:r>
              <a:rPr lang="en-US" dirty="0"/>
              <a:t>(terrorism, ghettoization, …)</a:t>
            </a:r>
          </a:p>
          <a:p>
            <a:pPr marL="914400" lvl="1" indent="-4572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dirty="0"/>
              <a:t>Retirement system</a:t>
            </a:r>
          </a:p>
          <a:p>
            <a:pPr marL="914400" lvl="1" indent="-4572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dirty="0"/>
              <a:t>Health system</a:t>
            </a:r>
          </a:p>
          <a:p>
            <a:pPr marL="914400" lvl="1" indent="-457200"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US" dirty="0"/>
              <a:t>COVID-19</a:t>
            </a:r>
          </a:p>
          <a:p>
            <a:endParaRPr lang="en-US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E1B37D-A34C-FD8C-B079-F99149E95AFE}"/>
              </a:ext>
            </a:extLst>
          </p:cNvPr>
          <p:cNvSpPr txBox="1"/>
          <p:nvPr/>
        </p:nvSpPr>
        <p:spPr>
          <a:xfrm rot="20544305">
            <a:off x="544242" y="3106505"/>
            <a:ext cx="820437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400" dirty="0"/>
              <a:t>The </a:t>
            </a:r>
            <a:r>
              <a:rPr lang="de-AT" sz="2400" dirty="0" err="1"/>
              <a:t>problem</a:t>
            </a:r>
            <a:r>
              <a:rPr lang="de-AT" sz="2400" dirty="0"/>
              <a:t> </a:t>
            </a:r>
            <a:r>
              <a:rPr lang="de-AT" sz="2400" dirty="0" err="1"/>
              <a:t>here</a:t>
            </a:r>
            <a:r>
              <a:rPr lang="de-AT" sz="2400" dirty="0"/>
              <a:t>: all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these</a:t>
            </a:r>
            <a:r>
              <a:rPr lang="de-AT" sz="2400" dirty="0"/>
              <a:t> </a:t>
            </a:r>
            <a:r>
              <a:rPr lang="de-AT" sz="2400" dirty="0" err="1"/>
              <a:t>options</a:t>
            </a:r>
            <a:r>
              <a:rPr lang="de-AT" sz="2400" dirty="0"/>
              <a:t> </a:t>
            </a:r>
            <a:r>
              <a:rPr lang="de-AT" sz="2400" dirty="0" err="1"/>
              <a:t>would</a:t>
            </a:r>
            <a:r>
              <a:rPr lang="de-AT" sz="2400" dirty="0"/>
              <a:t> </a:t>
            </a:r>
            <a:r>
              <a:rPr lang="de-AT" sz="2400" dirty="0" err="1"/>
              <a:t>be</a:t>
            </a:r>
            <a:r>
              <a:rPr lang="de-AT" sz="2400" dirty="0"/>
              <a:t> </a:t>
            </a:r>
            <a:r>
              <a:rPr lang="de-AT" sz="2400" dirty="0" err="1"/>
              <a:t>appropriate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answer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question</a:t>
            </a:r>
            <a:r>
              <a:rPr lang="de-AT" sz="2400" dirty="0"/>
              <a:t>, </a:t>
            </a:r>
            <a:r>
              <a:rPr lang="de-AT" sz="2400" dirty="0" err="1"/>
              <a:t>or</a:t>
            </a:r>
            <a:r>
              <a:rPr lang="de-AT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006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21293A0-916D-4EB1-36AE-AA976D5039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AT" dirty="0" err="1"/>
              <a:t>Issues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7AAD93-6859-B6FB-902F-8B0CCF4483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Use of ChatGPT to generate texts to memorize</a:t>
            </a:r>
          </a:p>
          <a:p>
            <a:r>
              <a:rPr lang="en-US" dirty="0"/>
              <a:t>Testing language proficiency vs. testing memory</a:t>
            </a:r>
          </a:p>
          <a:p>
            <a:r>
              <a:rPr lang="en-US" dirty="0"/>
              <a:t>Challenge for raters to detect memorized content</a:t>
            </a:r>
          </a:p>
          <a:p>
            <a:r>
              <a:rPr lang="en-US" dirty="0"/>
              <a:t>→ memorized texts often contain inconsistencies and language proficiency gaps (a few expressions/sentences at Level 3 – others sounding more like a 1+/2) as well as they often do not really respond to the prompt precisely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60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2.xml><?xml version="1.0" encoding="utf-8"?>
<a:theme xmlns:a="http://schemas.openxmlformats.org/drawingml/2006/main" name="1_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3.xml><?xml version="1.0" encoding="utf-8"?>
<a:theme xmlns:a="http://schemas.openxmlformats.org/drawingml/2006/main" name="2_UnserHeer_Präsentatio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5" id="{CA1D3C80-0A2F-F543-8D5E-8953B9CA20BC}" vid="{D7B0C419-6522-F54C-9F3D-76F7A5D9A3B2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 neu</Template>
  <TotalTime>0</TotalTime>
  <Words>971</Words>
  <Application>Microsoft Office PowerPoint</Application>
  <PresentationFormat>Bildschirmpräsentation (4:3)</PresentationFormat>
  <Paragraphs>91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Symbol</vt:lpstr>
      <vt:lpstr>Times New Roman</vt:lpstr>
      <vt:lpstr>UnserHeer_Präsentation</vt:lpstr>
      <vt:lpstr>1_UnserHeer_Präsentation</vt:lpstr>
      <vt:lpstr>2_UnserHeer_Präsentation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BMLV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xsxn</dc:creator>
  <cp:lastModifiedBy>karl testor</cp:lastModifiedBy>
  <cp:revision>255</cp:revision>
  <cp:lastPrinted>2018-04-16T13:56:52Z</cp:lastPrinted>
  <dcterms:created xsi:type="dcterms:W3CDTF">2014-04-30T07:06:41Z</dcterms:created>
  <dcterms:modified xsi:type="dcterms:W3CDTF">2023-09-07T04:39:05Z</dcterms:modified>
</cp:coreProperties>
</file>