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20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72" r:id="rId18"/>
    <p:sldId id="270" r:id="rId19"/>
  </p:sldIdLst>
  <p:sldSz cx="12192000" cy="6858000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215900" y="812800"/>
            <a:ext cx="7126288" cy="4006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4098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sk-SK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sk-SK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sk-SK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endParaRPr lang="sk-SK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solidFill>
            <a:srgbClr val="729FCF"/>
          </a:solidFill>
          <a:ln w="9525" cap="flat">
            <a:solidFill>
              <a:srgbClr val="3465A4"/>
            </a:solidFill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Segoe UI" charset="0"/>
              </a:defRPr>
            </a:lvl1pPr>
          </a:lstStyle>
          <a:p>
            <a:fld id="{07E651DA-610F-4DE7-B78A-231F17265022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262CADA-08BE-4F59-B93E-BD0F6A8176BC}" type="slidenum">
              <a:rPr lang="sk-SK"/>
              <a:pPr/>
              <a:t>1</a:t>
            </a:fld>
            <a:endParaRPr lang="sk-SK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2E1C2D2-7530-4297-B9CB-B623B38141F8}" type="slidenum">
              <a:rPr lang="sk-SK"/>
              <a:pPr/>
              <a:t>10</a:t>
            </a:fld>
            <a:endParaRPr lang="sk-SK"/>
          </a:p>
        </p:txBody>
      </p:sp>
      <p:sp>
        <p:nvSpPr>
          <p:cNvPr id="296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7018956-BAFB-494E-B66B-EB5825959F24}" type="slidenum">
              <a:rPr lang="sk-SK"/>
              <a:pPr/>
              <a:t>11</a:t>
            </a:fld>
            <a:endParaRPr lang="sk-SK"/>
          </a:p>
        </p:txBody>
      </p:sp>
      <p:sp>
        <p:nvSpPr>
          <p:cNvPr id="307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178175-D079-48D9-862F-07AF99F3A1A7}" type="slidenum">
              <a:rPr lang="sk-SK"/>
              <a:pPr/>
              <a:t>12</a:t>
            </a:fld>
            <a:endParaRPr lang="sk-SK"/>
          </a:p>
        </p:txBody>
      </p:sp>
      <p:sp>
        <p:nvSpPr>
          <p:cNvPr id="317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E18A0F-CB8B-45EC-9E9B-8CB27DDD0563}" type="slidenum">
              <a:rPr lang="sk-SK"/>
              <a:pPr/>
              <a:t>13</a:t>
            </a:fld>
            <a:endParaRPr lang="sk-SK"/>
          </a:p>
        </p:txBody>
      </p:sp>
      <p:sp>
        <p:nvSpPr>
          <p:cNvPr id="327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E86431-A8FD-49D0-A5AE-7F0169BCD671}" type="slidenum">
              <a:rPr lang="sk-SK"/>
              <a:pPr/>
              <a:t>16</a:t>
            </a:fld>
            <a:endParaRPr lang="sk-SK"/>
          </a:p>
        </p:txBody>
      </p:sp>
      <p:sp>
        <p:nvSpPr>
          <p:cNvPr id="3481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07FBF8D-5B77-4BF2-8929-A22019C987CE}" type="slidenum">
              <a:rPr lang="sk-SK"/>
              <a:pPr/>
              <a:t>2</a:t>
            </a:fld>
            <a:endParaRPr lang="sk-SK"/>
          </a:p>
        </p:txBody>
      </p:sp>
      <p:sp>
        <p:nvSpPr>
          <p:cNvPr id="215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178745-4B4A-40A7-B6C2-E8E98940640A}" type="slidenum">
              <a:rPr lang="sk-SK"/>
              <a:pPr/>
              <a:t>3</a:t>
            </a:fld>
            <a:endParaRPr lang="sk-SK"/>
          </a:p>
        </p:txBody>
      </p:sp>
      <p:sp>
        <p:nvSpPr>
          <p:cNvPr id="225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28D175-5CE8-4C6E-83D2-E8751A516508}" type="slidenum">
              <a:rPr lang="sk-SK"/>
              <a:pPr/>
              <a:t>4</a:t>
            </a:fld>
            <a:endParaRPr lang="sk-SK"/>
          </a:p>
        </p:txBody>
      </p:sp>
      <p:sp>
        <p:nvSpPr>
          <p:cNvPr id="235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DF35D0-6B6B-40D5-8F4A-1D38E1594287}" type="slidenum">
              <a:rPr lang="sk-SK"/>
              <a:pPr/>
              <a:t>5</a:t>
            </a:fld>
            <a:endParaRPr lang="sk-SK"/>
          </a:p>
        </p:txBody>
      </p:sp>
      <p:sp>
        <p:nvSpPr>
          <p:cNvPr id="245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A8968DB-4B81-450D-9372-05F4AA9C8171}" type="slidenum">
              <a:rPr lang="sk-SK"/>
              <a:pPr/>
              <a:t>6</a:t>
            </a:fld>
            <a:endParaRPr lang="sk-SK"/>
          </a:p>
        </p:txBody>
      </p:sp>
      <p:sp>
        <p:nvSpPr>
          <p:cNvPr id="256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71DE07E-4D02-4F72-9C9D-570C83ABE5E7}" type="slidenum">
              <a:rPr lang="sk-SK"/>
              <a:pPr/>
              <a:t>7</a:t>
            </a:fld>
            <a:endParaRPr lang="sk-SK"/>
          </a:p>
        </p:txBody>
      </p:sp>
      <p:sp>
        <p:nvSpPr>
          <p:cNvPr id="266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09AA3D9-3AF3-4307-8E28-464339A1CDB3}" type="slidenum">
              <a:rPr lang="sk-SK"/>
              <a:pPr/>
              <a:t>8</a:t>
            </a:fld>
            <a:endParaRPr lang="sk-SK"/>
          </a:p>
        </p:txBody>
      </p:sp>
      <p:sp>
        <p:nvSpPr>
          <p:cNvPr id="276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2CC6C2-3B0D-483D-AC0B-80F46FB83C89}" type="slidenum">
              <a:rPr lang="sk-SK"/>
              <a:pPr/>
              <a:t>9</a:t>
            </a:fld>
            <a:endParaRPr lang="sk-SK"/>
          </a:p>
        </p:txBody>
      </p:sp>
      <p:sp>
        <p:nvSpPr>
          <p:cNvPr id="286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217488" y="812800"/>
            <a:ext cx="7124700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5AE084E-DF9B-4FAB-86CA-12ACA4B54152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31C8638-FF04-4A6B-909D-06E7D89591E7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1604963"/>
            <a:ext cx="2741613" cy="397510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1604963"/>
            <a:ext cx="8077200" cy="397510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A16B0C4-AABD-47EE-A3DF-99CD545F1F04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ozloženie obsah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06538" y="2405063"/>
            <a:ext cx="7764462" cy="1644650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0"/>
          </p:nvPr>
        </p:nvSpPr>
        <p:spPr>
          <a:xfrm>
            <a:off x="7205663" y="6042025"/>
            <a:ext cx="909637" cy="363538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1"/>
          </p:nvPr>
        </p:nvSpPr>
        <p:spPr>
          <a:xfrm>
            <a:off x="8589963" y="6042025"/>
            <a:ext cx="681037" cy="363538"/>
          </a:xfrm>
        </p:spPr>
        <p:txBody>
          <a:bodyPr/>
          <a:lstStyle>
            <a:lvl1pPr>
              <a:defRPr/>
            </a:lvl1pPr>
          </a:lstStyle>
          <a:p>
            <a:fld id="{190E000C-FC87-4D35-B36C-4ECC9039B9B1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197EF89-9D17-4A6A-B354-68332B440522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8D23861-882A-4121-B7C7-A9C079C6E55B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5BF3169-94A1-4C0C-9261-BA583A66D360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77863" y="2160588"/>
            <a:ext cx="4221162" cy="387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051425" y="2160588"/>
            <a:ext cx="4221163" cy="3878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4D15B8B-1CFE-4623-995D-156D75905D5F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3A840A1-A9C1-429C-9A6C-9CEAC0B25359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CEFDDC8-239B-4E1F-9B14-58117ABBEBC9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6AD4AD-B1DB-43E5-A55B-F920BD73A070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E067083-98D7-443B-ACA4-133E4A82497B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153D2FE-5E57-4D2E-A809-6282F4587246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40FAFC5-E8C1-428A-959A-C07291C0D5C7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B82DAB7-28C3-41B9-9F5C-FF5BAA09D683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2147888" cy="5429250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77863" y="609600"/>
            <a:ext cx="6294437" cy="5429250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0729CFC-B5FB-4C73-A4C7-D63639BDDB50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CB263A4A-E493-4ECF-B628-443C5A14E3C8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E6C0F13-2C05-4F75-A4C0-234181A3F15D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68EA5EA-4F1B-4D95-B641-393EF45E5C3E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0178CC-6E3C-46D8-BEEA-3229FDE9549E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D7E7C60-1280-4379-AF4E-ACD7355960D9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7F0973A-6C0D-45C9-A46A-B19277460247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613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963613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575DA59-EE5F-4382-B3CD-4DB7B5C0856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0BBDE28-E67F-4B69-A161-11FFE1C43C2A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C477F37-3026-4D9B-AC8C-B265DAD04D7F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68864C10-646F-4F54-8384-81B75873EABE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9CF1557-7F15-43B5-B25E-CD4270ABD425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839200" y="609600"/>
            <a:ext cx="2743200" cy="5516563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8077200" cy="5516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2025719-9DCD-4867-9781-C8E4680487C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3975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43EA2367-244E-4105-BD04-26B90C9F3CF4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3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3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6192838" y="1535113"/>
            <a:ext cx="53895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6192838" y="2174875"/>
            <a:ext cx="53895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8" name="Zástupný symbol čísla snímky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FCE00E91-621A-4CB1-B012-01005C21C966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903625C-0039-438F-88E7-1CEE74106AB4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3" name="Zástupný symbol čísla snímky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ECFD0F1-C2BA-4A74-A828-651F5E074096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6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767263" y="273050"/>
            <a:ext cx="681513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6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66FAD8B-FC06-4687-8CE2-9D38498F9C7F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188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389188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2389188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5F95796-FCF5-4F9C-8DFA-816B707B80CC}" type="slidenum">
              <a:rPr lang="sk-SK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0" y="-7938"/>
            <a:ext cx="12190413" cy="6864351"/>
            <a:chOff x="0" y="-5"/>
            <a:chExt cx="7679" cy="4324"/>
          </a:xfrm>
        </p:grpSpPr>
        <p:sp>
          <p:nvSpPr>
            <p:cNvPr id="1026" name="Line 2"/>
            <p:cNvSpPr>
              <a:spLocks noChangeShapeType="1"/>
            </p:cNvSpPr>
            <p:nvPr/>
          </p:nvSpPr>
          <p:spPr bwMode="auto">
            <a:xfrm>
              <a:off x="5903" y="0"/>
              <a:ext cx="767" cy="4319"/>
            </a:xfrm>
            <a:prstGeom prst="line">
              <a:avLst/>
            </a:prstGeom>
            <a:noFill/>
            <a:ln w="9360" cap="flat">
              <a:solidFill>
                <a:srgbClr val="BFBFB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027" name="Line 3"/>
            <p:cNvSpPr>
              <a:spLocks noChangeShapeType="1"/>
            </p:cNvSpPr>
            <p:nvPr/>
          </p:nvSpPr>
          <p:spPr bwMode="auto">
            <a:xfrm flipH="1">
              <a:off x="4676" y="2319"/>
              <a:ext cx="3002" cy="2000"/>
            </a:xfrm>
            <a:prstGeom prst="line">
              <a:avLst/>
            </a:prstGeom>
            <a:noFill/>
            <a:ln w="9360" cap="flat">
              <a:solidFill>
                <a:srgbClr val="D9D9D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028" name="AutoShape 4"/>
            <p:cNvSpPr>
              <a:spLocks noChangeArrowheads="1"/>
            </p:cNvSpPr>
            <p:nvPr/>
          </p:nvSpPr>
          <p:spPr bwMode="auto">
            <a:xfrm>
              <a:off x="5784" y="-5"/>
              <a:ext cx="1893" cy="4324"/>
            </a:xfrm>
            <a:custGeom>
              <a:avLst/>
              <a:gdLst>
                <a:gd name="G0" fmla="+- 8354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2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29" name="AutoShape 5"/>
            <p:cNvSpPr>
              <a:spLocks noChangeArrowheads="1"/>
            </p:cNvSpPr>
            <p:nvPr/>
          </p:nvSpPr>
          <p:spPr bwMode="auto">
            <a:xfrm>
              <a:off x="6049" y="-5"/>
              <a:ext cx="1629" cy="4324"/>
            </a:xfrm>
            <a:custGeom>
              <a:avLst/>
              <a:gdLst>
                <a:gd name="G0" fmla="+- 7190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30" name="AutoShape 6"/>
            <p:cNvSpPr>
              <a:spLocks noChangeArrowheads="1"/>
            </p:cNvSpPr>
            <p:nvPr/>
          </p:nvSpPr>
          <p:spPr bwMode="auto">
            <a:xfrm>
              <a:off x="5627" y="1920"/>
              <a:ext cx="2052" cy="2399"/>
            </a:xfrm>
            <a:custGeom>
              <a:avLst/>
              <a:gdLst>
                <a:gd name="G0" fmla="+- 0 0 100000"/>
                <a:gd name="G1" fmla="+- 34464 0 100000"/>
                <a:gd name="G2" fmla="?: G1 100000 34464"/>
                <a:gd name="G3" fmla="?: G0 0 G1"/>
                <a:gd name="G4" fmla="*/ 9055 G3 1"/>
                <a:gd name="G5" fmla="*/ G4 1 3392"/>
                <a:gd name="G6" fmla="*/ 9055 G3 1"/>
                <a:gd name="G7" fmla="*/ G6 1 34464"/>
                <a:gd name="G8" fmla="*/ 9055 1 2"/>
                <a:gd name="G9" fmla="+- G5 G8 0"/>
                <a:gd name="G10" fmla="+- G9 0 0"/>
                <a:gd name="G11" fmla="*/ 10583 1 2"/>
                <a:gd name="G12" fmla="+- 10583 0 0"/>
                <a:gd name="G13" fmla="+- 9055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10583"/>
                  </a:moveTo>
                  <a:lnTo>
                    <a:pt x="-17219" y="0"/>
                  </a:lnTo>
                  <a:lnTo>
                    <a:pt x="9055" y="10583"/>
                  </a:lnTo>
                  <a:close/>
                </a:path>
              </a:pathLst>
            </a:custGeom>
            <a:solidFill>
              <a:srgbClr val="54A021">
                <a:alpha val="71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31" name="AutoShape 7"/>
            <p:cNvSpPr>
              <a:spLocks noChangeArrowheads="1"/>
            </p:cNvSpPr>
            <p:nvPr/>
          </p:nvSpPr>
          <p:spPr bwMode="auto">
            <a:xfrm>
              <a:off x="5880" y="-5"/>
              <a:ext cx="1797" cy="4324"/>
            </a:xfrm>
            <a:custGeom>
              <a:avLst/>
              <a:gdLst>
                <a:gd name="G0" fmla="+- 7929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32" name="AutoShape 8"/>
            <p:cNvSpPr>
              <a:spLocks noChangeArrowheads="1"/>
            </p:cNvSpPr>
            <p:nvPr/>
          </p:nvSpPr>
          <p:spPr bwMode="auto">
            <a:xfrm>
              <a:off x="6865" y="-5"/>
              <a:ext cx="812" cy="4324"/>
            </a:xfrm>
            <a:custGeom>
              <a:avLst/>
              <a:gdLst>
                <a:gd name="G0" fmla="+- 3584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33" name="AutoShape 9"/>
            <p:cNvSpPr>
              <a:spLocks noChangeArrowheads="1"/>
            </p:cNvSpPr>
            <p:nvPr/>
          </p:nvSpPr>
          <p:spPr bwMode="auto">
            <a:xfrm>
              <a:off x="6891" y="-5"/>
              <a:ext cx="786" cy="4324"/>
            </a:xfrm>
            <a:custGeom>
              <a:avLst/>
              <a:gdLst>
                <a:gd name="G0" fmla="+- 3472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34" name="AutoShape 10"/>
            <p:cNvSpPr>
              <a:spLocks noChangeArrowheads="1"/>
            </p:cNvSpPr>
            <p:nvPr/>
          </p:nvSpPr>
          <p:spPr bwMode="auto">
            <a:xfrm>
              <a:off x="6533" y="2261"/>
              <a:ext cx="1144" cy="2057"/>
            </a:xfrm>
            <a:custGeom>
              <a:avLst/>
              <a:gdLst>
                <a:gd name="G0" fmla="+- 0 0 100000"/>
                <a:gd name="G1" fmla="+- 34464 0 100000"/>
                <a:gd name="G2" fmla="?: G1 100000 34464"/>
                <a:gd name="G3" fmla="?: G0 0 G1"/>
                <a:gd name="G4" fmla="*/ 5048 G3 1"/>
                <a:gd name="G5" fmla="*/ G4 1 3392"/>
                <a:gd name="G6" fmla="*/ 5048 G3 1"/>
                <a:gd name="G7" fmla="*/ G6 1 34464"/>
                <a:gd name="G8" fmla="*/ 5048 1 2"/>
                <a:gd name="G9" fmla="+- G5 G8 0"/>
                <a:gd name="G10" fmla="+- G9 0 0"/>
                <a:gd name="G11" fmla="*/ 9078 1 2"/>
                <a:gd name="G12" fmla="+- 9078 0 0"/>
                <a:gd name="G13" fmla="+- 5048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9078"/>
                  </a:moveTo>
                  <a:lnTo>
                    <a:pt x="-9599" y="0"/>
                  </a:lnTo>
                  <a:lnTo>
                    <a:pt x="5048" y="9078"/>
                  </a:lnTo>
                  <a:close/>
                </a:path>
              </a:pathLst>
            </a:custGeom>
            <a:solidFill>
              <a:srgbClr val="90C226">
                <a:alpha val="7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35" name="AutoShape 11"/>
            <p:cNvSpPr>
              <a:spLocks noChangeArrowheads="1"/>
            </p:cNvSpPr>
            <p:nvPr/>
          </p:nvSpPr>
          <p:spPr bwMode="auto">
            <a:xfrm>
              <a:off x="0" y="2528"/>
              <a:ext cx="281" cy="1791"/>
            </a:xfrm>
            <a:custGeom>
              <a:avLst/>
              <a:gdLst>
                <a:gd name="G0" fmla="+- 0 0 0"/>
                <a:gd name="G1" fmla="+- 34464 0 0"/>
                <a:gd name="G2" fmla="?: G1 0 34464"/>
                <a:gd name="G3" fmla="?: G0 0 G1"/>
                <a:gd name="G4" fmla="*/ 1246 G3 1"/>
                <a:gd name="G5" fmla="*/ G4 1 3392"/>
                <a:gd name="G6" fmla="*/ 1246 G3 1"/>
                <a:gd name="G7" fmla="*/ G6 1 34464"/>
                <a:gd name="G8" fmla="*/ 1246 1 2"/>
                <a:gd name="G9" fmla="+- G5 G8 0"/>
                <a:gd name="G10" fmla="+- G9 0 0"/>
                <a:gd name="G11" fmla="*/ 7902 1 2"/>
                <a:gd name="G12" fmla="+- 7902 0 0"/>
                <a:gd name="G13" fmla="+- 1246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7902"/>
                  </a:moveTo>
                  <a:lnTo>
                    <a:pt x="1246" y="0"/>
                  </a:lnTo>
                  <a:lnTo>
                    <a:pt x="1246" y="7902"/>
                  </a:lnTo>
                  <a:close/>
                </a:path>
              </a:pathLst>
            </a:custGeom>
            <a:solidFill>
              <a:srgbClr val="90C226">
                <a:alpha val="8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</p:grpSp>
      <p:grpSp>
        <p:nvGrpSpPr>
          <p:cNvPr id="1036" name="Group 12"/>
          <p:cNvGrpSpPr>
            <a:grpSpLocks/>
          </p:cNvGrpSpPr>
          <p:nvPr/>
        </p:nvGrpSpPr>
        <p:grpSpPr bwMode="auto">
          <a:xfrm>
            <a:off x="0" y="-7938"/>
            <a:ext cx="12190413" cy="6864351"/>
            <a:chOff x="0" y="-5"/>
            <a:chExt cx="7679" cy="4324"/>
          </a:xfrm>
        </p:grpSpPr>
        <p:sp>
          <p:nvSpPr>
            <p:cNvPr id="1037" name="Line 13"/>
            <p:cNvSpPr>
              <a:spLocks noChangeShapeType="1"/>
            </p:cNvSpPr>
            <p:nvPr/>
          </p:nvSpPr>
          <p:spPr bwMode="auto">
            <a:xfrm>
              <a:off x="5903" y="0"/>
              <a:ext cx="767" cy="4319"/>
            </a:xfrm>
            <a:prstGeom prst="line">
              <a:avLst/>
            </a:prstGeom>
            <a:noFill/>
            <a:ln w="9360" cap="flat">
              <a:solidFill>
                <a:srgbClr val="BFBFB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038" name="Line 14"/>
            <p:cNvSpPr>
              <a:spLocks noChangeShapeType="1"/>
            </p:cNvSpPr>
            <p:nvPr/>
          </p:nvSpPr>
          <p:spPr bwMode="auto">
            <a:xfrm flipH="1">
              <a:off x="4676" y="2319"/>
              <a:ext cx="3002" cy="2000"/>
            </a:xfrm>
            <a:prstGeom prst="line">
              <a:avLst/>
            </a:prstGeom>
            <a:noFill/>
            <a:ln w="9360" cap="flat">
              <a:solidFill>
                <a:srgbClr val="D9D9D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1039" name="AutoShape 15"/>
            <p:cNvSpPr>
              <a:spLocks noChangeArrowheads="1"/>
            </p:cNvSpPr>
            <p:nvPr/>
          </p:nvSpPr>
          <p:spPr bwMode="auto">
            <a:xfrm>
              <a:off x="5784" y="-5"/>
              <a:ext cx="1893" cy="4324"/>
            </a:xfrm>
            <a:custGeom>
              <a:avLst/>
              <a:gdLst>
                <a:gd name="G0" fmla="+- 8354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2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40" name="AutoShape 16"/>
            <p:cNvSpPr>
              <a:spLocks noChangeArrowheads="1"/>
            </p:cNvSpPr>
            <p:nvPr/>
          </p:nvSpPr>
          <p:spPr bwMode="auto">
            <a:xfrm>
              <a:off x="6049" y="-5"/>
              <a:ext cx="1629" cy="4324"/>
            </a:xfrm>
            <a:custGeom>
              <a:avLst/>
              <a:gdLst>
                <a:gd name="G0" fmla="+- 7190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41" name="AutoShape 17"/>
            <p:cNvSpPr>
              <a:spLocks noChangeArrowheads="1"/>
            </p:cNvSpPr>
            <p:nvPr/>
          </p:nvSpPr>
          <p:spPr bwMode="auto">
            <a:xfrm>
              <a:off x="5627" y="1920"/>
              <a:ext cx="2052" cy="2399"/>
            </a:xfrm>
            <a:custGeom>
              <a:avLst/>
              <a:gdLst>
                <a:gd name="G0" fmla="+- 0 0 100000"/>
                <a:gd name="G1" fmla="+- 34464 0 100000"/>
                <a:gd name="G2" fmla="?: G1 100000 34464"/>
                <a:gd name="G3" fmla="?: G0 0 G1"/>
                <a:gd name="G4" fmla="*/ 9055 G3 1"/>
                <a:gd name="G5" fmla="*/ G4 1 3392"/>
                <a:gd name="G6" fmla="*/ 9055 G3 1"/>
                <a:gd name="G7" fmla="*/ G6 1 34464"/>
                <a:gd name="G8" fmla="*/ 9055 1 2"/>
                <a:gd name="G9" fmla="+- G5 G8 0"/>
                <a:gd name="G10" fmla="+- G9 0 0"/>
                <a:gd name="G11" fmla="*/ 10583 1 2"/>
                <a:gd name="G12" fmla="+- 10583 0 0"/>
                <a:gd name="G13" fmla="+- 9055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10583"/>
                  </a:moveTo>
                  <a:lnTo>
                    <a:pt x="-17219" y="0"/>
                  </a:lnTo>
                  <a:lnTo>
                    <a:pt x="9055" y="10583"/>
                  </a:lnTo>
                  <a:close/>
                </a:path>
              </a:pathLst>
            </a:custGeom>
            <a:solidFill>
              <a:srgbClr val="54A021">
                <a:alpha val="71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42" name="AutoShape 18"/>
            <p:cNvSpPr>
              <a:spLocks noChangeArrowheads="1"/>
            </p:cNvSpPr>
            <p:nvPr/>
          </p:nvSpPr>
          <p:spPr bwMode="auto">
            <a:xfrm>
              <a:off x="5880" y="-5"/>
              <a:ext cx="1797" cy="4324"/>
            </a:xfrm>
            <a:custGeom>
              <a:avLst/>
              <a:gdLst>
                <a:gd name="G0" fmla="+- 7929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43" name="AutoShape 19"/>
            <p:cNvSpPr>
              <a:spLocks noChangeArrowheads="1"/>
            </p:cNvSpPr>
            <p:nvPr/>
          </p:nvSpPr>
          <p:spPr bwMode="auto">
            <a:xfrm>
              <a:off x="6865" y="-5"/>
              <a:ext cx="812" cy="4324"/>
            </a:xfrm>
            <a:custGeom>
              <a:avLst/>
              <a:gdLst>
                <a:gd name="G0" fmla="+- 3584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44" name="AutoShape 20"/>
            <p:cNvSpPr>
              <a:spLocks noChangeArrowheads="1"/>
            </p:cNvSpPr>
            <p:nvPr/>
          </p:nvSpPr>
          <p:spPr bwMode="auto">
            <a:xfrm>
              <a:off x="6891" y="-5"/>
              <a:ext cx="786" cy="4324"/>
            </a:xfrm>
            <a:custGeom>
              <a:avLst/>
              <a:gdLst>
                <a:gd name="G0" fmla="+- 3472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45" name="AutoShape 21"/>
            <p:cNvSpPr>
              <a:spLocks noChangeArrowheads="1"/>
            </p:cNvSpPr>
            <p:nvPr/>
          </p:nvSpPr>
          <p:spPr bwMode="auto">
            <a:xfrm>
              <a:off x="6533" y="2261"/>
              <a:ext cx="1144" cy="2057"/>
            </a:xfrm>
            <a:custGeom>
              <a:avLst/>
              <a:gdLst>
                <a:gd name="G0" fmla="+- 0 0 100000"/>
                <a:gd name="G1" fmla="+- 34464 0 100000"/>
                <a:gd name="G2" fmla="?: G1 100000 34464"/>
                <a:gd name="G3" fmla="?: G0 0 G1"/>
                <a:gd name="G4" fmla="*/ 5048 G3 1"/>
                <a:gd name="G5" fmla="*/ G4 1 3392"/>
                <a:gd name="G6" fmla="*/ 5048 G3 1"/>
                <a:gd name="G7" fmla="*/ G6 1 34464"/>
                <a:gd name="G8" fmla="*/ 5048 1 2"/>
                <a:gd name="G9" fmla="+- G5 G8 0"/>
                <a:gd name="G10" fmla="+- G9 0 0"/>
                <a:gd name="G11" fmla="*/ 9078 1 2"/>
                <a:gd name="G12" fmla="+- 9078 0 0"/>
                <a:gd name="G13" fmla="+- 5048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9078"/>
                  </a:moveTo>
                  <a:lnTo>
                    <a:pt x="-9599" y="0"/>
                  </a:lnTo>
                  <a:lnTo>
                    <a:pt x="5048" y="9078"/>
                  </a:lnTo>
                  <a:close/>
                </a:path>
              </a:pathLst>
            </a:custGeom>
            <a:solidFill>
              <a:srgbClr val="90C226">
                <a:alpha val="7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1046" name="AutoShape 22"/>
            <p:cNvSpPr>
              <a:spLocks noChangeArrowheads="1"/>
            </p:cNvSpPr>
            <p:nvPr/>
          </p:nvSpPr>
          <p:spPr bwMode="auto">
            <a:xfrm rot="10800000">
              <a:off x="0" y="0"/>
              <a:ext cx="530" cy="3568"/>
            </a:xfrm>
            <a:custGeom>
              <a:avLst/>
              <a:gdLst>
                <a:gd name="G0" fmla="+- 0 0 100000"/>
                <a:gd name="G1" fmla="+- 34464 0 100000"/>
                <a:gd name="G2" fmla="?: G1 100000 34464"/>
                <a:gd name="G3" fmla="?: G0 0 G1"/>
                <a:gd name="G4" fmla="*/ 2341 G3 1"/>
                <a:gd name="G5" fmla="*/ G4 1 3392"/>
                <a:gd name="G6" fmla="*/ 2341 G3 1"/>
                <a:gd name="G7" fmla="*/ G6 1 34464"/>
                <a:gd name="G8" fmla="*/ 2341 1 2"/>
                <a:gd name="G9" fmla="+- G5 G8 0"/>
                <a:gd name="G10" fmla="+- G9 0 0"/>
                <a:gd name="G11" fmla="*/ 15739 1 2"/>
                <a:gd name="G12" fmla="+- 15739 0 0"/>
                <a:gd name="G13" fmla="+- 2341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15739"/>
                  </a:moveTo>
                  <a:lnTo>
                    <a:pt x="-4452" y="0"/>
                  </a:lnTo>
                  <a:lnTo>
                    <a:pt x="2341" y="15739"/>
                  </a:lnTo>
                  <a:close/>
                </a:path>
              </a:pathLst>
            </a:custGeom>
            <a:solidFill>
              <a:srgbClr val="90C226">
                <a:alpha val="8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1047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1506538" y="2405063"/>
            <a:ext cx="7764462" cy="16446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48" name="Rectangle 24"/>
          <p:cNvSpPr>
            <a:spLocks noGrp="1" noChangeArrowheads="1"/>
          </p:cNvSpPr>
          <p:nvPr>
            <p:ph type="dt"/>
          </p:nvPr>
        </p:nvSpPr>
        <p:spPr bwMode="auto">
          <a:xfrm>
            <a:off x="7205663" y="6042025"/>
            <a:ext cx="909637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49263" algn="l"/>
                <a:tab pos="898525" algn="l"/>
              </a:tabLst>
              <a:defRPr sz="900">
                <a:solidFill>
                  <a:srgbClr val="8B8B8B"/>
                </a:solidFill>
                <a:latin typeface="+mn-lt"/>
                <a:cs typeface="Segoe UI" charset="0"/>
              </a:defRPr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auto">
          <a:xfrm>
            <a:off x="677863" y="6042025"/>
            <a:ext cx="6297612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8589963" y="6042025"/>
            <a:ext cx="681037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49263" algn="l"/>
              </a:tabLst>
              <a:defRPr sz="900">
                <a:solidFill>
                  <a:srgbClr val="90C226"/>
                </a:solidFill>
                <a:latin typeface="+mn-lt"/>
                <a:cs typeface="Segoe UI" charset="0"/>
              </a:defRPr>
            </a:lvl1pPr>
          </a:lstStyle>
          <a:p>
            <a:fld id="{6ADFF1D0-D129-4C8D-806F-26FBA1E20799}" type="slidenum">
              <a:rPr lang="sk-SK"/>
              <a:pPr/>
              <a:t>‹#›</a:t>
            </a:fld>
            <a:endParaRPr lang="sk-SK"/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3975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685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Kliknúť na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Tretia úroveňˆ</a:t>
            </a:r>
          </a:p>
          <a:p>
            <a:pPr lvl="3"/>
            <a:r>
              <a:rPr lang="en-GB" smtClean="0"/>
              <a:t>Štvrtá úroveň osnovy</a:t>
            </a:r>
          </a:p>
          <a:p>
            <a:pPr lvl="4"/>
            <a:r>
              <a:rPr lang="en-GB" smtClean="0"/>
              <a:t>Piata úroveň osnovy</a:t>
            </a:r>
          </a:p>
          <a:p>
            <a:pPr lvl="4"/>
            <a:r>
              <a:rPr lang="en-GB" smtClean="0"/>
              <a:t>Šiesta úroveň</a:t>
            </a:r>
          </a:p>
          <a:p>
            <a:pPr lvl="4"/>
            <a:r>
              <a:rPr lang="en-GB" smtClean="0"/>
              <a:t>Siedma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84" r:id="rId12"/>
  </p:sldLayoutIdLst>
  <p:hf sldNum="0" hdr="0" ftr="0"/>
  <p:txStyles>
    <p:titleStyle>
      <a:lvl1pPr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2pPr>
      <a:lvl3pPr marL="11430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3pPr>
      <a:lvl4pPr marL="16002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4pPr>
      <a:lvl5pPr marL="20574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5pPr>
      <a:lvl6pPr marL="25146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6pPr>
      <a:lvl7pPr marL="29718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7pPr>
      <a:lvl8pPr marL="34290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8pPr>
      <a:lvl9pPr marL="38862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97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7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40404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7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7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/>
          <p:cNvGrpSpPr>
            <a:grpSpLocks/>
          </p:cNvGrpSpPr>
          <p:nvPr/>
        </p:nvGrpSpPr>
        <p:grpSpPr bwMode="auto">
          <a:xfrm>
            <a:off x="0" y="-7938"/>
            <a:ext cx="12190413" cy="6864351"/>
            <a:chOff x="0" y="-5"/>
            <a:chExt cx="7679" cy="4324"/>
          </a:xfrm>
        </p:grpSpPr>
        <p:sp>
          <p:nvSpPr>
            <p:cNvPr id="2050" name="Line 2"/>
            <p:cNvSpPr>
              <a:spLocks noChangeShapeType="1"/>
            </p:cNvSpPr>
            <p:nvPr/>
          </p:nvSpPr>
          <p:spPr bwMode="auto">
            <a:xfrm>
              <a:off x="5903" y="0"/>
              <a:ext cx="767" cy="4319"/>
            </a:xfrm>
            <a:prstGeom prst="line">
              <a:avLst/>
            </a:prstGeom>
            <a:noFill/>
            <a:ln w="9360" cap="flat">
              <a:solidFill>
                <a:srgbClr val="BFBFB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051" name="Line 3"/>
            <p:cNvSpPr>
              <a:spLocks noChangeShapeType="1"/>
            </p:cNvSpPr>
            <p:nvPr/>
          </p:nvSpPr>
          <p:spPr bwMode="auto">
            <a:xfrm flipH="1">
              <a:off x="4676" y="2319"/>
              <a:ext cx="3002" cy="2000"/>
            </a:xfrm>
            <a:prstGeom prst="line">
              <a:avLst/>
            </a:prstGeom>
            <a:noFill/>
            <a:ln w="9360" cap="flat">
              <a:solidFill>
                <a:srgbClr val="D9D9D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2052" name="AutoShape 4"/>
            <p:cNvSpPr>
              <a:spLocks noChangeArrowheads="1"/>
            </p:cNvSpPr>
            <p:nvPr/>
          </p:nvSpPr>
          <p:spPr bwMode="auto">
            <a:xfrm>
              <a:off x="5784" y="-5"/>
              <a:ext cx="1893" cy="4324"/>
            </a:xfrm>
            <a:custGeom>
              <a:avLst/>
              <a:gdLst>
                <a:gd name="G0" fmla="+- 8354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2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053" name="AutoShape 5"/>
            <p:cNvSpPr>
              <a:spLocks noChangeArrowheads="1"/>
            </p:cNvSpPr>
            <p:nvPr/>
          </p:nvSpPr>
          <p:spPr bwMode="auto">
            <a:xfrm>
              <a:off x="6049" y="-5"/>
              <a:ext cx="1629" cy="4324"/>
            </a:xfrm>
            <a:custGeom>
              <a:avLst/>
              <a:gdLst>
                <a:gd name="G0" fmla="+- 7190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auto">
            <a:xfrm>
              <a:off x="5627" y="1920"/>
              <a:ext cx="2052" cy="2399"/>
            </a:xfrm>
            <a:custGeom>
              <a:avLst/>
              <a:gdLst>
                <a:gd name="G0" fmla="+- 0 0 100000"/>
                <a:gd name="G1" fmla="+- 34464 0 100000"/>
                <a:gd name="G2" fmla="?: G1 100000 34464"/>
                <a:gd name="G3" fmla="?: G0 0 G1"/>
                <a:gd name="G4" fmla="*/ 9055 G3 1"/>
                <a:gd name="G5" fmla="*/ G4 1 3392"/>
                <a:gd name="G6" fmla="*/ 9055 G3 1"/>
                <a:gd name="G7" fmla="*/ G6 1 34464"/>
                <a:gd name="G8" fmla="*/ 9055 1 2"/>
                <a:gd name="G9" fmla="+- G5 G8 0"/>
                <a:gd name="G10" fmla="+- G9 0 0"/>
                <a:gd name="G11" fmla="*/ 10583 1 2"/>
                <a:gd name="G12" fmla="+- 10583 0 0"/>
                <a:gd name="G13" fmla="+- 9055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10583"/>
                  </a:moveTo>
                  <a:lnTo>
                    <a:pt x="-17219" y="0"/>
                  </a:lnTo>
                  <a:lnTo>
                    <a:pt x="9055" y="10583"/>
                  </a:lnTo>
                  <a:close/>
                </a:path>
              </a:pathLst>
            </a:custGeom>
            <a:solidFill>
              <a:srgbClr val="54A021">
                <a:alpha val="71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055" name="AutoShape 7"/>
            <p:cNvSpPr>
              <a:spLocks noChangeArrowheads="1"/>
            </p:cNvSpPr>
            <p:nvPr/>
          </p:nvSpPr>
          <p:spPr bwMode="auto">
            <a:xfrm>
              <a:off x="5880" y="-5"/>
              <a:ext cx="1797" cy="4324"/>
            </a:xfrm>
            <a:custGeom>
              <a:avLst/>
              <a:gdLst>
                <a:gd name="G0" fmla="+- 7929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056" name="AutoShape 8"/>
            <p:cNvSpPr>
              <a:spLocks noChangeArrowheads="1"/>
            </p:cNvSpPr>
            <p:nvPr/>
          </p:nvSpPr>
          <p:spPr bwMode="auto">
            <a:xfrm>
              <a:off x="6865" y="-5"/>
              <a:ext cx="812" cy="4324"/>
            </a:xfrm>
            <a:custGeom>
              <a:avLst/>
              <a:gdLst>
                <a:gd name="G0" fmla="+- 3584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057" name="AutoShape 9"/>
            <p:cNvSpPr>
              <a:spLocks noChangeArrowheads="1"/>
            </p:cNvSpPr>
            <p:nvPr/>
          </p:nvSpPr>
          <p:spPr bwMode="auto">
            <a:xfrm>
              <a:off x="6891" y="-5"/>
              <a:ext cx="786" cy="4324"/>
            </a:xfrm>
            <a:custGeom>
              <a:avLst/>
              <a:gdLst>
                <a:gd name="G0" fmla="+- 3472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058" name="AutoShape 10"/>
            <p:cNvSpPr>
              <a:spLocks noChangeArrowheads="1"/>
            </p:cNvSpPr>
            <p:nvPr/>
          </p:nvSpPr>
          <p:spPr bwMode="auto">
            <a:xfrm>
              <a:off x="6533" y="2261"/>
              <a:ext cx="1144" cy="2057"/>
            </a:xfrm>
            <a:custGeom>
              <a:avLst/>
              <a:gdLst>
                <a:gd name="G0" fmla="+- 0 0 100000"/>
                <a:gd name="G1" fmla="+- 34464 0 100000"/>
                <a:gd name="G2" fmla="?: G1 100000 34464"/>
                <a:gd name="G3" fmla="?: G0 0 G1"/>
                <a:gd name="G4" fmla="*/ 5048 G3 1"/>
                <a:gd name="G5" fmla="*/ G4 1 3392"/>
                <a:gd name="G6" fmla="*/ 5048 G3 1"/>
                <a:gd name="G7" fmla="*/ G6 1 34464"/>
                <a:gd name="G8" fmla="*/ 5048 1 2"/>
                <a:gd name="G9" fmla="+- G5 G8 0"/>
                <a:gd name="G10" fmla="+- G9 0 0"/>
                <a:gd name="G11" fmla="*/ 9078 1 2"/>
                <a:gd name="G12" fmla="+- 9078 0 0"/>
                <a:gd name="G13" fmla="+- 5048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9078"/>
                  </a:moveTo>
                  <a:lnTo>
                    <a:pt x="-9599" y="0"/>
                  </a:lnTo>
                  <a:lnTo>
                    <a:pt x="5048" y="9078"/>
                  </a:lnTo>
                  <a:close/>
                </a:path>
              </a:pathLst>
            </a:custGeom>
            <a:solidFill>
              <a:srgbClr val="90C226">
                <a:alpha val="7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2059" name="AutoShape 11"/>
            <p:cNvSpPr>
              <a:spLocks noChangeArrowheads="1"/>
            </p:cNvSpPr>
            <p:nvPr/>
          </p:nvSpPr>
          <p:spPr bwMode="auto">
            <a:xfrm>
              <a:off x="0" y="2528"/>
              <a:ext cx="281" cy="1791"/>
            </a:xfrm>
            <a:custGeom>
              <a:avLst/>
              <a:gdLst>
                <a:gd name="G0" fmla="+- 0 0 0"/>
                <a:gd name="G1" fmla="+- 34464 0 0"/>
                <a:gd name="G2" fmla="?: G1 0 34464"/>
                <a:gd name="G3" fmla="?: G0 0 G1"/>
                <a:gd name="G4" fmla="*/ 1246 G3 1"/>
                <a:gd name="G5" fmla="*/ G4 1 3392"/>
                <a:gd name="G6" fmla="*/ 1246 G3 1"/>
                <a:gd name="G7" fmla="*/ G6 1 34464"/>
                <a:gd name="G8" fmla="*/ 1246 1 2"/>
                <a:gd name="G9" fmla="+- G5 G8 0"/>
                <a:gd name="G10" fmla="+- G9 0 0"/>
                <a:gd name="G11" fmla="*/ 7902 1 2"/>
                <a:gd name="G12" fmla="+- 7902 0 0"/>
                <a:gd name="G13" fmla="+- 1246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7902"/>
                  </a:moveTo>
                  <a:lnTo>
                    <a:pt x="1246" y="0"/>
                  </a:lnTo>
                  <a:lnTo>
                    <a:pt x="1246" y="7902"/>
                  </a:lnTo>
                  <a:close/>
                </a:path>
              </a:pathLst>
            </a:custGeom>
            <a:solidFill>
              <a:srgbClr val="90C226">
                <a:alpha val="8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4725" cy="1319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4725" cy="38782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62" name="Rectangle 14"/>
          <p:cNvSpPr>
            <a:spLocks noGrp="1" noChangeArrowheads="1"/>
          </p:cNvSpPr>
          <p:nvPr>
            <p:ph type="dt"/>
          </p:nvPr>
        </p:nvSpPr>
        <p:spPr bwMode="auto">
          <a:xfrm>
            <a:off x="7205663" y="6042025"/>
            <a:ext cx="909637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49263" algn="l"/>
                <a:tab pos="898525" algn="l"/>
              </a:tabLst>
              <a:defRPr sz="900">
                <a:solidFill>
                  <a:srgbClr val="8B8B8B"/>
                </a:solidFill>
                <a:latin typeface="+mn-lt"/>
                <a:cs typeface="Segoe UI" charset="0"/>
              </a:defRPr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677863" y="6042025"/>
            <a:ext cx="6297612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sldNum"/>
          </p:nvPr>
        </p:nvSpPr>
        <p:spPr bwMode="auto">
          <a:xfrm>
            <a:off x="8589963" y="6042025"/>
            <a:ext cx="681037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49263" algn="l"/>
              </a:tabLst>
              <a:defRPr sz="900">
                <a:solidFill>
                  <a:srgbClr val="90C226"/>
                </a:solidFill>
                <a:latin typeface="+mn-lt"/>
                <a:cs typeface="Segoe UI" charset="0"/>
              </a:defRPr>
            </a:lvl1pPr>
          </a:lstStyle>
          <a:p>
            <a:fld id="{3174FA5D-56B5-4B2F-8312-6C9EAF316A70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2pPr>
      <a:lvl3pPr marL="11430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3pPr>
      <a:lvl4pPr marL="16002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4pPr>
      <a:lvl5pPr marL="20574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5pPr>
      <a:lvl6pPr marL="25146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6pPr>
      <a:lvl7pPr marL="29718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7pPr>
      <a:lvl8pPr marL="34290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8pPr>
      <a:lvl9pPr marL="38862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97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7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40404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7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7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" name="Group 1"/>
          <p:cNvGrpSpPr>
            <a:grpSpLocks/>
          </p:cNvGrpSpPr>
          <p:nvPr/>
        </p:nvGrpSpPr>
        <p:grpSpPr bwMode="auto">
          <a:xfrm>
            <a:off x="0" y="-7938"/>
            <a:ext cx="12190413" cy="6864351"/>
            <a:chOff x="0" y="-5"/>
            <a:chExt cx="7679" cy="4324"/>
          </a:xfrm>
        </p:grpSpPr>
        <p:sp>
          <p:nvSpPr>
            <p:cNvPr id="3074" name="Line 2"/>
            <p:cNvSpPr>
              <a:spLocks noChangeShapeType="1"/>
            </p:cNvSpPr>
            <p:nvPr/>
          </p:nvSpPr>
          <p:spPr bwMode="auto">
            <a:xfrm>
              <a:off x="5903" y="0"/>
              <a:ext cx="767" cy="4319"/>
            </a:xfrm>
            <a:prstGeom prst="line">
              <a:avLst/>
            </a:prstGeom>
            <a:noFill/>
            <a:ln w="9360" cap="flat">
              <a:solidFill>
                <a:srgbClr val="BFBFB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3075" name="Line 3"/>
            <p:cNvSpPr>
              <a:spLocks noChangeShapeType="1"/>
            </p:cNvSpPr>
            <p:nvPr/>
          </p:nvSpPr>
          <p:spPr bwMode="auto">
            <a:xfrm flipH="1">
              <a:off x="4676" y="2319"/>
              <a:ext cx="3002" cy="2000"/>
            </a:xfrm>
            <a:prstGeom prst="line">
              <a:avLst/>
            </a:prstGeom>
            <a:noFill/>
            <a:ln w="9360" cap="flat">
              <a:solidFill>
                <a:srgbClr val="D9D9D9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sk-SK"/>
            </a:p>
          </p:txBody>
        </p:sp>
        <p:sp>
          <p:nvSpPr>
            <p:cNvPr id="3076" name="AutoShape 4"/>
            <p:cNvSpPr>
              <a:spLocks noChangeArrowheads="1"/>
            </p:cNvSpPr>
            <p:nvPr/>
          </p:nvSpPr>
          <p:spPr bwMode="auto">
            <a:xfrm>
              <a:off x="5784" y="-5"/>
              <a:ext cx="1893" cy="4324"/>
            </a:xfrm>
            <a:custGeom>
              <a:avLst/>
              <a:gdLst>
                <a:gd name="G0" fmla="+- 8354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rgbClr val="90C226">
                <a:alpha val="2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3077" name="AutoShape 5"/>
            <p:cNvSpPr>
              <a:spLocks noChangeArrowheads="1"/>
            </p:cNvSpPr>
            <p:nvPr/>
          </p:nvSpPr>
          <p:spPr bwMode="auto">
            <a:xfrm>
              <a:off x="6049" y="-5"/>
              <a:ext cx="1629" cy="4324"/>
            </a:xfrm>
            <a:custGeom>
              <a:avLst/>
              <a:gdLst>
                <a:gd name="G0" fmla="+- 7190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2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3078" name="AutoShape 6"/>
            <p:cNvSpPr>
              <a:spLocks noChangeArrowheads="1"/>
            </p:cNvSpPr>
            <p:nvPr/>
          </p:nvSpPr>
          <p:spPr bwMode="auto">
            <a:xfrm>
              <a:off x="5627" y="1920"/>
              <a:ext cx="2052" cy="2399"/>
            </a:xfrm>
            <a:custGeom>
              <a:avLst/>
              <a:gdLst>
                <a:gd name="G0" fmla="+- 0 0 100000"/>
                <a:gd name="G1" fmla="+- 34464 0 100000"/>
                <a:gd name="G2" fmla="?: G1 100000 34464"/>
                <a:gd name="G3" fmla="?: G0 0 G1"/>
                <a:gd name="G4" fmla="*/ 9055 G3 1"/>
                <a:gd name="G5" fmla="*/ G4 1 3392"/>
                <a:gd name="G6" fmla="*/ 9055 G3 1"/>
                <a:gd name="G7" fmla="*/ G6 1 34464"/>
                <a:gd name="G8" fmla="*/ 9055 1 2"/>
                <a:gd name="G9" fmla="+- G5 G8 0"/>
                <a:gd name="G10" fmla="+- G9 0 0"/>
                <a:gd name="G11" fmla="*/ 10583 1 2"/>
                <a:gd name="G12" fmla="+- 10583 0 0"/>
                <a:gd name="G13" fmla="+- 9055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10583"/>
                  </a:moveTo>
                  <a:lnTo>
                    <a:pt x="-17219" y="0"/>
                  </a:lnTo>
                  <a:lnTo>
                    <a:pt x="9055" y="10583"/>
                  </a:lnTo>
                  <a:close/>
                </a:path>
              </a:pathLst>
            </a:custGeom>
            <a:solidFill>
              <a:srgbClr val="54A021">
                <a:alpha val="71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3079" name="AutoShape 7"/>
            <p:cNvSpPr>
              <a:spLocks noChangeArrowheads="1"/>
            </p:cNvSpPr>
            <p:nvPr/>
          </p:nvSpPr>
          <p:spPr bwMode="auto">
            <a:xfrm>
              <a:off x="5880" y="-5"/>
              <a:ext cx="1797" cy="4324"/>
            </a:xfrm>
            <a:custGeom>
              <a:avLst/>
              <a:gdLst>
                <a:gd name="G0" fmla="+- 7929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9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6865" y="-5"/>
              <a:ext cx="812" cy="4324"/>
            </a:xfrm>
            <a:custGeom>
              <a:avLst/>
              <a:gdLst>
                <a:gd name="G0" fmla="+- 3584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C0E474">
                <a:alpha val="70000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6891" y="-5"/>
              <a:ext cx="786" cy="4324"/>
            </a:xfrm>
            <a:custGeom>
              <a:avLst/>
              <a:gdLst>
                <a:gd name="G0" fmla="+- 3472 0 0"/>
                <a:gd name="G1" fmla="+- 19074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0C226">
                <a:alpha val="6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6533" y="2261"/>
              <a:ext cx="1144" cy="2057"/>
            </a:xfrm>
            <a:custGeom>
              <a:avLst/>
              <a:gdLst>
                <a:gd name="G0" fmla="+- 0 0 100000"/>
                <a:gd name="G1" fmla="+- 34464 0 100000"/>
                <a:gd name="G2" fmla="?: G1 100000 34464"/>
                <a:gd name="G3" fmla="?: G0 0 G1"/>
                <a:gd name="G4" fmla="*/ 5048 G3 1"/>
                <a:gd name="G5" fmla="*/ G4 1 3392"/>
                <a:gd name="G6" fmla="*/ 5048 G3 1"/>
                <a:gd name="G7" fmla="*/ G6 1 34464"/>
                <a:gd name="G8" fmla="*/ 5048 1 2"/>
                <a:gd name="G9" fmla="+- G5 G8 0"/>
                <a:gd name="G10" fmla="+- G9 0 0"/>
                <a:gd name="G11" fmla="*/ 9078 1 2"/>
                <a:gd name="G12" fmla="+- 9078 0 0"/>
                <a:gd name="G13" fmla="+- 5048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9078"/>
                  </a:moveTo>
                  <a:lnTo>
                    <a:pt x="-9599" y="0"/>
                  </a:lnTo>
                  <a:lnTo>
                    <a:pt x="5048" y="9078"/>
                  </a:lnTo>
                  <a:close/>
                </a:path>
              </a:pathLst>
            </a:custGeom>
            <a:solidFill>
              <a:srgbClr val="90C226">
                <a:alpha val="79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0" y="2528"/>
              <a:ext cx="281" cy="1791"/>
            </a:xfrm>
            <a:custGeom>
              <a:avLst/>
              <a:gdLst>
                <a:gd name="G0" fmla="+- 0 0 0"/>
                <a:gd name="G1" fmla="+- 34464 0 0"/>
                <a:gd name="G2" fmla="?: G1 0 34464"/>
                <a:gd name="G3" fmla="?: G0 0 G1"/>
                <a:gd name="G4" fmla="*/ 1246 G3 1"/>
                <a:gd name="G5" fmla="*/ G4 1 3392"/>
                <a:gd name="G6" fmla="*/ 1246 G3 1"/>
                <a:gd name="G7" fmla="*/ G6 1 34464"/>
                <a:gd name="G8" fmla="*/ 1246 1 2"/>
                <a:gd name="G9" fmla="+- G5 G8 0"/>
                <a:gd name="G10" fmla="+- G9 0 0"/>
                <a:gd name="G11" fmla="*/ 7902 1 2"/>
                <a:gd name="G12" fmla="+- 7902 0 0"/>
                <a:gd name="G13" fmla="+- 1246 0 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0" t="0" r="0" b="0"/>
              <a:pathLst>
                <a:path>
                  <a:moveTo>
                    <a:pt x="0" y="7902"/>
                  </a:moveTo>
                  <a:lnTo>
                    <a:pt x="1246" y="0"/>
                  </a:lnTo>
                  <a:lnTo>
                    <a:pt x="1246" y="7902"/>
                  </a:lnTo>
                  <a:close/>
                </a:path>
              </a:pathLst>
            </a:custGeom>
            <a:solidFill>
              <a:srgbClr val="90C226">
                <a:alpha val="84999"/>
              </a:srgbClr>
            </a:solidFill>
            <a:ln w="12600" cap="flat">
              <a:noFill/>
              <a:round/>
              <a:headEnd/>
              <a:tailEnd/>
            </a:ln>
            <a:effectLst>
              <a:outerShdw dist="25560" dir="5400000" algn="ctr" rotWithShape="0">
                <a:srgbClr val="000000">
                  <a:alpha val="35036"/>
                </a:srgbClr>
              </a:outerShdw>
            </a:effectLst>
          </p:spPr>
          <p:txBody>
            <a:bodyPr wrap="none" anchor="ctr"/>
            <a:lstStyle/>
            <a:p>
              <a:endParaRPr lang="sk-SK"/>
            </a:p>
          </p:txBody>
        </p:sp>
      </p:grpSp>
      <p:sp>
        <p:nvSpPr>
          <p:cNvPr id="3084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4725" cy="13192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dt"/>
          </p:nvPr>
        </p:nvSpPr>
        <p:spPr bwMode="auto">
          <a:xfrm>
            <a:off x="7205663" y="6042025"/>
            <a:ext cx="909637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49263" algn="l"/>
                <a:tab pos="898525" algn="l"/>
              </a:tabLst>
              <a:defRPr sz="900">
                <a:solidFill>
                  <a:srgbClr val="8B8B8B"/>
                </a:solidFill>
                <a:latin typeface="+mn-lt"/>
                <a:cs typeface="Segoe UI" charset="0"/>
              </a:defRPr>
            </a:lvl1pPr>
          </a:lstStyle>
          <a:p>
            <a:r>
              <a:rPr lang="sk-SK"/>
              <a:t>13. 10. 2018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677863" y="6042025"/>
            <a:ext cx="6297612" cy="365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sk-SK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sldNum"/>
          </p:nvPr>
        </p:nvSpPr>
        <p:spPr bwMode="auto">
          <a:xfrm>
            <a:off x="8589963" y="6042025"/>
            <a:ext cx="681037" cy="3635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1">
              <a:lnSpc>
                <a:spcPct val="100000"/>
              </a:lnSpc>
              <a:tabLst>
                <a:tab pos="449263" algn="l"/>
              </a:tabLst>
              <a:defRPr sz="900">
                <a:solidFill>
                  <a:srgbClr val="90C226"/>
                </a:solidFill>
                <a:latin typeface="+mn-lt"/>
                <a:cs typeface="Segoe UI" charset="0"/>
              </a:defRPr>
            </a:lvl1pPr>
          </a:lstStyle>
          <a:p>
            <a:fld id="{96CF4449-EEF6-453E-BECD-078D93A42020}" type="slidenum">
              <a:rPr lang="sk-SK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2pPr>
      <a:lvl3pPr marL="11430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3pPr>
      <a:lvl4pPr marL="16002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4pPr>
      <a:lvl5pPr marL="20574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5pPr>
      <a:lvl6pPr marL="25146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6pPr>
      <a:lvl7pPr marL="29718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7pPr>
      <a:lvl8pPr marL="34290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8pPr>
      <a:lvl9pPr marL="3886200" indent="-228600" algn="l" defTabSz="449263" rtl="0" fontAlgn="base">
        <a:lnSpc>
          <a:spcPct val="9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Trebuchet MS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97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97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400">
          <a:solidFill>
            <a:srgbClr val="404040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97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97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404040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7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404040"/>
          </a:solidFill>
          <a:latin typeface="+mn-lt"/>
          <a:ea typeface="+mn-ea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711200" y="230188"/>
            <a:ext cx="8978900" cy="4003675"/>
          </a:xfrm>
          <a:ln/>
        </p:spPr>
        <p:txBody>
          <a:bodyPr/>
          <a:lstStyle/>
          <a:p>
            <a:pPr algn="ctr"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000" dirty="0"/>
              <a:t>General Staff of the Armed Forces of the Slovak Republic </a:t>
            </a:r>
            <a:br>
              <a:rPr lang="en-US" sz="2000" dirty="0"/>
            </a:br>
            <a:r>
              <a:rPr lang="en-US" sz="2000" dirty="0"/>
              <a:t>Language Institute, Testing Department</a:t>
            </a:r>
            <a:br>
              <a:rPr lang="en-US" sz="2000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 </a:t>
            </a:r>
            <a:r>
              <a:rPr lang="en-US" sz="4200" dirty="0"/>
              <a:t>Developing partnership between teaching and testing listening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>
                <a:solidFill>
                  <a:srgbClr val="90C226"/>
                </a:solidFill>
              </a:rPr>
              <a:t>  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2674938" y="5749925"/>
            <a:ext cx="9063037" cy="1108075"/>
          </a:xfrm>
          <a:ln/>
        </p:spPr>
        <p:txBody>
          <a:bodyPr lIns="91440" tIns="45720" rIns="91440" bIns="45720"/>
          <a:lstStyle/>
          <a:p>
            <a:pPr marL="0" indent="0" algn="r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sk-SK" sz="2000" dirty="0">
                <a:solidFill>
                  <a:srgbClr val="000000"/>
                </a:solidFill>
              </a:rPr>
              <a:t>BILC Professional </a:t>
            </a:r>
            <a:r>
              <a:rPr lang="sk-SK" sz="2000" dirty="0" err="1">
                <a:solidFill>
                  <a:srgbClr val="000000"/>
                </a:solidFill>
              </a:rPr>
              <a:t>Seminar</a:t>
            </a:r>
            <a:r>
              <a:rPr lang="sk-SK" sz="2000" dirty="0">
                <a:solidFill>
                  <a:srgbClr val="000000"/>
                </a:solidFill>
              </a:rPr>
              <a:t> - </a:t>
            </a:r>
            <a:r>
              <a:rPr lang="sk-SK" sz="2000" dirty="0" err="1">
                <a:solidFill>
                  <a:srgbClr val="000000"/>
                </a:solidFill>
              </a:rPr>
              <a:t>Zagreb</a:t>
            </a:r>
            <a:r>
              <a:rPr lang="sk-SK" sz="2000" dirty="0">
                <a:solidFill>
                  <a:srgbClr val="000000"/>
                </a:solidFill>
              </a:rPr>
              <a:t>, </a:t>
            </a:r>
            <a:r>
              <a:rPr lang="sk-SK" sz="2000" dirty="0" err="1">
                <a:solidFill>
                  <a:srgbClr val="000000"/>
                </a:solidFill>
              </a:rPr>
              <a:t>October</a:t>
            </a:r>
            <a:r>
              <a:rPr lang="sk-SK" sz="2000" dirty="0">
                <a:solidFill>
                  <a:srgbClr val="000000"/>
                </a:solidFill>
              </a:rPr>
              <a:t> 16, 2018</a:t>
            </a:r>
          </a:p>
          <a:p>
            <a:pPr marL="0" indent="0" algn="r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sk-SK" sz="2000" dirty="0">
                <a:solidFill>
                  <a:srgbClr val="000000"/>
                </a:solidFill>
              </a:rPr>
              <a:t>Maria </a:t>
            </a:r>
            <a:r>
              <a:rPr lang="sk-SK" sz="2000" dirty="0" err="1">
                <a:solidFill>
                  <a:srgbClr val="000000"/>
                </a:solidFill>
              </a:rPr>
              <a:t>Vargova</a:t>
            </a:r>
            <a:endParaRPr lang="sk-SK" sz="2000" dirty="0">
              <a:solidFill>
                <a:srgbClr val="00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76650" y="3563938"/>
            <a:ext cx="3048000" cy="2032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330200"/>
            <a:ext cx="8596312" cy="6223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90C226"/>
                </a:solidFill>
              </a:rPr>
              <a:t>Conclusions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482600" y="330200"/>
            <a:ext cx="9501832" cy="61595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n-US" sz="2800" b="1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algn="just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b="1" dirty="0">
                <a:solidFill>
                  <a:srgbClr val="404040"/>
                </a:solidFill>
                <a:latin typeface="Trebuchet MS" charset="0"/>
              </a:rPr>
              <a:t>clear alignment between the listening sub-skills and strategies taught in L1 courses and those measured by L1 listening test</a:t>
            </a: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, with considerable efforts made by the teachers teaching L1 courses to direct the listening instruction towards the bod</a:t>
            </a:r>
            <a:r>
              <a:rPr lang="en-US" sz="2800" b="1" dirty="0">
                <a:solidFill>
                  <a:srgbClr val="404040"/>
                </a:solidFill>
                <a:latin typeface="Trebuchet MS" charset="0"/>
              </a:rPr>
              <a:t>y </a:t>
            </a: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of language as well as strategic knowledge targeted by the </a:t>
            </a:r>
            <a:r>
              <a:rPr lang="sk-SK" sz="2800" dirty="0" smtClean="0">
                <a:solidFill>
                  <a:srgbClr val="404040"/>
                </a:solidFill>
                <a:latin typeface="Trebuchet MS" charset="0"/>
              </a:rPr>
              <a:t> </a:t>
            </a:r>
            <a:r>
              <a:rPr lang="en-US" sz="2800" dirty="0" smtClean="0">
                <a:solidFill>
                  <a:srgbClr val="404040"/>
                </a:solidFill>
                <a:latin typeface="Trebuchet MS" charset="0"/>
              </a:rPr>
              <a:t>listening</a:t>
            </a:r>
            <a:r>
              <a:rPr lang="sk-SK" sz="2800" dirty="0" smtClean="0">
                <a:solidFill>
                  <a:srgbClr val="404040"/>
                </a:solidFill>
                <a:latin typeface="Trebuchet MS" charset="0"/>
              </a:rPr>
              <a:t> </a:t>
            </a:r>
            <a:r>
              <a:rPr lang="en-US" sz="2800" dirty="0" smtClean="0">
                <a:solidFill>
                  <a:srgbClr val="404040"/>
                </a:solidFill>
                <a:latin typeface="Trebuchet MS" charset="0"/>
              </a:rPr>
              <a:t>test</a:t>
            </a:r>
            <a:r>
              <a:rPr lang="sk-SK" sz="2800" dirty="0" smtClean="0">
                <a:solidFill>
                  <a:srgbClr val="404040"/>
                </a:solidFill>
                <a:latin typeface="Trebuchet MS" charset="0"/>
              </a:rPr>
              <a:t> </a:t>
            </a:r>
            <a:r>
              <a:rPr lang="en-US" sz="2800" dirty="0" smtClean="0">
                <a:solidFill>
                  <a:srgbClr val="404040"/>
                </a:solidFill>
                <a:latin typeface="Trebuchet MS" charset="0"/>
              </a:rPr>
              <a:t>construct </a:t>
            </a: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– a proof of the fact that test may produce a beneficial backwash if there is a meaningful link between the abilities tested and the abilities taught</a:t>
            </a:r>
          </a:p>
          <a:p>
            <a:pPr marL="457200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n-US" sz="2000" dirty="0">
              <a:solidFill>
                <a:srgbClr val="404040"/>
              </a:solidFill>
              <a:latin typeface="Trebuchet MS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14785" y="4869160"/>
            <a:ext cx="2985272" cy="1814216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 additive="repl">
                                        <p:cTn id="7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609600"/>
            <a:ext cx="8596312" cy="1320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600">
                <a:solidFill>
                  <a:srgbClr val="90C226"/>
                </a:solidFill>
              </a:rPr>
              <a:t>Conclusions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77863" y="1449388"/>
            <a:ext cx="8596312" cy="47529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000" b="1">
                <a:solidFill>
                  <a:srgbClr val="404040"/>
                </a:solidFill>
                <a:latin typeface="Trebuchet MS" charset="0"/>
              </a:rPr>
              <a:t>Several issues have been revealed</a:t>
            </a:r>
            <a:r>
              <a:rPr lang="en-US" sz="3000">
                <a:solidFill>
                  <a:srgbClr val="404040"/>
                </a:solidFill>
                <a:latin typeface="Trebuchet MS" charset="0"/>
              </a:rPr>
              <a:t>: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3000">
              <a:solidFill>
                <a:srgbClr val="404040"/>
              </a:solidFill>
              <a:latin typeface="Trebuchet MS" charset="0"/>
            </a:endParaRPr>
          </a:p>
          <a:p>
            <a:pPr lvl="1" indent="-28416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000">
                <a:solidFill>
                  <a:srgbClr val="404040"/>
                </a:solidFill>
                <a:latin typeface="Trebuchet MS" charset="0"/>
              </a:rPr>
              <a:t> methodological uncertainty in teaching  </a:t>
            </a:r>
          </a:p>
          <a:p>
            <a:pPr marL="457200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000">
                <a:solidFill>
                  <a:srgbClr val="404040"/>
                </a:solidFill>
                <a:latin typeface="Trebuchet MS" charset="0"/>
              </a:rPr>
              <a:t>    listening</a:t>
            </a:r>
          </a:p>
          <a:p>
            <a:pPr marL="457200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3000">
              <a:solidFill>
                <a:srgbClr val="404040"/>
              </a:solidFill>
              <a:latin typeface="Trebuchet MS" charset="0"/>
            </a:endParaRPr>
          </a:p>
          <a:p>
            <a:pPr lvl="1" indent="-28416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000">
                <a:solidFill>
                  <a:srgbClr val="404040"/>
                </a:solidFill>
                <a:latin typeface="Trebuchet MS" charset="0"/>
              </a:rPr>
              <a:t> material and technical limitations</a:t>
            </a:r>
          </a:p>
          <a:p>
            <a:pPr marL="457200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3000">
              <a:solidFill>
                <a:srgbClr val="404040"/>
              </a:solidFill>
              <a:latin typeface="Trebuchet MS" charset="0"/>
            </a:endParaRPr>
          </a:p>
          <a:p>
            <a:pPr lvl="1" indent="-28416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000">
                <a:solidFill>
                  <a:srgbClr val="404040"/>
                </a:solidFill>
                <a:latin typeface="Trebuchet MS" charset="0"/>
              </a:rPr>
              <a:t> questioned quality of L1 listening test</a:t>
            </a:r>
          </a:p>
          <a:p>
            <a:pPr marL="342900" indent="-341313" hangingPunct="1">
              <a:lnSpc>
                <a:spcPct val="100000"/>
              </a:lnSpc>
              <a:spcBef>
                <a:spcPts val="1425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>
              <a:solidFill>
                <a:srgbClr val="404040"/>
              </a:solidFill>
              <a:latin typeface="Trebuchet MS" charset="0"/>
            </a:endParaRPr>
          </a:p>
          <a:p>
            <a:pPr marL="457200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         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>
              <a:solidFill>
                <a:srgbClr val="404040"/>
              </a:solidFill>
              <a:latin typeface="Trebuchet MS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40613" y="654050"/>
            <a:ext cx="1924050" cy="158908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266700"/>
            <a:ext cx="8596312" cy="7620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600">
                <a:solidFill>
                  <a:srgbClr val="90C226"/>
                </a:solidFill>
              </a:rPr>
              <a:t>Practical consequences of the research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77863" y="922338"/>
            <a:ext cx="8596312" cy="579596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latin typeface="Trebuchet MS" charset="0"/>
              </a:rPr>
              <a:t>in-house teacher training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latin typeface="Trebuchet MS" charset="0"/>
              </a:rPr>
              <a:t>   workshops are held regularly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latin typeface="Trebuchet MS" charset="0"/>
              </a:rPr>
              <a:t>information provided to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latin typeface="Trebuchet MS" charset="0"/>
              </a:rPr>
              <a:t>   test-takers online was updated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sk-SK" sz="2800" dirty="0" smtClean="0">
                <a:latin typeface="Trebuchet MS" charset="0"/>
              </a:rPr>
              <a:t>i</a:t>
            </a:r>
            <a:r>
              <a:rPr lang="en-US" sz="2800" dirty="0" err="1" smtClean="0">
                <a:latin typeface="Trebuchet MS" charset="0"/>
              </a:rPr>
              <a:t>nformation</a:t>
            </a:r>
            <a:r>
              <a:rPr lang="en-US" sz="2800" dirty="0" smtClean="0">
                <a:latin typeface="Trebuchet MS" charset="0"/>
              </a:rPr>
              <a:t> </a:t>
            </a:r>
            <a:r>
              <a:rPr lang="en-US" sz="2800" dirty="0">
                <a:latin typeface="Trebuchet MS" charset="0"/>
              </a:rPr>
              <a:t>leaflets are at the disposal </a:t>
            </a:r>
            <a:r>
              <a:rPr lang="sk-SK" sz="2800" dirty="0" err="1" smtClean="0">
                <a:latin typeface="Trebuchet MS" charset="0"/>
              </a:rPr>
              <a:t>of</a:t>
            </a:r>
            <a:r>
              <a:rPr lang="en-US" sz="2800" dirty="0" smtClean="0">
                <a:latin typeface="Trebuchet MS" charset="0"/>
              </a:rPr>
              <a:t> </a:t>
            </a:r>
            <a:r>
              <a:rPr lang="en-US" sz="2800" dirty="0">
                <a:latin typeface="Trebuchet MS" charset="0"/>
              </a:rPr>
              <a:t>test-takers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latin typeface="Trebuchet MS" charset="0"/>
              </a:rPr>
              <a:t>test specifications for L1 listening test were re-edited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solidFill>
                <a:srgbClr val="404040"/>
              </a:solidFill>
              <a:latin typeface="Trebuchet MS" charset="0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">
            <a:off x="6742113" y="1463675"/>
            <a:ext cx="4457700" cy="2703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 additive="repl">
                                        <p:cTn id="7" dur="5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3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3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63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63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371475"/>
            <a:ext cx="8596312" cy="765175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600">
                <a:solidFill>
                  <a:srgbClr val="90C226"/>
                </a:solidFill>
              </a:rPr>
              <a:t>Practical consequences of the research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77863" y="1124744"/>
            <a:ext cx="8596312" cy="5201444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200" dirty="0">
                <a:solidFill>
                  <a:srgbClr val="404040"/>
                </a:solidFill>
                <a:latin typeface="Trebuchet MS" charset="0"/>
              </a:rPr>
              <a:t>L1 listening test versions were re-validated</a:t>
            </a:r>
          </a:p>
          <a:p>
            <a:pPr lvl="1" indent="-28416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More detailed instructions for a listening test were written</a:t>
            </a:r>
          </a:p>
          <a:p>
            <a:pPr lvl="1" indent="-28416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Orientations were made more specific</a:t>
            </a:r>
          </a:p>
          <a:p>
            <a:pPr lvl="1" indent="-28416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Length of listening passages included in orientations</a:t>
            </a:r>
          </a:p>
          <a:p>
            <a:pPr lvl="1" indent="-28416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Listening passages of low quality were discarded</a:t>
            </a:r>
          </a:p>
          <a:p>
            <a:pPr lvl="1" indent="-28416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Time for reading the item was prolonged</a:t>
            </a:r>
          </a:p>
          <a:p>
            <a:pPr lvl="1" indent="-28416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Time for writing the response to the item was prolonged</a:t>
            </a:r>
          </a:p>
          <a:p>
            <a:pPr marL="342900" indent="-341313" hangingPunct="1">
              <a:lnSpc>
                <a:spcPct val="100000"/>
              </a:lnSpc>
              <a:spcBef>
                <a:spcPts val="1425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dirty="0">
              <a:solidFill>
                <a:srgbClr val="404040"/>
              </a:solidFill>
              <a:latin typeface="Trebuchet MS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320000">
            <a:off x="8864600" y="4397375"/>
            <a:ext cx="3025775" cy="18081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476672"/>
            <a:ext cx="8594725" cy="720080"/>
          </a:xfrm>
        </p:spPr>
        <p:txBody>
          <a:bodyPr/>
          <a:lstStyle/>
          <a:p>
            <a:r>
              <a:rPr lang="en-US" sz="3800" dirty="0" smtClean="0">
                <a:solidFill>
                  <a:srgbClr val="90C226"/>
                </a:solidFill>
              </a:rPr>
              <a:t>References</a:t>
            </a:r>
            <a:endParaRPr lang="sk-SK" sz="3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863" y="1268760"/>
            <a:ext cx="9090545" cy="518457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Alderson, J. C., &amp; Wall, D. (1993). Does washback exist? </a:t>
            </a:r>
            <a:r>
              <a:rPr lang="en-GB" i="1" dirty="0">
                <a:solidFill>
                  <a:schemeClr val="tx1"/>
                </a:solidFill>
              </a:rPr>
              <a:t>Applied Linguistics, 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GB" i="1" dirty="0">
                <a:solidFill>
                  <a:schemeClr val="tx1"/>
                </a:solidFill>
              </a:rPr>
              <a:t>14</a:t>
            </a:r>
            <a:r>
              <a:rPr lang="en-GB" dirty="0">
                <a:solidFill>
                  <a:schemeClr val="tx1"/>
                </a:solidFill>
              </a:rPr>
              <a:t>(2), </a:t>
            </a:r>
            <a:r>
              <a:rPr lang="en-GB" dirty="0" smtClean="0">
                <a:solidFill>
                  <a:schemeClr val="tx1"/>
                </a:solidFill>
              </a:rPr>
              <a:t>115–129. http://dx.doi.org/10.1093/applin/14.2.115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Bailey, K. M. (1996). Working for washback: a review of the washback concept 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in language testing. </a:t>
            </a:r>
            <a:r>
              <a:rPr lang="en-GB" i="1" dirty="0">
                <a:solidFill>
                  <a:schemeClr val="tx1"/>
                </a:solidFill>
              </a:rPr>
              <a:t>Language Testing, 13</a:t>
            </a:r>
            <a:r>
              <a:rPr lang="en-GB" dirty="0">
                <a:solidFill>
                  <a:schemeClr val="tx1"/>
                </a:solidFill>
              </a:rPr>
              <a:t>(3), 257–279. 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http://dx.doi.org/10.1177/026553229601300303</a:t>
            </a:r>
            <a:endParaRPr lang="sk-SK" dirty="0">
              <a:solidFill>
                <a:schemeClr val="tx1"/>
              </a:solidFill>
            </a:endParaRPr>
          </a:p>
          <a:p>
            <a:endParaRPr lang="sk-SK" dirty="0" smtClean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Green, A. (2007). Watching for washback: observing the influence of the 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international English language testing system academic writing test in </a:t>
            </a:r>
            <a:r>
              <a:rPr lang="en-GB" dirty="0" smtClean="0">
                <a:solidFill>
                  <a:schemeClr val="tx1"/>
                </a:solidFill>
              </a:rPr>
              <a:t>the</a:t>
            </a:r>
            <a:r>
              <a:rPr lang="sk-SK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GB" dirty="0" smtClean="0">
                <a:solidFill>
                  <a:schemeClr val="tx1"/>
                </a:solidFill>
              </a:rPr>
              <a:t>classroom</a:t>
            </a:r>
            <a:r>
              <a:rPr lang="en-GB" dirty="0">
                <a:solidFill>
                  <a:schemeClr val="tx1"/>
                </a:solidFill>
              </a:rPr>
              <a:t>. </a:t>
            </a:r>
            <a:r>
              <a:rPr lang="en-GB" i="1" dirty="0">
                <a:solidFill>
                  <a:schemeClr val="tx1"/>
                </a:solidFill>
              </a:rPr>
              <a:t>Language Assessment Quarterly,</a:t>
            </a:r>
            <a:r>
              <a:rPr lang="en-GB" dirty="0">
                <a:solidFill>
                  <a:schemeClr val="tx1"/>
                </a:solidFill>
              </a:rPr>
              <a:t> </a:t>
            </a:r>
            <a:r>
              <a:rPr lang="en-GB" i="1" dirty="0">
                <a:solidFill>
                  <a:schemeClr val="tx1"/>
                </a:solidFill>
              </a:rPr>
              <a:t>3</a:t>
            </a:r>
            <a:r>
              <a:rPr lang="en-GB" dirty="0">
                <a:solidFill>
                  <a:schemeClr val="tx1"/>
                </a:solidFill>
              </a:rPr>
              <a:t>(4)</a:t>
            </a:r>
            <a:r>
              <a:rPr lang="en-GB" i="1" dirty="0">
                <a:solidFill>
                  <a:schemeClr val="tx1"/>
                </a:solidFill>
              </a:rPr>
              <a:t>, </a:t>
            </a:r>
            <a:r>
              <a:rPr lang="en-GB" dirty="0" smtClean="0">
                <a:solidFill>
                  <a:schemeClr val="tx1"/>
                </a:solidFill>
              </a:rPr>
              <a:t>333–368.</a:t>
            </a:r>
            <a:endParaRPr lang="sk-SK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http</a:t>
            </a:r>
            <a:r>
              <a:rPr lang="en-GB" dirty="0">
                <a:solidFill>
                  <a:schemeClr val="tx1"/>
                </a:solidFill>
              </a:rPr>
              <a:t>://dx.doi.org/10.1080/15434300701333152</a:t>
            </a:r>
            <a:endParaRPr lang="sk-SK" dirty="0">
              <a:solidFill>
                <a:schemeClr val="tx1"/>
              </a:solidFill>
            </a:endParaRP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863" y="260649"/>
            <a:ext cx="8594725" cy="648072"/>
          </a:xfrm>
        </p:spPr>
        <p:txBody>
          <a:bodyPr/>
          <a:lstStyle/>
          <a:p>
            <a:r>
              <a:rPr lang="en-US" sz="3800" dirty="0" smtClean="0">
                <a:solidFill>
                  <a:srgbClr val="90C226"/>
                </a:solidFill>
              </a:rPr>
              <a:t>References</a:t>
            </a:r>
            <a:endParaRPr lang="sk-SK" sz="38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677863" y="1052736"/>
            <a:ext cx="8946529" cy="540060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Hughes, A. (2003). </a:t>
            </a:r>
            <a:r>
              <a:rPr lang="en-GB" i="1" dirty="0">
                <a:solidFill>
                  <a:schemeClr val="tx1"/>
                </a:solidFill>
              </a:rPr>
              <a:t>Testing for language teachers </a:t>
            </a:r>
            <a:r>
              <a:rPr lang="en-GB" dirty="0">
                <a:solidFill>
                  <a:schemeClr val="tx1"/>
                </a:solidFill>
              </a:rPr>
              <a:t>(2nd ed.).</a:t>
            </a:r>
            <a:r>
              <a:rPr lang="en-GB" i="1" dirty="0">
                <a:solidFill>
                  <a:schemeClr val="tx1"/>
                </a:solidFill>
              </a:rPr>
              <a:t> </a:t>
            </a:r>
            <a:r>
              <a:rPr lang="en-GB" dirty="0">
                <a:solidFill>
                  <a:schemeClr val="tx1"/>
                </a:solidFill>
              </a:rPr>
              <a:t>Cambridge, UK: 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Cambridge University Press.</a:t>
            </a:r>
            <a:endParaRPr lang="sk-SK" dirty="0">
              <a:solidFill>
                <a:schemeClr val="tx1"/>
              </a:solidFill>
            </a:endParaRPr>
          </a:p>
          <a:p>
            <a:endParaRPr lang="sk-SK" dirty="0" smtClean="0">
              <a:solidFill>
                <a:schemeClr val="tx1"/>
              </a:solidFill>
            </a:endParaRPr>
          </a:p>
          <a:p>
            <a:r>
              <a:rPr lang="en-GB" dirty="0" err="1">
                <a:solidFill>
                  <a:schemeClr val="tx1"/>
                </a:solidFill>
              </a:rPr>
              <a:t>Popham</a:t>
            </a:r>
            <a:r>
              <a:rPr lang="en-GB" dirty="0">
                <a:solidFill>
                  <a:schemeClr val="tx1"/>
                </a:solidFill>
              </a:rPr>
              <a:t>, W. J. (2001). Teaching to the test. </a:t>
            </a:r>
            <a:r>
              <a:rPr lang="en-GB" i="1" dirty="0">
                <a:solidFill>
                  <a:schemeClr val="tx1"/>
                </a:solidFill>
              </a:rPr>
              <a:t>Educational Leadership,</a:t>
            </a:r>
            <a:r>
              <a:rPr lang="en-GB" dirty="0">
                <a:solidFill>
                  <a:schemeClr val="tx1"/>
                </a:solidFill>
              </a:rPr>
              <a:t> </a:t>
            </a:r>
            <a:r>
              <a:rPr lang="en-GB" i="1" dirty="0">
                <a:solidFill>
                  <a:schemeClr val="tx1"/>
                </a:solidFill>
              </a:rPr>
              <a:t>58</a:t>
            </a:r>
            <a:r>
              <a:rPr lang="en-GB" dirty="0">
                <a:solidFill>
                  <a:schemeClr val="tx1"/>
                </a:solidFill>
              </a:rPr>
              <a:t>(6), 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16–20. Retrieved March 29, 2016, from </a:t>
            </a:r>
            <a:endParaRPr lang="sk-SK" dirty="0" smtClean="0">
              <a:solidFill>
                <a:schemeClr val="tx1"/>
              </a:solidFill>
            </a:endParaRPr>
          </a:p>
          <a:p>
            <a:r>
              <a:rPr lang="en-GB" dirty="0" smtClean="0">
                <a:solidFill>
                  <a:schemeClr val="tx1"/>
                </a:solidFill>
              </a:rPr>
              <a:t>http</a:t>
            </a:r>
            <a:r>
              <a:rPr lang="en-GB" dirty="0">
                <a:solidFill>
                  <a:schemeClr val="tx1"/>
                </a:solidFill>
              </a:rPr>
              <a:t>://olms.cte.jhu.edu/olms2/data/ck/file/TeachingtotheTest-Popham.pdf</a:t>
            </a:r>
            <a:endParaRPr lang="sk-SK" dirty="0">
              <a:solidFill>
                <a:schemeClr val="tx1"/>
              </a:solidFill>
            </a:endParaRPr>
          </a:p>
          <a:p>
            <a:endParaRPr lang="sk-SK" dirty="0" smtClean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Posner, D. (2004). What’s wrong with teaching to the test? </a:t>
            </a:r>
            <a:r>
              <a:rPr lang="en-GB" i="1" dirty="0">
                <a:solidFill>
                  <a:schemeClr val="tx1"/>
                </a:solidFill>
              </a:rPr>
              <a:t>Phi Delta </a:t>
            </a:r>
            <a:r>
              <a:rPr lang="en-GB" i="1" dirty="0" err="1">
                <a:solidFill>
                  <a:schemeClr val="tx1"/>
                </a:solidFill>
              </a:rPr>
              <a:t>Kappan</a:t>
            </a:r>
            <a:r>
              <a:rPr lang="en-GB" i="1" dirty="0">
                <a:solidFill>
                  <a:schemeClr val="tx1"/>
                </a:solidFill>
              </a:rPr>
              <a:t>, 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GB" i="1" dirty="0">
                <a:solidFill>
                  <a:schemeClr val="tx1"/>
                </a:solidFill>
              </a:rPr>
              <a:t>85</a:t>
            </a:r>
            <a:r>
              <a:rPr lang="en-GB" dirty="0">
                <a:solidFill>
                  <a:schemeClr val="tx1"/>
                </a:solidFill>
              </a:rPr>
              <a:t>(10), 749–751. http://</a:t>
            </a:r>
            <a:r>
              <a:rPr lang="en-GB" dirty="0" smtClean="0">
                <a:solidFill>
                  <a:schemeClr val="tx1"/>
                </a:solidFill>
              </a:rPr>
              <a:t>dx.doi.org/10.1177/003172170408501009</a:t>
            </a:r>
            <a:endParaRPr lang="sk-SK" dirty="0" smtClean="0">
              <a:solidFill>
                <a:schemeClr val="tx1"/>
              </a:solidFill>
            </a:endParaRPr>
          </a:p>
          <a:p>
            <a:endParaRPr lang="sk-SK" dirty="0" smtClean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Turner, J. (2004). Language as academic purpose. </a:t>
            </a:r>
            <a:r>
              <a:rPr lang="en-GB" i="1" dirty="0">
                <a:solidFill>
                  <a:schemeClr val="tx1"/>
                </a:solidFill>
              </a:rPr>
              <a:t>Journal of English for </a:t>
            </a:r>
            <a:endParaRPr lang="sk-SK" dirty="0">
              <a:solidFill>
                <a:schemeClr val="tx1"/>
              </a:solidFill>
            </a:endParaRPr>
          </a:p>
          <a:p>
            <a:r>
              <a:rPr lang="en-GB" i="1" dirty="0">
                <a:solidFill>
                  <a:schemeClr val="tx1"/>
                </a:solidFill>
              </a:rPr>
              <a:t>Academic Purposes, 3</a:t>
            </a:r>
            <a:r>
              <a:rPr lang="en-GB" dirty="0">
                <a:solidFill>
                  <a:schemeClr val="tx1"/>
                </a:solidFill>
              </a:rPr>
              <a:t>(2)</a:t>
            </a:r>
            <a:r>
              <a:rPr lang="en-GB" i="1" dirty="0">
                <a:solidFill>
                  <a:schemeClr val="tx1"/>
                </a:solidFill>
              </a:rPr>
              <a:t>, </a:t>
            </a:r>
            <a:r>
              <a:rPr lang="en-GB" dirty="0">
                <a:solidFill>
                  <a:schemeClr val="tx1"/>
                </a:solidFill>
              </a:rPr>
              <a:t>95–109. http://</a:t>
            </a:r>
            <a:r>
              <a:rPr lang="en-GB" dirty="0" smtClean="0">
                <a:solidFill>
                  <a:schemeClr val="tx1"/>
                </a:solidFill>
              </a:rPr>
              <a:t>dx.doi.org/10.1016/S1475-1585(03)00054-7</a:t>
            </a:r>
            <a:endParaRPr lang="sk-SK" dirty="0">
              <a:solidFill>
                <a:schemeClr val="tx1"/>
              </a:solidFill>
            </a:endParaRP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981200" y="2324100"/>
            <a:ext cx="7292975" cy="10033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</a:tabLst>
            </a:pPr>
            <a:r>
              <a:rPr lang="en-US" sz="4000">
                <a:solidFill>
                  <a:srgbClr val="90C226"/>
                </a:solidFill>
              </a:rPr>
              <a:t>Thank you for your attention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609600"/>
            <a:ext cx="8596312" cy="1320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600" dirty="0" smtClean="0">
                <a:solidFill>
                  <a:srgbClr val="90C226"/>
                </a:solidFill>
              </a:rPr>
              <a:t>Experts</a:t>
            </a:r>
            <a:r>
              <a:rPr lang="en-US" sz="3600" dirty="0" smtClean="0">
                <a:solidFill>
                  <a:srgbClr val="92D050"/>
                </a:solidFill>
                <a:latin typeface="Trebuchet MS" charset="0"/>
              </a:rPr>
              <a:t>’</a:t>
            </a:r>
            <a:r>
              <a:rPr lang="en-US" sz="3600" dirty="0" smtClean="0">
                <a:solidFill>
                  <a:srgbClr val="90C226"/>
                </a:solidFill>
              </a:rPr>
              <a:t> </a:t>
            </a:r>
            <a:r>
              <a:rPr lang="en-US" sz="3600" dirty="0">
                <a:solidFill>
                  <a:srgbClr val="90C226"/>
                </a:solidFill>
              </a:rPr>
              <a:t>opinion on exam preparation courses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77863" y="2160588"/>
            <a:ext cx="8596312" cy="3879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generally negative, with “teaching to the test” being one of the most frequently stated reasons for holding such attitudes (e.g., Green, 2007; Posner, 2004; Turner, 2004)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the attitudes held towards the alignment between what is tested and what is taught are much more positive (Alderson &amp; Wall, 1993; Bailey, 1996; Hughes, 2003; </a:t>
            </a:r>
            <a:r>
              <a:rPr lang="en-US" sz="2800" dirty="0" err="1">
                <a:solidFill>
                  <a:srgbClr val="404040"/>
                </a:solidFill>
                <a:latin typeface="Trebuchet MS" charset="0"/>
              </a:rPr>
              <a:t>Popham</a:t>
            </a: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, 2001)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609600"/>
            <a:ext cx="8596312" cy="1320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600">
                <a:solidFill>
                  <a:srgbClr val="90C226"/>
                </a:solidFill>
              </a:rPr>
              <a:t>The purpose of the study 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77863" y="2160588"/>
            <a:ext cx="8596312" cy="38798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600">
                <a:solidFill>
                  <a:srgbClr val="404040"/>
                </a:solidFill>
                <a:latin typeface="Trebuchet MS" charset="0"/>
              </a:rPr>
              <a:t>explore the degree of alignment between the listening construct taught in L1 courses and the listening construct tested by L1 listening test.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" dur="100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279400"/>
            <a:ext cx="8596312" cy="7747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600">
                <a:solidFill>
                  <a:srgbClr val="90C226"/>
                </a:solidFill>
              </a:rPr>
              <a:t>Three research questions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677863" y="1054100"/>
            <a:ext cx="8885237" cy="5245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To what extent do L1 courses teach listening sub-skills and strategies measured by L1 listening test?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  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How do the participants of L1 courses perceive their preparedness for taking L1 listening test before and after taking it?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What is the relationship between the L1 course participants’ perception of the effectiveness of L1 courses in developing their listening skills and their performance?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>
              <a:solidFill>
                <a:srgbClr val="404040"/>
              </a:solidFill>
              <a:latin typeface="Trebuchet M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7" dur="5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100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3" dur="100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330200"/>
            <a:ext cx="8596312" cy="7112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600">
                <a:solidFill>
                  <a:srgbClr val="90C226"/>
                </a:solidFill>
              </a:rPr>
              <a:t>Methodology – Mixed methods research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677863" y="685800"/>
            <a:ext cx="9050337" cy="57531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n-US" sz="2800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sk-SK" sz="2800" b="1" dirty="0" smtClean="0">
                <a:solidFill>
                  <a:srgbClr val="404040"/>
                </a:solidFill>
                <a:latin typeface="Trebuchet MS" charset="0"/>
              </a:rPr>
              <a:t>q</a:t>
            </a:r>
            <a:r>
              <a:rPr lang="en-US" sz="2800" b="1" dirty="0" err="1" smtClean="0">
                <a:solidFill>
                  <a:srgbClr val="404040"/>
                </a:solidFill>
                <a:latin typeface="Trebuchet MS" charset="0"/>
              </a:rPr>
              <a:t>uestionnaire</a:t>
            </a:r>
            <a:endParaRPr lang="en-US" sz="2800" b="1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   to obtain the students’ viewpoints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b="1" dirty="0">
                <a:solidFill>
                  <a:srgbClr val="404040"/>
                </a:solidFill>
                <a:latin typeface="Trebuchet MS" charset="0"/>
              </a:rPr>
              <a:t>L1 listening test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   to obtain students’ scores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b="1" dirty="0">
                <a:solidFill>
                  <a:srgbClr val="404040"/>
                </a:solidFill>
                <a:latin typeface="Trebuchet MS" charset="0"/>
              </a:rPr>
              <a:t>semi-structured teacher interview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   to get teachers’ views and opinions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b="1" dirty="0">
                <a:solidFill>
                  <a:srgbClr val="404040"/>
                </a:solidFill>
                <a:latin typeface="Trebuchet MS" charset="0"/>
              </a:rPr>
              <a:t>classroom observation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   to explore the relationship between a testing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   system and classroom practices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" dur="1000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" dur="1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1000" fill="hold"/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1000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92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8" dur="1000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0" dur="1000" fill="hold"/>
                                        <p:tgtEl>
                                          <p:spTgt spid="92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3" dur="1000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4" dur="10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92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0" dur="1000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1000" fill="hold"/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5" dur="1000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6" dur="10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7" dur="1000" fill="hold"/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0" dur="1000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254000"/>
            <a:ext cx="9431337" cy="812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 dirty="0">
                <a:solidFill>
                  <a:srgbClr val="90C226"/>
                </a:solidFill>
              </a:rPr>
              <a:t>Results for Q1: To what extent do L1 courses teach listening sub-skills and strategies measured by L1 listening test?</a:t>
            </a:r>
            <a:br>
              <a:rPr lang="en-US" sz="2800" dirty="0">
                <a:solidFill>
                  <a:srgbClr val="90C226"/>
                </a:solidFill>
              </a:rPr>
            </a:br>
            <a:endParaRPr lang="en-US" sz="2800" dirty="0">
              <a:solidFill>
                <a:srgbClr val="90C226"/>
              </a:solidFill>
            </a:endParaRP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77863" y="1714500"/>
            <a:ext cx="8596312" cy="43259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language competence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cognitive strategies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meta-cognitive strategies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test format familiarity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sz="2800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2800" dirty="0">
                <a:solidFill>
                  <a:srgbClr val="404040"/>
                </a:solidFill>
                <a:latin typeface="Trebuchet MS" charset="0"/>
              </a:rPr>
              <a:t>test wiseness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endParaRPr lang="en-US" dirty="0">
              <a:solidFill>
                <a:srgbClr val="404040"/>
              </a:solidFill>
              <a:latin typeface="Trebuchet MS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 additive="repl">
                                        <p:cTn id="7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6" dur="1000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7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02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3" dur="10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5" dur="1000" fill="hold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0" dur="1000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1" dur="1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102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77863" y="395288"/>
            <a:ext cx="9124950" cy="62722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b="1" dirty="0">
                <a:solidFill>
                  <a:srgbClr val="54A021"/>
                </a:solidFill>
                <a:latin typeface="Trebuchet MS" charset="0"/>
              </a:rPr>
              <a:t>Language competence</a:t>
            </a: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 - the aspect of listening ability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                                         the students felt least confident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b="1" dirty="0">
                <a:solidFill>
                  <a:srgbClr val="54A021"/>
                </a:solidFill>
                <a:latin typeface="Trebuchet MS" charset="0"/>
              </a:rPr>
              <a:t>Cognitive strategies</a:t>
            </a: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 - moderate satisfaction with the </a:t>
            </a:r>
          </a:p>
          <a:p>
            <a:pPr marL="457200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						     development of this element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b="1" dirty="0">
                <a:solidFill>
                  <a:srgbClr val="54A021"/>
                </a:solidFill>
                <a:latin typeface="Trebuchet MS" charset="0"/>
              </a:rPr>
              <a:t>Meta-cognitive strategies </a:t>
            </a: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- moderate satisfaction with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						                  </a:t>
            </a:r>
            <a:r>
              <a:rPr lang="sk-SK" sz="2600" dirty="0" smtClean="0">
                <a:solidFill>
                  <a:srgbClr val="404040"/>
                </a:solidFill>
                <a:latin typeface="Trebuchet MS" charset="0"/>
              </a:rPr>
              <a:t>     </a:t>
            </a:r>
            <a:r>
              <a:rPr lang="en-US" sz="2600" dirty="0" smtClean="0">
                <a:solidFill>
                  <a:srgbClr val="404040"/>
                </a:solidFill>
                <a:latin typeface="Trebuchet MS" charset="0"/>
              </a:rPr>
              <a:t>the </a:t>
            </a: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development of this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                                             </a:t>
            </a:r>
            <a:r>
              <a:rPr lang="sk-SK" sz="2600" dirty="0" smtClean="0">
                <a:solidFill>
                  <a:srgbClr val="404040"/>
                </a:solidFill>
                <a:latin typeface="Trebuchet MS" charset="0"/>
              </a:rPr>
              <a:t> </a:t>
            </a:r>
            <a:r>
              <a:rPr lang="en-US" sz="2600" dirty="0" smtClean="0">
                <a:solidFill>
                  <a:srgbClr val="404040"/>
                </a:solidFill>
                <a:latin typeface="Trebuchet MS" charset="0"/>
              </a:rPr>
              <a:t>aspect</a:t>
            </a:r>
            <a:endParaRPr lang="en-US" sz="2600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b="1" dirty="0">
                <a:solidFill>
                  <a:srgbClr val="54A021"/>
                </a:solidFill>
                <a:latin typeface="Trebuchet MS" charset="0"/>
              </a:rPr>
              <a:t>Test format familiarity </a:t>
            </a: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- weak satisfaction with the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                                          development of this facet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b="1" dirty="0">
                <a:solidFill>
                  <a:srgbClr val="54A021"/>
                </a:solidFill>
                <a:latin typeface="Trebuchet MS" charset="0"/>
              </a:rPr>
              <a:t>Test wiseness </a:t>
            </a: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- moderate satisfaction with the 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					    </a:t>
            </a:r>
            <a:r>
              <a:rPr lang="sk-SK" sz="2600" dirty="0" smtClean="0">
                <a:solidFill>
                  <a:srgbClr val="404040"/>
                </a:solidFill>
                <a:latin typeface="Trebuchet MS" charset="0"/>
              </a:rPr>
              <a:t>     </a:t>
            </a:r>
            <a:r>
              <a:rPr lang="en-US" sz="2600" dirty="0" smtClean="0">
                <a:solidFill>
                  <a:srgbClr val="404040"/>
                </a:solidFill>
                <a:latin typeface="Trebuchet MS" charset="0"/>
              </a:rPr>
              <a:t>development </a:t>
            </a:r>
            <a:r>
              <a:rPr lang="en-US" sz="2600" dirty="0">
                <a:solidFill>
                  <a:srgbClr val="404040"/>
                </a:solidFill>
                <a:latin typeface="Trebuchet MS" charset="0"/>
              </a:rPr>
              <a:t>f this aspect</a:t>
            </a: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endParaRPr lang="en-US" sz="2400" dirty="0">
              <a:solidFill>
                <a:srgbClr val="404040"/>
              </a:solidFill>
              <a:latin typeface="Trebuchet MS" charset="0"/>
            </a:endParaRPr>
          </a:p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Tx/>
              <a:buSzTx/>
              <a:buFontTx/>
              <a:buNone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400" dirty="0">
                <a:solidFill>
                  <a:srgbClr val="404040"/>
                </a:solidFill>
                <a:latin typeface="Trebuchet MS" charset="0"/>
              </a:rPr>
              <a:t> 						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177800"/>
            <a:ext cx="8596312" cy="46038"/>
          </a:xfrm>
          <a:ln/>
        </p:spPr>
        <p:txBody>
          <a:bodyPr/>
          <a:lstStyle/>
          <a:p>
            <a:endParaRPr lang="sk-SK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9" dur="100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0" dur="10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1" dur="10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4" dur="100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5" dur="10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10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1" dur="1000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1000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12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1" dur="1000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2" dur="1000" fill="hold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3" dur="1000" fill="hold"/>
                                        <p:tgtEl>
                                          <p:spTgt spid="112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8" dur="1000"/>
                                        <p:tgtEl>
                                          <p:spTgt spid="11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9" dur="1000" fill="hold"/>
                                        <p:tgtEl>
                                          <p:spTgt spid="11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112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53" dur="1000"/>
                                        <p:tgtEl>
                                          <p:spTgt spid="11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4" dur="1000" fill="hold"/>
                                        <p:tgtEl>
                                          <p:spTgt spid="11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5" dur="1000" fill="hold"/>
                                        <p:tgtEl>
                                          <p:spTgt spid="112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0" dur="1000"/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1" dur="1000" fill="hold"/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1000" fill="hold"/>
                                        <p:tgtEl>
                                          <p:spTgt spid="1126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5" dur="1000"/>
                                        <p:tgtEl>
                                          <p:spTgt spid="11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6" dur="1000" fill="hold"/>
                                        <p:tgtEl>
                                          <p:spTgt spid="11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7" dur="1000" fill="hold"/>
                                        <p:tgtEl>
                                          <p:spTgt spid="1126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454025"/>
            <a:ext cx="8596312" cy="13589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sk-SK" sz="3100" dirty="0" err="1" smtClean="0">
                <a:solidFill>
                  <a:srgbClr val="90C226"/>
                </a:solidFill>
              </a:rPr>
              <a:t>Results</a:t>
            </a:r>
            <a:r>
              <a:rPr lang="sk-SK" sz="3100" dirty="0" smtClean="0">
                <a:solidFill>
                  <a:srgbClr val="90C226"/>
                </a:solidFill>
              </a:rPr>
              <a:t> </a:t>
            </a:r>
            <a:r>
              <a:rPr lang="sk-SK" sz="3100" dirty="0" err="1" smtClean="0">
                <a:solidFill>
                  <a:srgbClr val="90C226"/>
                </a:solidFill>
              </a:rPr>
              <a:t>for</a:t>
            </a:r>
            <a:r>
              <a:rPr lang="sk-SK" sz="3100" dirty="0" smtClean="0">
                <a:solidFill>
                  <a:srgbClr val="90C226"/>
                </a:solidFill>
              </a:rPr>
              <a:t> Q2: </a:t>
            </a:r>
            <a:r>
              <a:rPr lang="en-US" sz="3100" dirty="0" smtClean="0">
                <a:solidFill>
                  <a:srgbClr val="90C226"/>
                </a:solidFill>
              </a:rPr>
              <a:t>How </a:t>
            </a:r>
            <a:r>
              <a:rPr lang="en-US" sz="3100" dirty="0">
                <a:solidFill>
                  <a:srgbClr val="90C226"/>
                </a:solidFill>
              </a:rPr>
              <a:t>do the participants of L1 courses perceive their preparedness for taking L1 listening test before and after taking it? </a:t>
            </a:r>
            <a:r>
              <a:rPr lang="en-US" sz="3600" dirty="0">
                <a:solidFill>
                  <a:srgbClr val="90C226"/>
                </a:solidFill>
              </a:rPr>
              <a:t/>
            </a:r>
            <a:br>
              <a:rPr lang="en-US" sz="3600" dirty="0">
                <a:solidFill>
                  <a:srgbClr val="90C226"/>
                </a:solidFill>
              </a:rPr>
            </a:br>
            <a:endParaRPr lang="en-US" sz="3600" dirty="0">
              <a:solidFill>
                <a:srgbClr val="90C226"/>
              </a:solidFill>
            </a:endParaRP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77863" y="1930400"/>
            <a:ext cx="9431337" cy="44069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hangingPunct="1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The experience of taking the test seemed to have </a:t>
            </a:r>
            <a:r>
              <a:rPr lang="en-US" sz="2800" u="sng">
                <a:solidFill>
                  <a:srgbClr val="404040"/>
                </a:solidFill>
                <a:latin typeface="Trebuchet MS" charset="0"/>
              </a:rPr>
              <a:t>no significant impact</a:t>
            </a:r>
            <a:r>
              <a:rPr lang="en-US" sz="2800">
                <a:solidFill>
                  <a:srgbClr val="404040"/>
                </a:solidFill>
                <a:latin typeface="Trebuchet MS" charset="0"/>
              </a:rPr>
              <a:t> on the way the students perceived the overall effectiveness of L1 courses in developing their: language competence 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cognitive strategies 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test format familiarity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A </a:t>
            </a:r>
            <a:r>
              <a:rPr lang="en-US" sz="2800" u="sng">
                <a:solidFill>
                  <a:srgbClr val="404040"/>
                </a:solidFill>
                <a:latin typeface="Trebuchet MS" charset="0"/>
              </a:rPr>
              <a:t>significant decrease </a:t>
            </a:r>
            <a:r>
              <a:rPr lang="en-US" sz="2800">
                <a:solidFill>
                  <a:srgbClr val="404040"/>
                </a:solidFill>
                <a:latin typeface="Trebuchet MS" charset="0"/>
              </a:rPr>
              <a:t>in the means: 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meta-cognitive strategies </a:t>
            </a:r>
          </a:p>
          <a:p>
            <a:pPr hangingPunct="1">
              <a:lnSpc>
                <a:spcPct val="100000"/>
              </a:lnSpc>
              <a:spcBef>
                <a:spcPts val="1000"/>
              </a:spcBef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  <a:tab pos="8985250" algn="l"/>
              </a:tabLst>
            </a:pPr>
            <a:r>
              <a:rPr lang="en-US" sz="2800">
                <a:solidFill>
                  <a:srgbClr val="404040"/>
                </a:solidFill>
                <a:latin typeface="Trebuchet MS" charset="0"/>
              </a:rPr>
              <a:t>test-wiseness 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 additive="repl">
                                        <p:cTn id="7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7" dur="1000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8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10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2" dur="1000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3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10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27" dur="1000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8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9" dur="10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2" dur="1000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3" dur="1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4" dur="10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77863" y="279400"/>
            <a:ext cx="8770937" cy="18811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sk-SK" sz="3000" dirty="0" err="1" smtClean="0">
                <a:solidFill>
                  <a:srgbClr val="90C226"/>
                </a:solidFill>
              </a:rPr>
              <a:t>Results</a:t>
            </a:r>
            <a:r>
              <a:rPr lang="sk-SK" sz="3000" dirty="0" smtClean="0">
                <a:solidFill>
                  <a:srgbClr val="90C226"/>
                </a:solidFill>
              </a:rPr>
              <a:t> </a:t>
            </a:r>
            <a:r>
              <a:rPr lang="sk-SK" sz="3000" dirty="0" err="1" smtClean="0">
                <a:solidFill>
                  <a:srgbClr val="90C226"/>
                </a:solidFill>
              </a:rPr>
              <a:t>for</a:t>
            </a:r>
            <a:r>
              <a:rPr lang="sk-SK" sz="3000" dirty="0" smtClean="0">
                <a:solidFill>
                  <a:srgbClr val="90C226"/>
                </a:solidFill>
              </a:rPr>
              <a:t> Q3: </a:t>
            </a:r>
            <a:r>
              <a:rPr lang="en-US" sz="3000" dirty="0" smtClean="0">
                <a:solidFill>
                  <a:srgbClr val="90C226"/>
                </a:solidFill>
              </a:rPr>
              <a:t>What </a:t>
            </a:r>
            <a:r>
              <a:rPr lang="en-US" sz="3000" dirty="0">
                <a:solidFill>
                  <a:srgbClr val="90C226"/>
                </a:solidFill>
              </a:rPr>
              <a:t>is the relationship between the L1 course participants’ perception of the effectiveness of L1 courses in developing their listening skills and their performance? 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677863" y="2667000"/>
            <a:ext cx="8596312" cy="33734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2900" indent="-341313" hangingPunct="1">
              <a:lnSpc>
                <a:spcPct val="10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sz="3400" dirty="0">
                <a:solidFill>
                  <a:srgbClr val="404040"/>
                </a:solidFill>
                <a:latin typeface="Trebuchet MS" charset="0"/>
              </a:rPr>
              <a:t>In contrast to the expectations - no relationship between the two variables has been revealed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 additive="repl">
                                        <p:cTn id="7" dur="5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" dur="1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Trebuchet MS"/>
        <a:ea typeface="Microsoft YaHei"/>
        <a:cs typeface=""/>
      </a:majorFont>
      <a:minorFont>
        <a:latin typeface="Trebuchet MS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Trebuchet MS"/>
        <a:ea typeface="Microsoft YaHei"/>
        <a:cs typeface=""/>
      </a:majorFont>
      <a:minorFont>
        <a:latin typeface="Trebuchet MS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ív Office">
  <a:themeElements>
    <a:clrScheme name="Motí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ív Office">
      <a:majorFont>
        <a:latin typeface="Trebuchet MS"/>
        <a:ea typeface="Microsoft YaHei"/>
        <a:cs typeface=""/>
      </a:majorFont>
      <a:minorFont>
        <a:latin typeface="Trebuchet MS"/>
        <a:ea typeface="Microsoft YaHe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Motív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ív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ív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821</TotalTime>
  <Words>758</Words>
  <Application>Microsoft Office PowerPoint</Application>
  <PresentationFormat>Vlastná</PresentationFormat>
  <Paragraphs>130</Paragraphs>
  <Slides>16</Slides>
  <Notes>14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3</vt:i4>
      </vt:variant>
      <vt:variant>
        <vt:lpstr>Nadpisy snímok</vt:lpstr>
      </vt:variant>
      <vt:variant>
        <vt:i4>16</vt:i4>
      </vt:variant>
    </vt:vector>
  </HeadingPairs>
  <TitlesOfParts>
    <vt:vector size="25" baseType="lpstr">
      <vt:lpstr>Times New Roman</vt:lpstr>
      <vt:lpstr>Trebuchet MS</vt:lpstr>
      <vt:lpstr>Microsoft YaHei</vt:lpstr>
      <vt:lpstr>Arial</vt:lpstr>
      <vt:lpstr>Segoe UI</vt:lpstr>
      <vt:lpstr>Wingdings 3</vt:lpstr>
      <vt:lpstr>Motív Office</vt:lpstr>
      <vt:lpstr>Motív Office</vt:lpstr>
      <vt:lpstr>Motív Office</vt:lpstr>
      <vt:lpstr>General Staff of the Armed Forces of the Slovak Republic  Language Institute, Testing Department     Developing partnership between teaching and testing listening   </vt:lpstr>
      <vt:lpstr>Experts’ opinion on exam preparation courses</vt:lpstr>
      <vt:lpstr>The purpose of the study </vt:lpstr>
      <vt:lpstr>Three research questions</vt:lpstr>
      <vt:lpstr>Methodology – Mixed methods research</vt:lpstr>
      <vt:lpstr>Results for Q1: To what extent do L1 courses teach listening sub-skills and strategies measured by L1 listening test? </vt:lpstr>
      <vt:lpstr>Snímka 7</vt:lpstr>
      <vt:lpstr>Results for Q2: How do the participants of L1 courses perceive their preparedness for taking L1 listening test before and after taking it?  </vt:lpstr>
      <vt:lpstr>Results for Q3: What is the relationship between the L1 course participants’ perception of the effectiveness of L1 courses in developing their listening skills and their performance? </vt:lpstr>
      <vt:lpstr>Conclusions</vt:lpstr>
      <vt:lpstr>Conclusions</vt:lpstr>
      <vt:lpstr>Practical consequences of the research</vt:lpstr>
      <vt:lpstr>Practical consequences of the research</vt:lpstr>
      <vt:lpstr>References</vt:lpstr>
      <vt:lpstr>References</vt:lpstr>
      <vt:lpstr>Thank you for your attention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Developing partnership between teaching and testing listening</dc:title>
  <dc:creator>Vargova, Maria</dc:creator>
  <cp:lastModifiedBy>Mamina</cp:lastModifiedBy>
  <cp:revision>62</cp:revision>
  <cp:lastPrinted>2018-10-12T09:58:29Z</cp:lastPrinted>
  <dcterms:created xsi:type="dcterms:W3CDTF">2018-03-07T16:39:55Z</dcterms:created>
  <dcterms:modified xsi:type="dcterms:W3CDTF">2018-10-13T12:09:52Z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George C. Marshall Center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Širokouhlá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15</vt:i4>
  </property>
</Properties>
</file>