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handoutMasterIdLst>
    <p:handoutMasterId r:id="rId14"/>
  </p:handoutMasterIdLst>
  <p:sldIdLst>
    <p:sldId id="256" r:id="rId2"/>
    <p:sldId id="257" r:id="rId3"/>
    <p:sldId id="258" r:id="rId4"/>
    <p:sldId id="260" r:id="rId5"/>
    <p:sldId id="261" r:id="rId6"/>
    <p:sldId id="262" r:id="rId7"/>
    <p:sldId id="263" r:id="rId8"/>
    <p:sldId id="264" r:id="rId9"/>
    <p:sldId id="265" r:id="rId10"/>
    <p:sldId id="266" r:id="rId11"/>
    <p:sldId id="267" r:id="rId12"/>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8" autoAdjust="0"/>
    <p:restoredTop sz="73429" autoAdjust="0"/>
  </p:normalViewPr>
  <p:slideViewPr>
    <p:cSldViewPr snapToGrid="0">
      <p:cViewPr>
        <p:scale>
          <a:sx n="70" d="100"/>
          <a:sy n="70" d="100"/>
        </p:scale>
        <p:origin x="-1075"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00" d="100"/>
          <a:sy n="100" d="100"/>
        </p:scale>
        <p:origin x="1170" y="-4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ooter Placeholder 6"/>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bg-BG"/>
          </a:p>
        </p:txBody>
      </p:sp>
      <p:sp>
        <p:nvSpPr>
          <p:cNvPr id="4" name="Header Placeholder 3"/>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bg-BG" dirty="0"/>
          </a:p>
        </p:txBody>
      </p:sp>
    </p:spTree>
    <p:extLst>
      <p:ext uri="{BB962C8B-B14F-4D97-AF65-F5344CB8AC3E}">
        <p14:creationId xmlns:p14="http://schemas.microsoft.com/office/powerpoint/2010/main" val="14819639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13A3D79B-FCF3-4381-8D09-3A93AB292CC9}" type="datetimeFigureOut">
              <a:rPr lang="bg-BG" smtClean="0"/>
              <a:t>2.11.2017 г.</a:t>
            </a:fld>
            <a:endParaRPr lang="bg-BG"/>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B817FF89-5A06-4802-A0F0-5E5EAFCBA995}" type="slidenum">
              <a:rPr lang="bg-BG" smtClean="0"/>
              <a:t>‹#›</a:t>
            </a:fld>
            <a:endParaRPr lang="bg-BG"/>
          </a:p>
        </p:txBody>
      </p:sp>
    </p:spTree>
    <p:extLst>
      <p:ext uri="{BB962C8B-B14F-4D97-AF65-F5344CB8AC3E}">
        <p14:creationId xmlns:p14="http://schemas.microsoft.com/office/powerpoint/2010/main" val="414978978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Intended to decode the meaning of “fair” in testing practice and jot</a:t>
            </a:r>
            <a:r>
              <a:rPr lang="en-US" baseline="0" dirty="0" smtClean="0"/>
              <a:t> down some of the factors and conditions </a:t>
            </a:r>
            <a:r>
              <a:rPr lang="en-US" dirty="0" smtClean="0"/>
              <a:t>affecting</a:t>
            </a:r>
            <a:r>
              <a:rPr lang="en-US" baseline="0" dirty="0" smtClean="0"/>
              <a:t> language test results by creating favorable test environment for some candidates while impairing the performance of others;</a:t>
            </a:r>
            <a:endParaRPr lang="bg-BG" dirty="0"/>
          </a:p>
        </p:txBody>
      </p:sp>
      <p:sp>
        <p:nvSpPr>
          <p:cNvPr id="4" name="Slide Number Placeholder 3"/>
          <p:cNvSpPr>
            <a:spLocks noGrp="1"/>
          </p:cNvSpPr>
          <p:nvPr>
            <p:ph type="sldNum" sz="quarter" idx="10"/>
          </p:nvPr>
        </p:nvSpPr>
        <p:spPr/>
        <p:txBody>
          <a:bodyPr/>
          <a:lstStyle/>
          <a:p>
            <a:fld id="{B817FF89-5A06-4802-A0F0-5E5EAFCBA995}" type="slidenum">
              <a:rPr lang="bg-BG" smtClean="0"/>
              <a:t>1</a:t>
            </a:fld>
            <a:endParaRPr lang="bg-BG"/>
          </a:p>
        </p:txBody>
      </p:sp>
    </p:spTree>
    <p:extLst>
      <p:ext uri="{BB962C8B-B14F-4D97-AF65-F5344CB8AC3E}">
        <p14:creationId xmlns:p14="http://schemas.microsoft.com/office/powerpoint/2010/main" val="24660351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B817FF89-5A06-4802-A0F0-5E5EAFCBA995}" type="slidenum">
              <a:rPr lang="bg-BG" smtClean="0"/>
              <a:t>11</a:t>
            </a:fld>
            <a:endParaRPr lang="bg-BG"/>
          </a:p>
        </p:txBody>
      </p:sp>
    </p:spTree>
    <p:extLst>
      <p:ext uri="{BB962C8B-B14F-4D97-AF65-F5344CB8AC3E}">
        <p14:creationId xmlns:p14="http://schemas.microsoft.com/office/powerpoint/2010/main" val="659013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tx1"/>
                </a:solidFill>
              </a:rPr>
              <a:t>All synonyms refer </a:t>
            </a:r>
            <a:r>
              <a:rPr lang="en-US" sz="1200" kern="1200" noProof="0" dirty="0" smtClean="0">
                <a:solidFill>
                  <a:schemeClr val="tx1"/>
                </a:solidFill>
                <a:effectLst/>
                <a:latin typeface="+mn-lt"/>
                <a:ea typeface="+mn-ea"/>
                <a:cs typeface="+mn-cs"/>
              </a:rPr>
              <a:t>to lack of bias in opinions, judgments, </a:t>
            </a:r>
            <a:r>
              <a:rPr lang="en-US" sz="1200" kern="1200" noProof="0" dirty="0" err="1" smtClean="0">
                <a:solidFill>
                  <a:schemeClr val="tx1"/>
                </a:solidFill>
                <a:effectLst/>
                <a:latin typeface="+mn-lt"/>
                <a:ea typeface="+mn-ea"/>
                <a:cs typeface="+mn-cs"/>
              </a:rPr>
              <a:t>etc</a:t>
            </a:r>
            <a:r>
              <a:rPr lang="bg-BG" sz="1200" kern="1200" dirty="0" smtClean="0">
                <a:solidFill>
                  <a:schemeClr val="tx1"/>
                </a:solidFill>
                <a:effectLst/>
                <a:latin typeface="+mn-lt"/>
                <a:ea typeface="+mn-ea"/>
                <a:cs typeface="+mn-cs"/>
              </a:rPr>
              <a:t>.</a:t>
            </a:r>
            <a:endParaRPr lang="bg-BG" dirty="0">
              <a:solidFill>
                <a:schemeClr val="tx1"/>
              </a:solidFill>
            </a:endParaRPr>
          </a:p>
        </p:txBody>
      </p:sp>
      <p:sp>
        <p:nvSpPr>
          <p:cNvPr id="4" name="Slide Number Placeholder 3"/>
          <p:cNvSpPr>
            <a:spLocks noGrp="1"/>
          </p:cNvSpPr>
          <p:nvPr>
            <p:ph type="sldNum" sz="quarter" idx="10"/>
          </p:nvPr>
        </p:nvSpPr>
        <p:spPr/>
        <p:txBody>
          <a:bodyPr/>
          <a:lstStyle/>
          <a:p>
            <a:fld id="{B817FF89-5A06-4802-A0F0-5E5EAFCBA995}" type="slidenum">
              <a:rPr lang="bg-BG" smtClean="0"/>
              <a:t>2</a:t>
            </a:fld>
            <a:endParaRPr lang="bg-BG"/>
          </a:p>
        </p:txBody>
      </p:sp>
    </p:spTree>
    <p:extLst>
      <p:ext uri="{BB962C8B-B14F-4D97-AF65-F5344CB8AC3E}">
        <p14:creationId xmlns:p14="http://schemas.microsoft.com/office/powerpoint/2010/main" val="3830838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he said that, the man was over 70! Some food for thought which can lead us to</a:t>
            </a:r>
            <a:r>
              <a:rPr lang="en-US" baseline="0" dirty="0" smtClean="0"/>
              <a:t> the question “Who is interested in fair testing?” and, also</a:t>
            </a:r>
          </a:p>
          <a:p>
            <a:r>
              <a:rPr lang="en-US" baseline="0" dirty="0" smtClean="0"/>
              <a:t>of the relationship between fair testing and ethical considerations when it comes to reporting results.</a:t>
            </a:r>
            <a:endParaRPr lang="bg-BG" dirty="0"/>
          </a:p>
        </p:txBody>
      </p:sp>
      <p:sp>
        <p:nvSpPr>
          <p:cNvPr id="4" name="Slide Number Placeholder 3"/>
          <p:cNvSpPr>
            <a:spLocks noGrp="1"/>
          </p:cNvSpPr>
          <p:nvPr>
            <p:ph type="sldNum" sz="quarter" idx="10"/>
          </p:nvPr>
        </p:nvSpPr>
        <p:spPr/>
        <p:txBody>
          <a:bodyPr/>
          <a:lstStyle/>
          <a:p>
            <a:fld id="{B817FF89-5A06-4802-A0F0-5E5EAFCBA995}" type="slidenum">
              <a:rPr lang="bg-BG" smtClean="0"/>
              <a:t>3</a:t>
            </a:fld>
            <a:endParaRPr lang="bg-BG"/>
          </a:p>
        </p:txBody>
      </p:sp>
    </p:spTree>
    <p:extLst>
      <p:ext uri="{BB962C8B-B14F-4D97-AF65-F5344CB8AC3E}">
        <p14:creationId xmlns:p14="http://schemas.microsoft.com/office/powerpoint/2010/main" val="4164906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non-exclusive list;. If we try to define each of these groups we’ll see that there is some overlapping  between them. It may be worth noting here that the Code of Fair Testing Practices in Education developed by the Joint Committee on Testing Practices in Washington , D,C. (1988) highlights key points of the quality of testing practices. This is also true of the Code of Ethics prepared by the International Language Testing Association (2000) and the Code of Ethics of the Association of Language Testers in Europe</a:t>
            </a:r>
          </a:p>
          <a:p>
            <a:endParaRPr lang="en-US" dirty="0" smtClean="0"/>
          </a:p>
          <a:p>
            <a:endParaRPr lang="bg-BG" dirty="0"/>
          </a:p>
        </p:txBody>
      </p:sp>
      <p:sp>
        <p:nvSpPr>
          <p:cNvPr id="4" name="Slide Number Placeholder 3"/>
          <p:cNvSpPr>
            <a:spLocks noGrp="1"/>
          </p:cNvSpPr>
          <p:nvPr>
            <p:ph type="sldNum" sz="quarter" idx="10"/>
          </p:nvPr>
        </p:nvSpPr>
        <p:spPr/>
        <p:txBody>
          <a:bodyPr/>
          <a:lstStyle/>
          <a:p>
            <a:fld id="{B817FF89-5A06-4802-A0F0-5E5EAFCBA995}" type="slidenum">
              <a:rPr lang="bg-BG" smtClean="0"/>
              <a:t>4</a:t>
            </a:fld>
            <a:endParaRPr lang="bg-BG"/>
          </a:p>
        </p:txBody>
      </p:sp>
    </p:spTree>
    <p:extLst>
      <p:ext uri="{BB962C8B-B14F-4D97-AF65-F5344CB8AC3E}">
        <p14:creationId xmlns:p14="http://schemas.microsoft.com/office/powerpoint/2010/main" val="3666447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B817FF89-5A06-4802-A0F0-5E5EAFCBA995}" type="slidenum">
              <a:rPr lang="bg-BG" smtClean="0"/>
              <a:t>5</a:t>
            </a:fld>
            <a:endParaRPr lang="bg-BG"/>
          </a:p>
        </p:txBody>
      </p:sp>
    </p:spTree>
    <p:extLst>
      <p:ext uri="{BB962C8B-B14F-4D97-AF65-F5344CB8AC3E}">
        <p14:creationId xmlns:p14="http://schemas.microsoft.com/office/powerpoint/2010/main" val="3092528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B817FF89-5A06-4802-A0F0-5E5EAFCBA995}" type="slidenum">
              <a:rPr lang="bg-BG" smtClean="0"/>
              <a:t>6</a:t>
            </a:fld>
            <a:endParaRPr lang="bg-BG"/>
          </a:p>
        </p:txBody>
      </p:sp>
    </p:spTree>
    <p:extLst>
      <p:ext uri="{BB962C8B-B14F-4D97-AF65-F5344CB8AC3E}">
        <p14:creationId xmlns:p14="http://schemas.microsoft.com/office/powerpoint/2010/main" val="4111939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B817FF89-5A06-4802-A0F0-5E5EAFCBA995}" type="slidenum">
              <a:rPr lang="bg-BG" smtClean="0"/>
              <a:t>7</a:t>
            </a:fld>
            <a:endParaRPr lang="bg-BG"/>
          </a:p>
        </p:txBody>
      </p:sp>
    </p:spTree>
    <p:extLst>
      <p:ext uri="{BB962C8B-B14F-4D97-AF65-F5344CB8AC3E}">
        <p14:creationId xmlns:p14="http://schemas.microsoft.com/office/powerpoint/2010/main" val="1752297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B817FF89-5A06-4802-A0F0-5E5EAFCBA995}" type="slidenum">
              <a:rPr lang="bg-BG" smtClean="0"/>
              <a:t>8</a:t>
            </a:fld>
            <a:endParaRPr lang="bg-BG"/>
          </a:p>
        </p:txBody>
      </p:sp>
    </p:spTree>
    <p:extLst>
      <p:ext uri="{BB962C8B-B14F-4D97-AF65-F5344CB8AC3E}">
        <p14:creationId xmlns:p14="http://schemas.microsoft.com/office/powerpoint/2010/main" val="4190446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B817FF89-5A06-4802-A0F0-5E5EAFCBA995}" type="slidenum">
              <a:rPr lang="bg-BG" smtClean="0"/>
              <a:t>10</a:t>
            </a:fld>
            <a:endParaRPr lang="bg-BG"/>
          </a:p>
        </p:txBody>
      </p:sp>
    </p:spTree>
    <p:extLst>
      <p:ext uri="{BB962C8B-B14F-4D97-AF65-F5344CB8AC3E}">
        <p14:creationId xmlns:p14="http://schemas.microsoft.com/office/powerpoint/2010/main" val="20983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55C6B4A9-1611-4792-9094-5F34BCA07E0B}" type="datetimeFigureOut">
              <a:rPr lang="en-US" dirty="0"/>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smtClean="0"/>
              <a:t>Click to edit Master title style</a:t>
            </a:r>
            <a:endParaRPr lang="en-US" dirty="0"/>
          </a:p>
        </p:txBody>
      </p:sp>
      <p:sp>
        <p:nvSpPr>
          <p:cNvPr id="5" name="Footer Placeholder 4"/>
          <p:cNvSpPr>
            <a:spLocks noGrp="1"/>
          </p:cNvSpPr>
          <p:nvPr>
            <p:ph type="ftr" sz="quarter" idx="11"/>
          </p:nvPr>
        </p:nvSpPr>
        <p:spPr>
          <a:xfrm>
            <a:off x="1696277" y="6240144"/>
            <a:ext cx="6153311" cy="365125"/>
          </a:xfrm>
        </p:spPr>
        <p:txBody>
          <a:bodyPr/>
          <a:lstStyle>
            <a:lvl1pPr algn="ctr">
              <a:defRPr sz="1100" b="1">
                <a:solidFill>
                  <a:schemeClr val="tx1"/>
                </a:solidFill>
                <a:latin typeface="Arial" panose="020B0604020202020204" pitchFamily="34" charset="0"/>
                <a:cs typeface="Arial" panose="020B0604020202020204" pitchFamily="34" charset="0"/>
              </a:defRPr>
            </a:lvl1pPr>
          </a:lstStyle>
          <a:p>
            <a:r>
              <a:rPr lang="en-US" smtClean="0"/>
              <a:t>Petya Georgieva                      Skopje, 4 – 8 September 2017, STANAG 6001 Workshop</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11/2/2017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EB712588-04B1-427B-82EE-E8DB90309F08}" type="datetimeFigureOut">
              <a:rPr lang="en-US" dirty="0"/>
              <a:t>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11/2/2017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11/2/2017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11/2/2017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42A54C80-263E-416B-A8E0-580EDEADCBDC}" type="datetimeFigureOut">
              <a:rPr lang="en-US" dirty="0"/>
              <a:t>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B61BEF0D-F0BB-DE4B-95CE-6DB70DBA9567}" type="datetimeFigureOut">
              <a:rPr lang="en-US" dirty="0"/>
              <a:pPr/>
              <a:t>11/2/2017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1219200"/>
            <a:ext cx="8596668" cy="711200"/>
          </a:xfrm>
          <a:prstGeom prst="rect">
            <a:avLst/>
          </a:prstGeom>
        </p:spPr>
        <p:txBody>
          <a:bodyPr vert="horz" lIns="91440" tIns="45720" rIns="91440" bIns="45720" rtlCol="0" anchor="t">
            <a:normAutofit/>
          </a:bodyPr>
          <a:lstStyle/>
          <a:p>
            <a:r>
              <a:rPr lang="en-US" dirty="0" smtClean="0"/>
              <a:t>A GLIMPSE ON FAIR TESTING</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pic>
        <p:nvPicPr>
          <p:cNvPr id="8" name="Picture 7"/>
          <p:cNvPicPr>
            <a:picLocks noChangeAspect="1"/>
          </p:cNvPicPr>
          <p:nvPr userDrawn="1"/>
        </p:nvPicPr>
        <p:blipFill>
          <a:blip r:embed="rId18"/>
          <a:stretch>
            <a:fillRect/>
          </a:stretch>
        </p:blipFill>
        <p:spPr>
          <a:xfrm>
            <a:off x="8434874" y="90557"/>
            <a:ext cx="781879" cy="855133"/>
          </a:xfrm>
          <a:prstGeom prst="rect">
            <a:avLst/>
          </a:prstGeom>
        </p:spPr>
      </p:pic>
      <p:pic>
        <p:nvPicPr>
          <p:cNvPr id="1026" name="Picture 1" descr="AKad_HOME"/>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41229" y="90557"/>
            <a:ext cx="1257483" cy="763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ctr"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8384" y="2571750"/>
            <a:ext cx="8596668" cy="711200"/>
          </a:xfrm>
        </p:spPr>
        <p:txBody>
          <a:bodyPr/>
          <a:lstStyle/>
          <a:p>
            <a:pPr defTabSz="180975"/>
            <a:r>
              <a:rPr lang="en-US" b="1" dirty="0" smtClean="0">
                <a:ln w="22225">
                  <a:solidFill>
                    <a:schemeClr val="accent2"/>
                  </a:solidFill>
                  <a:prstDash val="solid"/>
                </a:ln>
                <a:solidFill>
                  <a:schemeClr val="accent2"/>
                </a:solidFill>
              </a:rPr>
              <a:t>A</a:t>
            </a:r>
            <a:r>
              <a:rPr lang="en-US" dirty="0" smtClean="0">
                <a:solidFill>
                  <a:schemeClr val="accent2"/>
                </a:solidFill>
              </a:rPr>
              <a:t> </a:t>
            </a:r>
            <a:r>
              <a:rPr lang="en-US" b="1" dirty="0" smtClean="0">
                <a:ln w="22225">
                  <a:solidFill>
                    <a:schemeClr val="accent2"/>
                  </a:solidFill>
                  <a:prstDash val="solid"/>
                </a:ln>
                <a:solidFill>
                  <a:schemeClr val="accent2"/>
                </a:solidFill>
                <a:effectLst>
                  <a:glow rad="228600">
                    <a:schemeClr val="accent3">
                      <a:satMod val="175000"/>
                      <a:alpha val="40000"/>
                    </a:schemeClr>
                  </a:glow>
                </a:effectLst>
              </a:rPr>
              <a:t>GLIMPSE</a:t>
            </a:r>
            <a:r>
              <a:rPr lang="en-US" b="1" dirty="0" smtClean="0">
                <a:ln w="22225">
                  <a:solidFill>
                    <a:schemeClr val="accent2"/>
                  </a:solidFill>
                  <a:prstDash val="solid"/>
                </a:ln>
                <a:solidFill>
                  <a:schemeClr val="accent2"/>
                </a:solidFill>
              </a:rPr>
              <a:t> OF FAIR TESTING</a:t>
            </a:r>
            <a:endParaRPr lang="bg-BG" dirty="0">
              <a:solidFill>
                <a:schemeClr val="accent2"/>
              </a:solidFill>
            </a:endParaRPr>
          </a:p>
        </p:txBody>
      </p:sp>
      <p:sp>
        <p:nvSpPr>
          <p:cNvPr id="4" name="Footer Placeholder 3"/>
          <p:cNvSpPr>
            <a:spLocks noGrp="1"/>
          </p:cNvSpPr>
          <p:nvPr>
            <p:ph type="ftr" sz="quarter" idx="11"/>
          </p:nvPr>
        </p:nvSpPr>
        <p:spPr>
          <a:xfrm>
            <a:off x="2013806" y="4536832"/>
            <a:ext cx="7485823" cy="1730620"/>
          </a:xfrm>
        </p:spPr>
        <p:txBody>
          <a:bodyPr/>
          <a:lstStyle/>
          <a:p>
            <a:r>
              <a:rPr lang="en-US" sz="2400" dirty="0" err="1">
                <a:latin typeface="Calibri" panose="020F0502020204030204" pitchFamily="34" charset="0"/>
              </a:rPr>
              <a:t>Petya</a:t>
            </a:r>
            <a:r>
              <a:rPr lang="en-US" sz="2400" dirty="0">
                <a:latin typeface="Calibri" panose="020F0502020204030204" pitchFamily="34" charset="0"/>
              </a:rPr>
              <a:t> GEORGIEVA</a:t>
            </a:r>
          </a:p>
          <a:p>
            <a:r>
              <a:rPr lang="en-US" sz="2400" dirty="0">
                <a:latin typeface="Calibri" panose="020F0502020204030204" pitchFamily="34" charset="0"/>
              </a:rPr>
              <a:t>Skopje, </a:t>
            </a:r>
            <a:r>
              <a:rPr lang="bg-BG" sz="2400" dirty="0">
                <a:latin typeface="Calibri" panose="020F0502020204030204" pitchFamily="34" charset="0"/>
              </a:rPr>
              <a:t>5 </a:t>
            </a:r>
            <a:r>
              <a:rPr lang="en-US" sz="2400" dirty="0">
                <a:latin typeface="Calibri" panose="020F0502020204030204" pitchFamily="34" charset="0"/>
              </a:rPr>
              <a:t>– </a:t>
            </a:r>
            <a:r>
              <a:rPr lang="bg-BG" sz="2400" dirty="0">
                <a:latin typeface="Calibri" panose="020F0502020204030204" pitchFamily="34" charset="0"/>
              </a:rPr>
              <a:t>7</a:t>
            </a:r>
            <a:r>
              <a:rPr lang="en-US" sz="2400" dirty="0">
                <a:latin typeface="Calibri" panose="020F0502020204030204" pitchFamily="34" charset="0"/>
              </a:rPr>
              <a:t> September 2017</a:t>
            </a:r>
            <a:endParaRPr lang="bg-BG" sz="2400" dirty="0">
              <a:latin typeface="Calibri" panose="020F0502020204030204" pitchFamily="34" charset="0"/>
            </a:endParaRPr>
          </a:p>
          <a:p>
            <a:r>
              <a:rPr lang="en-US" sz="2400" dirty="0">
                <a:latin typeface="Calibri" panose="020F0502020204030204" pitchFamily="34" charset="0"/>
              </a:rPr>
              <a:t> STANAG 6001 </a:t>
            </a:r>
            <a:r>
              <a:rPr lang="bg-BG" sz="2400" dirty="0">
                <a:latin typeface="Calibri" panose="020F0502020204030204" pitchFamily="34" charset="0"/>
              </a:rPr>
              <a:t>Т</a:t>
            </a:r>
            <a:r>
              <a:rPr lang="en-US" sz="2400" dirty="0" err="1">
                <a:latin typeface="Calibri" panose="020F0502020204030204" pitchFamily="34" charset="0"/>
              </a:rPr>
              <a:t>esting</a:t>
            </a:r>
            <a:r>
              <a:rPr lang="en-US" sz="2400" dirty="0">
                <a:latin typeface="Calibri" panose="020F0502020204030204" pitchFamily="34" charset="0"/>
              </a:rPr>
              <a:t> Workshop</a:t>
            </a:r>
          </a:p>
        </p:txBody>
      </p:sp>
    </p:spTree>
    <p:extLst>
      <p:ext uri="{BB962C8B-B14F-4D97-AF65-F5344CB8AC3E}">
        <p14:creationId xmlns:p14="http://schemas.microsoft.com/office/powerpoint/2010/main" val="4837287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86862"/>
            <a:ext cx="8596668" cy="615461"/>
          </a:xfrm>
        </p:spPr>
        <p:txBody>
          <a:bodyPr>
            <a:normAutofit/>
          </a:bodyPr>
          <a:lstStyle/>
          <a:p>
            <a:r>
              <a:rPr lang="en-US" sz="2400" b="1" dirty="0">
                <a:solidFill>
                  <a:schemeClr val="tx1"/>
                </a:solidFill>
                <a:latin typeface="Arial" panose="020B0604020202020204" pitchFamily="34" charset="0"/>
                <a:cs typeface="Arial" panose="020B0604020202020204" pitchFamily="34" charset="0"/>
              </a:rPr>
              <a:t>A GLIMPSE OF FAIR TESTING</a:t>
            </a:r>
            <a:endParaRPr lang="bg-BG" sz="2400" dirty="0"/>
          </a:p>
        </p:txBody>
      </p:sp>
      <p:sp>
        <p:nvSpPr>
          <p:cNvPr id="3" name="Rectangle 2"/>
          <p:cNvSpPr/>
          <p:nvPr/>
        </p:nvSpPr>
        <p:spPr>
          <a:xfrm>
            <a:off x="1768693" y="1930400"/>
            <a:ext cx="5968538" cy="369332"/>
          </a:xfrm>
          <a:prstGeom prst="rect">
            <a:avLst/>
          </a:prstGeom>
        </p:spPr>
        <p:txBody>
          <a:bodyPr wrap="square">
            <a:spAutoFit/>
          </a:bodyPr>
          <a:lstStyle/>
          <a:p>
            <a:r>
              <a:rPr lang="en-US" b="1" dirty="0" smtClean="0">
                <a:latin typeface="Arial" panose="020B0604020202020204" pitchFamily="34" charset="0"/>
                <a:cs typeface="Arial" panose="020B0604020202020204" pitchFamily="34" charset="0"/>
              </a:rPr>
              <a:t>C. AFTER TEST ADMINISTRATION</a:t>
            </a:r>
            <a:endParaRPr lang="bg-BG" dirty="0"/>
          </a:p>
        </p:txBody>
      </p:sp>
      <p:sp>
        <p:nvSpPr>
          <p:cNvPr id="4" name="Rectangle 3"/>
          <p:cNvSpPr/>
          <p:nvPr/>
        </p:nvSpPr>
        <p:spPr>
          <a:xfrm>
            <a:off x="1340768" y="2299732"/>
            <a:ext cx="7269800" cy="1938992"/>
          </a:xfrm>
          <a:prstGeom prst="rect">
            <a:avLst/>
          </a:prstGeom>
        </p:spPr>
        <p:txBody>
          <a:bodyPr wrap="square">
            <a:spAutoFit/>
          </a:bodyPr>
          <a:lstStyle/>
          <a:p>
            <a:pPr marL="285750" indent="-285750">
              <a:buFont typeface="Wingdings" panose="05000000000000000000" pitchFamily="2" charset="2"/>
              <a:buChar char="Ø"/>
            </a:pPr>
            <a:r>
              <a:rPr lang="en-US" sz="2400" dirty="0" smtClean="0">
                <a:latin typeface="Calibri" panose="020F0502020204030204" pitchFamily="34" charset="0"/>
                <a:cs typeface="Arial" panose="020B0604020202020204" pitchFamily="34" charset="0"/>
              </a:rPr>
              <a:t>Securing test material; preventing information  leak</a:t>
            </a:r>
          </a:p>
          <a:p>
            <a:pPr marL="285750" indent="-285750">
              <a:buFont typeface="Wingdings" panose="05000000000000000000" pitchFamily="2" charset="2"/>
              <a:buChar char="Ø"/>
            </a:pPr>
            <a:endParaRPr lang="en-US" sz="2400" dirty="0">
              <a:latin typeface="Calibri" panose="020F0502020204030204" pitchFamily="34" charset="0"/>
              <a:cs typeface="Arial" panose="020B0604020202020204" pitchFamily="34" charset="0"/>
            </a:endParaRPr>
          </a:p>
          <a:p>
            <a:pPr marL="285750" indent="-285750">
              <a:buFont typeface="Wingdings" panose="05000000000000000000" pitchFamily="2" charset="2"/>
              <a:buChar char="Ø"/>
            </a:pPr>
            <a:r>
              <a:rPr lang="en-US" sz="2400" dirty="0" smtClean="0">
                <a:latin typeface="Calibri" panose="020F0502020204030204" pitchFamily="34" charset="0"/>
                <a:cs typeface="Arial" panose="020B0604020202020204" pitchFamily="34" charset="0"/>
              </a:rPr>
              <a:t>Reporting and Interpreting scores</a:t>
            </a:r>
          </a:p>
          <a:p>
            <a:pPr marL="285750" indent="-285750">
              <a:buFont typeface="Wingdings" panose="05000000000000000000" pitchFamily="2" charset="2"/>
              <a:buChar char="Ø"/>
            </a:pPr>
            <a:endParaRPr lang="en-US" sz="2400" dirty="0">
              <a:latin typeface="Calibri" panose="020F0502020204030204" pitchFamily="34" charset="0"/>
              <a:cs typeface="Arial" panose="020B0604020202020204" pitchFamily="34" charset="0"/>
            </a:endParaRPr>
          </a:p>
          <a:p>
            <a:pPr marL="285750" indent="-285750">
              <a:buFont typeface="Wingdings" panose="05000000000000000000" pitchFamily="2" charset="2"/>
              <a:buChar char="Ø"/>
            </a:pPr>
            <a:r>
              <a:rPr lang="en-US" sz="2400" dirty="0" smtClean="0">
                <a:latin typeface="Calibri" panose="020F0502020204030204" pitchFamily="34" charset="0"/>
                <a:cs typeface="Arial" panose="020B0604020202020204" pitchFamily="34" charset="0"/>
              </a:rPr>
              <a:t>Complying with deadlines for reporting scores</a:t>
            </a:r>
            <a:endParaRPr lang="bg-BG" sz="2400" dirty="0">
              <a:latin typeface="Calibri" panose="020F0502020204030204" pitchFamily="34" charset="0"/>
            </a:endParaRPr>
          </a:p>
        </p:txBody>
      </p:sp>
      <p:sp>
        <p:nvSpPr>
          <p:cNvPr id="5" name="Rectangle 4"/>
          <p:cNvSpPr/>
          <p:nvPr/>
        </p:nvSpPr>
        <p:spPr>
          <a:xfrm>
            <a:off x="1768693" y="4608056"/>
            <a:ext cx="7234630" cy="1569660"/>
          </a:xfrm>
          <a:prstGeom prst="rect">
            <a:avLst/>
          </a:prstGeom>
        </p:spPr>
        <p:txBody>
          <a:bodyPr wrap="square">
            <a:spAutoFit/>
          </a:bodyPr>
          <a:lstStyle/>
          <a:p>
            <a:pPr marL="285750" indent="-285750">
              <a:buFontTx/>
              <a:buChar char="-"/>
            </a:pPr>
            <a:r>
              <a:rPr lang="en-US" sz="2400" dirty="0" smtClean="0">
                <a:latin typeface="Calibri" panose="020F0502020204030204" pitchFamily="34" charset="0"/>
                <a:cs typeface="Arial" panose="020B0604020202020204" pitchFamily="34" charset="0"/>
              </a:rPr>
              <a:t>In case scores are uploaded on a platform or made public in any way, always ask candidates’ consent</a:t>
            </a:r>
          </a:p>
          <a:p>
            <a:pPr marL="285750" indent="-285750">
              <a:buFontTx/>
              <a:buChar char="-"/>
            </a:pPr>
            <a:r>
              <a:rPr lang="en-US" sz="2400" dirty="0" smtClean="0">
                <a:latin typeface="Calibri" panose="020F0502020204030204" pitchFamily="34" charset="0"/>
                <a:cs typeface="Arial" panose="020B0604020202020204" pitchFamily="34" charset="0"/>
              </a:rPr>
              <a:t>Who  is involved at this stage?</a:t>
            </a:r>
          </a:p>
          <a:p>
            <a:r>
              <a:rPr lang="en-US" sz="2400" dirty="0" smtClean="0">
                <a:latin typeface="Calibri" panose="020F0502020204030204" pitchFamily="34" charset="0"/>
              </a:rPr>
              <a:t> </a:t>
            </a:r>
            <a:endParaRPr lang="bg-BG" sz="2400" dirty="0">
              <a:latin typeface="Calibri" panose="020F0502020204030204" pitchFamily="34" charset="0"/>
            </a:endParaRPr>
          </a:p>
        </p:txBody>
      </p:sp>
    </p:spTree>
    <p:extLst>
      <p:ext uri="{BB962C8B-B14F-4D97-AF65-F5344CB8AC3E}">
        <p14:creationId xmlns:p14="http://schemas.microsoft.com/office/powerpoint/2010/main" val="3864900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chemeClr val="tx1"/>
                </a:solidFill>
                <a:latin typeface="Arial" panose="020B0604020202020204" pitchFamily="34" charset="0"/>
                <a:cs typeface="Arial" panose="020B0604020202020204" pitchFamily="34" charset="0"/>
              </a:rPr>
              <a:t>A GLIMPSE OF FAIR TESTING</a:t>
            </a:r>
            <a:endParaRPr lang="bg-BG" sz="2400" dirty="0"/>
          </a:p>
        </p:txBody>
      </p:sp>
      <p:sp>
        <p:nvSpPr>
          <p:cNvPr id="3" name="Rectangle 2"/>
          <p:cNvSpPr/>
          <p:nvPr/>
        </p:nvSpPr>
        <p:spPr>
          <a:xfrm>
            <a:off x="1688122" y="4167553"/>
            <a:ext cx="7174523" cy="369332"/>
          </a:xfrm>
          <a:prstGeom prst="rect">
            <a:avLst/>
          </a:prstGeom>
        </p:spPr>
        <p:txBody>
          <a:bodyPr wrap="square">
            <a:spAutoFit/>
          </a:bodyPr>
          <a:lstStyle/>
          <a:p>
            <a:r>
              <a:rPr lang="en-US" b="1" dirty="0" smtClean="0">
                <a:latin typeface="Arial" panose="020B0604020202020204" pitchFamily="34" charset="0"/>
                <a:cs typeface="Arial" panose="020B0604020202020204" pitchFamily="34" charset="0"/>
              </a:rPr>
              <a:t> </a:t>
            </a:r>
            <a:endParaRPr lang="bg-BG" dirty="0"/>
          </a:p>
        </p:txBody>
      </p:sp>
      <p:sp>
        <p:nvSpPr>
          <p:cNvPr id="4" name="Rectangle 3"/>
          <p:cNvSpPr/>
          <p:nvPr/>
        </p:nvSpPr>
        <p:spPr>
          <a:xfrm>
            <a:off x="1688123" y="2672862"/>
            <a:ext cx="6852906" cy="1754326"/>
          </a:xfrm>
          <a:prstGeom prst="rect">
            <a:avLst/>
          </a:prstGeom>
          <a:noFill/>
        </p:spPr>
        <p:txBody>
          <a:bodyPr wrap="squar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THANK YOU FOR YOUR ATTENTION !</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3056378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484" y="1152525"/>
            <a:ext cx="8596668" cy="711200"/>
          </a:xfrm>
        </p:spPr>
        <p:txBody>
          <a:bodyPr>
            <a:normAutofit/>
          </a:bodyPr>
          <a:lstStyle/>
          <a:p>
            <a:pPr algn="ctr"/>
            <a:r>
              <a:rPr lang="en-US" sz="2400" b="1" dirty="0" smtClean="0">
                <a:solidFill>
                  <a:schemeClr val="tx1"/>
                </a:solidFill>
                <a:latin typeface="Arial" panose="020B0604020202020204" pitchFamily="34" charset="0"/>
                <a:cs typeface="Arial" panose="020B0604020202020204" pitchFamily="34" charset="0"/>
              </a:rPr>
              <a:t>A GLIMPSE OF FAIR TESTING</a:t>
            </a:r>
            <a:endParaRPr lang="bg-BG" sz="2400" b="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988162" y="1863725"/>
            <a:ext cx="8596668" cy="3880773"/>
          </a:xfrm>
        </p:spPr>
        <p:txBody>
          <a:bodyPr>
            <a:normAutofit/>
          </a:bodyPr>
          <a:lstStyle/>
          <a:p>
            <a:endParaRPr lang="en-US" sz="2000" b="1" dirty="0" smtClean="0">
              <a:solidFill>
                <a:schemeClr val="tx1"/>
              </a:solidFill>
            </a:endParaRPr>
          </a:p>
          <a:p>
            <a:r>
              <a:rPr lang="en-US" sz="2800" b="1" dirty="0" smtClean="0">
                <a:solidFill>
                  <a:schemeClr val="tx1"/>
                </a:solidFill>
                <a:latin typeface="Calibri" panose="020F0502020204030204" pitchFamily="34" charset="0"/>
              </a:rPr>
              <a:t>Fair  = </a:t>
            </a:r>
            <a:r>
              <a:rPr lang="en-US" sz="2800" dirty="0" smtClean="0">
                <a:solidFill>
                  <a:schemeClr val="tx1"/>
                </a:solidFill>
                <a:latin typeface="Calibri" panose="020F0502020204030204" pitchFamily="34" charset="0"/>
              </a:rPr>
              <a:t>free from bias, dishonesty, or injustice</a:t>
            </a:r>
          </a:p>
          <a:p>
            <a:pPr marL="0" indent="0">
              <a:buNone/>
            </a:pPr>
            <a:r>
              <a:rPr lang="en-US" sz="2800" dirty="0" smtClean="0">
                <a:solidFill>
                  <a:schemeClr val="tx1"/>
                </a:solidFill>
                <a:latin typeface="Calibri" panose="020F0502020204030204" pitchFamily="34" charset="0"/>
              </a:rPr>
              <a:t>      (</a:t>
            </a:r>
            <a:r>
              <a:rPr lang="en-US" sz="2800" i="1" dirty="0" smtClean="0">
                <a:solidFill>
                  <a:schemeClr val="tx1"/>
                </a:solidFill>
                <a:latin typeface="Calibri" panose="020F0502020204030204" pitchFamily="34" charset="0"/>
              </a:rPr>
              <a:t>a fair decision; a fair judge)</a:t>
            </a:r>
          </a:p>
          <a:p>
            <a:r>
              <a:rPr lang="en-US" sz="2800" dirty="0" smtClean="0">
                <a:solidFill>
                  <a:schemeClr val="tx1"/>
                </a:solidFill>
                <a:latin typeface="Calibri" panose="020F0502020204030204" pitchFamily="34" charset="0"/>
              </a:rPr>
              <a:t> Synonyms - impartial, disinterested, unprejudiced</a:t>
            </a:r>
            <a:r>
              <a:rPr lang="bg-BG" sz="2800" dirty="0">
                <a:solidFill>
                  <a:schemeClr val="tx1"/>
                </a:solidFill>
                <a:latin typeface="Calibri" panose="020F0502020204030204" pitchFamily="34" charset="0"/>
              </a:rPr>
              <a:t> </a:t>
            </a:r>
            <a:endParaRPr lang="en-US" sz="2800" dirty="0" smtClean="0">
              <a:solidFill>
                <a:schemeClr val="tx1"/>
              </a:solidFill>
              <a:latin typeface="Calibri" panose="020F0502020204030204" pitchFamily="34" charset="0"/>
            </a:endParaRPr>
          </a:p>
          <a:p>
            <a:r>
              <a:rPr lang="en-US" sz="2800" b="1" dirty="0" smtClean="0">
                <a:solidFill>
                  <a:schemeClr val="tx1"/>
                </a:solidFill>
                <a:latin typeface="Calibri" panose="020F0502020204030204" pitchFamily="34" charset="0"/>
              </a:rPr>
              <a:t>“Fair” implies the treating of all sides alike, justly and equitably</a:t>
            </a:r>
          </a:p>
        </p:txBody>
      </p:sp>
    </p:spTree>
    <p:extLst>
      <p:ext uri="{BB962C8B-B14F-4D97-AF65-F5344CB8AC3E}">
        <p14:creationId xmlns:p14="http://schemas.microsoft.com/office/powerpoint/2010/main" val="1440877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80292"/>
            <a:ext cx="8596668" cy="1169133"/>
          </a:xfrm>
        </p:spPr>
        <p:txBody>
          <a:bodyPr>
            <a:normAutofit/>
          </a:bodyPr>
          <a:lstStyle/>
          <a:p>
            <a:pPr algn="ctr"/>
            <a:r>
              <a:rPr lang="en-US" sz="2400" b="1" dirty="0" smtClean="0">
                <a:solidFill>
                  <a:schemeClr val="tx1"/>
                </a:solidFill>
                <a:latin typeface="Arial" panose="020B0604020202020204" pitchFamily="34" charset="0"/>
                <a:cs typeface="Arial" panose="020B0604020202020204" pitchFamily="34" charset="0"/>
              </a:rPr>
              <a:t>A GLIMPSE OF FAIR TESTING</a:t>
            </a:r>
            <a:endParaRPr lang="bg-BG" sz="2400" b="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1115484" y="1749425"/>
            <a:ext cx="8596668" cy="4634837"/>
          </a:xfrm>
        </p:spPr>
        <p:txBody>
          <a:bodyPr/>
          <a:lstStyle/>
          <a:p>
            <a:pPr marL="0" indent="0">
              <a:buNone/>
            </a:pPr>
            <a:r>
              <a:rPr lang="en-US" b="1" dirty="0" smtClean="0"/>
              <a:t>	</a:t>
            </a:r>
          </a:p>
          <a:p>
            <a:pPr marL="0" indent="0" algn="just">
              <a:buNone/>
            </a:pPr>
            <a:r>
              <a:rPr lang="en-US" b="1" dirty="0"/>
              <a:t>	</a:t>
            </a:r>
            <a:r>
              <a:rPr lang="en-US" b="1" dirty="0" smtClean="0"/>
              <a:t>“</a:t>
            </a:r>
            <a:r>
              <a:rPr lang="en-US" sz="2400" b="1" dirty="0" smtClean="0"/>
              <a:t>I will always remember the horror of receiving my chemistry result when I was thirteen years old. I knew it wasn't going to be high, but to come bottom of the class was very upsetting.</a:t>
            </a:r>
            <a:endParaRPr lang="bg-BG" sz="2400" dirty="0" smtClean="0"/>
          </a:p>
          <a:p>
            <a:pPr marL="0" indent="0" algn="just">
              <a:buNone/>
            </a:pPr>
            <a:r>
              <a:rPr lang="en-US" sz="2400" b="1" dirty="0" smtClean="0"/>
              <a:t>	It was all made worse by the fact that the chemistry teacher read the results to the whole class, from first to last place. My humiliation was complete.”</a:t>
            </a:r>
          </a:p>
          <a:p>
            <a:pPr marL="0" indent="0" algn="r">
              <a:buNone/>
            </a:pPr>
            <a:r>
              <a:rPr lang="en-US" b="1" dirty="0" smtClean="0"/>
              <a:t>                     Richard Frost, British Council </a:t>
            </a:r>
            <a:endParaRPr lang="bg-BG" dirty="0"/>
          </a:p>
        </p:txBody>
      </p:sp>
    </p:spTree>
    <p:extLst>
      <p:ext uri="{BB962C8B-B14F-4D97-AF65-F5344CB8AC3E}">
        <p14:creationId xmlns:p14="http://schemas.microsoft.com/office/powerpoint/2010/main" val="3588738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50632"/>
            <a:ext cx="8596668" cy="703384"/>
          </a:xfrm>
        </p:spPr>
        <p:txBody>
          <a:bodyPr>
            <a:normAutofit/>
          </a:bodyPr>
          <a:lstStyle/>
          <a:p>
            <a:r>
              <a:rPr lang="en-US" sz="2400" b="1" dirty="0">
                <a:solidFill>
                  <a:schemeClr val="tx1"/>
                </a:solidFill>
                <a:latin typeface="Arial" panose="020B0604020202020204" pitchFamily="34" charset="0"/>
                <a:cs typeface="Arial" panose="020B0604020202020204" pitchFamily="34" charset="0"/>
              </a:rPr>
              <a:t>A GLIMPSE </a:t>
            </a:r>
            <a:r>
              <a:rPr lang="en-US" sz="2400" b="1" dirty="0" smtClean="0">
                <a:solidFill>
                  <a:schemeClr val="tx1"/>
                </a:solidFill>
                <a:latin typeface="Arial" panose="020B0604020202020204" pitchFamily="34" charset="0"/>
                <a:cs typeface="Arial" panose="020B0604020202020204" pitchFamily="34" charset="0"/>
              </a:rPr>
              <a:t>OF </a:t>
            </a:r>
            <a:r>
              <a:rPr lang="en-US" sz="2400" b="1" dirty="0">
                <a:solidFill>
                  <a:schemeClr val="tx1"/>
                </a:solidFill>
                <a:latin typeface="Arial" panose="020B0604020202020204" pitchFamily="34" charset="0"/>
                <a:cs typeface="Arial" panose="020B0604020202020204" pitchFamily="34" charset="0"/>
              </a:rPr>
              <a:t>FAIR TESTING</a:t>
            </a:r>
            <a:endParaRPr lang="bg-BG" sz="2400" dirty="0"/>
          </a:p>
        </p:txBody>
      </p:sp>
      <p:sp>
        <p:nvSpPr>
          <p:cNvPr id="3" name="Rectangle 2"/>
          <p:cNvSpPr/>
          <p:nvPr/>
        </p:nvSpPr>
        <p:spPr>
          <a:xfrm>
            <a:off x="3048000" y="2274838"/>
            <a:ext cx="6096000" cy="646331"/>
          </a:xfrm>
          <a:prstGeom prst="rect">
            <a:avLst/>
          </a:prstGeom>
        </p:spPr>
        <p:txBody>
          <a:bodyPr>
            <a:spAutoFit/>
          </a:bodyPr>
          <a:lstStyle/>
          <a:p>
            <a:pPr algn="just"/>
            <a:endParaRPr lang="en-US" b="1" dirty="0" smtClean="0"/>
          </a:p>
          <a:p>
            <a:pPr algn="just"/>
            <a:endParaRPr lang="bg-BG" dirty="0"/>
          </a:p>
        </p:txBody>
      </p:sp>
      <p:sp>
        <p:nvSpPr>
          <p:cNvPr id="4" name="Rectangle 3"/>
          <p:cNvSpPr/>
          <p:nvPr/>
        </p:nvSpPr>
        <p:spPr>
          <a:xfrm>
            <a:off x="1751821" y="2087940"/>
            <a:ext cx="6096000" cy="1015663"/>
          </a:xfrm>
          <a:prstGeom prst="rect">
            <a:avLst/>
          </a:prstGeom>
        </p:spPr>
        <p:txBody>
          <a:bodyPr>
            <a:spAutoFit/>
          </a:bodyPr>
          <a:lstStyle/>
          <a:p>
            <a:pPr algn="just"/>
            <a:r>
              <a:rPr lang="en-US" sz="2400" b="1" dirty="0" smtClean="0">
                <a:latin typeface="Calibri" panose="020F0502020204030204" pitchFamily="34" charset="0"/>
              </a:rPr>
              <a:t>WHO IS INTERESTED IN FAIR TESTING?</a:t>
            </a:r>
          </a:p>
          <a:p>
            <a:pPr algn="just"/>
            <a:endParaRPr lang="en-US" dirty="0"/>
          </a:p>
          <a:p>
            <a:pPr algn="just"/>
            <a:endParaRPr lang="bg-BG" dirty="0"/>
          </a:p>
        </p:txBody>
      </p:sp>
      <p:sp>
        <p:nvSpPr>
          <p:cNvPr id="5" name="Rectangle 4"/>
          <p:cNvSpPr/>
          <p:nvPr/>
        </p:nvSpPr>
        <p:spPr>
          <a:xfrm>
            <a:off x="2854570" y="2885999"/>
            <a:ext cx="6096000" cy="3954929"/>
          </a:xfrm>
          <a:prstGeom prst="rect">
            <a:avLst/>
          </a:prstGeom>
        </p:spPr>
        <p:txBody>
          <a:bodyPr>
            <a:spAutoFit/>
          </a:bodyPr>
          <a:lstStyle/>
          <a:p>
            <a:pPr marL="342900" lvl="0" indent="-342900">
              <a:spcBef>
                <a:spcPts val="1000"/>
              </a:spcBef>
              <a:buClr>
                <a:schemeClr val="accent1"/>
              </a:buClr>
              <a:buSzPct val="80000"/>
              <a:buFont typeface="Wingdings 3" charset="2"/>
              <a:buChar char=""/>
            </a:pPr>
            <a:r>
              <a:rPr lang="en-US" sz="2800" dirty="0">
                <a:latin typeface="Calibri" panose="020F0502020204030204" pitchFamily="34" charset="0"/>
              </a:rPr>
              <a:t>STAKEHOLDERS</a:t>
            </a:r>
          </a:p>
          <a:p>
            <a:pPr lvl="0"/>
            <a:endParaRPr lang="en-US" sz="2000" dirty="0" smtClean="0"/>
          </a:p>
          <a:p>
            <a:pPr marL="342900" indent="-342900">
              <a:spcBef>
                <a:spcPts val="1000"/>
              </a:spcBef>
              <a:buClr>
                <a:schemeClr val="accent1"/>
              </a:buClr>
              <a:buSzPct val="80000"/>
              <a:buFont typeface="Wingdings 3" charset="2"/>
              <a:buChar char=""/>
            </a:pPr>
            <a:r>
              <a:rPr lang="en-US" sz="2800" dirty="0">
                <a:latin typeface="Calibri" panose="020F0502020204030204" pitchFamily="34" charset="0"/>
              </a:rPr>
              <a:t>TEST PARTICIPANTS</a:t>
            </a:r>
          </a:p>
          <a:p>
            <a:endParaRPr lang="en-US" sz="2000" dirty="0" smtClean="0"/>
          </a:p>
          <a:p>
            <a:pPr marL="342900" indent="-342900">
              <a:spcBef>
                <a:spcPts val="1000"/>
              </a:spcBef>
              <a:buClr>
                <a:schemeClr val="accent1"/>
              </a:buClr>
              <a:buSzPct val="80000"/>
              <a:buFont typeface="Wingdings 3" charset="2"/>
              <a:buChar char=""/>
            </a:pPr>
            <a:r>
              <a:rPr lang="en-US" sz="2800" dirty="0">
                <a:latin typeface="Calibri" panose="020F0502020204030204" pitchFamily="34" charset="0"/>
              </a:rPr>
              <a:t>TEST DEVELOPERS AND TEST USERS</a:t>
            </a:r>
          </a:p>
          <a:p>
            <a:pPr marL="285750" indent="-285750">
              <a:buFont typeface="Wingdings" panose="05000000000000000000" pitchFamily="2" charset="2"/>
              <a:buChar char="Ø"/>
            </a:pPr>
            <a:endParaRPr lang="en-US" sz="2000" dirty="0" smtClean="0"/>
          </a:p>
          <a:p>
            <a:pPr marL="342900" indent="-342900">
              <a:spcBef>
                <a:spcPts val="1000"/>
              </a:spcBef>
              <a:buClr>
                <a:schemeClr val="accent1"/>
              </a:buClr>
              <a:buSzPct val="80000"/>
              <a:buFont typeface="Wingdings 3" charset="2"/>
              <a:buChar char=""/>
            </a:pPr>
            <a:r>
              <a:rPr lang="en-US" sz="2800" dirty="0">
                <a:latin typeface="Calibri" panose="020F0502020204030204" pitchFamily="34" charset="0"/>
              </a:rPr>
              <a:t>TEST ADMINISTRATORS</a:t>
            </a:r>
          </a:p>
          <a:p>
            <a:pPr marL="285750" lvl="0" indent="-285750">
              <a:buFont typeface="Wingdings" panose="05000000000000000000" pitchFamily="2" charset="2"/>
              <a:buChar char="Ø"/>
            </a:pPr>
            <a:endParaRPr lang="en-US" dirty="0" smtClean="0"/>
          </a:p>
          <a:p>
            <a:pPr marL="285750" lvl="0" indent="-285750">
              <a:buFont typeface="Wingdings" panose="05000000000000000000" pitchFamily="2" charset="2"/>
              <a:buChar char="Ø"/>
            </a:pPr>
            <a:endParaRPr lang="en-US" dirty="0" smtClean="0"/>
          </a:p>
          <a:p>
            <a:pPr lvl="0"/>
            <a:endParaRPr lang="bg-BG" dirty="0"/>
          </a:p>
        </p:txBody>
      </p:sp>
      <p:sp>
        <p:nvSpPr>
          <p:cNvPr id="6" name="Rectangle 1"/>
          <p:cNvSpPr>
            <a:spLocks noChangeArrowheads="1"/>
          </p:cNvSpPr>
          <p:nvPr/>
        </p:nvSpPr>
        <p:spPr bwMode="auto">
          <a:xfrm>
            <a:off x="0" y="43934"/>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bg-BG"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83872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750" y="594917"/>
            <a:ext cx="8596668" cy="1209431"/>
          </a:xfrm>
        </p:spPr>
        <p:txBody>
          <a:bodyPr>
            <a:normAutofit/>
          </a:bodyPr>
          <a:lstStyle/>
          <a:p>
            <a:r>
              <a:rPr lang="en-US" sz="2400" b="1" dirty="0">
                <a:solidFill>
                  <a:schemeClr val="tx1"/>
                </a:solidFill>
                <a:latin typeface="Arial" panose="020B0604020202020204" pitchFamily="34" charset="0"/>
                <a:cs typeface="Arial" panose="020B0604020202020204" pitchFamily="34" charset="0"/>
              </a:rPr>
              <a:t>A GLIMPSE OF FAIR TESTING</a:t>
            </a:r>
            <a:endParaRPr lang="bg-BG" sz="2400" dirty="0"/>
          </a:p>
        </p:txBody>
      </p:sp>
      <p:sp>
        <p:nvSpPr>
          <p:cNvPr id="3" name="Rectangle 2"/>
          <p:cNvSpPr/>
          <p:nvPr/>
        </p:nvSpPr>
        <p:spPr>
          <a:xfrm>
            <a:off x="1230923" y="2699210"/>
            <a:ext cx="7649308" cy="646331"/>
          </a:xfrm>
          <a:prstGeom prst="rect">
            <a:avLst/>
          </a:prstGeom>
        </p:spPr>
        <p:txBody>
          <a:bodyPr wrap="square">
            <a:spAutoFit/>
          </a:bodyPr>
          <a:lstStyle/>
          <a:p>
            <a:r>
              <a:rPr lang="en-US" sz="3600" dirty="0" smtClean="0">
                <a:latin typeface="Calibri" panose="020F0502020204030204" pitchFamily="34" charset="0"/>
              </a:rPr>
              <a:t>The Codes </a:t>
            </a:r>
            <a:r>
              <a:rPr lang="en-US" sz="3600" dirty="0">
                <a:latin typeface="Calibri" panose="020F0502020204030204" pitchFamily="34" charset="0"/>
              </a:rPr>
              <a:t>of Ethics </a:t>
            </a:r>
            <a:r>
              <a:rPr lang="en-US" sz="3600" dirty="0" smtClean="0">
                <a:latin typeface="Calibri" panose="020F0502020204030204" pitchFamily="34" charset="0"/>
              </a:rPr>
              <a:t>( ILTA, ALTE)</a:t>
            </a:r>
            <a:endParaRPr lang="bg-BG" sz="3600" dirty="0">
              <a:latin typeface="Calibri" panose="020F0502020204030204" pitchFamily="34" charset="0"/>
            </a:endParaRPr>
          </a:p>
        </p:txBody>
      </p:sp>
      <p:sp>
        <p:nvSpPr>
          <p:cNvPr id="8" name="Rectangle 7"/>
          <p:cNvSpPr/>
          <p:nvPr/>
        </p:nvSpPr>
        <p:spPr>
          <a:xfrm>
            <a:off x="1090246" y="3244334"/>
            <a:ext cx="8809892" cy="1754326"/>
          </a:xfrm>
          <a:prstGeom prst="rect">
            <a:avLst/>
          </a:prstGeom>
        </p:spPr>
        <p:txBody>
          <a:bodyPr wrap="square">
            <a:spAutoFit/>
          </a:bodyPr>
          <a:lstStyle/>
          <a:p>
            <a:endParaRPr lang="en-US" dirty="0" smtClean="0"/>
          </a:p>
          <a:p>
            <a:endParaRPr lang="en-US" dirty="0"/>
          </a:p>
          <a:p>
            <a:r>
              <a:rPr lang="en-US" sz="3600" dirty="0" smtClean="0">
                <a:latin typeface="Calibri" panose="020F0502020204030204" pitchFamily="34" charset="0"/>
              </a:rPr>
              <a:t>The Code </a:t>
            </a:r>
            <a:r>
              <a:rPr lang="en-US" sz="3600" dirty="0">
                <a:latin typeface="Calibri" panose="020F0502020204030204" pitchFamily="34" charset="0"/>
              </a:rPr>
              <a:t>of Fair Testing Practices in </a:t>
            </a:r>
            <a:r>
              <a:rPr lang="en-US" sz="3600" dirty="0" smtClean="0">
                <a:latin typeface="Calibri" panose="020F0502020204030204" pitchFamily="34" charset="0"/>
              </a:rPr>
              <a:t>Education</a:t>
            </a:r>
          </a:p>
          <a:p>
            <a:endParaRPr lang="en-US" sz="3600" dirty="0">
              <a:latin typeface="Calibri" panose="020F0502020204030204" pitchFamily="34" charset="0"/>
            </a:endParaRPr>
          </a:p>
        </p:txBody>
      </p:sp>
    </p:spTree>
    <p:extLst>
      <p:ext uri="{BB962C8B-B14F-4D97-AF65-F5344CB8AC3E}">
        <p14:creationId xmlns:p14="http://schemas.microsoft.com/office/powerpoint/2010/main" val="1836116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5595" y="457200"/>
            <a:ext cx="8596668" cy="1139092"/>
          </a:xfrm>
        </p:spPr>
        <p:txBody>
          <a:bodyPr>
            <a:normAutofit/>
          </a:bodyPr>
          <a:lstStyle/>
          <a:p>
            <a:r>
              <a:rPr lang="en-US" sz="2400" b="1" dirty="0">
                <a:solidFill>
                  <a:schemeClr val="tx1"/>
                </a:solidFill>
                <a:latin typeface="Calibri" panose="020F0502020204030204" pitchFamily="34" charset="0"/>
                <a:cs typeface="Arial" panose="020B0604020202020204" pitchFamily="34" charset="0"/>
              </a:rPr>
              <a:t>A </a:t>
            </a:r>
            <a:r>
              <a:rPr lang="en-US" sz="2400" b="1" dirty="0">
                <a:solidFill>
                  <a:schemeClr val="tx1"/>
                </a:solidFill>
                <a:latin typeface="Arial" panose="020B0604020202020204" pitchFamily="34" charset="0"/>
                <a:cs typeface="Arial" panose="020B0604020202020204" pitchFamily="34" charset="0"/>
              </a:rPr>
              <a:t>GLIMPSE</a:t>
            </a:r>
            <a:r>
              <a:rPr lang="en-US" sz="2400" b="1" dirty="0">
                <a:solidFill>
                  <a:schemeClr val="tx1"/>
                </a:solidFill>
                <a:latin typeface="Calibri" panose="020F0502020204030204" pitchFamily="34" charset="0"/>
                <a:cs typeface="Arial" panose="020B0604020202020204" pitchFamily="34" charset="0"/>
              </a:rPr>
              <a:t> OF FAIR TESTING</a:t>
            </a:r>
            <a:endParaRPr lang="bg-BG" sz="2400" dirty="0">
              <a:latin typeface="Calibri" panose="020F0502020204030204" pitchFamily="34" charset="0"/>
            </a:endParaRPr>
          </a:p>
        </p:txBody>
      </p:sp>
      <p:sp>
        <p:nvSpPr>
          <p:cNvPr id="3" name="Rectangle 2"/>
          <p:cNvSpPr/>
          <p:nvPr/>
        </p:nvSpPr>
        <p:spPr>
          <a:xfrm>
            <a:off x="835596" y="1400175"/>
            <a:ext cx="8070280" cy="4832092"/>
          </a:xfrm>
          <a:prstGeom prst="rect">
            <a:avLst/>
          </a:prstGeom>
        </p:spPr>
        <p:txBody>
          <a:bodyPr wrap="square">
            <a:spAutoFit/>
          </a:bodyPr>
          <a:lstStyle/>
          <a:p>
            <a:r>
              <a:rPr lang="en-US" sz="2400" dirty="0">
                <a:latin typeface="Calibri" panose="020F0502020204030204" pitchFamily="34" charset="0"/>
              </a:rPr>
              <a:t>Defining fair testing </a:t>
            </a:r>
            <a:endParaRPr lang="en-US" sz="2400" dirty="0" smtClean="0">
              <a:latin typeface="Calibri" panose="020F0502020204030204" pitchFamily="34" charset="0"/>
            </a:endParaRPr>
          </a:p>
          <a:p>
            <a:pPr marL="285750" indent="-285750">
              <a:spcBef>
                <a:spcPts val="600"/>
              </a:spcBef>
              <a:buFont typeface="Wingdings" panose="05000000000000000000" pitchFamily="2" charset="2"/>
              <a:buChar char="Ø"/>
            </a:pPr>
            <a:r>
              <a:rPr lang="en-US" i="1" dirty="0" err="1" smtClean="0">
                <a:latin typeface="Calibri" panose="020F0502020204030204" pitchFamily="34" charset="0"/>
              </a:rPr>
              <a:t>B.Spolsky</a:t>
            </a:r>
            <a:r>
              <a:rPr lang="en-US" i="1" dirty="0" smtClean="0">
                <a:latin typeface="Calibri" panose="020F0502020204030204" pitchFamily="34" charset="0"/>
              </a:rPr>
              <a:t>(1997); Bachman &amp; Palmer(1996;2010); </a:t>
            </a:r>
            <a:r>
              <a:rPr lang="en-US" i="1" dirty="0" err="1" smtClean="0">
                <a:latin typeface="Calibri" panose="020F0502020204030204" pitchFamily="34" charset="0"/>
              </a:rPr>
              <a:t>Fulcher</a:t>
            </a:r>
            <a:r>
              <a:rPr lang="en-US" i="1" dirty="0" smtClean="0">
                <a:latin typeface="Calibri" panose="020F0502020204030204" pitchFamily="34" charset="0"/>
              </a:rPr>
              <a:t> &amp; Davidson (2007)</a:t>
            </a:r>
          </a:p>
          <a:p>
            <a:pPr marL="285750" indent="-285750">
              <a:buFont typeface="Wingdings" panose="05000000000000000000" pitchFamily="2" charset="2"/>
              <a:buChar char="Ø"/>
            </a:pPr>
            <a:r>
              <a:rPr lang="en-US" i="1" dirty="0" smtClean="0">
                <a:latin typeface="Calibri" panose="020F0502020204030204" pitchFamily="34" charset="0"/>
              </a:rPr>
              <a:t>A Handbook of Research in Second Language Teaching and Learning (2016)</a:t>
            </a:r>
            <a:endParaRPr lang="en-US" i="1" dirty="0" smtClean="0"/>
          </a:p>
          <a:p>
            <a:pPr marL="285750" indent="-285750">
              <a:buFont typeface="Wingdings" panose="05000000000000000000" pitchFamily="2" charset="2"/>
              <a:buChar char="Ø"/>
            </a:pPr>
            <a:r>
              <a:rPr lang="en-US" i="1" dirty="0">
                <a:latin typeface="Calibri" panose="020F0502020204030204" pitchFamily="34" charset="0"/>
              </a:rPr>
              <a:t>International Journal of Modern Language Teaching and </a:t>
            </a:r>
            <a:r>
              <a:rPr lang="en-US" i="1" dirty="0" smtClean="0">
                <a:latin typeface="Calibri" panose="020F0502020204030204" pitchFamily="34" charset="0"/>
              </a:rPr>
              <a:t>Learning (2016, Vol. 1)</a:t>
            </a:r>
          </a:p>
          <a:p>
            <a:pPr>
              <a:spcBef>
                <a:spcPts val="600"/>
              </a:spcBef>
            </a:pPr>
            <a:r>
              <a:rPr lang="en-US" sz="2400" dirty="0" smtClean="0">
                <a:latin typeface="Calibri" panose="020F0502020204030204" pitchFamily="34" charset="0"/>
              </a:rPr>
              <a:t>Based on </a:t>
            </a:r>
            <a:r>
              <a:rPr lang="en-US" sz="2400" dirty="0" err="1" smtClean="0">
                <a:latin typeface="Calibri" panose="020F0502020204030204" pitchFamily="34" charset="0"/>
              </a:rPr>
              <a:t>Fulcher</a:t>
            </a:r>
            <a:r>
              <a:rPr lang="en-US" sz="2400" dirty="0" smtClean="0">
                <a:latin typeface="Calibri" panose="020F0502020204030204" pitchFamily="34" charset="0"/>
              </a:rPr>
              <a:t>, conducting a fair test involves:</a:t>
            </a:r>
          </a:p>
          <a:p>
            <a:pPr>
              <a:spcBef>
                <a:spcPts val="600"/>
              </a:spcBef>
            </a:pPr>
            <a:r>
              <a:rPr lang="en-US" sz="2400" dirty="0">
                <a:latin typeface="Calibri" panose="020F0502020204030204" pitchFamily="34" charset="0"/>
              </a:rPr>
              <a:t> </a:t>
            </a:r>
            <a:r>
              <a:rPr lang="en-US" sz="2400" dirty="0" smtClean="0">
                <a:latin typeface="Calibri" panose="020F0502020204030204" pitchFamily="34" charset="0"/>
              </a:rPr>
              <a:t>- </a:t>
            </a:r>
            <a:r>
              <a:rPr lang="en-US" sz="2400" dirty="0">
                <a:latin typeface="Calibri" panose="020F0502020204030204" pitchFamily="34" charset="0"/>
              </a:rPr>
              <a:t>replicating the meticulous conditions that the test designers set out in the delivery </a:t>
            </a:r>
            <a:r>
              <a:rPr lang="en-US" sz="2400" dirty="0" smtClean="0">
                <a:latin typeface="Calibri" panose="020F0502020204030204" pitchFamily="34" charset="0"/>
              </a:rPr>
              <a:t>specifications and under which the test was originally piloted;</a:t>
            </a:r>
          </a:p>
          <a:p>
            <a:pPr algn="just">
              <a:spcBef>
                <a:spcPts val="600"/>
              </a:spcBef>
            </a:pPr>
            <a:r>
              <a:rPr lang="en-US" sz="2400" dirty="0" smtClean="0">
                <a:latin typeface="Calibri" panose="020F0502020204030204" pitchFamily="34" charset="0"/>
              </a:rPr>
              <a:t>- </a:t>
            </a:r>
            <a:r>
              <a:rPr lang="en-GB" sz="2400" dirty="0">
                <a:latin typeface="Calibri" panose="020F0502020204030204" pitchFamily="34" charset="0"/>
              </a:rPr>
              <a:t>ensuring that these </a:t>
            </a:r>
            <a:r>
              <a:rPr lang="en-US" sz="2400" dirty="0">
                <a:latin typeface="Calibri" panose="020F0502020204030204" pitchFamily="34" charset="0"/>
              </a:rPr>
              <a:t>conditions are replicated for all test takers, so that no one experiences taking the test in a condition that </a:t>
            </a:r>
            <a:r>
              <a:rPr lang="en-US" sz="2400" dirty="0" smtClean="0">
                <a:latin typeface="Calibri" panose="020F0502020204030204" pitchFamily="34" charset="0"/>
              </a:rPr>
              <a:t>provides </a:t>
            </a:r>
            <a:r>
              <a:rPr lang="en-GB" sz="2400" dirty="0" smtClean="0">
                <a:latin typeface="Calibri" panose="020F0502020204030204" pitchFamily="34" charset="0"/>
              </a:rPr>
              <a:t>either </a:t>
            </a:r>
            <a:r>
              <a:rPr lang="en-GB" sz="2400" dirty="0">
                <a:latin typeface="Calibri" panose="020F0502020204030204" pitchFamily="34" charset="0"/>
              </a:rPr>
              <a:t>advantages or disadvantages.</a:t>
            </a:r>
            <a:endParaRPr lang="en-US" sz="2400" dirty="0">
              <a:latin typeface="Calibri" panose="020F0502020204030204" pitchFamily="34" charset="0"/>
            </a:endParaRPr>
          </a:p>
          <a:p>
            <a:endParaRPr lang="en-US" sz="2400" dirty="0">
              <a:latin typeface="Calibri" panose="020F0502020204030204" pitchFamily="34" charset="0"/>
            </a:endParaRPr>
          </a:p>
          <a:p>
            <a:endParaRPr lang="en-US" dirty="0">
              <a:latin typeface="Calibri" panose="020F0502020204030204" pitchFamily="34" charset="0"/>
            </a:endParaRPr>
          </a:p>
        </p:txBody>
      </p:sp>
    </p:spTree>
    <p:extLst>
      <p:ext uri="{BB962C8B-B14F-4D97-AF65-F5344CB8AC3E}">
        <p14:creationId xmlns:p14="http://schemas.microsoft.com/office/powerpoint/2010/main" val="28637438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659" y="228601"/>
            <a:ext cx="8596668" cy="509954"/>
          </a:xfrm>
        </p:spPr>
        <p:txBody>
          <a:bodyPr>
            <a:normAutofit/>
          </a:bodyPr>
          <a:lstStyle/>
          <a:p>
            <a:r>
              <a:rPr lang="en-US" sz="2400" b="1" dirty="0">
                <a:solidFill>
                  <a:schemeClr val="tx1"/>
                </a:solidFill>
                <a:latin typeface="Arial" panose="020B0604020202020204" pitchFamily="34" charset="0"/>
                <a:cs typeface="Arial" panose="020B0604020202020204" pitchFamily="34" charset="0"/>
              </a:rPr>
              <a:t>A GLIMPSE OF FAIR TESTING</a:t>
            </a:r>
            <a:endParaRPr lang="bg-BG" sz="2400" dirty="0"/>
          </a:p>
        </p:txBody>
      </p:sp>
      <p:sp>
        <p:nvSpPr>
          <p:cNvPr id="3" name="Rectangle 2"/>
          <p:cNvSpPr/>
          <p:nvPr/>
        </p:nvSpPr>
        <p:spPr>
          <a:xfrm>
            <a:off x="422031" y="931985"/>
            <a:ext cx="9259765" cy="7338356"/>
          </a:xfrm>
          <a:prstGeom prst="rect">
            <a:avLst/>
          </a:prstGeom>
        </p:spPr>
        <p:txBody>
          <a:bodyPr wrap="square">
            <a:spAutoFit/>
          </a:bodyPr>
          <a:lstStyle/>
          <a:p>
            <a:pPr lvl="0" algn="just">
              <a:lnSpc>
                <a:spcPct val="107000"/>
              </a:lnSpc>
              <a:spcAft>
                <a:spcPts val="0"/>
              </a:spcAft>
              <a:buClr>
                <a:srgbClr val="666666"/>
              </a:buClr>
              <a:buSzPts val="1150"/>
            </a:pPr>
            <a:r>
              <a:rPr lang="en-US" sz="2400" dirty="0">
                <a:latin typeface="Calibri" panose="020F0502020204030204" pitchFamily="34" charset="0"/>
              </a:rPr>
              <a:t>Ensure </a:t>
            </a:r>
            <a:r>
              <a:rPr lang="en-US" sz="2400" dirty="0" smtClean="0">
                <a:latin typeface="Calibri" panose="020F0502020204030204" pitchFamily="34" charset="0"/>
              </a:rPr>
              <a:t>efficient control of the THREE TEST STAGES to guarantee a </a:t>
            </a:r>
            <a:r>
              <a:rPr lang="en-US" sz="2400" dirty="0">
                <a:latin typeface="Calibri" panose="020F0502020204030204" pitchFamily="34" charset="0"/>
              </a:rPr>
              <a:t>fair testing process</a:t>
            </a:r>
            <a:endParaRPr lang="bg-BG" sz="2400" dirty="0">
              <a:latin typeface="Calibri" panose="020F0502020204030204" pitchFamily="34" charset="0"/>
            </a:endParaRPr>
          </a:p>
          <a:p>
            <a:pPr marL="457200" algn="just">
              <a:lnSpc>
                <a:spcPct val="107000"/>
              </a:lnSpc>
              <a:spcAft>
                <a:spcPts val="800"/>
              </a:spcAft>
            </a:pPr>
            <a:r>
              <a:rPr lang="en-US" sz="2400" b="1" dirty="0">
                <a:latin typeface="Calibri" panose="020F0502020204030204" pitchFamily="34" charset="0"/>
              </a:rPr>
              <a:t>   </a:t>
            </a:r>
            <a:r>
              <a:rPr lang="en-US" sz="2400" b="1" dirty="0" smtClean="0">
                <a:latin typeface="Calibri" panose="020F0502020204030204" pitchFamily="34" charset="0"/>
              </a:rPr>
              <a:t>Before (A) /During (B) /After (C) test administration</a:t>
            </a:r>
            <a:endParaRPr lang="en-US" sz="2400" b="1" dirty="0">
              <a:latin typeface="Calibri" panose="020F0502020204030204" pitchFamily="34" charset="0"/>
            </a:endParaRPr>
          </a:p>
          <a:p>
            <a:pPr marL="800100" lvl="0" indent="-342900" algn="just">
              <a:lnSpc>
                <a:spcPct val="107000"/>
              </a:lnSpc>
              <a:spcAft>
                <a:spcPts val="800"/>
              </a:spcAft>
              <a:buAutoNum type="alphaUcPeriod"/>
            </a:pPr>
            <a:r>
              <a:rPr lang="en-US" sz="2400" dirty="0" smtClean="0">
                <a:latin typeface="Calibri" panose="020F0502020204030204" pitchFamily="34" charset="0"/>
              </a:rPr>
              <a:t>1. test media (paper-based or CBT) </a:t>
            </a:r>
          </a:p>
          <a:p>
            <a:pPr marL="457200" lvl="0" algn="just">
              <a:lnSpc>
                <a:spcPct val="107000"/>
              </a:lnSpc>
              <a:spcAft>
                <a:spcPts val="800"/>
              </a:spcAft>
            </a:pPr>
            <a:r>
              <a:rPr lang="en-US" sz="2400" dirty="0">
                <a:latin typeface="Calibri" panose="020F0502020204030204" pitchFamily="34" charset="0"/>
              </a:rPr>
              <a:t>	  </a:t>
            </a:r>
            <a:r>
              <a:rPr lang="en-US" sz="2400" dirty="0" smtClean="0">
                <a:latin typeface="Calibri" panose="020F0502020204030204" pitchFamily="34" charset="0"/>
              </a:rPr>
              <a:t>- equivalent paper-based versions (length</a:t>
            </a:r>
            <a:r>
              <a:rPr lang="en-US" sz="2400" dirty="0">
                <a:latin typeface="Calibri" panose="020F0502020204030204" pitchFamily="34" charset="0"/>
              </a:rPr>
              <a:t>; difficulty; item specifics; </a:t>
            </a:r>
            <a:r>
              <a:rPr lang="en-US" sz="2400" dirty="0" smtClean="0">
                <a:latin typeface="Calibri" panose="020F0502020204030204" pitchFamily="34" charset="0"/>
              </a:rPr>
              <a:t>tasks layout; quality of printing, font; quality of sound for assessing listening, etc.)</a:t>
            </a:r>
          </a:p>
          <a:p>
            <a:pPr marL="457200" lvl="0" algn="just">
              <a:lnSpc>
                <a:spcPct val="107000"/>
              </a:lnSpc>
              <a:spcAft>
                <a:spcPts val="800"/>
              </a:spcAft>
            </a:pPr>
            <a:r>
              <a:rPr lang="en-US" sz="2400" dirty="0" smtClean="0">
                <a:latin typeface="Calibri" panose="020F0502020204030204" pitchFamily="34" charset="0"/>
              </a:rPr>
              <a:t>	- comparable </a:t>
            </a:r>
            <a:r>
              <a:rPr lang="en-US" sz="2400" dirty="0">
                <a:latin typeface="Calibri" panose="020F0502020204030204" pitchFamily="34" charset="0"/>
              </a:rPr>
              <a:t>CAT tasks for the respective skills </a:t>
            </a:r>
            <a:r>
              <a:rPr lang="en-US" sz="2400" dirty="0" smtClean="0">
                <a:latin typeface="Calibri" panose="020F0502020204030204" pitchFamily="34" charset="0"/>
              </a:rPr>
              <a:t>tested; adequate properly functioning equipment, technically proficient proctors, etc.)</a:t>
            </a:r>
          </a:p>
          <a:p>
            <a:pPr marL="457200" lvl="0" algn="just">
              <a:lnSpc>
                <a:spcPct val="107000"/>
              </a:lnSpc>
              <a:spcAft>
                <a:spcPts val="800"/>
              </a:spcAft>
            </a:pPr>
            <a:r>
              <a:rPr lang="en-US" sz="2400" dirty="0">
                <a:latin typeface="Calibri" panose="020F0502020204030204" pitchFamily="34" charset="0"/>
              </a:rPr>
              <a:t> </a:t>
            </a:r>
            <a:r>
              <a:rPr lang="en-US" sz="2400" dirty="0" smtClean="0">
                <a:latin typeface="Calibri" panose="020F0502020204030204" pitchFamily="34" charset="0"/>
              </a:rPr>
              <a:t>     2. familiarization materials (instructions, guide books, demo versions or sample questions for the different skills tested)</a:t>
            </a:r>
          </a:p>
          <a:p>
            <a:pPr marL="457200" lvl="0" algn="just">
              <a:lnSpc>
                <a:spcPct val="107000"/>
              </a:lnSpc>
              <a:spcAft>
                <a:spcPts val="800"/>
              </a:spcAft>
            </a:pPr>
            <a:r>
              <a:rPr lang="en-US" sz="2400" dirty="0" smtClean="0">
                <a:latin typeface="Calibri" panose="020F0502020204030204" pitchFamily="34" charset="0"/>
              </a:rPr>
              <a:t>      3. test administrators should be informed on how to deal with latecomers and discourage/prevent any attempts to cheat, etc.</a:t>
            </a:r>
          </a:p>
          <a:p>
            <a:pPr marL="457200" lvl="0" algn="just">
              <a:lnSpc>
                <a:spcPct val="107000"/>
              </a:lnSpc>
              <a:spcAft>
                <a:spcPts val="800"/>
              </a:spcAft>
            </a:pPr>
            <a:endParaRPr lang="en-US" dirty="0">
              <a:latin typeface="Calibri" panose="020F0502020204030204" pitchFamily="34" charset="0"/>
            </a:endParaRPr>
          </a:p>
          <a:p>
            <a:pPr marL="457200" lvl="0" algn="just">
              <a:lnSpc>
                <a:spcPct val="107000"/>
              </a:lnSpc>
              <a:spcAft>
                <a:spcPts val="800"/>
              </a:spcAft>
            </a:pPr>
            <a:endParaRPr lang="en-US" dirty="0" smtClean="0">
              <a:latin typeface="Calibri" panose="020F0502020204030204" pitchFamily="34" charset="0"/>
            </a:endParaRPr>
          </a:p>
          <a:p>
            <a:pPr marL="457200" lvl="0" algn="just">
              <a:lnSpc>
                <a:spcPct val="107000"/>
              </a:lnSpc>
              <a:spcAft>
                <a:spcPts val="800"/>
              </a:spcAft>
            </a:pPr>
            <a:endParaRPr lang="bg-BG" dirty="0">
              <a:latin typeface="Calibri" panose="020F0502020204030204" pitchFamily="34" charset="0"/>
            </a:endParaRPr>
          </a:p>
          <a:p>
            <a:pPr marL="457200" algn="just">
              <a:lnSpc>
                <a:spcPct val="107000"/>
              </a:lnSpc>
              <a:spcAft>
                <a:spcPts val="800"/>
              </a:spcAft>
            </a:pPr>
            <a:endParaRPr lang="en-US" dirty="0" smtClean="0">
              <a:latin typeface="Calibri" panose="020F0502020204030204" pitchFamily="34" charset="0"/>
            </a:endParaRPr>
          </a:p>
        </p:txBody>
      </p:sp>
    </p:spTree>
    <p:extLst>
      <p:ext uri="{BB962C8B-B14F-4D97-AF65-F5344CB8AC3E}">
        <p14:creationId xmlns:p14="http://schemas.microsoft.com/office/powerpoint/2010/main" val="3436947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403" y="548054"/>
            <a:ext cx="8596668" cy="45719"/>
          </a:xfrm>
        </p:spPr>
        <p:txBody>
          <a:bodyPr>
            <a:noAutofit/>
          </a:bodyPr>
          <a:lstStyle/>
          <a:p>
            <a:r>
              <a:rPr lang="en-US" sz="1800" b="1" dirty="0">
                <a:solidFill>
                  <a:schemeClr val="tx1"/>
                </a:solidFill>
                <a:latin typeface="Arial" panose="020B0604020202020204" pitchFamily="34" charset="0"/>
                <a:cs typeface="Arial" panose="020B0604020202020204" pitchFamily="34" charset="0"/>
              </a:rPr>
              <a:t>A GLIMPSE OF FAIR TESTING</a:t>
            </a:r>
            <a:endParaRPr lang="bg-BG" sz="1800" dirty="0"/>
          </a:p>
        </p:txBody>
      </p:sp>
      <p:sp>
        <p:nvSpPr>
          <p:cNvPr id="3" name="Rectangle 2"/>
          <p:cNvSpPr/>
          <p:nvPr/>
        </p:nvSpPr>
        <p:spPr>
          <a:xfrm>
            <a:off x="852120" y="1228725"/>
            <a:ext cx="8401051" cy="7382790"/>
          </a:xfrm>
          <a:prstGeom prst="rect">
            <a:avLst/>
          </a:prstGeom>
        </p:spPr>
        <p:txBody>
          <a:bodyPr wrap="square">
            <a:spAutoFit/>
          </a:bodyPr>
          <a:lstStyle/>
          <a:p>
            <a:pPr lvl="0" algn="just">
              <a:lnSpc>
                <a:spcPct val="107000"/>
              </a:lnSpc>
              <a:spcAft>
                <a:spcPts val="800"/>
              </a:spcAft>
            </a:pPr>
            <a:r>
              <a:rPr lang="en-US" dirty="0" smtClean="0">
                <a:latin typeface="Verdana" panose="020B0604030504040204" pitchFamily="34" charset="0"/>
                <a:ea typeface="Calibri" panose="020F0502020204030204" pitchFamily="34" charset="0"/>
                <a:cs typeface="Times New Roman" panose="02020603050405020304" pitchFamily="18" charset="0"/>
              </a:rPr>
              <a:t>B. </a:t>
            </a:r>
            <a:r>
              <a:rPr lang="en-US" sz="2000" b="1" dirty="0" smtClean="0">
                <a:latin typeface="Calibri" panose="020F0502020204030204" pitchFamily="34" charset="0"/>
                <a:ea typeface="Calibri" panose="020F0502020204030204" pitchFamily="34" charset="0"/>
                <a:cs typeface="Times New Roman" panose="02020603050405020304" pitchFamily="18" charset="0"/>
              </a:rPr>
              <a:t>STRIVING FOR FAIRNESS DURING THE TEST ADMINISTRATION STAGE</a:t>
            </a:r>
          </a:p>
          <a:p>
            <a:pPr lvl="0" algn="just">
              <a:lnSpc>
                <a:spcPct val="107000"/>
              </a:lnSpc>
              <a:spcAft>
                <a:spcPts val="800"/>
              </a:spcAft>
            </a:pPr>
            <a:r>
              <a:rPr lang="en-US" sz="2400" dirty="0" smtClean="0">
                <a:latin typeface="Calibri" panose="020F0502020204030204" pitchFamily="34" charset="0"/>
                <a:ea typeface="Calibri" panose="020F0502020204030204" pitchFamily="34" charset="0"/>
                <a:cs typeface="Times New Roman" panose="02020603050405020304" pitchFamily="18" charset="0"/>
              </a:rPr>
              <a:t> - Defining </a:t>
            </a:r>
            <a:r>
              <a:rPr lang="en-US" sz="2400" dirty="0">
                <a:latin typeface="Calibri" panose="020F0502020204030204" pitchFamily="34" charset="0"/>
                <a:ea typeface="Calibri" panose="020F0502020204030204" pitchFamily="34" charset="0"/>
                <a:cs typeface="Times New Roman" panose="02020603050405020304" pitchFamily="18" charset="0"/>
              </a:rPr>
              <a:t>and adhering to unified test administration procedures </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r>
              <a:rPr lang="en-US" sz="2000" b="1" dirty="0" smtClean="0">
                <a:latin typeface="Calibri" panose="020F0502020204030204" pitchFamily="34" charset="0"/>
                <a:ea typeface="Calibri" panose="020F0502020204030204" pitchFamily="34" charset="0"/>
                <a:cs typeface="Times New Roman" panose="02020603050405020304" pitchFamily="18" charset="0"/>
              </a:rPr>
              <a:t>Established </a:t>
            </a:r>
            <a:r>
              <a:rPr lang="en-US" sz="2000" b="1" dirty="0">
                <a:latin typeface="Calibri" panose="020F0502020204030204" pitchFamily="34" charset="0"/>
                <a:ea typeface="Calibri" panose="020F0502020204030204" pitchFamily="34" charset="0"/>
                <a:cs typeface="Times New Roman" panose="02020603050405020304" pitchFamily="18" charset="0"/>
              </a:rPr>
              <a:t>examination bodies should enact procedures that help to ensure that differences in performance are related primarily to the skills under assessment rather than to </a:t>
            </a:r>
            <a:r>
              <a:rPr lang="en-US" sz="2000" b="1" i="1" dirty="0">
                <a:latin typeface="Calibri" panose="020F0502020204030204" pitchFamily="34" charset="0"/>
                <a:ea typeface="Calibri" panose="020F0502020204030204" pitchFamily="34" charset="0"/>
                <a:cs typeface="Times New Roman" panose="02020603050405020304" pitchFamily="18" charset="0"/>
              </a:rPr>
              <a:t>irrelevant</a:t>
            </a:r>
            <a:r>
              <a:rPr lang="en-US" sz="2000" b="1" dirty="0">
                <a:latin typeface="Calibri" panose="020F0502020204030204" pitchFamily="34" charset="0"/>
                <a:ea typeface="Calibri" panose="020F0502020204030204" pitchFamily="34" charset="0"/>
                <a:cs typeface="Times New Roman" panose="02020603050405020304" pitchFamily="18" charset="0"/>
              </a:rPr>
              <a:t> factors</a:t>
            </a:r>
            <a:r>
              <a:rPr lang="en-US" sz="2000" b="1" dirty="0" smtClean="0">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spcAft>
                <a:spcPts val="800"/>
              </a:spcAft>
              <a:buFont typeface="Wingdings" panose="05000000000000000000" pitchFamily="2" charset="2"/>
              <a:buChar char="Ø"/>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Guarantee anonymity of test takers – use codes, not names;</a:t>
            </a:r>
          </a:p>
          <a:p>
            <a:pPr marL="342900" lvl="0" indent="-342900" algn="just">
              <a:lnSpc>
                <a:spcPct val="107000"/>
              </a:lnSpc>
              <a:spcAft>
                <a:spcPts val="800"/>
              </a:spcAft>
              <a:buFont typeface="Wingdings" panose="05000000000000000000" pitchFamily="2" charset="2"/>
              <a:buChar char="Ø"/>
            </a:pPr>
            <a:r>
              <a:rPr lang="en-US" sz="2400" dirty="0" smtClean="0">
                <a:latin typeface="Calibri" panose="020F0502020204030204" pitchFamily="34" charset="0"/>
                <a:ea typeface="Calibri" panose="020F0502020204030204" pitchFamily="34" charset="0"/>
                <a:cs typeface="Times New Roman" panose="02020603050405020304" pitchFamily="18" charset="0"/>
              </a:rPr>
              <a:t>Testers’ behavior</a:t>
            </a: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 at interviews  - do </a:t>
            </a: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not</a:t>
            </a: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 test your students; be polite but keep the distance, etc.</a:t>
            </a:r>
          </a:p>
          <a:p>
            <a:pPr marL="342900" lvl="0" indent="-342900" algn="just">
              <a:lnSpc>
                <a:spcPct val="107000"/>
              </a:lnSpc>
              <a:spcAft>
                <a:spcPts val="800"/>
              </a:spcAft>
              <a:buFont typeface="Wingdings" panose="05000000000000000000" pitchFamily="2" charset="2"/>
              <a:buChar char="Ø"/>
            </a:pPr>
            <a:r>
              <a:rPr lang="en-US" sz="2400" dirty="0" smtClean="0">
                <a:latin typeface="Calibri" panose="020F0502020204030204" pitchFamily="34" charset="0"/>
                <a:ea typeface="Calibri" panose="020F0502020204030204" pitchFamily="34" charset="0"/>
                <a:cs typeface="Times New Roman" panose="02020603050405020304" pitchFamily="18" charset="0"/>
              </a:rPr>
              <a:t>Uniform conditions for all test takers;</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Ø"/>
            </a:pPr>
            <a:r>
              <a:rPr lang="en-US" sz="2400" dirty="0" smtClean="0">
                <a:latin typeface="Calibri" panose="020F0502020204030204" pitchFamily="34" charset="0"/>
                <a:ea typeface="Calibri" panose="020F0502020204030204" pitchFamily="34" charset="0"/>
                <a:cs typeface="Times New Roman" panose="02020603050405020304" pitchFamily="18" charset="0"/>
              </a:rPr>
              <a:t>Commitment to test security – all violations are reported;</a:t>
            </a:r>
          </a:p>
          <a:p>
            <a:pPr marL="342900" lvl="0" indent="-342900" algn="just">
              <a:lnSpc>
                <a:spcPct val="107000"/>
              </a:lnSpc>
              <a:spcAft>
                <a:spcPts val="800"/>
              </a:spcAft>
              <a:buFont typeface="Wingdings" panose="05000000000000000000" pitchFamily="2" charset="2"/>
              <a:buChar char="Ø"/>
            </a:pPr>
            <a:r>
              <a:rPr lang="en-US" sz="2400" dirty="0" smtClean="0">
                <a:latin typeface="Calibri" panose="020F0502020204030204" pitchFamily="34" charset="0"/>
                <a:ea typeface="Calibri" panose="020F0502020204030204" pitchFamily="34" charset="0"/>
                <a:cs typeface="Times New Roman" panose="02020603050405020304" pitchFamily="18" charset="0"/>
              </a:rPr>
              <a:t>Observe </a:t>
            </a:r>
            <a:r>
              <a:rPr lang="en-US" sz="2400" dirty="0">
                <a:latin typeface="Calibri" panose="020F0502020204030204" pitchFamily="34" charset="0"/>
                <a:ea typeface="Calibri" panose="020F0502020204030204" pitchFamily="34" charset="0"/>
                <a:cs typeface="Times New Roman" panose="02020603050405020304" pitchFamily="18" charset="0"/>
              </a:rPr>
              <a:t>carefully in giving instructions or </a:t>
            </a:r>
            <a:r>
              <a:rPr lang="en-US" sz="2400" dirty="0" smtClean="0">
                <a:latin typeface="Calibri" panose="020F0502020204030204" pitchFamily="34" charset="0"/>
                <a:ea typeface="Calibri" panose="020F0502020204030204" pitchFamily="34" charset="0"/>
                <a:cs typeface="Times New Roman" panose="02020603050405020304" pitchFamily="18" charset="0"/>
              </a:rPr>
              <a:t>clarifications;</a:t>
            </a:r>
          </a:p>
          <a:p>
            <a:pPr marL="342900" lvl="0" indent="-342900" algn="just">
              <a:lnSpc>
                <a:spcPct val="107000"/>
              </a:lnSpc>
              <a:spcAft>
                <a:spcPts val="800"/>
              </a:spcAft>
              <a:buFont typeface="Wingdings" panose="05000000000000000000" pitchFamily="2" charset="2"/>
              <a:buChar char="Ø"/>
            </a:pPr>
            <a:r>
              <a:rPr lang="en-GB" sz="2400" dirty="0">
                <a:latin typeface="Calibri" panose="020F0502020204030204" pitchFamily="34" charset="0"/>
                <a:ea typeface="Calibri" panose="020F0502020204030204" pitchFamily="34" charset="0"/>
                <a:cs typeface="Times New Roman" panose="02020603050405020304" pitchFamily="18" charset="0"/>
              </a:rPr>
              <a:t>Avoid interruptions;</a:t>
            </a:r>
          </a:p>
          <a:p>
            <a:pPr marL="342900" lvl="0" indent="-342900" algn="just">
              <a:lnSpc>
                <a:spcPct val="107000"/>
              </a:lnSpc>
              <a:spcAft>
                <a:spcPts val="800"/>
              </a:spcAft>
              <a:buFontTx/>
              <a:buChar char="-"/>
            </a:pPr>
            <a:endParaRPr lang="en-US" sz="2400" dirty="0" smtClean="0">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Tx/>
              <a:buChar char="-"/>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Tx/>
              <a:buChar char="-"/>
            </a:pP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Tx/>
              <a:buChar char="-"/>
            </a:pPr>
            <a:endParaRPr lang="bg-BG"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84729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19200"/>
            <a:ext cx="8596668" cy="416169"/>
          </a:xfrm>
        </p:spPr>
        <p:txBody>
          <a:bodyPr>
            <a:normAutofit fontScale="90000"/>
          </a:bodyPr>
          <a:lstStyle/>
          <a:p>
            <a:r>
              <a:rPr lang="en-US" sz="2400" b="1" dirty="0">
                <a:solidFill>
                  <a:schemeClr val="tx1"/>
                </a:solidFill>
                <a:latin typeface="Arial" panose="020B0604020202020204" pitchFamily="34" charset="0"/>
                <a:cs typeface="Arial" panose="020B0604020202020204" pitchFamily="34" charset="0"/>
              </a:rPr>
              <a:t>A GLIMPSE OF FAIR TESTING</a:t>
            </a:r>
            <a:endParaRPr lang="bg-BG" sz="2400" dirty="0"/>
          </a:p>
        </p:txBody>
      </p:sp>
      <p:sp>
        <p:nvSpPr>
          <p:cNvPr id="3" name="Rectangle 2"/>
          <p:cNvSpPr/>
          <p:nvPr/>
        </p:nvSpPr>
        <p:spPr>
          <a:xfrm>
            <a:off x="677335" y="2356339"/>
            <a:ext cx="8466666" cy="3046988"/>
          </a:xfrm>
          <a:prstGeom prst="rect">
            <a:avLst/>
          </a:prstGeom>
        </p:spPr>
        <p:txBody>
          <a:bodyPr wrap="square">
            <a:spAutoFit/>
          </a:bodyPr>
          <a:lstStyle/>
          <a:p>
            <a:pPr marL="342900" indent="-342900">
              <a:buFont typeface="Wingdings" panose="05000000000000000000" pitchFamily="2" charset="2"/>
              <a:buChar char="Ø"/>
            </a:pPr>
            <a:r>
              <a:rPr lang="en-GB" sz="2400" dirty="0" smtClean="0">
                <a:latin typeface="Calibri" panose="020F0502020204030204" pitchFamily="34" charset="0"/>
              </a:rPr>
              <a:t>Walking around the room? – Does it help or distract the test participants?</a:t>
            </a:r>
          </a:p>
          <a:p>
            <a:pPr marL="342900" indent="-342900">
              <a:buFont typeface="Wingdings" panose="05000000000000000000" pitchFamily="2" charset="2"/>
              <a:buChar char="Ø"/>
            </a:pPr>
            <a:r>
              <a:rPr lang="en-GB" sz="2400" dirty="0" smtClean="0">
                <a:latin typeface="Calibri" panose="020F0502020204030204" pitchFamily="34" charset="0"/>
              </a:rPr>
              <a:t>Keep testers informed of the progress of testing time?</a:t>
            </a:r>
          </a:p>
          <a:p>
            <a:pPr marL="342900" indent="-342900">
              <a:buFont typeface="Wingdings" panose="05000000000000000000" pitchFamily="2" charset="2"/>
              <a:buChar char="Ø"/>
            </a:pPr>
            <a:r>
              <a:rPr lang="en-GB" sz="2400" dirty="0" smtClean="0">
                <a:latin typeface="Calibri" panose="020F0502020204030204" pitchFamily="34" charset="0"/>
              </a:rPr>
              <a:t>No eating/drinking in the test hall (both invigilators and </a:t>
            </a:r>
            <a:r>
              <a:rPr lang="en-GB" sz="2400" dirty="0" err="1" smtClean="0">
                <a:latin typeface="Calibri" panose="020F0502020204030204" pitchFamily="34" charset="0"/>
              </a:rPr>
              <a:t>testees</a:t>
            </a:r>
            <a:r>
              <a:rPr lang="en-GB" sz="2400" dirty="0" smtClean="0">
                <a:latin typeface="Calibri" panose="020F0502020204030204" pitchFamily="34" charset="0"/>
              </a:rPr>
              <a:t>);</a:t>
            </a:r>
          </a:p>
          <a:p>
            <a:pPr marL="342900" indent="-342900">
              <a:buFont typeface="Wingdings" panose="05000000000000000000" pitchFamily="2" charset="2"/>
              <a:buChar char="Ø"/>
            </a:pPr>
            <a:r>
              <a:rPr lang="en-GB" sz="2400" dirty="0" smtClean="0">
                <a:latin typeface="Calibri" panose="020F0502020204030204" pitchFamily="34" charset="0"/>
              </a:rPr>
              <a:t>No use of phones;</a:t>
            </a:r>
          </a:p>
          <a:p>
            <a:pPr marL="342900" indent="-342900">
              <a:buFont typeface="Wingdings" panose="05000000000000000000" pitchFamily="2" charset="2"/>
              <a:buChar char="Ø"/>
            </a:pPr>
            <a:r>
              <a:rPr lang="en-GB" sz="2400" dirty="0" smtClean="0">
                <a:latin typeface="Calibri" panose="020F0502020204030204" pitchFamily="34" charset="0"/>
              </a:rPr>
              <a:t>Handling emergencies;</a:t>
            </a:r>
          </a:p>
          <a:p>
            <a:pPr marL="342900" indent="-342900">
              <a:buFont typeface="Wingdings" panose="05000000000000000000" pitchFamily="2" charset="2"/>
              <a:buChar char="Ø"/>
            </a:pPr>
            <a:r>
              <a:rPr lang="en-GB" sz="2400" dirty="0">
                <a:latin typeface="Calibri" panose="020F0502020204030204" pitchFamily="34" charset="0"/>
              </a:rPr>
              <a:t>	Etc.    </a:t>
            </a:r>
            <a:endParaRPr lang="bg-BG" sz="2400" dirty="0">
              <a:latin typeface="Calibri" panose="020F0502020204030204" pitchFamily="34" charset="0"/>
            </a:endParaRPr>
          </a:p>
        </p:txBody>
      </p:sp>
    </p:spTree>
    <p:extLst>
      <p:ext uri="{BB962C8B-B14F-4D97-AF65-F5344CB8AC3E}">
        <p14:creationId xmlns:p14="http://schemas.microsoft.com/office/powerpoint/2010/main" val="3741958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712</TotalTime>
  <Words>665</Words>
  <Application>Microsoft Office PowerPoint</Application>
  <PresentationFormat>Custom</PresentationFormat>
  <Paragraphs>95</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Facet</vt:lpstr>
      <vt:lpstr>A GLIMPSE OF FAIR TESTING</vt:lpstr>
      <vt:lpstr>A GLIMPSE OF FAIR TESTING</vt:lpstr>
      <vt:lpstr>A GLIMPSE OF FAIR TESTING</vt:lpstr>
      <vt:lpstr>A GLIMPSE OF FAIR TESTING</vt:lpstr>
      <vt:lpstr>A GLIMPSE OF FAIR TESTING</vt:lpstr>
      <vt:lpstr>A GLIMPSE OF FAIR TESTING</vt:lpstr>
      <vt:lpstr>A GLIMPSE OF FAIR TESTING</vt:lpstr>
      <vt:lpstr>A GLIMPSE OF FAIR TESTING</vt:lpstr>
      <vt:lpstr>A GLIMPSE OF FAIR TESTING</vt:lpstr>
      <vt:lpstr>A GLIMPSE OF FAIR TESTING</vt:lpstr>
      <vt:lpstr>A GLIMPSE OF FAIR TESTING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GLIMPSE ON FAIR TESTING</dc:title>
  <dc:creator>User</dc:creator>
  <cp:lastModifiedBy>User of World</cp:lastModifiedBy>
  <cp:revision>81</cp:revision>
  <dcterms:created xsi:type="dcterms:W3CDTF">2017-08-26T20:12:37Z</dcterms:created>
  <dcterms:modified xsi:type="dcterms:W3CDTF">2017-11-02T13:49:03Z</dcterms:modified>
</cp:coreProperties>
</file>