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  <p:sldMasterId id="2147483674" r:id="rId5"/>
  </p:sldMasterIdLst>
  <p:notesMasterIdLst>
    <p:notesMasterId r:id="rId40"/>
  </p:notesMasterIdLst>
  <p:handoutMasterIdLst>
    <p:handoutMasterId r:id="rId41"/>
  </p:handoutMasterIdLst>
  <p:sldIdLst>
    <p:sldId id="559" r:id="rId6"/>
    <p:sldId id="741" r:id="rId7"/>
    <p:sldId id="746" r:id="rId8"/>
    <p:sldId id="775" r:id="rId9"/>
    <p:sldId id="768" r:id="rId10"/>
    <p:sldId id="747" r:id="rId11"/>
    <p:sldId id="769" r:id="rId12"/>
    <p:sldId id="762" r:id="rId13"/>
    <p:sldId id="771" r:id="rId14"/>
    <p:sldId id="748" r:id="rId15"/>
    <p:sldId id="772" r:id="rId16"/>
    <p:sldId id="773" r:id="rId17"/>
    <p:sldId id="774" r:id="rId18"/>
    <p:sldId id="777" r:id="rId19"/>
    <p:sldId id="752" r:id="rId20"/>
    <p:sldId id="749" r:id="rId21"/>
    <p:sldId id="750" r:id="rId22"/>
    <p:sldId id="751" r:id="rId23"/>
    <p:sldId id="753" r:id="rId24"/>
    <p:sldId id="754" r:id="rId25"/>
    <p:sldId id="755" r:id="rId26"/>
    <p:sldId id="756" r:id="rId27"/>
    <p:sldId id="757" r:id="rId28"/>
    <p:sldId id="763" r:id="rId29"/>
    <p:sldId id="742" r:id="rId30"/>
    <p:sldId id="758" r:id="rId31"/>
    <p:sldId id="764" r:id="rId32"/>
    <p:sldId id="759" r:id="rId33"/>
    <p:sldId id="760" r:id="rId34"/>
    <p:sldId id="761" r:id="rId35"/>
    <p:sldId id="765" r:id="rId36"/>
    <p:sldId id="766" r:id="rId37"/>
    <p:sldId id="776" r:id="rId38"/>
    <p:sldId id="767" r:id="rId3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4C4C4"/>
    <a:srgbClr val="C5C5C5"/>
    <a:srgbClr val="CBCBCB"/>
    <a:srgbClr val="0000FF"/>
    <a:srgbClr val="ABF3AE"/>
    <a:srgbClr val="A3ECFB"/>
    <a:srgbClr val="EBF6A8"/>
    <a:srgbClr val="BBE0E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1" autoAdjust="0"/>
    <p:restoredTop sz="98906" autoAdjust="0"/>
  </p:normalViewPr>
  <p:slideViewPr>
    <p:cSldViewPr>
      <p:cViewPr varScale="1">
        <p:scale>
          <a:sx n="86" d="100"/>
          <a:sy n="86" d="100"/>
        </p:scale>
        <p:origin x="528" y="7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75" d="100"/>
          <a:sy n="75" d="100"/>
        </p:scale>
        <p:origin x="-1284" y="14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09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3" y="0"/>
            <a:ext cx="3039108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740"/>
            <a:ext cx="3039109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3" y="8831740"/>
            <a:ext cx="3039108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B0D333B-5EAE-4B47-BE35-D0F0E17F67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05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09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3" y="0"/>
            <a:ext cx="3039108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4" y="4416663"/>
            <a:ext cx="5139692" cy="418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740"/>
            <a:ext cx="3039109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3" y="8831740"/>
            <a:ext cx="3039108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2C2AEC0-63E6-4F60-8290-C501966ECF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043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058" indent="-285407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628" indent="-228326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280" indent="-228326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4931" indent="-228326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1582" indent="-228326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8234" indent="-228326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4885" indent="-228326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1537" indent="-228326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9C24CAC-AC16-4382-86B2-914445869A3D}" type="slidenum">
              <a:rPr lang="en-CA" sz="1200" b="0"/>
              <a:pPr/>
              <a:t>1</a:t>
            </a:fld>
            <a:endParaRPr lang="en-CA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b="1" i="1" smtClean="0"/>
          </a:p>
        </p:txBody>
      </p:sp>
    </p:spTree>
    <p:extLst>
      <p:ext uri="{BB962C8B-B14F-4D97-AF65-F5344CB8AC3E}">
        <p14:creationId xmlns:p14="http://schemas.microsoft.com/office/powerpoint/2010/main" val="271548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AA47-32E8-4CB6-B5D1-A4E6D13BD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1883" y="489857"/>
            <a:ext cx="3406895" cy="307777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4D4D4D"/>
                </a:solidFill>
              </a:rPr>
              <a:t>MILITARY PERSONNEL GENERATION</a:t>
            </a:r>
            <a:endParaRPr lang="en-CA" sz="1400" dirty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51400" y="489857"/>
            <a:ext cx="3734227" cy="307777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4D4D4D"/>
                </a:solidFill>
              </a:rPr>
              <a:t>GÉNÉRATION du PERSONNEL MILITAIRE</a:t>
            </a:r>
            <a:endParaRPr lang="en-CA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8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8268-0185-4468-A313-01F19EBD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2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572B-3E65-4BAB-9F8B-0093396D1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68ED-C5DC-4B8E-9644-94DF98415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3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05BE-8106-4A26-8812-F6D19C4010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1AF1-DEA8-4C0E-A9E0-654DB508D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4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C766-790A-4F81-A7A0-43AAA8CD5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0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8FF2-21F1-414E-9230-F5A4FFC0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850D-BDFE-488B-B4D4-3868A085A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3387-6FF0-438D-B408-10F748CEE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95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FD84-8244-4656-AD33-D7F98C272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B970-F628-4BF3-83B1-B59582BC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3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5013-62ED-4C9A-A6BE-93C47A0AA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7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1706-20D7-4229-A17A-AD9A464C0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0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0166-A12D-4EA6-9C51-D8315D9C0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775D-3D6E-4080-B004-BA9D6D31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C92F-0424-4D75-B005-A4E20A7D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43DD-8571-4311-AEBA-7AE3549A6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8F67-A5CB-4F8A-B2F3-C3B2437E2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9EBB-E538-4D7E-896D-5E6BBC38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F52D-4117-4255-AA15-79BAE7160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3BAE3-9D0C-4E97-B1FA-F5448B379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4752_ppt_titl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CA"/>
              <a:t>Annex B</a:t>
            </a:r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C805C5D-FA2D-4C75-B68D-C7A6E117F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1066800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" name="Picture 8" descr="C:\Users\dionne.jb\Desktop\RMCSJ_best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15" y="1262062"/>
            <a:ext cx="1254125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dionne.jb\Desktop\CFRG_best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41"/>
          <a:stretch/>
        </p:blipFill>
        <p:spPr bwMode="auto">
          <a:xfrm>
            <a:off x="219075" y="1262062"/>
            <a:ext cx="923925" cy="9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/>
        </p:blipFill>
        <p:spPr bwMode="auto">
          <a:xfrm>
            <a:off x="4012648" y="1262062"/>
            <a:ext cx="1198149" cy="94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dionne.jb\Desktop\RMC-Best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05" y="1262062"/>
            <a:ext cx="998539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dionne.jb\Desktop\CFC-best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52" y="1262062"/>
            <a:ext cx="1242941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dionne.jb\Desktop\Untitled2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62062"/>
            <a:ext cx="12192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O:\03 - COMMON\00 - COMD GP\03 - FPAO\photo images\RMClast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08" y="1262062"/>
            <a:ext cx="1371599" cy="9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Arial Bold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912813" algn="l"/>
          <a:tab pos="1427163" algn="l"/>
        </a:tabLs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rgbClr val="880212"/>
        </a:buClr>
        <a:buFont typeface="Times" charset="0"/>
        <a:buChar char="•"/>
        <a:tabLst>
          <a:tab pos="912813" algn="l"/>
          <a:tab pos="1427163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969963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12813" algn="l"/>
          <a:tab pos="1427163" algn="l"/>
        </a:tabLst>
        <a:defRPr>
          <a:solidFill>
            <a:schemeClr val="tx1"/>
          </a:solidFill>
          <a:latin typeface="+mn-lt"/>
          <a:ea typeface="+mn-ea"/>
        </a:defRPr>
      </a:lvl3pPr>
      <a:lvl4pPr marL="148431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12813" algn="l"/>
          <a:tab pos="1427163" algn="l"/>
        </a:tabLst>
        <a:defRPr i="1">
          <a:solidFill>
            <a:schemeClr val="tx1"/>
          </a:solidFill>
          <a:latin typeface="+mn-lt"/>
          <a:ea typeface="+mn-ea"/>
        </a:defRPr>
      </a:lvl4pPr>
      <a:lvl5pPr marL="19970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5pPr>
      <a:lvl6pPr marL="24542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6pPr>
      <a:lvl7pPr marL="29114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7pPr>
      <a:lvl8pPr marL="33686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8pPr>
      <a:lvl9pPr marL="38258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9B48A58-C655-4C70-B3F6-9D5AE28EB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533400" y="990600"/>
            <a:ext cx="8148638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205288" y="6477000"/>
            <a:ext cx="757237" cy="111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66" y="6501130"/>
            <a:ext cx="5269705" cy="35687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0" y="64644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912813" algn="l"/>
          <a:tab pos="1427163" algn="l"/>
        </a:tabLs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rgbClr val="880212"/>
        </a:buClr>
        <a:buFont typeface="Times" charset="0"/>
        <a:buChar char="•"/>
        <a:tabLst>
          <a:tab pos="912813" algn="l"/>
          <a:tab pos="1427163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969963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12813" algn="l"/>
          <a:tab pos="1427163" algn="l"/>
        </a:tabLst>
        <a:defRPr>
          <a:solidFill>
            <a:schemeClr val="tx1"/>
          </a:solidFill>
          <a:latin typeface="+mn-lt"/>
          <a:ea typeface="+mn-ea"/>
        </a:defRPr>
      </a:lvl3pPr>
      <a:lvl4pPr marL="148431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12813" algn="l"/>
          <a:tab pos="1427163" algn="l"/>
        </a:tabLst>
        <a:defRPr i="1">
          <a:solidFill>
            <a:schemeClr val="tx1"/>
          </a:solidFill>
          <a:latin typeface="+mn-lt"/>
          <a:ea typeface="+mn-ea"/>
        </a:defRPr>
      </a:lvl4pPr>
      <a:lvl5pPr marL="19970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5pPr>
      <a:lvl6pPr marL="24542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6pPr>
      <a:lvl7pPr marL="29114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7pPr>
      <a:lvl8pPr marL="33686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8pPr>
      <a:lvl9pPr marL="38258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289EE-B98B-490F-ACAA-0B214CB57A1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/>
          <a:lstStyle/>
          <a:p>
            <a:pPr algn="ctr"/>
            <a:r>
              <a:rPr lang="en-CA" sz="900" b="1" dirty="0"/>
              <a:t>BILC  Testing Workshop</a:t>
            </a:r>
            <a:br>
              <a:rPr lang="en-CA" sz="900" b="1" dirty="0"/>
            </a:br>
            <a:r>
              <a:rPr lang="en-CA" sz="900" b="1" dirty="0" smtClean="0"/>
              <a:t>Skopje, Republic of Macedonia</a:t>
            </a:r>
            <a:r>
              <a:rPr lang="en-CA" sz="900" b="1" dirty="0"/>
              <a:t/>
            </a:r>
            <a:br>
              <a:rPr lang="en-CA" sz="900" b="1" dirty="0"/>
            </a:br>
            <a:r>
              <a:rPr lang="en-CA" sz="900" b="1" dirty="0"/>
              <a:t>September </a:t>
            </a:r>
            <a:r>
              <a:rPr lang="en-CA" sz="900" b="1" dirty="0" smtClean="0"/>
              <a:t>5-7, 2017</a:t>
            </a:r>
            <a:br>
              <a:rPr lang="en-CA" sz="900" b="1" dirty="0" smtClean="0"/>
            </a:br>
            <a:r>
              <a:rPr lang="en-CA" sz="900" b="1" dirty="0"/>
              <a:t/>
            </a:r>
            <a:br>
              <a:rPr lang="en-CA" sz="900" b="1" dirty="0"/>
            </a:br>
            <a:r>
              <a:rPr lang="en-CA" b="1" dirty="0" smtClean="0">
                <a:solidFill>
                  <a:schemeClr val="tx1"/>
                </a:solidFill>
              </a:rPr>
              <a:t>A Practical Guide to 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chemeClr val="tx1"/>
                </a:solidFill>
              </a:rPr>
              <a:t>Norming and Item Moderation</a:t>
            </a:r>
            <a:endParaRPr lang="en-CA" dirty="0" smtClean="0">
              <a:solidFill>
                <a:schemeClr val="tx1"/>
              </a:solidFill>
              <a:sym typeface="Helvetica Light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800600"/>
            <a:ext cx="5867400" cy="1219200"/>
          </a:xfrm>
        </p:spPr>
        <p:txBody>
          <a:bodyPr/>
          <a:lstStyle/>
          <a:p>
            <a:r>
              <a:rPr lang="en-CA" sz="1200" b="1" dirty="0" smtClean="0"/>
              <a:t>Nancy Powers</a:t>
            </a:r>
          </a:p>
          <a:p>
            <a:r>
              <a:rPr lang="en-CA" sz="1200" b="1" dirty="0" smtClean="0"/>
              <a:t>Chief of English Testing, Language Programs</a:t>
            </a:r>
          </a:p>
          <a:p>
            <a:r>
              <a:rPr lang="en-CA" sz="1200" b="1" dirty="0" smtClean="0"/>
              <a:t>Department of </a:t>
            </a:r>
            <a:r>
              <a:rPr lang="en-CA" sz="1200" b="1" dirty="0"/>
              <a:t>N</a:t>
            </a:r>
            <a:r>
              <a:rPr lang="en-CA" sz="1200" b="1" dirty="0" smtClean="0"/>
              <a:t>ational Defence</a:t>
            </a:r>
          </a:p>
          <a:p>
            <a:r>
              <a:rPr lang="en-CA" sz="1200" b="1" dirty="0" smtClean="0"/>
              <a:t>Canada</a:t>
            </a:r>
          </a:p>
          <a:p>
            <a:endParaRPr lang="en-CA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to look for when moderating items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191000"/>
          </a:xfrm>
        </p:spPr>
        <p:txBody>
          <a:bodyPr/>
          <a:lstStyle/>
          <a:p>
            <a:r>
              <a:rPr lang="en-CA" dirty="0" smtClean="0"/>
              <a:t>Once the team knows what is expected at each level, they can now go and create listening / reading items and speaking / writing prompts</a:t>
            </a:r>
          </a:p>
          <a:p>
            <a:endParaRPr lang="en-CA" dirty="0" smtClean="0"/>
          </a:p>
          <a:p>
            <a:r>
              <a:rPr lang="en-CA" dirty="0"/>
              <a:t>M</a:t>
            </a:r>
            <a:r>
              <a:rPr lang="en-CA" dirty="0" smtClean="0"/>
              <a:t>oderating these newly created items/prompts is a very </a:t>
            </a:r>
            <a:r>
              <a:rPr lang="en-CA" dirty="0"/>
              <a:t>important step in test </a:t>
            </a:r>
            <a:r>
              <a:rPr lang="en-CA" dirty="0" smtClean="0"/>
              <a:t>development.  </a:t>
            </a:r>
          </a:p>
          <a:p>
            <a:endParaRPr lang="en-CA" dirty="0"/>
          </a:p>
          <a:p>
            <a:r>
              <a:rPr lang="en-CA" dirty="0" smtClean="0"/>
              <a:t>Moderation sessions are a lot of work and can be time consuming.  Worth the effort!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Understand that once the moderation session begins, the items are no longer yours – they become the team’s.</a:t>
            </a:r>
          </a:p>
          <a:p>
            <a:endParaRPr lang="en-CA" dirty="0" smtClean="0"/>
          </a:p>
          <a:p>
            <a:r>
              <a:rPr lang="en-CA" dirty="0" smtClean="0"/>
              <a:t>Many eyes are needed, because when you work with something closely, you don’t see it.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Moderation Guidelines – 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listening/reading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648200"/>
          </a:xfrm>
        </p:spPr>
        <p:txBody>
          <a:bodyPr/>
          <a:lstStyle/>
          <a:p>
            <a:r>
              <a:rPr lang="en-CA" dirty="0" smtClean="0"/>
              <a:t>Before the moderation session begins, there should be a few ground rules that all must abide by:</a:t>
            </a:r>
          </a:p>
          <a:p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All must acknowledge that each item writer has worked hard on their items and this must be recognized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The criticisms/comments made on the items must be constructive with the goal of improving the item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r>
              <a:rPr lang="en-CA" dirty="0" smtClean="0"/>
              <a:t>To help the moderation session, I have put together a checklist so that new testers will know what to look for.</a:t>
            </a:r>
          </a:p>
          <a:p>
            <a:endParaRPr lang="en-CA" dirty="0"/>
          </a:p>
          <a:p>
            <a:r>
              <a:rPr lang="en-CA" dirty="0" smtClean="0"/>
              <a:t>The following checklist refers to objective multiple-choice items.</a:t>
            </a:r>
          </a:p>
          <a:p>
            <a:endParaRPr lang="en-CA" dirty="0" smtClean="0"/>
          </a:p>
          <a:p>
            <a:r>
              <a:rPr lang="en-CA" dirty="0" smtClean="0"/>
              <a:t>There is a shorter checklist for speaking and writing prompts too.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 for reading/listening text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Is it at the appropriate level</a:t>
            </a:r>
            <a:r>
              <a:rPr lang="en-US" sz="20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Is the vocabulary appropriate for the level?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Is the language clear?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If editing was done, does the text still make sense?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Is it confusing (too many acronyms)?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5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 for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Choice Item Review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800" dirty="0" smtClean="0"/>
              <a:t>Item </a:t>
            </a:r>
            <a:r>
              <a:rPr lang="en-CA" sz="2800" dirty="0"/>
              <a:t>as a whole (Orientation, Stem, Options)</a:t>
            </a:r>
          </a:p>
          <a:p>
            <a:pPr lvl="1"/>
            <a:r>
              <a:rPr lang="en-CA" dirty="0" smtClean="0"/>
              <a:t>Is it at the appropriate </a:t>
            </a:r>
            <a:r>
              <a:rPr lang="en-CA" dirty="0"/>
              <a:t>difficulty level?</a:t>
            </a:r>
          </a:p>
          <a:p>
            <a:pPr lvl="1"/>
            <a:r>
              <a:rPr lang="en-CA" dirty="0"/>
              <a:t>What does it test? </a:t>
            </a:r>
          </a:p>
          <a:p>
            <a:pPr lvl="1"/>
            <a:r>
              <a:rPr lang="en-CA" dirty="0"/>
              <a:t>Is the vocabulary appropriate?</a:t>
            </a:r>
          </a:p>
          <a:p>
            <a:pPr lvl="1"/>
            <a:r>
              <a:rPr lang="en-CA" dirty="0"/>
              <a:t>Is the language unnecessarily difficult?</a:t>
            </a:r>
          </a:p>
          <a:p>
            <a:pPr lvl="1"/>
            <a:r>
              <a:rPr lang="en-CA" dirty="0"/>
              <a:t>Could the examinee </a:t>
            </a:r>
            <a:r>
              <a:rPr lang="en-CA" dirty="0" smtClean="0"/>
              <a:t>get the </a:t>
            </a:r>
            <a:r>
              <a:rPr lang="en-CA" dirty="0"/>
              <a:t>right answer on the basis of outside knowledge, without understanding or even reading/listening to the text</a:t>
            </a:r>
            <a:r>
              <a:rPr lang="en-CA" dirty="0" smtClean="0"/>
              <a:t>?</a:t>
            </a:r>
          </a:p>
          <a:p>
            <a:pPr marL="114300" lvl="1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343400"/>
          </a:xfrm>
        </p:spPr>
        <p:txBody>
          <a:bodyPr/>
          <a:lstStyle/>
          <a:p>
            <a:pPr lvl="0"/>
            <a:r>
              <a:rPr lang="en-CA" sz="2800" dirty="0"/>
              <a:t>The Orientation</a:t>
            </a:r>
          </a:p>
          <a:p>
            <a:pPr lvl="1"/>
            <a:r>
              <a:rPr lang="en-CA" dirty="0" smtClean="0"/>
              <a:t>Is </a:t>
            </a:r>
            <a:r>
              <a:rPr lang="en-CA" dirty="0"/>
              <a:t>the wording concise, clear and non-repetitive</a:t>
            </a:r>
            <a:r>
              <a:rPr lang="en-CA" dirty="0" smtClean="0"/>
              <a:t>?</a:t>
            </a:r>
          </a:p>
          <a:p>
            <a:pPr lvl="1"/>
            <a:r>
              <a:rPr lang="en-CA" dirty="0"/>
              <a:t>Is the length </a:t>
            </a:r>
            <a:r>
              <a:rPr lang="en-CA" dirty="0" smtClean="0"/>
              <a:t>appropriate?</a:t>
            </a:r>
            <a:endParaRPr lang="en-CA" dirty="0"/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The </a:t>
            </a:r>
            <a:r>
              <a:rPr lang="en-CA" sz="2800" dirty="0"/>
              <a:t>Stem</a:t>
            </a:r>
          </a:p>
          <a:p>
            <a:pPr lvl="1"/>
            <a:r>
              <a:rPr lang="en-CA" dirty="0"/>
              <a:t>Is there an overlap between the orientation and the stem?</a:t>
            </a:r>
          </a:p>
          <a:p>
            <a:pPr lvl="1"/>
            <a:r>
              <a:rPr lang="en-CA" dirty="0"/>
              <a:t>Does it clearly state the task for the examinee?</a:t>
            </a:r>
          </a:p>
          <a:p>
            <a:pPr lvl="1"/>
            <a:r>
              <a:rPr lang="en-CA" dirty="0"/>
              <a:t>Does it contain unnecessary information?</a:t>
            </a:r>
          </a:p>
          <a:p>
            <a:pPr lvl="1"/>
            <a:r>
              <a:rPr lang="en-CA" dirty="0"/>
              <a:t>Does it give away the answer?</a:t>
            </a:r>
          </a:p>
          <a:p>
            <a:pPr lvl="1"/>
            <a:r>
              <a:rPr lang="en-CA" dirty="0"/>
              <a:t>Is the length appropriate for the level? </a:t>
            </a:r>
            <a:endParaRPr lang="en-CA" dirty="0" smtClean="0"/>
          </a:p>
          <a:p>
            <a:r>
              <a:rPr lang="en-CA" sz="2800" dirty="0" smtClean="0"/>
              <a:t>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800600"/>
          </a:xfrm>
        </p:spPr>
        <p:txBody>
          <a:bodyPr/>
          <a:lstStyle/>
          <a:p>
            <a:pPr lvl="0"/>
            <a:r>
              <a:rPr lang="en-CA" sz="2800" dirty="0"/>
              <a:t>The Options</a:t>
            </a:r>
          </a:p>
          <a:p>
            <a:pPr lvl="1"/>
            <a:r>
              <a:rPr lang="en-CA" dirty="0"/>
              <a:t>Do they fit logically and grammatically with the stem?</a:t>
            </a:r>
          </a:p>
          <a:p>
            <a:pPr lvl="1"/>
            <a:r>
              <a:rPr lang="en-CA" dirty="0"/>
              <a:t>Are they reasonably parallel in structure?</a:t>
            </a:r>
          </a:p>
          <a:p>
            <a:pPr lvl="1"/>
            <a:r>
              <a:rPr lang="en-CA" dirty="0" smtClean="0"/>
              <a:t>Are </a:t>
            </a:r>
            <a:r>
              <a:rPr lang="en-CA" dirty="0"/>
              <a:t>they appropriate in length? </a:t>
            </a:r>
            <a:endParaRPr lang="en-CA" dirty="0" smtClean="0"/>
          </a:p>
          <a:p>
            <a:pPr lvl="1"/>
            <a:r>
              <a:rPr lang="en-CA" dirty="0" smtClean="0"/>
              <a:t>Are they tricky?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The </a:t>
            </a:r>
            <a:r>
              <a:rPr lang="en-CA" sz="2800" dirty="0"/>
              <a:t>Key</a:t>
            </a:r>
          </a:p>
          <a:p>
            <a:pPr lvl="1"/>
            <a:r>
              <a:rPr lang="en-CA" dirty="0"/>
              <a:t>Is the key the best answer to the question?</a:t>
            </a:r>
          </a:p>
          <a:p>
            <a:pPr lvl="1"/>
            <a:r>
              <a:rPr lang="en-CA" dirty="0"/>
              <a:t>Is it the only correct choice?</a:t>
            </a:r>
          </a:p>
          <a:p>
            <a:pPr lvl="1"/>
            <a:r>
              <a:rPr lang="en-CA" dirty="0"/>
              <a:t>Can the key be identified by simply comparing it to the distractors?</a:t>
            </a:r>
          </a:p>
          <a:p>
            <a:r>
              <a:rPr lang="en-CA" sz="2800" dirty="0"/>
              <a:t>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800" dirty="0"/>
              <a:t>The Distractors</a:t>
            </a:r>
          </a:p>
          <a:p>
            <a:pPr lvl="1"/>
            <a:r>
              <a:rPr lang="en-CA" dirty="0" smtClean="0"/>
              <a:t>Are </a:t>
            </a:r>
            <a:r>
              <a:rPr lang="en-CA" dirty="0"/>
              <a:t>they all plausible?</a:t>
            </a:r>
          </a:p>
          <a:p>
            <a:pPr lvl="1"/>
            <a:r>
              <a:rPr lang="en-CA" dirty="0"/>
              <a:t>Are they of the same generality as the key?</a:t>
            </a:r>
          </a:p>
          <a:p>
            <a:pPr lvl="1"/>
            <a:r>
              <a:rPr lang="en-CA" dirty="0" smtClean="0"/>
              <a:t>Do </a:t>
            </a:r>
            <a:r>
              <a:rPr lang="en-CA" dirty="0"/>
              <a:t>any of the distractors draw attention to the key?</a:t>
            </a:r>
          </a:p>
          <a:p>
            <a:pPr lvl="1"/>
            <a:r>
              <a:rPr lang="en-CA" dirty="0"/>
              <a:t>Is one of the distractors the direct opposite of the key?</a:t>
            </a:r>
          </a:p>
          <a:p>
            <a:pPr lvl="1"/>
            <a:r>
              <a:rPr lang="en-CA" dirty="0" smtClean="0"/>
              <a:t>Are </a:t>
            </a:r>
            <a:r>
              <a:rPr lang="en-CA" dirty="0"/>
              <a:t>they unambiguously false?</a:t>
            </a:r>
          </a:p>
          <a:p>
            <a:pPr lvl="1"/>
            <a:r>
              <a:rPr lang="en-CA" dirty="0" smtClean="0"/>
              <a:t>Are </a:t>
            </a:r>
            <a:r>
              <a:rPr lang="en-CA" dirty="0"/>
              <a:t>they partially true?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(listening item)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 smtClean="0"/>
              <a:t>From an interview with author and theoretical physicist, </a:t>
            </a:r>
            <a:r>
              <a:rPr lang="en-CA" sz="1600" dirty="0" err="1" smtClean="0"/>
              <a:t>Michio</a:t>
            </a:r>
            <a:r>
              <a:rPr lang="en-CA" sz="1600" dirty="0" smtClean="0"/>
              <a:t> </a:t>
            </a:r>
            <a:r>
              <a:rPr lang="en-CA" sz="1600" dirty="0" err="1" smtClean="0"/>
              <a:t>Kaku</a:t>
            </a:r>
            <a:endParaRPr lang="en-CA" sz="1600" dirty="0" smtClean="0"/>
          </a:p>
          <a:p>
            <a:endParaRPr lang="en-CA" sz="1600" dirty="0" smtClean="0"/>
          </a:p>
          <a:p>
            <a:r>
              <a:rPr lang="en-CA" sz="1600" dirty="0" smtClean="0"/>
              <a:t>Based on what </a:t>
            </a:r>
            <a:r>
              <a:rPr lang="en-CA" sz="1600" dirty="0" err="1" smtClean="0"/>
              <a:t>Michio</a:t>
            </a:r>
            <a:r>
              <a:rPr lang="en-CA" sz="1600" dirty="0" smtClean="0"/>
              <a:t> </a:t>
            </a:r>
            <a:r>
              <a:rPr lang="en-CA" sz="1600" dirty="0" err="1" smtClean="0"/>
              <a:t>Kaku</a:t>
            </a:r>
            <a:r>
              <a:rPr lang="en-CA" sz="1600" dirty="0" smtClean="0"/>
              <a:t> is saying, which of these statements is true?</a:t>
            </a:r>
          </a:p>
          <a:p>
            <a:endParaRPr lang="en-CA" sz="1600" dirty="0"/>
          </a:p>
          <a:p>
            <a:pPr>
              <a:buAutoNum type="alphaLcPeriod"/>
            </a:pPr>
            <a:r>
              <a:rPr lang="en-CA" sz="1600" dirty="0" smtClean="0"/>
              <a:t>Aliens do not exist because they are simply a product of Hollywood imagination.</a:t>
            </a:r>
          </a:p>
          <a:p>
            <a:pPr>
              <a:buAutoNum type="alphaLcPeriod"/>
            </a:pPr>
            <a:r>
              <a:rPr lang="en-CA" sz="1600" dirty="0" smtClean="0"/>
              <a:t>The portrayal of aliens in popular culture reflects our own dreams and anxieties.</a:t>
            </a:r>
          </a:p>
          <a:p>
            <a:pPr>
              <a:buAutoNum type="alphaLcPeriod"/>
            </a:pPr>
            <a:r>
              <a:rPr lang="en-CA" sz="1600" dirty="0" smtClean="0"/>
              <a:t>Our image of aliens is based on paradigms borrowed from the animal kingdom.</a:t>
            </a:r>
          </a:p>
          <a:p>
            <a:pPr>
              <a:buAutoNum type="alphaLcPeriod"/>
            </a:pPr>
            <a:r>
              <a:rPr lang="en-CA" sz="1600" dirty="0" smtClean="0"/>
              <a:t>Aliens resemble us because they are likely a by-product of human evolution.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2E1F-8485-4F03-BFA1-DB83998E69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4389" y="1295400"/>
            <a:ext cx="7772400" cy="4953000"/>
          </a:xfrm>
        </p:spPr>
        <p:txBody>
          <a:bodyPr/>
          <a:lstStyle/>
          <a:p>
            <a:r>
              <a:rPr lang="en-CA" dirty="0" smtClean="0"/>
              <a:t>Two </a:t>
            </a:r>
            <a:r>
              <a:rPr lang="en-CA" dirty="0"/>
              <a:t>very </a:t>
            </a:r>
            <a:r>
              <a:rPr lang="en-CA" dirty="0" smtClean="0"/>
              <a:t>important aspects </a:t>
            </a:r>
            <a:r>
              <a:rPr lang="en-CA" dirty="0"/>
              <a:t>of </a:t>
            </a:r>
            <a:r>
              <a:rPr lang="en-CA" dirty="0" smtClean="0"/>
              <a:t>testing:</a:t>
            </a:r>
          </a:p>
          <a:p>
            <a:r>
              <a:rPr lang="en-CA" dirty="0"/>
              <a:t>	</a:t>
            </a:r>
            <a:r>
              <a:rPr lang="en-CA" dirty="0" smtClean="0"/>
              <a:t>Norming</a:t>
            </a:r>
          </a:p>
          <a:p>
            <a:r>
              <a:rPr lang="en-CA" dirty="0"/>
              <a:t>	</a:t>
            </a:r>
            <a:r>
              <a:rPr lang="en-CA" dirty="0" smtClean="0"/>
              <a:t>Item Moderation</a:t>
            </a:r>
          </a:p>
          <a:p>
            <a:endParaRPr lang="en-CA" dirty="0"/>
          </a:p>
          <a:p>
            <a:r>
              <a:rPr lang="en-CA" dirty="0" smtClean="0"/>
              <a:t>Three questions: </a:t>
            </a:r>
          </a:p>
          <a:p>
            <a:pPr marL="514350" indent="-514350">
              <a:buAutoNum type="arabicPeriod"/>
            </a:pPr>
            <a:r>
              <a:rPr lang="en-CA" dirty="0" smtClean="0"/>
              <a:t>Where </a:t>
            </a:r>
            <a:r>
              <a:rPr lang="en-CA" dirty="0"/>
              <a:t>t</a:t>
            </a:r>
            <a:r>
              <a:rPr lang="en-CA" dirty="0" smtClean="0"/>
              <a:t>o start? </a:t>
            </a:r>
          </a:p>
          <a:p>
            <a:pPr marL="514350" indent="-514350">
              <a:buAutoNum type="arabicPeriod"/>
            </a:pPr>
            <a:r>
              <a:rPr lang="en-CA" dirty="0" smtClean="0"/>
              <a:t>How </a:t>
            </a:r>
            <a:r>
              <a:rPr lang="en-CA" dirty="0"/>
              <a:t>do you conduct a norming </a:t>
            </a:r>
            <a:r>
              <a:rPr lang="en-CA" dirty="0" smtClean="0"/>
              <a:t>session?</a:t>
            </a:r>
          </a:p>
          <a:p>
            <a:pPr marL="514350" indent="-514350">
              <a:buAutoNum type="arabicPeriod"/>
            </a:pPr>
            <a:r>
              <a:rPr lang="en-CA" dirty="0"/>
              <a:t>What do you look for when moderating </a:t>
            </a:r>
            <a:r>
              <a:rPr lang="en-CA" dirty="0" smtClean="0"/>
              <a:t>items?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3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From an interview with author and theoretical physicist, </a:t>
            </a:r>
            <a:r>
              <a:rPr lang="en-CA" sz="1600" dirty="0" err="1"/>
              <a:t>Michio</a:t>
            </a:r>
            <a:r>
              <a:rPr lang="en-CA" sz="1600" dirty="0"/>
              <a:t> </a:t>
            </a:r>
            <a:r>
              <a:rPr lang="en-CA" sz="1600" dirty="0" err="1"/>
              <a:t>Kaku</a:t>
            </a:r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Based on what </a:t>
            </a:r>
            <a:r>
              <a:rPr lang="en-CA" sz="1600" dirty="0" err="1"/>
              <a:t>Michio</a:t>
            </a:r>
            <a:r>
              <a:rPr lang="en-CA" sz="1600" dirty="0"/>
              <a:t> </a:t>
            </a:r>
            <a:r>
              <a:rPr lang="en-CA" sz="1600" dirty="0" err="1"/>
              <a:t>Kaku</a:t>
            </a:r>
            <a:r>
              <a:rPr lang="en-CA" sz="1600" dirty="0"/>
              <a:t> is saying, which of these statements is true?</a:t>
            </a:r>
          </a:p>
          <a:p>
            <a:endParaRPr lang="en-CA" sz="1600" dirty="0"/>
          </a:p>
          <a:p>
            <a:pPr>
              <a:buAutoNum type="alphaLcPeriod"/>
            </a:pPr>
            <a:r>
              <a:rPr lang="en-CA" sz="1600" strike="sngStrike" dirty="0"/>
              <a:t>Aliens do not exist because they are simple a product of Hollywood imagination.</a:t>
            </a:r>
          </a:p>
          <a:p>
            <a:pPr marL="0" indent="0"/>
            <a:r>
              <a:rPr lang="en-CA" sz="1600" dirty="0">
                <a:solidFill>
                  <a:srgbClr val="FF0000"/>
                </a:solidFill>
              </a:rPr>
              <a:t>      Theories on the existence of aliens are merely a figment of Hollywood         imagination</a:t>
            </a:r>
          </a:p>
          <a:p>
            <a:pPr marL="0" indent="0"/>
            <a:r>
              <a:rPr lang="en-CA" sz="1600" dirty="0"/>
              <a:t>b.   The portrayal of aliens in popular culture reflects our own dreams and anxieties.</a:t>
            </a:r>
          </a:p>
          <a:p>
            <a:pPr marL="0" indent="0"/>
            <a:r>
              <a:rPr lang="en-CA" sz="1600" dirty="0"/>
              <a:t>c.   Our image of aliens is based on paradigms borrowed from the animal kingdom.</a:t>
            </a:r>
          </a:p>
          <a:p>
            <a:pPr marL="0" indent="0"/>
            <a:r>
              <a:rPr lang="en-CA" sz="1600" dirty="0"/>
              <a:t>d.   Aliens resemble us because they </a:t>
            </a:r>
            <a:r>
              <a:rPr lang="en-CA" sz="1600" strike="sngStrike" dirty="0"/>
              <a:t>are likely</a:t>
            </a:r>
            <a:r>
              <a:rPr lang="en-CA" sz="1600" dirty="0"/>
              <a:t> a by-product of human evolution.</a:t>
            </a:r>
          </a:p>
          <a:p>
            <a:pPr marL="0" indent="0"/>
            <a:r>
              <a:rPr lang="en-CA" sz="1600" dirty="0">
                <a:solidFill>
                  <a:srgbClr val="FF0000"/>
                </a:solidFill>
              </a:rPr>
              <a:t>      Aliens resemble us because they might be a by-product of human evolution.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From an interview with author and theoretical physicist, </a:t>
            </a:r>
            <a:r>
              <a:rPr lang="en-CA" sz="1600" dirty="0" err="1"/>
              <a:t>Michio</a:t>
            </a:r>
            <a:r>
              <a:rPr lang="en-CA" sz="1600" dirty="0"/>
              <a:t> </a:t>
            </a:r>
            <a:r>
              <a:rPr lang="en-CA" sz="1600" dirty="0" err="1"/>
              <a:t>Kaku</a:t>
            </a:r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Based on what </a:t>
            </a:r>
            <a:r>
              <a:rPr lang="en-CA" sz="1600" dirty="0" err="1"/>
              <a:t>Michio</a:t>
            </a:r>
            <a:r>
              <a:rPr lang="en-CA" sz="1600" dirty="0"/>
              <a:t> </a:t>
            </a:r>
            <a:r>
              <a:rPr lang="en-CA" sz="1600" dirty="0" err="1"/>
              <a:t>Kaku</a:t>
            </a:r>
            <a:r>
              <a:rPr lang="en-CA" sz="1600" dirty="0"/>
              <a:t> is saying, which of these statements is true?</a:t>
            </a:r>
          </a:p>
          <a:p>
            <a:endParaRPr lang="en-CA" sz="1600" dirty="0"/>
          </a:p>
          <a:p>
            <a:pPr>
              <a:buAutoNum type="alphaLcPeriod"/>
            </a:pPr>
            <a:r>
              <a:rPr lang="en-CA" sz="1600" dirty="0"/>
              <a:t>Theories on the existence of aliens are merely a figment of Hollywood         imagination</a:t>
            </a:r>
          </a:p>
          <a:p>
            <a:pPr marL="0" indent="0"/>
            <a:r>
              <a:rPr lang="en-CA" sz="1600" dirty="0"/>
              <a:t>b.   The portrayal of aliens in popular culture reflects our own dreams and anxieties.</a:t>
            </a:r>
          </a:p>
          <a:p>
            <a:pPr marL="0" indent="0"/>
            <a:r>
              <a:rPr lang="en-CA" sz="1600" dirty="0"/>
              <a:t>c.   Our image of aliens is based on paradigms borrowed from the animal kingdom.</a:t>
            </a:r>
          </a:p>
          <a:p>
            <a:pPr marL="0" indent="0"/>
            <a:r>
              <a:rPr lang="en-CA" sz="1600" dirty="0"/>
              <a:t>d.   Aliens resemble us because they might be a by-product of human evolution.</a:t>
            </a:r>
          </a:p>
          <a:p>
            <a:pPr marL="0" indent="0"/>
            <a:endParaRPr lang="en-CA" sz="1600" dirty="0"/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19600"/>
          </a:xfrm>
        </p:spPr>
        <p:txBody>
          <a:bodyPr/>
          <a:lstStyle/>
          <a:p>
            <a:r>
              <a:rPr lang="en-CA" sz="1600" dirty="0"/>
              <a:t>From an interview with author and theoretical physicist, </a:t>
            </a:r>
            <a:r>
              <a:rPr lang="en-CA" sz="1600" dirty="0" err="1"/>
              <a:t>Michio</a:t>
            </a:r>
            <a:r>
              <a:rPr lang="en-CA" sz="1600" dirty="0"/>
              <a:t> </a:t>
            </a:r>
            <a:r>
              <a:rPr lang="en-CA" sz="1600" dirty="0" err="1"/>
              <a:t>Kaku</a:t>
            </a:r>
            <a:endParaRPr lang="en-CA" sz="1600" dirty="0"/>
          </a:p>
          <a:p>
            <a:endParaRPr lang="en-CA" sz="1600" dirty="0"/>
          </a:p>
          <a:p>
            <a:r>
              <a:rPr lang="en-CA" sz="1600" strike="sngStrike" dirty="0"/>
              <a:t>Based on what </a:t>
            </a:r>
            <a:r>
              <a:rPr lang="en-CA" sz="1600" strike="sngStrike" dirty="0" err="1"/>
              <a:t>Michio</a:t>
            </a:r>
            <a:r>
              <a:rPr lang="en-CA" sz="1600" strike="sngStrike" dirty="0"/>
              <a:t> </a:t>
            </a:r>
            <a:r>
              <a:rPr lang="en-CA" sz="1600" strike="sngStrike" dirty="0" err="1"/>
              <a:t>Kaku</a:t>
            </a:r>
            <a:r>
              <a:rPr lang="en-CA" sz="1600" strike="sngStrike" dirty="0"/>
              <a:t> is saying, which of these statements is true?</a:t>
            </a:r>
          </a:p>
          <a:p>
            <a:r>
              <a:rPr lang="en-CA" sz="1600" dirty="0" smtClean="0">
                <a:solidFill>
                  <a:srgbClr val="FF0000"/>
                </a:solidFill>
              </a:rPr>
              <a:t>Based </a:t>
            </a:r>
            <a:r>
              <a:rPr lang="en-CA" sz="1600" dirty="0">
                <a:solidFill>
                  <a:srgbClr val="FF0000"/>
                </a:solidFill>
              </a:rPr>
              <a:t>on this video clip, which statement about aliens in popular culture is true?</a:t>
            </a:r>
          </a:p>
          <a:p>
            <a:endParaRPr lang="en-CA" sz="1600" dirty="0"/>
          </a:p>
          <a:p>
            <a:pPr>
              <a:buAutoNum type="alphaLcPeriod"/>
            </a:pPr>
            <a:r>
              <a:rPr lang="en-CA" sz="1600" strike="sngStrike" dirty="0"/>
              <a:t>Theories on the existence of aliens are merely a figment of Hollywood         imagination</a:t>
            </a:r>
          </a:p>
          <a:p>
            <a:pPr marL="0" indent="0"/>
            <a:r>
              <a:rPr lang="en-CA" sz="1600" strike="sngStrike" dirty="0"/>
              <a:t>b.   The portrayal of aliens in popular culture reflects our own dreams and anxieties.</a:t>
            </a:r>
          </a:p>
          <a:p>
            <a:pPr marL="0" indent="0"/>
            <a:r>
              <a:rPr lang="en-CA" sz="1600" strike="sngStrike" dirty="0"/>
              <a:t>c.   Our image of aliens is based on paradigms borrowed from the animal kingdom.</a:t>
            </a:r>
          </a:p>
          <a:p>
            <a:pPr>
              <a:buAutoNum type="alphaLcPeriod" startAt="4"/>
            </a:pPr>
            <a:r>
              <a:rPr lang="en-CA" sz="1600" strike="sngStrike" dirty="0" smtClean="0"/>
              <a:t>Aliens </a:t>
            </a:r>
            <a:r>
              <a:rPr lang="en-CA" sz="1600" strike="sngStrike" dirty="0"/>
              <a:t>resemble us because they might be a by-product of human evolution</a:t>
            </a:r>
            <a:r>
              <a:rPr lang="en-CA" sz="1600" strike="sngStrike" dirty="0" smtClean="0"/>
              <a:t>.</a:t>
            </a:r>
            <a:endParaRPr lang="en-CA" sz="1600" dirty="0" smtClean="0"/>
          </a:p>
          <a:p>
            <a:pPr>
              <a:buAutoNum type="alphaLcPeriod" startAt="4"/>
            </a:pPr>
            <a:endParaRPr lang="en-CA" sz="1600" dirty="0"/>
          </a:p>
          <a:p>
            <a:pPr>
              <a:buFont typeface="+mj-lt"/>
              <a:buAutoNum type="alphaLcPeriod"/>
            </a:pPr>
            <a:r>
              <a:rPr lang="en-CA" sz="1600" dirty="0" smtClean="0">
                <a:solidFill>
                  <a:srgbClr val="FF0000"/>
                </a:solidFill>
              </a:rPr>
              <a:t>They are only a figment of Hollywood’s imagination.</a:t>
            </a:r>
          </a:p>
          <a:p>
            <a:pPr>
              <a:buFont typeface="+mj-lt"/>
              <a:buAutoNum type="alphaLcPeriod"/>
            </a:pPr>
            <a:r>
              <a:rPr lang="en-CA" sz="1600" dirty="0" smtClean="0">
                <a:solidFill>
                  <a:srgbClr val="FF0000"/>
                </a:solidFill>
              </a:rPr>
              <a:t>Their portrayal reflects our own dreams and anxieties.</a:t>
            </a:r>
          </a:p>
          <a:p>
            <a:pPr>
              <a:buFont typeface="+mj-lt"/>
              <a:buAutoNum type="alphaLcPeriod"/>
            </a:pPr>
            <a:r>
              <a:rPr lang="en-CA" sz="1600" dirty="0" smtClean="0">
                <a:solidFill>
                  <a:srgbClr val="FF0000"/>
                </a:solidFill>
              </a:rPr>
              <a:t>They represent the possible evolution of human beings.</a:t>
            </a:r>
          </a:p>
          <a:p>
            <a:pPr>
              <a:buFont typeface="+mj-lt"/>
              <a:buAutoNum type="alphaLcPeriod"/>
            </a:pPr>
            <a:r>
              <a:rPr lang="en-CA" sz="1600" dirty="0" smtClean="0">
                <a:solidFill>
                  <a:srgbClr val="FF0000"/>
                </a:solidFill>
              </a:rPr>
              <a:t>They are copies of models within the animal kingdom.</a:t>
            </a:r>
          </a:p>
          <a:p>
            <a:pPr marL="0" indent="0"/>
            <a:endParaRPr lang="en-CA" sz="1600" strike="sngStrike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800600"/>
          </a:xfrm>
        </p:spPr>
        <p:txBody>
          <a:bodyPr/>
          <a:lstStyle/>
          <a:p>
            <a:pPr marL="0" lvl="0" indent="0">
              <a:spcBef>
                <a:spcPct val="0"/>
              </a:spcBef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From an interview with author and theoretical physicist, </a:t>
            </a:r>
            <a:r>
              <a:rPr lang="en-CA" sz="1600" kern="1200" dirty="0" err="1">
                <a:solidFill>
                  <a:srgbClr val="000000"/>
                </a:solidFill>
              </a:rPr>
              <a:t>Michio</a:t>
            </a:r>
            <a:r>
              <a:rPr lang="en-CA" sz="1600" kern="1200" dirty="0">
                <a:solidFill>
                  <a:srgbClr val="000000"/>
                </a:solidFill>
              </a:rPr>
              <a:t> </a:t>
            </a:r>
            <a:r>
              <a:rPr lang="en-CA" sz="1600" kern="1200" dirty="0" err="1">
                <a:solidFill>
                  <a:srgbClr val="000000"/>
                </a:solidFill>
              </a:rPr>
              <a:t>Kaku</a:t>
            </a:r>
            <a:endParaRPr lang="en-CA" sz="1600" kern="1200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tabLst/>
            </a:pPr>
            <a:endParaRPr lang="en-CA" sz="1600" kern="1200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Based on this video clip, which statement about aliens in popular culture is true?</a:t>
            </a:r>
          </a:p>
          <a:p>
            <a:pPr marL="0" lvl="0" indent="0">
              <a:spcBef>
                <a:spcPct val="0"/>
              </a:spcBef>
              <a:buFontTx/>
              <a:buAutoNum type="alphaLcPeriod" startAt="4"/>
              <a:tabLst/>
            </a:pPr>
            <a:endParaRPr lang="en-CA" sz="1600" kern="1200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buFont typeface="+mj-lt"/>
              <a:buAutoNum type="alphaLcPeriod"/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They are only a figment of Hollywood’s imagination.</a:t>
            </a:r>
          </a:p>
          <a:p>
            <a:pPr lvl="0">
              <a:spcBef>
                <a:spcPct val="0"/>
              </a:spcBef>
              <a:buFont typeface="+mj-lt"/>
              <a:buAutoNum type="alphaLcPeriod"/>
              <a:tabLst/>
            </a:pPr>
            <a:r>
              <a:rPr lang="en-CA" sz="1600" strike="sngStrike" kern="1200" dirty="0">
                <a:solidFill>
                  <a:srgbClr val="000000"/>
                </a:solidFill>
              </a:rPr>
              <a:t>Their portrayal reflects our own dreams and anxieties</a:t>
            </a:r>
            <a:r>
              <a:rPr lang="en-CA" sz="1600" kern="1200" dirty="0" smtClean="0">
                <a:solidFill>
                  <a:srgbClr val="000000"/>
                </a:solidFill>
              </a:rPr>
              <a:t>.</a:t>
            </a:r>
            <a:endParaRPr lang="en-CA" sz="1600" strike="sngStrike" kern="12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 </a:t>
            </a:r>
            <a:r>
              <a:rPr lang="en-CA" sz="1600" kern="1200" dirty="0" smtClean="0">
                <a:solidFill>
                  <a:srgbClr val="000000"/>
                </a:solidFill>
              </a:rPr>
              <a:t>     </a:t>
            </a:r>
            <a:r>
              <a:rPr lang="en-CA" sz="1600" kern="1200" dirty="0" smtClean="0">
                <a:solidFill>
                  <a:srgbClr val="FF0000"/>
                </a:solidFill>
              </a:rPr>
              <a:t>They are a reflection of our own dreams and anxieties.</a:t>
            </a:r>
            <a:endParaRPr lang="en-CA" sz="1600" kern="1200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buFont typeface="+mj-lt"/>
              <a:buAutoNum type="alphaLcPeriod" startAt="3"/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They represent the possible evolution of human beings.</a:t>
            </a:r>
          </a:p>
          <a:p>
            <a:pPr lvl="0">
              <a:spcBef>
                <a:spcPct val="0"/>
              </a:spcBef>
              <a:buFont typeface="+mj-lt"/>
              <a:buAutoNum type="alphaLcPeriod" startAt="3"/>
              <a:tabLst/>
            </a:pPr>
            <a:r>
              <a:rPr lang="en-CA" sz="1600" i="1" kern="1200" dirty="0">
                <a:solidFill>
                  <a:srgbClr val="000000"/>
                </a:solidFill>
              </a:rPr>
              <a:t>They are copies of models within </a:t>
            </a:r>
            <a:r>
              <a:rPr lang="en-CA" sz="1600" i="1" kern="1200" dirty="0" smtClean="0">
                <a:solidFill>
                  <a:srgbClr val="000000"/>
                </a:solidFill>
              </a:rPr>
              <a:t>the </a:t>
            </a:r>
            <a:r>
              <a:rPr lang="en-CA" sz="1600" i="1" kern="1200" dirty="0">
                <a:solidFill>
                  <a:srgbClr val="000000"/>
                </a:solidFill>
              </a:rPr>
              <a:t>animal kingdom</a:t>
            </a:r>
            <a:r>
              <a:rPr lang="en-CA" sz="1600" kern="1200" dirty="0">
                <a:solidFill>
                  <a:srgbClr val="000000"/>
                </a:solidFill>
              </a:rPr>
              <a:t>.</a:t>
            </a:r>
          </a:p>
          <a:p>
            <a:endParaRPr lang="en-CA" dirty="0" smtClean="0"/>
          </a:p>
          <a:p>
            <a:r>
              <a:rPr lang="en-CA" dirty="0" smtClean="0"/>
              <a:t>Even after this revision, we realized that the key is the only option with a conjunction, so it is different from the other options.  After trying to revise the key, we decided to change the last option to have an “and”.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From an interview with author and theoretical physicist, </a:t>
            </a:r>
            <a:r>
              <a:rPr lang="en-CA" sz="1600" kern="1200" dirty="0" err="1">
                <a:solidFill>
                  <a:srgbClr val="000000"/>
                </a:solidFill>
              </a:rPr>
              <a:t>Michio</a:t>
            </a:r>
            <a:r>
              <a:rPr lang="en-CA" sz="1600" kern="1200" dirty="0">
                <a:solidFill>
                  <a:srgbClr val="000000"/>
                </a:solidFill>
              </a:rPr>
              <a:t> </a:t>
            </a:r>
            <a:r>
              <a:rPr lang="en-CA" sz="1600" kern="1200" dirty="0" err="1">
                <a:solidFill>
                  <a:srgbClr val="000000"/>
                </a:solidFill>
              </a:rPr>
              <a:t>Kaku</a:t>
            </a:r>
            <a:endParaRPr lang="en-CA" sz="1600" kern="1200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tabLst/>
            </a:pPr>
            <a:endParaRPr lang="en-CA" sz="1600" kern="1200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tabLst/>
            </a:pPr>
            <a:r>
              <a:rPr lang="en-CA" sz="1600" kern="1200" dirty="0">
                <a:solidFill>
                  <a:srgbClr val="000000"/>
                </a:solidFill>
              </a:rPr>
              <a:t>Based on this video clip, which statement about aliens in popular culture is true?</a:t>
            </a:r>
          </a:p>
          <a:p>
            <a:pPr marL="0" lvl="0" indent="0">
              <a:spcBef>
                <a:spcPct val="0"/>
              </a:spcBef>
              <a:buFontTx/>
              <a:buAutoNum type="alphaLcPeriod" startAt="4"/>
              <a:tabLst/>
            </a:pPr>
            <a:endParaRPr lang="en-CA" sz="1600" kern="1200" dirty="0">
              <a:solidFill>
                <a:srgbClr val="000000"/>
              </a:solidFill>
            </a:endParaRPr>
          </a:p>
          <a:p>
            <a:r>
              <a:rPr lang="en-CA" sz="1600" dirty="0"/>
              <a:t>A.	They are only a figment of Hollywood’s imagination. </a:t>
            </a:r>
          </a:p>
          <a:p>
            <a:r>
              <a:rPr lang="en-CA" sz="1600" dirty="0"/>
              <a:t>B.	They reflect human desires and feelings of insecurity.</a:t>
            </a:r>
          </a:p>
          <a:p>
            <a:r>
              <a:rPr lang="en-CA" sz="1600" dirty="0"/>
              <a:t>C.	They represent the possible evolution of human beings.</a:t>
            </a:r>
          </a:p>
          <a:p>
            <a:r>
              <a:rPr lang="en-CA" sz="1600" dirty="0"/>
              <a:t>D.  They are based on how animals think and behave.</a:t>
            </a:r>
          </a:p>
          <a:p>
            <a:endParaRPr lang="en-CA" dirty="0" smtClean="0"/>
          </a:p>
          <a:p>
            <a:r>
              <a:rPr lang="en-CA" dirty="0" smtClean="0"/>
              <a:t>Now the options are balanced and the key is no different from the other options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ELFC Scan170817Local_User (003).pdf - Adobe Read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1219200"/>
            <a:ext cx="4538932" cy="47197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8" descr="ELFC Scan170817Local_User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19200"/>
            <a:ext cx="4516367" cy="471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Keep or not to Keep?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/>
          <a:lstStyle/>
          <a:p>
            <a:r>
              <a:rPr lang="en-CA" dirty="0" smtClean="0"/>
              <a:t>Originally, 205 items spanning levels 1, 2, &amp; 3</a:t>
            </a:r>
          </a:p>
          <a:p>
            <a:r>
              <a:rPr lang="en-CA" dirty="0" smtClean="0"/>
              <a:t>	approx.10</a:t>
            </a:r>
            <a:r>
              <a:rPr lang="en-CA" dirty="0"/>
              <a:t>% </a:t>
            </a:r>
            <a:r>
              <a:rPr lang="en-CA" dirty="0" smtClean="0"/>
              <a:t>were </a:t>
            </a:r>
            <a:r>
              <a:rPr lang="en-CA" dirty="0"/>
              <a:t>kept “as is”. </a:t>
            </a:r>
          </a:p>
          <a:p>
            <a:r>
              <a:rPr lang="en-CA" dirty="0" smtClean="0"/>
              <a:t>	approx. 70% needed some revision: </a:t>
            </a:r>
          </a:p>
          <a:p>
            <a:r>
              <a:rPr lang="en-CA" dirty="0"/>
              <a:t>	</a:t>
            </a:r>
            <a:r>
              <a:rPr lang="en-CA" dirty="0" smtClean="0"/>
              <a:t>	minor = maybe one option needed rewording</a:t>
            </a:r>
          </a:p>
          <a:p>
            <a:r>
              <a:rPr lang="en-CA" dirty="0" smtClean="0"/>
              <a:t>		major = good item, but needed to revise all or 			   almost all options or stem</a:t>
            </a:r>
          </a:p>
          <a:p>
            <a:r>
              <a:rPr lang="en-CA" dirty="0" smtClean="0"/>
              <a:t>	approx. </a:t>
            </a:r>
            <a:r>
              <a:rPr lang="en-CA" dirty="0"/>
              <a:t>20% </a:t>
            </a:r>
            <a:r>
              <a:rPr lang="en-CA" dirty="0" smtClean="0"/>
              <a:t>were discarded after a lot of discussion and attempts to revise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Note: Even after a 2</a:t>
            </a:r>
            <a:r>
              <a:rPr lang="en-CA" baseline="30000" dirty="0"/>
              <a:t>nd</a:t>
            </a:r>
            <a:r>
              <a:rPr lang="en-CA" dirty="0"/>
              <a:t> moderation session and an </a:t>
            </a:r>
            <a:r>
              <a:rPr lang="en-CA" dirty="0" err="1" smtClean="0"/>
              <a:t>Angoffing</a:t>
            </a:r>
            <a:r>
              <a:rPr lang="en-CA" dirty="0" smtClean="0"/>
              <a:t> </a:t>
            </a:r>
            <a:r>
              <a:rPr lang="en-CA" dirty="0"/>
              <a:t>session, </a:t>
            </a:r>
            <a:r>
              <a:rPr lang="en-CA" dirty="0" smtClean="0"/>
              <a:t>another 15% or so of items were discarded (154 items)</a:t>
            </a:r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72471"/>
            <a:ext cx="3871296" cy="951058"/>
          </a:xfrm>
          <a:prstGeom prst="rect">
            <a:avLst/>
          </a:prstGeom>
        </p:spPr>
      </p:pic>
      <p:pic>
        <p:nvPicPr>
          <p:cNvPr id="6" name="Content Placeholder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0200" y="3358256"/>
            <a:ext cx="5638800" cy="30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66800" y="2154444"/>
            <a:ext cx="7772400" cy="3505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5FD84-8244-4656-AD33-D7F98C2721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6771" y="1233676"/>
            <a:ext cx="451277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Level 2 items (66 items, 19 discarded)</a:t>
            </a: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54444"/>
            <a:ext cx="6705600" cy="35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55" y="1781175"/>
            <a:ext cx="8229600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Level 3 (56 items, 6 discarded)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" y="1781176"/>
            <a:ext cx="6524445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Where to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343400"/>
          </a:xfrm>
        </p:spPr>
        <p:txBody>
          <a:bodyPr/>
          <a:lstStyle/>
          <a:p>
            <a:r>
              <a:rPr lang="en-CA" dirty="0"/>
              <a:t>Why do we norm or </a:t>
            </a:r>
            <a:r>
              <a:rPr lang="en-CA" dirty="0" smtClean="0"/>
              <a:t>standardize for speaking and writing?</a:t>
            </a:r>
            <a:endParaRPr lang="en-CA" dirty="0"/>
          </a:p>
          <a:p>
            <a:endParaRPr lang="en-CA" dirty="0"/>
          </a:p>
          <a:p>
            <a:r>
              <a:rPr lang="en-CA" dirty="0"/>
              <a:t>So that a candidate will get the same rating no matter who tests him/her.</a:t>
            </a:r>
          </a:p>
          <a:p>
            <a:r>
              <a:rPr lang="en-CA" dirty="0"/>
              <a:t>To refine our elicitation techniques/internalize the structure/protocol</a:t>
            </a:r>
          </a:p>
          <a:p>
            <a:endParaRPr lang="en-CA" dirty="0"/>
          </a:p>
          <a:p>
            <a:r>
              <a:rPr lang="en-CA" dirty="0"/>
              <a:t>It is a matter of reliability, validity and test fairness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17" y="1295400"/>
            <a:ext cx="7772400" cy="4343400"/>
          </a:xfrm>
        </p:spPr>
        <p:txBody>
          <a:bodyPr/>
          <a:lstStyle/>
          <a:p>
            <a:r>
              <a:rPr lang="en-CA" dirty="0" smtClean="0"/>
              <a:t>This is even before trialling!</a:t>
            </a:r>
          </a:p>
          <a:p>
            <a:endParaRPr lang="en-CA" dirty="0"/>
          </a:p>
          <a:p>
            <a:r>
              <a:rPr lang="en-CA" dirty="0" smtClean="0"/>
              <a:t>Trialling may also eliminate some items because they are not working as you had expected.</a:t>
            </a:r>
          </a:p>
          <a:p>
            <a:endParaRPr lang="en-CA" dirty="0"/>
          </a:p>
          <a:p>
            <a:r>
              <a:rPr lang="en-CA" dirty="0" smtClean="0"/>
              <a:t>But don’t be discouraged!  Create lots of items!!!!!!! </a:t>
            </a:r>
          </a:p>
          <a:p>
            <a:r>
              <a:rPr lang="en-CA" dirty="0" smtClean="0"/>
              <a:t>(rule of thumb: create about twice as many items as you will end </a:t>
            </a:r>
            <a:r>
              <a:rPr lang="en-CA" smtClean="0"/>
              <a:t>up with)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and Writing Prompt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Is the language at the appropriate level?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Is the task at the appropriate level?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Is the task clear?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Is the audience clear?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Will the task elicit the kind of language you are </a:t>
            </a:r>
            <a:r>
              <a:rPr lang="en-CA" dirty="0"/>
              <a:t>expecting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1054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CA" dirty="0" smtClean="0"/>
              <a:t>Need </a:t>
            </a:r>
            <a:r>
              <a:rPr lang="en-CA" dirty="0"/>
              <a:t>to be normed before you can moderate </a:t>
            </a:r>
            <a:r>
              <a:rPr lang="en-CA" dirty="0" smtClean="0"/>
              <a:t>items</a:t>
            </a:r>
          </a:p>
          <a:p>
            <a:pPr marL="514350" indent="-514350">
              <a:buFontTx/>
              <a:buAutoNum type="arabicPeriod"/>
            </a:pPr>
            <a:r>
              <a:rPr lang="en-CA" dirty="0" smtClean="0"/>
              <a:t>Moderation is work and a lot of effort must be put into it: reliability and validity.</a:t>
            </a:r>
          </a:p>
          <a:p>
            <a:endParaRPr lang="en-CA" dirty="0" smtClean="0"/>
          </a:p>
          <a:p>
            <a:r>
              <a:rPr lang="en-CA" dirty="0" smtClean="0"/>
              <a:t>However there </a:t>
            </a:r>
            <a:r>
              <a:rPr lang="en-CA" dirty="0"/>
              <a:t>is never the perfect multiple choice item!</a:t>
            </a:r>
          </a:p>
          <a:p>
            <a:r>
              <a:rPr lang="en-CA" dirty="0" smtClean="0"/>
              <a:t>But there does come a point when you have to say “enough is enough” and stop revising your items. </a:t>
            </a:r>
          </a:p>
          <a:p>
            <a:endParaRPr lang="en-CA" sz="1400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Hopefully, these </a:t>
            </a:r>
            <a:r>
              <a:rPr lang="en-CA" dirty="0"/>
              <a:t>guidelines, when used systematically, will help train testers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dirty="0" smtClean="0"/>
              <a:t>to </a:t>
            </a:r>
            <a:r>
              <a:rPr lang="en-CA" dirty="0"/>
              <a:t>know what to expect in a norming session, and to internalize what they need to look for when moderating items.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sz="2800" dirty="0" smtClean="0"/>
              <a:t>Thank you</a:t>
            </a:r>
            <a:r>
              <a:rPr lang="en-CA" sz="2800" dirty="0"/>
              <a:t>. </a:t>
            </a:r>
            <a:endParaRPr lang="en-CA" sz="2800" dirty="0" smtClean="0"/>
          </a:p>
          <a:p>
            <a:pPr algn="ctr"/>
            <a:endParaRPr lang="en-CA" sz="2800" dirty="0"/>
          </a:p>
          <a:p>
            <a:pPr algn="ctr"/>
            <a:r>
              <a:rPr lang="en-CA" sz="2800" dirty="0" smtClean="0"/>
              <a:t>Questions</a:t>
            </a:r>
            <a:r>
              <a:rPr lang="en-CA" sz="2800" dirty="0"/>
              <a:t>?</a:t>
            </a:r>
          </a:p>
          <a:p>
            <a:pPr algn="ctr"/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Norming – Speaking/Writing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Get informed about the structure/protocol</a:t>
            </a:r>
          </a:p>
          <a:p>
            <a:endParaRPr lang="en-CA" dirty="0"/>
          </a:p>
          <a:p>
            <a:r>
              <a:rPr lang="en-CA" dirty="0"/>
              <a:t>Listen to a lot of interviews by yourself to learn </a:t>
            </a:r>
            <a:r>
              <a:rPr lang="en-CA" dirty="0" smtClean="0"/>
              <a:t>to recognize the </a:t>
            </a:r>
            <a:r>
              <a:rPr lang="en-CA" dirty="0"/>
              <a:t>structure of an interview and for elicitation techniques</a:t>
            </a:r>
          </a:p>
          <a:p>
            <a:endParaRPr lang="en-CA" dirty="0"/>
          </a:p>
          <a:p>
            <a:r>
              <a:rPr lang="en-CA" dirty="0"/>
              <a:t>Read a lot of writing tests to learn how to write a prompt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>
                <a:solidFill>
                  <a:srgbClr val="000000"/>
                </a:solidFill>
              </a:rPr>
              <a:t>Remember!</a:t>
            </a:r>
          </a:p>
          <a:p>
            <a:pPr lvl="0"/>
            <a:endParaRPr lang="en-CA" dirty="0" smtClean="0">
              <a:solidFill>
                <a:srgbClr val="000000"/>
              </a:solidFill>
            </a:endParaRPr>
          </a:p>
          <a:p>
            <a:pPr lvl="0"/>
            <a:endParaRPr lang="en-CA" dirty="0">
              <a:solidFill>
                <a:srgbClr val="000000"/>
              </a:solidFill>
            </a:endParaRPr>
          </a:p>
          <a:p>
            <a:pPr lvl="0"/>
            <a:r>
              <a:rPr lang="en-CA" dirty="0" smtClean="0">
                <a:solidFill>
                  <a:srgbClr val="000000"/>
                </a:solidFill>
              </a:rPr>
              <a:t>A norming session is not about winning or losing</a:t>
            </a:r>
          </a:p>
          <a:p>
            <a:pPr lvl="0"/>
            <a:r>
              <a:rPr lang="en-CA" dirty="0" smtClean="0">
                <a:solidFill>
                  <a:srgbClr val="000000"/>
                </a:solidFill>
              </a:rPr>
              <a:t>Rather, it is a chance for the team to objectively discuss a candidate's performance and judge that performance against clearly stated criteria.</a:t>
            </a:r>
            <a:endParaRPr lang="en-CA" dirty="0">
              <a:solidFill>
                <a:srgbClr val="000000"/>
              </a:solidFill>
            </a:endParaRPr>
          </a:p>
          <a:p>
            <a:pPr lvl="0"/>
            <a:endParaRPr lang="en-CA" dirty="0">
              <a:solidFill>
                <a:srgbClr val="000000"/>
              </a:solidFill>
            </a:endParaRPr>
          </a:p>
          <a:p>
            <a:endParaRPr lang="en-CA" dirty="0" smtClean="0"/>
          </a:p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How to conduct a Norming session – 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Speaking/Writing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Have a leader/facilitator who understands the STANAG rating scale and the C/T/A statements</a:t>
            </a:r>
          </a:p>
          <a:p>
            <a:pPr marL="1141413" lvl="2" indent="-514350">
              <a:buAutoNum type="arabicPeriod"/>
            </a:pPr>
            <a:r>
              <a:rPr lang="en-CA" dirty="0" smtClean="0"/>
              <a:t>Prep: get some benchmarks –must </a:t>
            </a:r>
            <a:r>
              <a:rPr lang="en-CA" dirty="0"/>
              <a:t>be </a:t>
            </a:r>
            <a:r>
              <a:rPr lang="en-CA" dirty="0" smtClean="0"/>
              <a:t>well structured </a:t>
            </a:r>
          </a:p>
          <a:p>
            <a:pPr marL="1141413" lvl="2" indent="-514350">
              <a:buAutoNum type="arabicPeriod"/>
            </a:pPr>
            <a:r>
              <a:rPr lang="en-CA" dirty="0" smtClean="0"/>
              <a:t>Choose some samples  (different kinds of samples)</a:t>
            </a:r>
          </a:p>
          <a:p>
            <a:pPr marL="1141413" lvl="2" indent="-514350">
              <a:buAutoNum type="arabicPeriod"/>
            </a:pPr>
            <a:r>
              <a:rPr lang="en-CA" dirty="0" smtClean="0"/>
              <a:t>Rate them and be prepared to justify your ratings</a:t>
            </a:r>
          </a:p>
          <a:p>
            <a:pPr marL="514350" indent="-514350">
              <a:buAutoNum type="arabicPeriod"/>
            </a:pPr>
            <a:r>
              <a:rPr lang="en-CA" dirty="0" smtClean="0"/>
              <a:t>Read the level descriptors; have your scoring rubric ready; discuss the structure of the interview</a:t>
            </a:r>
          </a:p>
          <a:p>
            <a:pPr marL="514350" indent="-514350">
              <a:buAutoNum type="arabicPeriod"/>
            </a:pPr>
            <a:r>
              <a:rPr lang="en-CA" dirty="0" smtClean="0"/>
              <a:t>Listen to the benchmark interview</a:t>
            </a:r>
          </a:p>
          <a:p>
            <a:pPr marL="514350" indent="-514350">
              <a:buAutoNum type="arabicPeriod"/>
            </a:pPr>
            <a:r>
              <a:rPr lang="en-CA" dirty="0" smtClean="0"/>
              <a:t>Facilitator explains why it is a benchmark for its particular level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CA" dirty="0" smtClean="0"/>
              <a:t>Play </a:t>
            </a:r>
            <a:r>
              <a:rPr lang="en-CA" dirty="0"/>
              <a:t>an interview that was chosen for the norming </a:t>
            </a:r>
            <a:r>
              <a:rPr lang="en-CA" dirty="0" smtClean="0"/>
              <a:t>session</a:t>
            </a:r>
            <a:endParaRPr lang="en-CA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CA" dirty="0" smtClean="0"/>
              <a:t>Each </a:t>
            </a:r>
            <a:r>
              <a:rPr lang="en-CA" dirty="0"/>
              <a:t>rater </a:t>
            </a:r>
            <a:r>
              <a:rPr lang="en-CA" dirty="0" smtClean="0"/>
              <a:t>takes </a:t>
            </a:r>
            <a:r>
              <a:rPr lang="en-CA" dirty="0"/>
              <a:t>notes. Everyone rates </a:t>
            </a:r>
            <a:r>
              <a:rPr lang="en-CA" dirty="0" smtClean="0"/>
              <a:t>separately.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dirty="0" smtClean="0"/>
              <a:t>In plenary, each rater gives his/her rating and must be prepared to justify why he/she gave that rating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dirty="0"/>
              <a:t>Use some borderline cases </a:t>
            </a:r>
            <a:r>
              <a:rPr lang="en-CA" dirty="0" smtClean="0"/>
              <a:t>later on to </a:t>
            </a:r>
            <a:r>
              <a:rPr lang="en-CA" dirty="0"/>
              <a:t>allow for discussion and for some guidance on future borderline samples</a:t>
            </a:r>
          </a:p>
          <a:p>
            <a:pPr marL="514350" indent="-514350">
              <a:buAutoNum type="arabicPeriod" startAt="6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4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33400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CA" dirty="0" smtClean="0"/>
              <a:t>As </a:t>
            </a:r>
            <a:r>
              <a:rPr lang="en-CA" dirty="0"/>
              <a:t>a norming session is not a competition, use this discussion as a means to </a:t>
            </a:r>
            <a:r>
              <a:rPr lang="en-CA" dirty="0" smtClean="0"/>
              <a:t>identify and internalize what aspects of the performance warrant the rating</a:t>
            </a:r>
            <a:endParaRPr lang="en-CA" dirty="0"/>
          </a:p>
          <a:p>
            <a:pPr marL="514350" indent="-514350">
              <a:buFont typeface="+mj-lt"/>
              <a:buAutoNum type="arabicPeriod" startAt="9"/>
            </a:pPr>
            <a:r>
              <a:rPr lang="en-CA" dirty="0" smtClean="0"/>
              <a:t>The aim </a:t>
            </a:r>
            <a:r>
              <a:rPr lang="en-CA" dirty="0"/>
              <a:t>is for consensus on </a:t>
            </a:r>
            <a:r>
              <a:rPr lang="en-CA" dirty="0" smtClean="0"/>
              <a:t>rating</a:t>
            </a:r>
          </a:p>
          <a:p>
            <a:pPr marL="514350" indent="-514350">
              <a:buFont typeface="+mj-lt"/>
              <a:buAutoNum type="arabicPeriod" startAt="9"/>
            </a:pPr>
            <a:endParaRPr lang="en-CA" sz="1400" dirty="0" smtClean="0"/>
          </a:p>
          <a:p>
            <a:pPr marL="514350" indent="-514350">
              <a:buFont typeface="+mj-lt"/>
              <a:buAutoNum type="arabicPeriod" startAt="9"/>
            </a:pPr>
            <a:endParaRPr lang="en-CA" sz="1400" dirty="0"/>
          </a:p>
          <a:p>
            <a:r>
              <a:rPr lang="en-CA" dirty="0" smtClean="0"/>
              <a:t>You must </a:t>
            </a:r>
            <a:r>
              <a:rPr lang="en-CA" dirty="0"/>
              <a:t>decide:</a:t>
            </a:r>
          </a:p>
          <a:p>
            <a:pPr marL="514350" indent="-514350">
              <a:buAutoNum type="arabicPeriod"/>
            </a:pPr>
            <a:r>
              <a:rPr lang="en-CA" dirty="0"/>
              <a:t>how often to norm</a:t>
            </a:r>
          </a:p>
          <a:p>
            <a:pPr marL="514350" indent="-514350">
              <a:buAutoNum type="arabicPeriod"/>
            </a:pPr>
            <a:r>
              <a:rPr lang="en-CA" dirty="0"/>
              <a:t>how long the norming sessions will last</a:t>
            </a:r>
          </a:p>
          <a:p>
            <a:pPr marL="514350" indent="-514350">
              <a:buAutoNum type="arabicPeriod"/>
            </a:pPr>
            <a:r>
              <a:rPr lang="en-CA" dirty="0" smtClean="0"/>
              <a:t>specific </a:t>
            </a:r>
            <a:r>
              <a:rPr lang="en-CA" dirty="0"/>
              <a:t>samples to refer to or </a:t>
            </a:r>
            <a:r>
              <a:rPr lang="en-CA" dirty="0" smtClean="0"/>
              <a:t>fresh samples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/>
          <a:lstStyle/>
          <a:p>
            <a:r>
              <a:rPr lang="en-CA" dirty="0" smtClean="0"/>
              <a:t>Be careful of “drift”</a:t>
            </a:r>
          </a:p>
          <a:p>
            <a:r>
              <a:rPr lang="en-CA" dirty="0" smtClean="0"/>
              <a:t>This occurs when the interpretation of the standard changes over time: more lenient or strict</a:t>
            </a:r>
          </a:p>
          <a:p>
            <a:r>
              <a:rPr lang="en-CA" dirty="0" smtClean="0"/>
              <a:t>Important to have norming sessions as a team. </a:t>
            </a:r>
          </a:p>
          <a:p>
            <a:endParaRPr lang="en-CA" dirty="0"/>
          </a:p>
          <a:p>
            <a:r>
              <a:rPr lang="en-CA" dirty="0" smtClean="0"/>
              <a:t>Also important to have norming sessions with other teams, if possible</a:t>
            </a:r>
          </a:p>
          <a:p>
            <a:r>
              <a:rPr lang="en-CA" dirty="0"/>
              <a:t>	</a:t>
            </a:r>
            <a:r>
              <a:rPr lang="en-CA" dirty="0" smtClean="0"/>
              <a:t>	can be normed within the team, but out of 	step with the outside world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 Light"/>
        <a:ea typeface="ＭＳ Ｐゴシック"/>
        <a:cs typeface=""/>
      </a:majorFont>
      <a:minorFont>
        <a:latin typeface="Helvetica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F22B32279714FB6A86C1590E9A25E" ma:contentTypeVersion="0" ma:contentTypeDescription="Create a new document." ma:contentTypeScope="" ma:versionID="f61781588e9c6aeea69e96ee655bdd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1475C7-FFDB-4CE9-B021-F6A7AE4F6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66EF83-DCBC-4AC8-862C-365EC964E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A7C56A-43C8-4415-8432-F968B0CB6CE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17057</TotalTime>
  <Words>1727</Words>
  <Application>Microsoft Office PowerPoint</Application>
  <PresentationFormat>On-screen Show (4:3)</PresentationFormat>
  <Paragraphs>260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Arial Bold</vt:lpstr>
      <vt:lpstr>Calibri</vt:lpstr>
      <vt:lpstr>Helvetica Light</vt:lpstr>
      <vt:lpstr>Simplified Arabic</vt:lpstr>
      <vt:lpstr>Times</vt:lpstr>
      <vt:lpstr>Times New Roman</vt:lpstr>
      <vt:lpstr>2_Blank Presentation</vt:lpstr>
      <vt:lpstr>3_Blank Presentation</vt:lpstr>
      <vt:lpstr>BILC  Testing Workshop Skopje, Republic of Macedonia September 5-7, 2017  A Practical Guide to  Norming and Item Moderation</vt:lpstr>
      <vt:lpstr>Introduction</vt:lpstr>
      <vt:lpstr>1. Where to start?</vt:lpstr>
      <vt:lpstr>Norming – Speaking/Writing</vt:lpstr>
      <vt:lpstr>PowerPoint Presentation</vt:lpstr>
      <vt:lpstr>2. How to conduct a Norming session – Speaking/Writing</vt:lpstr>
      <vt:lpstr>PowerPoint Presentation</vt:lpstr>
      <vt:lpstr>PowerPoint Presentation</vt:lpstr>
      <vt:lpstr>PowerPoint Presentation</vt:lpstr>
      <vt:lpstr>3. What to look for when moderating items</vt:lpstr>
      <vt:lpstr>PowerPoint Presentation</vt:lpstr>
      <vt:lpstr>Item Moderation Guidelines – listening/reading</vt:lpstr>
      <vt:lpstr>PowerPoint Presentation</vt:lpstr>
      <vt:lpstr>Checklist for reading/listening text</vt:lpstr>
      <vt:lpstr>Checklist for Multiple Choice Item Review</vt:lpstr>
      <vt:lpstr>PowerPoint Presentation</vt:lpstr>
      <vt:lpstr>PowerPoint Presentation</vt:lpstr>
      <vt:lpstr>PowerPoint Presentation</vt:lpstr>
      <vt:lpstr>Example (listening item)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Keep or not to Keep?</vt:lpstr>
      <vt:lpstr>PowerPoint Presentation</vt:lpstr>
      <vt:lpstr>PowerPoint Presentation</vt:lpstr>
      <vt:lpstr>PowerPoint Presentation</vt:lpstr>
      <vt:lpstr>PowerPoint Presentation</vt:lpstr>
      <vt:lpstr>Speaking and Writing Prompt checklist</vt:lpstr>
      <vt:lpstr>Conclusion</vt:lpstr>
      <vt:lpstr>Conclusion (cont’d)</vt:lpstr>
      <vt:lpstr>PowerPoint Presentation</vt:lpstr>
    </vt:vector>
  </TitlesOfParts>
  <Company>accurate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 landry</dc:creator>
  <cp:lastModifiedBy>Admin</cp:lastModifiedBy>
  <cp:revision>928</cp:revision>
  <cp:lastPrinted>2015-05-25T21:15:33Z</cp:lastPrinted>
  <dcterms:created xsi:type="dcterms:W3CDTF">2004-12-17T16:24:13Z</dcterms:created>
  <dcterms:modified xsi:type="dcterms:W3CDTF">2017-09-06T23:05:01Z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726548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NXTAG2">
    <vt:lpwstr>00080060030000000000010243100207f6000400038000</vt:lpwstr>
  </property>
  <property fmtid="{D5CDD505-2E9C-101B-9397-08002B2CF9AE}" pid="6" name="ContentTypeId">
    <vt:lpwstr>0x010100FB1F22B32279714FB6A86C1590E9A25E</vt:lpwstr>
  </property>
</Properties>
</file>