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76" r:id="rId4"/>
    <p:sldId id="282" r:id="rId5"/>
    <p:sldId id="261" r:id="rId6"/>
    <p:sldId id="281" r:id="rId7"/>
    <p:sldId id="265" r:id="rId8"/>
    <p:sldId id="275" r:id="rId9"/>
    <p:sldId id="283" r:id="rId10"/>
    <p:sldId id="267" r:id="rId11"/>
    <p:sldId id="268" r:id="rId12"/>
    <p:sldId id="269" r:id="rId13"/>
    <p:sldId id="270" r:id="rId14"/>
    <p:sldId id="271" r:id="rId15"/>
    <p:sldId id="272" r:id="rId16"/>
    <p:sldId id="284" r:id="rId17"/>
    <p:sldId id="286" r:id="rId18"/>
    <p:sldId id="273" r:id="rId19"/>
    <p:sldId id="292" r:id="rId20"/>
    <p:sldId id="260" r:id="rId21"/>
    <p:sldId id="263" r:id="rId22"/>
    <p:sldId id="287" r:id="rId23"/>
    <p:sldId id="288" r:id="rId24"/>
    <p:sldId id="289" r:id="rId25"/>
    <p:sldId id="280" r:id="rId26"/>
    <p:sldId id="293" r:id="rId2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386" autoAdjust="0"/>
    <p:restoredTop sz="94660"/>
  </p:normalViewPr>
  <p:slideViewPr>
    <p:cSldViewPr>
      <p:cViewPr>
        <p:scale>
          <a:sx n="75" d="100"/>
          <a:sy n="75" d="100"/>
        </p:scale>
        <p:origin x="-78" y="6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E69BF3-90AA-4496-927B-B39CA921788F}" type="datetimeFigureOut">
              <a:rPr lang="pl-PL" smtClean="0"/>
              <a:pPr/>
              <a:t>2012-10-22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A9A9D5-0CAA-4C20-BB4E-B6442B9B67A0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9A9D5-0CAA-4C20-BB4E-B6442B9B67A0}" type="slidenum">
              <a:rPr lang="pl-PL" smtClean="0"/>
              <a:pPr/>
              <a:t>26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4B81-0351-434F-B6C0-3D360E8C824E}" type="datetimeFigureOut">
              <a:rPr lang="pl-PL" smtClean="0"/>
              <a:pPr/>
              <a:t>2012-10-22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7A28-3D1B-4807-8072-37EF4AFE3CB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4B81-0351-434F-B6C0-3D360E8C824E}" type="datetimeFigureOut">
              <a:rPr lang="pl-PL" smtClean="0"/>
              <a:pPr/>
              <a:t>2012-10-22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7A28-3D1B-4807-8072-37EF4AFE3CB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4B81-0351-434F-B6C0-3D360E8C824E}" type="datetimeFigureOut">
              <a:rPr lang="pl-PL" smtClean="0"/>
              <a:pPr/>
              <a:t>2012-10-22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7A28-3D1B-4807-8072-37EF4AFE3CB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4B81-0351-434F-B6C0-3D360E8C824E}" type="datetimeFigureOut">
              <a:rPr lang="pl-PL" smtClean="0"/>
              <a:pPr/>
              <a:t>2012-10-22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7A28-3D1B-4807-8072-37EF4AFE3CB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4B81-0351-434F-B6C0-3D360E8C824E}" type="datetimeFigureOut">
              <a:rPr lang="pl-PL" smtClean="0"/>
              <a:pPr/>
              <a:t>2012-10-22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7A28-3D1B-4807-8072-37EF4AFE3CB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4B81-0351-434F-B6C0-3D360E8C824E}" type="datetimeFigureOut">
              <a:rPr lang="pl-PL" smtClean="0"/>
              <a:pPr/>
              <a:t>2012-10-22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7A28-3D1B-4807-8072-37EF4AFE3CB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4B81-0351-434F-B6C0-3D360E8C824E}" type="datetimeFigureOut">
              <a:rPr lang="pl-PL" smtClean="0"/>
              <a:pPr/>
              <a:t>2012-10-22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7A28-3D1B-4807-8072-37EF4AFE3CB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4B81-0351-434F-B6C0-3D360E8C824E}" type="datetimeFigureOut">
              <a:rPr lang="pl-PL" smtClean="0"/>
              <a:pPr/>
              <a:t>2012-10-22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7A28-3D1B-4807-8072-37EF4AFE3CB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4B81-0351-434F-B6C0-3D360E8C824E}" type="datetimeFigureOut">
              <a:rPr lang="pl-PL" smtClean="0"/>
              <a:pPr/>
              <a:t>2012-10-22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7A28-3D1B-4807-8072-37EF4AFE3CB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4B81-0351-434F-B6C0-3D360E8C824E}" type="datetimeFigureOut">
              <a:rPr lang="pl-PL" smtClean="0"/>
              <a:pPr/>
              <a:t>2012-10-22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7A28-3D1B-4807-8072-37EF4AFE3CB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4B81-0351-434F-B6C0-3D360E8C824E}" type="datetimeFigureOut">
              <a:rPr lang="pl-PL" smtClean="0"/>
              <a:pPr/>
              <a:t>2012-10-22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7A28-3D1B-4807-8072-37EF4AFE3CB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A4B81-0351-434F-B6C0-3D360E8C824E}" type="datetimeFigureOut">
              <a:rPr lang="pl-PL" smtClean="0"/>
              <a:pPr/>
              <a:t>2012-10-22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27A28-3D1B-4807-8072-37EF4AFE3CB1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llt.msu.edu/issues/october2011/hafnermiller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qou.edu/english/conferences/firstNationalConference/" TargetMode="External"/><Relationship Id="rId4" Type="http://schemas.openxmlformats.org/officeDocument/2006/relationships/hyperlink" Target="http://www.nclrc.org/guides/HED/pdfs/full.pd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3312367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>AUTONOMOUS LANGUAGE LEARNING AND ENGLISH LANGUAGE COURSES FOR MILITARY PERSONNEL</a:t>
            </a:r>
            <a:br>
              <a:rPr lang="pl-PL" b="1" dirty="0" smtClean="0"/>
            </a:br>
            <a:r>
              <a:rPr lang="pl-PL" b="1" dirty="0" smtClean="0"/>
              <a:t>AT POLISH NAVAL ACADEMY</a:t>
            </a:r>
            <a:br>
              <a:rPr lang="pl-PL" b="1" dirty="0" smtClean="0"/>
            </a:b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KAZIMIERZ SZCZEPANSKI</a:t>
            </a:r>
            <a:endParaRPr lang="pl-PL" dirty="0"/>
          </a:p>
        </p:txBody>
      </p:sp>
      <p:grpSp>
        <p:nvGrpSpPr>
          <p:cNvPr id="5" name="Grupa 4"/>
          <p:cNvGrpSpPr/>
          <p:nvPr/>
        </p:nvGrpSpPr>
        <p:grpSpPr>
          <a:xfrm>
            <a:off x="0" y="0"/>
            <a:ext cx="9042400" cy="6741368"/>
            <a:chOff x="0" y="0"/>
            <a:chExt cx="9042400" cy="6741368"/>
          </a:xfrm>
        </p:grpSpPr>
        <p:sp>
          <p:nvSpPr>
            <p:cNvPr id="6" name="Prostokąt 5"/>
            <p:cNvSpPr/>
            <p:nvPr/>
          </p:nvSpPr>
          <p:spPr>
            <a:xfrm>
              <a:off x="0" y="0"/>
              <a:ext cx="899592" cy="1052736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grpSp>
          <p:nvGrpSpPr>
            <p:cNvPr id="7" name="Grupa 23"/>
            <p:cNvGrpSpPr/>
            <p:nvPr/>
          </p:nvGrpSpPr>
          <p:grpSpPr>
            <a:xfrm>
              <a:off x="107504" y="0"/>
              <a:ext cx="8934896" cy="6741368"/>
              <a:chOff x="107504" y="0"/>
              <a:chExt cx="8934896" cy="6741368"/>
            </a:xfrm>
          </p:grpSpPr>
          <p:cxnSp>
            <p:nvCxnSpPr>
              <p:cNvPr id="8" name="Łącznik prosty 7"/>
              <p:cNvCxnSpPr/>
              <p:nvPr/>
            </p:nvCxnSpPr>
            <p:spPr>
              <a:xfrm>
                <a:off x="9036496" y="260648"/>
                <a:ext cx="0" cy="6336704"/>
              </a:xfrm>
              <a:prstGeom prst="line">
                <a:avLst/>
              </a:prstGeom>
              <a:ln w="28575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9" name="Grupa 22"/>
              <p:cNvGrpSpPr/>
              <p:nvPr/>
            </p:nvGrpSpPr>
            <p:grpSpPr>
              <a:xfrm>
                <a:off x="107504" y="0"/>
                <a:ext cx="8934896" cy="6741368"/>
                <a:chOff x="107504" y="0"/>
                <a:chExt cx="8934896" cy="6741368"/>
              </a:xfrm>
            </p:grpSpPr>
            <p:cxnSp>
              <p:nvCxnSpPr>
                <p:cNvPr id="10" name="Łącznik prosty 5"/>
                <p:cNvCxnSpPr/>
                <p:nvPr/>
              </p:nvCxnSpPr>
              <p:spPr>
                <a:xfrm>
                  <a:off x="107504" y="1052736"/>
                  <a:ext cx="0" cy="5544616"/>
                </a:xfrm>
                <a:prstGeom prst="line">
                  <a:avLst/>
                </a:prstGeom>
                <a:ln w="28575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" name="Prostokąt 10"/>
                <p:cNvSpPr/>
                <p:nvPr/>
              </p:nvSpPr>
              <p:spPr>
                <a:xfrm>
                  <a:off x="899592" y="116632"/>
                  <a:ext cx="3024336" cy="404664"/>
                </a:xfrm>
                <a:prstGeom prst="rect">
                  <a:avLst/>
                </a:prstGeom>
                <a:noFill/>
                <a:ln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l-PL" sz="1100" dirty="0" smtClean="0">
                      <a:solidFill>
                        <a:schemeClr val="tx2">
                          <a:lumMod val="75000"/>
                        </a:schemeClr>
                      </a:solidFill>
                    </a:rPr>
                    <a:t>FOREIG LANGUAGE DEPARTMENT</a:t>
                  </a:r>
                  <a:endParaRPr lang="pl-PL" sz="1100" dirty="0">
                    <a:solidFill>
                      <a:schemeClr val="tx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2" name="Prostokąt 11"/>
                <p:cNvSpPr/>
                <p:nvPr/>
              </p:nvSpPr>
              <p:spPr>
                <a:xfrm>
                  <a:off x="3923928" y="116632"/>
                  <a:ext cx="2808312" cy="404664"/>
                </a:xfrm>
                <a:prstGeom prst="rect">
                  <a:avLst/>
                </a:prstGeom>
                <a:solidFill>
                  <a:schemeClr val="tx2">
                    <a:lumMod val="75000"/>
                  </a:schemeClr>
                </a:solidFill>
                <a:ln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l-PL"/>
                </a:p>
              </p:txBody>
            </p:sp>
            <p:sp>
              <p:nvSpPr>
                <p:cNvPr id="13" name="Prostokąt 12"/>
                <p:cNvSpPr/>
                <p:nvPr/>
              </p:nvSpPr>
              <p:spPr>
                <a:xfrm>
                  <a:off x="6732240" y="116632"/>
                  <a:ext cx="2304256" cy="404664"/>
                </a:xfrm>
                <a:prstGeom prst="rect">
                  <a:avLst/>
                </a:prstGeom>
                <a:noFill/>
                <a:ln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l-PL" sz="1100" dirty="0" smtClean="0">
                      <a:solidFill>
                        <a:schemeClr val="tx2">
                          <a:lumMod val="75000"/>
                        </a:schemeClr>
                      </a:solidFill>
                    </a:rPr>
                    <a:t>POLISH NAVAL ACADEMY</a:t>
                  </a:r>
                  <a:endParaRPr lang="pl-PL" sz="1100" dirty="0">
                    <a:solidFill>
                      <a:schemeClr val="tx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4" name="Prostokąt 13"/>
                <p:cNvSpPr/>
                <p:nvPr/>
              </p:nvSpPr>
              <p:spPr>
                <a:xfrm>
                  <a:off x="107504" y="6381328"/>
                  <a:ext cx="2304256" cy="360040"/>
                </a:xfrm>
                <a:prstGeom prst="rect">
                  <a:avLst/>
                </a:prstGeom>
                <a:noFill/>
                <a:ln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l-PL" sz="1200" i="1" dirty="0" smtClean="0">
                      <a:solidFill>
                        <a:schemeClr val="tx2">
                          <a:lumMod val="75000"/>
                        </a:schemeClr>
                      </a:solidFill>
                    </a:rPr>
                    <a:t>©Kazimierz SZCZEPAŃSKI</a:t>
                  </a:r>
                  <a:endParaRPr lang="pl-PL" sz="1200" i="1" dirty="0">
                    <a:solidFill>
                      <a:schemeClr val="tx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5" name="Prostokąt 14"/>
                <p:cNvSpPr/>
                <p:nvPr/>
              </p:nvSpPr>
              <p:spPr>
                <a:xfrm>
                  <a:off x="2411760" y="6381328"/>
                  <a:ext cx="6048672" cy="360040"/>
                </a:xfrm>
                <a:prstGeom prst="rect">
                  <a:avLst/>
                </a:prstGeom>
                <a:solidFill>
                  <a:schemeClr val="tx2">
                    <a:lumMod val="75000"/>
                  </a:schemeClr>
                </a:solidFill>
                <a:ln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l-PL"/>
                </a:p>
              </p:txBody>
            </p:sp>
            <p:sp>
              <p:nvSpPr>
                <p:cNvPr id="16" name="Prostokąt 15"/>
                <p:cNvSpPr/>
                <p:nvPr/>
              </p:nvSpPr>
              <p:spPr>
                <a:xfrm>
                  <a:off x="8460432" y="6381328"/>
                  <a:ext cx="581968" cy="360040"/>
                </a:xfrm>
                <a:prstGeom prst="rect">
                  <a:avLst/>
                </a:prstGeom>
                <a:noFill/>
                <a:ln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l-PL" sz="1200" b="1" dirty="0" err="1" smtClean="0">
                      <a:solidFill>
                        <a:schemeClr val="tx2">
                          <a:lumMod val="75000"/>
                        </a:schemeClr>
                      </a:solidFill>
                    </a:rPr>
                    <a:t>KSz</a:t>
                  </a:r>
                  <a:endParaRPr lang="pl-PL" sz="1200" b="1" dirty="0">
                    <a:solidFill>
                      <a:schemeClr val="tx2">
                        <a:lumMod val="75000"/>
                      </a:schemeClr>
                    </a:solidFill>
                  </a:endParaRPr>
                </a:p>
              </p:txBody>
            </p:sp>
            <p:pic>
              <p:nvPicPr>
                <p:cNvPr id="17" name="Obraz 16" descr="logoAMW2.jpg"/>
                <p:cNvPicPr>
                  <a:picLocks noChangeAspect="1"/>
                </p:cNvPicPr>
                <p:nvPr/>
              </p:nvPicPr>
              <p:blipFill>
                <a:blip r:embed="rId2" cstate="print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</a:blip>
                <a:stretch>
                  <a:fillRect/>
                </a:stretch>
              </p:blipFill>
              <p:spPr>
                <a:xfrm>
                  <a:off x="107504" y="0"/>
                  <a:ext cx="736440" cy="915969"/>
                </a:xfrm>
                <a:prstGeom prst="rect">
                  <a:avLst/>
                </a:prstGeom>
              </p:spPr>
            </p:pic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>
            <a:normAutofit/>
          </a:bodyPr>
          <a:lstStyle/>
          <a:p>
            <a:r>
              <a:rPr lang="en-US" b="1" dirty="0" smtClean="0"/>
              <a:t>W</a:t>
            </a:r>
            <a:r>
              <a:rPr lang="pl-PL" b="1" dirty="0" smtClean="0"/>
              <a:t>HAT IS THE AUTONOMY IN LANGUAGE LEARNING?</a:t>
            </a:r>
            <a:r>
              <a:rPr lang="en-US" b="1" dirty="0" smtClean="0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2996952"/>
            <a:ext cx="8291264" cy="3129211"/>
          </a:xfrm>
        </p:spPr>
        <p:txBody>
          <a:bodyPr>
            <a:normAutofit fontScale="92500" lnSpcReduction="10000"/>
          </a:bodyPr>
          <a:lstStyle/>
          <a:p>
            <a:endParaRPr lang="pl-PL" dirty="0" smtClean="0"/>
          </a:p>
          <a:p>
            <a:pPr algn="ctr">
              <a:buNone/>
            </a:pPr>
            <a:r>
              <a:rPr lang="pl-PL" dirty="0"/>
              <a:t>	</a:t>
            </a:r>
            <a:r>
              <a:rPr lang="en-US" sz="6000" dirty="0" smtClean="0"/>
              <a:t>a </a:t>
            </a:r>
            <a:r>
              <a:rPr lang="en-US" sz="6000" dirty="0"/>
              <a:t>capacity to exercise control over one’s own learning</a:t>
            </a:r>
            <a:endParaRPr lang="pl-PL" sz="6000" dirty="0"/>
          </a:p>
        </p:txBody>
      </p:sp>
      <p:grpSp>
        <p:nvGrpSpPr>
          <p:cNvPr id="6" name="Grupa 4"/>
          <p:cNvGrpSpPr/>
          <p:nvPr/>
        </p:nvGrpSpPr>
        <p:grpSpPr>
          <a:xfrm>
            <a:off x="0" y="0"/>
            <a:ext cx="9042400" cy="6741368"/>
            <a:chOff x="0" y="0"/>
            <a:chExt cx="9042400" cy="6741368"/>
          </a:xfrm>
        </p:grpSpPr>
        <p:sp>
          <p:nvSpPr>
            <p:cNvPr id="9" name="Prostokąt 8"/>
            <p:cNvSpPr/>
            <p:nvPr/>
          </p:nvSpPr>
          <p:spPr>
            <a:xfrm>
              <a:off x="0" y="0"/>
              <a:ext cx="899592" cy="1052736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grpSp>
          <p:nvGrpSpPr>
            <p:cNvPr id="10" name="Grupa 23"/>
            <p:cNvGrpSpPr/>
            <p:nvPr/>
          </p:nvGrpSpPr>
          <p:grpSpPr>
            <a:xfrm>
              <a:off x="107504" y="0"/>
              <a:ext cx="8934896" cy="6741368"/>
              <a:chOff x="107504" y="0"/>
              <a:chExt cx="8934896" cy="6741368"/>
            </a:xfrm>
          </p:grpSpPr>
          <p:cxnSp>
            <p:nvCxnSpPr>
              <p:cNvPr id="11" name="Łącznik prosty 10"/>
              <p:cNvCxnSpPr/>
              <p:nvPr/>
            </p:nvCxnSpPr>
            <p:spPr>
              <a:xfrm>
                <a:off x="9036496" y="260648"/>
                <a:ext cx="0" cy="6336704"/>
              </a:xfrm>
              <a:prstGeom prst="line">
                <a:avLst/>
              </a:prstGeom>
              <a:ln w="28575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" name="Grupa 22"/>
              <p:cNvGrpSpPr/>
              <p:nvPr/>
            </p:nvGrpSpPr>
            <p:grpSpPr>
              <a:xfrm>
                <a:off x="107504" y="0"/>
                <a:ext cx="8934896" cy="6741368"/>
                <a:chOff x="107504" y="0"/>
                <a:chExt cx="8934896" cy="6741368"/>
              </a:xfrm>
            </p:grpSpPr>
            <p:cxnSp>
              <p:nvCxnSpPr>
                <p:cNvPr id="13" name="Łącznik prosty 5"/>
                <p:cNvCxnSpPr/>
                <p:nvPr/>
              </p:nvCxnSpPr>
              <p:spPr>
                <a:xfrm>
                  <a:off x="107504" y="1052736"/>
                  <a:ext cx="0" cy="5544616"/>
                </a:xfrm>
                <a:prstGeom prst="line">
                  <a:avLst/>
                </a:prstGeom>
                <a:ln w="28575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" name="Prostokąt 13"/>
                <p:cNvSpPr/>
                <p:nvPr/>
              </p:nvSpPr>
              <p:spPr>
                <a:xfrm>
                  <a:off x="899592" y="116632"/>
                  <a:ext cx="3024336" cy="404664"/>
                </a:xfrm>
                <a:prstGeom prst="rect">
                  <a:avLst/>
                </a:prstGeom>
                <a:noFill/>
                <a:ln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l-PL" sz="1100" dirty="0" smtClean="0">
                      <a:solidFill>
                        <a:schemeClr val="tx2">
                          <a:lumMod val="75000"/>
                        </a:schemeClr>
                      </a:solidFill>
                    </a:rPr>
                    <a:t>FOREIG LANGUAGE DEPARTMENT</a:t>
                  </a:r>
                  <a:endParaRPr lang="pl-PL" sz="1100" dirty="0">
                    <a:solidFill>
                      <a:schemeClr val="tx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5" name="Prostokąt 14"/>
                <p:cNvSpPr/>
                <p:nvPr/>
              </p:nvSpPr>
              <p:spPr>
                <a:xfrm>
                  <a:off x="3923928" y="116632"/>
                  <a:ext cx="2808312" cy="404664"/>
                </a:xfrm>
                <a:prstGeom prst="rect">
                  <a:avLst/>
                </a:prstGeom>
                <a:solidFill>
                  <a:schemeClr val="tx2">
                    <a:lumMod val="75000"/>
                  </a:schemeClr>
                </a:solidFill>
                <a:ln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l-PL"/>
                </a:p>
              </p:txBody>
            </p:sp>
            <p:sp>
              <p:nvSpPr>
                <p:cNvPr id="16" name="Prostokąt 15"/>
                <p:cNvSpPr/>
                <p:nvPr/>
              </p:nvSpPr>
              <p:spPr>
                <a:xfrm>
                  <a:off x="6732240" y="116632"/>
                  <a:ext cx="2304256" cy="404664"/>
                </a:xfrm>
                <a:prstGeom prst="rect">
                  <a:avLst/>
                </a:prstGeom>
                <a:noFill/>
                <a:ln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l-PL" sz="1100" dirty="0" smtClean="0">
                      <a:solidFill>
                        <a:schemeClr val="tx2">
                          <a:lumMod val="75000"/>
                        </a:schemeClr>
                      </a:solidFill>
                    </a:rPr>
                    <a:t>POLISH NAVAL ACADEMY</a:t>
                  </a:r>
                  <a:endParaRPr lang="pl-PL" sz="1100" dirty="0">
                    <a:solidFill>
                      <a:schemeClr val="tx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7" name="Prostokąt 16"/>
                <p:cNvSpPr/>
                <p:nvPr/>
              </p:nvSpPr>
              <p:spPr>
                <a:xfrm>
                  <a:off x="107504" y="6381328"/>
                  <a:ext cx="2304256" cy="360040"/>
                </a:xfrm>
                <a:prstGeom prst="rect">
                  <a:avLst/>
                </a:prstGeom>
                <a:noFill/>
                <a:ln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l-PL" sz="1200" i="1" dirty="0" smtClean="0">
                      <a:solidFill>
                        <a:schemeClr val="tx2">
                          <a:lumMod val="75000"/>
                        </a:schemeClr>
                      </a:solidFill>
                    </a:rPr>
                    <a:t>©Kazimierz SZCZEPAŃSKI</a:t>
                  </a:r>
                  <a:endParaRPr lang="pl-PL" sz="1200" i="1" dirty="0">
                    <a:solidFill>
                      <a:schemeClr val="tx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8" name="Prostokąt 17"/>
                <p:cNvSpPr/>
                <p:nvPr/>
              </p:nvSpPr>
              <p:spPr>
                <a:xfrm>
                  <a:off x="2411760" y="6381328"/>
                  <a:ext cx="6048672" cy="360040"/>
                </a:xfrm>
                <a:prstGeom prst="rect">
                  <a:avLst/>
                </a:prstGeom>
                <a:solidFill>
                  <a:schemeClr val="tx2">
                    <a:lumMod val="75000"/>
                  </a:schemeClr>
                </a:solidFill>
                <a:ln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l-PL"/>
                </a:p>
              </p:txBody>
            </p:sp>
            <p:sp>
              <p:nvSpPr>
                <p:cNvPr id="19" name="Prostokąt 18"/>
                <p:cNvSpPr/>
                <p:nvPr/>
              </p:nvSpPr>
              <p:spPr>
                <a:xfrm>
                  <a:off x="8460432" y="6381328"/>
                  <a:ext cx="581968" cy="360040"/>
                </a:xfrm>
                <a:prstGeom prst="rect">
                  <a:avLst/>
                </a:prstGeom>
                <a:noFill/>
                <a:ln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l-PL" sz="1200" b="1" dirty="0" err="1" smtClean="0">
                      <a:solidFill>
                        <a:schemeClr val="tx2">
                          <a:lumMod val="75000"/>
                        </a:schemeClr>
                      </a:solidFill>
                    </a:rPr>
                    <a:t>KSz</a:t>
                  </a:r>
                  <a:endParaRPr lang="pl-PL" sz="1200" b="1" dirty="0">
                    <a:solidFill>
                      <a:schemeClr val="tx2">
                        <a:lumMod val="75000"/>
                      </a:schemeClr>
                    </a:solidFill>
                  </a:endParaRPr>
                </a:p>
              </p:txBody>
            </p:sp>
            <p:pic>
              <p:nvPicPr>
                <p:cNvPr id="20" name="Obraz 19" descr="logoAMW2.jpg"/>
                <p:cNvPicPr>
                  <a:picLocks noChangeAspect="1"/>
                </p:cNvPicPr>
                <p:nvPr/>
              </p:nvPicPr>
              <p:blipFill>
                <a:blip r:embed="rId2" cstate="print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</a:blip>
                <a:stretch>
                  <a:fillRect/>
                </a:stretch>
              </p:blipFill>
              <p:spPr>
                <a:xfrm>
                  <a:off x="107504" y="0"/>
                  <a:ext cx="736440" cy="915969"/>
                </a:xfrm>
                <a:prstGeom prst="rect">
                  <a:avLst/>
                </a:prstGeom>
              </p:spPr>
            </p:pic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59632" y="476672"/>
            <a:ext cx="7704856" cy="792088"/>
          </a:xfrm>
        </p:spPr>
        <p:txBody>
          <a:bodyPr>
            <a:normAutofit/>
          </a:bodyPr>
          <a:lstStyle/>
          <a:p>
            <a:r>
              <a:rPr lang="pl-PL" sz="3200" b="1" i="1" dirty="0" smtClean="0"/>
              <a:t>AUTONOMOUS LEARNERS ARE ABLE TO:</a:t>
            </a:r>
            <a:endParaRPr lang="pl-PL" sz="3200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b="1" dirty="0"/>
              <a:t>take on active roles in the learning process, initiating and generating new ideas rather than simply reacting to various </a:t>
            </a:r>
            <a:r>
              <a:rPr lang="en-US" b="1" dirty="0" smtClean="0"/>
              <a:t>stimuli</a:t>
            </a:r>
            <a:endParaRPr lang="pl-PL" b="1" dirty="0" smtClean="0"/>
          </a:p>
          <a:p>
            <a:pPr algn="just"/>
            <a:r>
              <a:rPr lang="en-US" b="1" dirty="0" smtClean="0"/>
              <a:t> </a:t>
            </a:r>
            <a:r>
              <a:rPr lang="en-US" b="1" dirty="0"/>
              <a:t>independently choose aims and purposes and set goals; </a:t>
            </a:r>
            <a:endParaRPr lang="pl-PL" b="1" dirty="0" smtClean="0"/>
          </a:p>
          <a:p>
            <a:pPr algn="just"/>
            <a:r>
              <a:rPr lang="en-US" b="1" dirty="0" smtClean="0"/>
              <a:t>choose </a:t>
            </a:r>
            <a:r>
              <a:rPr lang="en-US" b="1" dirty="0"/>
              <a:t>materials, methods and tasks; </a:t>
            </a:r>
            <a:endParaRPr lang="pl-PL" b="1" dirty="0" smtClean="0"/>
          </a:p>
          <a:p>
            <a:pPr algn="just"/>
            <a:r>
              <a:rPr lang="en-US" b="1" dirty="0" smtClean="0"/>
              <a:t>exercise </a:t>
            </a:r>
            <a:r>
              <a:rPr lang="en-US" b="1" dirty="0"/>
              <a:t>choice and purpose in organizing and executing the chosen tasks; </a:t>
            </a:r>
            <a:r>
              <a:rPr lang="en-US" b="1" dirty="0" smtClean="0"/>
              <a:t> </a:t>
            </a:r>
            <a:endParaRPr lang="pl-PL" b="1" dirty="0" smtClean="0"/>
          </a:p>
          <a:p>
            <a:pPr algn="just"/>
            <a:r>
              <a:rPr lang="en-US" b="1" dirty="0" smtClean="0"/>
              <a:t>choo</a:t>
            </a:r>
            <a:r>
              <a:rPr lang="pl-PL" b="1" dirty="0" smtClean="0"/>
              <a:t>se</a:t>
            </a:r>
            <a:r>
              <a:rPr lang="en-US" b="1" dirty="0" smtClean="0"/>
              <a:t> </a:t>
            </a:r>
            <a:r>
              <a:rPr lang="en-US" b="1" dirty="0"/>
              <a:t>their own criteria for evaluation.</a:t>
            </a:r>
            <a:endParaRPr lang="pl-PL" b="1" dirty="0"/>
          </a:p>
          <a:p>
            <a:endParaRPr lang="pl-PL" dirty="0"/>
          </a:p>
        </p:txBody>
      </p:sp>
      <p:grpSp>
        <p:nvGrpSpPr>
          <p:cNvPr id="5" name="Grupa 4"/>
          <p:cNvGrpSpPr/>
          <p:nvPr/>
        </p:nvGrpSpPr>
        <p:grpSpPr>
          <a:xfrm>
            <a:off x="0" y="0"/>
            <a:ext cx="9042400" cy="6741368"/>
            <a:chOff x="0" y="0"/>
            <a:chExt cx="9042400" cy="6741368"/>
          </a:xfrm>
        </p:grpSpPr>
        <p:grpSp>
          <p:nvGrpSpPr>
            <p:cNvPr id="6" name="Grupa 4"/>
            <p:cNvGrpSpPr/>
            <p:nvPr/>
          </p:nvGrpSpPr>
          <p:grpSpPr>
            <a:xfrm>
              <a:off x="0" y="0"/>
              <a:ext cx="9042400" cy="6741368"/>
              <a:chOff x="0" y="0"/>
              <a:chExt cx="9042400" cy="6741368"/>
            </a:xfrm>
          </p:grpSpPr>
          <p:sp>
            <p:nvSpPr>
              <p:cNvPr id="9" name="Prostokąt 8"/>
              <p:cNvSpPr/>
              <p:nvPr/>
            </p:nvSpPr>
            <p:spPr>
              <a:xfrm>
                <a:off x="0" y="0"/>
                <a:ext cx="899592" cy="1052736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grpSp>
            <p:nvGrpSpPr>
              <p:cNvPr id="10" name="Grupa 23"/>
              <p:cNvGrpSpPr/>
              <p:nvPr/>
            </p:nvGrpSpPr>
            <p:grpSpPr>
              <a:xfrm>
                <a:off x="107504" y="0"/>
                <a:ext cx="8934896" cy="6741368"/>
                <a:chOff x="107504" y="0"/>
                <a:chExt cx="8934896" cy="6741368"/>
              </a:xfrm>
            </p:grpSpPr>
            <p:cxnSp>
              <p:nvCxnSpPr>
                <p:cNvPr id="11" name="Łącznik prosty 10"/>
                <p:cNvCxnSpPr/>
                <p:nvPr/>
              </p:nvCxnSpPr>
              <p:spPr>
                <a:xfrm>
                  <a:off x="9036496" y="260648"/>
                  <a:ext cx="0" cy="6336704"/>
                </a:xfrm>
                <a:prstGeom prst="line">
                  <a:avLst/>
                </a:prstGeom>
                <a:ln w="28575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2" name="Grupa 22"/>
                <p:cNvGrpSpPr/>
                <p:nvPr/>
              </p:nvGrpSpPr>
              <p:grpSpPr>
                <a:xfrm>
                  <a:off x="107504" y="0"/>
                  <a:ext cx="8934896" cy="6741368"/>
                  <a:chOff x="107504" y="0"/>
                  <a:chExt cx="8934896" cy="6741368"/>
                </a:xfrm>
              </p:grpSpPr>
              <p:cxnSp>
                <p:nvCxnSpPr>
                  <p:cNvPr id="13" name="Łącznik prosty 5"/>
                  <p:cNvCxnSpPr/>
                  <p:nvPr/>
                </p:nvCxnSpPr>
                <p:spPr>
                  <a:xfrm>
                    <a:off x="107504" y="1052736"/>
                    <a:ext cx="0" cy="5544616"/>
                  </a:xfrm>
                  <a:prstGeom prst="line">
                    <a:avLst/>
                  </a:prstGeom>
                  <a:ln w="28575"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4" name="Prostokąt 13"/>
                  <p:cNvSpPr/>
                  <p:nvPr/>
                </p:nvSpPr>
                <p:spPr>
                  <a:xfrm>
                    <a:off x="899592" y="116632"/>
                    <a:ext cx="3024336" cy="404664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100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FOREIG LANGUAGE DEPARTMENT</a:t>
                    </a:r>
                    <a:endParaRPr lang="pl-PL" sz="1100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5" name="Prostokąt 14"/>
                  <p:cNvSpPr/>
                  <p:nvPr/>
                </p:nvSpPr>
                <p:spPr>
                  <a:xfrm>
                    <a:off x="3923928" y="116632"/>
                    <a:ext cx="2808312" cy="404664"/>
                  </a:xfrm>
                  <a:prstGeom prst="rect">
                    <a:avLst/>
                  </a:prstGeom>
                  <a:solidFill>
                    <a:schemeClr val="tx2">
                      <a:lumMod val="75000"/>
                    </a:schemeClr>
                  </a:solidFill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l-PL"/>
                  </a:p>
                </p:txBody>
              </p:sp>
              <p:sp>
                <p:nvSpPr>
                  <p:cNvPr id="16" name="Prostokąt 15"/>
                  <p:cNvSpPr/>
                  <p:nvPr/>
                </p:nvSpPr>
                <p:spPr>
                  <a:xfrm>
                    <a:off x="6732240" y="116632"/>
                    <a:ext cx="2304256" cy="404664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100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POLISH NAVAL ACADEMY</a:t>
                    </a:r>
                    <a:endParaRPr lang="pl-PL" sz="1100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7" name="Prostokąt 16"/>
                  <p:cNvSpPr/>
                  <p:nvPr/>
                </p:nvSpPr>
                <p:spPr>
                  <a:xfrm>
                    <a:off x="107504" y="6381328"/>
                    <a:ext cx="2304256" cy="360040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200" i="1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©Kazimierz SZCZEPAŃSKI</a:t>
                    </a:r>
                    <a:endParaRPr lang="pl-PL" sz="1200" i="1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8" name="Prostokąt 17"/>
                  <p:cNvSpPr/>
                  <p:nvPr/>
                </p:nvSpPr>
                <p:spPr>
                  <a:xfrm>
                    <a:off x="2411760" y="6381328"/>
                    <a:ext cx="6048672" cy="360040"/>
                  </a:xfrm>
                  <a:prstGeom prst="rect">
                    <a:avLst/>
                  </a:prstGeom>
                  <a:solidFill>
                    <a:schemeClr val="tx2">
                      <a:lumMod val="75000"/>
                    </a:schemeClr>
                  </a:solidFill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l-PL"/>
                  </a:p>
                </p:txBody>
              </p:sp>
              <p:sp>
                <p:nvSpPr>
                  <p:cNvPr id="19" name="Prostokąt 18"/>
                  <p:cNvSpPr/>
                  <p:nvPr/>
                </p:nvSpPr>
                <p:spPr>
                  <a:xfrm>
                    <a:off x="8460432" y="6381328"/>
                    <a:ext cx="581968" cy="360040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200" b="1" dirty="0" err="1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KSz</a:t>
                    </a:r>
                    <a:endParaRPr lang="pl-PL" sz="1200" b="1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pic>
                <p:nvPicPr>
                  <p:cNvPr id="20" name="Obraz 19" descr="logoAMW2.jpg"/>
                  <p:cNvPicPr>
                    <a:picLocks noChangeAspect="1"/>
                  </p:cNvPicPr>
                  <p:nvPr/>
                </p:nvPicPr>
                <p:blipFill>
                  <a:blip r:embed="rId2" cstate="print">
                    <a:clrChange>
                      <a:clrFrom>
                        <a:srgbClr val="FFFFFF"/>
                      </a:clrFrom>
                      <a:clrTo>
                        <a:srgbClr val="FFFFFF">
                          <a:alpha val="0"/>
                        </a:srgbClr>
                      </a:clrTo>
                    </a:clrChange>
                  </a:blip>
                  <a:stretch>
                    <a:fillRect/>
                  </a:stretch>
                </p:blipFill>
                <p:spPr>
                  <a:xfrm>
                    <a:off x="107504" y="0"/>
                    <a:ext cx="736440" cy="915969"/>
                  </a:xfrm>
                  <a:prstGeom prst="rect">
                    <a:avLst/>
                  </a:prstGeom>
                </p:spPr>
              </p:pic>
            </p:grpSp>
          </p:grpSp>
        </p:grpSp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935037" y="592361"/>
              <a:ext cx="352121" cy="548243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CC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pl-PL">
                <a:solidFill>
                  <a:schemeClr val="accent1"/>
                </a:solidFill>
              </a:endParaRP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 flipV="1">
              <a:off x="1295400" y="1052736"/>
              <a:ext cx="7669088" cy="72008"/>
            </a:xfrm>
            <a:prstGeom prst="rect">
              <a:avLst/>
            </a:prstGeom>
            <a:gradFill rotWithShape="1">
              <a:gsLst>
                <a:gs pos="0">
                  <a:srgbClr val="FFCC00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59632" y="404664"/>
            <a:ext cx="7704856" cy="1282154"/>
          </a:xfrm>
        </p:spPr>
        <p:txBody>
          <a:bodyPr>
            <a:normAutofit/>
          </a:bodyPr>
          <a:lstStyle/>
          <a:p>
            <a:pPr algn="l"/>
            <a:r>
              <a:rPr lang="pl-PL" sz="3200" b="1" i="1" dirty="0" smtClean="0"/>
              <a:t>THREE BASIC ASSUMPTIONS OF THE NOTION OF AUTONOMY</a:t>
            </a:r>
            <a:endParaRPr lang="pl-PL" sz="3200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2348880"/>
            <a:ext cx="8219256" cy="377728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l-PL" b="1" dirty="0"/>
              <a:t>	</a:t>
            </a:r>
            <a:r>
              <a:rPr lang="en-US" b="1" dirty="0" smtClean="0"/>
              <a:t>1</a:t>
            </a:r>
            <a:r>
              <a:rPr lang="en-US" b="1" dirty="0"/>
              <a:t>. The capacity and willingness of learners to take control of their own learning is not necessarily innate</a:t>
            </a:r>
            <a:r>
              <a:rPr lang="en-US" b="1" dirty="0" smtClean="0"/>
              <a:t>.</a:t>
            </a:r>
            <a:endParaRPr lang="pl-PL" b="1" dirty="0" smtClean="0"/>
          </a:p>
          <a:p>
            <a:pPr>
              <a:buNone/>
            </a:pPr>
            <a:r>
              <a:rPr lang="pl-PL" b="1" dirty="0" smtClean="0"/>
              <a:t>	</a:t>
            </a:r>
          </a:p>
          <a:p>
            <a:pPr>
              <a:buNone/>
            </a:pPr>
            <a:r>
              <a:rPr lang="pl-PL" b="1" dirty="0"/>
              <a:t>	</a:t>
            </a:r>
            <a:r>
              <a:rPr lang="en-US" b="1" dirty="0" smtClean="0"/>
              <a:t>2</a:t>
            </a:r>
            <a:r>
              <a:rPr lang="en-US" b="1" dirty="0"/>
              <a:t>. Complete autonomy is an idealistic </a:t>
            </a:r>
            <a:r>
              <a:rPr lang="en-US" b="1" dirty="0" smtClean="0"/>
              <a:t>goal</a:t>
            </a:r>
            <a:r>
              <a:rPr lang="pl-PL" b="1" dirty="0" smtClean="0"/>
              <a:t>.</a:t>
            </a:r>
          </a:p>
          <a:p>
            <a:pPr>
              <a:buNone/>
            </a:pPr>
            <a:r>
              <a:rPr lang="pl-PL" b="1" dirty="0" smtClean="0"/>
              <a:t>	</a:t>
            </a:r>
          </a:p>
          <a:p>
            <a:pPr>
              <a:buNone/>
            </a:pPr>
            <a:r>
              <a:rPr lang="pl-PL" b="1" dirty="0"/>
              <a:t>	</a:t>
            </a:r>
            <a:r>
              <a:rPr lang="en-US" b="1" dirty="0" smtClean="0"/>
              <a:t>3</a:t>
            </a:r>
            <a:r>
              <a:rPr lang="en-US" b="1" dirty="0"/>
              <a:t>. There are degrees of </a:t>
            </a:r>
            <a:r>
              <a:rPr lang="en-US" b="1" dirty="0" smtClean="0"/>
              <a:t>autonomy</a:t>
            </a:r>
            <a:r>
              <a:rPr lang="pl-PL" b="1" dirty="0" smtClean="0"/>
              <a:t>.</a:t>
            </a:r>
            <a:endParaRPr lang="pl-PL" b="1" dirty="0"/>
          </a:p>
          <a:p>
            <a:endParaRPr lang="pl-PL" b="1" dirty="0"/>
          </a:p>
        </p:txBody>
      </p:sp>
      <p:grpSp>
        <p:nvGrpSpPr>
          <p:cNvPr id="5" name="Grupa 4"/>
          <p:cNvGrpSpPr/>
          <p:nvPr/>
        </p:nvGrpSpPr>
        <p:grpSpPr>
          <a:xfrm>
            <a:off x="0" y="0"/>
            <a:ext cx="9042400" cy="6741368"/>
            <a:chOff x="0" y="0"/>
            <a:chExt cx="9042400" cy="6741368"/>
          </a:xfrm>
        </p:grpSpPr>
        <p:grpSp>
          <p:nvGrpSpPr>
            <p:cNvPr id="6" name="Grupa 4"/>
            <p:cNvGrpSpPr/>
            <p:nvPr/>
          </p:nvGrpSpPr>
          <p:grpSpPr>
            <a:xfrm>
              <a:off x="0" y="0"/>
              <a:ext cx="9042400" cy="6741368"/>
              <a:chOff x="0" y="0"/>
              <a:chExt cx="9042400" cy="6741368"/>
            </a:xfrm>
          </p:grpSpPr>
          <p:sp>
            <p:nvSpPr>
              <p:cNvPr id="9" name="Prostokąt 8"/>
              <p:cNvSpPr/>
              <p:nvPr/>
            </p:nvSpPr>
            <p:spPr>
              <a:xfrm>
                <a:off x="0" y="0"/>
                <a:ext cx="899592" cy="1052736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grpSp>
            <p:nvGrpSpPr>
              <p:cNvPr id="10" name="Grupa 23"/>
              <p:cNvGrpSpPr/>
              <p:nvPr/>
            </p:nvGrpSpPr>
            <p:grpSpPr>
              <a:xfrm>
                <a:off x="107504" y="0"/>
                <a:ext cx="8934896" cy="6741368"/>
                <a:chOff x="107504" y="0"/>
                <a:chExt cx="8934896" cy="6741368"/>
              </a:xfrm>
            </p:grpSpPr>
            <p:cxnSp>
              <p:nvCxnSpPr>
                <p:cNvPr id="11" name="Łącznik prosty 10"/>
                <p:cNvCxnSpPr/>
                <p:nvPr/>
              </p:nvCxnSpPr>
              <p:spPr>
                <a:xfrm>
                  <a:off x="9036496" y="260648"/>
                  <a:ext cx="0" cy="6336704"/>
                </a:xfrm>
                <a:prstGeom prst="line">
                  <a:avLst/>
                </a:prstGeom>
                <a:ln w="28575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2" name="Grupa 22"/>
                <p:cNvGrpSpPr/>
                <p:nvPr/>
              </p:nvGrpSpPr>
              <p:grpSpPr>
                <a:xfrm>
                  <a:off x="107504" y="0"/>
                  <a:ext cx="8934896" cy="6741368"/>
                  <a:chOff x="107504" y="0"/>
                  <a:chExt cx="8934896" cy="6741368"/>
                </a:xfrm>
              </p:grpSpPr>
              <p:cxnSp>
                <p:nvCxnSpPr>
                  <p:cNvPr id="13" name="Łącznik prosty 5"/>
                  <p:cNvCxnSpPr/>
                  <p:nvPr/>
                </p:nvCxnSpPr>
                <p:spPr>
                  <a:xfrm>
                    <a:off x="107504" y="1052736"/>
                    <a:ext cx="0" cy="5544616"/>
                  </a:xfrm>
                  <a:prstGeom prst="line">
                    <a:avLst/>
                  </a:prstGeom>
                  <a:ln w="28575"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4" name="Prostokąt 13"/>
                  <p:cNvSpPr/>
                  <p:nvPr/>
                </p:nvSpPr>
                <p:spPr>
                  <a:xfrm>
                    <a:off x="899592" y="116632"/>
                    <a:ext cx="3024336" cy="404664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100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FOREIG LANGUAGE DEPARTMENT</a:t>
                    </a:r>
                    <a:endParaRPr lang="pl-PL" sz="1100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5" name="Prostokąt 14"/>
                  <p:cNvSpPr/>
                  <p:nvPr/>
                </p:nvSpPr>
                <p:spPr>
                  <a:xfrm>
                    <a:off x="3923928" y="116632"/>
                    <a:ext cx="2808312" cy="404664"/>
                  </a:xfrm>
                  <a:prstGeom prst="rect">
                    <a:avLst/>
                  </a:prstGeom>
                  <a:solidFill>
                    <a:schemeClr val="tx2">
                      <a:lumMod val="75000"/>
                    </a:schemeClr>
                  </a:solidFill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l-PL"/>
                  </a:p>
                </p:txBody>
              </p:sp>
              <p:sp>
                <p:nvSpPr>
                  <p:cNvPr id="16" name="Prostokąt 15"/>
                  <p:cNvSpPr/>
                  <p:nvPr/>
                </p:nvSpPr>
                <p:spPr>
                  <a:xfrm>
                    <a:off x="6732240" y="116632"/>
                    <a:ext cx="2304256" cy="404664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100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POLISH NAVAL ACADEMY</a:t>
                    </a:r>
                    <a:endParaRPr lang="pl-PL" sz="1100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7" name="Prostokąt 16"/>
                  <p:cNvSpPr/>
                  <p:nvPr/>
                </p:nvSpPr>
                <p:spPr>
                  <a:xfrm>
                    <a:off x="107504" y="6381328"/>
                    <a:ext cx="2304256" cy="360040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200" i="1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©Kazimierz SZCZEPAŃSKI</a:t>
                    </a:r>
                    <a:endParaRPr lang="pl-PL" sz="1200" i="1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8" name="Prostokąt 17"/>
                  <p:cNvSpPr/>
                  <p:nvPr/>
                </p:nvSpPr>
                <p:spPr>
                  <a:xfrm>
                    <a:off x="2411760" y="6381328"/>
                    <a:ext cx="6048672" cy="360040"/>
                  </a:xfrm>
                  <a:prstGeom prst="rect">
                    <a:avLst/>
                  </a:prstGeom>
                  <a:solidFill>
                    <a:schemeClr val="tx2">
                      <a:lumMod val="75000"/>
                    </a:schemeClr>
                  </a:solidFill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l-PL"/>
                  </a:p>
                </p:txBody>
              </p:sp>
              <p:sp>
                <p:nvSpPr>
                  <p:cNvPr id="19" name="Prostokąt 18"/>
                  <p:cNvSpPr/>
                  <p:nvPr/>
                </p:nvSpPr>
                <p:spPr>
                  <a:xfrm>
                    <a:off x="8460432" y="6381328"/>
                    <a:ext cx="581968" cy="360040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200" b="1" dirty="0" err="1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KSz</a:t>
                    </a:r>
                    <a:endParaRPr lang="pl-PL" sz="1200" b="1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pic>
                <p:nvPicPr>
                  <p:cNvPr id="20" name="Obraz 19" descr="logoAMW2.jpg"/>
                  <p:cNvPicPr>
                    <a:picLocks noChangeAspect="1"/>
                  </p:cNvPicPr>
                  <p:nvPr/>
                </p:nvPicPr>
                <p:blipFill>
                  <a:blip r:embed="rId2" cstate="print">
                    <a:clrChange>
                      <a:clrFrom>
                        <a:srgbClr val="FFFFFF"/>
                      </a:clrFrom>
                      <a:clrTo>
                        <a:srgbClr val="FFFFFF">
                          <a:alpha val="0"/>
                        </a:srgbClr>
                      </a:clrTo>
                    </a:clrChange>
                  </a:blip>
                  <a:stretch>
                    <a:fillRect/>
                  </a:stretch>
                </p:blipFill>
                <p:spPr>
                  <a:xfrm>
                    <a:off x="107504" y="0"/>
                    <a:ext cx="736440" cy="915969"/>
                  </a:xfrm>
                  <a:prstGeom prst="rect">
                    <a:avLst/>
                  </a:prstGeom>
                </p:spPr>
              </p:pic>
            </p:grpSp>
          </p:grpSp>
        </p:grpSp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935037" y="592361"/>
              <a:ext cx="324595" cy="964431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CC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pl-PL">
                <a:solidFill>
                  <a:schemeClr val="accent1"/>
                </a:solidFill>
              </a:endParaRP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 flipV="1">
              <a:off x="1259632" y="1484784"/>
              <a:ext cx="7669088" cy="72008"/>
            </a:xfrm>
            <a:prstGeom prst="rect">
              <a:avLst/>
            </a:prstGeom>
            <a:gradFill rotWithShape="1">
              <a:gsLst>
                <a:gs pos="0">
                  <a:srgbClr val="FFCC00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31640" y="476672"/>
            <a:ext cx="7355160" cy="720080"/>
          </a:xfrm>
        </p:spPr>
        <p:txBody>
          <a:bodyPr>
            <a:normAutofit/>
          </a:bodyPr>
          <a:lstStyle/>
          <a:p>
            <a:pPr algn="l"/>
            <a:r>
              <a:rPr lang="pl-PL" sz="3200" b="1" i="1" dirty="0" smtClean="0"/>
              <a:t>WHAT IS AUTONOMY FOR?</a:t>
            </a:r>
            <a:endParaRPr lang="pl-PL" sz="3200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85000" lnSpcReduction="20000"/>
          </a:bodyPr>
          <a:lstStyle/>
          <a:p>
            <a:endParaRPr lang="pl-PL" b="1" dirty="0" smtClean="0"/>
          </a:p>
          <a:p>
            <a:pPr algn="just"/>
            <a:r>
              <a:rPr lang="en-US" b="1" dirty="0" smtClean="0"/>
              <a:t>to give </a:t>
            </a:r>
            <a:r>
              <a:rPr lang="pl-PL" b="1" dirty="0" err="1" smtClean="0"/>
              <a:t>learners</a:t>
            </a:r>
            <a:r>
              <a:rPr lang="en-US" b="1" dirty="0" smtClean="0"/>
              <a:t> learning skills that they can apply to the continuing development of their English after they leave the course</a:t>
            </a:r>
            <a:endParaRPr lang="pl-PL" b="1" dirty="0" smtClean="0"/>
          </a:p>
          <a:p>
            <a:pPr algn="just">
              <a:buNone/>
            </a:pPr>
            <a:endParaRPr lang="pl-PL" b="1" dirty="0" smtClean="0"/>
          </a:p>
          <a:p>
            <a:pPr lvl="0" algn="just"/>
            <a:r>
              <a:rPr lang="en-US" b="1" dirty="0"/>
              <a:t>to help </a:t>
            </a:r>
            <a:r>
              <a:rPr lang="pl-PL" b="1" dirty="0" err="1" smtClean="0"/>
              <a:t>learners</a:t>
            </a:r>
            <a:r>
              <a:rPr lang="en-US" b="1" dirty="0" smtClean="0"/>
              <a:t> </a:t>
            </a:r>
            <a:r>
              <a:rPr lang="en-US" b="1" dirty="0"/>
              <a:t>become better motivated and more successful learners</a:t>
            </a:r>
            <a:endParaRPr lang="pl-PL" b="1" dirty="0"/>
          </a:p>
          <a:p>
            <a:pPr algn="just">
              <a:buNone/>
            </a:pPr>
            <a:endParaRPr lang="pl-PL" b="1" dirty="0" smtClean="0"/>
          </a:p>
          <a:p>
            <a:pPr lvl="0" algn="just">
              <a:buNone/>
            </a:pPr>
            <a:endParaRPr lang="pl-PL" b="1" dirty="0" smtClean="0"/>
          </a:p>
          <a:p>
            <a:pPr lvl="0" algn="just"/>
            <a:r>
              <a:rPr lang="en-US" b="1" dirty="0" smtClean="0"/>
              <a:t>to </a:t>
            </a:r>
            <a:r>
              <a:rPr lang="en-US" b="1" dirty="0"/>
              <a:t>enable our </a:t>
            </a:r>
            <a:r>
              <a:rPr lang="pl-PL" b="1" dirty="0" err="1" smtClean="0"/>
              <a:t>learners</a:t>
            </a:r>
            <a:r>
              <a:rPr lang="en-US" b="1" dirty="0" smtClean="0"/>
              <a:t> </a:t>
            </a:r>
            <a:r>
              <a:rPr lang="en-US" b="1" dirty="0"/>
              <a:t>to work on the job-specific language not covered in the </a:t>
            </a:r>
            <a:r>
              <a:rPr lang="en-US" b="1" dirty="0" smtClean="0"/>
              <a:t>syllabus</a:t>
            </a:r>
            <a:r>
              <a:rPr lang="pl-PL" b="1" dirty="0" smtClean="0"/>
              <a:t> </a:t>
            </a:r>
            <a:r>
              <a:rPr lang="pl-PL" b="1" dirty="0" err="1" smtClean="0"/>
              <a:t>during</a:t>
            </a:r>
            <a:r>
              <a:rPr lang="pl-PL" b="1" dirty="0" smtClean="0"/>
              <a:t> </a:t>
            </a:r>
            <a:r>
              <a:rPr lang="pl-PL" b="1" dirty="0" err="1" smtClean="0"/>
              <a:t>the</a:t>
            </a:r>
            <a:r>
              <a:rPr lang="pl-PL" b="1" dirty="0" smtClean="0"/>
              <a:t> </a:t>
            </a:r>
            <a:r>
              <a:rPr lang="pl-PL" b="1" dirty="0" err="1" smtClean="0"/>
              <a:t>course</a:t>
            </a:r>
            <a:endParaRPr lang="pl-PL" b="1" dirty="0"/>
          </a:p>
          <a:p>
            <a:endParaRPr lang="pl-PL" b="1" dirty="0"/>
          </a:p>
          <a:p>
            <a:endParaRPr lang="pl-PL" b="1" dirty="0"/>
          </a:p>
        </p:txBody>
      </p:sp>
      <p:grpSp>
        <p:nvGrpSpPr>
          <p:cNvPr id="5" name="Grupa 4"/>
          <p:cNvGrpSpPr/>
          <p:nvPr/>
        </p:nvGrpSpPr>
        <p:grpSpPr>
          <a:xfrm>
            <a:off x="0" y="0"/>
            <a:ext cx="9042400" cy="6741368"/>
            <a:chOff x="0" y="0"/>
            <a:chExt cx="9042400" cy="6741368"/>
          </a:xfrm>
        </p:grpSpPr>
        <p:grpSp>
          <p:nvGrpSpPr>
            <p:cNvPr id="6" name="Grupa 4"/>
            <p:cNvGrpSpPr/>
            <p:nvPr/>
          </p:nvGrpSpPr>
          <p:grpSpPr>
            <a:xfrm>
              <a:off x="0" y="0"/>
              <a:ext cx="9042400" cy="6741368"/>
              <a:chOff x="0" y="0"/>
              <a:chExt cx="9042400" cy="6741368"/>
            </a:xfrm>
          </p:grpSpPr>
          <p:sp>
            <p:nvSpPr>
              <p:cNvPr id="9" name="Prostokąt 8"/>
              <p:cNvSpPr/>
              <p:nvPr/>
            </p:nvSpPr>
            <p:spPr>
              <a:xfrm>
                <a:off x="0" y="0"/>
                <a:ext cx="899592" cy="1052736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grpSp>
            <p:nvGrpSpPr>
              <p:cNvPr id="10" name="Grupa 23"/>
              <p:cNvGrpSpPr/>
              <p:nvPr/>
            </p:nvGrpSpPr>
            <p:grpSpPr>
              <a:xfrm>
                <a:off x="107504" y="0"/>
                <a:ext cx="8934896" cy="6741368"/>
                <a:chOff x="107504" y="0"/>
                <a:chExt cx="8934896" cy="6741368"/>
              </a:xfrm>
            </p:grpSpPr>
            <p:cxnSp>
              <p:nvCxnSpPr>
                <p:cNvPr id="11" name="Łącznik prosty 10"/>
                <p:cNvCxnSpPr/>
                <p:nvPr/>
              </p:nvCxnSpPr>
              <p:spPr>
                <a:xfrm>
                  <a:off x="9036496" y="260648"/>
                  <a:ext cx="0" cy="6336704"/>
                </a:xfrm>
                <a:prstGeom prst="line">
                  <a:avLst/>
                </a:prstGeom>
                <a:ln w="28575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2" name="Grupa 22"/>
                <p:cNvGrpSpPr/>
                <p:nvPr/>
              </p:nvGrpSpPr>
              <p:grpSpPr>
                <a:xfrm>
                  <a:off x="107504" y="0"/>
                  <a:ext cx="8934896" cy="6741368"/>
                  <a:chOff x="107504" y="0"/>
                  <a:chExt cx="8934896" cy="6741368"/>
                </a:xfrm>
              </p:grpSpPr>
              <p:cxnSp>
                <p:nvCxnSpPr>
                  <p:cNvPr id="13" name="Łącznik prosty 5"/>
                  <p:cNvCxnSpPr/>
                  <p:nvPr/>
                </p:nvCxnSpPr>
                <p:spPr>
                  <a:xfrm>
                    <a:off x="107504" y="1052736"/>
                    <a:ext cx="0" cy="5544616"/>
                  </a:xfrm>
                  <a:prstGeom prst="line">
                    <a:avLst/>
                  </a:prstGeom>
                  <a:ln w="28575"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4" name="Prostokąt 13"/>
                  <p:cNvSpPr/>
                  <p:nvPr/>
                </p:nvSpPr>
                <p:spPr>
                  <a:xfrm>
                    <a:off x="899592" y="116632"/>
                    <a:ext cx="3024336" cy="404664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100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FOREIG LANGUAGE DEPARTMENT</a:t>
                    </a:r>
                    <a:endParaRPr lang="pl-PL" sz="1100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5" name="Prostokąt 14"/>
                  <p:cNvSpPr/>
                  <p:nvPr/>
                </p:nvSpPr>
                <p:spPr>
                  <a:xfrm>
                    <a:off x="3923928" y="116632"/>
                    <a:ext cx="2808312" cy="404664"/>
                  </a:xfrm>
                  <a:prstGeom prst="rect">
                    <a:avLst/>
                  </a:prstGeom>
                  <a:solidFill>
                    <a:schemeClr val="tx2">
                      <a:lumMod val="75000"/>
                    </a:schemeClr>
                  </a:solidFill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l-PL"/>
                  </a:p>
                </p:txBody>
              </p:sp>
              <p:sp>
                <p:nvSpPr>
                  <p:cNvPr id="16" name="Prostokąt 15"/>
                  <p:cNvSpPr/>
                  <p:nvPr/>
                </p:nvSpPr>
                <p:spPr>
                  <a:xfrm>
                    <a:off x="6732240" y="116632"/>
                    <a:ext cx="2304256" cy="404664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100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POLISH NAVAL ACADEMY</a:t>
                    </a:r>
                    <a:endParaRPr lang="pl-PL" sz="1100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7" name="Prostokąt 16"/>
                  <p:cNvSpPr/>
                  <p:nvPr/>
                </p:nvSpPr>
                <p:spPr>
                  <a:xfrm>
                    <a:off x="107504" y="6381328"/>
                    <a:ext cx="2304256" cy="360040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200" i="1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©Kazimierz SZCZEPAŃSKI</a:t>
                    </a:r>
                    <a:endParaRPr lang="pl-PL" sz="1200" i="1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8" name="Prostokąt 17"/>
                  <p:cNvSpPr/>
                  <p:nvPr/>
                </p:nvSpPr>
                <p:spPr>
                  <a:xfrm>
                    <a:off x="2411760" y="6381328"/>
                    <a:ext cx="6048672" cy="360040"/>
                  </a:xfrm>
                  <a:prstGeom prst="rect">
                    <a:avLst/>
                  </a:prstGeom>
                  <a:solidFill>
                    <a:schemeClr val="tx2">
                      <a:lumMod val="75000"/>
                    </a:schemeClr>
                  </a:solidFill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l-PL"/>
                  </a:p>
                </p:txBody>
              </p:sp>
              <p:sp>
                <p:nvSpPr>
                  <p:cNvPr id="19" name="Prostokąt 18"/>
                  <p:cNvSpPr/>
                  <p:nvPr/>
                </p:nvSpPr>
                <p:spPr>
                  <a:xfrm>
                    <a:off x="8460432" y="6381328"/>
                    <a:ext cx="581968" cy="360040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200" b="1" dirty="0" err="1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KSz</a:t>
                    </a:r>
                    <a:endParaRPr lang="pl-PL" sz="1200" b="1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pic>
                <p:nvPicPr>
                  <p:cNvPr id="20" name="Obraz 19" descr="logoAMW2.jpg"/>
                  <p:cNvPicPr>
                    <a:picLocks noChangeAspect="1"/>
                  </p:cNvPicPr>
                  <p:nvPr/>
                </p:nvPicPr>
                <p:blipFill>
                  <a:blip r:embed="rId2" cstate="print">
                    <a:clrChange>
                      <a:clrFrom>
                        <a:srgbClr val="FFFFFF"/>
                      </a:clrFrom>
                      <a:clrTo>
                        <a:srgbClr val="FFFFFF">
                          <a:alpha val="0"/>
                        </a:srgbClr>
                      </a:clrTo>
                    </a:clrChange>
                  </a:blip>
                  <a:stretch>
                    <a:fillRect/>
                  </a:stretch>
                </p:blipFill>
                <p:spPr>
                  <a:xfrm>
                    <a:off x="107504" y="0"/>
                    <a:ext cx="736440" cy="915969"/>
                  </a:xfrm>
                  <a:prstGeom prst="rect">
                    <a:avLst/>
                  </a:prstGeom>
                </p:spPr>
              </p:pic>
            </p:grpSp>
          </p:grpSp>
        </p:grpSp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935037" y="592361"/>
              <a:ext cx="352121" cy="548243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CC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pl-PL">
                <a:solidFill>
                  <a:schemeClr val="accent1"/>
                </a:solidFill>
              </a:endParaRP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 flipV="1">
              <a:off x="1295400" y="1052736"/>
              <a:ext cx="7669088" cy="72008"/>
            </a:xfrm>
            <a:prstGeom prst="rect">
              <a:avLst/>
            </a:prstGeom>
            <a:gradFill rotWithShape="1">
              <a:gsLst>
                <a:gs pos="0">
                  <a:srgbClr val="FFCC00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59632" y="620688"/>
            <a:ext cx="7776864" cy="720080"/>
          </a:xfrm>
        </p:spPr>
        <p:txBody>
          <a:bodyPr>
            <a:noAutofit/>
          </a:bodyPr>
          <a:lstStyle/>
          <a:p>
            <a:pPr algn="l"/>
            <a:r>
              <a:rPr lang="pl-PL" sz="3200" b="1" i="1" dirty="0" smtClean="0"/>
              <a:t>HOW TO DEVELOP AUTONOMY IN LANGUAGE LEARNERS</a:t>
            </a:r>
            <a:endParaRPr lang="pl-PL" sz="3200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3240360"/>
          </a:xfrm>
        </p:spPr>
        <p:txBody>
          <a:bodyPr/>
          <a:lstStyle/>
          <a:p>
            <a:pPr algn="just">
              <a:buNone/>
            </a:pPr>
            <a:endParaRPr lang="pl-PL" b="1" dirty="0" smtClean="0"/>
          </a:p>
          <a:p>
            <a:pPr algn="just"/>
            <a:r>
              <a:rPr lang="pl-PL" b="1" dirty="0" smtClean="0"/>
              <a:t>TEACHING LEARNING STRATEGIES</a:t>
            </a:r>
          </a:p>
          <a:p>
            <a:pPr algn="just">
              <a:buNone/>
            </a:pPr>
            <a:endParaRPr lang="pl-PL" b="1" dirty="0" smtClean="0"/>
          </a:p>
          <a:p>
            <a:pPr algn="just"/>
            <a:r>
              <a:rPr lang="pl-PL" b="1" dirty="0" smtClean="0"/>
              <a:t>COUNSELING </a:t>
            </a:r>
            <a:endParaRPr lang="pl-PL" b="1" dirty="0"/>
          </a:p>
        </p:txBody>
      </p:sp>
      <p:grpSp>
        <p:nvGrpSpPr>
          <p:cNvPr id="5" name="Grupa 4"/>
          <p:cNvGrpSpPr/>
          <p:nvPr/>
        </p:nvGrpSpPr>
        <p:grpSpPr>
          <a:xfrm>
            <a:off x="0" y="0"/>
            <a:ext cx="9042400" cy="6741368"/>
            <a:chOff x="0" y="0"/>
            <a:chExt cx="9042400" cy="6741368"/>
          </a:xfrm>
        </p:grpSpPr>
        <p:grpSp>
          <p:nvGrpSpPr>
            <p:cNvPr id="6" name="Grupa 4"/>
            <p:cNvGrpSpPr/>
            <p:nvPr/>
          </p:nvGrpSpPr>
          <p:grpSpPr>
            <a:xfrm>
              <a:off x="0" y="0"/>
              <a:ext cx="9042400" cy="6741368"/>
              <a:chOff x="0" y="0"/>
              <a:chExt cx="9042400" cy="6741368"/>
            </a:xfrm>
          </p:grpSpPr>
          <p:sp>
            <p:nvSpPr>
              <p:cNvPr id="9" name="Prostokąt 8"/>
              <p:cNvSpPr/>
              <p:nvPr/>
            </p:nvSpPr>
            <p:spPr>
              <a:xfrm>
                <a:off x="0" y="0"/>
                <a:ext cx="899592" cy="1052736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grpSp>
            <p:nvGrpSpPr>
              <p:cNvPr id="10" name="Grupa 23"/>
              <p:cNvGrpSpPr/>
              <p:nvPr/>
            </p:nvGrpSpPr>
            <p:grpSpPr>
              <a:xfrm>
                <a:off x="107504" y="0"/>
                <a:ext cx="8934896" cy="6741368"/>
                <a:chOff x="107504" y="0"/>
                <a:chExt cx="8934896" cy="6741368"/>
              </a:xfrm>
            </p:grpSpPr>
            <p:cxnSp>
              <p:nvCxnSpPr>
                <p:cNvPr id="11" name="Łącznik prosty 10"/>
                <p:cNvCxnSpPr/>
                <p:nvPr/>
              </p:nvCxnSpPr>
              <p:spPr>
                <a:xfrm>
                  <a:off x="9036496" y="260648"/>
                  <a:ext cx="0" cy="6336704"/>
                </a:xfrm>
                <a:prstGeom prst="line">
                  <a:avLst/>
                </a:prstGeom>
                <a:ln w="28575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2" name="Grupa 22"/>
                <p:cNvGrpSpPr/>
                <p:nvPr/>
              </p:nvGrpSpPr>
              <p:grpSpPr>
                <a:xfrm>
                  <a:off x="107504" y="0"/>
                  <a:ext cx="8934896" cy="6741368"/>
                  <a:chOff x="107504" y="0"/>
                  <a:chExt cx="8934896" cy="6741368"/>
                </a:xfrm>
              </p:grpSpPr>
              <p:cxnSp>
                <p:nvCxnSpPr>
                  <p:cNvPr id="13" name="Łącznik prosty 5"/>
                  <p:cNvCxnSpPr/>
                  <p:nvPr/>
                </p:nvCxnSpPr>
                <p:spPr>
                  <a:xfrm>
                    <a:off x="107504" y="1052736"/>
                    <a:ext cx="0" cy="5544616"/>
                  </a:xfrm>
                  <a:prstGeom prst="line">
                    <a:avLst/>
                  </a:prstGeom>
                  <a:ln w="28575"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4" name="Prostokąt 13"/>
                  <p:cNvSpPr/>
                  <p:nvPr/>
                </p:nvSpPr>
                <p:spPr>
                  <a:xfrm>
                    <a:off x="899592" y="116632"/>
                    <a:ext cx="3024336" cy="404664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100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FOREIG LANGUAGE DEPARTMENT</a:t>
                    </a:r>
                    <a:endParaRPr lang="pl-PL" sz="1100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5" name="Prostokąt 14"/>
                  <p:cNvSpPr/>
                  <p:nvPr/>
                </p:nvSpPr>
                <p:spPr>
                  <a:xfrm>
                    <a:off x="3923928" y="116632"/>
                    <a:ext cx="2808312" cy="404664"/>
                  </a:xfrm>
                  <a:prstGeom prst="rect">
                    <a:avLst/>
                  </a:prstGeom>
                  <a:solidFill>
                    <a:schemeClr val="tx2">
                      <a:lumMod val="75000"/>
                    </a:schemeClr>
                  </a:solidFill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l-PL"/>
                  </a:p>
                </p:txBody>
              </p:sp>
              <p:sp>
                <p:nvSpPr>
                  <p:cNvPr id="16" name="Prostokąt 15"/>
                  <p:cNvSpPr/>
                  <p:nvPr/>
                </p:nvSpPr>
                <p:spPr>
                  <a:xfrm>
                    <a:off x="6732240" y="116632"/>
                    <a:ext cx="2304256" cy="404664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100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POLISH NAVAL ACADEMY</a:t>
                    </a:r>
                    <a:endParaRPr lang="pl-PL" sz="1100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7" name="Prostokąt 16"/>
                  <p:cNvSpPr/>
                  <p:nvPr/>
                </p:nvSpPr>
                <p:spPr>
                  <a:xfrm>
                    <a:off x="107504" y="6381328"/>
                    <a:ext cx="2304256" cy="360040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200" i="1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©Kazimierz SZCZEPAŃSKI</a:t>
                    </a:r>
                    <a:endParaRPr lang="pl-PL" sz="1200" i="1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8" name="Prostokąt 17"/>
                  <p:cNvSpPr/>
                  <p:nvPr/>
                </p:nvSpPr>
                <p:spPr>
                  <a:xfrm>
                    <a:off x="2411760" y="6381328"/>
                    <a:ext cx="6048672" cy="360040"/>
                  </a:xfrm>
                  <a:prstGeom prst="rect">
                    <a:avLst/>
                  </a:prstGeom>
                  <a:solidFill>
                    <a:schemeClr val="tx2">
                      <a:lumMod val="75000"/>
                    </a:schemeClr>
                  </a:solidFill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l-PL"/>
                  </a:p>
                </p:txBody>
              </p:sp>
              <p:sp>
                <p:nvSpPr>
                  <p:cNvPr id="19" name="Prostokąt 18"/>
                  <p:cNvSpPr/>
                  <p:nvPr/>
                </p:nvSpPr>
                <p:spPr>
                  <a:xfrm>
                    <a:off x="8460432" y="6381328"/>
                    <a:ext cx="581968" cy="360040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200" b="1" dirty="0" err="1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KSz</a:t>
                    </a:r>
                    <a:endParaRPr lang="pl-PL" sz="1200" b="1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pic>
                <p:nvPicPr>
                  <p:cNvPr id="20" name="Obraz 19" descr="logoAMW2.jpg"/>
                  <p:cNvPicPr>
                    <a:picLocks noChangeAspect="1"/>
                  </p:cNvPicPr>
                  <p:nvPr/>
                </p:nvPicPr>
                <p:blipFill>
                  <a:blip r:embed="rId2" cstate="print">
                    <a:clrChange>
                      <a:clrFrom>
                        <a:srgbClr val="FFFFFF"/>
                      </a:clrFrom>
                      <a:clrTo>
                        <a:srgbClr val="FFFFFF">
                          <a:alpha val="0"/>
                        </a:srgbClr>
                      </a:clrTo>
                    </a:clrChange>
                  </a:blip>
                  <a:stretch>
                    <a:fillRect/>
                  </a:stretch>
                </p:blipFill>
                <p:spPr>
                  <a:xfrm>
                    <a:off x="107504" y="0"/>
                    <a:ext cx="736440" cy="915969"/>
                  </a:xfrm>
                  <a:prstGeom prst="rect">
                    <a:avLst/>
                  </a:prstGeom>
                </p:spPr>
              </p:pic>
            </p:grpSp>
          </p:grpSp>
        </p:grpSp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935037" y="592361"/>
              <a:ext cx="396603" cy="892423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CC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pl-PL">
                <a:solidFill>
                  <a:schemeClr val="accent1"/>
                </a:solidFill>
              </a:endParaRP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 flipV="1">
              <a:off x="1331640" y="1412776"/>
              <a:ext cx="7669088" cy="72008"/>
            </a:xfrm>
            <a:prstGeom prst="rect">
              <a:avLst/>
            </a:prstGeom>
            <a:gradFill rotWithShape="1">
              <a:gsLst>
                <a:gs pos="0">
                  <a:srgbClr val="FFCC00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31640" y="476672"/>
            <a:ext cx="7812360" cy="1143000"/>
          </a:xfrm>
        </p:spPr>
        <p:txBody>
          <a:bodyPr>
            <a:normAutofit/>
          </a:bodyPr>
          <a:lstStyle/>
          <a:p>
            <a:pPr algn="l"/>
            <a:r>
              <a:rPr lang="pl-PL" sz="3200" b="1" i="1" dirty="0" smtClean="0"/>
              <a:t>REASONS FOR TEACHING LEARNING STRATEGIES</a:t>
            </a:r>
            <a:endParaRPr lang="pl-PL" sz="3200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b="1" dirty="0" smtClean="0"/>
              <a:t>• Strategic </a:t>
            </a:r>
            <a:r>
              <a:rPr lang="en-US" b="1" dirty="0"/>
              <a:t>differences between more and less effective learners have been documented through research in both first and second language contexts. Better learners have greater </a:t>
            </a:r>
            <a:r>
              <a:rPr lang="en-US" b="1" dirty="0" err="1"/>
              <a:t>metacognitive</a:t>
            </a:r>
            <a:r>
              <a:rPr lang="en-US" b="1" dirty="0"/>
              <a:t> awareness, which helps them select appropriate strategies for a specific task</a:t>
            </a:r>
            <a:r>
              <a:rPr lang="en-US" b="1" dirty="0" smtClean="0"/>
              <a:t>.</a:t>
            </a:r>
            <a:endParaRPr lang="pl-PL" b="1" dirty="0"/>
          </a:p>
        </p:txBody>
      </p:sp>
      <p:grpSp>
        <p:nvGrpSpPr>
          <p:cNvPr id="5" name="Grupa 4"/>
          <p:cNvGrpSpPr/>
          <p:nvPr/>
        </p:nvGrpSpPr>
        <p:grpSpPr>
          <a:xfrm>
            <a:off x="0" y="0"/>
            <a:ext cx="9042400" cy="6741368"/>
            <a:chOff x="0" y="0"/>
            <a:chExt cx="9042400" cy="6741368"/>
          </a:xfrm>
        </p:grpSpPr>
        <p:grpSp>
          <p:nvGrpSpPr>
            <p:cNvPr id="6" name="Grupa 4"/>
            <p:cNvGrpSpPr/>
            <p:nvPr/>
          </p:nvGrpSpPr>
          <p:grpSpPr>
            <a:xfrm>
              <a:off x="0" y="0"/>
              <a:ext cx="9042400" cy="6741368"/>
              <a:chOff x="0" y="0"/>
              <a:chExt cx="9042400" cy="6741368"/>
            </a:xfrm>
          </p:grpSpPr>
          <p:sp>
            <p:nvSpPr>
              <p:cNvPr id="9" name="Prostokąt 8"/>
              <p:cNvSpPr/>
              <p:nvPr/>
            </p:nvSpPr>
            <p:spPr>
              <a:xfrm>
                <a:off x="0" y="0"/>
                <a:ext cx="899592" cy="1052736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grpSp>
            <p:nvGrpSpPr>
              <p:cNvPr id="10" name="Grupa 23"/>
              <p:cNvGrpSpPr/>
              <p:nvPr/>
            </p:nvGrpSpPr>
            <p:grpSpPr>
              <a:xfrm>
                <a:off x="107504" y="0"/>
                <a:ext cx="8934896" cy="6741368"/>
                <a:chOff x="107504" y="0"/>
                <a:chExt cx="8934896" cy="6741368"/>
              </a:xfrm>
            </p:grpSpPr>
            <p:cxnSp>
              <p:nvCxnSpPr>
                <p:cNvPr id="11" name="Łącznik prosty 10"/>
                <p:cNvCxnSpPr/>
                <p:nvPr/>
              </p:nvCxnSpPr>
              <p:spPr>
                <a:xfrm>
                  <a:off x="9036496" y="260648"/>
                  <a:ext cx="0" cy="6336704"/>
                </a:xfrm>
                <a:prstGeom prst="line">
                  <a:avLst/>
                </a:prstGeom>
                <a:ln w="28575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2" name="Grupa 22"/>
                <p:cNvGrpSpPr/>
                <p:nvPr/>
              </p:nvGrpSpPr>
              <p:grpSpPr>
                <a:xfrm>
                  <a:off x="107504" y="0"/>
                  <a:ext cx="8934896" cy="6741368"/>
                  <a:chOff x="107504" y="0"/>
                  <a:chExt cx="8934896" cy="6741368"/>
                </a:xfrm>
              </p:grpSpPr>
              <p:cxnSp>
                <p:nvCxnSpPr>
                  <p:cNvPr id="13" name="Łącznik prosty 5"/>
                  <p:cNvCxnSpPr/>
                  <p:nvPr/>
                </p:nvCxnSpPr>
                <p:spPr>
                  <a:xfrm>
                    <a:off x="107504" y="1052736"/>
                    <a:ext cx="0" cy="5544616"/>
                  </a:xfrm>
                  <a:prstGeom prst="line">
                    <a:avLst/>
                  </a:prstGeom>
                  <a:ln w="28575"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4" name="Prostokąt 13"/>
                  <p:cNvSpPr/>
                  <p:nvPr/>
                </p:nvSpPr>
                <p:spPr>
                  <a:xfrm>
                    <a:off x="899592" y="116632"/>
                    <a:ext cx="3024336" cy="404664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100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FOREIG LANGUAGE DEPARTMENT</a:t>
                    </a:r>
                    <a:endParaRPr lang="pl-PL" sz="1100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5" name="Prostokąt 14"/>
                  <p:cNvSpPr/>
                  <p:nvPr/>
                </p:nvSpPr>
                <p:spPr>
                  <a:xfrm>
                    <a:off x="3923928" y="116632"/>
                    <a:ext cx="2808312" cy="404664"/>
                  </a:xfrm>
                  <a:prstGeom prst="rect">
                    <a:avLst/>
                  </a:prstGeom>
                  <a:solidFill>
                    <a:schemeClr val="tx2">
                      <a:lumMod val="75000"/>
                    </a:schemeClr>
                  </a:solidFill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l-PL"/>
                  </a:p>
                </p:txBody>
              </p:sp>
              <p:sp>
                <p:nvSpPr>
                  <p:cNvPr id="16" name="Prostokąt 15"/>
                  <p:cNvSpPr/>
                  <p:nvPr/>
                </p:nvSpPr>
                <p:spPr>
                  <a:xfrm>
                    <a:off x="6732240" y="116632"/>
                    <a:ext cx="2304256" cy="404664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100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POLISH NAVAL ACADEMY</a:t>
                    </a:r>
                    <a:endParaRPr lang="pl-PL" sz="1100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7" name="Prostokąt 16"/>
                  <p:cNvSpPr/>
                  <p:nvPr/>
                </p:nvSpPr>
                <p:spPr>
                  <a:xfrm>
                    <a:off x="107504" y="6381328"/>
                    <a:ext cx="2304256" cy="360040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200" i="1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©Kazimierz SZCZEPAŃSKI</a:t>
                    </a:r>
                    <a:endParaRPr lang="pl-PL" sz="1200" i="1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8" name="Prostokąt 17"/>
                  <p:cNvSpPr/>
                  <p:nvPr/>
                </p:nvSpPr>
                <p:spPr>
                  <a:xfrm>
                    <a:off x="2411760" y="6381328"/>
                    <a:ext cx="6048672" cy="360040"/>
                  </a:xfrm>
                  <a:prstGeom prst="rect">
                    <a:avLst/>
                  </a:prstGeom>
                  <a:solidFill>
                    <a:schemeClr val="tx2">
                      <a:lumMod val="75000"/>
                    </a:schemeClr>
                  </a:solidFill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l-PL"/>
                  </a:p>
                </p:txBody>
              </p:sp>
              <p:sp>
                <p:nvSpPr>
                  <p:cNvPr id="19" name="Prostokąt 18"/>
                  <p:cNvSpPr/>
                  <p:nvPr/>
                </p:nvSpPr>
                <p:spPr>
                  <a:xfrm>
                    <a:off x="8460432" y="6381328"/>
                    <a:ext cx="581968" cy="360040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200" b="1" dirty="0" err="1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KSz</a:t>
                    </a:r>
                    <a:endParaRPr lang="pl-PL" sz="1200" b="1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pic>
                <p:nvPicPr>
                  <p:cNvPr id="20" name="Obraz 19" descr="logoAMW2.jpg"/>
                  <p:cNvPicPr>
                    <a:picLocks noChangeAspect="1"/>
                  </p:cNvPicPr>
                  <p:nvPr/>
                </p:nvPicPr>
                <p:blipFill>
                  <a:blip r:embed="rId2" cstate="print">
                    <a:clrChange>
                      <a:clrFrom>
                        <a:srgbClr val="FFFFFF"/>
                      </a:clrFrom>
                      <a:clrTo>
                        <a:srgbClr val="FFFFFF">
                          <a:alpha val="0"/>
                        </a:srgbClr>
                      </a:clrTo>
                    </a:clrChange>
                  </a:blip>
                  <a:stretch>
                    <a:fillRect/>
                  </a:stretch>
                </p:blipFill>
                <p:spPr>
                  <a:xfrm>
                    <a:off x="107504" y="0"/>
                    <a:ext cx="736440" cy="915969"/>
                  </a:xfrm>
                  <a:prstGeom prst="rect">
                    <a:avLst/>
                  </a:prstGeom>
                </p:spPr>
              </p:pic>
            </p:grpSp>
          </p:grpSp>
        </p:grpSp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935037" y="808385"/>
              <a:ext cx="396603" cy="820415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CC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pl-PL">
                <a:solidFill>
                  <a:schemeClr val="accent1"/>
                </a:solidFill>
              </a:endParaRP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 flipV="1">
              <a:off x="1331640" y="1556792"/>
              <a:ext cx="7669088" cy="72008"/>
            </a:xfrm>
            <a:prstGeom prst="rect">
              <a:avLst/>
            </a:prstGeom>
            <a:gradFill rotWithShape="1">
              <a:gsLst>
                <a:gs pos="0">
                  <a:srgbClr val="FFCC00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38884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• Most </a:t>
            </a:r>
            <a:r>
              <a:rPr lang="pl-PL" b="1" dirty="0" err="1" smtClean="0"/>
              <a:t>learners</a:t>
            </a:r>
            <a:r>
              <a:rPr lang="en-US" b="1" dirty="0" smtClean="0"/>
              <a:t> can learn how to use learning strategies more effectively.</a:t>
            </a:r>
            <a:endParaRPr lang="pl-PL" b="1" dirty="0" smtClean="0"/>
          </a:p>
          <a:p>
            <a:pPr>
              <a:buNone/>
            </a:pPr>
            <a:endParaRPr lang="pl-PL" b="1" dirty="0" smtClean="0"/>
          </a:p>
          <a:p>
            <a:pPr>
              <a:buNone/>
            </a:pPr>
            <a:r>
              <a:rPr lang="en-US" b="1" dirty="0" smtClean="0"/>
              <a:t>• Many strategies can be used for a variety of tasks, but most </a:t>
            </a:r>
            <a:r>
              <a:rPr lang="pl-PL" b="1" dirty="0" err="1" smtClean="0"/>
              <a:t>learners</a:t>
            </a:r>
            <a:r>
              <a:rPr lang="en-US" b="1" dirty="0" smtClean="0"/>
              <a:t> need guidance in transferring a familiar strategy to new problems.</a:t>
            </a:r>
            <a:endParaRPr lang="pl-PL" b="1" dirty="0" smtClean="0"/>
          </a:p>
        </p:txBody>
      </p:sp>
      <p:sp>
        <p:nvSpPr>
          <p:cNvPr id="20" name="Tytuł 1"/>
          <p:cNvSpPr>
            <a:spLocks noGrp="1"/>
          </p:cNvSpPr>
          <p:nvPr>
            <p:ph type="title"/>
          </p:nvPr>
        </p:nvSpPr>
        <p:spPr>
          <a:xfrm>
            <a:off x="1484040" y="485056"/>
            <a:ext cx="7812360" cy="1143000"/>
          </a:xfrm>
        </p:spPr>
        <p:txBody>
          <a:bodyPr>
            <a:normAutofit/>
          </a:bodyPr>
          <a:lstStyle/>
          <a:p>
            <a:pPr algn="l"/>
            <a:r>
              <a:rPr lang="pl-PL" sz="3200" b="1" i="1" dirty="0" smtClean="0"/>
              <a:t>REASONS FOR TEACHING LEARNING STRATEGIES</a:t>
            </a:r>
            <a:endParaRPr lang="pl-PL" sz="3200" b="1" i="1" dirty="0"/>
          </a:p>
        </p:txBody>
      </p:sp>
      <p:grpSp>
        <p:nvGrpSpPr>
          <p:cNvPr id="21" name="Grupa 20"/>
          <p:cNvGrpSpPr/>
          <p:nvPr/>
        </p:nvGrpSpPr>
        <p:grpSpPr>
          <a:xfrm>
            <a:off x="0" y="0"/>
            <a:ext cx="9042400" cy="6741368"/>
            <a:chOff x="0" y="0"/>
            <a:chExt cx="9042400" cy="6741368"/>
          </a:xfrm>
        </p:grpSpPr>
        <p:grpSp>
          <p:nvGrpSpPr>
            <p:cNvPr id="22" name="Grupa 4"/>
            <p:cNvGrpSpPr/>
            <p:nvPr/>
          </p:nvGrpSpPr>
          <p:grpSpPr>
            <a:xfrm>
              <a:off x="0" y="0"/>
              <a:ext cx="9042400" cy="6741368"/>
              <a:chOff x="0" y="0"/>
              <a:chExt cx="9042400" cy="6741368"/>
            </a:xfrm>
          </p:grpSpPr>
          <p:sp>
            <p:nvSpPr>
              <p:cNvPr id="25" name="Prostokąt 24"/>
              <p:cNvSpPr/>
              <p:nvPr/>
            </p:nvSpPr>
            <p:spPr>
              <a:xfrm>
                <a:off x="0" y="0"/>
                <a:ext cx="899592" cy="1052736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grpSp>
            <p:nvGrpSpPr>
              <p:cNvPr id="26" name="Grupa 23"/>
              <p:cNvGrpSpPr/>
              <p:nvPr/>
            </p:nvGrpSpPr>
            <p:grpSpPr>
              <a:xfrm>
                <a:off x="107504" y="0"/>
                <a:ext cx="8934896" cy="6741368"/>
                <a:chOff x="107504" y="0"/>
                <a:chExt cx="8934896" cy="6741368"/>
              </a:xfrm>
            </p:grpSpPr>
            <p:cxnSp>
              <p:nvCxnSpPr>
                <p:cNvPr id="27" name="Łącznik prosty 26"/>
                <p:cNvCxnSpPr/>
                <p:nvPr/>
              </p:nvCxnSpPr>
              <p:spPr>
                <a:xfrm>
                  <a:off x="9036496" y="260648"/>
                  <a:ext cx="0" cy="6336704"/>
                </a:xfrm>
                <a:prstGeom prst="line">
                  <a:avLst/>
                </a:prstGeom>
                <a:ln w="28575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8" name="Grupa 22"/>
                <p:cNvGrpSpPr/>
                <p:nvPr/>
              </p:nvGrpSpPr>
              <p:grpSpPr>
                <a:xfrm>
                  <a:off x="107504" y="0"/>
                  <a:ext cx="8934896" cy="6741368"/>
                  <a:chOff x="107504" y="0"/>
                  <a:chExt cx="8934896" cy="6741368"/>
                </a:xfrm>
              </p:grpSpPr>
              <p:cxnSp>
                <p:nvCxnSpPr>
                  <p:cNvPr id="29" name="Łącznik prosty 5"/>
                  <p:cNvCxnSpPr/>
                  <p:nvPr/>
                </p:nvCxnSpPr>
                <p:spPr>
                  <a:xfrm>
                    <a:off x="107504" y="1052736"/>
                    <a:ext cx="0" cy="5544616"/>
                  </a:xfrm>
                  <a:prstGeom prst="line">
                    <a:avLst/>
                  </a:prstGeom>
                  <a:ln w="28575"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0" name="Prostokąt 29"/>
                  <p:cNvSpPr/>
                  <p:nvPr/>
                </p:nvSpPr>
                <p:spPr>
                  <a:xfrm>
                    <a:off x="899592" y="116632"/>
                    <a:ext cx="3024336" cy="404664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100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FOREIG LANGUAGE DEPARTMENT</a:t>
                    </a:r>
                    <a:endParaRPr lang="pl-PL" sz="1100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31" name="Prostokąt 30"/>
                  <p:cNvSpPr/>
                  <p:nvPr/>
                </p:nvSpPr>
                <p:spPr>
                  <a:xfrm>
                    <a:off x="3923928" y="116632"/>
                    <a:ext cx="2808312" cy="404664"/>
                  </a:xfrm>
                  <a:prstGeom prst="rect">
                    <a:avLst/>
                  </a:prstGeom>
                  <a:solidFill>
                    <a:schemeClr val="tx2">
                      <a:lumMod val="75000"/>
                    </a:schemeClr>
                  </a:solidFill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l-PL"/>
                  </a:p>
                </p:txBody>
              </p:sp>
              <p:sp>
                <p:nvSpPr>
                  <p:cNvPr id="32" name="Prostokąt 31"/>
                  <p:cNvSpPr/>
                  <p:nvPr/>
                </p:nvSpPr>
                <p:spPr>
                  <a:xfrm>
                    <a:off x="6732240" y="116632"/>
                    <a:ext cx="2304256" cy="404664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100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POLISH NAVAL ACADEMY</a:t>
                    </a:r>
                    <a:endParaRPr lang="pl-PL" sz="1100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33" name="Prostokąt 32"/>
                  <p:cNvSpPr/>
                  <p:nvPr/>
                </p:nvSpPr>
                <p:spPr>
                  <a:xfrm>
                    <a:off x="107504" y="6381328"/>
                    <a:ext cx="2304256" cy="360040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200" i="1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©Kazimierz SZCZEPAŃSKI</a:t>
                    </a:r>
                    <a:endParaRPr lang="pl-PL" sz="1200" i="1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34" name="Prostokąt 33"/>
                  <p:cNvSpPr/>
                  <p:nvPr/>
                </p:nvSpPr>
                <p:spPr>
                  <a:xfrm>
                    <a:off x="2411760" y="6381328"/>
                    <a:ext cx="6048672" cy="360040"/>
                  </a:xfrm>
                  <a:prstGeom prst="rect">
                    <a:avLst/>
                  </a:prstGeom>
                  <a:solidFill>
                    <a:schemeClr val="tx2">
                      <a:lumMod val="75000"/>
                    </a:schemeClr>
                  </a:solidFill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l-PL"/>
                  </a:p>
                </p:txBody>
              </p:sp>
              <p:sp>
                <p:nvSpPr>
                  <p:cNvPr id="35" name="Prostokąt 34"/>
                  <p:cNvSpPr/>
                  <p:nvPr/>
                </p:nvSpPr>
                <p:spPr>
                  <a:xfrm>
                    <a:off x="8460432" y="6381328"/>
                    <a:ext cx="581968" cy="360040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200" b="1" dirty="0" err="1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KSz</a:t>
                    </a:r>
                    <a:endParaRPr lang="pl-PL" sz="1200" b="1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pic>
                <p:nvPicPr>
                  <p:cNvPr id="36" name="Obraz 35" descr="logoAMW2.jpg"/>
                  <p:cNvPicPr>
                    <a:picLocks noChangeAspect="1"/>
                  </p:cNvPicPr>
                  <p:nvPr/>
                </p:nvPicPr>
                <p:blipFill>
                  <a:blip r:embed="rId2" cstate="print">
                    <a:clrChange>
                      <a:clrFrom>
                        <a:srgbClr val="FFFFFF"/>
                      </a:clrFrom>
                      <a:clrTo>
                        <a:srgbClr val="FFFFFF">
                          <a:alpha val="0"/>
                        </a:srgbClr>
                      </a:clrTo>
                    </a:clrChange>
                  </a:blip>
                  <a:stretch>
                    <a:fillRect/>
                  </a:stretch>
                </p:blipFill>
                <p:spPr>
                  <a:xfrm>
                    <a:off x="107504" y="0"/>
                    <a:ext cx="736440" cy="915969"/>
                  </a:xfrm>
                  <a:prstGeom prst="rect">
                    <a:avLst/>
                  </a:prstGeom>
                </p:spPr>
              </p:pic>
            </p:grpSp>
          </p:grpSp>
        </p:grpSp>
        <p:sp>
          <p:nvSpPr>
            <p:cNvPr id="23" name="Rectangle 4"/>
            <p:cNvSpPr>
              <a:spLocks noChangeArrowheads="1"/>
            </p:cNvSpPr>
            <p:nvPr/>
          </p:nvSpPr>
          <p:spPr bwMode="auto">
            <a:xfrm>
              <a:off x="935037" y="592361"/>
              <a:ext cx="396603" cy="964431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CC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pl-PL">
                <a:solidFill>
                  <a:schemeClr val="accent1"/>
                </a:solidFill>
              </a:endParaRPr>
            </a:p>
          </p:txBody>
        </p:sp>
        <p:sp>
          <p:nvSpPr>
            <p:cNvPr id="24" name="Rectangle 8"/>
            <p:cNvSpPr>
              <a:spLocks noChangeArrowheads="1"/>
            </p:cNvSpPr>
            <p:nvPr/>
          </p:nvSpPr>
          <p:spPr bwMode="auto">
            <a:xfrm flipV="1">
              <a:off x="1331640" y="1484784"/>
              <a:ext cx="7669088" cy="72008"/>
            </a:xfrm>
            <a:prstGeom prst="rect">
              <a:avLst/>
            </a:prstGeom>
            <a:gradFill rotWithShape="1">
              <a:gsLst>
                <a:gs pos="0">
                  <a:srgbClr val="FFCC00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425355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/>
              <a:t>• Learning strategies instruction can increase </a:t>
            </a:r>
            <a:r>
              <a:rPr lang="pl-PL" b="1" dirty="0" err="1" smtClean="0"/>
              <a:t>learner</a:t>
            </a:r>
            <a:r>
              <a:rPr lang="en-US" b="1" dirty="0" smtClean="0"/>
              <a:t> motivation in two main ways: by increasing </a:t>
            </a:r>
            <a:r>
              <a:rPr lang="pl-PL" b="1" dirty="0" err="1" smtClean="0"/>
              <a:t>learner</a:t>
            </a:r>
            <a:r>
              <a:rPr lang="en-US" b="1" dirty="0" smtClean="0"/>
              <a:t>s' confidence in their own learning ability and by providing students with specific techniques for successful language learning. </a:t>
            </a:r>
            <a:endParaRPr lang="pl-PL" b="1" dirty="0" smtClean="0"/>
          </a:p>
          <a:p>
            <a:pPr>
              <a:buNone/>
            </a:pPr>
            <a:r>
              <a:rPr lang="en-US" b="1" smtClean="0"/>
              <a:t>• </a:t>
            </a:r>
            <a:r>
              <a:rPr lang="pl-PL" b="1" smtClean="0"/>
              <a:t>earners</a:t>
            </a:r>
            <a:r>
              <a:rPr lang="en-US" b="1" smtClean="0"/>
              <a:t> </a:t>
            </a:r>
            <a:r>
              <a:rPr lang="en-US" b="1" dirty="0" smtClean="0"/>
              <a:t>who have learned how and when to use learning strategies become more </a:t>
            </a:r>
            <a:r>
              <a:rPr lang="en-US" b="1" dirty="0" err="1" smtClean="0"/>
              <a:t>selfreliant</a:t>
            </a:r>
            <a:r>
              <a:rPr lang="en-US" b="1" dirty="0" smtClean="0"/>
              <a:t> and better able to learn independently.</a:t>
            </a:r>
            <a:endParaRPr lang="pl-PL" b="1" dirty="0" smtClean="0"/>
          </a:p>
          <a:p>
            <a:endParaRPr lang="pl-PL" b="1" dirty="0"/>
          </a:p>
        </p:txBody>
      </p:sp>
      <p:sp>
        <p:nvSpPr>
          <p:cNvPr id="21" name="Tytuł 1"/>
          <p:cNvSpPr txBox="1">
            <a:spLocks/>
          </p:cNvSpPr>
          <p:nvPr/>
        </p:nvSpPr>
        <p:spPr>
          <a:xfrm>
            <a:off x="1484040" y="485056"/>
            <a:ext cx="781236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REASONS FOR TEACHING LEARNING STRATEGIES</a:t>
            </a:r>
            <a:endParaRPr kumimoji="0" lang="pl-PL" sz="32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22" name="Grupa 21"/>
          <p:cNvGrpSpPr/>
          <p:nvPr/>
        </p:nvGrpSpPr>
        <p:grpSpPr>
          <a:xfrm>
            <a:off x="0" y="0"/>
            <a:ext cx="9042400" cy="6741368"/>
            <a:chOff x="0" y="0"/>
            <a:chExt cx="9042400" cy="6741368"/>
          </a:xfrm>
        </p:grpSpPr>
        <p:grpSp>
          <p:nvGrpSpPr>
            <p:cNvPr id="23" name="Grupa 4"/>
            <p:cNvGrpSpPr/>
            <p:nvPr/>
          </p:nvGrpSpPr>
          <p:grpSpPr>
            <a:xfrm>
              <a:off x="0" y="0"/>
              <a:ext cx="9042400" cy="6741368"/>
              <a:chOff x="0" y="0"/>
              <a:chExt cx="9042400" cy="6741368"/>
            </a:xfrm>
          </p:grpSpPr>
          <p:sp>
            <p:nvSpPr>
              <p:cNvPr id="26" name="Prostokąt 25"/>
              <p:cNvSpPr/>
              <p:nvPr/>
            </p:nvSpPr>
            <p:spPr>
              <a:xfrm>
                <a:off x="0" y="0"/>
                <a:ext cx="899592" cy="1052736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grpSp>
            <p:nvGrpSpPr>
              <p:cNvPr id="27" name="Grupa 23"/>
              <p:cNvGrpSpPr/>
              <p:nvPr/>
            </p:nvGrpSpPr>
            <p:grpSpPr>
              <a:xfrm>
                <a:off x="107504" y="0"/>
                <a:ext cx="8934896" cy="6741368"/>
                <a:chOff x="107504" y="0"/>
                <a:chExt cx="8934896" cy="6741368"/>
              </a:xfrm>
            </p:grpSpPr>
            <p:cxnSp>
              <p:nvCxnSpPr>
                <p:cNvPr id="28" name="Łącznik prosty 27"/>
                <p:cNvCxnSpPr/>
                <p:nvPr/>
              </p:nvCxnSpPr>
              <p:spPr>
                <a:xfrm>
                  <a:off x="9036496" y="260648"/>
                  <a:ext cx="0" cy="6336704"/>
                </a:xfrm>
                <a:prstGeom prst="line">
                  <a:avLst/>
                </a:prstGeom>
                <a:ln w="28575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9" name="Grupa 22"/>
                <p:cNvGrpSpPr/>
                <p:nvPr/>
              </p:nvGrpSpPr>
              <p:grpSpPr>
                <a:xfrm>
                  <a:off x="107504" y="0"/>
                  <a:ext cx="8934896" cy="6741368"/>
                  <a:chOff x="107504" y="0"/>
                  <a:chExt cx="8934896" cy="6741368"/>
                </a:xfrm>
              </p:grpSpPr>
              <p:cxnSp>
                <p:nvCxnSpPr>
                  <p:cNvPr id="30" name="Łącznik prosty 5"/>
                  <p:cNvCxnSpPr/>
                  <p:nvPr/>
                </p:nvCxnSpPr>
                <p:spPr>
                  <a:xfrm>
                    <a:off x="107504" y="1052736"/>
                    <a:ext cx="0" cy="5544616"/>
                  </a:xfrm>
                  <a:prstGeom prst="line">
                    <a:avLst/>
                  </a:prstGeom>
                  <a:ln w="28575"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1" name="Prostokąt 30"/>
                  <p:cNvSpPr/>
                  <p:nvPr/>
                </p:nvSpPr>
                <p:spPr>
                  <a:xfrm>
                    <a:off x="899592" y="116632"/>
                    <a:ext cx="3024336" cy="404664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100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FOREIG LANGUAGE DEPARTMENT</a:t>
                    </a:r>
                    <a:endParaRPr lang="pl-PL" sz="1100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32" name="Prostokąt 31"/>
                  <p:cNvSpPr/>
                  <p:nvPr/>
                </p:nvSpPr>
                <p:spPr>
                  <a:xfrm>
                    <a:off x="3923928" y="116632"/>
                    <a:ext cx="2808312" cy="404664"/>
                  </a:xfrm>
                  <a:prstGeom prst="rect">
                    <a:avLst/>
                  </a:prstGeom>
                  <a:solidFill>
                    <a:schemeClr val="tx2">
                      <a:lumMod val="75000"/>
                    </a:schemeClr>
                  </a:solidFill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l-PL"/>
                  </a:p>
                </p:txBody>
              </p:sp>
              <p:sp>
                <p:nvSpPr>
                  <p:cNvPr id="33" name="Prostokąt 32"/>
                  <p:cNvSpPr/>
                  <p:nvPr/>
                </p:nvSpPr>
                <p:spPr>
                  <a:xfrm>
                    <a:off x="6732240" y="116632"/>
                    <a:ext cx="2304256" cy="404664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100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POLISH NAVAL ACADEMY</a:t>
                    </a:r>
                    <a:endParaRPr lang="pl-PL" sz="1100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34" name="Prostokąt 33"/>
                  <p:cNvSpPr/>
                  <p:nvPr/>
                </p:nvSpPr>
                <p:spPr>
                  <a:xfrm>
                    <a:off x="107504" y="6381328"/>
                    <a:ext cx="2304256" cy="360040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200" i="1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©Kazimierz SZCZEPAŃSKI</a:t>
                    </a:r>
                    <a:endParaRPr lang="pl-PL" sz="1200" i="1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35" name="Prostokąt 34"/>
                  <p:cNvSpPr/>
                  <p:nvPr/>
                </p:nvSpPr>
                <p:spPr>
                  <a:xfrm>
                    <a:off x="2411760" y="6381328"/>
                    <a:ext cx="6048672" cy="360040"/>
                  </a:xfrm>
                  <a:prstGeom prst="rect">
                    <a:avLst/>
                  </a:prstGeom>
                  <a:solidFill>
                    <a:schemeClr val="tx2">
                      <a:lumMod val="75000"/>
                    </a:schemeClr>
                  </a:solidFill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l-PL"/>
                  </a:p>
                </p:txBody>
              </p:sp>
              <p:sp>
                <p:nvSpPr>
                  <p:cNvPr id="36" name="Prostokąt 35"/>
                  <p:cNvSpPr/>
                  <p:nvPr/>
                </p:nvSpPr>
                <p:spPr>
                  <a:xfrm>
                    <a:off x="8460432" y="6381328"/>
                    <a:ext cx="581968" cy="360040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200" b="1" dirty="0" err="1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KSz</a:t>
                    </a:r>
                    <a:endParaRPr lang="pl-PL" sz="1200" b="1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pic>
                <p:nvPicPr>
                  <p:cNvPr id="37" name="Obraz 36" descr="logoAMW2.jpg"/>
                  <p:cNvPicPr>
                    <a:picLocks noChangeAspect="1"/>
                  </p:cNvPicPr>
                  <p:nvPr/>
                </p:nvPicPr>
                <p:blipFill>
                  <a:blip r:embed="rId2" cstate="print">
                    <a:clrChange>
                      <a:clrFrom>
                        <a:srgbClr val="FFFFFF"/>
                      </a:clrFrom>
                      <a:clrTo>
                        <a:srgbClr val="FFFFFF">
                          <a:alpha val="0"/>
                        </a:srgbClr>
                      </a:clrTo>
                    </a:clrChange>
                  </a:blip>
                  <a:stretch>
                    <a:fillRect/>
                  </a:stretch>
                </p:blipFill>
                <p:spPr>
                  <a:xfrm>
                    <a:off x="107504" y="0"/>
                    <a:ext cx="736440" cy="915969"/>
                  </a:xfrm>
                  <a:prstGeom prst="rect">
                    <a:avLst/>
                  </a:prstGeom>
                </p:spPr>
              </p:pic>
            </p:grpSp>
          </p:grpSp>
        </p:grpSp>
        <p:sp>
          <p:nvSpPr>
            <p:cNvPr id="24" name="Rectangle 4"/>
            <p:cNvSpPr>
              <a:spLocks noChangeArrowheads="1"/>
            </p:cNvSpPr>
            <p:nvPr/>
          </p:nvSpPr>
          <p:spPr bwMode="auto">
            <a:xfrm>
              <a:off x="935037" y="592361"/>
              <a:ext cx="396603" cy="964431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CC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pl-PL">
                <a:solidFill>
                  <a:schemeClr val="accent1"/>
                </a:solidFill>
              </a:endParaRPr>
            </a:p>
          </p:txBody>
        </p:sp>
        <p:sp>
          <p:nvSpPr>
            <p:cNvPr id="25" name="Rectangle 8"/>
            <p:cNvSpPr>
              <a:spLocks noChangeArrowheads="1"/>
            </p:cNvSpPr>
            <p:nvPr/>
          </p:nvSpPr>
          <p:spPr bwMode="auto">
            <a:xfrm flipV="1">
              <a:off x="1331640" y="1484784"/>
              <a:ext cx="7669088" cy="72008"/>
            </a:xfrm>
            <a:prstGeom prst="rect">
              <a:avLst/>
            </a:prstGeom>
            <a:gradFill rotWithShape="1">
              <a:gsLst>
                <a:gs pos="0">
                  <a:srgbClr val="FFCC00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59632" y="404664"/>
            <a:ext cx="7884368" cy="850106"/>
          </a:xfrm>
        </p:spPr>
        <p:txBody>
          <a:bodyPr>
            <a:normAutofit/>
          </a:bodyPr>
          <a:lstStyle/>
          <a:p>
            <a:pPr algn="l"/>
            <a:r>
              <a:rPr lang="pl-PL" sz="3200" b="1" i="1" dirty="0" smtClean="0"/>
              <a:t>LEARNING </a:t>
            </a:r>
            <a:r>
              <a:rPr lang="en-US" sz="3200" b="1" i="1" dirty="0" smtClean="0"/>
              <a:t> STRATEGIES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b="1" dirty="0" smtClean="0"/>
          </a:p>
          <a:p>
            <a:r>
              <a:rPr lang="pl-PL" b="1" dirty="0" smtClean="0"/>
              <a:t>METACOGNITIVE</a:t>
            </a:r>
            <a:endParaRPr lang="pl-PL" dirty="0"/>
          </a:p>
          <a:p>
            <a:pPr>
              <a:buNone/>
            </a:pPr>
            <a:endParaRPr lang="pl-PL" b="1" dirty="0" smtClean="0"/>
          </a:p>
          <a:p>
            <a:pPr>
              <a:buNone/>
            </a:pPr>
            <a:endParaRPr lang="pl-PL" b="1" dirty="0" smtClean="0"/>
          </a:p>
          <a:p>
            <a:r>
              <a:rPr lang="pl-PL" b="1" dirty="0" err="1" smtClean="0"/>
              <a:t>TASK-BASED</a:t>
            </a:r>
            <a:endParaRPr lang="pl-PL" dirty="0"/>
          </a:p>
          <a:p>
            <a:endParaRPr lang="pl-PL" b="1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  <p:grpSp>
        <p:nvGrpSpPr>
          <p:cNvPr id="5" name="Grupa 4"/>
          <p:cNvGrpSpPr/>
          <p:nvPr/>
        </p:nvGrpSpPr>
        <p:grpSpPr>
          <a:xfrm>
            <a:off x="0" y="0"/>
            <a:ext cx="9042400" cy="6741368"/>
            <a:chOff x="0" y="0"/>
            <a:chExt cx="9042400" cy="6741368"/>
          </a:xfrm>
        </p:grpSpPr>
        <p:grpSp>
          <p:nvGrpSpPr>
            <p:cNvPr id="6" name="Grupa 4"/>
            <p:cNvGrpSpPr/>
            <p:nvPr/>
          </p:nvGrpSpPr>
          <p:grpSpPr>
            <a:xfrm>
              <a:off x="0" y="0"/>
              <a:ext cx="9042400" cy="6741368"/>
              <a:chOff x="0" y="0"/>
              <a:chExt cx="9042400" cy="6741368"/>
            </a:xfrm>
          </p:grpSpPr>
          <p:sp>
            <p:nvSpPr>
              <p:cNvPr id="9" name="Prostokąt 8"/>
              <p:cNvSpPr/>
              <p:nvPr/>
            </p:nvSpPr>
            <p:spPr>
              <a:xfrm>
                <a:off x="0" y="0"/>
                <a:ext cx="899592" cy="1052736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grpSp>
            <p:nvGrpSpPr>
              <p:cNvPr id="10" name="Grupa 23"/>
              <p:cNvGrpSpPr/>
              <p:nvPr/>
            </p:nvGrpSpPr>
            <p:grpSpPr>
              <a:xfrm>
                <a:off x="107504" y="0"/>
                <a:ext cx="8934896" cy="6741368"/>
                <a:chOff x="107504" y="0"/>
                <a:chExt cx="8934896" cy="6741368"/>
              </a:xfrm>
            </p:grpSpPr>
            <p:cxnSp>
              <p:nvCxnSpPr>
                <p:cNvPr id="11" name="Łącznik prosty 10"/>
                <p:cNvCxnSpPr/>
                <p:nvPr/>
              </p:nvCxnSpPr>
              <p:spPr>
                <a:xfrm>
                  <a:off x="9036496" y="260648"/>
                  <a:ext cx="0" cy="6336704"/>
                </a:xfrm>
                <a:prstGeom prst="line">
                  <a:avLst/>
                </a:prstGeom>
                <a:ln w="28575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2" name="Grupa 22"/>
                <p:cNvGrpSpPr/>
                <p:nvPr/>
              </p:nvGrpSpPr>
              <p:grpSpPr>
                <a:xfrm>
                  <a:off x="107504" y="0"/>
                  <a:ext cx="8934896" cy="6741368"/>
                  <a:chOff x="107504" y="0"/>
                  <a:chExt cx="8934896" cy="6741368"/>
                </a:xfrm>
              </p:grpSpPr>
              <p:cxnSp>
                <p:nvCxnSpPr>
                  <p:cNvPr id="13" name="Łącznik prosty 5"/>
                  <p:cNvCxnSpPr/>
                  <p:nvPr/>
                </p:nvCxnSpPr>
                <p:spPr>
                  <a:xfrm>
                    <a:off x="107504" y="1052736"/>
                    <a:ext cx="0" cy="5544616"/>
                  </a:xfrm>
                  <a:prstGeom prst="line">
                    <a:avLst/>
                  </a:prstGeom>
                  <a:ln w="28575"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4" name="Prostokąt 13"/>
                  <p:cNvSpPr/>
                  <p:nvPr/>
                </p:nvSpPr>
                <p:spPr>
                  <a:xfrm>
                    <a:off x="899592" y="116632"/>
                    <a:ext cx="3024336" cy="404664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100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FOREIG LANGUAGE DEPARTMENT</a:t>
                    </a:r>
                    <a:endParaRPr lang="pl-PL" sz="1100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5" name="Prostokąt 14"/>
                  <p:cNvSpPr/>
                  <p:nvPr/>
                </p:nvSpPr>
                <p:spPr>
                  <a:xfrm>
                    <a:off x="3923928" y="116632"/>
                    <a:ext cx="2808312" cy="404664"/>
                  </a:xfrm>
                  <a:prstGeom prst="rect">
                    <a:avLst/>
                  </a:prstGeom>
                  <a:solidFill>
                    <a:schemeClr val="tx2">
                      <a:lumMod val="75000"/>
                    </a:schemeClr>
                  </a:solidFill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l-PL"/>
                  </a:p>
                </p:txBody>
              </p:sp>
              <p:sp>
                <p:nvSpPr>
                  <p:cNvPr id="16" name="Prostokąt 15"/>
                  <p:cNvSpPr/>
                  <p:nvPr/>
                </p:nvSpPr>
                <p:spPr>
                  <a:xfrm>
                    <a:off x="6732240" y="116632"/>
                    <a:ext cx="2304256" cy="404664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100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POLISH NAVAL ACADEMY</a:t>
                    </a:r>
                    <a:endParaRPr lang="pl-PL" sz="1100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7" name="Prostokąt 16"/>
                  <p:cNvSpPr/>
                  <p:nvPr/>
                </p:nvSpPr>
                <p:spPr>
                  <a:xfrm>
                    <a:off x="107504" y="6381328"/>
                    <a:ext cx="2304256" cy="360040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200" i="1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©Kazimierz SZCZEPAŃSKI</a:t>
                    </a:r>
                    <a:endParaRPr lang="pl-PL" sz="1200" i="1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8" name="Prostokąt 17"/>
                  <p:cNvSpPr/>
                  <p:nvPr/>
                </p:nvSpPr>
                <p:spPr>
                  <a:xfrm>
                    <a:off x="2411760" y="6381328"/>
                    <a:ext cx="6048672" cy="360040"/>
                  </a:xfrm>
                  <a:prstGeom prst="rect">
                    <a:avLst/>
                  </a:prstGeom>
                  <a:solidFill>
                    <a:schemeClr val="tx2">
                      <a:lumMod val="75000"/>
                    </a:schemeClr>
                  </a:solidFill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l-PL"/>
                  </a:p>
                </p:txBody>
              </p:sp>
              <p:sp>
                <p:nvSpPr>
                  <p:cNvPr id="19" name="Prostokąt 18"/>
                  <p:cNvSpPr/>
                  <p:nvPr/>
                </p:nvSpPr>
                <p:spPr>
                  <a:xfrm>
                    <a:off x="8460432" y="6381328"/>
                    <a:ext cx="581968" cy="360040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200" b="1" dirty="0" err="1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KSz</a:t>
                    </a:r>
                    <a:endParaRPr lang="pl-PL" sz="1200" b="1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pic>
                <p:nvPicPr>
                  <p:cNvPr id="20" name="Obraz 19" descr="logoAMW2.jpg"/>
                  <p:cNvPicPr>
                    <a:picLocks noChangeAspect="1"/>
                  </p:cNvPicPr>
                  <p:nvPr/>
                </p:nvPicPr>
                <p:blipFill>
                  <a:blip r:embed="rId2" cstate="print">
                    <a:clrChange>
                      <a:clrFrom>
                        <a:srgbClr val="FFFFFF"/>
                      </a:clrFrom>
                      <a:clrTo>
                        <a:srgbClr val="FFFFFF">
                          <a:alpha val="0"/>
                        </a:srgbClr>
                      </a:clrTo>
                    </a:clrChange>
                  </a:blip>
                  <a:stretch>
                    <a:fillRect/>
                  </a:stretch>
                </p:blipFill>
                <p:spPr>
                  <a:xfrm>
                    <a:off x="107504" y="0"/>
                    <a:ext cx="736440" cy="915969"/>
                  </a:xfrm>
                  <a:prstGeom prst="rect">
                    <a:avLst/>
                  </a:prstGeom>
                </p:spPr>
              </p:pic>
            </p:grpSp>
          </p:grpSp>
        </p:grpSp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935037" y="592361"/>
              <a:ext cx="352121" cy="548243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CC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pl-PL">
                <a:solidFill>
                  <a:schemeClr val="accent1"/>
                </a:solidFill>
              </a:endParaRP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 flipV="1">
              <a:off x="1295400" y="1052736"/>
              <a:ext cx="7669088" cy="72008"/>
            </a:xfrm>
            <a:prstGeom prst="rect">
              <a:avLst/>
            </a:prstGeom>
            <a:gradFill rotWithShape="1">
              <a:gsLst>
                <a:gs pos="0">
                  <a:srgbClr val="FFCC00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59632" y="404664"/>
            <a:ext cx="7884368" cy="850106"/>
          </a:xfrm>
        </p:spPr>
        <p:txBody>
          <a:bodyPr>
            <a:normAutofit/>
          </a:bodyPr>
          <a:lstStyle/>
          <a:p>
            <a:pPr algn="l"/>
            <a:r>
              <a:rPr lang="en-US" sz="3200" b="1" i="1" dirty="0" smtClean="0"/>
              <a:t>METACOGNITIVE LEARNING STRATEGIES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Organize/Plan </a:t>
            </a:r>
            <a:r>
              <a:rPr lang="en-US" i="1" dirty="0"/>
              <a:t>Your Own Learning</a:t>
            </a:r>
            <a:endParaRPr lang="pl-PL" dirty="0"/>
          </a:p>
          <a:p>
            <a:endParaRPr lang="pl-PL" b="1" dirty="0" smtClean="0"/>
          </a:p>
          <a:p>
            <a:r>
              <a:rPr lang="en-US" b="1" dirty="0" smtClean="0"/>
              <a:t>Manage </a:t>
            </a:r>
            <a:r>
              <a:rPr lang="en-US" i="1" dirty="0"/>
              <a:t>Your Own Learning</a:t>
            </a:r>
            <a:endParaRPr lang="pl-PL" dirty="0"/>
          </a:p>
          <a:p>
            <a:endParaRPr lang="pl-PL" b="1" dirty="0" smtClean="0"/>
          </a:p>
          <a:p>
            <a:r>
              <a:rPr lang="en-US" b="1" dirty="0" smtClean="0"/>
              <a:t>Monitor </a:t>
            </a:r>
            <a:r>
              <a:rPr lang="en-US" i="1" dirty="0"/>
              <a:t>Your Own Learning</a:t>
            </a:r>
            <a:endParaRPr lang="pl-PL" dirty="0"/>
          </a:p>
          <a:p>
            <a:endParaRPr lang="pl-PL" b="1" dirty="0" smtClean="0"/>
          </a:p>
          <a:p>
            <a:r>
              <a:rPr lang="en-US" b="1" dirty="0" smtClean="0"/>
              <a:t>Evaluate </a:t>
            </a:r>
            <a:r>
              <a:rPr lang="en-US" i="1" dirty="0"/>
              <a:t>Your Own Learning</a:t>
            </a:r>
            <a:endParaRPr lang="pl-PL" dirty="0"/>
          </a:p>
          <a:p>
            <a:endParaRPr lang="pl-PL" dirty="0"/>
          </a:p>
        </p:txBody>
      </p:sp>
      <p:grpSp>
        <p:nvGrpSpPr>
          <p:cNvPr id="4" name="Grupa 4"/>
          <p:cNvGrpSpPr/>
          <p:nvPr/>
        </p:nvGrpSpPr>
        <p:grpSpPr>
          <a:xfrm>
            <a:off x="0" y="0"/>
            <a:ext cx="9042400" cy="6741368"/>
            <a:chOff x="0" y="0"/>
            <a:chExt cx="9042400" cy="6741368"/>
          </a:xfrm>
        </p:grpSpPr>
        <p:grpSp>
          <p:nvGrpSpPr>
            <p:cNvPr id="5" name="Grupa 4"/>
            <p:cNvGrpSpPr/>
            <p:nvPr/>
          </p:nvGrpSpPr>
          <p:grpSpPr>
            <a:xfrm>
              <a:off x="0" y="0"/>
              <a:ext cx="9042400" cy="6741368"/>
              <a:chOff x="0" y="0"/>
              <a:chExt cx="9042400" cy="6741368"/>
            </a:xfrm>
          </p:grpSpPr>
          <p:sp>
            <p:nvSpPr>
              <p:cNvPr id="9" name="Prostokąt 8"/>
              <p:cNvSpPr/>
              <p:nvPr/>
            </p:nvSpPr>
            <p:spPr>
              <a:xfrm>
                <a:off x="0" y="0"/>
                <a:ext cx="899592" cy="1052736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grpSp>
            <p:nvGrpSpPr>
              <p:cNvPr id="6" name="Grupa 23"/>
              <p:cNvGrpSpPr/>
              <p:nvPr/>
            </p:nvGrpSpPr>
            <p:grpSpPr>
              <a:xfrm>
                <a:off x="107504" y="0"/>
                <a:ext cx="8934896" cy="6741368"/>
                <a:chOff x="107504" y="0"/>
                <a:chExt cx="8934896" cy="6741368"/>
              </a:xfrm>
            </p:grpSpPr>
            <p:cxnSp>
              <p:nvCxnSpPr>
                <p:cNvPr id="11" name="Łącznik prosty 10"/>
                <p:cNvCxnSpPr/>
                <p:nvPr/>
              </p:nvCxnSpPr>
              <p:spPr>
                <a:xfrm>
                  <a:off x="9036496" y="260648"/>
                  <a:ext cx="0" cy="6336704"/>
                </a:xfrm>
                <a:prstGeom prst="line">
                  <a:avLst/>
                </a:prstGeom>
                <a:ln w="28575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0" name="Grupa 22"/>
                <p:cNvGrpSpPr/>
                <p:nvPr/>
              </p:nvGrpSpPr>
              <p:grpSpPr>
                <a:xfrm>
                  <a:off x="107504" y="0"/>
                  <a:ext cx="8934896" cy="6741368"/>
                  <a:chOff x="107504" y="0"/>
                  <a:chExt cx="8934896" cy="6741368"/>
                </a:xfrm>
              </p:grpSpPr>
              <p:cxnSp>
                <p:nvCxnSpPr>
                  <p:cNvPr id="13" name="Łącznik prosty 5"/>
                  <p:cNvCxnSpPr/>
                  <p:nvPr/>
                </p:nvCxnSpPr>
                <p:spPr>
                  <a:xfrm>
                    <a:off x="107504" y="1052736"/>
                    <a:ext cx="0" cy="5544616"/>
                  </a:xfrm>
                  <a:prstGeom prst="line">
                    <a:avLst/>
                  </a:prstGeom>
                  <a:ln w="28575"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4" name="Prostokąt 13"/>
                  <p:cNvSpPr/>
                  <p:nvPr/>
                </p:nvSpPr>
                <p:spPr>
                  <a:xfrm>
                    <a:off x="899592" y="116632"/>
                    <a:ext cx="3024336" cy="404664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100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FOREIG LANGUAGE DEPARTMENT</a:t>
                    </a:r>
                    <a:endParaRPr lang="pl-PL" sz="1100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5" name="Prostokąt 14"/>
                  <p:cNvSpPr/>
                  <p:nvPr/>
                </p:nvSpPr>
                <p:spPr>
                  <a:xfrm>
                    <a:off x="3923928" y="116632"/>
                    <a:ext cx="2808312" cy="404664"/>
                  </a:xfrm>
                  <a:prstGeom prst="rect">
                    <a:avLst/>
                  </a:prstGeom>
                  <a:solidFill>
                    <a:schemeClr val="tx2">
                      <a:lumMod val="75000"/>
                    </a:schemeClr>
                  </a:solidFill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l-PL"/>
                  </a:p>
                </p:txBody>
              </p:sp>
              <p:sp>
                <p:nvSpPr>
                  <p:cNvPr id="16" name="Prostokąt 15"/>
                  <p:cNvSpPr/>
                  <p:nvPr/>
                </p:nvSpPr>
                <p:spPr>
                  <a:xfrm>
                    <a:off x="6732240" y="116632"/>
                    <a:ext cx="2304256" cy="404664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100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POLISH NAVAL ACADEMY</a:t>
                    </a:r>
                    <a:endParaRPr lang="pl-PL" sz="1100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7" name="Prostokąt 16"/>
                  <p:cNvSpPr/>
                  <p:nvPr/>
                </p:nvSpPr>
                <p:spPr>
                  <a:xfrm>
                    <a:off x="107504" y="6381328"/>
                    <a:ext cx="2304256" cy="360040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200" i="1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©Kazimierz SZCZEPAŃSKI</a:t>
                    </a:r>
                    <a:endParaRPr lang="pl-PL" sz="1200" i="1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8" name="Prostokąt 17"/>
                  <p:cNvSpPr/>
                  <p:nvPr/>
                </p:nvSpPr>
                <p:spPr>
                  <a:xfrm>
                    <a:off x="2411760" y="6381328"/>
                    <a:ext cx="6048672" cy="360040"/>
                  </a:xfrm>
                  <a:prstGeom prst="rect">
                    <a:avLst/>
                  </a:prstGeom>
                  <a:solidFill>
                    <a:schemeClr val="tx2">
                      <a:lumMod val="75000"/>
                    </a:schemeClr>
                  </a:solidFill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l-PL"/>
                  </a:p>
                </p:txBody>
              </p:sp>
              <p:sp>
                <p:nvSpPr>
                  <p:cNvPr id="19" name="Prostokąt 18"/>
                  <p:cNvSpPr/>
                  <p:nvPr/>
                </p:nvSpPr>
                <p:spPr>
                  <a:xfrm>
                    <a:off x="8460432" y="6381328"/>
                    <a:ext cx="581968" cy="360040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200" b="1" dirty="0" err="1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KSz</a:t>
                    </a:r>
                    <a:endParaRPr lang="pl-PL" sz="1200" b="1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pic>
                <p:nvPicPr>
                  <p:cNvPr id="20" name="Obraz 19" descr="logoAMW2.jpg"/>
                  <p:cNvPicPr>
                    <a:picLocks noChangeAspect="1"/>
                  </p:cNvPicPr>
                  <p:nvPr/>
                </p:nvPicPr>
                <p:blipFill>
                  <a:blip r:embed="rId2" cstate="print">
                    <a:clrChange>
                      <a:clrFrom>
                        <a:srgbClr val="FFFFFF"/>
                      </a:clrFrom>
                      <a:clrTo>
                        <a:srgbClr val="FFFFFF">
                          <a:alpha val="0"/>
                        </a:srgbClr>
                      </a:clrTo>
                    </a:clrChange>
                  </a:blip>
                  <a:stretch>
                    <a:fillRect/>
                  </a:stretch>
                </p:blipFill>
                <p:spPr>
                  <a:xfrm>
                    <a:off x="107504" y="0"/>
                    <a:ext cx="736440" cy="915969"/>
                  </a:xfrm>
                  <a:prstGeom prst="rect">
                    <a:avLst/>
                  </a:prstGeom>
                </p:spPr>
              </p:pic>
            </p:grpSp>
          </p:grpSp>
        </p:grpSp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935037" y="592361"/>
              <a:ext cx="352121" cy="548243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CC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pl-PL">
                <a:solidFill>
                  <a:schemeClr val="accent1"/>
                </a:solidFill>
              </a:endParaRP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 flipV="1">
              <a:off x="1295400" y="1052736"/>
              <a:ext cx="7669088" cy="72008"/>
            </a:xfrm>
            <a:prstGeom prst="rect">
              <a:avLst/>
            </a:prstGeom>
            <a:gradFill rotWithShape="1">
              <a:gsLst>
                <a:gs pos="0">
                  <a:srgbClr val="FFCC00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31640" y="476672"/>
            <a:ext cx="7293496" cy="720080"/>
          </a:xfrm>
        </p:spPr>
        <p:txBody>
          <a:bodyPr>
            <a:normAutofit fontScale="90000"/>
          </a:bodyPr>
          <a:lstStyle/>
          <a:p>
            <a:pPr algn="l"/>
            <a:r>
              <a:rPr lang="pl-PL" b="1" i="1" dirty="0" smtClean="0"/>
              <a:t>OUTLINE</a:t>
            </a:r>
            <a:endParaRPr lang="pl-PL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LANGUAGE TRAINING AT NAVAL ACADEMY</a:t>
            </a:r>
          </a:p>
          <a:p>
            <a:r>
              <a:rPr lang="pl-PL" b="1" dirty="0" smtClean="0"/>
              <a:t>NATO STANAG 6001 AND SPECFIC MILITARY ENGLISH </a:t>
            </a:r>
          </a:p>
          <a:p>
            <a:r>
              <a:rPr lang="pl-PL" b="1" dirty="0" smtClean="0"/>
              <a:t>LANGUAGE LEARNER AUTONOMY – WHAT, WHY, HOW</a:t>
            </a:r>
          </a:p>
          <a:p>
            <a:r>
              <a:rPr lang="pl-PL" b="1" dirty="0" smtClean="0"/>
              <a:t>EXTRACURRICULAR </a:t>
            </a:r>
            <a:r>
              <a:rPr lang="pl-PL" b="1" dirty="0" err="1" smtClean="0"/>
              <a:t>OUT-OF-CLASSROOM</a:t>
            </a:r>
            <a:r>
              <a:rPr lang="pl-PL" b="1" dirty="0" smtClean="0"/>
              <a:t> LEARNING OF MILITARY SPECIFIC LANGUAGE</a:t>
            </a:r>
          </a:p>
          <a:p>
            <a:endParaRPr lang="pl-PL" b="1" dirty="0" smtClean="0"/>
          </a:p>
          <a:p>
            <a:endParaRPr lang="pl-PL" b="1" dirty="0" smtClean="0"/>
          </a:p>
          <a:p>
            <a:endParaRPr lang="pl-PL" b="1" dirty="0" smtClean="0"/>
          </a:p>
          <a:p>
            <a:endParaRPr lang="pl-PL" b="1" dirty="0" smtClean="0"/>
          </a:p>
          <a:p>
            <a:pPr>
              <a:buNone/>
            </a:pPr>
            <a:endParaRPr lang="pl-PL" b="1" dirty="0" smtClean="0"/>
          </a:p>
          <a:p>
            <a:pPr>
              <a:buNone/>
            </a:pPr>
            <a:endParaRPr lang="pl-PL" b="1" dirty="0" smtClean="0"/>
          </a:p>
          <a:p>
            <a:endParaRPr lang="pl-PL" b="1" dirty="0" smtClean="0"/>
          </a:p>
          <a:p>
            <a:endParaRPr lang="pl-PL" b="1" dirty="0"/>
          </a:p>
        </p:txBody>
      </p:sp>
      <p:grpSp>
        <p:nvGrpSpPr>
          <p:cNvPr id="31" name="Grupa 30"/>
          <p:cNvGrpSpPr/>
          <p:nvPr/>
        </p:nvGrpSpPr>
        <p:grpSpPr>
          <a:xfrm>
            <a:off x="0" y="0"/>
            <a:ext cx="9042400" cy="6741368"/>
            <a:chOff x="0" y="0"/>
            <a:chExt cx="9042400" cy="6741368"/>
          </a:xfrm>
        </p:grpSpPr>
        <p:grpSp>
          <p:nvGrpSpPr>
            <p:cNvPr id="5" name="Grupa 4"/>
            <p:cNvGrpSpPr/>
            <p:nvPr/>
          </p:nvGrpSpPr>
          <p:grpSpPr>
            <a:xfrm>
              <a:off x="0" y="0"/>
              <a:ext cx="9042400" cy="6741368"/>
              <a:chOff x="0" y="0"/>
              <a:chExt cx="9042400" cy="6741368"/>
            </a:xfrm>
          </p:grpSpPr>
          <p:sp>
            <p:nvSpPr>
              <p:cNvPr id="6" name="Prostokąt 5"/>
              <p:cNvSpPr/>
              <p:nvPr/>
            </p:nvSpPr>
            <p:spPr>
              <a:xfrm>
                <a:off x="0" y="0"/>
                <a:ext cx="899592" cy="1052736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grpSp>
            <p:nvGrpSpPr>
              <p:cNvPr id="7" name="Grupa 23"/>
              <p:cNvGrpSpPr/>
              <p:nvPr/>
            </p:nvGrpSpPr>
            <p:grpSpPr>
              <a:xfrm>
                <a:off x="107504" y="0"/>
                <a:ext cx="8934896" cy="6741368"/>
                <a:chOff x="107504" y="0"/>
                <a:chExt cx="8934896" cy="6741368"/>
              </a:xfrm>
            </p:grpSpPr>
            <p:cxnSp>
              <p:nvCxnSpPr>
                <p:cNvPr id="8" name="Łącznik prosty 7"/>
                <p:cNvCxnSpPr/>
                <p:nvPr/>
              </p:nvCxnSpPr>
              <p:spPr>
                <a:xfrm>
                  <a:off x="9036496" y="260648"/>
                  <a:ext cx="0" cy="6336704"/>
                </a:xfrm>
                <a:prstGeom prst="line">
                  <a:avLst/>
                </a:prstGeom>
                <a:ln w="28575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9" name="Grupa 22"/>
                <p:cNvGrpSpPr/>
                <p:nvPr/>
              </p:nvGrpSpPr>
              <p:grpSpPr>
                <a:xfrm>
                  <a:off x="107504" y="0"/>
                  <a:ext cx="8934896" cy="6741368"/>
                  <a:chOff x="107504" y="0"/>
                  <a:chExt cx="8934896" cy="6741368"/>
                </a:xfrm>
              </p:grpSpPr>
              <p:cxnSp>
                <p:nvCxnSpPr>
                  <p:cNvPr id="10" name="Łącznik prosty 5"/>
                  <p:cNvCxnSpPr/>
                  <p:nvPr/>
                </p:nvCxnSpPr>
                <p:spPr>
                  <a:xfrm>
                    <a:off x="107504" y="1052736"/>
                    <a:ext cx="0" cy="5544616"/>
                  </a:xfrm>
                  <a:prstGeom prst="line">
                    <a:avLst/>
                  </a:prstGeom>
                  <a:ln w="28575"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1" name="Prostokąt 10"/>
                  <p:cNvSpPr/>
                  <p:nvPr/>
                </p:nvSpPr>
                <p:spPr>
                  <a:xfrm>
                    <a:off x="899592" y="116632"/>
                    <a:ext cx="3024336" cy="404664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100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FOREIG LANGUAGE DEPARTMENT</a:t>
                    </a:r>
                    <a:endParaRPr lang="pl-PL" sz="1100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2" name="Prostokąt 11"/>
                  <p:cNvSpPr/>
                  <p:nvPr/>
                </p:nvSpPr>
                <p:spPr>
                  <a:xfrm>
                    <a:off x="3923928" y="116632"/>
                    <a:ext cx="2808312" cy="404664"/>
                  </a:xfrm>
                  <a:prstGeom prst="rect">
                    <a:avLst/>
                  </a:prstGeom>
                  <a:solidFill>
                    <a:schemeClr val="tx2">
                      <a:lumMod val="75000"/>
                    </a:schemeClr>
                  </a:solidFill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l-PL"/>
                  </a:p>
                </p:txBody>
              </p:sp>
              <p:sp>
                <p:nvSpPr>
                  <p:cNvPr id="13" name="Prostokąt 12"/>
                  <p:cNvSpPr/>
                  <p:nvPr/>
                </p:nvSpPr>
                <p:spPr>
                  <a:xfrm>
                    <a:off x="6732240" y="116632"/>
                    <a:ext cx="2304256" cy="404664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100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POLISH NAVAL ACADEMY</a:t>
                    </a:r>
                    <a:endParaRPr lang="pl-PL" sz="1100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4" name="Prostokąt 13"/>
                  <p:cNvSpPr/>
                  <p:nvPr/>
                </p:nvSpPr>
                <p:spPr>
                  <a:xfrm>
                    <a:off x="107504" y="6381328"/>
                    <a:ext cx="2304256" cy="360040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200" i="1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©Kazimierz SZCZEPAŃSKI</a:t>
                    </a:r>
                    <a:endParaRPr lang="pl-PL" sz="1200" i="1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5" name="Prostokąt 14"/>
                  <p:cNvSpPr/>
                  <p:nvPr/>
                </p:nvSpPr>
                <p:spPr>
                  <a:xfrm>
                    <a:off x="2411760" y="6381328"/>
                    <a:ext cx="6048672" cy="360040"/>
                  </a:xfrm>
                  <a:prstGeom prst="rect">
                    <a:avLst/>
                  </a:prstGeom>
                  <a:solidFill>
                    <a:schemeClr val="tx2">
                      <a:lumMod val="75000"/>
                    </a:schemeClr>
                  </a:solidFill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l-PL"/>
                  </a:p>
                </p:txBody>
              </p:sp>
              <p:sp>
                <p:nvSpPr>
                  <p:cNvPr id="16" name="Prostokąt 15"/>
                  <p:cNvSpPr/>
                  <p:nvPr/>
                </p:nvSpPr>
                <p:spPr>
                  <a:xfrm>
                    <a:off x="8460432" y="6381328"/>
                    <a:ext cx="581968" cy="360040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200" b="1" dirty="0" err="1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KSz</a:t>
                    </a:r>
                    <a:endParaRPr lang="pl-PL" sz="1200" b="1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pic>
                <p:nvPicPr>
                  <p:cNvPr id="17" name="Obraz 16" descr="logoAMW2.jpg"/>
                  <p:cNvPicPr>
                    <a:picLocks noChangeAspect="1"/>
                  </p:cNvPicPr>
                  <p:nvPr/>
                </p:nvPicPr>
                <p:blipFill>
                  <a:blip r:embed="rId2" cstate="print">
                    <a:clrChange>
                      <a:clrFrom>
                        <a:srgbClr val="FFFFFF"/>
                      </a:clrFrom>
                      <a:clrTo>
                        <a:srgbClr val="FFFFFF">
                          <a:alpha val="0"/>
                        </a:srgbClr>
                      </a:clrTo>
                    </a:clrChange>
                  </a:blip>
                  <a:stretch>
                    <a:fillRect/>
                  </a:stretch>
                </p:blipFill>
                <p:spPr>
                  <a:xfrm>
                    <a:off x="107504" y="0"/>
                    <a:ext cx="736440" cy="915969"/>
                  </a:xfrm>
                  <a:prstGeom prst="rect">
                    <a:avLst/>
                  </a:prstGeom>
                </p:spPr>
              </p:pic>
            </p:grpSp>
          </p:grpSp>
        </p:grpSp>
        <p:sp>
          <p:nvSpPr>
            <p:cNvPr id="29" name="Rectangle 4"/>
            <p:cNvSpPr>
              <a:spLocks noChangeArrowheads="1"/>
            </p:cNvSpPr>
            <p:nvPr/>
          </p:nvSpPr>
          <p:spPr bwMode="auto">
            <a:xfrm>
              <a:off x="935037" y="592361"/>
              <a:ext cx="352121" cy="548243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CC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pl-PL">
                <a:solidFill>
                  <a:schemeClr val="accent1"/>
                </a:solidFill>
              </a:endParaRPr>
            </a:p>
          </p:txBody>
        </p:sp>
        <p:sp>
          <p:nvSpPr>
            <p:cNvPr id="30" name="Rectangle 8"/>
            <p:cNvSpPr>
              <a:spLocks noChangeArrowheads="1"/>
            </p:cNvSpPr>
            <p:nvPr/>
          </p:nvSpPr>
          <p:spPr bwMode="auto">
            <a:xfrm flipV="1">
              <a:off x="1295400" y="1052736"/>
              <a:ext cx="7669088" cy="72008"/>
            </a:xfrm>
            <a:prstGeom prst="rect">
              <a:avLst/>
            </a:prstGeom>
            <a:gradFill rotWithShape="1">
              <a:gsLst>
                <a:gs pos="0">
                  <a:srgbClr val="FFCC00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59632" y="332656"/>
            <a:ext cx="7884368" cy="864096"/>
          </a:xfrm>
        </p:spPr>
        <p:txBody>
          <a:bodyPr>
            <a:normAutofit/>
          </a:bodyPr>
          <a:lstStyle/>
          <a:p>
            <a:pPr algn="l"/>
            <a:r>
              <a:rPr lang="pl-PL" sz="3200" b="1" i="1" dirty="0" err="1" smtClean="0"/>
              <a:t>TASK-BASED</a:t>
            </a:r>
            <a:r>
              <a:rPr lang="pl-PL" sz="3200" b="1" i="1" dirty="0" smtClean="0"/>
              <a:t> STRATEGIES FOR LEARNING 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err="1"/>
              <a:t>Use</a:t>
            </a:r>
            <a:r>
              <a:rPr lang="pl-PL" b="1" dirty="0"/>
              <a:t> </a:t>
            </a:r>
            <a:r>
              <a:rPr lang="pl-PL" b="1" dirty="0" err="1"/>
              <a:t>What</a:t>
            </a:r>
            <a:r>
              <a:rPr lang="pl-PL" b="1" dirty="0"/>
              <a:t> </a:t>
            </a:r>
            <a:r>
              <a:rPr lang="pl-PL" b="1" dirty="0" err="1"/>
              <a:t>You</a:t>
            </a:r>
            <a:r>
              <a:rPr lang="pl-PL" b="1" dirty="0"/>
              <a:t> </a:t>
            </a:r>
            <a:r>
              <a:rPr lang="pl-PL" b="1" dirty="0" err="1" smtClean="0"/>
              <a:t>Know</a:t>
            </a:r>
            <a:endParaRPr lang="pl-PL" b="1" dirty="0" smtClean="0"/>
          </a:p>
          <a:p>
            <a:pPr>
              <a:buNone/>
            </a:pPr>
            <a:endParaRPr lang="pl-PL" b="1" dirty="0"/>
          </a:p>
          <a:p>
            <a:r>
              <a:rPr lang="pl-PL" b="1" dirty="0" err="1"/>
              <a:t>Use</a:t>
            </a:r>
            <a:r>
              <a:rPr lang="pl-PL" b="1" dirty="0"/>
              <a:t> </a:t>
            </a:r>
            <a:r>
              <a:rPr lang="pl-PL" b="1" dirty="0" err="1"/>
              <a:t>Your</a:t>
            </a:r>
            <a:r>
              <a:rPr lang="pl-PL" b="1" dirty="0"/>
              <a:t> </a:t>
            </a:r>
            <a:r>
              <a:rPr lang="pl-PL" b="1" dirty="0" err="1" smtClean="0"/>
              <a:t>Imagination</a:t>
            </a:r>
            <a:endParaRPr lang="pl-PL" b="1" dirty="0" smtClean="0"/>
          </a:p>
          <a:p>
            <a:pPr>
              <a:buNone/>
            </a:pPr>
            <a:endParaRPr lang="pl-PL" b="1" dirty="0"/>
          </a:p>
          <a:p>
            <a:r>
              <a:rPr lang="pl-PL" b="1" dirty="0" err="1"/>
              <a:t>Use</a:t>
            </a:r>
            <a:r>
              <a:rPr lang="pl-PL" b="1" dirty="0"/>
              <a:t> </a:t>
            </a:r>
            <a:r>
              <a:rPr lang="pl-PL" b="1" dirty="0" err="1"/>
              <a:t>Your</a:t>
            </a:r>
            <a:r>
              <a:rPr lang="pl-PL" b="1" dirty="0"/>
              <a:t> </a:t>
            </a:r>
            <a:r>
              <a:rPr lang="pl-PL" b="1" dirty="0" err="1"/>
              <a:t>Organizational</a:t>
            </a:r>
            <a:r>
              <a:rPr lang="pl-PL" b="1" dirty="0"/>
              <a:t> </a:t>
            </a:r>
            <a:r>
              <a:rPr lang="pl-PL" b="1" dirty="0" err="1" smtClean="0"/>
              <a:t>Skills</a:t>
            </a:r>
            <a:endParaRPr lang="pl-PL" b="1" dirty="0" smtClean="0"/>
          </a:p>
          <a:p>
            <a:pPr>
              <a:buNone/>
            </a:pPr>
            <a:endParaRPr lang="pl-PL" b="1" dirty="0"/>
          </a:p>
          <a:p>
            <a:r>
              <a:rPr lang="en-US" b="1" dirty="0"/>
              <a:t>Use a Variety of Resources</a:t>
            </a:r>
            <a:endParaRPr lang="pl-PL" dirty="0"/>
          </a:p>
        </p:txBody>
      </p:sp>
      <p:grpSp>
        <p:nvGrpSpPr>
          <p:cNvPr id="5" name="Grupa 4"/>
          <p:cNvGrpSpPr/>
          <p:nvPr/>
        </p:nvGrpSpPr>
        <p:grpSpPr>
          <a:xfrm>
            <a:off x="0" y="0"/>
            <a:ext cx="9042400" cy="6741368"/>
            <a:chOff x="0" y="0"/>
            <a:chExt cx="9042400" cy="6741368"/>
          </a:xfrm>
        </p:grpSpPr>
        <p:grpSp>
          <p:nvGrpSpPr>
            <p:cNvPr id="6" name="Grupa 4"/>
            <p:cNvGrpSpPr/>
            <p:nvPr/>
          </p:nvGrpSpPr>
          <p:grpSpPr>
            <a:xfrm>
              <a:off x="0" y="0"/>
              <a:ext cx="9042400" cy="6741368"/>
              <a:chOff x="0" y="0"/>
              <a:chExt cx="9042400" cy="6741368"/>
            </a:xfrm>
          </p:grpSpPr>
          <p:sp>
            <p:nvSpPr>
              <p:cNvPr id="9" name="Prostokąt 8"/>
              <p:cNvSpPr/>
              <p:nvPr/>
            </p:nvSpPr>
            <p:spPr>
              <a:xfrm>
                <a:off x="0" y="0"/>
                <a:ext cx="899592" cy="1052736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grpSp>
            <p:nvGrpSpPr>
              <p:cNvPr id="10" name="Grupa 23"/>
              <p:cNvGrpSpPr/>
              <p:nvPr/>
            </p:nvGrpSpPr>
            <p:grpSpPr>
              <a:xfrm>
                <a:off x="107504" y="0"/>
                <a:ext cx="8934896" cy="6741368"/>
                <a:chOff x="107504" y="0"/>
                <a:chExt cx="8934896" cy="6741368"/>
              </a:xfrm>
            </p:grpSpPr>
            <p:cxnSp>
              <p:nvCxnSpPr>
                <p:cNvPr id="11" name="Łącznik prosty 10"/>
                <p:cNvCxnSpPr/>
                <p:nvPr/>
              </p:nvCxnSpPr>
              <p:spPr>
                <a:xfrm>
                  <a:off x="9036496" y="260648"/>
                  <a:ext cx="0" cy="6336704"/>
                </a:xfrm>
                <a:prstGeom prst="line">
                  <a:avLst/>
                </a:prstGeom>
                <a:ln w="28575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2" name="Grupa 22"/>
                <p:cNvGrpSpPr/>
                <p:nvPr/>
              </p:nvGrpSpPr>
              <p:grpSpPr>
                <a:xfrm>
                  <a:off x="107504" y="0"/>
                  <a:ext cx="8934896" cy="6741368"/>
                  <a:chOff x="107504" y="0"/>
                  <a:chExt cx="8934896" cy="6741368"/>
                </a:xfrm>
              </p:grpSpPr>
              <p:cxnSp>
                <p:nvCxnSpPr>
                  <p:cNvPr id="13" name="Łącznik prosty 5"/>
                  <p:cNvCxnSpPr/>
                  <p:nvPr/>
                </p:nvCxnSpPr>
                <p:spPr>
                  <a:xfrm>
                    <a:off x="107504" y="1052736"/>
                    <a:ext cx="0" cy="5544616"/>
                  </a:xfrm>
                  <a:prstGeom prst="line">
                    <a:avLst/>
                  </a:prstGeom>
                  <a:ln w="28575"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4" name="Prostokąt 13"/>
                  <p:cNvSpPr/>
                  <p:nvPr/>
                </p:nvSpPr>
                <p:spPr>
                  <a:xfrm>
                    <a:off x="899592" y="116632"/>
                    <a:ext cx="3024336" cy="404664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100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FOREIG LANGUAGE DEPARTMENT</a:t>
                    </a:r>
                    <a:endParaRPr lang="pl-PL" sz="1100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5" name="Prostokąt 14"/>
                  <p:cNvSpPr/>
                  <p:nvPr/>
                </p:nvSpPr>
                <p:spPr>
                  <a:xfrm>
                    <a:off x="3923928" y="116632"/>
                    <a:ext cx="2808312" cy="404664"/>
                  </a:xfrm>
                  <a:prstGeom prst="rect">
                    <a:avLst/>
                  </a:prstGeom>
                  <a:solidFill>
                    <a:schemeClr val="tx2">
                      <a:lumMod val="75000"/>
                    </a:schemeClr>
                  </a:solidFill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l-PL"/>
                  </a:p>
                </p:txBody>
              </p:sp>
              <p:sp>
                <p:nvSpPr>
                  <p:cNvPr id="16" name="Prostokąt 15"/>
                  <p:cNvSpPr/>
                  <p:nvPr/>
                </p:nvSpPr>
                <p:spPr>
                  <a:xfrm>
                    <a:off x="6732240" y="116632"/>
                    <a:ext cx="2304256" cy="404664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100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POLISH NAVAL ACADEMY</a:t>
                    </a:r>
                    <a:endParaRPr lang="pl-PL" sz="1100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7" name="Prostokąt 16"/>
                  <p:cNvSpPr/>
                  <p:nvPr/>
                </p:nvSpPr>
                <p:spPr>
                  <a:xfrm>
                    <a:off x="107504" y="6381328"/>
                    <a:ext cx="2304256" cy="360040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200" i="1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©Kazimierz SZCZEPAŃSKI</a:t>
                    </a:r>
                    <a:endParaRPr lang="pl-PL" sz="1200" i="1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8" name="Prostokąt 17"/>
                  <p:cNvSpPr/>
                  <p:nvPr/>
                </p:nvSpPr>
                <p:spPr>
                  <a:xfrm>
                    <a:off x="2411760" y="6381328"/>
                    <a:ext cx="6048672" cy="360040"/>
                  </a:xfrm>
                  <a:prstGeom prst="rect">
                    <a:avLst/>
                  </a:prstGeom>
                  <a:solidFill>
                    <a:schemeClr val="tx2">
                      <a:lumMod val="75000"/>
                    </a:schemeClr>
                  </a:solidFill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l-PL"/>
                  </a:p>
                </p:txBody>
              </p:sp>
              <p:sp>
                <p:nvSpPr>
                  <p:cNvPr id="19" name="Prostokąt 18"/>
                  <p:cNvSpPr/>
                  <p:nvPr/>
                </p:nvSpPr>
                <p:spPr>
                  <a:xfrm>
                    <a:off x="8460432" y="6381328"/>
                    <a:ext cx="581968" cy="360040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200" b="1" dirty="0" err="1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KSz</a:t>
                    </a:r>
                    <a:endParaRPr lang="pl-PL" sz="1200" b="1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pic>
                <p:nvPicPr>
                  <p:cNvPr id="20" name="Obraz 19" descr="logoAMW2.jpg"/>
                  <p:cNvPicPr>
                    <a:picLocks noChangeAspect="1"/>
                  </p:cNvPicPr>
                  <p:nvPr/>
                </p:nvPicPr>
                <p:blipFill>
                  <a:blip r:embed="rId2" cstate="print">
                    <a:clrChange>
                      <a:clrFrom>
                        <a:srgbClr val="FFFFFF"/>
                      </a:clrFrom>
                      <a:clrTo>
                        <a:srgbClr val="FFFFFF">
                          <a:alpha val="0"/>
                        </a:srgbClr>
                      </a:clrTo>
                    </a:clrChange>
                  </a:blip>
                  <a:stretch>
                    <a:fillRect/>
                  </a:stretch>
                </p:blipFill>
                <p:spPr>
                  <a:xfrm>
                    <a:off x="107504" y="0"/>
                    <a:ext cx="736440" cy="915969"/>
                  </a:xfrm>
                  <a:prstGeom prst="rect">
                    <a:avLst/>
                  </a:prstGeom>
                </p:spPr>
              </p:pic>
            </p:grpSp>
          </p:grpSp>
        </p:grpSp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935037" y="592361"/>
              <a:ext cx="352121" cy="548243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CC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pl-PL">
                <a:solidFill>
                  <a:schemeClr val="accent1"/>
                </a:solidFill>
              </a:endParaRP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 flipV="1">
              <a:off x="1295400" y="1052736"/>
              <a:ext cx="7669088" cy="72008"/>
            </a:xfrm>
            <a:prstGeom prst="rect">
              <a:avLst/>
            </a:prstGeom>
            <a:gradFill rotWithShape="1">
              <a:gsLst>
                <a:gs pos="0">
                  <a:srgbClr val="FFCC00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632848" cy="1714202"/>
          </a:xfrm>
        </p:spPr>
        <p:txBody>
          <a:bodyPr>
            <a:normAutofit/>
          </a:bodyPr>
          <a:lstStyle/>
          <a:p>
            <a:pPr algn="l"/>
            <a:r>
              <a:rPr lang="pl-PL" sz="3200" b="1" i="1" dirty="0" smtClean="0"/>
              <a:t>EXTRACURRICULAR OUT-OF CALSSROOM LEARNING OF SPECIFC MILITARY LANGUAGE</a:t>
            </a:r>
            <a:endParaRPr lang="pl-PL" sz="3200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/>
          </a:bodyPr>
          <a:lstStyle/>
          <a:p>
            <a:endParaRPr lang="pl-PL" b="1" dirty="0" smtClean="0"/>
          </a:p>
          <a:p>
            <a:pPr marL="514350" indent="-514350">
              <a:buFont typeface="+mj-lt"/>
              <a:buAutoNum type="arabicPeriod"/>
            </a:pPr>
            <a:r>
              <a:rPr lang="pl-PL" b="1" dirty="0" smtClean="0"/>
              <a:t>PURPOSE</a:t>
            </a:r>
          </a:p>
          <a:p>
            <a:pPr marL="514350" indent="-514350">
              <a:buFont typeface="+mj-lt"/>
              <a:buAutoNum type="arabicPeriod"/>
            </a:pPr>
            <a:r>
              <a:rPr lang="pl-PL" b="1" dirty="0" smtClean="0"/>
              <a:t>CONCEPT</a:t>
            </a:r>
          </a:p>
          <a:p>
            <a:pPr marL="514350" indent="-514350">
              <a:buFont typeface="+mj-lt"/>
              <a:buAutoNum type="arabicPeriod"/>
            </a:pPr>
            <a:r>
              <a:rPr lang="pl-PL" b="1" dirty="0" smtClean="0"/>
              <a:t>FORMAT</a:t>
            </a:r>
          </a:p>
          <a:p>
            <a:endParaRPr lang="pl-PL" b="1" dirty="0" smtClean="0"/>
          </a:p>
          <a:p>
            <a:endParaRPr lang="pl-PL" b="1" dirty="0" smtClean="0"/>
          </a:p>
          <a:p>
            <a:pPr>
              <a:buNone/>
            </a:pPr>
            <a:endParaRPr lang="pl-PL" b="1" dirty="0"/>
          </a:p>
        </p:txBody>
      </p:sp>
      <p:grpSp>
        <p:nvGrpSpPr>
          <p:cNvPr id="5" name="Grupa 4"/>
          <p:cNvGrpSpPr/>
          <p:nvPr/>
        </p:nvGrpSpPr>
        <p:grpSpPr>
          <a:xfrm>
            <a:off x="0" y="0"/>
            <a:ext cx="9042400" cy="6741368"/>
            <a:chOff x="0" y="0"/>
            <a:chExt cx="9042400" cy="6741368"/>
          </a:xfrm>
        </p:grpSpPr>
        <p:grpSp>
          <p:nvGrpSpPr>
            <p:cNvPr id="6" name="Grupa 4"/>
            <p:cNvGrpSpPr/>
            <p:nvPr/>
          </p:nvGrpSpPr>
          <p:grpSpPr>
            <a:xfrm>
              <a:off x="0" y="0"/>
              <a:ext cx="9042400" cy="6741368"/>
              <a:chOff x="0" y="0"/>
              <a:chExt cx="9042400" cy="6741368"/>
            </a:xfrm>
          </p:grpSpPr>
          <p:sp>
            <p:nvSpPr>
              <p:cNvPr id="9" name="Prostokąt 8"/>
              <p:cNvSpPr/>
              <p:nvPr/>
            </p:nvSpPr>
            <p:spPr>
              <a:xfrm>
                <a:off x="0" y="0"/>
                <a:ext cx="899592" cy="1052736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grpSp>
            <p:nvGrpSpPr>
              <p:cNvPr id="10" name="Grupa 23"/>
              <p:cNvGrpSpPr/>
              <p:nvPr/>
            </p:nvGrpSpPr>
            <p:grpSpPr>
              <a:xfrm>
                <a:off x="107504" y="0"/>
                <a:ext cx="8934896" cy="6741368"/>
                <a:chOff x="107504" y="0"/>
                <a:chExt cx="8934896" cy="6741368"/>
              </a:xfrm>
            </p:grpSpPr>
            <p:cxnSp>
              <p:nvCxnSpPr>
                <p:cNvPr id="11" name="Łącznik prosty 10"/>
                <p:cNvCxnSpPr/>
                <p:nvPr/>
              </p:nvCxnSpPr>
              <p:spPr>
                <a:xfrm>
                  <a:off x="9036496" y="260648"/>
                  <a:ext cx="0" cy="6336704"/>
                </a:xfrm>
                <a:prstGeom prst="line">
                  <a:avLst/>
                </a:prstGeom>
                <a:ln w="28575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2" name="Grupa 22"/>
                <p:cNvGrpSpPr/>
                <p:nvPr/>
              </p:nvGrpSpPr>
              <p:grpSpPr>
                <a:xfrm>
                  <a:off x="107504" y="0"/>
                  <a:ext cx="8934896" cy="6741368"/>
                  <a:chOff x="107504" y="0"/>
                  <a:chExt cx="8934896" cy="6741368"/>
                </a:xfrm>
              </p:grpSpPr>
              <p:cxnSp>
                <p:nvCxnSpPr>
                  <p:cNvPr id="13" name="Łącznik prosty 5"/>
                  <p:cNvCxnSpPr/>
                  <p:nvPr/>
                </p:nvCxnSpPr>
                <p:spPr>
                  <a:xfrm>
                    <a:off x="107504" y="1052736"/>
                    <a:ext cx="0" cy="5544616"/>
                  </a:xfrm>
                  <a:prstGeom prst="line">
                    <a:avLst/>
                  </a:prstGeom>
                  <a:ln w="28575"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4" name="Prostokąt 13"/>
                  <p:cNvSpPr/>
                  <p:nvPr/>
                </p:nvSpPr>
                <p:spPr>
                  <a:xfrm>
                    <a:off x="899592" y="116632"/>
                    <a:ext cx="3024336" cy="404664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100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FOREIG LANGUAGE DEPARTMENT</a:t>
                    </a:r>
                    <a:endParaRPr lang="pl-PL" sz="1100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5" name="Prostokąt 14"/>
                  <p:cNvSpPr/>
                  <p:nvPr/>
                </p:nvSpPr>
                <p:spPr>
                  <a:xfrm>
                    <a:off x="3923928" y="116632"/>
                    <a:ext cx="2808312" cy="404664"/>
                  </a:xfrm>
                  <a:prstGeom prst="rect">
                    <a:avLst/>
                  </a:prstGeom>
                  <a:solidFill>
                    <a:schemeClr val="tx2">
                      <a:lumMod val="75000"/>
                    </a:schemeClr>
                  </a:solidFill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l-PL"/>
                  </a:p>
                </p:txBody>
              </p:sp>
              <p:sp>
                <p:nvSpPr>
                  <p:cNvPr id="16" name="Prostokąt 15"/>
                  <p:cNvSpPr/>
                  <p:nvPr/>
                </p:nvSpPr>
                <p:spPr>
                  <a:xfrm>
                    <a:off x="6732240" y="116632"/>
                    <a:ext cx="2304256" cy="404664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100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POLISH NAVAL ACADEMY</a:t>
                    </a:r>
                    <a:endParaRPr lang="pl-PL" sz="1100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7" name="Prostokąt 16"/>
                  <p:cNvSpPr/>
                  <p:nvPr/>
                </p:nvSpPr>
                <p:spPr>
                  <a:xfrm>
                    <a:off x="107504" y="6381328"/>
                    <a:ext cx="2304256" cy="360040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200" i="1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©Kazimierz SZCZEPAŃSKI</a:t>
                    </a:r>
                    <a:endParaRPr lang="pl-PL" sz="1200" i="1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8" name="Prostokąt 17"/>
                  <p:cNvSpPr/>
                  <p:nvPr/>
                </p:nvSpPr>
                <p:spPr>
                  <a:xfrm>
                    <a:off x="2411760" y="6381328"/>
                    <a:ext cx="6048672" cy="360040"/>
                  </a:xfrm>
                  <a:prstGeom prst="rect">
                    <a:avLst/>
                  </a:prstGeom>
                  <a:solidFill>
                    <a:schemeClr val="tx2">
                      <a:lumMod val="75000"/>
                    </a:schemeClr>
                  </a:solidFill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l-PL"/>
                  </a:p>
                </p:txBody>
              </p:sp>
              <p:sp>
                <p:nvSpPr>
                  <p:cNvPr id="19" name="Prostokąt 18"/>
                  <p:cNvSpPr/>
                  <p:nvPr/>
                </p:nvSpPr>
                <p:spPr>
                  <a:xfrm>
                    <a:off x="8460432" y="6381328"/>
                    <a:ext cx="581968" cy="360040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200" b="1" dirty="0" err="1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KSz</a:t>
                    </a:r>
                    <a:endParaRPr lang="pl-PL" sz="1200" b="1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pic>
                <p:nvPicPr>
                  <p:cNvPr id="20" name="Obraz 19" descr="logoAMW2.jpg"/>
                  <p:cNvPicPr>
                    <a:picLocks noChangeAspect="1"/>
                  </p:cNvPicPr>
                  <p:nvPr/>
                </p:nvPicPr>
                <p:blipFill>
                  <a:blip r:embed="rId2" cstate="print">
                    <a:clrChange>
                      <a:clrFrom>
                        <a:srgbClr val="FFFFFF"/>
                      </a:clrFrom>
                      <a:clrTo>
                        <a:srgbClr val="FFFFFF">
                          <a:alpha val="0"/>
                        </a:srgbClr>
                      </a:clrTo>
                    </a:clrChange>
                  </a:blip>
                  <a:stretch>
                    <a:fillRect/>
                  </a:stretch>
                </p:blipFill>
                <p:spPr>
                  <a:xfrm>
                    <a:off x="107504" y="0"/>
                    <a:ext cx="736440" cy="915969"/>
                  </a:xfrm>
                  <a:prstGeom prst="rect">
                    <a:avLst/>
                  </a:prstGeom>
                </p:spPr>
              </p:pic>
            </p:grpSp>
          </p:grpSp>
        </p:grpSp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935037" y="592361"/>
              <a:ext cx="396603" cy="1108447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CC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pl-PL">
                <a:solidFill>
                  <a:schemeClr val="accent1"/>
                </a:solidFill>
              </a:endParaRP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 flipV="1">
              <a:off x="1331640" y="1628800"/>
              <a:ext cx="7669088" cy="72008"/>
            </a:xfrm>
            <a:prstGeom prst="rect">
              <a:avLst/>
            </a:prstGeom>
            <a:gradFill rotWithShape="1">
              <a:gsLst>
                <a:gs pos="0">
                  <a:srgbClr val="FFCC00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31640" y="620688"/>
            <a:ext cx="7355160" cy="1008112"/>
          </a:xfrm>
        </p:spPr>
        <p:txBody>
          <a:bodyPr>
            <a:noAutofit/>
          </a:bodyPr>
          <a:lstStyle/>
          <a:p>
            <a:pPr algn="l"/>
            <a:r>
              <a:rPr lang="pl-PL" sz="3200" b="1" i="1" dirty="0" smtClean="0"/>
              <a:t>MAIN FEATURES OF EXTRACURRICULAR </a:t>
            </a:r>
            <a:br>
              <a:rPr lang="pl-PL" sz="3200" b="1" i="1" dirty="0" smtClean="0"/>
            </a:br>
            <a:r>
              <a:rPr lang="pl-PL" sz="3200" b="1" i="1" dirty="0" err="1" smtClean="0"/>
              <a:t>OUT-OF-CLASSROOM</a:t>
            </a:r>
            <a:r>
              <a:rPr lang="pl-PL" sz="3200" b="1" i="1" dirty="0" smtClean="0"/>
              <a:t> LEARNING</a:t>
            </a:r>
            <a:endParaRPr lang="pl-PL" sz="3200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pl-PL" b="1" dirty="0" err="1" smtClean="0"/>
              <a:t>SELF-ACCESS</a:t>
            </a:r>
            <a:r>
              <a:rPr lang="pl-PL" b="1" dirty="0" smtClean="0"/>
              <a:t>  PRINCIPLES </a:t>
            </a:r>
          </a:p>
          <a:p>
            <a:pPr>
              <a:lnSpc>
                <a:spcPct val="200000"/>
              </a:lnSpc>
            </a:pPr>
            <a:r>
              <a:rPr lang="pl-PL" b="1" dirty="0" smtClean="0"/>
              <a:t>VOLUNTARY  PARTICIPATION</a:t>
            </a:r>
          </a:p>
          <a:p>
            <a:pPr>
              <a:lnSpc>
                <a:spcPct val="200000"/>
              </a:lnSpc>
            </a:pPr>
            <a:r>
              <a:rPr lang="pl-PL" b="1" dirty="0" smtClean="0"/>
              <a:t>COUNSELING</a:t>
            </a:r>
          </a:p>
          <a:p>
            <a:pPr>
              <a:lnSpc>
                <a:spcPct val="200000"/>
              </a:lnSpc>
            </a:pPr>
            <a:endParaRPr lang="pl-PL" dirty="0" smtClean="0"/>
          </a:p>
          <a:p>
            <a:pPr>
              <a:lnSpc>
                <a:spcPct val="200000"/>
              </a:lnSpc>
            </a:pPr>
            <a:endParaRPr lang="pl-PL" dirty="0" smtClean="0"/>
          </a:p>
          <a:p>
            <a:pPr>
              <a:lnSpc>
                <a:spcPct val="200000"/>
              </a:lnSpc>
            </a:pPr>
            <a:endParaRPr lang="pl-PL" dirty="0" smtClean="0"/>
          </a:p>
          <a:p>
            <a:pPr>
              <a:lnSpc>
                <a:spcPct val="200000"/>
              </a:lnSpc>
            </a:pPr>
            <a:endParaRPr lang="pl-PL" dirty="0" smtClean="0"/>
          </a:p>
          <a:p>
            <a:pPr>
              <a:lnSpc>
                <a:spcPct val="200000"/>
              </a:lnSpc>
              <a:buNone/>
            </a:pPr>
            <a:endParaRPr lang="pl-PL" dirty="0"/>
          </a:p>
        </p:txBody>
      </p:sp>
      <p:grpSp>
        <p:nvGrpSpPr>
          <p:cNvPr id="5" name="Grupa 4"/>
          <p:cNvGrpSpPr/>
          <p:nvPr/>
        </p:nvGrpSpPr>
        <p:grpSpPr>
          <a:xfrm>
            <a:off x="0" y="0"/>
            <a:ext cx="9042400" cy="6741368"/>
            <a:chOff x="0" y="0"/>
            <a:chExt cx="9042400" cy="6741368"/>
          </a:xfrm>
        </p:grpSpPr>
        <p:grpSp>
          <p:nvGrpSpPr>
            <p:cNvPr id="6" name="Grupa 4"/>
            <p:cNvGrpSpPr/>
            <p:nvPr/>
          </p:nvGrpSpPr>
          <p:grpSpPr>
            <a:xfrm>
              <a:off x="0" y="0"/>
              <a:ext cx="9042400" cy="6741368"/>
              <a:chOff x="0" y="0"/>
              <a:chExt cx="9042400" cy="6741368"/>
            </a:xfrm>
          </p:grpSpPr>
          <p:sp>
            <p:nvSpPr>
              <p:cNvPr id="9" name="Prostokąt 8"/>
              <p:cNvSpPr/>
              <p:nvPr/>
            </p:nvSpPr>
            <p:spPr>
              <a:xfrm>
                <a:off x="0" y="0"/>
                <a:ext cx="899592" cy="1052736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grpSp>
            <p:nvGrpSpPr>
              <p:cNvPr id="10" name="Grupa 23"/>
              <p:cNvGrpSpPr/>
              <p:nvPr/>
            </p:nvGrpSpPr>
            <p:grpSpPr>
              <a:xfrm>
                <a:off x="107504" y="0"/>
                <a:ext cx="8934896" cy="6741368"/>
                <a:chOff x="107504" y="0"/>
                <a:chExt cx="8934896" cy="6741368"/>
              </a:xfrm>
            </p:grpSpPr>
            <p:cxnSp>
              <p:nvCxnSpPr>
                <p:cNvPr id="11" name="Łącznik prosty 10"/>
                <p:cNvCxnSpPr/>
                <p:nvPr/>
              </p:nvCxnSpPr>
              <p:spPr>
                <a:xfrm>
                  <a:off x="9036496" y="260648"/>
                  <a:ext cx="0" cy="6336704"/>
                </a:xfrm>
                <a:prstGeom prst="line">
                  <a:avLst/>
                </a:prstGeom>
                <a:ln w="28575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2" name="Grupa 22"/>
                <p:cNvGrpSpPr/>
                <p:nvPr/>
              </p:nvGrpSpPr>
              <p:grpSpPr>
                <a:xfrm>
                  <a:off x="107504" y="0"/>
                  <a:ext cx="8934896" cy="6741368"/>
                  <a:chOff x="107504" y="0"/>
                  <a:chExt cx="8934896" cy="6741368"/>
                </a:xfrm>
              </p:grpSpPr>
              <p:cxnSp>
                <p:nvCxnSpPr>
                  <p:cNvPr id="13" name="Łącznik prosty 5"/>
                  <p:cNvCxnSpPr/>
                  <p:nvPr/>
                </p:nvCxnSpPr>
                <p:spPr>
                  <a:xfrm>
                    <a:off x="107504" y="1052736"/>
                    <a:ext cx="0" cy="5544616"/>
                  </a:xfrm>
                  <a:prstGeom prst="line">
                    <a:avLst/>
                  </a:prstGeom>
                  <a:ln w="28575"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4" name="Prostokąt 13"/>
                  <p:cNvSpPr/>
                  <p:nvPr/>
                </p:nvSpPr>
                <p:spPr>
                  <a:xfrm>
                    <a:off x="899592" y="116632"/>
                    <a:ext cx="3024336" cy="404664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100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FOREIG LANGUAGE DEPARTMENT</a:t>
                    </a:r>
                    <a:endParaRPr lang="pl-PL" sz="1100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5" name="Prostokąt 14"/>
                  <p:cNvSpPr/>
                  <p:nvPr/>
                </p:nvSpPr>
                <p:spPr>
                  <a:xfrm>
                    <a:off x="3923928" y="116632"/>
                    <a:ext cx="2808312" cy="404664"/>
                  </a:xfrm>
                  <a:prstGeom prst="rect">
                    <a:avLst/>
                  </a:prstGeom>
                  <a:solidFill>
                    <a:schemeClr val="tx2">
                      <a:lumMod val="75000"/>
                    </a:schemeClr>
                  </a:solidFill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l-PL"/>
                  </a:p>
                </p:txBody>
              </p:sp>
              <p:sp>
                <p:nvSpPr>
                  <p:cNvPr id="16" name="Prostokąt 15"/>
                  <p:cNvSpPr/>
                  <p:nvPr/>
                </p:nvSpPr>
                <p:spPr>
                  <a:xfrm>
                    <a:off x="6732240" y="116632"/>
                    <a:ext cx="2304256" cy="404664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100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POLISH NAVAL ACADEMY</a:t>
                    </a:r>
                    <a:endParaRPr lang="pl-PL" sz="1100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7" name="Prostokąt 16"/>
                  <p:cNvSpPr/>
                  <p:nvPr/>
                </p:nvSpPr>
                <p:spPr>
                  <a:xfrm>
                    <a:off x="107504" y="6381328"/>
                    <a:ext cx="2304256" cy="360040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200" i="1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©Kazimierz SZCZEPAŃSKI</a:t>
                    </a:r>
                    <a:endParaRPr lang="pl-PL" sz="1200" i="1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8" name="Prostokąt 17"/>
                  <p:cNvSpPr/>
                  <p:nvPr/>
                </p:nvSpPr>
                <p:spPr>
                  <a:xfrm>
                    <a:off x="2411760" y="6381328"/>
                    <a:ext cx="6048672" cy="360040"/>
                  </a:xfrm>
                  <a:prstGeom prst="rect">
                    <a:avLst/>
                  </a:prstGeom>
                  <a:solidFill>
                    <a:schemeClr val="tx2">
                      <a:lumMod val="75000"/>
                    </a:schemeClr>
                  </a:solidFill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l-PL"/>
                  </a:p>
                </p:txBody>
              </p:sp>
              <p:sp>
                <p:nvSpPr>
                  <p:cNvPr id="19" name="Prostokąt 18"/>
                  <p:cNvSpPr/>
                  <p:nvPr/>
                </p:nvSpPr>
                <p:spPr>
                  <a:xfrm>
                    <a:off x="8460432" y="6381328"/>
                    <a:ext cx="581968" cy="360040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200" b="1" dirty="0" err="1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KSz</a:t>
                    </a:r>
                    <a:endParaRPr lang="pl-PL" sz="1200" b="1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pic>
                <p:nvPicPr>
                  <p:cNvPr id="20" name="Obraz 19" descr="logoAMW2.jpg"/>
                  <p:cNvPicPr>
                    <a:picLocks noChangeAspect="1"/>
                  </p:cNvPicPr>
                  <p:nvPr/>
                </p:nvPicPr>
                <p:blipFill>
                  <a:blip r:embed="rId2" cstate="print">
                    <a:clrChange>
                      <a:clrFrom>
                        <a:srgbClr val="FFFFFF"/>
                      </a:clrFrom>
                      <a:clrTo>
                        <a:srgbClr val="FFFFFF">
                          <a:alpha val="0"/>
                        </a:srgbClr>
                      </a:clrTo>
                    </a:clrChange>
                  </a:blip>
                  <a:stretch>
                    <a:fillRect/>
                  </a:stretch>
                </p:blipFill>
                <p:spPr>
                  <a:xfrm>
                    <a:off x="107504" y="0"/>
                    <a:ext cx="736440" cy="915969"/>
                  </a:xfrm>
                  <a:prstGeom prst="rect">
                    <a:avLst/>
                  </a:prstGeom>
                </p:spPr>
              </p:pic>
            </p:grpSp>
          </p:grpSp>
        </p:grpSp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935037" y="592361"/>
              <a:ext cx="396603" cy="1108447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CC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pl-PL">
                <a:solidFill>
                  <a:schemeClr val="accent1"/>
                </a:solidFill>
              </a:endParaRP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 flipV="1">
              <a:off x="1331640" y="1628800"/>
              <a:ext cx="7669088" cy="72008"/>
            </a:xfrm>
            <a:prstGeom prst="rect">
              <a:avLst/>
            </a:prstGeom>
            <a:gradFill rotWithShape="1">
              <a:gsLst>
                <a:gs pos="0">
                  <a:srgbClr val="FFCC00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31640" y="476672"/>
            <a:ext cx="7272808" cy="1152128"/>
          </a:xfrm>
        </p:spPr>
        <p:txBody>
          <a:bodyPr>
            <a:normAutofit fontScale="90000"/>
          </a:bodyPr>
          <a:lstStyle/>
          <a:p>
            <a:pPr algn="l"/>
            <a:r>
              <a:rPr lang="pl-PL" b="1" i="1" dirty="0" smtClean="0"/>
              <a:t>SKILLS AND LANGUAGE LEARNED </a:t>
            </a:r>
            <a:endParaRPr lang="pl-PL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988840"/>
            <a:ext cx="8219256" cy="3705275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pl-PL" b="1" dirty="0" smtClean="0"/>
              <a:t>READING</a:t>
            </a:r>
          </a:p>
          <a:p>
            <a:pPr>
              <a:lnSpc>
                <a:spcPct val="200000"/>
              </a:lnSpc>
            </a:pPr>
            <a:r>
              <a:rPr lang="pl-PL" b="1" dirty="0" smtClean="0"/>
              <a:t>LISTENING</a:t>
            </a:r>
          </a:p>
          <a:p>
            <a:pPr>
              <a:lnSpc>
                <a:spcPct val="200000"/>
              </a:lnSpc>
            </a:pPr>
            <a:r>
              <a:rPr lang="pl-PL" b="1" dirty="0" err="1" smtClean="0"/>
              <a:t>JOB-SPECFIC</a:t>
            </a:r>
            <a:r>
              <a:rPr lang="pl-PL" b="1" dirty="0" smtClean="0"/>
              <a:t> VOCABULARY AND NOTIONS</a:t>
            </a:r>
          </a:p>
          <a:p>
            <a:pPr>
              <a:lnSpc>
                <a:spcPct val="200000"/>
              </a:lnSpc>
            </a:pPr>
            <a:endParaRPr lang="pl-PL" dirty="0" smtClean="0"/>
          </a:p>
          <a:p>
            <a:pPr>
              <a:lnSpc>
                <a:spcPct val="200000"/>
              </a:lnSpc>
            </a:pPr>
            <a:endParaRPr lang="pl-PL" dirty="0" smtClean="0"/>
          </a:p>
          <a:p>
            <a:pPr>
              <a:lnSpc>
                <a:spcPct val="200000"/>
              </a:lnSpc>
              <a:buNone/>
            </a:pPr>
            <a:endParaRPr lang="pl-PL" dirty="0" smtClean="0"/>
          </a:p>
          <a:p>
            <a:pPr>
              <a:lnSpc>
                <a:spcPct val="200000"/>
              </a:lnSpc>
            </a:pPr>
            <a:endParaRPr lang="pl-PL" dirty="0"/>
          </a:p>
          <a:p>
            <a:pPr>
              <a:lnSpc>
                <a:spcPct val="200000"/>
              </a:lnSpc>
              <a:buNone/>
            </a:pPr>
            <a:endParaRPr lang="pl-PL" dirty="0"/>
          </a:p>
        </p:txBody>
      </p:sp>
      <p:grpSp>
        <p:nvGrpSpPr>
          <p:cNvPr id="5" name="Grupa 4"/>
          <p:cNvGrpSpPr/>
          <p:nvPr/>
        </p:nvGrpSpPr>
        <p:grpSpPr>
          <a:xfrm>
            <a:off x="0" y="0"/>
            <a:ext cx="9042400" cy="6741368"/>
            <a:chOff x="0" y="0"/>
            <a:chExt cx="9042400" cy="6741368"/>
          </a:xfrm>
        </p:grpSpPr>
        <p:grpSp>
          <p:nvGrpSpPr>
            <p:cNvPr id="6" name="Grupa 4"/>
            <p:cNvGrpSpPr/>
            <p:nvPr/>
          </p:nvGrpSpPr>
          <p:grpSpPr>
            <a:xfrm>
              <a:off x="0" y="0"/>
              <a:ext cx="9042400" cy="6741368"/>
              <a:chOff x="0" y="0"/>
              <a:chExt cx="9042400" cy="6741368"/>
            </a:xfrm>
          </p:grpSpPr>
          <p:sp>
            <p:nvSpPr>
              <p:cNvPr id="9" name="Prostokąt 8"/>
              <p:cNvSpPr/>
              <p:nvPr/>
            </p:nvSpPr>
            <p:spPr>
              <a:xfrm>
                <a:off x="0" y="0"/>
                <a:ext cx="899592" cy="1052736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grpSp>
            <p:nvGrpSpPr>
              <p:cNvPr id="10" name="Grupa 23"/>
              <p:cNvGrpSpPr/>
              <p:nvPr/>
            </p:nvGrpSpPr>
            <p:grpSpPr>
              <a:xfrm>
                <a:off x="107504" y="0"/>
                <a:ext cx="8934896" cy="6741368"/>
                <a:chOff x="107504" y="0"/>
                <a:chExt cx="8934896" cy="6741368"/>
              </a:xfrm>
            </p:grpSpPr>
            <p:cxnSp>
              <p:nvCxnSpPr>
                <p:cNvPr id="11" name="Łącznik prosty 10"/>
                <p:cNvCxnSpPr/>
                <p:nvPr/>
              </p:nvCxnSpPr>
              <p:spPr>
                <a:xfrm>
                  <a:off x="9036496" y="260648"/>
                  <a:ext cx="0" cy="6336704"/>
                </a:xfrm>
                <a:prstGeom prst="line">
                  <a:avLst/>
                </a:prstGeom>
                <a:ln w="28575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2" name="Grupa 22"/>
                <p:cNvGrpSpPr/>
                <p:nvPr/>
              </p:nvGrpSpPr>
              <p:grpSpPr>
                <a:xfrm>
                  <a:off x="107504" y="0"/>
                  <a:ext cx="8934896" cy="6741368"/>
                  <a:chOff x="107504" y="0"/>
                  <a:chExt cx="8934896" cy="6741368"/>
                </a:xfrm>
              </p:grpSpPr>
              <p:cxnSp>
                <p:nvCxnSpPr>
                  <p:cNvPr id="13" name="Łącznik prosty 5"/>
                  <p:cNvCxnSpPr/>
                  <p:nvPr/>
                </p:nvCxnSpPr>
                <p:spPr>
                  <a:xfrm>
                    <a:off x="107504" y="1052736"/>
                    <a:ext cx="0" cy="5544616"/>
                  </a:xfrm>
                  <a:prstGeom prst="line">
                    <a:avLst/>
                  </a:prstGeom>
                  <a:ln w="28575"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4" name="Prostokąt 13"/>
                  <p:cNvSpPr/>
                  <p:nvPr/>
                </p:nvSpPr>
                <p:spPr>
                  <a:xfrm>
                    <a:off x="899592" y="116632"/>
                    <a:ext cx="3024336" cy="404664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100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FOREIG LANGUAGE DEPARTMENT</a:t>
                    </a:r>
                    <a:endParaRPr lang="pl-PL" sz="1100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5" name="Prostokąt 14"/>
                  <p:cNvSpPr/>
                  <p:nvPr/>
                </p:nvSpPr>
                <p:spPr>
                  <a:xfrm>
                    <a:off x="3923928" y="116632"/>
                    <a:ext cx="2808312" cy="404664"/>
                  </a:xfrm>
                  <a:prstGeom prst="rect">
                    <a:avLst/>
                  </a:prstGeom>
                  <a:solidFill>
                    <a:schemeClr val="tx2">
                      <a:lumMod val="75000"/>
                    </a:schemeClr>
                  </a:solidFill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l-PL"/>
                  </a:p>
                </p:txBody>
              </p:sp>
              <p:sp>
                <p:nvSpPr>
                  <p:cNvPr id="16" name="Prostokąt 15"/>
                  <p:cNvSpPr/>
                  <p:nvPr/>
                </p:nvSpPr>
                <p:spPr>
                  <a:xfrm>
                    <a:off x="6732240" y="116632"/>
                    <a:ext cx="2304256" cy="404664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100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POLISH NAVAL ACADEMY</a:t>
                    </a:r>
                    <a:endParaRPr lang="pl-PL" sz="1100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7" name="Prostokąt 16"/>
                  <p:cNvSpPr/>
                  <p:nvPr/>
                </p:nvSpPr>
                <p:spPr>
                  <a:xfrm>
                    <a:off x="107504" y="6381328"/>
                    <a:ext cx="2304256" cy="360040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200" i="1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©Kazimierz SZCZEPAŃSKI</a:t>
                    </a:r>
                    <a:endParaRPr lang="pl-PL" sz="1200" i="1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8" name="Prostokąt 17"/>
                  <p:cNvSpPr/>
                  <p:nvPr/>
                </p:nvSpPr>
                <p:spPr>
                  <a:xfrm>
                    <a:off x="2411760" y="6381328"/>
                    <a:ext cx="6048672" cy="360040"/>
                  </a:xfrm>
                  <a:prstGeom prst="rect">
                    <a:avLst/>
                  </a:prstGeom>
                  <a:solidFill>
                    <a:schemeClr val="tx2">
                      <a:lumMod val="75000"/>
                    </a:schemeClr>
                  </a:solidFill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l-PL"/>
                  </a:p>
                </p:txBody>
              </p:sp>
              <p:sp>
                <p:nvSpPr>
                  <p:cNvPr id="19" name="Prostokąt 18"/>
                  <p:cNvSpPr/>
                  <p:nvPr/>
                </p:nvSpPr>
                <p:spPr>
                  <a:xfrm>
                    <a:off x="8460432" y="6381328"/>
                    <a:ext cx="581968" cy="360040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200" b="1" dirty="0" err="1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KSz</a:t>
                    </a:r>
                    <a:endParaRPr lang="pl-PL" sz="1200" b="1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pic>
                <p:nvPicPr>
                  <p:cNvPr id="20" name="Obraz 19" descr="logoAMW2.jpg"/>
                  <p:cNvPicPr>
                    <a:picLocks noChangeAspect="1"/>
                  </p:cNvPicPr>
                  <p:nvPr/>
                </p:nvPicPr>
                <p:blipFill>
                  <a:blip r:embed="rId2" cstate="print">
                    <a:clrChange>
                      <a:clrFrom>
                        <a:srgbClr val="FFFFFF"/>
                      </a:clrFrom>
                      <a:clrTo>
                        <a:srgbClr val="FFFFFF">
                          <a:alpha val="0"/>
                        </a:srgbClr>
                      </a:clrTo>
                    </a:clrChange>
                  </a:blip>
                  <a:stretch>
                    <a:fillRect/>
                  </a:stretch>
                </p:blipFill>
                <p:spPr>
                  <a:xfrm>
                    <a:off x="107504" y="0"/>
                    <a:ext cx="736440" cy="915969"/>
                  </a:xfrm>
                  <a:prstGeom prst="rect">
                    <a:avLst/>
                  </a:prstGeom>
                </p:spPr>
              </p:pic>
            </p:grpSp>
          </p:grpSp>
        </p:grpSp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935037" y="592361"/>
              <a:ext cx="396603" cy="820415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CC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pl-PL">
                <a:solidFill>
                  <a:schemeClr val="accent1"/>
                </a:solidFill>
              </a:endParaRP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 flipV="1">
              <a:off x="1331640" y="1340768"/>
              <a:ext cx="7669088" cy="72008"/>
            </a:xfrm>
            <a:prstGeom prst="rect">
              <a:avLst/>
            </a:prstGeom>
            <a:gradFill rotWithShape="1">
              <a:gsLst>
                <a:gs pos="0">
                  <a:srgbClr val="FFCC00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31640" y="548680"/>
            <a:ext cx="7355160" cy="648072"/>
          </a:xfrm>
        </p:spPr>
        <p:txBody>
          <a:bodyPr>
            <a:normAutofit fontScale="90000"/>
          </a:bodyPr>
          <a:lstStyle/>
          <a:p>
            <a:pPr algn="l"/>
            <a:r>
              <a:rPr lang="pl-PL" b="1" i="1" dirty="0" smtClean="0"/>
              <a:t>CONCLUDING REMARKS</a:t>
            </a:r>
            <a:endParaRPr lang="pl-PL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l-PL" b="1" dirty="0" smtClean="0"/>
          </a:p>
          <a:p>
            <a:pPr algn="just">
              <a:buNone/>
            </a:pPr>
            <a:r>
              <a:rPr lang="pl-PL" b="1" i="1" dirty="0" smtClean="0"/>
              <a:t>	</a:t>
            </a:r>
            <a:r>
              <a:rPr lang="en-US" b="1" i="1" dirty="0" smtClean="0"/>
              <a:t>Developing learner autonomy is a long, difficult and often painful process, not least for the teacher. It demands constant effort on the part of teachers and learners; not only as individuals but in collaboration with one another. It is an experiences-based learning process for teachers and learners alike </a:t>
            </a:r>
            <a:r>
              <a:rPr lang="pl-PL" b="1" i="1" dirty="0" smtClean="0"/>
              <a:t>(</a:t>
            </a:r>
            <a:r>
              <a:rPr lang="pl-PL" b="1" i="1" dirty="0" err="1" smtClean="0"/>
              <a:t>Demi</a:t>
            </a:r>
            <a:r>
              <a:rPr lang="pl-PL" b="1" i="1" dirty="0" smtClean="0"/>
              <a:t> </a:t>
            </a:r>
            <a:r>
              <a:rPr lang="pl-PL" b="1" i="1" dirty="0" err="1" smtClean="0"/>
              <a:t>Lamb</a:t>
            </a:r>
            <a:r>
              <a:rPr lang="pl-PL" b="1" i="1" dirty="0" smtClean="0"/>
              <a:t>)</a:t>
            </a:r>
            <a:endParaRPr lang="pl-PL" b="1" dirty="0" smtClean="0"/>
          </a:p>
          <a:p>
            <a:endParaRPr lang="pl-PL" b="1" dirty="0"/>
          </a:p>
        </p:txBody>
      </p:sp>
      <p:grpSp>
        <p:nvGrpSpPr>
          <p:cNvPr id="5" name="Grupa 4"/>
          <p:cNvGrpSpPr/>
          <p:nvPr/>
        </p:nvGrpSpPr>
        <p:grpSpPr>
          <a:xfrm>
            <a:off x="0" y="0"/>
            <a:ext cx="9042400" cy="6741368"/>
            <a:chOff x="0" y="0"/>
            <a:chExt cx="9042400" cy="6741368"/>
          </a:xfrm>
        </p:grpSpPr>
        <p:grpSp>
          <p:nvGrpSpPr>
            <p:cNvPr id="6" name="Grupa 4"/>
            <p:cNvGrpSpPr/>
            <p:nvPr/>
          </p:nvGrpSpPr>
          <p:grpSpPr>
            <a:xfrm>
              <a:off x="0" y="0"/>
              <a:ext cx="9042400" cy="6741368"/>
              <a:chOff x="0" y="0"/>
              <a:chExt cx="9042400" cy="6741368"/>
            </a:xfrm>
          </p:grpSpPr>
          <p:sp>
            <p:nvSpPr>
              <p:cNvPr id="9" name="Prostokąt 8"/>
              <p:cNvSpPr/>
              <p:nvPr/>
            </p:nvSpPr>
            <p:spPr>
              <a:xfrm>
                <a:off x="0" y="0"/>
                <a:ext cx="899592" cy="1052736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grpSp>
            <p:nvGrpSpPr>
              <p:cNvPr id="10" name="Grupa 23"/>
              <p:cNvGrpSpPr/>
              <p:nvPr/>
            </p:nvGrpSpPr>
            <p:grpSpPr>
              <a:xfrm>
                <a:off x="107504" y="0"/>
                <a:ext cx="8934896" cy="6741368"/>
                <a:chOff x="107504" y="0"/>
                <a:chExt cx="8934896" cy="6741368"/>
              </a:xfrm>
            </p:grpSpPr>
            <p:cxnSp>
              <p:nvCxnSpPr>
                <p:cNvPr id="11" name="Łącznik prosty 10"/>
                <p:cNvCxnSpPr/>
                <p:nvPr/>
              </p:nvCxnSpPr>
              <p:spPr>
                <a:xfrm>
                  <a:off x="9036496" y="260648"/>
                  <a:ext cx="0" cy="6336704"/>
                </a:xfrm>
                <a:prstGeom prst="line">
                  <a:avLst/>
                </a:prstGeom>
                <a:ln w="28575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2" name="Grupa 22"/>
                <p:cNvGrpSpPr/>
                <p:nvPr/>
              </p:nvGrpSpPr>
              <p:grpSpPr>
                <a:xfrm>
                  <a:off x="107504" y="0"/>
                  <a:ext cx="8934896" cy="6741368"/>
                  <a:chOff x="107504" y="0"/>
                  <a:chExt cx="8934896" cy="6741368"/>
                </a:xfrm>
              </p:grpSpPr>
              <p:cxnSp>
                <p:nvCxnSpPr>
                  <p:cNvPr id="13" name="Łącznik prosty 5"/>
                  <p:cNvCxnSpPr/>
                  <p:nvPr/>
                </p:nvCxnSpPr>
                <p:spPr>
                  <a:xfrm>
                    <a:off x="107504" y="1052736"/>
                    <a:ext cx="0" cy="5544616"/>
                  </a:xfrm>
                  <a:prstGeom prst="line">
                    <a:avLst/>
                  </a:prstGeom>
                  <a:ln w="28575"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4" name="Prostokąt 13"/>
                  <p:cNvSpPr/>
                  <p:nvPr/>
                </p:nvSpPr>
                <p:spPr>
                  <a:xfrm>
                    <a:off x="899592" y="116632"/>
                    <a:ext cx="3024336" cy="404664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100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FOREIG LANGUAGE DEPARTMENT</a:t>
                    </a:r>
                    <a:endParaRPr lang="pl-PL" sz="1100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5" name="Prostokąt 14"/>
                  <p:cNvSpPr/>
                  <p:nvPr/>
                </p:nvSpPr>
                <p:spPr>
                  <a:xfrm>
                    <a:off x="3923928" y="116632"/>
                    <a:ext cx="2808312" cy="404664"/>
                  </a:xfrm>
                  <a:prstGeom prst="rect">
                    <a:avLst/>
                  </a:prstGeom>
                  <a:solidFill>
                    <a:schemeClr val="tx2">
                      <a:lumMod val="75000"/>
                    </a:schemeClr>
                  </a:solidFill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l-PL"/>
                  </a:p>
                </p:txBody>
              </p:sp>
              <p:sp>
                <p:nvSpPr>
                  <p:cNvPr id="16" name="Prostokąt 15"/>
                  <p:cNvSpPr/>
                  <p:nvPr/>
                </p:nvSpPr>
                <p:spPr>
                  <a:xfrm>
                    <a:off x="6732240" y="116632"/>
                    <a:ext cx="2304256" cy="404664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100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POLISH NAVAL ACADEMY</a:t>
                    </a:r>
                    <a:endParaRPr lang="pl-PL" sz="1100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7" name="Prostokąt 16"/>
                  <p:cNvSpPr/>
                  <p:nvPr/>
                </p:nvSpPr>
                <p:spPr>
                  <a:xfrm>
                    <a:off x="107504" y="6381328"/>
                    <a:ext cx="2304256" cy="360040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200" i="1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©Kazimierz SZCZEPAŃSKI</a:t>
                    </a:r>
                    <a:endParaRPr lang="pl-PL" sz="1200" i="1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8" name="Prostokąt 17"/>
                  <p:cNvSpPr/>
                  <p:nvPr/>
                </p:nvSpPr>
                <p:spPr>
                  <a:xfrm>
                    <a:off x="2411760" y="6381328"/>
                    <a:ext cx="6048672" cy="360040"/>
                  </a:xfrm>
                  <a:prstGeom prst="rect">
                    <a:avLst/>
                  </a:prstGeom>
                  <a:solidFill>
                    <a:schemeClr val="tx2">
                      <a:lumMod val="75000"/>
                    </a:schemeClr>
                  </a:solidFill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l-PL"/>
                  </a:p>
                </p:txBody>
              </p:sp>
              <p:sp>
                <p:nvSpPr>
                  <p:cNvPr id="19" name="Prostokąt 18"/>
                  <p:cNvSpPr/>
                  <p:nvPr/>
                </p:nvSpPr>
                <p:spPr>
                  <a:xfrm>
                    <a:off x="8460432" y="6381328"/>
                    <a:ext cx="581968" cy="360040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200" b="1" dirty="0" err="1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KSz</a:t>
                    </a:r>
                    <a:endParaRPr lang="pl-PL" sz="1200" b="1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pic>
                <p:nvPicPr>
                  <p:cNvPr id="20" name="Obraz 19" descr="logoAMW2.jpg"/>
                  <p:cNvPicPr>
                    <a:picLocks noChangeAspect="1"/>
                  </p:cNvPicPr>
                  <p:nvPr/>
                </p:nvPicPr>
                <p:blipFill>
                  <a:blip r:embed="rId2" cstate="print">
                    <a:clrChange>
                      <a:clrFrom>
                        <a:srgbClr val="FFFFFF"/>
                      </a:clrFrom>
                      <a:clrTo>
                        <a:srgbClr val="FFFFFF">
                          <a:alpha val="0"/>
                        </a:srgbClr>
                      </a:clrTo>
                    </a:clrChange>
                  </a:blip>
                  <a:stretch>
                    <a:fillRect/>
                  </a:stretch>
                </p:blipFill>
                <p:spPr>
                  <a:xfrm>
                    <a:off x="107504" y="0"/>
                    <a:ext cx="736440" cy="915969"/>
                  </a:xfrm>
                  <a:prstGeom prst="rect">
                    <a:avLst/>
                  </a:prstGeom>
                </p:spPr>
              </p:pic>
            </p:grpSp>
          </p:grpSp>
        </p:grpSp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935037" y="592361"/>
              <a:ext cx="396603" cy="676399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CC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pl-PL">
                <a:solidFill>
                  <a:schemeClr val="accent1"/>
                </a:solidFill>
              </a:endParaRP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 flipV="1">
              <a:off x="1331640" y="1196752"/>
              <a:ext cx="7669088" cy="72008"/>
            </a:xfrm>
            <a:prstGeom prst="rect">
              <a:avLst/>
            </a:prstGeom>
            <a:gradFill rotWithShape="1">
              <a:gsLst>
                <a:gs pos="0">
                  <a:srgbClr val="FFCC00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21506" name="Picture 2" descr="D:\Obrazy\MB90043154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04664"/>
            <a:ext cx="7992888" cy="6453336"/>
          </a:xfrm>
          <a:prstGeom prst="rect">
            <a:avLst/>
          </a:prstGeom>
          <a:noFill/>
        </p:spPr>
      </p:pic>
      <p:pic>
        <p:nvPicPr>
          <p:cNvPr id="4" name="Picture 2" descr="D:\Obrazy\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404664"/>
            <a:ext cx="857250" cy="1047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REFERENCES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endParaRPr lang="pl-PL" dirty="0" smtClean="0"/>
          </a:p>
          <a:p>
            <a:r>
              <a:rPr lang="en-US" dirty="0" smtClean="0"/>
              <a:t> </a:t>
            </a:r>
            <a:endParaRPr lang="pl-PL" dirty="0" smtClean="0"/>
          </a:p>
          <a:p>
            <a:r>
              <a:rPr lang="en-US" dirty="0" smtClean="0"/>
              <a:t>Benson, P. (1997). The Philosophy and Politics of Learner Autonomy. In P. Benson &amp; P. </a:t>
            </a:r>
            <a:r>
              <a:rPr lang="en-US" dirty="0" err="1" smtClean="0"/>
              <a:t>Voller</a:t>
            </a:r>
            <a:r>
              <a:rPr lang="en-US" dirty="0" smtClean="0"/>
              <a:t> (Eds.), </a:t>
            </a:r>
            <a:r>
              <a:rPr lang="en-US" i="1" dirty="0" smtClean="0"/>
              <a:t>Autonomy &amp;</a:t>
            </a:r>
            <a:r>
              <a:rPr lang="en-US" dirty="0" smtClean="0"/>
              <a:t> </a:t>
            </a:r>
            <a:r>
              <a:rPr lang="en-US" i="1" dirty="0" smtClean="0"/>
              <a:t>Independence in Language Learning</a:t>
            </a:r>
            <a:r>
              <a:rPr lang="en-US" dirty="0" smtClean="0"/>
              <a:t>. (pp. 18-34). </a:t>
            </a:r>
            <a:r>
              <a:rPr lang="en-US" dirty="0" err="1" smtClean="0"/>
              <a:t>London:Longman</a:t>
            </a:r>
            <a:r>
              <a:rPr lang="en-US" dirty="0" smtClean="0"/>
              <a:t>.</a:t>
            </a:r>
            <a:endParaRPr lang="pl-PL" dirty="0" smtClean="0"/>
          </a:p>
          <a:p>
            <a:r>
              <a:rPr lang="en-US" dirty="0" smtClean="0"/>
              <a:t>Benson, P. (2004, June). </a:t>
            </a:r>
            <a:r>
              <a:rPr lang="en-US" i="1" dirty="0" smtClean="0"/>
              <a:t>Why Autonomy? Why Now? </a:t>
            </a:r>
            <a:r>
              <a:rPr lang="en-US" dirty="0" smtClean="0"/>
              <a:t>Plenary presented at Autonomy in Language Learning Maintaining Control Conference, Hong Kong &amp; Hangzhou.</a:t>
            </a:r>
            <a:endParaRPr lang="pl-PL" dirty="0" smtClean="0"/>
          </a:p>
          <a:p>
            <a:r>
              <a:rPr lang="en-US" dirty="0" smtClean="0"/>
              <a:t>Dam, </a:t>
            </a:r>
            <a:r>
              <a:rPr lang="en-US" dirty="0" err="1" smtClean="0"/>
              <a:t>Lemi</a:t>
            </a:r>
            <a:r>
              <a:rPr lang="en-US" dirty="0" smtClean="0"/>
              <a:t> (1995). </a:t>
            </a:r>
            <a:r>
              <a:rPr lang="en-US" i="1" dirty="0" smtClean="0"/>
              <a:t>Learner Autonomy 3: From Theory to Classroom Practice</a:t>
            </a:r>
            <a:r>
              <a:rPr lang="en-US" dirty="0" smtClean="0"/>
              <a:t>. Dublin: </a:t>
            </a:r>
            <a:r>
              <a:rPr lang="en-US" dirty="0" err="1" smtClean="0"/>
              <a:t>Authentik</a:t>
            </a:r>
            <a:r>
              <a:rPr lang="en-US" dirty="0" smtClean="0"/>
              <a:t>.</a:t>
            </a:r>
            <a:endParaRPr lang="pl-PL" dirty="0" smtClean="0"/>
          </a:p>
          <a:p>
            <a:r>
              <a:rPr lang="en-US" dirty="0" smtClean="0"/>
              <a:t>Dickinson, L. &amp; Carver, D. (1981). Learning How to Learn: Steps Towards Self-direction in Foreign Language Learning. </a:t>
            </a:r>
            <a:r>
              <a:rPr lang="en-US" i="1" dirty="0" smtClean="0"/>
              <a:t>ELT Journal 35 </a:t>
            </a:r>
            <a:r>
              <a:rPr lang="en-US" dirty="0" smtClean="0"/>
              <a:t>(3), 1-7.</a:t>
            </a:r>
            <a:endParaRPr lang="pl-PL" dirty="0" smtClean="0"/>
          </a:p>
          <a:p>
            <a:r>
              <a:rPr lang="en-US" dirty="0" smtClean="0"/>
              <a:t>Dickinson, L. (1987). </a:t>
            </a:r>
            <a:r>
              <a:rPr lang="en-US" i="1" dirty="0" smtClean="0"/>
              <a:t>Self Instruction in Language Learning</a:t>
            </a:r>
            <a:r>
              <a:rPr lang="en-US" dirty="0" smtClean="0"/>
              <a:t>. Cambridge: CUP.</a:t>
            </a:r>
            <a:endParaRPr lang="pl-PL" dirty="0" smtClean="0"/>
          </a:p>
          <a:p>
            <a:r>
              <a:rPr lang="en-US" dirty="0" smtClean="0"/>
              <a:t>Edge, J. &amp; Wharton, S. (1998). Autonomy and Development: Living in the Material World. In B. </a:t>
            </a:r>
            <a:r>
              <a:rPr lang="en-US" dirty="0" err="1" smtClean="0"/>
              <a:t>Tomlison</a:t>
            </a:r>
            <a:r>
              <a:rPr lang="en-US" dirty="0" smtClean="0"/>
              <a:t> (Ed.), </a:t>
            </a:r>
            <a:r>
              <a:rPr lang="en-US" i="1" dirty="0" smtClean="0"/>
              <a:t>Materials Development in Language Teaching </a:t>
            </a:r>
            <a:r>
              <a:rPr lang="en-US" dirty="0" smtClean="0"/>
              <a:t>(pp. 294- 310). Cambridge: CUP.</a:t>
            </a:r>
            <a:endParaRPr lang="pl-PL" dirty="0" smtClean="0"/>
          </a:p>
          <a:p>
            <a:r>
              <a:rPr lang="en-US" dirty="0" smtClean="0"/>
              <a:t>Ellis, G. &amp; Sinclair, B. (1989). </a:t>
            </a:r>
            <a:r>
              <a:rPr lang="en-US" i="1" dirty="0" smtClean="0"/>
              <a:t>Learning to Learn English</a:t>
            </a:r>
            <a:r>
              <a:rPr lang="en-US" dirty="0" smtClean="0"/>
              <a:t>. Cambridge: CUP.</a:t>
            </a:r>
            <a:endParaRPr lang="pl-PL" dirty="0" smtClean="0"/>
          </a:p>
          <a:p>
            <a:r>
              <a:rPr lang="en-US" dirty="0" err="1" smtClean="0"/>
              <a:t>Holec</a:t>
            </a:r>
            <a:r>
              <a:rPr lang="en-US" dirty="0" smtClean="0"/>
              <a:t>, H. (1988). </a:t>
            </a:r>
            <a:r>
              <a:rPr lang="en-US" i="1" dirty="0" smtClean="0"/>
              <a:t>Autonomy in Language Learning</a:t>
            </a:r>
            <a:r>
              <a:rPr lang="en-US" dirty="0" smtClean="0"/>
              <a:t>. Oxford: </a:t>
            </a:r>
            <a:r>
              <a:rPr lang="en-US" dirty="0" err="1" smtClean="0"/>
              <a:t>Pergamon</a:t>
            </a:r>
            <a:r>
              <a:rPr lang="en-US" dirty="0" smtClean="0"/>
              <a:t> .</a:t>
            </a:r>
            <a:endParaRPr lang="pl-PL" dirty="0" smtClean="0"/>
          </a:p>
          <a:p>
            <a:r>
              <a:rPr lang="en-US" dirty="0" err="1" smtClean="0"/>
              <a:t>Huttengen</a:t>
            </a:r>
            <a:r>
              <a:rPr lang="en-US" dirty="0" smtClean="0"/>
              <a:t>, I. (1988). Towards Learner Autonomy in School Context. In </a:t>
            </a:r>
            <a:r>
              <a:rPr lang="en-US" dirty="0" err="1" smtClean="0"/>
              <a:t>Holec</a:t>
            </a:r>
            <a:r>
              <a:rPr lang="en-US" dirty="0" smtClean="0"/>
              <a:t>, H. (Ed.), </a:t>
            </a:r>
            <a:r>
              <a:rPr lang="en-US" i="1" dirty="0" smtClean="0"/>
              <a:t>Autonomy and Self-directed</a:t>
            </a:r>
            <a:r>
              <a:rPr lang="en-US" dirty="0" smtClean="0"/>
              <a:t> </a:t>
            </a:r>
            <a:r>
              <a:rPr lang="en-US" i="1" dirty="0" smtClean="0"/>
              <a:t>Learning: Present Fields of Application </a:t>
            </a:r>
            <a:r>
              <a:rPr lang="en-US" dirty="0" smtClean="0"/>
              <a:t>(pp. 45-55). Strasbourg: Council of Europe.</a:t>
            </a:r>
            <a:endParaRPr lang="pl-PL" dirty="0" smtClean="0"/>
          </a:p>
          <a:p>
            <a:r>
              <a:rPr lang="en-US" dirty="0" smtClean="0"/>
              <a:t>Little, D. (1996). Freedom to Learn and Compulsion to Interact: Promoting Learner Autonomy through the Use of Information Systems and Information Technologies. In Pemberton, R. et al. (Eds.), </a:t>
            </a:r>
            <a:r>
              <a:rPr lang="en-US" i="1" dirty="0" smtClean="0"/>
              <a:t>Taking Control : Autonomy</a:t>
            </a:r>
            <a:r>
              <a:rPr lang="en-US" dirty="0" smtClean="0"/>
              <a:t> </a:t>
            </a:r>
            <a:r>
              <a:rPr lang="en-US" i="1" dirty="0" smtClean="0"/>
              <a:t>in Language Learning </a:t>
            </a:r>
            <a:r>
              <a:rPr lang="en-US" dirty="0" smtClean="0"/>
              <a:t>(pp. 203-218). Hong Kong: Hong Kong University Press.</a:t>
            </a:r>
            <a:endParaRPr lang="pl-PL" dirty="0" smtClean="0"/>
          </a:p>
          <a:p>
            <a:r>
              <a:rPr lang="en-US" dirty="0" err="1" smtClean="0"/>
              <a:t>Littlewood</a:t>
            </a:r>
            <a:r>
              <a:rPr lang="en-US" dirty="0" smtClean="0"/>
              <a:t>, W. (1996). Autonomy: An Anatomy and a Framework. </a:t>
            </a:r>
            <a:r>
              <a:rPr lang="en-US" i="1" dirty="0" smtClean="0"/>
              <a:t>System 24 </a:t>
            </a:r>
            <a:r>
              <a:rPr lang="en-US" dirty="0" smtClean="0"/>
              <a:t>(4),427-435.</a:t>
            </a:r>
            <a:endParaRPr lang="pl-PL" dirty="0" smtClean="0"/>
          </a:p>
          <a:p>
            <a:r>
              <a:rPr lang="en-US" dirty="0" err="1" smtClean="0"/>
              <a:t>Nunan</a:t>
            </a:r>
            <a:r>
              <a:rPr lang="en-US" dirty="0" smtClean="0"/>
              <a:t>, D. (1997). Designing and Adapting Materials to Encourage Learner Autonomy. In P. Benson &amp; P. </a:t>
            </a:r>
            <a:r>
              <a:rPr lang="en-US" dirty="0" err="1" smtClean="0"/>
              <a:t>Voller</a:t>
            </a:r>
            <a:r>
              <a:rPr lang="en-US" dirty="0" smtClean="0"/>
              <a:t> (Eds.), </a:t>
            </a:r>
            <a:r>
              <a:rPr lang="en-US" i="1" dirty="0" smtClean="0"/>
              <a:t>Autonomy &amp; Independence in Language Learning</a:t>
            </a:r>
            <a:r>
              <a:rPr lang="en-US" dirty="0" smtClean="0"/>
              <a:t> (pp. 192-203). London: Longman.</a:t>
            </a:r>
            <a:endParaRPr lang="pl-PL" dirty="0" smtClean="0"/>
          </a:p>
          <a:p>
            <a:r>
              <a:rPr lang="en-US" dirty="0" err="1" smtClean="0"/>
              <a:t>Nunan</a:t>
            </a:r>
            <a:r>
              <a:rPr lang="en-US" dirty="0" smtClean="0"/>
              <a:t>, D. (2000, October). Autonomy in Language Learning. Plenary Presented at ASOCOPI 2000, Cartagena, Colombia.</a:t>
            </a:r>
            <a:endParaRPr lang="pl-PL" dirty="0" smtClean="0"/>
          </a:p>
          <a:p>
            <a:r>
              <a:rPr lang="en-US" dirty="0" smtClean="0"/>
              <a:t>Oxford, R. (2003).Towards a Systematic Model of L2 Learner Autonomy. In </a:t>
            </a:r>
            <a:r>
              <a:rPr lang="en-US" dirty="0" err="1" smtClean="0"/>
              <a:t>Palfreyman</a:t>
            </a:r>
            <a:r>
              <a:rPr lang="en-US" dirty="0" smtClean="0"/>
              <a:t>, D. &amp; R. Smith (Eds.).</a:t>
            </a:r>
            <a:endParaRPr lang="pl-PL" dirty="0" smtClean="0"/>
          </a:p>
          <a:p>
            <a:r>
              <a:rPr lang="en-US" i="1" dirty="0" smtClean="0"/>
              <a:t>Learner Autonomy Across Cultures</a:t>
            </a:r>
            <a:r>
              <a:rPr lang="en-US" dirty="0" smtClean="0"/>
              <a:t>: </a:t>
            </a:r>
            <a:r>
              <a:rPr lang="en-US" i="1" dirty="0" smtClean="0"/>
              <a:t>Language Education Perspectives </a:t>
            </a:r>
            <a:r>
              <a:rPr lang="en-US" dirty="0" smtClean="0"/>
              <a:t>(pp. 75-91). New York: Palgrave </a:t>
            </a:r>
            <a:r>
              <a:rPr lang="en-US" dirty="0" err="1" smtClean="0"/>
              <a:t>MacMillian</a:t>
            </a:r>
            <a:r>
              <a:rPr lang="en-US" i="1" dirty="0" smtClean="0"/>
              <a:t> </a:t>
            </a:r>
            <a:r>
              <a:rPr lang="en-US" dirty="0" smtClean="0"/>
              <a:t>Ltd.</a:t>
            </a:r>
            <a:endParaRPr lang="pl-PL" dirty="0" smtClean="0"/>
          </a:p>
          <a:p>
            <a:r>
              <a:rPr lang="en-US" dirty="0" smtClean="0"/>
              <a:t>Sinclair, B. (1996). Materials Design for the Promotion of Learner Autonomy. In Pemberton R., et al. (Eds.) </a:t>
            </a:r>
            <a:r>
              <a:rPr lang="en-US" i="1" dirty="0" smtClean="0"/>
              <a:t>Taking</a:t>
            </a:r>
            <a:r>
              <a:rPr lang="en-US" dirty="0" smtClean="0"/>
              <a:t> </a:t>
            </a:r>
            <a:r>
              <a:rPr lang="en-US" i="1" dirty="0" smtClean="0"/>
              <a:t>Control: Autonomy in Language Learning </a:t>
            </a:r>
            <a:r>
              <a:rPr lang="en-US" dirty="0" smtClean="0"/>
              <a:t>(pp. 149-165). Hong Kong: Hong Kong University Press.</a:t>
            </a:r>
            <a:endParaRPr lang="pl-PL" dirty="0" smtClean="0"/>
          </a:p>
          <a:p>
            <a:r>
              <a:rPr lang="en-US" dirty="0" smtClean="0"/>
              <a:t>Sinclair, B., McGrath, I. &amp; Lamb, T. (Eds.) (2001).</a:t>
            </a:r>
            <a:r>
              <a:rPr lang="en-US" i="1" dirty="0" smtClean="0"/>
              <a:t>Learner Autonomy, Teacher Autonomy: Future Directions</a:t>
            </a:r>
            <a:r>
              <a:rPr lang="en-US" dirty="0" smtClean="0"/>
              <a:t>. Essex:</a:t>
            </a:r>
            <a:r>
              <a:rPr lang="en-US" i="1" dirty="0" smtClean="0"/>
              <a:t> </a:t>
            </a:r>
            <a:r>
              <a:rPr lang="en-US" dirty="0" smtClean="0"/>
              <a:t>Pearson Education Ltd.</a:t>
            </a:r>
            <a:endParaRPr lang="pl-PL" dirty="0" smtClean="0"/>
          </a:p>
          <a:p>
            <a:r>
              <a:rPr lang="en-US" dirty="0" smtClean="0"/>
              <a:t> </a:t>
            </a:r>
            <a:endParaRPr lang="pl-PL" dirty="0" smtClean="0"/>
          </a:p>
          <a:p>
            <a:r>
              <a:rPr lang="en-US" dirty="0" smtClean="0"/>
              <a:t> The Internet References:</a:t>
            </a:r>
            <a:endParaRPr lang="pl-PL" dirty="0" smtClean="0"/>
          </a:p>
          <a:p>
            <a:r>
              <a:rPr lang="en-US" dirty="0" smtClean="0"/>
              <a:t> </a:t>
            </a:r>
            <a:endParaRPr lang="pl-PL" dirty="0" smtClean="0"/>
          </a:p>
          <a:p>
            <a:r>
              <a:rPr lang="en-US" dirty="0" err="1" smtClean="0"/>
              <a:t>Hafner</a:t>
            </a:r>
            <a:r>
              <a:rPr lang="en-US" dirty="0" smtClean="0"/>
              <a:t> C. A. Miller L</a:t>
            </a:r>
            <a:r>
              <a:rPr lang="en-US" b="1" dirty="0" smtClean="0"/>
              <a:t>.</a:t>
            </a:r>
            <a:r>
              <a:rPr lang="en-US" dirty="0" smtClean="0"/>
              <a:t> FOSTERING LEARNER AUTONOMY IN ENGLISH FOR SCIENCE: A COLLABORATIVE DIGITAL VIDEO PROJECT IN A TECHNOLOGICAL LEARNING ENVIRONMENT, City University of Hong Kong </a:t>
            </a:r>
            <a:r>
              <a:rPr lang="en-US" u="sng" dirty="0" smtClean="0">
                <a:hlinkClick r:id="rId3"/>
              </a:rPr>
              <a:t>http://llt.msu.edu/issues/october2011/hafnermiller.pdf</a:t>
            </a:r>
            <a:r>
              <a:rPr lang="en-US" dirty="0" smtClean="0"/>
              <a:t> (</a:t>
            </a:r>
            <a:r>
              <a:rPr lang="en-US" dirty="0" err="1" smtClean="0"/>
              <a:t>retreived</a:t>
            </a:r>
            <a:r>
              <a:rPr lang="en-US" dirty="0" smtClean="0"/>
              <a:t> 20.03.2012)</a:t>
            </a:r>
            <a:endParaRPr lang="pl-PL" dirty="0" smtClean="0"/>
          </a:p>
          <a:p>
            <a:r>
              <a:rPr lang="en-US" dirty="0" smtClean="0"/>
              <a:t>A TESOL Symposium on Learner Autonomy: A TESOL Symposium on Learner Autonomy: What Does the Future Hold? November 8, 2008 Faculty of English, University of </a:t>
            </a:r>
            <a:r>
              <a:rPr lang="en-US" dirty="0" err="1" smtClean="0"/>
              <a:t>Sevilla</a:t>
            </a:r>
            <a:r>
              <a:rPr lang="en-US" dirty="0" smtClean="0"/>
              <a:t> ... ( unjobs.org/tags/learner-autonomy retrieved 15.05.2012)</a:t>
            </a:r>
            <a:endParaRPr lang="pl-PL" dirty="0" smtClean="0"/>
          </a:p>
          <a:p>
            <a:r>
              <a:rPr lang="en-US" dirty="0" smtClean="0"/>
              <a:t>Developing Autonomy in Language Learners Learning Strategies Instruction in Higher Education AUTHORS: Anna </a:t>
            </a:r>
            <a:r>
              <a:rPr lang="en-US" dirty="0" err="1" smtClean="0"/>
              <a:t>Uhl</a:t>
            </a:r>
            <a:r>
              <a:rPr lang="en-US" dirty="0" smtClean="0"/>
              <a:t> </a:t>
            </a:r>
            <a:r>
              <a:rPr lang="en-US" dirty="0" err="1" smtClean="0"/>
              <a:t>Chamot</a:t>
            </a:r>
            <a:r>
              <a:rPr lang="en-US" dirty="0" smtClean="0"/>
              <a:t>, Principal Investigator </a:t>
            </a:r>
            <a:r>
              <a:rPr lang="en-US" u="sng" dirty="0" smtClean="0">
                <a:hlinkClick r:id="rId4"/>
              </a:rPr>
              <a:t>www.nclrc.org/guides/HED/pdfs/full.pdf</a:t>
            </a:r>
            <a:r>
              <a:rPr lang="en-US" dirty="0" smtClean="0"/>
              <a:t> (retrieved 17.06.2012)</a:t>
            </a:r>
            <a:endParaRPr lang="pl-PL" dirty="0" smtClean="0"/>
          </a:p>
          <a:p>
            <a:r>
              <a:rPr lang="en-US" dirty="0" smtClean="0"/>
              <a:t>Enhancing Learner Autonomy in Vocabulary Learning: How and Why? Dr. </a:t>
            </a:r>
            <a:r>
              <a:rPr lang="en-US" dirty="0" err="1" smtClean="0"/>
              <a:t>Wisam</a:t>
            </a:r>
            <a:r>
              <a:rPr lang="en-US" dirty="0" smtClean="0"/>
              <a:t> Khalid Al </a:t>
            </a:r>
            <a:r>
              <a:rPr lang="en-US" dirty="0" err="1" smtClean="0"/>
              <a:t>Shawwa</a:t>
            </a:r>
            <a:r>
              <a:rPr lang="en-US" dirty="0" smtClean="0"/>
              <a:t> / Al </a:t>
            </a:r>
            <a:r>
              <a:rPr lang="en-US" dirty="0" err="1" smtClean="0"/>
              <a:t>Quds</a:t>
            </a:r>
            <a:r>
              <a:rPr lang="en-US" dirty="0" smtClean="0"/>
              <a:t> Open University retrieved (</a:t>
            </a:r>
            <a:r>
              <a:rPr lang="en-US" u="sng" dirty="0" smtClean="0">
                <a:hlinkClick r:id="rId5"/>
              </a:rPr>
              <a:t>www.qou.edu/english/conferences/firstNationalConference/</a:t>
            </a:r>
            <a:r>
              <a:rPr lang="en-US" dirty="0" smtClean="0"/>
              <a:t>..</a:t>
            </a:r>
            <a:r>
              <a:rPr lang="pl-PL" dirty="0" smtClean="0"/>
              <a:t>. </a:t>
            </a:r>
            <a:r>
              <a:rPr lang="pl-PL" dirty="0" err="1" smtClean="0"/>
              <a:t>retrieved</a:t>
            </a:r>
            <a:r>
              <a:rPr lang="pl-PL" dirty="0" smtClean="0"/>
              <a:t> 24.07.2012)</a:t>
            </a:r>
          </a:p>
          <a:p>
            <a:r>
              <a:rPr lang="en-US" dirty="0" smtClean="0"/>
              <a:t>Proceedings of the Independent Learning Association 2007 Japan Conference: Exploring theory, enhancing practice: Autonomy across the disciplines. independentlearning.org/ILA/ila07/files/ILA2007_001.pdf (retrieved 14.09.2012)</a:t>
            </a:r>
            <a:endParaRPr lang="pl-PL" dirty="0" smtClean="0"/>
          </a:p>
          <a:p>
            <a:r>
              <a:rPr lang="en-US" dirty="0" smtClean="0"/>
              <a:t> </a:t>
            </a: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59632" y="476672"/>
            <a:ext cx="7776864" cy="648072"/>
          </a:xfrm>
        </p:spPr>
        <p:txBody>
          <a:bodyPr>
            <a:noAutofit/>
          </a:bodyPr>
          <a:lstStyle/>
          <a:p>
            <a:pPr algn="l"/>
            <a:r>
              <a:rPr lang="pl-PL" sz="3200" b="1" i="1" dirty="0" smtClean="0"/>
              <a:t>LANGUAGE TRAINING AT NAVAL ACADEMY</a:t>
            </a:r>
            <a:endParaRPr lang="pl-PL" sz="3200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b="1" dirty="0" err="1" smtClean="0"/>
              <a:t>Languages</a:t>
            </a:r>
            <a:r>
              <a:rPr lang="pl-PL" b="1" dirty="0" smtClean="0"/>
              <a:t> </a:t>
            </a:r>
            <a:r>
              <a:rPr lang="pl-PL" b="1" dirty="0" err="1" smtClean="0"/>
              <a:t>taught</a:t>
            </a:r>
            <a:r>
              <a:rPr lang="pl-PL" b="1" dirty="0" smtClean="0"/>
              <a:t> </a:t>
            </a:r>
          </a:p>
          <a:p>
            <a:endParaRPr lang="pl-PL" b="1" dirty="0" smtClean="0"/>
          </a:p>
          <a:p>
            <a:r>
              <a:rPr lang="pl-PL" b="1" dirty="0" err="1" smtClean="0"/>
              <a:t>Types</a:t>
            </a:r>
            <a:r>
              <a:rPr lang="pl-PL" b="1" dirty="0" smtClean="0"/>
              <a:t> of </a:t>
            </a:r>
            <a:r>
              <a:rPr lang="pl-PL" b="1" dirty="0" err="1" smtClean="0"/>
              <a:t>course</a:t>
            </a:r>
            <a:r>
              <a:rPr lang="pl-PL" b="1" dirty="0" smtClean="0"/>
              <a:t> run</a:t>
            </a:r>
          </a:p>
          <a:p>
            <a:endParaRPr lang="pl-PL" b="1" dirty="0" smtClean="0"/>
          </a:p>
          <a:p>
            <a:r>
              <a:rPr lang="pl-PL" b="1" dirty="0" err="1" smtClean="0"/>
              <a:t>Methodology</a:t>
            </a:r>
            <a:r>
              <a:rPr lang="pl-PL" b="1" dirty="0" smtClean="0"/>
              <a:t> </a:t>
            </a:r>
          </a:p>
          <a:p>
            <a:endParaRPr lang="pl-PL" b="1" dirty="0" smtClean="0"/>
          </a:p>
          <a:p>
            <a:r>
              <a:rPr lang="pl-PL" b="1" dirty="0" err="1" smtClean="0"/>
              <a:t>Course</a:t>
            </a:r>
            <a:r>
              <a:rPr lang="pl-PL" b="1" dirty="0" smtClean="0"/>
              <a:t> design – </a:t>
            </a:r>
            <a:r>
              <a:rPr lang="pl-PL" b="1" dirty="0" err="1" smtClean="0"/>
              <a:t>needs</a:t>
            </a:r>
            <a:r>
              <a:rPr lang="pl-PL" b="1" dirty="0" smtClean="0"/>
              <a:t> </a:t>
            </a:r>
            <a:r>
              <a:rPr lang="pl-PL" b="1" dirty="0" err="1" smtClean="0"/>
              <a:t>analysis</a:t>
            </a:r>
            <a:r>
              <a:rPr lang="pl-PL" b="1" dirty="0" smtClean="0"/>
              <a:t> – NATO STANAG 6001</a:t>
            </a:r>
            <a:endParaRPr lang="pl-PL" b="1" dirty="0"/>
          </a:p>
        </p:txBody>
      </p:sp>
      <p:grpSp>
        <p:nvGrpSpPr>
          <p:cNvPr id="18" name="Grupa 17"/>
          <p:cNvGrpSpPr/>
          <p:nvPr/>
        </p:nvGrpSpPr>
        <p:grpSpPr>
          <a:xfrm>
            <a:off x="0" y="0"/>
            <a:ext cx="9042400" cy="6741368"/>
            <a:chOff x="0" y="0"/>
            <a:chExt cx="9042400" cy="6741368"/>
          </a:xfrm>
        </p:grpSpPr>
        <p:grpSp>
          <p:nvGrpSpPr>
            <p:cNvPr id="19" name="Grupa 4"/>
            <p:cNvGrpSpPr/>
            <p:nvPr/>
          </p:nvGrpSpPr>
          <p:grpSpPr>
            <a:xfrm>
              <a:off x="0" y="0"/>
              <a:ext cx="9042400" cy="6741368"/>
              <a:chOff x="0" y="0"/>
              <a:chExt cx="9042400" cy="6741368"/>
            </a:xfrm>
          </p:grpSpPr>
          <p:sp>
            <p:nvSpPr>
              <p:cNvPr id="22" name="Prostokąt 21"/>
              <p:cNvSpPr/>
              <p:nvPr/>
            </p:nvSpPr>
            <p:spPr>
              <a:xfrm>
                <a:off x="0" y="0"/>
                <a:ext cx="899592" cy="1052736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grpSp>
            <p:nvGrpSpPr>
              <p:cNvPr id="23" name="Grupa 23"/>
              <p:cNvGrpSpPr/>
              <p:nvPr/>
            </p:nvGrpSpPr>
            <p:grpSpPr>
              <a:xfrm>
                <a:off x="107504" y="0"/>
                <a:ext cx="8934896" cy="6741368"/>
                <a:chOff x="107504" y="0"/>
                <a:chExt cx="8934896" cy="6741368"/>
              </a:xfrm>
            </p:grpSpPr>
            <p:cxnSp>
              <p:nvCxnSpPr>
                <p:cNvPr id="24" name="Łącznik prosty 23"/>
                <p:cNvCxnSpPr/>
                <p:nvPr/>
              </p:nvCxnSpPr>
              <p:spPr>
                <a:xfrm>
                  <a:off x="9036496" y="260648"/>
                  <a:ext cx="0" cy="6336704"/>
                </a:xfrm>
                <a:prstGeom prst="line">
                  <a:avLst/>
                </a:prstGeom>
                <a:ln w="28575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5" name="Grupa 22"/>
                <p:cNvGrpSpPr/>
                <p:nvPr/>
              </p:nvGrpSpPr>
              <p:grpSpPr>
                <a:xfrm>
                  <a:off x="107504" y="0"/>
                  <a:ext cx="8934896" cy="6741368"/>
                  <a:chOff x="107504" y="0"/>
                  <a:chExt cx="8934896" cy="6741368"/>
                </a:xfrm>
              </p:grpSpPr>
              <p:cxnSp>
                <p:nvCxnSpPr>
                  <p:cNvPr id="26" name="Łącznik prosty 5"/>
                  <p:cNvCxnSpPr/>
                  <p:nvPr/>
                </p:nvCxnSpPr>
                <p:spPr>
                  <a:xfrm>
                    <a:off x="107504" y="1052736"/>
                    <a:ext cx="0" cy="5544616"/>
                  </a:xfrm>
                  <a:prstGeom prst="line">
                    <a:avLst/>
                  </a:prstGeom>
                  <a:ln w="28575"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7" name="Prostokąt 26"/>
                  <p:cNvSpPr/>
                  <p:nvPr/>
                </p:nvSpPr>
                <p:spPr>
                  <a:xfrm>
                    <a:off x="899592" y="116632"/>
                    <a:ext cx="3024336" cy="404664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100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FOREIG LANGUAGE DEPARTMENT</a:t>
                    </a:r>
                    <a:endParaRPr lang="pl-PL" sz="1100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8" name="Prostokąt 27"/>
                  <p:cNvSpPr/>
                  <p:nvPr/>
                </p:nvSpPr>
                <p:spPr>
                  <a:xfrm>
                    <a:off x="3923928" y="116632"/>
                    <a:ext cx="2808312" cy="404664"/>
                  </a:xfrm>
                  <a:prstGeom prst="rect">
                    <a:avLst/>
                  </a:prstGeom>
                  <a:solidFill>
                    <a:schemeClr val="tx2">
                      <a:lumMod val="75000"/>
                    </a:schemeClr>
                  </a:solidFill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l-PL"/>
                  </a:p>
                </p:txBody>
              </p:sp>
              <p:sp>
                <p:nvSpPr>
                  <p:cNvPr id="29" name="Prostokąt 28"/>
                  <p:cNvSpPr/>
                  <p:nvPr/>
                </p:nvSpPr>
                <p:spPr>
                  <a:xfrm>
                    <a:off x="6732240" y="116632"/>
                    <a:ext cx="2304256" cy="404664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100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POLISH NAVAL ACADEMY</a:t>
                    </a:r>
                    <a:endParaRPr lang="pl-PL" sz="1100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30" name="Prostokąt 29"/>
                  <p:cNvSpPr/>
                  <p:nvPr/>
                </p:nvSpPr>
                <p:spPr>
                  <a:xfrm>
                    <a:off x="107504" y="6381328"/>
                    <a:ext cx="2304256" cy="360040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200" i="1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©Kazimierz SZCZEPAŃSKI</a:t>
                    </a:r>
                    <a:endParaRPr lang="pl-PL" sz="1200" i="1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31" name="Prostokąt 30"/>
                  <p:cNvSpPr/>
                  <p:nvPr/>
                </p:nvSpPr>
                <p:spPr>
                  <a:xfrm>
                    <a:off x="2411760" y="6381328"/>
                    <a:ext cx="6048672" cy="360040"/>
                  </a:xfrm>
                  <a:prstGeom prst="rect">
                    <a:avLst/>
                  </a:prstGeom>
                  <a:solidFill>
                    <a:schemeClr val="tx2">
                      <a:lumMod val="75000"/>
                    </a:schemeClr>
                  </a:solidFill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l-PL"/>
                  </a:p>
                </p:txBody>
              </p:sp>
              <p:sp>
                <p:nvSpPr>
                  <p:cNvPr id="32" name="Prostokąt 31"/>
                  <p:cNvSpPr/>
                  <p:nvPr/>
                </p:nvSpPr>
                <p:spPr>
                  <a:xfrm>
                    <a:off x="8460432" y="6381328"/>
                    <a:ext cx="581968" cy="360040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200" b="1" dirty="0" err="1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KSz</a:t>
                    </a:r>
                    <a:endParaRPr lang="pl-PL" sz="1200" b="1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pic>
                <p:nvPicPr>
                  <p:cNvPr id="33" name="Obraz 32" descr="logoAMW2.jpg"/>
                  <p:cNvPicPr>
                    <a:picLocks noChangeAspect="1"/>
                  </p:cNvPicPr>
                  <p:nvPr/>
                </p:nvPicPr>
                <p:blipFill>
                  <a:blip r:embed="rId2" cstate="print">
                    <a:clrChange>
                      <a:clrFrom>
                        <a:srgbClr val="FFFFFF"/>
                      </a:clrFrom>
                      <a:clrTo>
                        <a:srgbClr val="FFFFFF">
                          <a:alpha val="0"/>
                        </a:srgbClr>
                      </a:clrTo>
                    </a:clrChange>
                  </a:blip>
                  <a:stretch>
                    <a:fillRect/>
                  </a:stretch>
                </p:blipFill>
                <p:spPr>
                  <a:xfrm>
                    <a:off x="107504" y="0"/>
                    <a:ext cx="736440" cy="915969"/>
                  </a:xfrm>
                  <a:prstGeom prst="rect">
                    <a:avLst/>
                  </a:prstGeom>
                </p:spPr>
              </p:pic>
            </p:grpSp>
          </p:grpSp>
        </p:grpSp>
        <p:sp>
          <p:nvSpPr>
            <p:cNvPr id="20" name="Rectangle 4"/>
            <p:cNvSpPr>
              <a:spLocks noChangeArrowheads="1"/>
            </p:cNvSpPr>
            <p:nvPr/>
          </p:nvSpPr>
          <p:spPr bwMode="auto">
            <a:xfrm>
              <a:off x="935037" y="592361"/>
              <a:ext cx="352121" cy="548243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CC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pl-PL">
                <a:solidFill>
                  <a:schemeClr val="accent1"/>
                </a:solidFill>
              </a:endParaRPr>
            </a:p>
          </p:txBody>
        </p:sp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 flipV="1">
              <a:off x="1295400" y="1052736"/>
              <a:ext cx="7669088" cy="72008"/>
            </a:xfrm>
            <a:prstGeom prst="rect">
              <a:avLst/>
            </a:prstGeom>
            <a:gradFill rotWithShape="1">
              <a:gsLst>
                <a:gs pos="0">
                  <a:srgbClr val="FFCC00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31640" y="476672"/>
            <a:ext cx="7355160" cy="576064"/>
          </a:xfrm>
        </p:spPr>
        <p:txBody>
          <a:bodyPr>
            <a:noAutofit/>
          </a:bodyPr>
          <a:lstStyle/>
          <a:p>
            <a:pPr algn="l"/>
            <a:r>
              <a:rPr lang="pl-PL" sz="3200" b="1" i="1" dirty="0" smtClean="0"/>
              <a:t>ESP - MILITARY ENGLISH - STANAG 6001</a:t>
            </a:r>
            <a:endParaRPr lang="pl-PL" sz="3200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/>
          </a:bodyPr>
          <a:lstStyle/>
          <a:p>
            <a:r>
              <a:rPr lang="pl-PL" sz="2800" b="1" dirty="0" smtClean="0"/>
              <a:t>MILITARY ENGLISH FOR GENERAL PURPOSES MEGP</a:t>
            </a:r>
          </a:p>
          <a:p>
            <a:pPr>
              <a:buNone/>
            </a:pPr>
            <a:endParaRPr lang="pl-PL" sz="2800" b="1" dirty="0" smtClean="0"/>
          </a:p>
          <a:p>
            <a:r>
              <a:rPr lang="pl-PL" sz="2800" b="1" dirty="0" smtClean="0"/>
              <a:t>MILITARY ENGLISH FOR SPECIFIC PURPOSES MESP</a:t>
            </a:r>
          </a:p>
        </p:txBody>
      </p:sp>
      <p:grpSp>
        <p:nvGrpSpPr>
          <p:cNvPr id="4" name="Grupa 3"/>
          <p:cNvGrpSpPr/>
          <p:nvPr/>
        </p:nvGrpSpPr>
        <p:grpSpPr>
          <a:xfrm>
            <a:off x="0" y="0"/>
            <a:ext cx="9042400" cy="6741368"/>
            <a:chOff x="0" y="0"/>
            <a:chExt cx="9042400" cy="6741368"/>
          </a:xfrm>
        </p:grpSpPr>
        <p:grpSp>
          <p:nvGrpSpPr>
            <p:cNvPr id="5" name="Grupa 4"/>
            <p:cNvGrpSpPr/>
            <p:nvPr/>
          </p:nvGrpSpPr>
          <p:grpSpPr>
            <a:xfrm>
              <a:off x="0" y="0"/>
              <a:ext cx="9042400" cy="6741368"/>
              <a:chOff x="0" y="0"/>
              <a:chExt cx="9042400" cy="6741368"/>
            </a:xfrm>
          </p:grpSpPr>
          <p:sp>
            <p:nvSpPr>
              <p:cNvPr id="8" name="Prostokąt 7"/>
              <p:cNvSpPr/>
              <p:nvPr/>
            </p:nvSpPr>
            <p:spPr>
              <a:xfrm>
                <a:off x="0" y="0"/>
                <a:ext cx="899592" cy="1052736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grpSp>
            <p:nvGrpSpPr>
              <p:cNvPr id="9" name="Grupa 23"/>
              <p:cNvGrpSpPr/>
              <p:nvPr/>
            </p:nvGrpSpPr>
            <p:grpSpPr>
              <a:xfrm>
                <a:off x="107504" y="0"/>
                <a:ext cx="8934896" cy="6741368"/>
                <a:chOff x="107504" y="0"/>
                <a:chExt cx="8934896" cy="6741368"/>
              </a:xfrm>
            </p:grpSpPr>
            <p:cxnSp>
              <p:nvCxnSpPr>
                <p:cNvPr id="10" name="Łącznik prosty 9"/>
                <p:cNvCxnSpPr/>
                <p:nvPr/>
              </p:nvCxnSpPr>
              <p:spPr>
                <a:xfrm>
                  <a:off x="9036496" y="260648"/>
                  <a:ext cx="0" cy="6336704"/>
                </a:xfrm>
                <a:prstGeom prst="line">
                  <a:avLst/>
                </a:prstGeom>
                <a:ln w="28575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1" name="Grupa 22"/>
                <p:cNvGrpSpPr/>
                <p:nvPr/>
              </p:nvGrpSpPr>
              <p:grpSpPr>
                <a:xfrm>
                  <a:off x="107504" y="0"/>
                  <a:ext cx="8934896" cy="6741368"/>
                  <a:chOff x="107504" y="0"/>
                  <a:chExt cx="8934896" cy="6741368"/>
                </a:xfrm>
              </p:grpSpPr>
              <p:cxnSp>
                <p:nvCxnSpPr>
                  <p:cNvPr id="12" name="Łącznik prosty 5"/>
                  <p:cNvCxnSpPr/>
                  <p:nvPr/>
                </p:nvCxnSpPr>
                <p:spPr>
                  <a:xfrm>
                    <a:off x="107504" y="1052736"/>
                    <a:ext cx="0" cy="5544616"/>
                  </a:xfrm>
                  <a:prstGeom prst="line">
                    <a:avLst/>
                  </a:prstGeom>
                  <a:ln w="28575"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3" name="Prostokąt 12"/>
                  <p:cNvSpPr/>
                  <p:nvPr/>
                </p:nvSpPr>
                <p:spPr>
                  <a:xfrm>
                    <a:off x="899592" y="116632"/>
                    <a:ext cx="3024336" cy="404664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100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FOREIG LANGUAGE DEPARTMENT</a:t>
                    </a:r>
                    <a:endParaRPr lang="pl-PL" sz="1100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4" name="Prostokąt 13"/>
                  <p:cNvSpPr/>
                  <p:nvPr/>
                </p:nvSpPr>
                <p:spPr>
                  <a:xfrm>
                    <a:off x="3923928" y="116632"/>
                    <a:ext cx="2808312" cy="404664"/>
                  </a:xfrm>
                  <a:prstGeom prst="rect">
                    <a:avLst/>
                  </a:prstGeom>
                  <a:solidFill>
                    <a:schemeClr val="tx2">
                      <a:lumMod val="75000"/>
                    </a:schemeClr>
                  </a:solidFill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l-PL"/>
                  </a:p>
                </p:txBody>
              </p:sp>
              <p:sp>
                <p:nvSpPr>
                  <p:cNvPr id="15" name="Prostokąt 14"/>
                  <p:cNvSpPr/>
                  <p:nvPr/>
                </p:nvSpPr>
                <p:spPr>
                  <a:xfrm>
                    <a:off x="6732240" y="116632"/>
                    <a:ext cx="2304256" cy="404664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100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POLISH NAVAL ACADEMY</a:t>
                    </a:r>
                    <a:endParaRPr lang="pl-PL" sz="1100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6" name="Prostokąt 15"/>
                  <p:cNvSpPr/>
                  <p:nvPr/>
                </p:nvSpPr>
                <p:spPr>
                  <a:xfrm>
                    <a:off x="107504" y="6381328"/>
                    <a:ext cx="2304256" cy="360040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200" i="1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©Kazimierz SZCZEPAŃSKI</a:t>
                    </a:r>
                    <a:endParaRPr lang="pl-PL" sz="1200" i="1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7" name="Prostokąt 16"/>
                  <p:cNvSpPr/>
                  <p:nvPr/>
                </p:nvSpPr>
                <p:spPr>
                  <a:xfrm>
                    <a:off x="2411760" y="6381328"/>
                    <a:ext cx="6048672" cy="360040"/>
                  </a:xfrm>
                  <a:prstGeom prst="rect">
                    <a:avLst/>
                  </a:prstGeom>
                  <a:solidFill>
                    <a:schemeClr val="tx2">
                      <a:lumMod val="75000"/>
                    </a:schemeClr>
                  </a:solidFill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l-PL"/>
                  </a:p>
                </p:txBody>
              </p:sp>
              <p:sp>
                <p:nvSpPr>
                  <p:cNvPr id="18" name="Prostokąt 17"/>
                  <p:cNvSpPr/>
                  <p:nvPr/>
                </p:nvSpPr>
                <p:spPr>
                  <a:xfrm>
                    <a:off x="8460432" y="6381328"/>
                    <a:ext cx="581968" cy="360040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200" b="1" dirty="0" err="1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KSz</a:t>
                    </a:r>
                    <a:endParaRPr lang="pl-PL" sz="1200" b="1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pic>
                <p:nvPicPr>
                  <p:cNvPr id="19" name="Obraz 18" descr="logoAMW2.jpg"/>
                  <p:cNvPicPr>
                    <a:picLocks noChangeAspect="1"/>
                  </p:cNvPicPr>
                  <p:nvPr/>
                </p:nvPicPr>
                <p:blipFill>
                  <a:blip r:embed="rId2" cstate="print">
                    <a:clrChange>
                      <a:clrFrom>
                        <a:srgbClr val="FFFFFF"/>
                      </a:clrFrom>
                      <a:clrTo>
                        <a:srgbClr val="FFFFFF">
                          <a:alpha val="0"/>
                        </a:srgbClr>
                      </a:clrTo>
                    </a:clrChange>
                  </a:blip>
                  <a:stretch>
                    <a:fillRect/>
                  </a:stretch>
                </p:blipFill>
                <p:spPr>
                  <a:xfrm>
                    <a:off x="107504" y="0"/>
                    <a:ext cx="736440" cy="915969"/>
                  </a:xfrm>
                  <a:prstGeom prst="rect">
                    <a:avLst/>
                  </a:prstGeom>
                </p:spPr>
              </p:pic>
            </p:grpSp>
          </p:grpSp>
        </p:grp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935037" y="592361"/>
              <a:ext cx="352121" cy="548243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CC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pl-PL">
                <a:solidFill>
                  <a:schemeClr val="accent1"/>
                </a:solidFill>
              </a:endParaRPr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 flipV="1">
              <a:off x="1295400" y="1052736"/>
              <a:ext cx="7669088" cy="72008"/>
            </a:xfrm>
            <a:prstGeom prst="rect">
              <a:avLst/>
            </a:prstGeom>
            <a:gradFill rotWithShape="1">
              <a:gsLst>
                <a:gs pos="0">
                  <a:srgbClr val="FFCC00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67136" y="692696"/>
            <a:ext cx="7776864" cy="648072"/>
          </a:xfrm>
        </p:spPr>
        <p:txBody>
          <a:bodyPr>
            <a:noAutofit/>
          </a:bodyPr>
          <a:lstStyle/>
          <a:p>
            <a:pPr algn="l"/>
            <a:r>
              <a:rPr lang="pl-PL" sz="3200" b="1" i="1" dirty="0" smtClean="0"/>
              <a:t>NATO STANAG 6001 AND MILITARY ENGLISH FOR SPECIFIC PURPOSES</a:t>
            </a:r>
            <a:endParaRPr lang="pl-PL" sz="3200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r>
              <a:rPr lang="en-US" dirty="0" smtClean="0"/>
              <a:t>Able </a:t>
            </a:r>
            <a:r>
              <a:rPr lang="en-US" dirty="0"/>
              <a:t>to understand most formal and informal speech on practical, social, and professional topics, including </a:t>
            </a:r>
            <a:r>
              <a:rPr lang="en-US" b="1" dirty="0">
                <a:solidFill>
                  <a:srgbClr val="C00000"/>
                </a:solidFill>
              </a:rPr>
              <a:t>particular interests and special fields of competence</a:t>
            </a:r>
            <a:r>
              <a:rPr lang="en-US" dirty="0"/>
              <a:t>. </a:t>
            </a:r>
            <a:endParaRPr lang="pl-PL" dirty="0" smtClean="0"/>
          </a:p>
        </p:txBody>
      </p:sp>
      <p:pic>
        <p:nvPicPr>
          <p:cNvPr id="5" name="Picture 9" descr="Click to vie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916832"/>
            <a:ext cx="1057275" cy="1333501"/>
          </a:xfrm>
          <a:prstGeom prst="rect">
            <a:avLst/>
          </a:prstGeom>
          <a:noFill/>
        </p:spPr>
      </p:pic>
      <p:pic>
        <p:nvPicPr>
          <p:cNvPr id="6" name="Picture 11" descr="Click to vie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1916832"/>
            <a:ext cx="714375" cy="1238250"/>
          </a:xfrm>
          <a:prstGeom prst="rect">
            <a:avLst/>
          </a:prstGeom>
          <a:noFill/>
        </p:spPr>
      </p:pic>
      <p:grpSp>
        <p:nvGrpSpPr>
          <p:cNvPr id="7" name="Grupa 6"/>
          <p:cNvGrpSpPr/>
          <p:nvPr/>
        </p:nvGrpSpPr>
        <p:grpSpPr>
          <a:xfrm>
            <a:off x="0" y="0"/>
            <a:ext cx="9042400" cy="6741368"/>
            <a:chOff x="0" y="0"/>
            <a:chExt cx="9042400" cy="6741368"/>
          </a:xfrm>
        </p:grpSpPr>
        <p:grpSp>
          <p:nvGrpSpPr>
            <p:cNvPr id="8" name="Grupa 4"/>
            <p:cNvGrpSpPr/>
            <p:nvPr/>
          </p:nvGrpSpPr>
          <p:grpSpPr>
            <a:xfrm>
              <a:off x="0" y="0"/>
              <a:ext cx="9042400" cy="6741368"/>
              <a:chOff x="0" y="0"/>
              <a:chExt cx="9042400" cy="6741368"/>
            </a:xfrm>
          </p:grpSpPr>
          <p:sp>
            <p:nvSpPr>
              <p:cNvPr id="11" name="Prostokąt 10"/>
              <p:cNvSpPr/>
              <p:nvPr/>
            </p:nvSpPr>
            <p:spPr>
              <a:xfrm>
                <a:off x="0" y="0"/>
                <a:ext cx="899592" cy="1052736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grpSp>
            <p:nvGrpSpPr>
              <p:cNvPr id="12" name="Grupa 23"/>
              <p:cNvGrpSpPr/>
              <p:nvPr/>
            </p:nvGrpSpPr>
            <p:grpSpPr>
              <a:xfrm>
                <a:off x="107504" y="0"/>
                <a:ext cx="8934896" cy="6741368"/>
                <a:chOff x="107504" y="0"/>
                <a:chExt cx="8934896" cy="6741368"/>
              </a:xfrm>
            </p:grpSpPr>
            <p:cxnSp>
              <p:nvCxnSpPr>
                <p:cNvPr id="13" name="Łącznik prosty 12"/>
                <p:cNvCxnSpPr/>
                <p:nvPr/>
              </p:nvCxnSpPr>
              <p:spPr>
                <a:xfrm>
                  <a:off x="9036496" y="260648"/>
                  <a:ext cx="0" cy="6336704"/>
                </a:xfrm>
                <a:prstGeom prst="line">
                  <a:avLst/>
                </a:prstGeom>
                <a:ln w="28575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4" name="Grupa 22"/>
                <p:cNvGrpSpPr/>
                <p:nvPr/>
              </p:nvGrpSpPr>
              <p:grpSpPr>
                <a:xfrm>
                  <a:off x="107504" y="0"/>
                  <a:ext cx="8934896" cy="6741368"/>
                  <a:chOff x="107504" y="0"/>
                  <a:chExt cx="8934896" cy="6741368"/>
                </a:xfrm>
              </p:grpSpPr>
              <p:cxnSp>
                <p:nvCxnSpPr>
                  <p:cNvPr id="15" name="Łącznik prosty 5"/>
                  <p:cNvCxnSpPr/>
                  <p:nvPr/>
                </p:nvCxnSpPr>
                <p:spPr>
                  <a:xfrm>
                    <a:off x="107504" y="1052736"/>
                    <a:ext cx="0" cy="5544616"/>
                  </a:xfrm>
                  <a:prstGeom prst="line">
                    <a:avLst/>
                  </a:prstGeom>
                  <a:ln w="28575"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6" name="Prostokąt 15"/>
                  <p:cNvSpPr/>
                  <p:nvPr/>
                </p:nvSpPr>
                <p:spPr>
                  <a:xfrm>
                    <a:off x="899592" y="116632"/>
                    <a:ext cx="3024336" cy="404664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100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FOREIG LANGUAGE DEPARTMENT</a:t>
                    </a:r>
                    <a:endParaRPr lang="pl-PL" sz="1100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7" name="Prostokąt 16"/>
                  <p:cNvSpPr/>
                  <p:nvPr/>
                </p:nvSpPr>
                <p:spPr>
                  <a:xfrm>
                    <a:off x="3923928" y="116632"/>
                    <a:ext cx="2808312" cy="404664"/>
                  </a:xfrm>
                  <a:prstGeom prst="rect">
                    <a:avLst/>
                  </a:prstGeom>
                  <a:solidFill>
                    <a:schemeClr val="tx2">
                      <a:lumMod val="75000"/>
                    </a:schemeClr>
                  </a:solidFill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l-PL"/>
                  </a:p>
                </p:txBody>
              </p:sp>
              <p:sp>
                <p:nvSpPr>
                  <p:cNvPr id="18" name="Prostokąt 17"/>
                  <p:cNvSpPr/>
                  <p:nvPr/>
                </p:nvSpPr>
                <p:spPr>
                  <a:xfrm>
                    <a:off x="6732240" y="116632"/>
                    <a:ext cx="2304256" cy="404664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100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POLISH NAVAL ACADEMY</a:t>
                    </a:r>
                    <a:endParaRPr lang="pl-PL" sz="1100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9" name="Prostokąt 18"/>
                  <p:cNvSpPr/>
                  <p:nvPr/>
                </p:nvSpPr>
                <p:spPr>
                  <a:xfrm>
                    <a:off x="107504" y="6381328"/>
                    <a:ext cx="2304256" cy="360040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200" i="1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©Kazimierz SZCZEPAŃSKI</a:t>
                    </a:r>
                    <a:endParaRPr lang="pl-PL" sz="1200" i="1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0" name="Prostokąt 19"/>
                  <p:cNvSpPr/>
                  <p:nvPr/>
                </p:nvSpPr>
                <p:spPr>
                  <a:xfrm>
                    <a:off x="2411760" y="6381328"/>
                    <a:ext cx="6048672" cy="360040"/>
                  </a:xfrm>
                  <a:prstGeom prst="rect">
                    <a:avLst/>
                  </a:prstGeom>
                  <a:solidFill>
                    <a:schemeClr val="tx2">
                      <a:lumMod val="75000"/>
                    </a:schemeClr>
                  </a:solidFill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l-PL"/>
                  </a:p>
                </p:txBody>
              </p:sp>
              <p:sp>
                <p:nvSpPr>
                  <p:cNvPr id="21" name="Prostokąt 20"/>
                  <p:cNvSpPr/>
                  <p:nvPr/>
                </p:nvSpPr>
                <p:spPr>
                  <a:xfrm>
                    <a:off x="8460432" y="6381328"/>
                    <a:ext cx="581968" cy="360040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200" b="1" dirty="0" err="1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KSz</a:t>
                    </a:r>
                    <a:endParaRPr lang="pl-PL" sz="1200" b="1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pic>
                <p:nvPicPr>
                  <p:cNvPr id="22" name="Obraz 21" descr="logoAMW2.jpg"/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clrChange>
                      <a:clrFrom>
                        <a:srgbClr val="FFFFFF"/>
                      </a:clrFrom>
                      <a:clrTo>
                        <a:srgbClr val="FFFFFF">
                          <a:alpha val="0"/>
                        </a:srgbClr>
                      </a:clrTo>
                    </a:clrChange>
                  </a:blip>
                  <a:stretch>
                    <a:fillRect/>
                  </a:stretch>
                </p:blipFill>
                <p:spPr>
                  <a:xfrm>
                    <a:off x="107504" y="0"/>
                    <a:ext cx="736440" cy="915969"/>
                  </a:xfrm>
                  <a:prstGeom prst="rect">
                    <a:avLst/>
                  </a:prstGeom>
                </p:spPr>
              </p:pic>
            </p:grpSp>
          </p:grpSp>
        </p:grpSp>
        <p:sp>
          <p:nvSpPr>
            <p:cNvPr id="9" name="Rectangle 4"/>
            <p:cNvSpPr>
              <a:spLocks noChangeArrowheads="1"/>
            </p:cNvSpPr>
            <p:nvPr/>
          </p:nvSpPr>
          <p:spPr bwMode="auto">
            <a:xfrm>
              <a:off x="1043608" y="620688"/>
              <a:ext cx="360040" cy="836275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CC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pl-PL">
                <a:solidFill>
                  <a:schemeClr val="accent1"/>
                </a:solidFill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 flipV="1">
              <a:off x="1403648" y="1412776"/>
              <a:ext cx="7525072" cy="72008"/>
            </a:xfrm>
            <a:prstGeom prst="rect">
              <a:avLst/>
            </a:prstGeom>
            <a:gradFill rotWithShape="1">
              <a:gsLst>
                <a:gs pos="0">
                  <a:srgbClr val="FFCC00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r>
              <a:rPr lang="en-US" dirty="0" smtClean="0"/>
              <a:t>Can follow accurately the essentials of conversations among educated native speakers, lectures on general subjects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C00000"/>
                </a:solidFill>
              </a:rPr>
              <a:t>and special fields of competence</a:t>
            </a:r>
            <a:r>
              <a:rPr lang="en-US" dirty="0" smtClean="0"/>
              <a:t>, ……… </a:t>
            </a:r>
            <a:endParaRPr lang="pl-PL" dirty="0" smtClean="0"/>
          </a:p>
          <a:p>
            <a:pPr>
              <a:buNone/>
            </a:pPr>
            <a:endParaRPr lang="pl-PL" dirty="0"/>
          </a:p>
        </p:txBody>
      </p:sp>
      <p:pic>
        <p:nvPicPr>
          <p:cNvPr id="5" name="Obraz 4" descr="Click to view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1556792"/>
            <a:ext cx="1619250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az 5" descr="Click to view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4869160"/>
            <a:ext cx="1133475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upa 6"/>
          <p:cNvGrpSpPr/>
          <p:nvPr/>
        </p:nvGrpSpPr>
        <p:grpSpPr>
          <a:xfrm>
            <a:off x="0" y="0"/>
            <a:ext cx="9042400" cy="6741368"/>
            <a:chOff x="0" y="0"/>
            <a:chExt cx="9042400" cy="6741368"/>
          </a:xfrm>
        </p:grpSpPr>
        <p:grpSp>
          <p:nvGrpSpPr>
            <p:cNvPr id="8" name="Grupa 4"/>
            <p:cNvGrpSpPr/>
            <p:nvPr/>
          </p:nvGrpSpPr>
          <p:grpSpPr>
            <a:xfrm>
              <a:off x="0" y="0"/>
              <a:ext cx="9042400" cy="6741368"/>
              <a:chOff x="0" y="0"/>
              <a:chExt cx="9042400" cy="6741368"/>
            </a:xfrm>
          </p:grpSpPr>
          <p:sp>
            <p:nvSpPr>
              <p:cNvPr id="11" name="Prostokąt 10"/>
              <p:cNvSpPr/>
              <p:nvPr/>
            </p:nvSpPr>
            <p:spPr>
              <a:xfrm>
                <a:off x="0" y="0"/>
                <a:ext cx="899592" cy="1052736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grpSp>
            <p:nvGrpSpPr>
              <p:cNvPr id="12" name="Grupa 23"/>
              <p:cNvGrpSpPr/>
              <p:nvPr/>
            </p:nvGrpSpPr>
            <p:grpSpPr>
              <a:xfrm>
                <a:off x="107504" y="0"/>
                <a:ext cx="8934896" cy="6741368"/>
                <a:chOff x="107504" y="0"/>
                <a:chExt cx="8934896" cy="6741368"/>
              </a:xfrm>
            </p:grpSpPr>
            <p:cxnSp>
              <p:nvCxnSpPr>
                <p:cNvPr id="13" name="Łącznik prosty 12"/>
                <p:cNvCxnSpPr/>
                <p:nvPr/>
              </p:nvCxnSpPr>
              <p:spPr>
                <a:xfrm>
                  <a:off x="9036496" y="260648"/>
                  <a:ext cx="0" cy="6336704"/>
                </a:xfrm>
                <a:prstGeom prst="line">
                  <a:avLst/>
                </a:prstGeom>
                <a:ln w="28575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4" name="Grupa 22"/>
                <p:cNvGrpSpPr/>
                <p:nvPr/>
              </p:nvGrpSpPr>
              <p:grpSpPr>
                <a:xfrm>
                  <a:off x="107504" y="0"/>
                  <a:ext cx="8934896" cy="6741368"/>
                  <a:chOff x="107504" y="0"/>
                  <a:chExt cx="8934896" cy="6741368"/>
                </a:xfrm>
              </p:grpSpPr>
              <p:cxnSp>
                <p:nvCxnSpPr>
                  <p:cNvPr id="15" name="Łącznik prosty 5"/>
                  <p:cNvCxnSpPr/>
                  <p:nvPr/>
                </p:nvCxnSpPr>
                <p:spPr>
                  <a:xfrm>
                    <a:off x="107504" y="1052736"/>
                    <a:ext cx="0" cy="5544616"/>
                  </a:xfrm>
                  <a:prstGeom prst="line">
                    <a:avLst/>
                  </a:prstGeom>
                  <a:ln w="28575"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6" name="Prostokąt 15"/>
                  <p:cNvSpPr/>
                  <p:nvPr/>
                </p:nvSpPr>
                <p:spPr>
                  <a:xfrm>
                    <a:off x="899592" y="116632"/>
                    <a:ext cx="3024336" cy="404664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100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FOREIG LANGUAGE DEPARTMENT</a:t>
                    </a:r>
                    <a:endParaRPr lang="pl-PL" sz="1100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7" name="Prostokąt 16"/>
                  <p:cNvSpPr/>
                  <p:nvPr/>
                </p:nvSpPr>
                <p:spPr>
                  <a:xfrm>
                    <a:off x="3923928" y="116632"/>
                    <a:ext cx="2808312" cy="404664"/>
                  </a:xfrm>
                  <a:prstGeom prst="rect">
                    <a:avLst/>
                  </a:prstGeom>
                  <a:solidFill>
                    <a:schemeClr val="tx2">
                      <a:lumMod val="75000"/>
                    </a:schemeClr>
                  </a:solidFill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l-PL"/>
                  </a:p>
                </p:txBody>
              </p:sp>
              <p:sp>
                <p:nvSpPr>
                  <p:cNvPr id="18" name="Prostokąt 17"/>
                  <p:cNvSpPr/>
                  <p:nvPr/>
                </p:nvSpPr>
                <p:spPr>
                  <a:xfrm>
                    <a:off x="6732240" y="116632"/>
                    <a:ext cx="2304256" cy="404664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100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POLISH NAVAL ACADEMY</a:t>
                    </a:r>
                    <a:endParaRPr lang="pl-PL" sz="1100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9" name="Prostokąt 18"/>
                  <p:cNvSpPr/>
                  <p:nvPr/>
                </p:nvSpPr>
                <p:spPr>
                  <a:xfrm>
                    <a:off x="107504" y="6381328"/>
                    <a:ext cx="2304256" cy="360040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200" i="1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©Kazimierz SZCZEPAŃSKI</a:t>
                    </a:r>
                    <a:endParaRPr lang="pl-PL" sz="1200" i="1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0" name="Prostokąt 19"/>
                  <p:cNvSpPr/>
                  <p:nvPr/>
                </p:nvSpPr>
                <p:spPr>
                  <a:xfrm>
                    <a:off x="2411760" y="6381328"/>
                    <a:ext cx="6048672" cy="360040"/>
                  </a:xfrm>
                  <a:prstGeom prst="rect">
                    <a:avLst/>
                  </a:prstGeom>
                  <a:solidFill>
                    <a:schemeClr val="tx2">
                      <a:lumMod val="75000"/>
                    </a:schemeClr>
                  </a:solidFill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l-PL"/>
                  </a:p>
                </p:txBody>
              </p:sp>
              <p:sp>
                <p:nvSpPr>
                  <p:cNvPr id="21" name="Prostokąt 20"/>
                  <p:cNvSpPr/>
                  <p:nvPr/>
                </p:nvSpPr>
                <p:spPr>
                  <a:xfrm>
                    <a:off x="8460432" y="6381328"/>
                    <a:ext cx="581968" cy="360040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200" b="1" dirty="0" err="1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KSz</a:t>
                    </a:r>
                    <a:endParaRPr lang="pl-PL" sz="1200" b="1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pic>
                <p:nvPicPr>
                  <p:cNvPr id="22" name="Obraz 21" descr="logoAMW2.jpg"/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clrChange>
                      <a:clrFrom>
                        <a:srgbClr val="FFFFFF"/>
                      </a:clrFrom>
                      <a:clrTo>
                        <a:srgbClr val="FFFFFF">
                          <a:alpha val="0"/>
                        </a:srgbClr>
                      </a:clrTo>
                    </a:clrChange>
                  </a:blip>
                  <a:stretch>
                    <a:fillRect/>
                  </a:stretch>
                </p:blipFill>
                <p:spPr>
                  <a:xfrm>
                    <a:off x="107504" y="0"/>
                    <a:ext cx="736440" cy="915969"/>
                  </a:xfrm>
                  <a:prstGeom prst="rect">
                    <a:avLst/>
                  </a:prstGeom>
                </p:spPr>
              </p:pic>
            </p:grpSp>
          </p:grpSp>
        </p:grpSp>
        <p:sp>
          <p:nvSpPr>
            <p:cNvPr id="9" name="Rectangle 4"/>
            <p:cNvSpPr>
              <a:spLocks noChangeArrowheads="1"/>
            </p:cNvSpPr>
            <p:nvPr/>
          </p:nvSpPr>
          <p:spPr bwMode="auto">
            <a:xfrm>
              <a:off x="935037" y="592361"/>
              <a:ext cx="324595" cy="892423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CC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pl-PL">
                <a:solidFill>
                  <a:schemeClr val="accent1"/>
                </a:solidFill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 flipV="1">
              <a:off x="1259632" y="1412776"/>
              <a:ext cx="7669088" cy="72008"/>
            </a:xfrm>
            <a:prstGeom prst="rect">
              <a:avLst/>
            </a:prstGeom>
            <a:gradFill rotWithShape="1">
              <a:gsLst>
                <a:gs pos="0">
                  <a:srgbClr val="FFCC00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</p:grpSp>
      <p:sp>
        <p:nvSpPr>
          <p:cNvPr id="23" name="Tytuł 1"/>
          <p:cNvSpPr>
            <a:spLocks noGrp="1"/>
          </p:cNvSpPr>
          <p:nvPr>
            <p:ph type="title"/>
          </p:nvPr>
        </p:nvSpPr>
        <p:spPr>
          <a:xfrm>
            <a:off x="1403648" y="404664"/>
            <a:ext cx="7740352" cy="1143000"/>
          </a:xfrm>
        </p:spPr>
        <p:txBody>
          <a:bodyPr>
            <a:noAutofit/>
          </a:bodyPr>
          <a:lstStyle/>
          <a:p>
            <a:pPr algn="l"/>
            <a:r>
              <a:rPr lang="pl-PL" sz="3200" b="1" i="1" dirty="0" smtClean="0"/>
              <a:t>NATO STANAG 6001 AND MILITARY ENGLISH FOR SPECIFIC PURPOSES</a:t>
            </a:r>
            <a:endParaRPr lang="pl-PL" sz="3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628800"/>
            <a:ext cx="8229600" cy="4464496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sz="3200" dirty="0"/>
              <a:t>Demonstrates understanding </a:t>
            </a:r>
            <a:r>
              <a:rPr lang="en-US" sz="3200" dirty="0" smtClean="0"/>
              <a:t>of</a:t>
            </a:r>
            <a:r>
              <a:rPr lang="pl-PL" sz="3200" dirty="0"/>
              <a:t> </a:t>
            </a:r>
            <a:r>
              <a:rPr lang="en-US" sz="3200" dirty="0" smtClean="0"/>
              <a:t>abstract </a:t>
            </a:r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3200" dirty="0"/>
              <a:t> </a:t>
            </a:r>
            <a:r>
              <a:rPr lang="pl-PL" sz="3200" dirty="0" smtClean="0"/>
              <a:t> </a:t>
            </a:r>
            <a:r>
              <a:rPr lang="en-US" sz="3200" dirty="0" smtClean="0"/>
              <a:t>concepts </a:t>
            </a:r>
            <a:r>
              <a:rPr lang="en-US" sz="3200" dirty="0"/>
              <a:t>in discussion of </a:t>
            </a:r>
            <a:r>
              <a:rPr lang="pl-PL" sz="3200" dirty="0"/>
              <a:t> </a:t>
            </a:r>
            <a:r>
              <a:rPr lang="en-US" sz="3200" dirty="0" smtClean="0"/>
              <a:t>complex </a:t>
            </a:r>
            <a:r>
              <a:rPr lang="en-US" sz="3200" dirty="0"/>
              <a:t>topics </a:t>
            </a:r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3200" dirty="0"/>
              <a:t> </a:t>
            </a:r>
            <a:r>
              <a:rPr lang="pl-PL" sz="3200" dirty="0" smtClean="0"/>
              <a:t> </a:t>
            </a:r>
            <a:r>
              <a:rPr lang="en-US" sz="3200" dirty="0" smtClean="0"/>
              <a:t>(</a:t>
            </a:r>
            <a:r>
              <a:rPr lang="en-US" sz="3200" dirty="0"/>
              <a:t>which may </a:t>
            </a:r>
            <a:r>
              <a:rPr lang="en-US" sz="3200" dirty="0" smtClean="0"/>
              <a:t>include </a:t>
            </a:r>
            <a:r>
              <a:rPr lang="en-US" sz="3200" dirty="0"/>
              <a:t>economics, culture, </a:t>
            </a:r>
            <a:r>
              <a:rPr lang="pl-PL" sz="3200" dirty="0" smtClean="0"/>
              <a:t>  </a:t>
            </a:r>
            <a:br>
              <a:rPr lang="pl-PL" sz="3200" dirty="0" smtClean="0"/>
            </a:br>
            <a:r>
              <a:rPr lang="pl-PL" sz="3200" dirty="0" smtClean="0"/>
              <a:t>  </a:t>
            </a:r>
            <a:r>
              <a:rPr lang="en-US" sz="3200" dirty="0" smtClean="0"/>
              <a:t>science,</a:t>
            </a:r>
            <a:r>
              <a:rPr lang="pl-PL" sz="3200" dirty="0" smtClean="0"/>
              <a:t> </a:t>
            </a:r>
            <a:r>
              <a:rPr lang="en-US" sz="3200" dirty="0" smtClean="0"/>
              <a:t>technology</a:t>
            </a:r>
            <a:r>
              <a:rPr lang="en-US" sz="3200" dirty="0"/>
              <a:t>) </a:t>
            </a:r>
            <a:r>
              <a:rPr lang="en-US" sz="3200" b="1" dirty="0" smtClean="0">
                <a:solidFill>
                  <a:srgbClr val="C00000"/>
                </a:solidFill>
              </a:rPr>
              <a:t>as well as his/her </a:t>
            </a:r>
            <a:r>
              <a:rPr lang="pl-PL" sz="3200" b="1" dirty="0" smtClean="0">
                <a:solidFill>
                  <a:srgbClr val="C00000"/>
                </a:solidFill>
              </a:rPr>
              <a:t/>
            </a:r>
            <a:br>
              <a:rPr lang="pl-PL" sz="3200" b="1" dirty="0" smtClean="0">
                <a:solidFill>
                  <a:srgbClr val="C00000"/>
                </a:solidFill>
              </a:rPr>
            </a:br>
            <a:r>
              <a:rPr lang="pl-PL" sz="3200" b="1" dirty="0" smtClean="0">
                <a:solidFill>
                  <a:srgbClr val="C00000"/>
                </a:solidFill>
              </a:rPr>
              <a:t>  </a:t>
            </a:r>
            <a:r>
              <a:rPr lang="en-US" sz="3200" b="1" dirty="0" smtClean="0">
                <a:solidFill>
                  <a:srgbClr val="C00000"/>
                </a:solidFill>
              </a:rPr>
              <a:t>professional field</a:t>
            </a:r>
            <a:r>
              <a:rPr lang="en-US" sz="3200" dirty="0" smtClean="0"/>
              <a:t>.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pic>
        <p:nvPicPr>
          <p:cNvPr id="6151" name="Picture 7" descr="Click to vie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4509120"/>
            <a:ext cx="790575" cy="1619251"/>
          </a:xfrm>
          <a:prstGeom prst="rect">
            <a:avLst/>
          </a:prstGeom>
          <a:noFill/>
        </p:spPr>
      </p:pic>
      <p:pic>
        <p:nvPicPr>
          <p:cNvPr id="6157" name="Picture 13" descr="Click to vie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5301208"/>
            <a:ext cx="1238250" cy="704851"/>
          </a:xfrm>
          <a:prstGeom prst="rect">
            <a:avLst/>
          </a:prstGeom>
          <a:noFill/>
        </p:spPr>
      </p:pic>
      <p:pic>
        <p:nvPicPr>
          <p:cNvPr id="6159" name="Picture 15" descr="Click to view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5229200"/>
            <a:ext cx="1238250" cy="685800"/>
          </a:xfrm>
          <a:prstGeom prst="rect">
            <a:avLst/>
          </a:prstGeom>
          <a:noFill/>
        </p:spPr>
      </p:pic>
      <p:grpSp>
        <p:nvGrpSpPr>
          <p:cNvPr id="7" name="Grupa 6"/>
          <p:cNvGrpSpPr/>
          <p:nvPr/>
        </p:nvGrpSpPr>
        <p:grpSpPr>
          <a:xfrm>
            <a:off x="0" y="0"/>
            <a:ext cx="9042400" cy="6741368"/>
            <a:chOff x="0" y="0"/>
            <a:chExt cx="9042400" cy="6741368"/>
          </a:xfrm>
        </p:grpSpPr>
        <p:grpSp>
          <p:nvGrpSpPr>
            <p:cNvPr id="8" name="Grupa 4"/>
            <p:cNvGrpSpPr/>
            <p:nvPr/>
          </p:nvGrpSpPr>
          <p:grpSpPr>
            <a:xfrm>
              <a:off x="0" y="0"/>
              <a:ext cx="9042400" cy="6741368"/>
              <a:chOff x="0" y="0"/>
              <a:chExt cx="9042400" cy="6741368"/>
            </a:xfrm>
          </p:grpSpPr>
          <p:sp>
            <p:nvSpPr>
              <p:cNvPr id="11" name="Prostokąt 10"/>
              <p:cNvSpPr/>
              <p:nvPr/>
            </p:nvSpPr>
            <p:spPr>
              <a:xfrm>
                <a:off x="0" y="0"/>
                <a:ext cx="899592" cy="1052736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grpSp>
            <p:nvGrpSpPr>
              <p:cNvPr id="12" name="Grupa 23"/>
              <p:cNvGrpSpPr/>
              <p:nvPr/>
            </p:nvGrpSpPr>
            <p:grpSpPr>
              <a:xfrm>
                <a:off x="107504" y="0"/>
                <a:ext cx="8934896" cy="6741368"/>
                <a:chOff x="107504" y="0"/>
                <a:chExt cx="8934896" cy="6741368"/>
              </a:xfrm>
            </p:grpSpPr>
            <p:cxnSp>
              <p:nvCxnSpPr>
                <p:cNvPr id="13" name="Łącznik prosty 12"/>
                <p:cNvCxnSpPr/>
                <p:nvPr/>
              </p:nvCxnSpPr>
              <p:spPr>
                <a:xfrm>
                  <a:off x="9036496" y="260648"/>
                  <a:ext cx="0" cy="6336704"/>
                </a:xfrm>
                <a:prstGeom prst="line">
                  <a:avLst/>
                </a:prstGeom>
                <a:ln w="28575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4" name="Grupa 22"/>
                <p:cNvGrpSpPr/>
                <p:nvPr/>
              </p:nvGrpSpPr>
              <p:grpSpPr>
                <a:xfrm>
                  <a:off x="107504" y="0"/>
                  <a:ext cx="8934896" cy="6741368"/>
                  <a:chOff x="107504" y="0"/>
                  <a:chExt cx="8934896" cy="6741368"/>
                </a:xfrm>
              </p:grpSpPr>
              <p:cxnSp>
                <p:nvCxnSpPr>
                  <p:cNvPr id="15" name="Łącznik prosty 5"/>
                  <p:cNvCxnSpPr/>
                  <p:nvPr/>
                </p:nvCxnSpPr>
                <p:spPr>
                  <a:xfrm>
                    <a:off x="107504" y="1052736"/>
                    <a:ext cx="0" cy="5544616"/>
                  </a:xfrm>
                  <a:prstGeom prst="line">
                    <a:avLst/>
                  </a:prstGeom>
                  <a:ln w="28575"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6" name="Prostokąt 15"/>
                  <p:cNvSpPr/>
                  <p:nvPr/>
                </p:nvSpPr>
                <p:spPr>
                  <a:xfrm>
                    <a:off x="899592" y="116632"/>
                    <a:ext cx="3024336" cy="404664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100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FOREIG LANGUAGE DEPARTMENT</a:t>
                    </a:r>
                    <a:endParaRPr lang="pl-PL" sz="1100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7" name="Prostokąt 16"/>
                  <p:cNvSpPr/>
                  <p:nvPr/>
                </p:nvSpPr>
                <p:spPr>
                  <a:xfrm>
                    <a:off x="3923928" y="116632"/>
                    <a:ext cx="2808312" cy="404664"/>
                  </a:xfrm>
                  <a:prstGeom prst="rect">
                    <a:avLst/>
                  </a:prstGeom>
                  <a:solidFill>
                    <a:schemeClr val="tx2">
                      <a:lumMod val="75000"/>
                    </a:schemeClr>
                  </a:solidFill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l-PL"/>
                  </a:p>
                </p:txBody>
              </p:sp>
              <p:sp>
                <p:nvSpPr>
                  <p:cNvPr id="18" name="Prostokąt 17"/>
                  <p:cNvSpPr/>
                  <p:nvPr/>
                </p:nvSpPr>
                <p:spPr>
                  <a:xfrm>
                    <a:off x="6732240" y="116632"/>
                    <a:ext cx="2304256" cy="404664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100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POLISH NAVAL ACADEMY</a:t>
                    </a:r>
                    <a:endParaRPr lang="pl-PL" sz="1100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9" name="Prostokąt 18"/>
                  <p:cNvSpPr/>
                  <p:nvPr/>
                </p:nvSpPr>
                <p:spPr>
                  <a:xfrm>
                    <a:off x="107504" y="6381328"/>
                    <a:ext cx="2304256" cy="360040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200" i="1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©Kazimierz SZCZEPAŃSKI</a:t>
                    </a:r>
                    <a:endParaRPr lang="pl-PL" sz="1200" i="1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20" name="Prostokąt 19"/>
                  <p:cNvSpPr/>
                  <p:nvPr/>
                </p:nvSpPr>
                <p:spPr>
                  <a:xfrm>
                    <a:off x="2411760" y="6381328"/>
                    <a:ext cx="6048672" cy="360040"/>
                  </a:xfrm>
                  <a:prstGeom prst="rect">
                    <a:avLst/>
                  </a:prstGeom>
                  <a:solidFill>
                    <a:schemeClr val="tx2">
                      <a:lumMod val="75000"/>
                    </a:schemeClr>
                  </a:solidFill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l-PL"/>
                  </a:p>
                </p:txBody>
              </p:sp>
              <p:sp>
                <p:nvSpPr>
                  <p:cNvPr id="21" name="Prostokąt 20"/>
                  <p:cNvSpPr/>
                  <p:nvPr/>
                </p:nvSpPr>
                <p:spPr>
                  <a:xfrm>
                    <a:off x="8460432" y="6381328"/>
                    <a:ext cx="581968" cy="360040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200" b="1" dirty="0" err="1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KSz</a:t>
                    </a:r>
                    <a:endParaRPr lang="pl-PL" sz="1200" b="1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pic>
                <p:nvPicPr>
                  <p:cNvPr id="22" name="Obraz 21" descr="logoAMW2.jpg"/>
                  <p:cNvPicPr>
                    <a:picLocks noChangeAspect="1"/>
                  </p:cNvPicPr>
                  <p:nvPr/>
                </p:nvPicPr>
                <p:blipFill>
                  <a:blip r:embed="rId5" cstate="print">
                    <a:clrChange>
                      <a:clrFrom>
                        <a:srgbClr val="FFFFFF"/>
                      </a:clrFrom>
                      <a:clrTo>
                        <a:srgbClr val="FFFFFF">
                          <a:alpha val="0"/>
                        </a:srgbClr>
                      </a:clrTo>
                    </a:clrChange>
                  </a:blip>
                  <a:stretch>
                    <a:fillRect/>
                  </a:stretch>
                </p:blipFill>
                <p:spPr>
                  <a:xfrm>
                    <a:off x="107504" y="0"/>
                    <a:ext cx="736440" cy="915969"/>
                  </a:xfrm>
                  <a:prstGeom prst="rect">
                    <a:avLst/>
                  </a:prstGeom>
                </p:spPr>
              </p:pic>
            </p:grpSp>
          </p:grpSp>
        </p:grpSp>
        <p:sp>
          <p:nvSpPr>
            <p:cNvPr id="9" name="Rectangle 4"/>
            <p:cNvSpPr>
              <a:spLocks noChangeArrowheads="1"/>
            </p:cNvSpPr>
            <p:nvPr/>
          </p:nvSpPr>
          <p:spPr bwMode="auto">
            <a:xfrm>
              <a:off x="935037" y="592361"/>
              <a:ext cx="396603" cy="1036439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CC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pl-PL">
                <a:solidFill>
                  <a:schemeClr val="accent1"/>
                </a:solidFill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 flipV="1">
              <a:off x="1331640" y="1556792"/>
              <a:ext cx="7669088" cy="72008"/>
            </a:xfrm>
            <a:prstGeom prst="rect">
              <a:avLst/>
            </a:prstGeom>
            <a:gradFill rotWithShape="1">
              <a:gsLst>
                <a:gs pos="0">
                  <a:srgbClr val="FFCC00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</p:grpSp>
      <p:sp>
        <p:nvSpPr>
          <p:cNvPr id="23" name="Tytuł 1"/>
          <p:cNvSpPr txBox="1">
            <a:spLocks/>
          </p:cNvSpPr>
          <p:nvPr/>
        </p:nvSpPr>
        <p:spPr>
          <a:xfrm>
            <a:off x="1367136" y="692696"/>
            <a:ext cx="7776864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NATO STANAG 6001 AND MILITARY ENGLISH FOR SPECIFIC PURPOSES</a:t>
            </a:r>
            <a:endParaRPr kumimoji="0" lang="pl-PL" sz="32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59632" y="404664"/>
            <a:ext cx="7437512" cy="720080"/>
          </a:xfrm>
        </p:spPr>
        <p:txBody>
          <a:bodyPr>
            <a:normAutofit fontScale="90000"/>
          </a:bodyPr>
          <a:lstStyle/>
          <a:p>
            <a:pPr algn="l"/>
            <a:r>
              <a:rPr lang="pl-PL" sz="3200" b="1" i="1" dirty="0" smtClean="0"/>
              <a:t> OBSTACLES TO ADDRESS </a:t>
            </a:r>
            <a:r>
              <a:rPr lang="pl-PL" sz="3200" b="1" i="1" dirty="0" err="1" smtClean="0"/>
              <a:t>JOB-SPECIFIC</a:t>
            </a:r>
            <a:r>
              <a:rPr lang="pl-PL" sz="3200" b="1" i="1" dirty="0" smtClean="0"/>
              <a:t> NEEDS </a:t>
            </a:r>
            <a:endParaRPr lang="pl-PL" sz="3200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b="1" dirty="0" smtClean="0"/>
          </a:p>
          <a:p>
            <a:r>
              <a:rPr lang="pl-PL" b="1" dirty="0" smtClean="0"/>
              <a:t>HETEROGENOUS GROUPS OF LEARNERS</a:t>
            </a:r>
          </a:p>
          <a:p>
            <a:endParaRPr lang="pl-PL" b="1" dirty="0" smtClean="0"/>
          </a:p>
          <a:p>
            <a:r>
              <a:rPr lang="pl-PL" b="1" dirty="0" smtClean="0"/>
              <a:t>WASHBACK EFFECT</a:t>
            </a:r>
          </a:p>
          <a:p>
            <a:endParaRPr lang="pl-PL" b="1" dirty="0"/>
          </a:p>
          <a:p>
            <a:r>
              <a:rPr lang="pl-PL" b="1" dirty="0" smtClean="0"/>
              <a:t>ABSENCE OF SPECIALIZED COURSES</a:t>
            </a:r>
            <a:endParaRPr lang="pl-PL" b="1" dirty="0"/>
          </a:p>
        </p:txBody>
      </p:sp>
      <p:grpSp>
        <p:nvGrpSpPr>
          <p:cNvPr id="5" name="Grupa 4"/>
          <p:cNvGrpSpPr/>
          <p:nvPr/>
        </p:nvGrpSpPr>
        <p:grpSpPr>
          <a:xfrm>
            <a:off x="0" y="0"/>
            <a:ext cx="9042400" cy="6741368"/>
            <a:chOff x="0" y="0"/>
            <a:chExt cx="9042400" cy="6741368"/>
          </a:xfrm>
        </p:grpSpPr>
        <p:grpSp>
          <p:nvGrpSpPr>
            <p:cNvPr id="6" name="Grupa 4"/>
            <p:cNvGrpSpPr/>
            <p:nvPr/>
          </p:nvGrpSpPr>
          <p:grpSpPr>
            <a:xfrm>
              <a:off x="0" y="0"/>
              <a:ext cx="9042400" cy="6741368"/>
              <a:chOff x="0" y="0"/>
              <a:chExt cx="9042400" cy="6741368"/>
            </a:xfrm>
          </p:grpSpPr>
          <p:sp>
            <p:nvSpPr>
              <p:cNvPr id="9" name="Prostokąt 8"/>
              <p:cNvSpPr/>
              <p:nvPr/>
            </p:nvSpPr>
            <p:spPr>
              <a:xfrm>
                <a:off x="0" y="0"/>
                <a:ext cx="899592" cy="1052736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grpSp>
            <p:nvGrpSpPr>
              <p:cNvPr id="10" name="Grupa 23"/>
              <p:cNvGrpSpPr/>
              <p:nvPr/>
            </p:nvGrpSpPr>
            <p:grpSpPr>
              <a:xfrm>
                <a:off x="107504" y="0"/>
                <a:ext cx="8934896" cy="6741368"/>
                <a:chOff x="107504" y="0"/>
                <a:chExt cx="8934896" cy="6741368"/>
              </a:xfrm>
            </p:grpSpPr>
            <p:cxnSp>
              <p:nvCxnSpPr>
                <p:cNvPr id="11" name="Łącznik prosty 10"/>
                <p:cNvCxnSpPr/>
                <p:nvPr/>
              </p:nvCxnSpPr>
              <p:spPr>
                <a:xfrm>
                  <a:off x="9036496" y="260648"/>
                  <a:ext cx="0" cy="6336704"/>
                </a:xfrm>
                <a:prstGeom prst="line">
                  <a:avLst/>
                </a:prstGeom>
                <a:ln w="28575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2" name="Grupa 22"/>
                <p:cNvGrpSpPr/>
                <p:nvPr/>
              </p:nvGrpSpPr>
              <p:grpSpPr>
                <a:xfrm>
                  <a:off x="107504" y="0"/>
                  <a:ext cx="8934896" cy="6741368"/>
                  <a:chOff x="107504" y="0"/>
                  <a:chExt cx="8934896" cy="6741368"/>
                </a:xfrm>
              </p:grpSpPr>
              <p:cxnSp>
                <p:nvCxnSpPr>
                  <p:cNvPr id="13" name="Łącznik prosty 5"/>
                  <p:cNvCxnSpPr/>
                  <p:nvPr/>
                </p:nvCxnSpPr>
                <p:spPr>
                  <a:xfrm>
                    <a:off x="107504" y="1052736"/>
                    <a:ext cx="0" cy="5544616"/>
                  </a:xfrm>
                  <a:prstGeom prst="line">
                    <a:avLst/>
                  </a:prstGeom>
                  <a:ln w="28575"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4" name="Prostokąt 13"/>
                  <p:cNvSpPr/>
                  <p:nvPr/>
                </p:nvSpPr>
                <p:spPr>
                  <a:xfrm>
                    <a:off x="899592" y="116632"/>
                    <a:ext cx="3024336" cy="404664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100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FOREIG LANGUAGE DEPARTMENT</a:t>
                    </a:r>
                    <a:endParaRPr lang="pl-PL" sz="1100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5" name="Prostokąt 14"/>
                  <p:cNvSpPr/>
                  <p:nvPr/>
                </p:nvSpPr>
                <p:spPr>
                  <a:xfrm>
                    <a:off x="3923928" y="116632"/>
                    <a:ext cx="2808312" cy="404664"/>
                  </a:xfrm>
                  <a:prstGeom prst="rect">
                    <a:avLst/>
                  </a:prstGeom>
                  <a:solidFill>
                    <a:schemeClr val="tx2">
                      <a:lumMod val="75000"/>
                    </a:schemeClr>
                  </a:solidFill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l-PL"/>
                  </a:p>
                </p:txBody>
              </p:sp>
              <p:sp>
                <p:nvSpPr>
                  <p:cNvPr id="16" name="Prostokąt 15"/>
                  <p:cNvSpPr/>
                  <p:nvPr/>
                </p:nvSpPr>
                <p:spPr>
                  <a:xfrm>
                    <a:off x="6732240" y="116632"/>
                    <a:ext cx="2304256" cy="404664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100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POLISH NAVAL ACADEMY</a:t>
                    </a:r>
                    <a:endParaRPr lang="pl-PL" sz="1100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7" name="Prostokąt 16"/>
                  <p:cNvSpPr/>
                  <p:nvPr/>
                </p:nvSpPr>
                <p:spPr>
                  <a:xfrm>
                    <a:off x="107504" y="6381328"/>
                    <a:ext cx="2304256" cy="360040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200" i="1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©Kazimierz SZCZEPAŃSKI</a:t>
                    </a:r>
                    <a:endParaRPr lang="pl-PL" sz="1200" i="1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8" name="Prostokąt 17"/>
                  <p:cNvSpPr/>
                  <p:nvPr/>
                </p:nvSpPr>
                <p:spPr>
                  <a:xfrm>
                    <a:off x="2411760" y="6381328"/>
                    <a:ext cx="6048672" cy="360040"/>
                  </a:xfrm>
                  <a:prstGeom prst="rect">
                    <a:avLst/>
                  </a:prstGeom>
                  <a:solidFill>
                    <a:schemeClr val="tx2">
                      <a:lumMod val="75000"/>
                    </a:schemeClr>
                  </a:solidFill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l-PL"/>
                  </a:p>
                </p:txBody>
              </p:sp>
              <p:sp>
                <p:nvSpPr>
                  <p:cNvPr id="19" name="Prostokąt 18"/>
                  <p:cNvSpPr/>
                  <p:nvPr/>
                </p:nvSpPr>
                <p:spPr>
                  <a:xfrm>
                    <a:off x="8460432" y="6381328"/>
                    <a:ext cx="581968" cy="360040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200" b="1" dirty="0" err="1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KSz</a:t>
                    </a:r>
                    <a:endParaRPr lang="pl-PL" sz="1200" b="1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pic>
                <p:nvPicPr>
                  <p:cNvPr id="20" name="Obraz 19" descr="logoAMW2.jpg"/>
                  <p:cNvPicPr>
                    <a:picLocks noChangeAspect="1"/>
                  </p:cNvPicPr>
                  <p:nvPr/>
                </p:nvPicPr>
                <p:blipFill>
                  <a:blip r:embed="rId2" cstate="print">
                    <a:clrChange>
                      <a:clrFrom>
                        <a:srgbClr val="FFFFFF"/>
                      </a:clrFrom>
                      <a:clrTo>
                        <a:srgbClr val="FFFFFF">
                          <a:alpha val="0"/>
                        </a:srgbClr>
                      </a:clrTo>
                    </a:clrChange>
                  </a:blip>
                  <a:stretch>
                    <a:fillRect/>
                  </a:stretch>
                </p:blipFill>
                <p:spPr>
                  <a:xfrm>
                    <a:off x="107504" y="0"/>
                    <a:ext cx="736440" cy="915969"/>
                  </a:xfrm>
                  <a:prstGeom prst="rect">
                    <a:avLst/>
                  </a:prstGeom>
                </p:spPr>
              </p:pic>
            </p:grpSp>
          </p:grpSp>
        </p:grpSp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935037" y="592361"/>
              <a:ext cx="352121" cy="548243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CC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pl-PL">
                <a:solidFill>
                  <a:schemeClr val="accent1"/>
                </a:solidFill>
              </a:endParaRP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 flipV="1">
              <a:off x="1295400" y="1052736"/>
              <a:ext cx="7669088" cy="72008"/>
            </a:xfrm>
            <a:prstGeom prst="rect">
              <a:avLst/>
            </a:prstGeom>
            <a:gradFill rotWithShape="1">
              <a:gsLst>
                <a:gs pos="0">
                  <a:srgbClr val="FFCC00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273227"/>
          </a:xfrm>
        </p:spPr>
        <p:txBody>
          <a:bodyPr/>
          <a:lstStyle/>
          <a:p>
            <a:pPr lvl="0"/>
            <a:r>
              <a:rPr lang="en-US" b="1" dirty="0" smtClean="0"/>
              <a:t>What is the autonomous language learning?</a:t>
            </a:r>
            <a:endParaRPr lang="pl-PL" b="1" dirty="0" smtClean="0"/>
          </a:p>
          <a:p>
            <a:pPr lvl="0"/>
            <a:r>
              <a:rPr lang="en-US" b="1" dirty="0" smtClean="0"/>
              <a:t>What is the autonomy for?</a:t>
            </a:r>
            <a:endParaRPr lang="pl-PL" b="1" dirty="0" smtClean="0"/>
          </a:p>
          <a:p>
            <a:pPr lvl="0"/>
            <a:r>
              <a:rPr lang="en-US" b="1" dirty="0" smtClean="0"/>
              <a:t>How to develop language learning autonomy </a:t>
            </a:r>
            <a:r>
              <a:rPr lang="pl-PL" b="1" dirty="0" err="1" smtClean="0"/>
              <a:t>in</a:t>
            </a:r>
            <a:r>
              <a:rPr lang="pl-PL" b="1" dirty="0" smtClean="0"/>
              <a:t> </a:t>
            </a:r>
            <a:r>
              <a:rPr lang="pl-PL" b="1" dirty="0" err="1" smtClean="0"/>
              <a:t>learners</a:t>
            </a:r>
            <a:r>
              <a:rPr lang="en-US" b="1" dirty="0" smtClean="0"/>
              <a:t>?</a:t>
            </a:r>
            <a:endParaRPr lang="pl-PL" b="1" dirty="0" smtClean="0"/>
          </a:p>
        </p:txBody>
      </p:sp>
      <p:grpSp>
        <p:nvGrpSpPr>
          <p:cNvPr id="5" name="Grupa 4"/>
          <p:cNvGrpSpPr/>
          <p:nvPr/>
        </p:nvGrpSpPr>
        <p:grpSpPr>
          <a:xfrm>
            <a:off x="0" y="0"/>
            <a:ext cx="9042400" cy="6741368"/>
            <a:chOff x="0" y="0"/>
            <a:chExt cx="9042400" cy="6741368"/>
          </a:xfrm>
        </p:grpSpPr>
        <p:grpSp>
          <p:nvGrpSpPr>
            <p:cNvPr id="6" name="Grupa 4"/>
            <p:cNvGrpSpPr/>
            <p:nvPr/>
          </p:nvGrpSpPr>
          <p:grpSpPr>
            <a:xfrm>
              <a:off x="0" y="0"/>
              <a:ext cx="9042400" cy="6741368"/>
              <a:chOff x="0" y="0"/>
              <a:chExt cx="9042400" cy="6741368"/>
            </a:xfrm>
          </p:grpSpPr>
          <p:sp>
            <p:nvSpPr>
              <p:cNvPr id="9" name="Prostokąt 8"/>
              <p:cNvSpPr/>
              <p:nvPr/>
            </p:nvSpPr>
            <p:spPr>
              <a:xfrm>
                <a:off x="0" y="0"/>
                <a:ext cx="899592" cy="1052736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grpSp>
            <p:nvGrpSpPr>
              <p:cNvPr id="10" name="Grupa 23"/>
              <p:cNvGrpSpPr/>
              <p:nvPr/>
            </p:nvGrpSpPr>
            <p:grpSpPr>
              <a:xfrm>
                <a:off x="107504" y="0"/>
                <a:ext cx="8934896" cy="6741368"/>
                <a:chOff x="107504" y="0"/>
                <a:chExt cx="8934896" cy="6741368"/>
              </a:xfrm>
            </p:grpSpPr>
            <p:cxnSp>
              <p:nvCxnSpPr>
                <p:cNvPr id="11" name="Łącznik prosty 10"/>
                <p:cNvCxnSpPr/>
                <p:nvPr/>
              </p:nvCxnSpPr>
              <p:spPr>
                <a:xfrm>
                  <a:off x="9036496" y="260648"/>
                  <a:ext cx="0" cy="6336704"/>
                </a:xfrm>
                <a:prstGeom prst="line">
                  <a:avLst/>
                </a:prstGeom>
                <a:ln w="28575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2" name="Grupa 22"/>
                <p:cNvGrpSpPr/>
                <p:nvPr/>
              </p:nvGrpSpPr>
              <p:grpSpPr>
                <a:xfrm>
                  <a:off x="107504" y="0"/>
                  <a:ext cx="8934896" cy="6741368"/>
                  <a:chOff x="107504" y="0"/>
                  <a:chExt cx="8934896" cy="6741368"/>
                </a:xfrm>
              </p:grpSpPr>
              <p:cxnSp>
                <p:nvCxnSpPr>
                  <p:cNvPr id="13" name="Łącznik prosty 5"/>
                  <p:cNvCxnSpPr/>
                  <p:nvPr/>
                </p:nvCxnSpPr>
                <p:spPr>
                  <a:xfrm>
                    <a:off x="107504" y="1052736"/>
                    <a:ext cx="0" cy="5544616"/>
                  </a:xfrm>
                  <a:prstGeom prst="line">
                    <a:avLst/>
                  </a:prstGeom>
                  <a:ln w="28575"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4" name="Prostokąt 13"/>
                  <p:cNvSpPr/>
                  <p:nvPr/>
                </p:nvSpPr>
                <p:spPr>
                  <a:xfrm>
                    <a:off x="899592" y="116632"/>
                    <a:ext cx="3024336" cy="404664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100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FOREIG LANGUAGE DEPARTMENT</a:t>
                    </a:r>
                    <a:endParaRPr lang="pl-PL" sz="1100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5" name="Prostokąt 14"/>
                  <p:cNvSpPr/>
                  <p:nvPr/>
                </p:nvSpPr>
                <p:spPr>
                  <a:xfrm>
                    <a:off x="3923928" y="116632"/>
                    <a:ext cx="2808312" cy="404664"/>
                  </a:xfrm>
                  <a:prstGeom prst="rect">
                    <a:avLst/>
                  </a:prstGeom>
                  <a:solidFill>
                    <a:schemeClr val="tx2">
                      <a:lumMod val="75000"/>
                    </a:schemeClr>
                  </a:solidFill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l-PL"/>
                  </a:p>
                </p:txBody>
              </p:sp>
              <p:sp>
                <p:nvSpPr>
                  <p:cNvPr id="16" name="Prostokąt 15"/>
                  <p:cNvSpPr/>
                  <p:nvPr/>
                </p:nvSpPr>
                <p:spPr>
                  <a:xfrm>
                    <a:off x="6732240" y="116632"/>
                    <a:ext cx="2304256" cy="404664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100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POLISH NAVAL ACADEMY</a:t>
                    </a:r>
                    <a:endParaRPr lang="pl-PL" sz="1100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7" name="Prostokąt 16"/>
                  <p:cNvSpPr/>
                  <p:nvPr/>
                </p:nvSpPr>
                <p:spPr>
                  <a:xfrm>
                    <a:off x="107504" y="6381328"/>
                    <a:ext cx="2304256" cy="360040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200" i="1" dirty="0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©Kazimierz SZCZEPAŃSKI</a:t>
                    </a:r>
                    <a:endParaRPr lang="pl-PL" sz="1200" i="1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8" name="Prostokąt 17"/>
                  <p:cNvSpPr/>
                  <p:nvPr/>
                </p:nvSpPr>
                <p:spPr>
                  <a:xfrm>
                    <a:off x="2411760" y="6381328"/>
                    <a:ext cx="6048672" cy="360040"/>
                  </a:xfrm>
                  <a:prstGeom prst="rect">
                    <a:avLst/>
                  </a:prstGeom>
                  <a:solidFill>
                    <a:schemeClr val="tx2">
                      <a:lumMod val="75000"/>
                    </a:schemeClr>
                  </a:solidFill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l-PL"/>
                  </a:p>
                </p:txBody>
              </p:sp>
              <p:sp>
                <p:nvSpPr>
                  <p:cNvPr id="19" name="Prostokąt 18"/>
                  <p:cNvSpPr/>
                  <p:nvPr/>
                </p:nvSpPr>
                <p:spPr>
                  <a:xfrm>
                    <a:off x="8460432" y="6381328"/>
                    <a:ext cx="581968" cy="360040"/>
                  </a:xfrm>
                  <a:prstGeom prst="rect">
                    <a:avLst/>
                  </a:prstGeom>
                  <a:noFill/>
                  <a:ln>
                    <a:solidFill>
                      <a:schemeClr val="tx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pl-PL" sz="1200" b="1" dirty="0" err="1" smtClean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KSz</a:t>
                    </a:r>
                    <a:endParaRPr lang="pl-PL" sz="1200" b="1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pic>
                <p:nvPicPr>
                  <p:cNvPr id="20" name="Obraz 19" descr="logoAMW2.jpg"/>
                  <p:cNvPicPr>
                    <a:picLocks noChangeAspect="1"/>
                  </p:cNvPicPr>
                  <p:nvPr/>
                </p:nvPicPr>
                <p:blipFill>
                  <a:blip r:embed="rId2" cstate="print">
                    <a:clrChange>
                      <a:clrFrom>
                        <a:srgbClr val="FFFFFF"/>
                      </a:clrFrom>
                      <a:clrTo>
                        <a:srgbClr val="FFFFFF">
                          <a:alpha val="0"/>
                        </a:srgbClr>
                      </a:clrTo>
                    </a:clrChange>
                  </a:blip>
                  <a:stretch>
                    <a:fillRect/>
                  </a:stretch>
                </p:blipFill>
                <p:spPr>
                  <a:xfrm>
                    <a:off x="107504" y="0"/>
                    <a:ext cx="736440" cy="915969"/>
                  </a:xfrm>
                  <a:prstGeom prst="rect">
                    <a:avLst/>
                  </a:prstGeom>
                </p:spPr>
              </p:pic>
            </p:grpSp>
          </p:grpSp>
        </p:grpSp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935037" y="592361"/>
              <a:ext cx="324595" cy="1108447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CC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pl-PL">
                <a:solidFill>
                  <a:schemeClr val="accent1"/>
                </a:solidFill>
              </a:endParaRPr>
            </a:p>
          </p:txBody>
        </p:sp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 flipV="1">
              <a:off x="1259632" y="1628800"/>
              <a:ext cx="7669088" cy="72008"/>
            </a:xfrm>
            <a:prstGeom prst="rect">
              <a:avLst/>
            </a:prstGeom>
            <a:gradFill rotWithShape="1">
              <a:gsLst>
                <a:gs pos="0">
                  <a:srgbClr val="FFCC00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</p:grpSp>
      <p:sp>
        <p:nvSpPr>
          <p:cNvPr id="22" name="Tytuł 21"/>
          <p:cNvSpPr>
            <a:spLocks noGrp="1"/>
          </p:cNvSpPr>
          <p:nvPr>
            <p:ph type="title"/>
          </p:nvPr>
        </p:nvSpPr>
        <p:spPr>
          <a:xfrm>
            <a:off x="1259632" y="548680"/>
            <a:ext cx="8157592" cy="1143000"/>
          </a:xfrm>
        </p:spPr>
        <p:txBody>
          <a:bodyPr>
            <a:normAutofit/>
          </a:bodyPr>
          <a:lstStyle/>
          <a:p>
            <a:pPr algn="l"/>
            <a:r>
              <a:rPr lang="pl-PL" sz="3200" b="1" i="1" dirty="0" smtClean="0"/>
              <a:t>LEARNER AUTONOMY  AND  LANGUAGE LEARNING</a:t>
            </a:r>
            <a:endParaRPr lang="pl-PL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30659</TotalTime>
  <Words>819</Words>
  <Application>Microsoft Office PowerPoint</Application>
  <PresentationFormat>Pokaz na ekranie (4:3)</PresentationFormat>
  <Paragraphs>257</Paragraphs>
  <Slides>26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27" baseType="lpstr">
      <vt:lpstr>Motyw pakietu Office</vt:lpstr>
      <vt:lpstr>AUTONOMOUS LANGUAGE LEARNING AND ENGLISH LANGUAGE COURSES FOR MILITARY PERSONNEL AT POLISH NAVAL ACADEMY </vt:lpstr>
      <vt:lpstr>OUTLINE</vt:lpstr>
      <vt:lpstr>LANGUAGE TRAINING AT NAVAL ACADEMY</vt:lpstr>
      <vt:lpstr>ESP - MILITARY ENGLISH - STANAG 6001</vt:lpstr>
      <vt:lpstr>NATO STANAG 6001 AND MILITARY ENGLISH FOR SPECIFIC PURPOSES</vt:lpstr>
      <vt:lpstr>NATO STANAG 6001 AND MILITARY ENGLISH FOR SPECIFIC PURPOSES</vt:lpstr>
      <vt:lpstr>Demonstrates understanding of abstract    concepts in discussion of  complex topics    (which may include economics, culture,      science, technology) as well as his/her    professional field.  </vt:lpstr>
      <vt:lpstr> OBSTACLES TO ADDRESS JOB-SPECIFIC NEEDS </vt:lpstr>
      <vt:lpstr>LEARNER AUTONOMY  AND  LANGUAGE LEARNING</vt:lpstr>
      <vt:lpstr>WHAT IS THE AUTONOMY IN LANGUAGE LEARNING? </vt:lpstr>
      <vt:lpstr>AUTONOMOUS LEARNERS ARE ABLE TO:</vt:lpstr>
      <vt:lpstr>THREE BASIC ASSUMPTIONS OF THE NOTION OF AUTONOMY</vt:lpstr>
      <vt:lpstr>WHAT IS AUTONOMY FOR?</vt:lpstr>
      <vt:lpstr>HOW TO DEVELOP AUTONOMY IN LANGUAGE LEARNERS</vt:lpstr>
      <vt:lpstr>REASONS FOR TEACHING LEARNING STRATEGIES</vt:lpstr>
      <vt:lpstr>REASONS FOR TEACHING LEARNING STRATEGIES</vt:lpstr>
      <vt:lpstr>Slajd 17</vt:lpstr>
      <vt:lpstr>LEARNING  STRATEGIES</vt:lpstr>
      <vt:lpstr>METACOGNITIVE LEARNING STRATEGIES</vt:lpstr>
      <vt:lpstr>TASK-BASED STRATEGIES FOR LEARNING </vt:lpstr>
      <vt:lpstr>EXTRACURRICULAR OUT-OF CALSSROOM LEARNING OF SPECIFC MILITARY LANGUAGE</vt:lpstr>
      <vt:lpstr>MAIN FEATURES OF EXTRACURRICULAR  OUT-OF-CLASSROOM LEARNING</vt:lpstr>
      <vt:lpstr>SKILLS AND LANGUAGE LEARNED </vt:lpstr>
      <vt:lpstr>CONCLUDING REMARKS</vt:lpstr>
      <vt:lpstr>Slajd 25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AUTONOMOUS LANGUAGE LEARNING AND ENGLISH LANGUAGE COURSES FOR MILITARY PERSONNEL</dc:title>
  <dc:creator>Szczepanski</dc:creator>
  <cp:lastModifiedBy>Szczepanski</cp:lastModifiedBy>
  <cp:revision>558</cp:revision>
  <dcterms:created xsi:type="dcterms:W3CDTF">2012-09-26T08:53:18Z</dcterms:created>
  <dcterms:modified xsi:type="dcterms:W3CDTF">2012-10-22T05:53:37Z</dcterms:modified>
</cp:coreProperties>
</file>