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300" r:id="rId3"/>
    <p:sldId id="270" r:id="rId4"/>
    <p:sldId id="313" r:id="rId5"/>
    <p:sldId id="312" r:id="rId6"/>
    <p:sldId id="307" r:id="rId7"/>
    <p:sldId id="305" r:id="rId8"/>
    <p:sldId id="306" r:id="rId9"/>
    <p:sldId id="308" r:id="rId10"/>
    <p:sldId id="309" r:id="rId11"/>
    <p:sldId id="274" r:id="rId12"/>
    <p:sldId id="282" r:id="rId13"/>
    <p:sldId id="311" r:id="rId14"/>
    <p:sldId id="293" r:id="rId15"/>
    <p:sldId id="301" r:id="rId16"/>
    <p:sldId id="302" r:id="rId17"/>
    <p:sldId id="304" r:id="rId18"/>
    <p:sldId id="285" r:id="rId19"/>
    <p:sldId id="288" r:id="rId20"/>
    <p:sldId id="295" r:id="rId21"/>
    <p:sldId id="289" r:id="rId22"/>
    <p:sldId id="271" r:id="rId23"/>
    <p:sldId id="273" r:id="rId2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87111" autoAdjust="0"/>
  </p:normalViewPr>
  <p:slideViewPr>
    <p:cSldViewPr snapToGrid="0">
      <p:cViewPr>
        <p:scale>
          <a:sx n="75" d="100"/>
          <a:sy n="75" d="100"/>
        </p:scale>
        <p:origin x="-540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435FA-71E1-4DCC-9CEC-80082FBB3BA4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91DFC62B-EB7D-417D-B38B-7D217A15FDF5}">
      <dgm:prSet phldrT="[Text]"/>
      <dgm:spPr/>
      <dgm:t>
        <a:bodyPr/>
        <a:lstStyle/>
        <a:p>
          <a:r>
            <a:rPr lang="en-US" dirty="0" smtClean="0"/>
            <a:t>Claim</a:t>
          </a:r>
          <a:endParaRPr lang="en-US" dirty="0"/>
        </a:p>
      </dgm:t>
    </dgm:pt>
    <dgm:pt modelId="{64F61726-D78E-4A6F-B9E6-29E910210209}" type="parTrans" cxnId="{9F166F25-6972-459A-994C-19ABAF75171D}">
      <dgm:prSet/>
      <dgm:spPr/>
      <dgm:t>
        <a:bodyPr/>
        <a:lstStyle/>
        <a:p>
          <a:endParaRPr lang="en-US"/>
        </a:p>
      </dgm:t>
    </dgm:pt>
    <dgm:pt modelId="{E906100A-B0CB-4DA0-A370-FD3527B7711E}" type="sibTrans" cxnId="{9F166F25-6972-459A-994C-19ABAF75171D}">
      <dgm:prSet/>
      <dgm:spPr/>
      <dgm:t>
        <a:bodyPr/>
        <a:lstStyle/>
        <a:p>
          <a:endParaRPr lang="en-US"/>
        </a:p>
      </dgm:t>
    </dgm:pt>
    <dgm:pt modelId="{20BABC7B-9442-4130-8026-05D1EC2FC1C0}">
      <dgm:prSet phldrT="[Text]"/>
      <dgm:spPr/>
      <dgm:t>
        <a:bodyPr/>
        <a:lstStyle/>
        <a:p>
          <a:r>
            <a:rPr lang="en-US" dirty="0" smtClean="0"/>
            <a:t>Evidence</a:t>
          </a:r>
          <a:endParaRPr lang="en-US" dirty="0"/>
        </a:p>
      </dgm:t>
    </dgm:pt>
    <dgm:pt modelId="{B76FCBD2-73C2-4035-B868-4E29B92A79E0}" type="parTrans" cxnId="{4EA37498-21FB-445C-AF62-EBB91D3A112C}">
      <dgm:prSet/>
      <dgm:spPr/>
      <dgm:t>
        <a:bodyPr/>
        <a:lstStyle/>
        <a:p>
          <a:endParaRPr lang="en-US"/>
        </a:p>
      </dgm:t>
    </dgm:pt>
    <dgm:pt modelId="{3C403272-040C-497C-9767-08A15FCEFA96}" type="sibTrans" cxnId="{4EA37498-21FB-445C-AF62-EBB91D3A112C}">
      <dgm:prSet/>
      <dgm:spPr/>
      <dgm:t>
        <a:bodyPr/>
        <a:lstStyle/>
        <a:p>
          <a:endParaRPr lang="en-US"/>
        </a:p>
      </dgm:t>
    </dgm:pt>
    <dgm:pt modelId="{56C8D194-FBDE-46D9-8A53-23C248FB8779}">
      <dgm:prSet phldrT="[Text]"/>
      <dgm:spPr/>
      <dgm:t>
        <a:bodyPr/>
        <a:lstStyle/>
        <a:p>
          <a:r>
            <a:rPr lang="en-US" dirty="0" smtClean="0"/>
            <a:t>Test task</a:t>
          </a:r>
          <a:endParaRPr lang="en-US" dirty="0"/>
        </a:p>
      </dgm:t>
    </dgm:pt>
    <dgm:pt modelId="{FF169A1D-2C06-46CA-A1E0-2A5FE2000D41}" type="parTrans" cxnId="{9FD74D7D-E6DB-4761-B74C-D853C4CD4EFF}">
      <dgm:prSet/>
      <dgm:spPr/>
      <dgm:t>
        <a:bodyPr/>
        <a:lstStyle/>
        <a:p>
          <a:endParaRPr lang="en-US"/>
        </a:p>
      </dgm:t>
    </dgm:pt>
    <dgm:pt modelId="{5010DD98-BC49-4AE5-BCF2-7CA98F0A2A8E}" type="sibTrans" cxnId="{9FD74D7D-E6DB-4761-B74C-D853C4CD4EFF}">
      <dgm:prSet/>
      <dgm:spPr/>
      <dgm:t>
        <a:bodyPr/>
        <a:lstStyle/>
        <a:p>
          <a:endParaRPr lang="en-US"/>
        </a:p>
      </dgm:t>
    </dgm:pt>
    <dgm:pt modelId="{E34D7527-5C83-48D3-8CF3-B224EB38EE1E}" type="pres">
      <dgm:prSet presAssocID="{657435FA-71E1-4DCC-9CEC-80082FBB3BA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B2AD042-DED2-4826-8684-53A9841A565F}" type="pres">
      <dgm:prSet presAssocID="{91DFC62B-EB7D-417D-B38B-7D217A15FDF5}" presName="Accent1" presStyleCnt="0"/>
      <dgm:spPr/>
    </dgm:pt>
    <dgm:pt modelId="{92F48219-3024-41C4-B53A-667031E8095B}" type="pres">
      <dgm:prSet presAssocID="{91DFC62B-EB7D-417D-B38B-7D217A15FDF5}" presName="Accent" presStyleLbl="node1" presStyleIdx="0" presStyleCnt="3"/>
      <dgm:spPr/>
    </dgm:pt>
    <dgm:pt modelId="{5D7DF0B8-5DA5-4FC8-8138-1592FB81226C}" type="pres">
      <dgm:prSet presAssocID="{91DFC62B-EB7D-417D-B38B-7D217A15FDF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FB632-6554-40C2-ABCD-5555C82C3EA2}" type="pres">
      <dgm:prSet presAssocID="{20BABC7B-9442-4130-8026-05D1EC2FC1C0}" presName="Accent2" presStyleCnt="0"/>
      <dgm:spPr/>
    </dgm:pt>
    <dgm:pt modelId="{6719BBF1-E0C9-4086-83D6-60CC3F45314B}" type="pres">
      <dgm:prSet presAssocID="{20BABC7B-9442-4130-8026-05D1EC2FC1C0}" presName="Accent" presStyleLbl="node1" presStyleIdx="1" presStyleCnt="3"/>
      <dgm:spPr/>
    </dgm:pt>
    <dgm:pt modelId="{3ABF2058-0C5E-4E8E-BA0F-673F60C8B877}" type="pres">
      <dgm:prSet presAssocID="{20BABC7B-9442-4130-8026-05D1EC2FC1C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92A8A-9EA6-4041-8276-7A63299FFDC8}" type="pres">
      <dgm:prSet presAssocID="{56C8D194-FBDE-46D9-8A53-23C248FB8779}" presName="Accent3" presStyleCnt="0"/>
      <dgm:spPr/>
    </dgm:pt>
    <dgm:pt modelId="{C4CB7AC1-7E20-405D-A19D-35FFD1297A6B}" type="pres">
      <dgm:prSet presAssocID="{56C8D194-FBDE-46D9-8A53-23C248FB8779}" presName="Accent" presStyleLbl="node1" presStyleIdx="2" presStyleCnt="3"/>
      <dgm:spPr/>
    </dgm:pt>
    <dgm:pt modelId="{42E83A9D-EE58-4218-9C42-D937A08CB49B}" type="pres">
      <dgm:prSet presAssocID="{56C8D194-FBDE-46D9-8A53-23C248FB877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D74D7D-E6DB-4761-B74C-D853C4CD4EFF}" srcId="{657435FA-71E1-4DCC-9CEC-80082FBB3BA4}" destId="{56C8D194-FBDE-46D9-8A53-23C248FB8779}" srcOrd="2" destOrd="0" parTransId="{FF169A1D-2C06-46CA-A1E0-2A5FE2000D41}" sibTransId="{5010DD98-BC49-4AE5-BCF2-7CA98F0A2A8E}"/>
    <dgm:cxn modelId="{ADFE1DC5-A790-46EF-8A45-D35C3A093799}" type="presOf" srcId="{657435FA-71E1-4DCC-9CEC-80082FBB3BA4}" destId="{E34D7527-5C83-48D3-8CF3-B224EB38EE1E}" srcOrd="0" destOrd="0" presId="urn:microsoft.com/office/officeart/2009/layout/CircleArrowProcess"/>
    <dgm:cxn modelId="{B1CABF3B-CFAA-4DE5-92C9-37D727BD3FE1}" type="presOf" srcId="{56C8D194-FBDE-46D9-8A53-23C248FB8779}" destId="{42E83A9D-EE58-4218-9C42-D937A08CB49B}" srcOrd="0" destOrd="0" presId="urn:microsoft.com/office/officeart/2009/layout/CircleArrowProcess"/>
    <dgm:cxn modelId="{66C4942F-B722-43F3-AF85-4A5A1604B171}" type="presOf" srcId="{91DFC62B-EB7D-417D-B38B-7D217A15FDF5}" destId="{5D7DF0B8-5DA5-4FC8-8138-1592FB81226C}" srcOrd="0" destOrd="0" presId="urn:microsoft.com/office/officeart/2009/layout/CircleArrowProcess"/>
    <dgm:cxn modelId="{4EA37498-21FB-445C-AF62-EBB91D3A112C}" srcId="{657435FA-71E1-4DCC-9CEC-80082FBB3BA4}" destId="{20BABC7B-9442-4130-8026-05D1EC2FC1C0}" srcOrd="1" destOrd="0" parTransId="{B76FCBD2-73C2-4035-B868-4E29B92A79E0}" sibTransId="{3C403272-040C-497C-9767-08A15FCEFA96}"/>
    <dgm:cxn modelId="{E1065A16-E8FD-4381-9683-DC0F5855C3E4}" type="presOf" srcId="{20BABC7B-9442-4130-8026-05D1EC2FC1C0}" destId="{3ABF2058-0C5E-4E8E-BA0F-673F60C8B877}" srcOrd="0" destOrd="0" presId="urn:microsoft.com/office/officeart/2009/layout/CircleArrowProcess"/>
    <dgm:cxn modelId="{9F166F25-6972-459A-994C-19ABAF75171D}" srcId="{657435FA-71E1-4DCC-9CEC-80082FBB3BA4}" destId="{91DFC62B-EB7D-417D-B38B-7D217A15FDF5}" srcOrd="0" destOrd="0" parTransId="{64F61726-D78E-4A6F-B9E6-29E910210209}" sibTransId="{E906100A-B0CB-4DA0-A370-FD3527B7711E}"/>
    <dgm:cxn modelId="{9B11E792-58D4-442B-8C73-19F9546C9822}" type="presParOf" srcId="{E34D7527-5C83-48D3-8CF3-B224EB38EE1E}" destId="{EB2AD042-DED2-4826-8684-53A9841A565F}" srcOrd="0" destOrd="0" presId="urn:microsoft.com/office/officeart/2009/layout/CircleArrowProcess"/>
    <dgm:cxn modelId="{2FC0F48D-9CB2-4B63-9B45-58F0AA8BBF04}" type="presParOf" srcId="{EB2AD042-DED2-4826-8684-53A9841A565F}" destId="{92F48219-3024-41C4-B53A-667031E8095B}" srcOrd="0" destOrd="0" presId="urn:microsoft.com/office/officeart/2009/layout/CircleArrowProcess"/>
    <dgm:cxn modelId="{DAE4E7C9-206E-4243-A8AC-3136FB3724D3}" type="presParOf" srcId="{E34D7527-5C83-48D3-8CF3-B224EB38EE1E}" destId="{5D7DF0B8-5DA5-4FC8-8138-1592FB81226C}" srcOrd="1" destOrd="0" presId="urn:microsoft.com/office/officeart/2009/layout/CircleArrowProcess"/>
    <dgm:cxn modelId="{509A970E-5BA7-43DF-8DAA-FB95724AD968}" type="presParOf" srcId="{E34D7527-5C83-48D3-8CF3-B224EB38EE1E}" destId="{44BFB632-6554-40C2-ABCD-5555C82C3EA2}" srcOrd="2" destOrd="0" presId="urn:microsoft.com/office/officeart/2009/layout/CircleArrowProcess"/>
    <dgm:cxn modelId="{E5975F11-0DB7-4ACB-9B96-15D166CCBD8A}" type="presParOf" srcId="{44BFB632-6554-40C2-ABCD-5555C82C3EA2}" destId="{6719BBF1-E0C9-4086-83D6-60CC3F45314B}" srcOrd="0" destOrd="0" presId="urn:microsoft.com/office/officeart/2009/layout/CircleArrowProcess"/>
    <dgm:cxn modelId="{F5E80B4A-5E67-4799-B3E7-78AF3F92A19C}" type="presParOf" srcId="{E34D7527-5C83-48D3-8CF3-B224EB38EE1E}" destId="{3ABF2058-0C5E-4E8E-BA0F-673F60C8B877}" srcOrd="3" destOrd="0" presId="urn:microsoft.com/office/officeart/2009/layout/CircleArrowProcess"/>
    <dgm:cxn modelId="{AE649DA6-A154-4D63-8718-F6CD67DDCEAF}" type="presParOf" srcId="{E34D7527-5C83-48D3-8CF3-B224EB38EE1E}" destId="{3A792A8A-9EA6-4041-8276-7A63299FFDC8}" srcOrd="4" destOrd="0" presId="urn:microsoft.com/office/officeart/2009/layout/CircleArrowProcess"/>
    <dgm:cxn modelId="{7212A809-C448-4EEA-879A-A96AEB49D78F}" type="presParOf" srcId="{3A792A8A-9EA6-4041-8276-7A63299FFDC8}" destId="{C4CB7AC1-7E20-405D-A19D-35FFD1297A6B}" srcOrd="0" destOrd="0" presId="urn:microsoft.com/office/officeart/2009/layout/CircleArrowProcess"/>
    <dgm:cxn modelId="{E65B6861-2D45-44C5-A281-EEA859225665}" type="presParOf" srcId="{E34D7527-5C83-48D3-8CF3-B224EB38EE1E}" destId="{42E83A9D-EE58-4218-9C42-D937A08CB49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868A74-B59D-4B59-944C-F4689F429B8B}" type="doc">
      <dgm:prSet loTypeId="urn:microsoft.com/office/officeart/2005/8/layout/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C8BF813-1790-45AA-8872-1B0EACD4A3C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Claim</a:t>
          </a:r>
          <a:endParaRPr lang="en-US" dirty="0">
            <a:solidFill>
              <a:schemeClr val="tx1"/>
            </a:solidFill>
          </a:endParaRPr>
        </a:p>
      </dgm:t>
    </dgm:pt>
    <dgm:pt modelId="{925A4D60-95FE-4CFA-BC50-A3F926363D96}" type="parTrans" cxnId="{66ADD529-7238-489D-8C1E-65F1EE050999}">
      <dgm:prSet/>
      <dgm:spPr/>
      <dgm:t>
        <a:bodyPr/>
        <a:lstStyle/>
        <a:p>
          <a:endParaRPr lang="en-US"/>
        </a:p>
      </dgm:t>
    </dgm:pt>
    <dgm:pt modelId="{76AA9DDB-D008-4060-B513-F5C338FC1614}" type="sibTrans" cxnId="{66ADD529-7238-489D-8C1E-65F1EE050999}">
      <dgm:prSet/>
      <dgm:spPr/>
      <dgm:t>
        <a:bodyPr/>
        <a:lstStyle/>
        <a:p>
          <a:endParaRPr lang="en-US"/>
        </a:p>
      </dgm:t>
    </dgm:pt>
    <dgm:pt modelId="{373645AA-F8A4-4C2A-B995-FEE45A0C063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Evidence</a:t>
          </a:r>
          <a:endParaRPr lang="en-US" dirty="0">
            <a:solidFill>
              <a:schemeClr val="tx1"/>
            </a:solidFill>
          </a:endParaRPr>
        </a:p>
      </dgm:t>
    </dgm:pt>
    <dgm:pt modelId="{F6AAE00E-9EC8-4A0A-9CB3-3A850F083EB6}" type="parTrans" cxnId="{703F89E2-595B-4FE6-A7BA-A9907EEAEA51}">
      <dgm:prSet/>
      <dgm:spPr/>
      <dgm:t>
        <a:bodyPr/>
        <a:lstStyle/>
        <a:p>
          <a:endParaRPr lang="en-US"/>
        </a:p>
      </dgm:t>
    </dgm:pt>
    <dgm:pt modelId="{4A51F268-A431-4552-81E7-54AE843E0BA5}" type="sibTrans" cxnId="{703F89E2-595B-4FE6-A7BA-A9907EEAEA51}">
      <dgm:prSet/>
      <dgm:spPr/>
      <dgm:t>
        <a:bodyPr/>
        <a:lstStyle/>
        <a:p>
          <a:endParaRPr lang="en-US"/>
        </a:p>
      </dgm:t>
    </dgm:pt>
    <dgm:pt modelId="{B4222ABB-927D-4195-8C92-E25615FC978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Test Task</a:t>
          </a:r>
          <a:endParaRPr lang="en-US" dirty="0">
            <a:solidFill>
              <a:schemeClr val="tx1"/>
            </a:solidFill>
          </a:endParaRPr>
        </a:p>
      </dgm:t>
    </dgm:pt>
    <dgm:pt modelId="{BCAC4928-36F3-4032-BB40-DD7A8812982B}" type="parTrans" cxnId="{204EAB68-D689-4274-8BAB-0F855B972547}">
      <dgm:prSet/>
      <dgm:spPr/>
      <dgm:t>
        <a:bodyPr/>
        <a:lstStyle/>
        <a:p>
          <a:endParaRPr lang="en-US"/>
        </a:p>
      </dgm:t>
    </dgm:pt>
    <dgm:pt modelId="{4B7412C8-7B77-4C42-A0D8-DCC44F0B5943}" type="sibTrans" cxnId="{204EAB68-D689-4274-8BAB-0F855B972547}">
      <dgm:prSet/>
      <dgm:spPr/>
      <dgm:t>
        <a:bodyPr/>
        <a:lstStyle/>
        <a:p>
          <a:endParaRPr lang="en-US"/>
        </a:p>
      </dgm:t>
    </dgm:pt>
    <dgm:pt modelId="{8003F9FA-B669-4C23-8D24-31F091BC3E8D}">
      <dgm:prSet phldrT="[Text]" custT="1"/>
      <dgm:spPr/>
      <dgm:t>
        <a:bodyPr/>
        <a:lstStyle/>
        <a:p>
          <a:r>
            <a:rPr lang="en-US" sz="1800" b="1" dirty="0" smtClean="0"/>
            <a:t>“During the speaking part of the test, the rater </a:t>
          </a:r>
          <a:r>
            <a:rPr lang="en-US" sz="1800" b="1" dirty="0" smtClean="0">
              <a:solidFill>
                <a:srgbClr val="0070C0"/>
              </a:solidFill>
            </a:rPr>
            <a:t>introduces an imaginary situation and asks the candidate a hypothetical question</a:t>
          </a:r>
          <a:r>
            <a:rPr lang="en-US" sz="1800" b="1" dirty="0" smtClean="0"/>
            <a:t>.” </a:t>
          </a:r>
          <a:endParaRPr lang="en-US" sz="1800" b="1" dirty="0"/>
        </a:p>
      </dgm:t>
    </dgm:pt>
    <dgm:pt modelId="{6164E688-C1B3-4C90-995D-75CA8CA8BA93}" type="sibTrans" cxnId="{338F5D24-D2E4-481F-8939-A3D7C5EBD4AA}">
      <dgm:prSet/>
      <dgm:spPr/>
      <dgm:t>
        <a:bodyPr/>
        <a:lstStyle/>
        <a:p>
          <a:endParaRPr lang="en-US"/>
        </a:p>
      </dgm:t>
    </dgm:pt>
    <dgm:pt modelId="{B39F6CDD-7416-418D-ADBF-E4B3248AE723}" type="parTrans" cxnId="{338F5D24-D2E4-481F-8939-A3D7C5EBD4AA}">
      <dgm:prSet/>
      <dgm:spPr/>
      <dgm:t>
        <a:bodyPr/>
        <a:lstStyle/>
        <a:p>
          <a:endParaRPr lang="en-US"/>
        </a:p>
      </dgm:t>
    </dgm:pt>
    <dgm:pt modelId="{0CF4B4A4-73AA-4D83-9664-B89607DE2037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Candidate uses hypothetical language to explain how he’d handle a social issue in his country if he were in a position of influence</a:t>
          </a:r>
          <a:endParaRPr lang="en-US" sz="1800" dirty="0"/>
        </a:p>
      </dgm:t>
    </dgm:pt>
    <dgm:pt modelId="{5B0F109C-AE2A-4DE4-ACA1-C03E50EF6305}" type="sibTrans" cxnId="{59BCE647-BCF8-4FBD-8FE8-A8EF669DC6F8}">
      <dgm:prSet/>
      <dgm:spPr/>
      <dgm:t>
        <a:bodyPr/>
        <a:lstStyle/>
        <a:p>
          <a:endParaRPr lang="en-US"/>
        </a:p>
      </dgm:t>
    </dgm:pt>
    <dgm:pt modelId="{89B15ABF-F8AB-492F-9BE6-8EAA4B1BEEA0}" type="parTrans" cxnId="{59BCE647-BCF8-4FBD-8FE8-A8EF669DC6F8}">
      <dgm:prSet/>
      <dgm:spPr/>
      <dgm:t>
        <a:bodyPr/>
        <a:lstStyle/>
        <a:p>
          <a:endParaRPr lang="en-US"/>
        </a:p>
      </dgm:t>
    </dgm:pt>
    <dgm:pt modelId="{1A45242F-6E77-4D41-AF87-7116BD790405}">
      <dgm:prSet phldrT="[Text]" custT="1"/>
      <dgm:spPr/>
      <dgm:t>
        <a:bodyPr/>
        <a:lstStyle/>
        <a:p>
          <a:r>
            <a:rPr lang="en-US" sz="2100" dirty="0" smtClean="0">
              <a:solidFill>
                <a:schemeClr val="tx1"/>
              </a:solidFill>
            </a:rPr>
            <a:t>Candidate can use hypothetical language to speculate about abstract topics </a:t>
          </a:r>
          <a:endParaRPr lang="en-US" sz="2100" dirty="0"/>
        </a:p>
      </dgm:t>
    </dgm:pt>
    <dgm:pt modelId="{37D1F912-E1FF-4D54-9D1F-C835A2BA4FD4}" type="sibTrans" cxnId="{9444CB39-5A3F-4E2C-A5F9-83669B62403E}">
      <dgm:prSet/>
      <dgm:spPr/>
      <dgm:t>
        <a:bodyPr/>
        <a:lstStyle/>
        <a:p>
          <a:endParaRPr lang="en-US"/>
        </a:p>
      </dgm:t>
    </dgm:pt>
    <dgm:pt modelId="{8A428A08-035A-4F8C-895B-379426ED621C}" type="parTrans" cxnId="{9444CB39-5A3F-4E2C-A5F9-83669B62403E}">
      <dgm:prSet/>
      <dgm:spPr/>
      <dgm:t>
        <a:bodyPr/>
        <a:lstStyle/>
        <a:p>
          <a:endParaRPr lang="en-US"/>
        </a:p>
      </dgm:t>
    </dgm:pt>
    <dgm:pt modelId="{1F8A7A84-6D34-4446-BDD9-0970B6BBCBB5}" type="pres">
      <dgm:prSet presAssocID="{BD868A74-B59D-4B59-944C-F4689F429B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115D41-7DD1-4F17-BC6A-D1AE2628F161}" type="pres">
      <dgm:prSet presAssocID="{B4222ABB-927D-4195-8C92-E25615FC9789}" presName="boxAndChildren" presStyleCnt="0"/>
      <dgm:spPr/>
    </dgm:pt>
    <dgm:pt modelId="{1791B85B-B059-4DC5-A08C-3E9149544E2B}" type="pres">
      <dgm:prSet presAssocID="{B4222ABB-927D-4195-8C92-E25615FC9789}" presName="parentTextBox" presStyleLbl="node1" presStyleIdx="0" presStyleCnt="3"/>
      <dgm:spPr/>
      <dgm:t>
        <a:bodyPr/>
        <a:lstStyle/>
        <a:p>
          <a:endParaRPr lang="en-US"/>
        </a:p>
      </dgm:t>
    </dgm:pt>
    <dgm:pt modelId="{EAD7AF10-DDFA-4702-B702-4034A6C20F60}" type="pres">
      <dgm:prSet presAssocID="{B4222ABB-927D-4195-8C92-E25615FC9789}" presName="entireBox" presStyleLbl="node1" presStyleIdx="0" presStyleCnt="3"/>
      <dgm:spPr/>
      <dgm:t>
        <a:bodyPr/>
        <a:lstStyle/>
        <a:p>
          <a:endParaRPr lang="en-US"/>
        </a:p>
      </dgm:t>
    </dgm:pt>
    <dgm:pt modelId="{CFA520AF-866E-4A93-ABF6-1B953BC4FD8D}" type="pres">
      <dgm:prSet presAssocID="{B4222ABB-927D-4195-8C92-E25615FC9789}" presName="descendantBox" presStyleCnt="0"/>
      <dgm:spPr/>
    </dgm:pt>
    <dgm:pt modelId="{ED31A887-21E8-4292-AF60-7FCE9B31973A}" type="pres">
      <dgm:prSet presAssocID="{8003F9FA-B669-4C23-8D24-31F091BC3E8D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89458-AF8B-4A1E-BCD0-036A7F8A27C1}" type="pres">
      <dgm:prSet presAssocID="{4A51F268-A431-4552-81E7-54AE843E0BA5}" presName="sp" presStyleCnt="0"/>
      <dgm:spPr/>
    </dgm:pt>
    <dgm:pt modelId="{3B0E88AA-A8BD-4CD0-9809-28B62461AA56}" type="pres">
      <dgm:prSet presAssocID="{373645AA-F8A4-4C2A-B995-FEE45A0C063F}" presName="arrowAndChildren" presStyleCnt="0"/>
      <dgm:spPr/>
    </dgm:pt>
    <dgm:pt modelId="{D4374209-F770-4561-B1B8-E2C43275F89B}" type="pres">
      <dgm:prSet presAssocID="{373645AA-F8A4-4C2A-B995-FEE45A0C063F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EA72166-432F-413F-BEC8-3962E9F5A05C}" type="pres">
      <dgm:prSet presAssocID="{373645AA-F8A4-4C2A-B995-FEE45A0C063F}" presName="arrow" presStyleLbl="node1" presStyleIdx="1" presStyleCnt="3"/>
      <dgm:spPr/>
      <dgm:t>
        <a:bodyPr/>
        <a:lstStyle/>
        <a:p>
          <a:endParaRPr lang="en-US"/>
        </a:p>
      </dgm:t>
    </dgm:pt>
    <dgm:pt modelId="{E895935E-078C-462E-8604-B269F620F1EA}" type="pres">
      <dgm:prSet presAssocID="{373645AA-F8A4-4C2A-B995-FEE45A0C063F}" presName="descendantArrow" presStyleCnt="0"/>
      <dgm:spPr/>
    </dgm:pt>
    <dgm:pt modelId="{408DC04D-A007-4078-ABB5-BB77A26A2688}" type="pres">
      <dgm:prSet presAssocID="{0CF4B4A4-73AA-4D83-9664-B89607DE2037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4032A-3481-4855-9A5C-A39244D585FB}" type="pres">
      <dgm:prSet presAssocID="{76AA9DDB-D008-4060-B513-F5C338FC1614}" presName="sp" presStyleCnt="0"/>
      <dgm:spPr/>
    </dgm:pt>
    <dgm:pt modelId="{60501E0A-6CE5-4E56-89A3-288B83DFE730}" type="pres">
      <dgm:prSet presAssocID="{1C8BF813-1790-45AA-8872-1B0EACD4A3C0}" presName="arrowAndChildren" presStyleCnt="0"/>
      <dgm:spPr/>
    </dgm:pt>
    <dgm:pt modelId="{7A50B9B2-0614-4396-9DD1-FC423127FE0E}" type="pres">
      <dgm:prSet presAssocID="{1C8BF813-1790-45AA-8872-1B0EACD4A3C0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8F24A810-0AE6-4694-9E47-1D6D3A8403F4}" type="pres">
      <dgm:prSet presAssocID="{1C8BF813-1790-45AA-8872-1B0EACD4A3C0}" presName="arrow" presStyleLbl="node1" presStyleIdx="2" presStyleCnt="3" custLinFactNeighborX="388" custLinFactNeighborY="-46"/>
      <dgm:spPr/>
      <dgm:t>
        <a:bodyPr/>
        <a:lstStyle/>
        <a:p>
          <a:endParaRPr lang="en-US"/>
        </a:p>
      </dgm:t>
    </dgm:pt>
    <dgm:pt modelId="{492F201B-DE20-4119-82CD-D40330F6F028}" type="pres">
      <dgm:prSet presAssocID="{1C8BF813-1790-45AA-8872-1B0EACD4A3C0}" presName="descendantArrow" presStyleCnt="0"/>
      <dgm:spPr/>
    </dgm:pt>
    <dgm:pt modelId="{70C87582-C657-4BFE-B248-0A1278649DDA}" type="pres">
      <dgm:prSet presAssocID="{1A45242F-6E77-4D41-AF87-7116BD790405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886C60-4A14-4803-A1E4-4790DEA4A4BC}" type="presOf" srcId="{B4222ABB-927D-4195-8C92-E25615FC9789}" destId="{1791B85B-B059-4DC5-A08C-3E9149544E2B}" srcOrd="0" destOrd="0" presId="urn:microsoft.com/office/officeart/2005/8/layout/process4"/>
    <dgm:cxn modelId="{66ADD529-7238-489D-8C1E-65F1EE050999}" srcId="{BD868A74-B59D-4B59-944C-F4689F429B8B}" destId="{1C8BF813-1790-45AA-8872-1B0EACD4A3C0}" srcOrd="0" destOrd="0" parTransId="{925A4D60-95FE-4CFA-BC50-A3F926363D96}" sibTransId="{76AA9DDB-D008-4060-B513-F5C338FC1614}"/>
    <dgm:cxn modelId="{79FC843D-A120-4F20-8F59-F9B18D064D36}" type="presOf" srcId="{373645AA-F8A4-4C2A-B995-FEE45A0C063F}" destId="{DEA72166-432F-413F-BEC8-3962E9F5A05C}" srcOrd="1" destOrd="0" presId="urn:microsoft.com/office/officeart/2005/8/layout/process4"/>
    <dgm:cxn modelId="{1E3534E3-3641-445A-970B-63A88166CD93}" type="presOf" srcId="{373645AA-F8A4-4C2A-B995-FEE45A0C063F}" destId="{D4374209-F770-4561-B1B8-E2C43275F89B}" srcOrd="0" destOrd="0" presId="urn:microsoft.com/office/officeart/2005/8/layout/process4"/>
    <dgm:cxn modelId="{DDCE7F07-A219-40B5-BE51-8A54A465F958}" type="presOf" srcId="{8003F9FA-B669-4C23-8D24-31F091BC3E8D}" destId="{ED31A887-21E8-4292-AF60-7FCE9B31973A}" srcOrd="0" destOrd="0" presId="urn:microsoft.com/office/officeart/2005/8/layout/process4"/>
    <dgm:cxn modelId="{338F5D24-D2E4-481F-8939-A3D7C5EBD4AA}" srcId="{B4222ABB-927D-4195-8C92-E25615FC9789}" destId="{8003F9FA-B669-4C23-8D24-31F091BC3E8D}" srcOrd="0" destOrd="0" parTransId="{B39F6CDD-7416-418D-ADBF-E4B3248AE723}" sibTransId="{6164E688-C1B3-4C90-995D-75CA8CA8BA93}"/>
    <dgm:cxn modelId="{10ED6E6A-91AC-4A4C-8CE7-6D30C1FE85E6}" type="presOf" srcId="{B4222ABB-927D-4195-8C92-E25615FC9789}" destId="{EAD7AF10-DDFA-4702-B702-4034A6C20F60}" srcOrd="1" destOrd="0" presId="urn:microsoft.com/office/officeart/2005/8/layout/process4"/>
    <dgm:cxn modelId="{AD210903-F876-46B5-BD17-B70CD17237AC}" type="presOf" srcId="{BD868A74-B59D-4B59-944C-F4689F429B8B}" destId="{1F8A7A84-6D34-4446-BDD9-0970B6BBCBB5}" srcOrd="0" destOrd="0" presId="urn:microsoft.com/office/officeart/2005/8/layout/process4"/>
    <dgm:cxn modelId="{28D9B5B5-2366-4D74-B65A-221A00D8AC66}" type="presOf" srcId="{1C8BF813-1790-45AA-8872-1B0EACD4A3C0}" destId="{7A50B9B2-0614-4396-9DD1-FC423127FE0E}" srcOrd="0" destOrd="0" presId="urn:microsoft.com/office/officeart/2005/8/layout/process4"/>
    <dgm:cxn modelId="{B7209398-2925-42FC-80C5-C366A8386320}" type="presOf" srcId="{1C8BF813-1790-45AA-8872-1B0EACD4A3C0}" destId="{8F24A810-0AE6-4694-9E47-1D6D3A8403F4}" srcOrd="1" destOrd="0" presId="urn:microsoft.com/office/officeart/2005/8/layout/process4"/>
    <dgm:cxn modelId="{9444CB39-5A3F-4E2C-A5F9-83669B62403E}" srcId="{1C8BF813-1790-45AA-8872-1B0EACD4A3C0}" destId="{1A45242F-6E77-4D41-AF87-7116BD790405}" srcOrd="0" destOrd="0" parTransId="{8A428A08-035A-4F8C-895B-379426ED621C}" sibTransId="{37D1F912-E1FF-4D54-9D1F-C835A2BA4FD4}"/>
    <dgm:cxn modelId="{ED1D6B30-D0F0-4E41-B8A0-3358EE256E09}" type="presOf" srcId="{0CF4B4A4-73AA-4D83-9664-B89607DE2037}" destId="{408DC04D-A007-4078-ABB5-BB77A26A2688}" srcOrd="0" destOrd="0" presId="urn:microsoft.com/office/officeart/2005/8/layout/process4"/>
    <dgm:cxn modelId="{204EAB68-D689-4274-8BAB-0F855B972547}" srcId="{BD868A74-B59D-4B59-944C-F4689F429B8B}" destId="{B4222ABB-927D-4195-8C92-E25615FC9789}" srcOrd="2" destOrd="0" parTransId="{BCAC4928-36F3-4032-BB40-DD7A8812982B}" sibTransId="{4B7412C8-7B77-4C42-A0D8-DCC44F0B5943}"/>
    <dgm:cxn modelId="{8313EAE3-1045-4A10-B9ED-E926C82033CE}" type="presOf" srcId="{1A45242F-6E77-4D41-AF87-7116BD790405}" destId="{70C87582-C657-4BFE-B248-0A1278649DDA}" srcOrd="0" destOrd="0" presId="urn:microsoft.com/office/officeart/2005/8/layout/process4"/>
    <dgm:cxn modelId="{59BCE647-BCF8-4FBD-8FE8-A8EF669DC6F8}" srcId="{373645AA-F8A4-4C2A-B995-FEE45A0C063F}" destId="{0CF4B4A4-73AA-4D83-9664-B89607DE2037}" srcOrd="0" destOrd="0" parTransId="{89B15ABF-F8AB-492F-9BE6-8EAA4B1BEEA0}" sibTransId="{5B0F109C-AE2A-4DE4-ACA1-C03E50EF6305}"/>
    <dgm:cxn modelId="{703F89E2-595B-4FE6-A7BA-A9907EEAEA51}" srcId="{BD868A74-B59D-4B59-944C-F4689F429B8B}" destId="{373645AA-F8A4-4C2A-B995-FEE45A0C063F}" srcOrd="1" destOrd="0" parTransId="{F6AAE00E-9EC8-4A0A-9CB3-3A850F083EB6}" sibTransId="{4A51F268-A431-4552-81E7-54AE843E0BA5}"/>
    <dgm:cxn modelId="{476CFF73-BF0E-498B-ACC9-29999215708F}" type="presParOf" srcId="{1F8A7A84-6D34-4446-BDD9-0970B6BBCBB5}" destId="{90115D41-7DD1-4F17-BC6A-D1AE2628F161}" srcOrd="0" destOrd="0" presId="urn:microsoft.com/office/officeart/2005/8/layout/process4"/>
    <dgm:cxn modelId="{03B93CA7-AD36-4663-98DC-25C21029B3AF}" type="presParOf" srcId="{90115D41-7DD1-4F17-BC6A-D1AE2628F161}" destId="{1791B85B-B059-4DC5-A08C-3E9149544E2B}" srcOrd="0" destOrd="0" presId="urn:microsoft.com/office/officeart/2005/8/layout/process4"/>
    <dgm:cxn modelId="{D0BA10E2-DE4E-4F26-A591-BDC542D5745F}" type="presParOf" srcId="{90115D41-7DD1-4F17-BC6A-D1AE2628F161}" destId="{EAD7AF10-DDFA-4702-B702-4034A6C20F60}" srcOrd="1" destOrd="0" presId="urn:microsoft.com/office/officeart/2005/8/layout/process4"/>
    <dgm:cxn modelId="{E92067F7-1F95-49E2-9583-41EA97B53AC9}" type="presParOf" srcId="{90115D41-7DD1-4F17-BC6A-D1AE2628F161}" destId="{CFA520AF-866E-4A93-ABF6-1B953BC4FD8D}" srcOrd="2" destOrd="0" presId="urn:microsoft.com/office/officeart/2005/8/layout/process4"/>
    <dgm:cxn modelId="{C608370E-5D8B-423D-8180-0DABAF4BA4FD}" type="presParOf" srcId="{CFA520AF-866E-4A93-ABF6-1B953BC4FD8D}" destId="{ED31A887-21E8-4292-AF60-7FCE9B31973A}" srcOrd="0" destOrd="0" presId="urn:microsoft.com/office/officeart/2005/8/layout/process4"/>
    <dgm:cxn modelId="{BC5DECCB-69C9-4BAF-81E5-D314AF209CB8}" type="presParOf" srcId="{1F8A7A84-6D34-4446-BDD9-0970B6BBCBB5}" destId="{11989458-AF8B-4A1E-BCD0-036A7F8A27C1}" srcOrd="1" destOrd="0" presId="urn:microsoft.com/office/officeart/2005/8/layout/process4"/>
    <dgm:cxn modelId="{026BE7AE-F7B8-4FC7-9B29-43C59562CE7D}" type="presParOf" srcId="{1F8A7A84-6D34-4446-BDD9-0970B6BBCBB5}" destId="{3B0E88AA-A8BD-4CD0-9809-28B62461AA56}" srcOrd="2" destOrd="0" presId="urn:microsoft.com/office/officeart/2005/8/layout/process4"/>
    <dgm:cxn modelId="{D17DC192-9D90-43C1-A80A-CDEAD66D7189}" type="presParOf" srcId="{3B0E88AA-A8BD-4CD0-9809-28B62461AA56}" destId="{D4374209-F770-4561-B1B8-E2C43275F89B}" srcOrd="0" destOrd="0" presId="urn:microsoft.com/office/officeart/2005/8/layout/process4"/>
    <dgm:cxn modelId="{F2676F5B-50EE-4130-829C-4AE619CE944A}" type="presParOf" srcId="{3B0E88AA-A8BD-4CD0-9809-28B62461AA56}" destId="{DEA72166-432F-413F-BEC8-3962E9F5A05C}" srcOrd="1" destOrd="0" presId="urn:microsoft.com/office/officeart/2005/8/layout/process4"/>
    <dgm:cxn modelId="{4CF8FB5C-BBD1-4AE2-91A2-BDC7DC9D5688}" type="presParOf" srcId="{3B0E88AA-A8BD-4CD0-9809-28B62461AA56}" destId="{E895935E-078C-462E-8604-B269F620F1EA}" srcOrd="2" destOrd="0" presId="urn:microsoft.com/office/officeart/2005/8/layout/process4"/>
    <dgm:cxn modelId="{88C0C18C-4AAD-4C6C-B416-E47941BE358F}" type="presParOf" srcId="{E895935E-078C-462E-8604-B269F620F1EA}" destId="{408DC04D-A007-4078-ABB5-BB77A26A2688}" srcOrd="0" destOrd="0" presId="urn:microsoft.com/office/officeart/2005/8/layout/process4"/>
    <dgm:cxn modelId="{2EAA6CAE-03EF-4920-B5E5-B34AE3B60EE4}" type="presParOf" srcId="{1F8A7A84-6D34-4446-BDD9-0970B6BBCBB5}" destId="{31F4032A-3481-4855-9A5C-A39244D585FB}" srcOrd="3" destOrd="0" presId="urn:microsoft.com/office/officeart/2005/8/layout/process4"/>
    <dgm:cxn modelId="{017C77CC-0296-4C3A-86CF-4B09C3EBEE43}" type="presParOf" srcId="{1F8A7A84-6D34-4446-BDD9-0970B6BBCBB5}" destId="{60501E0A-6CE5-4E56-89A3-288B83DFE730}" srcOrd="4" destOrd="0" presId="urn:microsoft.com/office/officeart/2005/8/layout/process4"/>
    <dgm:cxn modelId="{7EFA797A-3384-4795-992D-9FA08ADA4061}" type="presParOf" srcId="{60501E0A-6CE5-4E56-89A3-288B83DFE730}" destId="{7A50B9B2-0614-4396-9DD1-FC423127FE0E}" srcOrd="0" destOrd="0" presId="urn:microsoft.com/office/officeart/2005/8/layout/process4"/>
    <dgm:cxn modelId="{95B489B7-5F1E-4A3F-8E6E-6EC2D195E432}" type="presParOf" srcId="{60501E0A-6CE5-4E56-89A3-288B83DFE730}" destId="{8F24A810-0AE6-4694-9E47-1D6D3A8403F4}" srcOrd="1" destOrd="0" presId="urn:microsoft.com/office/officeart/2005/8/layout/process4"/>
    <dgm:cxn modelId="{BCC89D32-442C-439A-9EAB-89032748761A}" type="presParOf" srcId="{60501E0A-6CE5-4E56-89A3-288B83DFE730}" destId="{492F201B-DE20-4119-82CD-D40330F6F028}" srcOrd="2" destOrd="0" presId="urn:microsoft.com/office/officeart/2005/8/layout/process4"/>
    <dgm:cxn modelId="{13C30A2F-EF7F-45CA-8A9B-F833D7199C94}" type="presParOf" srcId="{492F201B-DE20-4119-82CD-D40330F6F028}" destId="{70C87582-C657-4BFE-B248-0A1278649DD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868A74-B59D-4B59-944C-F4689F429B8B}" type="doc">
      <dgm:prSet loTypeId="urn:microsoft.com/office/officeart/2005/8/layout/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C8BF813-1790-45AA-8872-1B0EACD4A3C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Claim</a:t>
          </a:r>
          <a:endParaRPr lang="en-US" dirty="0">
            <a:solidFill>
              <a:schemeClr val="tx1"/>
            </a:solidFill>
          </a:endParaRPr>
        </a:p>
      </dgm:t>
    </dgm:pt>
    <dgm:pt modelId="{925A4D60-95FE-4CFA-BC50-A3F926363D96}" type="parTrans" cxnId="{66ADD529-7238-489D-8C1E-65F1EE050999}">
      <dgm:prSet/>
      <dgm:spPr/>
      <dgm:t>
        <a:bodyPr/>
        <a:lstStyle/>
        <a:p>
          <a:endParaRPr lang="en-US"/>
        </a:p>
      </dgm:t>
    </dgm:pt>
    <dgm:pt modelId="{76AA9DDB-D008-4060-B513-F5C338FC1614}" type="sibTrans" cxnId="{66ADD529-7238-489D-8C1E-65F1EE050999}">
      <dgm:prSet/>
      <dgm:spPr/>
      <dgm:t>
        <a:bodyPr/>
        <a:lstStyle/>
        <a:p>
          <a:endParaRPr lang="en-US"/>
        </a:p>
      </dgm:t>
    </dgm:pt>
    <dgm:pt modelId="{B4222ABB-927D-4195-8C92-E25615FC978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Test Task</a:t>
          </a:r>
          <a:endParaRPr lang="en-US" dirty="0">
            <a:solidFill>
              <a:schemeClr val="tx1"/>
            </a:solidFill>
          </a:endParaRPr>
        </a:p>
      </dgm:t>
    </dgm:pt>
    <dgm:pt modelId="{BCAC4928-36F3-4032-BB40-DD7A8812982B}" type="parTrans" cxnId="{204EAB68-D689-4274-8BAB-0F855B972547}">
      <dgm:prSet/>
      <dgm:spPr/>
      <dgm:t>
        <a:bodyPr/>
        <a:lstStyle/>
        <a:p>
          <a:endParaRPr lang="en-US"/>
        </a:p>
      </dgm:t>
    </dgm:pt>
    <dgm:pt modelId="{4B7412C8-7B77-4C42-A0D8-DCC44F0B5943}" type="sibTrans" cxnId="{204EAB68-D689-4274-8BAB-0F855B972547}">
      <dgm:prSet/>
      <dgm:spPr/>
      <dgm:t>
        <a:bodyPr/>
        <a:lstStyle/>
        <a:p>
          <a:endParaRPr lang="en-US"/>
        </a:p>
      </dgm:t>
    </dgm:pt>
    <dgm:pt modelId="{8003F9FA-B669-4C23-8D24-31F091BC3E8D}">
      <dgm:prSet phldrT="[Text]" custT="1"/>
      <dgm:spPr/>
      <dgm:t>
        <a:bodyPr/>
        <a:lstStyle/>
        <a:p>
          <a:r>
            <a:rPr lang="en-US" sz="1800" b="1" dirty="0" smtClean="0"/>
            <a:t>“During the speaking part of the test, the rater </a:t>
          </a:r>
          <a:r>
            <a:rPr lang="en-US" sz="1800" b="1" dirty="0" smtClean="0">
              <a:solidFill>
                <a:srgbClr val="0070C0"/>
              </a:solidFill>
            </a:rPr>
            <a:t>asks the candidate a preference question using hypothetical language</a:t>
          </a:r>
          <a:r>
            <a:rPr lang="en-US" sz="1800" b="1" dirty="0" smtClean="0"/>
            <a:t>.” </a:t>
          </a:r>
          <a:endParaRPr lang="en-US" sz="1800" b="1" dirty="0"/>
        </a:p>
      </dgm:t>
    </dgm:pt>
    <dgm:pt modelId="{6164E688-C1B3-4C90-995D-75CA8CA8BA93}" type="sibTrans" cxnId="{338F5D24-D2E4-481F-8939-A3D7C5EBD4AA}">
      <dgm:prSet/>
      <dgm:spPr/>
      <dgm:t>
        <a:bodyPr/>
        <a:lstStyle/>
        <a:p>
          <a:endParaRPr lang="en-US"/>
        </a:p>
      </dgm:t>
    </dgm:pt>
    <dgm:pt modelId="{B39F6CDD-7416-418D-ADBF-E4B3248AE723}" type="parTrans" cxnId="{338F5D24-D2E4-481F-8939-A3D7C5EBD4AA}">
      <dgm:prSet/>
      <dgm:spPr/>
      <dgm:t>
        <a:bodyPr/>
        <a:lstStyle/>
        <a:p>
          <a:endParaRPr lang="en-US"/>
        </a:p>
      </dgm:t>
    </dgm:pt>
    <dgm:pt modelId="{0CF4B4A4-73AA-4D83-9664-B89607DE2037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Candidate uses hypothetical language to explain how he’d handle a social issue in his country if he were in a position of influence</a:t>
          </a:r>
          <a:endParaRPr lang="en-US" sz="1800" dirty="0"/>
        </a:p>
      </dgm:t>
    </dgm:pt>
    <dgm:pt modelId="{5B0F109C-AE2A-4DE4-ACA1-C03E50EF6305}" type="sibTrans" cxnId="{59BCE647-BCF8-4FBD-8FE8-A8EF669DC6F8}">
      <dgm:prSet/>
      <dgm:spPr/>
      <dgm:t>
        <a:bodyPr/>
        <a:lstStyle/>
        <a:p>
          <a:endParaRPr lang="en-US"/>
        </a:p>
      </dgm:t>
    </dgm:pt>
    <dgm:pt modelId="{89B15ABF-F8AB-492F-9BE6-8EAA4B1BEEA0}" type="parTrans" cxnId="{59BCE647-BCF8-4FBD-8FE8-A8EF669DC6F8}">
      <dgm:prSet/>
      <dgm:spPr/>
      <dgm:t>
        <a:bodyPr/>
        <a:lstStyle/>
        <a:p>
          <a:endParaRPr lang="en-US"/>
        </a:p>
      </dgm:t>
    </dgm:pt>
    <dgm:pt modelId="{1A45242F-6E77-4D41-AF87-7116BD79040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Candidate can use hypothetical language to speculate about abstract topics </a:t>
          </a:r>
          <a:endParaRPr lang="en-US" dirty="0"/>
        </a:p>
      </dgm:t>
    </dgm:pt>
    <dgm:pt modelId="{37D1F912-E1FF-4D54-9D1F-C835A2BA4FD4}" type="sibTrans" cxnId="{9444CB39-5A3F-4E2C-A5F9-83669B62403E}">
      <dgm:prSet/>
      <dgm:spPr/>
      <dgm:t>
        <a:bodyPr/>
        <a:lstStyle/>
        <a:p>
          <a:endParaRPr lang="en-US"/>
        </a:p>
      </dgm:t>
    </dgm:pt>
    <dgm:pt modelId="{8A428A08-035A-4F8C-895B-379426ED621C}" type="parTrans" cxnId="{9444CB39-5A3F-4E2C-A5F9-83669B62403E}">
      <dgm:prSet/>
      <dgm:spPr/>
      <dgm:t>
        <a:bodyPr/>
        <a:lstStyle/>
        <a:p>
          <a:endParaRPr lang="en-US"/>
        </a:p>
      </dgm:t>
    </dgm:pt>
    <dgm:pt modelId="{373645AA-F8A4-4C2A-B995-FEE45A0C063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Evidence</a:t>
          </a:r>
          <a:endParaRPr lang="en-US" dirty="0">
            <a:solidFill>
              <a:schemeClr val="tx1"/>
            </a:solidFill>
          </a:endParaRPr>
        </a:p>
      </dgm:t>
    </dgm:pt>
    <dgm:pt modelId="{4A51F268-A431-4552-81E7-54AE843E0BA5}" type="sibTrans" cxnId="{703F89E2-595B-4FE6-A7BA-A9907EEAEA51}">
      <dgm:prSet/>
      <dgm:spPr/>
      <dgm:t>
        <a:bodyPr/>
        <a:lstStyle/>
        <a:p>
          <a:endParaRPr lang="en-US"/>
        </a:p>
      </dgm:t>
    </dgm:pt>
    <dgm:pt modelId="{F6AAE00E-9EC8-4A0A-9CB3-3A850F083EB6}" type="parTrans" cxnId="{703F89E2-595B-4FE6-A7BA-A9907EEAEA51}">
      <dgm:prSet/>
      <dgm:spPr/>
      <dgm:t>
        <a:bodyPr/>
        <a:lstStyle/>
        <a:p>
          <a:endParaRPr lang="en-US"/>
        </a:p>
      </dgm:t>
    </dgm:pt>
    <dgm:pt modelId="{1F8A7A84-6D34-4446-BDD9-0970B6BBCBB5}" type="pres">
      <dgm:prSet presAssocID="{BD868A74-B59D-4B59-944C-F4689F429B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115D41-7DD1-4F17-BC6A-D1AE2628F161}" type="pres">
      <dgm:prSet presAssocID="{B4222ABB-927D-4195-8C92-E25615FC9789}" presName="boxAndChildren" presStyleCnt="0"/>
      <dgm:spPr/>
    </dgm:pt>
    <dgm:pt modelId="{1791B85B-B059-4DC5-A08C-3E9149544E2B}" type="pres">
      <dgm:prSet presAssocID="{B4222ABB-927D-4195-8C92-E25615FC9789}" presName="parentTextBox" presStyleLbl="node1" presStyleIdx="0" presStyleCnt="3"/>
      <dgm:spPr/>
      <dgm:t>
        <a:bodyPr/>
        <a:lstStyle/>
        <a:p>
          <a:endParaRPr lang="en-US"/>
        </a:p>
      </dgm:t>
    </dgm:pt>
    <dgm:pt modelId="{EAD7AF10-DDFA-4702-B702-4034A6C20F60}" type="pres">
      <dgm:prSet presAssocID="{B4222ABB-927D-4195-8C92-E25615FC9789}" presName="entireBox" presStyleLbl="node1" presStyleIdx="0" presStyleCnt="3"/>
      <dgm:spPr/>
      <dgm:t>
        <a:bodyPr/>
        <a:lstStyle/>
        <a:p>
          <a:endParaRPr lang="en-US"/>
        </a:p>
      </dgm:t>
    </dgm:pt>
    <dgm:pt modelId="{CFA520AF-866E-4A93-ABF6-1B953BC4FD8D}" type="pres">
      <dgm:prSet presAssocID="{B4222ABB-927D-4195-8C92-E25615FC9789}" presName="descendantBox" presStyleCnt="0"/>
      <dgm:spPr/>
    </dgm:pt>
    <dgm:pt modelId="{ED31A887-21E8-4292-AF60-7FCE9B31973A}" type="pres">
      <dgm:prSet presAssocID="{8003F9FA-B669-4C23-8D24-31F091BC3E8D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89458-AF8B-4A1E-BCD0-036A7F8A27C1}" type="pres">
      <dgm:prSet presAssocID="{4A51F268-A431-4552-81E7-54AE843E0BA5}" presName="sp" presStyleCnt="0"/>
      <dgm:spPr/>
    </dgm:pt>
    <dgm:pt modelId="{3B0E88AA-A8BD-4CD0-9809-28B62461AA56}" type="pres">
      <dgm:prSet presAssocID="{373645AA-F8A4-4C2A-B995-FEE45A0C063F}" presName="arrowAndChildren" presStyleCnt="0"/>
      <dgm:spPr/>
    </dgm:pt>
    <dgm:pt modelId="{D4374209-F770-4561-B1B8-E2C43275F89B}" type="pres">
      <dgm:prSet presAssocID="{373645AA-F8A4-4C2A-B995-FEE45A0C063F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EA72166-432F-413F-BEC8-3962E9F5A05C}" type="pres">
      <dgm:prSet presAssocID="{373645AA-F8A4-4C2A-B995-FEE45A0C063F}" presName="arrow" presStyleLbl="node1" presStyleIdx="1" presStyleCnt="3"/>
      <dgm:spPr/>
      <dgm:t>
        <a:bodyPr/>
        <a:lstStyle/>
        <a:p>
          <a:endParaRPr lang="en-US"/>
        </a:p>
      </dgm:t>
    </dgm:pt>
    <dgm:pt modelId="{E895935E-078C-462E-8604-B269F620F1EA}" type="pres">
      <dgm:prSet presAssocID="{373645AA-F8A4-4C2A-B995-FEE45A0C063F}" presName="descendantArrow" presStyleCnt="0"/>
      <dgm:spPr/>
    </dgm:pt>
    <dgm:pt modelId="{408DC04D-A007-4078-ABB5-BB77A26A2688}" type="pres">
      <dgm:prSet presAssocID="{0CF4B4A4-73AA-4D83-9664-B89607DE2037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4032A-3481-4855-9A5C-A39244D585FB}" type="pres">
      <dgm:prSet presAssocID="{76AA9DDB-D008-4060-B513-F5C338FC1614}" presName="sp" presStyleCnt="0"/>
      <dgm:spPr/>
    </dgm:pt>
    <dgm:pt modelId="{60501E0A-6CE5-4E56-89A3-288B83DFE730}" type="pres">
      <dgm:prSet presAssocID="{1C8BF813-1790-45AA-8872-1B0EACD4A3C0}" presName="arrowAndChildren" presStyleCnt="0"/>
      <dgm:spPr/>
    </dgm:pt>
    <dgm:pt modelId="{7A50B9B2-0614-4396-9DD1-FC423127FE0E}" type="pres">
      <dgm:prSet presAssocID="{1C8BF813-1790-45AA-8872-1B0EACD4A3C0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8F24A810-0AE6-4694-9E47-1D6D3A8403F4}" type="pres">
      <dgm:prSet presAssocID="{1C8BF813-1790-45AA-8872-1B0EACD4A3C0}" presName="arrow" presStyleLbl="node1" presStyleIdx="2" presStyleCnt="3" custScaleY="103469" custLinFactNeighborX="388" custLinFactNeighborY="-46"/>
      <dgm:spPr/>
      <dgm:t>
        <a:bodyPr/>
        <a:lstStyle/>
        <a:p>
          <a:endParaRPr lang="en-US"/>
        </a:p>
      </dgm:t>
    </dgm:pt>
    <dgm:pt modelId="{492F201B-DE20-4119-82CD-D40330F6F028}" type="pres">
      <dgm:prSet presAssocID="{1C8BF813-1790-45AA-8872-1B0EACD4A3C0}" presName="descendantArrow" presStyleCnt="0"/>
      <dgm:spPr/>
    </dgm:pt>
    <dgm:pt modelId="{70C87582-C657-4BFE-B248-0A1278649DDA}" type="pres">
      <dgm:prSet presAssocID="{1A45242F-6E77-4D41-AF87-7116BD790405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8CB56C-74DF-468A-AF3B-3D335321CC8D}" type="presOf" srcId="{BD868A74-B59D-4B59-944C-F4689F429B8B}" destId="{1F8A7A84-6D34-4446-BDD9-0970B6BBCBB5}" srcOrd="0" destOrd="0" presId="urn:microsoft.com/office/officeart/2005/8/layout/process4"/>
    <dgm:cxn modelId="{F0FED0F9-2FAA-4655-90A0-B5D28B27B70D}" type="presOf" srcId="{373645AA-F8A4-4C2A-B995-FEE45A0C063F}" destId="{D4374209-F770-4561-B1B8-E2C43275F89B}" srcOrd="0" destOrd="0" presId="urn:microsoft.com/office/officeart/2005/8/layout/process4"/>
    <dgm:cxn modelId="{66ADD529-7238-489D-8C1E-65F1EE050999}" srcId="{BD868A74-B59D-4B59-944C-F4689F429B8B}" destId="{1C8BF813-1790-45AA-8872-1B0EACD4A3C0}" srcOrd="0" destOrd="0" parTransId="{925A4D60-95FE-4CFA-BC50-A3F926363D96}" sibTransId="{76AA9DDB-D008-4060-B513-F5C338FC1614}"/>
    <dgm:cxn modelId="{82C7F12F-35E6-4320-9979-53F58ACEFFDB}" type="presOf" srcId="{8003F9FA-B669-4C23-8D24-31F091BC3E8D}" destId="{ED31A887-21E8-4292-AF60-7FCE9B31973A}" srcOrd="0" destOrd="0" presId="urn:microsoft.com/office/officeart/2005/8/layout/process4"/>
    <dgm:cxn modelId="{7AA489AF-5ADA-405E-9917-7158E1652300}" type="presOf" srcId="{B4222ABB-927D-4195-8C92-E25615FC9789}" destId="{1791B85B-B059-4DC5-A08C-3E9149544E2B}" srcOrd="0" destOrd="0" presId="urn:microsoft.com/office/officeart/2005/8/layout/process4"/>
    <dgm:cxn modelId="{338F5D24-D2E4-481F-8939-A3D7C5EBD4AA}" srcId="{B4222ABB-927D-4195-8C92-E25615FC9789}" destId="{8003F9FA-B669-4C23-8D24-31F091BC3E8D}" srcOrd="0" destOrd="0" parTransId="{B39F6CDD-7416-418D-ADBF-E4B3248AE723}" sibTransId="{6164E688-C1B3-4C90-995D-75CA8CA8BA93}"/>
    <dgm:cxn modelId="{9945DEA1-BE61-4AFB-9AF2-5F24C7AF18AC}" type="presOf" srcId="{0CF4B4A4-73AA-4D83-9664-B89607DE2037}" destId="{408DC04D-A007-4078-ABB5-BB77A26A2688}" srcOrd="0" destOrd="0" presId="urn:microsoft.com/office/officeart/2005/8/layout/process4"/>
    <dgm:cxn modelId="{4C18E027-298B-4616-A086-C14FEFD83EFC}" type="presOf" srcId="{1A45242F-6E77-4D41-AF87-7116BD790405}" destId="{70C87582-C657-4BFE-B248-0A1278649DDA}" srcOrd="0" destOrd="0" presId="urn:microsoft.com/office/officeart/2005/8/layout/process4"/>
    <dgm:cxn modelId="{5205EE6C-06C7-4829-BF91-0099C3A82FA1}" type="presOf" srcId="{373645AA-F8A4-4C2A-B995-FEE45A0C063F}" destId="{DEA72166-432F-413F-BEC8-3962E9F5A05C}" srcOrd="1" destOrd="0" presId="urn:microsoft.com/office/officeart/2005/8/layout/process4"/>
    <dgm:cxn modelId="{9444CB39-5A3F-4E2C-A5F9-83669B62403E}" srcId="{1C8BF813-1790-45AA-8872-1B0EACD4A3C0}" destId="{1A45242F-6E77-4D41-AF87-7116BD790405}" srcOrd="0" destOrd="0" parTransId="{8A428A08-035A-4F8C-895B-379426ED621C}" sibTransId="{37D1F912-E1FF-4D54-9D1F-C835A2BA4FD4}"/>
    <dgm:cxn modelId="{204EAB68-D689-4274-8BAB-0F855B972547}" srcId="{BD868A74-B59D-4B59-944C-F4689F429B8B}" destId="{B4222ABB-927D-4195-8C92-E25615FC9789}" srcOrd="2" destOrd="0" parTransId="{BCAC4928-36F3-4032-BB40-DD7A8812982B}" sibTransId="{4B7412C8-7B77-4C42-A0D8-DCC44F0B5943}"/>
    <dgm:cxn modelId="{63E5ED7F-712B-4B62-BAD5-88265656CFCA}" type="presOf" srcId="{1C8BF813-1790-45AA-8872-1B0EACD4A3C0}" destId="{8F24A810-0AE6-4694-9E47-1D6D3A8403F4}" srcOrd="1" destOrd="0" presId="urn:microsoft.com/office/officeart/2005/8/layout/process4"/>
    <dgm:cxn modelId="{59BCE647-BCF8-4FBD-8FE8-A8EF669DC6F8}" srcId="{373645AA-F8A4-4C2A-B995-FEE45A0C063F}" destId="{0CF4B4A4-73AA-4D83-9664-B89607DE2037}" srcOrd="0" destOrd="0" parTransId="{89B15ABF-F8AB-492F-9BE6-8EAA4B1BEEA0}" sibTransId="{5B0F109C-AE2A-4DE4-ACA1-C03E50EF6305}"/>
    <dgm:cxn modelId="{703F89E2-595B-4FE6-A7BA-A9907EEAEA51}" srcId="{BD868A74-B59D-4B59-944C-F4689F429B8B}" destId="{373645AA-F8A4-4C2A-B995-FEE45A0C063F}" srcOrd="1" destOrd="0" parTransId="{F6AAE00E-9EC8-4A0A-9CB3-3A850F083EB6}" sibTransId="{4A51F268-A431-4552-81E7-54AE843E0BA5}"/>
    <dgm:cxn modelId="{D6259333-05C9-464A-AAFB-F6EC729EF8F2}" type="presOf" srcId="{B4222ABB-927D-4195-8C92-E25615FC9789}" destId="{EAD7AF10-DDFA-4702-B702-4034A6C20F60}" srcOrd="1" destOrd="0" presId="urn:microsoft.com/office/officeart/2005/8/layout/process4"/>
    <dgm:cxn modelId="{4AC81FC5-D1C9-4AE8-9A1E-4E99BF1D86A7}" type="presOf" srcId="{1C8BF813-1790-45AA-8872-1B0EACD4A3C0}" destId="{7A50B9B2-0614-4396-9DD1-FC423127FE0E}" srcOrd="0" destOrd="0" presId="urn:microsoft.com/office/officeart/2005/8/layout/process4"/>
    <dgm:cxn modelId="{7A092749-5EE9-40E9-B878-7CF7EDD74103}" type="presParOf" srcId="{1F8A7A84-6D34-4446-BDD9-0970B6BBCBB5}" destId="{90115D41-7DD1-4F17-BC6A-D1AE2628F161}" srcOrd="0" destOrd="0" presId="urn:microsoft.com/office/officeart/2005/8/layout/process4"/>
    <dgm:cxn modelId="{9FB91144-229E-4B57-8338-3CDEF93C5875}" type="presParOf" srcId="{90115D41-7DD1-4F17-BC6A-D1AE2628F161}" destId="{1791B85B-B059-4DC5-A08C-3E9149544E2B}" srcOrd="0" destOrd="0" presId="urn:microsoft.com/office/officeart/2005/8/layout/process4"/>
    <dgm:cxn modelId="{2AB71ABC-DBD5-4199-9B00-C7F837C21EA2}" type="presParOf" srcId="{90115D41-7DD1-4F17-BC6A-D1AE2628F161}" destId="{EAD7AF10-DDFA-4702-B702-4034A6C20F60}" srcOrd="1" destOrd="0" presId="urn:microsoft.com/office/officeart/2005/8/layout/process4"/>
    <dgm:cxn modelId="{A14BB995-7867-4892-AAA2-25451AA26433}" type="presParOf" srcId="{90115D41-7DD1-4F17-BC6A-D1AE2628F161}" destId="{CFA520AF-866E-4A93-ABF6-1B953BC4FD8D}" srcOrd="2" destOrd="0" presId="urn:microsoft.com/office/officeart/2005/8/layout/process4"/>
    <dgm:cxn modelId="{4D34D020-1C3C-4F02-8C4B-50B4E2D57ADA}" type="presParOf" srcId="{CFA520AF-866E-4A93-ABF6-1B953BC4FD8D}" destId="{ED31A887-21E8-4292-AF60-7FCE9B31973A}" srcOrd="0" destOrd="0" presId="urn:microsoft.com/office/officeart/2005/8/layout/process4"/>
    <dgm:cxn modelId="{309A1B92-180D-40EB-954D-5023D9BA600F}" type="presParOf" srcId="{1F8A7A84-6D34-4446-BDD9-0970B6BBCBB5}" destId="{11989458-AF8B-4A1E-BCD0-036A7F8A27C1}" srcOrd="1" destOrd="0" presId="urn:microsoft.com/office/officeart/2005/8/layout/process4"/>
    <dgm:cxn modelId="{A90155EC-7F02-49DD-8505-E05E845D9880}" type="presParOf" srcId="{1F8A7A84-6D34-4446-BDD9-0970B6BBCBB5}" destId="{3B0E88AA-A8BD-4CD0-9809-28B62461AA56}" srcOrd="2" destOrd="0" presId="urn:microsoft.com/office/officeart/2005/8/layout/process4"/>
    <dgm:cxn modelId="{822671CC-BE90-461E-B1EA-EDDAB80DDEB7}" type="presParOf" srcId="{3B0E88AA-A8BD-4CD0-9809-28B62461AA56}" destId="{D4374209-F770-4561-B1B8-E2C43275F89B}" srcOrd="0" destOrd="0" presId="urn:microsoft.com/office/officeart/2005/8/layout/process4"/>
    <dgm:cxn modelId="{EE33FBFB-50B8-4BB0-BBCA-D19B1376662C}" type="presParOf" srcId="{3B0E88AA-A8BD-4CD0-9809-28B62461AA56}" destId="{DEA72166-432F-413F-BEC8-3962E9F5A05C}" srcOrd="1" destOrd="0" presId="urn:microsoft.com/office/officeart/2005/8/layout/process4"/>
    <dgm:cxn modelId="{2561CF43-A049-4CC0-8599-23C2C5A26F93}" type="presParOf" srcId="{3B0E88AA-A8BD-4CD0-9809-28B62461AA56}" destId="{E895935E-078C-462E-8604-B269F620F1EA}" srcOrd="2" destOrd="0" presId="urn:microsoft.com/office/officeart/2005/8/layout/process4"/>
    <dgm:cxn modelId="{D0BB856A-1B73-49C8-90BF-AC191C0FFD83}" type="presParOf" srcId="{E895935E-078C-462E-8604-B269F620F1EA}" destId="{408DC04D-A007-4078-ABB5-BB77A26A2688}" srcOrd="0" destOrd="0" presId="urn:microsoft.com/office/officeart/2005/8/layout/process4"/>
    <dgm:cxn modelId="{DFF62210-A1A1-4EA9-85F8-C83CE276962A}" type="presParOf" srcId="{1F8A7A84-6D34-4446-BDD9-0970B6BBCBB5}" destId="{31F4032A-3481-4855-9A5C-A39244D585FB}" srcOrd="3" destOrd="0" presId="urn:microsoft.com/office/officeart/2005/8/layout/process4"/>
    <dgm:cxn modelId="{B64B4141-DE21-4A51-BE46-423B8AE53583}" type="presParOf" srcId="{1F8A7A84-6D34-4446-BDD9-0970B6BBCBB5}" destId="{60501E0A-6CE5-4E56-89A3-288B83DFE730}" srcOrd="4" destOrd="0" presId="urn:microsoft.com/office/officeart/2005/8/layout/process4"/>
    <dgm:cxn modelId="{786E6402-0F2B-4511-8DF9-0B9677532D67}" type="presParOf" srcId="{60501E0A-6CE5-4E56-89A3-288B83DFE730}" destId="{7A50B9B2-0614-4396-9DD1-FC423127FE0E}" srcOrd="0" destOrd="0" presId="urn:microsoft.com/office/officeart/2005/8/layout/process4"/>
    <dgm:cxn modelId="{97608A3E-EB3D-4C1C-936A-6B7D23281CAF}" type="presParOf" srcId="{60501E0A-6CE5-4E56-89A3-288B83DFE730}" destId="{8F24A810-0AE6-4694-9E47-1D6D3A8403F4}" srcOrd="1" destOrd="0" presId="urn:microsoft.com/office/officeart/2005/8/layout/process4"/>
    <dgm:cxn modelId="{6A707579-194C-46C2-A385-EA5533BBD257}" type="presParOf" srcId="{60501E0A-6CE5-4E56-89A3-288B83DFE730}" destId="{492F201B-DE20-4119-82CD-D40330F6F028}" srcOrd="2" destOrd="0" presId="urn:microsoft.com/office/officeart/2005/8/layout/process4"/>
    <dgm:cxn modelId="{6C5D625F-789E-44C7-BEB2-704B74751894}" type="presParOf" srcId="{492F201B-DE20-4119-82CD-D40330F6F028}" destId="{70C87582-C657-4BFE-B248-0A1278649DD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7E4801-CD6F-45BA-830E-18CA03D5EFAF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90A171-A0F8-46E1-9ED9-1D2490AC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69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presentation discusses</a:t>
            </a:r>
            <a:r>
              <a:rPr lang="en-US" baseline="0" dirty="0" smtClean="0"/>
              <a:t> </a:t>
            </a:r>
            <a:r>
              <a:rPr lang="en-US" dirty="0" smtClean="0"/>
              <a:t>how the building of test specifications plays a crucial</a:t>
            </a:r>
            <a:r>
              <a:rPr lang="en-US" baseline="0" dirty="0" smtClean="0"/>
              <a:t> role in strengthening the validity argument for a test’s use and score interpretations.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A171-A0F8-46E1-9ED9-1D2490ACC4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69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A171-A0F8-46E1-9ED9-1D2490ACC4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69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A171-A0F8-46E1-9ED9-1D2490ACC4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86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A171-A0F8-46E1-9ED9-1D2490ACC4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40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A171-A0F8-46E1-9ED9-1D2490ACC4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22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A171-A0F8-46E1-9ED9-1D2490ACC4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6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A171-A0F8-46E1-9ED9-1D2490ACC4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82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A171-A0F8-46E1-9ED9-1D2490ACC4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8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A171-A0F8-46E1-9ED9-1D2490ACC4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01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A171-A0F8-46E1-9ED9-1D2490ACC4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24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A171-A0F8-46E1-9ED9-1D2490ACC4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79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A171-A0F8-46E1-9ED9-1D2490ACC4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36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A171-A0F8-46E1-9ED9-1D2490ACC4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20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A171-A0F8-46E1-9ED9-1D2490ACC4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728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r>
              <a:rPr lang="en-US" baseline="0" dirty="0" smtClean="0"/>
              <a:t> used to prepare for this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A171-A0F8-46E1-9ED9-1D2490ACC4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25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A171-A0F8-46E1-9ED9-1D2490ACC4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99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A171-A0F8-46E1-9ED9-1D2490ACC4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62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A171-A0F8-46E1-9ED9-1D2490ACC4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07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own</a:t>
            </a:r>
            <a:r>
              <a:rPr lang="en-US" baseline="0" dirty="0" smtClean="0"/>
              <a:t> definition.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A171-A0F8-46E1-9ED9-1D2490ACC4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07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A171-A0F8-46E1-9ED9-1D2490ACC4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7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A171-A0F8-46E1-9ED9-1D2490ACC4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88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A171-A0F8-46E1-9ED9-1D2490ACC4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04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A171-A0F8-46E1-9ED9-1D2490ACC4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7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9/5/2016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9/5/2016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9/5/2016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9/5/2016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9/5/2016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9/5/2016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ets.org/s/toefl/pdf/toefl_ibt_research_insight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.org/s/about/pdf/standards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s.org/s/toefl/pdf/toefl_ibt_research_insight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s.org/s/toefl/pdf/toefl_ibt_research_insight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s.org/s/toefl/pdf/toefl_ibt_research_insight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Test validity: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455621"/>
            <a:ext cx="10058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evidence is in the </a:t>
            </a:r>
            <a:r>
              <a:rPr lang="en-US" sz="3200" b="1" dirty="0" smtClean="0"/>
              <a:t>specifications</a:t>
            </a:r>
            <a:endParaRPr lang="en-US" sz="3200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57" y="2542032"/>
            <a:ext cx="1677545" cy="155448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4314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Example “test structure”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28020"/>
            <a:ext cx="5852160" cy="38741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22505" y="5987193"/>
            <a:ext cx="6088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http://www.ets.org/s/toefl/pdf/toefl_ibt_research_insight.pdf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971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Test specifications provide a solid foundation . . 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66" y="2384255"/>
            <a:ext cx="3999380" cy="2651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06" y="2340298"/>
            <a:ext cx="3657600" cy="2739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8053" y="5551707"/>
            <a:ext cx="784794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Without detailed test specifications, score interpretations are in jeopardy.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070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Operationalizing </a:t>
            </a:r>
            <a:r>
              <a:rPr lang="en-US" sz="4400" dirty="0"/>
              <a:t>the </a:t>
            </a:r>
            <a:r>
              <a:rPr lang="en-US" sz="4400" dirty="0" smtClean="0"/>
              <a:t>domain features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creating tasks that match the claims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507" y="1473887"/>
            <a:ext cx="1629532" cy="213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0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Test specification components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35116" y="1852209"/>
            <a:ext cx="70030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Purpose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Delivery Mode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Task Templates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Administration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Psychometric Characteristics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Scoring Method and Reporting </a:t>
            </a:r>
            <a:endParaRPr lang="en-US" sz="2000" dirty="0" smtClean="0"/>
          </a:p>
        </p:txBody>
      </p:sp>
      <p:sp>
        <p:nvSpPr>
          <p:cNvPr id="7" name="Oval 6"/>
          <p:cNvSpPr/>
          <p:nvPr/>
        </p:nvSpPr>
        <p:spPr>
          <a:xfrm>
            <a:off x="1039582" y="2183642"/>
            <a:ext cx="208575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3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04" y="1270139"/>
            <a:ext cx="5286843" cy="2651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37353" y="4637316"/>
            <a:ext cx="886474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No test is perfect, but detailed test specs can </a:t>
            </a:r>
            <a:r>
              <a:rPr lang="en-US" sz="2400" dirty="0" smtClean="0"/>
              <a:t>minimize contaminants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957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3274" y="1758206"/>
            <a:ext cx="74072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Audio: 	Would you like to play baseball?</a:t>
            </a:r>
          </a:p>
          <a:p>
            <a:r>
              <a:rPr lang="en-US" sz="2400" dirty="0" smtClean="0"/>
              <a:t>Stem</a:t>
            </a:r>
            <a:r>
              <a:rPr lang="en-US" sz="2400" dirty="0"/>
              <a:t>: 	Yes, but I don’t have a </a:t>
            </a:r>
            <a:r>
              <a:rPr lang="en-US" sz="2400" dirty="0" smtClean="0"/>
              <a:t>_____.</a:t>
            </a:r>
          </a:p>
          <a:p>
            <a:endParaRPr lang="en-US" sz="2400" dirty="0"/>
          </a:p>
          <a:p>
            <a:r>
              <a:rPr lang="en-US" sz="2400" dirty="0"/>
              <a:t>		A. microscope</a:t>
            </a:r>
            <a:r>
              <a:rPr lang="en-US" sz="2400" dirty="0">
                <a:solidFill>
                  <a:srgbClr val="FF0000"/>
                </a:solidFill>
              </a:rPr>
              <a:t>		</a:t>
            </a:r>
          </a:p>
          <a:p>
            <a:r>
              <a:rPr lang="en-US" sz="2400" dirty="0"/>
              <a:t>		</a:t>
            </a:r>
            <a:r>
              <a:rPr lang="en-US" sz="2400" dirty="0">
                <a:solidFill>
                  <a:srgbClr val="FF0000"/>
                </a:solidFill>
              </a:rPr>
              <a:t>B. mitt</a:t>
            </a:r>
            <a:r>
              <a:rPr lang="en-US" sz="2400" dirty="0"/>
              <a:t>		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		C. violin		</a:t>
            </a:r>
          </a:p>
          <a:p>
            <a:r>
              <a:rPr lang="en-US" sz="2400" dirty="0"/>
              <a:t>		D. laptop</a:t>
            </a:r>
            <a:r>
              <a:rPr lang="en-US" sz="2400" dirty="0">
                <a:solidFill>
                  <a:srgbClr val="FF0000"/>
                </a:solidFill>
              </a:rPr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505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17012" y="168824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Audio: 	</a:t>
            </a:r>
            <a:r>
              <a:rPr lang="en-US" sz="2400" dirty="0" smtClean="0"/>
              <a:t>I can’t believe thousands died in the surprise attack.</a:t>
            </a:r>
            <a:endParaRPr lang="en-US" sz="2400" dirty="0"/>
          </a:p>
          <a:p>
            <a:r>
              <a:rPr lang="en-US" sz="2400" dirty="0" smtClean="0"/>
              <a:t>Stem</a:t>
            </a:r>
            <a:r>
              <a:rPr lang="en-US" sz="2400" dirty="0"/>
              <a:t>: 	</a:t>
            </a:r>
            <a:r>
              <a:rPr lang="en-US" sz="2400" dirty="0" smtClean="0"/>
              <a:t>I know. It was a _____ .</a:t>
            </a:r>
            <a:endParaRPr lang="en-US" sz="2400" dirty="0"/>
          </a:p>
          <a:p>
            <a:r>
              <a:rPr lang="en-US" sz="2400" dirty="0"/>
              <a:t>		A. </a:t>
            </a:r>
            <a:r>
              <a:rPr lang="en-US" sz="2400" dirty="0" smtClean="0"/>
              <a:t>tribute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dirty="0">
                <a:solidFill>
                  <a:srgbClr val="FF0000"/>
                </a:solidFill>
              </a:rPr>
              <a:t>B. </a:t>
            </a:r>
            <a:r>
              <a:rPr lang="en-US" sz="2400" dirty="0" smtClean="0">
                <a:solidFill>
                  <a:srgbClr val="FF0000"/>
                </a:solidFill>
              </a:rPr>
              <a:t>massacre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		C. </a:t>
            </a:r>
            <a:r>
              <a:rPr lang="en-US" sz="2400" dirty="0" smtClean="0"/>
              <a:t>concession</a:t>
            </a:r>
            <a:endParaRPr lang="en-US" sz="2400" dirty="0"/>
          </a:p>
          <a:p>
            <a:r>
              <a:rPr lang="en-US" sz="2400" dirty="0"/>
              <a:t>		D. </a:t>
            </a:r>
            <a:r>
              <a:rPr lang="en-US" sz="2400" dirty="0" smtClean="0"/>
              <a:t>suspension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140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Decontaminating the evidence</a:t>
            </a:r>
            <a:endParaRPr lang="en-US" sz="40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63" y="3386138"/>
            <a:ext cx="1143000" cy="942975"/>
          </a:xfrm>
        </p:spPr>
      </p:pic>
      <p:sp>
        <p:nvSpPr>
          <p:cNvPr id="11" name="Vertical Scroll 10"/>
          <p:cNvSpPr/>
          <p:nvPr/>
        </p:nvSpPr>
        <p:spPr>
          <a:xfrm>
            <a:off x="1496288" y="2204282"/>
            <a:ext cx="6235173" cy="2793552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Conduct extensive reviews of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Develop a task writing checklist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Ensure adequate content representation (despite challenges)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961" y="2523896"/>
            <a:ext cx="2611301" cy="21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3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749" y="196585"/>
            <a:ext cx="2619375" cy="1743075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2227906" y="1729394"/>
            <a:ext cx="3072384" cy="2798065"/>
          </a:xfrm>
          <a:prstGeom prst="wedgeRectCallout">
            <a:avLst>
              <a:gd name="adj1" fmla="val 7738"/>
              <a:gd name="adj2" fmla="val 6186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“Why do I need to know idioms for my training? I can’t believe they’re on the test!”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6840583" y="1734492"/>
            <a:ext cx="3072384" cy="2798065"/>
          </a:xfrm>
          <a:prstGeom prst="wedgeRectCallout">
            <a:avLst>
              <a:gd name="adj1" fmla="val -8929"/>
              <a:gd name="adj2" fmla="val 6186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“I’ve spoken to this student.  He can’t pass the test, but he clearly knows </a:t>
            </a:r>
            <a:r>
              <a:rPr lang="en-US" sz="2400" dirty="0" smtClean="0">
                <a:solidFill>
                  <a:schemeClr val="tx1"/>
                </a:solidFill>
              </a:rPr>
              <a:t>English!”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0125" y="4997682"/>
            <a:ext cx="149111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entury Schoolbook" panose="02040604050505020304" pitchFamily="18" charset="0"/>
              </a:rPr>
              <a:t>STUDENT</a:t>
            </a:r>
            <a:endParaRPr lang="en-US" sz="2000" dirty="0">
              <a:latin typeface="Century Schoolbook" panose="020406040505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70045" y="4997682"/>
            <a:ext cx="2242922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entury Schoolbook" panose="02040604050505020304" pitchFamily="18" charset="0"/>
              </a:rPr>
              <a:t>STAKEHOLDER</a:t>
            </a:r>
            <a:endParaRPr lang="en-US" sz="20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4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18925178"/>
              </p:ext>
            </p:extLst>
          </p:nvPr>
        </p:nvGraphicFramePr>
        <p:xfrm>
          <a:off x="1680308" y="62119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Left Arrow 1"/>
          <p:cNvSpPr/>
          <p:nvPr/>
        </p:nvSpPr>
        <p:spPr>
          <a:xfrm>
            <a:off x="7141778" y="977461"/>
            <a:ext cx="2270235" cy="1639614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Derived from domain (English for interoperability)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7141779" y="3878318"/>
            <a:ext cx="3184636" cy="1813034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Prompt that generates the production of evidence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860330" y="2664370"/>
            <a:ext cx="2542032" cy="16396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Data that support the claim</a:t>
            </a:r>
          </a:p>
        </p:txBody>
      </p:sp>
    </p:spTree>
    <p:extLst>
      <p:ext uri="{BB962C8B-B14F-4D97-AF65-F5344CB8AC3E}">
        <p14:creationId xmlns:p14="http://schemas.microsoft.com/office/powerpoint/2010/main" val="216845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validity evidence do test specs provide?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068513"/>
            <a:ext cx="10058400" cy="40227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98313" y="2587632"/>
            <a:ext cx="3019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(Test specifications) help to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39199" y="2887264"/>
            <a:ext cx="416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  <a:r>
              <a:rPr lang="en-US" sz="2000" dirty="0" smtClean="0"/>
              <a:t>s specified in the (validity argument),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849035" y="2594021"/>
            <a:ext cx="4649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  <a:r>
              <a:rPr lang="en-US" sz="2000" dirty="0" smtClean="0"/>
              <a:t>ssure that the test developer’s intentions,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064990" y="2887264"/>
            <a:ext cx="3507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  <a:r>
              <a:rPr lang="en-US" sz="2000" dirty="0" smtClean="0"/>
              <a:t>re actually implemented in the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00558" y="3432863"/>
            <a:ext cx="4121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ocumentary evidence as backing for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687368" y="3160837"/>
            <a:ext cx="4579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the process of assessment justification,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039199" y="3721553"/>
            <a:ext cx="222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various warrants in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60851" y="3721553"/>
            <a:ext cx="2696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(validity argument).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039199" y="3160837"/>
            <a:ext cx="2746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reation of assessments.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39199" y="3432863"/>
            <a:ext cx="2501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he blueprint provides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317747" y="4936550"/>
            <a:ext cx="3194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Bachman and Palmer (2010).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787808" y="3974705"/>
            <a:ext cx="5912820" cy="2691397"/>
          </a:xfrm>
          <a:prstGeom prst="rect">
            <a:avLst/>
          </a:prstGeom>
          <a:blipFill dpi="0" rotWithShape="1">
            <a:blip r:embed="rId3">
              <a:alphaModFix amt="3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27555682"/>
              </p:ext>
            </p:extLst>
          </p:nvPr>
        </p:nvGraphicFramePr>
        <p:xfrm>
          <a:off x="517584" y="224287"/>
          <a:ext cx="5504688" cy="5934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82758388"/>
              </p:ext>
            </p:extLst>
          </p:nvPr>
        </p:nvGraphicFramePr>
        <p:xfrm>
          <a:off x="6142008" y="224287"/>
          <a:ext cx="5503652" cy="5934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2842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Confirming our evidence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326875"/>
              </p:ext>
            </p:extLst>
          </p:nvPr>
        </p:nvGraphicFramePr>
        <p:xfrm>
          <a:off x="520262" y="1971659"/>
          <a:ext cx="11115417" cy="439912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46786"/>
                <a:gridCol w="7268631"/>
              </a:tblGrid>
              <a:tr h="390541">
                <a:tc>
                  <a:txBody>
                    <a:bodyPr/>
                    <a:lstStyle/>
                    <a:p>
                      <a:r>
                        <a:rPr lang="en-US" dirty="0" smtClean="0"/>
                        <a:t>Test specifications 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evidence it provides for validity</a:t>
                      </a:r>
                      <a:r>
                        <a:rPr lang="en-US" baseline="0" dirty="0" smtClean="0"/>
                        <a:t> argument</a:t>
                      </a:r>
                      <a:endParaRPr lang="en-US" dirty="0"/>
                    </a:p>
                  </a:txBody>
                  <a:tcPr/>
                </a:tc>
              </a:tr>
              <a:tr h="726596">
                <a:tc>
                  <a:txBody>
                    <a:bodyPr/>
                    <a:lstStyle/>
                    <a:p>
                      <a:r>
                        <a:rPr lang="en-US" dirty="0" smtClean="0"/>
                        <a:t>Content:</a:t>
                      </a:r>
                    </a:p>
                    <a:p>
                      <a:r>
                        <a:rPr lang="en-US" dirty="0" smtClean="0"/>
                        <a:t>Tasks, text types, audience, topics,</a:t>
                      </a:r>
                      <a:r>
                        <a:rPr lang="en-US" baseline="0" dirty="0" smtClean="0"/>
                        <a:t> etc.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The test represents the target domain content and skills</a:t>
                      </a:r>
                    </a:p>
                    <a:p>
                      <a:r>
                        <a:rPr lang="en-US" baseline="0" dirty="0" smtClean="0"/>
                        <a:t>The test  controls for construct-irrelevant variance and construct under-representation</a:t>
                      </a:r>
                      <a:endParaRPr lang="en-US" dirty="0"/>
                    </a:p>
                  </a:txBody>
                  <a:tcPr/>
                </a:tc>
              </a:tr>
              <a:tr h="726596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Structure:</a:t>
                      </a:r>
                    </a:p>
                    <a:p>
                      <a:r>
                        <a:rPr lang="en-US" dirty="0" smtClean="0"/>
                        <a:t>Format</a:t>
                      </a:r>
                      <a:r>
                        <a:rPr lang="en-US" baseline="0" dirty="0" smtClean="0"/>
                        <a:t> , Length, Delivery 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Different</a:t>
                      </a:r>
                      <a:r>
                        <a:rPr lang="en-US" baseline="0" dirty="0" smtClean="0"/>
                        <a:t> test forms are parallel, yielding reliable results</a:t>
                      </a:r>
                      <a:endParaRPr lang="en-US" dirty="0"/>
                    </a:p>
                  </a:txBody>
                  <a:tcPr/>
                </a:tc>
              </a:tr>
              <a:tr h="726596">
                <a:tc>
                  <a:txBody>
                    <a:bodyPr/>
                    <a:lstStyle/>
                    <a:p>
                      <a:r>
                        <a:rPr lang="en-US" dirty="0" smtClean="0"/>
                        <a:t>Psychometric Properties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Results</a:t>
                      </a:r>
                      <a:r>
                        <a:rPr lang="en-US" baseline="0" dirty="0" smtClean="0"/>
                        <a:t> on di</a:t>
                      </a:r>
                      <a:r>
                        <a:rPr lang="en-US" dirty="0" smtClean="0"/>
                        <a:t>fferent</a:t>
                      </a:r>
                      <a:r>
                        <a:rPr lang="en-US" baseline="0" dirty="0" smtClean="0"/>
                        <a:t> test forms  are reliable (</a:t>
                      </a:r>
                      <a:r>
                        <a:rPr lang="en-US" dirty="0" smtClean="0"/>
                        <a:t>correlation coefficient)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dirty="0" smtClean="0"/>
                        <a:t>The test</a:t>
                      </a:r>
                      <a:r>
                        <a:rPr lang="en-US" baseline="0" dirty="0" smtClean="0"/>
                        <a:t> measures the intended construct (</a:t>
                      </a:r>
                      <a:r>
                        <a:rPr lang="en-US" dirty="0" smtClean="0"/>
                        <a:t>Factor analysis</a:t>
                      </a:r>
                      <a:r>
                        <a:rPr lang="en-US" baseline="0" dirty="0" smtClean="0"/>
                        <a:t> )</a:t>
                      </a:r>
                    </a:p>
                    <a:p>
                      <a:r>
                        <a:rPr lang="en-US" baseline="0" dirty="0" smtClean="0"/>
                        <a:t>Items are performing well (Item difficulty index; item discrimination index)</a:t>
                      </a:r>
                      <a:endParaRPr lang="en-US" dirty="0"/>
                    </a:p>
                  </a:txBody>
                  <a:tcPr/>
                </a:tc>
              </a:tr>
              <a:tr h="7265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Administration procedures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administration is fair to test takers</a:t>
                      </a:r>
                    </a:p>
                    <a:p>
                      <a:r>
                        <a:rPr lang="en-US" baseline="0" dirty="0" smtClean="0"/>
                        <a:t>Construct-irrelevant variance is minimized </a:t>
                      </a:r>
                      <a:endParaRPr lang="en-US" dirty="0"/>
                    </a:p>
                  </a:txBody>
                  <a:tcPr/>
                </a:tc>
              </a:tr>
              <a:tr h="7265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Scoring</a:t>
                      </a:r>
                      <a:r>
                        <a:rPr lang="en-US" baseline="0" dirty="0" smtClean="0"/>
                        <a:t> Method and Reporting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results are reliable</a:t>
                      </a:r>
                    </a:p>
                    <a:p>
                      <a:r>
                        <a:rPr lang="en-US" dirty="0" smtClean="0"/>
                        <a:t>Stakeholders have information needed to make appropriate</a:t>
                      </a:r>
                      <a:r>
                        <a:rPr lang="en-US" baseline="0" dirty="0" smtClean="0"/>
                        <a:t> decisions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389104" y="2446544"/>
            <a:ext cx="7200900" cy="903669"/>
            <a:chOff x="8673441" y="1780093"/>
            <a:chExt cx="7126014" cy="662225"/>
          </a:xfrm>
        </p:grpSpPr>
        <p:sp>
          <p:nvSpPr>
            <p:cNvPr id="6" name="Rounded Rectangle 5"/>
            <p:cNvSpPr/>
            <p:nvPr/>
          </p:nvSpPr>
          <p:spPr>
            <a:xfrm>
              <a:off x="8673441" y="1780093"/>
              <a:ext cx="7126014" cy="57036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795013" y="1795987"/>
              <a:ext cx="8828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?</a:t>
              </a:r>
              <a:endParaRPr lang="en-US" sz="3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89105" y="4061489"/>
            <a:ext cx="7200900" cy="894800"/>
            <a:chOff x="4430110" y="2396359"/>
            <a:chExt cx="7126014" cy="677917"/>
          </a:xfrm>
        </p:grpSpPr>
        <p:sp>
          <p:nvSpPr>
            <p:cNvPr id="12" name="Rounded Rectangle 11"/>
            <p:cNvSpPr/>
            <p:nvPr/>
          </p:nvSpPr>
          <p:spPr>
            <a:xfrm>
              <a:off x="4430110" y="2396359"/>
              <a:ext cx="7126014" cy="67791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51682" y="2490457"/>
              <a:ext cx="882869" cy="48967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3600" dirty="0" smtClean="0"/>
                <a:t>?</a:t>
              </a:r>
              <a:endParaRPr lang="en-US" sz="3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89107" y="5702768"/>
            <a:ext cx="7200900" cy="698725"/>
            <a:chOff x="4430110" y="2412127"/>
            <a:chExt cx="7126014" cy="698725"/>
          </a:xfrm>
        </p:grpSpPr>
        <p:sp>
          <p:nvSpPr>
            <p:cNvPr id="15" name="Rounded Rectangle 14"/>
            <p:cNvSpPr/>
            <p:nvPr/>
          </p:nvSpPr>
          <p:spPr>
            <a:xfrm>
              <a:off x="4430110" y="2432935"/>
              <a:ext cx="7126014" cy="67791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51682" y="2412127"/>
              <a:ext cx="8828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?</a:t>
              </a:r>
              <a:endParaRPr lang="en-US" sz="36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89105" y="3294202"/>
            <a:ext cx="7200900" cy="677917"/>
            <a:chOff x="4430110" y="2396359"/>
            <a:chExt cx="7126014" cy="67791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8" name="Rounded Rectangle 17"/>
            <p:cNvSpPr/>
            <p:nvPr/>
          </p:nvSpPr>
          <p:spPr>
            <a:xfrm>
              <a:off x="4430110" y="2396359"/>
              <a:ext cx="7126014" cy="67791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51682" y="2412127"/>
              <a:ext cx="88286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?</a:t>
              </a:r>
              <a:endParaRPr lang="en-US" sz="36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89106" y="4928509"/>
            <a:ext cx="7200900" cy="677917"/>
            <a:chOff x="4430110" y="2396359"/>
            <a:chExt cx="7126014" cy="677917"/>
          </a:xfrm>
        </p:grpSpPr>
        <p:sp>
          <p:nvSpPr>
            <p:cNvPr id="21" name="Rounded Rectangle 20"/>
            <p:cNvSpPr/>
            <p:nvPr/>
          </p:nvSpPr>
          <p:spPr>
            <a:xfrm>
              <a:off x="4430110" y="2396359"/>
              <a:ext cx="7126014" cy="67791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51682" y="2412127"/>
              <a:ext cx="8828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?</a:t>
              </a:r>
              <a:endParaRPr lang="en-US" sz="3600" dirty="0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615" y="3690"/>
            <a:ext cx="971324" cy="20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References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185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</a:rPr>
              <a:t>American Educational Research Association, American Psychological Association, National Council on Measurement in Education [AERA</a:t>
            </a:r>
            <a:r>
              <a:rPr lang="en-US" sz="1600" dirty="0">
                <a:latin typeface="Arial" panose="020B0604020202020204" pitchFamily="34" charset="0"/>
              </a:rPr>
              <a:t>, APA, and </a:t>
            </a:r>
            <a:r>
              <a:rPr lang="en-US" sz="1600" dirty="0" smtClean="0">
                <a:latin typeface="Arial" panose="020B0604020202020204" pitchFamily="34" charset="0"/>
              </a:rPr>
              <a:t>NCME]. </a:t>
            </a:r>
            <a:r>
              <a:rPr lang="en-US" sz="1600" dirty="0">
                <a:latin typeface="Arial" panose="020B0604020202020204" pitchFamily="34" charset="0"/>
              </a:rPr>
              <a:t>(2014) </a:t>
            </a:r>
            <a:r>
              <a:rPr lang="en-US" sz="1600" i="1" dirty="0" smtClean="0">
                <a:latin typeface="Arial" panose="020B0604020202020204" pitchFamily="34" charset="0"/>
              </a:rPr>
              <a:t>Standards </a:t>
            </a:r>
            <a:r>
              <a:rPr lang="en-US" sz="1600" i="1" dirty="0">
                <a:latin typeface="Arial" panose="020B0604020202020204" pitchFamily="34" charset="0"/>
              </a:rPr>
              <a:t>for Educational and Psychological Testing</a:t>
            </a:r>
            <a:r>
              <a:rPr lang="en-US" sz="1600" dirty="0">
                <a:latin typeface="Arial" panose="020B0604020202020204" pitchFamily="34" charset="0"/>
              </a:rPr>
              <a:t>. Washington, D.C</a:t>
            </a:r>
            <a:r>
              <a:rPr lang="en-US" sz="1800" dirty="0"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700" dirty="0" smtClean="0">
                <a:latin typeface="Arial" panose="020B0604020202020204" pitchFamily="34" charset="0"/>
              </a:rPr>
              <a:t>Bachman, L. (2005) Building and Supporting a Case for Test Use. In </a:t>
            </a:r>
            <a:r>
              <a:rPr lang="en-US" sz="1700" i="1" dirty="0" smtClean="0">
                <a:latin typeface="Arial" panose="020B0604020202020204" pitchFamily="34" charset="0"/>
              </a:rPr>
              <a:t>Language Assessment Quarterly, 2(1). </a:t>
            </a:r>
          </a:p>
          <a:p>
            <a:pPr marL="0" indent="0">
              <a:buNone/>
            </a:pPr>
            <a:r>
              <a:rPr lang="en-US" sz="1700" dirty="0" smtClean="0">
                <a:latin typeface="Arial" panose="020B0604020202020204" pitchFamily="34" charset="0"/>
              </a:rPr>
              <a:t>Bachman, L. and Palmer, A. (2010) </a:t>
            </a:r>
            <a:r>
              <a:rPr lang="en-US" sz="1700" i="1" dirty="0" smtClean="0">
                <a:latin typeface="Arial" panose="020B0604020202020204" pitchFamily="34" charset="0"/>
              </a:rPr>
              <a:t>Language Assessment in Practice</a:t>
            </a:r>
            <a:r>
              <a:rPr lang="en-US" sz="1700" dirty="0" smtClean="0">
                <a:latin typeface="Arial" panose="020B0604020202020204" pitchFamily="34" charset="0"/>
              </a:rPr>
              <a:t>. Oxford University Press.</a:t>
            </a:r>
          </a:p>
          <a:p>
            <a:pPr marL="0" indent="0">
              <a:buNone/>
            </a:pPr>
            <a:r>
              <a:rPr lang="en-US" sz="1700" dirty="0" smtClean="0">
                <a:latin typeface="Arial" panose="020B0604020202020204" pitchFamily="34" charset="0"/>
              </a:rPr>
              <a:t>Davidson, F. and Lynch, B. (2002) </a:t>
            </a:r>
            <a:r>
              <a:rPr lang="en-US" sz="1700" i="1" dirty="0" err="1" smtClean="0">
                <a:latin typeface="Arial" panose="020B0604020202020204" pitchFamily="34" charset="0"/>
              </a:rPr>
              <a:t>Testcraft</a:t>
            </a:r>
            <a:r>
              <a:rPr lang="en-US" sz="1700" dirty="0" smtClean="0">
                <a:latin typeface="Arial" panose="020B0604020202020204" pitchFamily="34" charset="0"/>
              </a:rPr>
              <a:t>. Yale University Press.</a:t>
            </a:r>
          </a:p>
          <a:p>
            <a:pPr marL="0" indent="0">
              <a:buNone/>
            </a:pPr>
            <a:r>
              <a:rPr lang="en-US" sz="1700" dirty="0" smtClean="0">
                <a:latin typeface="Arial" panose="020B0604020202020204" pitchFamily="34" charset="0"/>
              </a:rPr>
              <a:t>Downing, S. (2006) Test Specifications. In </a:t>
            </a:r>
            <a:r>
              <a:rPr lang="en-US" sz="1700" dirty="0">
                <a:latin typeface="Arial" panose="020B0604020202020204" pitchFamily="34" charset="0"/>
              </a:rPr>
              <a:t>Downing, S. and </a:t>
            </a:r>
            <a:r>
              <a:rPr lang="en-US" sz="1700" dirty="0" err="1">
                <a:latin typeface="Arial" panose="020B0604020202020204" pitchFamily="34" charset="0"/>
              </a:rPr>
              <a:t>Haladyna</a:t>
            </a:r>
            <a:r>
              <a:rPr lang="en-US" sz="1700" dirty="0">
                <a:latin typeface="Arial" panose="020B0604020202020204" pitchFamily="34" charset="0"/>
              </a:rPr>
              <a:t>, T. </a:t>
            </a:r>
            <a:r>
              <a:rPr lang="en-US" sz="1700" i="1" dirty="0">
                <a:latin typeface="Arial" panose="020B0604020202020204" pitchFamily="34" charset="0"/>
              </a:rPr>
              <a:t>Handbook </a:t>
            </a:r>
            <a:r>
              <a:rPr lang="en-US" sz="1700" i="1" dirty="0" smtClean="0">
                <a:latin typeface="Arial" panose="020B0604020202020204" pitchFamily="34" charset="0"/>
              </a:rPr>
              <a:t>of Test Development</a:t>
            </a:r>
            <a:r>
              <a:rPr lang="en-US" sz="1700" dirty="0" smtClean="0">
                <a:latin typeface="Arial" panose="020B0604020202020204" pitchFamily="34" charset="0"/>
              </a:rPr>
              <a:t>. (Ed). Routledge.</a:t>
            </a:r>
          </a:p>
          <a:p>
            <a:pPr marL="0" indent="0">
              <a:buNone/>
            </a:pPr>
            <a:r>
              <a:rPr lang="en-US" sz="1700" dirty="0" smtClean="0">
                <a:latin typeface="Arial" panose="020B0604020202020204" pitchFamily="34" charset="0"/>
              </a:rPr>
              <a:t>ETS Standards for Quality and Fairness. </a:t>
            </a:r>
            <a:r>
              <a:rPr lang="en-US" sz="1700" dirty="0">
                <a:latin typeface="Arial" panose="020B0604020202020204" pitchFamily="34" charset="0"/>
              </a:rPr>
              <a:t>(2014) </a:t>
            </a:r>
            <a:r>
              <a:rPr lang="en-US" sz="1700" dirty="0" smtClean="0">
                <a:latin typeface="Arial" panose="020B0604020202020204" pitchFamily="34" charset="0"/>
                <a:hlinkClick r:id="rId3"/>
              </a:rPr>
              <a:t>https</a:t>
            </a:r>
            <a:r>
              <a:rPr lang="en-US" sz="1700" dirty="0">
                <a:latin typeface="Arial" panose="020B0604020202020204" pitchFamily="34" charset="0"/>
                <a:hlinkClick r:id="rId3"/>
              </a:rPr>
              <a:t>://</a:t>
            </a:r>
            <a:r>
              <a:rPr lang="en-US" sz="1700" dirty="0" smtClean="0">
                <a:latin typeface="Arial" panose="020B0604020202020204" pitchFamily="34" charset="0"/>
                <a:hlinkClick r:id="rId3"/>
              </a:rPr>
              <a:t>www.ets.org/s/about/pdf/standards.pdf</a:t>
            </a:r>
            <a:r>
              <a:rPr lang="en-US" sz="1700" dirty="0" smtClean="0"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700" dirty="0" smtClean="0">
                <a:latin typeface="Arial" panose="020B0604020202020204" pitchFamily="34" charset="0"/>
              </a:rPr>
              <a:t>Hendrickson, A., Ewing, M., </a:t>
            </a:r>
            <a:r>
              <a:rPr lang="en-US" sz="1700" dirty="0" err="1" smtClean="0">
                <a:latin typeface="Arial" panose="020B0604020202020204" pitchFamily="34" charset="0"/>
              </a:rPr>
              <a:t>Kaliski</a:t>
            </a:r>
            <a:r>
              <a:rPr lang="en-US" sz="1700" dirty="0" smtClean="0">
                <a:latin typeface="Arial" panose="020B0604020202020204" pitchFamily="34" charset="0"/>
              </a:rPr>
              <a:t>, P. (2013) Evidence-Centered Design: Recommendations for Implementation and Practice. </a:t>
            </a:r>
            <a:r>
              <a:rPr lang="en-US" sz="1700" i="1" dirty="0" smtClean="0">
                <a:latin typeface="Arial" panose="020B0604020202020204" pitchFamily="34" charset="0"/>
              </a:rPr>
              <a:t>Journal of Applied Testing Technology, vol. 14</a:t>
            </a:r>
            <a:r>
              <a:rPr lang="en-US" sz="1700" dirty="0" smtClean="0"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700" dirty="0" smtClean="0">
                <a:latin typeface="Arial" panose="020B0604020202020204" pitchFamily="34" charset="0"/>
              </a:rPr>
              <a:t>Hughes, A. (2003) </a:t>
            </a:r>
            <a:r>
              <a:rPr lang="en-US" sz="1700" i="1" dirty="0" smtClean="0">
                <a:latin typeface="Arial" panose="020B0604020202020204" pitchFamily="34" charset="0"/>
              </a:rPr>
              <a:t>Testing for Language Teachers</a:t>
            </a:r>
            <a:r>
              <a:rPr lang="en-US" sz="1700" dirty="0" smtClean="0">
                <a:latin typeface="Arial" panose="020B0604020202020204" pitchFamily="34" charset="0"/>
              </a:rPr>
              <a:t>. Cambridge University Press.</a:t>
            </a:r>
          </a:p>
          <a:p>
            <a:pPr marL="0" indent="0">
              <a:buNone/>
            </a:pPr>
            <a:r>
              <a:rPr lang="en-US" sz="1700" dirty="0" err="1" smtClean="0">
                <a:latin typeface="Arial" panose="020B0604020202020204" pitchFamily="34" charset="0"/>
              </a:rPr>
              <a:t>Luecht</a:t>
            </a:r>
            <a:r>
              <a:rPr lang="en-US" sz="1700" dirty="0" smtClean="0">
                <a:latin typeface="Arial" panose="020B0604020202020204" pitchFamily="34" charset="0"/>
              </a:rPr>
              <a:t>, R. (2013) Assessment Engineering Task Model Maps, Task Models and Templates as a New Way to Develop and Implement Test Specifications. </a:t>
            </a:r>
            <a:r>
              <a:rPr lang="en-US" sz="1700" i="1" dirty="0" smtClean="0">
                <a:latin typeface="Arial" panose="020B0604020202020204" pitchFamily="34" charset="0"/>
              </a:rPr>
              <a:t>Journal of Applied Testing Technology, vol. 14</a:t>
            </a:r>
            <a:r>
              <a:rPr lang="en-US" sz="1700" dirty="0" smtClean="0">
                <a:latin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1700" dirty="0" err="1" smtClean="0">
                <a:latin typeface="Arial" panose="020B0604020202020204" pitchFamily="34" charset="0"/>
              </a:rPr>
              <a:t>Messick</a:t>
            </a:r>
            <a:r>
              <a:rPr lang="en-US" sz="1700" dirty="0">
                <a:latin typeface="Arial" panose="020B0604020202020204" pitchFamily="34" charset="0"/>
              </a:rPr>
              <a:t>, S. J. (1989) Validity. In R. L. Linn (Ed.), </a:t>
            </a:r>
            <a:r>
              <a:rPr lang="en-US" sz="1700" i="1" dirty="0" smtClean="0">
                <a:latin typeface="Arial" panose="020B0604020202020204" pitchFamily="34" charset="0"/>
              </a:rPr>
              <a:t>Educational measurement </a:t>
            </a:r>
            <a:r>
              <a:rPr lang="en-US" sz="1700" dirty="0" smtClean="0">
                <a:latin typeface="Arial" panose="020B0604020202020204" pitchFamily="34" charset="0"/>
              </a:rPr>
              <a:t>(3rd </a:t>
            </a:r>
            <a:r>
              <a:rPr lang="en-US" sz="1700" dirty="0">
                <a:latin typeface="Arial" panose="020B0604020202020204" pitchFamily="34" charset="0"/>
              </a:rPr>
              <a:t>ed., pp. 13-103). New </a:t>
            </a:r>
            <a:r>
              <a:rPr lang="en-US" sz="1700" dirty="0" smtClean="0">
                <a:latin typeface="Arial" panose="020B0604020202020204" pitchFamily="34" charset="0"/>
              </a:rPr>
              <a:t>York</a:t>
            </a:r>
            <a:r>
              <a:rPr lang="en-US" sz="1700" dirty="0">
                <a:latin typeface="Arial" panose="020B0604020202020204" pitchFamily="34" charset="0"/>
              </a:rPr>
              <a:t>: Macmillan</a:t>
            </a:r>
            <a:r>
              <a:rPr lang="en-US" sz="1700" dirty="0" smtClean="0"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700" dirty="0" err="1" smtClean="0">
                <a:latin typeface="Arial" panose="020B0604020202020204" pitchFamily="34" charset="0"/>
              </a:rPr>
              <a:t>Mislevy</a:t>
            </a:r>
            <a:r>
              <a:rPr lang="en-US" sz="1700" dirty="0" smtClean="0">
                <a:latin typeface="Arial" panose="020B0604020202020204" pitchFamily="34" charset="0"/>
              </a:rPr>
              <a:t>, R., Almond, R., Lukas, J. (2003) </a:t>
            </a:r>
            <a:r>
              <a:rPr lang="en-US" sz="1700" i="1" dirty="0" smtClean="0">
                <a:latin typeface="Arial" panose="020B0604020202020204" pitchFamily="34" charset="0"/>
              </a:rPr>
              <a:t>A Brief Introduction to Evidence-Centered Design</a:t>
            </a:r>
            <a:r>
              <a:rPr lang="en-US" sz="1700" dirty="0" smtClean="0">
                <a:latin typeface="Arial" panose="020B0604020202020204" pitchFamily="34" charset="0"/>
              </a:rPr>
              <a:t>. Educational Testing Service.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Contact information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en-US" dirty="0" smtClean="0"/>
          </a:p>
          <a:p>
            <a:pPr algn="ctr">
              <a:lnSpc>
                <a:spcPct val="100000"/>
              </a:lnSpc>
            </a:pPr>
            <a:r>
              <a:rPr lang="en-US" dirty="0" smtClean="0"/>
              <a:t>Lisa Alderete</a:t>
            </a:r>
          </a:p>
          <a:p>
            <a:pPr algn="ctr">
              <a:lnSpc>
                <a:spcPct val="100000"/>
              </a:lnSpc>
            </a:pPr>
            <a:r>
              <a:rPr lang="en-US" dirty="0"/>
              <a:t>Language Testing </a:t>
            </a:r>
            <a:r>
              <a:rPr lang="en-US" dirty="0" smtClean="0"/>
              <a:t>Analyst</a:t>
            </a:r>
          </a:p>
          <a:p>
            <a:pPr algn="ctr">
              <a:lnSpc>
                <a:spcPct val="100000"/>
              </a:lnSpc>
            </a:pPr>
            <a:r>
              <a:rPr lang="en-US" dirty="0" smtClean="0"/>
              <a:t>English </a:t>
            </a:r>
            <a:r>
              <a:rPr lang="en-US" dirty="0"/>
              <a:t>Evaluation (Testing) Flight </a:t>
            </a:r>
            <a:endParaRPr lang="en-US" dirty="0" smtClean="0"/>
          </a:p>
          <a:p>
            <a:pPr algn="ctr">
              <a:lnSpc>
                <a:spcPct val="100000"/>
              </a:lnSpc>
            </a:pPr>
            <a:r>
              <a:rPr lang="en-US" dirty="0" smtClean="0"/>
              <a:t>Defense </a:t>
            </a:r>
            <a:r>
              <a:rPr lang="en-US" dirty="0"/>
              <a:t>Language Institute English Language </a:t>
            </a:r>
            <a:r>
              <a:rPr lang="en-US" dirty="0" smtClean="0"/>
              <a:t>Center</a:t>
            </a:r>
          </a:p>
          <a:p>
            <a:pPr algn="ctr">
              <a:lnSpc>
                <a:spcPct val="100000"/>
              </a:lnSpc>
            </a:pPr>
            <a:r>
              <a:rPr lang="en-US" dirty="0" smtClean="0"/>
              <a:t>JBSA </a:t>
            </a:r>
            <a:r>
              <a:rPr lang="en-US" dirty="0" err="1" smtClean="0"/>
              <a:t>Lackland</a:t>
            </a:r>
            <a:r>
              <a:rPr lang="en-US" dirty="0" smtClean="0"/>
              <a:t>, San Antonio, Texas</a:t>
            </a:r>
          </a:p>
          <a:p>
            <a:pPr algn="ctr">
              <a:lnSpc>
                <a:spcPct val="100000"/>
              </a:lnSpc>
            </a:pPr>
            <a:r>
              <a:rPr lang="en-US" dirty="0" smtClean="0"/>
              <a:t>lisa.alderete@us.af.mil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Specifications reveal a test’s :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135116" y="1852209"/>
            <a:ext cx="70030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Purpose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Delivery Mode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Task Templates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Administration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Psychometric Characteristics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Scoring Method and Reporting </a:t>
            </a:r>
            <a:endParaRPr lang="en-US" sz="2000" dirty="0" smtClean="0"/>
          </a:p>
        </p:txBody>
      </p:sp>
      <p:sp>
        <p:nvSpPr>
          <p:cNvPr id="7" name="Left Arrow 6"/>
          <p:cNvSpPr/>
          <p:nvPr/>
        </p:nvSpPr>
        <p:spPr>
          <a:xfrm>
            <a:off x="6703112" y="2306640"/>
            <a:ext cx="4179965" cy="2296889"/>
          </a:xfrm>
          <a:prstGeom prst="leftArrow">
            <a:avLst>
              <a:gd name="adj1" fmla="val 54373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All of which strengthen the </a:t>
            </a:r>
            <a:r>
              <a:rPr lang="en-US" sz="2400" dirty="0">
                <a:solidFill>
                  <a:schemeClr val="tx1"/>
                </a:solidFill>
              </a:rPr>
              <a:t>test’s </a:t>
            </a:r>
            <a:r>
              <a:rPr lang="en-US" sz="2400" dirty="0" smtClean="0">
                <a:solidFill>
                  <a:schemeClr val="tx1"/>
                </a:solidFill>
              </a:rPr>
              <a:t>interpretations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0" y="895500"/>
            <a:ext cx="1912846" cy="1411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4761" y="5553169"/>
            <a:ext cx="8794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(Educational Testing Service)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Standards for Quality and Fairness. (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2014) &amp;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AERA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, APA, and NCME Standards for Educational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and Psychological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Testing. (2014)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5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8784" y="1325350"/>
            <a:ext cx="6756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Test specifications are where many of the pieces of </a:t>
            </a:r>
          </a:p>
          <a:p>
            <a:r>
              <a:rPr lang="en-US" sz="2400" dirty="0" smtClean="0"/>
              <a:t>evidence contributing to validity are documented.</a:t>
            </a:r>
            <a:endParaRPr lang="en-US" sz="2400" dirty="0"/>
          </a:p>
        </p:txBody>
      </p:sp>
      <p:sp>
        <p:nvSpPr>
          <p:cNvPr id="2" name="Document"/>
          <p:cNvSpPr>
            <a:spLocks noEditPoints="1" noChangeArrowheads="1"/>
          </p:cNvSpPr>
          <p:nvPr/>
        </p:nvSpPr>
        <p:spPr bwMode="auto">
          <a:xfrm>
            <a:off x="5340814" y="2667000"/>
            <a:ext cx="1821986" cy="20605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STANAG 6001</a:t>
            </a:r>
          </a:p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SPEAKING</a:t>
            </a:r>
          </a:p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ASSESSMENT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pic>
        <p:nvPicPr>
          <p:cNvPr id="2054" name="Picture 6" descr="C:\Users\Admin\AppData\Local\Microsoft\Windows\Temporary Internet Files\Content.IE5\18GSD0ZV\observar_con_lupa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3076575"/>
            <a:ext cx="23812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8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9009" y="948899"/>
            <a:ext cx="850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Test developers focus on clarifying the links from linguistic features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 the domain to the results that reflect what test takers can do.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25669" y="4279827"/>
            <a:ext cx="1092200" cy="6854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Domain features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AppData\Local\Microsoft\Windows\Temporary Internet Files\Content.IE5\VVWGNPSE\shoeprint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8623">
            <a:off x="3799178" y="2727142"/>
            <a:ext cx="39018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AppData\Local\Microsoft\Windows\Temporary Internet Files\Content.IE5\VVWGNPSE\shoeprint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1306">
            <a:off x="5285510" y="2550724"/>
            <a:ext cx="39018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AppData\Local\Microsoft\Windows\Temporary Internet Files\Content.IE5\VVWGNPSE\shoeprint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75850">
            <a:off x="7928035" y="2801789"/>
            <a:ext cx="39018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AppData\Local\Microsoft\Windows\Temporary Internet Files\Content.IE5\VVWGNPSE\shoeprint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46822">
            <a:off x="3827389" y="4520911"/>
            <a:ext cx="39018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AppData\Local\Microsoft\Windows\Temporary Internet Files\Content.IE5\VVWGNPSE\shoeprint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79123">
            <a:off x="5074000" y="4699599"/>
            <a:ext cx="39018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\AppData\Local\Microsoft\Windows\Temporary Internet Files\Content.IE5\VVWGNPSE\shoeprint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70968" y="4620496"/>
            <a:ext cx="39018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AppData\Local\Microsoft\Windows\Temporary Internet Files\Content.IE5\VVWGNPSE\shoeprint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32947">
            <a:off x="6478975" y="4681133"/>
            <a:ext cx="39018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AppData\Local\Microsoft\Windows\Temporary Internet Files\Content.IE5\VVWGNPSE\shoeprint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1306">
            <a:off x="6780259" y="2649388"/>
            <a:ext cx="39018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AppData\Local\Microsoft\Windows\Temporary Internet Files\Content.IE5\VVWGNPSE\nato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09" y="3398746"/>
            <a:ext cx="1985520" cy="97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8425876" y="3107116"/>
            <a:ext cx="1554480" cy="1554480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Test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297168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we’re looking for: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279" y="2976263"/>
            <a:ext cx="2226619" cy="19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Example “test purpose”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667288" y="2380891"/>
            <a:ext cx="725309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purpose of the TOEFL </a:t>
            </a:r>
            <a:r>
              <a:rPr lang="en-US" sz="2000" dirty="0" err="1"/>
              <a:t>iBT</a:t>
            </a:r>
            <a:r>
              <a:rPr lang="en-US" sz="2000" dirty="0"/>
              <a:t> test is to evaluate the </a:t>
            </a:r>
          </a:p>
          <a:p>
            <a:r>
              <a:rPr lang="en-US" sz="2000" dirty="0"/>
              <a:t>English proficiency of people whose native language </a:t>
            </a:r>
          </a:p>
          <a:p>
            <a:r>
              <a:rPr lang="en-US" sz="2000" dirty="0"/>
              <a:t>is not English. The TOEFL </a:t>
            </a:r>
            <a:r>
              <a:rPr lang="en-US" sz="2000" dirty="0" err="1"/>
              <a:t>iBT</a:t>
            </a:r>
            <a:r>
              <a:rPr lang="en-US" sz="2000" dirty="0"/>
              <a:t> scores are primarily used </a:t>
            </a:r>
          </a:p>
          <a:p>
            <a:r>
              <a:rPr lang="en-US" sz="2000" dirty="0"/>
              <a:t>as a measure of the ability of international students </a:t>
            </a:r>
          </a:p>
          <a:p>
            <a:r>
              <a:rPr lang="en-US" sz="2000" dirty="0"/>
              <a:t>to use English in an academic environment. </a:t>
            </a:r>
            <a:endParaRPr lang="en-US" sz="2000" dirty="0" smtClean="0"/>
          </a:p>
          <a:p>
            <a:endParaRPr lang="en-US" sz="2000" dirty="0">
              <a:latin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</a:endParaRPr>
          </a:p>
          <a:p>
            <a:endParaRPr lang="en-US" sz="2000" dirty="0">
              <a:effectLst/>
              <a:latin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</a:endParaRPr>
          </a:p>
          <a:p>
            <a:endParaRPr lang="en-US" sz="2000" dirty="0">
              <a:effectLst/>
              <a:latin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</a:endParaRPr>
          </a:p>
          <a:p>
            <a:r>
              <a:rPr lang="en-US" sz="2000" dirty="0">
                <a:hlinkClick r:id="rId3"/>
              </a:rPr>
              <a:t>http://www.ets.org/s/toefl/pdf/toefl_ibt_research_insight.pdf</a:t>
            </a:r>
            <a:r>
              <a:rPr lang="en-US" sz="2000" dirty="0"/>
              <a:t> </a:t>
            </a:r>
          </a:p>
          <a:p>
            <a:endParaRPr lang="en-US" sz="20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5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Example “test content”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836942" y="1920140"/>
            <a:ext cx="7251192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Reading</a:t>
            </a:r>
          </a:p>
          <a:p>
            <a:r>
              <a:rPr lang="en-US" sz="2000" dirty="0"/>
              <a:t>The Reading section measures test takers’ ability to </a:t>
            </a:r>
          </a:p>
          <a:p>
            <a:r>
              <a:rPr lang="en-US" sz="2000" dirty="0"/>
              <a:t>understand university-level academic texts. TOEFL test </a:t>
            </a:r>
          </a:p>
          <a:p>
            <a:r>
              <a:rPr lang="en-US" sz="2000" dirty="0"/>
              <a:t>takers read 3–5 passages of approximately 700 words </a:t>
            </a:r>
          </a:p>
          <a:p>
            <a:r>
              <a:rPr lang="en-US" sz="2000" dirty="0"/>
              <a:t>each and answer 12–14 questions about each passage. </a:t>
            </a:r>
          </a:p>
          <a:p>
            <a:r>
              <a:rPr lang="en-US" sz="2000" dirty="0"/>
              <a:t>The passages contain all of the information needed </a:t>
            </a:r>
          </a:p>
          <a:p>
            <a:r>
              <a:rPr lang="en-US" sz="2000" dirty="0"/>
              <a:t>to answer the questions; they require no special </a:t>
            </a:r>
          </a:p>
          <a:p>
            <a:r>
              <a:rPr lang="en-US" sz="2000" dirty="0"/>
              <a:t>background knowledge. </a:t>
            </a:r>
            <a:endParaRPr lang="en-US" sz="2000" dirty="0" smtClean="0"/>
          </a:p>
          <a:p>
            <a:r>
              <a:rPr lang="en-US" sz="2000" dirty="0"/>
              <a:t>The questions are mainly intended to assess the test </a:t>
            </a:r>
          </a:p>
          <a:p>
            <a:r>
              <a:rPr lang="en-US" sz="2000" dirty="0"/>
              <a:t>taker’s ability to comprehend factual information, infer </a:t>
            </a:r>
          </a:p>
          <a:p>
            <a:r>
              <a:rPr lang="en-US" sz="2000" dirty="0"/>
              <a:t>information from the passage, understand vocabulary </a:t>
            </a:r>
          </a:p>
          <a:p>
            <a:r>
              <a:rPr lang="en-US" sz="2000" dirty="0"/>
              <a:t>in context, and understand the author’s purpose.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>
                <a:hlinkClick r:id="rId3"/>
              </a:rPr>
              <a:t>http://www.ets.org/s/toefl/pdf/toefl_ibt_research_insight.pdf</a:t>
            </a:r>
            <a:r>
              <a:rPr lang="en-US" sz="2000" dirty="0"/>
              <a:t> </a:t>
            </a:r>
          </a:p>
          <a:p>
            <a:endParaRPr lang="en-US" sz="2000" dirty="0" smtClean="0"/>
          </a:p>
          <a:p>
            <a:endParaRPr lang="en-US" sz="2000" dirty="0">
              <a:effectLst/>
            </a:endParaRPr>
          </a:p>
          <a:p>
            <a:endParaRPr lang="en-US" sz="2000" dirty="0" smtClean="0">
              <a:latin typeface="Arial" panose="020B0604020202020204" pitchFamily="34" charset="0"/>
            </a:endParaRPr>
          </a:p>
          <a:p>
            <a:endParaRPr lang="en-US" sz="20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99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Example “task format”: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702944" y="2761488"/>
            <a:ext cx="7251192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These </a:t>
            </a:r>
            <a:r>
              <a:rPr lang="en-US" sz="2000" dirty="0" smtClean="0"/>
              <a:t>questions </a:t>
            </a:r>
            <a:r>
              <a:rPr lang="en-US" sz="2000" dirty="0"/>
              <a:t>are multiple-choice questions with a single </a:t>
            </a:r>
          </a:p>
          <a:p>
            <a:r>
              <a:rPr lang="en-US" sz="2000" dirty="0"/>
              <a:t>correct answer. Other types of questions are to assess </a:t>
            </a:r>
          </a:p>
          <a:p>
            <a:r>
              <a:rPr lang="en-US" sz="2000" dirty="0"/>
              <a:t>the test taker’s ability to recognize relationships among </a:t>
            </a:r>
          </a:p>
          <a:p>
            <a:r>
              <a:rPr lang="en-US" sz="2000" dirty="0"/>
              <a:t>facts and ideas in different parts of a passage. These </a:t>
            </a:r>
          </a:p>
          <a:p>
            <a:r>
              <a:rPr lang="en-US" sz="2000" dirty="0"/>
              <a:t>questions have more than four choices and more than </a:t>
            </a:r>
          </a:p>
          <a:p>
            <a:r>
              <a:rPr lang="en-US" sz="2000" dirty="0"/>
              <a:t>one answer, allowing for partial-credit scores. 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>
                <a:hlinkClick r:id="rId3"/>
              </a:rPr>
              <a:t>http://www.ets.org/s/toefl/pdf/toefl_ibt_research_insight.pdf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293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3948</TotalTime>
  <Words>1190</Words>
  <Application>Microsoft Office PowerPoint</Application>
  <PresentationFormat>Custom</PresentationFormat>
  <Paragraphs>210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Retrospect</vt:lpstr>
      <vt:lpstr>Test validity:</vt:lpstr>
      <vt:lpstr>What validity evidence do test specs provide?</vt:lpstr>
      <vt:lpstr>Specifications reveal a test’s :</vt:lpstr>
      <vt:lpstr>PowerPoint Presentation</vt:lpstr>
      <vt:lpstr>PowerPoint Presentation</vt:lpstr>
      <vt:lpstr>What we’re looking for:</vt:lpstr>
      <vt:lpstr>Example “test purpose” </vt:lpstr>
      <vt:lpstr>Example “test content”</vt:lpstr>
      <vt:lpstr>Example “task format”:</vt:lpstr>
      <vt:lpstr>Example “test structure”</vt:lpstr>
      <vt:lpstr>Test specifications provide a solid foundation . . .</vt:lpstr>
      <vt:lpstr>Operationalizing the domain features</vt:lpstr>
      <vt:lpstr>Test specification components</vt:lpstr>
      <vt:lpstr>PowerPoint Presentation</vt:lpstr>
      <vt:lpstr>PowerPoint Presentation</vt:lpstr>
      <vt:lpstr>PowerPoint Presentation</vt:lpstr>
      <vt:lpstr>Decontaminating the evidence</vt:lpstr>
      <vt:lpstr>PowerPoint Presentation</vt:lpstr>
      <vt:lpstr>PowerPoint Presentation</vt:lpstr>
      <vt:lpstr>PowerPoint Presentation</vt:lpstr>
      <vt:lpstr>Confirming our evidence</vt:lpstr>
      <vt:lpstr>References</vt:lpstr>
      <vt:lpstr>Contact information</vt:lpstr>
    </vt:vector>
  </TitlesOfParts>
  <Company>U.S. Air Force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Alderete</dc:creator>
  <cp:lastModifiedBy>Admin</cp:lastModifiedBy>
  <cp:revision>351</cp:revision>
  <cp:lastPrinted>2016-09-02T19:04:32Z</cp:lastPrinted>
  <dcterms:created xsi:type="dcterms:W3CDTF">2016-08-04T19:40:17Z</dcterms:created>
  <dcterms:modified xsi:type="dcterms:W3CDTF">2016-09-05T21:55:42Z</dcterms:modified>
</cp:coreProperties>
</file>