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sldIdLst>
    <p:sldId id="286" r:id="rId2"/>
    <p:sldId id="285" r:id="rId3"/>
    <p:sldId id="276" r:id="rId4"/>
    <p:sldId id="288" r:id="rId5"/>
    <p:sldId id="282" r:id="rId6"/>
    <p:sldId id="287" r:id="rId7"/>
    <p:sldId id="280" r:id="rId8"/>
    <p:sldId id="283" r:id="rId9"/>
    <p:sldId id="281" r:id="rId10"/>
    <p:sldId id="271" r:id="rId11"/>
    <p:sldId id="292" r:id="rId12"/>
    <p:sldId id="289" r:id="rId13"/>
    <p:sldId id="291" r:id="rId14"/>
    <p:sldId id="290" r:id="rId15"/>
    <p:sldId id="293" r:id="rId16"/>
    <p:sldId id="284" r:id="rId17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2C3D0FD2-B745-44D6-8D5F-B3537CF45A84}">
          <p14:sldIdLst>
            <p14:sldId id="286"/>
            <p14:sldId id="285"/>
            <p14:sldId id="276"/>
            <p14:sldId id="288"/>
            <p14:sldId id="282"/>
            <p14:sldId id="287"/>
            <p14:sldId id="280"/>
            <p14:sldId id="283"/>
            <p14:sldId id="281"/>
            <p14:sldId id="271"/>
          </p14:sldIdLst>
        </p14:section>
        <p14:section name="Ikke-navngivet sektion" id="{FED87521-EFD4-47EB-9AFC-6FC3F6B9595F}">
          <p14:sldIdLst>
            <p14:sldId id="292"/>
            <p14:sldId id="289"/>
            <p14:sldId id="291"/>
            <p14:sldId id="290"/>
            <p14:sldId id="29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-ET01 Kristensen, Allan Juhl" initials="IKAJ" lastIdx="9" clrIdx="0">
    <p:extLst>
      <p:ext uri="{19B8F6BF-5375-455C-9EA6-DF929625EA0E}">
        <p15:presenceInfo xmlns:p15="http://schemas.microsoft.com/office/powerpoint/2012/main" userId="S-1-5-21-3569545470-1537241106-198884230-2869" providerId="AD"/>
      </p:ext>
    </p:extLst>
  </p:cmAuthor>
  <p:cmAuthor id="2" name="allan juhl kristensen" initials="ajk" lastIdx="1" clrIdx="1">
    <p:extLst>
      <p:ext uri="{19B8F6BF-5375-455C-9EA6-DF929625EA0E}">
        <p15:presenceInfo xmlns:p15="http://schemas.microsoft.com/office/powerpoint/2012/main" userId="76087bdd9c4ee8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69750" autoAdjust="0"/>
  </p:normalViewPr>
  <p:slideViewPr>
    <p:cSldViewPr>
      <p:cViewPr>
        <p:scale>
          <a:sx n="75" d="100"/>
          <a:sy n="75" d="100"/>
        </p:scale>
        <p:origin x="1291" y="43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156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FC8C8-49EB-458A-BCBE-94D03A7A3A56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12A9F-BD5B-4495-B6A4-2F01AA92E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93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da-DK" noProof="0" dirty="0" smtClean="0"/>
              <a:t>Share experience</a:t>
            </a:r>
            <a:r>
              <a:rPr lang="en-US" altLang="da-DK" baseline="0" noProof="0" dirty="0" smtClean="0"/>
              <a:t> and reflect on a course designed to bring our young officers  better reading and writing skills in preparation for a future as staffer  and student on higher education courses whether master’s </a:t>
            </a:r>
            <a:r>
              <a:rPr lang="en-US" altLang="da-DK" baseline="0" noProof="0" dirty="0" err="1" smtClean="0"/>
              <a:t>programmes</a:t>
            </a:r>
            <a:r>
              <a:rPr lang="en-US" altLang="da-DK" baseline="0" noProof="0" dirty="0" smtClean="0"/>
              <a:t>, diploma courses etc. </a:t>
            </a:r>
          </a:p>
          <a:p>
            <a:pPr eaLnBrk="1" hangingPunct="1">
              <a:spcBef>
                <a:spcPct val="0"/>
              </a:spcBef>
            </a:pPr>
            <a:r>
              <a:rPr lang="en-US" altLang="da-DK" baseline="0" noProof="0" dirty="0" smtClean="0"/>
              <a:t>Unabashedly claim that the course is a successful one and share with you four elements that have made it so. </a:t>
            </a:r>
            <a:endParaRPr lang="en-US" altLang="da-DK" noProof="0" dirty="0" smtClean="0"/>
          </a:p>
        </p:txBody>
      </p:sp>
      <p:sp>
        <p:nvSpPr>
          <p:cNvPr id="307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5AD698-7A0C-42B2-99B1-719BE6536B97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292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enter conversations and make arguments -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democratiz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[e]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academic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culture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writing improves when students learn how to identify and explain an argument in the context of its counterarguments - the rules and skills of “the game” – scaffolding from which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one can try to build one’s own argument and see if it still stands once the scaffolding is removed – sound argument requires sound reasoning and an ability to think critically – avoid that reductive approach to complex issues leads to mere sound bites and coarse, simplistic thinking/writing.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http://compositionforum.com/issue/18/they-say-i-say-review.php</a:t>
            </a:r>
          </a:p>
          <a:p>
            <a:pPr marL="228600" indent="-228600">
              <a:buAutoNum type="arabicPeriod"/>
            </a:pPr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2301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628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3693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(oversubscribed until it was dropped for political reasons)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3506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Hej Allan,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Blot en hilsen fra </a:t>
            </a:r>
            <a:r>
              <a:rPr lang="da-D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Naval</a:t>
            </a: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Postgraduate School i USA – Og ja alt faldt på plads, som  du nok kan gætte.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er netop blevet indskrevet til ”</a:t>
            </a:r>
            <a:r>
              <a:rPr lang="da-D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academic</a:t>
            </a: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writing</a:t>
            </a: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a-D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</a:t>
            </a: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som er obligatorisk for alle nye studerende (ikke kun de internationale), og gæt hvad undervisningsbogen er…. THEY SAY – I SAY. 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må siges at være godt ramt, og optimal klargøring af studie ophold i udlandet – Tak for det 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 venlig hilsen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Flemming Elkjær Haar "Tollund"</a:t>
            </a:r>
          </a:p>
          <a:p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Orlogskaptajn+</a:t>
            </a:r>
          </a:p>
          <a:p>
            <a:r>
              <a:rPr lang="da-D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Naval</a:t>
            </a:r>
            <a:r>
              <a:rPr lang="da-D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Postgraduate School, studerende</a:t>
            </a:r>
          </a:p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2403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4315B2-D0C6-4222-ABBE-1202E32445FE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693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3</a:t>
            </a:fld>
            <a:endParaRPr lang="da-DK" altLang="da-DK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4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447723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5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3975107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difficult to work regularly and in structured way with speaking (and listening); time zones limits scope for synchronized online tutorials).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(used Google suite)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 smtClean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12A9F-BD5B-4495-B6A4-2F01AA92E901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1141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7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284989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D61656-2388-47F6-B419-BBBF20E6685E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a-DK" altLang="da-DK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493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altLang="da-DK" baseline="0" dirty="0" err="1" smtClean="0"/>
              <a:t>Considering</a:t>
            </a:r>
            <a:r>
              <a:rPr lang="da-DK" altLang="da-DK" baseline="0" dirty="0" smtClean="0"/>
              <a:t> the </a:t>
            </a:r>
            <a:r>
              <a:rPr lang="da-DK" altLang="da-DK" baseline="0" dirty="0" err="1" smtClean="0"/>
              <a:t>level</a:t>
            </a:r>
            <a:r>
              <a:rPr lang="da-DK" altLang="da-DK" baseline="0" dirty="0" smtClean="0"/>
              <a:t> – professional/</a:t>
            </a:r>
            <a:r>
              <a:rPr lang="da-DK" altLang="da-DK" baseline="0" dirty="0" err="1" smtClean="0"/>
              <a:t>academic</a:t>
            </a:r>
            <a:r>
              <a:rPr lang="da-DK" altLang="da-DK" baseline="0" dirty="0" smtClean="0"/>
              <a:t> – the </a:t>
            </a:r>
            <a:r>
              <a:rPr lang="da-DK" altLang="da-DK" baseline="0" dirty="0" err="1" smtClean="0"/>
              <a:t>goal</a:t>
            </a:r>
            <a:r>
              <a:rPr lang="da-DK" altLang="da-DK" baseline="0" dirty="0" smtClean="0"/>
              <a:t> is to </a:t>
            </a:r>
            <a:r>
              <a:rPr lang="da-DK" altLang="da-DK" baseline="0" dirty="0" err="1" smtClean="0"/>
              <a:t>learn</a:t>
            </a:r>
            <a:r>
              <a:rPr lang="da-DK" altLang="da-DK" baseline="0" dirty="0" smtClean="0"/>
              <a:t> in an </a:t>
            </a:r>
            <a:r>
              <a:rPr lang="da-DK" altLang="da-DK" baseline="0" dirty="0" err="1" smtClean="0"/>
              <a:t>environment</a:t>
            </a:r>
            <a:r>
              <a:rPr lang="da-DK" altLang="da-DK" baseline="0" dirty="0" smtClean="0"/>
              <a:t> </a:t>
            </a:r>
            <a:r>
              <a:rPr lang="da-DK" altLang="da-DK" baseline="0" dirty="0" err="1" smtClean="0"/>
              <a:t>where</a:t>
            </a:r>
            <a:r>
              <a:rPr lang="da-DK" altLang="da-DK" baseline="0" dirty="0" smtClean="0"/>
              <a:t> the medium is </a:t>
            </a:r>
            <a:r>
              <a:rPr lang="da-DK" altLang="da-DK" baseline="0" dirty="0" err="1" smtClean="0"/>
              <a:t>predominantly</a:t>
            </a:r>
            <a:r>
              <a:rPr lang="da-DK" altLang="da-DK" baseline="0" dirty="0" smtClean="0"/>
              <a:t> English (80% of </a:t>
            </a:r>
            <a:r>
              <a:rPr lang="da-DK" altLang="da-DK" baseline="0" dirty="0" err="1" smtClean="0"/>
              <a:t>texts</a:t>
            </a:r>
            <a:r>
              <a:rPr lang="da-DK" altLang="da-DK" baseline="0" dirty="0" smtClean="0"/>
              <a:t> in </a:t>
            </a:r>
            <a:r>
              <a:rPr lang="da-DK" altLang="da-DK" baseline="0" dirty="0" err="1" smtClean="0"/>
              <a:t>master’s</a:t>
            </a:r>
            <a:r>
              <a:rPr lang="da-DK" altLang="da-DK" baseline="0" dirty="0" smtClean="0"/>
              <a:t> proramme).</a:t>
            </a:r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da-DK" baseline="0" dirty="0" smtClean="0"/>
              <a:t>What we need to know and be able to do to enter professional/academic conversations and make arguments that allow us to do so</a:t>
            </a: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9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2079340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95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1349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pe 1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6322823"/>
            <a:ext cx="1331681" cy="35565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320933"/>
            <a:ext cx="2555453" cy="1543347"/>
          </a:xfrm>
          <a:prstGeom prst="rect">
            <a:avLst/>
          </a:prstGeom>
        </p:spPr>
      </p:pic>
      <p:pic>
        <p:nvPicPr>
          <p:cNvPr id="6" name="Picture 4" descr="C:\Users\00339386\Desktop\ISP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20933"/>
            <a:ext cx="2088232" cy="152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boks 6"/>
          <p:cNvSpPr txBox="1"/>
          <p:nvPr userDrawn="1"/>
        </p:nvSpPr>
        <p:spPr>
          <a:xfrm>
            <a:off x="5652120" y="1698940"/>
            <a:ext cx="32403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da-DK" sz="1200" baseline="0" dirty="0" smtClean="0"/>
              <a:t>INSTITUTE FOR LANGUAGES &amp; CULTURES</a:t>
            </a:r>
            <a:endParaRPr lang="da-DK" sz="1200" dirty="0"/>
          </a:p>
        </p:txBody>
      </p:sp>
      <p:sp>
        <p:nvSpPr>
          <p:cNvPr id="10" name="Tekstboks 9"/>
          <p:cNvSpPr txBox="1"/>
          <p:nvPr userDrawn="1"/>
        </p:nvSpPr>
        <p:spPr>
          <a:xfrm>
            <a:off x="323528" y="1706754"/>
            <a:ext cx="280831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dirty="0" smtClean="0"/>
              <a:t>ROYAL DANISH DEFENCE COLLEGE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80279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70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225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66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155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417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380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150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899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F5AD-4966-435D-A119-B22B2D570877}" type="datetimeFigureOut">
              <a:rPr lang="da-DK" smtClean="0"/>
              <a:pPr/>
              <a:t>05-10-2017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19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vuk2016ac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6rK32HMct7VVWp1NWQ4T2t5aG8/vie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fap.com/index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376263"/>
          </a:xfrm>
        </p:spPr>
        <p:txBody>
          <a:bodyPr>
            <a:noAutofit/>
          </a:bodyPr>
          <a:lstStyle/>
          <a:p>
            <a:r>
              <a:rPr lang="en-US" sz="8000" b="1" dirty="0"/>
              <a:t>All at </a:t>
            </a:r>
            <a:r>
              <a:rPr lang="en-US" sz="8000" b="1" dirty="0" smtClean="0"/>
              <a:t>Sea</a:t>
            </a:r>
            <a:r>
              <a:rPr lang="da-DK" sz="8000" dirty="0"/>
              <a:t/>
            </a:r>
            <a:br>
              <a:rPr lang="da-DK" sz="8000" dirty="0"/>
            </a:br>
            <a:endParaRPr lang="da-DK" sz="8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rmAutofit/>
          </a:bodyPr>
          <a:lstStyle/>
          <a:p>
            <a:r>
              <a:rPr lang="en-US" sz="4000" b="1" dirty="0"/>
              <a:t>– developing professional and academic writing skills among junior </a:t>
            </a:r>
            <a:r>
              <a:rPr lang="en-US" sz="4000" b="1" dirty="0" smtClean="0"/>
              <a:t>officers</a:t>
            </a:r>
            <a:endParaRPr lang="da-DK" sz="40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3" y="5024437"/>
            <a:ext cx="37052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36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Methodological</a:t>
            </a:r>
            <a:r>
              <a:rPr lang="da-DK" sz="36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3600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endParaRPr lang="da-DK" sz="3600" dirty="0">
              <a:latin typeface="+mj-lt"/>
            </a:endParaRPr>
          </a:p>
          <a:p>
            <a:pPr marL="0" indent="0" algn="ctr">
              <a:buNone/>
            </a:pP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preconception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that academic equals dry, boring, long-winded, abstract, difficult to grasp…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strive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to be as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hands-on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as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possible as participants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not particularly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academic</a:t>
            </a: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student focus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on results and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achievements (grades) rather than learning processes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instructor belief that you only become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 better reader/writer through reading and writing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give students tools, guidance and plenty of opportunities to read/write critically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2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3600" dirty="0" smtClean="0">
                <a:latin typeface="+mj-lt"/>
                <a:cs typeface="Times New Roman" panose="02020603050405020304" pitchFamily="18" charset="0"/>
              </a:rPr>
              <a:t>Content, </a:t>
            </a:r>
            <a:r>
              <a:rPr lang="da-DK" sz="3600" dirty="0" err="1" smtClean="0">
                <a:latin typeface="+mj-lt"/>
                <a:cs typeface="Times New Roman" panose="02020603050405020304" pitchFamily="18" charset="0"/>
              </a:rPr>
              <a:t>materials</a:t>
            </a:r>
            <a:r>
              <a:rPr lang="da-DK" sz="3600" dirty="0" smtClean="0">
                <a:latin typeface="+mj-lt"/>
                <a:cs typeface="Times New Roman" panose="02020603050405020304" pitchFamily="18" charset="0"/>
              </a:rPr>
              <a:t>, </a:t>
            </a:r>
            <a:r>
              <a:rPr lang="da-DK" sz="3600" dirty="0" err="1" smtClean="0">
                <a:latin typeface="+mj-lt"/>
                <a:cs typeface="Times New Roman" panose="02020603050405020304" pitchFamily="18" charset="0"/>
              </a:rPr>
              <a:t>resources</a:t>
            </a:r>
            <a:endParaRPr lang="da-DK" sz="3600" dirty="0">
              <a:latin typeface="+mj-lt"/>
            </a:endParaRPr>
          </a:p>
          <a:p>
            <a:pPr marL="0" indent="0" algn="ctr">
              <a:buNone/>
            </a:pP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Accessible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practice-oriented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plain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language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resources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avoid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dumbing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or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talking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down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to students:</a:t>
            </a:r>
          </a:p>
          <a:p>
            <a:pPr lvl="0"/>
            <a:endParaRPr lang="da-DK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a-DK" sz="2000" i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They</a:t>
            </a:r>
            <a:r>
              <a:rPr lang="da-DK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i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Say</a:t>
            </a:r>
            <a:r>
              <a:rPr lang="da-DK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/I </a:t>
            </a:r>
            <a:r>
              <a:rPr lang="da-DK" sz="2000" i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Say</a:t>
            </a:r>
            <a:r>
              <a:rPr lang="da-DK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- </a:t>
            </a:r>
            <a:r>
              <a:rPr lang="en-US" i="1" dirty="0">
                <a:latin typeface="Calibri Light" panose="020F0302020204030204" pitchFamily="34" charset="0"/>
              </a:rPr>
              <a:t>The Moves That Matter in Academic </a:t>
            </a:r>
            <a:r>
              <a:rPr lang="en-US" i="1" dirty="0" smtClean="0">
                <a:latin typeface="Calibri Light" panose="020F0302020204030204" pitchFamily="34" charset="0"/>
              </a:rPr>
              <a:t>Writing</a:t>
            </a:r>
          </a:p>
          <a:p>
            <a:pPr marL="800100" lvl="1" indent="-342900">
              <a:buFontTx/>
              <a:buChar char="-"/>
            </a:pPr>
            <a:r>
              <a:rPr lang="en-US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Entering a conversation</a:t>
            </a:r>
          </a:p>
          <a:p>
            <a:pPr marL="800100" lvl="1" indent="-342900">
              <a:buFontTx/>
              <a:buChar char="-"/>
            </a:pPr>
            <a:r>
              <a:rPr lang="en-US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Templates/scaffolding</a:t>
            </a:r>
            <a:endParaRPr lang="da-DK" sz="2000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da-DK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Web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resources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UEfAP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JADL, ELTEC)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da-DK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Step-by-step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worksheets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week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by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week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task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by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task</a:t>
            </a:r>
            <a:endParaRPr lang="da-DK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da-DK" sz="2000" dirty="0" smtClean="0">
              <a:latin typeface="Calibri Light" panose="020F0302020204030204" pitchFamily="34" charset="0"/>
              <a:cs typeface="Calibri Light" panose="020F0302020204030204" pitchFamily="34" charset="0"/>
              <a:hlinkClick r:id="rId3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One-stop site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with clear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structure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course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week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module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task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exercise</a:t>
            </a:r>
            <a:r>
              <a:rPr lang="da-DK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211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4000" dirty="0" err="1" smtClean="0"/>
              <a:t>Syllabus</a:t>
            </a:r>
            <a:r>
              <a:rPr lang="da-DK" sz="4000" dirty="0" smtClean="0"/>
              <a:t> – </a:t>
            </a:r>
            <a:r>
              <a:rPr lang="da-DK" sz="4000" dirty="0" err="1" smtClean="0"/>
              <a:t>cycles</a:t>
            </a:r>
            <a:endParaRPr lang="da-DK" sz="4000" dirty="0"/>
          </a:p>
          <a:p>
            <a:pPr marL="0" indent="0" algn="ctr">
              <a:buNone/>
            </a:pP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Syllabus</a:t>
            </a:r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Cycle: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Introduction to topics, objectives, methods &amp; materials/resources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Reading skills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Reading to write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Beginning to write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Writing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Feedback (genre, vocabulary etc.)</a:t>
            </a:r>
          </a:p>
          <a:p>
            <a:pPr lvl="0"/>
            <a:endParaRPr lang="en-US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hree iterations: 2 x academic &amp; 1 x professional</a:t>
            </a:r>
          </a:p>
          <a:p>
            <a:pPr lvl="0"/>
            <a:endParaRPr lang="en-US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Revision</a:t>
            </a:r>
          </a:p>
          <a:p>
            <a:pPr lvl="0"/>
            <a:endParaRPr lang="en-US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Exam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Measuring progress and outcomes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Continuous assessment</a:t>
            </a:r>
            <a:endParaRPr lang="da-DK" sz="28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Final </a:t>
            </a:r>
            <a:r>
              <a:rPr lang="en-US" sz="2800" dirty="0">
                <a:latin typeface="Calibri Light" panose="020F0302020204030204" pitchFamily="34" charset="0"/>
              </a:rPr>
              <a:t>exam aligned with </a:t>
            </a:r>
            <a:r>
              <a:rPr lang="en-US" sz="2800" dirty="0" smtClean="0">
                <a:latin typeface="Calibri Light" panose="020F0302020204030204" pitchFamily="34" charset="0"/>
              </a:rPr>
              <a:t>learning objectives</a:t>
            </a:r>
            <a:endParaRPr lang="da-DK" sz="2800" dirty="0">
              <a:latin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Q &amp; A blog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Weekly online tutorials and videos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Drop-in sessions for students on leave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 Light" panose="020F0302020204030204" pitchFamily="34" charset="0"/>
              </a:rPr>
              <a:t>- Learner log/language coaching sessions</a:t>
            </a:r>
            <a:endParaRPr lang="da-DK" sz="2800" dirty="0">
              <a:latin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1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4000" dirty="0" smtClean="0"/>
              <a:t>Feedback and </a:t>
            </a:r>
            <a:r>
              <a:rPr lang="da-DK" sz="4000" dirty="0" err="1" smtClean="0"/>
              <a:t>findings</a:t>
            </a:r>
            <a:endParaRPr lang="da-DK" sz="4000" dirty="0"/>
          </a:p>
          <a:p>
            <a:pPr marL="0" indent="0" algn="ctr">
              <a:buNone/>
            </a:pP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First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cohort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(2014) struggled juggling work and study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Distance Learning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is a challenge for weaker students (30% drop-out rate)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Those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who put in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time/effort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every week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reap the benefits</a:t>
            </a:r>
          </a:p>
          <a:p>
            <a:pPr lvl="0"/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Academic/professional reading and writing can be taught/learned as distance learning</a:t>
            </a:r>
          </a:p>
          <a:p>
            <a:pPr lvl="0"/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Less well suited for training higher level speaking skills (listening) </a:t>
            </a: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Popular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course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2014-16</a:t>
            </a: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0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4000" dirty="0" err="1" smtClean="0"/>
              <a:t>Rewarding</a:t>
            </a:r>
            <a:endParaRPr lang="da-DK" sz="4000" dirty="0"/>
          </a:p>
          <a:p>
            <a:pPr marL="0" indent="0" algn="ctr">
              <a:buNone/>
            </a:pP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Fra: VFK-S-J3-03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Haar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Flemming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Elkjær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Sendt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: 23.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juni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2017 20:18</a:t>
            </a:r>
          </a:p>
          <a:p>
            <a:pPr lvl="0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Til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: FAK-ISK-ET01 Kristensen, Allan Juhl</a:t>
            </a:r>
          </a:p>
          <a:p>
            <a:pPr lvl="0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Emne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: SV: STANAG-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certifikat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Hej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Allan,</a:t>
            </a:r>
          </a:p>
          <a:p>
            <a:pPr lvl="0"/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Greetings from the Naval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Postgraduate School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USA – </a:t>
            </a:r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And yes, everything worked out as you may have guessed by now.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I’ve just enrolled for an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”academic writing class” </a:t>
            </a:r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which is compulsory for all new students (not just international ones), and guess which textbook they are using…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SAY – I SAY. </a:t>
            </a:r>
          </a:p>
          <a:p>
            <a:pPr lvl="0"/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Good choice and ideal preparation for studying abroad – Thank you! 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Kind regards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12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Flemming</a:t>
            </a:r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Elkjær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Haar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"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Tollund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"</a:t>
            </a:r>
          </a:p>
          <a:p>
            <a:pPr lvl="0"/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Commander+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Naval Postgraduate School</a:t>
            </a:r>
            <a:r>
              <a:rPr lang="en-US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student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</a:t>
            </a:r>
          </a:p>
          <a:p>
            <a:pPr lvl="0"/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580059"/>
            <a:ext cx="6729166" cy="662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dirty="0" smtClean="0"/>
              <a:t>References</a:t>
            </a:r>
            <a:endParaRPr lang="da-DK" dirty="0"/>
          </a:p>
        </p:txBody>
      </p:sp>
      <p:sp>
        <p:nvSpPr>
          <p:cNvPr id="10" name="Tekstboks 9"/>
          <p:cNvSpPr txBox="1"/>
          <p:nvPr/>
        </p:nvSpPr>
        <p:spPr>
          <a:xfrm>
            <a:off x="323528" y="2132856"/>
            <a:ext cx="81369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Graff, Gerald &amp;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Birkenstein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, C. </a:t>
            </a:r>
            <a:r>
              <a:rPr lang="en-US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They Say. I say.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W.W. Norton &amp; Co. New York, 2010.</a:t>
            </a:r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Long, Michael H. </a:t>
            </a:r>
            <a:r>
              <a:rPr lang="en-US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&amp; </a:t>
            </a:r>
            <a:r>
              <a:rPr lang="en-US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Richards, J. (2005). </a:t>
            </a:r>
            <a:r>
              <a:rPr lang="en-US" i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Second Language Needs </a:t>
            </a:r>
            <a:r>
              <a:rPr lang="en-US" i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Analysis</a:t>
            </a:r>
            <a:r>
              <a:rPr lang="en-US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Cambridge </a:t>
            </a:r>
            <a:r>
              <a:rPr lang="en-US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University Press</a:t>
            </a:r>
            <a:r>
              <a:rPr lang="en-US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. </a:t>
            </a:r>
            <a:endParaRPr lang="da-DK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McTighe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, J., &amp; Thomas, R.S. (2003). Backward design for forward action. </a:t>
            </a:r>
            <a:r>
              <a:rPr lang="da-DK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Educational</a:t>
            </a:r>
            <a:r>
              <a:rPr lang="da-DK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Leadership</a:t>
            </a:r>
            <a:r>
              <a:rPr lang="da-DK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60(5)</a:t>
            </a:r>
            <a:r>
              <a:rPr lang="da-DK" dirty="0">
                <a:latin typeface="Calibri Light" panose="020F0302020204030204" pitchFamily="34" charset="0"/>
                <a:cs typeface="Calibri Light" panose="020F0302020204030204" pitchFamily="34" charset="0"/>
              </a:rPr>
              <a:t>, 52–55.</a:t>
            </a:r>
          </a:p>
          <a:p>
            <a:pPr lvl="0"/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McTighe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, J., &amp; Wiggins, G. (2004). </a:t>
            </a:r>
            <a:r>
              <a:rPr lang="en-US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Understanding by design: Professional development workbook.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r>
              <a:rPr lang="da-DK" dirty="0">
                <a:latin typeface="Calibri Light" panose="020F0302020204030204" pitchFamily="34" charset="0"/>
                <a:cs typeface="Calibri Light" panose="020F0302020204030204" pitchFamily="34" charset="0"/>
              </a:rPr>
              <a:t>Alexandria, VA: Association for Supervision &amp; Curriculum Development</a:t>
            </a:r>
            <a:r>
              <a:rPr lang="da-DK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lvl="0"/>
            <a:r>
              <a:rPr lang="da-DK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Using English for Academic Purposes for Students in </a:t>
            </a:r>
            <a:r>
              <a:rPr lang="da-DK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Higher</a:t>
            </a:r>
            <a:r>
              <a:rPr lang="da-DK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Education, </a:t>
            </a:r>
            <a:r>
              <a:rPr lang="da-DK" dirty="0" smtClean="0">
                <a:solidFill>
                  <a:prstClr val="black"/>
                </a:solidFill>
                <a:latin typeface="Calibri Light" panose="020F0302020204030204" pitchFamily="34" charset="0"/>
                <a:hlinkClick r:id="rId3"/>
              </a:rPr>
              <a:t>http</a:t>
            </a:r>
            <a:r>
              <a:rPr lang="da-DK" dirty="0">
                <a:solidFill>
                  <a:prstClr val="black"/>
                </a:solidFill>
                <a:latin typeface="Calibri Light" panose="020F0302020204030204" pitchFamily="34" charset="0"/>
                <a:hlinkClick r:id="rId3"/>
              </a:rPr>
              <a:t>://</a:t>
            </a:r>
            <a:r>
              <a:rPr lang="da-DK" dirty="0" smtClean="0">
                <a:solidFill>
                  <a:prstClr val="black"/>
                </a:solidFill>
                <a:latin typeface="Calibri Light" panose="020F0302020204030204" pitchFamily="34" charset="0"/>
                <a:hlinkClick r:id="rId3"/>
              </a:rPr>
              <a:t>www.uefap.com/index.htm</a:t>
            </a:r>
            <a:endParaRPr lang="da-DK" dirty="0" smtClean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lvl="0"/>
            <a:endParaRPr kumimoji="0" lang="da-DK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38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9050" y="738464"/>
            <a:ext cx="6727825" cy="663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4000" dirty="0" smtClean="0"/>
              <a:t>Agenda</a:t>
            </a:r>
            <a:endParaRPr lang="da-DK" sz="4000" dirty="0"/>
          </a:p>
        </p:txBody>
      </p:sp>
      <p:sp>
        <p:nvSpPr>
          <p:cNvPr id="3" name="Rektangel 2"/>
          <p:cNvSpPr/>
          <p:nvPr/>
        </p:nvSpPr>
        <p:spPr>
          <a:xfrm>
            <a:off x="755576" y="2060848"/>
            <a:ext cx="74798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Calibri Light" panose="020F0302020204030204" pitchFamily="34" charset="0"/>
              </a:rPr>
              <a:t>N</a:t>
            </a:r>
            <a:r>
              <a:rPr lang="en-US" sz="3600" dirty="0" smtClean="0">
                <a:latin typeface="Calibri Light" panose="020F0302020204030204" pitchFamily="34" charset="0"/>
              </a:rPr>
              <a:t>eeds </a:t>
            </a:r>
            <a:r>
              <a:rPr lang="en-US" sz="3600" dirty="0">
                <a:latin typeface="Calibri Light" panose="020F0302020204030204" pitchFamily="34" charset="0"/>
              </a:rPr>
              <a:t>analysis </a:t>
            </a:r>
            <a:endParaRPr lang="da-DK" sz="3600" dirty="0">
              <a:latin typeface="Calibri Light" panose="020F030202020403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Calibri Light" panose="020F0302020204030204" pitchFamily="34" charset="0"/>
              </a:rPr>
              <a:t>B</a:t>
            </a:r>
            <a:r>
              <a:rPr lang="en-US" sz="3600" dirty="0" smtClean="0">
                <a:latin typeface="Calibri Light" panose="020F0302020204030204" pitchFamily="34" charset="0"/>
              </a:rPr>
              <a:t>ackward </a:t>
            </a:r>
            <a:r>
              <a:rPr lang="en-US" sz="3600" dirty="0">
                <a:latin typeface="Calibri Light" panose="020F0302020204030204" pitchFamily="34" charset="0"/>
              </a:rPr>
              <a:t>design</a:t>
            </a:r>
            <a:endParaRPr lang="da-DK" sz="3600" dirty="0">
              <a:latin typeface="Calibri Light" panose="020F030202020403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Calibri Light" panose="020F0302020204030204" pitchFamily="34" charset="0"/>
              </a:rPr>
              <a:t>C</a:t>
            </a:r>
            <a:r>
              <a:rPr lang="en-US" sz="3600" dirty="0" smtClean="0">
                <a:latin typeface="Calibri Light" panose="020F0302020204030204" pitchFamily="34" charset="0"/>
              </a:rPr>
              <a:t>ontent-based language learning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Calibri Light" panose="020F0302020204030204" pitchFamily="34" charset="0"/>
              </a:rPr>
              <a:t>Approach to academic reading &amp; writing</a:t>
            </a:r>
            <a:endParaRPr lang="en-US" sz="3600" dirty="0">
              <a:latin typeface="Calibri Light" panose="020F030202020403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endParaRPr lang="da-DK" sz="36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Needs </a:t>
            </a:r>
            <a:r>
              <a:rPr lang="en-US" sz="4000" dirty="0" smtClean="0"/>
              <a:t>analysis</a:t>
            </a:r>
            <a:endParaRPr lang="da-DK" sz="4000" dirty="0" smtClean="0"/>
          </a:p>
        </p:txBody>
      </p:sp>
      <p:sp>
        <p:nvSpPr>
          <p:cNvPr id="2" name="Rektangel 1"/>
          <p:cNvSpPr/>
          <p:nvPr/>
        </p:nvSpPr>
        <p:spPr>
          <a:xfrm>
            <a:off x="467544" y="2737162"/>
            <a:ext cx="8424936" cy="1915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 method to obtain ‘reliable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, valid, and usable data about the language and task required for successful performance within a target academic, occupational, vocational, or other discourse domain’ (Long 2005, p.5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852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Needs analysis </a:t>
            </a:r>
            <a:endParaRPr lang="da-DK" sz="4000" dirty="0" smtClean="0"/>
          </a:p>
        </p:txBody>
      </p:sp>
      <p:sp>
        <p:nvSpPr>
          <p:cNvPr id="2" name="Rektangel 1"/>
          <p:cNvSpPr/>
          <p:nvPr/>
        </p:nvSpPr>
        <p:spPr>
          <a:xfrm>
            <a:off x="395536" y="1989498"/>
            <a:ext cx="8424936" cy="4213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Society/government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need to reduce public spending 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change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way we train and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educate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one-year junior staff course to blended learning professional development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load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tuition to 3 ECTS distance learning course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(85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 load over 14 weeks). 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comply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National Qualifications Framework for Lifelong Learning (levels 5-6): 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medium-cycle higher education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adults with professional experience. The participants’ professional experience forms the basis for close interaction between theory and practice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0689"/>
            <a:ext cx="6507162" cy="6527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a-DK" sz="4000" dirty="0" err="1" smtClean="0"/>
              <a:t>Needs</a:t>
            </a:r>
            <a:r>
              <a:rPr lang="da-DK" sz="4000" dirty="0" smtClean="0"/>
              <a:t> </a:t>
            </a:r>
            <a:r>
              <a:rPr lang="da-DK" sz="4000" dirty="0" err="1" smtClean="0"/>
              <a:t>analysis</a:t>
            </a:r>
            <a:endParaRPr lang="da-DK" sz="4000" dirty="0"/>
          </a:p>
          <a:p>
            <a:pPr marL="0" indent="0" algn="ctr">
              <a:buNone/>
            </a:pPr>
            <a:endParaRPr lang="da-DK" dirty="0" smtClean="0"/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63538" y="1844824"/>
            <a:ext cx="8096894" cy="5062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and expectations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 course preparing officers for continuing professional development courses in maritime operations, naval strategy, history and theory of warfare etc.</a:t>
            </a:r>
            <a:endParaRPr lang="da-DK" sz="20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 for graduate level courses e.g. 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(civ. &amp; mil)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course as part of agreed career plan/contract</a:t>
            </a:r>
            <a:endParaRPr lang="da-DK" sz="20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–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Lt/Lt </a:t>
            </a:r>
            <a:r>
              <a:rPr lang="en-US" sz="2000" b="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Cdrs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220 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lessons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(440 </a:t>
            </a:r>
            <a:r>
              <a:rPr lang="en-US" sz="2000" b="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study load) 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Basic Officer Training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2-4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 of work experience looking to brush-up, consolidate and develop their professional and academic </a:t>
            </a: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SLP </a:t>
            </a:r>
            <a:r>
              <a:rPr lang="en-US" sz="2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 avg. 3232.</a:t>
            </a:r>
            <a:endParaRPr lang="da-DK" sz="20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79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2146085"/>
            <a:ext cx="8568952" cy="3483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Geography -</a:t>
            </a:r>
            <a:r>
              <a:rPr lang="en-US" sz="24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students spread out over area stretching from the Arctic to the Indian </a:t>
            </a:r>
            <a:r>
              <a:rPr lang="en-US" sz="24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Ocean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b="1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Medium - </a:t>
            </a:r>
            <a:r>
              <a:rPr lang="en-US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distance learning delivered as e-learning apart from introduction and exam. </a:t>
            </a:r>
            <a:endParaRPr lang="en-US" sz="2400" b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400" b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Needs analysis 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flexible yet clearly structured 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distance learning course on 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professional &amp; academic 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reading 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and writing</a:t>
            </a:r>
            <a:endParaRPr lang="da-DK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dsholder til tekst 2"/>
          <p:cNvSpPr txBox="1">
            <a:spLocks/>
          </p:cNvSpPr>
          <p:nvPr/>
        </p:nvSpPr>
        <p:spPr>
          <a:xfrm>
            <a:off x="1311502" y="620689"/>
            <a:ext cx="6507162" cy="6527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a-DK" sz="4000" dirty="0" err="1" smtClean="0"/>
              <a:t>Other</a:t>
            </a:r>
            <a:r>
              <a:rPr lang="da-DK" sz="4000" dirty="0" smtClean="0"/>
              <a:t> </a:t>
            </a:r>
            <a:r>
              <a:rPr lang="da-DK" sz="4000" dirty="0" err="1" smtClean="0"/>
              <a:t>shaping</a:t>
            </a:r>
            <a:r>
              <a:rPr lang="da-DK" sz="4000" dirty="0" smtClean="0"/>
              <a:t> factors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871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Outcomes and </a:t>
            </a:r>
            <a:r>
              <a:rPr lang="en-US" sz="4000" dirty="0" smtClean="0"/>
              <a:t>objectives</a:t>
            </a:r>
            <a:endParaRPr lang="da-DK" sz="4000" dirty="0"/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23528" y="1844824"/>
            <a:ext cx="8096894" cy="552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Evidence in the form of student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knowledge, skills and </a:t>
            </a:r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competence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endParaRPr lang="en-US" sz="20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student will be able to:</a:t>
            </a:r>
            <a:endParaRPr lang="da-DK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en-US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identify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apply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different reading strategies and techniques to achieve full understanding of professional and academic texts dealing primarily with naval and maritime topics. </a:t>
            </a:r>
            <a:endParaRPr lang="da-DK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en-US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writing methods 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derived from research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and practice 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en-US" sz="20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produce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essay-length arguments, including thesis statement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analysis and discussion of complex problems related to the profession and </a:t>
            </a:r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related academic fields. </a:t>
            </a:r>
            <a:endParaRPr lang="da-DK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0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contribute 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effectively to task solving in an English-speaking work environment as well as solve tasks independently in English.</a:t>
            </a:r>
            <a:endParaRPr lang="da-DK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da-DK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a-DK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a-DK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/>
            <a:r>
              <a:rPr lang="en-GB" sz="1700" b="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52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n-US" sz="4000" dirty="0"/>
              <a:t>Backward Design</a:t>
            </a:r>
            <a:endParaRPr lang="da-DK" sz="4000" dirty="0" smtClean="0"/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63538" y="2060848"/>
            <a:ext cx="816890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method of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designing educational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 curriculum by setting goals before choosing instructional methods and forms of assessment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It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typically involves three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stages:</a:t>
            </a:r>
            <a:endParaRPr lang="da-DK" sz="24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4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Identify desired objectives and outcomes. </a:t>
            </a:r>
            <a:endParaRPr lang="da-DK" sz="24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4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Determine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acceptable levels of evidence that the desired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outcomes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have been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achieved.</a:t>
            </a:r>
            <a:endParaRPr lang="da-DK" sz="24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4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Design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activities that will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provide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students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with learning </a:t>
            </a:r>
            <a:r>
              <a:rPr lang="en-US" sz="24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opportunities to 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reach objectives. </a:t>
            </a:r>
            <a:endParaRPr lang="da-DK" sz="24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AutoNum type="arabicParenR"/>
            </a:pPr>
            <a:endParaRPr lang="da-DK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a-DK" sz="1200" b="1" i="1" u="none" strike="noStrike" kern="1200" cap="none" spc="1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a-DK" sz="1200" i="1" spc="10" baseline="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a-DK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84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Content-based language learning</a:t>
            </a:r>
            <a:endParaRPr lang="da-DK" dirty="0"/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63538" y="2125662"/>
            <a:ext cx="8096894" cy="281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>
              <a:lnSpc>
                <a:spcPct val="105000"/>
              </a:lnSpc>
              <a:spcAft>
                <a:spcPts val="1200"/>
              </a:spcAft>
            </a:pPr>
            <a:r>
              <a:rPr lang="da-DK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da-DK" sz="2000" b="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language</a:t>
            </a:r>
            <a:r>
              <a:rPr lang="da-DK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as a medium for </a:t>
            </a:r>
            <a:r>
              <a:rPr lang="da-DK" sz="2000" b="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content</a:t>
            </a:r>
            <a:r>
              <a:rPr lang="da-DK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000" b="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learning</a:t>
            </a:r>
            <a:r>
              <a:rPr lang="da-DK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content as a medium for language learning</a:t>
            </a:r>
          </a:p>
          <a:p>
            <a:pPr>
              <a:lnSpc>
                <a:spcPct val="105000"/>
              </a:lnSpc>
              <a:spcAft>
                <a:spcPts val="1200"/>
              </a:spcAft>
            </a:pP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en-GB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election of </a:t>
            </a:r>
            <a:r>
              <a:rPr lang="en-GB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materials </a:t>
            </a: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from CPD military courses</a:t>
            </a:r>
            <a:endParaRPr lang="en-GB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>
              <a:lnSpc>
                <a:spcPct val="105000"/>
              </a:lnSpc>
              <a:spcAft>
                <a:spcPts val="1200"/>
              </a:spcAft>
            </a:pP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focus not on content learning but the reading and writing skills required for  content  learning</a:t>
            </a:r>
          </a:p>
          <a:p>
            <a:pPr lvl="0">
              <a:lnSpc>
                <a:spcPct val="105000"/>
              </a:lnSpc>
              <a:spcAft>
                <a:spcPts val="1200"/>
              </a:spcAft>
            </a:pPr>
            <a:r>
              <a:rPr lang="en-GB" sz="20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increase course relevance learner and motivation by integrating language and content knowledge </a:t>
            </a:r>
            <a:endParaRPr lang="en-GB" sz="1700" b="0" dirty="0" smtClean="0"/>
          </a:p>
        </p:txBody>
      </p:sp>
    </p:spTree>
    <p:extLst>
      <p:ext uri="{BB962C8B-B14F-4D97-AF65-F5344CB8AC3E}">
        <p14:creationId xmlns:p14="http://schemas.microsoft.com/office/powerpoint/2010/main" val="6280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t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11472</TotalTime>
  <Words>1303</Words>
  <Application>Microsoft Office PowerPoint</Application>
  <PresentationFormat>Skærmshow (4:3)</PresentationFormat>
  <Paragraphs>194</Paragraphs>
  <Slides>16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Franklin Gothic Medium</vt:lpstr>
      <vt:lpstr>Times New Roman</vt:lpstr>
      <vt:lpstr>Wingdings</vt:lpstr>
      <vt:lpstr>Kontortema</vt:lpstr>
      <vt:lpstr>All at Sea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Forsvaret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ISP-P10 Siemssen, Siems Christopher</dc:creator>
  <cp:lastModifiedBy>ISK-ET01 Kristensen, Allan Juhl</cp:lastModifiedBy>
  <cp:revision>284</cp:revision>
  <cp:lastPrinted>2015-06-23T12:01:45Z</cp:lastPrinted>
  <dcterms:created xsi:type="dcterms:W3CDTF">2015-06-18T16:02:06Z</dcterms:created>
  <dcterms:modified xsi:type="dcterms:W3CDTF">2017-10-05T03:54:53Z</dcterms:modified>
</cp:coreProperties>
</file>