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3"/>
  </p:notesMasterIdLst>
  <p:sldIdLst>
    <p:sldId id="256" r:id="rId2"/>
    <p:sldId id="285" r:id="rId3"/>
    <p:sldId id="294" r:id="rId4"/>
    <p:sldId id="298" r:id="rId5"/>
    <p:sldId id="258" r:id="rId6"/>
    <p:sldId id="259" r:id="rId7"/>
    <p:sldId id="260" r:id="rId8"/>
    <p:sldId id="261" r:id="rId9"/>
    <p:sldId id="274" r:id="rId10"/>
    <p:sldId id="265" r:id="rId11"/>
    <p:sldId id="262" r:id="rId12"/>
    <p:sldId id="263" r:id="rId13"/>
    <p:sldId id="281" r:id="rId14"/>
    <p:sldId id="276" r:id="rId15"/>
    <p:sldId id="273" r:id="rId16"/>
    <p:sldId id="270" r:id="rId17"/>
    <p:sldId id="302" r:id="rId18"/>
    <p:sldId id="269" r:id="rId19"/>
    <p:sldId id="266" r:id="rId20"/>
    <p:sldId id="279" r:id="rId21"/>
    <p:sldId id="278" r:id="rId22"/>
    <p:sldId id="293" r:id="rId23"/>
    <p:sldId id="257" r:id="rId24"/>
    <p:sldId id="280" r:id="rId25"/>
    <p:sldId id="288" r:id="rId26"/>
    <p:sldId id="283" r:id="rId27"/>
    <p:sldId id="295" r:id="rId28"/>
    <p:sldId id="282" r:id="rId29"/>
    <p:sldId id="284" r:id="rId30"/>
    <p:sldId id="299" r:id="rId31"/>
    <p:sldId id="301" r:id="rId32"/>
    <p:sldId id="286" r:id="rId33"/>
    <p:sldId id="287" r:id="rId34"/>
    <p:sldId id="272" r:id="rId35"/>
    <p:sldId id="264" r:id="rId36"/>
    <p:sldId id="300" r:id="rId37"/>
    <p:sldId id="290" r:id="rId38"/>
    <p:sldId id="292" r:id="rId39"/>
    <p:sldId id="297" r:id="rId40"/>
    <p:sldId id="304" r:id="rId41"/>
    <p:sldId id="303"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80"/>
    <p:restoredTop sz="94729"/>
  </p:normalViewPr>
  <p:slideViewPr>
    <p:cSldViewPr snapToGrid="0" snapToObjects="1">
      <p:cViewPr varScale="1">
        <p:scale>
          <a:sx n="77" d="100"/>
          <a:sy n="77" d="100"/>
        </p:scale>
        <p:origin x="5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5836A5-CB08-0144-B9CC-45F03EBEB94D}" type="datetimeFigureOut">
              <a:rPr lang="en-US" smtClean="0"/>
              <a:t>9/4/2019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E7FA4-C520-5647-8B0F-3523778B7335}" type="slidenum">
              <a:rPr lang="en-US" smtClean="0"/>
              <a:t>‹N°›</a:t>
            </a:fld>
            <a:endParaRPr lang="en-US"/>
          </a:p>
        </p:txBody>
      </p:sp>
    </p:spTree>
    <p:extLst>
      <p:ext uri="{BB962C8B-B14F-4D97-AF65-F5344CB8AC3E}">
        <p14:creationId xmlns:p14="http://schemas.microsoft.com/office/powerpoint/2010/main" val="3765934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12DD7D2-EBF3-0B44-AEB5-AC6128EE11C8}"/>
              </a:ext>
            </a:extLst>
          </p:cNvPr>
          <p:cNvSpPr>
            <a:spLocks noGrp="1" noChangeArrowheads="1"/>
          </p:cNvSpPr>
          <p:nvPr>
            <p:ph type="sldNum" sz="quarter" idx="5"/>
          </p:nvPr>
        </p:nvSpPr>
        <p:spPr>
          <a:ln/>
        </p:spPr>
        <p:txBody>
          <a:bodyPr/>
          <a:lstStyle/>
          <a:p>
            <a:fld id="{86FF66B5-A4CA-1149-AD6E-9F0CF926D8E8}" type="slidenum">
              <a:rPr lang="en-US" altLang="en-US"/>
              <a:pPr/>
              <a:t>23</a:t>
            </a:fld>
            <a:endParaRPr lang="en-US" altLang="en-US"/>
          </a:p>
        </p:txBody>
      </p:sp>
      <p:sp>
        <p:nvSpPr>
          <p:cNvPr id="24578" name="Rectangle 2">
            <a:extLst>
              <a:ext uri="{FF2B5EF4-FFF2-40B4-BE49-F238E27FC236}">
                <a16:creationId xmlns:a16="http://schemas.microsoft.com/office/drawing/2014/main" id="{2197E915-B948-6B43-ADFD-057EC872B4E8}"/>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A92A3499-FD60-F64A-85D5-54DD61727A95}"/>
              </a:ext>
            </a:extLst>
          </p:cNvPr>
          <p:cNvSpPr>
            <a:spLocks noGrp="1" noChangeArrowheads="1"/>
          </p:cNvSpPr>
          <p:nvPr>
            <p:ph type="body" idx="1"/>
          </p:nvPr>
        </p:nvSpPr>
        <p:spPr/>
        <p:txBody>
          <a:bodyPr/>
          <a:lstStyle/>
          <a:p>
            <a:r>
              <a:rPr lang="en-US" altLang="en-US"/>
              <a:t>Tester/rater (native and non-native for BAT1 including ACTFL people, non-native for BAT2, only BILC people)</a:t>
            </a:r>
          </a:p>
          <a:p>
            <a:r>
              <a:rPr lang="en-US" altLang="en-US"/>
              <a:t>Training was face-to face and on line (conduct, elicit and rate)</a:t>
            </a:r>
          </a:p>
        </p:txBody>
      </p:sp>
    </p:spTree>
    <p:extLst>
      <p:ext uri="{BB962C8B-B14F-4D97-AF65-F5344CB8AC3E}">
        <p14:creationId xmlns:p14="http://schemas.microsoft.com/office/powerpoint/2010/main" val="345079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DE2E9D-192A-1A40-8362-7FBDB02B8307}"/>
              </a:ext>
            </a:extLst>
          </p:cNvPr>
          <p:cNvSpPr>
            <a:spLocks noGrp="1" noChangeArrowheads="1"/>
          </p:cNvSpPr>
          <p:nvPr>
            <p:ph type="sldNum" sz="quarter" idx="5"/>
          </p:nvPr>
        </p:nvSpPr>
        <p:spPr>
          <a:ln/>
        </p:spPr>
        <p:txBody>
          <a:bodyPr/>
          <a:lstStyle/>
          <a:p>
            <a:fld id="{B71C460E-DB0F-FE4C-936F-9B58F5171CC2}" type="slidenum">
              <a:rPr lang="en-US" altLang="en-US"/>
              <a:pPr/>
              <a:t>31</a:t>
            </a:fld>
            <a:endParaRPr lang="en-US" altLang="en-US"/>
          </a:p>
        </p:txBody>
      </p:sp>
      <p:sp>
        <p:nvSpPr>
          <p:cNvPr id="23554" name="Rectangle 2">
            <a:extLst>
              <a:ext uri="{FF2B5EF4-FFF2-40B4-BE49-F238E27FC236}">
                <a16:creationId xmlns:a16="http://schemas.microsoft.com/office/drawing/2014/main" id="{0A50FB5A-7393-D743-A78C-ABAF250336AA}"/>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E3386FA4-1E9E-744C-8331-CECAE6CAD779}"/>
              </a:ext>
            </a:extLst>
          </p:cNvPr>
          <p:cNvSpPr>
            <a:spLocks noGrp="1" noChangeArrowheads="1"/>
          </p:cNvSpPr>
          <p:nvPr>
            <p:ph type="body" idx="1"/>
          </p:nvPr>
        </p:nvSpPr>
        <p:spPr/>
        <p:txBody>
          <a:bodyPr/>
          <a:lstStyle/>
          <a:p>
            <a:r>
              <a:rPr lang="en-US" altLang="en-US"/>
              <a:t>*tester perspective</a:t>
            </a:r>
          </a:p>
          <a:p>
            <a:r>
              <a:rPr lang="en-US" altLang="en-US"/>
              <a:t>The introductory statement was improved (“ at times I  may need to interrupt you…) !!! Advantage for the candidate (psychological effect)</a:t>
            </a:r>
          </a:p>
          <a:p>
            <a:r>
              <a:rPr lang="en-US" altLang="en-US"/>
              <a:t>Candidates selection as more homogeneous with BAT2  ( reason? the focus was on levels 2 and 3.With BAT1 there were all three ranges -level 1 to 3). Good?Bad? Comments?</a:t>
            </a:r>
          </a:p>
          <a:p>
            <a:r>
              <a:rPr lang="en-US" altLang="en-US"/>
              <a:t>A landline was preferred in both cases, but with BAT2 there was the possibility of using mobile devices (both for the testers as well as for the candidates) which proved to be constructive most of the time (flexibility of the testing process in terms of location, time, candidate’s availability, etc) . However, at times this may serve</a:t>
            </a:r>
          </a:p>
          <a:p>
            <a:r>
              <a:rPr lang="en-US" altLang="en-US"/>
              <a:t> as an inconvenience (unexpected events, noise, low signal or signal lost, etc).</a:t>
            </a:r>
          </a:p>
          <a:p>
            <a:r>
              <a:rPr lang="en-US" altLang="en-US"/>
              <a:t>Discussion about test format/content  - number of topics and tasks/level…maybe cross-reference with some national test format?</a:t>
            </a:r>
          </a:p>
          <a:p>
            <a:r>
              <a:rPr lang="en-US" altLang="en-US"/>
              <a:t>Edition 2 vs. edition 5 (are all nations using ed.5/ is it implemented?)</a:t>
            </a:r>
          </a:p>
          <a:p>
            <a:r>
              <a:rPr lang="en-US" altLang="en-US"/>
              <a:t>Obtaining the ratable sample (floor/ceiling) + evidence of the can do/cannot do consistently</a:t>
            </a:r>
          </a:p>
          <a:p>
            <a:r>
              <a:rPr lang="en-US" altLang="en-US"/>
              <a:t>Number of topics (min of 5) and tasks (see L2 and L2+ in BAT1 and BAT 2)</a:t>
            </a:r>
          </a:p>
          <a:p>
            <a:endParaRPr lang="en-US" altLang="en-US"/>
          </a:p>
        </p:txBody>
      </p:sp>
    </p:spTree>
    <p:extLst>
      <p:ext uri="{BB962C8B-B14F-4D97-AF65-F5344CB8AC3E}">
        <p14:creationId xmlns:p14="http://schemas.microsoft.com/office/powerpoint/2010/main" val="562346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9/4/2019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9/4/2019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9/4/2019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9/4/2019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9/4/2019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9/4/2019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9/4/2019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9/4/2019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7AD8F-6301-074D-96C9-F132FEE74AEE}"/>
              </a:ext>
            </a:extLst>
          </p:cNvPr>
          <p:cNvSpPr>
            <a:spLocks noGrp="1"/>
          </p:cNvSpPr>
          <p:nvPr>
            <p:ph type="ctrTitle"/>
          </p:nvPr>
        </p:nvSpPr>
        <p:spPr>
          <a:xfrm>
            <a:off x="1154954" y="1905000"/>
            <a:ext cx="10241591" cy="1217341"/>
          </a:xfrm>
        </p:spPr>
        <p:txBody>
          <a:bodyPr/>
          <a:lstStyle/>
          <a:p>
            <a:r>
              <a:rPr lang="en-US" dirty="0"/>
              <a:t>BAT2 Productive Skills</a:t>
            </a:r>
          </a:p>
        </p:txBody>
      </p:sp>
      <p:pic>
        <p:nvPicPr>
          <p:cNvPr id="5" name="Picture 4">
            <a:extLst>
              <a:ext uri="{FF2B5EF4-FFF2-40B4-BE49-F238E27FC236}">
                <a16:creationId xmlns:a16="http://schemas.microsoft.com/office/drawing/2014/main" id="{934B6D3E-A610-9341-A1E0-F2A545B29A6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71454" y="53898"/>
            <a:ext cx="3138651" cy="1715908"/>
          </a:xfrm>
          <a:prstGeom prst="rect">
            <a:avLst/>
          </a:prstGeom>
        </p:spPr>
      </p:pic>
      <p:pic>
        <p:nvPicPr>
          <p:cNvPr id="7" name="Picture 6">
            <a:extLst>
              <a:ext uri="{FF2B5EF4-FFF2-40B4-BE49-F238E27FC236}">
                <a16:creationId xmlns:a16="http://schemas.microsoft.com/office/drawing/2014/main" id="{66FD520A-F132-1840-9201-39EA3303DAD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29600" y="63760"/>
            <a:ext cx="2949676" cy="2112606"/>
          </a:xfrm>
          <a:prstGeom prst="rect">
            <a:avLst/>
          </a:prstGeom>
        </p:spPr>
      </p:pic>
      <p:sp>
        <p:nvSpPr>
          <p:cNvPr id="4" name="TextBox 3">
            <a:extLst>
              <a:ext uri="{FF2B5EF4-FFF2-40B4-BE49-F238E27FC236}">
                <a16:creationId xmlns:a16="http://schemas.microsoft.com/office/drawing/2014/main" id="{BE76F2DA-22A1-E740-8F3B-75A8531EA02C}"/>
              </a:ext>
            </a:extLst>
          </p:cNvPr>
          <p:cNvSpPr txBox="1"/>
          <p:nvPr/>
        </p:nvSpPr>
        <p:spPr>
          <a:xfrm>
            <a:off x="6296298" y="5634446"/>
            <a:ext cx="5895704" cy="923330"/>
          </a:xfrm>
          <a:prstGeom prst="rect">
            <a:avLst/>
          </a:prstGeom>
          <a:noFill/>
        </p:spPr>
        <p:txBody>
          <a:bodyPr wrap="square" rtlCol="0">
            <a:spAutoFit/>
          </a:bodyPr>
          <a:lstStyle/>
          <a:p>
            <a:r>
              <a:rPr lang="en-US" dirty="0"/>
              <a:t>Mary Jo Di </a:t>
            </a:r>
            <a:r>
              <a:rPr lang="en-US" dirty="0" err="1"/>
              <a:t>Biase</a:t>
            </a:r>
            <a:r>
              <a:rPr lang="en-US" dirty="0"/>
              <a:t>, ACTFL Trainer</a:t>
            </a:r>
          </a:p>
          <a:p>
            <a:r>
              <a:rPr lang="en-US" dirty="0"/>
              <a:t>Corina </a:t>
            </a:r>
            <a:r>
              <a:rPr lang="en-US" dirty="0" err="1"/>
              <a:t>Ispas</a:t>
            </a:r>
            <a:r>
              <a:rPr lang="en-US" dirty="0"/>
              <a:t>, BAT1 &amp; BAT 2 tester and rater</a:t>
            </a:r>
          </a:p>
          <a:p>
            <a:r>
              <a:rPr lang="en-US" dirty="0"/>
              <a:t>Elvira </a:t>
            </a:r>
            <a:r>
              <a:rPr lang="en-US" dirty="0" err="1"/>
              <a:t>Swender</a:t>
            </a:r>
            <a:r>
              <a:rPr lang="en-US" dirty="0"/>
              <a:t>, Senior ACTFL Advisor and Trainer</a:t>
            </a:r>
          </a:p>
        </p:txBody>
      </p:sp>
      <p:sp>
        <p:nvSpPr>
          <p:cNvPr id="8" name="Subtitle 7">
            <a:extLst>
              <a:ext uri="{FF2B5EF4-FFF2-40B4-BE49-F238E27FC236}">
                <a16:creationId xmlns:a16="http://schemas.microsoft.com/office/drawing/2014/main" id="{4BBE009D-DF23-D84C-BDF6-2DCAB59FD40A}"/>
              </a:ext>
            </a:extLst>
          </p:cNvPr>
          <p:cNvSpPr>
            <a:spLocks noGrp="1"/>
          </p:cNvSpPr>
          <p:nvPr>
            <p:ph type="subTitle" idx="1"/>
          </p:nvPr>
        </p:nvSpPr>
        <p:spPr>
          <a:xfrm>
            <a:off x="157163" y="3627440"/>
            <a:ext cx="11825831" cy="1159569"/>
          </a:xfrm>
        </p:spPr>
        <p:txBody>
          <a:bodyPr>
            <a:normAutofit/>
          </a:bodyPr>
          <a:lstStyle/>
          <a:p>
            <a:pPr algn="ctr"/>
            <a:r>
              <a:rPr lang="en-US" sz="2400" b="1" dirty="0">
                <a:solidFill>
                  <a:schemeClr val="tx1"/>
                </a:solidFill>
              </a:rPr>
              <a:t>Everything you wanted to know about the BAT(s) BUT …. </a:t>
            </a:r>
          </a:p>
          <a:p>
            <a:pPr algn="ctr"/>
            <a:r>
              <a:rPr lang="en-US" sz="2400" b="1" dirty="0">
                <a:solidFill>
                  <a:schemeClr val="tx1"/>
                </a:solidFill>
              </a:rPr>
              <a:t>were afraid to ask</a:t>
            </a:r>
          </a:p>
        </p:txBody>
      </p:sp>
    </p:spTree>
    <p:extLst>
      <p:ext uri="{BB962C8B-B14F-4D97-AF65-F5344CB8AC3E}">
        <p14:creationId xmlns:p14="http://schemas.microsoft.com/office/powerpoint/2010/main" val="1221279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F17A-DCF9-4C5D-B313-E36A65CDD6DC}"/>
              </a:ext>
            </a:extLst>
          </p:cNvPr>
          <p:cNvSpPr>
            <a:spLocks noGrp="1"/>
          </p:cNvSpPr>
          <p:nvPr>
            <p:ph type="title"/>
          </p:nvPr>
        </p:nvSpPr>
        <p:spPr/>
        <p:txBody>
          <a:bodyPr/>
          <a:lstStyle/>
          <a:p>
            <a:pPr algn="ctr"/>
            <a:r>
              <a:rPr lang="en-US" dirty="0"/>
              <a:t>      </a:t>
            </a:r>
            <a:r>
              <a:rPr lang="en-US" sz="4400" dirty="0"/>
              <a:t>August 2018</a:t>
            </a:r>
          </a:p>
        </p:txBody>
      </p:sp>
      <p:pic>
        <p:nvPicPr>
          <p:cNvPr id="9" name="Content Placeholder 8" descr="A group of people standing in front of a mountain&#10;&#10;Description automatically generated">
            <a:extLst>
              <a:ext uri="{FF2B5EF4-FFF2-40B4-BE49-F238E27FC236}">
                <a16:creationId xmlns:a16="http://schemas.microsoft.com/office/drawing/2014/main" id="{6D33C046-961E-4D94-8A89-341CE13B28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5989" y="1571625"/>
            <a:ext cx="7329486" cy="4800600"/>
          </a:xfrm>
        </p:spPr>
      </p:pic>
    </p:spTree>
    <p:extLst>
      <p:ext uri="{BB962C8B-B14F-4D97-AF65-F5344CB8AC3E}">
        <p14:creationId xmlns:p14="http://schemas.microsoft.com/office/powerpoint/2010/main" val="447927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72845-F2A1-F94A-92FA-D48D30F15D4D}"/>
              </a:ext>
            </a:extLst>
          </p:cNvPr>
          <p:cNvSpPr>
            <a:spLocks noGrp="1"/>
          </p:cNvSpPr>
          <p:nvPr>
            <p:ph type="title"/>
          </p:nvPr>
        </p:nvSpPr>
        <p:spPr>
          <a:xfrm>
            <a:off x="646111" y="452718"/>
            <a:ext cx="9840914" cy="1400530"/>
          </a:xfrm>
        </p:spPr>
        <p:txBody>
          <a:bodyPr/>
          <a:lstStyle/>
          <a:p>
            <a:pPr algn="ctr"/>
            <a:r>
              <a:rPr lang="en-US" sz="4400" dirty="0"/>
              <a:t>Workshop activities for Speaking</a:t>
            </a:r>
            <a:br>
              <a:rPr lang="en-US" sz="4400" dirty="0"/>
            </a:br>
            <a:r>
              <a:rPr lang="en-US" sz="4400" dirty="0"/>
              <a:t>(three days)</a:t>
            </a:r>
          </a:p>
        </p:txBody>
      </p:sp>
      <p:sp>
        <p:nvSpPr>
          <p:cNvPr id="3" name="Content Placeholder 2">
            <a:extLst>
              <a:ext uri="{FF2B5EF4-FFF2-40B4-BE49-F238E27FC236}">
                <a16:creationId xmlns:a16="http://schemas.microsoft.com/office/drawing/2014/main" id="{E83EBC56-FCF0-024E-A3BF-A82F4E04A665}"/>
              </a:ext>
            </a:extLst>
          </p:cNvPr>
          <p:cNvSpPr>
            <a:spLocks noGrp="1"/>
          </p:cNvSpPr>
          <p:nvPr>
            <p:ph idx="1"/>
          </p:nvPr>
        </p:nvSpPr>
        <p:spPr>
          <a:xfrm>
            <a:off x="1103312" y="2558016"/>
            <a:ext cx="8946541" cy="4195481"/>
          </a:xfrm>
        </p:spPr>
        <p:txBody>
          <a:bodyPr/>
          <a:lstStyle/>
          <a:p>
            <a:endParaRPr lang="en-US" dirty="0"/>
          </a:p>
          <a:p>
            <a:r>
              <a:rPr lang="en-US" sz="2400" dirty="0"/>
              <a:t>Introduction to the BAT2S format and rating protocol</a:t>
            </a:r>
          </a:p>
          <a:p>
            <a:r>
              <a:rPr lang="en-US" sz="2400" dirty="0"/>
              <a:t>Plenary rating practice rounds - snippets</a:t>
            </a:r>
          </a:p>
          <a:p>
            <a:r>
              <a:rPr lang="en-US" sz="2400" dirty="0"/>
              <a:t>Two OPIs conducted by each participant (trainers’ feedback and plenary ratings)</a:t>
            </a:r>
          </a:p>
        </p:txBody>
      </p:sp>
    </p:spTree>
    <p:extLst>
      <p:ext uri="{BB962C8B-B14F-4D97-AF65-F5344CB8AC3E}">
        <p14:creationId xmlns:p14="http://schemas.microsoft.com/office/powerpoint/2010/main" val="4058806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E2BA6-AEDE-1A4F-B741-79089E445E5D}"/>
              </a:ext>
            </a:extLst>
          </p:cNvPr>
          <p:cNvSpPr>
            <a:spLocks noGrp="1"/>
          </p:cNvSpPr>
          <p:nvPr>
            <p:ph type="title"/>
          </p:nvPr>
        </p:nvSpPr>
        <p:spPr/>
        <p:txBody>
          <a:bodyPr/>
          <a:lstStyle/>
          <a:p>
            <a:pPr algn="ctr"/>
            <a:r>
              <a:rPr lang="en-US" sz="4800" dirty="0"/>
              <a:t>Workshop Activities for Writing</a:t>
            </a:r>
            <a:br>
              <a:rPr lang="en-US" sz="4800" dirty="0"/>
            </a:br>
            <a:r>
              <a:rPr lang="en-US" sz="4800" dirty="0"/>
              <a:t>(two days)</a:t>
            </a:r>
          </a:p>
        </p:txBody>
      </p:sp>
      <p:sp>
        <p:nvSpPr>
          <p:cNvPr id="3" name="Content Placeholder 2">
            <a:extLst>
              <a:ext uri="{FF2B5EF4-FFF2-40B4-BE49-F238E27FC236}">
                <a16:creationId xmlns:a16="http://schemas.microsoft.com/office/drawing/2014/main" id="{0FD47422-5FD6-5242-8AFE-B12BF8D246CA}"/>
              </a:ext>
            </a:extLst>
          </p:cNvPr>
          <p:cNvSpPr>
            <a:spLocks noGrp="1"/>
          </p:cNvSpPr>
          <p:nvPr>
            <p:ph idx="1"/>
          </p:nvPr>
        </p:nvSpPr>
        <p:spPr>
          <a:xfrm>
            <a:off x="1103312" y="2505765"/>
            <a:ext cx="8946541" cy="2880623"/>
          </a:xfrm>
        </p:spPr>
        <p:txBody>
          <a:bodyPr>
            <a:normAutofit/>
          </a:bodyPr>
          <a:lstStyle/>
          <a:p>
            <a:endParaRPr lang="en-US" dirty="0"/>
          </a:p>
          <a:p>
            <a:r>
              <a:rPr lang="en-US" sz="2400" dirty="0" smtClean="0"/>
              <a:t>Practice </a:t>
            </a:r>
            <a:r>
              <a:rPr lang="en-US" sz="2400" dirty="0"/>
              <a:t>rounds rating writing samples</a:t>
            </a:r>
          </a:p>
          <a:p>
            <a:r>
              <a:rPr lang="en-US" sz="2400" dirty="0"/>
              <a:t>Blind ratings and discussion</a:t>
            </a:r>
          </a:p>
        </p:txBody>
      </p:sp>
    </p:spTree>
    <p:extLst>
      <p:ext uri="{BB962C8B-B14F-4D97-AF65-F5344CB8AC3E}">
        <p14:creationId xmlns:p14="http://schemas.microsoft.com/office/powerpoint/2010/main" val="525285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32251-4445-1248-B6B4-3961DF498D94}"/>
              </a:ext>
            </a:extLst>
          </p:cNvPr>
          <p:cNvSpPr>
            <a:spLocks noGrp="1"/>
          </p:cNvSpPr>
          <p:nvPr>
            <p:ph type="title"/>
          </p:nvPr>
        </p:nvSpPr>
        <p:spPr/>
        <p:txBody>
          <a:bodyPr/>
          <a:lstStyle/>
          <a:p>
            <a:pPr algn="ctr"/>
            <a:r>
              <a:rPr lang="en-US" sz="4800" dirty="0"/>
              <a:t>Writing prompts</a:t>
            </a:r>
          </a:p>
        </p:txBody>
      </p:sp>
      <p:sp>
        <p:nvSpPr>
          <p:cNvPr id="3" name="Content Placeholder 2">
            <a:extLst>
              <a:ext uri="{FF2B5EF4-FFF2-40B4-BE49-F238E27FC236}">
                <a16:creationId xmlns:a16="http://schemas.microsoft.com/office/drawing/2014/main" id="{FF15E148-9B19-4E4C-B12C-55743506B4F7}"/>
              </a:ext>
            </a:extLst>
          </p:cNvPr>
          <p:cNvSpPr>
            <a:spLocks noGrp="1"/>
          </p:cNvSpPr>
          <p:nvPr>
            <p:ph idx="1"/>
          </p:nvPr>
        </p:nvSpPr>
        <p:spPr>
          <a:xfrm>
            <a:off x="1103312" y="1928272"/>
            <a:ext cx="8946541" cy="4195481"/>
          </a:xfrm>
        </p:spPr>
        <p:txBody>
          <a:bodyPr>
            <a:normAutofit/>
          </a:bodyPr>
          <a:lstStyle/>
          <a:p>
            <a:r>
              <a:rPr lang="en-US" sz="2400" dirty="0" smtClean="0"/>
              <a:t>Group work </a:t>
            </a:r>
            <a:r>
              <a:rPr lang="en-US" sz="2400" dirty="0"/>
              <a:t>moderating writing prompts (pre norming assignment</a:t>
            </a:r>
            <a:r>
              <a:rPr lang="en-US" sz="2400" dirty="0" smtClean="0"/>
              <a:t>)</a:t>
            </a:r>
            <a:endParaRPr lang="en-US" sz="2400" dirty="0" smtClean="0"/>
          </a:p>
          <a:p>
            <a:r>
              <a:rPr lang="en-US" sz="2400" dirty="0" smtClean="0"/>
              <a:t>Moderated </a:t>
            </a:r>
            <a:r>
              <a:rPr lang="en-US" sz="2400" dirty="0"/>
              <a:t>onsite, assembled and trialed at DLIELC in October 2018</a:t>
            </a:r>
          </a:p>
          <a:p>
            <a:r>
              <a:rPr lang="en-US" sz="2400" dirty="0"/>
              <a:t>Rated and collected feedback from volunteers</a:t>
            </a:r>
          </a:p>
          <a:p>
            <a:r>
              <a:rPr lang="en-US" sz="2400" dirty="0"/>
              <a:t>Edited instructions and formatting for enhanced test taker clarity</a:t>
            </a:r>
          </a:p>
          <a:p>
            <a:r>
              <a:rPr lang="en-US" sz="2400" dirty="0"/>
              <a:t>LTI – final assembly</a:t>
            </a:r>
          </a:p>
        </p:txBody>
      </p:sp>
    </p:spTree>
    <p:extLst>
      <p:ext uri="{BB962C8B-B14F-4D97-AF65-F5344CB8AC3E}">
        <p14:creationId xmlns:p14="http://schemas.microsoft.com/office/powerpoint/2010/main" val="3232013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0B2F7-E282-4D01-9939-1738781A1299}"/>
              </a:ext>
            </a:extLst>
          </p:cNvPr>
          <p:cNvSpPr>
            <a:spLocks noGrp="1"/>
          </p:cNvSpPr>
          <p:nvPr>
            <p:ph type="title"/>
          </p:nvPr>
        </p:nvSpPr>
        <p:spPr/>
        <p:txBody>
          <a:bodyPr/>
          <a:lstStyle/>
          <a:p>
            <a:pPr algn="ctr"/>
            <a:r>
              <a:rPr lang="en-US" dirty="0"/>
              <a:t>     </a:t>
            </a:r>
            <a:r>
              <a:rPr lang="en-US" sz="4800" dirty="0"/>
              <a:t>Elvira checking for norming</a:t>
            </a:r>
          </a:p>
        </p:txBody>
      </p:sp>
      <p:pic>
        <p:nvPicPr>
          <p:cNvPr id="5" name="Content Placeholder 4" descr="A picture containing person, wall, indoor, appliance&#10;&#10;Description automatically generated">
            <a:extLst>
              <a:ext uri="{FF2B5EF4-FFF2-40B4-BE49-F238E27FC236}">
                <a16:creationId xmlns:a16="http://schemas.microsoft.com/office/drawing/2014/main" id="{2FDBC9EC-F8F5-46E8-BE92-09047F3A21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5610" y="1825625"/>
            <a:ext cx="6026673" cy="4351338"/>
          </a:xfrm>
        </p:spPr>
      </p:pic>
    </p:spTree>
    <p:extLst>
      <p:ext uri="{BB962C8B-B14F-4D97-AF65-F5344CB8AC3E}">
        <p14:creationId xmlns:p14="http://schemas.microsoft.com/office/powerpoint/2010/main" val="11733978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CE152-4827-44D6-9780-C6082B99F899}"/>
              </a:ext>
            </a:extLst>
          </p:cNvPr>
          <p:cNvSpPr>
            <a:spLocks noGrp="1"/>
          </p:cNvSpPr>
          <p:nvPr>
            <p:ph type="title"/>
          </p:nvPr>
        </p:nvSpPr>
        <p:spPr/>
        <p:txBody>
          <a:bodyPr/>
          <a:lstStyle/>
          <a:p>
            <a:pPr algn="ctr"/>
            <a:r>
              <a:rPr lang="en-US" dirty="0"/>
              <a:t> </a:t>
            </a:r>
            <a:r>
              <a:rPr lang="en-US" sz="4800" dirty="0"/>
              <a:t>Thinking hard(</a:t>
            </a:r>
            <a:r>
              <a:rPr lang="en-US" sz="4800" dirty="0" err="1"/>
              <a:t>ly</a:t>
            </a:r>
            <a:r>
              <a:rPr lang="en-US" sz="4800" dirty="0"/>
              <a:t>?) about the level….</a:t>
            </a:r>
          </a:p>
        </p:txBody>
      </p:sp>
      <p:pic>
        <p:nvPicPr>
          <p:cNvPr id="5" name="Content Placeholder 4" descr="Two people sitting at a table&#10;&#10;Description automatically generated">
            <a:extLst>
              <a:ext uri="{FF2B5EF4-FFF2-40B4-BE49-F238E27FC236}">
                <a16:creationId xmlns:a16="http://schemas.microsoft.com/office/drawing/2014/main" id="{27156C63-B004-460F-9B93-48E7DEEA72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3407" y="1825625"/>
            <a:ext cx="6531599" cy="4618718"/>
          </a:xfrm>
        </p:spPr>
      </p:pic>
    </p:spTree>
    <p:extLst>
      <p:ext uri="{BB962C8B-B14F-4D97-AF65-F5344CB8AC3E}">
        <p14:creationId xmlns:p14="http://schemas.microsoft.com/office/powerpoint/2010/main" val="3985746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7BCF-B01A-4481-8C0B-7A27E76B2870}"/>
              </a:ext>
            </a:extLst>
          </p:cNvPr>
          <p:cNvSpPr>
            <a:spLocks noGrp="1"/>
          </p:cNvSpPr>
          <p:nvPr>
            <p:ph type="title"/>
          </p:nvPr>
        </p:nvSpPr>
        <p:spPr>
          <a:xfrm>
            <a:off x="157163" y="452718"/>
            <a:ext cx="10472737" cy="1400530"/>
          </a:xfrm>
        </p:spPr>
        <p:txBody>
          <a:bodyPr/>
          <a:lstStyle/>
          <a:p>
            <a:pPr algn="ctr"/>
            <a:r>
              <a:rPr lang="en-US" dirty="0"/>
              <a:t> </a:t>
            </a:r>
            <a:r>
              <a:rPr lang="en-US" sz="4800" dirty="0"/>
              <a:t>Feeling good about the rating….</a:t>
            </a:r>
          </a:p>
        </p:txBody>
      </p:sp>
      <p:pic>
        <p:nvPicPr>
          <p:cNvPr id="5" name="Content Placeholder 4" descr="A couple of people posing for the camera&#10;&#10;Description automatically generated">
            <a:extLst>
              <a:ext uri="{FF2B5EF4-FFF2-40B4-BE49-F238E27FC236}">
                <a16:creationId xmlns:a16="http://schemas.microsoft.com/office/drawing/2014/main" id="{410CA721-581A-4A82-9A2A-B757BAF64C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292" y="1825624"/>
            <a:ext cx="7689668" cy="4731929"/>
          </a:xfrm>
        </p:spPr>
      </p:pic>
    </p:spTree>
    <p:extLst>
      <p:ext uri="{BB962C8B-B14F-4D97-AF65-F5344CB8AC3E}">
        <p14:creationId xmlns:p14="http://schemas.microsoft.com/office/powerpoint/2010/main" val="11473314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26BAAE-4B6C-8B44-A213-6747C6FCDABF}"/>
              </a:ext>
            </a:extLst>
          </p:cNvPr>
          <p:cNvPicPr>
            <a:picLocks noGrp="1" noChangeAspect="1"/>
          </p:cNvPicPr>
          <p:nvPr>
            <p:ph idx="1"/>
          </p:nvPr>
        </p:nvPicPr>
        <p:blipFill>
          <a:blip r:embed="rId2"/>
          <a:stretch>
            <a:fillRect/>
          </a:stretch>
        </p:blipFill>
        <p:spPr>
          <a:xfrm>
            <a:off x="470687" y="1158875"/>
            <a:ext cx="5115727" cy="4673600"/>
          </a:xfrm>
        </p:spPr>
      </p:pic>
      <p:pic>
        <p:nvPicPr>
          <p:cNvPr id="7" name="Picture 6">
            <a:extLst>
              <a:ext uri="{FF2B5EF4-FFF2-40B4-BE49-F238E27FC236}">
                <a16:creationId xmlns:a16="http://schemas.microsoft.com/office/drawing/2014/main" id="{5B8AAF6C-B22E-0941-BB0C-C33DF1226C23}"/>
              </a:ext>
            </a:extLst>
          </p:cNvPr>
          <p:cNvPicPr>
            <a:picLocks noChangeAspect="1"/>
          </p:cNvPicPr>
          <p:nvPr/>
        </p:nvPicPr>
        <p:blipFill>
          <a:blip r:embed="rId3"/>
          <a:stretch>
            <a:fillRect/>
          </a:stretch>
        </p:blipFill>
        <p:spPr>
          <a:xfrm>
            <a:off x="5686424" y="1187450"/>
            <a:ext cx="5472113" cy="4606925"/>
          </a:xfrm>
          <a:prstGeom prst="rect">
            <a:avLst/>
          </a:prstGeom>
        </p:spPr>
      </p:pic>
      <p:sp>
        <p:nvSpPr>
          <p:cNvPr id="8" name="TextBox 7">
            <a:extLst>
              <a:ext uri="{FF2B5EF4-FFF2-40B4-BE49-F238E27FC236}">
                <a16:creationId xmlns:a16="http://schemas.microsoft.com/office/drawing/2014/main" id="{6CB51725-B2CB-DF4D-8F84-C3F5E38C51CB}"/>
              </a:ext>
            </a:extLst>
          </p:cNvPr>
          <p:cNvSpPr txBox="1"/>
          <p:nvPr/>
        </p:nvSpPr>
        <p:spPr>
          <a:xfrm>
            <a:off x="2343150" y="128588"/>
            <a:ext cx="7015163" cy="830997"/>
          </a:xfrm>
          <a:prstGeom prst="rect">
            <a:avLst/>
          </a:prstGeom>
          <a:noFill/>
        </p:spPr>
        <p:txBody>
          <a:bodyPr wrap="square" rtlCol="0">
            <a:spAutoFit/>
          </a:bodyPr>
          <a:lstStyle/>
          <a:p>
            <a:pPr algn="ctr"/>
            <a:r>
              <a:rPr lang="en-US" sz="4800" dirty="0"/>
              <a:t>Feeling ‘normed’….</a:t>
            </a:r>
          </a:p>
        </p:txBody>
      </p:sp>
    </p:spTree>
    <p:extLst>
      <p:ext uri="{BB962C8B-B14F-4D97-AF65-F5344CB8AC3E}">
        <p14:creationId xmlns:p14="http://schemas.microsoft.com/office/powerpoint/2010/main" val="38249273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51567-CA30-404C-851F-0BBA759A3D1A}"/>
              </a:ext>
            </a:extLst>
          </p:cNvPr>
          <p:cNvSpPr>
            <a:spLocks noGrp="1"/>
          </p:cNvSpPr>
          <p:nvPr>
            <p:ph type="title"/>
          </p:nvPr>
        </p:nvSpPr>
        <p:spPr/>
        <p:txBody>
          <a:bodyPr/>
          <a:lstStyle/>
          <a:p>
            <a:pPr algn="ctr"/>
            <a:r>
              <a:rPr lang="en-US" dirty="0"/>
              <a:t>        </a:t>
            </a:r>
            <a:r>
              <a:rPr lang="en-US" sz="4800" dirty="0"/>
              <a:t>Still thinking hard(</a:t>
            </a:r>
            <a:r>
              <a:rPr lang="en-US" sz="4800" dirty="0" err="1"/>
              <a:t>ly</a:t>
            </a:r>
            <a:r>
              <a:rPr lang="en-US" sz="4800" dirty="0"/>
              <a:t>)…….</a:t>
            </a:r>
          </a:p>
        </p:txBody>
      </p:sp>
      <p:pic>
        <p:nvPicPr>
          <p:cNvPr id="5" name="Content Placeholder 4" descr="A group of people sitting and looking at the camera&#10;&#10;Description automatically generated">
            <a:extLst>
              <a:ext uri="{FF2B5EF4-FFF2-40B4-BE49-F238E27FC236}">
                <a16:creationId xmlns:a16="http://schemas.microsoft.com/office/drawing/2014/main" id="{03221728-AE31-473E-B464-30C2B33D23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4560" y="1921419"/>
            <a:ext cx="6888650" cy="4351338"/>
          </a:xfrm>
        </p:spPr>
      </p:pic>
    </p:spTree>
    <p:extLst>
      <p:ext uri="{BB962C8B-B14F-4D97-AF65-F5344CB8AC3E}">
        <p14:creationId xmlns:p14="http://schemas.microsoft.com/office/powerpoint/2010/main" val="2733784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1F87-08CE-499F-9226-8FF2626C73AE}"/>
              </a:ext>
            </a:extLst>
          </p:cNvPr>
          <p:cNvSpPr>
            <a:spLocks noGrp="1"/>
          </p:cNvSpPr>
          <p:nvPr>
            <p:ph type="title"/>
          </p:nvPr>
        </p:nvSpPr>
        <p:spPr>
          <a:xfrm>
            <a:off x="57149" y="585792"/>
            <a:ext cx="11344275" cy="1538923"/>
          </a:xfrm>
        </p:spPr>
        <p:txBody>
          <a:bodyPr/>
          <a:lstStyle/>
          <a:p>
            <a:pPr algn="ctr"/>
            <a:r>
              <a:rPr lang="en-US" sz="4800" dirty="0"/>
              <a:t>MJ praying they got the right level….</a:t>
            </a:r>
          </a:p>
        </p:txBody>
      </p:sp>
      <p:pic>
        <p:nvPicPr>
          <p:cNvPr id="5" name="Content Placeholder 4" descr="A person standing in a room&#10;&#10;Description automatically generated">
            <a:extLst>
              <a:ext uri="{FF2B5EF4-FFF2-40B4-BE49-F238E27FC236}">
                <a16:creationId xmlns:a16="http://schemas.microsoft.com/office/drawing/2014/main" id="{3A96450B-F5B5-4524-8B9B-214C5E1FDB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4711" y="2013838"/>
            <a:ext cx="6075160" cy="4386346"/>
          </a:xfrm>
        </p:spPr>
      </p:pic>
    </p:spTree>
    <p:extLst>
      <p:ext uri="{BB962C8B-B14F-4D97-AF65-F5344CB8AC3E}">
        <p14:creationId xmlns:p14="http://schemas.microsoft.com/office/powerpoint/2010/main" val="2009143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040438-B409-BF4B-85F0-414C5361B053}"/>
              </a:ext>
            </a:extLst>
          </p:cNvPr>
          <p:cNvSpPr>
            <a:spLocks noGrp="1"/>
          </p:cNvSpPr>
          <p:nvPr>
            <p:ph idx="1"/>
          </p:nvPr>
        </p:nvSpPr>
        <p:spPr>
          <a:xfrm>
            <a:off x="781666" y="4645742"/>
            <a:ext cx="10957488" cy="1602657"/>
          </a:xfrm>
        </p:spPr>
        <p:txBody>
          <a:bodyPr/>
          <a:lstStyle/>
          <a:p>
            <a:pPr marL="0" indent="0" algn="ctr">
              <a:buNone/>
            </a:pPr>
            <a:r>
              <a:rPr lang="en-US" dirty="0"/>
              <a:t>Because you know……</a:t>
            </a:r>
          </a:p>
          <a:p>
            <a:pPr marL="0" indent="0" algn="ctr">
              <a:buNone/>
            </a:pPr>
            <a:r>
              <a:rPr lang="en-US" sz="5400" dirty="0"/>
              <a:t>It’s all about that BAT!</a:t>
            </a:r>
          </a:p>
        </p:txBody>
      </p:sp>
      <p:pic>
        <p:nvPicPr>
          <p:cNvPr id="4" name="Picture 3">
            <a:extLst>
              <a:ext uri="{FF2B5EF4-FFF2-40B4-BE49-F238E27FC236}">
                <a16:creationId xmlns:a16="http://schemas.microsoft.com/office/drawing/2014/main" id="{2FC9D216-88B7-C649-A1AA-8533448292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541270" y="40608"/>
            <a:ext cx="2809639" cy="2012309"/>
          </a:xfrm>
          <a:prstGeom prst="rect">
            <a:avLst/>
          </a:prstGeom>
        </p:spPr>
      </p:pic>
      <p:pic>
        <p:nvPicPr>
          <p:cNvPr id="5" name="Picture 4">
            <a:extLst>
              <a:ext uri="{FF2B5EF4-FFF2-40B4-BE49-F238E27FC236}">
                <a16:creationId xmlns:a16="http://schemas.microsoft.com/office/drawing/2014/main" id="{E9156DD4-F8D4-D046-8186-D8602A51E9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1665" y="62473"/>
            <a:ext cx="2779113" cy="1990446"/>
          </a:xfrm>
          <a:prstGeom prst="rect">
            <a:avLst/>
          </a:prstGeom>
        </p:spPr>
      </p:pic>
      <p:pic>
        <p:nvPicPr>
          <p:cNvPr id="7" name="Picture 6">
            <a:extLst>
              <a:ext uri="{FF2B5EF4-FFF2-40B4-BE49-F238E27FC236}">
                <a16:creationId xmlns:a16="http://schemas.microsoft.com/office/drawing/2014/main" id="{359D5212-9FFF-1641-ABD6-6D3299D6906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96050" y="984504"/>
            <a:ext cx="2114550" cy="1514475"/>
          </a:xfrm>
          <a:prstGeom prst="rect">
            <a:avLst/>
          </a:prstGeom>
        </p:spPr>
      </p:pic>
      <p:pic>
        <p:nvPicPr>
          <p:cNvPr id="8" name="Picture 7">
            <a:extLst>
              <a:ext uri="{FF2B5EF4-FFF2-40B4-BE49-F238E27FC236}">
                <a16:creationId xmlns:a16="http://schemas.microsoft.com/office/drawing/2014/main" id="{232AD1D2-BA34-DB42-B7D7-C179EF55228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47703" y="1136904"/>
            <a:ext cx="2114550" cy="1514475"/>
          </a:xfrm>
          <a:prstGeom prst="rect">
            <a:avLst/>
          </a:prstGeom>
        </p:spPr>
      </p:pic>
      <p:pic>
        <p:nvPicPr>
          <p:cNvPr id="10" name="Picture 9">
            <a:extLst>
              <a:ext uri="{FF2B5EF4-FFF2-40B4-BE49-F238E27FC236}">
                <a16:creationId xmlns:a16="http://schemas.microsoft.com/office/drawing/2014/main" id="{9EBBEE82-BF81-9A42-A04C-D9AB5B0B3D4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654229" y="3009948"/>
            <a:ext cx="2114550" cy="1514475"/>
          </a:xfrm>
          <a:prstGeom prst="rect">
            <a:avLst/>
          </a:prstGeom>
        </p:spPr>
      </p:pic>
      <p:pic>
        <p:nvPicPr>
          <p:cNvPr id="12" name="Picture 11">
            <a:extLst>
              <a:ext uri="{FF2B5EF4-FFF2-40B4-BE49-F238E27FC236}">
                <a16:creationId xmlns:a16="http://schemas.microsoft.com/office/drawing/2014/main" id="{EDAD946F-6A70-CC48-987D-CDF3F006EF2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945444" y="2778891"/>
            <a:ext cx="2114550" cy="1514475"/>
          </a:xfrm>
          <a:prstGeom prst="rect">
            <a:avLst/>
          </a:prstGeom>
        </p:spPr>
      </p:pic>
      <p:pic>
        <p:nvPicPr>
          <p:cNvPr id="14" name="Picture 13">
            <a:extLst>
              <a:ext uri="{FF2B5EF4-FFF2-40B4-BE49-F238E27FC236}">
                <a16:creationId xmlns:a16="http://schemas.microsoft.com/office/drawing/2014/main" id="{06CECA47-F517-CE44-945E-46203FFE38F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855223" y="2228284"/>
            <a:ext cx="2114550" cy="1514475"/>
          </a:xfrm>
          <a:prstGeom prst="rect">
            <a:avLst/>
          </a:prstGeom>
        </p:spPr>
      </p:pic>
    </p:spTree>
    <p:extLst>
      <p:ext uri="{BB962C8B-B14F-4D97-AF65-F5344CB8AC3E}">
        <p14:creationId xmlns:p14="http://schemas.microsoft.com/office/powerpoint/2010/main" val="8076004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32AD-6290-460C-A0D4-B3D883307432}"/>
              </a:ext>
            </a:extLst>
          </p:cNvPr>
          <p:cNvSpPr>
            <a:spLocks noGrp="1"/>
          </p:cNvSpPr>
          <p:nvPr>
            <p:ph type="title"/>
          </p:nvPr>
        </p:nvSpPr>
        <p:spPr/>
        <p:txBody>
          <a:bodyPr/>
          <a:lstStyle/>
          <a:p>
            <a:pPr algn="ctr"/>
            <a:r>
              <a:rPr lang="en-US" sz="4800" dirty="0"/>
              <a:t>Corina’s got it!</a:t>
            </a:r>
          </a:p>
        </p:txBody>
      </p:sp>
      <p:pic>
        <p:nvPicPr>
          <p:cNvPr id="5" name="Content Placeholder 4" descr="A person holding a cell phone&#10;&#10;Description automatically generated">
            <a:extLst>
              <a:ext uri="{FF2B5EF4-FFF2-40B4-BE49-F238E27FC236}">
                <a16:creationId xmlns:a16="http://schemas.microsoft.com/office/drawing/2014/main" id="{120E3A76-061B-4B59-99DD-0AD71DC47B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6771" y="1585913"/>
            <a:ext cx="6572892" cy="4791349"/>
          </a:xfrm>
        </p:spPr>
      </p:pic>
    </p:spTree>
    <p:extLst>
      <p:ext uri="{BB962C8B-B14F-4D97-AF65-F5344CB8AC3E}">
        <p14:creationId xmlns:p14="http://schemas.microsoft.com/office/powerpoint/2010/main" val="20383553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7E838-EF08-46A5-9F0A-99B9A8B64485}"/>
              </a:ext>
            </a:extLst>
          </p:cNvPr>
          <p:cNvSpPr>
            <a:spLocks noGrp="1"/>
          </p:cNvSpPr>
          <p:nvPr>
            <p:ph type="title"/>
          </p:nvPr>
        </p:nvSpPr>
        <p:spPr>
          <a:xfrm>
            <a:off x="0" y="0"/>
            <a:ext cx="10450885" cy="1853248"/>
          </a:xfrm>
        </p:spPr>
        <p:txBody>
          <a:bodyPr/>
          <a:lstStyle/>
          <a:p>
            <a:pPr algn="ctr"/>
            <a:r>
              <a:rPr lang="en-US" dirty="0"/>
              <a:t>    </a:t>
            </a:r>
            <a:r>
              <a:rPr lang="en-US" sz="4800" dirty="0"/>
              <a:t>Peggy and Ray (double) checking….</a:t>
            </a:r>
          </a:p>
        </p:txBody>
      </p:sp>
      <p:pic>
        <p:nvPicPr>
          <p:cNvPr id="5" name="Content Placeholder 4" descr="Two people standing in front of a cake&#10;&#10;Description automatically generated">
            <a:extLst>
              <a:ext uri="{FF2B5EF4-FFF2-40B4-BE49-F238E27FC236}">
                <a16:creationId xmlns:a16="http://schemas.microsoft.com/office/drawing/2014/main" id="{0AA61A29-950F-4664-9DAB-990AEB4E36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2105" y="1853248"/>
            <a:ext cx="7160495" cy="4665663"/>
          </a:xfrm>
        </p:spPr>
      </p:pic>
    </p:spTree>
    <p:extLst>
      <p:ext uri="{BB962C8B-B14F-4D97-AF65-F5344CB8AC3E}">
        <p14:creationId xmlns:p14="http://schemas.microsoft.com/office/powerpoint/2010/main" val="5971394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51ED-FEAB-6346-9FC6-1043BE67F10A}"/>
              </a:ext>
            </a:extLst>
          </p:cNvPr>
          <p:cNvSpPr>
            <a:spLocks noGrp="1"/>
          </p:cNvSpPr>
          <p:nvPr>
            <p:ph type="title"/>
          </p:nvPr>
        </p:nvSpPr>
        <p:spPr/>
        <p:txBody>
          <a:bodyPr/>
          <a:lstStyle/>
          <a:p>
            <a:pPr algn="ctr"/>
            <a:r>
              <a:rPr lang="en-US" sz="4800" dirty="0"/>
              <a:t>Outline</a:t>
            </a:r>
          </a:p>
        </p:txBody>
      </p:sp>
      <p:sp>
        <p:nvSpPr>
          <p:cNvPr id="3" name="Content Placeholder 2">
            <a:extLst>
              <a:ext uri="{FF2B5EF4-FFF2-40B4-BE49-F238E27FC236}">
                <a16:creationId xmlns:a16="http://schemas.microsoft.com/office/drawing/2014/main" id="{619BB5F5-5AA3-0948-8FB0-FAF84EA73407}"/>
              </a:ext>
            </a:extLst>
          </p:cNvPr>
          <p:cNvSpPr>
            <a:spLocks noGrp="1"/>
          </p:cNvSpPr>
          <p:nvPr>
            <p:ph idx="1"/>
          </p:nvPr>
        </p:nvSpPr>
        <p:spPr/>
        <p:txBody>
          <a:bodyPr/>
          <a:lstStyle/>
          <a:p>
            <a:pPr marL="0" indent="0">
              <a:buNone/>
            </a:pPr>
            <a:endParaRPr lang="en-US" dirty="0"/>
          </a:p>
          <a:p>
            <a:r>
              <a:rPr lang="en-US" sz="2400" dirty="0"/>
              <a:t>Pre and Onsite Norming Sessions</a:t>
            </a:r>
          </a:p>
          <a:p>
            <a:r>
              <a:rPr lang="en-US" sz="2400" dirty="0"/>
              <a:t>Certification</a:t>
            </a:r>
          </a:p>
          <a:p>
            <a:r>
              <a:rPr lang="en-US" sz="2400" dirty="0"/>
              <a:t>Operational testing</a:t>
            </a:r>
          </a:p>
          <a:p>
            <a:r>
              <a:rPr lang="en-US" sz="2400" dirty="0"/>
              <a:t>Lessons learned</a:t>
            </a:r>
          </a:p>
        </p:txBody>
      </p:sp>
    </p:spTree>
    <p:extLst>
      <p:ext uri="{BB962C8B-B14F-4D97-AF65-F5344CB8AC3E}">
        <p14:creationId xmlns:p14="http://schemas.microsoft.com/office/powerpoint/2010/main" val="374067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awards-betting1">
            <a:extLst>
              <a:ext uri="{FF2B5EF4-FFF2-40B4-BE49-F238E27FC236}">
                <a16:creationId xmlns:a16="http://schemas.microsoft.com/office/drawing/2014/main" id="{7BD9FA06-6D14-1848-A161-9DBE8BEB2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46" y="2209800"/>
            <a:ext cx="4648200" cy="3352800"/>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a:extLst>
              <a:ext uri="{FF2B5EF4-FFF2-40B4-BE49-F238E27FC236}">
                <a16:creationId xmlns:a16="http://schemas.microsoft.com/office/drawing/2014/main" id="{67420383-923E-554C-92BB-051DAE6DEE12}"/>
              </a:ext>
            </a:extLst>
          </p:cNvPr>
          <p:cNvSpPr>
            <a:spLocks noGrp="1" noRot="1" noChangeArrowheads="1"/>
          </p:cNvSpPr>
          <p:nvPr>
            <p:ph type="title"/>
          </p:nvPr>
        </p:nvSpPr>
        <p:spPr/>
        <p:txBody>
          <a:bodyPr/>
          <a:lstStyle/>
          <a:p>
            <a:pPr algn="ctr"/>
            <a:r>
              <a:rPr lang="en-US" altLang="en-US" sz="4400" dirty="0">
                <a:solidFill>
                  <a:schemeClr val="tx1"/>
                </a:solidFill>
              </a:rPr>
              <a:t>Certification</a:t>
            </a:r>
            <a:endParaRPr lang="ro-RO" altLang="en-US" sz="4400" dirty="0">
              <a:solidFill>
                <a:schemeClr val="tx1"/>
              </a:solidFill>
            </a:endParaRPr>
          </a:p>
        </p:txBody>
      </p:sp>
      <p:sp>
        <p:nvSpPr>
          <p:cNvPr id="5123" name="Rectangle 3">
            <a:extLst>
              <a:ext uri="{FF2B5EF4-FFF2-40B4-BE49-F238E27FC236}">
                <a16:creationId xmlns:a16="http://schemas.microsoft.com/office/drawing/2014/main" id="{40B86E2B-0638-0547-9E42-3377CC2B495F}"/>
              </a:ext>
            </a:extLst>
          </p:cNvPr>
          <p:cNvSpPr>
            <a:spLocks noGrp="1" noRot="1" noChangeArrowheads="1"/>
          </p:cNvSpPr>
          <p:nvPr>
            <p:ph type="body" idx="1"/>
          </p:nvPr>
        </p:nvSpPr>
        <p:spPr>
          <a:xfrm>
            <a:off x="588958" y="2052918"/>
            <a:ext cx="8946541" cy="4195481"/>
          </a:xfrm>
        </p:spPr>
        <p:txBody>
          <a:bodyPr/>
          <a:lstStyle/>
          <a:p>
            <a:pPr marL="0" indent="0">
              <a:buNone/>
            </a:pPr>
            <a:r>
              <a:rPr lang="en-US" altLang="en-US" dirty="0">
                <a:solidFill>
                  <a:schemeClr val="hlink"/>
                </a:solidFill>
              </a:rPr>
              <a:t> </a:t>
            </a:r>
          </a:p>
          <a:p>
            <a:pPr>
              <a:buFont typeface="Wingdings" pitchFamily="2" charset="2"/>
              <a:buNone/>
            </a:pPr>
            <a:r>
              <a:rPr lang="en-US" altLang="en-US" dirty="0">
                <a:solidFill>
                  <a:schemeClr val="hlink"/>
                </a:solidFill>
              </a:rPr>
              <a:t>	 </a:t>
            </a:r>
          </a:p>
          <a:p>
            <a:pPr>
              <a:buFont typeface="Wingdings" pitchFamily="2" charset="2"/>
              <a:buNone/>
            </a:pPr>
            <a:r>
              <a:rPr lang="en-US" altLang="en-US" dirty="0">
                <a:solidFill>
                  <a:schemeClr val="hlink"/>
                </a:solidFill>
              </a:rPr>
              <a:t> </a:t>
            </a:r>
          </a:p>
        </p:txBody>
      </p:sp>
      <p:sp>
        <p:nvSpPr>
          <p:cNvPr id="5125" name="AutoShape 5" descr="Image result for award">
            <a:extLst>
              <a:ext uri="{FF2B5EF4-FFF2-40B4-BE49-F238E27FC236}">
                <a16:creationId xmlns:a16="http://schemas.microsoft.com/office/drawing/2014/main" id="{FB907183-CBE3-5B4B-A182-26052BEFE9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8506095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5570-3E7F-A64D-8DD2-FD93394C85ED}"/>
              </a:ext>
            </a:extLst>
          </p:cNvPr>
          <p:cNvSpPr>
            <a:spLocks noGrp="1"/>
          </p:cNvSpPr>
          <p:nvPr>
            <p:ph type="title"/>
          </p:nvPr>
        </p:nvSpPr>
        <p:spPr/>
        <p:txBody>
          <a:bodyPr/>
          <a:lstStyle/>
          <a:p>
            <a:pPr algn="ctr"/>
            <a:r>
              <a:rPr lang="en-US" sz="4800" dirty="0"/>
              <a:t>Certification process</a:t>
            </a:r>
          </a:p>
        </p:txBody>
      </p:sp>
      <p:sp>
        <p:nvSpPr>
          <p:cNvPr id="3" name="Content Placeholder 2">
            <a:extLst>
              <a:ext uri="{FF2B5EF4-FFF2-40B4-BE49-F238E27FC236}">
                <a16:creationId xmlns:a16="http://schemas.microsoft.com/office/drawing/2014/main" id="{A6CFA66D-855E-5A4A-BBF3-5282F41011DD}"/>
              </a:ext>
            </a:extLst>
          </p:cNvPr>
          <p:cNvSpPr>
            <a:spLocks noGrp="1"/>
          </p:cNvSpPr>
          <p:nvPr>
            <p:ph idx="1"/>
          </p:nvPr>
        </p:nvSpPr>
        <p:spPr>
          <a:xfrm>
            <a:off x="771526" y="2052918"/>
            <a:ext cx="9786938" cy="4347882"/>
          </a:xfrm>
        </p:spPr>
        <p:txBody>
          <a:bodyPr>
            <a:noAutofit/>
          </a:bodyPr>
          <a:lstStyle/>
          <a:p>
            <a:r>
              <a:rPr lang="en-US" sz="2400" dirty="0"/>
              <a:t>Certification on a voluntary basis (as testers and/or just raters, both skills or just one)</a:t>
            </a:r>
          </a:p>
          <a:p>
            <a:r>
              <a:rPr lang="en-US" sz="2400" dirty="0"/>
              <a:t>Certification period from August 2018 to November 2018</a:t>
            </a:r>
          </a:p>
          <a:p>
            <a:r>
              <a:rPr lang="en-US" sz="2400" dirty="0"/>
              <a:t>Rate 4 full BAT2S and 6 BAT2W and submit grids for each</a:t>
            </a:r>
          </a:p>
          <a:p>
            <a:r>
              <a:rPr lang="en-US" sz="2400" dirty="0"/>
              <a:t>Conduct independent interviews and submit with grids to Schoology</a:t>
            </a:r>
          </a:p>
          <a:p>
            <a:r>
              <a:rPr lang="en-US" sz="2400" dirty="0"/>
              <a:t>Trainers’ feedback and evaluations (additional interviews or recommended for certification to Language Testing International)</a:t>
            </a:r>
          </a:p>
          <a:p>
            <a:r>
              <a:rPr lang="en-US" sz="2400" dirty="0"/>
              <a:t>LTI onboarding</a:t>
            </a:r>
          </a:p>
        </p:txBody>
      </p:sp>
    </p:spTree>
    <p:extLst>
      <p:ext uri="{BB962C8B-B14F-4D97-AF65-F5344CB8AC3E}">
        <p14:creationId xmlns:p14="http://schemas.microsoft.com/office/powerpoint/2010/main" val="482847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Certification Process</a:t>
            </a:r>
            <a:br>
              <a:rPr lang="en-US" sz="4400" dirty="0"/>
            </a:br>
            <a:r>
              <a:rPr lang="en-US" sz="4400" dirty="0"/>
              <a:t>Writing Rater</a:t>
            </a:r>
          </a:p>
        </p:txBody>
      </p:sp>
      <p:sp>
        <p:nvSpPr>
          <p:cNvPr id="3" name="Content Placeholder 2"/>
          <p:cNvSpPr>
            <a:spLocks noGrp="1"/>
          </p:cNvSpPr>
          <p:nvPr>
            <p:ph idx="1"/>
          </p:nvPr>
        </p:nvSpPr>
        <p:spPr>
          <a:xfrm>
            <a:off x="1036320" y="2531468"/>
            <a:ext cx="9013533" cy="2973976"/>
          </a:xfrm>
        </p:spPr>
        <p:txBody>
          <a:bodyPr/>
          <a:lstStyle/>
          <a:p>
            <a:r>
              <a:rPr lang="en-US" sz="2400" dirty="0"/>
              <a:t>Rate 6 writing samples and submit rating grids for each </a:t>
            </a:r>
          </a:p>
          <a:p>
            <a:r>
              <a:rPr lang="en-US" sz="2400" dirty="0"/>
              <a:t>Exact Agreement on three and within a sublevel on the remaining</a:t>
            </a:r>
          </a:p>
          <a:p>
            <a:r>
              <a:rPr lang="en-US" sz="2400" dirty="0"/>
              <a:t>Feedback provided either certifying or requiring additional round(s) of rating</a:t>
            </a:r>
          </a:p>
          <a:p>
            <a:pPr marL="0" indent="0">
              <a:buNone/>
            </a:pPr>
            <a:endParaRPr lang="en-US" dirty="0"/>
          </a:p>
        </p:txBody>
      </p:sp>
    </p:spTree>
    <p:extLst>
      <p:ext uri="{BB962C8B-B14F-4D97-AF65-F5344CB8AC3E}">
        <p14:creationId xmlns:p14="http://schemas.microsoft.com/office/powerpoint/2010/main" val="22436483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A02-EA0D-1340-AA93-949E6464FB5E}"/>
              </a:ext>
            </a:extLst>
          </p:cNvPr>
          <p:cNvSpPr>
            <a:spLocks noGrp="1"/>
          </p:cNvSpPr>
          <p:nvPr>
            <p:ph type="title"/>
          </p:nvPr>
        </p:nvSpPr>
        <p:spPr/>
        <p:txBody>
          <a:bodyPr/>
          <a:lstStyle/>
          <a:p>
            <a:pPr algn="ctr"/>
            <a:r>
              <a:rPr lang="en-US" sz="4400" dirty="0"/>
              <a:t>Certified testers and raters</a:t>
            </a:r>
          </a:p>
        </p:txBody>
      </p:sp>
      <p:sp>
        <p:nvSpPr>
          <p:cNvPr id="3" name="Content Placeholder 2">
            <a:extLst>
              <a:ext uri="{FF2B5EF4-FFF2-40B4-BE49-F238E27FC236}">
                <a16:creationId xmlns:a16="http://schemas.microsoft.com/office/drawing/2014/main" id="{AE4BB8A4-5E06-D442-914C-E7F113DFC0E0}"/>
              </a:ext>
            </a:extLst>
          </p:cNvPr>
          <p:cNvSpPr>
            <a:spLocks noGrp="1"/>
          </p:cNvSpPr>
          <p:nvPr>
            <p:ph idx="1"/>
          </p:nvPr>
        </p:nvSpPr>
        <p:spPr>
          <a:xfrm>
            <a:off x="875201" y="1733006"/>
            <a:ext cx="4725499" cy="4315723"/>
          </a:xfrm>
        </p:spPr>
        <p:txBody>
          <a:bodyPr>
            <a:normAutofit/>
          </a:bodyPr>
          <a:lstStyle/>
          <a:p>
            <a:pPr marL="0" indent="0">
              <a:buNone/>
            </a:pPr>
            <a:r>
              <a:rPr lang="en-US" sz="1900" dirty="0"/>
              <a:t>Christopher </a:t>
            </a:r>
            <a:r>
              <a:rPr lang="en-US" sz="1900" dirty="0" err="1"/>
              <a:t>Schönberger</a:t>
            </a:r>
            <a:r>
              <a:rPr lang="en-US" sz="1900" dirty="0"/>
              <a:t>, Austria</a:t>
            </a:r>
          </a:p>
          <a:p>
            <a:pPr marL="0" indent="0">
              <a:buNone/>
            </a:pPr>
            <a:r>
              <a:rPr lang="en-US" sz="1900" dirty="0"/>
              <a:t>Sebastien </a:t>
            </a:r>
            <a:r>
              <a:rPr lang="en-US" sz="1900" dirty="0" err="1"/>
              <a:t>Wesphael</a:t>
            </a:r>
            <a:r>
              <a:rPr lang="en-US" sz="1900" dirty="0"/>
              <a:t>, Belgium</a:t>
            </a:r>
          </a:p>
          <a:p>
            <a:pPr marL="0" indent="0">
              <a:buNone/>
            </a:pPr>
            <a:r>
              <a:rPr lang="en-US" sz="1900" dirty="0" err="1"/>
              <a:t>Nermin</a:t>
            </a:r>
            <a:r>
              <a:rPr lang="en-US" sz="1900" dirty="0"/>
              <a:t> </a:t>
            </a:r>
            <a:r>
              <a:rPr lang="en-US" sz="1900" dirty="0" err="1"/>
              <a:t>Nuhic</a:t>
            </a:r>
            <a:r>
              <a:rPr lang="en-US" sz="1900" dirty="0"/>
              <a:t>, </a:t>
            </a:r>
            <a:r>
              <a:rPr lang="en-US" sz="1900" dirty="0" err="1"/>
              <a:t>BiH</a:t>
            </a:r>
            <a:r>
              <a:rPr lang="en-US" sz="1900" dirty="0"/>
              <a:t> </a:t>
            </a:r>
          </a:p>
          <a:p>
            <a:pPr marL="0" indent="0">
              <a:buNone/>
            </a:pPr>
            <a:r>
              <a:rPr lang="en-US" sz="1900" dirty="0" err="1"/>
              <a:t>Krassimira</a:t>
            </a:r>
            <a:r>
              <a:rPr lang="en-US" sz="1900" dirty="0"/>
              <a:t> </a:t>
            </a:r>
            <a:r>
              <a:rPr lang="en-US" sz="1900" dirty="0" err="1"/>
              <a:t>Koleva</a:t>
            </a:r>
            <a:r>
              <a:rPr lang="en-US" sz="1900" dirty="0"/>
              <a:t>  Bulgaria</a:t>
            </a:r>
          </a:p>
          <a:p>
            <a:pPr marL="0" indent="0">
              <a:buNone/>
            </a:pPr>
            <a:r>
              <a:rPr lang="en-US" sz="1900" dirty="0"/>
              <a:t>May Tan, Canada</a:t>
            </a:r>
          </a:p>
          <a:p>
            <a:pPr marL="0" indent="0">
              <a:buNone/>
            </a:pPr>
            <a:r>
              <a:rPr lang="en-US" sz="1900" dirty="0"/>
              <a:t>Martina </a:t>
            </a:r>
            <a:r>
              <a:rPr lang="en-US" sz="1900" dirty="0" err="1"/>
              <a:t>Aleric</a:t>
            </a:r>
            <a:r>
              <a:rPr lang="en-US" sz="1900" dirty="0"/>
              <a:t>,  Croatia</a:t>
            </a:r>
          </a:p>
          <a:p>
            <a:pPr marL="0" indent="0">
              <a:buNone/>
            </a:pPr>
            <a:r>
              <a:rPr lang="en-US" sz="1900" dirty="0"/>
              <a:t>Jan </a:t>
            </a:r>
            <a:r>
              <a:rPr lang="en-US" sz="1900" dirty="0" err="1"/>
              <a:t>Krivka</a:t>
            </a:r>
            <a:r>
              <a:rPr lang="en-US" sz="1900" dirty="0"/>
              <a:t>,  Czech Rep</a:t>
            </a:r>
          </a:p>
          <a:p>
            <a:pPr marL="0" indent="0">
              <a:buNone/>
            </a:pPr>
            <a:r>
              <a:rPr lang="en-US" sz="1900" dirty="0"/>
              <a:t>Allen Kristiansen, Denmark</a:t>
            </a:r>
          </a:p>
          <a:p>
            <a:pPr marL="0" indent="0">
              <a:buNone/>
            </a:pPr>
            <a:r>
              <a:rPr lang="en-US" sz="1900" dirty="0" err="1"/>
              <a:t>Tamuna</a:t>
            </a:r>
            <a:r>
              <a:rPr lang="en-US" sz="1900" dirty="0"/>
              <a:t> </a:t>
            </a:r>
            <a:r>
              <a:rPr lang="en-US" sz="1900" dirty="0" err="1"/>
              <a:t>Schavlakasde</a:t>
            </a:r>
            <a:r>
              <a:rPr lang="en-US" sz="1900" dirty="0"/>
              <a:t>, Georgia</a:t>
            </a:r>
          </a:p>
          <a:p>
            <a:pPr marL="0" indent="0">
              <a:buNone/>
            </a:pPr>
            <a:endParaRPr lang="en-US" dirty="0"/>
          </a:p>
        </p:txBody>
      </p:sp>
      <p:sp>
        <p:nvSpPr>
          <p:cNvPr id="5" name="Rectangle 4">
            <a:extLst>
              <a:ext uri="{FF2B5EF4-FFF2-40B4-BE49-F238E27FC236}">
                <a16:creationId xmlns:a16="http://schemas.microsoft.com/office/drawing/2014/main" id="{34BA5D24-CAEE-2246-A3B0-B711F331A608}"/>
              </a:ext>
            </a:extLst>
          </p:cNvPr>
          <p:cNvSpPr/>
          <p:nvPr/>
        </p:nvSpPr>
        <p:spPr>
          <a:xfrm>
            <a:off x="6543675" y="1733006"/>
            <a:ext cx="4318279" cy="5632311"/>
          </a:xfrm>
          <a:prstGeom prst="rect">
            <a:avLst/>
          </a:prstGeom>
        </p:spPr>
        <p:txBody>
          <a:bodyPr wrap="square">
            <a:spAutoFit/>
          </a:bodyPr>
          <a:lstStyle/>
          <a:p>
            <a:r>
              <a:rPr lang="en-US" dirty="0"/>
              <a:t>Julia </a:t>
            </a:r>
            <a:r>
              <a:rPr lang="en-US" dirty="0" err="1"/>
              <a:t>Kolosovska</a:t>
            </a:r>
            <a:r>
              <a:rPr lang="en-US" dirty="0"/>
              <a:t>, Latvia</a:t>
            </a:r>
          </a:p>
          <a:p>
            <a:endParaRPr lang="en-US" dirty="0"/>
          </a:p>
          <a:p>
            <a:r>
              <a:rPr lang="en-US" dirty="0"/>
              <a:t>Irena </a:t>
            </a:r>
            <a:r>
              <a:rPr lang="en-US" dirty="0" err="1"/>
              <a:t>Katauskiene</a:t>
            </a:r>
            <a:r>
              <a:rPr lang="en-US" dirty="0"/>
              <a:t>,   Lithuania</a:t>
            </a:r>
          </a:p>
          <a:p>
            <a:endParaRPr lang="en-US" dirty="0"/>
          </a:p>
          <a:p>
            <a:r>
              <a:rPr lang="en-US" dirty="0" err="1"/>
              <a:t>Birgitte</a:t>
            </a:r>
            <a:r>
              <a:rPr lang="en-US" dirty="0"/>
              <a:t> Grande, Norway</a:t>
            </a:r>
          </a:p>
          <a:p>
            <a:endParaRPr lang="en-US" dirty="0"/>
          </a:p>
          <a:p>
            <a:r>
              <a:rPr lang="en-US" dirty="0"/>
              <a:t>Vladimir </a:t>
            </a:r>
            <a:r>
              <a:rPr lang="en-US" dirty="0" err="1"/>
              <a:t>Trpkoski</a:t>
            </a:r>
            <a:r>
              <a:rPr lang="en-US" dirty="0"/>
              <a:t>, North Macedonia</a:t>
            </a:r>
          </a:p>
          <a:p>
            <a:endParaRPr lang="en-US" dirty="0"/>
          </a:p>
          <a:p>
            <a:r>
              <a:rPr lang="en-US" dirty="0"/>
              <a:t>Corina </a:t>
            </a:r>
            <a:r>
              <a:rPr lang="en-US" dirty="0" err="1"/>
              <a:t>Ispas</a:t>
            </a:r>
            <a:r>
              <a:rPr lang="en-US" dirty="0"/>
              <a:t>, Romania</a:t>
            </a:r>
          </a:p>
          <a:p>
            <a:endParaRPr lang="en-US" dirty="0"/>
          </a:p>
          <a:p>
            <a:r>
              <a:rPr lang="en-US" dirty="0"/>
              <a:t>Gabriela </a:t>
            </a:r>
            <a:r>
              <a:rPr lang="en-US" dirty="0" err="1"/>
              <a:t>Repova</a:t>
            </a:r>
            <a:r>
              <a:rPr lang="en-US" dirty="0"/>
              <a:t>,  Slovakia</a:t>
            </a:r>
          </a:p>
          <a:p>
            <a:endParaRPr lang="en-US" dirty="0"/>
          </a:p>
          <a:p>
            <a:r>
              <a:rPr lang="en-US" dirty="0" err="1"/>
              <a:t>Tadeja</a:t>
            </a:r>
            <a:r>
              <a:rPr lang="en-US" dirty="0"/>
              <a:t> Hafner,  Slovenia</a:t>
            </a:r>
          </a:p>
          <a:p>
            <a:r>
              <a:rPr lang="en-US" dirty="0"/>
              <a:t> </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27289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51ED-FEAB-6346-9FC6-1043BE67F10A}"/>
              </a:ext>
            </a:extLst>
          </p:cNvPr>
          <p:cNvSpPr>
            <a:spLocks noGrp="1"/>
          </p:cNvSpPr>
          <p:nvPr>
            <p:ph type="title"/>
          </p:nvPr>
        </p:nvSpPr>
        <p:spPr/>
        <p:txBody>
          <a:bodyPr/>
          <a:lstStyle/>
          <a:p>
            <a:pPr algn="ctr"/>
            <a:r>
              <a:rPr lang="en-US" sz="4400" dirty="0"/>
              <a:t>Outline</a:t>
            </a:r>
          </a:p>
        </p:txBody>
      </p:sp>
      <p:sp>
        <p:nvSpPr>
          <p:cNvPr id="3" name="Content Placeholder 2">
            <a:extLst>
              <a:ext uri="{FF2B5EF4-FFF2-40B4-BE49-F238E27FC236}">
                <a16:creationId xmlns:a16="http://schemas.microsoft.com/office/drawing/2014/main" id="{619BB5F5-5AA3-0948-8FB0-FAF84EA73407}"/>
              </a:ext>
            </a:extLst>
          </p:cNvPr>
          <p:cNvSpPr>
            <a:spLocks noGrp="1"/>
          </p:cNvSpPr>
          <p:nvPr>
            <p:ph idx="1"/>
          </p:nvPr>
        </p:nvSpPr>
        <p:spPr/>
        <p:txBody>
          <a:bodyPr/>
          <a:lstStyle/>
          <a:p>
            <a:pPr marL="0" indent="0">
              <a:buNone/>
            </a:pPr>
            <a:endParaRPr lang="en-US" dirty="0"/>
          </a:p>
          <a:p>
            <a:r>
              <a:rPr lang="en-US" sz="2400" dirty="0"/>
              <a:t>Pre and Onsite Norming Sessions</a:t>
            </a:r>
          </a:p>
          <a:p>
            <a:r>
              <a:rPr lang="en-US" sz="2400" dirty="0"/>
              <a:t>Certification</a:t>
            </a:r>
          </a:p>
          <a:p>
            <a:r>
              <a:rPr lang="en-US" sz="2400" dirty="0"/>
              <a:t>Operational testing</a:t>
            </a:r>
          </a:p>
          <a:p>
            <a:r>
              <a:rPr lang="en-US" sz="2400" dirty="0"/>
              <a:t>Lessons learned</a:t>
            </a:r>
          </a:p>
        </p:txBody>
      </p:sp>
    </p:spTree>
    <p:extLst>
      <p:ext uri="{BB962C8B-B14F-4D97-AF65-F5344CB8AC3E}">
        <p14:creationId xmlns:p14="http://schemas.microsoft.com/office/powerpoint/2010/main" val="127308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78E28-A04C-364E-BC83-F658FE45B906}"/>
              </a:ext>
            </a:extLst>
          </p:cNvPr>
          <p:cNvSpPr>
            <a:spLocks noGrp="1"/>
          </p:cNvSpPr>
          <p:nvPr>
            <p:ph type="title"/>
          </p:nvPr>
        </p:nvSpPr>
        <p:spPr/>
        <p:txBody>
          <a:bodyPr/>
          <a:lstStyle/>
          <a:p>
            <a:pPr algn="ctr"/>
            <a:r>
              <a:rPr lang="en-US" sz="4400" dirty="0"/>
              <a:t>Readiness pre- live testing</a:t>
            </a:r>
          </a:p>
        </p:txBody>
      </p:sp>
      <p:sp>
        <p:nvSpPr>
          <p:cNvPr id="3" name="Content Placeholder 2">
            <a:extLst>
              <a:ext uri="{FF2B5EF4-FFF2-40B4-BE49-F238E27FC236}">
                <a16:creationId xmlns:a16="http://schemas.microsoft.com/office/drawing/2014/main" id="{567C7E03-F035-B04B-8ED3-B0062CA801EE}"/>
              </a:ext>
            </a:extLst>
          </p:cNvPr>
          <p:cNvSpPr>
            <a:spLocks noGrp="1"/>
          </p:cNvSpPr>
          <p:nvPr>
            <p:ph idx="1"/>
          </p:nvPr>
        </p:nvSpPr>
        <p:spPr/>
        <p:txBody>
          <a:bodyPr/>
          <a:lstStyle/>
          <a:p>
            <a:endParaRPr lang="en-US" dirty="0"/>
          </a:p>
          <a:p>
            <a:r>
              <a:rPr lang="en-US" sz="2400" dirty="0"/>
              <a:t>January 2019 – two hour synchronous (live)webinar </a:t>
            </a:r>
          </a:p>
          <a:p>
            <a:r>
              <a:rPr lang="en-US" sz="2400" dirty="0"/>
              <a:t>Previous practice ratings of writing samples and OPIs</a:t>
            </a:r>
          </a:p>
          <a:p>
            <a:r>
              <a:rPr lang="en-US" sz="2400" dirty="0"/>
              <a:t>Review of OPI protocol and writing rating criteria</a:t>
            </a:r>
          </a:p>
          <a:p>
            <a:r>
              <a:rPr lang="en-US" sz="2400" dirty="0"/>
              <a:t>Qs and As to address any lingering doubts</a:t>
            </a:r>
          </a:p>
          <a:p>
            <a:endParaRPr lang="en-US" dirty="0"/>
          </a:p>
        </p:txBody>
      </p:sp>
    </p:spTree>
    <p:extLst>
      <p:ext uri="{BB962C8B-B14F-4D97-AF65-F5344CB8AC3E}">
        <p14:creationId xmlns:p14="http://schemas.microsoft.com/office/powerpoint/2010/main" val="41794784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4F633-70BB-EB47-A09F-A11086FBE5AF}"/>
              </a:ext>
            </a:extLst>
          </p:cNvPr>
          <p:cNvSpPr>
            <a:spLocks noGrp="1"/>
          </p:cNvSpPr>
          <p:nvPr>
            <p:ph type="title"/>
          </p:nvPr>
        </p:nvSpPr>
        <p:spPr/>
        <p:txBody>
          <a:bodyPr/>
          <a:lstStyle/>
          <a:p>
            <a:pPr algn="ctr"/>
            <a:r>
              <a:rPr lang="en-US" sz="4400" dirty="0"/>
              <a:t>Live Testing</a:t>
            </a:r>
            <a:br>
              <a:rPr lang="en-US" sz="4400" dirty="0"/>
            </a:br>
            <a:r>
              <a:rPr lang="en-US" sz="4400" dirty="0"/>
              <a:t>January 2019 – May 2019</a:t>
            </a:r>
          </a:p>
        </p:txBody>
      </p:sp>
      <p:sp>
        <p:nvSpPr>
          <p:cNvPr id="3" name="Content Placeholder 2">
            <a:extLst>
              <a:ext uri="{FF2B5EF4-FFF2-40B4-BE49-F238E27FC236}">
                <a16:creationId xmlns:a16="http://schemas.microsoft.com/office/drawing/2014/main" id="{1531AE92-66B3-D24E-9B57-A3B2BDF2C14C}"/>
              </a:ext>
            </a:extLst>
          </p:cNvPr>
          <p:cNvSpPr>
            <a:spLocks noGrp="1"/>
          </p:cNvSpPr>
          <p:nvPr>
            <p:ph idx="1"/>
          </p:nvPr>
        </p:nvSpPr>
        <p:spPr>
          <a:xfrm>
            <a:off x="1103312" y="2505765"/>
            <a:ext cx="8946541" cy="4195481"/>
          </a:xfrm>
        </p:spPr>
        <p:txBody>
          <a:bodyPr/>
          <a:lstStyle/>
          <a:p>
            <a:r>
              <a:rPr lang="en-US" sz="2400" dirty="0"/>
              <a:t>OPIs recorded and stored on raters site</a:t>
            </a:r>
          </a:p>
          <a:p>
            <a:r>
              <a:rPr lang="en-US" sz="2400" dirty="0"/>
              <a:t>Testers and raters recorded ratings</a:t>
            </a:r>
          </a:p>
          <a:p>
            <a:r>
              <a:rPr lang="en-US" sz="2400" dirty="0"/>
              <a:t>Arbitrators: Elvira  and/or Mary Jo </a:t>
            </a:r>
          </a:p>
          <a:p>
            <a:r>
              <a:rPr lang="en-US" sz="2400" dirty="0"/>
              <a:t>Quick turnaround</a:t>
            </a:r>
          </a:p>
          <a:p>
            <a:endParaRPr lang="en-US" dirty="0"/>
          </a:p>
        </p:txBody>
      </p:sp>
    </p:spTree>
    <p:extLst>
      <p:ext uri="{BB962C8B-B14F-4D97-AF65-F5344CB8AC3E}">
        <p14:creationId xmlns:p14="http://schemas.microsoft.com/office/powerpoint/2010/main" val="754004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51ED-FEAB-6346-9FC6-1043BE67F10A}"/>
              </a:ext>
            </a:extLst>
          </p:cNvPr>
          <p:cNvSpPr>
            <a:spLocks noGrp="1"/>
          </p:cNvSpPr>
          <p:nvPr>
            <p:ph type="title"/>
          </p:nvPr>
        </p:nvSpPr>
        <p:spPr/>
        <p:txBody>
          <a:bodyPr/>
          <a:lstStyle/>
          <a:p>
            <a:pPr algn="ctr"/>
            <a:r>
              <a:rPr lang="en-US" sz="4800" dirty="0"/>
              <a:t>Outline</a:t>
            </a:r>
          </a:p>
        </p:txBody>
      </p:sp>
      <p:sp>
        <p:nvSpPr>
          <p:cNvPr id="3" name="Content Placeholder 2">
            <a:extLst>
              <a:ext uri="{FF2B5EF4-FFF2-40B4-BE49-F238E27FC236}">
                <a16:creationId xmlns:a16="http://schemas.microsoft.com/office/drawing/2014/main" id="{619BB5F5-5AA3-0948-8FB0-FAF84EA73407}"/>
              </a:ext>
            </a:extLst>
          </p:cNvPr>
          <p:cNvSpPr>
            <a:spLocks noGrp="1"/>
          </p:cNvSpPr>
          <p:nvPr>
            <p:ph idx="1"/>
          </p:nvPr>
        </p:nvSpPr>
        <p:spPr/>
        <p:txBody>
          <a:bodyPr/>
          <a:lstStyle/>
          <a:p>
            <a:pPr marL="0" indent="0">
              <a:buNone/>
            </a:pPr>
            <a:endParaRPr lang="en-US" dirty="0"/>
          </a:p>
          <a:p>
            <a:r>
              <a:rPr lang="en-US" sz="2400" dirty="0"/>
              <a:t>Pre and Onsite Norming Sessions</a:t>
            </a:r>
          </a:p>
          <a:p>
            <a:r>
              <a:rPr lang="en-US" sz="2400" dirty="0"/>
              <a:t>Certification</a:t>
            </a:r>
          </a:p>
          <a:p>
            <a:r>
              <a:rPr lang="en-US" sz="2400" dirty="0"/>
              <a:t>Operational testing</a:t>
            </a:r>
          </a:p>
          <a:p>
            <a:r>
              <a:rPr lang="en-US" sz="2400" dirty="0"/>
              <a:t>Lessons learned</a:t>
            </a:r>
          </a:p>
        </p:txBody>
      </p:sp>
    </p:spTree>
    <p:extLst>
      <p:ext uri="{BB962C8B-B14F-4D97-AF65-F5344CB8AC3E}">
        <p14:creationId xmlns:p14="http://schemas.microsoft.com/office/powerpoint/2010/main" val="1213057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51ED-FEAB-6346-9FC6-1043BE67F10A}"/>
              </a:ext>
            </a:extLst>
          </p:cNvPr>
          <p:cNvSpPr>
            <a:spLocks noGrp="1"/>
          </p:cNvSpPr>
          <p:nvPr>
            <p:ph type="title"/>
          </p:nvPr>
        </p:nvSpPr>
        <p:spPr/>
        <p:txBody>
          <a:bodyPr/>
          <a:lstStyle/>
          <a:p>
            <a:pPr algn="ctr"/>
            <a:r>
              <a:rPr lang="en-US" sz="4800" dirty="0"/>
              <a:t>Outline</a:t>
            </a:r>
          </a:p>
        </p:txBody>
      </p:sp>
      <p:sp>
        <p:nvSpPr>
          <p:cNvPr id="3" name="Content Placeholder 2">
            <a:extLst>
              <a:ext uri="{FF2B5EF4-FFF2-40B4-BE49-F238E27FC236}">
                <a16:creationId xmlns:a16="http://schemas.microsoft.com/office/drawing/2014/main" id="{619BB5F5-5AA3-0948-8FB0-FAF84EA73407}"/>
              </a:ext>
            </a:extLst>
          </p:cNvPr>
          <p:cNvSpPr>
            <a:spLocks noGrp="1"/>
          </p:cNvSpPr>
          <p:nvPr>
            <p:ph idx="1"/>
          </p:nvPr>
        </p:nvSpPr>
        <p:spPr/>
        <p:txBody>
          <a:bodyPr/>
          <a:lstStyle/>
          <a:p>
            <a:pPr marL="0" indent="0">
              <a:buNone/>
            </a:pPr>
            <a:endParaRPr lang="en-US" dirty="0"/>
          </a:p>
          <a:p>
            <a:r>
              <a:rPr lang="en-US" sz="2400" dirty="0"/>
              <a:t>Pre and Onsite Norming Sessions</a:t>
            </a:r>
          </a:p>
          <a:p>
            <a:r>
              <a:rPr lang="en-US" sz="2400" dirty="0"/>
              <a:t>Certification</a:t>
            </a:r>
          </a:p>
          <a:p>
            <a:r>
              <a:rPr lang="en-US" sz="2400" dirty="0"/>
              <a:t>Operational testing</a:t>
            </a:r>
          </a:p>
          <a:p>
            <a:r>
              <a:rPr lang="en-US" sz="2400" dirty="0"/>
              <a:t>Lessons learned</a:t>
            </a:r>
          </a:p>
        </p:txBody>
      </p:sp>
    </p:spTree>
    <p:extLst>
      <p:ext uri="{BB962C8B-B14F-4D97-AF65-F5344CB8AC3E}">
        <p14:creationId xmlns:p14="http://schemas.microsoft.com/office/powerpoint/2010/main" val="200607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a:extLst>
              <a:ext uri="{FF2B5EF4-FFF2-40B4-BE49-F238E27FC236}">
                <a16:creationId xmlns:a16="http://schemas.microsoft.com/office/drawing/2014/main" id="{FA1EA265-D09A-774C-A144-DB01313032F2}"/>
              </a:ext>
            </a:extLst>
          </p:cNvPr>
          <p:cNvSpPr>
            <a:spLocks noGrp="1" noRot="1" noChangeArrowheads="1"/>
          </p:cNvSpPr>
          <p:nvPr>
            <p:ph type="ctrTitle"/>
          </p:nvPr>
        </p:nvSpPr>
        <p:spPr>
          <a:xfrm>
            <a:off x="2286000" y="381000"/>
            <a:ext cx="7772400" cy="914400"/>
          </a:xfrm>
        </p:spPr>
        <p:txBody>
          <a:bodyPr/>
          <a:lstStyle/>
          <a:p>
            <a:pPr algn="ctr"/>
            <a:r>
              <a:rPr lang="en-US" altLang="en-US" sz="4400" dirty="0">
                <a:solidFill>
                  <a:schemeClr val="tx1"/>
                </a:solidFill>
              </a:rPr>
              <a:t>Lessons learned !</a:t>
            </a:r>
            <a:r>
              <a:rPr lang="ro-RO" altLang="en-US" sz="4000" b="1" dirty="0">
                <a:solidFill>
                  <a:schemeClr val="tx1"/>
                </a:solidFill>
              </a:rPr>
              <a:t/>
            </a:r>
            <a:br>
              <a:rPr lang="ro-RO" altLang="en-US" sz="4000" b="1" dirty="0">
                <a:solidFill>
                  <a:schemeClr val="tx1"/>
                </a:solidFill>
              </a:rPr>
            </a:br>
            <a:endParaRPr lang="ro-RO" altLang="en-US" sz="4000" b="1" dirty="0">
              <a:solidFill>
                <a:schemeClr val="tx1"/>
              </a:solidFill>
            </a:endParaRPr>
          </a:p>
        </p:txBody>
      </p:sp>
      <p:pic>
        <p:nvPicPr>
          <p:cNvPr id="10248" name="Picture 8" descr="is?6c2ewDgoum1AOcf1mW0rgh_GwEMHdhQOJayXWo06tDM&amp;height=341">
            <a:extLst>
              <a:ext uri="{FF2B5EF4-FFF2-40B4-BE49-F238E27FC236}">
                <a16:creationId xmlns:a16="http://schemas.microsoft.com/office/drawing/2014/main" id="{12B5CB6C-AC9F-EC49-BBB1-490E7D274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838200"/>
            <a:ext cx="4953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2532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ABCC6-269E-B444-AE75-C41DDAA585CF}"/>
              </a:ext>
            </a:extLst>
          </p:cNvPr>
          <p:cNvSpPr>
            <a:spLocks noGrp="1"/>
          </p:cNvSpPr>
          <p:nvPr>
            <p:ph type="title"/>
          </p:nvPr>
        </p:nvSpPr>
        <p:spPr/>
        <p:txBody>
          <a:bodyPr/>
          <a:lstStyle/>
          <a:p>
            <a:pPr algn="ctr"/>
            <a:r>
              <a:rPr lang="en-US" sz="4800" dirty="0"/>
              <a:t>Lessons Learned</a:t>
            </a:r>
          </a:p>
        </p:txBody>
      </p:sp>
      <p:sp>
        <p:nvSpPr>
          <p:cNvPr id="3" name="Content Placeholder 2">
            <a:extLst>
              <a:ext uri="{FF2B5EF4-FFF2-40B4-BE49-F238E27FC236}">
                <a16:creationId xmlns:a16="http://schemas.microsoft.com/office/drawing/2014/main" id="{27ADA492-5B7E-0649-9D19-77173C19698D}"/>
              </a:ext>
            </a:extLst>
          </p:cNvPr>
          <p:cNvSpPr>
            <a:spLocks noGrp="1"/>
          </p:cNvSpPr>
          <p:nvPr>
            <p:ph idx="1"/>
          </p:nvPr>
        </p:nvSpPr>
        <p:spPr/>
        <p:txBody>
          <a:bodyPr/>
          <a:lstStyle/>
          <a:p>
            <a:endParaRPr lang="en-US" dirty="0"/>
          </a:p>
          <a:p>
            <a:r>
              <a:rPr lang="en-US" sz="2400" dirty="0"/>
              <a:t>Participants were already highly trained and well-versed with the STANAG </a:t>
            </a:r>
          </a:p>
          <a:p>
            <a:r>
              <a:rPr lang="en-US" sz="2400" dirty="0"/>
              <a:t>Hybrid training (pre-F2F, F2F, online) model highly effective </a:t>
            </a:r>
          </a:p>
          <a:p>
            <a:r>
              <a:rPr lang="en-US" sz="2400" dirty="0"/>
              <a:t> Norming focused mostly on BAT2 structure and elicitation</a:t>
            </a:r>
          </a:p>
          <a:p>
            <a:r>
              <a:rPr lang="en-US" sz="2400" dirty="0"/>
              <a:t>Advantages of ongoing norming</a:t>
            </a:r>
          </a:p>
          <a:p>
            <a:r>
              <a:rPr lang="en-US" sz="2400" dirty="0"/>
              <a:t>Ongoing norming resulted in high IRR</a:t>
            </a:r>
          </a:p>
          <a:p>
            <a:endParaRPr lang="en-US" dirty="0"/>
          </a:p>
          <a:p>
            <a:endParaRPr lang="en-US" dirty="0"/>
          </a:p>
        </p:txBody>
      </p:sp>
    </p:spTree>
    <p:extLst>
      <p:ext uri="{BB962C8B-B14F-4D97-AF65-F5344CB8AC3E}">
        <p14:creationId xmlns:p14="http://schemas.microsoft.com/office/powerpoint/2010/main" val="3847936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F6B7-BD46-084F-89C4-D8613ED47543}"/>
              </a:ext>
            </a:extLst>
          </p:cNvPr>
          <p:cNvSpPr>
            <a:spLocks noGrp="1"/>
          </p:cNvSpPr>
          <p:nvPr>
            <p:ph type="title"/>
          </p:nvPr>
        </p:nvSpPr>
        <p:spPr>
          <a:xfrm>
            <a:off x="646111" y="124102"/>
            <a:ext cx="9404723" cy="1400530"/>
          </a:xfrm>
        </p:spPr>
        <p:txBody>
          <a:bodyPr/>
          <a:lstStyle/>
          <a:p>
            <a:pPr algn="ctr"/>
            <a:r>
              <a:rPr lang="en-US" sz="4800" dirty="0"/>
              <a:t>Speaking</a:t>
            </a:r>
            <a:br>
              <a:rPr lang="en-US" sz="4800" dirty="0"/>
            </a:br>
            <a:r>
              <a:rPr lang="en-US" sz="4800" dirty="0"/>
              <a:t>Inter rater reliability</a:t>
            </a:r>
          </a:p>
        </p:txBody>
      </p:sp>
      <p:graphicFrame>
        <p:nvGraphicFramePr>
          <p:cNvPr id="4" name="Content Placeholder 3">
            <a:extLst>
              <a:ext uri="{FF2B5EF4-FFF2-40B4-BE49-F238E27FC236}">
                <a16:creationId xmlns:a16="http://schemas.microsoft.com/office/drawing/2014/main" id="{327F95AB-FC65-8B4E-8B8A-E36FEBD31DBF}"/>
              </a:ext>
            </a:extLst>
          </p:cNvPr>
          <p:cNvGraphicFramePr>
            <a:graphicFrameLocks noGrp="1"/>
          </p:cNvGraphicFramePr>
          <p:nvPr>
            <p:ph idx="1"/>
            <p:extLst>
              <p:ext uri="{D42A27DB-BD31-4B8C-83A1-F6EECF244321}">
                <p14:modId xmlns:p14="http://schemas.microsoft.com/office/powerpoint/2010/main" val="359499535"/>
              </p:ext>
            </p:extLst>
          </p:nvPr>
        </p:nvGraphicFramePr>
        <p:xfrm>
          <a:off x="271463" y="1971675"/>
          <a:ext cx="11301412" cy="4543423"/>
        </p:xfrm>
        <a:graphic>
          <a:graphicData uri="http://schemas.openxmlformats.org/drawingml/2006/table">
            <a:tbl>
              <a:tblPr>
                <a:tableStyleId>{5C22544A-7EE6-4342-B048-85BDC9FD1C3A}</a:tableStyleId>
              </a:tblPr>
              <a:tblGrid>
                <a:gridCol w="2254272">
                  <a:extLst>
                    <a:ext uri="{9D8B030D-6E8A-4147-A177-3AD203B41FA5}">
                      <a16:colId xmlns:a16="http://schemas.microsoft.com/office/drawing/2014/main" val="2468528493"/>
                    </a:ext>
                  </a:extLst>
                </a:gridCol>
                <a:gridCol w="2043872">
                  <a:extLst>
                    <a:ext uri="{9D8B030D-6E8A-4147-A177-3AD203B41FA5}">
                      <a16:colId xmlns:a16="http://schemas.microsoft.com/office/drawing/2014/main" val="244917857"/>
                    </a:ext>
                  </a:extLst>
                </a:gridCol>
                <a:gridCol w="2134045">
                  <a:extLst>
                    <a:ext uri="{9D8B030D-6E8A-4147-A177-3AD203B41FA5}">
                      <a16:colId xmlns:a16="http://schemas.microsoft.com/office/drawing/2014/main" val="2653657089"/>
                    </a:ext>
                  </a:extLst>
                </a:gridCol>
                <a:gridCol w="2134045">
                  <a:extLst>
                    <a:ext uri="{9D8B030D-6E8A-4147-A177-3AD203B41FA5}">
                      <a16:colId xmlns:a16="http://schemas.microsoft.com/office/drawing/2014/main" val="3385979635"/>
                    </a:ext>
                  </a:extLst>
                </a:gridCol>
                <a:gridCol w="2735178">
                  <a:extLst>
                    <a:ext uri="{9D8B030D-6E8A-4147-A177-3AD203B41FA5}">
                      <a16:colId xmlns:a16="http://schemas.microsoft.com/office/drawing/2014/main" val="792760496"/>
                    </a:ext>
                  </a:extLst>
                </a:gridCol>
              </a:tblGrid>
              <a:tr h="277945">
                <a:tc gridSpan="5">
                  <a:txBody>
                    <a:bodyPr/>
                    <a:lstStyle/>
                    <a:p>
                      <a:pPr algn="ctr" fontAlgn="b"/>
                      <a:endParaRPr lang="en-US"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66327643"/>
                  </a:ext>
                </a:extLst>
              </a:tr>
              <a:tr h="692684">
                <a:tc>
                  <a:txBody>
                    <a:bodyPr/>
                    <a:lstStyle/>
                    <a:p>
                      <a:pPr algn="ctr" fontAlgn="b"/>
                      <a:r>
                        <a:rPr lang="en-US" sz="1800" b="1" u="none" strike="noStrike" dirty="0">
                          <a:effectLst/>
                        </a:rPr>
                        <a:t>Level 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1">
                        <a:lumMod val="75000"/>
                      </a:schemeClr>
                    </a:solidFill>
                  </a:tcPr>
                </a:tc>
                <a:tc>
                  <a:txBody>
                    <a:bodyPr/>
                    <a:lstStyle/>
                    <a:p>
                      <a:pPr algn="ctr" fontAlgn="b"/>
                      <a:r>
                        <a:rPr lang="en-US" sz="1800" b="0" u="none" strike="noStrike" dirty="0">
                          <a:effectLst/>
                        </a:rPr>
                        <a:t>4</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1">
                        <a:lumMod val="75000"/>
                      </a:schemeClr>
                    </a:solidFill>
                  </a:tcPr>
                </a:tc>
                <a:tc>
                  <a:txBody>
                    <a:bodyPr/>
                    <a:lstStyle/>
                    <a:p>
                      <a:pPr algn="ctr" fontAlgn="b"/>
                      <a:r>
                        <a:rPr lang="en-US" sz="1800" b="0" u="none" strike="noStrike" dirty="0">
                          <a:effectLst/>
                        </a:rPr>
                        <a:t>0</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1">
                        <a:lumMod val="75000"/>
                      </a:schemeClr>
                    </a:solidFill>
                  </a:tcPr>
                </a:tc>
                <a:tc>
                  <a:txBody>
                    <a:bodyPr/>
                    <a:lstStyle/>
                    <a:p>
                      <a:pPr algn="ctr" fontAlgn="b"/>
                      <a:r>
                        <a:rPr lang="en-US" sz="1800" b="0" u="none" strike="noStrike" dirty="0">
                          <a:effectLst/>
                        </a:rPr>
                        <a:t>4</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1">
                        <a:lumMod val="75000"/>
                      </a:schemeClr>
                    </a:solidFill>
                  </a:tcPr>
                </a:tc>
                <a:tc>
                  <a:txBody>
                    <a:bodyPr/>
                    <a:lstStyle/>
                    <a:p>
                      <a:pPr algn="ctr" fontAlgn="b"/>
                      <a:r>
                        <a:rPr lang="en-US" sz="1800" b="1" u="none" strike="noStrike" dirty="0">
                          <a:effectLst/>
                        </a:rPr>
                        <a:t>100%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1">
                        <a:lumMod val="75000"/>
                      </a:schemeClr>
                    </a:solidFill>
                  </a:tcPr>
                </a:tc>
                <a:extLst>
                  <a:ext uri="{0D108BD9-81ED-4DB2-BD59-A6C34878D82A}">
                    <a16:rowId xmlns:a16="http://schemas.microsoft.com/office/drawing/2014/main" val="1204499696"/>
                  </a:ext>
                </a:extLst>
              </a:tr>
              <a:tr h="692684">
                <a:tc>
                  <a:txBody>
                    <a:bodyPr/>
                    <a:lstStyle/>
                    <a:p>
                      <a:pPr algn="ctr" fontAlgn="b"/>
                      <a:r>
                        <a:rPr lang="en-US" sz="1800" b="1" u="none" strike="noStrike" dirty="0">
                          <a:effectLst/>
                        </a:rPr>
                        <a:t>Level 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1">
                        <a:lumMod val="75000"/>
                      </a:schemeClr>
                    </a:solidFill>
                  </a:tcPr>
                </a:tc>
                <a:tc>
                  <a:txBody>
                    <a:bodyPr/>
                    <a:lstStyle/>
                    <a:p>
                      <a:pPr algn="ctr" fontAlgn="b"/>
                      <a:r>
                        <a:rPr lang="en-US" sz="1800" u="none" strike="noStrike">
                          <a:effectLst/>
                        </a:rPr>
                        <a:t>15</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7</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22</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68%</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550497"/>
                  </a:ext>
                </a:extLst>
              </a:tr>
              <a:tr h="692684">
                <a:tc>
                  <a:txBody>
                    <a:bodyPr/>
                    <a:lstStyle/>
                    <a:p>
                      <a:pPr algn="ctr" fontAlgn="b"/>
                      <a:r>
                        <a:rPr lang="en-US" sz="1800" b="1" u="none" strike="noStrike" dirty="0">
                          <a:effectLst/>
                        </a:rPr>
                        <a:t>Level 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1">
                        <a:lumMod val="75000"/>
                      </a:schemeClr>
                    </a:solidFill>
                  </a:tcPr>
                </a:tc>
                <a:tc>
                  <a:txBody>
                    <a:bodyPr/>
                    <a:lstStyle/>
                    <a:p>
                      <a:pPr algn="ctr" fontAlgn="b"/>
                      <a:r>
                        <a:rPr lang="en-US" sz="1800" u="none" strike="noStrike" dirty="0">
                          <a:effectLst/>
                        </a:rPr>
                        <a:t>69</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14</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83</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83%</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50213508"/>
                  </a:ext>
                </a:extLst>
              </a:tr>
              <a:tr h="692684">
                <a:tc>
                  <a:txBody>
                    <a:bodyPr/>
                    <a:lstStyle/>
                    <a:p>
                      <a:pPr algn="ctr" fontAlgn="b"/>
                      <a:r>
                        <a:rPr lang="en-US" sz="1800" b="1" u="none" strike="noStrike" dirty="0">
                          <a:effectLst/>
                        </a:rPr>
                        <a:t>Level 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1">
                        <a:lumMod val="75000"/>
                      </a:schemeClr>
                    </a:solidFill>
                  </a:tcPr>
                </a:tc>
                <a:tc>
                  <a:txBody>
                    <a:bodyPr/>
                    <a:lstStyle/>
                    <a:p>
                      <a:pPr algn="ctr" fontAlgn="b"/>
                      <a:r>
                        <a:rPr lang="en-US" sz="1800" u="none" strike="noStrike" dirty="0">
                          <a:effectLst/>
                        </a:rPr>
                        <a:t>53</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13</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66</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80%</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88056088"/>
                  </a:ext>
                </a:extLst>
              </a:tr>
              <a:tr h="729142">
                <a:tc>
                  <a:txBody>
                    <a:bodyPr/>
                    <a:lstStyle/>
                    <a:p>
                      <a:pPr algn="ctr" fontAlgn="b"/>
                      <a:r>
                        <a:rPr lang="en-US" sz="1800" b="1" u="none" strike="noStrike" dirty="0">
                          <a:effectLst/>
                        </a:rPr>
                        <a:t>Level 3</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1">
                        <a:lumMod val="75000"/>
                      </a:schemeClr>
                    </a:solidFill>
                  </a:tcPr>
                </a:tc>
                <a:tc>
                  <a:txBody>
                    <a:bodyPr/>
                    <a:lstStyle/>
                    <a:p>
                      <a:pPr algn="ctr" fontAlgn="b"/>
                      <a:r>
                        <a:rPr lang="en-US" sz="1800" u="none" strike="noStrike">
                          <a:effectLst/>
                        </a:rPr>
                        <a:t>48</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50</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96%</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88215768"/>
                  </a:ext>
                </a:extLst>
              </a:tr>
              <a:tr h="765600">
                <a:tc>
                  <a:txBody>
                    <a:bodyPr/>
                    <a:lstStyle/>
                    <a:p>
                      <a:pPr algn="ctr" fontAlgn="b"/>
                      <a:r>
                        <a:rPr lang="en-US" sz="1800" b="1" u="none" strike="noStrike" dirty="0">
                          <a:effectLst/>
                        </a:rPr>
                        <a:t>Total</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1">
                        <a:lumMod val="75000"/>
                      </a:schemeClr>
                    </a:solidFill>
                  </a:tcPr>
                </a:tc>
                <a:tc>
                  <a:txBody>
                    <a:bodyPr/>
                    <a:lstStyle/>
                    <a:p>
                      <a:pPr algn="ctr" fontAlgn="b"/>
                      <a:r>
                        <a:rPr lang="en-US" sz="1800" u="none" strike="noStrike">
                          <a:effectLst/>
                        </a:rPr>
                        <a:t>189</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36</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225</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86%</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56669607"/>
                  </a:ext>
                </a:extLst>
              </a:tr>
            </a:tbl>
          </a:graphicData>
        </a:graphic>
      </p:graphicFrame>
    </p:spTree>
    <p:extLst>
      <p:ext uri="{BB962C8B-B14F-4D97-AF65-F5344CB8AC3E}">
        <p14:creationId xmlns:p14="http://schemas.microsoft.com/office/powerpoint/2010/main" val="24100053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A3FB0-DE46-5B4D-9379-35E9EF318B2B}"/>
              </a:ext>
            </a:extLst>
          </p:cNvPr>
          <p:cNvSpPr>
            <a:spLocks noGrp="1"/>
          </p:cNvSpPr>
          <p:nvPr>
            <p:ph type="title"/>
          </p:nvPr>
        </p:nvSpPr>
        <p:spPr>
          <a:xfrm>
            <a:off x="646111" y="124102"/>
            <a:ext cx="9983789" cy="1400530"/>
          </a:xfrm>
        </p:spPr>
        <p:txBody>
          <a:bodyPr/>
          <a:lstStyle/>
          <a:p>
            <a:pPr algn="ctr"/>
            <a:r>
              <a:rPr lang="en-US" sz="4800" dirty="0"/>
              <a:t>Writing </a:t>
            </a:r>
            <a:br>
              <a:rPr lang="en-US" sz="4800" dirty="0"/>
            </a:br>
            <a:r>
              <a:rPr lang="en-US" sz="4800" dirty="0"/>
              <a:t>Inter rater reliability</a:t>
            </a:r>
          </a:p>
        </p:txBody>
      </p:sp>
      <p:graphicFrame>
        <p:nvGraphicFramePr>
          <p:cNvPr id="4" name="Content Placeholder 3">
            <a:extLst>
              <a:ext uri="{FF2B5EF4-FFF2-40B4-BE49-F238E27FC236}">
                <a16:creationId xmlns:a16="http://schemas.microsoft.com/office/drawing/2014/main" id="{21EEA25B-4D6D-9940-8240-FD3AD2E6677F}"/>
              </a:ext>
            </a:extLst>
          </p:cNvPr>
          <p:cNvGraphicFramePr>
            <a:graphicFrameLocks noGrp="1"/>
          </p:cNvGraphicFramePr>
          <p:nvPr>
            <p:ph idx="1"/>
            <p:extLst>
              <p:ext uri="{D42A27DB-BD31-4B8C-83A1-F6EECF244321}">
                <p14:modId xmlns:p14="http://schemas.microsoft.com/office/powerpoint/2010/main" val="58897700"/>
              </p:ext>
            </p:extLst>
          </p:nvPr>
        </p:nvGraphicFramePr>
        <p:xfrm>
          <a:off x="214313" y="1714500"/>
          <a:ext cx="11687177" cy="4896291"/>
        </p:xfrm>
        <a:graphic>
          <a:graphicData uri="http://schemas.openxmlformats.org/drawingml/2006/table">
            <a:tbl>
              <a:tblPr firstRow="1" firstCol="1" bandRow="1">
                <a:tableStyleId>{5C22544A-7EE6-4342-B048-85BDC9FD1C3A}</a:tableStyleId>
              </a:tblPr>
              <a:tblGrid>
                <a:gridCol w="2950534">
                  <a:extLst>
                    <a:ext uri="{9D8B030D-6E8A-4147-A177-3AD203B41FA5}">
                      <a16:colId xmlns:a16="http://schemas.microsoft.com/office/drawing/2014/main" val="796846621"/>
                    </a:ext>
                  </a:extLst>
                </a:gridCol>
                <a:gridCol w="2107524">
                  <a:extLst>
                    <a:ext uri="{9D8B030D-6E8A-4147-A177-3AD203B41FA5}">
                      <a16:colId xmlns:a16="http://schemas.microsoft.com/office/drawing/2014/main" val="2633118371"/>
                    </a:ext>
                  </a:extLst>
                </a:gridCol>
                <a:gridCol w="2107524">
                  <a:extLst>
                    <a:ext uri="{9D8B030D-6E8A-4147-A177-3AD203B41FA5}">
                      <a16:colId xmlns:a16="http://schemas.microsoft.com/office/drawing/2014/main" val="1390898274"/>
                    </a:ext>
                  </a:extLst>
                </a:gridCol>
                <a:gridCol w="2107524">
                  <a:extLst>
                    <a:ext uri="{9D8B030D-6E8A-4147-A177-3AD203B41FA5}">
                      <a16:colId xmlns:a16="http://schemas.microsoft.com/office/drawing/2014/main" val="2968057171"/>
                    </a:ext>
                  </a:extLst>
                </a:gridCol>
                <a:gridCol w="2414071">
                  <a:extLst>
                    <a:ext uri="{9D8B030D-6E8A-4147-A177-3AD203B41FA5}">
                      <a16:colId xmlns:a16="http://schemas.microsoft.com/office/drawing/2014/main" val="1845281739"/>
                    </a:ext>
                  </a:extLst>
                </a:gridCol>
              </a:tblGrid>
              <a:tr h="781491">
                <a:tc>
                  <a:txBody>
                    <a:bodyPr/>
                    <a:lstStyle/>
                    <a:p>
                      <a:pPr marL="0" marR="0" algn="ctr">
                        <a:spcBef>
                          <a:spcPts val="0"/>
                        </a:spcBef>
                        <a:spcAft>
                          <a:spcPts val="0"/>
                        </a:spcAft>
                      </a:pPr>
                      <a:endParaRPr lang="en-US" sz="1800" dirty="0">
                        <a:solidFill>
                          <a:schemeClr val="bg1"/>
                        </a:solidFill>
                        <a:effectLst/>
                      </a:endParaRPr>
                    </a:p>
                    <a:p>
                      <a:pPr marL="0" marR="0" algn="ctr">
                        <a:spcBef>
                          <a:spcPts val="0"/>
                        </a:spcBef>
                        <a:spcAft>
                          <a:spcPts val="0"/>
                        </a:spcAft>
                      </a:pPr>
                      <a:r>
                        <a:rPr lang="en-US" sz="1800" dirty="0">
                          <a:solidFill>
                            <a:schemeClr val="bg1"/>
                          </a:solidFill>
                          <a:effectLst/>
                        </a:rPr>
                        <a:t>Level 1</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marL="0" marR="0" algn="ctr">
                        <a:spcBef>
                          <a:spcPts val="0"/>
                        </a:spcBef>
                        <a:spcAft>
                          <a:spcPts val="0"/>
                        </a:spcAft>
                      </a:pPr>
                      <a:r>
                        <a:rPr lang="en-US" sz="1800" b="0" dirty="0">
                          <a:solidFill>
                            <a:schemeClr val="bg1"/>
                          </a:solidFill>
                          <a:effectLst/>
                        </a:rPr>
                        <a:t>1</a:t>
                      </a:r>
                      <a:endParaRPr lang="en-US" sz="1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1">
                        <a:lumMod val="75000"/>
                      </a:schemeClr>
                    </a:solidFill>
                  </a:tcPr>
                </a:tc>
                <a:tc>
                  <a:txBody>
                    <a:bodyPr/>
                    <a:lstStyle/>
                    <a:p>
                      <a:pPr marL="0" marR="0" algn="ctr">
                        <a:spcBef>
                          <a:spcPts val="0"/>
                        </a:spcBef>
                        <a:spcAft>
                          <a:spcPts val="0"/>
                        </a:spcAft>
                      </a:pPr>
                      <a:r>
                        <a:rPr lang="en-US" sz="1800" b="0" dirty="0">
                          <a:solidFill>
                            <a:schemeClr val="bg1"/>
                          </a:solidFill>
                          <a:effectLst/>
                        </a:rPr>
                        <a:t>1</a:t>
                      </a:r>
                      <a:endParaRPr lang="en-US" sz="1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1">
                        <a:lumMod val="75000"/>
                      </a:schemeClr>
                    </a:solidFill>
                  </a:tcPr>
                </a:tc>
                <a:tc>
                  <a:txBody>
                    <a:bodyPr/>
                    <a:lstStyle/>
                    <a:p>
                      <a:pPr marL="0" marR="0" algn="ctr">
                        <a:spcBef>
                          <a:spcPts val="0"/>
                        </a:spcBef>
                        <a:spcAft>
                          <a:spcPts val="0"/>
                        </a:spcAft>
                      </a:pPr>
                      <a:r>
                        <a:rPr lang="en-US" sz="1800" b="0" dirty="0">
                          <a:solidFill>
                            <a:schemeClr val="bg1"/>
                          </a:solidFill>
                          <a:effectLst/>
                        </a:rPr>
                        <a:t>2</a:t>
                      </a:r>
                      <a:endParaRPr lang="en-US" sz="1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1">
                        <a:lumMod val="75000"/>
                      </a:schemeClr>
                    </a:solidFill>
                  </a:tcPr>
                </a:tc>
                <a:tc>
                  <a:txBody>
                    <a:bodyPr/>
                    <a:lstStyle/>
                    <a:p>
                      <a:pPr marL="0" marR="0" algn="ctr">
                        <a:spcBef>
                          <a:spcPts val="0"/>
                        </a:spcBef>
                        <a:spcAft>
                          <a:spcPts val="0"/>
                        </a:spcAft>
                      </a:pPr>
                      <a:r>
                        <a:rPr lang="en-US" sz="1800" b="1" dirty="0">
                          <a:solidFill>
                            <a:schemeClr val="bg1"/>
                          </a:solidFill>
                          <a:effectLst/>
                        </a:rPr>
                        <a:t>50%</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1">
                        <a:lumMod val="75000"/>
                      </a:schemeClr>
                    </a:solidFill>
                  </a:tcPr>
                </a:tc>
                <a:extLst>
                  <a:ext uri="{0D108BD9-81ED-4DB2-BD59-A6C34878D82A}">
                    <a16:rowId xmlns:a16="http://schemas.microsoft.com/office/drawing/2014/main" val="1428645530"/>
                  </a:ext>
                </a:extLst>
              </a:tr>
              <a:tr h="647259">
                <a:tc>
                  <a:txBody>
                    <a:bodyPr/>
                    <a:lstStyle/>
                    <a:p>
                      <a:pPr marL="0" marR="0" algn="ctr">
                        <a:spcBef>
                          <a:spcPts val="0"/>
                        </a:spcBef>
                        <a:spcAft>
                          <a:spcPts val="0"/>
                        </a:spcAft>
                      </a:pPr>
                      <a:endParaRPr lang="en-US" sz="1800" b="1" dirty="0">
                        <a:solidFill>
                          <a:schemeClr val="bg1"/>
                        </a:solidFill>
                        <a:effectLst/>
                      </a:endParaRPr>
                    </a:p>
                    <a:p>
                      <a:pPr marL="0" marR="0" algn="ctr">
                        <a:spcBef>
                          <a:spcPts val="0"/>
                        </a:spcBef>
                        <a:spcAft>
                          <a:spcPts val="0"/>
                        </a:spcAft>
                      </a:pPr>
                      <a:endParaRPr lang="en-US" sz="1800" b="1" dirty="0">
                        <a:solidFill>
                          <a:schemeClr val="bg1"/>
                        </a:solidFill>
                        <a:effectLst/>
                      </a:endParaRPr>
                    </a:p>
                    <a:p>
                      <a:pPr marL="0" marR="0" algn="ctr">
                        <a:spcBef>
                          <a:spcPts val="0"/>
                        </a:spcBef>
                        <a:spcAft>
                          <a:spcPts val="0"/>
                        </a:spcAft>
                      </a:pPr>
                      <a:r>
                        <a:rPr lang="en-US" sz="1800" b="1" dirty="0">
                          <a:solidFill>
                            <a:schemeClr val="bg1"/>
                          </a:solidFill>
                          <a:effectLst/>
                        </a:rPr>
                        <a:t>Level 1+</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marL="0" marR="0" algn="ctr">
                        <a:spcBef>
                          <a:spcPts val="0"/>
                        </a:spcBef>
                        <a:spcAft>
                          <a:spcPts val="0"/>
                        </a:spcAft>
                      </a:pPr>
                      <a:r>
                        <a:rPr lang="en-US" sz="1800" dirty="0">
                          <a:effectLst/>
                        </a:rPr>
                        <a:t>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31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b="1" dirty="0">
                          <a:effectLst/>
                        </a:rPr>
                        <a:t>77%</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08773222"/>
                  </a:ext>
                </a:extLst>
              </a:tr>
              <a:tr h="587169">
                <a:tc>
                  <a:txBody>
                    <a:bodyPr/>
                    <a:lstStyle/>
                    <a:p>
                      <a:pPr marL="0" marR="0" algn="ctr">
                        <a:spcBef>
                          <a:spcPts val="0"/>
                        </a:spcBef>
                        <a:spcAft>
                          <a:spcPts val="0"/>
                        </a:spcAft>
                      </a:pPr>
                      <a:endParaRPr lang="en-US" sz="1800" dirty="0">
                        <a:solidFill>
                          <a:schemeClr val="bg1"/>
                        </a:solidFill>
                        <a:effectLst/>
                      </a:endParaRPr>
                    </a:p>
                    <a:p>
                      <a:pPr marL="0" marR="0" algn="ctr">
                        <a:spcBef>
                          <a:spcPts val="0"/>
                        </a:spcBef>
                        <a:spcAft>
                          <a:spcPts val="0"/>
                        </a:spcAft>
                      </a:pPr>
                      <a:endParaRPr lang="en-US" sz="1800" dirty="0">
                        <a:solidFill>
                          <a:schemeClr val="bg1"/>
                        </a:solidFill>
                        <a:effectLst/>
                      </a:endParaRPr>
                    </a:p>
                    <a:p>
                      <a:pPr marL="0" marR="0" algn="ctr">
                        <a:spcBef>
                          <a:spcPts val="0"/>
                        </a:spcBef>
                        <a:spcAft>
                          <a:spcPts val="0"/>
                        </a:spcAft>
                      </a:pPr>
                      <a:r>
                        <a:rPr lang="en-US" sz="1800" dirty="0">
                          <a:solidFill>
                            <a:schemeClr val="bg1"/>
                          </a:solidFill>
                          <a:effectLst/>
                        </a:rPr>
                        <a:t>Level 2</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marL="0" marR="0" algn="ctr">
                        <a:spcBef>
                          <a:spcPts val="0"/>
                        </a:spcBef>
                        <a:spcAft>
                          <a:spcPts val="0"/>
                        </a:spcAft>
                      </a:pPr>
                      <a:r>
                        <a:rPr lang="en-US" sz="1800">
                          <a:effectLst/>
                        </a:rPr>
                        <a:t>55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69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b="1" dirty="0">
                          <a:effectLst/>
                        </a:rPr>
                        <a:t>80%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58990257"/>
                  </a:ext>
                </a:extLst>
              </a:tr>
              <a:tr h="785730">
                <a:tc>
                  <a:txBody>
                    <a:bodyPr/>
                    <a:lstStyle/>
                    <a:p>
                      <a:pPr marL="0" marR="0" algn="ctr">
                        <a:spcBef>
                          <a:spcPts val="0"/>
                        </a:spcBef>
                        <a:spcAft>
                          <a:spcPts val="0"/>
                        </a:spcAft>
                      </a:pPr>
                      <a:endParaRPr lang="en-US" sz="1800" dirty="0">
                        <a:solidFill>
                          <a:schemeClr val="bg1"/>
                        </a:solidFill>
                        <a:effectLst/>
                      </a:endParaRPr>
                    </a:p>
                    <a:p>
                      <a:pPr marL="0" marR="0" algn="ctr">
                        <a:spcBef>
                          <a:spcPts val="0"/>
                        </a:spcBef>
                        <a:spcAft>
                          <a:spcPts val="0"/>
                        </a:spcAft>
                      </a:pPr>
                      <a:endParaRPr lang="en-US" sz="1800" dirty="0">
                        <a:solidFill>
                          <a:schemeClr val="bg1"/>
                        </a:solidFill>
                        <a:effectLst/>
                      </a:endParaRPr>
                    </a:p>
                    <a:p>
                      <a:pPr marL="0" marR="0" algn="ctr">
                        <a:spcBef>
                          <a:spcPts val="0"/>
                        </a:spcBef>
                        <a:spcAft>
                          <a:spcPts val="0"/>
                        </a:spcAft>
                      </a:pPr>
                      <a:r>
                        <a:rPr lang="en-US" sz="1800" dirty="0">
                          <a:solidFill>
                            <a:schemeClr val="bg1"/>
                          </a:solidFill>
                          <a:effectLst/>
                        </a:rPr>
                        <a:t>Level 2+</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marL="0" marR="0" algn="ctr">
                        <a:spcBef>
                          <a:spcPts val="0"/>
                        </a:spcBef>
                        <a:spcAft>
                          <a:spcPts val="0"/>
                        </a:spcAft>
                      </a:pPr>
                      <a:r>
                        <a:rPr lang="en-US" sz="1800">
                          <a:effectLst/>
                        </a:rPr>
                        <a:t>34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42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b="1" dirty="0">
                          <a:effectLst/>
                        </a:rPr>
                        <a:t>81%</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36870958"/>
                  </a:ext>
                </a:extLst>
              </a:tr>
              <a:tr h="785730">
                <a:tc>
                  <a:txBody>
                    <a:bodyPr/>
                    <a:lstStyle/>
                    <a:p>
                      <a:pPr marL="0" marR="0" algn="ctr">
                        <a:spcBef>
                          <a:spcPts val="0"/>
                        </a:spcBef>
                        <a:spcAft>
                          <a:spcPts val="0"/>
                        </a:spcAft>
                      </a:pPr>
                      <a:endParaRPr lang="en-US" sz="1800" dirty="0">
                        <a:solidFill>
                          <a:schemeClr val="bg1"/>
                        </a:solidFill>
                        <a:effectLst/>
                      </a:endParaRPr>
                    </a:p>
                    <a:p>
                      <a:pPr marL="0" marR="0" algn="ctr">
                        <a:spcBef>
                          <a:spcPts val="0"/>
                        </a:spcBef>
                        <a:spcAft>
                          <a:spcPts val="0"/>
                        </a:spcAft>
                      </a:pPr>
                      <a:endParaRPr lang="en-US" sz="1800" dirty="0">
                        <a:solidFill>
                          <a:schemeClr val="bg1"/>
                        </a:solidFill>
                        <a:effectLst/>
                      </a:endParaRPr>
                    </a:p>
                    <a:p>
                      <a:pPr marL="0" marR="0" algn="ctr">
                        <a:spcBef>
                          <a:spcPts val="0"/>
                        </a:spcBef>
                        <a:spcAft>
                          <a:spcPts val="0"/>
                        </a:spcAft>
                      </a:pPr>
                      <a:r>
                        <a:rPr lang="en-US" sz="1800" dirty="0">
                          <a:solidFill>
                            <a:schemeClr val="bg1"/>
                          </a:solidFill>
                          <a:effectLst/>
                        </a:rPr>
                        <a:t>Level 3</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marL="0" marR="0" algn="ctr">
                        <a:spcBef>
                          <a:spcPts val="0"/>
                        </a:spcBef>
                        <a:spcAft>
                          <a:spcPts val="0"/>
                        </a:spcAft>
                      </a:pPr>
                      <a:r>
                        <a:rPr lang="en-US" sz="1800">
                          <a:effectLst/>
                        </a:rPr>
                        <a:t>23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29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b="1" dirty="0">
                          <a:effectLst/>
                        </a:rPr>
                        <a:t>79%</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55407584"/>
                  </a:ext>
                </a:extLst>
              </a:tr>
              <a:tr h="785730">
                <a:tc>
                  <a:txBody>
                    <a:bodyPr/>
                    <a:lstStyle/>
                    <a:p>
                      <a:pPr marL="0" marR="0" algn="ctr">
                        <a:spcBef>
                          <a:spcPts val="0"/>
                        </a:spcBef>
                        <a:spcAft>
                          <a:spcPts val="0"/>
                        </a:spcAft>
                      </a:pPr>
                      <a:endParaRPr lang="en-US" sz="1800" dirty="0">
                        <a:solidFill>
                          <a:schemeClr val="bg1"/>
                        </a:solidFill>
                        <a:effectLst/>
                      </a:endParaRPr>
                    </a:p>
                    <a:p>
                      <a:pPr marL="0" marR="0" algn="ctr">
                        <a:spcBef>
                          <a:spcPts val="0"/>
                        </a:spcBef>
                        <a:spcAft>
                          <a:spcPts val="0"/>
                        </a:spcAft>
                      </a:pPr>
                      <a:endParaRPr lang="en-US" sz="1800" dirty="0">
                        <a:solidFill>
                          <a:schemeClr val="bg1"/>
                        </a:solidFill>
                        <a:effectLst/>
                      </a:endParaRPr>
                    </a:p>
                    <a:p>
                      <a:pPr marL="0" marR="0" algn="ctr">
                        <a:spcBef>
                          <a:spcPts val="0"/>
                        </a:spcBef>
                        <a:spcAft>
                          <a:spcPts val="0"/>
                        </a:spcAft>
                      </a:pPr>
                      <a:r>
                        <a:rPr lang="en-US" sz="1800" dirty="0">
                          <a:solidFill>
                            <a:schemeClr val="bg1"/>
                          </a:solidFill>
                          <a:effectLst/>
                        </a:rPr>
                        <a:t>Total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marL="0" marR="0" algn="ctr">
                        <a:spcBef>
                          <a:spcPts val="0"/>
                        </a:spcBef>
                        <a:spcAft>
                          <a:spcPts val="0"/>
                        </a:spcAft>
                      </a:pPr>
                      <a:r>
                        <a:rPr lang="en-US" sz="1800">
                          <a:effectLst/>
                        </a:rPr>
                        <a:t>136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rPr>
                        <a:t>35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rPr>
                        <a:t>171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b="1" dirty="0">
                          <a:effectLst/>
                        </a:rPr>
                        <a:t>79%</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48077247"/>
                  </a:ext>
                </a:extLst>
              </a:tr>
            </a:tbl>
          </a:graphicData>
        </a:graphic>
      </p:graphicFrame>
    </p:spTree>
    <p:extLst>
      <p:ext uri="{BB962C8B-B14F-4D97-AF65-F5344CB8AC3E}">
        <p14:creationId xmlns:p14="http://schemas.microsoft.com/office/powerpoint/2010/main" val="10814194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t>Lessons learned</a:t>
            </a:r>
            <a:br>
              <a:rPr lang="en-US" sz="4800" dirty="0"/>
            </a:br>
            <a:r>
              <a:rPr lang="en-US" sz="4800" dirty="0"/>
              <a:t>(facilitators)</a:t>
            </a:r>
          </a:p>
        </p:txBody>
      </p:sp>
      <p:sp>
        <p:nvSpPr>
          <p:cNvPr id="3" name="Content Placeholder 2"/>
          <p:cNvSpPr>
            <a:spLocks noGrp="1"/>
          </p:cNvSpPr>
          <p:nvPr>
            <p:ph idx="1"/>
          </p:nvPr>
        </p:nvSpPr>
        <p:spPr>
          <a:xfrm>
            <a:off x="371476" y="2381534"/>
            <a:ext cx="11401424" cy="4195481"/>
          </a:xfrm>
        </p:spPr>
        <p:txBody>
          <a:bodyPr>
            <a:normAutofit/>
          </a:bodyPr>
          <a:lstStyle/>
          <a:p>
            <a:r>
              <a:rPr lang="en-US" sz="2800" dirty="0"/>
              <a:t>Challenges with more adaptive speaking format rather than scripted or semi scripted interviews</a:t>
            </a:r>
          </a:p>
          <a:p>
            <a:r>
              <a:rPr lang="en-US" sz="2800" dirty="0"/>
              <a:t>More focused training given the group’s high level of expertise with testing principles</a:t>
            </a:r>
          </a:p>
          <a:p>
            <a:r>
              <a:rPr lang="en-US" sz="2800" dirty="0"/>
              <a:t>Need for more current samples for training – LTS and ALTS</a:t>
            </a:r>
          </a:p>
          <a:p>
            <a:r>
              <a:rPr lang="en-US" sz="2800" dirty="0"/>
              <a:t>Limiting tests to 30 minutes</a:t>
            </a:r>
          </a:p>
          <a:p>
            <a:endParaRPr lang="en-US" dirty="0"/>
          </a:p>
          <a:p>
            <a:pPr>
              <a:buFont typeface="Arial" panose="020B0604020202020204" pitchFamily="34" charset="0"/>
              <a:buChar char="•"/>
            </a:pPr>
            <a:endParaRPr lang="en-US" dirty="0"/>
          </a:p>
          <a:p>
            <a:pPr marL="0" indent="0">
              <a:buNone/>
            </a:pPr>
            <a:endParaRPr lang="en-US" dirty="0"/>
          </a:p>
        </p:txBody>
      </p:sp>
    </p:spTree>
    <p:extLst>
      <p:ext uri="{BB962C8B-B14F-4D97-AF65-F5344CB8AC3E}">
        <p14:creationId xmlns:p14="http://schemas.microsoft.com/office/powerpoint/2010/main" val="12690441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B9F37EC-839D-D141-AB27-3075EB2B3803}"/>
              </a:ext>
            </a:extLst>
          </p:cNvPr>
          <p:cNvSpPr>
            <a:spLocks noGrp="1" noRot="1" noChangeArrowheads="1"/>
          </p:cNvSpPr>
          <p:nvPr>
            <p:ph type="ctrTitle"/>
          </p:nvPr>
        </p:nvSpPr>
        <p:spPr>
          <a:xfrm>
            <a:off x="0" y="185737"/>
            <a:ext cx="10689431" cy="1000126"/>
          </a:xfrm>
        </p:spPr>
        <p:txBody>
          <a:bodyPr/>
          <a:lstStyle/>
          <a:p>
            <a:pPr algn="ctr"/>
            <a:r>
              <a:rPr lang="en-US" altLang="en-US" sz="4800" dirty="0">
                <a:solidFill>
                  <a:schemeClr val="tx1"/>
                </a:solidFill>
              </a:rPr>
              <a:t>THE TALE OF THE TWO BATS</a:t>
            </a:r>
            <a:endParaRPr lang="ro-RO" altLang="en-US" sz="4800" dirty="0">
              <a:solidFill>
                <a:schemeClr val="tx1"/>
              </a:solidFill>
            </a:endParaRPr>
          </a:p>
        </p:txBody>
      </p:sp>
      <p:pic>
        <p:nvPicPr>
          <p:cNvPr id="4100" name="Picture 4" descr="is?ut29wZRv9FwgLaNOC4uwVzwFnszxcW-uOe-IYz0S80Q&amp;height=242">
            <a:extLst>
              <a:ext uri="{FF2B5EF4-FFF2-40B4-BE49-F238E27FC236}">
                <a16:creationId xmlns:a16="http://schemas.microsoft.com/office/drawing/2014/main" id="{8BAF60AA-50C8-1240-B4B1-CECA17FC5AE1}"/>
              </a:ext>
            </a:extLst>
          </p:cNvPr>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1957388" y="1928813"/>
            <a:ext cx="6843712" cy="4365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540354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69CA1-9B7B-0042-B025-3E64ECDFF8D3}"/>
              </a:ext>
            </a:extLst>
          </p:cNvPr>
          <p:cNvSpPr>
            <a:spLocks noGrp="1"/>
          </p:cNvSpPr>
          <p:nvPr>
            <p:ph type="title"/>
          </p:nvPr>
        </p:nvSpPr>
        <p:spPr>
          <a:xfrm>
            <a:off x="646111" y="452718"/>
            <a:ext cx="10741027" cy="1400530"/>
          </a:xfrm>
        </p:spPr>
        <p:txBody>
          <a:bodyPr/>
          <a:lstStyle/>
          <a:p>
            <a:pPr algn="ctr"/>
            <a:r>
              <a:rPr lang="en-US" sz="4800" dirty="0"/>
              <a:t>Then and Now…</a:t>
            </a:r>
            <a:br>
              <a:rPr lang="en-US" sz="4800" dirty="0"/>
            </a:br>
            <a:r>
              <a:rPr lang="en-US" sz="4800" dirty="0"/>
              <a:t>(BAT1S vs BAT2S)</a:t>
            </a:r>
          </a:p>
        </p:txBody>
      </p:sp>
      <p:graphicFrame>
        <p:nvGraphicFramePr>
          <p:cNvPr id="4" name="Content Placeholder 3">
            <a:extLst>
              <a:ext uri="{FF2B5EF4-FFF2-40B4-BE49-F238E27FC236}">
                <a16:creationId xmlns:a16="http://schemas.microsoft.com/office/drawing/2014/main" id="{9382E01D-F10C-B641-B344-3BF9134A4DB6}"/>
              </a:ext>
            </a:extLst>
          </p:cNvPr>
          <p:cNvGraphicFramePr>
            <a:graphicFrameLocks noGrp="1"/>
          </p:cNvGraphicFramePr>
          <p:nvPr>
            <p:ph idx="1"/>
            <p:extLst>
              <p:ext uri="{D42A27DB-BD31-4B8C-83A1-F6EECF244321}">
                <p14:modId xmlns:p14="http://schemas.microsoft.com/office/powerpoint/2010/main" val="2929376333"/>
              </p:ext>
            </p:extLst>
          </p:nvPr>
        </p:nvGraphicFramePr>
        <p:xfrm>
          <a:off x="485775" y="2014538"/>
          <a:ext cx="10901363" cy="4025500"/>
        </p:xfrm>
        <a:graphic>
          <a:graphicData uri="http://schemas.openxmlformats.org/drawingml/2006/table">
            <a:tbl>
              <a:tblPr firstRow="1" firstCol="1" bandRow="1">
                <a:tableStyleId>{5C22544A-7EE6-4342-B048-85BDC9FD1C3A}</a:tableStyleId>
              </a:tblPr>
              <a:tblGrid>
                <a:gridCol w="2269689">
                  <a:extLst>
                    <a:ext uri="{9D8B030D-6E8A-4147-A177-3AD203B41FA5}">
                      <a16:colId xmlns:a16="http://schemas.microsoft.com/office/drawing/2014/main" val="3227756567"/>
                    </a:ext>
                  </a:extLst>
                </a:gridCol>
                <a:gridCol w="2229890">
                  <a:extLst>
                    <a:ext uri="{9D8B030D-6E8A-4147-A177-3AD203B41FA5}">
                      <a16:colId xmlns:a16="http://schemas.microsoft.com/office/drawing/2014/main" val="165094738"/>
                    </a:ext>
                  </a:extLst>
                </a:gridCol>
                <a:gridCol w="2133928">
                  <a:extLst>
                    <a:ext uri="{9D8B030D-6E8A-4147-A177-3AD203B41FA5}">
                      <a16:colId xmlns:a16="http://schemas.microsoft.com/office/drawing/2014/main" val="540824269"/>
                    </a:ext>
                  </a:extLst>
                </a:gridCol>
                <a:gridCol w="2133928">
                  <a:extLst>
                    <a:ext uri="{9D8B030D-6E8A-4147-A177-3AD203B41FA5}">
                      <a16:colId xmlns:a16="http://schemas.microsoft.com/office/drawing/2014/main" val="343575388"/>
                    </a:ext>
                  </a:extLst>
                </a:gridCol>
                <a:gridCol w="2133928">
                  <a:extLst>
                    <a:ext uri="{9D8B030D-6E8A-4147-A177-3AD203B41FA5}">
                      <a16:colId xmlns:a16="http://schemas.microsoft.com/office/drawing/2014/main" val="2331741371"/>
                    </a:ext>
                  </a:extLst>
                </a:gridCol>
              </a:tblGrid>
              <a:tr h="671512">
                <a:tc>
                  <a:txBody>
                    <a:bodyPr/>
                    <a:lstStyle/>
                    <a:p>
                      <a:pPr marL="0" marR="0" algn="ctr">
                        <a:spcBef>
                          <a:spcPts val="0"/>
                        </a:spcBef>
                        <a:spcAft>
                          <a:spcPts val="0"/>
                        </a:spcAft>
                      </a:pPr>
                      <a:r>
                        <a:rPr lang="en-US" sz="1800" dirty="0">
                          <a:effectLst/>
                        </a:rPr>
                        <a:t>Scores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BAT 1 Speaking </a:t>
                      </a:r>
                    </a:p>
                    <a:p>
                      <a:pPr marL="0" marR="0" algn="ctr">
                        <a:spcBef>
                          <a:spcPts val="0"/>
                        </a:spcBef>
                        <a:spcAft>
                          <a:spcPts val="0"/>
                        </a:spcAft>
                      </a:pPr>
                      <a:r>
                        <a:rPr lang="en-US" sz="1800" dirty="0">
                          <a:effectLst/>
                        </a:rPr>
                        <a:t>2009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BAT2 Speaking </a:t>
                      </a:r>
                    </a:p>
                    <a:p>
                      <a:pPr marL="0" marR="0" algn="ctr">
                        <a:spcBef>
                          <a:spcPts val="0"/>
                        </a:spcBef>
                        <a:spcAft>
                          <a:spcPts val="0"/>
                        </a:spcAft>
                      </a:pPr>
                      <a:r>
                        <a:rPr lang="en-US" sz="1800" dirty="0">
                          <a:effectLst/>
                        </a:rPr>
                        <a:t>2019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National scores </a:t>
                      </a:r>
                    </a:p>
                    <a:p>
                      <a:pPr marL="0" marR="0" algn="ctr">
                        <a:spcBef>
                          <a:spcPts val="0"/>
                        </a:spcBef>
                        <a:spcAft>
                          <a:spcPts val="0"/>
                        </a:spcAft>
                      </a:pPr>
                      <a:r>
                        <a:rPr lang="en-US" sz="1800" dirty="0">
                          <a:effectLst/>
                        </a:rPr>
                        <a:t>2009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National Scores</a:t>
                      </a:r>
                    </a:p>
                    <a:p>
                      <a:pPr marL="0" marR="0" algn="ctr">
                        <a:spcBef>
                          <a:spcPts val="0"/>
                        </a:spcBef>
                        <a:spcAft>
                          <a:spcPts val="0"/>
                        </a:spcAft>
                      </a:pPr>
                      <a:r>
                        <a:rPr lang="en-US" sz="1800" dirty="0">
                          <a:effectLst/>
                        </a:rPr>
                        <a:t>2019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9823459"/>
                  </a:ext>
                </a:extLst>
              </a:tr>
              <a:tr h="558998">
                <a:tc>
                  <a:txBody>
                    <a:bodyPr/>
                    <a:lstStyle/>
                    <a:p>
                      <a:pPr marL="0" marR="0" algn="ctr">
                        <a:spcBef>
                          <a:spcPts val="0"/>
                        </a:spcBef>
                        <a:spcAft>
                          <a:spcPts val="0"/>
                        </a:spcAft>
                      </a:pPr>
                      <a:r>
                        <a:rPr lang="en-US" sz="1800" dirty="0">
                          <a:effectLst/>
                        </a:rPr>
                        <a:t>Level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10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marL="0" marR="0" algn="ctr">
                        <a:spcBef>
                          <a:spcPts val="0"/>
                        </a:spcBef>
                        <a:spcAft>
                          <a:spcPts val="0"/>
                        </a:spcAft>
                      </a:pPr>
                      <a:r>
                        <a:rPr lang="en-US" sz="1800" b="1" dirty="0">
                          <a:effectLst/>
                        </a:rPr>
                        <a:t>  3</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marL="0" marR="0" algn="ctr">
                        <a:spcBef>
                          <a:spcPts val="0"/>
                        </a:spcBef>
                        <a:spcAft>
                          <a:spcPts val="0"/>
                        </a:spcAft>
                      </a:pPr>
                      <a:r>
                        <a:rPr lang="en-US" sz="1800" b="1" dirty="0">
                          <a:solidFill>
                            <a:schemeClr val="bg1"/>
                          </a:solidFill>
                          <a:effectLst/>
                        </a:rPr>
                        <a:t>11</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marL="0" marR="0" algn="ctr">
                        <a:spcBef>
                          <a:spcPts val="0"/>
                        </a:spcBef>
                        <a:spcAft>
                          <a:spcPts val="0"/>
                        </a:spcAft>
                      </a:pPr>
                      <a:r>
                        <a:rPr lang="en-US" sz="1800" b="1" dirty="0">
                          <a:solidFill>
                            <a:schemeClr val="bg1"/>
                          </a:solidFill>
                          <a:effectLst/>
                        </a:rPr>
                        <a:t>  0</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extLst>
                  <a:ext uri="{0D108BD9-81ED-4DB2-BD59-A6C34878D82A}">
                    <a16:rowId xmlns:a16="http://schemas.microsoft.com/office/drawing/2014/main" val="3864560597"/>
                  </a:ext>
                </a:extLst>
              </a:tr>
              <a:tr h="558998">
                <a:tc>
                  <a:txBody>
                    <a:bodyPr/>
                    <a:lstStyle/>
                    <a:p>
                      <a:pPr marL="0" marR="0" algn="ctr">
                        <a:spcBef>
                          <a:spcPts val="0"/>
                        </a:spcBef>
                        <a:spcAft>
                          <a:spcPts val="0"/>
                        </a:spcAft>
                      </a:pPr>
                      <a:r>
                        <a:rPr lang="en-US" sz="1800">
                          <a:effectLst/>
                        </a:rPr>
                        <a:t>Level 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22</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18</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  2</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534032"/>
                  </a:ext>
                </a:extLst>
              </a:tr>
              <a:tr h="558998">
                <a:tc>
                  <a:txBody>
                    <a:bodyPr/>
                    <a:lstStyle/>
                    <a:p>
                      <a:pPr marL="0" marR="0" algn="ctr">
                        <a:spcBef>
                          <a:spcPts val="0"/>
                        </a:spcBef>
                        <a:spcAft>
                          <a:spcPts val="0"/>
                        </a:spcAft>
                      </a:pPr>
                      <a:r>
                        <a:rPr lang="en-US" sz="1800">
                          <a:effectLst/>
                        </a:rPr>
                        <a:t>Level 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39</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63</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34</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63</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2046046"/>
                  </a:ext>
                </a:extLst>
              </a:tr>
              <a:tr h="558998">
                <a:tc>
                  <a:txBody>
                    <a:bodyPr/>
                    <a:lstStyle/>
                    <a:p>
                      <a:pPr marL="0" marR="0" algn="ctr">
                        <a:spcBef>
                          <a:spcPts val="0"/>
                        </a:spcBef>
                        <a:spcAft>
                          <a:spcPts val="0"/>
                        </a:spcAft>
                      </a:pPr>
                      <a:r>
                        <a:rPr lang="en-US" sz="1800">
                          <a:effectLst/>
                        </a:rPr>
                        <a:t>Level 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29</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55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44</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3103153"/>
                  </a:ext>
                </a:extLst>
              </a:tr>
              <a:tr h="558998">
                <a:tc>
                  <a:txBody>
                    <a:bodyPr/>
                    <a:lstStyle/>
                    <a:p>
                      <a:pPr marL="0" marR="0" algn="ctr">
                        <a:spcBef>
                          <a:spcPts val="0"/>
                        </a:spcBef>
                        <a:spcAft>
                          <a:spcPts val="0"/>
                        </a:spcAft>
                      </a:pPr>
                      <a:r>
                        <a:rPr lang="en-US" sz="1800">
                          <a:effectLst/>
                        </a:rPr>
                        <a:t>Level 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15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38</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44 (+6 at L4)</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69</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3631231"/>
                  </a:ext>
                </a:extLst>
              </a:tr>
              <a:tr h="558998">
                <a:tc>
                  <a:txBody>
                    <a:bodyPr/>
                    <a:lstStyle/>
                    <a:p>
                      <a:pPr marL="0" marR="0" algn="ctr">
                        <a:spcBef>
                          <a:spcPts val="0"/>
                        </a:spcBef>
                        <a:spcAft>
                          <a:spcPts val="0"/>
                        </a:spcAft>
                      </a:pPr>
                      <a:r>
                        <a:rPr lang="en-US" sz="1800" dirty="0">
                          <a:effectLst/>
                        </a:rPr>
                        <a:t>Total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115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177</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95</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178</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1328117"/>
                  </a:ext>
                </a:extLst>
              </a:tr>
            </a:tbl>
          </a:graphicData>
        </a:graphic>
      </p:graphicFrame>
    </p:spTree>
    <p:extLst>
      <p:ext uri="{BB962C8B-B14F-4D97-AF65-F5344CB8AC3E}">
        <p14:creationId xmlns:p14="http://schemas.microsoft.com/office/powerpoint/2010/main" val="3243915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E53E9-4BE4-9248-BB31-FF63B187EC40}"/>
              </a:ext>
            </a:extLst>
          </p:cNvPr>
          <p:cNvSpPr>
            <a:spLocks noGrp="1"/>
          </p:cNvSpPr>
          <p:nvPr>
            <p:ph type="title"/>
          </p:nvPr>
        </p:nvSpPr>
        <p:spPr>
          <a:xfrm>
            <a:off x="657225" y="171450"/>
            <a:ext cx="10272713" cy="1681798"/>
          </a:xfrm>
        </p:spPr>
        <p:txBody>
          <a:bodyPr/>
          <a:lstStyle/>
          <a:p>
            <a:pPr algn="ctr"/>
            <a:r>
              <a:rPr lang="en-US" sz="4800" dirty="0"/>
              <a:t>Then &amp; Now</a:t>
            </a:r>
            <a:br>
              <a:rPr lang="en-US" sz="4800" dirty="0"/>
            </a:br>
            <a:r>
              <a:rPr lang="en-US" sz="4800" dirty="0"/>
              <a:t>(BAT1 W vs BAT2W)</a:t>
            </a:r>
          </a:p>
        </p:txBody>
      </p:sp>
      <p:graphicFrame>
        <p:nvGraphicFramePr>
          <p:cNvPr id="4" name="Content Placeholder 3">
            <a:extLst>
              <a:ext uri="{FF2B5EF4-FFF2-40B4-BE49-F238E27FC236}">
                <a16:creationId xmlns:a16="http://schemas.microsoft.com/office/drawing/2014/main" id="{8286D3D5-7AF7-5B44-A525-63301A963BD8}"/>
              </a:ext>
            </a:extLst>
          </p:cNvPr>
          <p:cNvGraphicFramePr>
            <a:graphicFrameLocks noGrp="1"/>
          </p:cNvGraphicFramePr>
          <p:nvPr>
            <p:ph idx="1"/>
            <p:extLst>
              <p:ext uri="{D42A27DB-BD31-4B8C-83A1-F6EECF244321}">
                <p14:modId xmlns:p14="http://schemas.microsoft.com/office/powerpoint/2010/main" val="3820108210"/>
              </p:ext>
            </p:extLst>
          </p:nvPr>
        </p:nvGraphicFramePr>
        <p:xfrm>
          <a:off x="328613" y="2133600"/>
          <a:ext cx="10944224" cy="4352926"/>
        </p:xfrm>
        <a:graphic>
          <a:graphicData uri="http://schemas.openxmlformats.org/drawingml/2006/table">
            <a:tbl>
              <a:tblPr firstRow="1" firstCol="1" bandRow="1">
                <a:tableStyleId>{5C22544A-7EE6-4342-B048-85BDC9FD1C3A}</a:tableStyleId>
              </a:tblPr>
              <a:tblGrid>
                <a:gridCol w="1862986">
                  <a:extLst>
                    <a:ext uri="{9D8B030D-6E8A-4147-A177-3AD203B41FA5}">
                      <a16:colId xmlns:a16="http://schemas.microsoft.com/office/drawing/2014/main" val="3144840474"/>
                    </a:ext>
                  </a:extLst>
                </a:gridCol>
                <a:gridCol w="1760815">
                  <a:extLst>
                    <a:ext uri="{9D8B030D-6E8A-4147-A177-3AD203B41FA5}">
                      <a16:colId xmlns:a16="http://schemas.microsoft.com/office/drawing/2014/main" val="1669018886"/>
                    </a:ext>
                  </a:extLst>
                </a:gridCol>
                <a:gridCol w="2440141">
                  <a:extLst>
                    <a:ext uri="{9D8B030D-6E8A-4147-A177-3AD203B41FA5}">
                      <a16:colId xmlns:a16="http://schemas.microsoft.com/office/drawing/2014/main" val="2250945983"/>
                    </a:ext>
                  </a:extLst>
                </a:gridCol>
                <a:gridCol w="2440141">
                  <a:extLst>
                    <a:ext uri="{9D8B030D-6E8A-4147-A177-3AD203B41FA5}">
                      <a16:colId xmlns:a16="http://schemas.microsoft.com/office/drawing/2014/main" val="1406937286"/>
                    </a:ext>
                  </a:extLst>
                </a:gridCol>
                <a:gridCol w="2440141">
                  <a:extLst>
                    <a:ext uri="{9D8B030D-6E8A-4147-A177-3AD203B41FA5}">
                      <a16:colId xmlns:a16="http://schemas.microsoft.com/office/drawing/2014/main" val="4126689330"/>
                    </a:ext>
                  </a:extLst>
                </a:gridCol>
              </a:tblGrid>
              <a:tr h="1088230">
                <a:tc>
                  <a:txBody>
                    <a:bodyPr/>
                    <a:lstStyle/>
                    <a:p>
                      <a:pPr marL="0" marR="0" algn="ctr">
                        <a:spcBef>
                          <a:spcPts val="0"/>
                        </a:spcBef>
                        <a:spcAft>
                          <a:spcPts val="0"/>
                        </a:spcAft>
                      </a:pPr>
                      <a:r>
                        <a:rPr lang="en-US" sz="1800">
                          <a:effectLst/>
                        </a:rPr>
                        <a:t>Scores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BAT1 Writing</a:t>
                      </a:r>
                    </a:p>
                    <a:p>
                      <a:pPr marL="0" marR="0" algn="ctr">
                        <a:spcBef>
                          <a:spcPts val="0"/>
                        </a:spcBef>
                        <a:spcAft>
                          <a:spcPts val="0"/>
                        </a:spcAft>
                      </a:pPr>
                      <a:r>
                        <a:rPr lang="en-US" sz="1800" dirty="0">
                          <a:effectLst/>
                        </a:rPr>
                        <a:t>2009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BAT2 Writing </a:t>
                      </a:r>
                    </a:p>
                    <a:p>
                      <a:pPr marL="0" marR="0" algn="ctr">
                        <a:spcBef>
                          <a:spcPts val="0"/>
                        </a:spcBef>
                        <a:spcAft>
                          <a:spcPts val="0"/>
                        </a:spcAft>
                      </a:pPr>
                      <a:r>
                        <a:rPr lang="en-US" sz="1800" dirty="0">
                          <a:effectLst/>
                        </a:rPr>
                        <a:t>2019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National scores </a:t>
                      </a:r>
                    </a:p>
                    <a:p>
                      <a:pPr marL="0" marR="0" algn="ctr">
                        <a:spcBef>
                          <a:spcPts val="0"/>
                        </a:spcBef>
                        <a:spcAft>
                          <a:spcPts val="0"/>
                        </a:spcAft>
                      </a:pPr>
                      <a:r>
                        <a:rPr lang="en-US" sz="1800" dirty="0">
                          <a:effectLst/>
                        </a:rPr>
                        <a:t>2009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National Scores</a:t>
                      </a:r>
                    </a:p>
                    <a:p>
                      <a:pPr marL="0" marR="0" algn="ctr">
                        <a:spcBef>
                          <a:spcPts val="0"/>
                        </a:spcBef>
                        <a:spcAft>
                          <a:spcPts val="0"/>
                        </a:spcAft>
                      </a:pPr>
                      <a:r>
                        <a:rPr lang="en-US" sz="1800" dirty="0">
                          <a:effectLst/>
                        </a:rPr>
                        <a:t>2019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7501846"/>
                  </a:ext>
                </a:extLst>
              </a:tr>
              <a:tr h="544116">
                <a:tc>
                  <a:txBody>
                    <a:bodyPr/>
                    <a:lstStyle/>
                    <a:p>
                      <a:pPr marL="0" marR="0" algn="ctr">
                        <a:spcBef>
                          <a:spcPts val="0"/>
                        </a:spcBef>
                        <a:spcAft>
                          <a:spcPts val="0"/>
                        </a:spcAft>
                      </a:pPr>
                      <a:r>
                        <a:rPr lang="en-US" sz="1800" dirty="0">
                          <a:effectLst/>
                        </a:rPr>
                        <a:t>Level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35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  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14</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  2</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6523425"/>
                  </a:ext>
                </a:extLst>
              </a:tr>
              <a:tr h="544116">
                <a:tc>
                  <a:txBody>
                    <a:bodyPr/>
                    <a:lstStyle/>
                    <a:p>
                      <a:pPr marL="0" marR="0" algn="ctr">
                        <a:spcBef>
                          <a:spcPts val="0"/>
                        </a:spcBef>
                        <a:spcAft>
                          <a:spcPts val="0"/>
                        </a:spcAft>
                      </a:pPr>
                      <a:r>
                        <a:rPr lang="en-US" sz="1800" dirty="0">
                          <a:effectLst/>
                        </a:rPr>
                        <a:t>Level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  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32</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9638239"/>
                  </a:ext>
                </a:extLst>
              </a:tr>
              <a:tr h="544116">
                <a:tc>
                  <a:txBody>
                    <a:bodyPr/>
                    <a:lstStyle/>
                    <a:p>
                      <a:pPr marL="0" marR="0" algn="ctr">
                        <a:spcBef>
                          <a:spcPts val="0"/>
                        </a:spcBef>
                        <a:spcAft>
                          <a:spcPts val="0"/>
                        </a:spcAft>
                      </a:pPr>
                      <a:r>
                        <a:rPr lang="en-US" sz="1800" dirty="0">
                          <a:effectLst/>
                        </a:rPr>
                        <a:t>Level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57</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82</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36</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65</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2659586"/>
                  </a:ext>
                </a:extLst>
              </a:tr>
              <a:tr h="544116">
                <a:tc>
                  <a:txBody>
                    <a:bodyPr/>
                    <a:lstStyle/>
                    <a:p>
                      <a:pPr marL="0" marR="0" algn="ctr">
                        <a:spcBef>
                          <a:spcPts val="0"/>
                        </a:spcBef>
                        <a:spcAft>
                          <a:spcPts val="0"/>
                        </a:spcAft>
                      </a:pPr>
                      <a:r>
                        <a:rPr lang="en-US" sz="1800" dirty="0">
                          <a:effectLst/>
                        </a:rPr>
                        <a:t>Level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44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44</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5985216"/>
                  </a:ext>
                </a:extLst>
              </a:tr>
              <a:tr h="544116">
                <a:tc>
                  <a:txBody>
                    <a:bodyPr/>
                    <a:lstStyle/>
                    <a:p>
                      <a:pPr marL="0" marR="0" algn="ctr">
                        <a:spcBef>
                          <a:spcPts val="0"/>
                        </a:spcBef>
                        <a:spcAft>
                          <a:spcPts val="0"/>
                        </a:spcAft>
                      </a:pPr>
                      <a:r>
                        <a:rPr lang="en-US" sz="1800" dirty="0">
                          <a:effectLst/>
                        </a:rPr>
                        <a:t>Level 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3</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48</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35 (+10 at L4)</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34</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8876727"/>
                  </a:ext>
                </a:extLst>
              </a:tr>
              <a:tr h="544116">
                <a:tc>
                  <a:txBody>
                    <a:bodyPr/>
                    <a:lstStyle/>
                    <a:p>
                      <a:pPr marL="0" marR="0" algn="ctr">
                        <a:spcBef>
                          <a:spcPts val="0"/>
                        </a:spcBef>
                        <a:spcAft>
                          <a:spcPts val="0"/>
                        </a:spcAft>
                      </a:pPr>
                      <a:r>
                        <a:rPr lang="en-US" sz="1800" dirty="0">
                          <a:effectLst/>
                        </a:rPr>
                        <a:t>Total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effectLst/>
                        </a:rPr>
                        <a:t>178</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1" dirty="0">
                          <a:solidFill>
                            <a:schemeClr val="bg1"/>
                          </a:solidFill>
                          <a:effectLst/>
                        </a:rPr>
                        <a:t>177</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2758590"/>
                  </a:ext>
                </a:extLst>
              </a:tr>
            </a:tbl>
          </a:graphicData>
        </a:graphic>
      </p:graphicFrame>
    </p:spTree>
    <p:extLst>
      <p:ext uri="{BB962C8B-B14F-4D97-AF65-F5344CB8AC3E}">
        <p14:creationId xmlns:p14="http://schemas.microsoft.com/office/powerpoint/2010/main" val="34051157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9C1B-E428-8F46-B0B5-D352E8964EB8}"/>
              </a:ext>
            </a:extLst>
          </p:cNvPr>
          <p:cNvSpPr>
            <a:spLocks noGrp="1"/>
          </p:cNvSpPr>
          <p:nvPr>
            <p:ph type="title"/>
          </p:nvPr>
        </p:nvSpPr>
        <p:spPr>
          <a:xfrm>
            <a:off x="646111" y="452718"/>
            <a:ext cx="11441114" cy="1400530"/>
          </a:xfrm>
        </p:spPr>
        <p:txBody>
          <a:bodyPr/>
          <a:lstStyle/>
          <a:p>
            <a:pPr algn="ctr"/>
            <a:r>
              <a:rPr lang="en-US" sz="4800" dirty="0"/>
              <a:t>From a BAT1 and BAT2 tester’s perspective….</a:t>
            </a:r>
          </a:p>
        </p:txBody>
      </p:sp>
      <p:pic>
        <p:nvPicPr>
          <p:cNvPr id="4" name="Picture 5" descr="benefits-of-bats-600">
            <a:extLst>
              <a:ext uri="{FF2B5EF4-FFF2-40B4-BE49-F238E27FC236}">
                <a16:creationId xmlns:a16="http://schemas.microsoft.com/office/drawing/2014/main" id="{5FF7C6BB-BED6-6C4F-9DCA-B2F981BB82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7304" y="1938977"/>
            <a:ext cx="7881144" cy="476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3223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51ED-FEAB-6346-9FC6-1043BE67F10A}"/>
              </a:ext>
            </a:extLst>
          </p:cNvPr>
          <p:cNvSpPr>
            <a:spLocks noGrp="1"/>
          </p:cNvSpPr>
          <p:nvPr>
            <p:ph type="title"/>
          </p:nvPr>
        </p:nvSpPr>
        <p:spPr/>
        <p:txBody>
          <a:bodyPr/>
          <a:lstStyle/>
          <a:p>
            <a:pPr algn="ctr"/>
            <a:r>
              <a:rPr lang="en-US" sz="4800" dirty="0"/>
              <a:t>Outline</a:t>
            </a:r>
          </a:p>
        </p:txBody>
      </p:sp>
      <p:sp>
        <p:nvSpPr>
          <p:cNvPr id="3" name="Content Placeholder 2">
            <a:extLst>
              <a:ext uri="{FF2B5EF4-FFF2-40B4-BE49-F238E27FC236}">
                <a16:creationId xmlns:a16="http://schemas.microsoft.com/office/drawing/2014/main" id="{619BB5F5-5AA3-0948-8FB0-FAF84EA73407}"/>
              </a:ext>
            </a:extLst>
          </p:cNvPr>
          <p:cNvSpPr>
            <a:spLocks noGrp="1"/>
          </p:cNvSpPr>
          <p:nvPr>
            <p:ph idx="1"/>
          </p:nvPr>
        </p:nvSpPr>
        <p:spPr/>
        <p:txBody>
          <a:bodyPr/>
          <a:lstStyle/>
          <a:p>
            <a:pPr marL="0" indent="0">
              <a:buNone/>
            </a:pPr>
            <a:endParaRPr lang="en-US" dirty="0"/>
          </a:p>
          <a:p>
            <a:r>
              <a:rPr lang="en-US" sz="2400" dirty="0"/>
              <a:t>Pre and Onsite Norming Sessions</a:t>
            </a:r>
          </a:p>
          <a:p>
            <a:r>
              <a:rPr lang="en-US" sz="2400" dirty="0"/>
              <a:t>Certification</a:t>
            </a:r>
          </a:p>
          <a:p>
            <a:r>
              <a:rPr lang="en-US" sz="2400" dirty="0"/>
              <a:t>Operational testing</a:t>
            </a:r>
          </a:p>
          <a:p>
            <a:r>
              <a:rPr lang="en-US" sz="2400" dirty="0"/>
              <a:t>Lessons learned</a:t>
            </a:r>
          </a:p>
        </p:txBody>
      </p:sp>
    </p:spTree>
    <p:extLst>
      <p:ext uri="{BB962C8B-B14F-4D97-AF65-F5344CB8AC3E}">
        <p14:creationId xmlns:p14="http://schemas.microsoft.com/office/powerpoint/2010/main" val="83449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9C1B-E428-8F46-B0B5-D352E8964EB8}"/>
              </a:ext>
            </a:extLst>
          </p:cNvPr>
          <p:cNvSpPr>
            <a:spLocks noGrp="1"/>
          </p:cNvSpPr>
          <p:nvPr>
            <p:ph type="title"/>
          </p:nvPr>
        </p:nvSpPr>
        <p:spPr>
          <a:xfrm>
            <a:off x="146043" y="152675"/>
            <a:ext cx="11441114" cy="1604688"/>
          </a:xfrm>
        </p:spPr>
        <p:txBody>
          <a:bodyPr/>
          <a:lstStyle/>
          <a:p>
            <a:pPr algn="ctr"/>
            <a:r>
              <a:rPr lang="en-US" sz="4800" dirty="0"/>
              <a:t>From a BAT1 and BAT2 tester’s perspective….</a:t>
            </a:r>
          </a:p>
        </p:txBody>
      </p:sp>
      <p:sp>
        <p:nvSpPr>
          <p:cNvPr id="5" name="Content Placeholder 4">
            <a:extLst>
              <a:ext uri="{FF2B5EF4-FFF2-40B4-BE49-F238E27FC236}">
                <a16:creationId xmlns:a16="http://schemas.microsoft.com/office/drawing/2014/main" id="{635F5BCC-E34A-4849-AD1A-4416E0272F2A}"/>
              </a:ext>
            </a:extLst>
          </p:cNvPr>
          <p:cNvSpPr>
            <a:spLocks noGrp="1"/>
          </p:cNvSpPr>
          <p:nvPr>
            <p:ph idx="1"/>
          </p:nvPr>
        </p:nvSpPr>
        <p:spPr/>
        <p:txBody>
          <a:bodyPr/>
          <a:lstStyle/>
          <a:p>
            <a:r>
              <a:rPr lang="en-US" sz="2400" dirty="0"/>
              <a:t>Transfer of knowledge </a:t>
            </a:r>
          </a:p>
          <a:p>
            <a:r>
              <a:rPr lang="en-US" sz="2400" dirty="0"/>
              <a:t>Testing people from other countries</a:t>
            </a:r>
          </a:p>
          <a:p>
            <a:r>
              <a:rPr lang="en-US" sz="2400" dirty="0"/>
              <a:t>Validity argument with stakeholders</a:t>
            </a:r>
          </a:p>
          <a:p>
            <a:r>
              <a:rPr lang="en-US" sz="2400" dirty="0"/>
              <a:t>Transparency in testing practices</a:t>
            </a:r>
          </a:p>
          <a:p>
            <a:r>
              <a:rPr lang="en-US" sz="2400" dirty="0"/>
              <a:t>Bi/multi – lateral cooperation</a:t>
            </a:r>
          </a:p>
          <a:p>
            <a:r>
              <a:rPr lang="en-US" sz="2400" dirty="0"/>
              <a:t>Future implications</a:t>
            </a:r>
          </a:p>
          <a:p>
            <a:endParaRPr lang="en-US" sz="2400" dirty="0"/>
          </a:p>
          <a:p>
            <a:endParaRPr lang="en-US" dirty="0"/>
          </a:p>
        </p:txBody>
      </p:sp>
    </p:spTree>
    <p:extLst>
      <p:ext uri="{BB962C8B-B14F-4D97-AF65-F5344CB8AC3E}">
        <p14:creationId xmlns:p14="http://schemas.microsoft.com/office/powerpoint/2010/main" val="84068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8978-31F6-0344-8731-C627A459EA6B}"/>
              </a:ext>
            </a:extLst>
          </p:cNvPr>
          <p:cNvSpPr>
            <a:spLocks noGrp="1"/>
          </p:cNvSpPr>
          <p:nvPr>
            <p:ph type="title"/>
          </p:nvPr>
        </p:nvSpPr>
        <p:spPr>
          <a:xfrm>
            <a:off x="646111" y="452718"/>
            <a:ext cx="9812339" cy="1400530"/>
          </a:xfrm>
        </p:spPr>
        <p:txBody>
          <a:bodyPr/>
          <a:lstStyle/>
          <a:p>
            <a:pPr algn="ctr"/>
            <a:r>
              <a:rPr lang="en-US" sz="6000" b="1" i="1" dirty="0"/>
              <a:t>Thank you!</a:t>
            </a:r>
          </a:p>
        </p:txBody>
      </p:sp>
      <p:sp>
        <p:nvSpPr>
          <p:cNvPr id="3" name="Content Placeholder 2">
            <a:extLst>
              <a:ext uri="{FF2B5EF4-FFF2-40B4-BE49-F238E27FC236}">
                <a16:creationId xmlns:a16="http://schemas.microsoft.com/office/drawing/2014/main" id="{C4485D41-E808-AB40-A7DB-5CF684F098AD}"/>
              </a:ext>
            </a:extLst>
          </p:cNvPr>
          <p:cNvSpPr>
            <a:spLocks noGrp="1"/>
          </p:cNvSpPr>
          <p:nvPr>
            <p:ph idx="1"/>
          </p:nvPr>
        </p:nvSpPr>
        <p:spPr/>
        <p:txBody>
          <a:bodyPr>
            <a:normAutofit/>
          </a:bodyPr>
          <a:lstStyle/>
          <a:p>
            <a:pPr marL="0" indent="0" algn="ctr">
              <a:buNone/>
            </a:pPr>
            <a:r>
              <a:rPr lang="en-US" sz="9600" i="1" dirty="0"/>
              <a:t>Qs &amp; As</a:t>
            </a:r>
          </a:p>
        </p:txBody>
      </p:sp>
    </p:spTree>
    <p:extLst>
      <p:ext uri="{BB962C8B-B14F-4D97-AF65-F5344CB8AC3E}">
        <p14:creationId xmlns:p14="http://schemas.microsoft.com/office/powerpoint/2010/main" val="21146482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2F9FE-09AE-6447-BC19-91DD79A16CDF}"/>
              </a:ext>
            </a:extLst>
          </p:cNvPr>
          <p:cNvSpPr>
            <a:spLocks noGrp="1"/>
          </p:cNvSpPr>
          <p:nvPr>
            <p:ph type="title"/>
          </p:nvPr>
        </p:nvSpPr>
        <p:spPr/>
        <p:txBody>
          <a:bodyPr/>
          <a:lstStyle/>
          <a:p>
            <a:pPr algn="ctr"/>
            <a:r>
              <a:rPr lang="en-US" sz="4800" dirty="0"/>
              <a:t>Norming Sessions</a:t>
            </a:r>
          </a:p>
        </p:txBody>
      </p:sp>
      <p:sp>
        <p:nvSpPr>
          <p:cNvPr id="3" name="Content Placeholder 2">
            <a:extLst>
              <a:ext uri="{FF2B5EF4-FFF2-40B4-BE49-F238E27FC236}">
                <a16:creationId xmlns:a16="http://schemas.microsoft.com/office/drawing/2014/main" id="{0235E131-7DAC-B346-97CA-75497D0744E9}"/>
              </a:ext>
            </a:extLst>
          </p:cNvPr>
          <p:cNvSpPr>
            <a:spLocks noGrp="1"/>
          </p:cNvSpPr>
          <p:nvPr>
            <p:ph idx="1"/>
          </p:nvPr>
        </p:nvSpPr>
        <p:spPr/>
        <p:txBody>
          <a:bodyPr/>
          <a:lstStyle/>
          <a:p>
            <a:endParaRPr lang="en-US" dirty="0"/>
          </a:p>
          <a:p>
            <a:endParaRPr lang="en-US" dirty="0"/>
          </a:p>
          <a:p>
            <a:r>
              <a:rPr lang="en-US" sz="2400" dirty="0" err="1"/>
              <a:t>Prenorming</a:t>
            </a:r>
            <a:r>
              <a:rPr lang="en-US" sz="2400" dirty="0"/>
              <a:t> online (Schoology LMS)</a:t>
            </a:r>
          </a:p>
          <a:p>
            <a:r>
              <a:rPr lang="en-US" sz="2400" dirty="0"/>
              <a:t>Onsite norming in July  and August 2018  (</a:t>
            </a:r>
            <a:r>
              <a:rPr lang="en-US" sz="2400" dirty="0" err="1"/>
              <a:t>Garmisch</a:t>
            </a:r>
            <a:r>
              <a:rPr lang="en-US" sz="2400" dirty="0"/>
              <a:t>)</a:t>
            </a:r>
          </a:p>
          <a:p>
            <a:r>
              <a:rPr lang="en-US" sz="2400" dirty="0"/>
              <a:t>Readiness webinar in January 2019 before live testing</a:t>
            </a:r>
          </a:p>
        </p:txBody>
      </p:sp>
    </p:spTree>
    <p:extLst>
      <p:ext uri="{BB962C8B-B14F-4D97-AF65-F5344CB8AC3E}">
        <p14:creationId xmlns:p14="http://schemas.microsoft.com/office/powerpoint/2010/main" val="14616386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7C8903-3F7F-AC44-B3FD-48002E3F259B}"/>
              </a:ext>
            </a:extLst>
          </p:cNvPr>
          <p:cNvPicPr>
            <a:picLocks noGrp="1" noChangeAspect="1"/>
          </p:cNvPicPr>
          <p:nvPr>
            <p:ph idx="1"/>
          </p:nvPr>
        </p:nvPicPr>
        <p:blipFill>
          <a:blip r:embed="rId2"/>
          <a:stretch>
            <a:fillRect/>
          </a:stretch>
        </p:blipFill>
        <p:spPr>
          <a:xfrm>
            <a:off x="-219331" y="-354724"/>
            <a:ext cx="12618910" cy="7488621"/>
          </a:xfrm>
        </p:spPr>
      </p:pic>
    </p:spTree>
    <p:extLst>
      <p:ext uri="{BB962C8B-B14F-4D97-AF65-F5344CB8AC3E}">
        <p14:creationId xmlns:p14="http://schemas.microsoft.com/office/powerpoint/2010/main" val="22763842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5321F-94E3-5A41-8FE7-7107A30BE030}"/>
              </a:ext>
            </a:extLst>
          </p:cNvPr>
          <p:cNvSpPr>
            <a:spLocks noGrp="1"/>
          </p:cNvSpPr>
          <p:nvPr>
            <p:ph type="title"/>
          </p:nvPr>
        </p:nvSpPr>
        <p:spPr/>
        <p:txBody>
          <a:bodyPr/>
          <a:lstStyle/>
          <a:p>
            <a:pPr algn="ctr"/>
            <a:r>
              <a:rPr lang="en-US" sz="4800" dirty="0"/>
              <a:t>Pre norming activities…..</a:t>
            </a:r>
          </a:p>
        </p:txBody>
      </p:sp>
      <p:sp>
        <p:nvSpPr>
          <p:cNvPr id="3" name="Content Placeholder 2">
            <a:extLst>
              <a:ext uri="{FF2B5EF4-FFF2-40B4-BE49-F238E27FC236}">
                <a16:creationId xmlns:a16="http://schemas.microsoft.com/office/drawing/2014/main" id="{91E4ADEF-543A-A348-A2AE-C15ACB3B327C}"/>
              </a:ext>
            </a:extLst>
          </p:cNvPr>
          <p:cNvSpPr>
            <a:spLocks noGrp="1"/>
          </p:cNvSpPr>
          <p:nvPr>
            <p:ph idx="1"/>
          </p:nvPr>
        </p:nvSpPr>
        <p:spPr/>
        <p:txBody>
          <a:bodyPr/>
          <a:lstStyle/>
          <a:p>
            <a:r>
              <a:rPr lang="en-US" sz="2400" dirty="0"/>
              <a:t>Reviewing STANAG descriptors for S and W</a:t>
            </a:r>
          </a:p>
          <a:p>
            <a:r>
              <a:rPr lang="en-US" sz="2400" dirty="0"/>
              <a:t>Listening to OPIs and rating</a:t>
            </a:r>
          </a:p>
          <a:p>
            <a:r>
              <a:rPr lang="en-US" sz="2400" dirty="0"/>
              <a:t>Listening to snippets and rating whether at level responses</a:t>
            </a:r>
          </a:p>
          <a:p>
            <a:r>
              <a:rPr lang="en-US" sz="2400" dirty="0"/>
              <a:t>Rating Writing Samples </a:t>
            </a:r>
          </a:p>
          <a:p>
            <a:r>
              <a:rPr lang="en-US" sz="2400" dirty="0"/>
              <a:t>Multiple choice questions </a:t>
            </a:r>
          </a:p>
          <a:p>
            <a:r>
              <a:rPr lang="en-US" sz="2400" dirty="0"/>
              <a:t>Developing writing prompts for onsite training/moderation/trialing</a:t>
            </a:r>
          </a:p>
          <a:p>
            <a:endParaRPr lang="en-US" dirty="0"/>
          </a:p>
        </p:txBody>
      </p:sp>
    </p:spTree>
    <p:extLst>
      <p:ext uri="{BB962C8B-B14F-4D97-AF65-F5344CB8AC3E}">
        <p14:creationId xmlns:p14="http://schemas.microsoft.com/office/powerpoint/2010/main" val="3477434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6CE6E-B04B-8347-BBF0-5E84C25CC6E9}"/>
              </a:ext>
            </a:extLst>
          </p:cNvPr>
          <p:cNvSpPr>
            <a:spLocks noGrp="1"/>
          </p:cNvSpPr>
          <p:nvPr>
            <p:ph type="title"/>
          </p:nvPr>
        </p:nvSpPr>
        <p:spPr>
          <a:xfrm>
            <a:off x="646111" y="452718"/>
            <a:ext cx="9404723" cy="2046116"/>
          </a:xfrm>
        </p:spPr>
        <p:txBody>
          <a:bodyPr/>
          <a:lstStyle/>
          <a:p>
            <a:pPr algn="ctr"/>
            <a:r>
              <a:rPr lang="en-US" sz="4000" dirty="0"/>
              <a:t>Onsite norming </a:t>
            </a:r>
            <a:r>
              <a:rPr lang="en-US" dirty="0"/>
              <a:t/>
            </a:r>
            <a:br>
              <a:rPr lang="en-US" dirty="0"/>
            </a:br>
            <a:r>
              <a:rPr lang="en-US" sz="3600" dirty="0"/>
              <a:t>July &amp; August 2018 </a:t>
            </a:r>
            <a:br>
              <a:rPr lang="en-US" sz="3600" dirty="0"/>
            </a:br>
            <a:r>
              <a:rPr lang="en-US" sz="3600" dirty="0"/>
              <a:t>(</a:t>
            </a:r>
            <a:r>
              <a:rPr lang="en-US" sz="3600" dirty="0" err="1"/>
              <a:t>Garmisch</a:t>
            </a:r>
            <a:r>
              <a:rPr lang="en-US" sz="3600" dirty="0"/>
              <a:t> – </a:t>
            </a:r>
            <a:r>
              <a:rPr lang="en-US" sz="3600" dirty="0" err="1"/>
              <a:t>Partenkircken</a:t>
            </a:r>
            <a:r>
              <a:rPr lang="en-US" sz="3600" dirty="0"/>
              <a:t>)</a:t>
            </a:r>
          </a:p>
        </p:txBody>
      </p:sp>
      <p:sp>
        <p:nvSpPr>
          <p:cNvPr id="3" name="Content Placeholder 2">
            <a:extLst>
              <a:ext uri="{FF2B5EF4-FFF2-40B4-BE49-F238E27FC236}">
                <a16:creationId xmlns:a16="http://schemas.microsoft.com/office/drawing/2014/main" id="{62CCFEC9-5110-504B-8F3D-07E5C24B34DF}"/>
              </a:ext>
            </a:extLst>
          </p:cNvPr>
          <p:cNvSpPr>
            <a:spLocks noGrp="1"/>
          </p:cNvSpPr>
          <p:nvPr>
            <p:ph idx="1"/>
          </p:nvPr>
        </p:nvSpPr>
        <p:spPr>
          <a:xfrm>
            <a:off x="1032642" y="2664858"/>
            <a:ext cx="10240196" cy="3750230"/>
          </a:xfrm>
        </p:spPr>
        <p:txBody>
          <a:bodyPr>
            <a:noAutofit/>
          </a:bodyPr>
          <a:lstStyle/>
          <a:p>
            <a:r>
              <a:rPr lang="en-US" sz="2400" dirty="0"/>
              <a:t>One week training (three days for Speaking, two days for Writing)</a:t>
            </a:r>
          </a:p>
          <a:p>
            <a:r>
              <a:rPr lang="en-US" sz="2400" dirty="0"/>
              <a:t>Participants from 20 nations:  Austria, Belgium, </a:t>
            </a:r>
            <a:r>
              <a:rPr lang="en-US" sz="2400" dirty="0" err="1"/>
              <a:t>BiH</a:t>
            </a:r>
            <a:r>
              <a:rPr lang="en-US" sz="2400" dirty="0"/>
              <a:t>, Bulgaria, Canada, Croatia, Czech Rep., Denmark, Estonia, France, Georgia, Latvia, Lithuania, Netherlands, North Macedonia, Norway, Romania, Slovakia, Slovenia, Sweden.</a:t>
            </a:r>
          </a:p>
          <a:p>
            <a:r>
              <a:rPr lang="en-US" sz="2400" dirty="0"/>
              <a:t>Trainers from ACTFL (USA)</a:t>
            </a:r>
          </a:p>
          <a:p>
            <a:r>
              <a:rPr lang="en-US" sz="2400" dirty="0"/>
              <a:t>PLTCE Staff</a:t>
            </a:r>
          </a:p>
        </p:txBody>
      </p:sp>
    </p:spTree>
    <p:extLst>
      <p:ext uri="{BB962C8B-B14F-4D97-AF65-F5344CB8AC3E}">
        <p14:creationId xmlns:p14="http://schemas.microsoft.com/office/powerpoint/2010/main" val="2786876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26C7-A702-4E9F-A1C3-97220F7FE2BE}"/>
              </a:ext>
            </a:extLst>
          </p:cNvPr>
          <p:cNvSpPr>
            <a:spLocks noGrp="1"/>
          </p:cNvSpPr>
          <p:nvPr>
            <p:ph type="title"/>
          </p:nvPr>
        </p:nvSpPr>
        <p:spPr/>
        <p:txBody>
          <a:bodyPr/>
          <a:lstStyle/>
          <a:p>
            <a:pPr algn="ctr"/>
            <a:r>
              <a:rPr lang="en-US" dirty="0"/>
              <a:t>     </a:t>
            </a:r>
            <a:r>
              <a:rPr lang="en-US" sz="4400" dirty="0"/>
              <a:t>July 2018</a:t>
            </a:r>
          </a:p>
        </p:txBody>
      </p:sp>
      <p:pic>
        <p:nvPicPr>
          <p:cNvPr id="5" name="Content Placeholder 4" descr="A group of people posing for a photo in front of a mountain&#10;&#10;Description automatically generated">
            <a:extLst>
              <a:ext uri="{FF2B5EF4-FFF2-40B4-BE49-F238E27FC236}">
                <a16:creationId xmlns:a16="http://schemas.microsoft.com/office/drawing/2014/main" id="{6EE4FE64-1D82-4524-8EE5-878C3DAE60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3163" y="1352518"/>
            <a:ext cx="6653227" cy="4824445"/>
          </a:xfrm>
        </p:spPr>
      </p:pic>
    </p:spTree>
    <p:extLst>
      <p:ext uri="{BB962C8B-B14F-4D97-AF65-F5344CB8AC3E}">
        <p14:creationId xmlns:p14="http://schemas.microsoft.com/office/powerpoint/2010/main" val="188212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24813</TotalTime>
  <Words>1162</Words>
  <Application>Microsoft Office PowerPoint</Application>
  <PresentationFormat>Grand écran</PresentationFormat>
  <Paragraphs>326</Paragraphs>
  <Slides>41</Slides>
  <Notes>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41</vt:i4>
      </vt:variant>
    </vt:vector>
  </HeadingPairs>
  <TitlesOfParts>
    <vt:vector size="48" baseType="lpstr">
      <vt:lpstr>Arial</vt:lpstr>
      <vt:lpstr>Calibri</vt:lpstr>
      <vt:lpstr>Century Gothic</vt:lpstr>
      <vt:lpstr>Times New Roman</vt:lpstr>
      <vt:lpstr>Wingdings</vt:lpstr>
      <vt:lpstr>Wingdings 3</vt:lpstr>
      <vt:lpstr>Ion</vt:lpstr>
      <vt:lpstr>BAT2 Productive Skills</vt:lpstr>
      <vt:lpstr>Présentation PowerPoint</vt:lpstr>
      <vt:lpstr>Outline</vt:lpstr>
      <vt:lpstr>Outline</vt:lpstr>
      <vt:lpstr>Norming Sessions</vt:lpstr>
      <vt:lpstr>Présentation PowerPoint</vt:lpstr>
      <vt:lpstr>Pre norming activities…..</vt:lpstr>
      <vt:lpstr>Onsite norming  July &amp; August 2018  (Garmisch – Partenkircken)</vt:lpstr>
      <vt:lpstr>     July 2018</vt:lpstr>
      <vt:lpstr>      August 2018</vt:lpstr>
      <vt:lpstr>Workshop activities for Speaking (three days)</vt:lpstr>
      <vt:lpstr>Workshop Activities for Writing (two days)</vt:lpstr>
      <vt:lpstr>Writing prompts</vt:lpstr>
      <vt:lpstr>     Elvira checking for norming</vt:lpstr>
      <vt:lpstr> Thinking hard(ly?) about the level….</vt:lpstr>
      <vt:lpstr> Feeling good about the rating….</vt:lpstr>
      <vt:lpstr>Présentation PowerPoint</vt:lpstr>
      <vt:lpstr>        Still thinking hard(ly)…….</vt:lpstr>
      <vt:lpstr>MJ praying they got the right level….</vt:lpstr>
      <vt:lpstr>Corina’s got it!</vt:lpstr>
      <vt:lpstr>    Peggy and Ray (double) checking….</vt:lpstr>
      <vt:lpstr>Outline</vt:lpstr>
      <vt:lpstr>Certification</vt:lpstr>
      <vt:lpstr>Certification process</vt:lpstr>
      <vt:lpstr>Certification Process Writing Rater</vt:lpstr>
      <vt:lpstr>Certified testers and raters</vt:lpstr>
      <vt:lpstr>Outline</vt:lpstr>
      <vt:lpstr>Readiness pre- live testing</vt:lpstr>
      <vt:lpstr>Live Testing January 2019 – May 2019</vt:lpstr>
      <vt:lpstr>Outline</vt:lpstr>
      <vt:lpstr>Lessons learned ! </vt:lpstr>
      <vt:lpstr>Lessons Learned</vt:lpstr>
      <vt:lpstr>Speaking Inter rater reliability</vt:lpstr>
      <vt:lpstr>Writing  Inter rater reliability</vt:lpstr>
      <vt:lpstr>Lessons learned (facilitators)</vt:lpstr>
      <vt:lpstr>THE TALE OF THE TWO BATS</vt:lpstr>
      <vt:lpstr>Then and Now… (BAT1S vs BAT2S)</vt:lpstr>
      <vt:lpstr>Then &amp; Now (BAT1 W vs BAT2W)</vt:lpstr>
      <vt:lpstr>From a BAT1 and BAT2 tester’s perspective….</vt:lpstr>
      <vt:lpstr>From a BAT1 and BAT2 tester’s perspective….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BAT2 Productive Skills</dc:title>
  <dc:creator>Lubrano, Mary Jo</dc:creator>
  <cp:lastModifiedBy>SEANG Philippe CNE</cp:lastModifiedBy>
  <cp:revision>41</cp:revision>
  <dcterms:created xsi:type="dcterms:W3CDTF">2019-08-01T14:14:03Z</dcterms:created>
  <dcterms:modified xsi:type="dcterms:W3CDTF">2019-09-04T14:35:54Z</dcterms:modified>
</cp:coreProperties>
</file>