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7" r:id="rId2"/>
    <p:sldId id="264" r:id="rId3"/>
    <p:sldId id="268" r:id="rId4"/>
    <p:sldId id="267" r:id="rId5"/>
    <p:sldId id="260" r:id="rId6"/>
    <p:sldId id="258" r:id="rId7"/>
    <p:sldId id="261" r:id="rId8"/>
    <p:sldId id="290" r:id="rId9"/>
    <p:sldId id="291" r:id="rId10"/>
    <p:sldId id="292" r:id="rId11"/>
    <p:sldId id="287" r:id="rId12"/>
    <p:sldId id="293" r:id="rId13"/>
    <p:sldId id="284" r:id="rId14"/>
    <p:sldId id="285" r:id="rId15"/>
    <p:sldId id="286" r:id="rId16"/>
    <p:sldId id="279" r:id="rId17"/>
    <p:sldId id="280" r:id="rId18"/>
    <p:sldId id="288" r:id="rId19"/>
    <p:sldId id="271" r:id="rId20"/>
    <p:sldId id="270" r:id="rId21"/>
    <p:sldId id="274" r:id="rId22"/>
  </p:sldIdLst>
  <p:sldSz cx="9144000" cy="5715000" type="screen16x1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7">
          <p15:clr>
            <a:srgbClr val="A4A3A4"/>
          </p15:clr>
        </p15:guide>
        <p15:guide id="2" orient="horz" pos="3070">
          <p15:clr>
            <a:srgbClr val="A4A3A4"/>
          </p15:clr>
        </p15:guide>
        <p15:guide id="3" pos="295">
          <p15:clr>
            <a:srgbClr val="A4A3A4"/>
          </p15:clr>
        </p15:guide>
        <p15:guide id="4" pos="54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EFC002"/>
    <a:srgbClr val="EF3340"/>
    <a:srgbClr val="FFCD00"/>
    <a:srgbClr val="005EB8"/>
    <a:srgbClr val="FFCDB8"/>
    <a:srgbClr val="FFCF06"/>
    <a:srgbClr val="F8C704"/>
    <a:srgbClr val="00A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30" autoAdjust="0"/>
    <p:restoredTop sz="93273" autoAdjust="0"/>
  </p:normalViewPr>
  <p:slideViewPr>
    <p:cSldViewPr snapToObjects="1">
      <p:cViewPr varScale="1">
        <p:scale>
          <a:sx n="82" d="100"/>
          <a:sy n="82" d="100"/>
        </p:scale>
        <p:origin x="570" y="78"/>
      </p:cViewPr>
      <p:guideLst>
        <p:guide orient="horz" pos="167"/>
        <p:guide orient="horz" pos="3070"/>
        <p:guide pos="295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4" d="100"/>
        <a:sy n="18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3CB564-9A7F-4AA4-BE56-2BECF8132B0A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D48377-CD97-488C-846B-E4562CCCD816}">
      <dgm:prSet phldrT="[Text]"/>
      <dgm:spPr/>
      <dgm:t>
        <a:bodyPr/>
        <a:lstStyle/>
        <a:p>
          <a:r>
            <a:rPr lang="fi-FI" dirty="0" smtClean="0"/>
            <a:t>English-as-a-</a:t>
          </a:r>
          <a:r>
            <a:rPr lang="fi-FI" dirty="0" err="1" smtClean="0"/>
            <a:t>global</a:t>
          </a:r>
          <a:r>
            <a:rPr lang="fi-FI" dirty="0" smtClean="0"/>
            <a:t> </a:t>
          </a:r>
          <a:r>
            <a:rPr lang="fi-FI" dirty="0" err="1" smtClean="0"/>
            <a:t>language</a:t>
          </a:r>
          <a:r>
            <a:rPr lang="fi-FI" dirty="0" smtClean="0"/>
            <a:t> </a:t>
          </a:r>
          <a:r>
            <a:rPr lang="fi-FI" dirty="0" err="1" smtClean="0"/>
            <a:t>beliefs</a:t>
          </a:r>
          <a:endParaRPr lang="en-US" dirty="0"/>
        </a:p>
      </dgm:t>
    </dgm:pt>
    <dgm:pt modelId="{8EBD474B-BB86-4B36-A56F-EAE17B07CC15}" type="parTrans" cxnId="{8E652090-8573-4086-8E59-164DE98BFD4E}">
      <dgm:prSet/>
      <dgm:spPr/>
      <dgm:t>
        <a:bodyPr/>
        <a:lstStyle/>
        <a:p>
          <a:endParaRPr lang="en-US"/>
        </a:p>
      </dgm:t>
    </dgm:pt>
    <dgm:pt modelId="{552D2B4A-6432-4E51-A5DF-E413B5A68C8F}" type="sibTrans" cxnId="{8E652090-8573-4086-8E59-164DE98BFD4E}">
      <dgm:prSet/>
      <dgm:spPr/>
      <dgm:t>
        <a:bodyPr/>
        <a:lstStyle/>
        <a:p>
          <a:endParaRPr lang="en-US"/>
        </a:p>
      </dgm:t>
    </dgm:pt>
    <dgm:pt modelId="{77B8E18E-1479-415E-A8F6-0C08A8CE174F}">
      <dgm:prSet phldrT="[Text]"/>
      <dgm:spPr/>
      <dgm:t>
        <a:bodyPr/>
        <a:lstStyle/>
        <a:p>
          <a:r>
            <a:rPr lang="fi-FI" dirty="0" err="1" smtClean="0"/>
            <a:t>Normative</a:t>
          </a:r>
          <a:r>
            <a:rPr lang="fi-FI" dirty="0" smtClean="0"/>
            <a:t> </a:t>
          </a:r>
          <a:r>
            <a:rPr lang="fi-FI" dirty="0" err="1" smtClean="0"/>
            <a:t>or</a:t>
          </a:r>
          <a:r>
            <a:rPr lang="fi-FI" dirty="0" smtClean="0"/>
            <a:t> </a:t>
          </a:r>
          <a:r>
            <a:rPr lang="fi-FI" dirty="0" err="1" smtClean="0"/>
            <a:t>prescriptive</a:t>
          </a:r>
          <a:r>
            <a:rPr lang="fi-FI" dirty="0" smtClean="0"/>
            <a:t> </a:t>
          </a:r>
          <a:r>
            <a:rPr lang="fi-FI" dirty="0" err="1" smtClean="0"/>
            <a:t>beliefs</a:t>
          </a:r>
          <a:endParaRPr lang="en-US" dirty="0"/>
        </a:p>
      </dgm:t>
    </dgm:pt>
    <dgm:pt modelId="{AEB3B349-AE23-42F6-897D-47296578A737}" type="parTrans" cxnId="{B953C83D-08E1-4EDF-A4B7-6BCFBACC1AED}">
      <dgm:prSet/>
      <dgm:spPr/>
      <dgm:t>
        <a:bodyPr/>
        <a:lstStyle/>
        <a:p>
          <a:endParaRPr lang="en-US"/>
        </a:p>
      </dgm:t>
    </dgm:pt>
    <dgm:pt modelId="{F2BADF79-9322-4448-90E0-7D8F8F1E88EB}" type="sibTrans" cxnId="{B953C83D-08E1-4EDF-A4B7-6BCFBACC1AED}">
      <dgm:prSet/>
      <dgm:spPr/>
      <dgm:t>
        <a:bodyPr/>
        <a:lstStyle/>
        <a:p>
          <a:endParaRPr lang="en-US"/>
        </a:p>
      </dgm:t>
    </dgm:pt>
    <dgm:pt modelId="{E65CAEB9-9F26-43D1-9F06-C3A0C01B2496}" type="pres">
      <dgm:prSet presAssocID="{B43CB564-9A7F-4AA4-BE56-2BECF8132B0A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93A71E-E044-468A-91D7-8F24C27DDB71}" type="pres">
      <dgm:prSet presAssocID="{B43CB564-9A7F-4AA4-BE56-2BECF8132B0A}" presName="Background" presStyleLbl="bgImgPlace1" presStyleIdx="0" presStyleCnt="1" custScaleY="63853" custLinFactNeighborY="-8776"/>
      <dgm:spPr/>
    </dgm:pt>
    <dgm:pt modelId="{87933A53-B16F-48C5-B2C9-A86EA77F90F5}" type="pres">
      <dgm:prSet presAssocID="{B43CB564-9A7F-4AA4-BE56-2BECF8132B0A}" presName="ParentText1" presStyleLbl="revTx" presStyleIdx="0" presStyleCnt="2" custScaleY="56228" custLinFactNeighborY="-212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B3D083-35CC-48C9-98F0-5F5C71028D63}" type="pres">
      <dgm:prSet presAssocID="{B43CB564-9A7F-4AA4-BE56-2BECF8132B0A}" presName="ParentText2" presStyleLbl="revTx" presStyleIdx="1" presStyleCnt="2" custScaleY="69912" custLinFactNeighborY="-184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CEBE40-C0DC-4E86-AF71-08C7415869F9}" type="pres">
      <dgm:prSet presAssocID="{B43CB564-9A7F-4AA4-BE56-2BECF8132B0A}" presName="Plus" presStyleLbl="alignNode1" presStyleIdx="0" presStyleCnt="2" custLinFactNeighborY="13262"/>
      <dgm:spPr/>
    </dgm:pt>
    <dgm:pt modelId="{6132C784-E2EA-4831-901D-A12C6C1838B0}" type="pres">
      <dgm:prSet presAssocID="{B43CB564-9A7F-4AA4-BE56-2BECF8132B0A}" presName="Minus" presStyleLbl="alignNode1" presStyleIdx="1" presStyleCnt="2" custLinFactNeighborY="43670"/>
      <dgm:spPr/>
    </dgm:pt>
    <dgm:pt modelId="{180B1693-6B61-4B4C-B921-5E3881581C5A}" type="pres">
      <dgm:prSet presAssocID="{B43CB564-9A7F-4AA4-BE56-2BECF8132B0A}" presName="Divider" presStyleLbl="parChTrans1D1" presStyleIdx="0" presStyleCnt="1" custFlipHor="1" custScaleX="2000000" custScaleY="67692" custLinFactNeighborY="-14587"/>
      <dgm:spPr/>
    </dgm:pt>
  </dgm:ptLst>
  <dgm:cxnLst>
    <dgm:cxn modelId="{8E652090-8573-4086-8E59-164DE98BFD4E}" srcId="{B43CB564-9A7F-4AA4-BE56-2BECF8132B0A}" destId="{FED48377-CD97-488C-846B-E4562CCCD816}" srcOrd="0" destOrd="0" parTransId="{8EBD474B-BB86-4B36-A56F-EAE17B07CC15}" sibTransId="{552D2B4A-6432-4E51-A5DF-E413B5A68C8F}"/>
    <dgm:cxn modelId="{B953C83D-08E1-4EDF-A4B7-6BCFBACC1AED}" srcId="{B43CB564-9A7F-4AA4-BE56-2BECF8132B0A}" destId="{77B8E18E-1479-415E-A8F6-0C08A8CE174F}" srcOrd="1" destOrd="0" parTransId="{AEB3B349-AE23-42F6-897D-47296578A737}" sibTransId="{F2BADF79-9322-4448-90E0-7D8F8F1E88EB}"/>
    <dgm:cxn modelId="{FCCC4409-F10D-495D-BD2A-BBBACE886517}" type="presOf" srcId="{77B8E18E-1479-415E-A8F6-0C08A8CE174F}" destId="{E5B3D083-35CC-48C9-98F0-5F5C71028D63}" srcOrd="0" destOrd="0" presId="urn:microsoft.com/office/officeart/2009/3/layout/PlusandMinus"/>
    <dgm:cxn modelId="{B2114D63-E61B-4437-A2CB-2525D40D532B}" type="presOf" srcId="{B43CB564-9A7F-4AA4-BE56-2BECF8132B0A}" destId="{E65CAEB9-9F26-43D1-9F06-C3A0C01B2496}" srcOrd="0" destOrd="0" presId="urn:microsoft.com/office/officeart/2009/3/layout/PlusandMinus"/>
    <dgm:cxn modelId="{2B122581-7995-4C37-B368-A082FD34EE35}" type="presOf" srcId="{FED48377-CD97-488C-846B-E4562CCCD816}" destId="{87933A53-B16F-48C5-B2C9-A86EA77F90F5}" srcOrd="0" destOrd="0" presId="urn:microsoft.com/office/officeart/2009/3/layout/PlusandMinus"/>
    <dgm:cxn modelId="{D0CB14D8-AD35-4D33-B209-6EA51D339111}" type="presParOf" srcId="{E65CAEB9-9F26-43D1-9F06-C3A0C01B2496}" destId="{1493A71E-E044-468A-91D7-8F24C27DDB71}" srcOrd="0" destOrd="0" presId="urn:microsoft.com/office/officeart/2009/3/layout/PlusandMinus"/>
    <dgm:cxn modelId="{7B7E5AC6-8B5D-4EF3-84EF-30CD44050E6E}" type="presParOf" srcId="{E65CAEB9-9F26-43D1-9F06-C3A0C01B2496}" destId="{87933A53-B16F-48C5-B2C9-A86EA77F90F5}" srcOrd="1" destOrd="0" presId="urn:microsoft.com/office/officeart/2009/3/layout/PlusandMinus"/>
    <dgm:cxn modelId="{FC7763C4-48B1-423A-9B64-0FF7CCBCAC8A}" type="presParOf" srcId="{E65CAEB9-9F26-43D1-9F06-C3A0C01B2496}" destId="{E5B3D083-35CC-48C9-98F0-5F5C71028D63}" srcOrd="2" destOrd="0" presId="urn:microsoft.com/office/officeart/2009/3/layout/PlusandMinus"/>
    <dgm:cxn modelId="{4C701F15-0375-4554-8275-66E22B27F165}" type="presParOf" srcId="{E65CAEB9-9F26-43D1-9F06-C3A0C01B2496}" destId="{E4CEBE40-C0DC-4E86-AF71-08C7415869F9}" srcOrd="3" destOrd="0" presId="urn:microsoft.com/office/officeart/2009/3/layout/PlusandMinus"/>
    <dgm:cxn modelId="{AC3191BF-63CD-4E0C-95D9-419AAD799D87}" type="presParOf" srcId="{E65CAEB9-9F26-43D1-9F06-C3A0C01B2496}" destId="{6132C784-E2EA-4831-901D-A12C6C1838B0}" srcOrd="4" destOrd="0" presId="urn:microsoft.com/office/officeart/2009/3/layout/PlusandMinus"/>
    <dgm:cxn modelId="{60ABADC6-DC23-4B54-B32F-42DC5809E408}" type="presParOf" srcId="{E65CAEB9-9F26-43D1-9F06-C3A0C01B2496}" destId="{180B1693-6B61-4B4C-B921-5E3881581C5A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01A77F-3DCF-4C00-B57B-BA512E9C969E}" type="doc">
      <dgm:prSet loTypeId="urn:microsoft.com/office/officeart/2005/8/layout/arrow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EA6C65-521F-46D9-92DB-6586B5591C74}">
      <dgm:prSet phldrT="[Text]" custT="1"/>
      <dgm:spPr/>
      <dgm:t>
        <a:bodyPr/>
        <a:lstStyle/>
        <a:p>
          <a:r>
            <a:rPr lang="fi-FI" sz="2400" b="1" dirty="0" err="1" smtClean="0"/>
            <a:t>Own</a:t>
          </a:r>
          <a:r>
            <a:rPr lang="fi-FI" sz="2400" b="1" dirty="0" smtClean="0"/>
            <a:t> English </a:t>
          </a:r>
          <a:r>
            <a:rPr lang="fi-FI" sz="2400" b="1" dirty="0" err="1" smtClean="0"/>
            <a:t>compared</a:t>
          </a:r>
          <a:r>
            <a:rPr lang="fi-FI" sz="2400" b="1" dirty="0" smtClean="0"/>
            <a:t> to </a:t>
          </a:r>
          <a:r>
            <a:rPr lang="fi-FI" sz="2400" b="1" dirty="0" err="1" smtClean="0"/>
            <a:t>native-likeness</a:t>
          </a:r>
          <a:endParaRPr lang="fi-FI" sz="2400" b="1" dirty="0" smtClean="0"/>
        </a:p>
        <a:p>
          <a:r>
            <a:rPr lang="fi-FI" sz="2400" b="1" dirty="0" smtClean="0"/>
            <a:t> &gt; </a:t>
          </a:r>
          <a:r>
            <a:rPr lang="fi-FI" sz="2400" b="1" dirty="0" err="1" smtClean="0"/>
            <a:t>faulty</a:t>
          </a:r>
          <a:r>
            <a:rPr lang="fi-FI" sz="2400" b="1" dirty="0" smtClean="0"/>
            <a:t> English</a:t>
          </a:r>
          <a:endParaRPr lang="en-US" sz="2400" b="1" dirty="0"/>
        </a:p>
      </dgm:t>
    </dgm:pt>
    <dgm:pt modelId="{CBD95E92-F49F-4143-B428-D1EBC7542D07}" type="parTrans" cxnId="{44343706-6C0A-47FB-B117-561847B6B390}">
      <dgm:prSet/>
      <dgm:spPr/>
      <dgm:t>
        <a:bodyPr/>
        <a:lstStyle/>
        <a:p>
          <a:endParaRPr lang="en-US"/>
        </a:p>
      </dgm:t>
    </dgm:pt>
    <dgm:pt modelId="{C0E4FACE-DA12-47BF-A64D-2B80497AB61F}" type="sibTrans" cxnId="{44343706-6C0A-47FB-B117-561847B6B390}">
      <dgm:prSet/>
      <dgm:spPr/>
      <dgm:t>
        <a:bodyPr/>
        <a:lstStyle/>
        <a:p>
          <a:endParaRPr lang="en-US"/>
        </a:p>
      </dgm:t>
    </dgm:pt>
    <dgm:pt modelId="{3F492F82-3485-44F7-8E30-09BA0D6253FE}">
      <dgm:prSet phldrT="[Text]" custT="1"/>
      <dgm:spPr/>
      <dgm:t>
        <a:bodyPr/>
        <a:lstStyle/>
        <a:p>
          <a:pPr rtl="0"/>
          <a:r>
            <a:rPr lang="fi-FI" sz="2400" b="1" dirty="0" err="1" smtClean="0"/>
            <a:t>Own</a:t>
          </a:r>
          <a:r>
            <a:rPr lang="fi-FI" sz="2400" b="1" dirty="0" smtClean="0"/>
            <a:t> English in </a:t>
          </a:r>
          <a:r>
            <a:rPr lang="fi-FI" sz="2400" b="1" dirty="0" err="1" smtClean="0"/>
            <a:t>work</a:t>
          </a:r>
          <a:r>
            <a:rPr lang="fi-FI" sz="2400" b="1" dirty="0" smtClean="0"/>
            <a:t> </a:t>
          </a:r>
          <a:r>
            <a:rPr lang="fi-FI" sz="2400" b="1" dirty="0" err="1" smtClean="0"/>
            <a:t>environment</a:t>
          </a:r>
          <a:r>
            <a:rPr lang="fi-FI" sz="2400" b="1" dirty="0" smtClean="0"/>
            <a:t> </a:t>
          </a:r>
        </a:p>
        <a:p>
          <a:pPr rtl="0"/>
          <a:r>
            <a:rPr lang="fi-FI" sz="2400" b="1" dirty="0" smtClean="0"/>
            <a:t>&gt; </a:t>
          </a:r>
          <a:r>
            <a:rPr lang="fi-FI" sz="2400" b="1" dirty="0" err="1" smtClean="0"/>
            <a:t>works</a:t>
          </a:r>
          <a:r>
            <a:rPr lang="fi-FI" sz="2400" b="1" dirty="0" smtClean="0"/>
            <a:t> </a:t>
          </a:r>
          <a:r>
            <a:rPr lang="fi-FI" sz="2400" b="1" dirty="0" err="1" smtClean="0"/>
            <a:t>rather</a:t>
          </a:r>
          <a:r>
            <a:rPr lang="fi-FI" sz="2400" b="1" dirty="0" smtClean="0"/>
            <a:t> </a:t>
          </a:r>
          <a:r>
            <a:rPr lang="fi-FI" sz="2400" b="1" dirty="0" err="1" smtClean="0"/>
            <a:t>well</a:t>
          </a:r>
          <a:endParaRPr lang="en-US" sz="2400" b="1" dirty="0"/>
        </a:p>
      </dgm:t>
    </dgm:pt>
    <dgm:pt modelId="{B13553D5-D85C-4CDA-B930-1ED041720C2A}" type="parTrans" cxnId="{8A69325E-6388-4973-A35A-81C1287EB416}">
      <dgm:prSet/>
      <dgm:spPr/>
      <dgm:t>
        <a:bodyPr/>
        <a:lstStyle/>
        <a:p>
          <a:endParaRPr lang="en-US"/>
        </a:p>
      </dgm:t>
    </dgm:pt>
    <dgm:pt modelId="{47CAD913-815D-46FE-9E72-427D00D09CE7}" type="sibTrans" cxnId="{8A69325E-6388-4973-A35A-81C1287EB416}">
      <dgm:prSet/>
      <dgm:spPr/>
      <dgm:t>
        <a:bodyPr/>
        <a:lstStyle/>
        <a:p>
          <a:endParaRPr lang="en-US"/>
        </a:p>
      </dgm:t>
    </dgm:pt>
    <dgm:pt modelId="{AD502FB5-5EB8-4177-8CDF-5B6E1C0F54A0}">
      <dgm:prSet/>
      <dgm:spPr/>
      <dgm:t>
        <a:bodyPr/>
        <a:lstStyle/>
        <a:p>
          <a:endParaRPr lang="en-US"/>
        </a:p>
      </dgm:t>
    </dgm:pt>
    <dgm:pt modelId="{AF2A4657-BC21-44FC-B4C9-3F1F8175D448}" type="parTrans" cxnId="{DF9622FB-014F-4EB9-8225-A1E5B6030F90}">
      <dgm:prSet/>
      <dgm:spPr/>
      <dgm:t>
        <a:bodyPr/>
        <a:lstStyle/>
        <a:p>
          <a:endParaRPr lang="en-US"/>
        </a:p>
      </dgm:t>
    </dgm:pt>
    <dgm:pt modelId="{8E3386C3-4979-4C42-88BF-1BF9A3BE155C}" type="sibTrans" cxnId="{DF9622FB-014F-4EB9-8225-A1E5B6030F90}">
      <dgm:prSet/>
      <dgm:spPr/>
      <dgm:t>
        <a:bodyPr/>
        <a:lstStyle/>
        <a:p>
          <a:endParaRPr lang="en-US"/>
        </a:p>
      </dgm:t>
    </dgm:pt>
    <dgm:pt modelId="{09F4BBCE-6966-4552-8353-1792B9B0193C}" type="pres">
      <dgm:prSet presAssocID="{AA01A77F-3DCF-4C00-B57B-BA512E9C969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448A63-6241-4925-9967-8FC9F1EFCDAE}" type="pres">
      <dgm:prSet presAssocID="{FBEA6C65-521F-46D9-92DB-6586B5591C74}" presName="upArrow" presStyleLbl="node1" presStyleIdx="0" presStyleCnt="2" custLinFactNeighborX="-11016"/>
      <dgm:spPr/>
    </dgm:pt>
    <dgm:pt modelId="{BABB38AE-CED2-4D3D-80AF-AE0633E25B71}" type="pres">
      <dgm:prSet presAssocID="{FBEA6C65-521F-46D9-92DB-6586B5591C74}" presName="upArrowText" presStyleLbl="revTx" presStyleIdx="0" presStyleCnt="2" custScaleX="140520" custLinFactNeighborX="9545" custLinFactNeighborY="59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58BC0C-BE8B-43DB-AA98-B33948B54650}" type="pres">
      <dgm:prSet presAssocID="{3F492F82-3485-44F7-8E30-09BA0D6253FE}" presName="downArrow" presStyleLbl="node1" presStyleIdx="1" presStyleCnt="2" custLinFactNeighborX="-11036"/>
      <dgm:spPr/>
    </dgm:pt>
    <dgm:pt modelId="{451EF9D4-22D9-4E7C-8CF1-7B901B06AC30}" type="pres">
      <dgm:prSet presAssocID="{3F492F82-3485-44F7-8E30-09BA0D6253FE}" presName="downArrowText" presStyleLbl="revTx" presStyleIdx="1" presStyleCnt="2" custScaleX="121216" custLinFactNeighborX="424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9622FB-014F-4EB9-8225-A1E5B6030F90}" srcId="{AA01A77F-3DCF-4C00-B57B-BA512E9C969E}" destId="{AD502FB5-5EB8-4177-8CDF-5B6E1C0F54A0}" srcOrd="2" destOrd="0" parTransId="{AF2A4657-BC21-44FC-B4C9-3F1F8175D448}" sibTransId="{8E3386C3-4979-4C42-88BF-1BF9A3BE155C}"/>
    <dgm:cxn modelId="{90537AE8-187F-4F37-91A5-05F62BB03325}" type="presOf" srcId="{3F492F82-3485-44F7-8E30-09BA0D6253FE}" destId="{451EF9D4-22D9-4E7C-8CF1-7B901B06AC30}" srcOrd="0" destOrd="0" presId="urn:microsoft.com/office/officeart/2005/8/layout/arrow4"/>
    <dgm:cxn modelId="{5C9BE133-495A-4529-A3BA-A8A8C072336E}" type="presOf" srcId="{AA01A77F-3DCF-4C00-B57B-BA512E9C969E}" destId="{09F4BBCE-6966-4552-8353-1792B9B0193C}" srcOrd="0" destOrd="0" presId="urn:microsoft.com/office/officeart/2005/8/layout/arrow4"/>
    <dgm:cxn modelId="{53B1E0B5-ECE9-4093-A698-FBAEF07B03B0}" type="presOf" srcId="{FBEA6C65-521F-46D9-92DB-6586B5591C74}" destId="{BABB38AE-CED2-4D3D-80AF-AE0633E25B71}" srcOrd="0" destOrd="0" presId="urn:microsoft.com/office/officeart/2005/8/layout/arrow4"/>
    <dgm:cxn modelId="{8A69325E-6388-4973-A35A-81C1287EB416}" srcId="{AA01A77F-3DCF-4C00-B57B-BA512E9C969E}" destId="{3F492F82-3485-44F7-8E30-09BA0D6253FE}" srcOrd="1" destOrd="0" parTransId="{B13553D5-D85C-4CDA-B930-1ED041720C2A}" sibTransId="{47CAD913-815D-46FE-9E72-427D00D09CE7}"/>
    <dgm:cxn modelId="{44343706-6C0A-47FB-B117-561847B6B390}" srcId="{AA01A77F-3DCF-4C00-B57B-BA512E9C969E}" destId="{FBEA6C65-521F-46D9-92DB-6586B5591C74}" srcOrd="0" destOrd="0" parTransId="{CBD95E92-F49F-4143-B428-D1EBC7542D07}" sibTransId="{C0E4FACE-DA12-47BF-A64D-2B80497AB61F}"/>
    <dgm:cxn modelId="{9C97AC35-7F7D-4B1C-8E21-F7505E01C30F}" type="presParOf" srcId="{09F4BBCE-6966-4552-8353-1792B9B0193C}" destId="{0E448A63-6241-4925-9967-8FC9F1EFCDAE}" srcOrd="0" destOrd="0" presId="urn:microsoft.com/office/officeart/2005/8/layout/arrow4"/>
    <dgm:cxn modelId="{5C37C04A-DF41-412A-AEAB-91DE2AE15FD6}" type="presParOf" srcId="{09F4BBCE-6966-4552-8353-1792B9B0193C}" destId="{BABB38AE-CED2-4D3D-80AF-AE0633E25B71}" srcOrd="1" destOrd="0" presId="urn:microsoft.com/office/officeart/2005/8/layout/arrow4"/>
    <dgm:cxn modelId="{6F907302-858C-4A18-B097-3A6DD8F8560A}" type="presParOf" srcId="{09F4BBCE-6966-4552-8353-1792B9B0193C}" destId="{D058BC0C-BE8B-43DB-AA98-B33948B54650}" srcOrd="2" destOrd="0" presId="urn:microsoft.com/office/officeart/2005/8/layout/arrow4"/>
    <dgm:cxn modelId="{94AA20FE-538E-495E-AF20-79B62E5E3C6F}" type="presParOf" srcId="{09F4BBCE-6966-4552-8353-1792B9B0193C}" destId="{451EF9D4-22D9-4E7C-8CF1-7B901B06AC30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63D37A-8FFF-43F8-8094-0E4D223E8979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8AA61C-E2AD-484F-8867-11A05A965E5A}">
      <dgm:prSet phldrT="[Text]" custT="1"/>
      <dgm:spPr/>
      <dgm:t>
        <a:bodyPr/>
        <a:lstStyle/>
        <a:p>
          <a:r>
            <a:rPr lang="fi-FI" sz="2400" b="1" dirty="0" err="1" smtClean="0"/>
            <a:t>Type</a:t>
          </a:r>
          <a:r>
            <a:rPr lang="fi-FI" sz="2400" b="1" dirty="0" smtClean="0"/>
            <a:t> A</a:t>
          </a:r>
        </a:p>
        <a:p>
          <a:r>
            <a:rPr lang="fi-FI" sz="2400" b="1" dirty="0" smtClean="0"/>
            <a:t>(</a:t>
          </a:r>
          <a:r>
            <a:rPr lang="fi-FI" sz="2400" b="1" dirty="0" err="1" smtClean="0"/>
            <a:t>faulty</a:t>
          </a:r>
          <a:r>
            <a:rPr lang="fi-FI" sz="2400" b="1" dirty="0" smtClean="0"/>
            <a:t>)</a:t>
          </a:r>
          <a:endParaRPr lang="en-US" sz="2400" b="1" dirty="0"/>
        </a:p>
      </dgm:t>
    </dgm:pt>
    <dgm:pt modelId="{3A26193C-7568-4246-8EB5-64B1E0095407}" type="parTrans" cxnId="{B4F496CB-207B-491A-B542-F7DB9FA182CD}">
      <dgm:prSet/>
      <dgm:spPr/>
      <dgm:t>
        <a:bodyPr/>
        <a:lstStyle/>
        <a:p>
          <a:endParaRPr lang="en-US"/>
        </a:p>
      </dgm:t>
    </dgm:pt>
    <dgm:pt modelId="{3911032C-51F5-486F-8FC7-907AB850594B}" type="sibTrans" cxnId="{B4F496CB-207B-491A-B542-F7DB9FA182CD}">
      <dgm:prSet/>
      <dgm:spPr/>
      <dgm:t>
        <a:bodyPr/>
        <a:lstStyle/>
        <a:p>
          <a:endParaRPr lang="en-US"/>
        </a:p>
      </dgm:t>
    </dgm:pt>
    <dgm:pt modelId="{D297F25B-FBA1-4B5D-AB1F-C9EE473D4B14}">
      <dgm:prSet phldrT="[Text]" custT="1"/>
      <dgm:spPr/>
      <dgm:t>
        <a:bodyPr/>
        <a:lstStyle/>
        <a:p>
          <a:r>
            <a:rPr lang="fi-FI" sz="2400" b="1" dirty="0" smtClean="0"/>
            <a:t>Standard </a:t>
          </a:r>
          <a:r>
            <a:rPr lang="fi-FI" sz="2400" b="1" dirty="0" err="1" smtClean="0"/>
            <a:t>language</a:t>
          </a:r>
          <a:r>
            <a:rPr lang="fi-FI" sz="2400" b="1" dirty="0" smtClean="0"/>
            <a:t> </a:t>
          </a:r>
          <a:r>
            <a:rPr lang="fi-FI" sz="2400" b="1" dirty="0" err="1" smtClean="0"/>
            <a:t>ideologies</a:t>
          </a:r>
          <a:endParaRPr lang="en-US" sz="2400" b="1" dirty="0"/>
        </a:p>
      </dgm:t>
    </dgm:pt>
    <dgm:pt modelId="{FC5F0644-A86B-45EB-A8F1-114FDB29F1C5}" type="parTrans" cxnId="{47C416F1-BC1F-4B7B-ACE9-4CFFDF3C3F16}">
      <dgm:prSet/>
      <dgm:spPr/>
      <dgm:t>
        <a:bodyPr/>
        <a:lstStyle/>
        <a:p>
          <a:endParaRPr lang="en-US"/>
        </a:p>
      </dgm:t>
    </dgm:pt>
    <dgm:pt modelId="{D7210972-FE5E-4AF8-B81B-DD48E25F75A0}" type="sibTrans" cxnId="{47C416F1-BC1F-4B7B-ACE9-4CFFDF3C3F16}">
      <dgm:prSet/>
      <dgm:spPr/>
      <dgm:t>
        <a:bodyPr/>
        <a:lstStyle/>
        <a:p>
          <a:endParaRPr lang="en-US"/>
        </a:p>
      </dgm:t>
    </dgm:pt>
    <dgm:pt modelId="{4D952FBD-2B0B-486C-9AAF-1088DF5C0FE8}">
      <dgm:prSet phldrT="[Text]" custT="1"/>
      <dgm:spPr/>
      <dgm:t>
        <a:bodyPr/>
        <a:lstStyle/>
        <a:p>
          <a:r>
            <a:rPr lang="fi-FI" sz="2400" b="1" dirty="0" err="1" smtClean="0"/>
            <a:t>Type</a:t>
          </a:r>
          <a:r>
            <a:rPr lang="fi-FI" sz="2400" b="1" dirty="0" smtClean="0"/>
            <a:t> B</a:t>
          </a:r>
        </a:p>
        <a:p>
          <a:r>
            <a:rPr lang="fi-FI" sz="2400" b="1" dirty="0" smtClean="0"/>
            <a:t>(</a:t>
          </a:r>
          <a:r>
            <a:rPr lang="fi-FI" sz="2400" b="1" dirty="0" err="1" smtClean="0"/>
            <a:t>works</a:t>
          </a:r>
          <a:r>
            <a:rPr lang="fi-FI" sz="2400" b="1" dirty="0" smtClean="0"/>
            <a:t>)</a:t>
          </a:r>
          <a:endParaRPr lang="en-US" sz="2400" b="1" dirty="0"/>
        </a:p>
      </dgm:t>
    </dgm:pt>
    <dgm:pt modelId="{DB071828-B82D-4E57-A8F5-DF863A5BCC18}" type="parTrans" cxnId="{AD4FBBA3-9D47-4DE9-B9CC-DC03F5AA707A}">
      <dgm:prSet/>
      <dgm:spPr/>
      <dgm:t>
        <a:bodyPr/>
        <a:lstStyle/>
        <a:p>
          <a:endParaRPr lang="en-US"/>
        </a:p>
      </dgm:t>
    </dgm:pt>
    <dgm:pt modelId="{1382F2F1-EB57-4380-B67F-E0647F40D066}" type="sibTrans" cxnId="{AD4FBBA3-9D47-4DE9-B9CC-DC03F5AA707A}">
      <dgm:prSet/>
      <dgm:spPr/>
      <dgm:t>
        <a:bodyPr/>
        <a:lstStyle/>
        <a:p>
          <a:endParaRPr lang="en-US"/>
        </a:p>
      </dgm:t>
    </dgm:pt>
    <dgm:pt modelId="{F1CD64CC-ECA3-4BE3-AD6A-3AE0445011DC}">
      <dgm:prSet phldrT="[Text]" custT="1"/>
      <dgm:spPr/>
      <dgm:t>
        <a:bodyPr/>
        <a:lstStyle/>
        <a:p>
          <a:pPr rtl="0"/>
          <a:r>
            <a:rPr lang="fi-FI" sz="2400" b="1" dirty="0" smtClean="0"/>
            <a:t>English-as-a-</a:t>
          </a:r>
          <a:r>
            <a:rPr lang="fi-FI" sz="2400" b="1" dirty="0" err="1" smtClean="0"/>
            <a:t>global</a:t>
          </a:r>
          <a:r>
            <a:rPr lang="fi-FI" sz="2400" b="1" dirty="0" smtClean="0"/>
            <a:t>-</a:t>
          </a:r>
          <a:r>
            <a:rPr lang="fi-FI" sz="2400" b="1" dirty="0" err="1" smtClean="0"/>
            <a:t>language</a:t>
          </a:r>
          <a:r>
            <a:rPr lang="fi-FI" sz="2400" b="1" dirty="0" smtClean="0"/>
            <a:t> </a:t>
          </a:r>
          <a:r>
            <a:rPr lang="fi-FI" sz="2400" b="1" dirty="0" err="1" smtClean="0"/>
            <a:t>ideologies</a:t>
          </a:r>
          <a:endParaRPr lang="en-US" sz="2400" b="1" dirty="0"/>
        </a:p>
      </dgm:t>
    </dgm:pt>
    <dgm:pt modelId="{66E0CC06-FFBB-44A2-804E-CF14DF271639}" type="parTrans" cxnId="{98619510-72CC-47DB-A8D9-1B3FFBED2D1C}">
      <dgm:prSet/>
      <dgm:spPr/>
      <dgm:t>
        <a:bodyPr/>
        <a:lstStyle/>
        <a:p>
          <a:endParaRPr lang="en-US"/>
        </a:p>
      </dgm:t>
    </dgm:pt>
    <dgm:pt modelId="{AA8AA453-40B1-465C-AFC9-27D3081AD849}" type="sibTrans" cxnId="{98619510-72CC-47DB-A8D9-1B3FFBED2D1C}">
      <dgm:prSet/>
      <dgm:spPr/>
      <dgm:t>
        <a:bodyPr/>
        <a:lstStyle/>
        <a:p>
          <a:endParaRPr lang="en-US"/>
        </a:p>
      </dgm:t>
    </dgm:pt>
    <dgm:pt modelId="{822C48C2-BA68-4221-BCD4-FBB0984CA84B}">
      <dgm:prSet custT="1"/>
      <dgm:spPr/>
      <dgm:t>
        <a:bodyPr/>
        <a:lstStyle/>
        <a:p>
          <a:r>
            <a:rPr lang="fi-FI" sz="2400" b="1" dirty="0" err="1" smtClean="0"/>
            <a:t>Native</a:t>
          </a:r>
          <a:r>
            <a:rPr lang="fi-FI" sz="2400" b="1" dirty="0" smtClean="0"/>
            <a:t> </a:t>
          </a:r>
          <a:r>
            <a:rPr lang="fi-FI" sz="2400" b="1" dirty="0" err="1" smtClean="0"/>
            <a:t>speaker</a:t>
          </a:r>
          <a:r>
            <a:rPr lang="fi-FI" sz="2400" b="1" dirty="0" smtClean="0"/>
            <a:t> </a:t>
          </a:r>
          <a:r>
            <a:rPr lang="fi-FI" sz="2400" b="1" dirty="0" err="1" smtClean="0"/>
            <a:t>language</a:t>
          </a:r>
          <a:r>
            <a:rPr lang="fi-FI" sz="2400" b="1" dirty="0" smtClean="0"/>
            <a:t> </a:t>
          </a:r>
          <a:r>
            <a:rPr lang="fi-FI" sz="2400" b="1" dirty="0" err="1" smtClean="0"/>
            <a:t>ideologies</a:t>
          </a:r>
          <a:endParaRPr lang="en-US" sz="2400" b="1" dirty="0"/>
        </a:p>
      </dgm:t>
    </dgm:pt>
    <dgm:pt modelId="{09D907FD-AE26-4792-A2F9-21B515589E97}" type="parTrans" cxnId="{5719D3E8-F5C6-4AF0-BF11-C50721ADC12A}">
      <dgm:prSet/>
      <dgm:spPr/>
      <dgm:t>
        <a:bodyPr/>
        <a:lstStyle/>
        <a:p>
          <a:endParaRPr lang="en-US"/>
        </a:p>
      </dgm:t>
    </dgm:pt>
    <dgm:pt modelId="{013E511F-2BD6-4877-B01C-39B236BC184F}" type="sibTrans" cxnId="{5719D3E8-F5C6-4AF0-BF11-C50721ADC12A}">
      <dgm:prSet/>
      <dgm:spPr/>
      <dgm:t>
        <a:bodyPr/>
        <a:lstStyle/>
        <a:p>
          <a:endParaRPr lang="en-US"/>
        </a:p>
      </dgm:t>
    </dgm:pt>
    <dgm:pt modelId="{3170C9D6-445E-4782-A2C3-491BD2284188}" type="pres">
      <dgm:prSet presAssocID="{5763D37A-8FFF-43F8-8094-0E4D223E897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3603CBA-C405-4E22-8A86-3F1A5BA095C2}" type="pres">
      <dgm:prSet presAssocID="{6A8AA61C-E2AD-484F-8867-11A05A965E5A}" presName="linNode" presStyleCnt="0"/>
      <dgm:spPr/>
    </dgm:pt>
    <dgm:pt modelId="{4F871036-CE2E-44DC-94E2-BC0980E22FC5}" type="pres">
      <dgm:prSet presAssocID="{6A8AA61C-E2AD-484F-8867-11A05A965E5A}" presName="parentShp" presStyleLbl="node1" presStyleIdx="0" presStyleCnt="2" custScaleX="488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DB0D99-2AB4-4C73-9D32-338AACFD1F87}" type="pres">
      <dgm:prSet presAssocID="{6A8AA61C-E2AD-484F-8867-11A05A965E5A}" presName="childShp" presStyleLbl="bgAccFollowNode1" presStyleIdx="0" presStyleCnt="2" custScaleX="1407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F4A249-0BFC-4F62-9E7F-3E16F1367D5A}" type="pres">
      <dgm:prSet presAssocID="{3911032C-51F5-486F-8FC7-907AB850594B}" presName="spacing" presStyleCnt="0"/>
      <dgm:spPr/>
    </dgm:pt>
    <dgm:pt modelId="{02C43C49-1C18-42F4-9F16-B11169B4B184}" type="pres">
      <dgm:prSet presAssocID="{4D952FBD-2B0B-486C-9AAF-1088DF5C0FE8}" presName="linNode" presStyleCnt="0"/>
      <dgm:spPr/>
    </dgm:pt>
    <dgm:pt modelId="{4802E650-2883-47C8-BB90-C3FB104633AD}" type="pres">
      <dgm:prSet presAssocID="{4D952FBD-2B0B-486C-9AAF-1088DF5C0FE8}" presName="parentShp" presStyleLbl="node1" presStyleIdx="1" presStyleCnt="2" custScaleX="489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36E333-757C-48CB-8E12-761F8A87356A}" type="pres">
      <dgm:prSet presAssocID="{4D952FBD-2B0B-486C-9AAF-1088DF5C0FE8}" presName="childShp" presStyleLbl="bgAccFollowNode1" presStyleIdx="1" presStyleCnt="2" custScaleX="1375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4256CE-50EC-4436-9ECD-EFF8EC19FB02}" type="presOf" srcId="{6A8AA61C-E2AD-484F-8867-11A05A965E5A}" destId="{4F871036-CE2E-44DC-94E2-BC0980E22FC5}" srcOrd="0" destOrd="0" presId="urn:microsoft.com/office/officeart/2005/8/layout/vList6"/>
    <dgm:cxn modelId="{98619510-72CC-47DB-A8D9-1B3FFBED2D1C}" srcId="{4D952FBD-2B0B-486C-9AAF-1088DF5C0FE8}" destId="{F1CD64CC-ECA3-4BE3-AD6A-3AE0445011DC}" srcOrd="0" destOrd="0" parTransId="{66E0CC06-FFBB-44A2-804E-CF14DF271639}" sibTransId="{AA8AA453-40B1-465C-AFC9-27D3081AD849}"/>
    <dgm:cxn modelId="{AD4FBBA3-9D47-4DE9-B9CC-DC03F5AA707A}" srcId="{5763D37A-8FFF-43F8-8094-0E4D223E8979}" destId="{4D952FBD-2B0B-486C-9AAF-1088DF5C0FE8}" srcOrd="1" destOrd="0" parTransId="{DB071828-B82D-4E57-A8F5-DF863A5BCC18}" sibTransId="{1382F2F1-EB57-4380-B67F-E0647F40D066}"/>
    <dgm:cxn modelId="{F0DDCBA7-DF11-4F87-A33F-8B123977BF8D}" type="presOf" srcId="{F1CD64CC-ECA3-4BE3-AD6A-3AE0445011DC}" destId="{6636E333-757C-48CB-8E12-761F8A87356A}" srcOrd="0" destOrd="0" presId="urn:microsoft.com/office/officeart/2005/8/layout/vList6"/>
    <dgm:cxn modelId="{47C416F1-BC1F-4B7B-ACE9-4CFFDF3C3F16}" srcId="{6A8AA61C-E2AD-484F-8867-11A05A965E5A}" destId="{D297F25B-FBA1-4B5D-AB1F-C9EE473D4B14}" srcOrd="0" destOrd="0" parTransId="{FC5F0644-A86B-45EB-A8F1-114FDB29F1C5}" sibTransId="{D7210972-FE5E-4AF8-B81B-DD48E25F75A0}"/>
    <dgm:cxn modelId="{CDF0C241-F199-45A1-BA71-BF42482D4B71}" type="presOf" srcId="{5763D37A-8FFF-43F8-8094-0E4D223E8979}" destId="{3170C9D6-445E-4782-A2C3-491BD2284188}" srcOrd="0" destOrd="0" presId="urn:microsoft.com/office/officeart/2005/8/layout/vList6"/>
    <dgm:cxn modelId="{5719D3E8-F5C6-4AF0-BF11-C50721ADC12A}" srcId="{6A8AA61C-E2AD-484F-8867-11A05A965E5A}" destId="{822C48C2-BA68-4221-BCD4-FBB0984CA84B}" srcOrd="1" destOrd="0" parTransId="{09D907FD-AE26-4792-A2F9-21B515589E97}" sibTransId="{013E511F-2BD6-4877-B01C-39B236BC184F}"/>
    <dgm:cxn modelId="{45D43792-F886-4CEB-8BFD-CEFE57BFFBCB}" type="presOf" srcId="{4D952FBD-2B0B-486C-9AAF-1088DF5C0FE8}" destId="{4802E650-2883-47C8-BB90-C3FB104633AD}" srcOrd="0" destOrd="0" presId="urn:microsoft.com/office/officeart/2005/8/layout/vList6"/>
    <dgm:cxn modelId="{9671BF5E-9EE6-4B70-BAF6-75E52A9E76B9}" type="presOf" srcId="{822C48C2-BA68-4221-BCD4-FBB0984CA84B}" destId="{73DB0D99-2AB4-4C73-9D32-338AACFD1F87}" srcOrd="0" destOrd="1" presId="urn:microsoft.com/office/officeart/2005/8/layout/vList6"/>
    <dgm:cxn modelId="{29154DB5-78DF-4E1F-BFB1-4B3FED7EC7DD}" type="presOf" srcId="{D297F25B-FBA1-4B5D-AB1F-C9EE473D4B14}" destId="{73DB0D99-2AB4-4C73-9D32-338AACFD1F87}" srcOrd="0" destOrd="0" presId="urn:microsoft.com/office/officeart/2005/8/layout/vList6"/>
    <dgm:cxn modelId="{B4F496CB-207B-491A-B542-F7DB9FA182CD}" srcId="{5763D37A-8FFF-43F8-8094-0E4D223E8979}" destId="{6A8AA61C-E2AD-484F-8867-11A05A965E5A}" srcOrd="0" destOrd="0" parTransId="{3A26193C-7568-4246-8EB5-64B1E0095407}" sibTransId="{3911032C-51F5-486F-8FC7-907AB850594B}"/>
    <dgm:cxn modelId="{5461ADE6-C8F9-41ED-B96F-B309CE11B2B9}" type="presParOf" srcId="{3170C9D6-445E-4782-A2C3-491BD2284188}" destId="{63603CBA-C405-4E22-8A86-3F1A5BA095C2}" srcOrd="0" destOrd="0" presId="urn:microsoft.com/office/officeart/2005/8/layout/vList6"/>
    <dgm:cxn modelId="{3F92E233-360F-4DB9-979F-09AB2DDFA934}" type="presParOf" srcId="{63603CBA-C405-4E22-8A86-3F1A5BA095C2}" destId="{4F871036-CE2E-44DC-94E2-BC0980E22FC5}" srcOrd="0" destOrd="0" presId="urn:microsoft.com/office/officeart/2005/8/layout/vList6"/>
    <dgm:cxn modelId="{850AEFFE-B4E9-4CE2-901F-CAE8A58513FA}" type="presParOf" srcId="{63603CBA-C405-4E22-8A86-3F1A5BA095C2}" destId="{73DB0D99-2AB4-4C73-9D32-338AACFD1F87}" srcOrd="1" destOrd="0" presId="urn:microsoft.com/office/officeart/2005/8/layout/vList6"/>
    <dgm:cxn modelId="{D6221729-7FF8-425E-BC9A-DEF9C948608B}" type="presParOf" srcId="{3170C9D6-445E-4782-A2C3-491BD2284188}" destId="{30F4A249-0BFC-4F62-9E7F-3E16F1367D5A}" srcOrd="1" destOrd="0" presId="urn:microsoft.com/office/officeart/2005/8/layout/vList6"/>
    <dgm:cxn modelId="{97D05DAD-A674-4510-933A-61FA13FED2BB}" type="presParOf" srcId="{3170C9D6-445E-4782-A2C3-491BD2284188}" destId="{02C43C49-1C18-42F4-9F16-B11169B4B184}" srcOrd="2" destOrd="0" presId="urn:microsoft.com/office/officeart/2005/8/layout/vList6"/>
    <dgm:cxn modelId="{100B85FE-BDD8-42F1-8FA6-05146F975198}" type="presParOf" srcId="{02C43C49-1C18-42F4-9F16-B11169B4B184}" destId="{4802E650-2883-47C8-BB90-C3FB104633AD}" srcOrd="0" destOrd="0" presId="urn:microsoft.com/office/officeart/2005/8/layout/vList6"/>
    <dgm:cxn modelId="{765A9D94-944F-414F-A54C-65B1279CFBAD}" type="presParOf" srcId="{02C43C49-1C18-42F4-9F16-B11169B4B184}" destId="{6636E333-757C-48CB-8E12-761F8A87356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809C3E-DC8B-43CB-8A56-59528ECF28A6}" type="doc">
      <dgm:prSet loTypeId="urn:microsoft.com/office/officeart/2008/layout/Square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1645D48-C074-47C0-9080-83911368E5EF}">
      <dgm:prSet phldrT="[Text]" custT="1"/>
      <dgm:spPr/>
      <dgm:t>
        <a:bodyPr/>
        <a:lstStyle/>
        <a:p>
          <a:r>
            <a:rPr lang="fi-FI" sz="2000" dirty="0" err="1" smtClean="0"/>
            <a:t>Accessible</a:t>
          </a:r>
          <a:r>
            <a:rPr lang="fi-FI" sz="2000" dirty="0" smtClean="0"/>
            <a:t> NNS </a:t>
          </a:r>
          <a:r>
            <a:rPr lang="fi-FI" sz="2000" dirty="0" err="1" smtClean="0"/>
            <a:t>fluency</a:t>
          </a:r>
          <a:endParaRPr lang="en-US" sz="2000" dirty="0"/>
        </a:p>
      </dgm:t>
    </dgm:pt>
    <dgm:pt modelId="{69387D19-4FD0-49FE-9F44-0D5E23A10A73}" type="parTrans" cxnId="{546156D6-9C7D-487A-8AB6-1054FE017891}">
      <dgm:prSet/>
      <dgm:spPr/>
      <dgm:t>
        <a:bodyPr/>
        <a:lstStyle/>
        <a:p>
          <a:endParaRPr lang="en-US"/>
        </a:p>
      </dgm:t>
    </dgm:pt>
    <dgm:pt modelId="{EFC5638C-6D78-4A9A-8D7E-DFE37EA36F8C}" type="sibTrans" cxnId="{546156D6-9C7D-487A-8AB6-1054FE017891}">
      <dgm:prSet/>
      <dgm:spPr/>
      <dgm:t>
        <a:bodyPr/>
        <a:lstStyle/>
        <a:p>
          <a:endParaRPr lang="en-US"/>
        </a:p>
      </dgm:t>
    </dgm:pt>
    <dgm:pt modelId="{B545FF6D-B94B-4354-874C-0F2A75ADB5B5}">
      <dgm:prSet phldrT="[Text]" custT="1"/>
      <dgm:spPr/>
      <dgm:t>
        <a:bodyPr/>
        <a:lstStyle/>
        <a:p>
          <a:r>
            <a:rPr lang="fi-FI" sz="2000" dirty="0" err="1" smtClean="0"/>
            <a:t>Lecturer</a:t>
          </a:r>
          <a:r>
            <a:rPr lang="fi-FI" sz="2000" dirty="0" smtClean="0"/>
            <a:t> </a:t>
          </a:r>
          <a:r>
            <a:rPr lang="fi-FI" sz="2000" dirty="0" err="1" smtClean="0"/>
            <a:t>credibility</a:t>
          </a:r>
          <a:endParaRPr lang="en-US" sz="2000" dirty="0"/>
        </a:p>
      </dgm:t>
    </dgm:pt>
    <dgm:pt modelId="{30AF9521-C8DE-4E92-B85B-F8A40BC1A378}" type="parTrans" cxnId="{590E32D6-2784-465C-983F-E221A8DBD32E}">
      <dgm:prSet/>
      <dgm:spPr/>
      <dgm:t>
        <a:bodyPr/>
        <a:lstStyle/>
        <a:p>
          <a:endParaRPr lang="en-US"/>
        </a:p>
      </dgm:t>
    </dgm:pt>
    <dgm:pt modelId="{54AAB376-7D0B-4F2E-90CA-3FE531E88E3F}" type="sibTrans" cxnId="{590E32D6-2784-465C-983F-E221A8DBD32E}">
      <dgm:prSet/>
      <dgm:spPr/>
      <dgm:t>
        <a:bodyPr/>
        <a:lstStyle/>
        <a:p>
          <a:endParaRPr lang="en-US"/>
        </a:p>
      </dgm:t>
    </dgm:pt>
    <dgm:pt modelId="{2825E5ED-F3BD-4B91-85B5-7F67FB1298D8}">
      <dgm:prSet phldrT="[Text]" custT="1"/>
      <dgm:spPr/>
      <dgm:t>
        <a:bodyPr/>
        <a:lstStyle/>
        <a:p>
          <a:r>
            <a:rPr lang="fi-FI" sz="2000" dirty="0" err="1" smtClean="0"/>
            <a:t>Perceived</a:t>
          </a:r>
          <a:r>
            <a:rPr lang="fi-FI" sz="2000" dirty="0" smtClean="0"/>
            <a:t> </a:t>
          </a:r>
          <a:r>
            <a:rPr lang="fi-FI" sz="2000" dirty="0" err="1" smtClean="0"/>
            <a:t>intelligibility</a:t>
          </a:r>
          <a:endParaRPr lang="en-US" sz="2000" dirty="0"/>
        </a:p>
      </dgm:t>
    </dgm:pt>
    <dgm:pt modelId="{35498C46-EDB0-4D89-B55E-C716AA8A958D}" type="parTrans" cxnId="{1F97F570-FD87-48EC-B123-DC58962E316E}">
      <dgm:prSet/>
      <dgm:spPr/>
      <dgm:t>
        <a:bodyPr/>
        <a:lstStyle/>
        <a:p>
          <a:endParaRPr lang="en-US"/>
        </a:p>
      </dgm:t>
    </dgm:pt>
    <dgm:pt modelId="{3A1CED4E-E321-4490-9408-5216CC1EE4D6}" type="sibTrans" cxnId="{1F97F570-FD87-48EC-B123-DC58962E316E}">
      <dgm:prSet/>
      <dgm:spPr/>
      <dgm:t>
        <a:bodyPr/>
        <a:lstStyle/>
        <a:p>
          <a:endParaRPr lang="en-US"/>
        </a:p>
      </dgm:t>
    </dgm:pt>
    <dgm:pt modelId="{7AA785C7-8585-40B0-95A5-31B334CDFF19}">
      <dgm:prSet phldrT="[Text]"/>
      <dgm:spPr/>
      <dgm:t>
        <a:bodyPr/>
        <a:lstStyle/>
        <a:p>
          <a:r>
            <a:rPr lang="fi-FI" dirty="0" err="1" smtClean="0"/>
            <a:t>Accommodation</a:t>
          </a:r>
          <a:r>
            <a:rPr lang="fi-FI" dirty="0" smtClean="0"/>
            <a:t> </a:t>
          </a:r>
          <a:r>
            <a:rPr lang="fi-FI" dirty="0" err="1" smtClean="0"/>
            <a:t>skills</a:t>
          </a:r>
          <a:endParaRPr lang="en-US" dirty="0"/>
        </a:p>
      </dgm:t>
    </dgm:pt>
    <dgm:pt modelId="{65969CB7-81D8-46CF-A051-5CDDEE353200}" type="parTrans" cxnId="{6C2A7B85-43A6-4A01-BA94-A701AAA9590F}">
      <dgm:prSet/>
      <dgm:spPr/>
      <dgm:t>
        <a:bodyPr/>
        <a:lstStyle/>
        <a:p>
          <a:endParaRPr lang="en-US"/>
        </a:p>
      </dgm:t>
    </dgm:pt>
    <dgm:pt modelId="{E40F9338-CCB5-4969-9840-107013EEAC82}" type="sibTrans" cxnId="{6C2A7B85-43A6-4A01-BA94-A701AAA9590F}">
      <dgm:prSet/>
      <dgm:spPr/>
      <dgm:t>
        <a:bodyPr/>
        <a:lstStyle/>
        <a:p>
          <a:endParaRPr lang="en-US"/>
        </a:p>
      </dgm:t>
    </dgm:pt>
    <dgm:pt modelId="{B41661C7-022F-4267-8A31-480683AFC80B}">
      <dgm:prSet phldrT="[Text]" custT="1"/>
      <dgm:spPr/>
      <dgm:t>
        <a:bodyPr/>
        <a:lstStyle/>
        <a:p>
          <a:r>
            <a:rPr lang="fi-FI" sz="2000" dirty="0" smtClean="0"/>
            <a:t>Content </a:t>
          </a:r>
          <a:r>
            <a:rPr lang="fi-FI" sz="2000" dirty="0" err="1" smtClean="0"/>
            <a:t>accessibility</a:t>
          </a:r>
          <a:endParaRPr lang="en-US" sz="2000" dirty="0"/>
        </a:p>
      </dgm:t>
    </dgm:pt>
    <dgm:pt modelId="{E12F1D5E-B49E-4D75-B509-4564E8741F5B}" type="parTrans" cxnId="{C3FC2706-749E-476B-95DD-06AEC2EBF434}">
      <dgm:prSet/>
      <dgm:spPr/>
      <dgm:t>
        <a:bodyPr/>
        <a:lstStyle/>
        <a:p>
          <a:endParaRPr lang="en-US"/>
        </a:p>
      </dgm:t>
    </dgm:pt>
    <dgm:pt modelId="{C525A995-5330-4259-8180-D52C1207F592}" type="sibTrans" cxnId="{C3FC2706-749E-476B-95DD-06AEC2EBF434}">
      <dgm:prSet/>
      <dgm:spPr/>
      <dgm:t>
        <a:bodyPr/>
        <a:lstStyle/>
        <a:p>
          <a:endParaRPr lang="en-US"/>
        </a:p>
      </dgm:t>
    </dgm:pt>
    <dgm:pt modelId="{CCD2A1A4-B947-41E1-B074-78D879E254CD}">
      <dgm:prSet phldrT="[Text]" custT="1"/>
      <dgm:spPr/>
      <dgm:t>
        <a:bodyPr/>
        <a:lstStyle/>
        <a:p>
          <a:r>
            <a:rPr lang="fi-FI" sz="2000" dirty="0" err="1" smtClean="0"/>
            <a:t>Engaging</a:t>
          </a:r>
          <a:r>
            <a:rPr lang="fi-FI" sz="2000" dirty="0" smtClean="0"/>
            <a:t> </a:t>
          </a:r>
          <a:r>
            <a:rPr lang="fi-FI" sz="2000" dirty="0" err="1" smtClean="0"/>
            <a:t>the</a:t>
          </a:r>
          <a:r>
            <a:rPr lang="fi-FI" sz="2000" dirty="0" smtClean="0"/>
            <a:t> </a:t>
          </a:r>
          <a:r>
            <a:rPr lang="fi-FI" sz="2000" dirty="0" err="1" smtClean="0"/>
            <a:t>listener</a:t>
          </a:r>
          <a:endParaRPr lang="en-US" sz="2000" dirty="0"/>
        </a:p>
      </dgm:t>
    </dgm:pt>
    <dgm:pt modelId="{651785A9-E051-43A2-A3AE-92442E85BED2}" type="parTrans" cxnId="{25866352-FAE3-403E-8C43-284198A9F2EC}">
      <dgm:prSet/>
      <dgm:spPr/>
      <dgm:t>
        <a:bodyPr/>
        <a:lstStyle/>
        <a:p>
          <a:endParaRPr lang="en-US"/>
        </a:p>
      </dgm:t>
    </dgm:pt>
    <dgm:pt modelId="{BF659E7A-F8C1-43E6-A07E-6DD343EB302F}" type="sibTrans" cxnId="{25866352-FAE3-403E-8C43-284198A9F2EC}">
      <dgm:prSet/>
      <dgm:spPr/>
      <dgm:t>
        <a:bodyPr/>
        <a:lstStyle/>
        <a:p>
          <a:endParaRPr lang="en-US"/>
        </a:p>
      </dgm:t>
    </dgm:pt>
    <dgm:pt modelId="{3E15DC60-E472-4DA3-83FE-076E038A8F66}">
      <dgm:prSet phldrT="[Text]" custT="1"/>
      <dgm:spPr/>
      <dgm:t>
        <a:bodyPr/>
        <a:lstStyle/>
        <a:p>
          <a:r>
            <a:rPr lang="fi-FI" sz="2000" dirty="0" err="1" smtClean="0"/>
            <a:t>Lecture</a:t>
          </a:r>
          <a:r>
            <a:rPr lang="fi-FI" sz="2000" dirty="0" smtClean="0"/>
            <a:t> </a:t>
          </a:r>
          <a:r>
            <a:rPr lang="fi-FI" sz="2000" dirty="0" err="1" smtClean="0"/>
            <a:t>coherence</a:t>
          </a:r>
          <a:endParaRPr lang="en-US" sz="2000" dirty="0"/>
        </a:p>
      </dgm:t>
    </dgm:pt>
    <dgm:pt modelId="{599D0261-C940-46DC-8F00-1EA16CE643F2}" type="parTrans" cxnId="{FC11BFA1-E035-4CCD-B9AF-B5E834E0ABA6}">
      <dgm:prSet/>
      <dgm:spPr/>
      <dgm:t>
        <a:bodyPr/>
        <a:lstStyle/>
        <a:p>
          <a:endParaRPr lang="en-US"/>
        </a:p>
      </dgm:t>
    </dgm:pt>
    <dgm:pt modelId="{31ABBFBC-83E0-4B6C-A806-9270D4A203BF}" type="sibTrans" cxnId="{FC11BFA1-E035-4CCD-B9AF-B5E834E0ABA6}">
      <dgm:prSet/>
      <dgm:spPr/>
      <dgm:t>
        <a:bodyPr/>
        <a:lstStyle/>
        <a:p>
          <a:endParaRPr lang="en-US"/>
        </a:p>
      </dgm:t>
    </dgm:pt>
    <dgm:pt modelId="{7E6631EB-FCDB-489F-B49F-7722CFB63A59}">
      <dgm:prSet phldrT="[Text]" custT="1"/>
      <dgm:spPr/>
      <dgm:t>
        <a:bodyPr/>
        <a:lstStyle/>
        <a:p>
          <a:r>
            <a:rPr lang="fi-FI" sz="2000" dirty="0" err="1" smtClean="0"/>
            <a:t>Field-specific</a:t>
          </a:r>
          <a:r>
            <a:rPr lang="fi-FI" sz="2000" dirty="0" smtClean="0"/>
            <a:t> </a:t>
          </a:r>
          <a:r>
            <a:rPr lang="fi-FI" sz="2000" dirty="0" err="1" smtClean="0"/>
            <a:t>terminology</a:t>
          </a:r>
          <a:endParaRPr lang="en-US" sz="2000" dirty="0"/>
        </a:p>
      </dgm:t>
    </dgm:pt>
    <dgm:pt modelId="{AD29373E-D863-416A-BC42-DB208D502D15}" type="parTrans" cxnId="{27D169FD-8ABF-43D3-B9FB-E7C3684EC827}">
      <dgm:prSet/>
      <dgm:spPr/>
      <dgm:t>
        <a:bodyPr/>
        <a:lstStyle/>
        <a:p>
          <a:endParaRPr lang="en-US"/>
        </a:p>
      </dgm:t>
    </dgm:pt>
    <dgm:pt modelId="{83C5A6CA-407C-408A-B522-07A28C66DF5E}" type="sibTrans" cxnId="{27D169FD-8ABF-43D3-B9FB-E7C3684EC827}">
      <dgm:prSet/>
      <dgm:spPr/>
      <dgm:t>
        <a:bodyPr/>
        <a:lstStyle/>
        <a:p>
          <a:endParaRPr lang="en-US"/>
        </a:p>
      </dgm:t>
    </dgm:pt>
    <dgm:pt modelId="{614E1893-BB12-4868-8ABC-197731D45432}">
      <dgm:prSet phldrT="[Text]" custT="1"/>
      <dgm:spPr/>
      <dgm:t>
        <a:bodyPr/>
        <a:lstStyle/>
        <a:p>
          <a:r>
            <a:rPr lang="fi-FI" sz="800" dirty="0" smtClean="0">
              <a:solidFill>
                <a:schemeClr val="bg1"/>
              </a:solidFill>
            </a:rPr>
            <a:t>(</a:t>
          </a:r>
          <a:r>
            <a:rPr lang="fi-FI" sz="800" dirty="0" err="1" smtClean="0">
              <a:solidFill>
                <a:schemeClr val="bg1"/>
              </a:solidFill>
            </a:rPr>
            <a:t>See</a:t>
          </a:r>
          <a:r>
            <a:rPr lang="fi-FI" sz="800" dirty="0" smtClean="0">
              <a:solidFill>
                <a:schemeClr val="bg1"/>
              </a:solidFill>
            </a:rPr>
            <a:t> </a:t>
          </a:r>
          <a:r>
            <a:rPr lang="fi-FI" sz="800" dirty="0" err="1" smtClean="0">
              <a:solidFill>
                <a:schemeClr val="bg1"/>
              </a:solidFill>
            </a:rPr>
            <a:t>the</a:t>
          </a:r>
          <a:r>
            <a:rPr lang="fi-FI" sz="800" dirty="0" smtClean="0">
              <a:solidFill>
                <a:schemeClr val="bg1"/>
              </a:solidFill>
            </a:rPr>
            <a:t> </a:t>
          </a:r>
          <a:r>
            <a:rPr lang="fi-FI" sz="800" dirty="0" err="1" smtClean="0">
              <a:solidFill>
                <a:schemeClr val="bg1"/>
              </a:solidFill>
            </a:rPr>
            <a:t>handout</a:t>
          </a:r>
          <a:r>
            <a:rPr lang="fi-FI" sz="800" dirty="0" smtClean="0">
              <a:solidFill>
                <a:schemeClr val="bg1"/>
              </a:solidFill>
            </a:rPr>
            <a:t>)</a:t>
          </a:r>
          <a:endParaRPr lang="en-US" sz="800" dirty="0">
            <a:solidFill>
              <a:schemeClr val="bg1"/>
            </a:solidFill>
          </a:endParaRPr>
        </a:p>
      </dgm:t>
    </dgm:pt>
    <dgm:pt modelId="{DC46B085-118F-4997-9865-2EAF4F056C7A}" type="sibTrans" cxnId="{6731B9F3-ADC5-4F11-9A36-EAE4AD52A80C}">
      <dgm:prSet/>
      <dgm:spPr/>
      <dgm:t>
        <a:bodyPr/>
        <a:lstStyle/>
        <a:p>
          <a:endParaRPr lang="en-US"/>
        </a:p>
      </dgm:t>
    </dgm:pt>
    <dgm:pt modelId="{4838CCFD-5795-44B0-AF4F-339BBC15A09E}" type="parTrans" cxnId="{6731B9F3-ADC5-4F11-9A36-EAE4AD52A80C}">
      <dgm:prSet/>
      <dgm:spPr/>
      <dgm:t>
        <a:bodyPr/>
        <a:lstStyle/>
        <a:p>
          <a:endParaRPr lang="en-US"/>
        </a:p>
      </dgm:t>
    </dgm:pt>
    <dgm:pt modelId="{C9F19432-E30F-45EC-8222-B42288D23FBD}">
      <dgm:prSet phldrT="[Text]" custT="1"/>
      <dgm:spPr/>
      <dgm:t>
        <a:bodyPr/>
        <a:lstStyle/>
        <a:p>
          <a:r>
            <a:rPr lang="fi-FI" sz="800" dirty="0" smtClean="0">
              <a:solidFill>
                <a:schemeClr val="bg1"/>
              </a:solidFill>
            </a:rPr>
            <a:t>(</a:t>
          </a:r>
          <a:r>
            <a:rPr lang="fi-FI" sz="800" dirty="0" err="1" smtClean="0">
              <a:solidFill>
                <a:schemeClr val="bg1"/>
              </a:solidFill>
            </a:rPr>
            <a:t>See</a:t>
          </a:r>
          <a:r>
            <a:rPr lang="fi-FI" sz="800" dirty="0" smtClean="0">
              <a:solidFill>
                <a:schemeClr val="bg1"/>
              </a:solidFill>
            </a:rPr>
            <a:t> </a:t>
          </a:r>
          <a:r>
            <a:rPr lang="fi-FI" sz="800" dirty="0" err="1" smtClean="0">
              <a:solidFill>
                <a:schemeClr val="bg1"/>
              </a:solidFill>
            </a:rPr>
            <a:t>the</a:t>
          </a:r>
          <a:r>
            <a:rPr lang="fi-FI" sz="800" dirty="0" smtClean="0">
              <a:solidFill>
                <a:schemeClr val="bg1"/>
              </a:solidFill>
            </a:rPr>
            <a:t> </a:t>
          </a:r>
          <a:r>
            <a:rPr lang="fi-FI" sz="800" dirty="0" err="1" smtClean="0">
              <a:solidFill>
                <a:schemeClr val="bg1"/>
              </a:solidFill>
            </a:rPr>
            <a:t>handout</a:t>
          </a:r>
          <a:r>
            <a:rPr lang="fi-FI" sz="800" dirty="0" smtClean="0">
              <a:solidFill>
                <a:schemeClr val="bg1"/>
              </a:solidFill>
            </a:rPr>
            <a:t>)</a:t>
          </a:r>
          <a:endParaRPr lang="en-US" sz="800" dirty="0">
            <a:solidFill>
              <a:schemeClr val="bg1"/>
            </a:solidFill>
          </a:endParaRPr>
        </a:p>
      </dgm:t>
    </dgm:pt>
    <dgm:pt modelId="{103B2A25-401D-4D9B-9CCE-C50133651D8E}" type="sibTrans" cxnId="{29CF1762-8113-401D-8CB6-AB79CBF06569}">
      <dgm:prSet/>
      <dgm:spPr/>
      <dgm:t>
        <a:bodyPr/>
        <a:lstStyle/>
        <a:p>
          <a:endParaRPr lang="en-US"/>
        </a:p>
      </dgm:t>
    </dgm:pt>
    <dgm:pt modelId="{1E259C3E-3410-42E0-9257-1415DD726414}" type="parTrans" cxnId="{29CF1762-8113-401D-8CB6-AB79CBF06569}">
      <dgm:prSet/>
      <dgm:spPr/>
      <dgm:t>
        <a:bodyPr/>
        <a:lstStyle/>
        <a:p>
          <a:endParaRPr lang="en-US"/>
        </a:p>
      </dgm:t>
    </dgm:pt>
    <dgm:pt modelId="{B9B49EB1-1747-44CA-A0B7-456391E119C5}">
      <dgm:prSet phldrT="[Text]" custT="1"/>
      <dgm:spPr/>
      <dgm:t>
        <a:bodyPr/>
        <a:lstStyle/>
        <a:p>
          <a:r>
            <a:rPr lang="fi-FI" sz="2000" dirty="0" err="1" smtClean="0"/>
            <a:t>Lexicogrammatical</a:t>
          </a:r>
          <a:r>
            <a:rPr lang="fi-FI" sz="2000" dirty="0" smtClean="0"/>
            <a:t> </a:t>
          </a:r>
          <a:r>
            <a:rPr lang="fi-FI" sz="2000" dirty="0" err="1" smtClean="0"/>
            <a:t>appropriateness</a:t>
          </a:r>
          <a:endParaRPr lang="en-US" sz="2000" dirty="0"/>
        </a:p>
      </dgm:t>
    </dgm:pt>
    <dgm:pt modelId="{D1E63188-7D8B-4711-93D4-1CF735BF656B}" type="sibTrans" cxnId="{51B3E84C-A3AA-42D1-82B5-1235C21C833B}">
      <dgm:prSet/>
      <dgm:spPr/>
      <dgm:t>
        <a:bodyPr/>
        <a:lstStyle/>
        <a:p>
          <a:endParaRPr lang="en-US"/>
        </a:p>
      </dgm:t>
    </dgm:pt>
    <dgm:pt modelId="{75182C9E-4D2C-451D-AB55-99CB244CD445}" type="parTrans" cxnId="{51B3E84C-A3AA-42D1-82B5-1235C21C833B}">
      <dgm:prSet/>
      <dgm:spPr/>
      <dgm:t>
        <a:bodyPr/>
        <a:lstStyle/>
        <a:p>
          <a:endParaRPr lang="en-US"/>
        </a:p>
      </dgm:t>
    </dgm:pt>
    <dgm:pt modelId="{B9EB062C-7312-43DE-B813-371AC4FB4FD4}">
      <dgm:prSet custT="1"/>
      <dgm:spPr/>
      <dgm:t>
        <a:bodyPr/>
        <a:lstStyle/>
        <a:p>
          <a:r>
            <a:rPr lang="fi-FI" sz="2000" dirty="0" err="1" smtClean="0"/>
            <a:t>Plurilingual</a:t>
          </a:r>
          <a:r>
            <a:rPr lang="fi-FI" sz="2000" dirty="0" smtClean="0"/>
            <a:t> </a:t>
          </a:r>
          <a:r>
            <a:rPr lang="fi-FI" sz="2000" dirty="0" err="1" smtClean="0"/>
            <a:t>strategies</a:t>
          </a:r>
          <a:endParaRPr lang="en-US" sz="2000" dirty="0"/>
        </a:p>
      </dgm:t>
    </dgm:pt>
    <dgm:pt modelId="{86A6F4A8-8DC6-4A9B-8624-CB5E1E6C9DF0}" type="sibTrans" cxnId="{71FDD4CF-9DBB-4D9D-A9DB-2B6262A653BB}">
      <dgm:prSet/>
      <dgm:spPr/>
      <dgm:t>
        <a:bodyPr/>
        <a:lstStyle/>
        <a:p>
          <a:endParaRPr lang="en-US"/>
        </a:p>
      </dgm:t>
    </dgm:pt>
    <dgm:pt modelId="{91B6695A-7F9C-4F9A-B6D9-092A5C34FFD3}" type="parTrans" cxnId="{71FDD4CF-9DBB-4D9D-A9DB-2B6262A653BB}">
      <dgm:prSet/>
      <dgm:spPr/>
      <dgm:t>
        <a:bodyPr/>
        <a:lstStyle/>
        <a:p>
          <a:endParaRPr lang="en-US"/>
        </a:p>
      </dgm:t>
    </dgm:pt>
    <dgm:pt modelId="{2C4A2B13-3C44-4D7C-B4AC-9B0CB654ECA1}" type="pres">
      <dgm:prSet presAssocID="{7D809C3E-DC8B-43CB-8A56-59528ECF28A6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EF713F12-7985-466E-910E-E7D61AAFFB8B}" type="pres">
      <dgm:prSet presAssocID="{C9F19432-E30F-45EC-8222-B42288D23FBD}" presName="root" presStyleCnt="0">
        <dgm:presLayoutVars>
          <dgm:chMax/>
          <dgm:chPref/>
        </dgm:presLayoutVars>
      </dgm:prSet>
      <dgm:spPr/>
    </dgm:pt>
    <dgm:pt modelId="{20569EFF-DF4C-490E-9B72-9C9F67D1E54A}" type="pres">
      <dgm:prSet presAssocID="{C9F19432-E30F-45EC-8222-B42288D23FBD}" presName="rootComposite" presStyleCnt="0">
        <dgm:presLayoutVars/>
      </dgm:prSet>
      <dgm:spPr/>
    </dgm:pt>
    <dgm:pt modelId="{632B6405-6738-495E-B07D-DC9626603CDE}" type="pres">
      <dgm:prSet presAssocID="{C9F19432-E30F-45EC-8222-B42288D23FBD}" presName="ParentAccent" presStyleLbl="alignNode1" presStyleIdx="0" presStyleCnt="2"/>
      <dgm:spPr/>
    </dgm:pt>
    <dgm:pt modelId="{0DEB29C0-AD4C-41C4-A922-44B125B63455}" type="pres">
      <dgm:prSet presAssocID="{C9F19432-E30F-45EC-8222-B42288D23FBD}" presName="ParentSmallAccent" presStyleLbl="fgAcc1" presStyleIdx="0" presStyleCnt="2"/>
      <dgm:spPr/>
    </dgm:pt>
    <dgm:pt modelId="{02EA06B6-6CFD-45E2-A8BC-388884D2F0F9}" type="pres">
      <dgm:prSet presAssocID="{C9F19432-E30F-45EC-8222-B42288D23FBD}" presName="Parent" presStyleLbl="revTx" presStyleIdx="0" presStyleCnt="12" custScaleY="10767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98EDF7-995E-4C34-8DF2-8640EB4C3066}" type="pres">
      <dgm:prSet presAssocID="{C9F19432-E30F-45EC-8222-B42288D23FBD}" presName="childShape" presStyleCnt="0">
        <dgm:presLayoutVars>
          <dgm:chMax val="0"/>
          <dgm:chPref val="0"/>
        </dgm:presLayoutVars>
      </dgm:prSet>
      <dgm:spPr/>
    </dgm:pt>
    <dgm:pt modelId="{7CB942D9-6C0C-4325-BD00-19E250781E9D}" type="pres">
      <dgm:prSet presAssocID="{11645D48-C074-47C0-9080-83911368E5EF}" presName="childComposite" presStyleCnt="0">
        <dgm:presLayoutVars>
          <dgm:chMax val="0"/>
          <dgm:chPref val="0"/>
        </dgm:presLayoutVars>
      </dgm:prSet>
      <dgm:spPr/>
    </dgm:pt>
    <dgm:pt modelId="{117A8F87-F1CF-415B-98C5-A678BE2155E9}" type="pres">
      <dgm:prSet presAssocID="{11645D48-C074-47C0-9080-83911368E5EF}" presName="ChildAccent" presStyleLbl="solidFgAcc1" presStyleIdx="0" presStyleCnt="10"/>
      <dgm:spPr/>
    </dgm:pt>
    <dgm:pt modelId="{8AE605A6-DCB2-494B-A53F-4618F66B7033}" type="pres">
      <dgm:prSet presAssocID="{11645D48-C074-47C0-9080-83911368E5EF}" presName="Child" presStyleLbl="revTx" presStyleIdx="1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48CA63-E829-4F39-8856-3712C8D9B7D6}" type="pres">
      <dgm:prSet presAssocID="{2825E5ED-F3BD-4B91-85B5-7F67FB1298D8}" presName="childComposite" presStyleCnt="0">
        <dgm:presLayoutVars>
          <dgm:chMax val="0"/>
          <dgm:chPref val="0"/>
        </dgm:presLayoutVars>
      </dgm:prSet>
      <dgm:spPr/>
    </dgm:pt>
    <dgm:pt modelId="{C15B1BB1-4164-4AAE-A8E1-73C6A2E2A831}" type="pres">
      <dgm:prSet presAssocID="{2825E5ED-F3BD-4B91-85B5-7F67FB1298D8}" presName="ChildAccent" presStyleLbl="solidFgAcc1" presStyleIdx="1" presStyleCnt="10"/>
      <dgm:spPr/>
    </dgm:pt>
    <dgm:pt modelId="{3CB43DC5-E60E-4E12-AEA8-0BCD13BFDB2F}" type="pres">
      <dgm:prSet presAssocID="{2825E5ED-F3BD-4B91-85B5-7F67FB1298D8}" presName="Child" presStyleLbl="revTx" presStyleIdx="2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147B43-C78A-4DCF-9CE6-1F698FCAE018}" type="pres">
      <dgm:prSet presAssocID="{7AA785C7-8585-40B0-95A5-31B334CDFF19}" presName="childComposite" presStyleCnt="0">
        <dgm:presLayoutVars>
          <dgm:chMax val="0"/>
          <dgm:chPref val="0"/>
        </dgm:presLayoutVars>
      </dgm:prSet>
      <dgm:spPr/>
    </dgm:pt>
    <dgm:pt modelId="{7F4DC667-2248-4593-AD5F-626B8F9D2213}" type="pres">
      <dgm:prSet presAssocID="{7AA785C7-8585-40B0-95A5-31B334CDFF19}" presName="ChildAccent" presStyleLbl="solidFgAcc1" presStyleIdx="2" presStyleCnt="10"/>
      <dgm:spPr/>
    </dgm:pt>
    <dgm:pt modelId="{F3D27E87-BA0E-4E9B-A7F4-D46D917F39CA}" type="pres">
      <dgm:prSet presAssocID="{7AA785C7-8585-40B0-95A5-31B334CDFF19}" presName="Child" presStyleLbl="revTx" presStyleIdx="3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ECCB4A-5F1D-43ED-9FAE-27D9E27F6B93}" type="pres">
      <dgm:prSet presAssocID="{B9EB062C-7312-43DE-B813-371AC4FB4FD4}" presName="childComposite" presStyleCnt="0">
        <dgm:presLayoutVars>
          <dgm:chMax val="0"/>
          <dgm:chPref val="0"/>
        </dgm:presLayoutVars>
      </dgm:prSet>
      <dgm:spPr/>
    </dgm:pt>
    <dgm:pt modelId="{E0C7BC85-EF32-4DCC-8EC7-F3F92B63A5E9}" type="pres">
      <dgm:prSet presAssocID="{B9EB062C-7312-43DE-B813-371AC4FB4FD4}" presName="ChildAccent" presStyleLbl="solidFgAcc1" presStyleIdx="3" presStyleCnt="10"/>
      <dgm:spPr/>
    </dgm:pt>
    <dgm:pt modelId="{67E8BF7C-19C5-47D2-B1AC-BFD82B098373}" type="pres">
      <dgm:prSet presAssocID="{B9EB062C-7312-43DE-B813-371AC4FB4FD4}" presName="Child" presStyleLbl="revTx" presStyleIdx="4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F98F15-26CE-4ED5-BF7A-A5CADB2EDCA2}" type="pres">
      <dgm:prSet presAssocID="{B9B49EB1-1747-44CA-A0B7-456391E119C5}" presName="childComposite" presStyleCnt="0">
        <dgm:presLayoutVars>
          <dgm:chMax val="0"/>
          <dgm:chPref val="0"/>
        </dgm:presLayoutVars>
      </dgm:prSet>
      <dgm:spPr/>
    </dgm:pt>
    <dgm:pt modelId="{7FA9BC2E-E9B4-41E4-B018-2DA26BADFA0F}" type="pres">
      <dgm:prSet presAssocID="{B9B49EB1-1747-44CA-A0B7-456391E119C5}" presName="ChildAccent" presStyleLbl="solidFgAcc1" presStyleIdx="4" presStyleCnt="10"/>
      <dgm:spPr/>
    </dgm:pt>
    <dgm:pt modelId="{54B2F79B-B401-4740-AA08-7691A597E985}" type="pres">
      <dgm:prSet presAssocID="{B9B49EB1-1747-44CA-A0B7-456391E119C5}" presName="Child" presStyleLbl="revTx" presStyleIdx="5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847989-2B11-4121-A624-5A73E95F185C}" type="pres">
      <dgm:prSet presAssocID="{614E1893-BB12-4868-8ABC-197731D45432}" presName="root" presStyleCnt="0">
        <dgm:presLayoutVars>
          <dgm:chMax/>
          <dgm:chPref/>
        </dgm:presLayoutVars>
      </dgm:prSet>
      <dgm:spPr/>
    </dgm:pt>
    <dgm:pt modelId="{AE569D4C-3E09-4D1C-A1A8-51CA84F3CB5E}" type="pres">
      <dgm:prSet presAssocID="{614E1893-BB12-4868-8ABC-197731D45432}" presName="rootComposite" presStyleCnt="0">
        <dgm:presLayoutVars/>
      </dgm:prSet>
      <dgm:spPr/>
    </dgm:pt>
    <dgm:pt modelId="{FB4AEE0C-6883-4EF4-9DCB-4F6AD6092594}" type="pres">
      <dgm:prSet presAssocID="{614E1893-BB12-4868-8ABC-197731D45432}" presName="ParentAccent" presStyleLbl="alignNode1" presStyleIdx="1" presStyleCnt="2"/>
      <dgm:spPr/>
    </dgm:pt>
    <dgm:pt modelId="{426670FB-DF68-4B00-A203-607BB78159B8}" type="pres">
      <dgm:prSet presAssocID="{614E1893-BB12-4868-8ABC-197731D45432}" presName="ParentSmallAccent" presStyleLbl="fgAcc1" presStyleIdx="1" presStyleCnt="2"/>
      <dgm:spPr/>
    </dgm:pt>
    <dgm:pt modelId="{A96CF18A-EA0B-40C3-994B-460229F141BB}" type="pres">
      <dgm:prSet presAssocID="{614E1893-BB12-4868-8ABC-197731D45432}" presName="Parent" presStyleLbl="revTx" presStyleIdx="6" presStyleCnt="12" custFlipVert="1" custScaleY="12231" custLinFactNeighborX="-886" custLinFactNeighborY="-2579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69015B-7243-4F93-B5E7-1457D23DDB52}" type="pres">
      <dgm:prSet presAssocID="{614E1893-BB12-4868-8ABC-197731D45432}" presName="childShape" presStyleCnt="0">
        <dgm:presLayoutVars>
          <dgm:chMax val="0"/>
          <dgm:chPref val="0"/>
        </dgm:presLayoutVars>
      </dgm:prSet>
      <dgm:spPr/>
    </dgm:pt>
    <dgm:pt modelId="{BA7C9B1B-CBFA-4B78-A7B9-E3F9F51C400D}" type="pres">
      <dgm:prSet presAssocID="{B545FF6D-B94B-4354-874C-0F2A75ADB5B5}" presName="childComposite" presStyleCnt="0">
        <dgm:presLayoutVars>
          <dgm:chMax val="0"/>
          <dgm:chPref val="0"/>
        </dgm:presLayoutVars>
      </dgm:prSet>
      <dgm:spPr/>
    </dgm:pt>
    <dgm:pt modelId="{D21317CE-03B3-4B52-92BD-458004078A10}" type="pres">
      <dgm:prSet presAssocID="{B545FF6D-B94B-4354-874C-0F2A75ADB5B5}" presName="ChildAccent" presStyleLbl="solidFgAcc1" presStyleIdx="5" presStyleCnt="10"/>
      <dgm:spPr/>
    </dgm:pt>
    <dgm:pt modelId="{67BB40C4-EB3A-479C-B132-8D04700BA780}" type="pres">
      <dgm:prSet presAssocID="{B545FF6D-B94B-4354-874C-0F2A75ADB5B5}" presName="Child" presStyleLbl="revTx" presStyleIdx="7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731E44-AABB-44D8-8418-0E8693D193C0}" type="pres">
      <dgm:prSet presAssocID="{B41661C7-022F-4267-8A31-480683AFC80B}" presName="childComposite" presStyleCnt="0">
        <dgm:presLayoutVars>
          <dgm:chMax val="0"/>
          <dgm:chPref val="0"/>
        </dgm:presLayoutVars>
      </dgm:prSet>
      <dgm:spPr/>
    </dgm:pt>
    <dgm:pt modelId="{9BA24D80-67B5-4DED-BC88-09E8243F2FDB}" type="pres">
      <dgm:prSet presAssocID="{B41661C7-022F-4267-8A31-480683AFC80B}" presName="ChildAccent" presStyleLbl="solidFgAcc1" presStyleIdx="6" presStyleCnt="10"/>
      <dgm:spPr/>
    </dgm:pt>
    <dgm:pt modelId="{7D35F313-FF4F-4CD0-8BAA-DEF7F76863A7}" type="pres">
      <dgm:prSet presAssocID="{B41661C7-022F-4267-8A31-480683AFC80B}" presName="Child" presStyleLbl="revTx" presStyleIdx="8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1F9988-E351-40EA-861A-E5FD75451792}" type="pres">
      <dgm:prSet presAssocID="{CCD2A1A4-B947-41E1-B074-78D879E254CD}" presName="childComposite" presStyleCnt="0">
        <dgm:presLayoutVars>
          <dgm:chMax val="0"/>
          <dgm:chPref val="0"/>
        </dgm:presLayoutVars>
      </dgm:prSet>
      <dgm:spPr/>
    </dgm:pt>
    <dgm:pt modelId="{1C2F8145-037F-4267-80F1-30E79BE30693}" type="pres">
      <dgm:prSet presAssocID="{CCD2A1A4-B947-41E1-B074-78D879E254CD}" presName="ChildAccent" presStyleLbl="solidFgAcc1" presStyleIdx="7" presStyleCnt="10"/>
      <dgm:spPr/>
    </dgm:pt>
    <dgm:pt modelId="{B34A34C3-D646-4677-B18F-8F3079510C32}" type="pres">
      <dgm:prSet presAssocID="{CCD2A1A4-B947-41E1-B074-78D879E254CD}" presName="Child" presStyleLbl="revTx" presStyleIdx="9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022A45-B574-480C-B41E-D5BAF08BAE7B}" type="pres">
      <dgm:prSet presAssocID="{3E15DC60-E472-4DA3-83FE-076E038A8F66}" presName="childComposite" presStyleCnt="0">
        <dgm:presLayoutVars>
          <dgm:chMax val="0"/>
          <dgm:chPref val="0"/>
        </dgm:presLayoutVars>
      </dgm:prSet>
      <dgm:spPr/>
    </dgm:pt>
    <dgm:pt modelId="{CA5A31DD-4427-434A-9699-83A76FCBBB59}" type="pres">
      <dgm:prSet presAssocID="{3E15DC60-E472-4DA3-83FE-076E038A8F66}" presName="ChildAccent" presStyleLbl="solidFgAcc1" presStyleIdx="8" presStyleCnt="10"/>
      <dgm:spPr/>
    </dgm:pt>
    <dgm:pt modelId="{32AA95D9-2EDD-42E1-9ECE-D28350C0296B}" type="pres">
      <dgm:prSet presAssocID="{3E15DC60-E472-4DA3-83FE-076E038A8F66}" presName="Child" presStyleLbl="revTx" presStyleIdx="10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0DA9D2-DEAC-4FD0-984D-0893FE2C4F20}" type="pres">
      <dgm:prSet presAssocID="{7E6631EB-FCDB-489F-B49F-7722CFB63A59}" presName="childComposite" presStyleCnt="0">
        <dgm:presLayoutVars>
          <dgm:chMax val="0"/>
          <dgm:chPref val="0"/>
        </dgm:presLayoutVars>
      </dgm:prSet>
      <dgm:spPr/>
    </dgm:pt>
    <dgm:pt modelId="{2500CD9E-37B3-43DD-9D63-55F303031912}" type="pres">
      <dgm:prSet presAssocID="{7E6631EB-FCDB-489F-B49F-7722CFB63A59}" presName="ChildAccent" presStyleLbl="solidFgAcc1" presStyleIdx="9" presStyleCnt="10"/>
      <dgm:spPr/>
    </dgm:pt>
    <dgm:pt modelId="{C0CD8584-1DA9-478B-A1A6-7D9181FC454E}" type="pres">
      <dgm:prSet presAssocID="{7E6631EB-FCDB-489F-B49F-7722CFB63A59}" presName="Child" presStyleLbl="revTx" presStyleIdx="11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866352-FAE3-403E-8C43-284198A9F2EC}" srcId="{614E1893-BB12-4868-8ABC-197731D45432}" destId="{CCD2A1A4-B947-41E1-B074-78D879E254CD}" srcOrd="2" destOrd="0" parTransId="{651785A9-E051-43A2-A3AE-92442E85BED2}" sibTransId="{BF659E7A-F8C1-43E6-A07E-6DD343EB302F}"/>
    <dgm:cxn modelId="{7EE2458B-FCA8-4350-8F8B-388475101FFF}" type="presOf" srcId="{7D809C3E-DC8B-43CB-8A56-59528ECF28A6}" destId="{2C4A2B13-3C44-4D7C-B4AC-9B0CB654ECA1}" srcOrd="0" destOrd="0" presId="urn:microsoft.com/office/officeart/2008/layout/SquareAccentList"/>
    <dgm:cxn modelId="{EBE6892B-E8E7-4639-A44C-3B808773A057}" type="presOf" srcId="{7E6631EB-FCDB-489F-B49F-7722CFB63A59}" destId="{C0CD8584-1DA9-478B-A1A6-7D9181FC454E}" srcOrd="0" destOrd="0" presId="urn:microsoft.com/office/officeart/2008/layout/SquareAccentList"/>
    <dgm:cxn modelId="{4B964C75-A48E-4371-A4EE-D08B741FB05F}" type="presOf" srcId="{B545FF6D-B94B-4354-874C-0F2A75ADB5B5}" destId="{67BB40C4-EB3A-479C-B132-8D04700BA780}" srcOrd="0" destOrd="0" presId="urn:microsoft.com/office/officeart/2008/layout/SquareAccentList"/>
    <dgm:cxn modelId="{71FDD4CF-9DBB-4D9D-A9DB-2B6262A653BB}" srcId="{C9F19432-E30F-45EC-8222-B42288D23FBD}" destId="{B9EB062C-7312-43DE-B813-371AC4FB4FD4}" srcOrd="3" destOrd="0" parTransId="{91B6695A-7F9C-4F9A-B6D9-092A5C34FFD3}" sibTransId="{86A6F4A8-8DC6-4A9B-8624-CB5E1E6C9DF0}"/>
    <dgm:cxn modelId="{51B3E84C-A3AA-42D1-82B5-1235C21C833B}" srcId="{C9F19432-E30F-45EC-8222-B42288D23FBD}" destId="{B9B49EB1-1747-44CA-A0B7-456391E119C5}" srcOrd="4" destOrd="0" parTransId="{75182C9E-4D2C-451D-AB55-99CB244CD445}" sibTransId="{D1E63188-7D8B-4711-93D4-1CF735BF656B}"/>
    <dgm:cxn modelId="{6C2A7B85-43A6-4A01-BA94-A701AAA9590F}" srcId="{C9F19432-E30F-45EC-8222-B42288D23FBD}" destId="{7AA785C7-8585-40B0-95A5-31B334CDFF19}" srcOrd="2" destOrd="0" parTransId="{65969CB7-81D8-46CF-A051-5CDDEE353200}" sibTransId="{E40F9338-CCB5-4969-9840-107013EEAC82}"/>
    <dgm:cxn modelId="{644DB581-7598-455D-9D9A-5205E15F8F1B}" type="presOf" srcId="{B9B49EB1-1747-44CA-A0B7-456391E119C5}" destId="{54B2F79B-B401-4740-AA08-7691A597E985}" srcOrd="0" destOrd="0" presId="urn:microsoft.com/office/officeart/2008/layout/SquareAccentList"/>
    <dgm:cxn modelId="{C5CE7F3C-2937-4C15-BD07-40E11B962071}" type="presOf" srcId="{11645D48-C074-47C0-9080-83911368E5EF}" destId="{8AE605A6-DCB2-494B-A53F-4618F66B7033}" srcOrd="0" destOrd="0" presId="urn:microsoft.com/office/officeart/2008/layout/SquareAccentList"/>
    <dgm:cxn modelId="{E2ACFF4E-BF53-48E3-8A52-7F5E765ABCAB}" type="presOf" srcId="{2825E5ED-F3BD-4B91-85B5-7F67FB1298D8}" destId="{3CB43DC5-E60E-4E12-AEA8-0BCD13BFDB2F}" srcOrd="0" destOrd="0" presId="urn:microsoft.com/office/officeart/2008/layout/SquareAccentList"/>
    <dgm:cxn modelId="{FC11BFA1-E035-4CCD-B9AF-B5E834E0ABA6}" srcId="{614E1893-BB12-4868-8ABC-197731D45432}" destId="{3E15DC60-E472-4DA3-83FE-076E038A8F66}" srcOrd="3" destOrd="0" parTransId="{599D0261-C940-46DC-8F00-1EA16CE643F2}" sibTransId="{31ABBFBC-83E0-4B6C-A806-9270D4A203BF}"/>
    <dgm:cxn modelId="{41DC5BD8-9207-43B8-B5E2-13DE19102556}" type="presOf" srcId="{B41661C7-022F-4267-8A31-480683AFC80B}" destId="{7D35F313-FF4F-4CD0-8BAA-DEF7F76863A7}" srcOrd="0" destOrd="0" presId="urn:microsoft.com/office/officeart/2008/layout/SquareAccentList"/>
    <dgm:cxn modelId="{29CF1762-8113-401D-8CB6-AB79CBF06569}" srcId="{7D809C3E-DC8B-43CB-8A56-59528ECF28A6}" destId="{C9F19432-E30F-45EC-8222-B42288D23FBD}" srcOrd="0" destOrd="0" parTransId="{1E259C3E-3410-42E0-9257-1415DD726414}" sibTransId="{103B2A25-401D-4D9B-9CCE-C50133651D8E}"/>
    <dgm:cxn modelId="{E38AFDDB-7FFE-42C5-B3C9-639F03F53A87}" type="presOf" srcId="{3E15DC60-E472-4DA3-83FE-076E038A8F66}" destId="{32AA95D9-2EDD-42E1-9ECE-D28350C0296B}" srcOrd="0" destOrd="0" presId="urn:microsoft.com/office/officeart/2008/layout/SquareAccentList"/>
    <dgm:cxn modelId="{590E32D6-2784-465C-983F-E221A8DBD32E}" srcId="{614E1893-BB12-4868-8ABC-197731D45432}" destId="{B545FF6D-B94B-4354-874C-0F2A75ADB5B5}" srcOrd="0" destOrd="0" parTransId="{30AF9521-C8DE-4E92-B85B-F8A40BC1A378}" sibTransId="{54AAB376-7D0B-4F2E-90CA-3FE531E88E3F}"/>
    <dgm:cxn modelId="{C3FC2706-749E-476B-95DD-06AEC2EBF434}" srcId="{614E1893-BB12-4868-8ABC-197731D45432}" destId="{B41661C7-022F-4267-8A31-480683AFC80B}" srcOrd="1" destOrd="0" parTransId="{E12F1D5E-B49E-4D75-B509-4564E8741F5B}" sibTransId="{C525A995-5330-4259-8180-D52C1207F592}"/>
    <dgm:cxn modelId="{1F97F570-FD87-48EC-B123-DC58962E316E}" srcId="{C9F19432-E30F-45EC-8222-B42288D23FBD}" destId="{2825E5ED-F3BD-4B91-85B5-7F67FB1298D8}" srcOrd="1" destOrd="0" parTransId="{35498C46-EDB0-4D89-B55E-C716AA8A958D}" sibTransId="{3A1CED4E-E321-4490-9408-5216CC1EE4D6}"/>
    <dgm:cxn modelId="{6731B9F3-ADC5-4F11-9A36-EAE4AD52A80C}" srcId="{7D809C3E-DC8B-43CB-8A56-59528ECF28A6}" destId="{614E1893-BB12-4868-8ABC-197731D45432}" srcOrd="1" destOrd="0" parTransId="{4838CCFD-5795-44B0-AF4F-339BBC15A09E}" sibTransId="{DC46B085-118F-4997-9865-2EAF4F056C7A}"/>
    <dgm:cxn modelId="{B4B82CE4-24DE-40CB-B89B-A2A723769830}" type="presOf" srcId="{7AA785C7-8585-40B0-95A5-31B334CDFF19}" destId="{F3D27E87-BA0E-4E9B-A7F4-D46D917F39CA}" srcOrd="0" destOrd="0" presId="urn:microsoft.com/office/officeart/2008/layout/SquareAccentList"/>
    <dgm:cxn modelId="{F1882536-CE9A-492F-B343-56AC92AEDB55}" type="presOf" srcId="{B9EB062C-7312-43DE-B813-371AC4FB4FD4}" destId="{67E8BF7C-19C5-47D2-B1AC-BFD82B098373}" srcOrd="0" destOrd="0" presId="urn:microsoft.com/office/officeart/2008/layout/SquareAccentList"/>
    <dgm:cxn modelId="{5E3ADB88-139C-4B5A-8491-2112EC046186}" type="presOf" srcId="{CCD2A1A4-B947-41E1-B074-78D879E254CD}" destId="{B34A34C3-D646-4677-B18F-8F3079510C32}" srcOrd="0" destOrd="0" presId="urn:microsoft.com/office/officeart/2008/layout/SquareAccentList"/>
    <dgm:cxn modelId="{546156D6-9C7D-487A-8AB6-1054FE017891}" srcId="{C9F19432-E30F-45EC-8222-B42288D23FBD}" destId="{11645D48-C074-47C0-9080-83911368E5EF}" srcOrd="0" destOrd="0" parTransId="{69387D19-4FD0-49FE-9F44-0D5E23A10A73}" sibTransId="{EFC5638C-6D78-4A9A-8D7E-DFE37EA36F8C}"/>
    <dgm:cxn modelId="{27D169FD-8ABF-43D3-B9FB-E7C3684EC827}" srcId="{614E1893-BB12-4868-8ABC-197731D45432}" destId="{7E6631EB-FCDB-489F-B49F-7722CFB63A59}" srcOrd="4" destOrd="0" parTransId="{AD29373E-D863-416A-BC42-DB208D502D15}" sibTransId="{83C5A6CA-407C-408A-B522-07A28C66DF5E}"/>
    <dgm:cxn modelId="{34DE6D45-92A6-4DCF-A672-6D01F52A51E9}" type="presOf" srcId="{614E1893-BB12-4868-8ABC-197731D45432}" destId="{A96CF18A-EA0B-40C3-994B-460229F141BB}" srcOrd="0" destOrd="0" presId="urn:microsoft.com/office/officeart/2008/layout/SquareAccentList"/>
    <dgm:cxn modelId="{50CDAF3F-A90A-467E-9D25-96E4D05804B7}" type="presOf" srcId="{C9F19432-E30F-45EC-8222-B42288D23FBD}" destId="{02EA06B6-6CFD-45E2-A8BC-388884D2F0F9}" srcOrd="0" destOrd="0" presId="urn:microsoft.com/office/officeart/2008/layout/SquareAccentList"/>
    <dgm:cxn modelId="{55EEA011-A08D-452F-B1ED-506ECFB61037}" type="presParOf" srcId="{2C4A2B13-3C44-4D7C-B4AC-9B0CB654ECA1}" destId="{EF713F12-7985-466E-910E-E7D61AAFFB8B}" srcOrd="0" destOrd="0" presId="urn:microsoft.com/office/officeart/2008/layout/SquareAccentList"/>
    <dgm:cxn modelId="{F1530B8E-550B-45F4-B15E-904FD84FC2F1}" type="presParOf" srcId="{EF713F12-7985-466E-910E-E7D61AAFFB8B}" destId="{20569EFF-DF4C-490E-9B72-9C9F67D1E54A}" srcOrd="0" destOrd="0" presId="urn:microsoft.com/office/officeart/2008/layout/SquareAccentList"/>
    <dgm:cxn modelId="{ABC91249-DA68-4A18-99BA-F1F844F8C6D5}" type="presParOf" srcId="{20569EFF-DF4C-490E-9B72-9C9F67D1E54A}" destId="{632B6405-6738-495E-B07D-DC9626603CDE}" srcOrd="0" destOrd="0" presId="urn:microsoft.com/office/officeart/2008/layout/SquareAccentList"/>
    <dgm:cxn modelId="{CA2B807E-E296-45D8-B84E-5E86728792B7}" type="presParOf" srcId="{20569EFF-DF4C-490E-9B72-9C9F67D1E54A}" destId="{0DEB29C0-AD4C-41C4-A922-44B125B63455}" srcOrd="1" destOrd="0" presId="urn:microsoft.com/office/officeart/2008/layout/SquareAccentList"/>
    <dgm:cxn modelId="{703AE8DB-B505-4DA9-A71A-8AA2B1D5A4BE}" type="presParOf" srcId="{20569EFF-DF4C-490E-9B72-9C9F67D1E54A}" destId="{02EA06B6-6CFD-45E2-A8BC-388884D2F0F9}" srcOrd="2" destOrd="0" presId="urn:microsoft.com/office/officeart/2008/layout/SquareAccentList"/>
    <dgm:cxn modelId="{C134AAA2-3F2B-4C19-B8D2-D3BD79330E4A}" type="presParOf" srcId="{EF713F12-7985-466E-910E-E7D61AAFFB8B}" destId="{F698EDF7-995E-4C34-8DF2-8640EB4C3066}" srcOrd="1" destOrd="0" presId="urn:microsoft.com/office/officeart/2008/layout/SquareAccentList"/>
    <dgm:cxn modelId="{5735C23A-ABDC-4D8F-9538-7FCF8F574FED}" type="presParOf" srcId="{F698EDF7-995E-4C34-8DF2-8640EB4C3066}" destId="{7CB942D9-6C0C-4325-BD00-19E250781E9D}" srcOrd="0" destOrd="0" presId="urn:microsoft.com/office/officeart/2008/layout/SquareAccentList"/>
    <dgm:cxn modelId="{A1B0EAC9-9DAC-4110-99A2-A24000B1496D}" type="presParOf" srcId="{7CB942D9-6C0C-4325-BD00-19E250781E9D}" destId="{117A8F87-F1CF-415B-98C5-A678BE2155E9}" srcOrd="0" destOrd="0" presId="urn:microsoft.com/office/officeart/2008/layout/SquareAccentList"/>
    <dgm:cxn modelId="{97DA3C5C-4198-47B6-AA65-6CA1F00DC721}" type="presParOf" srcId="{7CB942D9-6C0C-4325-BD00-19E250781E9D}" destId="{8AE605A6-DCB2-494B-A53F-4618F66B7033}" srcOrd="1" destOrd="0" presId="urn:microsoft.com/office/officeart/2008/layout/SquareAccentList"/>
    <dgm:cxn modelId="{F86157B2-E7E8-47EC-AEF0-7886FB53D60F}" type="presParOf" srcId="{F698EDF7-995E-4C34-8DF2-8640EB4C3066}" destId="{9E48CA63-E829-4F39-8856-3712C8D9B7D6}" srcOrd="1" destOrd="0" presId="urn:microsoft.com/office/officeart/2008/layout/SquareAccentList"/>
    <dgm:cxn modelId="{BC55C712-9440-4994-9170-0711B0EC2377}" type="presParOf" srcId="{9E48CA63-E829-4F39-8856-3712C8D9B7D6}" destId="{C15B1BB1-4164-4AAE-A8E1-73C6A2E2A831}" srcOrd="0" destOrd="0" presId="urn:microsoft.com/office/officeart/2008/layout/SquareAccentList"/>
    <dgm:cxn modelId="{012F7521-50C9-4217-ACF9-3A0601FBA95E}" type="presParOf" srcId="{9E48CA63-E829-4F39-8856-3712C8D9B7D6}" destId="{3CB43DC5-E60E-4E12-AEA8-0BCD13BFDB2F}" srcOrd="1" destOrd="0" presId="urn:microsoft.com/office/officeart/2008/layout/SquareAccentList"/>
    <dgm:cxn modelId="{68D33A9A-C1CB-498C-A361-4814F93CA171}" type="presParOf" srcId="{F698EDF7-995E-4C34-8DF2-8640EB4C3066}" destId="{71147B43-C78A-4DCF-9CE6-1F698FCAE018}" srcOrd="2" destOrd="0" presId="urn:microsoft.com/office/officeart/2008/layout/SquareAccentList"/>
    <dgm:cxn modelId="{546FD92C-1302-4093-B796-BB8F391A4239}" type="presParOf" srcId="{71147B43-C78A-4DCF-9CE6-1F698FCAE018}" destId="{7F4DC667-2248-4593-AD5F-626B8F9D2213}" srcOrd="0" destOrd="0" presId="urn:microsoft.com/office/officeart/2008/layout/SquareAccentList"/>
    <dgm:cxn modelId="{1D524AA5-72F5-4492-8685-23CA2BF978F9}" type="presParOf" srcId="{71147B43-C78A-4DCF-9CE6-1F698FCAE018}" destId="{F3D27E87-BA0E-4E9B-A7F4-D46D917F39CA}" srcOrd="1" destOrd="0" presId="urn:microsoft.com/office/officeart/2008/layout/SquareAccentList"/>
    <dgm:cxn modelId="{A0529951-8DE8-43A5-A4A5-926C0703ADAA}" type="presParOf" srcId="{F698EDF7-995E-4C34-8DF2-8640EB4C3066}" destId="{4CECCB4A-5F1D-43ED-9FAE-27D9E27F6B93}" srcOrd="3" destOrd="0" presId="urn:microsoft.com/office/officeart/2008/layout/SquareAccentList"/>
    <dgm:cxn modelId="{A10D6D19-0C36-4DAE-A691-02351ED95E8E}" type="presParOf" srcId="{4CECCB4A-5F1D-43ED-9FAE-27D9E27F6B93}" destId="{E0C7BC85-EF32-4DCC-8EC7-F3F92B63A5E9}" srcOrd="0" destOrd="0" presId="urn:microsoft.com/office/officeart/2008/layout/SquareAccentList"/>
    <dgm:cxn modelId="{F74B4422-7BB0-4638-9440-D86743825B2A}" type="presParOf" srcId="{4CECCB4A-5F1D-43ED-9FAE-27D9E27F6B93}" destId="{67E8BF7C-19C5-47D2-B1AC-BFD82B098373}" srcOrd="1" destOrd="0" presId="urn:microsoft.com/office/officeart/2008/layout/SquareAccentList"/>
    <dgm:cxn modelId="{5D01AED6-DDA7-4B53-A1FF-9EE8130CD5DC}" type="presParOf" srcId="{F698EDF7-995E-4C34-8DF2-8640EB4C3066}" destId="{43F98F15-26CE-4ED5-BF7A-A5CADB2EDCA2}" srcOrd="4" destOrd="0" presId="urn:microsoft.com/office/officeart/2008/layout/SquareAccentList"/>
    <dgm:cxn modelId="{739DB420-19A0-4E30-984B-1401EA6FEF02}" type="presParOf" srcId="{43F98F15-26CE-4ED5-BF7A-A5CADB2EDCA2}" destId="{7FA9BC2E-E9B4-41E4-B018-2DA26BADFA0F}" srcOrd="0" destOrd="0" presId="urn:microsoft.com/office/officeart/2008/layout/SquareAccentList"/>
    <dgm:cxn modelId="{B92A940C-ABC2-4776-9E0A-97E9432FA7B2}" type="presParOf" srcId="{43F98F15-26CE-4ED5-BF7A-A5CADB2EDCA2}" destId="{54B2F79B-B401-4740-AA08-7691A597E985}" srcOrd="1" destOrd="0" presId="urn:microsoft.com/office/officeart/2008/layout/SquareAccentList"/>
    <dgm:cxn modelId="{50AC4733-AC95-4AA4-A7BB-8DFB9D8882BC}" type="presParOf" srcId="{2C4A2B13-3C44-4D7C-B4AC-9B0CB654ECA1}" destId="{5B847989-2B11-4121-A624-5A73E95F185C}" srcOrd="1" destOrd="0" presId="urn:microsoft.com/office/officeart/2008/layout/SquareAccentList"/>
    <dgm:cxn modelId="{0008EB8E-AED2-463E-9377-4E5727373A96}" type="presParOf" srcId="{5B847989-2B11-4121-A624-5A73E95F185C}" destId="{AE569D4C-3E09-4D1C-A1A8-51CA84F3CB5E}" srcOrd="0" destOrd="0" presId="urn:microsoft.com/office/officeart/2008/layout/SquareAccentList"/>
    <dgm:cxn modelId="{AFF7F694-70DB-4B62-861D-20CCF280D833}" type="presParOf" srcId="{AE569D4C-3E09-4D1C-A1A8-51CA84F3CB5E}" destId="{FB4AEE0C-6883-4EF4-9DCB-4F6AD6092594}" srcOrd="0" destOrd="0" presId="urn:microsoft.com/office/officeart/2008/layout/SquareAccentList"/>
    <dgm:cxn modelId="{248BF63B-16AF-41EA-BC60-CD6A58192602}" type="presParOf" srcId="{AE569D4C-3E09-4D1C-A1A8-51CA84F3CB5E}" destId="{426670FB-DF68-4B00-A203-607BB78159B8}" srcOrd="1" destOrd="0" presId="urn:microsoft.com/office/officeart/2008/layout/SquareAccentList"/>
    <dgm:cxn modelId="{7D5F2698-6591-44D1-9B9B-9C6FAD433EEE}" type="presParOf" srcId="{AE569D4C-3E09-4D1C-A1A8-51CA84F3CB5E}" destId="{A96CF18A-EA0B-40C3-994B-460229F141BB}" srcOrd="2" destOrd="0" presId="urn:microsoft.com/office/officeart/2008/layout/SquareAccentList"/>
    <dgm:cxn modelId="{9DE568C2-2616-4A46-8E26-F581DBEAD8E4}" type="presParOf" srcId="{5B847989-2B11-4121-A624-5A73E95F185C}" destId="{6D69015B-7243-4F93-B5E7-1457D23DDB52}" srcOrd="1" destOrd="0" presId="urn:microsoft.com/office/officeart/2008/layout/SquareAccentList"/>
    <dgm:cxn modelId="{9C6E5CB1-FB79-4BE1-9555-4D6CF14F1828}" type="presParOf" srcId="{6D69015B-7243-4F93-B5E7-1457D23DDB52}" destId="{BA7C9B1B-CBFA-4B78-A7B9-E3F9F51C400D}" srcOrd="0" destOrd="0" presId="urn:microsoft.com/office/officeart/2008/layout/SquareAccentList"/>
    <dgm:cxn modelId="{BDA12AAF-6BE4-41CA-B37D-C28282AECED0}" type="presParOf" srcId="{BA7C9B1B-CBFA-4B78-A7B9-E3F9F51C400D}" destId="{D21317CE-03B3-4B52-92BD-458004078A10}" srcOrd="0" destOrd="0" presId="urn:microsoft.com/office/officeart/2008/layout/SquareAccentList"/>
    <dgm:cxn modelId="{26752AFF-6AC9-4988-92E2-A0485E71BB96}" type="presParOf" srcId="{BA7C9B1B-CBFA-4B78-A7B9-E3F9F51C400D}" destId="{67BB40C4-EB3A-479C-B132-8D04700BA780}" srcOrd="1" destOrd="0" presId="urn:microsoft.com/office/officeart/2008/layout/SquareAccentList"/>
    <dgm:cxn modelId="{D6AB7E29-0C95-43C2-B8CD-E2EE81607476}" type="presParOf" srcId="{6D69015B-7243-4F93-B5E7-1457D23DDB52}" destId="{E1731E44-AABB-44D8-8418-0E8693D193C0}" srcOrd="1" destOrd="0" presId="urn:microsoft.com/office/officeart/2008/layout/SquareAccentList"/>
    <dgm:cxn modelId="{7DD98C22-2343-438F-A278-627B01561CC4}" type="presParOf" srcId="{E1731E44-AABB-44D8-8418-0E8693D193C0}" destId="{9BA24D80-67B5-4DED-BC88-09E8243F2FDB}" srcOrd="0" destOrd="0" presId="urn:microsoft.com/office/officeart/2008/layout/SquareAccentList"/>
    <dgm:cxn modelId="{BD2820B1-2B06-4C3B-BF99-9C49985D587B}" type="presParOf" srcId="{E1731E44-AABB-44D8-8418-0E8693D193C0}" destId="{7D35F313-FF4F-4CD0-8BAA-DEF7F76863A7}" srcOrd="1" destOrd="0" presId="urn:microsoft.com/office/officeart/2008/layout/SquareAccentList"/>
    <dgm:cxn modelId="{B520DB52-820F-4C51-AE44-CEADAF509CC7}" type="presParOf" srcId="{6D69015B-7243-4F93-B5E7-1457D23DDB52}" destId="{D91F9988-E351-40EA-861A-E5FD75451792}" srcOrd="2" destOrd="0" presId="urn:microsoft.com/office/officeart/2008/layout/SquareAccentList"/>
    <dgm:cxn modelId="{0732070E-2577-4308-B748-336DA9193BDC}" type="presParOf" srcId="{D91F9988-E351-40EA-861A-E5FD75451792}" destId="{1C2F8145-037F-4267-80F1-30E79BE30693}" srcOrd="0" destOrd="0" presId="urn:microsoft.com/office/officeart/2008/layout/SquareAccentList"/>
    <dgm:cxn modelId="{E25EDCFF-33F3-4B57-A008-7BD2AF182CFE}" type="presParOf" srcId="{D91F9988-E351-40EA-861A-E5FD75451792}" destId="{B34A34C3-D646-4677-B18F-8F3079510C32}" srcOrd="1" destOrd="0" presId="urn:microsoft.com/office/officeart/2008/layout/SquareAccentList"/>
    <dgm:cxn modelId="{DDB784A4-A0A5-4F0D-9F37-ACBF103B7B92}" type="presParOf" srcId="{6D69015B-7243-4F93-B5E7-1457D23DDB52}" destId="{0F022A45-B574-480C-B41E-D5BAF08BAE7B}" srcOrd="3" destOrd="0" presId="urn:microsoft.com/office/officeart/2008/layout/SquareAccentList"/>
    <dgm:cxn modelId="{9277E33F-CAB4-427C-B8E2-A4AFA67BE224}" type="presParOf" srcId="{0F022A45-B574-480C-B41E-D5BAF08BAE7B}" destId="{CA5A31DD-4427-434A-9699-83A76FCBBB59}" srcOrd="0" destOrd="0" presId="urn:microsoft.com/office/officeart/2008/layout/SquareAccentList"/>
    <dgm:cxn modelId="{2F34FE87-591C-4C6B-BDA8-38856EDE3F15}" type="presParOf" srcId="{0F022A45-B574-480C-B41E-D5BAF08BAE7B}" destId="{32AA95D9-2EDD-42E1-9ECE-D28350C0296B}" srcOrd="1" destOrd="0" presId="urn:microsoft.com/office/officeart/2008/layout/SquareAccentList"/>
    <dgm:cxn modelId="{4946A2DD-D01F-4B90-BE50-AEE100A89E20}" type="presParOf" srcId="{6D69015B-7243-4F93-B5E7-1457D23DDB52}" destId="{C40DA9D2-DEAC-4FD0-984D-0893FE2C4F20}" srcOrd="4" destOrd="0" presId="urn:microsoft.com/office/officeart/2008/layout/SquareAccentList"/>
    <dgm:cxn modelId="{6A8642CC-49BA-4498-AC41-16C81A7094FE}" type="presParOf" srcId="{C40DA9D2-DEAC-4FD0-984D-0893FE2C4F20}" destId="{2500CD9E-37B3-43DD-9D63-55F303031912}" srcOrd="0" destOrd="0" presId="urn:microsoft.com/office/officeart/2008/layout/SquareAccentList"/>
    <dgm:cxn modelId="{236EECFD-A3BB-4AE3-BF6B-2EF8654DA536}" type="presParOf" srcId="{C40DA9D2-DEAC-4FD0-984D-0893FE2C4F20}" destId="{C0CD8584-1DA9-478B-A1A6-7D9181FC454E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3A71E-E044-468A-91D7-8F24C27DDB71}">
      <dsp:nvSpPr>
        <dsp:cNvPr id="0" name=""/>
        <dsp:cNvSpPr/>
      </dsp:nvSpPr>
      <dsp:spPr>
        <a:xfrm>
          <a:off x="1617971" y="1038342"/>
          <a:ext cx="5274567" cy="174054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933A53-B16F-48C5-B2C9-A86EA77F90F5}">
      <dsp:nvSpPr>
        <dsp:cNvPr id="0" name=""/>
        <dsp:cNvSpPr/>
      </dsp:nvSpPr>
      <dsp:spPr>
        <a:xfrm>
          <a:off x="1775602" y="1117457"/>
          <a:ext cx="2449339" cy="1311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600" kern="1200" dirty="0" smtClean="0"/>
            <a:t>English-as-a-</a:t>
          </a:r>
          <a:r>
            <a:rPr lang="fi-FI" sz="2600" kern="1200" dirty="0" err="1" smtClean="0"/>
            <a:t>global</a:t>
          </a:r>
          <a:r>
            <a:rPr lang="fi-FI" sz="2600" kern="1200" dirty="0" smtClean="0"/>
            <a:t> </a:t>
          </a:r>
          <a:r>
            <a:rPr lang="fi-FI" sz="2600" kern="1200" dirty="0" err="1" smtClean="0"/>
            <a:t>language</a:t>
          </a:r>
          <a:r>
            <a:rPr lang="fi-FI" sz="2600" kern="1200" dirty="0" smtClean="0"/>
            <a:t> </a:t>
          </a:r>
          <a:r>
            <a:rPr lang="fi-FI" sz="2600" kern="1200" dirty="0" err="1" smtClean="0"/>
            <a:t>beliefs</a:t>
          </a:r>
          <a:endParaRPr lang="en-US" sz="2600" kern="1200" dirty="0"/>
        </a:p>
      </dsp:txBody>
      <dsp:txXfrm>
        <a:off x="1775602" y="1117457"/>
        <a:ext cx="2449339" cy="1311205"/>
      </dsp:txXfrm>
    </dsp:sp>
    <dsp:sp modelId="{E5B3D083-35CC-48C9-98F0-5F5C71028D63}">
      <dsp:nvSpPr>
        <dsp:cNvPr id="0" name=""/>
        <dsp:cNvSpPr/>
      </dsp:nvSpPr>
      <dsp:spPr>
        <a:xfrm>
          <a:off x="4279506" y="1023829"/>
          <a:ext cx="2449339" cy="1630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600" kern="1200" dirty="0" err="1" smtClean="0"/>
            <a:t>Normative</a:t>
          </a:r>
          <a:r>
            <a:rPr lang="fi-FI" sz="2600" kern="1200" dirty="0" smtClean="0"/>
            <a:t> </a:t>
          </a:r>
          <a:r>
            <a:rPr lang="fi-FI" sz="2600" kern="1200" dirty="0" err="1" smtClean="0"/>
            <a:t>or</a:t>
          </a:r>
          <a:r>
            <a:rPr lang="fi-FI" sz="2600" kern="1200" dirty="0" smtClean="0"/>
            <a:t> </a:t>
          </a:r>
          <a:r>
            <a:rPr lang="fi-FI" sz="2600" kern="1200" dirty="0" err="1" smtClean="0"/>
            <a:t>prescriptive</a:t>
          </a:r>
          <a:r>
            <a:rPr lang="fi-FI" sz="2600" kern="1200" dirty="0" smtClean="0"/>
            <a:t> </a:t>
          </a:r>
          <a:r>
            <a:rPr lang="fi-FI" sz="2600" kern="1200" dirty="0" err="1" smtClean="0"/>
            <a:t>beliefs</a:t>
          </a:r>
          <a:endParaRPr lang="en-US" sz="2600" kern="1200" dirty="0"/>
        </a:p>
      </dsp:txBody>
      <dsp:txXfrm>
        <a:off x="4279506" y="1023829"/>
        <a:ext cx="2449339" cy="1630308"/>
      </dsp:txXfrm>
    </dsp:sp>
    <dsp:sp modelId="{E4CEBE40-C0DC-4E86-AF71-08C7415869F9}">
      <dsp:nvSpPr>
        <dsp:cNvPr id="0" name=""/>
        <dsp:cNvSpPr/>
      </dsp:nvSpPr>
      <dsp:spPr>
        <a:xfrm>
          <a:off x="1072326" y="376086"/>
          <a:ext cx="1030662" cy="1030662"/>
        </a:xfrm>
        <a:prstGeom prst="plus">
          <a:avLst>
            <a:gd name="adj" fmla="val 328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32C784-E2EA-4831-901D-A12C6C1838B0}">
      <dsp:nvSpPr>
        <dsp:cNvPr id="0" name=""/>
        <dsp:cNvSpPr/>
      </dsp:nvSpPr>
      <dsp:spPr>
        <a:xfrm>
          <a:off x="6165012" y="755220"/>
          <a:ext cx="970035" cy="3324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0B1693-6B61-4B4C-B921-5E3881581C5A}">
      <dsp:nvSpPr>
        <dsp:cNvPr id="0" name=""/>
        <dsp:cNvSpPr/>
      </dsp:nvSpPr>
      <dsp:spPr>
        <a:xfrm flipH="1">
          <a:off x="4249495" y="1143585"/>
          <a:ext cx="12125" cy="1507657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448A63-6241-4925-9967-8FC9F1EFCDAE}">
      <dsp:nvSpPr>
        <dsp:cNvPr id="0" name=""/>
        <dsp:cNvSpPr/>
      </dsp:nvSpPr>
      <dsp:spPr>
        <a:xfrm>
          <a:off x="0" y="0"/>
          <a:ext cx="2127504" cy="1595628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BB38AE-CED2-4D3D-80AF-AE0633E25B71}">
      <dsp:nvSpPr>
        <dsp:cNvPr id="0" name=""/>
        <dsp:cNvSpPr/>
      </dsp:nvSpPr>
      <dsp:spPr>
        <a:xfrm>
          <a:off x="1748893" y="9525"/>
          <a:ext cx="6458481" cy="1595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0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b="1" kern="1200" dirty="0" err="1" smtClean="0"/>
            <a:t>Own</a:t>
          </a:r>
          <a:r>
            <a:rPr lang="fi-FI" sz="2400" b="1" kern="1200" dirty="0" smtClean="0"/>
            <a:t> English </a:t>
          </a:r>
          <a:r>
            <a:rPr lang="fi-FI" sz="2400" b="1" kern="1200" dirty="0" err="1" smtClean="0"/>
            <a:t>compared</a:t>
          </a:r>
          <a:r>
            <a:rPr lang="fi-FI" sz="2400" b="1" kern="1200" dirty="0" smtClean="0"/>
            <a:t> to </a:t>
          </a:r>
          <a:r>
            <a:rPr lang="fi-FI" sz="2400" b="1" kern="1200" dirty="0" err="1" smtClean="0"/>
            <a:t>native-likeness</a:t>
          </a:r>
          <a:endParaRPr lang="fi-FI" sz="2400" b="1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b="1" kern="1200" dirty="0" smtClean="0"/>
            <a:t> &gt; </a:t>
          </a:r>
          <a:r>
            <a:rPr lang="fi-FI" sz="2400" b="1" kern="1200" dirty="0" err="1" smtClean="0"/>
            <a:t>faulty</a:t>
          </a:r>
          <a:r>
            <a:rPr lang="fi-FI" sz="2400" b="1" kern="1200" dirty="0" smtClean="0"/>
            <a:t> English</a:t>
          </a:r>
          <a:endParaRPr lang="en-US" sz="2400" b="1" kern="1200" dirty="0"/>
        </a:p>
      </dsp:txBody>
      <dsp:txXfrm>
        <a:off x="1748893" y="9525"/>
        <a:ext cx="6458481" cy="1595628"/>
      </dsp:txXfrm>
    </dsp:sp>
    <dsp:sp modelId="{D058BC0C-BE8B-43DB-AA98-B33948B54650}">
      <dsp:nvSpPr>
        <dsp:cNvPr id="0" name=""/>
        <dsp:cNvSpPr/>
      </dsp:nvSpPr>
      <dsp:spPr>
        <a:xfrm>
          <a:off x="550513" y="1728597"/>
          <a:ext cx="2127504" cy="1595628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1EF9D4-22D9-4E7C-8CF1-7B901B06AC30}">
      <dsp:nvSpPr>
        <dsp:cNvPr id="0" name=""/>
        <dsp:cNvSpPr/>
      </dsp:nvSpPr>
      <dsp:spPr>
        <a:xfrm>
          <a:off x="2636130" y="1728597"/>
          <a:ext cx="5571244" cy="1595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0" rIns="170688" bIns="170688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b="1" kern="1200" dirty="0" err="1" smtClean="0"/>
            <a:t>Own</a:t>
          </a:r>
          <a:r>
            <a:rPr lang="fi-FI" sz="2400" b="1" kern="1200" dirty="0" smtClean="0"/>
            <a:t> English in </a:t>
          </a:r>
          <a:r>
            <a:rPr lang="fi-FI" sz="2400" b="1" kern="1200" dirty="0" err="1" smtClean="0"/>
            <a:t>work</a:t>
          </a:r>
          <a:r>
            <a:rPr lang="fi-FI" sz="2400" b="1" kern="1200" dirty="0" smtClean="0"/>
            <a:t> </a:t>
          </a:r>
          <a:r>
            <a:rPr lang="fi-FI" sz="2400" b="1" kern="1200" dirty="0" err="1" smtClean="0"/>
            <a:t>environment</a:t>
          </a:r>
          <a:r>
            <a:rPr lang="fi-FI" sz="2400" b="1" kern="1200" dirty="0" smtClean="0"/>
            <a:t> 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b="1" kern="1200" dirty="0" smtClean="0"/>
            <a:t>&gt; </a:t>
          </a:r>
          <a:r>
            <a:rPr lang="fi-FI" sz="2400" b="1" kern="1200" dirty="0" err="1" smtClean="0"/>
            <a:t>works</a:t>
          </a:r>
          <a:r>
            <a:rPr lang="fi-FI" sz="2400" b="1" kern="1200" dirty="0" smtClean="0"/>
            <a:t> </a:t>
          </a:r>
          <a:r>
            <a:rPr lang="fi-FI" sz="2400" b="1" kern="1200" dirty="0" err="1" smtClean="0"/>
            <a:t>rather</a:t>
          </a:r>
          <a:r>
            <a:rPr lang="fi-FI" sz="2400" b="1" kern="1200" dirty="0" smtClean="0"/>
            <a:t> </a:t>
          </a:r>
          <a:r>
            <a:rPr lang="fi-FI" sz="2400" b="1" kern="1200" dirty="0" err="1" smtClean="0"/>
            <a:t>well</a:t>
          </a:r>
          <a:endParaRPr lang="en-US" sz="2400" b="1" kern="1200" dirty="0"/>
        </a:p>
      </dsp:txBody>
      <dsp:txXfrm>
        <a:off x="2636130" y="1728597"/>
        <a:ext cx="5571244" cy="15956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DB0D99-2AB4-4C73-9D32-338AACFD1F87}">
      <dsp:nvSpPr>
        <dsp:cNvPr id="0" name=""/>
        <dsp:cNvSpPr/>
      </dsp:nvSpPr>
      <dsp:spPr>
        <a:xfrm>
          <a:off x="1544003" y="298"/>
          <a:ext cx="6660191" cy="116605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2400" b="1" kern="1200" dirty="0" smtClean="0"/>
            <a:t>Standard </a:t>
          </a:r>
          <a:r>
            <a:rPr lang="fi-FI" sz="2400" b="1" kern="1200" dirty="0" err="1" smtClean="0"/>
            <a:t>language</a:t>
          </a:r>
          <a:r>
            <a:rPr lang="fi-FI" sz="2400" b="1" kern="1200" dirty="0" smtClean="0"/>
            <a:t> </a:t>
          </a:r>
          <a:r>
            <a:rPr lang="fi-FI" sz="2400" b="1" kern="1200" dirty="0" err="1" smtClean="0"/>
            <a:t>ideologies</a:t>
          </a:r>
          <a:endParaRPr lang="en-US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2400" b="1" kern="1200" dirty="0" err="1" smtClean="0"/>
            <a:t>Native</a:t>
          </a:r>
          <a:r>
            <a:rPr lang="fi-FI" sz="2400" b="1" kern="1200" dirty="0" smtClean="0"/>
            <a:t> </a:t>
          </a:r>
          <a:r>
            <a:rPr lang="fi-FI" sz="2400" b="1" kern="1200" dirty="0" err="1" smtClean="0"/>
            <a:t>speaker</a:t>
          </a:r>
          <a:r>
            <a:rPr lang="fi-FI" sz="2400" b="1" kern="1200" dirty="0" smtClean="0"/>
            <a:t> </a:t>
          </a:r>
          <a:r>
            <a:rPr lang="fi-FI" sz="2400" b="1" kern="1200" dirty="0" err="1" smtClean="0"/>
            <a:t>language</a:t>
          </a:r>
          <a:r>
            <a:rPr lang="fi-FI" sz="2400" b="1" kern="1200" dirty="0" smtClean="0"/>
            <a:t> </a:t>
          </a:r>
          <a:r>
            <a:rPr lang="fi-FI" sz="2400" b="1" kern="1200" dirty="0" err="1" smtClean="0"/>
            <a:t>ideologies</a:t>
          </a:r>
          <a:endParaRPr lang="en-US" sz="2400" b="1" kern="1200" dirty="0"/>
        </a:p>
      </dsp:txBody>
      <dsp:txXfrm>
        <a:off x="1544003" y="146055"/>
        <a:ext cx="6222920" cy="874542"/>
      </dsp:txXfrm>
    </dsp:sp>
    <dsp:sp modelId="{4F871036-CE2E-44DC-94E2-BC0980E22FC5}">
      <dsp:nvSpPr>
        <dsp:cNvPr id="0" name=""/>
        <dsp:cNvSpPr/>
      </dsp:nvSpPr>
      <dsp:spPr>
        <a:xfrm>
          <a:off x="3179" y="298"/>
          <a:ext cx="1540823" cy="11660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b="1" kern="1200" dirty="0" err="1" smtClean="0"/>
            <a:t>Type</a:t>
          </a:r>
          <a:r>
            <a:rPr lang="fi-FI" sz="2400" b="1" kern="1200" dirty="0" smtClean="0"/>
            <a:t> A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b="1" kern="1200" dirty="0" smtClean="0"/>
            <a:t>(</a:t>
          </a:r>
          <a:r>
            <a:rPr lang="fi-FI" sz="2400" b="1" kern="1200" dirty="0" err="1" smtClean="0"/>
            <a:t>faulty</a:t>
          </a:r>
          <a:r>
            <a:rPr lang="fi-FI" sz="2400" b="1" kern="1200" dirty="0" smtClean="0"/>
            <a:t>)</a:t>
          </a:r>
          <a:endParaRPr lang="en-US" sz="2400" b="1" kern="1200" dirty="0"/>
        </a:p>
      </dsp:txBody>
      <dsp:txXfrm>
        <a:off x="60101" y="57220"/>
        <a:ext cx="1426979" cy="1052212"/>
      </dsp:txXfrm>
    </dsp:sp>
    <dsp:sp modelId="{6636E333-757C-48CB-8E12-761F8A87356A}">
      <dsp:nvSpPr>
        <dsp:cNvPr id="0" name=""/>
        <dsp:cNvSpPr/>
      </dsp:nvSpPr>
      <dsp:spPr>
        <a:xfrm>
          <a:off x="1576237" y="1282960"/>
          <a:ext cx="6628406" cy="116605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2400" b="1" kern="1200" dirty="0" smtClean="0"/>
            <a:t>English-as-a-</a:t>
          </a:r>
          <a:r>
            <a:rPr lang="fi-FI" sz="2400" b="1" kern="1200" dirty="0" err="1" smtClean="0"/>
            <a:t>global</a:t>
          </a:r>
          <a:r>
            <a:rPr lang="fi-FI" sz="2400" b="1" kern="1200" dirty="0" smtClean="0"/>
            <a:t>-</a:t>
          </a:r>
          <a:r>
            <a:rPr lang="fi-FI" sz="2400" b="1" kern="1200" dirty="0" err="1" smtClean="0"/>
            <a:t>language</a:t>
          </a:r>
          <a:r>
            <a:rPr lang="fi-FI" sz="2400" b="1" kern="1200" dirty="0" smtClean="0"/>
            <a:t> </a:t>
          </a:r>
          <a:r>
            <a:rPr lang="fi-FI" sz="2400" b="1" kern="1200" dirty="0" err="1" smtClean="0"/>
            <a:t>ideologies</a:t>
          </a:r>
          <a:endParaRPr lang="en-US" sz="2400" b="1" kern="1200" dirty="0"/>
        </a:p>
      </dsp:txBody>
      <dsp:txXfrm>
        <a:off x="1576237" y="1428717"/>
        <a:ext cx="6191135" cy="874542"/>
      </dsp:txXfrm>
    </dsp:sp>
    <dsp:sp modelId="{4802E650-2883-47C8-BB90-C3FB104633AD}">
      <dsp:nvSpPr>
        <dsp:cNvPr id="0" name=""/>
        <dsp:cNvSpPr/>
      </dsp:nvSpPr>
      <dsp:spPr>
        <a:xfrm>
          <a:off x="2730" y="1282960"/>
          <a:ext cx="1573506" cy="11660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b="1" kern="1200" dirty="0" err="1" smtClean="0"/>
            <a:t>Type</a:t>
          </a:r>
          <a:r>
            <a:rPr lang="fi-FI" sz="2400" b="1" kern="1200" dirty="0" smtClean="0"/>
            <a:t> B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b="1" kern="1200" dirty="0" smtClean="0"/>
            <a:t>(</a:t>
          </a:r>
          <a:r>
            <a:rPr lang="fi-FI" sz="2400" b="1" kern="1200" dirty="0" err="1" smtClean="0"/>
            <a:t>works</a:t>
          </a:r>
          <a:r>
            <a:rPr lang="fi-FI" sz="2400" b="1" kern="1200" dirty="0" smtClean="0"/>
            <a:t>)</a:t>
          </a:r>
          <a:endParaRPr lang="en-US" sz="2400" b="1" kern="1200" dirty="0"/>
        </a:p>
      </dsp:txBody>
      <dsp:txXfrm>
        <a:off x="59652" y="1339882"/>
        <a:ext cx="1459662" cy="10522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2B6405-6738-495E-B07D-DC9626603CDE}">
      <dsp:nvSpPr>
        <dsp:cNvPr id="0" name=""/>
        <dsp:cNvSpPr/>
      </dsp:nvSpPr>
      <dsp:spPr>
        <a:xfrm>
          <a:off x="457039" y="416427"/>
          <a:ext cx="3557705" cy="41855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EB29C0-AD4C-41C4-A922-44B125B63455}">
      <dsp:nvSpPr>
        <dsp:cNvPr id="0" name=""/>
        <dsp:cNvSpPr/>
      </dsp:nvSpPr>
      <dsp:spPr>
        <a:xfrm>
          <a:off x="457039" y="573619"/>
          <a:ext cx="261361" cy="2613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EA06B6-6CFD-45E2-A8BC-388884D2F0F9}">
      <dsp:nvSpPr>
        <dsp:cNvPr id="0" name=""/>
        <dsp:cNvSpPr/>
      </dsp:nvSpPr>
      <dsp:spPr>
        <a:xfrm>
          <a:off x="457039" y="0"/>
          <a:ext cx="3557705" cy="80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 dirty="0" smtClean="0">
              <a:solidFill>
                <a:schemeClr val="bg1"/>
              </a:solidFill>
            </a:rPr>
            <a:t>(</a:t>
          </a:r>
          <a:r>
            <a:rPr lang="fi-FI" sz="800" kern="1200" dirty="0" err="1" smtClean="0">
              <a:solidFill>
                <a:schemeClr val="bg1"/>
              </a:solidFill>
            </a:rPr>
            <a:t>See</a:t>
          </a:r>
          <a:r>
            <a:rPr lang="fi-FI" sz="800" kern="1200" dirty="0" smtClean="0">
              <a:solidFill>
                <a:schemeClr val="bg1"/>
              </a:solidFill>
            </a:rPr>
            <a:t> </a:t>
          </a:r>
          <a:r>
            <a:rPr lang="fi-FI" sz="800" kern="1200" dirty="0" err="1" smtClean="0">
              <a:solidFill>
                <a:schemeClr val="bg1"/>
              </a:solidFill>
            </a:rPr>
            <a:t>the</a:t>
          </a:r>
          <a:r>
            <a:rPr lang="fi-FI" sz="800" kern="1200" dirty="0" smtClean="0">
              <a:solidFill>
                <a:schemeClr val="bg1"/>
              </a:solidFill>
            </a:rPr>
            <a:t> </a:t>
          </a:r>
          <a:r>
            <a:rPr lang="fi-FI" sz="800" kern="1200" dirty="0" err="1" smtClean="0">
              <a:solidFill>
                <a:schemeClr val="bg1"/>
              </a:solidFill>
            </a:rPr>
            <a:t>handout</a:t>
          </a:r>
          <a:r>
            <a:rPr lang="fi-FI" sz="800" kern="1200" dirty="0" smtClean="0">
              <a:solidFill>
                <a:schemeClr val="bg1"/>
              </a:solidFill>
            </a:rPr>
            <a:t>)</a:t>
          </a:r>
          <a:endParaRPr lang="en-US" sz="800" kern="1200" dirty="0">
            <a:solidFill>
              <a:schemeClr val="bg1"/>
            </a:solidFill>
          </a:endParaRPr>
        </a:p>
      </dsp:txBody>
      <dsp:txXfrm>
        <a:off x="457039" y="0"/>
        <a:ext cx="3557705" cy="80956"/>
      </dsp:txXfrm>
    </dsp:sp>
    <dsp:sp modelId="{117A8F87-F1CF-415B-98C5-A678BE2155E9}">
      <dsp:nvSpPr>
        <dsp:cNvPr id="0" name=""/>
        <dsp:cNvSpPr/>
      </dsp:nvSpPr>
      <dsp:spPr>
        <a:xfrm>
          <a:off x="457039" y="1182846"/>
          <a:ext cx="261355" cy="2613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E605A6-DCB2-494B-A53F-4618F66B7033}">
      <dsp:nvSpPr>
        <dsp:cNvPr id="0" name=""/>
        <dsp:cNvSpPr/>
      </dsp:nvSpPr>
      <dsp:spPr>
        <a:xfrm>
          <a:off x="706078" y="1008913"/>
          <a:ext cx="3308666" cy="609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 err="1" smtClean="0"/>
            <a:t>Accessible</a:t>
          </a:r>
          <a:r>
            <a:rPr lang="fi-FI" sz="2000" kern="1200" dirty="0" smtClean="0"/>
            <a:t> NNS </a:t>
          </a:r>
          <a:r>
            <a:rPr lang="fi-FI" sz="2000" kern="1200" dirty="0" err="1" smtClean="0"/>
            <a:t>fluency</a:t>
          </a:r>
          <a:endParaRPr lang="en-US" sz="2000" kern="1200" dirty="0"/>
        </a:p>
      </dsp:txBody>
      <dsp:txXfrm>
        <a:off x="706078" y="1008913"/>
        <a:ext cx="3308666" cy="609220"/>
      </dsp:txXfrm>
    </dsp:sp>
    <dsp:sp modelId="{C15B1BB1-4164-4AAE-A8E1-73C6A2E2A831}">
      <dsp:nvSpPr>
        <dsp:cNvPr id="0" name=""/>
        <dsp:cNvSpPr/>
      </dsp:nvSpPr>
      <dsp:spPr>
        <a:xfrm>
          <a:off x="457039" y="1792066"/>
          <a:ext cx="261355" cy="2613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1505064"/>
              <a:satOff val="4840"/>
              <a:lumOff val="4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B43DC5-E60E-4E12-AEA8-0BCD13BFDB2F}">
      <dsp:nvSpPr>
        <dsp:cNvPr id="0" name=""/>
        <dsp:cNvSpPr/>
      </dsp:nvSpPr>
      <dsp:spPr>
        <a:xfrm>
          <a:off x="706078" y="1618133"/>
          <a:ext cx="3308666" cy="609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 err="1" smtClean="0"/>
            <a:t>Perceived</a:t>
          </a:r>
          <a:r>
            <a:rPr lang="fi-FI" sz="2000" kern="1200" dirty="0" smtClean="0"/>
            <a:t> </a:t>
          </a:r>
          <a:r>
            <a:rPr lang="fi-FI" sz="2000" kern="1200" dirty="0" err="1" smtClean="0"/>
            <a:t>intelligibility</a:t>
          </a:r>
          <a:endParaRPr lang="en-US" sz="2000" kern="1200" dirty="0"/>
        </a:p>
      </dsp:txBody>
      <dsp:txXfrm>
        <a:off x="706078" y="1618133"/>
        <a:ext cx="3308666" cy="609220"/>
      </dsp:txXfrm>
    </dsp:sp>
    <dsp:sp modelId="{7F4DC667-2248-4593-AD5F-626B8F9D2213}">
      <dsp:nvSpPr>
        <dsp:cNvPr id="0" name=""/>
        <dsp:cNvSpPr/>
      </dsp:nvSpPr>
      <dsp:spPr>
        <a:xfrm>
          <a:off x="457039" y="2401286"/>
          <a:ext cx="261355" cy="2613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3010129"/>
              <a:satOff val="9680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D27E87-BA0E-4E9B-A7F4-D46D917F39CA}">
      <dsp:nvSpPr>
        <dsp:cNvPr id="0" name=""/>
        <dsp:cNvSpPr/>
      </dsp:nvSpPr>
      <dsp:spPr>
        <a:xfrm>
          <a:off x="706078" y="2227354"/>
          <a:ext cx="3308666" cy="609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200" kern="1200" dirty="0" err="1" smtClean="0"/>
            <a:t>Accommodation</a:t>
          </a:r>
          <a:r>
            <a:rPr lang="fi-FI" sz="2200" kern="1200" dirty="0" smtClean="0"/>
            <a:t> </a:t>
          </a:r>
          <a:r>
            <a:rPr lang="fi-FI" sz="2200" kern="1200" dirty="0" err="1" smtClean="0"/>
            <a:t>skills</a:t>
          </a:r>
          <a:endParaRPr lang="en-US" sz="2200" kern="1200" dirty="0"/>
        </a:p>
      </dsp:txBody>
      <dsp:txXfrm>
        <a:off x="706078" y="2227354"/>
        <a:ext cx="3308666" cy="609220"/>
      </dsp:txXfrm>
    </dsp:sp>
    <dsp:sp modelId="{E0C7BC85-EF32-4DCC-8EC7-F3F92B63A5E9}">
      <dsp:nvSpPr>
        <dsp:cNvPr id="0" name=""/>
        <dsp:cNvSpPr/>
      </dsp:nvSpPr>
      <dsp:spPr>
        <a:xfrm>
          <a:off x="457039" y="3010506"/>
          <a:ext cx="261355" cy="2613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4515193"/>
              <a:satOff val="14520"/>
              <a:lumOff val="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E8BF7C-19C5-47D2-B1AC-BFD82B098373}">
      <dsp:nvSpPr>
        <dsp:cNvPr id="0" name=""/>
        <dsp:cNvSpPr/>
      </dsp:nvSpPr>
      <dsp:spPr>
        <a:xfrm>
          <a:off x="706078" y="2836574"/>
          <a:ext cx="3308666" cy="609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 err="1" smtClean="0"/>
            <a:t>Plurilingual</a:t>
          </a:r>
          <a:r>
            <a:rPr lang="fi-FI" sz="2000" kern="1200" dirty="0" smtClean="0"/>
            <a:t> </a:t>
          </a:r>
          <a:r>
            <a:rPr lang="fi-FI" sz="2000" kern="1200" dirty="0" err="1" smtClean="0"/>
            <a:t>strategies</a:t>
          </a:r>
          <a:endParaRPr lang="en-US" sz="2000" kern="1200" dirty="0"/>
        </a:p>
      </dsp:txBody>
      <dsp:txXfrm>
        <a:off x="706078" y="2836574"/>
        <a:ext cx="3308666" cy="609220"/>
      </dsp:txXfrm>
    </dsp:sp>
    <dsp:sp modelId="{7FA9BC2E-E9B4-41E4-B018-2DA26BADFA0F}">
      <dsp:nvSpPr>
        <dsp:cNvPr id="0" name=""/>
        <dsp:cNvSpPr/>
      </dsp:nvSpPr>
      <dsp:spPr>
        <a:xfrm>
          <a:off x="457039" y="3619727"/>
          <a:ext cx="261355" cy="2613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6020257"/>
              <a:satOff val="19360"/>
              <a:lumOff val="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B2F79B-B401-4740-AA08-7691A597E985}">
      <dsp:nvSpPr>
        <dsp:cNvPr id="0" name=""/>
        <dsp:cNvSpPr/>
      </dsp:nvSpPr>
      <dsp:spPr>
        <a:xfrm>
          <a:off x="706078" y="3445794"/>
          <a:ext cx="3308666" cy="609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 err="1" smtClean="0"/>
            <a:t>Lexicogrammatical</a:t>
          </a:r>
          <a:r>
            <a:rPr lang="fi-FI" sz="2000" kern="1200" dirty="0" smtClean="0"/>
            <a:t> </a:t>
          </a:r>
          <a:r>
            <a:rPr lang="fi-FI" sz="2000" kern="1200" dirty="0" err="1" smtClean="0"/>
            <a:t>appropriateness</a:t>
          </a:r>
          <a:endParaRPr lang="en-US" sz="2000" kern="1200" dirty="0"/>
        </a:p>
      </dsp:txBody>
      <dsp:txXfrm>
        <a:off x="706078" y="3445794"/>
        <a:ext cx="3308666" cy="609220"/>
      </dsp:txXfrm>
    </dsp:sp>
    <dsp:sp modelId="{FB4AEE0C-6883-4EF4-9DCB-4F6AD6092594}">
      <dsp:nvSpPr>
        <dsp:cNvPr id="0" name=""/>
        <dsp:cNvSpPr/>
      </dsp:nvSpPr>
      <dsp:spPr>
        <a:xfrm>
          <a:off x="4192630" y="421931"/>
          <a:ext cx="3557705" cy="418553"/>
        </a:xfrm>
        <a:prstGeom prst="rect">
          <a:avLst/>
        </a:prstGeom>
        <a:solidFill>
          <a:schemeClr val="accent4">
            <a:hueOff val="13545579"/>
            <a:satOff val="43560"/>
            <a:lumOff val="4117"/>
            <a:alphaOff val="0"/>
          </a:schemeClr>
        </a:solidFill>
        <a:ln w="25400" cap="flat" cmpd="sng" algn="ctr">
          <a:solidFill>
            <a:schemeClr val="accent4">
              <a:hueOff val="13545579"/>
              <a:satOff val="43560"/>
              <a:lumOff val="41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6670FB-DF68-4B00-A203-607BB78159B8}">
      <dsp:nvSpPr>
        <dsp:cNvPr id="0" name=""/>
        <dsp:cNvSpPr/>
      </dsp:nvSpPr>
      <dsp:spPr>
        <a:xfrm>
          <a:off x="4192630" y="579123"/>
          <a:ext cx="261361" cy="2613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13545579"/>
              <a:satOff val="43560"/>
              <a:lumOff val="41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6CF18A-EA0B-40C3-994B-460229F141BB}">
      <dsp:nvSpPr>
        <dsp:cNvPr id="0" name=""/>
        <dsp:cNvSpPr/>
      </dsp:nvSpPr>
      <dsp:spPr>
        <a:xfrm flipV="1">
          <a:off x="4161108" y="0"/>
          <a:ext cx="3557705" cy="91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 dirty="0" smtClean="0">
              <a:solidFill>
                <a:schemeClr val="bg1"/>
              </a:solidFill>
            </a:rPr>
            <a:t>(</a:t>
          </a:r>
          <a:r>
            <a:rPr lang="fi-FI" sz="800" kern="1200" dirty="0" err="1" smtClean="0">
              <a:solidFill>
                <a:schemeClr val="bg1"/>
              </a:solidFill>
            </a:rPr>
            <a:t>See</a:t>
          </a:r>
          <a:r>
            <a:rPr lang="fi-FI" sz="800" kern="1200" dirty="0" smtClean="0">
              <a:solidFill>
                <a:schemeClr val="bg1"/>
              </a:solidFill>
            </a:rPr>
            <a:t> </a:t>
          </a:r>
          <a:r>
            <a:rPr lang="fi-FI" sz="800" kern="1200" dirty="0" err="1" smtClean="0">
              <a:solidFill>
                <a:schemeClr val="bg1"/>
              </a:solidFill>
            </a:rPr>
            <a:t>the</a:t>
          </a:r>
          <a:r>
            <a:rPr lang="fi-FI" sz="800" kern="1200" dirty="0" smtClean="0">
              <a:solidFill>
                <a:schemeClr val="bg1"/>
              </a:solidFill>
            </a:rPr>
            <a:t> </a:t>
          </a:r>
          <a:r>
            <a:rPr lang="fi-FI" sz="800" kern="1200" dirty="0" err="1" smtClean="0">
              <a:solidFill>
                <a:schemeClr val="bg1"/>
              </a:solidFill>
            </a:rPr>
            <a:t>handout</a:t>
          </a:r>
          <a:r>
            <a:rPr lang="fi-FI" sz="800" kern="1200" dirty="0" smtClean="0">
              <a:solidFill>
                <a:schemeClr val="bg1"/>
              </a:solidFill>
            </a:rPr>
            <a:t>)</a:t>
          </a:r>
          <a:endParaRPr lang="en-US" sz="800" kern="1200" dirty="0">
            <a:solidFill>
              <a:schemeClr val="bg1"/>
            </a:solidFill>
          </a:endParaRPr>
        </a:p>
      </dsp:txBody>
      <dsp:txXfrm rot="10800000">
        <a:off x="4161108" y="0"/>
        <a:ext cx="3557705" cy="91964"/>
      </dsp:txXfrm>
    </dsp:sp>
    <dsp:sp modelId="{D21317CE-03B3-4B52-92BD-458004078A10}">
      <dsp:nvSpPr>
        <dsp:cNvPr id="0" name=""/>
        <dsp:cNvSpPr/>
      </dsp:nvSpPr>
      <dsp:spPr>
        <a:xfrm>
          <a:off x="4192630" y="1188349"/>
          <a:ext cx="261355" cy="2613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7525322"/>
              <a:satOff val="24200"/>
              <a:lumOff val="22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BB40C4-EB3A-479C-B132-8D04700BA780}">
      <dsp:nvSpPr>
        <dsp:cNvPr id="0" name=""/>
        <dsp:cNvSpPr/>
      </dsp:nvSpPr>
      <dsp:spPr>
        <a:xfrm>
          <a:off x="4441669" y="1014417"/>
          <a:ext cx="3308666" cy="609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 err="1" smtClean="0"/>
            <a:t>Lecturer</a:t>
          </a:r>
          <a:r>
            <a:rPr lang="fi-FI" sz="2000" kern="1200" dirty="0" smtClean="0"/>
            <a:t> </a:t>
          </a:r>
          <a:r>
            <a:rPr lang="fi-FI" sz="2000" kern="1200" dirty="0" err="1" smtClean="0"/>
            <a:t>credibility</a:t>
          </a:r>
          <a:endParaRPr lang="en-US" sz="2000" kern="1200" dirty="0"/>
        </a:p>
      </dsp:txBody>
      <dsp:txXfrm>
        <a:off x="4441669" y="1014417"/>
        <a:ext cx="3308666" cy="609220"/>
      </dsp:txXfrm>
    </dsp:sp>
    <dsp:sp modelId="{9BA24D80-67B5-4DED-BC88-09E8243F2FDB}">
      <dsp:nvSpPr>
        <dsp:cNvPr id="0" name=""/>
        <dsp:cNvSpPr/>
      </dsp:nvSpPr>
      <dsp:spPr>
        <a:xfrm>
          <a:off x="4192630" y="1797570"/>
          <a:ext cx="261355" cy="2613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9030386"/>
              <a:satOff val="29040"/>
              <a:lumOff val="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35F313-FF4F-4CD0-8BAA-DEF7F76863A7}">
      <dsp:nvSpPr>
        <dsp:cNvPr id="0" name=""/>
        <dsp:cNvSpPr/>
      </dsp:nvSpPr>
      <dsp:spPr>
        <a:xfrm>
          <a:off x="4441669" y="1623637"/>
          <a:ext cx="3308666" cy="609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 smtClean="0"/>
            <a:t>Content </a:t>
          </a:r>
          <a:r>
            <a:rPr lang="fi-FI" sz="2000" kern="1200" dirty="0" err="1" smtClean="0"/>
            <a:t>accessibility</a:t>
          </a:r>
          <a:endParaRPr lang="en-US" sz="2000" kern="1200" dirty="0"/>
        </a:p>
      </dsp:txBody>
      <dsp:txXfrm>
        <a:off x="4441669" y="1623637"/>
        <a:ext cx="3308666" cy="609220"/>
      </dsp:txXfrm>
    </dsp:sp>
    <dsp:sp modelId="{1C2F8145-037F-4267-80F1-30E79BE30693}">
      <dsp:nvSpPr>
        <dsp:cNvPr id="0" name=""/>
        <dsp:cNvSpPr/>
      </dsp:nvSpPr>
      <dsp:spPr>
        <a:xfrm>
          <a:off x="4192630" y="2406790"/>
          <a:ext cx="261355" cy="2613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10535450"/>
              <a:satOff val="33880"/>
              <a:lumOff val="32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4A34C3-D646-4677-B18F-8F3079510C32}">
      <dsp:nvSpPr>
        <dsp:cNvPr id="0" name=""/>
        <dsp:cNvSpPr/>
      </dsp:nvSpPr>
      <dsp:spPr>
        <a:xfrm>
          <a:off x="4441669" y="2232858"/>
          <a:ext cx="3308666" cy="609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 err="1" smtClean="0"/>
            <a:t>Engaging</a:t>
          </a:r>
          <a:r>
            <a:rPr lang="fi-FI" sz="2000" kern="1200" dirty="0" smtClean="0"/>
            <a:t> </a:t>
          </a:r>
          <a:r>
            <a:rPr lang="fi-FI" sz="2000" kern="1200" dirty="0" err="1" smtClean="0"/>
            <a:t>the</a:t>
          </a:r>
          <a:r>
            <a:rPr lang="fi-FI" sz="2000" kern="1200" dirty="0" smtClean="0"/>
            <a:t> </a:t>
          </a:r>
          <a:r>
            <a:rPr lang="fi-FI" sz="2000" kern="1200" dirty="0" err="1" smtClean="0"/>
            <a:t>listener</a:t>
          </a:r>
          <a:endParaRPr lang="en-US" sz="2000" kern="1200" dirty="0"/>
        </a:p>
      </dsp:txBody>
      <dsp:txXfrm>
        <a:off x="4441669" y="2232858"/>
        <a:ext cx="3308666" cy="609220"/>
      </dsp:txXfrm>
    </dsp:sp>
    <dsp:sp modelId="{CA5A31DD-4427-434A-9699-83A76FCBBB59}">
      <dsp:nvSpPr>
        <dsp:cNvPr id="0" name=""/>
        <dsp:cNvSpPr/>
      </dsp:nvSpPr>
      <dsp:spPr>
        <a:xfrm>
          <a:off x="4192630" y="3016010"/>
          <a:ext cx="261355" cy="2613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12040515"/>
              <a:satOff val="38720"/>
              <a:lumOff val="36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AA95D9-2EDD-42E1-9ECE-D28350C0296B}">
      <dsp:nvSpPr>
        <dsp:cNvPr id="0" name=""/>
        <dsp:cNvSpPr/>
      </dsp:nvSpPr>
      <dsp:spPr>
        <a:xfrm>
          <a:off x="4441669" y="2842078"/>
          <a:ext cx="3308666" cy="609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 err="1" smtClean="0"/>
            <a:t>Lecture</a:t>
          </a:r>
          <a:r>
            <a:rPr lang="fi-FI" sz="2000" kern="1200" dirty="0" smtClean="0"/>
            <a:t> </a:t>
          </a:r>
          <a:r>
            <a:rPr lang="fi-FI" sz="2000" kern="1200" dirty="0" err="1" smtClean="0"/>
            <a:t>coherence</a:t>
          </a:r>
          <a:endParaRPr lang="en-US" sz="2000" kern="1200" dirty="0"/>
        </a:p>
      </dsp:txBody>
      <dsp:txXfrm>
        <a:off x="4441669" y="2842078"/>
        <a:ext cx="3308666" cy="609220"/>
      </dsp:txXfrm>
    </dsp:sp>
    <dsp:sp modelId="{2500CD9E-37B3-43DD-9D63-55F303031912}">
      <dsp:nvSpPr>
        <dsp:cNvPr id="0" name=""/>
        <dsp:cNvSpPr/>
      </dsp:nvSpPr>
      <dsp:spPr>
        <a:xfrm>
          <a:off x="4192630" y="3625230"/>
          <a:ext cx="261355" cy="2613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13545579"/>
              <a:satOff val="43560"/>
              <a:lumOff val="41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CD8584-1DA9-478B-A1A6-7D9181FC454E}">
      <dsp:nvSpPr>
        <dsp:cNvPr id="0" name=""/>
        <dsp:cNvSpPr/>
      </dsp:nvSpPr>
      <dsp:spPr>
        <a:xfrm>
          <a:off x="4441669" y="3451298"/>
          <a:ext cx="3308666" cy="609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 err="1" smtClean="0"/>
            <a:t>Field-specific</a:t>
          </a:r>
          <a:r>
            <a:rPr lang="fi-FI" sz="2000" kern="1200" dirty="0" smtClean="0"/>
            <a:t> </a:t>
          </a:r>
          <a:r>
            <a:rPr lang="fi-FI" sz="2000" kern="1200" dirty="0" err="1" smtClean="0"/>
            <a:t>terminology</a:t>
          </a:r>
          <a:endParaRPr lang="en-US" sz="2000" kern="1200" dirty="0"/>
        </a:p>
      </dsp:txBody>
      <dsp:txXfrm>
        <a:off x="4441669" y="3451298"/>
        <a:ext cx="3308666" cy="6092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39D04D9-2D90-E741-8C77-A958108973E5}" type="datetimeFigureOut">
              <a:rPr lang="en-US"/>
              <a:pPr>
                <a:defRPr/>
              </a:pPr>
              <a:t>10/1/2015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81337A6-C487-9645-B543-6BBD05A1D1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45393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FE7B0BA-8FA8-3A4A-9820-CF1299A8B616}" type="datetime1">
              <a:rPr lang="fi-FI"/>
              <a:pPr>
                <a:defRPr/>
              </a:pPr>
              <a:t>1.10.2015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66A5FF2-0573-2649-A39A-26FA52E0537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72913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0234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4363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10240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4130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4226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5DA8A-5216-4F63-A012-E5BD46E625C2}" type="slidenum">
              <a:rPr lang="fi-FI" smtClean="0"/>
              <a:pPr/>
              <a:t>14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96139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n-US" dirty="0" smtClean="0">
              <a:latin typeface="Arial" pitchFamily="34" charset="0"/>
            </a:endParaRPr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5DA8A-5216-4F63-A012-E5BD46E625C2}" type="slidenum">
              <a:rPr lang="fi-FI" smtClean="0"/>
              <a:pPr/>
              <a:t>15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68701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30330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05056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76404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028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10547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3197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953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7382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10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0691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1106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7031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524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41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3" y="1417340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06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3" y="1657740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005EB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3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Click icon to add picture</a:t>
            </a:r>
            <a:endParaRPr lang="fi-FI" noProof="0"/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45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13" y="1657740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EF334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3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45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13" y="1633364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FFCD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68313" y="4507364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62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3" y="1593555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468313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113788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7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">
    <p:bg>
      <p:bgPr>
        <a:solidFill>
          <a:srgbClr val="EF3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8313" y="1593555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468313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055876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148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Yellow"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8313" y="1593555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468313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146364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16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73324"/>
            <a:ext cx="8207374" cy="33243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84293-A0B2-4317-9BD1-B0525C791CAF}" type="datetime1">
              <a:rPr lang="en-US" smtClean="0"/>
              <a:t>10/6/2015</a:t>
            </a:fld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Diane Pilkinton-Pihko, Ph.D.</a:t>
            </a: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113788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08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A802E-2BD8-464F-9C7F-555D44352F93}" type="datetime1">
              <a:rPr lang="en-US" smtClean="0"/>
              <a:t>10/6/2015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Diane Pilkinton-Pihko, Ph.D.</a:t>
            </a: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34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rgbClr val="EF33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055876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159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C99C2-15E3-404B-A3DE-1EADA0664AB1}" type="datetime1">
              <a:rPr lang="en-US" smtClean="0"/>
              <a:t>10/6/2015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Diane Pilkinton-Pihko, Ph.D.</a:t>
            </a: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4BE77-5FCA-3844-8BD6-7ECE8B5BEE8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0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rgbClr val="FFCD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146364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142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65113"/>
            <a:ext cx="8212380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08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09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45EE3-4CE8-44D1-AF56-BB096A8A8A7E}" type="datetime1">
              <a:rPr lang="en-US" smtClean="0"/>
              <a:t>10/6/2015</a:t>
            </a:fld>
            <a:endParaRPr lang="fi-FI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Diane Pilkinton-Pihko, Ph.D.</a:t>
            </a: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113788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82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">
    <p:bg>
      <p:bgPr>
        <a:solidFill>
          <a:srgbClr val="EF3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340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99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68313" y="1261611"/>
            <a:ext cx="3988079" cy="333664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8"/>
          </p:nvPr>
        </p:nvSpPr>
        <p:spPr>
          <a:xfrm>
            <a:off x="4687609" y="1261049"/>
            <a:ext cx="3988079" cy="333664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6C943-EC47-4D4A-9837-639A2C300BDA}" type="datetime1">
              <a:rPr lang="en-US" smtClean="0"/>
              <a:t>10/6/2015</a:t>
            </a:fld>
            <a:endParaRPr lang="fi-FI"/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Diane Pilkinton-Pihko, Ph.D.</a:t>
            </a:r>
            <a:endParaRPr lang="fi-FI"/>
          </a:p>
        </p:txBody>
      </p:sp>
      <p:sp>
        <p:nvSpPr>
          <p:cNvPr id="9" name="Slide Number Placeholder 1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5180D-9F57-224F-AD9B-D6C47196F0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rgbClr val="EF33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055876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52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3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7C939-D728-4F60-A3C6-CAA433F630FD}" type="datetime1">
              <a:rPr lang="en-US" smtClean="0"/>
              <a:t>10/6/2015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Diane Pilkinton-Pihko, Ph.D.</a:t>
            </a:r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D404-ADF5-A94E-82B6-70B84D261D7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rgbClr val="FFCD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0"/>
          <p:cNvSpPr>
            <a:spLocks noGrp="1"/>
          </p:cNvSpPr>
          <p:nvPr>
            <p:ph sz="quarter" idx="18"/>
          </p:nvPr>
        </p:nvSpPr>
        <p:spPr>
          <a:xfrm>
            <a:off x="4687609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146364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971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12" y="1657616"/>
            <a:ext cx="6840538" cy="33602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31E5-8520-4258-B8DF-B75C40E52EF3}" type="datetime1">
              <a:rPr lang="en-US" smtClean="0"/>
              <a:t>10/6/2015</a:t>
            </a:fld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Diane Pilkinton-Pihko, Ph.D.</a:t>
            </a:r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979612" y="457729"/>
            <a:ext cx="6840538" cy="9591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6434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657615"/>
            <a:ext cx="3348038" cy="33602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33"/>
            </a:lvl1pPr>
            <a:lvl2pPr marL="448451" indent="-227533">
              <a:defRPr sz="1667"/>
            </a:lvl2pPr>
            <a:lvl3pPr marL="669369" indent="-220919">
              <a:defRPr sz="1500"/>
            </a:lvl3pPr>
            <a:lvl4pPr marL="896902" indent="-227533">
              <a:defRPr sz="1333"/>
            </a:lvl4pPr>
            <a:lvl5pPr marL="1117820" indent="-220919">
              <a:defRPr sz="1333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2113" y="1657615"/>
            <a:ext cx="3348036" cy="33602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33"/>
            </a:lvl1pPr>
            <a:lvl2pPr marL="448451" indent="-227533">
              <a:defRPr sz="1667"/>
            </a:lvl2pPr>
            <a:lvl3pPr marL="669369" indent="-220919">
              <a:defRPr sz="1500"/>
            </a:lvl3pPr>
            <a:lvl4pPr marL="896902" indent="-227533">
              <a:defRPr sz="1333"/>
            </a:lvl4pPr>
            <a:lvl5pPr marL="1117820" indent="-220919">
              <a:defRPr sz="1333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979612" y="457729"/>
            <a:ext cx="6840538" cy="95911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6F880-9976-4011-9E8D-226DFED83E38}" type="datetime1">
              <a:rPr lang="en-US" smtClean="0"/>
              <a:t>10/6/2015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Diane Pilkinton-Pihko, Ph.D.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8572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2" y="457729"/>
            <a:ext cx="6840538" cy="959115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12" y="1657616"/>
            <a:ext cx="6840538" cy="33602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207C5-FB98-49DD-AA76-49D47527F237}" type="datetime1">
              <a:rPr lang="en-US" noProof="0" smtClean="0"/>
              <a:t>10/6/2015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Diane Pilkinton-Pihko, Ph.D.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5121000"/>
            <a:ext cx="1537200" cy="318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792"/>
              </a:lnSpc>
              <a:spcBef>
                <a:spcPts val="0"/>
              </a:spcBef>
              <a:buNone/>
              <a:defRPr sz="792" b="1">
                <a:solidFill>
                  <a:schemeClr val="bg2"/>
                </a:solidFill>
              </a:defRPr>
            </a:lvl1pPr>
            <a:lvl2pPr marL="227533" indent="-85987">
              <a:defRPr lang="en-US" sz="792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7533" indent="-78049">
              <a:buFont typeface="Symbol" pitchFamily="18" charset="2"/>
              <a:buNone/>
              <a:defRPr sz="750"/>
            </a:lvl3pPr>
            <a:lvl4pPr marL="227533" indent="-78049">
              <a:defRPr sz="750"/>
            </a:lvl4pPr>
            <a:lvl5pPr marL="227533" indent="-78049">
              <a:buFont typeface="Symbol" pitchFamily="18" charset="2"/>
              <a:buChar char="-"/>
              <a:defRPr sz="750"/>
            </a:lvl5pPr>
            <a:lvl6pPr marL="227991" indent="-77997">
              <a:spcBef>
                <a:spcPts val="250"/>
              </a:spcBef>
              <a:buFont typeface="Symbol" pitchFamily="18" charset="2"/>
              <a:buChar char="-"/>
              <a:defRPr sz="750"/>
            </a:lvl6pPr>
            <a:lvl7pPr marL="227991" indent="-77997">
              <a:spcBef>
                <a:spcPts val="250"/>
              </a:spcBef>
              <a:buFont typeface="Symbol" pitchFamily="18" charset="2"/>
              <a:buChar char="-"/>
              <a:defRPr sz="750"/>
            </a:lvl7pPr>
            <a:lvl8pPr marL="227991" indent="-77997">
              <a:spcBef>
                <a:spcPts val="250"/>
              </a:spcBef>
              <a:buFont typeface="Symbol" pitchFamily="18" charset="2"/>
              <a:buChar char="-"/>
              <a:defRPr sz="750"/>
            </a:lvl8pPr>
            <a:lvl9pPr marL="227991" indent="-77997">
              <a:spcBef>
                <a:spcPts val="250"/>
              </a:spcBef>
              <a:buFont typeface="Symbol" pitchFamily="18" charset="2"/>
              <a:buChar char="-"/>
              <a:defRPr sz="75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5121000"/>
            <a:ext cx="1702800" cy="318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792"/>
              </a:lnSpc>
              <a:spcBef>
                <a:spcPts val="0"/>
              </a:spcBef>
              <a:buNone/>
              <a:defRPr sz="792" b="1">
                <a:solidFill>
                  <a:schemeClr val="bg2"/>
                </a:solidFill>
              </a:defRPr>
            </a:lvl1pPr>
            <a:lvl2pPr marL="227533" indent="-85987">
              <a:defRPr lang="en-US" sz="792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7533" indent="-78049">
              <a:buFont typeface="Symbol" pitchFamily="18" charset="2"/>
              <a:buNone/>
              <a:defRPr sz="750"/>
            </a:lvl3pPr>
            <a:lvl4pPr marL="227533" indent="-78049">
              <a:defRPr sz="750"/>
            </a:lvl4pPr>
            <a:lvl5pPr marL="227533" indent="-78049">
              <a:buFont typeface="Symbol" pitchFamily="18" charset="2"/>
              <a:buChar char="-"/>
              <a:defRPr sz="750"/>
            </a:lvl5pPr>
            <a:lvl6pPr marL="227991" indent="-77997">
              <a:spcBef>
                <a:spcPts val="250"/>
              </a:spcBef>
              <a:buFont typeface="Symbol" pitchFamily="18" charset="2"/>
              <a:buChar char="-"/>
              <a:defRPr sz="750"/>
            </a:lvl6pPr>
            <a:lvl7pPr marL="227991" indent="-77997">
              <a:spcBef>
                <a:spcPts val="250"/>
              </a:spcBef>
              <a:buFont typeface="Symbol" pitchFamily="18" charset="2"/>
              <a:buChar char="-"/>
              <a:defRPr sz="750"/>
            </a:lvl7pPr>
            <a:lvl8pPr marL="227991" indent="-77997">
              <a:spcBef>
                <a:spcPts val="250"/>
              </a:spcBef>
              <a:buFont typeface="Symbol" pitchFamily="18" charset="2"/>
              <a:buChar char="-"/>
              <a:defRPr sz="750"/>
            </a:lvl8pPr>
            <a:lvl9pPr marL="227991" indent="-77997">
              <a:spcBef>
                <a:spcPts val="250"/>
              </a:spcBef>
              <a:buFont typeface="Symbol" pitchFamily="18" charset="2"/>
              <a:buChar char="-"/>
              <a:defRPr sz="75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24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"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340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18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3" y="1417636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27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 2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636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2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 3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636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05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005EB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77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EF334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64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CD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46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5017740"/>
            <a:ext cx="3619500" cy="13229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 smtClean="0"/>
              <a:t>Diane Pilkinton-Pihko, Ph.D.</a:t>
            </a: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5150032"/>
            <a:ext cx="3619500" cy="15478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82BA17C-C6A8-4274-BB48-5EA4AEF9CD65}" type="datetime1">
              <a:rPr lang="en-US" smtClean="0"/>
              <a:t>10/6/2015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5304814"/>
            <a:ext cx="3619500" cy="1349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7" r:id="rId1"/>
    <p:sldLayoutId id="2147484748" r:id="rId2"/>
    <p:sldLayoutId id="2147484749" r:id="rId3"/>
    <p:sldLayoutId id="2147484750" r:id="rId4"/>
    <p:sldLayoutId id="2147484751" r:id="rId5"/>
    <p:sldLayoutId id="2147484752" r:id="rId6"/>
    <p:sldLayoutId id="2147484753" r:id="rId7"/>
    <p:sldLayoutId id="2147484754" r:id="rId8"/>
    <p:sldLayoutId id="2147484755" r:id="rId9"/>
    <p:sldLayoutId id="2147484756" r:id="rId10"/>
    <p:sldLayoutId id="2147484757" r:id="rId11"/>
    <p:sldLayoutId id="2147484758" r:id="rId12"/>
    <p:sldLayoutId id="2147484759" r:id="rId13"/>
    <p:sldLayoutId id="2147484760" r:id="rId14"/>
    <p:sldLayoutId id="2147484761" r:id="rId15"/>
    <p:sldLayoutId id="2147484762" r:id="rId16"/>
    <p:sldLayoutId id="2147484763" r:id="rId17"/>
    <p:sldLayoutId id="2147484764" r:id="rId18"/>
    <p:sldLayoutId id="2147484765" r:id="rId19"/>
    <p:sldLayoutId id="2147484766" r:id="rId20"/>
    <p:sldLayoutId id="2147484767" r:id="rId21"/>
    <p:sldLayoutId id="2147484768" r:id="rId22"/>
    <p:sldLayoutId id="2147484769" r:id="rId23"/>
    <p:sldLayoutId id="2147484770" r:id="rId24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0" y="1104901"/>
            <a:ext cx="4458813" cy="2972542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599" y="1104900"/>
            <a:ext cx="4455630" cy="2972542"/>
          </a:xfrm>
        </p:spPr>
      </p:pic>
      <p:sp>
        <p:nvSpPr>
          <p:cNvPr id="2" name="TextBox 1"/>
          <p:cNvSpPr txBox="1"/>
          <p:nvPr/>
        </p:nvSpPr>
        <p:spPr>
          <a:xfrm>
            <a:off x="648216" y="4380011"/>
            <a:ext cx="770422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fi-FI" sz="2000" i="1" dirty="0" smtClean="0"/>
              <a:t>An </a:t>
            </a:r>
            <a:r>
              <a:rPr lang="fi-FI" sz="2000" i="1" dirty="0" err="1" smtClean="0"/>
              <a:t>international</a:t>
            </a:r>
            <a:r>
              <a:rPr lang="fi-FI" sz="2000" i="1" dirty="0" smtClean="0"/>
              <a:t> </a:t>
            </a:r>
            <a:r>
              <a:rPr lang="fi-FI" sz="2000" i="1" dirty="0" err="1" smtClean="0"/>
              <a:t>context</a:t>
            </a:r>
            <a:r>
              <a:rPr lang="fi-FI" sz="2000" i="1" dirty="0" smtClean="0"/>
              <a:t> in </a:t>
            </a:r>
            <a:r>
              <a:rPr lang="fi-FI" sz="2000" i="1" dirty="0" err="1" smtClean="0"/>
              <a:t>higher</a:t>
            </a:r>
            <a:r>
              <a:rPr lang="fi-FI" sz="2000" i="1" dirty="0" smtClean="0"/>
              <a:t> </a:t>
            </a:r>
            <a:r>
              <a:rPr lang="fi-FI" sz="2000" i="1" dirty="0" err="1" smtClean="0"/>
              <a:t>education</a:t>
            </a:r>
            <a:r>
              <a:rPr lang="fi-FI" sz="2000" i="1" dirty="0" smtClean="0"/>
              <a:t> – outside </a:t>
            </a:r>
            <a:r>
              <a:rPr lang="fi-FI" sz="2000" i="1" dirty="0" err="1" smtClean="0"/>
              <a:t>the</a:t>
            </a:r>
            <a:r>
              <a:rPr lang="fi-FI" sz="2000" i="1" dirty="0" smtClean="0"/>
              <a:t> ENL </a:t>
            </a:r>
            <a:r>
              <a:rPr lang="fi-FI" sz="2000" i="1" dirty="0" err="1" smtClean="0"/>
              <a:t>world</a:t>
            </a:r>
            <a:endParaRPr lang="en-US" sz="2000" i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B59B2FDD-424C-4F2D-BD26-CB8D9E46E427}" type="datetime1">
              <a:rPr lang="en-US" smtClean="0"/>
              <a:t>10/6/2015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Diane Pilkinton-Pihko, </a:t>
            </a:r>
            <a:r>
              <a:rPr lang="fi-FI" dirty="0" err="1" smtClean="0"/>
              <a:t>Ph.D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7D79A8AE-7274-0C4A-AB42-92022833E6E2}" type="slidenum">
              <a:rPr lang="fi-FI" smtClean="0"/>
              <a:pPr>
                <a:defRPr/>
              </a:pPr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108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i-FI" dirty="0" smtClean="0"/>
              <a:t>Language </a:t>
            </a:r>
            <a:r>
              <a:rPr lang="fi-FI" dirty="0" err="1" smtClean="0"/>
              <a:t>ideologies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597" y="981075"/>
            <a:ext cx="1807387" cy="3324225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D0E3F714-9682-4617-B5AD-DFAB0A51B0FA}" type="datetime1">
              <a:rPr lang="en-US" smtClean="0"/>
              <a:t>10/6/2015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7D79A8AE-7274-0C4A-AB42-92022833E6E2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  <p:sp>
        <p:nvSpPr>
          <p:cNvPr id="10" name="Rectangle 9"/>
          <p:cNvSpPr/>
          <p:nvPr/>
        </p:nvSpPr>
        <p:spPr>
          <a:xfrm>
            <a:off x="0" y="44577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fi-FI" sz="2400" b="1" i="1" dirty="0" err="1" smtClean="0"/>
              <a:t>The</a:t>
            </a:r>
            <a:r>
              <a:rPr lang="fi-FI" sz="2400" b="1" i="1" dirty="0" smtClean="0"/>
              <a:t> </a:t>
            </a:r>
            <a:r>
              <a:rPr lang="fi-FI" sz="2400" b="1" i="1" dirty="0" err="1" smtClean="0"/>
              <a:t>native</a:t>
            </a:r>
            <a:r>
              <a:rPr lang="fi-FI" sz="2400" b="1" i="1" dirty="0" smtClean="0"/>
              <a:t> </a:t>
            </a:r>
            <a:r>
              <a:rPr lang="fi-FI" sz="2400" b="1" i="1" dirty="0" err="1" smtClean="0"/>
              <a:t>speaker</a:t>
            </a:r>
            <a:r>
              <a:rPr lang="fi-FI" sz="2400" b="1" i="1" dirty="0" smtClean="0"/>
              <a:t> as </a:t>
            </a:r>
            <a:r>
              <a:rPr lang="fi-FI" sz="2400" b="1" i="1" dirty="0" err="1" smtClean="0"/>
              <a:t>the</a:t>
            </a:r>
            <a:r>
              <a:rPr lang="fi-FI" sz="2400" b="1" i="1" dirty="0" smtClean="0"/>
              <a:t> </a:t>
            </a:r>
            <a:r>
              <a:rPr lang="fi-FI" sz="2400" b="1" i="1" dirty="0" err="1" smtClean="0"/>
              <a:t>measure</a:t>
            </a:r>
            <a:r>
              <a:rPr lang="fi-FI" sz="2400" b="1" i="1" dirty="0" smtClean="0"/>
              <a:t> </a:t>
            </a:r>
            <a:r>
              <a:rPr lang="fi-FI" sz="2400" b="1" i="1" dirty="0"/>
              <a:t>for </a:t>
            </a:r>
            <a:r>
              <a:rPr lang="fi-FI" sz="2400" b="1" i="1" dirty="0" err="1"/>
              <a:t>all</a:t>
            </a:r>
            <a:r>
              <a:rPr lang="fi-FI" sz="2400" b="1" i="1" dirty="0"/>
              <a:t> </a:t>
            </a:r>
            <a:r>
              <a:rPr lang="fi-FI" sz="2400" b="1" i="1" dirty="0" err="1"/>
              <a:t>Englishes</a:t>
            </a:r>
            <a:r>
              <a:rPr lang="fi-FI" sz="2400" b="1" i="1" dirty="0"/>
              <a:t>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Diane Pilkinton-Pihko, Ph.D.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827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0810" y="38100"/>
            <a:ext cx="8207375" cy="996498"/>
          </a:xfrm>
        </p:spPr>
        <p:txBody>
          <a:bodyPr/>
          <a:lstStyle/>
          <a:p>
            <a:pPr algn="ctr"/>
            <a:r>
              <a:rPr lang="fi-FI" dirty="0" err="1" smtClean="0"/>
              <a:t>Four</a:t>
            </a:r>
            <a:r>
              <a:rPr lang="fi-FI" dirty="0" smtClean="0"/>
              <a:t> </a:t>
            </a:r>
            <a:r>
              <a:rPr lang="fi-FI" dirty="0" err="1" smtClean="0"/>
              <a:t>language</a:t>
            </a:r>
            <a:r>
              <a:rPr lang="fi-FI" dirty="0" smtClean="0"/>
              <a:t> </a:t>
            </a:r>
            <a:r>
              <a:rPr lang="fi-FI" dirty="0" err="1" smtClean="0"/>
              <a:t>ideologies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2089751" y="1110798"/>
            <a:ext cx="7067696" cy="4039234"/>
          </a:xfrm>
        </p:spPr>
        <p:txBody>
          <a:bodyPr/>
          <a:lstStyle/>
          <a:p>
            <a:r>
              <a:rPr lang="fi-FI" sz="2000" dirty="0" err="1" smtClean="0">
                <a:latin typeface="+mn-lt"/>
              </a:rPr>
              <a:t>Okay</a:t>
            </a:r>
            <a:r>
              <a:rPr lang="fi-FI" sz="2000" dirty="0" smtClean="0">
                <a:latin typeface="+mn-lt"/>
              </a:rPr>
              <a:t> to sound </a:t>
            </a:r>
            <a:r>
              <a:rPr lang="fi-FI" sz="2000" dirty="0" err="1" smtClean="0">
                <a:latin typeface="+mn-lt"/>
              </a:rPr>
              <a:t>Finnish</a:t>
            </a:r>
            <a:r>
              <a:rPr lang="fi-FI" sz="2000" dirty="0" smtClean="0">
                <a:latin typeface="+mn-lt"/>
              </a:rPr>
              <a:t> in Finland (</a:t>
            </a:r>
            <a:r>
              <a:rPr lang="fi-FI" sz="2000" dirty="0" err="1" smtClean="0">
                <a:latin typeface="+mn-lt"/>
              </a:rPr>
              <a:t>speaking</a:t>
            </a:r>
            <a:r>
              <a:rPr lang="fi-FI" sz="2000" dirty="0" smtClean="0">
                <a:latin typeface="+mn-lt"/>
              </a:rPr>
              <a:t> English) </a:t>
            </a:r>
          </a:p>
          <a:p>
            <a:r>
              <a:rPr lang="fi-FI" sz="2000" b="0" i="1" dirty="0" smtClean="0">
                <a:latin typeface="Georgia" panose="02040502050405020303" pitchFamily="18" charset="0"/>
              </a:rPr>
              <a:t>     </a:t>
            </a:r>
            <a:r>
              <a:rPr lang="fi-FI" sz="2000" b="0" i="1" dirty="0" smtClean="0">
                <a:latin typeface="Georgia" panose="02040502050405020303" pitchFamily="18" charset="0"/>
              </a:rPr>
              <a:t> </a:t>
            </a:r>
            <a:r>
              <a:rPr lang="fi-FI" sz="2000" b="0" i="1" dirty="0" err="1" smtClean="0">
                <a:latin typeface="Georgia" panose="02040502050405020303" pitchFamily="18" charset="0"/>
              </a:rPr>
              <a:t>but</a:t>
            </a:r>
            <a:r>
              <a:rPr lang="fi-FI" sz="2000" b="0" i="1" dirty="0" smtClean="0">
                <a:latin typeface="Georgia" panose="02040502050405020303" pitchFamily="18" charset="0"/>
              </a:rPr>
              <a:t> </a:t>
            </a:r>
            <a:r>
              <a:rPr lang="fi-FI" sz="2000" b="0" i="1" dirty="0" err="1" smtClean="0">
                <a:latin typeface="Georgia" panose="02040502050405020303" pitchFamily="18" charset="0"/>
              </a:rPr>
              <a:t>not</a:t>
            </a:r>
            <a:r>
              <a:rPr lang="fi-FI" sz="2000" b="0" i="1" dirty="0" smtClean="0">
                <a:latin typeface="Georgia" panose="02040502050405020303" pitchFamily="18" charset="0"/>
              </a:rPr>
              <a:t> </a:t>
            </a:r>
            <a:r>
              <a:rPr lang="fi-FI" sz="2000" b="0" i="1" dirty="0" err="1" smtClean="0">
                <a:latin typeface="Georgia" panose="02040502050405020303" pitchFamily="18" charset="0"/>
              </a:rPr>
              <a:t>necessarily</a:t>
            </a:r>
            <a:r>
              <a:rPr lang="fi-FI" sz="2000" b="0" i="1" dirty="0" smtClean="0">
                <a:latin typeface="Georgia" panose="02040502050405020303" pitchFamily="18" charset="0"/>
              </a:rPr>
              <a:t> in ENL </a:t>
            </a:r>
            <a:r>
              <a:rPr lang="fi-FI" sz="2000" b="0" i="1" dirty="0" err="1" smtClean="0">
                <a:latin typeface="Georgia" panose="02040502050405020303" pitchFamily="18" charset="0"/>
              </a:rPr>
              <a:t>context</a:t>
            </a:r>
            <a:endParaRPr lang="fi-FI" sz="2000" b="0" i="1" dirty="0" smtClean="0">
              <a:latin typeface="Georgia" panose="02040502050405020303" pitchFamily="18" charset="0"/>
            </a:endParaRPr>
          </a:p>
          <a:p>
            <a:r>
              <a:rPr lang="fi-FI" sz="2000" dirty="0" err="1" smtClean="0">
                <a:latin typeface="+mn-lt"/>
              </a:rPr>
              <a:t>Okay</a:t>
            </a:r>
            <a:r>
              <a:rPr lang="fi-FI" sz="2000" dirty="0" smtClean="0">
                <a:latin typeface="+mn-lt"/>
              </a:rPr>
              <a:t> to </a:t>
            </a:r>
            <a:r>
              <a:rPr lang="fi-FI" sz="2000" dirty="0" err="1" smtClean="0">
                <a:latin typeface="+mn-lt"/>
              </a:rPr>
              <a:t>be</a:t>
            </a:r>
            <a:r>
              <a:rPr lang="fi-FI" sz="2000" dirty="0" smtClean="0">
                <a:latin typeface="+mn-lt"/>
              </a:rPr>
              <a:t> </a:t>
            </a:r>
            <a:r>
              <a:rPr lang="fi-FI" sz="2000" dirty="0" err="1" smtClean="0">
                <a:latin typeface="+mn-lt"/>
              </a:rPr>
              <a:t>Finnish</a:t>
            </a:r>
            <a:r>
              <a:rPr lang="fi-FI" sz="2000" dirty="0" smtClean="0">
                <a:latin typeface="+mn-lt"/>
              </a:rPr>
              <a:t> in Finland </a:t>
            </a:r>
          </a:p>
          <a:p>
            <a:r>
              <a:rPr lang="fi-FI" sz="2000" b="0" dirty="0">
                <a:latin typeface="Georgia" panose="02040502050405020303" pitchFamily="18" charset="0"/>
              </a:rPr>
              <a:t> </a:t>
            </a:r>
            <a:r>
              <a:rPr lang="fi-FI" sz="2000" b="0" dirty="0" smtClean="0">
                <a:latin typeface="Georgia" panose="02040502050405020303" pitchFamily="18" charset="0"/>
              </a:rPr>
              <a:t>     </a:t>
            </a:r>
            <a:r>
              <a:rPr lang="fi-FI" sz="2000" b="0" i="1" dirty="0" err="1" smtClean="0">
                <a:latin typeface="Georgia" panose="02040502050405020303" pitchFamily="18" charset="0"/>
              </a:rPr>
              <a:t>respect</a:t>
            </a:r>
            <a:r>
              <a:rPr lang="fi-FI" sz="2000" b="0" i="1" dirty="0" smtClean="0">
                <a:latin typeface="Georgia" panose="02040502050405020303" pitchFamily="18" charset="0"/>
              </a:rPr>
              <a:t> </a:t>
            </a:r>
            <a:r>
              <a:rPr lang="fi-FI" sz="2000" b="0" i="1" dirty="0" err="1" smtClean="0">
                <a:latin typeface="Georgia" panose="02040502050405020303" pitchFamily="18" charset="0"/>
              </a:rPr>
              <a:t>local</a:t>
            </a:r>
            <a:r>
              <a:rPr lang="fi-FI" sz="2000" b="0" i="1" dirty="0" smtClean="0">
                <a:latin typeface="Georgia" panose="02040502050405020303" pitchFamily="18" charset="0"/>
              </a:rPr>
              <a:t> </a:t>
            </a:r>
            <a:r>
              <a:rPr lang="fi-FI" sz="2000" b="0" i="1" dirty="0" err="1" smtClean="0">
                <a:latin typeface="Georgia" panose="02040502050405020303" pitchFamily="18" charset="0"/>
              </a:rPr>
              <a:t>sociolinguistic</a:t>
            </a:r>
            <a:r>
              <a:rPr lang="fi-FI" sz="2000" b="0" i="1" dirty="0" smtClean="0">
                <a:latin typeface="Georgia" panose="02040502050405020303" pitchFamily="18" charset="0"/>
              </a:rPr>
              <a:t> </a:t>
            </a:r>
            <a:r>
              <a:rPr lang="fi-FI" sz="2000" b="0" i="1" dirty="0" err="1" smtClean="0">
                <a:latin typeface="Georgia" panose="02040502050405020303" pitchFamily="18" charset="0"/>
              </a:rPr>
              <a:t>behavior</a:t>
            </a:r>
            <a:endParaRPr lang="fi-FI" sz="2000" b="0" i="1" dirty="0" smtClean="0">
              <a:latin typeface="Georgia" panose="02040502050405020303" pitchFamily="18" charset="0"/>
            </a:endParaRPr>
          </a:p>
          <a:p>
            <a:endParaRPr lang="fi-FI" sz="1100" b="0" dirty="0" smtClean="0">
              <a:latin typeface="Georgia" panose="02040502050405020303" pitchFamily="18" charset="0"/>
            </a:endParaRPr>
          </a:p>
          <a:p>
            <a:endParaRPr lang="fi-FI" dirty="0" smtClean="0"/>
          </a:p>
          <a:p>
            <a:r>
              <a:rPr lang="fi-FI" sz="2000" dirty="0" err="1">
                <a:latin typeface="+mn-lt"/>
              </a:rPr>
              <a:t>Speaking</a:t>
            </a:r>
            <a:r>
              <a:rPr lang="fi-FI" sz="2000" dirty="0">
                <a:latin typeface="+mn-lt"/>
              </a:rPr>
              <a:t> </a:t>
            </a:r>
            <a:r>
              <a:rPr lang="fi-FI" sz="2000" dirty="0" err="1">
                <a:latin typeface="+mn-lt"/>
              </a:rPr>
              <a:t>according</a:t>
            </a:r>
            <a:r>
              <a:rPr lang="fi-FI" sz="2000" dirty="0">
                <a:latin typeface="+mn-lt"/>
              </a:rPr>
              <a:t> to </a:t>
            </a:r>
            <a:r>
              <a:rPr lang="fi-FI" sz="2000" dirty="0" err="1">
                <a:latin typeface="+mn-lt"/>
              </a:rPr>
              <a:t>grammar</a:t>
            </a:r>
            <a:r>
              <a:rPr lang="fi-FI" sz="2000" dirty="0">
                <a:latin typeface="+mn-lt"/>
              </a:rPr>
              <a:t> </a:t>
            </a:r>
            <a:r>
              <a:rPr lang="fi-FI" sz="2000" dirty="0" err="1">
                <a:latin typeface="+mn-lt"/>
              </a:rPr>
              <a:t>books</a:t>
            </a:r>
            <a:r>
              <a:rPr lang="fi-FI" sz="2000" dirty="0">
                <a:latin typeface="+mn-lt"/>
              </a:rPr>
              <a:t> = </a:t>
            </a:r>
            <a:r>
              <a:rPr lang="fi-FI" sz="2000" dirty="0" err="1">
                <a:latin typeface="+mn-lt"/>
              </a:rPr>
              <a:t>right</a:t>
            </a:r>
            <a:r>
              <a:rPr lang="fi-FI" sz="2000" dirty="0">
                <a:latin typeface="+mn-lt"/>
              </a:rPr>
              <a:t> </a:t>
            </a:r>
            <a:r>
              <a:rPr lang="fi-FI" sz="2000" dirty="0" err="1">
                <a:latin typeface="+mn-lt"/>
              </a:rPr>
              <a:t>target</a:t>
            </a:r>
            <a:endParaRPr lang="fi-FI" sz="2000" dirty="0">
              <a:latin typeface="+mn-lt"/>
            </a:endParaRPr>
          </a:p>
          <a:p>
            <a:r>
              <a:rPr lang="fi-FI" sz="2000" dirty="0">
                <a:latin typeface="+mn-lt"/>
              </a:rPr>
              <a:t>Language is </a:t>
            </a:r>
            <a:r>
              <a:rPr lang="fi-FI" sz="2000" dirty="0" err="1">
                <a:latin typeface="+mn-lt"/>
              </a:rPr>
              <a:t>what</a:t>
            </a:r>
            <a:r>
              <a:rPr lang="fi-FI" sz="2000" dirty="0">
                <a:latin typeface="+mn-lt"/>
              </a:rPr>
              <a:t> </a:t>
            </a:r>
            <a:r>
              <a:rPr lang="fi-FI" sz="2000" dirty="0" err="1">
                <a:latin typeface="+mn-lt"/>
              </a:rPr>
              <a:t>people</a:t>
            </a:r>
            <a:r>
              <a:rPr lang="fi-FI" sz="2000" dirty="0">
                <a:latin typeface="+mn-lt"/>
              </a:rPr>
              <a:t> </a:t>
            </a:r>
            <a:r>
              <a:rPr lang="fi-FI" sz="2000" dirty="0" err="1">
                <a:latin typeface="+mn-lt"/>
              </a:rPr>
              <a:t>speak</a:t>
            </a:r>
            <a:endParaRPr lang="fi-FI" sz="2000" dirty="0">
              <a:latin typeface="+mn-lt"/>
            </a:endParaRPr>
          </a:p>
          <a:p>
            <a:r>
              <a:rPr lang="fi-FI" sz="2000" b="0" dirty="0">
                <a:latin typeface="Georgia" panose="02040502050405020303" pitchFamily="18" charset="0"/>
              </a:rPr>
              <a:t> </a:t>
            </a:r>
            <a:r>
              <a:rPr lang="fi-FI" sz="2000" b="0" dirty="0" smtClean="0">
                <a:latin typeface="Georgia" panose="02040502050405020303" pitchFamily="18" charset="0"/>
              </a:rPr>
              <a:t>     </a:t>
            </a:r>
            <a:r>
              <a:rPr lang="fi-FI" sz="2000" b="0" i="1" dirty="0" err="1" smtClean="0">
                <a:latin typeface="Georgia" panose="02040502050405020303" pitchFamily="18" charset="0"/>
              </a:rPr>
              <a:t>not</a:t>
            </a:r>
            <a:r>
              <a:rPr lang="fi-FI" sz="2000" b="0" i="1" dirty="0" smtClean="0">
                <a:latin typeface="Georgia" panose="02040502050405020303" pitchFamily="18" charset="0"/>
              </a:rPr>
              <a:t> </a:t>
            </a:r>
            <a:r>
              <a:rPr lang="fi-FI" sz="2000" b="0" i="1" dirty="0" err="1" smtClean="0">
                <a:latin typeface="Georgia" panose="02040502050405020303" pitchFamily="18" charset="0"/>
              </a:rPr>
              <a:t>what</a:t>
            </a:r>
            <a:r>
              <a:rPr lang="fi-FI" sz="2000" b="0" i="1" dirty="0" smtClean="0">
                <a:latin typeface="Georgia" panose="02040502050405020303" pitchFamily="18" charset="0"/>
              </a:rPr>
              <a:t> </a:t>
            </a:r>
            <a:r>
              <a:rPr lang="fi-FI" sz="2000" b="0" i="1" dirty="0" err="1" smtClean="0">
                <a:latin typeface="Georgia" panose="02040502050405020303" pitchFamily="18" charset="0"/>
              </a:rPr>
              <a:t>the</a:t>
            </a:r>
            <a:r>
              <a:rPr lang="fi-FI" sz="2000" b="0" i="1" dirty="0" smtClean="0">
                <a:latin typeface="Georgia" panose="02040502050405020303" pitchFamily="18" charset="0"/>
              </a:rPr>
              <a:t> </a:t>
            </a:r>
            <a:r>
              <a:rPr lang="fi-FI" sz="2000" b="0" i="1" dirty="0" err="1" smtClean="0">
                <a:latin typeface="Georgia" panose="02040502050405020303" pitchFamily="18" charset="0"/>
              </a:rPr>
              <a:t>books</a:t>
            </a:r>
            <a:r>
              <a:rPr lang="fi-FI" sz="2000" b="0" i="1" dirty="0" smtClean="0">
                <a:latin typeface="Georgia" panose="02040502050405020303" pitchFamily="18" charset="0"/>
              </a:rPr>
              <a:t> </a:t>
            </a:r>
            <a:r>
              <a:rPr lang="fi-FI" sz="2000" b="0" i="1" dirty="0" err="1" smtClean="0">
                <a:latin typeface="Georgia" panose="02040502050405020303" pitchFamily="18" charset="0"/>
              </a:rPr>
              <a:t>say</a:t>
            </a:r>
            <a:r>
              <a:rPr lang="fi-FI" sz="2000" b="0" i="1" dirty="0" smtClean="0">
                <a:latin typeface="Georgia" panose="02040502050405020303" pitchFamily="18" charset="0"/>
              </a:rPr>
              <a:t> it is</a:t>
            </a:r>
          </a:p>
          <a:p>
            <a:r>
              <a:rPr lang="fi-FI" sz="2000" dirty="0" err="1">
                <a:latin typeface="+mn-lt"/>
              </a:rPr>
              <a:t>Because</a:t>
            </a:r>
            <a:r>
              <a:rPr lang="fi-FI" sz="2000" dirty="0">
                <a:latin typeface="+mn-lt"/>
              </a:rPr>
              <a:t> </a:t>
            </a:r>
            <a:r>
              <a:rPr lang="fi-FI" sz="2000" dirty="0" err="1">
                <a:latin typeface="+mn-lt"/>
              </a:rPr>
              <a:t>pronunciation</a:t>
            </a:r>
            <a:r>
              <a:rPr lang="fi-FI" sz="2000" dirty="0">
                <a:latin typeface="+mn-lt"/>
              </a:rPr>
              <a:t> </a:t>
            </a:r>
            <a:r>
              <a:rPr lang="fi-FI" sz="2000" dirty="0" err="1">
                <a:latin typeface="+mn-lt"/>
              </a:rPr>
              <a:t>can</a:t>
            </a:r>
            <a:r>
              <a:rPr lang="fi-FI" sz="2000" dirty="0">
                <a:latin typeface="+mn-lt"/>
              </a:rPr>
              <a:t> </a:t>
            </a:r>
            <a:r>
              <a:rPr lang="fi-FI" sz="2000" dirty="0" err="1">
                <a:latin typeface="+mn-lt"/>
              </a:rPr>
              <a:t>be</a:t>
            </a:r>
            <a:r>
              <a:rPr lang="fi-FI" sz="2000" dirty="0">
                <a:latin typeface="+mn-lt"/>
              </a:rPr>
              <a:t> a </a:t>
            </a:r>
            <a:r>
              <a:rPr lang="fi-FI" sz="2000" dirty="0" err="1">
                <a:latin typeface="+mn-lt"/>
              </a:rPr>
              <a:t>problem</a:t>
            </a:r>
            <a:r>
              <a:rPr lang="fi-FI" sz="2000" dirty="0">
                <a:latin typeface="+mn-lt"/>
              </a:rPr>
              <a:t> … </a:t>
            </a:r>
          </a:p>
          <a:p>
            <a:r>
              <a:rPr lang="fi-FI" sz="2000" b="0" dirty="0">
                <a:latin typeface="Georgia" panose="02040502050405020303" pitchFamily="18" charset="0"/>
              </a:rPr>
              <a:t> </a:t>
            </a:r>
            <a:r>
              <a:rPr lang="fi-FI" sz="2000" b="0" dirty="0" smtClean="0">
                <a:latin typeface="Georgia" panose="02040502050405020303" pitchFamily="18" charset="0"/>
              </a:rPr>
              <a:t>     </a:t>
            </a:r>
            <a:r>
              <a:rPr lang="fi-FI" sz="2000" b="0" i="1" dirty="0" err="1" smtClean="0">
                <a:latin typeface="Georgia" panose="02040502050405020303" pitchFamily="18" charset="0"/>
              </a:rPr>
              <a:t>correct</a:t>
            </a:r>
            <a:r>
              <a:rPr lang="fi-FI" sz="2000" b="0" i="1" dirty="0" smtClean="0">
                <a:latin typeface="Georgia" panose="02040502050405020303" pitchFamily="18" charset="0"/>
              </a:rPr>
              <a:t> </a:t>
            </a:r>
            <a:r>
              <a:rPr lang="fi-FI" sz="2000" b="0" i="1" dirty="0" err="1" smtClean="0">
                <a:latin typeface="Georgia" panose="02040502050405020303" pitchFamily="18" charset="0"/>
              </a:rPr>
              <a:t>grammar</a:t>
            </a:r>
            <a:r>
              <a:rPr lang="fi-FI" sz="2000" b="0" i="1" dirty="0" smtClean="0">
                <a:latin typeface="Georgia" panose="02040502050405020303" pitchFamily="18" charset="0"/>
              </a:rPr>
              <a:t> is </a:t>
            </a:r>
            <a:r>
              <a:rPr lang="fi-FI" sz="2000" b="0" i="1" dirty="0" err="1" smtClean="0">
                <a:latin typeface="Georgia" panose="02040502050405020303" pitchFamily="18" charset="0"/>
              </a:rPr>
              <a:t>important</a:t>
            </a:r>
            <a:endParaRPr lang="fi-FI" sz="2000" b="0" i="1" dirty="0">
              <a:latin typeface="Georgia" panose="02040502050405020303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387F4F99-8503-4A3F-91EE-8B022CDAEC01}" type="datetime1">
              <a:rPr lang="en-US" smtClean="0"/>
              <a:t>10/6/2015</a:t>
            </a:fld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11</a:t>
            </a:fld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0"/>
            <a:ext cx="2030759" cy="25622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0509" y="752790"/>
            <a:ext cx="8079135" cy="9387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100" b="1" dirty="0" smtClean="0">
                <a:solidFill>
                  <a:srgbClr val="0070C0"/>
                </a:solidFill>
                <a:latin typeface="+mj-lt"/>
                <a:cs typeface="MS PGothic" pitchFamily="34" charset="-128"/>
              </a:rPr>
              <a:t>One nation </a:t>
            </a:r>
            <a:r>
              <a:rPr lang="fi-FI" sz="2100" b="1" dirty="0" err="1" smtClean="0">
                <a:solidFill>
                  <a:srgbClr val="0070C0"/>
                </a:solidFill>
                <a:latin typeface="+mj-lt"/>
                <a:cs typeface="MS PGothic" pitchFamily="34" charset="-128"/>
              </a:rPr>
              <a:t>one</a:t>
            </a:r>
            <a:r>
              <a:rPr lang="fi-FI" sz="2100" b="1" dirty="0" smtClean="0">
                <a:solidFill>
                  <a:srgbClr val="0070C0"/>
                </a:solidFill>
                <a:latin typeface="+mj-lt"/>
                <a:cs typeface="MS PGothic" pitchFamily="34" charset="-128"/>
              </a:rPr>
              <a:t> culture </a:t>
            </a:r>
            <a:r>
              <a:rPr lang="fi-FI" sz="2100" b="1" dirty="0">
                <a:solidFill>
                  <a:srgbClr val="0070C0"/>
                </a:solidFill>
                <a:latin typeface="+mj-lt"/>
                <a:cs typeface="MS PGothic" pitchFamily="34" charset="-128"/>
              </a:rPr>
              <a:t>/ </a:t>
            </a:r>
            <a:r>
              <a:rPr lang="fi-FI" sz="2100" b="1" dirty="0" err="1">
                <a:solidFill>
                  <a:srgbClr val="0070C0"/>
                </a:solidFill>
                <a:latin typeface="+mj-lt"/>
                <a:cs typeface="MS PGothic" pitchFamily="34" charset="-128"/>
              </a:rPr>
              <a:t>Identifying</a:t>
            </a:r>
            <a:r>
              <a:rPr lang="fi-FI" sz="2100" b="1" dirty="0">
                <a:solidFill>
                  <a:srgbClr val="0070C0"/>
                </a:solidFill>
                <a:latin typeface="+mj-lt"/>
                <a:cs typeface="MS PGothic" pitchFamily="34" charset="-128"/>
              </a:rPr>
              <a:t> </a:t>
            </a:r>
            <a:r>
              <a:rPr lang="fi-FI" sz="2100" b="1" dirty="0" err="1">
                <a:solidFill>
                  <a:srgbClr val="0070C0"/>
                </a:solidFill>
                <a:latin typeface="+mj-lt"/>
                <a:cs typeface="MS PGothic" pitchFamily="34" charset="-128"/>
              </a:rPr>
              <a:t>with</a:t>
            </a:r>
            <a:r>
              <a:rPr lang="fi-FI" sz="2100" b="1" dirty="0">
                <a:solidFill>
                  <a:srgbClr val="0070C0"/>
                </a:solidFill>
                <a:latin typeface="+mj-lt"/>
                <a:cs typeface="MS PGothic" pitchFamily="34" charset="-128"/>
              </a:rPr>
              <a:t> </a:t>
            </a:r>
            <a:r>
              <a:rPr lang="fi-FI" sz="2100" b="1" dirty="0" err="1">
                <a:solidFill>
                  <a:srgbClr val="0070C0"/>
                </a:solidFill>
                <a:latin typeface="+mj-lt"/>
                <a:cs typeface="MS PGothic" pitchFamily="34" charset="-128"/>
              </a:rPr>
              <a:t>local</a:t>
            </a:r>
            <a:r>
              <a:rPr lang="fi-FI" sz="2100" b="1" dirty="0">
                <a:solidFill>
                  <a:srgbClr val="0070C0"/>
                </a:solidFill>
                <a:latin typeface="+mj-lt"/>
                <a:cs typeface="MS PGothic" pitchFamily="34" charset="-128"/>
              </a:rPr>
              <a:t> </a:t>
            </a:r>
            <a:r>
              <a:rPr lang="fi-FI" sz="2100" b="1" dirty="0" err="1">
                <a:solidFill>
                  <a:srgbClr val="0070C0"/>
                </a:solidFill>
                <a:latin typeface="+mj-lt"/>
                <a:cs typeface="MS PGothic" pitchFamily="34" charset="-128"/>
              </a:rPr>
              <a:t>national</a:t>
            </a:r>
            <a:r>
              <a:rPr lang="fi-FI" sz="2100" b="1" dirty="0">
                <a:solidFill>
                  <a:srgbClr val="0070C0"/>
                </a:solidFill>
                <a:latin typeface="+mj-lt"/>
                <a:cs typeface="MS PGothic" pitchFamily="34" charset="-128"/>
              </a:rPr>
              <a:t> culture</a:t>
            </a:r>
          </a:p>
          <a:p>
            <a:endParaRPr lang="fi-FI" sz="2000" b="1" dirty="0" smtClean="0"/>
          </a:p>
          <a:p>
            <a:r>
              <a:rPr lang="fi-FI" sz="2000" b="1" dirty="0" smtClean="0"/>
              <a:t>  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109678" y="2781300"/>
            <a:ext cx="8031045" cy="63094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100" b="1" dirty="0">
                <a:solidFill>
                  <a:srgbClr val="0070C0"/>
                </a:solidFill>
                <a:latin typeface="+mj-lt"/>
                <a:cs typeface="MS PGothic" pitchFamily="34" charset="-128"/>
              </a:rPr>
              <a:t>Standard </a:t>
            </a:r>
            <a:r>
              <a:rPr lang="fi-FI" sz="2100" b="1" dirty="0" err="1">
                <a:solidFill>
                  <a:srgbClr val="0070C0"/>
                </a:solidFill>
                <a:latin typeface="+mj-lt"/>
                <a:cs typeface="MS PGothic" pitchFamily="34" charset="-128"/>
              </a:rPr>
              <a:t>language</a:t>
            </a:r>
            <a:r>
              <a:rPr lang="fi-FI" sz="2100" b="1" dirty="0">
                <a:solidFill>
                  <a:srgbClr val="0070C0"/>
                </a:solidFill>
                <a:latin typeface="+mj-lt"/>
                <a:cs typeface="MS PGothic" pitchFamily="34" charset="-128"/>
              </a:rPr>
              <a:t> / </a:t>
            </a:r>
            <a:r>
              <a:rPr lang="fi-FI" sz="2100" b="1" dirty="0" err="1">
                <a:solidFill>
                  <a:srgbClr val="0070C0"/>
                </a:solidFill>
                <a:latin typeface="+mj-lt"/>
                <a:cs typeface="MS PGothic" pitchFamily="34" charset="-128"/>
              </a:rPr>
              <a:t>Correctness</a:t>
            </a:r>
            <a:r>
              <a:rPr lang="fi-FI" sz="2100" b="1" dirty="0">
                <a:solidFill>
                  <a:srgbClr val="0070C0"/>
                </a:solidFill>
                <a:latin typeface="+mj-lt"/>
                <a:cs typeface="MS PGothic" pitchFamily="34" charset="-128"/>
              </a:rPr>
              <a:t> &gt; </a:t>
            </a:r>
            <a:r>
              <a:rPr lang="fi-FI" sz="2100" b="1" dirty="0" err="1">
                <a:solidFill>
                  <a:srgbClr val="0070C0"/>
                </a:solidFill>
                <a:latin typeface="+mj-lt"/>
                <a:cs typeface="MS PGothic" pitchFamily="34" charset="-128"/>
              </a:rPr>
              <a:t>following</a:t>
            </a:r>
            <a:r>
              <a:rPr lang="fi-FI" sz="2100" b="1" dirty="0">
                <a:solidFill>
                  <a:srgbClr val="0070C0"/>
                </a:solidFill>
                <a:latin typeface="+mj-lt"/>
                <a:cs typeface="MS PGothic" pitchFamily="34" charset="-128"/>
              </a:rPr>
              <a:t> </a:t>
            </a:r>
            <a:r>
              <a:rPr lang="fi-FI" sz="2100" b="1" dirty="0" err="1">
                <a:solidFill>
                  <a:srgbClr val="0070C0"/>
                </a:solidFill>
                <a:latin typeface="+mj-lt"/>
                <a:cs typeface="MS PGothic" pitchFamily="34" charset="-128"/>
              </a:rPr>
              <a:t>prescriptive</a:t>
            </a:r>
            <a:r>
              <a:rPr lang="fi-FI" sz="2100" b="1" dirty="0">
                <a:solidFill>
                  <a:srgbClr val="0070C0"/>
                </a:solidFill>
                <a:latin typeface="+mj-lt"/>
                <a:cs typeface="MS PGothic" pitchFamily="34" charset="-128"/>
              </a:rPr>
              <a:t> </a:t>
            </a:r>
            <a:r>
              <a:rPr lang="fi-FI" sz="2100" b="1" dirty="0" err="1">
                <a:solidFill>
                  <a:srgbClr val="0070C0"/>
                </a:solidFill>
                <a:latin typeface="+mj-lt"/>
                <a:cs typeface="MS PGothic" pitchFamily="34" charset="-128"/>
              </a:rPr>
              <a:t>rules</a:t>
            </a:r>
            <a:endParaRPr lang="fi-FI" sz="2100" b="1" dirty="0">
              <a:solidFill>
                <a:srgbClr val="0070C0"/>
              </a:solidFill>
              <a:latin typeface="+mj-lt"/>
              <a:cs typeface="MS PGothic" pitchFamily="34" charset="-128"/>
            </a:endParaRPr>
          </a:p>
          <a:p>
            <a:endParaRPr lang="en-US" sz="2000" b="1" dirty="0">
              <a:latin typeface="Georgia" panose="02040502050405020303" pitchFamily="18" charset="0"/>
              <a:cs typeface="MS PGothic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Diane Pilkinton-Pihko, Ph.D.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228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0810" y="38100"/>
            <a:ext cx="8207375" cy="996498"/>
          </a:xfrm>
        </p:spPr>
        <p:txBody>
          <a:bodyPr/>
          <a:lstStyle/>
          <a:p>
            <a:pPr algn="ctr"/>
            <a:r>
              <a:rPr lang="fi-FI" dirty="0" err="1" smtClean="0"/>
              <a:t>Four</a:t>
            </a:r>
            <a:r>
              <a:rPr lang="fi-FI" dirty="0" smtClean="0"/>
              <a:t> </a:t>
            </a:r>
            <a:r>
              <a:rPr lang="fi-FI" dirty="0" err="1" smtClean="0"/>
              <a:t>language</a:t>
            </a:r>
            <a:r>
              <a:rPr lang="fi-FI" dirty="0" smtClean="0"/>
              <a:t> </a:t>
            </a:r>
            <a:r>
              <a:rPr lang="fi-FI" dirty="0" err="1" smtClean="0"/>
              <a:t>ideologies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2133600" y="1139417"/>
            <a:ext cx="7010400" cy="3875678"/>
          </a:xfrm>
        </p:spPr>
        <p:txBody>
          <a:bodyPr/>
          <a:lstStyle/>
          <a:p>
            <a:r>
              <a:rPr lang="fi-FI" sz="1800" dirty="0" smtClean="0">
                <a:latin typeface="+mn-lt"/>
              </a:rPr>
              <a:t>If </a:t>
            </a:r>
            <a:r>
              <a:rPr lang="fi-FI" sz="1800" dirty="0" err="1">
                <a:latin typeface="+mn-lt"/>
              </a:rPr>
              <a:t>you</a:t>
            </a:r>
            <a:r>
              <a:rPr lang="fi-FI" sz="1800" dirty="0">
                <a:latin typeface="+mn-lt"/>
              </a:rPr>
              <a:t> </a:t>
            </a:r>
            <a:r>
              <a:rPr lang="fi-FI" sz="1800" dirty="0" err="1" smtClean="0">
                <a:latin typeface="+mn-lt"/>
              </a:rPr>
              <a:t>don’t</a:t>
            </a:r>
            <a:r>
              <a:rPr lang="fi-FI" sz="1800" dirty="0" smtClean="0">
                <a:latin typeface="+mn-lt"/>
              </a:rPr>
              <a:t> </a:t>
            </a:r>
            <a:r>
              <a:rPr lang="fi-FI" sz="1800" dirty="0" err="1" smtClean="0">
                <a:latin typeface="+mn-lt"/>
              </a:rPr>
              <a:t>speak</a:t>
            </a:r>
            <a:r>
              <a:rPr lang="fi-FI" sz="1800" dirty="0" smtClean="0">
                <a:latin typeface="+mn-lt"/>
              </a:rPr>
              <a:t> </a:t>
            </a:r>
            <a:r>
              <a:rPr lang="fi-FI" sz="1800" dirty="0" smtClean="0">
                <a:latin typeface="+mn-lt"/>
              </a:rPr>
              <a:t>English </a:t>
            </a:r>
            <a:r>
              <a:rPr lang="fi-FI" sz="1800" dirty="0" err="1" smtClean="0">
                <a:latin typeface="+mn-lt"/>
              </a:rPr>
              <a:t>well</a:t>
            </a:r>
            <a:r>
              <a:rPr lang="fi-FI" sz="1800" dirty="0" smtClean="0">
                <a:latin typeface="+mn-lt"/>
              </a:rPr>
              <a:t> </a:t>
            </a:r>
            <a:r>
              <a:rPr lang="fi-FI" sz="1800" dirty="0" err="1">
                <a:latin typeface="+mn-lt"/>
              </a:rPr>
              <a:t>enough</a:t>
            </a:r>
            <a:r>
              <a:rPr lang="fi-FI" sz="1800" dirty="0">
                <a:latin typeface="+mn-lt"/>
              </a:rPr>
              <a:t>, </a:t>
            </a:r>
            <a:r>
              <a:rPr lang="fi-FI" sz="1800" dirty="0" err="1">
                <a:latin typeface="+mn-lt"/>
              </a:rPr>
              <a:t>you</a:t>
            </a:r>
            <a:r>
              <a:rPr lang="fi-FI" sz="1800" dirty="0">
                <a:latin typeface="+mn-lt"/>
              </a:rPr>
              <a:t> </a:t>
            </a:r>
            <a:r>
              <a:rPr lang="fi-FI" sz="1800" dirty="0" err="1">
                <a:latin typeface="+mn-lt"/>
              </a:rPr>
              <a:t>are</a:t>
            </a:r>
            <a:r>
              <a:rPr lang="fi-FI" sz="1800" dirty="0">
                <a:latin typeface="+mn-lt"/>
              </a:rPr>
              <a:t> </a:t>
            </a:r>
            <a:r>
              <a:rPr lang="fi-FI" sz="1800" dirty="0" err="1">
                <a:latin typeface="+mn-lt"/>
              </a:rPr>
              <a:t>not</a:t>
            </a:r>
            <a:r>
              <a:rPr lang="fi-FI" sz="1800" dirty="0">
                <a:latin typeface="+mn-lt"/>
              </a:rPr>
              <a:t> </a:t>
            </a:r>
            <a:r>
              <a:rPr lang="fi-FI" sz="1800" dirty="0" err="1">
                <a:latin typeface="+mn-lt"/>
              </a:rPr>
              <a:t>accepted</a:t>
            </a:r>
            <a:endParaRPr lang="fi-FI" sz="1800" dirty="0">
              <a:latin typeface="+mn-lt"/>
            </a:endParaRPr>
          </a:p>
          <a:p>
            <a:r>
              <a:rPr lang="fi-FI" sz="1800" dirty="0" smtClean="0">
                <a:latin typeface="+mn-lt"/>
              </a:rPr>
              <a:t>Even </a:t>
            </a:r>
            <a:r>
              <a:rPr lang="fi-FI" sz="1800" dirty="0" err="1">
                <a:latin typeface="+mn-lt"/>
              </a:rPr>
              <a:t>NSs</a:t>
            </a:r>
            <a:r>
              <a:rPr lang="fi-FI" sz="1800" dirty="0">
                <a:latin typeface="+mn-lt"/>
              </a:rPr>
              <a:t> </a:t>
            </a:r>
            <a:r>
              <a:rPr lang="fi-FI" sz="1800" dirty="0" err="1" smtClean="0">
                <a:latin typeface="+mn-lt"/>
              </a:rPr>
              <a:t>deliver</a:t>
            </a:r>
            <a:r>
              <a:rPr lang="fi-FI" sz="1800" dirty="0" smtClean="0">
                <a:latin typeface="+mn-lt"/>
              </a:rPr>
              <a:t> </a:t>
            </a:r>
            <a:r>
              <a:rPr lang="fi-FI" sz="1800" dirty="0" err="1" smtClean="0">
                <a:latin typeface="+mn-lt"/>
              </a:rPr>
              <a:t>slightly</a:t>
            </a:r>
            <a:r>
              <a:rPr lang="fi-FI" sz="1800" dirty="0" smtClean="0">
                <a:latin typeface="+mn-lt"/>
              </a:rPr>
              <a:t> </a:t>
            </a:r>
            <a:r>
              <a:rPr lang="fi-FI" sz="1800" dirty="0" err="1">
                <a:latin typeface="+mn-lt"/>
              </a:rPr>
              <a:t>incompetent</a:t>
            </a:r>
            <a:r>
              <a:rPr lang="fi-FI" sz="1800" dirty="0">
                <a:latin typeface="+mn-lt"/>
              </a:rPr>
              <a:t> </a:t>
            </a:r>
            <a:r>
              <a:rPr lang="fi-FI" sz="1800" dirty="0" err="1" smtClean="0">
                <a:latin typeface="+mn-lt"/>
              </a:rPr>
              <a:t>spoken</a:t>
            </a:r>
            <a:r>
              <a:rPr lang="fi-FI" sz="1800" dirty="0" smtClean="0">
                <a:latin typeface="+mn-lt"/>
              </a:rPr>
              <a:t> </a:t>
            </a:r>
            <a:r>
              <a:rPr lang="fi-FI" sz="1800" dirty="0" err="1" smtClean="0">
                <a:latin typeface="+mn-lt"/>
              </a:rPr>
              <a:t>performance</a:t>
            </a:r>
            <a:r>
              <a:rPr lang="fi-FI" sz="1800" dirty="0" smtClean="0">
                <a:latin typeface="+mn-lt"/>
              </a:rPr>
              <a:t> </a:t>
            </a:r>
          </a:p>
          <a:p>
            <a:r>
              <a:rPr lang="fi-FI" sz="1800" b="0" dirty="0">
                <a:latin typeface="Georgia" panose="02040502050405020303" pitchFamily="18" charset="0"/>
              </a:rPr>
              <a:t> </a:t>
            </a:r>
            <a:r>
              <a:rPr lang="fi-FI" sz="1800" b="0" dirty="0" smtClean="0">
                <a:latin typeface="Georgia" panose="02040502050405020303" pitchFamily="18" charset="0"/>
              </a:rPr>
              <a:t>     </a:t>
            </a:r>
            <a:r>
              <a:rPr lang="fi-FI" sz="1800" b="0" i="1" dirty="0" err="1" smtClean="0">
                <a:latin typeface="Georgia" panose="02040502050405020303" pitchFamily="18" charset="0"/>
              </a:rPr>
              <a:t>unfinished</a:t>
            </a:r>
            <a:r>
              <a:rPr lang="fi-FI" sz="1800" b="0" i="1" dirty="0" smtClean="0">
                <a:latin typeface="Georgia" panose="02040502050405020303" pitchFamily="18" charset="0"/>
              </a:rPr>
              <a:t> </a:t>
            </a:r>
            <a:r>
              <a:rPr lang="fi-FI" sz="1800" b="0" i="1" dirty="0" err="1">
                <a:latin typeface="Georgia" panose="02040502050405020303" pitchFamily="18" charset="0"/>
              </a:rPr>
              <a:t>sentences</a:t>
            </a:r>
            <a:r>
              <a:rPr lang="fi-FI" sz="1800" b="0" i="1" dirty="0">
                <a:latin typeface="Georgia" panose="02040502050405020303" pitchFamily="18" charset="0"/>
              </a:rPr>
              <a:t>, </a:t>
            </a:r>
            <a:r>
              <a:rPr lang="fi-FI" sz="1800" b="0" i="1" dirty="0" err="1">
                <a:latin typeface="Georgia" panose="02040502050405020303" pitchFamily="18" charset="0"/>
              </a:rPr>
              <a:t>doubled</a:t>
            </a:r>
            <a:r>
              <a:rPr lang="fi-FI" sz="1800" b="0" i="1" dirty="0">
                <a:latin typeface="Georgia" panose="02040502050405020303" pitchFamily="18" charset="0"/>
              </a:rPr>
              <a:t> </a:t>
            </a:r>
            <a:r>
              <a:rPr lang="fi-FI" sz="1800" b="0" i="1" dirty="0" err="1">
                <a:latin typeface="Georgia" panose="02040502050405020303" pitchFamily="18" charset="0"/>
              </a:rPr>
              <a:t>up</a:t>
            </a:r>
            <a:r>
              <a:rPr lang="fi-FI" sz="1800" b="0" i="1" dirty="0">
                <a:latin typeface="Georgia" panose="02040502050405020303" pitchFamily="18" charset="0"/>
              </a:rPr>
              <a:t> </a:t>
            </a:r>
            <a:r>
              <a:rPr lang="fi-FI" sz="1800" b="0" i="1" dirty="0" err="1">
                <a:latin typeface="Georgia" panose="02040502050405020303" pitchFamily="18" charset="0"/>
              </a:rPr>
              <a:t>words</a:t>
            </a:r>
            <a:r>
              <a:rPr lang="fi-FI" sz="1800" b="0" i="1" dirty="0">
                <a:latin typeface="Georgia" panose="02040502050405020303" pitchFamily="18" charset="0"/>
              </a:rPr>
              <a:t>, </a:t>
            </a:r>
            <a:r>
              <a:rPr lang="fi-FI" sz="1800" b="0" i="1" dirty="0" err="1" smtClean="0">
                <a:latin typeface="Georgia" panose="02040502050405020303" pitchFamily="18" charset="0"/>
              </a:rPr>
              <a:t>hesitations</a:t>
            </a:r>
            <a:r>
              <a:rPr lang="fi-FI" sz="1800" b="0" i="1" dirty="0" smtClean="0">
                <a:latin typeface="Georgia" panose="02040502050405020303" pitchFamily="18" charset="0"/>
              </a:rPr>
              <a:t>, …</a:t>
            </a:r>
          </a:p>
          <a:p>
            <a:r>
              <a:rPr lang="fi-FI" sz="1800" dirty="0" err="1" smtClean="0">
                <a:latin typeface="+mn-lt"/>
              </a:rPr>
              <a:t>I’m</a:t>
            </a:r>
            <a:r>
              <a:rPr lang="fi-FI" sz="1800" dirty="0" smtClean="0">
                <a:latin typeface="+mn-lt"/>
              </a:rPr>
              <a:t> </a:t>
            </a:r>
            <a:r>
              <a:rPr lang="fi-FI" sz="1800" dirty="0" err="1" smtClean="0">
                <a:latin typeface="+mn-lt"/>
              </a:rPr>
              <a:t>not</a:t>
            </a:r>
            <a:r>
              <a:rPr lang="fi-FI" sz="1800" dirty="0" smtClean="0">
                <a:latin typeface="+mn-lt"/>
              </a:rPr>
              <a:t> a NS and </a:t>
            </a:r>
            <a:r>
              <a:rPr lang="fi-FI" sz="1800" dirty="0" err="1" smtClean="0">
                <a:latin typeface="+mn-lt"/>
              </a:rPr>
              <a:t>anyway</a:t>
            </a:r>
            <a:r>
              <a:rPr lang="fi-FI" sz="1800" dirty="0" smtClean="0">
                <a:latin typeface="+mn-lt"/>
              </a:rPr>
              <a:t> I </a:t>
            </a:r>
            <a:r>
              <a:rPr lang="fi-FI" sz="1800" dirty="0" err="1" smtClean="0">
                <a:latin typeface="+mn-lt"/>
              </a:rPr>
              <a:t>speak</a:t>
            </a:r>
            <a:r>
              <a:rPr lang="fi-FI" sz="1800" dirty="0" smtClean="0">
                <a:latin typeface="+mn-lt"/>
              </a:rPr>
              <a:t> </a:t>
            </a:r>
            <a:r>
              <a:rPr lang="fi-FI" sz="1800" dirty="0" err="1" smtClean="0">
                <a:latin typeface="+mn-lt"/>
              </a:rPr>
              <a:t>better</a:t>
            </a:r>
            <a:r>
              <a:rPr lang="fi-FI" sz="1800" dirty="0" smtClean="0">
                <a:latin typeface="+mn-lt"/>
              </a:rPr>
              <a:t> </a:t>
            </a:r>
            <a:r>
              <a:rPr lang="fi-FI" sz="1800" dirty="0" err="1" smtClean="0">
                <a:latin typeface="+mn-lt"/>
              </a:rPr>
              <a:t>than</a:t>
            </a:r>
            <a:r>
              <a:rPr lang="fi-FI" sz="1800" dirty="0" smtClean="0">
                <a:latin typeface="+mn-lt"/>
              </a:rPr>
              <a:t> </a:t>
            </a:r>
            <a:r>
              <a:rPr lang="fi-FI" sz="1800" dirty="0" err="1" smtClean="0">
                <a:latin typeface="+mn-lt"/>
              </a:rPr>
              <a:t>they</a:t>
            </a:r>
            <a:r>
              <a:rPr lang="fi-FI" sz="1800" dirty="0" smtClean="0">
                <a:latin typeface="+mn-lt"/>
              </a:rPr>
              <a:t> </a:t>
            </a:r>
            <a:r>
              <a:rPr lang="fi-FI" sz="1800" dirty="0" err="1" smtClean="0">
                <a:latin typeface="+mn-lt"/>
              </a:rPr>
              <a:t>do</a:t>
            </a:r>
            <a:endParaRPr lang="fi-FI" sz="1800" dirty="0" smtClean="0">
              <a:latin typeface="+mn-lt"/>
            </a:endParaRPr>
          </a:p>
          <a:p>
            <a:r>
              <a:rPr lang="fi-FI" sz="1800" b="0" dirty="0">
                <a:latin typeface="Georgia" panose="02040502050405020303" pitchFamily="18" charset="0"/>
              </a:rPr>
              <a:t> </a:t>
            </a:r>
            <a:r>
              <a:rPr lang="fi-FI" sz="1800" b="0" dirty="0" smtClean="0">
                <a:latin typeface="Georgia" panose="02040502050405020303" pitchFamily="18" charset="0"/>
              </a:rPr>
              <a:t>     </a:t>
            </a:r>
            <a:r>
              <a:rPr lang="fi-FI" sz="1800" b="0" dirty="0">
                <a:latin typeface="Georgia" panose="02040502050405020303" pitchFamily="18" charset="0"/>
              </a:rPr>
              <a:t> </a:t>
            </a:r>
            <a:r>
              <a:rPr lang="fi-FI" sz="1800" b="0" dirty="0" err="1" smtClean="0">
                <a:latin typeface="Georgia" panose="02040502050405020303" pitchFamily="18" charset="0"/>
              </a:rPr>
              <a:t>e.g</a:t>
            </a:r>
            <a:r>
              <a:rPr lang="fi-FI" sz="1800" b="0" dirty="0" smtClean="0">
                <a:latin typeface="Georgia" panose="02040502050405020303" pitchFamily="18" charset="0"/>
              </a:rPr>
              <a:t>. </a:t>
            </a:r>
            <a:r>
              <a:rPr lang="fi-FI" sz="1800" b="0" i="1" dirty="0" smtClean="0">
                <a:latin typeface="Georgia" panose="02040502050405020303" pitchFamily="18" charset="0"/>
              </a:rPr>
              <a:t>to an NNS </a:t>
            </a:r>
            <a:r>
              <a:rPr lang="fi-FI" sz="1800" b="0" i="1" dirty="0" err="1" smtClean="0">
                <a:latin typeface="Georgia" panose="02040502050405020303" pitchFamily="18" charset="0"/>
              </a:rPr>
              <a:t>audience</a:t>
            </a:r>
            <a:endParaRPr lang="fi-FI" sz="1800" b="0" i="1" dirty="0">
              <a:latin typeface="Georgia" panose="02040502050405020303" pitchFamily="18" charset="0"/>
            </a:endParaRPr>
          </a:p>
          <a:p>
            <a:endParaRPr lang="fi-FI" sz="1000" dirty="0" smtClean="0"/>
          </a:p>
          <a:p>
            <a:endParaRPr lang="fi-FI" dirty="0" smtClean="0"/>
          </a:p>
          <a:p>
            <a:r>
              <a:rPr lang="fi-FI" sz="1800" dirty="0" smtClean="0">
                <a:latin typeface="+mn-lt"/>
              </a:rPr>
              <a:t>More </a:t>
            </a:r>
            <a:r>
              <a:rPr lang="fi-FI" sz="1800" dirty="0" err="1" smtClean="0">
                <a:latin typeface="+mn-lt"/>
              </a:rPr>
              <a:t>than</a:t>
            </a:r>
            <a:r>
              <a:rPr lang="fi-FI" sz="1800" dirty="0" smtClean="0">
                <a:latin typeface="+mn-lt"/>
              </a:rPr>
              <a:t> 1 </a:t>
            </a:r>
            <a:r>
              <a:rPr lang="fi-FI" sz="1800" dirty="0" err="1" smtClean="0">
                <a:latin typeface="+mn-lt"/>
              </a:rPr>
              <a:t>billion</a:t>
            </a:r>
            <a:r>
              <a:rPr lang="fi-FI" sz="1800" dirty="0" smtClean="0">
                <a:latin typeface="+mn-lt"/>
              </a:rPr>
              <a:t> NNS of English</a:t>
            </a:r>
          </a:p>
          <a:p>
            <a:r>
              <a:rPr lang="fi-FI" sz="1800" b="0" i="1" dirty="0" smtClean="0">
                <a:latin typeface="Georgia" panose="02040502050405020303" pitchFamily="18" charset="0"/>
              </a:rPr>
              <a:t>     </a:t>
            </a:r>
            <a:r>
              <a:rPr lang="fi-FI" sz="1800" b="0" i="1" dirty="0" err="1" smtClean="0">
                <a:latin typeface="Georgia" panose="02040502050405020303" pitchFamily="18" charset="0"/>
              </a:rPr>
              <a:t>so</a:t>
            </a:r>
            <a:r>
              <a:rPr lang="fi-FI" sz="1800" b="0" i="1" dirty="0" smtClean="0">
                <a:latin typeface="Georgia" panose="02040502050405020303" pitchFamily="18" charset="0"/>
              </a:rPr>
              <a:t> </a:t>
            </a:r>
            <a:r>
              <a:rPr lang="fi-FI" sz="1800" b="0" i="1" dirty="0" err="1" smtClean="0">
                <a:latin typeface="Georgia" panose="02040502050405020303" pitchFamily="18" charset="0"/>
              </a:rPr>
              <a:t>communciation</a:t>
            </a:r>
            <a:r>
              <a:rPr lang="fi-FI" sz="1800" b="0" i="1" dirty="0" smtClean="0">
                <a:latin typeface="Georgia" panose="02040502050405020303" pitchFamily="18" charset="0"/>
              </a:rPr>
              <a:t> … </a:t>
            </a:r>
            <a:r>
              <a:rPr lang="fi-FI" sz="1800" b="0" i="1" dirty="0" err="1" smtClean="0">
                <a:latin typeface="Georgia" panose="02040502050405020303" pitchFamily="18" charset="0"/>
              </a:rPr>
              <a:t>most</a:t>
            </a:r>
            <a:r>
              <a:rPr lang="fi-FI" sz="1800" b="0" i="1" dirty="0" smtClean="0">
                <a:latin typeface="Georgia" panose="02040502050405020303" pitchFamily="18" charset="0"/>
              </a:rPr>
              <a:t> of </a:t>
            </a:r>
            <a:r>
              <a:rPr lang="fi-FI" sz="1800" b="0" i="1" dirty="0" err="1" smtClean="0">
                <a:latin typeface="Georgia" panose="02040502050405020303" pitchFamily="18" charset="0"/>
              </a:rPr>
              <a:t>the</a:t>
            </a:r>
            <a:r>
              <a:rPr lang="fi-FI" sz="1800" b="0" i="1" dirty="0" smtClean="0">
                <a:latin typeface="Georgia" panose="02040502050405020303" pitchFamily="18" charset="0"/>
              </a:rPr>
              <a:t> </a:t>
            </a:r>
            <a:r>
              <a:rPr lang="fi-FI" sz="1800" b="0" i="1" dirty="0" err="1" smtClean="0">
                <a:latin typeface="Georgia" panose="02040502050405020303" pitchFamily="18" charset="0"/>
              </a:rPr>
              <a:t>time</a:t>
            </a:r>
            <a:r>
              <a:rPr lang="fi-FI" sz="1800" b="0" i="1" dirty="0" smtClean="0">
                <a:latin typeface="Georgia" panose="02040502050405020303" pitchFamily="18" charset="0"/>
              </a:rPr>
              <a:t> </a:t>
            </a:r>
            <a:r>
              <a:rPr lang="fi-FI" sz="1800" b="0" i="1" dirty="0" err="1" smtClean="0">
                <a:latin typeface="Georgia" panose="02040502050405020303" pitchFamily="18" charset="0"/>
              </a:rPr>
              <a:t>with</a:t>
            </a:r>
            <a:r>
              <a:rPr lang="fi-FI" sz="1800" b="0" i="1" dirty="0" smtClean="0">
                <a:latin typeface="Georgia" panose="02040502050405020303" pitchFamily="18" charset="0"/>
              </a:rPr>
              <a:t> NNS </a:t>
            </a:r>
          </a:p>
          <a:p>
            <a:r>
              <a:rPr lang="fi-FI" sz="1800" dirty="0" smtClean="0">
                <a:latin typeface="+mn-lt"/>
              </a:rPr>
              <a:t>My </a:t>
            </a:r>
            <a:r>
              <a:rPr lang="fi-FI" sz="1800" dirty="0" err="1" smtClean="0">
                <a:latin typeface="+mn-lt"/>
              </a:rPr>
              <a:t>internationalized</a:t>
            </a:r>
            <a:r>
              <a:rPr lang="fi-FI" sz="1800" dirty="0" smtClean="0">
                <a:latin typeface="+mn-lt"/>
              </a:rPr>
              <a:t> </a:t>
            </a:r>
            <a:r>
              <a:rPr lang="fi-FI" sz="1800" dirty="0" err="1" smtClean="0">
                <a:latin typeface="+mn-lt"/>
              </a:rPr>
              <a:t>ear</a:t>
            </a:r>
            <a:r>
              <a:rPr lang="fi-FI" sz="1800" dirty="0" smtClean="0">
                <a:latin typeface="+mn-lt"/>
              </a:rPr>
              <a:t> </a:t>
            </a:r>
            <a:r>
              <a:rPr lang="fi-FI" sz="1800" dirty="0" err="1" smtClean="0">
                <a:latin typeface="+mn-lt"/>
              </a:rPr>
              <a:t>guides</a:t>
            </a:r>
            <a:r>
              <a:rPr lang="fi-FI" sz="1800" dirty="0">
                <a:latin typeface="+mn-lt"/>
              </a:rPr>
              <a:t> </a:t>
            </a:r>
            <a:r>
              <a:rPr lang="fi-FI" sz="1800" dirty="0" err="1" smtClean="0">
                <a:latin typeface="+mn-lt"/>
              </a:rPr>
              <a:t>correctness</a:t>
            </a:r>
            <a:endParaRPr lang="fi-FI" sz="1800" dirty="0" smtClean="0">
              <a:latin typeface="+mn-lt"/>
            </a:endParaRPr>
          </a:p>
          <a:p>
            <a:r>
              <a:rPr lang="fi-FI" sz="1800" dirty="0" smtClean="0">
                <a:latin typeface="+mn-lt"/>
              </a:rPr>
              <a:t>No </a:t>
            </a:r>
            <a:r>
              <a:rPr lang="fi-FI" sz="1800" dirty="0" err="1" smtClean="0">
                <a:latin typeface="+mn-lt"/>
              </a:rPr>
              <a:t>need</a:t>
            </a:r>
            <a:r>
              <a:rPr lang="fi-FI" sz="1800" dirty="0" smtClean="0">
                <a:latin typeface="+mn-lt"/>
              </a:rPr>
              <a:t> to </a:t>
            </a:r>
            <a:r>
              <a:rPr lang="fi-FI" sz="1800" dirty="0" err="1" smtClean="0">
                <a:latin typeface="+mn-lt"/>
              </a:rPr>
              <a:t>hide</a:t>
            </a:r>
            <a:r>
              <a:rPr lang="fi-FI" sz="1800" dirty="0" smtClean="0">
                <a:latin typeface="+mn-lt"/>
              </a:rPr>
              <a:t> </a:t>
            </a:r>
            <a:r>
              <a:rPr lang="fi-FI" sz="1800" dirty="0" err="1" smtClean="0">
                <a:latin typeface="+mn-lt"/>
              </a:rPr>
              <a:t>that</a:t>
            </a:r>
            <a:r>
              <a:rPr lang="fi-FI" sz="1800" dirty="0" smtClean="0">
                <a:latin typeface="+mn-lt"/>
              </a:rPr>
              <a:t> </a:t>
            </a:r>
            <a:r>
              <a:rPr lang="fi-FI" sz="1800" dirty="0" err="1" smtClean="0">
                <a:latin typeface="+mn-lt"/>
              </a:rPr>
              <a:t>I’m</a:t>
            </a:r>
            <a:r>
              <a:rPr lang="fi-FI" sz="1800" dirty="0" smtClean="0">
                <a:latin typeface="+mn-lt"/>
              </a:rPr>
              <a:t> </a:t>
            </a:r>
            <a:r>
              <a:rPr lang="fi-FI" sz="1800" dirty="0" err="1" smtClean="0">
                <a:latin typeface="+mn-lt"/>
              </a:rPr>
              <a:t>not</a:t>
            </a:r>
            <a:r>
              <a:rPr lang="fi-FI" sz="1800" dirty="0" smtClean="0">
                <a:latin typeface="+mn-lt"/>
              </a:rPr>
              <a:t> a NS</a:t>
            </a:r>
          </a:p>
          <a:p>
            <a:r>
              <a:rPr lang="fi-FI" sz="1800" b="0" i="1" dirty="0" smtClean="0">
                <a:latin typeface="Georgia" panose="02040502050405020303" pitchFamily="18" charset="0"/>
              </a:rPr>
              <a:t>     </a:t>
            </a:r>
            <a:r>
              <a:rPr lang="fi-FI" sz="1800" b="0" i="1" dirty="0" err="1" smtClean="0">
                <a:latin typeface="Georgia" panose="02040502050405020303" pitchFamily="18" charset="0"/>
              </a:rPr>
              <a:t>speak</a:t>
            </a:r>
            <a:r>
              <a:rPr lang="fi-FI" sz="1800" b="0" i="1" dirty="0" smtClean="0">
                <a:latin typeface="Georgia" panose="02040502050405020303" pitchFamily="18" charset="0"/>
              </a:rPr>
              <a:t> </a:t>
            </a:r>
            <a:r>
              <a:rPr lang="fi-FI" sz="1800" b="0" i="1" dirty="0" err="1" smtClean="0">
                <a:latin typeface="Georgia" panose="02040502050405020303" pitchFamily="18" charset="0"/>
              </a:rPr>
              <a:t>with</a:t>
            </a:r>
            <a:r>
              <a:rPr lang="fi-FI" sz="1800" b="0" i="1" dirty="0" smtClean="0">
                <a:latin typeface="Georgia" panose="02040502050405020303" pitchFamily="18" charset="0"/>
              </a:rPr>
              <a:t> (L1) </a:t>
            </a:r>
            <a:r>
              <a:rPr lang="fi-FI" sz="1800" b="0" i="1" dirty="0" err="1" smtClean="0">
                <a:latin typeface="Georgia" panose="02040502050405020303" pitchFamily="18" charset="0"/>
              </a:rPr>
              <a:t>background</a:t>
            </a:r>
            <a:r>
              <a:rPr lang="fi-FI" sz="1800" b="0" i="1" dirty="0" smtClean="0">
                <a:latin typeface="Georgia" panose="02040502050405020303" pitchFamily="18" charset="0"/>
              </a:rPr>
              <a:t> and </a:t>
            </a:r>
            <a:r>
              <a:rPr lang="fi-FI" sz="1800" b="0" i="1" dirty="0" err="1" smtClean="0">
                <a:latin typeface="Georgia" panose="02040502050405020303" pitchFamily="18" charset="0"/>
              </a:rPr>
              <a:t>make</a:t>
            </a:r>
            <a:r>
              <a:rPr lang="fi-FI" sz="1800" b="0" i="1" dirty="0" smtClean="0">
                <a:latin typeface="Georgia" panose="02040502050405020303" pitchFamily="18" charset="0"/>
              </a:rPr>
              <a:t> </a:t>
            </a:r>
            <a:r>
              <a:rPr lang="fi-FI" sz="1800" b="0" i="1" dirty="0" err="1" smtClean="0">
                <a:latin typeface="Georgia" panose="02040502050405020303" pitchFamily="18" charset="0"/>
              </a:rPr>
              <a:t>myself</a:t>
            </a:r>
            <a:r>
              <a:rPr lang="fi-FI" sz="1800" b="0" i="1" dirty="0" smtClean="0">
                <a:latin typeface="Georgia" panose="02040502050405020303" pitchFamily="18" charset="0"/>
              </a:rPr>
              <a:t> </a:t>
            </a:r>
            <a:r>
              <a:rPr lang="fi-FI" sz="1800" b="0" i="1" dirty="0" err="1" smtClean="0">
                <a:latin typeface="Georgia" panose="02040502050405020303" pitchFamily="18" charset="0"/>
              </a:rPr>
              <a:t>understood</a:t>
            </a:r>
            <a:endParaRPr lang="fi-FI" sz="1800" b="0" i="1" dirty="0" smtClean="0">
              <a:latin typeface="Georgia" panose="02040502050405020303" pitchFamily="18" charset="0"/>
            </a:endParaRPr>
          </a:p>
          <a:p>
            <a:endParaRPr lang="en-US" sz="2000" b="0" dirty="0">
              <a:latin typeface="Georgia" panose="02040502050405020303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7DD8669A-11BE-400B-A7EC-FF023E593891}" type="datetime1">
              <a:rPr lang="en-US" smtClean="0"/>
              <a:t>10/6/2015</a:t>
            </a:fld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12</a:t>
            </a:fld>
            <a:endParaRPr lang="fi-FI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676826"/>
            <a:ext cx="7931384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2100" b="1" dirty="0" err="1">
                <a:solidFill>
                  <a:srgbClr val="0070C0"/>
                </a:solidFill>
                <a:latin typeface="+mj-lt"/>
                <a:cs typeface="MS PGothic" pitchFamily="34" charset="-128"/>
              </a:rPr>
              <a:t>Native</a:t>
            </a:r>
            <a:r>
              <a:rPr lang="fi-FI" sz="2100" b="1" dirty="0">
                <a:solidFill>
                  <a:srgbClr val="0070C0"/>
                </a:solidFill>
                <a:latin typeface="+mj-lt"/>
                <a:cs typeface="MS PGothic" pitchFamily="34" charset="-128"/>
              </a:rPr>
              <a:t> </a:t>
            </a:r>
            <a:r>
              <a:rPr lang="fi-FI" sz="2100" b="1" dirty="0" err="1">
                <a:solidFill>
                  <a:srgbClr val="0070C0"/>
                </a:solidFill>
                <a:latin typeface="+mj-lt"/>
                <a:cs typeface="MS PGothic" pitchFamily="34" charset="-128"/>
              </a:rPr>
              <a:t>speaker</a:t>
            </a:r>
            <a:r>
              <a:rPr lang="fi-FI" sz="2100" b="1" dirty="0">
                <a:solidFill>
                  <a:srgbClr val="0070C0"/>
                </a:solidFill>
                <a:latin typeface="+mj-lt"/>
                <a:cs typeface="MS PGothic" pitchFamily="34" charset="-128"/>
              </a:rPr>
              <a:t> / </a:t>
            </a:r>
            <a:r>
              <a:rPr lang="fi-FI" sz="2100" b="1" dirty="0" err="1" smtClean="0">
                <a:solidFill>
                  <a:srgbClr val="0070C0"/>
                </a:solidFill>
                <a:latin typeface="+mj-lt"/>
                <a:cs typeface="MS PGothic" pitchFamily="34" charset="-128"/>
              </a:rPr>
              <a:t>Idealized</a:t>
            </a:r>
            <a:r>
              <a:rPr lang="fi-FI" sz="2100" b="1" dirty="0" smtClean="0">
                <a:solidFill>
                  <a:srgbClr val="0070C0"/>
                </a:solidFill>
                <a:latin typeface="+mj-lt"/>
                <a:cs typeface="MS PGothic" pitchFamily="34" charset="-128"/>
              </a:rPr>
              <a:t> ’</a:t>
            </a:r>
            <a:r>
              <a:rPr lang="fi-FI" sz="2100" b="1" dirty="0" err="1" smtClean="0">
                <a:solidFill>
                  <a:srgbClr val="0070C0"/>
                </a:solidFill>
                <a:latin typeface="+mj-lt"/>
                <a:cs typeface="MS PGothic" pitchFamily="34" charset="-128"/>
              </a:rPr>
              <a:t>perfect</a:t>
            </a:r>
            <a:r>
              <a:rPr lang="fi-FI" sz="2100" b="1" dirty="0">
                <a:solidFill>
                  <a:srgbClr val="0070C0"/>
                </a:solidFill>
                <a:latin typeface="+mj-lt"/>
                <a:cs typeface="MS PGothic" pitchFamily="34" charset="-128"/>
              </a:rPr>
              <a:t>’ </a:t>
            </a:r>
            <a:r>
              <a:rPr lang="fi-FI" sz="2100" b="1" dirty="0" err="1" smtClean="0">
                <a:solidFill>
                  <a:srgbClr val="0070C0"/>
                </a:solidFill>
                <a:latin typeface="+mj-lt"/>
                <a:cs typeface="MS PGothic" pitchFamily="34" charset="-128"/>
              </a:rPr>
              <a:t>language</a:t>
            </a:r>
            <a:r>
              <a:rPr lang="fi-FI" sz="2100" b="1" dirty="0" smtClean="0">
                <a:solidFill>
                  <a:srgbClr val="0070C0"/>
                </a:solidFill>
                <a:latin typeface="+mj-lt"/>
                <a:cs typeface="MS PGothic" pitchFamily="34" charset="-128"/>
              </a:rPr>
              <a:t> in a </a:t>
            </a:r>
            <a:r>
              <a:rPr lang="fi-FI" sz="2100" b="1" dirty="0" err="1" smtClean="0">
                <a:solidFill>
                  <a:srgbClr val="0070C0"/>
                </a:solidFill>
                <a:latin typeface="+mj-lt"/>
                <a:cs typeface="MS PGothic" pitchFamily="34" charset="-128"/>
              </a:rPr>
              <a:t>target</a:t>
            </a:r>
            <a:r>
              <a:rPr lang="fi-FI" sz="2100" b="1" dirty="0" smtClean="0">
                <a:solidFill>
                  <a:srgbClr val="0070C0"/>
                </a:solidFill>
                <a:latin typeface="+mj-lt"/>
                <a:cs typeface="MS PGothic" pitchFamily="34" charset="-128"/>
              </a:rPr>
              <a:t> culture</a:t>
            </a:r>
            <a:endParaRPr lang="en-US" sz="2100" b="1" dirty="0">
              <a:solidFill>
                <a:srgbClr val="0070C0"/>
              </a:solidFill>
              <a:latin typeface="+mj-lt"/>
              <a:cs typeface="MS PGothic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6250" y="2933700"/>
            <a:ext cx="8542403" cy="3231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100" b="1" dirty="0">
                <a:solidFill>
                  <a:srgbClr val="0070C0"/>
                </a:solidFill>
                <a:latin typeface="+mj-lt"/>
                <a:cs typeface="MS PGothic" pitchFamily="34" charset="-128"/>
              </a:rPr>
              <a:t>English-as-a-</a:t>
            </a:r>
            <a:r>
              <a:rPr lang="fi-FI" sz="2100" b="1" dirty="0" err="1">
                <a:solidFill>
                  <a:srgbClr val="0070C0"/>
                </a:solidFill>
                <a:latin typeface="+mj-lt"/>
                <a:cs typeface="MS PGothic" pitchFamily="34" charset="-128"/>
              </a:rPr>
              <a:t>global</a:t>
            </a:r>
            <a:r>
              <a:rPr lang="fi-FI" sz="2100" b="1" dirty="0">
                <a:solidFill>
                  <a:srgbClr val="0070C0"/>
                </a:solidFill>
                <a:latin typeface="+mj-lt"/>
                <a:cs typeface="MS PGothic" pitchFamily="34" charset="-128"/>
              </a:rPr>
              <a:t> </a:t>
            </a:r>
            <a:r>
              <a:rPr lang="fi-FI" sz="2100" b="1" dirty="0" err="1">
                <a:solidFill>
                  <a:srgbClr val="0070C0"/>
                </a:solidFill>
                <a:latin typeface="+mj-lt"/>
                <a:cs typeface="MS PGothic" pitchFamily="34" charset="-128"/>
              </a:rPr>
              <a:t>language</a:t>
            </a:r>
            <a:r>
              <a:rPr lang="fi-FI" sz="2100" b="1" dirty="0">
                <a:solidFill>
                  <a:srgbClr val="0070C0"/>
                </a:solidFill>
                <a:latin typeface="+mj-lt"/>
                <a:cs typeface="MS PGothic" pitchFamily="34" charset="-128"/>
              </a:rPr>
              <a:t> / Using English in ’</a:t>
            </a:r>
            <a:r>
              <a:rPr lang="fi-FI" sz="2100" b="1" dirty="0" err="1">
                <a:solidFill>
                  <a:srgbClr val="0070C0"/>
                </a:solidFill>
                <a:latin typeface="+mj-lt"/>
                <a:cs typeface="MS PGothic" pitchFamily="34" charset="-128"/>
              </a:rPr>
              <a:t>the</a:t>
            </a:r>
            <a:r>
              <a:rPr lang="fi-FI" sz="2100" b="1" dirty="0">
                <a:solidFill>
                  <a:srgbClr val="0070C0"/>
                </a:solidFill>
                <a:latin typeface="+mj-lt"/>
                <a:cs typeface="MS PGothic" pitchFamily="34" charset="-128"/>
              </a:rPr>
              <a:t> </a:t>
            </a:r>
            <a:r>
              <a:rPr lang="fi-FI" sz="2100" b="1" dirty="0" err="1">
                <a:solidFill>
                  <a:srgbClr val="0070C0"/>
                </a:solidFill>
                <a:latin typeface="+mj-lt"/>
                <a:cs typeface="MS PGothic" pitchFamily="34" charset="-128"/>
              </a:rPr>
              <a:t>world</a:t>
            </a:r>
            <a:r>
              <a:rPr lang="fi-FI" sz="2100" b="1" dirty="0">
                <a:solidFill>
                  <a:srgbClr val="0070C0"/>
                </a:solidFill>
                <a:latin typeface="+mj-lt"/>
                <a:cs typeface="MS PGothic" pitchFamily="34" charset="-128"/>
              </a:rPr>
              <a:t> at </a:t>
            </a:r>
            <a:r>
              <a:rPr lang="fi-FI" sz="2100" b="1" dirty="0" err="1">
                <a:solidFill>
                  <a:srgbClr val="0070C0"/>
                </a:solidFill>
                <a:latin typeface="+mj-lt"/>
                <a:cs typeface="MS PGothic" pitchFamily="34" charset="-128"/>
              </a:rPr>
              <a:t>large</a:t>
            </a:r>
            <a:r>
              <a:rPr lang="fi-FI" sz="2100" b="1" dirty="0" smtClean="0">
                <a:solidFill>
                  <a:srgbClr val="0070C0"/>
                </a:solidFill>
                <a:latin typeface="+mj-lt"/>
                <a:cs typeface="MS PGothic" pitchFamily="34" charset="-128"/>
              </a:rPr>
              <a:t>’</a:t>
            </a:r>
            <a:endParaRPr lang="fi-FI" sz="2100" b="1" dirty="0">
              <a:solidFill>
                <a:srgbClr val="0070C0"/>
              </a:solidFill>
              <a:latin typeface="+mj-lt"/>
              <a:cs typeface="MS PGothic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90" y="1182870"/>
            <a:ext cx="953610" cy="13350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81" y="3518985"/>
            <a:ext cx="984019" cy="1446774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Diane Pilkinton-Pihko, Ph.D.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587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8313" y="123904"/>
            <a:ext cx="8207375" cy="996498"/>
          </a:xfrm>
        </p:spPr>
        <p:txBody>
          <a:bodyPr/>
          <a:lstStyle/>
          <a:p>
            <a:pPr algn="ctr"/>
            <a:r>
              <a:rPr lang="fi-FI" dirty="0" smtClean="0"/>
              <a:t>Main </a:t>
            </a:r>
            <a:r>
              <a:rPr lang="fi-FI" dirty="0" err="1" smtClean="0"/>
              <a:t>qualitative</a:t>
            </a:r>
            <a:r>
              <a:rPr lang="fi-FI" dirty="0" smtClean="0"/>
              <a:t> </a:t>
            </a:r>
            <a:r>
              <a:rPr lang="fi-FI" dirty="0" err="1" smtClean="0"/>
              <a:t>findings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01858331"/>
              </p:ext>
            </p:extLst>
          </p:nvPr>
        </p:nvGraphicFramePr>
        <p:xfrm>
          <a:off x="468312" y="1558577"/>
          <a:ext cx="8207375" cy="3324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3D1C1A7-CD03-497C-8463-8F13086CF5DA}" type="datetime1">
              <a:rPr lang="en-US" smtClean="0"/>
              <a:t>10/6/2015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124200" y="2054550"/>
            <a:ext cx="309571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667" dirty="0" err="1"/>
              <a:t>When</a:t>
            </a:r>
            <a:r>
              <a:rPr lang="fi-FI" sz="2667" dirty="0"/>
              <a:t> </a:t>
            </a:r>
            <a:r>
              <a:rPr lang="fi-FI" sz="2667" dirty="0" err="1"/>
              <a:t>guided</a:t>
            </a:r>
            <a:r>
              <a:rPr lang="fi-FI" sz="2667" dirty="0"/>
              <a:t> </a:t>
            </a:r>
            <a:r>
              <a:rPr lang="fi-FI" sz="2667" dirty="0" err="1"/>
              <a:t>by</a:t>
            </a:r>
            <a:r>
              <a:rPr lang="fi-FI" sz="2667" dirty="0"/>
              <a:t> …</a:t>
            </a:r>
            <a:endParaRPr lang="en-US" sz="2667" dirty="0"/>
          </a:p>
        </p:txBody>
      </p:sp>
      <p:sp>
        <p:nvSpPr>
          <p:cNvPr id="9" name="Rectangle 8"/>
          <p:cNvSpPr/>
          <p:nvPr/>
        </p:nvSpPr>
        <p:spPr>
          <a:xfrm>
            <a:off x="468313" y="757091"/>
            <a:ext cx="8523287" cy="948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500"/>
              </a:spcBef>
              <a:spcAft>
                <a:spcPts val="1000"/>
              </a:spcAft>
            </a:pPr>
            <a:r>
              <a:rPr lang="fi-FI" sz="2333" b="1" dirty="0" err="1" smtClean="0"/>
              <a:t>Lecturer</a:t>
            </a:r>
            <a:r>
              <a:rPr lang="fi-FI" sz="2333" b="1" dirty="0" smtClean="0"/>
              <a:t> </a:t>
            </a:r>
            <a:r>
              <a:rPr lang="fi-FI" sz="2333" b="1" dirty="0" err="1" smtClean="0"/>
              <a:t>self-perceptions</a:t>
            </a:r>
            <a:r>
              <a:rPr lang="fi-FI" sz="2333" b="1" dirty="0" smtClean="0"/>
              <a:t> </a:t>
            </a:r>
            <a:r>
              <a:rPr lang="fi-FI" sz="2333" b="1" dirty="0"/>
              <a:t>of </a:t>
            </a:r>
            <a:r>
              <a:rPr lang="fi-FI" sz="2333" b="1" dirty="0" err="1"/>
              <a:t>professional</a:t>
            </a:r>
            <a:r>
              <a:rPr lang="fi-FI" sz="2333" b="1" dirty="0"/>
              <a:t> </a:t>
            </a:r>
            <a:r>
              <a:rPr lang="fi-FI" sz="2333" b="1" dirty="0" smtClean="0"/>
              <a:t>English</a:t>
            </a:r>
            <a:endParaRPr lang="fi-FI" sz="2333" b="1" dirty="0"/>
          </a:p>
          <a:p>
            <a:pPr algn="ctr"/>
            <a:r>
              <a:rPr lang="fi-FI" sz="2400" dirty="0" err="1" smtClean="0"/>
              <a:t>Changed</a:t>
            </a:r>
            <a:r>
              <a:rPr lang="fi-FI" sz="2400" dirty="0" smtClean="0"/>
              <a:t> in </a:t>
            </a:r>
            <a:r>
              <a:rPr lang="fi-FI" sz="2400" dirty="0"/>
              <a:t>a </a:t>
            </a:r>
            <a:r>
              <a:rPr lang="fi-FI" sz="2400" dirty="0" err="1"/>
              <a:t>given</a:t>
            </a:r>
            <a:r>
              <a:rPr lang="fi-FI" sz="2400" dirty="0"/>
              <a:t> </a:t>
            </a:r>
            <a:r>
              <a:rPr lang="fi-FI" sz="2400" dirty="0" err="1"/>
              <a:t>context</a:t>
            </a:r>
            <a:endParaRPr lang="fi-FI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Diane Pilkinton-Pihko, Ph.D.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9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Main quantitative findings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38572564"/>
              </p:ext>
            </p:extLst>
          </p:nvPr>
        </p:nvGraphicFramePr>
        <p:xfrm>
          <a:off x="468313" y="1476677"/>
          <a:ext cx="8206412" cy="133450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783045"/>
                <a:gridCol w="3353924"/>
                <a:gridCol w="2069443"/>
              </a:tblGrid>
              <a:tr h="369306">
                <a:tc gridSpan="3"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Analysis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dirty="0" smtClean="0"/>
                        <a:t>of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dirty="0" smtClean="0"/>
                        <a:t>Variance two-factorial repeated measures</a:t>
                      </a:r>
                      <a:endParaRPr lang="en-US" sz="1300" dirty="0"/>
                    </a:p>
                  </a:txBody>
                  <a:tcPr marL="102166" marR="102166" marT="38100" marB="3810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Lecturer English (N</a:t>
                      </a:r>
                      <a:r>
                        <a:rPr lang="en-US" sz="1300" baseline="0" dirty="0" smtClean="0"/>
                        <a:t> = 36)</a:t>
                      </a:r>
                      <a:endParaRPr lang="en-US" sz="1300" dirty="0"/>
                    </a:p>
                  </a:txBody>
                  <a:tcPr marL="102166" marR="102166" marT="38100" marB="38100"/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Time_of_questionnaire</a:t>
                      </a:r>
                      <a:endParaRPr lang="en-US" sz="1300" dirty="0"/>
                    </a:p>
                  </a:txBody>
                  <a:tcPr marL="102166" marR="102166" marT="38100" marB="38100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F(1,105) = .742, </a:t>
                      </a:r>
                    </a:p>
                    <a:p>
                      <a:r>
                        <a:rPr lang="en-US" sz="1300" dirty="0" smtClean="0"/>
                        <a:t>p = .391</a:t>
                      </a:r>
                      <a:endParaRPr lang="en-US" sz="1300" dirty="0"/>
                    </a:p>
                  </a:txBody>
                  <a:tcPr marL="102166" marR="102166" marT="38100" marB="38100"/>
                </a:tc>
              </a:tr>
              <a:tr h="482600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102166" marR="102166" marT="38100" marB="38100"/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Time_of_questionnaire</a:t>
                      </a:r>
                      <a:r>
                        <a:rPr lang="en-US" sz="1300" dirty="0" smtClean="0"/>
                        <a:t>*theme</a:t>
                      </a:r>
                      <a:endParaRPr lang="en-US" sz="1300" dirty="0"/>
                    </a:p>
                  </a:txBody>
                  <a:tcPr marL="102166" marR="102166" marT="38100" marB="38100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F(2, 105) = 1.41, </a:t>
                      </a:r>
                    </a:p>
                    <a:p>
                      <a:r>
                        <a:rPr lang="en-US" sz="1300" dirty="0" smtClean="0"/>
                        <a:t>p = .249</a:t>
                      </a:r>
                      <a:endParaRPr lang="en-US" sz="1300" dirty="0"/>
                    </a:p>
                  </a:txBody>
                  <a:tcPr marL="102166" marR="102166" marT="38100" marB="38100"/>
                </a:tc>
              </a:tr>
            </a:tbl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8CC7506-CF7C-41A3-BCA1-018CB2B2895C}" type="datetime1">
              <a:rPr lang="en-US" noProof="0" smtClean="0"/>
              <a:t>10/6/2015</a:t>
            </a:fld>
            <a:endParaRPr lang="en-US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2384017-E4DF-4A7A-8FA6-2DC68C3EB4D0}" type="slidenum">
              <a:rPr lang="en-US" noProof="0" smtClean="0"/>
              <a:pPr/>
              <a:t>14</a:t>
            </a:fld>
            <a:endParaRPr lang="en-US" noProof="0" dirty="0"/>
          </a:p>
        </p:txBody>
      </p:sp>
      <p:sp>
        <p:nvSpPr>
          <p:cNvPr id="3" name="TextBox 2"/>
          <p:cNvSpPr txBox="1"/>
          <p:nvPr/>
        </p:nvSpPr>
        <p:spPr>
          <a:xfrm>
            <a:off x="1694216" y="2639986"/>
            <a:ext cx="5703806" cy="451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sz="1167" dirty="0"/>
          </a:p>
          <a:p>
            <a:r>
              <a:rPr lang="fi-FI" sz="1167" dirty="0" err="1"/>
              <a:t>Where</a:t>
            </a:r>
            <a:r>
              <a:rPr lang="fi-FI" sz="1167" dirty="0"/>
              <a:t> </a:t>
            </a:r>
            <a:r>
              <a:rPr lang="fi-FI" sz="1167" dirty="0" err="1"/>
              <a:t>time</a:t>
            </a:r>
            <a:r>
              <a:rPr lang="fi-FI" sz="1167" dirty="0"/>
              <a:t> </a:t>
            </a:r>
            <a:r>
              <a:rPr lang="fi-FI" sz="1167" dirty="0" err="1"/>
              <a:t>served</a:t>
            </a:r>
            <a:r>
              <a:rPr lang="fi-FI" sz="1167" dirty="0"/>
              <a:t> as </a:t>
            </a:r>
            <a:r>
              <a:rPr lang="fi-FI" sz="1167" dirty="0" err="1"/>
              <a:t>within-subjects</a:t>
            </a:r>
            <a:r>
              <a:rPr lang="fi-FI" sz="1167" dirty="0"/>
              <a:t> </a:t>
            </a:r>
            <a:r>
              <a:rPr lang="fi-FI" sz="1167" dirty="0" err="1"/>
              <a:t>factor</a:t>
            </a:r>
            <a:r>
              <a:rPr lang="fi-FI" sz="1167" dirty="0"/>
              <a:t>, and </a:t>
            </a:r>
            <a:r>
              <a:rPr lang="fi-FI" sz="1167" dirty="0" err="1"/>
              <a:t>theme</a:t>
            </a:r>
            <a:r>
              <a:rPr lang="fi-FI" sz="1167" dirty="0"/>
              <a:t> as </a:t>
            </a:r>
            <a:r>
              <a:rPr lang="fi-FI" sz="1167" dirty="0" err="1"/>
              <a:t>between-subjects</a:t>
            </a:r>
            <a:r>
              <a:rPr lang="fi-FI" sz="1167" dirty="0"/>
              <a:t> </a:t>
            </a:r>
            <a:r>
              <a:rPr lang="fi-FI" sz="1167" dirty="0" err="1"/>
              <a:t>factor</a:t>
            </a:r>
            <a:endParaRPr lang="fi-FI" sz="1167" dirty="0"/>
          </a:p>
        </p:txBody>
      </p:sp>
      <p:sp>
        <p:nvSpPr>
          <p:cNvPr id="5" name="TextBox 4"/>
          <p:cNvSpPr txBox="1"/>
          <p:nvPr/>
        </p:nvSpPr>
        <p:spPr>
          <a:xfrm>
            <a:off x="1449024" y="3467100"/>
            <a:ext cx="5948998" cy="1700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Lack of statistical significance suggests …</a:t>
            </a:r>
          </a:p>
          <a:p>
            <a:pPr lvl="1">
              <a:spcBef>
                <a:spcPts val="500"/>
              </a:spcBef>
            </a:pPr>
            <a:r>
              <a:rPr lang="en-US" dirty="0"/>
              <a:t>Rapid or very little adjustment </a:t>
            </a:r>
            <a:endParaRPr lang="en-US" dirty="0" smtClean="0"/>
          </a:p>
          <a:p>
            <a:pPr lvl="1">
              <a:spcBef>
                <a:spcPts val="500"/>
              </a:spcBef>
            </a:pPr>
            <a:r>
              <a:rPr lang="en-US" dirty="0" smtClean="0"/>
              <a:t>for </a:t>
            </a:r>
            <a:r>
              <a:rPr lang="en-US" dirty="0"/>
              <a:t>proficient EMI students </a:t>
            </a:r>
            <a:endParaRPr lang="en-US" dirty="0" smtClean="0"/>
          </a:p>
          <a:p>
            <a:pPr lvl="1">
              <a:spcBef>
                <a:spcPts val="500"/>
              </a:spcBef>
            </a:pPr>
            <a:r>
              <a:rPr lang="en-US" dirty="0" smtClean="0"/>
              <a:t>in </a:t>
            </a:r>
            <a:r>
              <a:rPr lang="en-US" dirty="0"/>
              <a:t>comprehending </a:t>
            </a:r>
            <a:r>
              <a:rPr lang="en-US" dirty="0" smtClean="0"/>
              <a:t>their </a:t>
            </a:r>
            <a:r>
              <a:rPr lang="en-US" dirty="0"/>
              <a:t>lecturer’s English </a:t>
            </a:r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66800" y="986849"/>
            <a:ext cx="70539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000" b="1" dirty="0" err="1" smtClean="0"/>
              <a:t>Do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students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adjust</a:t>
            </a:r>
            <a:r>
              <a:rPr lang="fi-FI" sz="2000" b="1" dirty="0" smtClean="0"/>
              <a:t> </a:t>
            </a:r>
            <a:r>
              <a:rPr lang="fi-FI" sz="2000" b="1" dirty="0"/>
              <a:t>to </a:t>
            </a:r>
            <a:r>
              <a:rPr lang="fi-FI" sz="2000" b="1" dirty="0" err="1"/>
              <a:t>their</a:t>
            </a:r>
            <a:r>
              <a:rPr lang="fi-FI" sz="2000" b="1" dirty="0"/>
              <a:t> </a:t>
            </a:r>
            <a:r>
              <a:rPr lang="fi-FI" sz="2000" b="1" dirty="0" err="1"/>
              <a:t>lecturer’s</a:t>
            </a:r>
            <a:r>
              <a:rPr lang="fi-FI" sz="2000" b="1" dirty="0"/>
              <a:t> English </a:t>
            </a:r>
            <a:r>
              <a:rPr lang="fi-FI" sz="2000" b="1" dirty="0" err="1"/>
              <a:t>over</a:t>
            </a:r>
            <a:r>
              <a:rPr lang="fi-FI" sz="2000" b="1" dirty="0"/>
              <a:t> </a:t>
            </a:r>
            <a:r>
              <a:rPr lang="fi-FI" sz="2000" b="1" dirty="0" err="1" smtClean="0"/>
              <a:t>time</a:t>
            </a:r>
            <a:r>
              <a:rPr lang="fi-FI" sz="2000" b="1" dirty="0" smtClean="0"/>
              <a:t>? </a:t>
            </a:r>
            <a:endParaRPr lang="en-US" sz="2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Diane Pilkinton-Pihko, Ph.D.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513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Main quantitative findings</a:t>
            </a:r>
            <a:endParaRPr lang="en-US" dirty="0"/>
          </a:p>
        </p:txBody>
      </p:sp>
      <p:pic>
        <p:nvPicPr>
          <p:cNvPr id="15" name="Content Placeholder 14" descr="Fig2 correlation png.png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52" y="1362075"/>
            <a:ext cx="3919548" cy="3324225"/>
          </a:xfrm>
        </p:spPr>
      </p:pic>
      <p:sp>
        <p:nvSpPr>
          <p:cNvPr id="6" name="Date Placeholder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87020BA-7A43-4D0C-8A84-F74EE7A60E43}" type="datetime1">
              <a:rPr lang="en-US" noProof="0" smtClean="0"/>
              <a:t>10/6/2015</a:t>
            </a:fld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2384017-E4DF-4A7A-8FA6-2DC68C3EB4D0}" type="slidenum">
              <a:rPr lang="en-US" noProof="0" smtClean="0"/>
              <a:pPr/>
              <a:t>15</a:t>
            </a:fld>
            <a:endParaRPr lang="en-US" noProof="0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857190"/>
            <a:ext cx="24625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Correlation </a:t>
            </a:r>
            <a:r>
              <a:rPr lang="en-US" sz="2000" b="1" dirty="0" smtClean="0"/>
              <a:t>results</a:t>
            </a:r>
            <a:endParaRPr lang="en-US" sz="20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Diane Pilkinton-Pihko, Ph.D.</a:t>
            </a:r>
            <a:endParaRPr lang="fi-FI"/>
          </a:p>
        </p:txBody>
      </p:sp>
      <p:sp>
        <p:nvSpPr>
          <p:cNvPr id="4" name="TextBox 3"/>
          <p:cNvSpPr txBox="1"/>
          <p:nvPr/>
        </p:nvSpPr>
        <p:spPr>
          <a:xfrm>
            <a:off x="4543425" y="2461465"/>
            <a:ext cx="4002699" cy="13849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 smtClean="0">
                <a:latin typeface="Arial" pitchFamily="34" charset="0"/>
              </a:rPr>
              <a:t>Positive association indicates…</a:t>
            </a:r>
          </a:p>
          <a:p>
            <a:pPr>
              <a:spcBef>
                <a:spcPts val="1200"/>
              </a:spcBef>
            </a:pPr>
            <a:r>
              <a:rPr lang="en-US" sz="2000" i="1" dirty="0" smtClean="0">
                <a:latin typeface="Arial" pitchFamily="34" charset="0"/>
              </a:rPr>
              <a:t>Lecturer’s English</a:t>
            </a:r>
          </a:p>
          <a:p>
            <a:r>
              <a:rPr lang="en-US" sz="2000" i="1" dirty="0" smtClean="0">
                <a:latin typeface="Arial" pitchFamily="34" charset="0"/>
              </a:rPr>
              <a:t>more </a:t>
            </a:r>
            <a:r>
              <a:rPr lang="en-US" sz="2000" i="1" dirty="0">
                <a:latin typeface="Arial" pitchFamily="34" charset="0"/>
              </a:rPr>
              <a:t>important at T1 than </a:t>
            </a:r>
            <a:r>
              <a:rPr lang="en-US" sz="2000" i="1" dirty="0" smtClean="0">
                <a:latin typeface="Arial" pitchFamily="34" charset="0"/>
              </a:rPr>
              <a:t>T2 </a:t>
            </a:r>
          </a:p>
          <a:p>
            <a:r>
              <a:rPr lang="en-US" sz="2000" i="1" dirty="0">
                <a:latin typeface="Arial" pitchFamily="34" charset="0"/>
              </a:rPr>
              <a:t>w</a:t>
            </a:r>
            <a:r>
              <a:rPr lang="en-US" sz="2000" i="1" dirty="0" smtClean="0">
                <a:latin typeface="Arial" pitchFamily="34" charset="0"/>
              </a:rPr>
              <a:t>here difference </a:t>
            </a:r>
            <a:r>
              <a:rPr lang="en-US" sz="2000" i="1" dirty="0">
                <a:latin typeface="Arial" pitchFamily="34" charset="0"/>
              </a:rPr>
              <a:t>means adaptation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1910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108402"/>
            <a:ext cx="8207375" cy="996498"/>
          </a:xfrm>
        </p:spPr>
        <p:txBody>
          <a:bodyPr/>
          <a:lstStyle/>
          <a:p>
            <a:pPr algn="ctr"/>
            <a:r>
              <a:rPr lang="fi-FI" dirty="0" smtClean="0"/>
              <a:t>Main </a:t>
            </a:r>
            <a:r>
              <a:rPr lang="fi-FI" dirty="0" err="1" smtClean="0"/>
              <a:t>conclusions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408423687"/>
              </p:ext>
            </p:extLst>
          </p:nvPr>
        </p:nvGraphicFramePr>
        <p:xfrm>
          <a:off x="468312" y="1277486"/>
          <a:ext cx="8207375" cy="3324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672596EE-CE20-40DC-A15E-EB07830A9004}" type="datetime1">
              <a:rPr lang="en-US" smtClean="0"/>
              <a:t>10/6/2015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16</a:t>
            </a:fld>
            <a:endParaRPr lang="fi-FI"/>
          </a:p>
        </p:txBody>
      </p:sp>
      <p:sp>
        <p:nvSpPr>
          <p:cNvPr id="7" name="TextBox 6"/>
          <p:cNvSpPr txBox="1"/>
          <p:nvPr/>
        </p:nvSpPr>
        <p:spPr>
          <a:xfrm>
            <a:off x="221686" y="747236"/>
            <a:ext cx="8922314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400" b="1" dirty="0">
                <a:solidFill>
                  <a:srgbClr val="0070C0"/>
                </a:solidFill>
              </a:rPr>
              <a:t>EMI </a:t>
            </a:r>
            <a:r>
              <a:rPr lang="fi-FI" sz="2400" b="1" dirty="0" err="1">
                <a:solidFill>
                  <a:srgbClr val="0070C0"/>
                </a:solidFill>
              </a:rPr>
              <a:t>lecturers</a:t>
            </a:r>
            <a:r>
              <a:rPr lang="fi-FI" sz="2400" b="1" dirty="0">
                <a:solidFill>
                  <a:srgbClr val="0070C0"/>
                </a:solidFill>
              </a:rPr>
              <a:t> </a:t>
            </a:r>
            <a:r>
              <a:rPr lang="fi-FI" sz="2400" b="1" dirty="0" err="1">
                <a:solidFill>
                  <a:srgbClr val="0070C0"/>
                </a:solidFill>
              </a:rPr>
              <a:t>have</a:t>
            </a:r>
            <a:r>
              <a:rPr lang="fi-FI" sz="2400" b="1" dirty="0">
                <a:solidFill>
                  <a:srgbClr val="0070C0"/>
                </a:solidFill>
              </a:rPr>
              <a:t> </a:t>
            </a:r>
            <a:r>
              <a:rPr lang="fi-FI" sz="2400" b="1" dirty="0" err="1">
                <a:solidFill>
                  <a:srgbClr val="0070C0"/>
                </a:solidFill>
              </a:rPr>
              <a:t>two</a:t>
            </a:r>
            <a:r>
              <a:rPr lang="fi-FI" sz="2400" b="1" dirty="0">
                <a:solidFill>
                  <a:srgbClr val="0070C0"/>
                </a:solidFill>
              </a:rPr>
              <a:t> </a:t>
            </a:r>
            <a:r>
              <a:rPr lang="fi-FI" sz="2400" b="1" dirty="0" err="1">
                <a:solidFill>
                  <a:srgbClr val="0070C0"/>
                </a:solidFill>
              </a:rPr>
              <a:t>basic</a:t>
            </a:r>
            <a:r>
              <a:rPr lang="fi-FI" sz="2400" b="1" dirty="0">
                <a:solidFill>
                  <a:srgbClr val="0070C0"/>
                </a:solidFill>
              </a:rPr>
              <a:t> </a:t>
            </a:r>
            <a:r>
              <a:rPr lang="fi-FI" sz="2400" b="1" dirty="0" err="1">
                <a:solidFill>
                  <a:srgbClr val="0070C0"/>
                </a:solidFill>
              </a:rPr>
              <a:t>representations</a:t>
            </a:r>
            <a:r>
              <a:rPr lang="fi-FI" sz="2400" b="1" dirty="0">
                <a:solidFill>
                  <a:srgbClr val="0070C0"/>
                </a:solidFill>
              </a:rPr>
              <a:t> of </a:t>
            </a:r>
            <a:r>
              <a:rPr lang="fi-FI" sz="2400" b="1" dirty="0" err="1">
                <a:solidFill>
                  <a:srgbClr val="0070C0"/>
                </a:solidFill>
              </a:rPr>
              <a:t>their</a:t>
            </a:r>
            <a:r>
              <a:rPr lang="fi-FI" sz="2400" b="1" dirty="0">
                <a:solidFill>
                  <a:srgbClr val="0070C0"/>
                </a:solidFill>
              </a:rPr>
              <a:t> English</a:t>
            </a:r>
          </a:p>
          <a:p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1953229"/>
            <a:ext cx="82747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000" b="1" dirty="0" err="1" smtClean="0"/>
              <a:t>Type</a:t>
            </a:r>
            <a:r>
              <a:rPr lang="fi-FI" sz="2000" b="1" dirty="0" smtClean="0"/>
              <a:t> A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677640" y="3467100"/>
            <a:ext cx="83696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000" b="1" dirty="0" err="1" smtClean="0"/>
              <a:t>Type</a:t>
            </a:r>
            <a:r>
              <a:rPr lang="fi-FI" sz="2000" b="1" dirty="0" smtClean="0"/>
              <a:t> B</a:t>
            </a:r>
            <a:endParaRPr lang="en-US" sz="20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Diane Pilkinton-Pihko, Ph.D.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631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i-FI" sz="3200" dirty="0" smtClean="0"/>
              <a:t>Main </a:t>
            </a:r>
            <a:r>
              <a:rPr lang="fi-FI" sz="3200" dirty="0" err="1" smtClean="0"/>
              <a:t>conclusions</a:t>
            </a:r>
            <a:endParaRPr lang="en-US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040185424"/>
              </p:ext>
            </p:extLst>
          </p:nvPr>
        </p:nvGraphicFramePr>
        <p:xfrm>
          <a:off x="468313" y="1703584"/>
          <a:ext cx="8207375" cy="2449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8079C2E8-1563-4B2C-AD3D-D5DE5BE0E121}" type="datetime1">
              <a:rPr lang="en-US" smtClean="0"/>
              <a:t>10/6/2015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17</a:t>
            </a:fld>
            <a:endParaRPr lang="fi-FI"/>
          </a:p>
        </p:txBody>
      </p:sp>
      <p:sp>
        <p:nvSpPr>
          <p:cNvPr id="7" name="TextBox 6"/>
          <p:cNvSpPr txBox="1"/>
          <p:nvPr/>
        </p:nvSpPr>
        <p:spPr>
          <a:xfrm>
            <a:off x="129096" y="877149"/>
            <a:ext cx="901490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400" b="1" dirty="0" err="1" smtClean="0">
                <a:solidFill>
                  <a:srgbClr val="0070C0"/>
                </a:solidFill>
              </a:rPr>
              <a:t>Two</a:t>
            </a:r>
            <a:r>
              <a:rPr lang="fi-FI" sz="2400" b="1" dirty="0" smtClean="0">
                <a:solidFill>
                  <a:srgbClr val="0070C0"/>
                </a:solidFill>
              </a:rPr>
              <a:t> </a:t>
            </a:r>
            <a:r>
              <a:rPr lang="fi-FI" sz="2400" b="1" dirty="0" err="1" smtClean="0">
                <a:solidFill>
                  <a:srgbClr val="0070C0"/>
                </a:solidFill>
              </a:rPr>
              <a:t>representations</a:t>
            </a:r>
            <a:r>
              <a:rPr lang="fi-FI" sz="2400" b="1" dirty="0" smtClean="0">
                <a:solidFill>
                  <a:srgbClr val="0070C0"/>
                </a:solidFill>
              </a:rPr>
              <a:t> &gt; </a:t>
            </a:r>
            <a:r>
              <a:rPr lang="fi-FI" sz="2400" b="1" dirty="0" err="1" smtClean="0">
                <a:solidFill>
                  <a:srgbClr val="0070C0"/>
                </a:solidFill>
              </a:rPr>
              <a:t>induced</a:t>
            </a:r>
            <a:r>
              <a:rPr lang="fi-FI" sz="2400" b="1" dirty="0" smtClean="0">
                <a:solidFill>
                  <a:srgbClr val="0070C0"/>
                </a:solidFill>
              </a:rPr>
              <a:t> </a:t>
            </a:r>
            <a:r>
              <a:rPr lang="fi-FI" sz="2400" b="1" dirty="0" err="1" smtClean="0">
                <a:solidFill>
                  <a:srgbClr val="0070C0"/>
                </a:solidFill>
              </a:rPr>
              <a:t>by</a:t>
            </a:r>
            <a:r>
              <a:rPr lang="fi-FI" sz="2400" b="1" dirty="0" smtClean="0">
                <a:solidFill>
                  <a:srgbClr val="0070C0"/>
                </a:solidFill>
              </a:rPr>
              <a:t> </a:t>
            </a:r>
            <a:r>
              <a:rPr lang="fi-FI" sz="2400" b="1" dirty="0" err="1" smtClean="0">
                <a:solidFill>
                  <a:srgbClr val="0070C0"/>
                </a:solidFill>
              </a:rPr>
              <a:t>certain</a:t>
            </a:r>
            <a:r>
              <a:rPr lang="fi-FI" sz="2400" b="1" dirty="0" smtClean="0">
                <a:solidFill>
                  <a:srgbClr val="0070C0"/>
                </a:solidFill>
              </a:rPr>
              <a:t> </a:t>
            </a:r>
            <a:r>
              <a:rPr lang="fi-FI" sz="2400" b="1" dirty="0" err="1" smtClean="0">
                <a:solidFill>
                  <a:srgbClr val="0070C0"/>
                </a:solidFill>
              </a:rPr>
              <a:t>language</a:t>
            </a:r>
            <a:r>
              <a:rPr lang="fi-FI" sz="2400" b="1" dirty="0" smtClean="0">
                <a:solidFill>
                  <a:srgbClr val="0070C0"/>
                </a:solidFill>
              </a:rPr>
              <a:t> </a:t>
            </a:r>
            <a:r>
              <a:rPr lang="fi-FI" sz="2400" b="1" dirty="0" err="1" smtClean="0">
                <a:solidFill>
                  <a:srgbClr val="0070C0"/>
                </a:solidFill>
              </a:rPr>
              <a:t>ideologies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069" y="4307682"/>
            <a:ext cx="868680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22" indent="0">
              <a:spcBef>
                <a:spcPts val="500"/>
              </a:spcBef>
              <a:buNone/>
            </a:pPr>
            <a:r>
              <a:rPr lang="fi-FI" sz="2400" b="1" dirty="0" err="1"/>
              <a:t>Results</a:t>
            </a:r>
            <a:r>
              <a:rPr lang="fi-FI" sz="2400" b="1" dirty="0"/>
              <a:t> </a:t>
            </a:r>
            <a:r>
              <a:rPr lang="fi-FI" sz="2400" b="1" dirty="0" err="1"/>
              <a:t>from</a:t>
            </a:r>
            <a:r>
              <a:rPr lang="fi-FI" sz="2400" b="1" dirty="0"/>
              <a:t> </a:t>
            </a:r>
            <a:r>
              <a:rPr lang="fi-FI" sz="2400" b="1" dirty="0" err="1"/>
              <a:t>student</a:t>
            </a:r>
            <a:r>
              <a:rPr lang="fi-FI" sz="2400" b="1" dirty="0"/>
              <a:t> </a:t>
            </a:r>
            <a:r>
              <a:rPr lang="fi-FI" sz="2400" b="1" dirty="0" err="1" smtClean="0"/>
              <a:t>survey</a:t>
            </a:r>
            <a:r>
              <a:rPr lang="fi-FI" sz="2400" b="1" dirty="0" smtClean="0"/>
              <a:t> </a:t>
            </a:r>
            <a:r>
              <a:rPr lang="fi-FI" sz="2400" b="1" dirty="0" err="1"/>
              <a:t>support</a:t>
            </a:r>
            <a:r>
              <a:rPr lang="fi-FI" sz="2400" b="1" dirty="0"/>
              <a:t> </a:t>
            </a:r>
            <a:r>
              <a:rPr lang="fi-FI" sz="2400" b="1" dirty="0" err="1"/>
              <a:t>interpretation</a:t>
            </a:r>
            <a:r>
              <a:rPr lang="fi-FI" sz="2400" b="1" dirty="0">
                <a:solidFill>
                  <a:srgbClr val="0070C0"/>
                </a:solidFill>
              </a:rPr>
              <a:t> B</a:t>
            </a:r>
          </a:p>
          <a:p>
            <a:endParaRPr lang="en-US" sz="20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Diane Pilkinton-Pihko, Ph.D.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694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43602" y="191107"/>
            <a:ext cx="8207375" cy="996498"/>
          </a:xfrm>
        </p:spPr>
        <p:txBody>
          <a:bodyPr/>
          <a:lstStyle/>
          <a:p>
            <a:pPr algn="ctr"/>
            <a:r>
              <a:rPr lang="fi-FI" dirty="0" err="1" smtClean="0"/>
              <a:t>Overall</a:t>
            </a:r>
            <a:r>
              <a:rPr lang="fi-FI" dirty="0" smtClean="0"/>
              <a:t>, </a:t>
            </a:r>
            <a:r>
              <a:rPr lang="fi-FI" dirty="0" err="1" smtClean="0"/>
              <a:t>what</a:t>
            </a:r>
            <a:r>
              <a:rPr lang="fi-FI" dirty="0" smtClean="0"/>
              <a:t> </a:t>
            </a:r>
            <a:r>
              <a:rPr lang="fi-FI" dirty="0" err="1" smtClean="0"/>
              <a:t>does</a:t>
            </a:r>
            <a:r>
              <a:rPr lang="fi-FI" dirty="0" smtClean="0"/>
              <a:t> it </a:t>
            </a:r>
            <a:r>
              <a:rPr lang="fi-FI" dirty="0" err="1" smtClean="0"/>
              <a:t>indicate</a:t>
            </a:r>
            <a:r>
              <a:rPr lang="fi-FI" dirty="0" smtClean="0"/>
              <a:t>?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37576"/>
            <a:ext cx="1654987" cy="3043924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A6E089C0-C65B-4ED5-91FC-ACD1B576A81C}" type="datetime1">
              <a:rPr lang="en-US" smtClean="0"/>
              <a:t>10/6/2015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7D79A8AE-7274-0C4A-AB42-92022833E6E2}" type="slidenum">
              <a:rPr lang="fi-FI" smtClean="0"/>
              <a:pPr>
                <a:defRPr/>
              </a:pPr>
              <a:t>18</a:t>
            </a:fld>
            <a:endParaRPr lang="fi-FI"/>
          </a:p>
        </p:txBody>
      </p:sp>
      <p:sp>
        <p:nvSpPr>
          <p:cNvPr id="10" name="Rectangle 9"/>
          <p:cNvSpPr/>
          <p:nvPr/>
        </p:nvSpPr>
        <p:spPr>
          <a:xfrm>
            <a:off x="0" y="803276"/>
            <a:ext cx="89728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fi-FI" sz="2400" b="1" i="1" dirty="0" err="1" smtClean="0"/>
              <a:t>The</a:t>
            </a:r>
            <a:r>
              <a:rPr lang="fi-FI" sz="2400" b="1" i="1" dirty="0" smtClean="0"/>
              <a:t> </a:t>
            </a:r>
            <a:r>
              <a:rPr lang="fi-FI" sz="2400" b="1" i="1" dirty="0" err="1" smtClean="0"/>
              <a:t>native</a:t>
            </a:r>
            <a:r>
              <a:rPr lang="fi-FI" sz="2400" b="1" i="1" dirty="0" smtClean="0"/>
              <a:t> </a:t>
            </a:r>
            <a:r>
              <a:rPr lang="fi-FI" sz="2400" b="1" i="1" dirty="0" err="1"/>
              <a:t>speaker</a:t>
            </a:r>
            <a:r>
              <a:rPr lang="fi-FI" sz="2400" b="1" i="1" dirty="0"/>
              <a:t> as </a:t>
            </a:r>
            <a:r>
              <a:rPr lang="fi-FI" sz="2400" b="1" i="1" dirty="0" err="1" smtClean="0"/>
              <a:t>the</a:t>
            </a:r>
            <a:r>
              <a:rPr lang="fi-FI" sz="2400" b="1" i="1" dirty="0" smtClean="0"/>
              <a:t> </a:t>
            </a:r>
            <a:r>
              <a:rPr lang="fi-FI" sz="2400" b="1" i="1" dirty="0" err="1" smtClean="0"/>
              <a:t>measure</a:t>
            </a:r>
            <a:r>
              <a:rPr lang="fi-FI" sz="2400" b="1" i="1" dirty="0" smtClean="0"/>
              <a:t> </a:t>
            </a:r>
            <a:r>
              <a:rPr lang="fi-FI" sz="2400" b="1" i="1" dirty="0"/>
              <a:t>for </a:t>
            </a:r>
            <a:r>
              <a:rPr lang="fi-FI" sz="2400" b="1" i="1" dirty="0" err="1"/>
              <a:t>all</a:t>
            </a:r>
            <a:r>
              <a:rPr lang="fi-FI" sz="2400" b="1" i="1" dirty="0"/>
              <a:t> </a:t>
            </a:r>
            <a:r>
              <a:rPr lang="fi-FI" sz="2400" b="1" i="1" dirty="0" err="1"/>
              <a:t>Englishes</a:t>
            </a:r>
            <a:r>
              <a:rPr lang="fi-FI" sz="2400" b="1" i="1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3429000" y="2059503"/>
            <a:ext cx="49448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fi-FI" sz="2800" b="1" dirty="0" smtClean="0">
                <a:solidFill>
                  <a:srgbClr val="0070C0"/>
                </a:solidFill>
              </a:rPr>
              <a:t>A </a:t>
            </a:r>
            <a:r>
              <a:rPr lang="fi-FI" sz="2800" b="1" dirty="0" err="1" smtClean="0">
                <a:solidFill>
                  <a:srgbClr val="0070C0"/>
                </a:solidFill>
              </a:rPr>
              <a:t>comprehensibility</a:t>
            </a:r>
            <a:r>
              <a:rPr lang="fi-FI" sz="2800" b="1" dirty="0" smtClean="0">
                <a:solidFill>
                  <a:srgbClr val="0070C0"/>
                </a:solidFill>
              </a:rPr>
              <a:t> </a:t>
            </a:r>
            <a:r>
              <a:rPr lang="fi-FI" sz="2800" b="1" dirty="0" err="1" smtClean="0">
                <a:solidFill>
                  <a:srgbClr val="0070C0"/>
                </a:solidFill>
              </a:rPr>
              <a:t>goal</a:t>
            </a:r>
            <a:r>
              <a:rPr lang="fi-FI" sz="2800" b="1" dirty="0" smtClean="0">
                <a:solidFill>
                  <a:srgbClr val="0070C0"/>
                </a:solidFill>
              </a:rPr>
              <a:t> </a:t>
            </a:r>
            <a:r>
              <a:rPr lang="fi-FI" sz="2800" b="1" dirty="0" err="1" smtClean="0">
                <a:solidFill>
                  <a:srgbClr val="0070C0"/>
                </a:solidFill>
              </a:rPr>
              <a:t>over</a:t>
            </a:r>
            <a:r>
              <a:rPr lang="fi-FI" sz="2800" b="1" dirty="0" smtClean="0">
                <a:solidFill>
                  <a:srgbClr val="0070C0"/>
                </a:solidFill>
              </a:rPr>
              <a:t> </a:t>
            </a:r>
            <a:r>
              <a:rPr lang="fi-FI" sz="2800" b="1" dirty="0" err="1" smtClean="0">
                <a:solidFill>
                  <a:srgbClr val="0070C0"/>
                </a:solidFill>
              </a:rPr>
              <a:t>native-likess</a:t>
            </a:r>
            <a:endParaRPr lang="fi-FI" sz="2800" b="1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59893" y="3816650"/>
            <a:ext cx="519108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2800" b="1" dirty="0" err="1" smtClean="0"/>
              <a:t>Need</a:t>
            </a:r>
            <a:r>
              <a:rPr lang="fi-FI" sz="2800" b="1" dirty="0" smtClean="0"/>
              <a:t> an </a:t>
            </a:r>
            <a:r>
              <a:rPr lang="fi-FI" sz="2800" b="1" dirty="0" err="1" smtClean="0"/>
              <a:t>alternative</a:t>
            </a:r>
            <a:r>
              <a:rPr lang="fi-FI" sz="2800" b="1" dirty="0" smtClean="0"/>
              <a:t> </a:t>
            </a:r>
            <a:r>
              <a:rPr lang="fi-FI" sz="2800" b="1" dirty="0" err="1" smtClean="0"/>
              <a:t>measure</a:t>
            </a:r>
            <a:r>
              <a:rPr lang="fi-FI" sz="2800" b="1" dirty="0" smtClean="0"/>
              <a:t>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0741" y="4402319"/>
            <a:ext cx="8252259" cy="8617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800" b="1" dirty="0" err="1" smtClean="0">
                <a:solidFill>
                  <a:schemeClr val="accent3"/>
                </a:solidFill>
              </a:rPr>
              <a:t>Competent</a:t>
            </a:r>
            <a:r>
              <a:rPr lang="fi-FI" sz="2800" b="1" dirty="0" smtClean="0">
                <a:solidFill>
                  <a:schemeClr val="accent3"/>
                </a:solidFill>
              </a:rPr>
              <a:t> </a:t>
            </a:r>
            <a:r>
              <a:rPr lang="fi-FI" sz="2800" b="1" dirty="0" err="1" smtClean="0">
                <a:solidFill>
                  <a:schemeClr val="accent3"/>
                </a:solidFill>
              </a:rPr>
              <a:t>international</a:t>
            </a:r>
            <a:r>
              <a:rPr lang="fi-FI" sz="2800" b="1" dirty="0" smtClean="0">
                <a:solidFill>
                  <a:schemeClr val="accent3"/>
                </a:solidFill>
              </a:rPr>
              <a:t> </a:t>
            </a:r>
            <a:r>
              <a:rPr lang="fi-FI" sz="2800" b="1" dirty="0" err="1" smtClean="0">
                <a:solidFill>
                  <a:schemeClr val="accent3"/>
                </a:solidFill>
              </a:rPr>
              <a:t>second</a:t>
            </a:r>
            <a:r>
              <a:rPr lang="fi-FI" sz="2800" b="1" dirty="0" smtClean="0">
                <a:solidFill>
                  <a:schemeClr val="accent3"/>
                </a:solidFill>
              </a:rPr>
              <a:t> </a:t>
            </a:r>
            <a:r>
              <a:rPr lang="fi-FI" sz="2800" b="1" dirty="0" err="1">
                <a:solidFill>
                  <a:schemeClr val="accent3"/>
                </a:solidFill>
              </a:rPr>
              <a:t>language</a:t>
            </a:r>
            <a:r>
              <a:rPr lang="fi-FI" sz="2800" b="1" dirty="0">
                <a:solidFill>
                  <a:schemeClr val="accent3"/>
                </a:solidFill>
              </a:rPr>
              <a:t> </a:t>
            </a:r>
            <a:r>
              <a:rPr lang="fi-FI" sz="2800" b="1" dirty="0" err="1">
                <a:solidFill>
                  <a:schemeClr val="accent3"/>
                </a:solidFill>
              </a:rPr>
              <a:t>user</a:t>
            </a:r>
            <a:r>
              <a:rPr lang="fi-FI" sz="2800" b="1" dirty="0">
                <a:solidFill>
                  <a:schemeClr val="accent3"/>
                </a:solidFill>
              </a:rPr>
              <a:t>?</a:t>
            </a:r>
            <a:endParaRPr lang="en-US" sz="2800" b="1" dirty="0">
              <a:solidFill>
                <a:schemeClr val="accent3"/>
              </a:solidFill>
            </a:endParaRPr>
          </a:p>
          <a:p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Diane Pilkinton-Pihko, Ph.D.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364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600200" y="265113"/>
            <a:ext cx="7239000" cy="996498"/>
          </a:xfrm>
        </p:spPr>
        <p:txBody>
          <a:bodyPr/>
          <a:lstStyle/>
          <a:p>
            <a:pPr algn="ctr"/>
            <a:r>
              <a:rPr lang="fi-FI" dirty="0" err="1" smtClean="0"/>
              <a:t>Some</a:t>
            </a:r>
            <a:r>
              <a:rPr lang="fi-FI" dirty="0" smtClean="0"/>
              <a:t> </a:t>
            </a:r>
            <a:r>
              <a:rPr lang="fi-FI" dirty="0" err="1" smtClean="0"/>
              <a:t>relevant</a:t>
            </a:r>
            <a:r>
              <a:rPr lang="fi-FI" dirty="0" smtClean="0"/>
              <a:t> </a:t>
            </a:r>
            <a:r>
              <a:rPr lang="fi-FI" dirty="0" err="1" smtClean="0"/>
              <a:t>criteria</a:t>
            </a:r>
            <a:r>
              <a:rPr lang="fi-FI" dirty="0" smtClean="0"/>
              <a:t> …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875743976"/>
              </p:ext>
            </p:extLst>
          </p:nvPr>
        </p:nvGraphicFramePr>
        <p:xfrm>
          <a:off x="1165225" y="800100"/>
          <a:ext cx="8207375" cy="4062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2FAB60A-9197-4C37-8438-97FB10ECBFCC}" type="datetime1">
              <a:rPr lang="en-US" smtClean="0"/>
              <a:t>10/6/2015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19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38" y="2831528"/>
            <a:ext cx="1271868" cy="11430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02" y="270880"/>
            <a:ext cx="1316303" cy="137039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Diane Pilkinton-Pihko, Ph.D.</a:t>
            </a:r>
            <a:endParaRPr lang="fi-FI"/>
          </a:p>
        </p:txBody>
      </p:sp>
      <p:sp>
        <p:nvSpPr>
          <p:cNvPr id="9" name="TextBox 8"/>
          <p:cNvSpPr txBox="1"/>
          <p:nvPr/>
        </p:nvSpPr>
        <p:spPr>
          <a:xfrm>
            <a:off x="2275587" y="1330523"/>
            <a:ext cx="251992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000" b="1" dirty="0" smtClean="0">
                <a:solidFill>
                  <a:schemeClr val="bg1"/>
                </a:solidFill>
              </a:rPr>
              <a:t>International </a:t>
            </a:r>
            <a:r>
              <a:rPr lang="fi-FI" sz="2000" b="1" dirty="0" err="1" smtClean="0">
                <a:solidFill>
                  <a:schemeClr val="bg1"/>
                </a:solidFill>
              </a:rPr>
              <a:t>context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42439" y="1333500"/>
            <a:ext cx="116859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000" b="1" dirty="0" err="1">
                <a:solidFill>
                  <a:schemeClr val="bg1"/>
                </a:solidFill>
              </a:rPr>
              <a:t>L</a:t>
            </a:r>
            <a:r>
              <a:rPr lang="fi-FI" sz="2000" b="1" dirty="0" err="1" smtClean="0">
                <a:solidFill>
                  <a:schemeClr val="bg1"/>
                </a:solidFill>
              </a:rPr>
              <a:t>ecturing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14800" y="4997037"/>
            <a:ext cx="199573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000" b="1" i="1" dirty="0" err="1" smtClean="0"/>
              <a:t>See</a:t>
            </a:r>
            <a:r>
              <a:rPr lang="fi-FI" sz="2000" b="1" i="1" dirty="0" smtClean="0"/>
              <a:t> </a:t>
            </a:r>
            <a:r>
              <a:rPr lang="fi-FI" sz="2000" b="1" i="1" dirty="0" err="1" smtClean="0"/>
              <a:t>the</a:t>
            </a:r>
            <a:r>
              <a:rPr lang="fi-FI" sz="2000" b="1" i="1" dirty="0" smtClean="0"/>
              <a:t> </a:t>
            </a:r>
            <a:r>
              <a:rPr lang="fi-FI" sz="2000" b="1" i="1" dirty="0" err="1" smtClean="0"/>
              <a:t>handout</a:t>
            </a:r>
            <a:endParaRPr lang="en-US" sz="2000" b="1" i="1" dirty="0"/>
          </a:p>
        </p:txBody>
      </p:sp>
      <p:sp>
        <p:nvSpPr>
          <p:cNvPr id="11" name="Cloud Callout 10"/>
          <p:cNvSpPr/>
          <p:nvPr/>
        </p:nvSpPr>
        <p:spPr>
          <a:xfrm>
            <a:off x="3121183" y="1707212"/>
            <a:ext cx="3733800" cy="2667000"/>
          </a:xfrm>
          <a:prstGeom prst="cloudCallout">
            <a:avLst/>
          </a:prstGeom>
          <a:solidFill>
            <a:srgbClr val="EFC0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dirty="0" err="1" smtClean="0"/>
              <a:t>Highlight</a:t>
            </a:r>
            <a:r>
              <a:rPr lang="fi-FI" sz="2000" dirty="0" smtClean="0"/>
              <a:t> </a:t>
            </a:r>
            <a:r>
              <a:rPr lang="fi-FI" sz="2000" dirty="0" err="1" smtClean="0"/>
              <a:t>tolerance</a:t>
            </a:r>
            <a:r>
              <a:rPr lang="fi-FI" sz="2000" dirty="0" smtClean="0"/>
              <a:t> </a:t>
            </a:r>
            <a:r>
              <a:rPr lang="fi-FI" sz="2000" dirty="0" err="1" smtClean="0"/>
              <a:t>towards</a:t>
            </a:r>
            <a:r>
              <a:rPr lang="fi-FI" sz="2000" dirty="0" smtClean="0"/>
              <a:t> </a:t>
            </a:r>
            <a:r>
              <a:rPr lang="fi-FI" sz="2000" dirty="0" err="1" smtClean="0"/>
              <a:t>variation</a:t>
            </a:r>
            <a:r>
              <a:rPr lang="fi-FI" sz="2000" dirty="0" smtClean="0"/>
              <a:t> in </a:t>
            </a:r>
            <a:r>
              <a:rPr lang="fi-FI" sz="2000" dirty="0" err="1" smtClean="0"/>
              <a:t>spoken</a:t>
            </a:r>
            <a:r>
              <a:rPr lang="fi-FI" sz="2000" dirty="0" smtClean="0"/>
              <a:t> English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2617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68313" y="38100"/>
            <a:ext cx="8207375" cy="996498"/>
          </a:xfrm>
        </p:spPr>
        <p:txBody>
          <a:bodyPr/>
          <a:lstStyle/>
          <a:p>
            <a:pPr algn="ctr"/>
            <a:r>
              <a:rPr lang="fi-FI" dirty="0" err="1" smtClean="0"/>
              <a:t>Definitions</a:t>
            </a:r>
            <a:r>
              <a:rPr lang="fi-FI" dirty="0" smtClean="0"/>
              <a:t>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3429000" y="419100"/>
            <a:ext cx="5246688" cy="4709397"/>
          </a:xfrm>
        </p:spPr>
        <p:txBody>
          <a:bodyPr/>
          <a:lstStyle/>
          <a:p>
            <a:endParaRPr lang="fi-FI" sz="800" dirty="0" smtClean="0"/>
          </a:p>
          <a:p>
            <a:r>
              <a:rPr lang="fi-FI" dirty="0" smtClean="0"/>
              <a:t>ELF – English as a </a:t>
            </a:r>
            <a:r>
              <a:rPr lang="fi-FI" dirty="0" err="1" smtClean="0"/>
              <a:t>lingua</a:t>
            </a:r>
            <a:r>
              <a:rPr lang="fi-FI" dirty="0" smtClean="0"/>
              <a:t> </a:t>
            </a:r>
            <a:r>
              <a:rPr lang="fi-FI" dirty="0" err="1" smtClean="0"/>
              <a:t>franca</a:t>
            </a:r>
            <a:endParaRPr lang="fi-FI" dirty="0" smtClean="0"/>
          </a:p>
          <a:p>
            <a:r>
              <a:rPr lang="fi-FI" b="0" dirty="0" smtClean="0"/>
              <a:t>     </a:t>
            </a:r>
            <a:r>
              <a:rPr lang="fi-FI" b="0" i="1" dirty="0" smtClean="0">
                <a:latin typeface="Georgia" panose="02040502050405020303" pitchFamily="18" charset="0"/>
              </a:rPr>
              <a:t>A </a:t>
            </a:r>
            <a:r>
              <a:rPr lang="fi-FI" b="0" i="1" dirty="0" err="1">
                <a:latin typeface="Georgia" panose="02040502050405020303" pitchFamily="18" charset="0"/>
              </a:rPr>
              <a:t>contact</a:t>
            </a:r>
            <a:r>
              <a:rPr lang="fi-FI" b="0" i="1" dirty="0">
                <a:latin typeface="Georgia" panose="02040502050405020303" pitchFamily="18" charset="0"/>
              </a:rPr>
              <a:t> </a:t>
            </a:r>
            <a:r>
              <a:rPr lang="fi-FI" b="0" i="1" dirty="0" err="1">
                <a:latin typeface="Georgia" panose="02040502050405020303" pitchFamily="18" charset="0"/>
              </a:rPr>
              <a:t>language</a:t>
            </a:r>
            <a:r>
              <a:rPr lang="fi-FI" b="0" i="1" dirty="0">
                <a:latin typeface="Georgia" panose="02040502050405020303" pitchFamily="18" charset="0"/>
              </a:rPr>
              <a:t> </a:t>
            </a:r>
            <a:endParaRPr lang="fi-FI" b="0" i="1" dirty="0" smtClean="0">
              <a:latin typeface="Georgia" panose="02040502050405020303" pitchFamily="18" charset="0"/>
            </a:endParaRPr>
          </a:p>
          <a:p>
            <a:r>
              <a:rPr lang="fi-FI" b="0" i="1" dirty="0">
                <a:latin typeface="Georgia" panose="02040502050405020303" pitchFamily="18" charset="0"/>
              </a:rPr>
              <a:t> </a:t>
            </a:r>
            <a:r>
              <a:rPr lang="fi-FI" b="0" i="1" dirty="0" smtClean="0">
                <a:latin typeface="Georgia" panose="02040502050405020303" pitchFamily="18" charset="0"/>
              </a:rPr>
              <a:t>    </a:t>
            </a:r>
            <a:r>
              <a:rPr lang="fi-FI" b="0" i="1" dirty="0" err="1" smtClean="0">
                <a:latin typeface="Georgia" panose="02040502050405020303" pitchFamily="18" charset="0"/>
              </a:rPr>
              <a:t>among</a:t>
            </a:r>
            <a:r>
              <a:rPr lang="fi-FI" b="0" i="1" dirty="0" smtClean="0">
                <a:latin typeface="Georgia" panose="02040502050405020303" pitchFamily="18" charset="0"/>
              </a:rPr>
              <a:t> </a:t>
            </a:r>
            <a:r>
              <a:rPr lang="fi-FI" b="0" i="1" dirty="0" err="1">
                <a:latin typeface="Georgia" panose="02040502050405020303" pitchFamily="18" charset="0"/>
              </a:rPr>
              <a:t>users</a:t>
            </a:r>
            <a:r>
              <a:rPr lang="fi-FI" b="0" i="1" dirty="0">
                <a:latin typeface="Georgia" panose="02040502050405020303" pitchFamily="18" charset="0"/>
              </a:rPr>
              <a:t> </a:t>
            </a:r>
            <a:r>
              <a:rPr lang="fi-FI" b="0" i="1" dirty="0" err="1" smtClean="0">
                <a:latin typeface="Georgia" panose="02040502050405020303" pitchFamily="18" charset="0"/>
              </a:rPr>
              <a:t>with</a:t>
            </a:r>
            <a:r>
              <a:rPr lang="fi-FI" b="0" i="1" dirty="0" smtClean="0">
                <a:latin typeface="Georgia" panose="02040502050405020303" pitchFamily="18" charset="0"/>
              </a:rPr>
              <a:t> </a:t>
            </a:r>
            <a:r>
              <a:rPr lang="fi-FI" b="0" i="1" dirty="0" err="1">
                <a:latin typeface="Georgia" panose="02040502050405020303" pitchFamily="18" charset="0"/>
              </a:rPr>
              <a:t>different</a:t>
            </a:r>
            <a:r>
              <a:rPr lang="fi-FI" b="0" i="1" dirty="0">
                <a:latin typeface="Georgia" panose="02040502050405020303" pitchFamily="18" charset="0"/>
              </a:rPr>
              <a:t> L1s </a:t>
            </a:r>
          </a:p>
          <a:p>
            <a:r>
              <a:rPr lang="fi-FI" b="0" i="1" dirty="0">
                <a:latin typeface="Georgia" panose="02040502050405020303" pitchFamily="18" charset="0"/>
              </a:rPr>
              <a:t> </a:t>
            </a:r>
            <a:r>
              <a:rPr lang="fi-FI" b="0" i="1" dirty="0" smtClean="0">
                <a:latin typeface="Georgia" panose="02040502050405020303" pitchFamily="18" charset="0"/>
              </a:rPr>
              <a:t>    </a:t>
            </a:r>
            <a:r>
              <a:rPr lang="fi-FI" b="0" i="1" dirty="0" err="1" smtClean="0">
                <a:latin typeface="Georgia" panose="02040502050405020303" pitchFamily="18" charset="0"/>
              </a:rPr>
              <a:t>who</a:t>
            </a:r>
            <a:r>
              <a:rPr lang="fi-FI" b="0" i="1" dirty="0" smtClean="0">
                <a:latin typeface="Georgia" panose="02040502050405020303" pitchFamily="18" charset="0"/>
              </a:rPr>
              <a:t> </a:t>
            </a:r>
            <a:r>
              <a:rPr lang="fi-FI" b="0" i="1" dirty="0" err="1">
                <a:latin typeface="Georgia" panose="02040502050405020303" pitchFamily="18" charset="0"/>
              </a:rPr>
              <a:t>choose</a:t>
            </a:r>
            <a:r>
              <a:rPr lang="fi-FI" b="0" i="1" dirty="0">
                <a:latin typeface="Georgia" panose="02040502050405020303" pitchFamily="18" charset="0"/>
              </a:rPr>
              <a:t> English for </a:t>
            </a:r>
            <a:r>
              <a:rPr lang="fi-FI" b="0" i="1" dirty="0" err="1">
                <a:latin typeface="Georgia" panose="02040502050405020303" pitchFamily="18" charset="0"/>
              </a:rPr>
              <a:t>communication</a:t>
            </a:r>
            <a:endParaRPr lang="fi-FI" b="0" i="1" dirty="0">
              <a:latin typeface="Georgia" panose="02040502050405020303" pitchFamily="18" charset="0"/>
            </a:endParaRPr>
          </a:p>
          <a:p>
            <a:pPr>
              <a:spcBef>
                <a:spcPts val="1800"/>
              </a:spcBef>
            </a:pPr>
            <a:r>
              <a:rPr lang="fi-FI" sz="2100" dirty="0" err="1" smtClean="0">
                <a:latin typeface="Georgia" panose="02040502050405020303" pitchFamily="18" charset="0"/>
                <a:ea typeface="ＭＳ Ｐゴシック" charset="0"/>
                <a:cs typeface="MS PGothic" pitchFamily="34" charset="-128"/>
              </a:rPr>
              <a:t>Also</a:t>
            </a:r>
            <a:r>
              <a:rPr lang="fi-FI" sz="2100" dirty="0" smtClean="0">
                <a:latin typeface="Georgia" panose="02040502050405020303" pitchFamily="18" charset="0"/>
                <a:ea typeface="ＭＳ Ｐゴシック" charset="0"/>
                <a:cs typeface="MS PGothic" pitchFamily="34" charset="-128"/>
              </a:rPr>
              <a:t> </a:t>
            </a:r>
            <a:r>
              <a:rPr lang="fi-FI" sz="2100" dirty="0" err="1" smtClean="0">
                <a:latin typeface="Georgia" panose="02040502050405020303" pitchFamily="18" charset="0"/>
                <a:ea typeface="ＭＳ Ｐゴシック" charset="0"/>
                <a:cs typeface="MS PGothic" pitchFamily="34" charset="-128"/>
              </a:rPr>
              <a:t>known</a:t>
            </a:r>
            <a:r>
              <a:rPr lang="fi-FI" sz="2100" dirty="0" smtClean="0">
                <a:latin typeface="Georgia" panose="02040502050405020303" pitchFamily="18" charset="0"/>
                <a:ea typeface="ＭＳ Ｐゴシック" charset="0"/>
                <a:cs typeface="MS PGothic" pitchFamily="34" charset="-128"/>
              </a:rPr>
              <a:t> as …</a:t>
            </a:r>
          </a:p>
          <a:p>
            <a:pPr lvl="1" indent="0">
              <a:spcBef>
                <a:spcPts val="1200"/>
              </a:spcBef>
              <a:buNone/>
            </a:pPr>
            <a:r>
              <a:rPr lang="fi-FI" sz="2100" b="1" dirty="0" smtClean="0">
                <a:latin typeface="+mj-lt"/>
                <a:ea typeface="ＭＳ Ｐゴシック" charset="0"/>
                <a:cs typeface="MS PGothic" pitchFamily="34" charset="-128"/>
              </a:rPr>
              <a:t>   </a:t>
            </a:r>
            <a:r>
              <a:rPr lang="fi-FI" sz="2100" i="1" dirty="0" smtClean="0">
                <a:latin typeface="Georgia" panose="02040502050405020303" pitchFamily="18" charset="0"/>
                <a:ea typeface="ＭＳ Ｐゴシック" charset="0"/>
                <a:cs typeface="MS PGothic" pitchFamily="34" charset="-128"/>
              </a:rPr>
              <a:t>English </a:t>
            </a:r>
            <a:r>
              <a:rPr lang="fi-FI" sz="2100" i="1" dirty="0">
                <a:latin typeface="Georgia" panose="02040502050405020303" pitchFamily="18" charset="0"/>
                <a:ea typeface="ＭＳ Ｐゴシック" charset="0"/>
                <a:cs typeface="MS PGothic" pitchFamily="34" charset="-128"/>
              </a:rPr>
              <a:t>as an </a:t>
            </a:r>
            <a:r>
              <a:rPr lang="fi-FI" sz="2100" i="1" dirty="0" err="1">
                <a:latin typeface="Georgia" panose="02040502050405020303" pitchFamily="18" charset="0"/>
                <a:ea typeface="ＭＳ Ｐゴシック" charset="0"/>
                <a:cs typeface="MS PGothic" pitchFamily="34" charset="-128"/>
              </a:rPr>
              <a:t>international</a:t>
            </a:r>
            <a:r>
              <a:rPr lang="fi-FI" sz="2100" i="1" dirty="0">
                <a:latin typeface="Georgia" panose="02040502050405020303" pitchFamily="18" charset="0"/>
                <a:ea typeface="ＭＳ Ｐゴシック" charset="0"/>
                <a:cs typeface="MS PGothic" pitchFamily="34" charset="-128"/>
              </a:rPr>
              <a:t> </a:t>
            </a:r>
            <a:r>
              <a:rPr lang="fi-FI" sz="2100" i="1" dirty="0" err="1">
                <a:latin typeface="Georgia" panose="02040502050405020303" pitchFamily="18" charset="0"/>
                <a:ea typeface="ＭＳ Ｐゴシック" charset="0"/>
                <a:cs typeface="MS PGothic" pitchFamily="34" charset="-128"/>
              </a:rPr>
              <a:t>language</a:t>
            </a:r>
            <a:endParaRPr lang="fi-FI" sz="2100" i="1" dirty="0">
              <a:latin typeface="Georgia" panose="02040502050405020303" pitchFamily="18" charset="0"/>
              <a:ea typeface="ＭＳ Ｐゴシック" charset="0"/>
              <a:cs typeface="MS PGothic" pitchFamily="34" charset="-128"/>
            </a:endParaRPr>
          </a:p>
          <a:p>
            <a:pPr lvl="2" indent="0">
              <a:buNone/>
            </a:pPr>
            <a:r>
              <a:rPr lang="fi-FI" sz="2100" dirty="0">
                <a:latin typeface="Georgia" panose="02040502050405020303" pitchFamily="18" charset="0"/>
                <a:ea typeface="ＭＳ Ｐゴシック" charset="0"/>
                <a:cs typeface="MS PGothic" pitchFamily="34" charset="-128"/>
              </a:rPr>
              <a:t>English as a </a:t>
            </a:r>
            <a:r>
              <a:rPr lang="fi-FI" sz="2100" dirty="0" err="1">
                <a:latin typeface="Georgia" panose="02040502050405020303" pitchFamily="18" charset="0"/>
                <a:ea typeface="ＭＳ Ｐゴシック" charset="0"/>
                <a:cs typeface="MS PGothic" pitchFamily="34" charset="-128"/>
              </a:rPr>
              <a:t>world</a:t>
            </a:r>
            <a:r>
              <a:rPr lang="fi-FI" sz="2100" dirty="0">
                <a:latin typeface="Georgia" panose="02040502050405020303" pitchFamily="18" charset="0"/>
                <a:ea typeface="ＭＳ Ｐゴシック" charset="0"/>
                <a:cs typeface="MS PGothic" pitchFamily="34" charset="-128"/>
              </a:rPr>
              <a:t> </a:t>
            </a:r>
            <a:r>
              <a:rPr lang="fi-FI" sz="2100" dirty="0" err="1">
                <a:latin typeface="Georgia" panose="02040502050405020303" pitchFamily="18" charset="0"/>
                <a:ea typeface="ＭＳ Ｐゴシック" charset="0"/>
                <a:cs typeface="MS PGothic" pitchFamily="34" charset="-128"/>
              </a:rPr>
              <a:t>language</a:t>
            </a:r>
            <a:endParaRPr lang="fi-FI" sz="2100" dirty="0">
              <a:latin typeface="Georgia" panose="02040502050405020303" pitchFamily="18" charset="0"/>
              <a:ea typeface="ＭＳ Ｐゴシック" charset="0"/>
              <a:cs typeface="MS PGothic" pitchFamily="34" charset="-128"/>
            </a:endParaRPr>
          </a:p>
          <a:p>
            <a:pPr lvl="2" indent="0">
              <a:buNone/>
            </a:pPr>
            <a:r>
              <a:rPr lang="fi-FI" sz="2100" dirty="0">
                <a:latin typeface="Georgia" panose="02040502050405020303" pitchFamily="18" charset="0"/>
                <a:ea typeface="ＭＳ Ｐゴシック" charset="0"/>
                <a:cs typeface="MS PGothic" pitchFamily="34" charset="-128"/>
              </a:rPr>
              <a:t>English as a </a:t>
            </a:r>
            <a:r>
              <a:rPr lang="fi-FI" sz="2100" dirty="0" err="1">
                <a:latin typeface="Georgia" panose="02040502050405020303" pitchFamily="18" charset="0"/>
                <a:ea typeface="ＭＳ Ｐゴシック" charset="0"/>
                <a:cs typeface="MS PGothic" pitchFamily="34" charset="-128"/>
              </a:rPr>
              <a:t>global</a:t>
            </a:r>
            <a:r>
              <a:rPr lang="fi-FI" sz="2100" dirty="0">
                <a:latin typeface="Georgia" panose="02040502050405020303" pitchFamily="18" charset="0"/>
                <a:ea typeface="ＭＳ Ｐゴシック" charset="0"/>
                <a:cs typeface="MS PGothic" pitchFamily="34" charset="-128"/>
              </a:rPr>
              <a:t> </a:t>
            </a:r>
            <a:r>
              <a:rPr lang="fi-FI" sz="2100" dirty="0" err="1">
                <a:latin typeface="Georgia" panose="02040502050405020303" pitchFamily="18" charset="0"/>
                <a:ea typeface="ＭＳ Ｐゴシック" charset="0"/>
                <a:cs typeface="MS PGothic" pitchFamily="34" charset="-128"/>
              </a:rPr>
              <a:t>language</a:t>
            </a:r>
            <a:endParaRPr lang="fi-FI" sz="2100" dirty="0">
              <a:latin typeface="Georgia" panose="02040502050405020303" pitchFamily="18" charset="0"/>
              <a:ea typeface="ＭＳ Ｐゴシック" charset="0"/>
              <a:cs typeface="MS PGothic" pitchFamily="34" charset="-128"/>
            </a:endParaRPr>
          </a:p>
          <a:p>
            <a:endParaRPr lang="fi-FI" sz="800" dirty="0" smtClean="0"/>
          </a:p>
          <a:p>
            <a:pPr>
              <a:spcBef>
                <a:spcPts val="1200"/>
              </a:spcBef>
            </a:pPr>
            <a:r>
              <a:rPr lang="fi-FI" dirty="0" smtClean="0"/>
              <a:t>EMI – English-medium </a:t>
            </a:r>
            <a:r>
              <a:rPr lang="fi-FI" dirty="0" err="1" smtClean="0"/>
              <a:t>instruction</a:t>
            </a:r>
            <a:endParaRPr lang="fi-FI" dirty="0" smtClean="0"/>
          </a:p>
          <a:p>
            <a:r>
              <a:rPr lang="fi-FI" dirty="0" smtClean="0"/>
              <a:t>      </a:t>
            </a:r>
            <a:r>
              <a:rPr lang="fi-FI" b="0" i="1" dirty="0" err="1" smtClean="0">
                <a:latin typeface="Georgia" panose="02040502050405020303" pitchFamily="18" charset="0"/>
              </a:rPr>
              <a:t>Educational</a:t>
            </a:r>
            <a:r>
              <a:rPr lang="fi-FI" b="0" i="1" dirty="0" smtClean="0">
                <a:latin typeface="Georgia" panose="02040502050405020303" pitchFamily="18" charset="0"/>
              </a:rPr>
              <a:t> </a:t>
            </a:r>
            <a:r>
              <a:rPr lang="fi-FI" b="0" i="1" dirty="0" err="1" smtClean="0">
                <a:latin typeface="Georgia" panose="02040502050405020303" pitchFamily="18" charset="0"/>
              </a:rPr>
              <a:t>instruction</a:t>
            </a:r>
            <a:r>
              <a:rPr lang="fi-FI" b="0" i="1" dirty="0" smtClean="0">
                <a:latin typeface="Georgia" panose="02040502050405020303" pitchFamily="18" charset="0"/>
              </a:rPr>
              <a:t> </a:t>
            </a:r>
            <a:r>
              <a:rPr lang="fi-FI" b="0" i="1" dirty="0">
                <a:latin typeface="Georgia" panose="02040502050405020303" pitchFamily="18" charset="0"/>
              </a:rPr>
              <a:t>via ELF </a:t>
            </a:r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08F2B2B3-B8C1-43AC-9313-0091AECD2206}" type="datetime1">
              <a:rPr lang="en-US" smtClean="0"/>
              <a:t>10/6/2015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7D79A8AE-7274-0C4A-AB42-92022833E6E2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88" y="1784618"/>
            <a:ext cx="2637812" cy="197835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Diane Pilkinton-Pihko, Ph.D.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696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8313" y="190500"/>
            <a:ext cx="8207375" cy="996498"/>
          </a:xfrm>
        </p:spPr>
        <p:txBody>
          <a:bodyPr/>
          <a:lstStyle/>
          <a:p>
            <a:pPr algn="ctr"/>
            <a:r>
              <a:rPr lang="fi-FI" dirty="0" err="1" smtClean="0"/>
              <a:t>Implications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144838" y="952501"/>
            <a:ext cx="5999162" cy="3910458"/>
          </a:xfrm>
        </p:spPr>
        <p:txBody>
          <a:bodyPr>
            <a:normAutofit fontScale="85000" lnSpcReduction="20000"/>
          </a:bodyPr>
          <a:lstStyle/>
          <a:p>
            <a:r>
              <a:rPr lang="fi-FI" dirty="0" err="1" smtClean="0"/>
              <a:t>Fairness</a:t>
            </a:r>
            <a:r>
              <a:rPr lang="fi-FI" dirty="0" smtClean="0"/>
              <a:t> in </a:t>
            </a:r>
            <a:r>
              <a:rPr lang="fi-FI" dirty="0" err="1" smtClean="0"/>
              <a:t>language</a:t>
            </a:r>
            <a:r>
              <a:rPr lang="fi-FI" dirty="0" smtClean="0"/>
              <a:t> </a:t>
            </a:r>
            <a:r>
              <a:rPr lang="fi-FI" dirty="0" err="1" smtClean="0"/>
              <a:t>assessment</a:t>
            </a:r>
            <a:r>
              <a:rPr lang="fi-FI" dirty="0" smtClean="0"/>
              <a:t> </a:t>
            </a:r>
            <a:r>
              <a:rPr lang="fi-FI" dirty="0" err="1" smtClean="0"/>
              <a:t>practices</a:t>
            </a:r>
            <a:endParaRPr lang="fi-FI" dirty="0" smtClean="0"/>
          </a:p>
          <a:p>
            <a:pPr marL="25200" lvl="1" indent="0">
              <a:spcBef>
                <a:spcPts val="1200"/>
              </a:spcBef>
              <a:buNone/>
            </a:pPr>
            <a:r>
              <a:rPr lang="fi-FI" sz="2100" dirty="0" err="1" smtClean="0">
                <a:latin typeface="+mj-lt"/>
              </a:rPr>
              <a:t>Aligning</a:t>
            </a:r>
            <a:r>
              <a:rPr lang="fi-FI" sz="2100" dirty="0" smtClean="0">
                <a:latin typeface="+mj-lt"/>
              </a:rPr>
              <a:t> </a:t>
            </a:r>
            <a:r>
              <a:rPr lang="fi-FI" sz="2100" dirty="0" err="1">
                <a:latin typeface="+mj-lt"/>
              </a:rPr>
              <a:t>assessment</a:t>
            </a:r>
            <a:r>
              <a:rPr lang="fi-FI" sz="2100" dirty="0">
                <a:latin typeface="+mj-lt"/>
              </a:rPr>
              <a:t> </a:t>
            </a:r>
            <a:r>
              <a:rPr lang="fi-FI" sz="2100" dirty="0" err="1">
                <a:latin typeface="+mj-lt"/>
              </a:rPr>
              <a:t>criteria</a:t>
            </a:r>
            <a:r>
              <a:rPr lang="fi-FI" sz="2100" dirty="0">
                <a:latin typeface="+mj-lt"/>
              </a:rPr>
              <a:t> </a:t>
            </a:r>
            <a:r>
              <a:rPr lang="fi-FI" sz="2100" dirty="0" err="1">
                <a:latin typeface="+mj-lt"/>
              </a:rPr>
              <a:t>with</a:t>
            </a:r>
            <a:r>
              <a:rPr lang="fi-FI" sz="2100" dirty="0">
                <a:latin typeface="+mj-lt"/>
              </a:rPr>
              <a:t> </a:t>
            </a:r>
            <a:r>
              <a:rPr lang="fi-FI" sz="2100" dirty="0" err="1">
                <a:latin typeface="+mj-lt"/>
              </a:rPr>
              <a:t>purpose</a:t>
            </a:r>
            <a:r>
              <a:rPr lang="fi-FI" sz="2100" dirty="0">
                <a:latin typeface="+mj-lt"/>
              </a:rPr>
              <a:t> &amp; </a:t>
            </a:r>
            <a:r>
              <a:rPr lang="fi-FI" sz="2100" dirty="0" err="1">
                <a:latin typeface="+mj-lt"/>
              </a:rPr>
              <a:t>context</a:t>
            </a:r>
            <a:endParaRPr lang="fi-FI" sz="2100" dirty="0">
              <a:latin typeface="+mj-lt"/>
            </a:endParaRPr>
          </a:p>
          <a:p>
            <a:pPr marL="25200" lvl="1" indent="0">
              <a:spcBef>
                <a:spcPts val="1200"/>
              </a:spcBef>
              <a:buNone/>
            </a:pPr>
            <a:endParaRPr lang="fi-FI" sz="2100" b="1" dirty="0" smtClean="0">
              <a:latin typeface="+mj-lt"/>
              <a:ea typeface="ＭＳ Ｐゴシック" charset="0"/>
              <a:cs typeface="MS PGothic" pitchFamily="34" charset="-128"/>
            </a:endParaRPr>
          </a:p>
          <a:p>
            <a:pPr marL="25200" lvl="1" indent="0">
              <a:spcBef>
                <a:spcPts val="1200"/>
              </a:spcBef>
              <a:buNone/>
            </a:pPr>
            <a:r>
              <a:rPr lang="fi-FI" sz="2100" b="1" dirty="0" smtClean="0">
                <a:latin typeface="+mj-lt"/>
                <a:ea typeface="ＭＳ Ｐゴシック" charset="0"/>
                <a:cs typeface="MS PGothic" pitchFamily="34" charset="-128"/>
              </a:rPr>
              <a:t>For </a:t>
            </a:r>
            <a:r>
              <a:rPr lang="fi-FI" sz="2100" b="1" dirty="0">
                <a:latin typeface="+mj-lt"/>
                <a:ea typeface="ＭＳ Ｐゴシック" charset="0"/>
                <a:cs typeface="MS PGothic" pitchFamily="34" charset="-128"/>
              </a:rPr>
              <a:t>EMI: </a:t>
            </a:r>
            <a:r>
              <a:rPr lang="fi-FI" sz="2100" b="1" dirty="0" err="1">
                <a:latin typeface="+mj-lt"/>
                <a:ea typeface="ＭＳ Ｐゴシック" charset="0"/>
                <a:cs typeface="MS PGothic" pitchFamily="34" charset="-128"/>
              </a:rPr>
              <a:t>Native-likeness</a:t>
            </a:r>
            <a:r>
              <a:rPr lang="fi-FI" sz="2100" b="1" dirty="0">
                <a:latin typeface="+mj-lt"/>
                <a:ea typeface="ＭＳ Ｐゴシック" charset="0"/>
                <a:cs typeface="MS PGothic" pitchFamily="34" charset="-128"/>
              </a:rPr>
              <a:t> </a:t>
            </a:r>
            <a:r>
              <a:rPr lang="fi-FI" sz="2100" b="1" dirty="0" err="1">
                <a:latin typeface="+mj-lt"/>
                <a:ea typeface="ＭＳ Ｐゴシック" charset="0"/>
                <a:cs typeface="MS PGothic" pitchFamily="34" charset="-128"/>
              </a:rPr>
              <a:t>not</a:t>
            </a:r>
            <a:r>
              <a:rPr lang="fi-FI" sz="2100" b="1" dirty="0">
                <a:latin typeface="+mj-lt"/>
                <a:ea typeface="ＭＳ Ｐゴシック" charset="0"/>
                <a:cs typeface="MS PGothic" pitchFamily="34" charset="-128"/>
              </a:rPr>
              <a:t> </a:t>
            </a:r>
            <a:r>
              <a:rPr lang="fi-FI" sz="2100" b="1" dirty="0" err="1">
                <a:latin typeface="+mj-lt"/>
                <a:ea typeface="ＭＳ Ｐゴシック" charset="0"/>
                <a:cs typeface="MS PGothic" pitchFamily="34" charset="-128"/>
              </a:rPr>
              <a:t>the</a:t>
            </a:r>
            <a:r>
              <a:rPr lang="fi-FI" sz="2100" b="1" dirty="0">
                <a:latin typeface="+mj-lt"/>
                <a:ea typeface="ＭＳ Ｐゴシック" charset="0"/>
                <a:cs typeface="MS PGothic" pitchFamily="34" charset="-128"/>
              </a:rPr>
              <a:t> </a:t>
            </a:r>
            <a:r>
              <a:rPr lang="fi-FI" sz="2100" b="1" dirty="0" err="1">
                <a:latin typeface="+mj-lt"/>
                <a:ea typeface="ＭＳ Ｐゴシック" charset="0"/>
                <a:cs typeface="MS PGothic" pitchFamily="34" charset="-128"/>
              </a:rPr>
              <a:t>central</a:t>
            </a:r>
            <a:r>
              <a:rPr lang="fi-FI" sz="2100" b="1" dirty="0">
                <a:latin typeface="+mj-lt"/>
                <a:ea typeface="ＭＳ Ｐゴシック" charset="0"/>
                <a:cs typeface="MS PGothic" pitchFamily="34" charset="-128"/>
              </a:rPr>
              <a:t> </a:t>
            </a:r>
            <a:r>
              <a:rPr lang="fi-FI" sz="2100" b="1" dirty="0" err="1">
                <a:latin typeface="+mj-lt"/>
                <a:ea typeface="ＭＳ Ｐゴシック" charset="0"/>
                <a:cs typeface="MS PGothic" pitchFamily="34" charset="-128"/>
              </a:rPr>
              <a:t>goal</a:t>
            </a:r>
            <a:endParaRPr lang="fi-FI" sz="2100" b="1" dirty="0">
              <a:latin typeface="+mj-lt"/>
              <a:ea typeface="ＭＳ Ｐゴシック" charset="0"/>
              <a:cs typeface="MS PGothic" pitchFamily="34" charset="-128"/>
            </a:endParaRPr>
          </a:p>
          <a:p>
            <a:pPr marL="25200" lvl="1" indent="0">
              <a:spcBef>
                <a:spcPts val="1200"/>
              </a:spcBef>
              <a:buNone/>
            </a:pPr>
            <a:r>
              <a:rPr lang="fi-FI" dirty="0" err="1" smtClean="0">
                <a:latin typeface="+mj-lt"/>
              </a:rPr>
              <a:t>Birthright</a:t>
            </a:r>
            <a:r>
              <a:rPr lang="fi-FI" dirty="0" smtClean="0">
                <a:latin typeface="+mj-lt"/>
              </a:rPr>
              <a:t> </a:t>
            </a:r>
            <a:r>
              <a:rPr lang="fi-FI" dirty="0" smtClean="0">
                <a:latin typeface="+mj-lt"/>
              </a:rPr>
              <a:t>of </a:t>
            </a:r>
            <a:r>
              <a:rPr lang="fi-FI" dirty="0" err="1" smtClean="0">
                <a:latin typeface="+mj-lt"/>
              </a:rPr>
              <a:t>nativeness</a:t>
            </a:r>
            <a:r>
              <a:rPr lang="fi-FI" dirty="0" smtClean="0">
                <a:latin typeface="+mj-lt"/>
              </a:rPr>
              <a:t> </a:t>
            </a:r>
            <a:r>
              <a:rPr lang="fi-FI" dirty="0" err="1" smtClean="0">
                <a:latin typeface="+mj-lt"/>
              </a:rPr>
              <a:t>doesn’t</a:t>
            </a:r>
            <a:r>
              <a:rPr lang="fi-FI" dirty="0" smtClean="0">
                <a:latin typeface="+mj-lt"/>
              </a:rPr>
              <a:t> </a:t>
            </a:r>
            <a:r>
              <a:rPr lang="fi-FI" dirty="0" err="1" smtClean="0">
                <a:latin typeface="+mj-lt"/>
              </a:rPr>
              <a:t>ensure</a:t>
            </a:r>
            <a:r>
              <a:rPr lang="fi-FI" dirty="0" smtClean="0">
                <a:latin typeface="+mj-lt"/>
              </a:rPr>
              <a:t> </a:t>
            </a:r>
            <a:r>
              <a:rPr lang="fi-FI" dirty="0" err="1" smtClean="0">
                <a:latin typeface="+mj-lt"/>
              </a:rPr>
              <a:t>adequate</a:t>
            </a:r>
            <a:r>
              <a:rPr lang="fi-FI" dirty="0" smtClean="0">
                <a:latin typeface="+mj-lt"/>
              </a:rPr>
              <a:t> </a:t>
            </a:r>
            <a:r>
              <a:rPr lang="fi-FI" dirty="0" err="1" smtClean="0">
                <a:latin typeface="+mj-lt"/>
              </a:rPr>
              <a:t>skills</a:t>
            </a:r>
            <a:endParaRPr lang="fi-FI" dirty="0" smtClean="0">
              <a:latin typeface="+mj-lt"/>
            </a:endParaRPr>
          </a:p>
          <a:p>
            <a:pPr marL="25200" lvl="1" indent="0">
              <a:spcBef>
                <a:spcPts val="1200"/>
              </a:spcBef>
              <a:buNone/>
            </a:pPr>
            <a:endParaRPr lang="fi-FI" dirty="0" smtClean="0"/>
          </a:p>
          <a:p>
            <a:endParaRPr lang="fi-FI" altLang="en-US" dirty="0" smtClean="0"/>
          </a:p>
          <a:p>
            <a:r>
              <a:rPr lang="fi-FI" altLang="en-US" dirty="0" err="1" smtClean="0"/>
              <a:t>Broader</a:t>
            </a:r>
            <a:r>
              <a:rPr lang="fi-FI" altLang="en-US" dirty="0" smtClean="0"/>
              <a:t> </a:t>
            </a:r>
            <a:r>
              <a:rPr lang="fi-FI" altLang="en-US" dirty="0"/>
              <a:t>and </a:t>
            </a:r>
            <a:r>
              <a:rPr lang="fi-FI" altLang="en-US" dirty="0" err="1"/>
              <a:t>more</a:t>
            </a:r>
            <a:r>
              <a:rPr lang="fi-FI" altLang="en-US" dirty="0"/>
              <a:t> </a:t>
            </a:r>
            <a:r>
              <a:rPr lang="fi-FI" altLang="en-US" dirty="0" err="1" smtClean="0"/>
              <a:t>diverse</a:t>
            </a:r>
            <a:r>
              <a:rPr lang="fi-FI" altLang="en-US" dirty="0" smtClean="0"/>
              <a:t> </a:t>
            </a:r>
            <a:r>
              <a:rPr lang="fi-FI" altLang="en-US" dirty="0" err="1" smtClean="0"/>
              <a:t>ways</a:t>
            </a:r>
            <a:r>
              <a:rPr lang="fi-FI" altLang="en-US" dirty="0" smtClean="0"/>
              <a:t> </a:t>
            </a:r>
            <a:r>
              <a:rPr lang="fi-FI" altLang="en-US" dirty="0" err="1" smtClean="0"/>
              <a:t>needed</a:t>
            </a:r>
            <a:r>
              <a:rPr lang="fi-FI" altLang="en-US" dirty="0" smtClean="0"/>
              <a:t> </a:t>
            </a:r>
            <a:r>
              <a:rPr lang="fi-FI" altLang="en-US" dirty="0" smtClean="0"/>
              <a:t>… </a:t>
            </a:r>
          </a:p>
          <a:p>
            <a:pPr>
              <a:spcBef>
                <a:spcPts val="1200"/>
              </a:spcBef>
            </a:pPr>
            <a:r>
              <a:rPr lang="fi-FI" altLang="en-US" b="0" dirty="0" smtClean="0"/>
              <a:t>    </a:t>
            </a:r>
            <a:r>
              <a:rPr lang="fi-FI" altLang="en-US" sz="2000" b="0" dirty="0">
                <a:ea typeface="MS PGothic" pitchFamily="34" charset="-128"/>
              </a:rPr>
              <a:t>F</a:t>
            </a:r>
            <a:r>
              <a:rPr lang="fi-FI" altLang="en-US" sz="2000" b="0" dirty="0" smtClean="0">
                <a:ea typeface="MS PGothic" pitchFamily="34" charset="-128"/>
                <a:cs typeface="MS PGothic" charset="0"/>
              </a:rPr>
              <a:t>or </a:t>
            </a:r>
            <a:r>
              <a:rPr lang="fi-FI" altLang="en-US" sz="2000" b="0" dirty="0" err="1">
                <a:ea typeface="MS PGothic" pitchFamily="34" charset="-128"/>
                <a:cs typeface="MS PGothic" charset="0"/>
              </a:rPr>
              <a:t>assessing</a:t>
            </a:r>
            <a:r>
              <a:rPr lang="fi-FI" altLang="en-US" sz="2000" b="0" dirty="0">
                <a:ea typeface="MS PGothic" pitchFamily="34" charset="-128"/>
                <a:cs typeface="MS PGothic" charset="0"/>
              </a:rPr>
              <a:t> </a:t>
            </a:r>
            <a:r>
              <a:rPr lang="fi-FI" altLang="en-US" sz="2000" b="0" dirty="0" err="1" smtClean="0">
                <a:ea typeface="MS PGothic" pitchFamily="34" charset="-128"/>
                <a:cs typeface="MS PGothic" charset="0"/>
              </a:rPr>
              <a:t>spoken</a:t>
            </a:r>
            <a:r>
              <a:rPr lang="fi-FI" altLang="en-US" sz="2000" b="0" dirty="0" smtClean="0">
                <a:ea typeface="MS PGothic" pitchFamily="34" charset="-128"/>
                <a:cs typeface="MS PGothic" charset="0"/>
              </a:rPr>
              <a:t> </a:t>
            </a:r>
            <a:r>
              <a:rPr lang="fi-FI" altLang="en-US" sz="2000" b="0" dirty="0" err="1" smtClean="0">
                <a:ea typeface="MS PGothic" pitchFamily="34" charset="-128"/>
                <a:cs typeface="MS PGothic" charset="0"/>
              </a:rPr>
              <a:t>professional</a:t>
            </a:r>
            <a:r>
              <a:rPr lang="fi-FI" altLang="en-US" sz="2000" b="0" dirty="0" smtClean="0">
                <a:ea typeface="MS PGothic" pitchFamily="34" charset="-128"/>
                <a:cs typeface="MS PGothic" charset="0"/>
              </a:rPr>
              <a:t> </a:t>
            </a:r>
            <a:r>
              <a:rPr lang="fi-FI" altLang="en-US" sz="2000" b="0" dirty="0">
                <a:ea typeface="MS PGothic" pitchFamily="34" charset="-128"/>
                <a:cs typeface="MS PGothic" charset="0"/>
              </a:rPr>
              <a:t>English </a:t>
            </a:r>
          </a:p>
          <a:p>
            <a:pPr>
              <a:spcBef>
                <a:spcPts val="1200"/>
              </a:spcBef>
            </a:pPr>
            <a:r>
              <a:rPr lang="fi-FI" altLang="en-US" sz="2000" b="0" dirty="0">
                <a:ea typeface="MS PGothic" pitchFamily="34" charset="-128"/>
                <a:cs typeface="MS PGothic" charset="0"/>
              </a:rPr>
              <a:t>    </a:t>
            </a:r>
            <a:r>
              <a:rPr lang="fi-FI" altLang="en-US" sz="2000" b="0" dirty="0" err="1" smtClean="0">
                <a:ea typeface="MS PGothic" pitchFamily="34" charset="-128"/>
                <a:cs typeface="MS PGothic" charset="0"/>
              </a:rPr>
              <a:t>Giving</a:t>
            </a:r>
            <a:r>
              <a:rPr lang="fi-FI" altLang="en-US" sz="2000" b="0" dirty="0" smtClean="0">
                <a:ea typeface="MS PGothic" pitchFamily="34" charset="-128"/>
                <a:cs typeface="MS PGothic" charset="0"/>
              </a:rPr>
              <a:t> </a:t>
            </a:r>
            <a:r>
              <a:rPr lang="fi-FI" altLang="en-US" sz="2000" b="0" dirty="0" err="1">
                <a:ea typeface="MS PGothic" pitchFamily="34" charset="-128"/>
                <a:cs typeface="MS PGothic" charset="0"/>
              </a:rPr>
              <a:t>consideration</a:t>
            </a:r>
            <a:r>
              <a:rPr lang="fi-FI" altLang="en-US" sz="2000" b="0" dirty="0">
                <a:ea typeface="MS PGothic" pitchFamily="34" charset="-128"/>
                <a:cs typeface="MS PGothic" charset="0"/>
              </a:rPr>
              <a:t> to the </a:t>
            </a:r>
            <a:r>
              <a:rPr lang="fi-FI" altLang="en-US" sz="2000" b="0" dirty="0" err="1">
                <a:ea typeface="MS PGothic" pitchFamily="34" charset="-128"/>
                <a:cs typeface="MS PGothic" charset="0"/>
              </a:rPr>
              <a:t>context</a:t>
            </a:r>
            <a:r>
              <a:rPr lang="fi-FI" altLang="en-US" sz="2000" b="0" dirty="0">
                <a:ea typeface="MS PGothic" pitchFamily="34" charset="-128"/>
                <a:cs typeface="MS PGothic" charset="0"/>
              </a:rPr>
              <a:t> of </a:t>
            </a:r>
            <a:r>
              <a:rPr lang="fi-FI" altLang="en-US" sz="2000" b="0" dirty="0" err="1" smtClean="0">
                <a:ea typeface="MS PGothic" pitchFamily="34" charset="-128"/>
                <a:cs typeface="MS PGothic" charset="0"/>
              </a:rPr>
              <a:t>use</a:t>
            </a:r>
            <a:endParaRPr lang="fi-FI" altLang="en-US" sz="2000" b="0" dirty="0">
              <a:ea typeface="MS PGothic" pitchFamily="34" charset="-128"/>
              <a:cs typeface="MS PGothic" charset="0"/>
            </a:endParaRPr>
          </a:p>
          <a:p>
            <a:pPr marL="25200" lvl="1" indent="0">
              <a:spcBef>
                <a:spcPts val="1200"/>
              </a:spcBef>
              <a:buNone/>
            </a:pPr>
            <a:r>
              <a:rPr lang="fi-FI" altLang="en-US" dirty="0">
                <a:latin typeface="+mj-lt"/>
              </a:rPr>
              <a:t>    </a:t>
            </a:r>
            <a:r>
              <a:rPr lang="fi-FI" altLang="en-US" dirty="0" err="1" smtClean="0">
                <a:latin typeface="+mj-lt"/>
              </a:rPr>
              <a:t>Integrating</a:t>
            </a:r>
            <a:r>
              <a:rPr lang="fi-FI" altLang="en-US" dirty="0" smtClean="0">
                <a:latin typeface="+mj-lt"/>
              </a:rPr>
              <a:t> </a:t>
            </a:r>
            <a:r>
              <a:rPr lang="fi-FI" altLang="en-US" dirty="0" err="1">
                <a:latin typeface="+mj-lt"/>
              </a:rPr>
              <a:t>more</a:t>
            </a:r>
            <a:r>
              <a:rPr lang="fi-FI" altLang="en-US" dirty="0">
                <a:latin typeface="+mj-lt"/>
              </a:rPr>
              <a:t> with </a:t>
            </a:r>
            <a:r>
              <a:rPr lang="fi-FI" altLang="en-US" dirty="0" err="1">
                <a:latin typeface="+mj-lt"/>
              </a:rPr>
              <a:t>field-specific</a:t>
            </a:r>
            <a:r>
              <a:rPr lang="fi-FI" altLang="en-US" dirty="0">
                <a:latin typeface="+mj-lt"/>
              </a:rPr>
              <a:t> </a:t>
            </a:r>
            <a:r>
              <a:rPr lang="fi-FI" altLang="en-US" dirty="0" err="1">
                <a:latin typeface="+mj-lt"/>
              </a:rPr>
              <a:t>areas</a:t>
            </a:r>
            <a:r>
              <a:rPr lang="fi-FI" altLang="en-US" dirty="0">
                <a:latin typeface="+mj-lt"/>
              </a:rPr>
              <a:t> </a:t>
            </a:r>
          </a:p>
          <a:p>
            <a:pPr marL="0" indent="0">
              <a:buNone/>
            </a:pPr>
            <a:endParaRPr lang="fi-FI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2A4536D-D358-4317-9ABA-AA755A344322}" type="datetime1">
              <a:rPr lang="en-US" smtClean="0"/>
              <a:t>10/6/2015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20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1" y="770421"/>
            <a:ext cx="2222059" cy="18203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1" y="2863703"/>
            <a:ext cx="2676525" cy="1905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Diane Pilkinton-Pihko, Ph.D.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4500" dirty="0" smtClean="0"/>
              <a:t/>
            </a:r>
            <a:br>
              <a:rPr lang="fi-FI" sz="4500" dirty="0" smtClean="0"/>
            </a:br>
            <a:r>
              <a:rPr lang="fi-FI" sz="4500" dirty="0" err="1" smtClean="0"/>
              <a:t>Thank</a:t>
            </a:r>
            <a:r>
              <a:rPr lang="fi-FI" sz="4500" dirty="0" smtClean="0"/>
              <a:t> </a:t>
            </a:r>
            <a:r>
              <a:rPr lang="fi-FI" sz="4500" dirty="0" err="1" smtClean="0"/>
              <a:t>you</a:t>
            </a:r>
            <a:r>
              <a:rPr lang="fi-FI" sz="4500" dirty="0" smtClean="0"/>
              <a:t>!</a:t>
            </a:r>
            <a:endParaRPr lang="en-US" sz="45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894" y="1464924"/>
            <a:ext cx="1382712" cy="336073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5524500" y="5149850"/>
            <a:ext cx="3619500" cy="155575"/>
          </a:xfrm>
        </p:spPr>
        <p:txBody>
          <a:bodyPr/>
          <a:lstStyle/>
          <a:p>
            <a:fld id="{E612BD95-71FF-45B0-BA4A-9710D39BEBA2}" type="datetime1">
              <a:rPr lang="en-US" smtClean="0"/>
              <a:t>10/6/2015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524500" y="5305425"/>
            <a:ext cx="3619500" cy="134938"/>
          </a:xfrm>
        </p:spPr>
        <p:txBody>
          <a:bodyPr/>
          <a:lstStyle/>
          <a:p>
            <a:fld id="{89059335-AFD3-4DED-970B-1AD46A147785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524500" y="5018088"/>
            <a:ext cx="3619500" cy="131762"/>
          </a:xfrm>
        </p:spPr>
        <p:txBody>
          <a:bodyPr/>
          <a:lstStyle/>
          <a:p>
            <a:r>
              <a:rPr lang="fi-FI" smtClean="0"/>
              <a:t>Diane Pilkinton-Pihko, Ph.D.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41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i-FI" dirty="0" err="1" smtClean="0"/>
              <a:t>Motivation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597" y="981075"/>
            <a:ext cx="1807387" cy="3324225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4315E6A6-CB74-4BCF-A127-25FB8625528C}" type="datetime1">
              <a:rPr lang="en-US" smtClean="0"/>
              <a:t>10/6/2015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7D79A8AE-7274-0C4A-AB42-92022833E6E2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  <p:sp>
        <p:nvSpPr>
          <p:cNvPr id="10" name="Rectangle 9"/>
          <p:cNvSpPr/>
          <p:nvPr/>
        </p:nvSpPr>
        <p:spPr>
          <a:xfrm>
            <a:off x="0" y="4519537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fi-FI" sz="2000" b="1" dirty="0" err="1" smtClean="0"/>
              <a:t>The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native</a:t>
            </a:r>
            <a:r>
              <a:rPr lang="fi-FI" sz="2000" b="1" dirty="0" smtClean="0"/>
              <a:t> </a:t>
            </a:r>
            <a:r>
              <a:rPr lang="fi-FI" sz="2000" b="1" dirty="0" err="1"/>
              <a:t>speaker</a:t>
            </a:r>
            <a:r>
              <a:rPr lang="fi-FI" sz="2000" b="1" dirty="0"/>
              <a:t> as </a:t>
            </a:r>
            <a:r>
              <a:rPr lang="fi-FI" sz="2000" b="1" dirty="0" err="1" smtClean="0"/>
              <a:t>the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measure</a:t>
            </a:r>
            <a:r>
              <a:rPr lang="fi-FI" sz="2000" b="1" dirty="0" smtClean="0"/>
              <a:t> </a:t>
            </a:r>
            <a:r>
              <a:rPr lang="fi-FI" sz="2000" b="1" dirty="0"/>
              <a:t>for </a:t>
            </a:r>
            <a:r>
              <a:rPr lang="fi-FI" sz="2000" b="1" dirty="0" err="1"/>
              <a:t>all</a:t>
            </a:r>
            <a:r>
              <a:rPr lang="fi-FI" sz="2000" b="1" dirty="0"/>
              <a:t> </a:t>
            </a:r>
            <a:r>
              <a:rPr lang="fi-FI" sz="2000" b="1" dirty="0" err="1"/>
              <a:t>Englishes</a:t>
            </a:r>
            <a:r>
              <a:rPr lang="fi-FI" sz="2000" b="1" dirty="0"/>
              <a:t>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Diane Pilkinton-Pihko, Ph.D.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784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8313" y="-38100"/>
            <a:ext cx="8207375" cy="996498"/>
          </a:xfrm>
        </p:spPr>
        <p:txBody>
          <a:bodyPr/>
          <a:lstStyle/>
          <a:p>
            <a:pPr algn="ctr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Context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57600" y="1261611"/>
            <a:ext cx="5181600" cy="3601347"/>
          </a:xfrm>
        </p:spPr>
        <p:txBody>
          <a:bodyPr>
            <a:normAutofit/>
          </a:bodyPr>
          <a:lstStyle/>
          <a:p>
            <a:r>
              <a:rPr lang="fi-FI" dirty="0" err="1"/>
              <a:t>Internationalization</a:t>
            </a:r>
            <a:r>
              <a:rPr lang="fi-FI" dirty="0"/>
              <a:t> of </a:t>
            </a:r>
            <a:r>
              <a:rPr lang="fi-FI" dirty="0" err="1"/>
              <a:t>higher</a:t>
            </a:r>
            <a:r>
              <a:rPr lang="fi-FI" dirty="0"/>
              <a:t> </a:t>
            </a:r>
            <a:r>
              <a:rPr lang="fi-FI" dirty="0" err="1"/>
              <a:t>education</a:t>
            </a:r>
            <a:endParaRPr lang="en-US" dirty="0"/>
          </a:p>
          <a:p>
            <a:pPr marL="25200" lvl="1" indent="0">
              <a:buNone/>
            </a:pPr>
            <a:r>
              <a:rPr lang="fi-FI" dirty="0" smtClean="0"/>
              <a:t>    </a:t>
            </a:r>
            <a:r>
              <a:rPr lang="fi-FI" dirty="0" smtClean="0">
                <a:latin typeface="+mn-lt"/>
              </a:rPr>
              <a:t>English-medium </a:t>
            </a:r>
            <a:r>
              <a:rPr lang="fi-FI" dirty="0" err="1">
                <a:latin typeface="+mn-lt"/>
              </a:rPr>
              <a:t>instruction</a:t>
            </a:r>
            <a:r>
              <a:rPr lang="fi-FI" dirty="0">
                <a:latin typeface="+mn-lt"/>
              </a:rPr>
              <a:t> (EMI) </a:t>
            </a:r>
          </a:p>
          <a:p>
            <a:pPr marL="25200" lvl="1" indent="0">
              <a:buNone/>
            </a:pPr>
            <a:r>
              <a:rPr lang="fi-FI" dirty="0" smtClean="0">
                <a:latin typeface="+mn-lt"/>
              </a:rPr>
              <a:t>    Job </a:t>
            </a:r>
            <a:r>
              <a:rPr lang="fi-FI" dirty="0" err="1">
                <a:latin typeface="+mn-lt"/>
              </a:rPr>
              <a:t>demands</a:t>
            </a:r>
            <a:r>
              <a:rPr lang="fi-FI" dirty="0">
                <a:latin typeface="+mn-lt"/>
              </a:rPr>
              <a:t> of </a:t>
            </a:r>
            <a:r>
              <a:rPr lang="fi-FI" dirty="0" err="1">
                <a:latin typeface="+mn-lt"/>
              </a:rPr>
              <a:t>lecturers</a:t>
            </a:r>
            <a:r>
              <a:rPr lang="fi-FI" dirty="0">
                <a:latin typeface="+mn-lt"/>
              </a:rPr>
              <a:t> </a:t>
            </a:r>
            <a:r>
              <a:rPr lang="fi-FI" dirty="0" err="1" smtClean="0">
                <a:latin typeface="+mn-lt"/>
              </a:rPr>
              <a:t>changed</a:t>
            </a:r>
            <a:endParaRPr lang="fi-FI" dirty="0" smtClean="0">
              <a:latin typeface="+mn-lt"/>
            </a:endParaRPr>
          </a:p>
          <a:p>
            <a:pPr marL="25200" lvl="1" indent="0">
              <a:buNone/>
            </a:pPr>
            <a:r>
              <a:rPr lang="fi-FI" dirty="0">
                <a:latin typeface="+mn-lt"/>
              </a:rPr>
              <a:t> </a:t>
            </a:r>
            <a:r>
              <a:rPr lang="fi-FI" dirty="0" smtClean="0">
                <a:latin typeface="+mn-lt"/>
              </a:rPr>
              <a:t>   </a:t>
            </a:r>
            <a:endParaRPr lang="fi-FI" dirty="0" smtClean="0">
              <a:latin typeface="+mn-lt"/>
            </a:endParaRPr>
          </a:p>
          <a:p>
            <a:pPr marL="25200" lvl="1" indent="0">
              <a:buNone/>
            </a:pPr>
            <a:endParaRPr lang="fi-FI" dirty="0"/>
          </a:p>
          <a:p>
            <a:r>
              <a:rPr lang="en-US" dirty="0"/>
              <a:t>Aalto University -  EMI </a:t>
            </a:r>
            <a:r>
              <a:rPr lang="en-US" dirty="0" smtClean="0"/>
              <a:t>/ </a:t>
            </a:r>
            <a:r>
              <a:rPr lang="en-US" dirty="0"/>
              <a:t>quality control</a:t>
            </a:r>
          </a:p>
          <a:p>
            <a:pPr marL="25200" lvl="1" indent="0">
              <a:buNone/>
            </a:pPr>
            <a:r>
              <a:rPr lang="en-US" dirty="0" smtClean="0"/>
              <a:t>    </a:t>
            </a:r>
            <a:r>
              <a:rPr lang="en-US" dirty="0">
                <a:latin typeface="+mn-lt"/>
              </a:rPr>
              <a:t>Pilot-mentoring program</a:t>
            </a:r>
          </a:p>
          <a:p>
            <a:pPr marL="25200" lvl="1" indent="0">
              <a:buNone/>
            </a:pPr>
            <a:r>
              <a:rPr lang="fi-FI" dirty="0">
                <a:latin typeface="+mn-lt"/>
              </a:rPr>
              <a:t>    </a:t>
            </a:r>
            <a:r>
              <a:rPr lang="fi-FI" dirty="0" err="1">
                <a:latin typeface="+mn-lt"/>
              </a:rPr>
              <a:t>Pilot-certification</a:t>
            </a:r>
            <a:r>
              <a:rPr lang="fi-FI" dirty="0">
                <a:latin typeface="+mn-lt"/>
              </a:rPr>
              <a:t> </a:t>
            </a:r>
            <a:r>
              <a:rPr lang="fi-FI" dirty="0" err="1">
                <a:latin typeface="+mn-lt"/>
              </a:rPr>
              <a:t>assessment</a:t>
            </a:r>
            <a:r>
              <a:rPr lang="fi-FI" dirty="0">
                <a:latin typeface="+mn-lt"/>
              </a:rPr>
              <a:t> (</a:t>
            </a:r>
            <a:r>
              <a:rPr lang="fi-FI" dirty="0" err="1">
                <a:latin typeface="+mn-lt"/>
              </a:rPr>
              <a:t>optional</a:t>
            </a:r>
            <a:r>
              <a:rPr lang="fi-FI" dirty="0">
                <a:latin typeface="+mn-lt"/>
              </a:rPr>
              <a:t>)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1955D5A-0691-4E2E-8BEE-B926A0A67AA1}" type="datetime1">
              <a:rPr lang="en-US" smtClean="0"/>
              <a:t>10/6/2015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 smtClean="0"/>
              <a:t>Diane Pilkinton-Pihko, Ph.D.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8406"/>
            <a:ext cx="3527067" cy="248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5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" y="990979"/>
            <a:ext cx="4337050" cy="3050391"/>
          </a:xfrm>
        </p:spPr>
      </p:pic>
      <p:pic>
        <p:nvPicPr>
          <p:cNvPr id="14" name="Content Placeholder 13"/>
          <p:cNvPicPr>
            <a:picLocks noGrp="1" noChangeAspect="1"/>
          </p:cNvPicPr>
          <p:nvPr>
            <p:ph sz="quarter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791" y="1261611"/>
            <a:ext cx="2341314" cy="2458914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D0A4A998-25D2-416D-BBA1-2FFE909A4627}" type="datetime1">
              <a:rPr lang="en-US" smtClean="0"/>
              <a:t>10/6/2015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7D79A8AE-7274-0C4A-AB42-92022833E6E2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Diane Pilkinton-Pihko, Ph.D.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188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81419" y="90532"/>
            <a:ext cx="8212380" cy="996498"/>
          </a:xfrm>
        </p:spPr>
        <p:txBody>
          <a:bodyPr/>
          <a:lstStyle/>
          <a:p>
            <a:pPr algn="ctr"/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Problem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57200" y="800100"/>
            <a:ext cx="3988079" cy="3721394"/>
          </a:xfrm>
        </p:spPr>
        <p:txBody>
          <a:bodyPr/>
          <a:lstStyle/>
          <a:p>
            <a:pPr marL="69425"/>
            <a:r>
              <a:rPr lang="en-US" sz="2400" dirty="0" smtClean="0">
                <a:solidFill>
                  <a:srgbClr val="0070C0"/>
                </a:solidFill>
              </a:rPr>
              <a:t>Their a</a:t>
            </a:r>
            <a:r>
              <a:rPr lang="en-US" sz="2400" b="1" dirty="0" smtClean="0">
                <a:solidFill>
                  <a:srgbClr val="0070C0"/>
                </a:solidFill>
              </a:rPr>
              <a:t>ssessment criteria</a:t>
            </a:r>
            <a:endParaRPr lang="en-US" sz="2400" dirty="0" smtClean="0">
              <a:solidFill>
                <a:srgbClr val="0070C0"/>
              </a:solidFill>
            </a:endParaRPr>
          </a:p>
          <a:p>
            <a:pPr marL="69425"/>
            <a:r>
              <a:rPr lang="en-US" sz="2400" b="1" i="0" dirty="0" smtClean="0">
                <a:latin typeface="+mj-lt"/>
              </a:rPr>
              <a:t>General </a:t>
            </a:r>
            <a:r>
              <a:rPr lang="en-US" sz="2400" b="1" i="0" dirty="0">
                <a:latin typeface="+mj-lt"/>
              </a:rPr>
              <a:t>language </a:t>
            </a:r>
            <a:r>
              <a:rPr lang="en-US" sz="2400" b="1" i="0" dirty="0" smtClean="0">
                <a:latin typeface="+mj-lt"/>
              </a:rPr>
              <a:t>ability</a:t>
            </a:r>
          </a:p>
          <a:p>
            <a:pPr lvl="3"/>
            <a:r>
              <a:rPr lang="fi-FI" sz="2000" dirty="0" smtClean="0"/>
              <a:t>CEFR </a:t>
            </a:r>
            <a:r>
              <a:rPr lang="fi-FI" sz="2000" dirty="0" err="1" smtClean="0"/>
              <a:t>scales</a:t>
            </a:r>
            <a:endParaRPr lang="en-US" sz="2000" dirty="0"/>
          </a:p>
          <a:p>
            <a:pPr marL="7200" lvl="1" indent="0">
              <a:buNone/>
            </a:pPr>
            <a:r>
              <a:rPr lang="en-US" sz="2400" b="1" i="0" dirty="0" smtClean="0">
                <a:latin typeface="+mj-lt"/>
              </a:rPr>
              <a:t> Target </a:t>
            </a:r>
            <a:r>
              <a:rPr lang="en-US" sz="2400" b="1" i="0" dirty="0">
                <a:latin typeface="+mj-lt"/>
              </a:rPr>
              <a:t>culture</a:t>
            </a:r>
          </a:p>
          <a:p>
            <a:pPr lvl="3"/>
            <a:r>
              <a:rPr lang="en-US" sz="2000" dirty="0" smtClean="0"/>
              <a:t>ENL </a:t>
            </a:r>
            <a:r>
              <a:rPr lang="en-US" sz="2000" dirty="0"/>
              <a:t>(NS-NNS)</a:t>
            </a:r>
          </a:p>
          <a:p>
            <a:pPr lvl="3"/>
            <a:r>
              <a:rPr lang="fi-FI" sz="2000" dirty="0" err="1"/>
              <a:t>Homogenous</a:t>
            </a:r>
            <a:endParaRPr lang="fi-FI" sz="2000" dirty="0"/>
          </a:p>
          <a:p>
            <a:pPr lvl="3"/>
            <a:r>
              <a:rPr lang="fi-FI" sz="2000" dirty="0" err="1" smtClean="0"/>
              <a:t>Monolingual</a:t>
            </a:r>
            <a:endParaRPr lang="fi-FI" sz="2000" dirty="0"/>
          </a:p>
          <a:p>
            <a:pPr marL="25200" lvl="1" indent="0">
              <a:buNone/>
            </a:pPr>
            <a:r>
              <a:rPr lang="fi-FI" sz="2400" b="1" i="0" dirty="0" smtClean="0">
                <a:latin typeface="+mj-lt"/>
              </a:rPr>
              <a:t> </a:t>
            </a:r>
            <a:r>
              <a:rPr lang="fi-FI" sz="2400" b="1" i="0" dirty="0" err="1" smtClean="0">
                <a:latin typeface="+mj-lt"/>
              </a:rPr>
              <a:t>Integrative</a:t>
            </a:r>
            <a:r>
              <a:rPr lang="fi-FI" sz="2400" b="1" i="0" dirty="0" smtClean="0">
                <a:latin typeface="+mj-lt"/>
              </a:rPr>
              <a:t> </a:t>
            </a:r>
            <a:r>
              <a:rPr lang="fi-FI" sz="2400" b="1" i="0" dirty="0" err="1" smtClean="0">
                <a:latin typeface="+mj-lt"/>
              </a:rPr>
              <a:t>motivation</a:t>
            </a:r>
            <a:endParaRPr lang="fi-FI" sz="2400" b="1" i="0" dirty="0">
              <a:latin typeface="+mj-lt"/>
            </a:endParaRPr>
          </a:p>
          <a:p>
            <a:pPr marL="597600" lvl="3" indent="0"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8"/>
          </p:nvPr>
        </p:nvSpPr>
        <p:spPr>
          <a:xfrm>
            <a:off x="4537931" y="800100"/>
            <a:ext cx="4225069" cy="3721393"/>
          </a:xfrm>
        </p:spPr>
        <p:txBody>
          <a:bodyPr/>
          <a:lstStyle/>
          <a:p>
            <a:pPr marL="69425"/>
            <a:r>
              <a:rPr lang="en-US" sz="2400" dirty="0" smtClean="0">
                <a:solidFill>
                  <a:srgbClr val="0070C0"/>
                </a:solidFill>
              </a:rPr>
              <a:t>Intended target audience</a:t>
            </a:r>
            <a:endParaRPr lang="en-US" sz="2400" dirty="0">
              <a:solidFill>
                <a:srgbClr val="0070C0"/>
              </a:solidFill>
            </a:endParaRPr>
          </a:p>
          <a:p>
            <a:pPr marL="25200" lvl="1" indent="0">
              <a:buNone/>
            </a:pPr>
            <a:r>
              <a:rPr lang="en-US" sz="2400" b="1" i="0" dirty="0">
                <a:latin typeface="+mj-lt"/>
              </a:rPr>
              <a:t>Specific language ability </a:t>
            </a:r>
          </a:p>
          <a:p>
            <a:pPr lvl="3"/>
            <a:r>
              <a:rPr lang="en-US" sz="2000" dirty="0"/>
              <a:t>EMI </a:t>
            </a:r>
            <a:r>
              <a:rPr lang="en-US" sz="2000" dirty="0" smtClean="0"/>
              <a:t>lecturers        </a:t>
            </a:r>
            <a:endParaRPr lang="en-US" sz="2000" dirty="0"/>
          </a:p>
          <a:p>
            <a:pPr marL="25200" lvl="1" indent="0">
              <a:buNone/>
            </a:pPr>
            <a:r>
              <a:rPr lang="en-US" sz="2400" b="1" i="0" dirty="0">
                <a:latin typeface="+mj-lt"/>
              </a:rPr>
              <a:t>No target culture</a:t>
            </a:r>
          </a:p>
          <a:p>
            <a:pPr lvl="3"/>
            <a:r>
              <a:rPr lang="en-US" sz="2000" dirty="0"/>
              <a:t>International </a:t>
            </a:r>
            <a:r>
              <a:rPr lang="en-US" sz="2000" dirty="0" smtClean="0"/>
              <a:t>(NNS-NNS</a:t>
            </a:r>
            <a:r>
              <a:rPr lang="en-US" sz="2000" dirty="0"/>
              <a:t>) </a:t>
            </a:r>
          </a:p>
          <a:p>
            <a:pPr lvl="3"/>
            <a:r>
              <a:rPr lang="fi-FI" sz="2000" dirty="0" err="1"/>
              <a:t>Heterogeneous</a:t>
            </a:r>
            <a:endParaRPr lang="en-US" sz="2000" dirty="0"/>
          </a:p>
          <a:p>
            <a:pPr lvl="3"/>
            <a:r>
              <a:rPr lang="fi-FI" sz="2000" dirty="0" err="1" smtClean="0"/>
              <a:t>Plurilingual</a:t>
            </a:r>
            <a:endParaRPr lang="fi-FI" sz="2000" dirty="0" smtClean="0"/>
          </a:p>
          <a:p>
            <a:pPr marL="25200" lvl="1" indent="0">
              <a:buNone/>
            </a:pPr>
            <a:r>
              <a:rPr lang="fi-FI" sz="2400" b="1" i="0" dirty="0" err="1" smtClean="0">
                <a:latin typeface="+mj-lt"/>
              </a:rPr>
              <a:t>Instrumental</a:t>
            </a:r>
            <a:r>
              <a:rPr lang="fi-FI" sz="2400" b="1" i="0" dirty="0" smtClean="0">
                <a:latin typeface="+mj-lt"/>
              </a:rPr>
              <a:t> </a:t>
            </a:r>
            <a:r>
              <a:rPr lang="fi-FI" sz="2400" b="1" i="0" dirty="0" err="1" smtClean="0">
                <a:latin typeface="+mj-lt"/>
              </a:rPr>
              <a:t>motivation</a:t>
            </a:r>
            <a:endParaRPr lang="fi-FI" sz="2400" b="1" i="0" dirty="0">
              <a:latin typeface="+mj-lt"/>
            </a:endParaRPr>
          </a:p>
          <a:p>
            <a:endParaRPr lang="en-US" dirty="0"/>
          </a:p>
        </p:txBody>
      </p:sp>
      <p:sp>
        <p:nvSpPr>
          <p:cNvPr id="12" name="Curved Up Arrow 11"/>
          <p:cNvSpPr/>
          <p:nvPr/>
        </p:nvSpPr>
        <p:spPr>
          <a:xfrm>
            <a:off x="2845079" y="4213928"/>
            <a:ext cx="3581400" cy="93610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30511" y="4197647"/>
            <a:ext cx="2610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 smtClean="0">
                <a:solidFill>
                  <a:srgbClr val="0070C0"/>
                </a:solidFill>
              </a:rPr>
              <a:t>A </a:t>
            </a:r>
            <a:r>
              <a:rPr lang="fi-FI" sz="3200" b="1" dirty="0" err="1" smtClean="0">
                <a:solidFill>
                  <a:srgbClr val="0070C0"/>
                </a:solidFill>
              </a:rPr>
              <a:t>mismatch</a:t>
            </a:r>
            <a:endParaRPr lang="fi-FI" sz="32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634" y="3924300"/>
            <a:ext cx="1311365" cy="180228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>
          <a:xfrm>
            <a:off x="4445279" y="4951834"/>
            <a:ext cx="3619500" cy="132292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Diane Pilkinton-Pihko, </a:t>
            </a:r>
            <a:r>
              <a:rPr lang="fi-FI" dirty="0" err="1" smtClean="0"/>
              <a:t>Ph.D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93F6C705-BDFF-45CF-85DD-CD392EAF3B12}" type="datetime1">
              <a:rPr lang="en-US" smtClean="0"/>
              <a:t>10/6/2015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7D79A8AE-7274-0C4A-AB42-92022833E6E2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555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68313" y="135538"/>
            <a:ext cx="8207375" cy="996498"/>
          </a:xfrm>
        </p:spPr>
        <p:txBody>
          <a:bodyPr/>
          <a:lstStyle/>
          <a:p>
            <a:pPr algn="ctr"/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investigation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2819400" y="1028700"/>
            <a:ext cx="6155562" cy="3856824"/>
          </a:xfrm>
        </p:spPr>
        <p:txBody>
          <a:bodyPr/>
          <a:lstStyle/>
          <a:p>
            <a:r>
              <a:rPr lang="fi-FI" dirty="0" err="1" smtClean="0"/>
              <a:t>What</a:t>
            </a:r>
            <a:r>
              <a:rPr lang="fi-FI" dirty="0" smtClean="0"/>
              <a:t> </a:t>
            </a:r>
            <a:r>
              <a:rPr lang="fi-FI" dirty="0" err="1" smtClean="0"/>
              <a:t>criteria</a:t>
            </a:r>
            <a:r>
              <a:rPr lang="fi-FI" dirty="0" smtClean="0"/>
              <a:t> </a:t>
            </a:r>
            <a:r>
              <a:rPr lang="fi-FI" dirty="0" err="1" smtClean="0"/>
              <a:t>might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adequate</a:t>
            </a:r>
            <a:r>
              <a:rPr lang="fi-FI" dirty="0" smtClean="0"/>
              <a:t> </a:t>
            </a:r>
          </a:p>
          <a:p>
            <a:r>
              <a:rPr lang="fi-FI" dirty="0" smtClean="0"/>
              <a:t>for </a:t>
            </a:r>
            <a:r>
              <a:rPr lang="fi-FI" dirty="0" err="1" smtClean="0"/>
              <a:t>assessing</a:t>
            </a:r>
            <a:r>
              <a:rPr lang="fi-FI" dirty="0" smtClean="0"/>
              <a:t> </a:t>
            </a:r>
            <a:r>
              <a:rPr lang="fi-FI" dirty="0" err="1" smtClean="0"/>
              <a:t>spoken</a:t>
            </a:r>
            <a:r>
              <a:rPr lang="fi-FI" dirty="0" smtClean="0"/>
              <a:t> </a:t>
            </a:r>
            <a:r>
              <a:rPr lang="fi-FI" dirty="0" err="1" smtClean="0"/>
              <a:t>professional</a:t>
            </a:r>
            <a:r>
              <a:rPr lang="fi-FI" dirty="0" smtClean="0"/>
              <a:t> </a:t>
            </a:r>
          </a:p>
          <a:p>
            <a:r>
              <a:rPr lang="fi-FI" dirty="0" smtClean="0"/>
              <a:t>English in an </a:t>
            </a:r>
            <a:r>
              <a:rPr lang="fi-FI" dirty="0" err="1" smtClean="0"/>
              <a:t>international</a:t>
            </a:r>
            <a:r>
              <a:rPr lang="fi-FI" dirty="0" smtClean="0"/>
              <a:t> </a:t>
            </a:r>
            <a:r>
              <a:rPr lang="fi-FI" dirty="0" err="1" smtClean="0"/>
              <a:t>context</a:t>
            </a:r>
            <a:r>
              <a:rPr lang="fi-FI" dirty="0" smtClean="0"/>
              <a:t> (EMI)?</a:t>
            </a:r>
          </a:p>
          <a:p>
            <a:endParaRPr lang="fi-FI" dirty="0"/>
          </a:p>
          <a:p>
            <a:r>
              <a:rPr lang="fi-FI" dirty="0" err="1" smtClean="0"/>
              <a:t>Investigated</a:t>
            </a: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0" dirty="0" err="1"/>
              <a:t>P</a:t>
            </a:r>
            <a:r>
              <a:rPr lang="fi-FI" b="0" dirty="0" err="1" smtClean="0"/>
              <a:t>ositive</a:t>
            </a:r>
            <a:r>
              <a:rPr lang="fi-FI" b="0" dirty="0" smtClean="0"/>
              <a:t> &amp; </a:t>
            </a:r>
            <a:r>
              <a:rPr lang="fi-FI" b="0" dirty="0" err="1" smtClean="0"/>
              <a:t>negative</a:t>
            </a:r>
            <a:r>
              <a:rPr lang="fi-FI" b="0" dirty="0" smtClean="0"/>
              <a:t> </a:t>
            </a:r>
            <a:r>
              <a:rPr lang="fi-FI" b="0" dirty="0" err="1" smtClean="0"/>
              <a:t>self-perceptions</a:t>
            </a:r>
            <a:r>
              <a:rPr lang="fi-FI" b="0" dirty="0" smtClean="0"/>
              <a:t> </a:t>
            </a:r>
          </a:p>
          <a:p>
            <a:r>
              <a:rPr lang="fi-FI" b="0" dirty="0"/>
              <a:t> </a:t>
            </a:r>
            <a:r>
              <a:rPr lang="fi-FI" b="0" dirty="0" smtClean="0"/>
              <a:t>    of </a:t>
            </a:r>
            <a:r>
              <a:rPr lang="fi-FI" b="0" dirty="0" err="1" smtClean="0"/>
              <a:t>professional</a:t>
            </a:r>
            <a:r>
              <a:rPr lang="fi-FI" b="0" dirty="0" smtClean="0"/>
              <a:t> English via </a:t>
            </a:r>
            <a:r>
              <a:rPr lang="fi-FI" b="0" dirty="0" err="1" smtClean="0"/>
              <a:t>language</a:t>
            </a:r>
            <a:r>
              <a:rPr lang="fi-FI" b="0" dirty="0" smtClean="0"/>
              <a:t> </a:t>
            </a:r>
            <a:r>
              <a:rPr lang="fi-FI" b="0" dirty="0" err="1" smtClean="0"/>
              <a:t>ideologies</a:t>
            </a:r>
            <a:endParaRPr lang="fi-FI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0" dirty="0" err="1" smtClean="0"/>
              <a:t>Students</a:t>
            </a:r>
            <a:r>
              <a:rPr lang="fi-FI" b="0" dirty="0" smtClean="0"/>
              <a:t> </a:t>
            </a:r>
            <a:r>
              <a:rPr lang="fi-FI" b="0" dirty="0" err="1" smtClean="0"/>
              <a:t>perceptions</a:t>
            </a:r>
            <a:r>
              <a:rPr lang="fi-FI" b="0" dirty="0" smtClean="0"/>
              <a:t> of </a:t>
            </a:r>
            <a:r>
              <a:rPr lang="fi-FI" b="0" dirty="0" err="1" smtClean="0"/>
              <a:t>their</a:t>
            </a:r>
            <a:r>
              <a:rPr lang="fi-FI" b="0" dirty="0" smtClean="0"/>
              <a:t> </a:t>
            </a:r>
            <a:r>
              <a:rPr lang="fi-FI" b="0" dirty="0" err="1" smtClean="0"/>
              <a:t>lecturer’s</a:t>
            </a:r>
            <a:r>
              <a:rPr lang="fi-FI" b="0" dirty="0" smtClean="0"/>
              <a:t> English</a:t>
            </a:r>
          </a:p>
          <a:p>
            <a:endParaRPr lang="fi-FI" dirty="0" smtClean="0"/>
          </a:p>
          <a:p>
            <a:endParaRPr lang="fi-FI" dirty="0"/>
          </a:p>
          <a:p>
            <a:endParaRPr lang="fi-FI" dirty="0"/>
          </a:p>
          <a:p>
            <a:endParaRPr lang="fi-FI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A3890A2-9EF3-413B-BD6A-2227C05EBD4C}" type="datetime1">
              <a:rPr lang="en-US" smtClean="0"/>
              <a:t>10/6/2015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7D79A8AE-7274-0C4A-AB42-92022833E6E2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05" y="515039"/>
            <a:ext cx="1927843" cy="19278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04" y="2476500"/>
            <a:ext cx="1927843" cy="192784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Diane Pilkinton-Pihko, Ph.D.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132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63308" y="123175"/>
            <a:ext cx="8212380" cy="996498"/>
          </a:xfrm>
        </p:spPr>
        <p:txBody>
          <a:bodyPr/>
          <a:lstStyle/>
          <a:p>
            <a:pPr algn="ctr"/>
            <a:r>
              <a:rPr lang="fi-FI" dirty="0" err="1"/>
              <a:t>Research</a:t>
            </a:r>
            <a:r>
              <a:rPr lang="fi-FI" dirty="0"/>
              <a:t> </a:t>
            </a:r>
            <a:r>
              <a:rPr lang="fi-FI" dirty="0" smtClean="0"/>
              <a:t>Method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191000" y="1034598"/>
            <a:ext cx="4953000" cy="3505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 smtClean="0"/>
              <a:t>  Data </a:t>
            </a:r>
            <a:r>
              <a:rPr lang="fi-FI" dirty="0" err="1" smtClean="0"/>
              <a:t>collection</a:t>
            </a:r>
            <a:endParaRPr lang="fi-FI" dirty="0" smtClean="0"/>
          </a:p>
          <a:p>
            <a:r>
              <a:rPr lang="fi-FI" sz="1800" dirty="0" smtClean="0"/>
              <a:t>   </a:t>
            </a:r>
            <a:r>
              <a:rPr lang="fi-FI" sz="1800" b="0" dirty="0" smtClean="0"/>
              <a:t>7 EMI </a:t>
            </a:r>
            <a:r>
              <a:rPr lang="fi-FI" sz="1800" b="0" dirty="0" err="1" smtClean="0"/>
              <a:t>lecturers</a:t>
            </a:r>
            <a:r>
              <a:rPr lang="fi-FI" sz="1800" b="0" dirty="0" smtClean="0"/>
              <a:t> (QUAL)</a:t>
            </a:r>
          </a:p>
          <a:p>
            <a:r>
              <a:rPr lang="fi-FI" sz="1800" b="0" dirty="0" smtClean="0"/>
              <a:t>   36 </a:t>
            </a:r>
            <a:r>
              <a:rPr lang="fi-FI" sz="1800" b="0" dirty="0" err="1" smtClean="0"/>
              <a:t>Paired</a:t>
            </a:r>
            <a:r>
              <a:rPr lang="fi-FI" sz="1800" b="0" dirty="0" smtClean="0"/>
              <a:t> </a:t>
            </a:r>
            <a:r>
              <a:rPr lang="fi-FI" sz="1800" b="0" dirty="0" err="1" smtClean="0"/>
              <a:t>students</a:t>
            </a:r>
            <a:r>
              <a:rPr lang="fi-FI" sz="1800" b="0" dirty="0" smtClean="0"/>
              <a:t> (QUAN)</a:t>
            </a:r>
          </a:p>
          <a:p>
            <a:pPr marL="226210" lvl="1" indent="0">
              <a:buNone/>
            </a:pPr>
            <a:r>
              <a:rPr lang="en-US" sz="1800" dirty="0" smtClean="0">
                <a:latin typeface="Georgia" panose="02040502050405020303" pitchFamily="18" charset="0"/>
              </a:rPr>
              <a:t>  </a:t>
            </a:r>
            <a:r>
              <a:rPr lang="en-US" sz="1800" i="1" dirty="0" smtClean="0">
                <a:latin typeface="Georgia" panose="02040502050405020303" pitchFamily="18" charset="0"/>
              </a:rPr>
              <a:t>Self-assessed English: 95% at least ’good’</a:t>
            </a:r>
          </a:p>
          <a:p>
            <a:pPr indent="-11390"/>
            <a:r>
              <a:rPr lang="fi-FI" sz="1900" b="0" dirty="0" smtClean="0"/>
              <a:t>   16 </a:t>
            </a:r>
            <a:r>
              <a:rPr lang="fi-FI" sz="1900" b="0" dirty="0" err="1" smtClean="0"/>
              <a:t>First</a:t>
            </a:r>
            <a:r>
              <a:rPr lang="fi-FI" sz="1900" b="0" dirty="0" smtClean="0"/>
              <a:t> </a:t>
            </a:r>
            <a:r>
              <a:rPr lang="fi-FI" sz="1900" b="0" dirty="0" err="1" smtClean="0"/>
              <a:t>languages</a:t>
            </a:r>
            <a:r>
              <a:rPr lang="fi-FI" sz="1900" b="0" dirty="0" smtClean="0"/>
              <a:t> </a:t>
            </a:r>
            <a:r>
              <a:rPr lang="fi-FI" sz="1900" b="0" dirty="0" err="1" smtClean="0"/>
              <a:t>represented</a:t>
            </a:r>
            <a:endParaRPr lang="fi-FI" sz="1900" b="0" dirty="0" smtClean="0"/>
          </a:p>
          <a:p>
            <a:pPr marL="226210" lvl="1" indent="0">
              <a:buNone/>
            </a:pPr>
            <a:endParaRPr lang="fi-FI" sz="1800" dirty="0" smtClean="0"/>
          </a:p>
          <a:p>
            <a:r>
              <a:rPr lang="fi-FI" dirty="0" smtClean="0"/>
              <a:t>   Analytics</a:t>
            </a:r>
            <a:endParaRPr lang="fi-FI" dirty="0"/>
          </a:p>
          <a:p>
            <a:pPr indent="-11390"/>
            <a:r>
              <a:rPr lang="fi-FI" sz="1517" dirty="0"/>
              <a:t>  </a:t>
            </a:r>
            <a:r>
              <a:rPr lang="fi-FI" sz="1517" dirty="0" smtClean="0"/>
              <a:t>  </a:t>
            </a:r>
            <a:r>
              <a:rPr lang="fi-FI" sz="1900" b="0" dirty="0" err="1" smtClean="0"/>
              <a:t>Discourse</a:t>
            </a:r>
            <a:r>
              <a:rPr lang="fi-FI" sz="1900" b="0" dirty="0" smtClean="0"/>
              <a:t> </a:t>
            </a:r>
            <a:r>
              <a:rPr lang="fi-FI" sz="1900" b="0" dirty="0"/>
              <a:t>Analysis / Language </a:t>
            </a:r>
            <a:r>
              <a:rPr lang="fi-FI" sz="1900" b="0" dirty="0" err="1"/>
              <a:t>ideologies</a:t>
            </a:r>
            <a:endParaRPr lang="fi-FI" sz="1900" b="0" dirty="0"/>
          </a:p>
          <a:p>
            <a:pPr indent="-11390"/>
            <a:r>
              <a:rPr lang="fi-FI" sz="1900" b="0" dirty="0"/>
              <a:t> </a:t>
            </a:r>
            <a:r>
              <a:rPr lang="fi-FI" sz="1900" b="0" dirty="0" smtClean="0"/>
              <a:t>  </a:t>
            </a:r>
            <a:r>
              <a:rPr lang="fi-FI" sz="1900" b="0" dirty="0" err="1" smtClean="0"/>
              <a:t>Repeated</a:t>
            </a:r>
            <a:r>
              <a:rPr lang="fi-FI" sz="1900" b="0" dirty="0" smtClean="0"/>
              <a:t> </a:t>
            </a:r>
            <a:r>
              <a:rPr lang="fi-FI" sz="1900" b="0" dirty="0" err="1"/>
              <a:t>measures</a:t>
            </a:r>
            <a:r>
              <a:rPr lang="fi-FI" sz="1900" b="0" dirty="0"/>
              <a:t> ANOVA &amp; </a:t>
            </a:r>
            <a:r>
              <a:rPr lang="fi-FI" sz="1900" b="0" dirty="0" err="1"/>
              <a:t>correlations</a:t>
            </a:r>
            <a:endParaRPr lang="fi-FI" sz="1900" b="0" dirty="0"/>
          </a:p>
          <a:p>
            <a:pPr indent="-11390"/>
            <a:r>
              <a:rPr lang="fi-FI" sz="1900" b="0" dirty="0"/>
              <a:t> </a:t>
            </a:r>
            <a:r>
              <a:rPr lang="fi-FI" sz="1900" b="0" dirty="0" smtClean="0"/>
              <a:t>  </a:t>
            </a:r>
            <a:r>
              <a:rPr lang="fi-FI" sz="1900" b="0" dirty="0" err="1" smtClean="0"/>
              <a:t>Combined</a:t>
            </a:r>
            <a:r>
              <a:rPr lang="fi-FI" sz="1900" b="0" dirty="0" smtClean="0"/>
              <a:t> </a:t>
            </a:r>
            <a:r>
              <a:rPr lang="fi-FI" sz="1900" b="0" dirty="0"/>
              <a:t>data to </a:t>
            </a:r>
            <a:r>
              <a:rPr lang="fi-FI" sz="1900" b="0" dirty="0" err="1"/>
              <a:t>present</a:t>
            </a:r>
            <a:r>
              <a:rPr lang="fi-FI" sz="1900" b="0" dirty="0"/>
              <a:t> </a:t>
            </a:r>
            <a:r>
              <a:rPr lang="fi-FI" sz="1900" b="0" dirty="0" smtClean="0"/>
              <a:t>general </a:t>
            </a:r>
            <a:r>
              <a:rPr lang="fi-FI" sz="1900" b="0" dirty="0" err="1"/>
              <a:t>picture</a:t>
            </a:r>
            <a:endParaRPr lang="fi-FI" sz="1900" b="0" dirty="0"/>
          </a:p>
          <a:p>
            <a:pPr indent="-11390"/>
            <a:r>
              <a:rPr lang="fi-FI" sz="1417" b="0" dirty="0">
                <a:latin typeface="Georgia"/>
                <a:ea typeface="MS PGothic" pitchFamily="34" charset="-128"/>
                <a:cs typeface="MS PGothic" charset="0"/>
              </a:rPr>
              <a:t> </a:t>
            </a:r>
            <a:r>
              <a:rPr lang="fi-FI" sz="1417" b="0" dirty="0" smtClean="0">
                <a:latin typeface="Georgia"/>
                <a:ea typeface="MS PGothic" pitchFamily="34" charset="-128"/>
                <a:cs typeface="MS PGothic" charset="0"/>
              </a:rPr>
              <a:t>      </a:t>
            </a:r>
          </a:p>
          <a:p>
            <a:pPr indent="-11390"/>
            <a:endParaRPr lang="fi-FI" dirty="0" smtClean="0"/>
          </a:p>
          <a:p>
            <a:endParaRPr lang="fi-FI" dirty="0" smtClean="0"/>
          </a:p>
          <a:p>
            <a:endParaRPr lang="fi-FI" sz="1667" b="1" dirty="0"/>
          </a:p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60075"/>
            <a:ext cx="3613729" cy="1840450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87D1E653-DE4E-47F8-90FE-C1F2DF7BCFDB}" type="datetime1">
              <a:rPr lang="en-US" smtClean="0"/>
              <a:t>10/6/2015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i-FI" smtClean="0"/>
              <a:t>Diane Pilkinton-Pihko, Ph.D.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81000" y="1034598"/>
            <a:ext cx="3616375" cy="7540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fi-FI" sz="2100" b="1" dirty="0" err="1">
                <a:latin typeface="+mj-lt"/>
                <a:cs typeface="MS PGothic" pitchFamily="34" charset="-128"/>
              </a:rPr>
              <a:t>Approach</a:t>
            </a:r>
            <a:r>
              <a:rPr lang="fi-FI" sz="2100" b="1" dirty="0">
                <a:latin typeface="+mj-lt"/>
                <a:cs typeface="MS PGothic" pitchFamily="34" charset="-128"/>
              </a:rPr>
              <a:t> </a:t>
            </a:r>
          </a:p>
          <a:p>
            <a:pPr>
              <a:spcBef>
                <a:spcPts val="1200"/>
              </a:spcBef>
            </a:pPr>
            <a:r>
              <a:rPr lang="fi-FI" dirty="0" err="1" smtClean="0">
                <a:latin typeface="+mj-lt"/>
                <a:cs typeface="MS PGothic" pitchFamily="34" charset="-128"/>
              </a:rPr>
              <a:t>Reflects</a:t>
            </a:r>
            <a:r>
              <a:rPr lang="fi-FI" dirty="0" smtClean="0">
                <a:latin typeface="+mj-lt"/>
                <a:cs typeface="MS PGothic" pitchFamily="34" charset="-128"/>
              </a:rPr>
              <a:t> </a:t>
            </a:r>
            <a:r>
              <a:rPr lang="fi-FI" dirty="0" err="1" smtClean="0">
                <a:latin typeface="+mj-lt"/>
                <a:cs typeface="MS PGothic" pitchFamily="34" charset="-128"/>
              </a:rPr>
              <a:t>dialogic</a:t>
            </a:r>
            <a:r>
              <a:rPr lang="fi-FI" dirty="0" smtClean="0">
                <a:latin typeface="+mj-lt"/>
                <a:cs typeface="MS PGothic" pitchFamily="34" charset="-128"/>
              </a:rPr>
              <a:t> </a:t>
            </a:r>
            <a:r>
              <a:rPr lang="fi-FI" dirty="0" err="1" smtClean="0">
                <a:latin typeface="+mj-lt"/>
                <a:cs typeface="MS PGothic" pitchFamily="34" charset="-128"/>
              </a:rPr>
              <a:t>aspect</a:t>
            </a:r>
            <a:r>
              <a:rPr lang="fi-FI" dirty="0" smtClean="0">
                <a:latin typeface="+mj-lt"/>
                <a:cs typeface="MS PGothic" pitchFamily="34" charset="-128"/>
              </a:rPr>
              <a:t> </a:t>
            </a:r>
            <a:r>
              <a:rPr lang="fi-FI" dirty="0">
                <a:latin typeface="+mj-lt"/>
                <a:cs typeface="MS PGothic" pitchFamily="34" charset="-128"/>
              </a:rPr>
              <a:t>of </a:t>
            </a:r>
            <a:r>
              <a:rPr lang="fi-FI" dirty="0" err="1" smtClean="0">
                <a:latin typeface="+mj-lt"/>
                <a:cs typeface="MS PGothic" pitchFamily="34" charset="-128"/>
              </a:rPr>
              <a:t>lecturing</a:t>
            </a:r>
            <a:endParaRPr lang="en-US" dirty="0">
              <a:latin typeface="+mj-lt"/>
              <a:cs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96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Importance of the Research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sz="quarter" idx="14"/>
          </p:nvPr>
        </p:nvSpPr>
        <p:spPr>
          <a:xfrm>
            <a:off x="2573337" y="952500"/>
            <a:ext cx="6342063" cy="40625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dirty="0">
                <a:solidFill>
                  <a:srgbClr val="0070C0"/>
                </a:solidFill>
              </a:rPr>
              <a:t>New perspective to language assessment</a:t>
            </a:r>
          </a:p>
          <a:p>
            <a:pPr marL="25200" lvl="1" indent="0">
              <a:lnSpc>
                <a:spcPct val="120000"/>
              </a:lnSpc>
              <a:buNone/>
            </a:pPr>
            <a:r>
              <a:rPr lang="en-US" altLang="en-US" b="1" dirty="0" smtClean="0">
                <a:latin typeface="+mn-lt"/>
              </a:rPr>
              <a:t>Assumes </a:t>
            </a:r>
            <a:r>
              <a:rPr lang="en-US" altLang="en-US" b="1" dirty="0">
                <a:latin typeface="+mn-lt"/>
              </a:rPr>
              <a:t>language ideologies </a:t>
            </a:r>
            <a:r>
              <a:rPr lang="en-US" altLang="en-US" b="1" dirty="0" smtClean="0">
                <a:latin typeface="+mn-lt"/>
              </a:rPr>
              <a:t>as </a:t>
            </a:r>
            <a:r>
              <a:rPr lang="en-US" altLang="en-US" b="1" dirty="0">
                <a:latin typeface="+mn-lt"/>
              </a:rPr>
              <a:t>relevant </a:t>
            </a:r>
            <a:endParaRPr lang="en-US" altLang="en-US" b="1" dirty="0" smtClean="0">
              <a:latin typeface="+mn-lt"/>
            </a:endParaRPr>
          </a:p>
          <a:p>
            <a:pPr marL="25200" lvl="1" indent="0">
              <a:lnSpc>
                <a:spcPct val="120000"/>
              </a:lnSpc>
              <a:buNone/>
            </a:pPr>
            <a:r>
              <a:rPr lang="en-US" altLang="en-US" i="1" dirty="0" smtClean="0"/>
              <a:t>for </a:t>
            </a:r>
            <a:r>
              <a:rPr lang="en-US" altLang="en-US" i="1" dirty="0"/>
              <a:t>developing assessment </a:t>
            </a:r>
            <a:r>
              <a:rPr lang="en-US" altLang="en-US" i="1" dirty="0" smtClean="0"/>
              <a:t>criteria</a:t>
            </a:r>
          </a:p>
          <a:p>
            <a:pPr marL="25200" lvl="1" indent="0">
              <a:lnSpc>
                <a:spcPct val="120000"/>
              </a:lnSpc>
              <a:buNone/>
            </a:pPr>
            <a:endParaRPr lang="en-US" altLang="en-US" sz="1200" dirty="0" smtClean="0"/>
          </a:p>
          <a:p>
            <a:pPr>
              <a:lnSpc>
                <a:spcPct val="120000"/>
              </a:lnSpc>
            </a:pPr>
            <a:r>
              <a:rPr lang="en-US" altLang="en-US" dirty="0">
                <a:solidFill>
                  <a:srgbClr val="0070C0"/>
                </a:solidFill>
              </a:rPr>
              <a:t>Research outcome </a:t>
            </a:r>
          </a:p>
          <a:p>
            <a:pPr marL="25200" lvl="1" indent="0">
              <a:lnSpc>
                <a:spcPct val="120000"/>
              </a:lnSpc>
              <a:buNone/>
            </a:pPr>
            <a:r>
              <a:rPr lang="en-US" altLang="en-US" b="1" dirty="0">
                <a:latin typeface="+mn-lt"/>
              </a:rPr>
              <a:t>Could impact future measures </a:t>
            </a:r>
          </a:p>
          <a:p>
            <a:pPr marL="25200" lvl="1" indent="0">
              <a:lnSpc>
                <a:spcPct val="120000"/>
              </a:lnSpc>
              <a:buNone/>
            </a:pPr>
            <a:r>
              <a:rPr lang="en-US" altLang="en-US" i="1" dirty="0" smtClean="0"/>
              <a:t>of professional English for an international context</a:t>
            </a:r>
          </a:p>
          <a:p>
            <a:pPr marL="25200" lvl="1" indent="0">
              <a:lnSpc>
                <a:spcPct val="120000"/>
              </a:lnSpc>
              <a:buNone/>
            </a:pPr>
            <a:r>
              <a:rPr lang="en-US" altLang="en-US" b="1" dirty="0">
                <a:latin typeface="+mn-lt"/>
              </a:rPr>
              <a:t>Identifies some assessment criteria</a:t>
            </a:r>
          </a:p>
          <a:p>
            <a:pPr lvl="1">
              <a:lnSpc>
                <a:spcPct val="120000"/>
              </a:lnSpc>
            </a:pPr>
            <a:r>
              <a:rPr lang="en-US" altLang="en-US" i="1" dirty="0" smtClean="0"/>
              <a:t>Spoken professional English &gt; international context </a:t>
            </a:r>
          </a:p>
          <a:p>
            <a:pPr lvl="1"/>
            <a:r>
              <a:rPr lang="en-US" altLang="en-US" i="1" dirty="0" smtClean="0"/>
              <a:t>A field-specific area &gt; EMI lecturing</a:t>
            </a:r>
            <a:endParaRPr lang="en-US" altLang="en-US" i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4451EB4-1909-4AF1-A7B5-3E83A793B666}" type="datetime1">
              <a:rPr lang="en-US" smtClean="0"/>
              <a:t>10/6/2015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 smtClean="0"/>
              <a:t>Diane Pilkinton-Pihko, Ph.D.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53353"/>
            <a:ext cx="2105025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8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lto University">
  <a:themeElements>
    <a:clrScheme name="Aalto-yliopisto">
      <a:dk1>
        <a:sysClr val="windowText" lastClr="000000"/>
      </a:dk1>
      <a:lt1>
        <a:sysClr val="window" lastClr="FFFFFF"/>
      </a:lt1>
      <a:dk2>
        <a:srgbClr val="005EB8"/>
      </a:dk2>
      <a:lt2>
        <a:srgbClr val="8C857B"/>
      </a:lt2>
      <a:accent1>
        <a:srgbClr val="FFCD00"/>
      </a:accent1>
      <a:accent2>
        <a:srgbClr val="EF3340"/>
      </a:accent2>
      <a:accent3>
        <a:srgbClr val="005EB8"/>
      </a:accent3>
      <a:accent4>
        <a:srgbClr val="8C857B"/>
      </a:accent4>
      <a:accent5>
        <a:srgbClr val="7D55C7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5DFF5384-7925-49C9-826D-99D946B8D539}" vid="{3183760B-E33B-4B04-9A52-658182C5CA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AALTO_EN</Template>
  <TotalTime>0</TotalTime>
  <Words>1008</Words>
  <Application>Microsoft Office PowerPoint</Application>
  <PresentationFormat>On-screen Show (16:10)</PresentationFormat>
  <Paragraphs>281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ＭＳ Ｐゴシック</vt:lpstr>
      <vt:lpstr>ＭＳ Ｐゴシック</vt:lpstr>
      <vt:lpstr>Arial</vt:lpstr>
      <vt:lpstr>Calibri</vt:lpstr>
      <vt:lpstr>Courier New</vt:lpstr>
      <vt:lpstr>Georgia</vt:lpstr>
      <vt:lpstr>Lucida Grande</vt:lpstr>
      <vt:lpstr>Symbol</vt:lpstr>
      <vt:lpstr>ヒラギノ角ゴ Pro W3</vt:lpstr>
      <vt:lpstr>Aalto University</vt:lpstr>
      <vt:lpstr>PowerPoint Presentation</vt:lpstr>
      <vt:lpstr>Definitions </vt:lpstr>
      <vt:lpstr>Motivation</vt:lpstr>
      <vt:lpstr> Context</vt:lpstr>
      <vt:lpstr>PowerPoint Presentation</vt:lpstr>
      <vt:lpstr>The Problem</vt:lpstr>
      <vt:lpstr>The investigation</vt:lpstr>
      <vt:lpstr>Research Method</vt:lpstr>
      <vt:lpstr>Importance of the Research</vt:lpstr>
      <vt:lpstr>Language ideologies</vt:lpstr>
      <vt:lpstr>Four language ideologies</vt:lpstr>
      <vt:lpstr>Four language ideologies</vt:lpstr>
      <vt:lpstr>Main qualitative findings</vt:lpstr>
      <vt:lpstr>Main quantitative findings </vt:lpstr>
      <vt:lpstr>Main quantitative findings</vt:lpstr>
      <vt:lpstr>Main conclusions</vt:lpstr>
      <vt:lpstr>Main conclusions</vt:lpstr>
      <vt:lpstr>Overall, what does it indicate?</vt:lpstr>
      <vt:lpstr>Some relevant criteria …</vt:lpstr>
      <vt:lpstr>Implications</vt:lpstr>
      <vt:lpstr> Thank you!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2015-08-18T12:16:36Z</dcterms:created>
  <dcterms:modified xsi:type="dcterms:W3CDTF">2015-10-06T16:30:21Z</dcterms:modified>
</cp:coreProperties>
</file>