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notesMasterIdLst>
    <p:notesMasterId r:id="rId18"/>
  </p:notesMasterIdLst>
  <p:handoutMasterIdLst>
    <p:handoutMasterId r:id="rId19"/>
  </p:handoutMasterIdLst>
  <p:sldIdLst>
    <p:sldId id="279" r:id="rId2"/>
    <p:sldId id="274" r:id="rId3"/>
    <p:sldId id="287" r:id="rId4"/>
    <p:sldId id="284" r:id="rId5"/>
    <p:sldId id="288" r:id="rId6"/>
    <p:sldId id="289" r:id="rId7"/>
    <p:sldId id="293" r:id="rId8"/>
    <p:sldId id="296" r:id="rId9"/>
    <p:sldId id="298" r:id="rId10"/>
    <p:sldId id="290" r:id="rId11"/>
    <p:sldId id="292" r:id="rId12"/>
    <p:sldId id="291" r:id="rId13"/>
    <p:sldId id="294" r:id="rId14"/>
    <p:sldId id="295" r:id="rId15"/>
    <p:sldId id="273" r:id="rId16"/>
    <p:sldId id="269" r:id="rId17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E3C48DE-710F-47C1-B0B2-8D43EEC99C0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3537958-33D9-40D3-9FF9-AF93BCF2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9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FB2859C-BD66-4F7E-8D3C-EA1190B9D24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F28E453-FE62-4DEB-BD98-F44165F75A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8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73DD6-56DE-46CB-A7BF-2B8C21DF555B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3898549" y="-1585"/>
            <a:ext cx="2983265" cy="46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631" tIns="46315" rIns="92631" bIns="46315" anchor="ctr"/>
          <a:lstStyle/>
          <a:p>
            <a:endParaRPr lang="en-US" dirty="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898549" y="8804327"/>
            <a:ext cx="2983265" cy="46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8" tIns="0" rIns="19298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4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0" y="8804327"/>
            <a:ext cx="2983265" cy="46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631" tIns="46315" rIns="92631" bIns="46315" anchor="ctr"/>
          <a:lstStyle/>
          <a:p>
            <a:endParaRPr lang="en-US" dirty="0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0" y="-1585"/>
            <a:ext cx="2983265" cy="46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631" tIns="46315" rIns="92631" bIns="46315" anchor="ctr"/>
          <a:lstStyle/>
          <a:p>
            <a:endParaRPr lang="en-US" dirty="0"/>
          </a:p>
        </p:txBody>
      </p:sp>
      <p:sp>
        <p:nvSpPr>
          <p:cNvPr id="297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703263"/>
            <a:ext cx="6151563" cy="3460750"/>
          </a:xfrm>
          <a:ln w="12700" cap="flat">
            <a:solidFill>
              <a:schemeClr val="tx1"/>
            </a:solidFill>
          </a:ln>
        </p:spPr>
      </p:sp>
      <p:sp>
        <p:nvSpPr>
          <p:cNvPr id="297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8409" y="4402164"/>
            <a:ext cx="5044997" cy="4169051"/>
          </a:xfrm>
          <a:noFill/>
          <a:ln/>
        </p:spPr>
        <p:txBody>
          <a:bodyPr lIns="93274" tIns="46637" rIns="93274" bIns="46637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9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C0DC7-B570-4339-9B6C-F470771AD87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7341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73472-12A9-488A-8F4F-DB8F7393B40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23288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AC22B-BA34-4E8D-ABC6-24F47697BBE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12341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1F67-540B-4922-87BB-354606105D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38894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51454-D423-4B1A-A303-025528E927A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625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7EC91-C6BB-45A8-ADC2-97631A48861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20222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C46EC-3D01-4E49-B457-6A3A195149B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50463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4F3FF-24DC-4568-AC43-0332D7CC74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82347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9DCF5-2991-40EA-B657-95DD8EDA64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09613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7D84C4-FDDE-4CDD-A4E8-498566AF848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07799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6E3EB-3225-4AF3-BE40-938860FD552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45995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86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5FE93-10BE-4F4B-BC19-36BCE337418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0" descr="DLI Cres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2" y="17213"/>
            <a:ext cx="1064227" cy="104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4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900744"/>
            <a:ext cx="10113264" cy="822960"/>
          </a:xfrm>
        </p:spPr>
        <p:txBody>
          <a:bodyPr>
            <a:normAutofit fontScale="90000"/>
          </a:bodyPr>
          <a:lstStyle/>
          <a:p>
            <a:r>
              <a:rPr lang="en-US" sz="4500" dirty="0" smtClean="0"/>
              <a:t>Instructor Evaluation Process Improvement</a:t>
            </a:r>
            <a:endParaRPr lang="en-US" sz="45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2" b="21342"/>
          <a:stretch>
            <a:fillRect/>
          </a:stretch>
        </p:blipFill>
        <p:spPr>
          <a:xfrm>
            <a:off x="15" y="0"/>
            <a:ext cx="12191985" cy="4931229"/>
          </a:xfrm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1097280" y="5798165"/>
            <a:ext cx="10113264" cy="7985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BILC Professional Seminar – 2017</a:t>
            </a:r>
          </a:p>
          <a:p>
            <a:r>
              <a:rPr lang="en-US" dirty="0" smtClean="0">
                <a:latin typeface="+mn-lt"/>
              </a:rPr>
              <a:t>Tbilisi, </a:t>
            </a:r>
            <a:r>
              <a:rPr lang="en-US" dirty="0" smtClean="0">
                <a:latin typeface="+mn-lt"/>
              </a:rPr>
              <a:t>Georgia</a:t>
            </a:r>
          </a:p>
          <a:p>
            <a:r>
              <a:rPr lang="en-US" dirty="0" smtClean="0"/>
              <a:t>Angel </a:t>
            </a:r>
            <a:r>
              <a:rPr lang="en-US" dirty="0" err="1" smtClean="0"/>
              <a:t>BishopPetty,</a:t>
            </a:r>
            <a:r>
              <a:rPr lang="en-US" dirty="0" smtClean="0"/>
              <a:t> Defense Language Institute English Language Center</a:t>
            </a:r>
            <a:endParaRPr lang="en-US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C0DC7-B570-4339-9B6C-F470771AD877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309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781807"/>
            <a:ext cx="9825644" cy="86331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Validation Process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8" y="2036618"/>
            <a:ext cx="9631681" cy="3934690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3-month trial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27 </a:t>
            </a:r>
            <a:r>
              <a:rPr lang="en-US" sz="2800" dirty="0" smtClean="0"/>
              <a:t>supervisors </a:t>
            </a:r>
            <a:r>
              <a:rPr lang="en-US" sz="2800" dirty="0" smtClean="0"/>
              <a:t>involved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54 trials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Feedback collected and analyzed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Made changes to </a:t>
            </a:r>
            <a:r>
              <a:rPr lang="en-US" sz="2800" dirty="0" smtClean="0"/>
              <a:t>rubric</a:t>
            </a: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1F67-540B-4922-87BB-354606105D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00975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781807"/>
            <a:ext cx="9825644" cy="86331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Validation Process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8" y="2036618"/>
            <a:ext cx="9631681" cy="3934690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Need for training/norming for supervisor became clear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Concerns </a:t>
            </a:r>
            <a:r>
              <a:rPr lang="en-US" sz="2800" dirty="0" smtClean="0"/>
              <a:t>with </a:t>
            </a:r>
            <a:r>
              <a:rPr lang="en-US" sz="2800" dirty="0" smtClean="0"/>
              <a:t>discerning </a:t>
            </a:r>
            <a:r>
              <a:rPr lang="en-US" sz="2800" dirty="0" smtClean="0"/>
              <a:t>element ratings needed </a:t>
            </a:r>
            <a:r>
              <a:rPr lang="en-US" sz="2800" dirty="0"/>
              <a:t>– FS v E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Clarity of examples needed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Change management needed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1F67-540B-4922-87BB-354606105D6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9790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781807"/>
            <a:ext cx="9825644" cy="86331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Revisions to Rubric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8" y="2036618"/>
            <a:ext cx="9631681" cy="3934690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Changes were made based on supervisor input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Rewording to provide clarity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Examples revised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1F67-540B-4922-87BB-354606105D6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869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781807"/>
            <a:ext cx="9825644" cy="86331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Training Needs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8" y="2036618"/>
            <a:ext cx="9631681" cy="3934690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Instructor Orientation</a:t>
            </a:r>
          </a:p>
          <a:p>
            <a:pPr marL="566928" lvl="1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2-hour orientation conducted by instructors with </a:t>
            </a:r>
            <a:r>
              <a:rPr lang="en-US" sz="2600" dirty="0" smtClean="0"/>
              <a:t>supervisor</a:t>
            </a:r>
            <a:endParaRPr lang="en-US" sz="26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Supervisor Training</a:t>
            </a:r>
          </a:p>
          <a:p>
            <a:pPr marL="566928" lvl="1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4-day training conducted by chiefs</a:t>
            </a:r>
          </a:p>
          <a:p>
            <a:pPr marL="566928" lvl="1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23 supervisors trained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1F67-540B-4922-87BB-354606105D6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3387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781807"/>
            <a:ext cx="9825644" cy="86331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Supervisor Training Focus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8" y="2036618"/>
            <a:ext cx="9631681" cy="3934690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Emphasis on familiarization with rubric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Norming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Buy in by supervisors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Change management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Address questions head on (parking lot)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Recognize that not all </a:t>
            </a:r>
            <a:r>
              <a:rPr lang="en-US" sz="2800" dirty="0" smtClean="0"/>
              <a:t>supervisors will </a:t>
            </a:r>
            <a:r>
              <a:rPr lang="en-US" sz="2800" dirty="0" smtClean="0"/>
              <a:t>embrace process equally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On-going process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Be prepared to be flexible and look at problems as they arise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We are all learning together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1F67-540B-4922-87BB-354606105D6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98569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1230450869C\Desktop\IMG_3643_rs.JPG"/>
          <p:cNvPicPr>
            <a:picLocks noChangeAspect="1" noChangeArrowheads="1"/>
          </p:cNvPicPr>
          <p:nvPr/>
        </p:nvPicPr>
        <p:blipFill rotWithShape="1">
          <a:blip r:embed="rId3" cstate="print"/>
          <a:srcRect r="112" b="13693"/>
          <a:stretch/>
        </p:blipFill>
        <p:spPr bwMode="auto">
          <a:xfrm>
            <a:off x="-166255" y="-336690"/>
            <a:ext cx="12385964" cy="7153126"/>
          </a:xfrm>
          <a:prstGeom prst="rect">
            <a:avLst/>
          </a:prstGeom>
          <a:noFill/>
        </p:spPr>
      </p:pic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449" y="417736"/>
            <a:ext cx="8761021" cy="1181894"/>
          </a:xfrm>
          <a:noFill/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Work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</a:rPr>
              <a:t>In-Progress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06489"/>
            <a:fld id="{184B94B2-6B0F-4F1C-B9AB-132397E46342}" type="slidenum">
              <a:rPr lang="en-US" smtClean="0"/>
              <a:pPr defTabSz="906489"/>
              <a:t>15</a:t>
            </a:fld>
            <a:endParaRPr lang="en-US" dirty="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268947" y="6248369"/>
            <a:ext cx="1876232" cy="4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614" tIns="41307" rIns="82614" bIns="41307" anchor="ctr"/>
          <a:lstStyle/>
          <a:p>
            <a:endParaRPr lang="en-US" sz="1626" dirty="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670180" y="6248369"/>
            <a:ext cx="2851643" cy="4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614" tIns="41307" rIns="82614" bIns="41307" anchor="ctr"/>
          <a:lstStyle/>
          <a:p>
            <a:endParaRPr lang="en-US" sz="1626" dirty="0"/>
          </a:p>
        </p:txBody>
      </p:sp>
    </p:spTree>
    <p:extLst>
      <p:ext uri="{BB962C8B-B14F-4D97-AF65-F5344CB8AC3E}">
        <p14:creationId xmlns:p14="http://schemas.microsoft.com/office/powerpoint/2010/main" val="16021791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75"/>
          <p:cNvSpPr txBox="1">
            <a:spLocks noChangeArrowheads="1"/>
          </p:cNvSpPr>
          <p:nvPr/>
        </p:nvSpPr>
        <p:spPr bwMode="auto">
          <a:xfrm>
            <a:off x="3618546" y="2392066"/>
            <a:ext cx="4570013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084"/>
              </a:spcAft>
            </a:pPr>
            <a:r>
              <a:rPr lang="en-US" sz="5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54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31211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273" y="524686"/>
            <a:ext cx="9988933" cy="1143239"/>
          </a:xfrm>
        </p:spPr>
        <p:txBody>
          <a:bodyPr/>
          <a:lstStyle/>
          <a:p>
            <a:r>
              <a:rPr lang="en-US" dirty="0" smtClean="0"/>
              <a:t>Defense Language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273" y="2147455"/>
            <a:ext cx="9988933" cy="4046306"/>
          </a:xfrm>
        </p:spPr>
        <p:txBody>
          <a:bodyPr>
            <a:noAutofit/>
          </a:bodyPr>
          <a:lstStyle/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Mission:  Provide English language instruction and acculturation to international military and civilian strategic partners and to US military </a:t>
            </a:r>
            <a:r>
              <a:rPr lang="en-US" sz="2800" dirty="0" smtClean="0"/>
              <a:t>personnel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1F67-540B-4922-87BB-354606105D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9261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130" y="524686"/>
            <a:ext cx="10238315" cy="1143239"/>
          </a:xfrm>
        </p:spPr>
        <p:txBody>
          <a:bodyPr/>
          <a:lstStyle/>
          <a:p>
            <a:r>
              <a:rPr lang="en-US" dirty="0" smtClean="0"/>
              <a:t>Defense Language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130" y="1901397"/>
            <a:ext cx="9975076" cy="4389349"/>
          </a:xfrm>
        </p:spPr>
        <p:txBody>
          <a:bodyPr>
            <a:noAutofit/>
          </a:bodyPr>
          <a:lstStyle/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Total Number of Supervisor:  27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Total </a:t>
            </a:r>
            <a:r>
              <a:rPr lang="en-US" sz="2800" dirty="0"/>
              <a:t>number of instructors:   </a:t>
            </a:r>
            <a:r>
              <a:rPr lang="en-US" sz="2800" dirty="0" smtClean="0"/>
              <a:t>204</a:t>
            </a:r>
            <a:endParaRPr lang="en-US" sz="2800" dirty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Instructors on Mobile Training Team (MTT) 17, or Language Training Detachment (LTD) 4, plus 3 supervisors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Total </a:t>
            </a:r>
            <a:r>
              <a:rPr lang="en-US" sz="2800" dirty="0"/>
              <a:t>number of students:  </a:t>
            </a:r>
            <a:r>
              <a:rPr lang="en-US" sz="2800" dirty="0" smtClean="0"/>
              <a:t>568</a:t>
            </a:r>
            <a:endParaRPr lang="en-US" sz="2800" dirty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52 </a:t>
            </a:r>
            <a:r>
              <a:rPr lang="en-US" sz="2800" dirty="0"/>
              <a:t>countries represented at DLI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Instructor/Student </a:t>
            </a:r>
            <a:r>
              <a:rPr lang="en-US" sz="2800" dirty="0"/>
              <a:t>ratio:  1:5.2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1F67-540B-4922-87BB-354606105D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45660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781807"/>
            <a:ext cx="9825644" cy="86331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Background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8" y="2036618"/>
            <a:ext cx="9631681" cy="3934690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Update evaluation approach 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Reflect upgraded standards</a:t>
            </a:r>
          </a:p>
          <a:p>
            <a:pPr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Instructor and </a:t>
            </a:r>
            <a:r>
              <a:rPr lang="en-US" sz="2800" dirty="0" smtClean="0"/>
              <a:t>supervisor </a:t>
            </a:r>
            <a:r>
              <a:rPr lang="en-US" sz="2800" dirty="0" smtClean="0"/>
              <a:t>involvement</a:t>
            </a:r>
          </a:p>
          <a:p>
            <a:pPr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Formulation of Instructor Working Group – 2016</a:t>
            </a:r>
          </a:p>
          <a:p>
            <a:pPr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Information sessions and focus group input</a:t>
            </a:r>
          </a:p>
          <a:p>
            <a:pPr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Supervisor </a:t>
            </a:r>
            <a:r>
              <a:rPr lang="en-US" sz="2800" dirty="0" smtClean="0"/>
              <a:t>validation</a:t>
            </a:r>
            <a:endParaRPr lang="en-US" sz="2800" dirty="0" smtClean="0"/>
          </a:p>
          <a:p>
            <a:pPr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Supervisor </a:t>
            </a:r>
            <a:r>
              <a:rPr lang="en-US" sz="2800" dirty="0" smtClean="0"/>
              <a:t>training </a:t>
            </a:r>
            <a:r>
              <a:rPr lang="en-US" sz="2800" dirty="0" smtClean="0"/>
              <a:t>and </a:t>
            </a:r>
            <a:r>
              <a:rPr lang="en-US" sz="2800" dirty="0" smtClean="0"/>
              <a:t>norming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1F67-540B-4922-87BB-354606105D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23739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781807"/>
            <a:ext cx="9825644" cy="86331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Background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8" y="2036618"/>
            <a:ext cx="9631681" cy="3934690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Observe instructors once in 6 month period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Instructors in 3 Sections of DLI – AE, SE, </a:t>
            </a:r>
            <a:r>
              <a:rPr lang="en-US" sz="2800" dirty="0" smtClean="0"/>
              <a:t>GE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Highly qualified ECL professionals</a:t>
            </a: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1F67-540B-4922-87BB-354606105D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55927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781807"/>
            <a:ext cx="9825644" cy="86331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Rubric Development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8" y="2036618"/>
            <a:ext cx="9631681" cy="3934690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Initiated by instructors</a:t>
            </a: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Researched best practices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Established Criteria</a:t>
            </a: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Obtained feedback </a:t>
            </a:r>
            <a:r>
              <a:rPr lang="en-US" sz="2800" dirty="0" smtClean="0"/>
              <a:t>(supervisors</a:t>
            </a:r>
            <a:r>
              <a:rPr lang="en-US" sz="2800" dirty="0" smtClean="0"/>
              <a:t>, </a:t>
            </a:r>
            <a:r>
              <a:rPr lang="en-US" sz="2800" dirty="0" smtClean="0"/>
              <a:t>instructors</a:t>
            </a:r>
            <a:r>
              <a:rPr lang="en-US" sz="2800" dirty="0" smtClean="0"/>
              <a:t>)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Conducted supervisor </a:t>
            </a:r>
            <a:r>
              <a:rPr lang="en-US" sz="2800" dirty="0"/>
              <a:t>v</a:t>
            </a:r>
            <a:r>
              <a:rPr lang="en-US" sz="2800" dirty="0" smtClean="0"/>
              <a:t>alidation</a:t>
            </a: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1F67-540B-4922-87BB-354606105D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9888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781807"/>
            <a:ext cx="9825644" cy="86331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Rubric Development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8" y="2036617"/>
            <a:ext cx="9631681" cy="4190011"/>
          </a:xfrm>
        </p:spPr>
        <p:txBody>
          <a:bodyPr>
            <a:normAutofit/>
          </a:bodyPr>
          <a:lstStyle/>
          <a:p>
            <a:pPr marL="274320" indent="-274320"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3 possible ratings</a:t>
            </a:r>
            <a:endParaRPr lang="en-US" sz="2800" dirty="0" smtClean="0"/>
          </a:p>
          <a:p>
            <a:pPr marL="731520" lvl="1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Needs Improvement </a:t>
            </a:r>
          </a:p>
          <a:p>
            <a:pPr marL="731520" lvl="1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Fully Successful </a:t>
            </a:r>
          </a:p>
          <a:p>
            <a:pPr marL="731520" lvl="1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Exemplary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1F67-540B-4922-87BB-354606105D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691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781807"/>
            <a:ext cx="9825644" cy="86331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Rubric Development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2014844"/>
            <a:ext cx="9631680" cy="4190011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11 Elements</a:t>
            </a:r>
          </a:p>
          <a:p>
            <a:pPr marL="566928" lvl="1" indent="-27432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Planning and preparation</a:t>
            </a:r>
          </a:p>
          <a:p>
            <a:pPr marL="566928" lvl="1" indent="-27432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Principles</a:t>
            </a:r>
          </a:p>
          <a:p>
            <a:pPr marL="566928" lvl="1" indent="-27432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Explanations and </a:t>
            </a:r>
            <a:r>
              <a:rPr lang="en-US" sz="2600" dirty="0" smtClean="0"/>
              <a:t>instructions</a:t>
            </a:r>
            <a:endParaRPr lang="en-US" sz="2600" dirty="0" smtClean="0"/>
          </a:p>
          <a:p>
            <a:pPr marL="566928" lvl="1" indent="-27432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Monitoring and feedback</a:t>
            </a:r>
          </a:p>
          <a:p>
            <a:pPr marL="566928" lvl="1" indent="-27432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Communicative interaction</a:t>
            </a:r>
          </a:p>
          <a:p>
            <a:pPr marL="566928" lvl="1" indent="-27432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Flow, pace, and time management</a:t>
            </a:r>
          </a:p>
          <a:p>
            <a:pPr marL="566928" lvl="1" indent="-27432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Lesson objectives and language skills</a:t>
            </a:r>
          </a:p>
          <a:p>
            <a:pPr marL="566928" lvl="1" indent="-27432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Speech</a:t>
            </a:r>
          </a:p>
          <a:p>
            <a:pPr marL="566928" lvl="1" indent="-27432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Professionalism and classroom management</a:t>
            </a:r>
          </a:p>
          <a:p>
            <a:pPr marL="566928" lvl="1" indent="-27432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Learning environment</a:t>
            </a:r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74320" indent="-27432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1F67-540B-4922-87BB-354606105D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41943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709" y="175766"/>
            <a:ext cx="9603971" cy="1450757"/>
          </a:xfrm>
        </p:spPr>
        <p:txBody>
          <a:bodyPr>
            <a:normAutofit/>
          </a:bodyPr>
          <a:lstStyle/>
          <a:p>
            <a:r>
              <a:rPr lang="en-US" sz="5400" dirty="0"/>
              <a:t>Rubric</a:t>
            </a:r>
            <a:r>
              <a:rPr lang="en-US" sz="5400" dirty="0"/>
              <a:t> </a:t>
            </a:r>
            <a:r>
              <a:rPr lang="en-US" sz="5400" dirty="0"/>
              <a:t>Development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10" y="1822024"/>
            <a:ext cx="7254834" cy="444225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1F67-540B-4922-87BB-354606105D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02105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470</TotalTime>
  <Words>369</Words>
  <Application>Microsoft Office PowerPoint</Application>
  <PresentationFormat>Widescreen</PresentationFormat>
  <Paragraphs>136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Retrospect</vt:lpstr>
      <vt:lpstr>Instructor Evaluation Process Improvement</vt:lpstr>
      <vt:lpstr>Defense Language Institute</vt:lpstr>
      <vt:lpstr>Defense Language Institute</vt:lpstr>
      <vt:lpstr>Background</vt:lpstr>
      <vt:lpstr>Background</vt:lpstr>
      <vt:lpstr>Rubric Development</vt:lpstr>
      <vt:lpstr>Rubric Development</vt:lpstr>
      <vt:lpstr>Rubric Development</vt:lpstr>
      <vt:lpstr>Rubric Development</vt:lpstr>
      <vt:lpstr>Validation Process</vt:lpstr>
      <vt:lpstr>Validation Process</vt:lpstr>
      <vt:lpstr>Revisions to Rubric</vt:lpstr>
      <vt:lpstr>Training Needs</vt:lpstr>
      <vt:lpstr>Supervisor Training Focus</vt:lpstr>
      <vt:lpstr>Work In-Progress</vt:lpstr>
      <vt:lpstr>PowerPoint Presentation</vt:lpstr>
    </vt:vector>
  </TitlesOfParts>
  <Company>U.S. Air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English Section</dc:title>
  <dc:creator>1191072878C</dc:creator>
  <cp:lastModifiedBy>1231044660C</cp:lastModifiedBy>
  <cp:revision>52</cp:revision>
  <cp:lastPrinted>2017-09-27T20:47:02Z</cp:lastPrinted>
  <dcterms:created xsi:type="dcterms:W3CDTF">2016-08-01T15:44:07Z</dcterms:created>
  <dcterms:modified xsi:type="dcterms:W3CDTF">2017-09-27T21:39:59Z</dcterms:modified>
</cp:coreProperties>
</file>