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3" r:id="rId2"/>
    <p:sldId id="322" r:id="rId3"/>
    <p:sldId id="323" r:id="rId4"/>
    <p:sldId id="344" r:id="rId5"/>
    <p:sldId id="324" r:id="rId6"/>
    <p:sldId id="325" r:id="rId7"/>
    <p:sldId id="326" r:id="rId8"/>
    <p:sldId id="327" r:id="rId9"/>
    <p:sldId id="346" r:id="rId10"/>
    <p:sldId id="345" r:id="rId11"/>
    <p:sldId id="328" r:id="rId12"/>
    <p:sldId id="329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7" r:id="rId23"/>
    <p:sldId id="341" r:id="rId24"/>
  </p:sldIdLst>
  <p:sldSz cx="9144000" cy="6858000" type="screen4x3"/>
  <p:notesSz cx="6858000" cy="9144000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FF"/>
    <a:srgbClr val="FF6600"/>
    <a:srgbClr val="FF0000"/>
    <a:srgbClr val="008000"/>
    <a:srgbClr val="CCFFFF"/>
    <a:srgbClr val="99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1652" autoAdjust="0"/>
  </p:normalViewPr>
  <p:slideViewPr>
    <p:cSldViewPr>
      <p:cViewPr>
        <p:scale>
          <a:sx n="75" d="100"/>
          <a:sy n="75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8328072-4488-4ADD-BB9C-3E6BD0905F7A}" type="datetimeFigureOut">
              <a:rPr lang="bs-Latn-BA"/>
              <a:pPr>
                <a:defRPr/>
              </a:pPr>
              <a:t>1.11.2011</a:t>
            </a:fld>
            <a:endParaRPr lang="bs-Latn-BA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34901A9-671F-4C16-99BC-A6FAC45574FB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81ECF4AB-025A-4589-B1A9-1CAFFEC2B5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A26C1C-607A-462C-A220-6B2787E78513}" type="slidenum">
              <a:rPr lang="hr-HR"/>
              <a:pPr>
                <a:defRPr/>
              </a:pPr>
              <a:t>2</a:t>
            </a:fld>
            <a:endParaRPr lang="hr-HR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820BF-2303-4BF5-811B-C3FBAB9FD403}" type="slidenum">
              <a:rPr lang="hr-HR"/>
              <a:pPr>
                <a:defRPr/>
              </a:pPr>
              <a:t>14</a:t>
            </a:fld>
            <a:endParaRPr lang="hr-HR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8EF04-45CA-4011-BB35-D2B6D5E55919}" type="slidenum">
              <a:rPr lang="hr-HR"/>
              <a:pPr>
                <a:defRPr/>
              </a:pPr>
              <a:t>15</a:t>
            </a:fld>
            <a:endParaRPr lang="hr-HR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65658-2177-4FBF-BC49-3E83A474AC30}" type="slidenum">
              <a:rPr lang="hr-HR"/>
              <a:pPr>
                <a:defRPr/>
              </a:pPr>
              <a:t>16</a:t>
            </a:fld>
            <a:endParaRPr lang="hr-HR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E7F35-9C8D-4C0F-A4F0-28722C298224}" type="slidenum">
              <a:rPr lang="hr-HR"/>
              <a:pPr>
                <a:defRPr/>
              </a:pPr>
              <a:t>17</a:t>
            </a:fld>
            <a:endParaRPr lang="hr-HR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97187-4E02-4363-B4E2-5804373FB7F6}" type="slidenum">
              <a:rPr lang="hr-HR"/>
              <a:pPr>
                <a:defRPr/>
              </a:pPr>
              <a:t>18</a:t>
            </a:fld>
            <a:endParaRPr lang="hr-HR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DDBB1-202A-4FCD-A48B-41E9F3DDCF48}" type="slidenum">
              <a:rPr lang="hr-HR"/>
              <a:pPr>
                <a:defRPr/>
              </a:pPr>
              <a:t>19</a:t>
            </a:fld>
            <a:endParaRPr lang="hr-HR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0CBF96-88AB-4F43-BE76-0C8B71E793D7}" type="slidenum">
              <a:rPr lang="hr-HR"/>
              <a:pPr>
                <a:defRPr/>
              </a:pPr>
              <a:t>20</a:t>
            </a:fld>
            <a:endParaRPr lang="hr-HR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936CB9-362F-491B-8808-AD93193340A1}" type="slidenum">
              <a:rPr lang="hr-HR"/>
              <a:pPr>
                <a:defRPr/>
              </a:pPr>
              <a:t>21</a:t>
            </a:fld>
            <a:endParaRPr lang="hr-HR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B53BF-0D5D-4C99-97B2-65B3610981FF}" type="slidenum">
              <a:rPr lang="hr-HR"/>
              <a:pPr>
                <a:defRPr/>
              </a:pPr>
              <a:t>23</a:t>
            </a:fld>
            <a:endParaRPr lang="hr-HR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A6F59-239E-4F03-A9E2-466D2918FB6D}" type="slidenum">
              <a:rPr lang="hr-HR"/>
              <a:pPr>
                <a:defRPr/>
              </a:pPr>
              <a:t>3</a:t>
            </a:fld>
            <a:endParaRPr lang="hr-HR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DFEF3-D0A2-4EC9-B68E-D1F233F0F3DB}" type="slidenum">
              <a:rPr lang="hr-HR"/>
              <a:pPr>
                <a:defRPr/>
              </a:pPr>
              <a:t>5</a:t>
            </a:fld>
            <a:endParaRPr lang="hr-HR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22A875-B910-4FE7-8D9F-7578BC974864}" type="slidenum">
              <a:rPr lang="hr-HR"/>
              <a:pPr>
                <a:defRPr/>
              </a:pPr>
              <a:t>6</a:t>
            </a:fld>
            <a:endParaRPr lang="hr-HR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126D1-DD93-4587-B8CA-F8EA0C996045}" type="slidenum">
              <a:rPr lang="hr-HR"/>
              <a:pPr>
                <a:defRPr/>
              </a:pPr>
              <a:t>7</a:t>
            </a:fld>
            <a:endParaRPr lang="hr-HR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6175" y="687388"/>
            <a:ext cx="4570413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573DB-F5DD-45D0-89DA-80420E916C87}" type="slidenum">
              <a:rPr lang="hr-HR"/>
              <a:pPr>
                <a:defRPr/>
              </a:pPr>
              <a:t>8</a:t>
            </a:fld>
            <a:endParaRPr lang="hr-HR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385F9-DCAE-4FC6-8613-0BBC998A0EA8}" type="slidenum">
              <a:rPr lang="hr-HR"/>
              <a:pPr>
                <a:defRPr/>
              </a:pPr>
              <a:t>11</a:t>
            </a:fld>
            <a:endParaRPr lang="hr-HR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FA3C72-413B-44B9-8928-B8F8BE086875}" type="slidenum">
              <a:rPr lang="hr-HR"/>
              <a:pPr>
                <a:defRPr/>
              </a:pPr>
              <a:t>12</a:t>
            </a:fld>
            <a:endParaRPr lang="hr-HR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22DB0-848D-4735-B538-0092C0F19707}" type="slidenum">
              <a:rPr lang="hr-HR"/>
              <a:pPr>
                <a:defRPr/>
              </a:pPr>
              <a:t>13</a:t>
            </a:fld>
            <a:endParaRPr lang="hr-HR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s-Latn-BA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Sarajevo, </a:t>
            </a:r>
            <a:r>
              <a:rPr lang="hr-HR"/>
              <a:t>Januar/Siječanj</a:t>
            </a:r>
            <a:r>
              <a:rPr lang="en-US"/>
              <a:t> 2008</a:t>
            </a:r>
            <a:r>
              <a:rPr lang="hr-HR"/>
              <a:t>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09FF2-C9A5-4172-8AFD-C1D0EFF569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Sarajevo, </a:t>
            </a:r>
            <a:r>
              <a:rPr lang="hr-HR"/>
              <a:t>Januar/Siječanj</a:t>
            </a:r>
            <a:r>
              <a:rPr lang="en-US"/>
              <a:t> 2008</a:t>
            </a:r>
            <a:r>
              <a:rPr lang="hr-HR"/>
              <a:t>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F7A0-3725-4957-89C6-972034B4C1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-26988"/>
            <a:ext cx="2057400" cy="6110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26988"/>
            <a:ext cx="6019800" cy="6110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Sarajevo, </a:t>
            </a:r>
            <a:r>
              <a:rPr lang="hr-HR"/>
              <a:t>Januar/Siječanj</a:t>
            </a:r>
            <a:r>
              <a:rPr lang="en-US"/>
              <a:t> 2008</a:t>
            </a:r>
            <a:r>
              <a:rPr lang="hr-HR"/>
              <a:t>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C1E89-7837-4F50-A4D1-C817804558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64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1" y="1600200"/>
            <a:ext cx="8226425" cy="4522788"/>
          </a:xfrm>
        </p:spPr>
        <p:txBody>
          <a:bodyPr/>
          <a:lstStyle/>
          <a:p>
            <a:pPr lvl="0"/>
            <a:endParaRPr lang="bs-Latn-BA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58DF-E18B-4556-A1D7-C5F981EC600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Sarajevo, </a:t>
            </a:r>
            <a:r>
              <a:rPr lang="hr-HR"/>
              <a:t>Januar/Siječanj</a:t>
            </a:r>
            <a:r>
              <a:rPr lang="en-US"/>
              <a:t> 2008</a:t>
            </a:r>
            <a:r>
              <a:rPr lang="hr-HR"/>
              <a:t>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19A68-EECC-4EFF-9033-869C6433BB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Sarajevo, </a:t>
            </a:r>
            <a:r>
              <a:rPr lang="hr-HR"/>
              <a:t>Januar/Siječanj</a:t>
            </a:r>
            <a:r>
              <a:rPr lang="en-US"/>
              <a:t> 2008</a:t>
            </a:r>
            <a:r>
              <a:rPr lang="hr-HR"/>
              <a:t>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046D-518C-4034-9A9D-0851F241F9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Sarajevo, </a:t>
            </a:r>
            <a:r>
              <a:rPr lang="hr-HR"/>
              <a:t>Januar/Siječanj</a:t>
            </a:r>
            <a:r>
              <a:rPr lang="en-US"/>
              <a:t> 2008</a:t>
            </a:r>
            <a:r>
              <a:rPr lang="hr-HR"/>
              <a:t>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E7B73-F94F-4E72-A65C-544ED1F8CD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Sarajevo, </a:t>
            </a:r>
            <a:r>
              <a:rPr lang="hr-HR"/>
              <a:t>Januar/Siječanj</a:t>
            </a:r>
            <a:r>
              <a:rPr lang="en-US"/>
              <a:t> 2008</a:t>
            </a:r>
            <a:r>
              <a:rPr lang="hr-HR"/>
              <a:t>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A93B-A6EC-42BC-BE53-310AA63DC6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Sarajevo, </a:t>
            </a:r>
            <a:r>
              <a:rPr lang="hr-HR"/>
              <a:t>Januar/Siječanj</a:t>
            </a:r>
            <a:r>
              <a:rPr lang="en-US"/>
              <a:t> 2008</a:t>
            </a:r>
            <a:r>
              <a:rPr lang="hr-HR"/>
              <a:t>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43AD-F78B-4A69-A14E-D00257E997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3D51-B530-4FC2-91AE-78C8C04026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Sarajevo, </a:t>
            </a:r>
            <a:r>
              <a:rPr lang="hr-HR"/>
              <a:t>Januar/Siječanj</a:t>
            </a:r>
            <a:r>
              <a:rPr lang="en-US"/>
              <a:t> 2008</a:t>
            </a:r>
            <a:r>
              <a:rPr lang="hr-HR"/>
              <a:t>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67228-717E-4550-AC44-C68641B526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Sarajevo, </a:t>
            </a:r>
            <a:r>
              <a:rPr lang="hr-HR"/>
              <a:t>Januar/Siječanj</a:t>
            </a:r>
            <a:r>
              <a:rPr lang="en-US"/>
              <a:t> 2008</a:t>
            </a:r>
            <a:r>
              <a:rPr lang="hr-HR"/>
              <a:t>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BD8E-B05B-4D21-8553-2FED44A972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Freeform 11"/>
          <p:cNvSpPr>
            <a:spLocks/>
          </p:cNvSpPr>
          <p:nvPr userDrawn="1"/>
        </p:nvSpPr>
        <p:spPr bwMode="auto">
          <a:xfrm>
            <a:off x="1339850" y="765175"/>
            <a:ext cx="1296988" cy="660400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499" y="318"/>
              </a:cxn>
              <a:cxn ang="0">
                <a:pos x="817" y="0"/>
              </a:cxn>
              <a:cxn ang="0">
                <a:pos x="726" y="0"/>
              </a:cxn>
              <a:cxn ang="0">
                <a:pos x="545" y="182"/>
              </a:cxn>
              <a:cxn ang="0">
                <a:pos x="136" y="182"/>
              </a:cxn>
              <a:cxn ang="0">
                <a:pos x="0" y="318"/>
              </a:cxn>
            </a:cxnLst>
            <a:rect l="0" t="0" r="r" b="b"/>
            <a:pathLst>
              <a:path w="817" h="318">
                <a:moveTo>
                  <a:pt x="0" y="318"/>
                </a:moveTo>
                <a:lnTo>
                  <a:pt x="499" y="318"/>
                </a:lnTo>
                <a:lnTo>
                  <a:pt x="817" y="0"/>
                </a:lnTo>
                <a:lnTo>
                  <a:pt x="726" y="0"/>
                </a:lnTo>
                <a:lnTo>
                  <a:pt x="545" y="182"/>
                </a:lnTo>
                <a:lnTo>
                  <a:pt x="136" y="182"/>
                </a:lnTo>
                <a:lnTo>
                  <a:pt x="0" y="31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hr-BA" sz="1800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Sarajevo, </a:t>
            </a:r>
            <a:r>
              <a:rPr lang="hr-HR"/>
              <a:t>Januar/Siječanj</a:t>
            </a:r>
            <a:r>
              <a:rPr lang="en-US"/>
              <a:t> 2008</a:t>
            </a:r>
            <a:r>
              <a:rPr lang="hr-HR"/>
              <a:t>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5963" y="62166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3DE438E-0BA2-4E33-8C62-09A7983DC6D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34" name="Freeform 10"/>
          <p:cNvSpPr>
            <a:spLocks/>
          </p:cNvSpPr>
          <p:nvPr userDrawn="1"/>
        </p:nvSpPr>
        <p:spPr bwMode="auto">
          <a:xfrm>
            <a:off x="1588" y="-1588"/>
            <a:ext cx="9145587" cy="1439863"/>
          </a:xfrm>
          <a:custGeom>
            <a:avLst/>
            <a:gdLst/>
            <a:ahLst/>
            <a:cxnLst>
              <a:cxn ang="0">
                <a:pos x="0" y="907"/>
              </a:cxn>
              <a:cxn ang="0">
                <a:pos x="1134" y="907"/>
              </a:cxn>
              <a:cxn ang="0">
                <a:pos x="1439" y="554"/>
              </a:cxn>
              <a:cxn ang="0">
                <a:pos x="5759" y="561"/>
              </a:cxn>
              <a:cxn ang="0">
                <a:pos x="5761" y="0"/>
              </a:cxn>
              <a:cxn ang="0">
                <a:pos x="0" y="0"/>
              </a:cxn>
              <a:cxn ang="0">
                <a:pos x="0" y="907"/>
              </a:cxn>
            </a:cxnLst>
            <a:rect l="0" t="0" r="r" b="b"/>
            <a:pathLst>
              <a:path w="5761" h="907">
                <a:moveTo>
                  <a:pt x="0" y="907"/>
                </a:moveTo>
                <a:lnTo>
                  <a:pt x="1134" y="907"/>
                </a:lnTo>
                <a:lnTo>
                  <a:pt x="1439" y="554"/>
                </a:lnTo>
                <a:lnTo>
                  <a:pt x="5759" y="561"/>
                </a:lnTo>
                <a:lnTo>
                  <a:pt x="5761" y="0"/>
                </a:lnTo>
                <a:lnTo>
                  <a:pt x="0" y="0"/>
                </a:lnTo>
                <a:lnTo>
                  <a:pt x="0" y="907"/>
                </a:lnTo>
                <a:close/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hr-BA" sz="1800">
              <a:cs typeface="+mn-cs"/>
            </a:endParaRPr>
          </a:p>
        </p:txBody>
      </p:sp>
      <p:sp>
        <p:nvSpPr>
          <p:cNvPr id="1036" name="Freeform 12"/>
          <p:cNvSpPr>
            <a:spLocks/>
          </p:cNvSpPr>
          <p:nvPr userDrawn="1"/>
        </p:nvSpPr>
        <p:spPr bwMode="auto">
          <a:xfrm>
            <a:off x="395288" y="908050"/>
            <a:ext cx="1873250" cy="504825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272" y="0"/>
              </a:cxn>
              <a:cxn ang="0">
                <a:pos x="1180" y="0"/>
              </a:cxn>
            </a:cxnLst>
            <a:rect l="0" t="0" r="r" b="b"/>
            <a:pathLst>
              <a:path w="1180" h="318">
                <a:moveTo>
                  <a:pt x="0" y="318"/>
                </a:moveTo>
                <a:lnTo>
                  <a:pt x="272" y="0"/>
                </a:lnTo>
                <a:lnTo>
                  <a:pt x="1180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BA" sz="1800">
              <a:cs typeface="+mn-cs"/>
            </a:endParaRP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0" y="1150938"/>
            <a:ext cx="2051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BA" sz="1800">
              <a:cs typeface="+mn-cs"/>
            </a:endParaRPr>
          </a:p>
        </p:txBody>
      </p:sp>
      <p:sp>
        <p:nvSpPr>
          <p:cNvPr id="1043" name="Freeform 19"/>
          <p:cNvSpPr>
            <a:spLocks/>
          </p:cNvSpPr>
          <p:nvPr userDrawn="1"/>
        </p:nvSpPr>
        <p:spPr bwMode="auto">
          <a:xfrm>
            <a:off x="0" y="6092825"/>
            <a:ext cx="9131300" cy="765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90" y="0"/>
              </a:cxn>
              <a:cxn ang="0">
                <a:pos x="5240" y="346"/>
              </a:cxn>
              <a:cxn ang="0">
                <a:pos x="5752" y="346"/>
              </a:cxn>
              <a:cxn ang="0">
                <a:pos x="5752" y="482"/>
              </a:cxn>
              <a:cxn ang="0">
                <a:pos x="5224" y="482"/>
              </a:cxn>
              <a:cxn ang="0">
                <a:pos x="4944" y="91"/>
              </a:cxn>
              <a:cxn ang="0">
                <a:pos x="0" y="91"/>
              </a:cxn>
              <a:cxn ang="0">
                <a:pos x="0" y="0"/>
              </a:cxn>
            </a:cxnLst>
            <a:rect l="0" t="0" r="r" b="b"/>
            <a:pathLst>
              <a:path w="5752" h="482">
                <a:moveTo>
                  <a:pt x="0" y="0"/>
                </a:moveTo>
                <a:lnTo>
                  <a:pt x="4990" y="0"/>
                </a:lnTo>
                <a:lnTo>
                  <a:pt x="5240" y="346"/>
                </a:lnTo>
                <a:lnTo>
                  <a:pt x="5752" y="346"/>
                </a:lnTo>
                <a:lnTo>
                  <a:pt x="5752" y="482"/>
                </a:lnTo>
                <a:lnTo>
                  <a:pt x="5224" y="482"/>
                </a:lnTo>
                <a:lnTo>
                  <a:pt x="4944" y="91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5000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hr-BA" sz="1800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-26988"/>
            <a:ext cx="5761037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301625" y="133350"/>
            <a:ext cx="1223963" cy="1223963"/>
            <a:chOff x="489" y="284"/>
            <a:chExt cx="341" cy="333"/>
          </a:xfrm>
        </p:grpSpPr>
        <p:pic>
          <p:nvPicPr>
            <p:cNvPr id="3" name="Picture 4" descr="Graphic1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6" y="324"/>
              <a:ext cx="27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8" descr="2000 05 20 SU BIH esc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05" y="358"/>
              <a:ext cx="11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12" y="301"/>
              <a:ext cx="300" cy="31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015096"/>
                </a:avLst>
              </a:prstTxWarp>
            </a:bodyPr>
            <a:lstStyle/>
            <a:p>
              <a:pPr>
                <a:defRPr/>
              </a:pPr>
              <a:r>
                <a:rPr lang="en-GB" sz="1800" kern="10" spc="50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99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/>
                  <a:cs typeface="+mn-cs"/>
                </a:rPr>
                <a:t>ORUŽANE</a:t>
              </a:r>
              <a:r>
                <a:rPr lang="en-GB" sz="1800" kern="1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99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/>
                  <a:cs typeface="+mn-cs"/>
                </a:rPr>
                <a:t> </a:t>
              </a:r>
              <a:r>
                <a:rPr lang="en-GB" sz="1800" kern="10" spc="50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99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/>
                  <a:cs typeface="+mn-cs"/>
                </a:rPr>
                <a:t>SNAGE</a:t>
              </a:r>
              <a:r>
                <a:rPr lang="en-GB" sz="1800" kern="1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99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/>
                  <a:cs typeface="+mn-cs"/>
                </a:rPr>
                <a:t> – </a:t>
              </a:r>
              <a:r>
                <a:rPr lang="az-Cyrl-AZ" sz="1800" kern="1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99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/>
                  <a:cs typeface="+mn-cs"/>
                </a:rPr>
                <a:t>ОРУЖАНЕ СНАГЕ</a:t>
              </a:r>
              <a:endParaRPr lang="en-GB" sz="1800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  <a:cs typeface="+mn-cs"/>
              </a:endParaRPr>
            </a:p>
          </p:txBody>
        </p:sp>
        <p:sp>
          <p:nvSpPr>
            <p:cNvPr id="1048" name="AutoShape 9"/>
            <p:cNvSpPr>
              <a:spLocks noChangeArrowheads="1"/>
            </p:cNvSpPr>
            <p:nvPr/>
          </p:nvSpPr>
          <p:spPr bwMode="auto">
            <a:xfrm>
              <a:off x="542" y="548"/>
              <a:ext cx="241" cy="57"/>
            </a:xfrm>
            <a:prstGeom prst="ellipseRibbon">
              <a:avLst>
                <a:gd name="adj1" fmla="val 42884"/>
                <a:gd name="adj2" fmla="val 69398"/>
                <a:gd name="adj3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800" b="0">
                <a:cs typeface="+mn-cs"/>
              </a:endParaRPr>
            </a:p>
          </p:txBody>
        </p:sp>
        <p:sp>
          <p:nvSpPr>
            <p:cNvPr id="104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82" y="569"/>
              <a:ext cx="164" cy="2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39218"/>
                </a:avLst>
              </a:prstTxWarp>
            </a:bodyPr>
            <a:lstStyle/>
            <a:p>
              <a:r>
                <a:rPr lang="en-US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BOSNA I HERCEGOVINA</a:t>
              </a:r>
            </a:p>
            <a:p>
              <a:r>
                <a:rPr lang="az-Cyrl-AZ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БОСНА И ХЕРЦЕГОВИНА</a:t>
              </a:r>
              <a:endPara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pic>
        <p:nvPicPr>
          <p:cNvPr id="1050" name="Picture 2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388350" y="6021388"/>
            <a:ext cx="458788" cy="5842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56" name="AutoShape 32"/>
          <p:cNvSpPr>
            <a:spLocks noChangeArrowheads="1"/>
          </p:cNvSpPr>
          <p:nvPr userDrawn="1"/>
        </p:nvSpPr>
        <p:spPr bwMode="auto">
          <a:xfrm rot="10800000">
            <a:off x="8459788" y="0"/>
            <a:ext cx="684212" cy="836613"/>
          </a:xfrm>
          <a:prstGeom prst="rtTriangle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BA" sz="1800">
              <a:cs typeface="+mn-cs"/>
            </a:endParaRPr>
          </a:p>
        </p:txBody>
      </p:sp>
      <p:sp>
        <p:nvSpPr>
          <p:cNvPr id="1057" name="AutoShape 33"/>
          <p:cNvSpPr>
            <a:spLocks noChangeArrowheads="1"/>
          </p:cNvSpPr>
          <p:nvPr userDrawn="1"/>
        </p:nvSpPr>
        <p:spPr bwMode="auto">
          <a:xfrm>
            <a:off x="8316913" y="0"/>
            <a:ext cx="215900" cy="215900"/>
          </a:xfrm>
          <a:prstGeom prst="star5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BA" sz="1800">
              <a:cs typeface="+mn-cs"/>
            </a:endParaRPr>
          </a:p>
        </p:txBody>
      </p:sp>
      <p:sp>
        <p:nvSpPr>
          <p:cNvPr id="1058" name="AutoShape 34"/>
          <p:cNvSpPr>
            <a:spLocks noChangeArrowheads="1"/>
          </p:cNvSpPr>
          <p:nvPr userDrawn="1"/>
        </p:nvSpPr>
        <p:spPr bwMode="auto">
          <a:xfrm>
            <a:off x="8485188" y="215900"/>
            <a:ext cx="215900" cy="215900"/>
          </a:xfrm>
          <a:prstGeom prst="star5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BA" sz="1800">
              <a:cs typeface="+mn-cs"/>
            </a:endParaRPr>
          </a:p>
        </p:txBody>
      </p:sp>
      <p:sp>
        <p:nvSpPr>
          <p:cNvPr id="1059" name="AutoShape 35"/>
          <p:cNvSpPr>
            <a:spLocks noChangeArrowheads="1"/>
          </p:cNvSpPr>
          <p:nvPr userDrawn="1"/>
        </p:nvSpPr>
        <p:spPr bwMode="auto">
          <a:xfrm>
            <a:off x="8675688" y="431800"/>
            <a:ext cx="215900" cy="215900"/>
          </a:xfrm>
          <a:prstGeom prst="star5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BA" sz="1800">
              <a:cs typeface="+mn-cs"/>
            </a:endParaRPr>
          </a:p>
        </p:txBody>
      </p:sp>
      <p:sp>
        <p:nvSpPr>
          <p:cNvPr id="1060" name="AutoShape 36"/>
          <p:cNvSpPr>
            <a:spLocks noChangeArrowheads="1"/>
          </p:cNvSpPr>
          <p:nvPr userDrawn="1"/>
        </p:nvSpPr>
        <p:spPr bwMode="auto">
          <a:xfrm>
            <a:off x="8832850" y="622300"/>
            <a:ext cx="215900" cy="215900"/>
          </a:xfrm>
          <a:prstGeom prst="star5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BA" sz="18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61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rgbClr val="CC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rgbClr val="CC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rgbClr val="CC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rgbClr val="CC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2700"/>
            <a:ext cx="6840537" cy="863600"/>
          </a:xfrm>
        </p:spPr>
        <p:txBody>
          <a:bodyPr/>
          <a:lstStyle/>
          <a:p>
            <a:pPr algn="ctr">
              <a:defRPr/>
            </a:pPr>
            <a:r>
              <a:rPr lang="hr-HR" sz="3000" i="0" dirty="0" smtClean="0">
                <a:solidFill>
                  <a:srgbClr val="FFFF00"/>
                </a:solidFill>
                <a:effectLst/>
                <a:latin typeface="Tahoma" pitchFamily="34" charset="0"/>
              </a:rPr>
              <a:t/>
            </a:r>
            <a:br>
              <a:rPr lang="hr-HR" sz="3000" i="0" dirty="0" smtClean="0">
                <a:solidFill>
                  <a:srgbClr val="FFFF00"/>
                </a:solidFill>
                <a:effectLst/>
                <a:latin typeface="Tahoma" pitchFamily="34" charset="0"/>
              </a:rPr>
            </a:br>
            <a:r>
              <a:rPr lang="hr-HR" sz="3000" i="0" dirty="0" smtClean="0">
                <a:solidFill>
                  <a:srgbClr val="FFFF00"/>
                </a:solidFill>
                <a:effectLst/>
                <a:latin typeface="Tahoma" pitchFamily="34" charset="0"/>
              </a:rPr>
              <a:t>BOSNIA AND HERZEGOVINA</a:t>
            </a:r>
            <a:br>
              <a:rPr lang="hr-HR" sz="3000" i="0" dirty="0" smtClean="0">
                <a:solidFill>
                  <a:srgbClr val="FFFF00"/>
                </a:solidFill>
                <a:effectLst/>
                <a:latin typeface="Tahoma" pitchFamily="34" charset="0"/>
              </a:rPr>
            </a:br>
            <a:r>
              <a:rPr lang="hr-HR" sz="3000" i="0" dirty="0" smtClean="0">
                <a:solidFill>
                  <a:srgbClr val="FFFF00"/>
                </a:solidFill>
                <a:effectLst/>
                <a:latin typeface="Tahoma" pitchFamily="34" charset="0"/>
              </a:rPr>
              <a:t>MINISTRY OF DEFENSE </a:t>
            </a:r>
            <a:br>
              <a:rPr lang="hr-HR" sz="3000" i="0" dirty="0" smtClean="0">
                <a:solidFill>
                  <a:srgbClr val="FFFF00"/>
                </a:solidFill>
                <a:effectLst/>
                <a:latin typeface="Tahoma" pitchFamily="34" charset="0"/>
              </a:rPr>
            </a:br>
            <a:endParaRPr lang="bs-Latn-BA" sz="3000" i="0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23850" y="2441575"/>
            <a:ext cx="8524875" cy="298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r-HR" sz="3200">
              <a:latin typeface="Tahoma" pitchFamily="34" charset="0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bs-Latn-BA" sz="3600"/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/>
              <a:t>English Language Training System </a:t>
            </a:r>
            <a:endParaRPr lang="bs-Latn-BA" sz="3600"/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/>
              <a:t>in BH MoD and Armed Forces</a:t>
            </a:r>
            <a:endParaRPr lang="bs-Latn-BA" sz="3600"/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bs-Latn-BA" sz="2800">
              <a:latin typeface="Tahoma" pitchFamily="34" charset="0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bs-Latn-BA" sz="200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075" y="1471613"/>
            <a:ext cx="1273175" cy="1528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14688" y="6211888"/>
            <a:ext cx="3470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r-HR" sz="1800" b="0" i="1">
                <a:solidFill>
                  <a:srgbClr val="000000"/>
                </a:solidFill>
                <a:latin typeface="Tahoma" pitchFamily="34" charset="0"/>
              </a:rPr>
              <a:t>BILC Professional Seminar</a:t>
            </a:r>
          </a:p>
          <a:p>
            <a:pPr defTabSz="457200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r-HR" sz="1800" b="0" i="1">
                <a:solidFill>
                  <a:srgbClr val="000000"/>
                </a:solidFill>
                <a:latin typeface="Tahoma" pitchFamily="34" charset="0"/>
              </a:rPr>
              <a:t>Monterey, October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458A40-1ACC-4B94-A82D-1EA992F4BA9F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ENGLISH LANGUAGE COURSES</a:t>
            </a:r>
            <a: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CPD/TRADOC  FLD</a:t>
            </a:r>
            <a:r>
              <a:rPr lang="bs-Latn-BA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13" y="1709738"/>
            <a:ext cx="8929687" cy="3879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6425" indent="-606425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/>
            </a:pPr>
            <a:r>
              <a:rPr lang="bs-Latn-BA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PROFESSIONAL  QUALIFICATIONS: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    English language instructors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have been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trained either by DLI San Antonio USA or British Council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in Bosnia and Herzegovina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>
                <a:srgbClr val="FFCC00"/>
              </a:buClr>
              <a:buSzPct val="70000"/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buClr>
                <a:srgbClr val="FFCC00"/>
              </a:buClr>
              <a:buSzPct val="70000"/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    Training in cooperation of  BH AF, NHQ Sarajevo and BC aiming to qualify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13 BH AF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staff for English language instructors has been completed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buClr>
                <a:srgbClr val="FFCC00"/>
              </a:buClr>
              <a:buSzPct val="70000"/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    All English language instructors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have been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STANAG 6001 tested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700088" y="0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r-HR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ACTIVITIES IN BH </a:t>
            </a:r>
            <a: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 and 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 ELT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871538"/>
            <a:ext cx="8991600" cy="520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200" u="sng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200" u="sng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u="sng">
                <a:latin typeface="Times New Roman" pitchFamily="18" charset="0"/>
                <a:cs typeface="Times New Roman" pitchFamily="18" charset="0"/>
              </a:rPr>
              <a:t>English Language Courses:</a:t>
            </a: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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elementary level (Midi Centers)</a:t>
            </a: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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pre-intermediate level (Midi Centers)</a:t>
            </a: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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intermediate level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(DLI Program)</a:t>
            </a: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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upper-intermediate level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(DLI Program)</a:t>
            </a: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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refresher course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(DLI Program) / on request</a:t>
            </a: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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military terminology course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(DLI Program) / on request</a:t>
            </a: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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PSOTC preparation course / on request </a:t>
            </a: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bs-Latn-BA" sz="1000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English Language Training for BH MoD personnel</a:t>
            </a:r>
            <a:endParaRPr lang="bs-Latn-BA" sz="2200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English Language Training for BH AF JS personnel</a:t>
            </a: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Training for BH AF units declared for PSOs</a:t>
            </a: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hr-HR" sz="220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81000" y="-14287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CYCLE OF </a:t>
            </a:r>
            <a: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ENGLISH LANGUAGE </a:t>
            </a:r>
            <a:r>
              <a:rPr lang="hr-HR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hr-H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842" name="Line 6"/>
          <p:cNvSpPr>
            <a:spLocks noChangeShapeType="1"/>
          </p:cNvSpPr>
          <p:nvPr/>
        </p:nvSpPr>
        <p:spPr bwMode="auto">
          <a:xfrm>
            <a:off x="838200" y="2057400"/>
            <a:ext cx="1588" cy="43434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43" name="Group 24"/>
          <p:cNvGrpSpPr>
            <a:grpSpLocks/>
          </p:cNvGrpSpPr>
          <p:nvPr/>
        </p:nvGrpSpPr>
        <p:grpSpPr bwMode="auto">
          <a:xfrm>
            <a:off x="798513" y="1571625"/>
            <a:ext cx="7354887" cy="4486275"/>
            <a:chOff x="503" y="990"/>
            <a:chExt cx="4633" cy="2826"/>
          </a:xfrm>
        </p:grpSpPr>
        <p:sp>
          <p:nvSpPr>
            <p:cNvPr id="12290" name="Oval 2"/>
            <p:cNvSpPr>
              <a:spLocks noChangeArrowheads="1"/>
            </p:cNvSpPr>
            <p:nvPr/>
          </p:nvSpPr>
          <p:spPr bwMode="auto">
            <a:xfrm>
              <a:off x="776" y="2688"/>
              <a:ext cx="912" cy="816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bs-Latn-BA" sz="1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MINI/MIDI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CENT</a:t>
              </a:r>
              <a:r>
                <a:rPr lang="bs-Latn-BA" sz="1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9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RS</a:t>
              </a:r>
            </a:p>
          </p:txBody>
        </p:sp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2160" y="1776"/>
              <a:ext cx="1152" cy="624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hr-HR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AMERICAN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LANGUAGE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COURSE</a:t>
              </a:r>
              <a:r>
                <a:rPr lang="bs-Latn-BA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bs-Latn-BA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s-Latn-BA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ALC DLI</a:t>
              </a:r>
            </a:p>
          </p:txBody>
        </p:sp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2160" y="3120"/>
              <a:ext cx="1152" cy="624"/>
            </a:xfrm>
            <a:prstGeom prst="rect">
              <a:avLst/>
            </a:prstGeom>
            <a:solidFill>
              <a:srgbClr val="00CC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ENGLISH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LANGUAGE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COURSE</a:t>
              </a:r>
              <a:r>
                <a:rPr lang="bs-Latn-BA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MAIN</a:t>
              </a:r>
              <a:r>
                <a:rPr lang="bs-Latn-BA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CENTER</a:t>
              </a:r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3792" y="2691"/>
              <a:ext cx="1344" cy="864"/>
            </a:xfrm>
            <a:prstGeom prst="horizontalScroll">
              <a:avLst>
                <a:gd name="adj" fmla="val 12500"/>
              </a:avLst>
            </a:prstGeom>
            <a:solidFill>
              <a:srgbClr val="0099CC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bs-Latn-BA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BiH 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bs-Latn-BA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STANAG 6001</a:t>
              </a:r>
            </a:p>
          </p:txBody>
        </p:sp>
        <p:sp>
          <p:nvSpPr>
            <p:cNvPr id="35848" name="Line 7"/>
            <p:cNvSpPr>
              <a:spLocks noChangeShapeType="1"/>
            </p:cNvSpPr>
            <p:nvPr/>
          </p:nvSpPr>
          <p:spPr bwMode="auto">
            <a:xfrm>
              <a:off x="1920" y="1080"/>
              <a:ext cx="1" cy="27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8"/>
            <p:cNvSpPr>
              <a:spLocks noChangeShapeType="1"/>
            </p:cNvSpPr>
            <p:nvPr/>
          </p:nvSpPr>
          <p:spPr bwMode="auto">
            <a:xfrm>
              <a:off x="3504" y="1080"/>
              <a:ext cx="1" cy="2736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bs-Latn-B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503" y="1235"/>
              <a:ext cx="1426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ELEMENTARY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bs-Latn-BA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PRE-INTERMEDIATE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906" y="1232"/>
              <a:ext cx="1596" cy="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bs-Latn-BA" sz="16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INTERMEDIATE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bs-Latn-BA" sz="16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UPPER-INTERMEDIATE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bs-Latn-BA" sz="16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ADVANCED</a:t>
              </a:r>
            </a:p>
          </p:txBody>
        </p:sp>
        <p:sp>
          <p:nvSpPr>
            <p:cNvPr id="35852" name="Text Box 11"/>
            <p:cNvSpPr txBox="1">
              <a:spLocks noChangeArrowheads="1"/>
            </p:cNvSpPr>
            <p:nvPr/>
          </p:nvSpPr>
          <p:spPr bwMode="auto">
            <a:xfrm rot="-3120000">
              <a:off x="3717" y="1727"/>
              <a:ext cx="898" cy="288"/>
            </a:xfrm>
            <a:prstGeom prst="rect">
              <a:avLst/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bs-Latn-BA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SLP 3333</a:t>
              </a:r>
            </a:p>
          </p:txBody>
        </p:sp>
        <p:sp>
          <p:nvSpPr>
            <p:cNvPr id="35853" name="Text Box 12"/>
            <p:cNvSpPr txBox="1">
              <a:spLocks noChangeArrowheads="1"/>
            </p:cNvSpPr>
            <p:nvPr/>
          </p:nvSpPr>
          <p:spPr bwMode="auto">
            <a:xfrm rot="3240000">
              <a:off x="4391" y="1742"/>
              <a:ext cx="898" cy="288"/>
            </a:xfrm>
            <a:prstGeom prst="rect">
              <a:avLst/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bs-Latn-BA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SLP 3232</a:t>
              </a:r>
            </a:p>
          </p:txBody>
        </p:sp>
        <p:sp>
          <p:nvSpPr>
            <p:cNvPr id="35854" name="Text Box 13"/>
            <p:cNvSpPr txBox="1">
              <a:spLocks noChangeArrowheads="1"/>
            </p:cNvSpPr>
            <p:nvPr/>
          </p:nvSpPr>
          <p:spPr bwMode="auto">
            <a:xfrm rot="-5400000">
              <a:off x="4051" y="2173"/>
              <a:ext cx="898" cy="288"/>
            </a:xfrm>
            <a:prstGeom prst="rect">
              <a:avLst/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bs-Latn-BA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SLP 2221</a:t>
              </a:r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 flipV="1">
              <a:off x="1632" y="2398"/>
              <a:ext cx="528" cy="484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>
              <a:off x="1632" y="2208"/>
              <a:ext cx="528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4272" y="990"/>
              <a:ext cx="443" cy="250"/>
            </a:xfrm>
            <a:prstGeom prst="rect">
              <a:avLst/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2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AIM</a:t>
              </a:r>
            </a:p>
          </p:txBody>
        </p:sp>
        <p:sp>
          <p:nvSpPr>
            <p:cNvPr id="35858" name="AutoShape 17"/>
            <p:cNvSpPr>
              <a:spLocks noChangeArrowheads="1"/>
            </p:cNvSpPr>
            <p:nvPr/>
          </p:nvSpPr>
          <p:spPr bwMode="auto">
            <a:xfrm>
              <a:off x="2400" y="2417"/>
              <a:ext cx="672" cy="672"/>
            </a:xfrm>
            <a:prstGeom prst="upDownArrow">
              <a:avLst>
                <a:gd name="adj1" fmla="val 50000"/>
                <a:gd name="adj2" fmla="val 19907"/>
              </a:avLst>
            </a:prstGeom>
            <a:solidFill>
              <a:srgbClr val="0099CC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bs-Latn-B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6" name="AutoShape 18"/>
            <p:cNvSpPr>
              <a:spLocks noChangeArrowheads="1"/>
            </p:cNvSpPr>
            <p:nvPr/>
          </p:nvSpPr>
          <p:spPr bwMode="auto">
            <a:xfrm>
              <a:off x="864" y="1920"/>
              <a:ext cx="768" cy="528"/>
            </a:xfrm>
            <a:prstGeom prst="can">
              <a:avLst>
                <a:gd name="adj" fmla="val 25000"/>
              </a:avLst>
            </a:prstGeom>
            <a:solidFill>
              <a:srgbClr val="0099CC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DATA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BASE</a:t>
              </a:r>
            </a:p>
          </p:txBody>
        </p:sp>
        <p:sp>
          <p:nvSpPr>
            <p:cNvPr id="35860" name="Line 19"/>
            <p:cNvSpPr>
              <a:spLocks noChangeShapeType="1"/>
            </p:cNvSpPr>
            <p:nvPr/>
          </p:nvSpPr>
          <p:spPr bwMode="auto">
            <a:xfrm>
              <a:off x="1632" y="3312"/>
              <a:ext cx="528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20"/>
            <p:cNvSpPr>
              <a:spLocks noChangeShapeType="1"/>
            </p:cNvSpPr>
            <p:nvPr/>
          </p:nvSpPr>
          <p:spPr bwMode="auto">
            <a:xfrm>
              <a:off x="1536" y="2448"/>
              <a:ext cx="624" cy="624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ENGLISH LANGUAGE</a:t>
            </a: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COURSES AT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MIDI/MINI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43000" y="2590800"/>
            <a:ext cx="23622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bs-Latn-BA" sz="1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INSTRUKTORI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42988"/>
            <a:ext cx="3657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775" y="3770313"/>
            <a:ext cx="3657600" cy="274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786188"/>
            <a:ext cx="3657600" cy="276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1036638"/>
            <a:ext cx="3665538" cy="274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ENGLISH LANGUAGE</a:t>
            </a: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COURSES AT </a:t>
            </a: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MIDI/MINI CE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RS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0963" y="1514475"/>
            <a:ext cx="8991600" cy="462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l">
              <a:lnSpc>
                <a:spcPct val="90000"/>
              </a:lnSpc>
              <a:spcBef>
                <a:spcPts val="700"/>
              </a:spcBef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Handover of the Courses execution responsibilities from British Council to CPD/TRADOC Foreign Language Department took place in </a:t>
            </a:r>
            <a:r>
              <a:rPr lang="hr-HR" sz="2800">
                <a:latin typeface="Times New Roman" pitchFamily="18" charset="0"/>
                <a:cs typeface="Times New Roman" pitchFamily="18" charset="0"/>
              </a:rPr>
              <a:t>March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2009</a:t>
            </a:r>
          </a:p>
          <a:p>
            <a:pPr marL="339725" indent="-339725" algn="l">
              <a:lnSpc>
                <a:spcPct val="30000"/>
              </a:lnSpc>
              <a:spcBef>
                <a:spcPts val="7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hr-HR" sz="1000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90000"/>
              </a:lnSpc>
              <a:spcBef>
                <a:spcPts val="700"/>
              </a:spcBef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Courses are currently conducted by 2</a:t>
            </a:r>
            <a:r>
              <a:rPr lang="bs-Latn-BA" sz="28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certified English language instructors from TRADOC C</a:t>
            </a:r>
            <a:r>
              <a:rPr lang="bs-Latn-BA" sz="280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FLD </a:t>
            </a:r>
            <a:r>
              <a:rPr lang="bs-Latn-BA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bs-Latn-BA" sz="280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instructors attached from other BH AF units</a:t>
            </a:r>
            <a:r>
              <a:rPr lang="bs-Latn-BA" sz="28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39725" indent="-339725" algn="l">
              <a:spcBef>
                <a:spcPts val="700"/>
              </a:spcBef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bs-Latn-BA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1435 BH AF have attended courses in Midi Centers since 2007</a:t>
            </a:r>
            <a:r>
              <a:rPr lang="sr-Latn-CS" b="0">
                <a:solidFill>
                  <a:srgbClr val="000000"/>
                </a:solidFill>
              </a:rPr>
              <a:t> </a:t>
            </a:r>
            <a:endParaRPr lang="bs-Latn-BA" sz="2800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0"/>
              </a:lnSpc>
              <a:spcBef>
                <a:spcPts val="7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bs-Latn-BA" sz="1000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spcBef>
                <a:spcPts val="700"/>
              </a:spcBef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bs-Latn-BA" sz="2800">
                <a:latin typeface="Times New Roman" pitchFamily="18" charset="0"/>
                <a:cs typeface="Times New Roman" pitchFamily="18" charset="0"/>
              </a:rPr>
              <a:t>All other data are given in the disposition map</a:t>
            </a:r>
          </a:p>
          <a:p>
            <a:pPr marL="339725" indent="-339725" algn="l">
              <a:spcBef>
                <a:spcPts val="7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bs-Latn-BA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8" y="1550988"/>
            <a:ext cx="3657600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0"/>
            <a:ext cx="82296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LANGUAGE COURSE</a:t>
            </a: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(ALC) 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 DLI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PROGRAM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54163"/>
            <a:ext cx="3733800" cy="251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5838" y="4035425"/>
            <a:ext cx="3657600" cy="251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038600"/>
            <a:ext cx="3733800" cy="251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1371600"/>
            <a:ext cx="37338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71600"/>
            <a:ext cx="36576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29063"/>
            <a:ext cx="3733800" cy="268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638" y="3954463"/>
            <a:ext cx="3733800" cy="266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5800" y="71438"/>
            <a:ext cx="82296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LANGUAGE COURSE</a:t>
            </a: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(ALC) 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 DLI 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52400" y="1608138"/>
            <a:ext cx="8839200" cy="556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 algn="l">
              <a:lnSpc>
                <a:spcPct val="90000"/>
              </a:lnSpc>
              <a:spcBef>
                <a:spcPts val="550"/>
              </a:spcBef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The capacity of the standard 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DLI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program courses at </a:t>
            </a:r>
            <a:r>
              <a:rPr lang="en-US" sz="2200" u="sng">
                <a:latin typeface="Times New Roman" pitchFamily="18" charset="0"/>
                <a:cs typeface="Times New Roman" pitchFamily="18" charset="0"/>
              </a:rPr>
              <a:t>intermediate </a:t>
            </a:r>
            <a:r>
              <a:rPr lang="bs-Latn-BA" sz="2200" u="sng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u="sng">
                <a:latin typeface="Times New Roman" pitchFamily="18" charset="0"/>
                <a:cs typeface="Times New Roman" pitchFamily="18" charset="0"/>
              </a:rPr>
              <a:t>upper-intermediate</a:t>
            </a:r>
            <a:r>
              <a:rPr lang="bs-Latn-BA" sz="2200" u="sng">
                <a:latin typeface="Times New Roman" pitchFamily="18" charset="0"/>
                <a:cs typeface="Times New Roman" pitchFamily="18" charset="0"/>
              </a:rPr>
              <a:t> and advanced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levels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64</a:t>
            </a:r>
            <a:r>
              <a:rPr lang="bs-Latn-BA" sz="22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>
                <a:latin typeface="Times New Roman" pitchFamily="18" charset="0"/>
                <a:cs typeface="Times New Roman" pitchFamily="18" charset="0"/>
              </a:rPr>
              <a:t>CPs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per course.</a:t>
            </a:r>
          </a:p>
          <a:p>
            <a:pPr marL="339725" indent="-339725" algn="l">
              <a:lnSpc>
                <a:spcPct val="90000"/>
              </a:lnSpc>
              <a:spcBef>
                <a:spcPts val="2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bs-Latn-BA" sz="800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80000"/>
              </a:lnSpc>
              <a:spcBef>
                <a:spcPts val="550"/>
              </a:spcBef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English Military Terminology Course, as ESP course 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developed by ALC DLI and could be conducted on request. The capacity is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students and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it lasts three weeks.</a:t>
            </a:r>
          </a:p>
          <a:p>
            <a:pPr marL="339725" indent="-339725" algn="l">
              <a:lnSpc>
                <a:spcPct val="80000"/>
              </a:lnSpc>
              <a:spcBef>
                <a:spcPts val="2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bs-Latn-BA" sz="800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70000"/>
              </a:lnSpc>
              <a:spcBef>
                <a:spcPts val="550"/>
              </a:spcBef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English Refresher Course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has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been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developed by ALC DLI and could be conducted on request. The capacity is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students and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it lasts three weeks.</a:t>
            </a:r>
          </a:p>
          <a:p>
            <a:pPr marL="339725" indent="-339725" algn="l">
              <a:lnSpc>
                <a:spcPct val="70000"/>
              </a:lnSpc>
              <a:spcBef>
                <a:spcPts val="225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bs-Latn-BA" sz="800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70000"/>
              </a:lnSpc>
              <a:spcBef>
                <a:spcPts val="550"/>
              </a:spcBef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The above mentioned courses are conducted by 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DLI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ELC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certified instructors of CPD/TRADOC FLD.</a:t>
            </a:r>
          </a:p>
          <a:p>
            <a:pPr marL="339725" indent="-339725" algn="l">
              <a:spcBef>
                <a:spcPts val="2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bs-Latn-BA" sz="800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spcBef>
                <a:spcPts val="550"/>
              </a:spcBef>
              <a:buSzPct val="70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bs-Latn-BA" sz="22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he aim 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to qualify students for passing  STANAG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 6001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test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39725" indent="-339725" algn="l">
              <a:spcBef>
                <a:spcPts val="550"/>
              </a:spcBef>
              <a:buSzPct val="70000"/>
              <a:buFont typeface="Wingdings" pitchFamily="2" charset="2"/>
              <a:buChar char="§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bs-Latn-BA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200">
                <a:latin typeface="Times New Roman" pitchFamily="18" charset="0"/>
                <a:cs typeface="Times New Roman" pitchFamily="18" charset="0"/>
              </a:rPr>
              <a:t>All other data are given in the disposition map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39725" indent="-339725" algn="l">
              <a:spcBef>
                <a:spcPts val="5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71525" y="76200"/>
            <a:ext cx="8229600" cy="85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AMERICAN LANGUAGE COURSE</a:t>
            </a: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(ALC) -  </a:t>
            </a:r>
            <a:b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DLI</a:t>
            </a:r>
            <a:r>
              <a:rPr lang="bs-Latn-BA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AMERICAN LANGUAGE COURSE 1998-2007 </a:t>
            </a:r>
            <a:r>
              <a:rPr lang="bs-Latn-BA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457200" y="1533525"/>
          <a:ext cx="8232775" cy="4525963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7825"/>
                <a:gridCol w="1646238"/>
                <a:gridCol w="1646237"/>
              </a:tblGrid>
              <a:tr h="150495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Ser.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Course Title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Number of Courses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Course Duration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Number of Students Trained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032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American Language Course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36 weeks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446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Refresher Course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 weeks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 gridSpan="4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475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AMERICAN LANGUAGE COURSE 2007-2011 </a:t>
            </a:r>
            <a:r>
              <a:rPr lang="bs-Latn-BA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2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214313" y="1830388"/>
          <a:ext cx="8643937" cy="4027487"/>
        </p:xfrm>
        <a:graphic>
          <a:graphicData uri="http://schemas.openxmlformats.org/drawingml/2006/table">
            <a:tbl>
              <a:tblPr/>
              <a:tblGrid>
                <a:gridCol w="1728787"/>
                <a:gridCol w="1728788"/>
                <a:gridCol w="1728787"/>
                <a:gridCol w="1728788"/>
                <a:gridCol w="1728787"/>
              </a:tblGrid>
              <a:tr h="98742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Ser.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Course Title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Number of Courses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Course Duration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Number of Students Trained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American Language Course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bs-Latn-B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bs-Latn-B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8x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12 weeks</a:t>
                      </a:r>
                      <a:endParaRPr kumimoji="0" lang="bs-Latn-B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bs-Latn-B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bs-Latn-B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1x36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weeks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bs-Latn-B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415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Refresher Course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 weeks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Military Terminology Course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 weeks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 gridSpan="4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bs-Latn-B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547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PURPOSE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143000"/>
            <a:ext cx="9001125" cy="417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600"/>
              </a:spcBef>
              <a:buClr>
                <a:srgbClr val="FFCC00"/>
              </a:buClr>
              <a:buSzPct val="7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339725" indent="-339725">
              <a:lnSpc>
                <a:spcPct val="150000"/>
              </a:lnSpc>
              <a:spcBef>
                <a:spcPts val="600"/>
              </a:spcBef>
              <a:buClr>
                <a:srgbClr val="FFCC00"/>
              </a:buClr>
              <a:buSzPct val="7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bs-Latn-BA" sz="2000">
              <a:latin typeface="Times New Roman" pitchFamily="18" charset="0"/>
              <a:cs typeface="Times New Roman" pitchFamily="18" charset="0"/>
            </a:endParaRPr>
          </a:p>
          <a:p>
            <a:pPr marL="339725" indent="-339725">
              <a:lnSpc>
                <a:spcPct val="150000"/>
              </a:lnSpc>
              <a:spcBef>
                <a:spcPts val="600"/>
              </a:spcBef>
              <a:buClr>
                <a:srgbClr val="FFCC00"/>
              </a:buClr>
              <a:buSzPct val="7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TO PROVIDE BASIC INFORMATION REGARDING MISS</a:t>
            </a:r>
            <a:r>
              <a:rPr lang="bs-Latn-BA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ON, ORGANIZATION, FUNCTIONS, ACTIVITIES, CAPACITIES AND</a:t>
            </a:r>
            <a:r>
              <a:rPr lang="hr-HR" sz="2000">
                <a:latin typeface="Times New Roman" pitchFamily="18" charset="0"/>
                <a:cs typeface="Times New Roman" pitchFamily="18" charset="0"/>
              </a:rPr>
              <a:t> CAPABILITIES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hr-HR" sz="200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>
                <a:latin typeface="Times New Roman" pitchFamily="18" charset="0"/>
                <a:cs typeface="Times New Roman" pitchFamily="18" charset="0"/>
              </a:rPr>
              <a:t>LANGUAGE TRAINING SYSTEM IN THE  MINISTRY OF DEFENSE AND ARMED FORCES OF BOSNIA AND HERZEGOVINA</a:t>
            </a:r>
            <a:r>
              <a:rPr lang="bs-Latn-BA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71525" y="142875"/>
            <a:ext cx="8229600" cy="1000125"/>
          </a:xfrm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AMERICAN LANGUAGE COURSE 1998-2011</a:t>
            </a:r>
            <a:b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TOTAL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457200" y="2278063"/>
          <a:ext cx="8232775" cy="287972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7825"/>
                <a:gridCol w="1646238"/>
                <a:gridCol w="1646237"/>
              </a:tblGrid>
              <a:tr h="83026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Ser.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Course Title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Number of Courses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Course Duration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Number of Students Trained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872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American Language Courses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28 (14+14)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3, 6, 12 or 36 weeks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475+</a:t>
                      </a:r>
                      <a:r>
                        <a:rPr kumimoji="0" lang="bs-Latn-B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547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 gridSpan="4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bs-Latn-B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1022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90000" marR="90000" marT="7704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KEY ACHIVEMENTS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1643063"/>
            <a:ext cx="9144000" cy="407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 algn="l">
              <a:lnSpc>
                <a:spcPct val="90000"/>
              </a:lnSpc>
              <a:buSzPct val="70000"/>
              <a:buFont typeface="Wingdings" pitchFamily="2" charset="2"/>
              <a:buChar char="§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Successful handover of Mini and Main centers from British Council to BH AF</a:t>
            </a:r>
          </a:p>
          <a:p>
            <a:pPr marL="339725" indent="-339725" algn="l">
              <a:lnSpc>
                <a:spcPct val="90000"/>
              </a:lnSpc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90000"/>
              </a:lnSpc>
              <a:buSzPct val="70000"/>
              <a:buFont typeface="Wingdings" pitchFamily="2" charset="2"/>
              <a:buChar char="§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Efficient reorganization of the English Language Courses</a:t>
            </a:r>
            <a:r>
              <a:rPr lang="bs-Latn-BA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by the DLI program.</a:t>
            </a:r>
          </a:p>
          <a:p>
            <a:pPr marL="339725" indent="-339725" algn="l">
              <a:lnSpc>
                <a:spcPct val="90000"/>
              </a:lnSpc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90000"/>
              </a:lnSpc>
              <a:buSzPct val="70000"/>
              <a:buFont typeface="Wingdings" pitchFamily="2" charset="2"/>
              <a:buChar char="§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bs-Latn-BA">
                <a:latin typeface="Times New Roman" pitchFamily="18" charset="0"/>
                <a:cs typeface="Times New Roman" pitchFamily="18" charset="0"/>
              </a:rPr>
              <a:t>Approx.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4570 members of BH AF </a:t>
            </a:r>
            <a:r>
              <a:rPr lang="bs-Latn-BA">
                <a:latin typeface="Times New Roman" pitchFamily="18" charset="0"/>
                <a:cs typeface="Times New Roman" pitchFamily="18" charset="0"/>
              </a:rPr>
              <a:t>have been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ALCPT </a:t>
            </a:r>
            <a:r>
              <a:rPr lang="bs-Latn-BA">
                <a:latin typeface="Times New Roman" pitchFamily="18" charset="0"/>
                <a:cs typeface="Times New Roman" pitchFamily="18" charset="0"/>
              </a:rPr>
              <a:t>tested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in last two years, as a qualification gate to STANAG 6001 test</a:t>
            </a:r>
            <a:r>
              <a:rPr lang="bs-Latn-BA">
                <a:latin typeface="Times New Roman" pitchFamily="18" charset="0"/>
                <a:cs typeface="Times New Roman" pitchFamily="18" charset="0"/>
              </a:rPr>
              <a:t> and further training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39725" indent="-339725" algn="l">
              <a:lnSpc>
                <a:spcPct val="90000"/>
              </a:lnSpc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90000"/>
              </a:lnSpc>
              <a:buSzPct val="70000"/>
              <a:buFont typeface="Wingdings" pitchFamily="2" charset="2"/>
              <a:buChar char="§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All English</a:t>
            </a:r>
            <a:r>
              <a:rPr lang="bs-Latn-BA">
                <a:latin typeface="Times New Roman" pitchFamily="18" charset="0"/>
                <a:cs typeface="Times New Roman" pitchFamily="18" charset="0"/>
              </a:rPr>
              <a:t> language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instructors </a:t>
            </a:r>
            <a:r>
              <a:rPr lang="bs-Latn-BA">
                <a:latin typeface="Times New Roman" pitchFamily="18" charset="0"/>
                <a:cs typeface="Times New Roman" pitchFamily="18" charset="0"/>
              </a:rPr>
              <a:t>have been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STANAG 6001 tested. </a:t>
            </a:r>
          </a:p>
          <a:p>
            <a:pPr marL="339725" indent="-339725" algn="l">
              <a:lnSpc>
                <a:spcPct val="90000"/>
              </a:lnSpc>
              <a:buSzPct val="70000"/>
              <a:buFont typeface="Wingdings" pitchFamily="2" charset="2"/>
              <a:buChar char="§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BE2AE-7E07-4467-8899-5937B5461F5A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42875" y="2071688"/>
            <a:ext cx="9001125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algn="l">
              <a:lnSpc>
                <a:spcPct val="90000"/>
              </a:lnSpc>
              <a:buSzPct val="70000"/>
              <a:buFont typeface="Wingdings" pitchFamily="2" charset="2"/>
              <a:buChar char="§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During last  2,5  years 479 AF members have been STANAG 6001 tested. (20  members obtained STANAG certificate outside of BH)</a:t>
            </a:r>
          </a:p>
          <a:p>
            <a:pPr marL="339725" indent="-339725" algn="l">
              <a:lnSpc>
                <a:spcPct val="90000"/>
              </a:lnSpc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39725" indent="-339725" algn="l">
              <a:lnSpc>
                <a:spcPct val="90000"/>
              </a:lnSpc>
              <a:buSzPct val="70000"/>
              <a:buFont typeface="Tahoma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Functional  English language training system has been established in MoD and AF B</a:t>
            </a:r>
            <a:r>
              <a:rPr lang="bs-Latn-BA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H. ( Partnership goal G0355, participation in UN and NATO lead operations )</a:t>
            </a:r>
          </a:p>
          <a:p>
            <a:pPr marL="339725" indent="-339725" algn="l">
              <a:lnSpc>
                <a:spcPct val="90000"/>
              </a:lnSpc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  <a:p>
            <a:pPr marL="339725" indent="-339725" algn="l">
              <a:lnSpc>
                <a:spcPct val="90000"/>
              </a:lnSpc>
              <a:buSzPct val="70000"/>
              <a:buFont typeface="Tahoma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Professional development of English language instructors has been provided</a:t>
            </a:r>
            <a:r>
              <a:rPr lang="bs-Latn-BA">
                <a:latin typeface="Times New Roman" pitchFamily="18" charset="0"/>
                <a:cs typeface="Times New Roman" pitchFamily="18" charset="0"/>
              </a:rPr>
              <a:t> mainly 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s-Latn-BA">
                <a:latin typeface="Times New Roman" pitchFamily="18" charset="0"/>
                <a:cs typeface="Times New Roman" pitchFamily="18" charset="0"/>
              </a:rPr>
              <a:t>rough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bs-Latn-BA">
                <a:latin typeface="Times New Roman" pitchFamily="18" charset="0"/>
                <a:cs typeface="Times New Roman" pitchFamily="18" charset="0"/>
              </a:rPr>
              <a:t>cooperation with the US Embassy ODC.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ACHIVEMENTS   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cont.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0" y="5348288"/>
            <a:ext cx="510540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bs-Latn-BA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1763" y="377825"/>
            <a:ext cx="8783637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CPD TRADOC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FOREIGN LANGUAGE D</a:t>
            </a:r>
            <a:r>
              <a:rPr lang="hr-HR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EPARTMENT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4188" y="3514725"/>
            <a:ext cx="182562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" y="76200"/>
            <a:ext cx="8229600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313" y="1371600"/>
            <a:ext cx="864393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600"/>
              </a:spcBef>
              <a:buClr>
                <a:srgbClr val="FFCC00"/>
              </a:buClr>
              <a:buSzPct val="7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bs-Latn-BA" sz="20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>
              <a:spcBef>
                <a:spcPts val="600"/>
              </a:spcBef>
              <a:buClr>
                <a:srgbClr val="FFCC00"/>
              </a:buClr>
              <a:buSzPct val="7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TRAIN BH M</a:t>
            </a:r>
            <a:r>
              <a:rPr lang="bs-Latn-BA" sz="2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 AND AF PERSONNEL</a:t>
            </a:r>
            <a:r>
              <a:rPr lang="bs-Latn-BA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LANGUAGE </a:t>
            </a:r>
            <a:r>
              <a:rPr lang="bs-Latn-BA" sz="2000">
                <a:latin typeface="Times New Roman" pitchFamily="18" charset="0"/>
                <a:cs typeface="Times New Roman" pitchFamily="18" charset="0"/>
              </a:rPr>
              <a:t>WITH AIM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TO ENHANCE AND DEVELOP THEIR </a:t>
            </a:r>
            <a:r>
              <a:rPr lang="bs-Latn-BA" sz="2000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>
                <a:latin typeface="Times New Roman" pitchFamily="18" charset="0"/>
                <a:cs typeface="Times New Roman" pitchFamily="18" charset="0"/>
              </a:rPr>
              <a:t>IN: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LISTENING (L), READING (R), SPEAKING (S) AND WRITING (W)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071813"/>
            <a:ext cx="4410075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1889-9AA8-419C-BC1D-C0D035A8BA36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5425"/>
            <a:ext cx="912653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75" y="0"/>
            <a:ext cx="82296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bs-Latn-BA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STRUCTURE OF THE CENTER FOR PROFESSIONAL DEVELOPMENT/TRADOC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2530" name="Group 39"/>
          <p:cNvGrpSpPr>
            <a:grpSpLocks/>
          </p:cNvGrpSpPr>
          <p:nvPr/>
        </p:nvGrpSpPr>
        <p:grpSpPr bwMode="auto">
          <a:xfrm>
            <a:off x="115888" y="1500188"/>
            <a:ext cx="8515350" cy="4648200"/>
            <a:chOff x="295" y="1162"/>
            <a:chExt cx="5184" cy="2928"/>
          </a:xfrm>
        </p:grpSpPr>
        <p:cxnSp>
          <p:nvCxnSpPr>
            <p:cNvPr id="22531" name="_s1028"/>
            <p:cNvCxnSpPr>
              <a:cxnSpLocks noChangeShapeType="1"/>
              <a:stCxn id="22547" idx="0"/>
              <a:endCxn id="22542" idx="2"/>
            </p:cNvCxnSpPr>
            <p:nvPr/>
          </p:nvCxnSpPr>
          <p:spPr bwMode="auto">
            <a:xfrm rot="-5400000">
              <a:off x="2178" y="2648"/>
              <a:ext cx="353" cy="1067"/>
            </a:xfrm>
            <a:prstGeom prst="bentConnector3">
              <a:avLst>
                <a:gd name="adj1" fmla="val 226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32" name="_s1029"/>
            <p:cNvCxnSpPr>
              <a:cxnSpLocks noChangeShapeType="1"/>
              <a:stCxn id="22546" idx="0"/>
              <a:endCxn id="22542" idx="2"/>
            </p:cNvCxnSpPr>
            <p:nvPr/>
          </p:nvCxnSpPr>
          <p:spPr bwMode="auto">
            <a:xfrm rot="-5400000">
              <a:off x="2712" y="3181"/>
              <a:ext cx="353" cy="1"/>
            </a:xfrm>
            <a:prstGeom prst="bentConnector3">
              <a:avLst>
                <a:gd name="adj1" fmla="val 226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33" name="_s1030"/>
            <p:cNvCxnSpPr>
              <a:cxnSpLocks noChangeShapeType="1"/>
              <a:stCxn id="22545" idx="0"/>
              <a:endCxn id="22542" idx="2"/>
            </p:cNvCxnSpPr>
            <p:nvPr/>
          </p:nvCxnSpPr>
          <p:spPr bwMode="auto">
            <a:xfrm rot="5400000" flipH="1">
              <a:off x="3244" y="2649"/>
              <a:ext cx="353" cy="1066"/>
            </a:xfrm>
            <a:prstGeom prst="bentConnector3">
              <a:avLst>
                <a:gd name="adj1" fmla="val 226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34" name="_s1031"/>
            <p:cNvCxnSpPr>
              <a:cxnSpLocks noChangeShapeType="1"/>
              <a:stCxn id="22544" idx="0"/>
              <a:endCxn id="22542" idx="2"/>
            </p:cNvCxnSpPr>
            <p:nvPr/>
          </p:nvCxnSpPr>
          <p:spPr bwMode="auto">
            <a:xfrm rot="5400000" flipH="1">
              <a:off x="3778" y="2115"/>
              <a:ext cx="353" cy="2133"/>
            </a:xfrm>
            <a:prstGeom prst="bentConnector3">
              <a:avLst>
                <a:gd name="adj1" fmla="val 226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35" name="_s1032"/>
            <p:cNvCxnSpPr>
              <a:cxnSpLocks noChangeShapeType="1"/>
              <a:stCxn id="22543" idx="0"/>
              <a:endCxn id="22542" idx="2"/>
            </p:cNvCxnSpPr>
            <p:nvPr/>
          </p:nvCxnSpPr>
          <p:spPr bwMode="auto">
            <a:xfrm rot="-5400000">
              <a:off x="1644" y="2115"/>
              <a:ext cx="353" cy="2134"/>
            </a:xfrm>
            <a:prstGeom prst="bentConnector3">
              <a:avLst>
                <a:gd name="adj1" fmla="val 226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36" name="_s1033"/>
            <p:cNvCxnSpPr>
              <a:cxnSpLocks noChangeShapeType="1"/>
              <a:stCxn id="22542" idx="0"/>
              <a:endCxn id="22539" idx="2"/>
            </p:cNvCxnSpPr>
            <p:nvPr/>
          </p:nvCxnSpPr>
          <p:spPr bwMode="auto">
            <a:xfrm rot="5400000" flipH="1">
              <a:off x="2183" y="1542"/>
              <a:ext cx="343" cy="1067"/>
            </a:xfrm>
            <a:prstGeom prst="bentConnector3">
              <a:avLst>
                <a:gd name="adj1" fmla="val 2330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37" name="_s1034"/>
            <p:cNvCxnSpPr>
              <a:cxnSpLocks noChangeShapeType="1"/>
              <a:stCxn id="22541" idx="0"/>
              <a:endCxn id="22539" idx="2"/>
            </p:cNvCxnSpPr>
            <p:nvPr/>
          </p:nvCxnSpPr>
          <p:spPr bwMode="auto">
            <a:xfrm rot="-5400000">
              <a:off x="1650" y="2075"/>
              <a:ext cx="34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38" name="_s1035"/>
            <p:cNvCxnSpPr>
              <a:cxnSpLocks noChangeShapeType="1"/>
              <a:stCxn id="22540" idx="0"/>
              <a:endCxn id="22539" idx="2"/>
            </p:cNvCxnSpPr>
            <p:nvPr/>
          </p:nvCxnSpPr>
          <p:spPr bwMode="auto">
            <a:xfrm rot="-5400000">
              <a:off x="1115" y="1542"/>
              <a:ext cx="343" cy="1068"/>
            </a:xfrm>
            <a:prstGeom prst="bentConnector3">
              <a:avLst>
                <a:gd name="adj1" fmla="val 2330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2539" name="_s1036"/>
            <p:cNvSpPr>
              <a:spLocks noChangeArrowheads="1"/>
            </p:cNvSpPr>
            <p:nvPr/>
          </p:nvSpPr>
          <p:spPr bwMode="auto">
            <a:xfrm>
              <a:off x="1363" y="1162"/>
              <a:ext cx="915" cy="7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500">
                  <a:latin typeface="Times New Roman" pitchFamily="18" charset="0"/>
                  <a:cs typeface="Times New Roman" pitchFamily="18" charset="0"/>
                </a:rPr>
                <a:t>COMMAND</a:t>
              </a:r>
              <a:r>
                <a:rPr lang="hr-HR" sz="1500">
                  <a:latin typeface="Times New Roman" pitchFamily="18" charset="0"/>
                  <a:cs typeface="Times New Roman" pitchFamily="18" charset="0"/>
                </a:rPr>
                <a:t>ER</a:t>
              </a:r>
            </a:p>
          </p:txBody>
        </p:sp>
        <p:sp>
          <p:nvSpPr>
            <p:cNvPr id="22540" name="_s1037"/>
            <p:cNvSpPr>
              <a:spLocks noChangeArrowheads="1"/>
            </p:cNvSpPr>
            <p:nvPr/>
          </p:nvSpPr>
          <p:spPr bwMode="auto">
            <a:xfrm>
              <a:off x="295" y="2260"/>
              <a:ext cx="915" cy="7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1500">
                  <a:latin typeface="Times New Roman" pitchFamily="18" charset="0"/>
                  <a:cs typeface="Times New Roman" pitchFamily="18" charset="0"/>
                </a:rPr>
                <a:t>STAFF</a:t>
              </a:r>
              <a:endParaRPr lang="hr-HR" sz="1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1" name="_s1038"/>
            <p:cNvSpPr>
              <a:spLocks noChangeArrowheads="1"/>
            </p:cNvSpPr>
            <p:nvPr/>
          </p:nvSpPr>
          <p:spPr bwMode="auto">
            <a:xfrm>
              <a:off x="1363" y="2260"/>
              <a:ext cx="915" cy="7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US" sz="140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MILITARY </a:t>
              </a:r>
            </a:p>
            <a:p>
              <a:pPr eaLnBrk="0" hangingPunct="0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COURSES</a:t>
              </a:r>
              <a:r>
                <a:rPr lang="bs-Latn-BA" sz="140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eaLnBrk="0" hangingPunct="0"/>
              <a:r>
                <a:rPr lang="hr-HR" sz="1400">
                  <a:latin typeface="Times New Roman" pitchFamily="18" charset="0"/>
                  <a:cs typeface="Times New Roman" pitchFamily="18" charset="0"/>
                </a:rPr>
                <a:t>DEPARTMENT</a:t>
              </a:r>
              <a:endParaRPr lang="bs-Latn-BA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hr-HR" sz="140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2" name="_s1039"/>
            <p:cNvSpPr>
              <a:spLocks noChangeArrowheads="1"/>
            </p:cNvSpPr>
            <p:nvPr/>
          </p:nvSpPr>
          <p:spPr bwMode="auto">
            <a:xfrm>
              <a:off x="2430" y="2260"/>
              <a:ext cx="915" cy="732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US" sz="150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1500">
                  <a:latin typeface="Times New Roman" pitchFamily="18" charset="0"/>
                  <a:cs typeface="Times New Roman" pitchFamily="18" charset="0"/>
                </a:rPr>
                <a:t>FOREIGN</a:t>
              </a:r>
            </a:p>
            <a:p>
              <a:pPr eaLnBrk="0" hangingPunct="0"/>
              <a:r>
                <a:rPr lang="en-US" sz="1500">
                  <a:latin typeface="Times New Roman" pitchFamily="18" charset="0"/>
                  <a:cs typeface="Times New Roman" pitchFamily="18" charset="0"/>
                </a:rPr>
                <a:t>LANGUAGE</a:t>
              </a:r>
              <a:endParaRPr lang="bs-Latn-BA" sz="15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hr-HR" sz="1500">
                  <a:latin typeface="Times New Roman" pitchFamily="18" charset="0"/>
                  <a:cs typeface="Times New Roman" pitchFamily="18" charset="0"/>
                </a:rPr>
                <a:t>DEPARTMENT</a:t>
              </a:r>
              <a:r>
                <a:rPr lang="bs-Latn-BA" sz="1500">
                  <a:solidFill>
                    <a:srgbClr val="F2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eaLnBrk="0" hangingPunct="0"/>
              <a:endParaRPr lang="hr-HR" sz="150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3" name="_s1040"/>
            <p:cNvSpPr>
              <a:spLocks noChangeArrowheads="1"/>
            </p:cNvSpPr>
            <p:nvPr/>
          </p:nvSpPr>
          <p:spPr bwMode="auto">
            <a:xfrm>
              <a:off x="296" y="3358"/>
              <a:ext cx="915" cy="73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GERMAN</a:t>
              </a:r>
            </a:p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LANGUAGE </a:t>
              </a:r>
            </a:p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SECTION</a:t>
              </a:r>
            </a:p>
          </p:txBody>
        </p:sp>
        <p:sp>
          <p:nvSpPr>
            <p:cNvPr id="22544" name="_s1041"/>
            <p:cNvSpPr>
              <a:spLocks noChangeArrowheads="1"/>
            </p:cNvSpPr>
            <p:nvPr/>
          </p:nvSpPr>
          <p:spPr bwMode="auto">
            <a:xfrm>
              <a:off x="4564" y="3358"/>
              <a:ext cx="915" cy="73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GREEK</a:t>
              </a:r>
            </a:p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LANGUAGE </a:t>
              </a:r>
            </a:p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SECTION</a:t>
              </a:r>
            </a:p>
          </p:txBody>
        </p:sp>
        <p:sp>
          <p:nvSpPr>
            <p:cNvPr id="22545" name="_s1042"/>
            <p:cNvSpPr>
              <a:spLocks noChangeArrowheads="1"/>
            </p:cNvSpPr>
            <p:nvPr/>
          </p:nvSpPr>
          <p:spPr bwMode="auto">
            <a:xfrm>
              <a:off x="3496" y="3358"/>
              <a:ext cx="915" cy="73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TURKISH</a:t>
              </a:r>
            </a:p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LANGUAGE </a:t>
              </a:r>
            </a:p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SECTION</a:t>
              </a:r>
            </a:p>
            <a:p>
              <a:endParaRPr lang="hr-H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6" name="_s1043"/>
            <p:cNvSpPr>
              <a:spLocks noChangeArrowheads="1"/>
            </p:cNvSpPr>
            <p:nvPr/>
          </p:nvSpPr>
          <p:spPr bwMode="auto">
            <a:xfrm>
              <a:off x="2430" y="3358"/>
              <a:ext cx="914" cy="7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hr-HR" sz="12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hr-HR" sz="1300">
                  <a:latin typeface="Times New Roman" pitchFamily="18" charset="0"/>
                  <a:cs typeface="Times New Roman" pitchFamily="18" charset="0"/>
                </a:rPr>
                <a:t>ENGLISH </a:t>
              </a:r>
            </a:p>
            <a:p>
              <a:r>
                <a:rPr lang="hr-HR" sz="1300">
                  <a:latin typeface="Times New Roman" pitchFamily="18" charset="0"/>
                  <a:cs typeface="Times New Roman" pitchFamily="18" charset="0"/>
                </a:rPr>
                <a:t>LANGUAGE </a:t>
              </a:r>
            </a:p>
            <a:p>
              <a:r>
                <a:rPr lang="hr-HR" sz="1300">
                  <a:latin typeface="Times New Roman" pitchFamily="18" charset="0"/>
                  <a:cs typeface="Times New Roman" pitchFamily="18" charset="0"/>
                </a:rPr>
                <a:t>SECTION</a:t>
              </a:r>
            </a:p>
            <a:p>
              <a:endParaRPr lang="hr-HR" sz="1200">
                <a:latin typeface="Times New Roman" pitchFamily="18" charset="0"/>
                <a:cs typeface="Times New Roman" pitchFamily="18" charset="0"/>
              </a:endParaRPr>
            </a:p>
            <a:p>
              <a:endParaRPr lang="hr-H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7" name="_s1044"/>
            <p:cNvSpPr>
              <a:spLocks noChangeArrowheads="1"/>
            </p:cNvSpPr>
            <p:nvPr/>
          </p:nvSpPr>
          <p:spPr bwMode="auto">
            <a:xfrm>
              <a:off x="1364" y="3358"/>
              <a:ext cx="914" cy="73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FRENCH</a:t>
              </a:r>
            </a:p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LANGUAGE </a:t>
              </a:r>
            </a:p>
            <a:p>
              <a:r>
                <a:rPr lang="hr-HR" sz="1200">
                  <a:latin typeface="Times New Roman" pitchFamily="18" charset="0"/>
                  <a:cs typeface="Times New Roman" pitchFamily="18" charset="0"/>
                </a:rPr>
                <a:t>SECTION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"/>
          <p:cNvSpPr>
            <a:spLocks noChangeArrowheads="1"/>
          </p:cNvSpPr>
          <p:nvPr/>
        </p:nvSpPr>
        <p:spPr bwMode="auto">
          <a:xfrm>
            <a:off x="914400" y="-23813"/>
            <a:ext cx="82296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FOREIGN LANGUAGE </a:t>
            </a:r>
            <a:r>
              <a:rPr lang="hr-HR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</a:p>
        </p:txBody>
      </p:sp>
      <p:grpSp>
        <p:nvGrpSpPr>
          <p:cNvPr id="2066" name="Group 41"/>
          <p:cNvGrpSpPr>
            <a:grpSpLocks/>
          </p:cNvGrpSpPr>
          <p:nvPr/>
        </p:nvGrpSpPr>
        <p:grpSpPr bwMode="auto">
          <a:xfrm>
            <a:off x="304800" y="1785938"/>
            <a:ext cx="8382000" cy="4286250"/>
            <a:chOff x="192" y="1248"/>
            <a:chExt cx="5280" cy="3323"/>
          </a:xfrm>
        </p:grpSpPr>
        <p:graphicFrame>
          <p:nvGraphicFramePr>
            <p:cNvPr id="2050" name="Organization Chart 5"/>
            <p:cNvGraphicFramePr>
              <a:graphicFrameLocks/>
            </p:cNvGraphicFramePr>
            <p:nvPr/>
          </p:nvGraphicFramePr>
          <p:xfrm>
            <a:off x="288" y="1248"/>
            <a:ext cx="5184" cy="1296"/>
          </p:xfrm>
          <a:graphic>
            <a:graphicData uri="http://schemas.openxmlformats.org/drawingml/2006/compatibility">
              <com:legacyDrawing xmlns:com="http://schemas.openxmlformats.org/drawingml/2006/compatibility" spid="_x0000_s2050"/>
            </a:graphicData>
          </a:graphic>
        </p:graphicFrame>
        <p:sp>
          <p:nvSpPr>
            <p:cNvPr id="2067" name="Rectangle 20"/>
            <p:cNvSpPr>
              <a:spLocks noChangeArrowheads="1"/>
            </p:cNvSpPr>
            <p:nvPr/>
          </p:nvSpPr>
          <p:spPr bwMode="auto">
            <a:xfrm>
              <a:off x="192" y="2640"/>
              <a:ext cx="1104" cy="19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130000"/>
                </a:lnSpc>
              </a:pPr>
              <a:endParaRPr lang="en-US" sz="1300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lnSpc>
                  <a:spcPct val="130000"/>
                </a:lnSpc>
              </a:pPr>
              <a:r>
                <a:rPr lang="en-US" sz="1300" u="sng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Elementary level</a:t>
              </a:r>
              <a:r>
                <a:rPr lang="bs-Latn-BA" sz="1300" u="sng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eaLnBrk="0" hangingPunct="0"/>
              <a:r>
                <a:rPr lang="bs-Latn-BA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25 INSTRU</a:t>
              </a:r>
              <a:r>
                <a:rPr lang="en-US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CTORS</a:t>
              </a:r>
              <a:endParaRPr lang="bs-Latn-BA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bs-Latn-BA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OF-3 – 1 </a:t>
              </a:r>
            </a:p>
            <a:p>
              <a:pPr eaLnBrk="0" hangingPunct="0"/>
              <a:r>
                <a:rPr lang="en-US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bs-Latn-BA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OF-2 – 11 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s-Latn-BA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OF-1 – 8 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bs-Latn-BA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OF-0 – 3</a:t>
              </a:r>
            </a:p>
            <a:p>
              <a:pPr eaLnBrk="0" hangingPunct="0"/>
              <a:r>
                <a:rPr lang="en-US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s-Latn-BA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OR-7 –2 </a:t>
              </a:r>
            </a:p>
            <a:p>
              <a:pPr eaLnBrk="0" hangingPunct="0"/>
              <a:r>
                <a:rPr lang="en-US" sz="1300" u="sng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Advanced level</a:t>
              </a:r>
              <a:r>
                <a:rPr lang="bs-Latn-BA" sz="1300" u="sng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eaLnBrk="0" hangingPunct="0"/>
              <a:r>
                <a:rPr lang="bs-Latn-BA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10 INSTRU</a:t>
              </a:r>
              <a:r>
                <a:rPr lang="en-US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CTORS</a:t>
              </a:r>
              <a:endParaRPr lang="bs-Latn-BA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s-Latn-BA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OF-3 – 1</a:t>
              </a:r>
            </a:p>
            <a:p>
              <a:pPr eaLnBrk="0" hangingPunct="0"/>
              <a:r>
                <a:rPr lang="en-US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s-Latn-BA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OF-2 – 4</a:t>
              </a:r>
            </a:p>
            <a:p>
              <a:pPr eaLnBrk="0" hangingPunct="0"/>
              <a:r>
                <a:rPr lang="en-US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bs-Latn-BA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OF-1 – 3 </a:t>
              </a:r>
            </a:p>
            <a:p>
              <a:pPr eaLnBrk="0" hangingPunct="0"/>
              <a:r>
                <a:rPr lang="en-US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bs-Latn-BA" sz="12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OF-0 – 2  </a:t>
              </a:r>
            </a:p>
            <a:p>
              <a:pPr eaLnBrk="0" hangingPunct="0"/>
              <a:endParaRPr lang="hr-HR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8" name="Rectangle 21"/>
            <p:cNvSpPr>
              <a:spLocks noChangeArrowheads="1"/>
            </p:cNvSpPr>
            <p:nvPr/>
          </p:nvSpPr>
          <p:spPr bwMode="auto">
            <a:xfrm>
              <a:off x="1380" y="2784"/>
              <a:ext cx="864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TOTAL</a:t>
              </a:r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4 INSTRU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CTORS</a:t>
              </a:r>
              <a:endParaRPr lang="bs-Latn-BA" sz="12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OF-3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OF-2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OF-1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 OF-0 – 1 </a:t>
              </a:r>
              <a:endParaRPr lang="hr-H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9" name="Rectangle 22"/>
            <p:cNvSpPr>
              <a:spLocks noChangeArrowheads="1"/>
            </p:cNvSpPr>
            <p:nvPr/>
          </p:nvSpPr>
          <p:spPr bwMode="auto">
            <a:xfrm>
              <a:off x="2448" y="2784"/>
              <a:ext cx="864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TOTAL</a:t>
              </a:r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4 INSTRU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CTORS</a:t>
              </a:r>
              <a:endParaRPr lang="bs-Latn-BA" sz="12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OF-3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OF-2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OF-1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 OF-0 – 1 </a:t>
              </a:r>
              <a:endParaRPr lang="hr-H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0" name="Rectangle 23"/>
            <p:cNvSpPr>
              <a:spLocks noChangeArrowheads="1"/>
            </p:cNvSpPr>
            <p:nvPr/>
          </p:nvSpPr>
          <p:spPr bwMode="auto">
            <a:xfrm>
              <a:off x="3513" y="2784"/>
              <a:ext cx="864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TOTAL</a:t>
              </a:r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4 INSTRU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CTORS</a:t>
              </a:r>
              <a:endParaRPr lang="bs-Latn-BA" sz="12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OF-3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OF-2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OF-1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 OF-0 – 1 </a:t>
              </a:r>
              <a:endParaRPr lang="hr-HR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1" name="Rectangle 24"/>
            <p:cNvSpPr>
              <a:spLocks noChangeArrowheads="1"/>
            </p:cNvSpPr>
            <p:nvPr/>
          </p:nvSpPr>
          <p:spPr bwMode="auto">
            <a:xfrm>
              <a:off x="4590" y="2784"/>
              <a:ext cx="864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TOTAL</a:t>
              </a:r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4 INSTRU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CTORS</a:t>
              </a:r>
              <a:endParaRPr lang="bs-Latn-BA" sz="12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OF-3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OF-2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OF-1 – 1</a:t>
              </a:r>
            </a:p>
            <a:p>
              <a:pPr eaLnBrk="0" hangingPunct="0"/>
              <a:r>
                <a:rPr lang="bs-Latn-BA" sz="1200">
                  <a:latin typeface="Times New Roman" pitchFamily="18" charset="0"/>
                  <a:cs typeface="Times New Roman" pitchFamily="18" charset="0"/>
                </a:rPr>
                <a:t>  OF-0 – 1 </a:t>
              </a:r>
              <a:endParaRPr lang="hr-HR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341"/>
          <p:cNvGrpSpPr>
            <a:grpSpLocks/>
          </p:cNvGrpSpPr>
          <p:nvPr/>
        </p:nvGrpSpPr>
        <p:grpSpPr bwMode="auto">
          <a:xfrm>
            <a:off x="-214313" y="96838"/>
            <a:ext cx="9344026" cy="6761162"/>
            <a:chOff x="-214346" y="96838"/>
            <a:chExt cx="9344059" cy="6761186"/>
          </a:xfrm>
        </p:grpSpPr>
        <p:sp>
          <p:nvSpPr>
            <p:cNvPr id="9217" name="Text Box 1"/>
            <p:cNvSpPr txBox="1">
              <a:spLocks noChangeArrowheads="1"/>
            </p:cNvSpPr>
            <p:nvPr/>
          </p:nvSpPr>
          <p:spPr bwMode="auto">
            <a:xfrm>
              <a:off x="-14320" y="96838"/>
              <a:ext cx="9144033" cy="5127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6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hr-HR" sz="3200" u="sng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English</a:t>
              </a:r>
              <a:r>
                <a:rPr lang="en-US" sz="3200" u="sng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Language Training F</a:t>
              </a:r>
              <a:r>
                <a:rPr lang="hr-HR" sz="3200" u="sng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acilities</a:t>
              </a:r>
            </a:p>
          </p:txBody>
        </p:sp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3482975" y="3417888"/>
              <a:ext cx="5437188" cy="3425825"/>
              <a:chOff x="2194" y="2153"/>
              <a:chExt cx="3425" cy="2158"/>
            </a:xfrm>
          </p:grpSpPr>
          <p:sp>
            <p:nvSpPr>
              <p:cNvPr id="27787" name="Freeform 4"/>
              <p:cNvSpPr>
                <a:spLocks noChangeArrowheads="1"/>
              </p:cNvSpPr>
              <p:nvPr/>
            </p:nvSpPr>
            <p:spPr bwMode="auto">
              <a:xfrm>
                <a:off x="5408" y="2241"/>
                <a:ext cx="76" cy="19"/>
              </a:xfrm>
              <a:custGeom>
                <a:avLst/>
                <a:gdLst>
                  <a:gd name="T0" fmla="*/ 0 w 85"/>
                  <a:gd name="T1" fmla="*/ 10 h 21"/>
                  <a:gd name="T2" fmla="*/ 4 w 85"/>
                  <a:gd name="T3" fmla="*/ 12 h 21"/>
                  <a:gd name="T4" fmla="*/ 51 w 85"/>
                  <a:gd name="T5" fmla="*/ 13 h 21"/>
                  <a:gd name="T6" fmla="*/ 54 w 85"/>
                  <a:gd name="T7" fmla="*/ 4 h 21"/>
                  <a:gd name="T8" fmla="*/ 5 w 85"/>
                  <a:gd name="T9" fmla="*/ 0 h 21"/>
                  <a:gd name="T10" fmla="*/ 0 w 85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21"/>
                  <a:gd name="T20" fmla="*/ 85 w 85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21">
                    <a:moveTo>
                      <a:pt x="0" y="14"/>
                    </a:moveTo>
                    <a:lnTo>
                      <a:pt x="8" y="18"/>
                    </a:lnTo>
                    <a:lnTo>
                      <a:pt x="81" y="20"/>
                    </a:lnTo>
                    <a:lnTo>
                      <a:pt x="84" y="4"/>
                    </a:lnTo>
                    <a:lnTo>
                      <a:pt x="9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8" name="Freeform 5"/>
              <p:cNvSpPr>
                <a:spLocks noChangeArrowheads="1"/>
              </p:cNvSpPr>
              <p:nvPr/>
            </p:nvSpPr>
            <p:spPr bwMode="auto">
              <a:xfrm>
                <a:off x="5399" y="2233"/>
                <a:ext cx="22" cy="21"/>
              </a:xfrm>
              <a:custGeom>
                <a:avLst/>
                <a:gdLst>
                  <a:gd name="T0" fmla="*/ 0 w 25"/>
                  <a:gd name="T1" fmla="*/ 8 h 23"/>
                  <a:gd name="T2" fmla="*/ 8 w 25"/>
                  <a:gd name="T3" fmla="*/ 0 h 23"/>
                  <a:gd name="T4" fmla="*/ 14 w 25"/>
                  <a:gd name="T5" fmla="*/ 8 h 23"/>
                  <a:gd name="T6" fmla="*/ 6 w 25"/>
                  <a:gd name="T7" fmla="*/ 15 h 23"/>
                  <a:gd name="T8" fmla="*/ 0 w 25"/>
                  <a:gd name="T9" fmla="*/ 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3"/>
                  <a:gd name="T17" fmla="*/ 25 w 2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3">
                    <a:moveTo>
                      <a:pt x="0" y="12"/>
                    </a:moveTo>
                    <a:lnTo>
                      <a:pt x="13" y="0"/>
                    </a:lnTo>
                    <a:lnTo>
                      <a:pt x="24" y="12"/>
                    </a:lnTo>
                    <a:lnTo>
                      <a:pt x="10" y="22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9" name="Freeform 6"/>
              <p:cNvSpPr>
                <a:spLocks noChangeArrowheads="1"/>
              </p:cNvSpPr>
              <p:nvPr/>
            </p:nvSpPr>
            <p:spPr bwMode="auto">
              <a:xfrm>
                <a:off x="5376" y="2211"/>
                <a:ext cx="25" cy="22"/>
              </a:xfrm>
              <a:custGeom>
                <a:avLst/>
                <a:gdLst>
                  <a:gd name="T0" fmla="*/ 0 w 28"/>
                  <a:gd name="T1" fmla="*/ 6 h 24"/>
                  <a:gd name="T2" fmla="*/ 10 w 28"/>
                  <a:gd name="T3" fmla="*/ 0 h 24"/>
                  <a:gd name="T4" fmla="*/ 17 w 28"/>
                  <a:gd name="T5" fmla="*/ 7 h 24"/>
                  <a:gd name="T6" fmla="*/ 8 w 28"/>
                  <a:gd name="T7" fmla="*/ 16 h 24"/>
                  <a:gd name="T8" fmla="*/ 0 w 28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4"/>
                  <a:gd name="T17" fmla="*/ 28 w 2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4">
                    <a:moveTo>
                      <a:pt x="0" y="9"/>
                    </a:moveTo>
                    <a:lnTo>
                      <a:pt x="14" y="0"/>
                    </a:lnTo>
                    <a:lnTo>
                      <a:pt x="27" y="11"/>
                    </a:lnTo>
                    <a:lnTo>
                      <a:pt x="12" y="2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0" name="Freeform 7"/>
              <p:cNvSpPr>
                <a:spLocks noChangeArrowheads="1"/>
              </p:cNvSpPr>
              <p:nvPr/>
            </p:nvSpPr>
            <p:spPr bwMode="auto">
              <a:xfrm>
                <a:off x="5362" y="2195"/>
                <a:ext cx="15" cy="16"/>
              </a:xfrm>
              <a:custGeom>
                <a:avLst/>
                <a:gdLst>
                  <a:gd name="T0" fmla="*/ 6 w 17"/>
                  <a:gd name="T1" fmla="*/ 0 h 17"/>
                  <a:gd name="T2" fmla="*/ 0 w 17"/>
                  <a:gd name="T3" fmla="*/ 8 h 17"/>
                  <a:gd name="T4" fmla="*/ 4 w 17"/>
                  <a:gd name="T5" fmla="*/ 12 h 17"/>
                  <a:gd name="T6" fmla="*/ 10 w 17"/>
                  <a:gd name="T7" fmla="*/ 6 h 17"/>
                  <a:gd name="T8" fmla="*/ 8 w 17"/>
                  <a:gd name="T9" fmla="*/ 1 h 17"/>
                  <a:gd name="T10" fmla="*/ 6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0" y="0"/>
                    </a:moveTo>
                    <a:lnTo>
                      <a:pt x="0" y="12"/>
                    </a:lnTo>
                    <a:lnTo>
                      <a:pt x="4" y="16"/>
                    </a:lnTo>
                    <a:lnTo>
                      <a:pt x="16" y="6"/>
                    </a:lnTo>
                    <a:lnTo>
                      <a:pt x="12" y="1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1" name="Freeform 8"/>
              <p:cNvSpPr>
                <a:spLocks noChangeArrowheads="1"/>
              </p:cNvSpPr>
              <p:nvPr/>
            </p:nvSpPr>
            <p:spPr bwMode="auto">
              <a:xfrm>
                <a:off x="5356" y="2190"/>
                <a:ext cx="16" cy="18"/>
              </a:xfrm>
              <a:custGeom>
                <a:avLst/>
                <a:gdLst>
                  <a:gd name="T0" fmla="*/ 0 w 18"/>
                  <a:gd name="T1" fmla="*/ 10 h 20"/>
                  <a:gd name="T2" fmla="*/ 4 w 18"/>
                  <a:gd name="T3" fmla="*/ 0 h 20"/>
                  <a:gd name="T4" fmla="*/ 11 w 18"/>
                  <a:gd name="T5" fmla="*/ 5 h 20"/>
                  <a:gd name="T6" fmla="*/ 6 w 18"/>
                  <a:gd name="T7" fmla="*/ 12 h 20"/>
                  <a:gd name="T8" fmla="*/ 0 w 18"/>
                  <a:gd name="T9" fmla="*/ 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0"/>
                  <a:gd name="T17" fmla="*/ 18 w 1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0">
                    <a:moveTo>
                      <a:pt x="0" y="15"/>
                    </a:moveTo>
                    <a:lnTo>
                      <a:pt x="7" y="0"/>
                    </a:lnTo>
                    <a:lnTo>
                      <a:pt x="17" y="6"/>
                    </a:lnTo>
                    <a:lnTo>
                      <a:pt x="10" y="19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2" name="Freeform 9"/>
              <p:cNvSpPr>
                <a:spLocks noChangeArrowheads="1"/>
              </p:cNvSpPr>
              <p:nvPr/>
            </p:nvSpPr>
            <p:spPr bwMode="auto">
              <a:xfrm>
                <a:off x="5261" y="2153"/>
                <a:ext cx="85" cy="46"/>
              </a:xfrm>
              <a:custGeom>
                <a:avLst/>
                <a:gdLst>
                  <a:gd name="T0" fmla="*/ 0 w 95"/>
                  <a:gd name="T1" fmla="*/ 8 h 50"/>
                  <a:gd name="T2" fmla="*/ 4 w 95"/>
                  <a:gd name="T3" fmla="*/ 11 h 50"/>
                  <a:gd name="T4" fmla="*/ 57 w 95"/>
                  <a:gd name="T5" fmla="*/ 35 h 50"/>
                  <a:gd name="T6" fmla="*/ 60 w 95"/>
                  <a:gd name="T7" fmla="*/ 25 h 50"/>
                  <a:gd name="T8" fmla="*/ 10 w 95"/>
                  <a:gd name="T9" fmla="*/ 0 h 50"/>
                  <a:gd name="T10" fmla="*/ 0 w 95"/>
                  <a:gd name="T11" fmla="*/ 8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50"/>
                  <a:gd name="T20" fmla="*/ 95 w 9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50">
                    <a:moveTo>
                      <a:pt x="0" y="12"/>
                    </a:moveTo>
                    <a:lnTo>
                      <a:pt x="5" y="15"/>
                    </a:lnTo>
                    <a:lnTo>
                      <a:pt x="88" y="49"/>
                    </a:lnTo>
                    <a:lnTo>
                      <a:pt x="94" y="34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3" name="Freeform 10"/>
              <p:cNvSpPr>
                <a:spLocks noChangeArrowheads="1"/>
              </p:cNvSpPr>
              <p:nvPr/>
            </p:nvSpPr>
            <p:spPr bwMode="auto">
              <a:xfrm>
                <a:off x="5261" y="2159"/>
                <a:ext cx="17" cy="6"/>
              </a:xfrm>
              <a:custGeom>
                <a:avLst/>
                <a:gdLst>
                  <a:gd name="T0" fmla="*/ 12 w 19"/>
                  <a:gd name="T1" fmla="*/ 0 h 7"/>
                  <a:gd name="T2" fmla="*/ 0 w 19"/>
                  <a:gd name="T3" fmla="*/ 3 h 7"/>
                  <a:gd name="T4" fmla="*/ 12 w 19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7"/>
                  <a:gd name="T11" fmla="*/ 19 w 19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7">
                    <a:moveTo>
                      <a:pt x="18" y="0"/>
                    </a:moveTo>
                    <a:lnTo>
                      <a:pt x="0" y="6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4" name="Freeform 11"/>
              <p:cNvSpPr>
                <a:spLocks noChangeArrowheads="1"/>
              </p:cNvSpPr>
              <p:nvPr/>
            </p:nvSpPr>
            <p:spPr bwMode="auto">
              <a:xfrm>
                <a:off x="5269" y="2172"/>
                <a:ext cx="23" cy="21"/>
              </a:xfrm>
              <a:custGeom>
                <a:avLst/>
                <a:gdLst>
                  <a:gd name="T0" fmla="*/ 15 w 26"/>
                  <a:gd name="T1" fmla="*/ 10 h 23"/>
                  <a:gd name="T2" fmla="*/ 4 w 26"/>
                  <a:gd name="T3" fmla="*/ 15 h 23"/>
                  <a:gd name="T4" fmla="*/ 0 w 26"/>
                  <a:gd name="T5" fmla="*/ 5 h 23"/>
                  <a:gd name="T6" fmla="*/ 10 w 26"/>
                  <a:gd name="T7" fmla="*/ 0 h 23"/>
                  <a:gd name="T8" fmla="*/ 15 w 26"/>
                  <a:gd name="T9" fmla="*/ 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25" y="14"/>
                    </a:moveTo>
                    <a:lnTo>
                      <a:pt x="7" y="22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5" name="Freeform 12"/>
              <p:cNvSpPr>
                <a:spLocks noChangeArrowheads="1"/>
              </p:cNvSpPr>
              <p:nvPr/>
            </p:nvSpPr>
            <p:spPr bwMode="auto">
              <a:xfrm>
                <a:off x="5281" y="2200"/>
                <a:ext cx="22" cy="20"/>
              </a:xfrm>
              <a:custGeom>
                <a:avLst/>
                <a:gdLst>
                  <a:gd name="T0" fmla="*/ 14 w 25"/>
                  <a:gd name="T1" fmla="*/ 11 h 22"/>
                  <a:gd name="T2" fmla="*/ 5 w 25"/>
                  <a:gd name="T3" fmla="*/ 14 h 22"/>
                  <a:gd name="T4" fmla="*/ 0 w 25"/>
                  <a:gd name="T5" fmla="*/ 5 h 22"/>
                  <a:gd name="T6" fmla="*/ 11 w 25"/>
                  <a:gd name="T7" fmla="*/ 0 h 22"/>
                  <a:gd name="T8" fmla="*/ 14 w 25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2"/>
                  <a:gd name="T17" fmla="*/ 25 w 2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2">
                    <a:moveTo>
                      <a:pt x="24" y="15"/>
                    </a:moveTo>
                    <a:lnTo>
                      <a:pt x="9" y="21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24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6" name="Freeform 13"/>
              <p:cNvSpPr>
                <a:spLocks noChangeArrowheads="1"/>
              </p:cNvSpPr>
              <p:nvPr/>
            </p:nvSpPr>
            <p:spPr bwMode="auto">
              <a:xfrm>
                <a:off x="5294" y="2227"/>
                <a:ext cx="49" cy="78"/>
              </a:xfrm>
              <a:custGeom>
                <a:avLst/>
                <a:gdLst>
                  <a:gd name="T0" fmla="*/ 36 w 54"/>
                  <a:gd name="T1" fmla="*/ 58 h 84"/>
                  <a:gd name="T2" fmla="*/ 24 w 54"/>
                  <a:gd name="T3" fmla="*/ 62 h 84"/>
                  <a:gd name="T4" fmla="*/ 0 w 54"/>
                  <a:gd name="T5" fmla="*/ 6 h 84"/>
                  <a:gd name="T6" fmla="*/ 13 w 54"/>
                  <a:gd name="T7" fmla="*/ 0 h 84"/>
                  <a:gd name="T8" fmla="*/ 36 w 54"/>
                  <a:gd name="T9" fmla="*/ 58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84"/>
                  <a:gd name="T17" fmla="*/ 54 w 54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84">
                    <a:moveTo>
                      <a:pt x="53" y="77"/>
                    </a:moveTo>
                    <a:lnTo>
                      <a:pt x="35" y="83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53" y="7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7" name="Freeform 14"/>
              <p:cNvSpPr>
                <a:spLocks noChangeArrowheads="1"/>
              </p:cNvSpPr>
              <p:nvPr/>
            </p:nvSpPr>
            <p:spPr bwMode="auto">
              <a:xfrm>
                <a:off x="5334" y="2312"/>
                <a:ext cx="22" cy="22"/>
              </a:xfrm>
              <a:custGeom>
                <a:avLst/>
                <a:gdLst>
                  <a:gd name="T0" fmla="*/ 14 w 25"/>
                  <a:gd name="T1" fmla="*/ 12 h 23"/>
                  <a:gd name="T2" fmla="*/ 4 w 25"/>
                  <a:gd name="T3" fmla="*/ 18 h 23"/>
                  <a:gd name="T4" fmla="*/ 0 w 25"/>
                  <a:gd name="T5" fmla="*/ 8 h 23"/>
                  <a:gd name="T6" fmla="*/ 9 w 25"/>
                  <a:gd name="T7" fmla="*/ 0 h 23"/>
                  <a:gd name="T8" fmla="*/ 14 w 25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3"/>
                  <a:gd name="T17" fmla="*/ 25 w 2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3">
                    <a:moveTo>
                      <a:pt x="24" y="16"/>
                    </a:moveTo>
                    <a:lnTo>
                      <a:pt x="6" y="22"/>
                    </a:lnTo>
                    <a:lnTo>
                      <a:pt x="0" y="8"/>
                    </a:lnTo>
                    <a:lnTo>
                      <a:pt x="15" y="0"/>
                    </a:lnTo>
                    <a:lnTo>
                      <a:pt x="24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8" name="Freeform 15"/>
              <p:cNvSpPr>
                <a:spLocks noChangeArrowheads="1"/>
              </p:cNvSpPr>
              <p:nvPr/>
            </p:nvSpPr>
            <p:spPr bwMode="auto">
              <a:xfrm>
                <a:off x="5346" y="2342"/>
                <a:ext cx="22" cy="22"/>
              </a:xfrm>
              <a:custGeom>
                <a:avLst/>
                <a:gdLst>
                  <a:gd name="T0" fmla="*/ 14 w 25"/>
                  <a:gd name="T1" fmla="*/ 11 h 23"/>
                  <a:gd name="T2" fmla="*/ 5 w 25"/>
                  <a:gd name="T3" fmla="*/ 18 h 23"/>
                  <a:gd name="T4" fmla="*/ 0 w 25"/>
                  <a:gd name="T5" fmla="*/ 6 h 23"/>
                  <a:gd name="T6" fmla="*/ 11 w 25"/>
                  <a:gd name="T7" fmla="*/ 0 h 23"/>
                  <a:gd name="T8" fmla="*/ 14 w 25"/>
                  <a:gd name="T9" fmla="*/ 1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3"/>
                  <a:gd name="T17" fmla="*/ 25 w 2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3">
                    <a:moveTo>
                      <a:pt x="24" y="14"/>
                    </a:moveTo>
                    <a:lnTo>
                      <a:pt x="9" y="22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9" name="Freeform 16"/>
              <p:cNvSpPr>
                <a:spLocks noChangeArrowheads="1"/>
              </p:cNvSpPr>
              <p:nvPr/>
            </p:nvSpPr>
            <p:spPr bwMode="auto">
              <a:xfrm>
                <a:off x="5359" y="2370"/>
                <a:ext cx="17" cy="12"/>
              </a:xfrm>
              <a:custGeom>
                <a:avLst/>
                <a:gdLst>
                  <a:gd name="T0" fmla="*/ 3 w 19"/>
                  <a:gd name="T1" fmla="*/ 8 h 13"/>
                  <a:gd name="T2" fmla="*/ 12 w 19"/>
                  <a:gd name="T3" fmla="*/ 1 h 13"/>
                  <a:gd name="T4" fmla="*/ 12 w 19"/>
                  <a:gd name="T5" fmla="*/ 0 h 13"/>
                  <a:gd name="T6" fmla="*/ 0 w 19"/>
                  <a:gd name="T7" fmla="*/ 6 h 13"/>
                  <a:gd name="T8" fmla="*/ 0 w 19"/>
                  <a:gd name="T9" fmla="*/ 6 h 13"/>
                  <a:gd name="T10" fmla="*/ 3 w 19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3"/>
                  <a:gd name="T20" fmla="*/ 19 w 1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3">
                    <a:moveTo>
                      <a:pt x="3" y="12"/>
                    </a:moveTo>
                    <a:lnTo>
                      <a:pt x="18" y="1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3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0" name="Freeform 17"/>
              <p:cNvSpPr>
                <a:spLocks noChangeArrowheads="1"/>
              </p:cNvSpPr>
              <p:nvPr/>
            </p:nvSpPr>
            <p:spPr bwMode="auto">
              <a:xfrm>
                <a:off x="5362" y="2370"/>
                <a:ext cx="67" cy="65"/>
              </a:xfrm>
              <a:custGeom>
                <a:avLst/>
                <a:gdLst>
                  <a:gd name="T0" fmla="*/ 49 w 74"/>
                  <a:gd name="T1" fmla="*/ 42 h 70"/>
                  <a:gd name="T2" fmla="*/ 43 w 74"/>
                  <a:gd name="T3" fmla="*/ 51 h 70"/>
                  <a:gd name="T4" fmla="*/ 0 w 74"/>
                  <a:gd name="T5" fmla="*/ 8 h 70"/>
                  <a:gd name="T6" fmla="*/ 9 w 74"/>
                  <a:gd name="T7" fmla="*/ 0 h 70"/>
                  <a:gd name="T8" fmla="*/ 49 w 74"/>
                  <a:gd name="T9" fmla="*/ 42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70"/>
                  <a:gd name="T17" fmla="*/ 74 w 7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70">
                    <a:moveTo>
                      <a:pt x="73" y="57"/>
                    </a:moveTo>
                    <a:lnTo>
                      <a:pt x="63" y="69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73" y="5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1" name="Freeform 18"/>
              <p:cNvSpPr>
                <a:spLocks noChangeArrowheads="1"/>
              </p:cNvSpPr>
              <p:nvPr/>
            </p:nvSpPr>
            <p:spPr bwMode="auto">
              <a:xfrm>
                <a:off x="5428" y="2434"/>
                <a:ext cx="25" cy="20"/>
              </a:xfrm>
              <a:custGeom>
                <a:avLst/>
                <a:gdLst>
                  <a:gd name="T0" fmla="*/ 17 w 28"/>
                  <a:gd name="T1" fmla="*/ 8 h 22"/>
                  <a:gd name="T2" fmla="*/ 10 w 28"/>
                  <a:gd name="T3" fmla="*/ 14 h 22"/>
                  <a:gd name="T4" fmla="*/ 0 w 28"/>
                  <a:gd name="T5" fmla="*/ 8 h 22"/>
                  <a:gd name="T6" fmla="*/ 10 w 28"/>
                  <a:gd name="T7" fmla="*/ 0 h 22"/>
                  <a:gd name="T8" fmla="*/ 17 w 28"/>
                  <a:gd name="T9" fmla="*/ 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2"/>
                  <a:gd name="T17" fmla="*/ 28 w 28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2">
                    <a:moveTo>
                      <a:pt x="27" y="12"/>
                    </a:moveTo>
                    <a:lnTo>
                      <a:pt x="14" y="21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2" name="Freeform 19"/>
              <p:cNvSpPr>
                <a:spLocks noChangeArrowheads="1"/>
              </p:cNvSpPr>
              <p:nvPr/>
            </p:nvSpPr>
            <p:spPr bwMode="auto">
              <a:xfrm>
                <a:off x="5452" y="2455"/>
                <a:ext cx="24" cy="22"/>
              </a:xfrm>
              <a:custGeom>
                <a:avLst/>
                <a:gdLst>
                  <a:gd name="T0" fmla="*/ 16 w 27"/>
                  <a:gd name="T1" fmla="*/ 11 h 23"/>
                  <a:gd name="T2" fmla="*/ 9 w 27"/>
                  <a:gd name="T3" fmla="*/ 18 h 23"/>
                  <a:gd name="T4" fmla="*/ 0 w 27"/>
                  <a:gd name="T5" fmla="*/ 10 h 23"/>
                  <a:gd name="T6" fmla="*/ 9 w 27"/>
                  <a:gd name="T7" fmla="*/ 0 h 23"/>
                  <a:gd name="T8" fmla="*/ 16 w 27"/>
                  <a:gd name="T9" fmla="*/ 1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3"/>
                  <a:gd name="T17" fmla="*/ 27 w 2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3">
                    <a:moveTo>
                      <a:pt x="26" y="12"/>
                    </a:moveTo>
                    <a:lnTo>
                      <a:pt x="13" y="22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6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3" name="Freeform 20"/>
              <p:cNvSpPr>
                <a:spLocks noChangeArrowheads="1"/>
              </p:cNvSpPr>
              <p:nvPr/>
            </p:nvSpPr>
            <p:spPr bwMode="auto">
              <a:xfrm>
                <a:off x="5475" y="2476"/>
                <a:ext cx="68" cy="67"/>
              </a:xfrm>
              <a:custGeom>
                <a:avLst/>
                <a:gdLst>
                  <a:gd name="T0" fmla="*/ 48 w 76"/>
                  <a:gd name="T1" fmla="*/ 44 h 72"/>
                  <a:gd name="T2" fmla="*/ 39 w 76"/>
                  <a:gd name="T3" fmla="*/ 53 h 72"/>
                  <a:gd name="T4" fmla="*/ 0 w 76"/>
                  <a:gd name="T5" fmla="*/ 8 h 72"/>
                  <a:gd name="T6" fmla="*/ 9 w 76"/>
                  <a:gd name="T7" fmla="*/ 0 h 72"/>
                  <a:gd name="T8" fmla="*/ 48 w 76"/>
                  <a:gd name="T9" fmla="*/ 4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72"/>
                  <a:gd name="T17" fmla="*/ 76 w 7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72">
                    <a:moveTo>
                      <a:pt x="75" y="59"/>
                    </a:moveTo>
                    <a:lnTo>
                      <a:pt x="62" y="71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75" y="5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4" name="Freeform 21"/>
              <p:cNvSpPr>
                <a:spLocks noChangeArrowheads="1"/>
              </p:cNvSpPr>
              <p:nvPr/>
            </p:nvSpPr>
            <p:spPr bwMode="auto">
              <a:xfrm>
                <a:off x="5543" y="2542"/>
                <a:ext cx="25" cy="22"/>
              </a:xfrm>
              <a:custGeom>
                <a:avLst/>
                <a:gdLst>
                  <a:gd name="T0" fmla="*/ 17 w 28"/>
                  <a:gd name="T1" fmla="*/ 7 h 24"/>
                  <a:gd name="T2" fmla="*/ 9 w 28"/>
                  <a:gd name="T3" fmla="*/ 16 h 24"/>
                  <a:gd name="T4" fmla="*/ 0 w 28"/>
                  <a:gd name="T5" fmla="*/ 7 h 24"/>
                  <a:gd name="T6" fmla="*/ 9 w 28"/>
                  <a:gd name="T7" fmla="*/ 0 h 24"/>
                  <a:gd name="T8" fmla="*/ 17 w 28"/>
                  <a:gd name="T9" fmla="*/ 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4"/>
                  <a:gd name="T17" fmla="*/ 28 w 2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4">
                    <a:moveTo>
                      <a:pt x="27" y="11"/>
                    </a:moveTo>
                    <a:lnTo>
                      <a:pt x="13" y="23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7" y="1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5" name="Freeform 22"/>
              <p:cNvSpPr>
                <a:spLocks noChangeArrowheads="1"/>
              </p:cNvSpPr>
              <p:nvPr/>
            </p:nvSpPr>
            <p:spPr bwMode="auto">
              <a:xfrm>
                <a:off x="5562" y="2568"/>
                <a:ext cx="22" cy="21"/>
              </a:xfrm>
              <a:custGeom>
                <a:avLst/>
                <a:gdLst>
                  <a:gd name="T0" fmla="*/ 16 w 24"/>
                  <a:gd name="T1" fmla="*/ 12 h 23"/>
                  <a:gd name="T2" fmla="*/ 6 w 24"/>
                  <a:gd name="T3" fmla="*/ 15 h 23"/>
                  <a:gd name="T4" fmla="*/ 0 w 24"/>
                  <a:gd name="T5" fmla="*/ 5 h 23"/>
                  <a:gd name="T6" fmla="*/ 13 w 24"/>
                  <a:gd name="T7" fmla="*/ 0 h 23"/>
                  <a:gd name="T8" fmla="*/ 16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23" y="16"/>
                    </a:moveTo>
                    <a:lnTo>
                      <a:pt x="8" y="22"/>
                    </a:lnTo>
                    <a:lnTo>
                      <a:pt x="0" y="8"/>
                    </a:lnTo>
                    <a:lnTo>
                      <a:pt x="17" y="0"/>
                    </a:lnTo>
                    <a:lnTo>
                      <a:pt x="23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6" name="Freeform 23"/>
              <p:cNvSpPr>
                <a:spLocks noChangeArrowheads="1"/>
              </p:cNvSpPr>
              <p:nvPr/>
            </p:nvSpPr>
            <p:spPr bwMode="auto">
              <a:xfrm>
                <a:off x="5577" y="2595"/>
                <a:ext cx="43" cy="65"/>
              </a:xfrm>
              <a:custGeom>
                <a:avLst/>
                <a:gdLst>
                  <a:gd name="T0" fmla="*/ 30 w 48"/>
                  <a:gd name="T1" fmla="*/ 48 h 70"/>
                  <a:gd name="T2" fmla="*/ 30 w 48"/>
                  <a:gd name="T3" fmla="*/ 45 h 70"/>
                  <a:gd name="T4" fmla="*/ 10 w 48"/>
                  <a:gd name="T5" fmla="*/ 0 h 70"/>
                  <a:gd name="T6" fmla="*/ 0 w 48"/>
                  <a:gd name="T7" fmla="*/ 6 h 70"/>
                  <a:gd name="T8" fmla="*/ 20 w 48"/>
                  <a:gd name="T9" fmla="*/ 51 h 70"/>
                  <a:gd name="T10" fmla="*/ 30 w 48"/>
                  <a:gd name="T11" fmla="*/ 48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70"/>
                  <a:gd name="T20" fmla="*/ 48 w 48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70">
                    <a:moveTo>
                      <a:pt x="47" y="65"/>
                    </a:moveTo>
                    <a:lnTo>
                      <a:pt x="47" y="61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30" y="69"/>
                    </a:lnTo>
                    <a:lnTo>
                      <a:pt x="47" y="6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7" name="Freeform 24"/>
              <p:cNvSpPr>
                <a:spLocks noChangeArrowheads="1"/>
              </p:cNvSpPr>
              <p:nvPr/>
            </p:nvSpPr>
            <p:spPr bwMode="auto">
              <a:xfrm>
                <a:off x="5602" y="2656"/>
                <a:ext cx="18" cy="15"/>
              </a:xfrm>
              <a:custGeom>
                <a:avLst/>
                <a:gdLst>
                  <a:gd name="T0" fmla="*/ 12 w 20"/>
                  <a:gd name="T1" fmla="*/ 11 h 16"/>
                  <a:gd name="T2" fmla="*/ 0 w 20"/>
                  <a:gd name="T3" fmla="*/ 10 h 16"/>
                  <a:gd name="T4" fmla="*/ 3 w 20"/>
                  <a:gd name="T5" fmla="*/ 0 h 16"/>
                  <a:gd name="T6" fmla="*/ 12 w 20"/>
                  <a:gd name="T7" fmla="*/ 0 h 16"/>
                  <a:gd name="T8" fmla="*/ 12 w 20"/>
                  <a:gd name="T9" fmla="*/ 1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6"/>
                  <a:gd name="T17" fmla="*/ 20 w 2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6">
                    <a:moveTo>
                      <a:pt x="19" y="15"/>
                    </a:moveTo>
                    <a:lnTo>
                      <a:pt x="0" y="14"/>
                    </a:lnTo>
                    <a:lnTo>
                      <a:pt x="3" y="0"/>
                    </a:lnTo>
                    <a:lnTo>
                      <a:pt x="19" y="0"/>
                    </a:lnTo>
                    <a:lnTo>
                      <a:pt x="19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8" name="Freeform 25"/>
              <p:cNvSpPr>
                <a:spLocks noChangeArrowheads="1"/>
              </p:cNvSpPr>
              <p:nvPr/>
            </p:nvSpPr>
            <p:spPr bwMode="auto">
              <a:xfrm>
                <a:off x="5602" y="2683"/>
                <a:ext cx="17" cy="18"/>
              </a:xfrm>
              <a:custGeom>
                <a:avLst/>
                <a:gdLst>
                  <a:gd name="T0" fmla="*/ 12 w 19"/>
                  <a:gd name="T1" fmla="*/ 14 h 19"/>
                  <a:gd name="T2" fmla="*/ 0 w 19"/>
                  <a:gd name="T3" fmla="*/ 14 h 19"/>
                  <a:gd name="T4" fmla="*/ 0 w 19"/>
                  <a:gd name="T5" fmla="*/ 0 h 19"/>
                  <a:gd name="T6" fmla="*/ 12 w 19"/>
                  <a:gd name="T7" fmla="*/ 2 h 19"/>
                  <a:gd name="T8" fmla="*/ 12 w 19"/>
                  <a:gd name="T9" fmla="*/ 1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18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18" y="1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9" name="Freeform 26"/>
              <p:cNvSpPr>
                <a:spLocks noChangeArrowheads="1"/>
              </p:cNvSpPr>
              <p:nvPr/>
            </p:nvSpPr>
            <p:spPr bwMode="auto">
              <a:xfrm>
                <a:off x="5599" y="2714"/>
                <a:ext cx="20" cy="18"/>
              </a:xfrm>
              <a:custGeom>
                <a:avLst/>
                <a:gdLst>
                  <a:gd name="T0" fmla="*/ 13 w 22"/>
                  <a:gd name="T1" fmla="*/ 14 h 19"/>
                  <a:gd name="T2" fmla="*/ 0 w 22"/>
                  <a:gd name="T3" fmla="*/ 13 h 19"/>
                  <a:gd name="T4" fmla="*/ 0 w 22"/>
                  <a:gd name="T5" fmla="*/ 0 h 19"/>
                  <a:gd name="T6" fmla="*/ 14 w 22"/>
                  <a:gd name="T7" fmla="*/ 2 h 19"/>
                  <a:gd name="T8" fmla="*/ 13 w 22"/>
                  <a:gd name="T9" fmla="*/ 1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9"/>
                  <a:gd name="T17" fmla="*/ 22 w 2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9">
                    <a:moveTo>
                      <a:pt x="18" y="18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8" y="1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0" name="Freeform 27"/>
              <p:cNvSpPr>
                <a:spLocks noChangeArrowheads="1"/>
              </p:cNvSpPr>
              <p:nvPr/>
            </p:nvSpPr>
            <p:spPr bwMode="auto">
              <a:xfrm>
                <a:off x="5559" y="2705"/>
                <a:ext cx="40" cy="31"/>
              </a:xfrm>
              <a:custGeom>
                <a:avLst/>
                <a:gdLst>
                  <a:gd name="T0" fmla="*/ 3 w 45"/>
                  <a:gd name="T1" fmla="*/ 10 h 33"/>
                  <a:gd name="T2" fmla="*/ 4 w 45"/>
                  <a:gd name="T3" fmla="*/ 18 h 33"/>
                  <a:gd name="T4" fmla="*/ 24 w 45"/>
                  <a:gd name="T5" fmla="*/ 24 h 33"/>
                  <a:gd name="T6" fmla="*/ 28 w 45"/>
                  <a:gd name="T7" fmla="*/ 12 h 33"/>
                  <a:gd name="T8" fmla="*/ 9 w 45"/>
                  <a:gd name="T9" fmla="*/ 7 h 33"/>
                  <a:gd name="T10" fmla="*/ 3 w 45"/>
                  <a:gd name="T11" fmla="*/ 10 h 33"/>
                  <a:gd name="T12" fmla="*/ 9 w 45"/>
                  <a:gd name="T13" fmla="*/ 7 h 33"/>
                  <a:gd name="T14" fmla="*/ 0 w 45"/>
                  <a:gd name="T15" fmla="*/ 0 h 33"/>
                  <a:gd name="T16" fmla="*/ 3 w 45"/>
                  <a:gd name="T17" fmla="*/ 1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33"/>
                  <a:gd name="T29" fmla="*/ 45 w 45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33">
                    <a:moveTo>
                      <a:pt x="3" y="14"/>
                    </a:moveTo>
                    <a:lnTo>
                      <a:pt x="6" y="22"/>
                    </a:lnTo>
                    <a:lnTo>
                      <a:pt x="38" y="32"/>
                    </a:lnTo>
                    <a:lnTo>
                      <a:pt x="44" y="16"/>
                    </a:lnTo>
                    <a:lnTo>
                      <a:pt x="13" y="7"/>
                    </a:lnTo>
                    <a:lnTo>
                      <a:pt x="3" y="14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3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1" name="Freeform 28"/>
              <p:cNvSpPr>
                <a:spLocks noChangeArrowheads="1"/>
              </p:cNvSpPr>
              <p:nvPr/>
            </p:nvSpPr>
            <p:spPr bwMode="auto">
              <a:xfrm>
                <a:off x="5562" y="2716"/>
                <a:ext cx="22" cy="52"/>
              </a:xfrm>
              <a:custGeom>
                <a:avLst/>
                <a:gdLst>
                  <a:gd name="T0" fmla="*/ 16 w 24"/>
                  <a:gd name="T1" fmla="*/ 40 h 56"/>
                  <a:gd name="T2" fmla="*/ 6 w 24"/>
                  <a:gd name="T3" fmla="*/ 41 h 56"/>
                  <a:gd name="T4" fmla="*/ 0 w 24"/>
                  <a:gd name="T5" fmla="*/ 1 h 56"/>
                  <a:gd name="T6" fmla="*/ 13 w 24"/>
                  <a:gd name="T7" fmla="*/ 0 h 56"/>
                  <a:gd name="T8" fmla="*/ 16 w 24"/>
                  <a:gd name="T9" fmla="*/ 4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56"/>
                  <a:gd name="T17" fmla="*/ 24 w 2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56">
                    <a:moveTo>
                      <a:pt x="23" y="53"/>
                    </a:moveTo>
                    <a:lnTo>
                      <a:pt x="6" y="55"/>
                    </a:lnTo>
                    <a:lnTo>
                      <a:pt x="0" y="1"/>
                    </a:lnTo>
                    <a:lnTo>
                      <a:pt x="17" y="0"/>
                    </a:lnTo>
                    <a:lnTo>
                      <a:pt x="23" y="5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2" name="Freeform 29"/>
              <p:cNvSpPr>
                <a:spLocks noChangeArrowheads="1"/>
              </p:cNvSpPr>
              <p:nvPr/>
            </p:nvSpPr>
            <p:spPr bwMode="auto">
              <a:xfrm>
                <a:off x="5569" y="2782"/>
                <a:ext cx="19" cy="18"/>
              </a:xfrm>
              <a:custGeom>
                <a:avLst/>
                <a:gdLst>
                  <a:gd name="T0" fmla="*/ 13 w 21"/>
                  <a:gd name="T1" fmla="*/ 12 h 19"/>
                  <a:gd name="T2" fmla="*/ 2 w 21"/>
                  <a:gd name="T3" fmla="*/ 14 h 19"/>
                  <a:gd name="T4" fmla="*/ 0 w 21"/>
                  <a:gd name="T5" fmla="*/ 1 h 19"/>
                  <a:gd name="T6" fmla="*/ 12 w 21"/>
                  <a:gd name="T7" fmla="*/ 0 h 19"/>
                  <a:gd name="T8" fmla="*/ 13 w 21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20" y="16"/>
                    </a:moveTo>
                    <a:lnTo>
                      <a:pt x="2" y="18"/>
                    </a:lnTo>
                    <a:lnTo>
                      <a:pt x="0" y="1"/>
                    </a:lnTo>
                    <a:lnTo>
                      <a:pt x="17" y="0"/>
                    </a:lnTo>
                    <a:lnTo>
                      <a:pt x="20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3" name="Freeform 30"/>
              <p:cNvSpPr>
                <a:spLocks noChangeArrowheads="1"/>
              </p:cNvSpPr>
              <p:nvPr/>
            </p:nvSpPr>
            <p:spPr bwMode="auto">
              <a:xfrm>
                <a:off x="5573" y="2812"/>
                <a:ext cx="20" cy="17"/>
              </a:xfrm>
              <a:custGeom>
                <a:avLst/>
                <a:gdLst>
                  <a:gd name="T0" fmla="*/ 14 w 22"/>
                  <a:gd name="T1" fmla="*/ 11 h 18"/>
                  <a:gd name="T2" fmla="*/ 1 w 22"/>
                  <a:gd name="T3" fmla="*/ 13 h 18"/>
                  <a:gd name="T4" fmla="*/ 0 w 22"/>
                  <a:gd name="T5" fmla="*/ 1 h 18"/>
                  <a:gd name="T6" fmla="*/ 12 w 22"/>
                  <a:gd name="T7" fmla="*/ 0 h 18"/>
                  <a:gd name="T8" fmla="*/ 14 w 22"/>
                  <a:gd name="T9" fmla="*/ 1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8"/>
                  <a:gd name="T17" fmla="*/ 22 w 2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8">
                    <a:moveTo>
                      <a:pt x="21" y="15"/>
                    </a:moveTo>
                    <a:lnTo>
                      <a:pt x="1" y="17"/>
                    </a:lnTo>
                    <a:lnTo>
                      <a:pt x="0" y="1"/>
                    </a:lnTo>
                    <a:lnTo>
                      <a:pt x="16" y="0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4" name="Freeform 31"/>
              <p:cNvSpPr>
                <a:spLocks noChangeArrowheads="1"/>
              </p:cNvSpPr>
              <p:nvPr/>
            </p:nvSpPr>
            <p:spPr bwMode="auto">
              <a:xfrm>
                <a:off x="5494" y="2828"/>
                <a:ext cx="83" cy="23"/>
              </a:xfrm>
              <a:custGeom>
                <a:avLst/>
                <a:gdLst>
                  <a:gd name="T0" fmla="*/ 3 w 93"/>
                  <a:gd name="T1" fmla="*/ 17 h 25"/>
                  <a:gd name="T2" fmla="*/ 0 w 93"/>
                  <a:gd name="T3" fmla="*/ 6 h 25"/>
                  <a:gd name="T4" fmla="*/ 58 w 93"/>
                  <a:gd name="T5" fmla="*/ 0 h 25"/>
                  <a:gd name="T6" fmla="*/ 58 w 93"/>
                  <a:gd name="T7" fmla="*/ 14 h 25"/>
                  <a:gd name="T8" fmla="*/ 3 w 93"/>
                  <a:gd name="T9" fmla="*/ 1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25"/>
                  <a:gd name="T17" fmla="*/ 93 w 9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25">
                    <a:moveTo>
                      <a:pt x="3" y="24"/>
                    </a:moveTo>
                    <a:lnTo>
                      <a:pt x="0" y="8"/>
                    </a:lnTo>
                    <a:lnTo>
                      <a:pt x="92" y="0"/>
                    </a:lnTo>
                    <a:lnTo>
                      <a:pt x="92" y="18"/>
                    </a:lnTo>
                    <a:lnTo>
                      <a:pt x="3" y="2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5" name="Freeform 32"/>
              <p:cNvSpPr>
                <a:spLocks noChangeArrowheads="1"/>
              </p:cNvSpPr>
              <p:nvPr/>
            </p:nvSpPr>
            <p:spPr bwMode="auto">
              <a:xfrm>
                <a:off x="5472" y="2818"/>
                <a:ext cx="22" cy="20"/>
              </a:xfrm>
              <a:custGeom>
                <a:avLst/>
                <a:gdLst>
                  <a:gd name="T0" fmla="*/ 0 w 24"/>
                  <a:gd name="T1" fmla="*/ 5 h 22"/>
                  <a:gd name="T2" fmla="*/ 10 w 24"/>
                  <a:gd name="T3" fmla="*/ 0 h 22"/>
                  <a:gd name="T4" fmla="*/ 16 w 24"/>
                  <a:gd name="T5" fmla="*/ 11 h 22"/>
                  <a:gd name="T6" fmla="*/ 6 w 24"/>
                  <a:gd name="T7" fmla="*/ 14 h 22"/>
                  <a:gd name="T8" fmla="*/ 0 w 24"/>
                  <a:gd name="T9" fmla="*/ 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2"/>
                  <a:gd name="T17" fmla="*/ 24 w 2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2">
                    <a:moveTo>
                      <a:pt x="0" y="8"/>
                    </a:moveTo>
                    <a:lnTo>
                      <a:pt x="14" y="0"/>
                    </a:lnTo>
                    <a:lnTo>
                      <a:pt x="23" y="15"/>
                    </a:lnTo>
                    <a:lnTo>
                      <a:pt x="6" y="21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6" name="Freeform 33"/>
              <p:cNvSpPr>
                <a:spLocks noChangeArrowheads="1"/>
              </p:cNvSpPr>
              <p:nvPr/>
            </p:nvSpPr>
            <p:spPr bwMode="auto">
              <a:xfrm>
                <a:off x="5455" y="2789"/>
                <a:ext cx="22" cy="24"/>
              </a:xfrm>
              <a:custGeom>
                <a:avLst/>
                <a:gdLst>
                  <a:gd name="T0" fmla="*/ 0 w 25"/>
                  <a:gd name="T1" fmla="*/ 6 h 26"/>
                  <a:gd name="T2" fmla="*/ 9 w 25"/>
                  <a:gd name="T3" fmla="*/ 0 h 26"/>
                  <a:gd name="T4" fmla="*/ 14 w 25"/>
                  <a:gd name="T5" fmla="*/ 13 h 26"/>
                  <a:gd name="T6" fmla="*/ 5 w 25"/>
                  <a:gd name="T7" fmla="*/ 18 h 26"/>
                  <a:gd name="T8" fmla="*/ 0 w 25"/>
                  <a:gd name="T9" fmla="*/ 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0" y="8"/>
                    </a:moveTo>
                    <a:lnTo>
                      <a:pt x="15" y="0"/>
                    </a:lnTo>
                    <a:lnTo>
                      <a:pt x="24" y="17"/>
                    </a:lnTo>
                    <a:lnTo>
                      <a:pt x="9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7" name="Freeform 34"/>
              <p:cNvSpPr>
                <a:spLocks noChangeArrowheads="1"/>
              </p:cNvSpPr>
              <p:nvPr/>
            </p:nvSpPr>
            <p:spPr bwMode="auto">
              <a:xfrm>
                <a:off x="5440" y="2759"/>
                <a:ext cx="22" cy="26"/>
              </a:xfrm>
              <a:custGeom>
                <a:avLst/>
                <a:gdLst>
                  <a:gd name="T0" fmla="*/ 6 w 24"/>
                  <a:gd name="T1" fmla="*/ 0 h 28"/>
                  <a:gd name="T2" fmla="*/ 0 w 24"/>
                  <a:gd name="T3" fmla="*/ 8 h 28"/>
                  <a:gd name="T4" fmla="*/ 6 w 24"/>
                  <a:gd name="T5" fmla="*/ 20 h 28"/>
                  <a:gd name="T6" fmla="*/ 16 w 24"/>
                  <a:gd name="T7" fmla="*/ 16 h 28"/>
                  <a:gd name="T8" fmla="*/ 10 w 24"/>
                  <a:gd name="T9" fmla="*/ 4 h 28"/>
                  <a:gd name="T10" fmla="*/ 6 w 24"/>
                  <a:gd name="T11" fmla="*/ 0 h 28"/>
                  <a:gd name="T12" fmla="*/ 10 w 24"/>
                  <a:gd name="T13" fmla="*/ 4 h 28"/>
                  <a:gd name="T14" fmla="*/ 9 w 24"/>
                  <a:gd name="T15" fmla="*/ 0 h 28"/>
                  <a:gd name="T16" fmla="*/ 6 w 24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8"/>
                  <a:gd name="T29" fmla="*/ 24 w 24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8">
                    <a:moveTo>
                      <a:pt x="6" y="0"/>
                    </a:moveTo>
                    <a:lnTo>
                      <a:pt x="0" y="12"/>
                    </a:lnTo>
                    <a:lnTo>
                      <a:pt x="8" y="27"/>
                    </a:lnTo>
                    <a:lnTo>
                      <a:pt x="23" y="20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14" y="4"/>
                    </a:lnTo>
                    <a:lnTo>
                      <a:pt x="13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8" name="Freeform 35"/>
              <p:cNvSpPr>
                <a:spLocks noChangeArrowheads="1"/>
              </p:cNvSpPr>
              <p:nvPr/>
            </p:nvSpPr>
            <p:spPr bwMode="auto">
              <a:xfrm>
                <a:off x="5382" y="2759"/>
                <a:ext cx="66" cy="24"/>
              </a:xfrm>
              <a:custGeom>
                <a:avLst/>
                <a:gdLst>
                  <a:gd name="T0" fmla="*/ 4 w 74"/>
                  <a:gd name="T1" fmla="*/ 18 h 26"/>
                  <a:gd name="T2" fmla="*/ 0 w 74"/>
                  <a:gd name="T3" fmla="*/ 6 h 26"/>
                  <a:gd name="T4" fmla="*/ 45 w 74"/>
                  <a:gd name="T5" fmla="*/ 0 h 26"/>
                  <a:gd name="T6" fmla="*/ 46 w 74"/>
                  <a:gd name="T7" fmla="*/ 11 h 26"/>
                  <a:gd name="T8" fmla="*/ 4 w 74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6"/>
                  <a:gd name="T17" fmla="*/ 74 w 7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6">
                    <a:moveTo>
                      <a:pt x="4" y="25"/>
                    </a:moveTo>
                    <a:lnTo>
                      <a:pt x="0" y="7"/>
                    </a:lnTo>
                    <a:lnTo>
                      <a:pt x="72" y="0"/>
                    </a:lnTo>
                    <a:lnTo>
                      <a:pt x="73" y="15"/>
                    </a:lnTo>
                    <a:lnTo>
                      <a:pt x="4" y="2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9" name="Freeform 36"/>
              <p:cNvSpPr>
                <a:spLocks noChangeArrowheads="1"/>
              </p:cNvSpPr>
              <p:nvPr/>
            </p:nvSpPr>
            <p:spPr bwMode="auto">
              <a:xfrm>
                <a:off x="5350" y="2768"/>
                <a:ext cx="18" cy="19"/>
              </a:xfrm>
              <a:custGeom>
                <a:avLst/>
                <a:gdLst>
                  <a:gd name="T0" fmla="*/ 1 w 20"/>
                  <a:gd name="T1" fmla="*/ 13 h 21"/>
                  <a:gd name="T2" fmla="*/ 0 w 20"/>
                  <a:gd name="T3" fmla="*/ 4 h 21"/>
                  <a:gd name="T4" fmla="*/ 11 w 20"/>
                  <a:gd name="T5" fmla="*/ 0 h 21"/>
                  <a:gd name="T6" fmla="*/ 12 w 20"/>
                  <a:gd name="T7" fmla="*/ 12 h 21"/>
                  <a:gd name="T8" fmla="*/ 1 w 20"/>
                  <a:gd name="T9" fmla="*/ 1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1"/>
                  <a:gd name="T17" fmla="*/ 20 w 2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1">
                    <a:moveTo>
                      <a:pt x="1" y="20"/>
                    </a:moveTo>
                    <a:lnTo>
                      <a:pt x="0" y="4"/>
                    </a:lnTo>
                    <a:lnTo>
                      <a:pt x="16" y="0"/>
                    </a:lnTo>
                    <a:lnTo>
                      <a:pt x="19" y="18"/>
                    </a:lnTo>
                    <a:lnTo>
                      <a:pt x="1" y="2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0" name="Freeform 37"/>
              <p:cNvSpPr>
                <a:spLocks noChangeArrowheads="1"/>
              </p:cNvSpPr>
              <p:nvPr/>
            </p:nvSpPr>
            <p:spPr bwMode="auto">
              <a:xfrm>
                <a:off x="5317" y="2773"/>
                <a:ext cx="20" cy="17"/>
              </a:xfrm>
              <a:custGeom>
                <a:avLst/>
                <a:gdLst>
                  <a:gd name="T0" fmla="*/ 3 w 23"/>
                  <a:gd name="T1" fmla="*/ 13 h 18"/>
                  <a:gd name="T2" fmla="*/ 0 w 23"/>
                  <a:gd name="T3" fmla="*/ 2 h 18"/>
                  <a:gd name="T4" fmla="*/ 11 w 23"/>
                  <a:gd name="T5" fmla="*/ 0 h 18"/>
                  <a:gd name="T6" fmla="*/ 13 w 23"/>
                  <a:gd name="T7" fmla="*/ 12 h 18"/>
                  <a:gd name="T8" fmla="*/ 3 w 23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8"/>
                  <a:gd name="T17" fmla="*/ 23 w 2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8">
                    <a:moveTo>
                      <a:pt x="3" y="17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22" y="16"/>
                    </a:lnTo>
                    <a:lnTo>
                      <a:pt x="3" y="1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1" name="Freeform 38"/>
              <p:cNvSpPr>
                <a:spLocks noChangeArrowheads="1"/>
              </p:cNvSpPr>
              <p:nvPr/>
            </p:nvSpPr>
            <p:spPr bwMode="auto">
              <a:xfrm>
                <a:off x="5294" y="2778"/>
                <a:ext cx="10" cy="15"/>
              </a:xfrm>
              <a:custGeom>
                <a:avLst/>
                <a:gdLst>
                  <a:gd name="T0" fmla="*/ 0 w 11"/>
                  <a:gd name="T1" fmla="*/ 7 h 16"/>
                  <a:gd name="T2" fmla="*/ 6 w 11"/>
                  <a:gd name="T3" fmla="*/ 11 h 16"/>
                  <a:gd name="T4" fmla="*/ 5 w 11"/>
                  <a:gd name="T5" fmla="*/ 0 h 16"/>
                  <a:gd name="T6" fmla="*/ 0 w 11"/>
                  <a:gd name="T7" fmla="*/ 7 h 16"/>
                  <a:gd name="T8" fmla="*/ 5 w 11"/>
                  <a:gd name="T9" fmla="*/ 0 h 16"/>
                  <a:gd name="T10" fmla="*/ 0 w 11"/>
                  <a:gd name="T11" fmla="*/ 0 h 16"/>
                  <a:gd name="T12" fmla="*/ 0 w 11"/>
                  <a:gd name="T13" fmla="*/ 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6"/>
                  <a:gd name="T23" fmla="*/ 11 w 11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6">
                    <a:moveTo>
                      <a:pt x="0" y="7"/>
                    </a:moveTo>
                    <a:lnTo>
                      <a:pt x="10" y="15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2" name="Freeform 39"/>
              <p:cNvSpPr>
                <a:spLocks noChangeArrowheads="1"/>
              </p:cNvSpPr>
              <p:nvPr/>
            </p:nvSpPr>
            <p:spPr bwMode="auto">
              <a:xfrm>
                <a:off x="5281" y="2784"/>
                <a:ext cx="29" cy="76"/>
              </a:xfrm>
              <a:custGeom>
                <a:avLst/>
                <a:gdLst>
                  <a:gd name="T0" fmla="*/ 13 w 32"/>
                  <a:gd name="T1" fmla="*/ 60 h 82"/>
                  <a:gd name="T2" fmla="*/ 0 w 32"/>
                  <a:gd name="T3" fmla="*/ 58 h 82"/>
                  <a:gd name="T4" fmla="*/ 10 w 32"/>
                  <a:gd name="T5" fmla="*/ 0 h 82"/>
                  <a:gd name="T6" fmla="*/ 21 w 32"/>
                  <a:gd name="T7" fmla="*/ 2 h 82"/>
                  <a:gd name="T8" fmla="*/ 13 w 32"/>
                  <a:gd name="T9" fmla="*/ 6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82"/>
                  <a:gd name="T17" fmla="*/ 32 w 32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82">
                    <a:moveTo>
                      <a:pt x="18" y="81"/>
                    </a:moveTo>
                    <a:lnTo>
                      <a:pt x="0" y="79"/>
                    </a:lnTo>
                    <a:lnTo>
                      <a:pt x="14" y="0"/>
                    </a:lnTo>
                    <a:lnTo>
                      <a:pt x="31" y="2"/>
                    </a:lnTo>
                    <a:lnTo>
                      <a:pt x="18" y="8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3" name="Freeform 40"/>
              <p:cNvSpPr>
                <a:spLocks noChangeArrowheads="1"/>
              </p:cNvSpPr>
              <p:nvPr/>
            </p:nvSpPr>
            <p:spPr bwMode="auto">
              <a:xfrm>
                <a:off x="5277" y="2873"/>
                <a:ext cx="18" cy="18"/>
              </a:xfrm>
              <a:custGeom>
                <a:avLst/>
                <a:gdLst>
                  <a:gd name="T0" fmla="*/ 5 w 20"/>
                  <a:gd name="T1" fmla="*/ 14 h 19"/>
                  <a:gd name="T2" fmla="*/ 12 w 20"/>
                  <a:gd name="T3" fmla="*/ 9 h 19"/>
                  <a:gd name="T4" fmla="*/ 12 w 20"/>
                  <a:gd name="T5" fmla="*/ 4 h 19"/>
                  <a:gd name="T6" fmla="*/ 0 w 20"/>
                  <a:gd name="T7" fmla="*/ 0 h 19"/>
                  <a:gd name="T8" fmla="*/ 0 w 20"/>
                  <a:gd name="T9" fmla="*/ 7 h 19"/>
                  <a:gd name="T10" fmla="*/ 5 w 20"/>
                  <a:gd name="T11" fmla="*/ 14 h 19"/>
                  <a:gd name="T12" fmla="*/ 12 w 20"/>
                  <a:gd name="T13" fmla="*/ 12 h 19"/>
                  <a:gd name="T14" fmla="*/ 12 w 20"/>
                  <a:gd name="T15" fmla="*/ 9 h 19"/>
                  <a:gd name="T16" fmla="*/ 5 w 20"/>
                  <a:gd name="T17" fmla="*/ 14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9"/>
                  <a:gd name="T29" fmla="*/ 20 w 20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9">
                    <a:moveTo>
                      <a:pt x="9" y="18"/>
                    </a:moveTo>
                    <a:lnTo>
                      <a:pt x="18" y="10"/>
                    </a:lnTo>
                    <a:lnTo>
                      <a:pt x="19" y="4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9" y="18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9" y="1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4" name="Rectangle 41"/>
              <p:cNvSpPr>
                <a:spLocks noChangeArrowheads="1"/>
              </p:cNvSpPr>
              <p:nvPr/>
            </p:nvSpPr>
            <p:spPr bwMode="auto">
              <a:xfrm>
                <a:off x="5276" y="2873"/>
                <a:ext cx="10" cy="17"/>
              </a:xfrm>
              <a:prstGeom prst="rect">
                <a:avLst/>
              </a:pr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bs-Latn-BA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25" name="Freeform 42"/>
              <p:cNvSpPr>
                <a:spLocks noChangeArrowheads="1"/>
              </p:cNvSpPr>
              <p:nvPr/>
            </p:nvSpPr>
            <p:spPr bwMode="auto">
              <a:xfrm>
                <a:off x="5243" y="2874"/>
                <a:ext cx="18" cy="17"/>
              </a:xfrm>
              <a:custGeom>
                <a:avLst/>
                <a:gdLst>
                  <a:gd name="T0" fmla="*/ 1 w 20"/>
                  <a:gd name="T1" fmla="*/ 13 h 18"/>
                  <a:gd name="T2" fmla="*/ 0 w 20"/>
                  <a:gd name="T3" fmla="*/ 0 h 18"/>
                  <a:gd name="T4" fmla="*/ 12 w 20"/>
                  <a:gd name="T5" fmla="*/ 0 h 18"/>
                  <a:gd name="T6" fmla="*/ 12 w 20"/>
                  <a:gd name="T7" fmla="*/ 13 h 18"/>
                  <a:gd name="T8" fmla="*/ 1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8"/>
                  <a:gd name="T17" fmla="*/ 20 w 2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8">
                    <a:moveTo>
                      <a:pt x="1" y="1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17"/>
                    </a:lnTo>
                    <a:lnTo>
                      <a:pt x="1" y="1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6" name="Freeform 43"/>
              <p:cNvSpPr>
                <a:spLocks noChangeArrowheads="1"/>
              </p:cNvSpPr>
              <p:nvPr/>
            </p:nvSpPr>
            <p:spPr bwMode="auto">
              <a:xfrm>
                <a:off x="5170" y="2874"/>
                <a:ext cx="57" cy="20"/>
              </a:xfrm>
              <a:custGeom>
                <a:avLst/>
                <a:gdLst>
                  <a:gd name="T0" fmla="*/ 0 w 64"/>
                  <a:gd name="T1" fmla="*/ 2 h 21"/>
                  <a:gd name="T2" fmla="*/ 3 w 64"/>
                  <a:gd name="T3" fmla="*/ 16 h 21"/>
                  <a:gd name="T4" fmla="*/ 40 w 64"/>
                  <a:gd name="T5" fmla="*/ 15 h 21"/>
                  <a:gd name="T6" fmla="*/ 40 w 64"/>
                  <a:gd name="T7" fmla="*/ 0 h 21"/>
                  <a:gd name="T8" fmla="*/ 3 w 64"/>
                  <a:gd name="T9" fmla="*/ 2 h 21"/>
                  <a:gd name="T10" fmla="*/ 0 w 64"/>
                  <a:gd name="T11" fmla="*/ 2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21"/>
                  <a:gd name="T20" fmla="*/ 64 w 64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21">
                    <a:moveTo>
                      <a:pt x="0" y="2"/>
                    </a:moveTo>
                    <a:lnTo>
                      <a:pt x="3" y="20"/>
                    </a:lnTo>
                    <a:lnTo>
                      <a:pt x="63" y="19"/>
                    </a:lnTo>
                    <a:lnTo>
                      <a:pt x="63" y="0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7" name="Freeform 44"/>
              <p:cNvSpPr>
                <a:spLocks noChangeArrowheads="1"/>
              </p:cNvSpPr>
              <p:nvPr/>
            </p:nvSpPr>
            <p:spPr bwMode="auto">
              <a:xfrm>
                <a:off x="5145" y="2877"/>
                <a:ext cx="28" cy="18"/>
              </a:xfrm>
              <a:custGeom>
                <a:avLst/>
                <a:gdLst>
                  <a:gd name="T0" fmla="*/ 2 w 31"/>
                  <a:gd name="T1" fmla="*/ 12 h 20"/>
                  <a:gd name="T2" fmla="*/ 0 w 31"/>
                  <a:gd name="T3" fmla="*/ 3 h 20"/>
                  <a:gd name="T4" fmla="*/ 18 w 31"/>
                  <a:gd name="T5" fmla="*/ 0 h 20"/>
                  <a:gd name="T6" fmla="*/ 20 w 31"/>
                  <a:gd name="T7" fmla="*/ 11 h 20"/>
                  <a:gd name="T8" fmla="*/ 2 w 31"/>
                  <a:gd name="T9" fmla="*/ 1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0"/>
                  <a:gd name="T17" fmla="*/ 31 w 3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0">
                    <a:moveTo>
                      <a:pt x="2" y="19"/>
                    </a:moveTo>
                    <a:lnTo>
                      <a:pt x="0" y="3"/>
                    </a:lnTo>
                    <a:lnTo>
                      <a:pt x="27" y="0"/>
                    </a:lnTo>
                    <a:lnTo>
                      <a:pt x="30" y="17"/>
                    </a:lnTo>
                    <a:lnTo>
                      <a:pt x="2" y="1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8" name="Freeform 45"/>
              <p:cNvSpPr>
                <a:spLocks noChangeArrowheads="1"/>
              </p:cNvSpPr>
              <p:nvPr/>
            </p:nvSpPr>
            <p:spPr bwMode="auto">
              <a:xfrm>
                <a:off x="5114" y="2880"/>
                <a:ext cx="18" cy="20"/>
              </a:xfrm>
              <a:custGeom>
                <a:avLst/>
                <a:gdLst>
                  <a:gd name="T0" fmla="*/ 0 w 20"/>
                  <a:gd name="T1" fmla="*/ 16 h 21"/>
                  <a:gd name="T2" fmla="*/ 0 w 20"/>
                  <a:gd name="T3" fmla="*/ 2 h 21"/>
                  <a:gd name="T4" fmla="*/ 11 w 20"/>
                  <a:gd name="T5" fmla="*/ 0 h 21"/>
                  <a:gd name="T6" fmla="*/ 12 w 20"/>
                  <a:gd name="T7" fmla="*/ 15 h 21"/>
                  <a:gd name="T8" fmla="*/ 0 w 20"/>
                  <a:gd name="T9" fmla="*/ 16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1"/>
                  <a:gd name="T17" fmla="*/ 20 w 2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1">
                    <a:moveTo>
                      <a:pt x="0" y="20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19" y="19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9" name="Freeform 46"/>
              <p:cNvSpPr>
                <a:spLocks noChangeArrowheads="1"/>
              </p:cNvSpPr>
              <p:nvPr/>
            </p:nvSpPr>
            <p:spPr bwMode="auto">
              <a:xfrm>
                <a:off x="5080" y="2884"/>
                <a:ext cx="18" cy="17"/>
              </a:xfrm>
              <a:custGeom>
                <a:avLst/>
                <a:gdLst>
                  <a:gd name="T0" fmla="*/ 3 w 20"/>
                  <a:gd name="T1" fmla="*/ 13 h 18"/>
                  <a:gd name="T2" fmla="*/ 0 w 20"/>
                  <a:gd name="T3" fmla="*/ 1 h 18"/>
                  <a:gd name="T4" fmla="*/ 12 w 20"/>
                  <a:gd name="T5" fmla="*/ 0 h 18"/>
                  <a:gd name="T6" fmla="*/ 12 w 20"/>
                  <a:gd name="T7" fmla="*/ 11 h 18"/>
                  <a:gd name="T8" fmla="*/ 3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8"/>
                  <a:gd name="T17" fmla="*/ 20 w 2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8">
                    <a:moveTo>
                      <a:pt x="3" y="17"/>
                    </a:moveTo>
                    <a:lnTo>
                      <a:pt x="0" y="1"/>
                    </a:lnTo>
                    <a:lnTo>
                      <a:pt x="18" y="0"/>
                    </a:lnTo>
                    <a:lnTo>
                      <a:pt x="19" y="15"/>
                    </a:lnTo>
                    <a:lnTo>
                      <a:pt x="3" y="1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0" name="Freeform 47"/>
              <p:cNvSpPr>
                <a:spLocks noChangeArrowheads="1"/>
              </p:cNvSpPr>
              <p:nvPr/>
            </p:nvSpPr>
            <p:spPr bwMode="auto">
              <a:xfrm>
                <a:off x="5046" y="2887"/>
                <a:ext cx="19" cy="18"/>
              </a:xfrm>
              <a:custGeom>
                <a:avLst/>
                <a:gdLst>
                  <a:gd name="T0" fmla="*/ 0 w 21"/>
                  <a:gd name="T1" fmla="*/ 10 h 19"/>
                  <a:gd name="T2" fmla="*/ 5 w 21"/>
                  <a:gd name="T3" fmla="*/ 14 h 19"/>
                  <a:gd name="T4" fmla="*/ 13 w 21"/>
                  <a:gd name="T5" fmla="*/ 13 h 19"/>
                  <a:gd name="T6" fmla="*/ 13 w 21"/>
                  <a:gd name="T7" fmla="*/ 0 h 19"/>
                  <a:gd name="T8" fmla="*/ 5 w 21"/>
                  <a:gd name="T9" fmla="*/ 0 h 19"/>
                  <a:gd name="T10" fmla="*/ 0 w 21"/>
                  <a:gd name="T11" fmla="*/ 10 h 19"/>
                  <a:gd name="T12" fmla="*/ 5 w 21"/>
                  <a:gd name="T13" fmla="*/ 14 h 19"/>
                  <a:gd name="T14" fmla="*/ 5 w 21"/>
                  <a:gd name="T15" fmla="*/ 14 h 19"/>
                  <a:gd name="T16" fmla="*/ 0 w 21"/>
                  <a:gd name="T17" fmla="*/ 1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9"/>
                  <a:gd name="T29" fmla="*/ 21 w 2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9">
                    <a:moveTo>
                      <a:pt x="0" y="14"/>
                    </a:moveTo>
                    <a:lnTo>
                      <a:pt x="9" y="18"/>
                    </a:lnTo>
                    <a:lnTo>
                      <a:pt x="20" y="17"/>
                    </a:lnTo>
                    <a:lnTo>
                      <a:pt x="20" y="0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1" name="Freeform 48"/>
              <p:cNvSpPr>
                <a:spLocks noChangeArrowheads="1"/>
              </p:cNvSpPr>
              <p:nvPr/>
            </p:nvSpPr>
            <p:spPr bwMode="auto">
              <a:xfrm>
                <a:off x="4999" y="2843"/>
                <a:ext cx="60" cy="58"/>
              </a:xfrm>
              <a:custGeom>
                <a:avLst/>
                <a:gdLst>
                  <a:gd name="T0" fmla="*/ 0 w 67"/>
                  <a:gd name="T1" fmla="*/ 9 h 62"/>
                  <a:gd name="T2" fmla="*/ 9 w 67"/>
                  <a:gd name="T3" fmla="*/ 0 h 62"/>
                  <a:gd name="T4" fmla="*/ 42 w 67"/>
                  <a:gd name="T5" fmla="*/ 40 h 62"/>
                  <a:gd name="T6" fmla="*/ 34 w 67"/>
                  <a:gd name="T7" fmla="*/ 47 h 62"/>
                  <a:gd name="T8" fmla="*/ 0 w 67"/>
                  <a:gd name="T9" fmla="*/ 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2"/>
                  <a:gd name="T17" fmla="*/ 67 w 6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2">
                    <a:moveTo>
                      <a:pt x="0" y="13"/>
                    </a:moveTo>
                    <a:lnTo>
                      <a:pt x="13" y="0"/>
                    </a:lnTo>
                    <a:lnTo>
                      <a:pt x="66" y="52"/>
                    </a:lnTo>
                    <a:lnTo>
                      <a:pt x="53" y="6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2" name="Freeform 49"/>
              <p:cNvSpPr>
                <a:spLocks noChangeArrowheads="1"/>
              </p:cNvSpPr>
              <p:nvPr/>
            </p:nvSpPr>
            <p:spPr bwMode="auto">
              <a:xfrm>
                <a:off x="4983" y="2855"/>
                <a:ext cx="22" cy="22"/>
              </a:xfrm>
              <a:custGeom>
                <a:avLst/>
                <a:gdLst>
                  <a:gd name="T0" fmla="*/ 11 w 25"/>
                  <a:gd name="T1" fmla="*/ 16 h 24"/>
                  <a:gd name="T2" fmla="*/ 0 w 25"/>
                  <a:gd name="T3" fmla="*/ 13 h 24"/>
                  <a:gd name="T4" fmla="*/ 4 w 25"/>
                  <a:gd name="T5" fmla="*/ 0 h 24"/>
                  <a:gd name="T6" fmla="*/ 14 w 25"/>
                  <a:gd name="T7" fmla="*/ 6 h 24"/>
                  <a:gd name="T8" fmla="*/ 11 w 25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4"/>
                  <a:gd name="T17" fmla="*/ 25 w 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4">
                    <a:moveTo>
                      <a:pt x="18" y="23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24" y="8"/>
                    </a:lnTo>
                    <a:lnTo>
                      <a:pt x="18" y="2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3" name="Freeform 50"/>
              <p:cNvSpPr>
                <a:spLocks noChangeArrowheads="1"/>
              </p:cNvSpPr>
              <p:nvPr/>
            </p:nvSpPr>
            <p:spPr bwMode="auto">
              <a:xfrm>
                <a:off x="4971" y="2885"/>
                <a:ext cx="22" cy="22"/>
              </a:xfrm>
              <a:custGeom>
                <a:avLst/>
                <a:gdLst>
                  <a:gd name="T0" fmla="*/ 9 w 25"/>
                  <a:gd name="T1" fmla="*/ 18 h 23"/>
                  <a:gd name="T2" fmla="*/ 0 w 25"/>
                  <a:gd name="T3" fmla="*/ 11 h 23"/>
                  <a:gd name="T4" fmla="*/ 4 w 25"/>
                  <a:gd name="T5" fmla="*/ 0 h 23"/>
                  <a:gd name="T6" fmla="*/ 14 w 25"/>
                  <a:gd name="T7" fmla="*/ 7 h 23"/>
                  <a:gd name="T8" fmla="*/ 9 w 25"/>
                  <a:gd name="T9" fmla="*/ 1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3"/>
                  <a:gd name="T17" fmla="*/ 25 w 2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3">
                    <a:moveTo>
                      <a:pt x="15" y="22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24" y="7"/>
                    </a:lnTo>
                    <a:lnTo>
                      <a:pt x="15" y="2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4" name="Freeform 51"/>
              <p:cNvSpPr>
                <a:spLocks noChangeArrowheads="1"/>
              </p:cNvSpPr>
              <p:nvPr/>
            </p:nvSpPr>
            <p:spPr bwMode="auto">
              <a:xfrm>
                <a:off x="4959" y="2913"/>
                <a:ext cx="20" cy="15"/>
              </a:xfrm>
              <a:custGeom>
                <a:avLst/>
                <a:gdLst>
                  <a:gd name="T0" fmla="*/ 0 w 23"/>
                  <a:gd name="T1" fmla="*/ 11 h 16"/>
                  <a:gd name="T2" fmla="*/ 10 w 23"/>
                  <a:gd name="T3" fmla="*/ 11 h 16"/>
                  <a:gd name="T4" fmla="*/ 13 w 23"/>
                  <a:gd name="T5" fmla="*/ 6 h 16"/>
                  <a:gd name="T6" fmla="*/ 3 w 23"/>
                  <a:gd name="T7" fmla="*/ 0 h 16"/>
                  <a:gd name="T8" fmla="*/ 0 w 23"/>
                  <a:gd name="T9" fmla="*/ 8 h 16"/>
                  <a:gd name="T10" fmla="*/ 0 w 23"/>
                  <a:gd name="T11" fmla="*/ 1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6"/>
                  <a:gd name="T20" fmla="*/ 23 w 23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6">
                    <a:moveTo>
                      <a:pt x="0" y="15"/>
                    </a:moveTo>
                    <a:lnTo>
                      <a:pt x="18" y="15"/>
                    </a:lnTo>
                    <a:lnTo>
                      <a:pt x="22" y="6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5" name="Freeform 52"/>
              <p:cNvSpPr>
                <a:spLocks noChangeArrowheads="1"/>
              </p:cNvSpPr>
              <p:nvPr/>
            </p:nvSpPr>
            <p:spPr bwMode="auto">
              <a:xfrm>
                <a:off x="4959" y="2922"/>
                <a:ext cx="35" cy="71"/>
              </a:xfrm>
              <a:custGeom>
                <a:avLst/>
                <a:gdLst>
                  <a:gd name="T0" fmla="*/ 25 w 39"/>
                  <a:gd name="T1" fmla="*/ 52 h 76"/>
                  <a:gd name="T2" fmla="*/ 14 w 39"/>
                  <a:gd name="T3" fmla="*/ 57 h 76"/>
                  <a:gd name="T4" fmla="*/ 0 w 39"/>
                  <a:gd name="T5" fmla="*/ 6 h 76"/>
                  <a:gd name="T6" fmla="*/ 12 w 39"/>
                  <a:gd name="T7" fmla="*/ 0 h 76"/>
                  <a:gd name="T8" fmla="*/ 25 w 39"/>
                  <a:gd name="T9" fmla="*/ 52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6"/>
                  <a:gd name="T17" fmla="*/ 39 w 3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6">
                    <a:moveTo>
                      <a:pt x="38" y="69"/>
                    </a:moveTo>
                    <a:lnTo>
                      <a:pt x="22" y="75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38" y="6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6" name="Freeform 53"/>
              <p:cNvSpPr>
                <a:spLocks noChangeArrowheads="1"/>
              </p:cNvSpPr>
              <p:nvPr/>
            </p:nvSpPr>
            <p:spPr bwMode="auto">
              <a:xfrm>
                <a:off x="4988" y="2996"/>
                <a:ext cx="22" cy="22"/>
              </a:xfrm>
              <a:custGeom>
                <a:avLst/>
                <a:gdLst>
                  <a:gd name="T0" fmla="*/ 14 w 25"/>
                  <a:gd name="T1" fmla="*/ 6 h 24"/>
                  <a:gd name="T2" fmla="*/ 11 w 25"/>
                  <a:gd name="T3" fmla="*/ 16 h 24"/>
                  <a:gd name="T4" fmla="*/ 0 w 25"/>
                  <a:gd name="T5" fmla="*/ 12 h 24"/>
                  <a:gd name="T6" fmla="*/ 5 w 25"/>
                  <a:gd name="T7" fmla="*/ 0 h 24"/>
                  <a:gd name="T8" fmla="*/ 14 w 25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4"/>
                  <a:gd name="T17" fmla="*/ 25 w 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4">
                    <a:moveTo>
                      <a:pt x="24" y="8"/>
                    </a:moveTo>
                    <a:lnTo>
                      <a:pt x="18" y="23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24" y="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7" name="Freeform 54"/>
              <p:cNvSpPr>
                <a:spLocks noChangeArrowheads="1"/>
              </p:cNvSpPr>
              <p:nvPr/>
            </p:nvSpPr>
            <p:spPr bwMode="auto">
              <a:xfrm>
                <a:off x="5018" y="3011"/>
                <a:ext cx="21" cy="20"/>
              </a:xfrm>
              <a:custGeom>
                <a:avLst/>
                <a:gdLst>
                  <a:gd name="T0" fmla="*/ 14 w 24"/>
                  <a:gd name="T1" fmla="*/ 5 h 22"/>
                  <a:gd name="T2" fmla="*/ 9 w 24"/>
                  <a:gd name="T3" fmla="*/ 14 h 22"/>
                  <a:gd name="T4" fmla="*/ 0 w 24"/>
                  <a:gd name="T5" fmla="*/ 9 h 22"/>
                  <a:gd name="T6" fmla="*/ 5 w 24"/>
                  <a:gd name="T7" fmla="*/ 0 h 22"/>
                  <a:gd name="T8" fmla="*/ 14 w 24"/>
                  <a:gd name="T9" fmla="*/ 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2"/>
                  <a:gd name="T17" fmla="*/ 24 w 2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2">
                    <a:moveTo>
                      <a:pt x="23" y="7"/>
                    </a:moveTo>
                    <a:lnTo>
                      <a:pt x="15" y="21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23" y="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8" name="Freeform 55"/>
              <p:cNvSpPr>
                <a:spLocks noChangeArrowheads="1"/>
              </p:cNvSpPr>
              <p:nvPr/>
            </p:nvSpPr>
            <p:spPr bwMode="auto">
              <a:xfrm>
                <a:off x="5038" y="3032"/>
                <a:ext cx="32" cy="78"/>
              </a:xfrm>
              <a:custGeom>
                <a:avLst/>
                <a:gdLst>
                  <a:gd name="T0" fmla="*/ 22 w 36"/>
                  <a:gd name="T1" fmla="*/ 60 h 84"/>
                  <a:gd name="T2" fmla="*/ 11 w 36"/>
                  <a:gd name="T3" fmla="*/ 62 h 84"/>
                  <a:gd name="T4" fmla="*/ 0 w 36"/>
                  <a:gd name="T5" fmla="*/ 2 h 84"/>
                  <a:gd name="T6" fmla="*/ 11 w 36"/>
                  <a:gd name="T7" fmla="*/ 0 h 84"/>
                  <a:gd name="T8" fmla="*/ 22 w 36"/>
                  <a:gd name="T9" fmla="*/ 6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84"/>
                  <a:gd name="T17" fmla="*/ 36 w 3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84">
                    <a:moveTo>
                      <a:pt x="35" y="81"/>
                    </a:moveTo>
                    <a:lnTo>
                      <a:pt x="18" y="83"/>
                    </a:lnTo>
                    <a:lnTo>
                      <a:pt x="0" y="2"/>
                    </a:lnTo>
                    <a:lnTo>
                      <a:pt x="18" y="0"/>
                    </a:lnTo>
                    <a:lnTo>
                      <a:pt x="35" y="8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9" name="Freeform 56"/>
              <p:cNvSpPr>
                <a:spLocks noChangeArrowheads="1"/>
              </p:cNvSpPr>
              <p:nvPr/>
            </p:nvSpPr>
            <p:spPr bwMode="auto">
              <a:xfrm>
                <a:off x="5058" y="3123"/>
                <a:ext cx="20" cy="19"/>
              </a:xfrm>
              <a:custGeom>
                <a:avLst/>
                <a:gdLst>
                  <a:gd name="T0" fmla="*/ 13 w 23"/>
                  <a:gd name="T1" fmla="*/ 11 h 21"/>
                  <a:gd name="T2" fmla="*/ 3 w 23"/>
                  <a:gd name="T3" fmla="*/ 13 h 21"/>
                  <a:gd name="T4" fmla="*/ 0 w 23"/>
                  <a:gd name="T5" fmla="*/ 2 h 21"/>
                  <a:gd name="T6" fmla="*/ 10 w 23"/>
                  <a:gd name="T7" fmla="*/ 0 h 21"/>
                  <a:gd name="T8" fmla="*/ 13 w 23"/>
                  <a:gd name="T9" fmla="*/ 1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"/>
                  <a:gd name="T17" fmla="*/ 23 w 2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">
                    <a:moveTo>
                      <a:pt x="22" y="15"/>
                    </a:moveTo>
                    <a:lnTo>
                      <a:pt x="5" y="20"/>
                    </a:lnTo>
                    <a:lnTo>
                      <a:pt x="0" y="2"/>
                    </a:lnTo>
                    <a:lnTo>
                      <a:pt x="18" y="0"/>
                    </a:lnTo>
                    <a:lnTo>
                      <a:pt x="22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0" name="Freeform 57"/>
              <p:cNvSpPr>
                <a:spLocks noChangeArrowheads="1"/>
              </p:cNvSpPr>
              <p:nvPr/>
            </p:nvSpPr>
            <p:spPr bwMode="auto">
              <a:xfrm>
                <a:off x="5064" y="3151"/>
                <a:ext cx="19" cy="10"/>
              </a:xfrm>
              <a:custGeom>
                <a:avLst/>
                <a:gdLst>
                  <a:gd name="T0" fmla="*/ 5 w 21"/>
                  <a:gd name="T1" fmla="*/ 6 h 11"/>
                  <a:gd name="T2" fmla="*/ 13 w 21"/>
                  <a:gd name="T3" fmla="*/ 0 h 11"/>
                  <a:gd name="T4" fmla="*/ 12 w 21"/>
                  <a:gd name="T5" fmla="*/ 0 h 11"/>
                  <a:gd name="T6" fmla="*/ 0 w 21"/>
                  <a:gd name="T7" fmla="*/ 4 h 11"/>
                  <a:gd name="T8" fmla="*/ 5 w 21"/>
                  <a:gd name="T9" fmla="*/ 6 h 11"/>
                  <a:gd name="T10" fmla="*/ 0 w 21"/>
                  <a:gd name="T11" fmla="*/ 4 h 11"/>
                  <a:gd name="T12" fmla="*/ 2 w 21"/>
                  <a:gd name="T13" fmla="*/ 5 h 11"/>
                  <a:gd name="T14" fmla="*/ 5 w 21"/>
                  <a:gd name="T15" fmla="*/ 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1"/>
                  <a:gd name="T26" fmla="*/ 21 w 2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1">
                    <a:moveTo>
                      <a:pt x="6" y="10"/>
                    </a:moveTo>
                    <a:lnTo>
                      <a:pt x="20" y="0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6" y="1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1" name="Freeform 58"/>
              <p:cNvSpPr>
                <a:spLocks noChangeArrowheads="1"/>
              </p:cNvSpPr>
              <p:nvPr/>
            </p:nvSpPr>
            <p:spPr bwMode="auto">
              <a:xfrm>
                <a:off x="5070" y="3148"/>
                <a:ext cx="21" cy="20"/>
              </a:xfrm>
              <a:custGeom>
                <a:avLst/>
                <a:gdLst>
                  <a:gd name="T0" fmla="*/ 15 w 23"/>
                  <a:gd name="T1" fmla="*/ 5 h 22"/>
                  <a:gd name="T2" fmla="*/ 12 w 23"/>
                  <a:gd name="T3" fmla="*/ 14 h 22"/>
                  <a:gd name="T4" fmla="*/ 0 w 23"/>
                  <a:gd name="T5" fmla="*/ 9 h 22"/>
                  <a:gd name="T6" fmla="*/ 5 w 23"/>
                  <a:gd name="T7" fmla="*/ 0 h 22"/>
                  <a:gd name="T8" fmla="*/ 15 w 23"/>
                  <a:gd name="T9" fmla="*/ 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2"/>
                  <a:gd name="T17" fmla="*/ 23 w 2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2">
                    <a:moveTo>
                      <a:pt x="22" y="6"/>
                    </a:moveTo>
                    <a:lnTo>
                      <a:pt x="16" y="21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22" y="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2" name="Freeform 59"/>
              <p:cNvSpPr>
                <a:spLocks noChangeArrowheads="1"/>
              </p:cNvSpPr>
              <p:nvPr/>
            </p:nvSpPr>
            <p:spPr bwMode="auto">
              <a:xfrm>
                <a:off x="5098" y="3161"/>
                <a:ext cx="50" cy="31"/>
              </a:xfrm>
              <a:custGeom>
                <a:avLst/>
                <a:gdLst>
                  <a:gd name="T0" fmla="*/ 32 w 56"/>
                  <a:gd name="T1" fmla="*/ 21 h 33"/>
                  <a:gd name="T2" fmla="*/ 29 w 56"/>
                  <a:gd name="T3" fmla="*/ 14 h 33"/>
                  <a:gd name="T4" fmla="*/ 5 w 56"/>
                  <a:gd name="T5" fmla="*/ 0 h 33"/>
                  <a:gd name="T6" fmla="*/ 0 w 56"/>
                  <a:gd name="T7" fmla="*/ 10 h 33"/>
                  <a:gd name="T8" fmla="*/ 26 w 56"/>
                  <a:gd name="T9" fmla="*/ 24 h 33"/>
                  <a:gd name="T10" fmla="*/ 32 w 56"/>
                  <a:gd name="T11" fmla="*/ 21 h 33"/>
                  <a:gd name="T12" fmla="*/ 35 w 56"/>
                  <a:gd name="T13" fmla="*/ 15 h 33"/>
                  <a:gd name="T14" fmla="*/ 29 w 56"/>
                  <a:gd name="T15" fmla="*/ 14 h 33"/>
                  <a:gd name="T16" fmla="*/ 32 w 56"/>
                  <a:gd name="T17" fmla="*/ 21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33"/>
                  <a:gd name="T29" fmla="*/ 56 w 5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33">
                    <a:moveTo>
                      <a:pt x="50" y="27"/>
                    </a:moveTo>
                    <a:lnTo>
                      <a:pt x="46" y="18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40" y="32"/>
                    </a:lnTo>
                    <a:lnTo>
                      <a:pt x="50" y="27"/>
                    </a:lnTo>
                    <a:lnTo>
                      <a:pt x="55" y="19"/>
                    </a:lnTo>
                    <a:lnTo>
                      <a:pt x="46" y="18"/>
                    </a:lnTo>
                    <a:lnTo>
                      <a:pt x="50" y="2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3" name="Freeform 60"/>
              <p:cNvSpPr>
                <a:spLocks noChangeArrowheads="1"/>
              </p:cNvSpPr>
              <p:nvPr/>
            </p:nvSpPr>
            <p:spPr bwMode="auto">
              <a:xfrm>
                <a:off x="5114" y="3181"/>
                <a:ext cx="30" cy="43"/>
              </a:xfrm>
              <a:custGeom>
                <a:avLst/>
                <a:gdLst>
                  <a:gd name="T0" fmla="*/ 11 w 33"/>
                  <a:gd name="T1" fmla="*/ 34 h 46"/>
                  <a:gd name="T2" fmla="*/ 0 w 33"/>
                  <a:gd name="T3" fmla="*/ 30 h 46"/>
                  <a:gd name="T4" fmla="*/ 12 w 33"/>
                  <a:gd name="T5" fmla="*/ 0 h 46"/>
                  <a:gd name="T6" fmla="*/ 22 w 33"/>
                  <a:gd name="T7" fmla="*/ 6 h 46"/>
                  <a:gd name="T8" fmla="*/ 11 w 33"/>
                  <a:gd name="T9" fmla="*/ 34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6"/>
                  <a:gd name="T17" fmla="*/ 33 w 3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6">
                    <a:moveTo>
                      <a:pt x="15" y="45"/>
                    </a:moveTo>
                    <a:lnTo>
                      <a:pt x="0" y="39"/>
                    </a:lnTo>
                    <a:lnTo>
                      <a:pt x="17" y="0"/>
                    </a:lnTo>
                    <a:lnTo>
                      <a:pt x="32" y="6"/>
                    </a:lnTo>
                    <a:lnTo>
                      <a:pt x="15" y="4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4" name="Freeform 61"/>
              <p:cNvSpPr>
                <a:spLocks noChangeArrowheads="1"/>
              </p:cNvSpPr>
              <p:nvPr/>
            </p:nvSpPr>
            <p:spPr bwMode="auto">
              <a:xfrm>
                <a:off x="5106" y="3232"/>
                <a:ext cx="17" cy="22"/>
              </a:xfrm>
              <a:custGeom>
                <a:avLst/>
                <a:gdLst>
                  <a:gd name="T0" fmla="*/ 3 w 19"/>
                  <a:gd name="T1" fmla="*/ 11 h 23"/>
                  <a:gd name="T2" fmla="*/ 10 w 19"/>
                  <a:gd name="T3" fmla="*/ 10 h 23"/>
                  <a:gd name="T4" fmla="*/ 12 w 19"/>
                  <a:gd name="T5" fmla="*/ 7 h 23"/>
                  <a:gd name="T6" fmla="*/ 0 w 19"/>
                  <a:gd name="T7" fmla="*/ 0 h 23"/>
                  <a:gd name="T8" fmla="*/ 0 w 19"/>
                  <a:gd name="T9" fmla="*/ 5 h 23"/>
                  <a:gd name="T10" fmla="*/ 3 w 19"/>
                  <a:gd name="T11" fmla="*/ 11 h 23"/>
                  <a:gd name="T12" fmla="*/ 6 w 19"/>
                  <a:gd name="T13" fmla="*/ 18 h 23"/>
                  <a:gd name="T14" fmla="*/ 10 w 19"/>
                  <a:gd name="T15" fmla="*/ 10 h 23"/>
                  <a:gd name="T16" fmla="*/ 3 w 19"/>
                  <a:gd name="T17" fmla="*/ 1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3"/>
                  <a:gd name="T29" fmla="*/ 19 w 19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3">
                    <a:moveTo>
                      <a:pt x="3" y="14"/>
                    </a:moveTo>
                    <a:lnTo>
                      <a:pt x="15" y="10"/>
                    </a:lnTo>
                    <a:lnTo>
                      <a:pt x="18" y="7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" y="14"/>
                    </a:lnTo>
                    <a:lnTo>
                      <a:pt x="10" y="22"/>
                    </a:lnTo>
                    <a:lnTo>
                      <a:pt x="15" y="10"/>
                    </a:lnTo>
                    <a:lnTo>
                      <a:pt x="3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5" name="Freeform 62"/>
              <p:cNvSpPr>
                <a:spLocks noChangeArrowheads="1"/>
              </p:cNvSpPr>
              <p:nvPr/>
            </p:nvSpPr>
            <p:spPr bwMode="auto">
              <a:xfrm>
                <a:off x="5098" y="3226"/>
                <a:ext cx="20" cy="20"/>
              </a:xfrm>
              <a:custGeom>
                <a:avLst/>
                <a:gdLst>
                  <a:gd name="T0" fmla="*/ 0 w 23"/>
                  <a:gd name="T1" fmla="*/ 10 h 21"/>
                  <a:gd name="T2" fmla="*/ 8 w 23"/>
                  <a:gd name="T3" fmla="*/ 0 h 21"/>
                  <a:gd name="T4" fmla="*/ 13 w 23"/>
                  <a:gd name="T5" fmla="*/ 7 h 21"/>
                  <a:gd name="T6" fmla="*/ 7 w 23"/>
                  <a:gd name="T7" fmla="*/ 16 h 21"/>
                  <a:gd name="T8" fmla="*/ 0 w 23"/>
                  <a:gd name="T9" fmla="*/ 1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"/>
                  <a:gd name="T17" fmla="*/ 23 w 2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">
                    <a:moveTo>
                      <a:pt x="0" y="13"/>
                    </a:moveTo>
                    <a:lnTo>
                      <a:pt x="13" y="0"/>
                    </a:lnTo>
                    <a:lnTo>
                      <a:pt x="22" y="7"/>
                    </a:lnTo>
                    <a:lnTo>
                      <a:pt x="12" y="2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6" name="Freeform 63"/>
              <p:cNvSpPr>
                <a:spLocks noChangeArrowheads="1"/>
              </p:cNvSpPr>
              <p:nvPr/>
            </p:nvSpPr>
            <p:spPr bwMode="auto">
              <a:xfrm>
                <a:off x="5074" y="3205"/>
                <a:ext cx="23" cy="23"/>
              </a:xfrm>
              <a:custGeom>
                <a:avLst/>
                <a:gdLst>
                  <a:gd name="T0" fmla="*/ 0 w 26"/>
                  <a:gd name="T1" fmla="*/ 8 h 25"/>
                  <a:gd name="T2" fmla="*/ 7 w 26"/>
                  <a:gd name="T3" fmla="*/ 0 h 25"/>
                  <a:gd name="T4" fmla="*/ 15 w 26"/>
                  <a:gd name="T5" fmla="*/ 8 h 25"/>
                  <a:gd name="T6" fmla="*/ 9 w 26"/>
                  <a:gd name="T7" fmla="*/ 17 h 25"/>
                  <a:gd name="T8" fmla="*/ 0 w 26"/>
                  <a:gd name="T9" fmla="*/ 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5"/>
                  <a:gd name="T17" fmla="*/ 26 w 2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5">
                    <a:moveTo>
                      <a:pt x="0" y="12"/>
                    </a:moveTo>
                    <a:lnTo>
                      <a:pt x="11" y="0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7" name="Freeform 64"/>
              <p:cNvSpPr>
                <a:spLocks noChangeArrowheads="1"/>
              </p:cNvSpPr>
              <p:nvPr/>
            </p:nvSpPr>
            <p:spPr bwMode="auto">
              <a:xfrm>
                <a:off x="5016" y="3216"/>
                <a:ext cx="62" cy="73"/>
              </a:xfrm>
              <a:custGeom>
                <a:avLst/>
                <a:gdLst>
                  <a:gd name="T0" fmla="*/ 10 w 69"/>
                  <a:gd name="T1" fmla="*/ 59 h 78"/>
                  <a:gd name="T2" fmla="*/ 0 w 69"/>
                  <a:gd name="T3" fmla="*/ 52 h 78"/>
                  <a:gd name="T4" fmla="*/ 35 w 69"/>
                  <a:gd name="T5" fmla="*/ 0 h 78"/>
                  <a:gd name="T6" fmla="*/ 44 w 69"/>
                  <a:gd name="T7" fmla="*/ 7 h 78"/>
                  <a:gd name="T8" fmla="*/ 10 w 69"/>
                  <a:gd name="T9" fmla="*/ 59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78"/>
                  <a:gd name="T17" fmla="*/ 69 w 6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78">
                    <a:moveTo>
                      <a:pt x="15" y="77"/>
                    </a:moveTo>
                    <a:lnTo>
                      <a:pt x="0" y="68"/>
                    </a:lnTo>
                    <a:lnTo>
                      <a:pt x="53" y="0"/>
                    </a:lnTo>
                    <a:lnTo>
                      <a:pt x="68" y="10"/>
                    </a:lnTo>
                    <a:lnTo>
                      <a:pt x="15" y="7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8" name="Freeform 65"/>
              <p:cNvSpPr>
                <a:spLocks noChangeArrowheads="1"/>
              </p:cNvSpPr>
              <p:nvPr/>
            </p:nvSpPr>
            <p:spPr bwMode="auto">
              <a:xfrm>
                <a:off x="4993" y="3257"/>
                <a:ext cx="23" cy="23"/>
              </a:xfrm>
              <a:custGeom>
                <a:avLst/>
                <a:gdLst>
                  <a:gd name="T0" fmla="*/ 0 w 26"/>
                  <a:gd name="T1" fmla="*/ 8 h 25"/>
                  <a:gd name="T2" fmla="*/ 8 w 26"/>
                  <a:gd name="T3" fmla="*/ 0 h 25"/>
                  <a:gd name="T4" fmla="*/ 15 w 26"/>
                  <a:gd name="T5" fmla="*/ 8 h 25"/>
                  <a:gd name="T6" fmla="*/ 9 w 26"/>
                  <a:gd name="T7" fmla="*/ 17 h 25"/>
                  <a:gd name="T8" fmla="*/ 0 w 26"/>
                  <a:gd name="T9" fmla="*/ 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5"/>
                  <a:gd name="T17" fmla="*/ 26 w 2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5">
                    <a:moveTo>
                      <a:pt x="0" y="12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4" y="24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9" name="Freeform 66"/>
              <p:cNvSpPr>
                <a:spLocks noChangeArrowheads="1"/>
              </p:cNvSpPr>
              <p:nvPr/>
            </p:nvSpPr>
            <p:spPr bwMode="auto">
              <a:xfrm>
                <a:off x="4971" y="3236"/>
                <a:ext cx="22" cy="22"/>
              </a:xfrm>
              <a:custGeom>
                <a:avLst/>
                <a:gdLst>
                  <a:gd name="T0" fmla="*/ 0 w 25"/>
                  <a:gd name="T1" fmla="*/ 7 h 24"/>
                  <a:gd name="T2" fmla="*/ 7 w 25"/>
                  <a:gd name="T3" fmla="*/ 0 h 24"/>
                  <a:gd name="T4" fmla="*/ 14 w 25"/>
                  <a:gd name="T5" fmla="*/ 7 h 24"/>
                  <a:gd name="T6" fmla="*/ 8 w 25"/>
                  <a:gd name="T7" fmla="*/ 16 h 24"/>
                  <a:gd name="T8" fmla="*/ 0 w 25"/>
                  <a:gd name="T9" fmla="*/ 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4"/>
                  <a:gd name="T17" fmla="*/ 25 w 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4">
                    <a:moveTo>
                      <a:pt x="0" y="11"/>
                    </a:moveTo>
                    <a:lnTo>
                      <a:pt x="11" y="0"/>
                    </a:lnTo>
                    <a:lnTo>
                      <a:pt x="24" y="11"/>
                    </a:lnTo>
                    <a:lnTo>
                      <a:pt x="13" y="23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0" name="Freeform 67"/>
              <p:cNvSpPr>
                <a:spLocks noChangeArrowheads="1"/>
              </p:cNvSpPr>
              <p:nvPr/>
            </p:nvSpPr>
            <p:spPr bwMode="auto">
              <a:xfrm>
                <a:off x="4934" y="3207"/>
                <a:ext cx="35" cy="30"/>
              </a:xfrm>
              <a:custGeom>
                <a:avLst/>
                <a:gdLst>
                  <a:gd name="T0" fmla="*/ 4 w 39"/>
                  <a:gd name="T1" fmla="*/ 1 h 32"/>
                  <a:gd name="T2" fmla="*/ 4 w 39"/>
                  <a:gd name="T3" fmla="*/ 8 h 32"/>
                  <a:gd name="T4" fmla="*/ 16 w 39"/>
                  <a:gd name="T5" fmla="*/ 23 h 32"/>
                  <a:gd name="T6" fmla="*/ 25 w 39"/>
                  <a:gd name="T7" fmla="*/ 16 h 32"/>
                  <a:gd name="T8" fmla="*/ 12 w 39"/>
                  <a:gd name="T9" fmla="*/ 0 h 32"/>
                  <a:gd name="T10" fmla="*/ 4 w 39"/>
                  <a:gd name="T11" fmla="*/ 1 h 32"/>
                  <a:gd name="T12" fmla="*/ 0 w 39"/>
                  <a:gd name="T13" fmla="*/ 8 h 32"/>
                  <a:gd name="T14" fmla="*/ 4 w 39"/>
                  <a:gd name="T15" fmla="*/ 8 h 32"/>
                  <a:gd name="T16" fmla="*/ 4 w 39"/>
                  <a:gd name="T17" fmla="*/ 1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32"/>
                  <a:gd name="T29" fmla="*/ 39 w 39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32">
                    <a:moveTo>
                      <a:pt x="4" y="1"/>
                    </a:moveTo>
                    <a:lnTo>
                      <a:pt x="4" y="11"/>
                    </a:lnTo>
                    <a:lnTo>
                      <a:pt x="25" y="31"/>
                    </a:lnTo>
                    <a:lnTo>
                      <a:pt x="38" y="20"/>
                    </a:lnTo>
                    <a:lnTo>
                      <a:pt x="18" y="0"/>
                    </a:lnTo>
                    <a:lnTo>
                      <a:pt x="4" y="1"/>
                    </a:lnTo>
                    <a:lnTo>
                      <a:pt x="0" y="8"/>
                    </a:lnTo>
                    <a:lnTo>
                      <a:pt x="4" y="1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1" name="Freeform 68"/>
              <p:cNvSpPr>
                <a:spLocks noChangeArrowheads="1"/>
              </p:cNvSpPr>
              <p:nvPr/>
            </p:nvSpPr>
            <p:spPr bwMode="auto">
              <a:xfrm>
                <a:off x="4937" y="3167"/>
                <a:ext cx="46" cy="51"/>
              </a:xfrm>
              <a:custGeom>
                <a:avLst/>
                <a:gdLst>
                  <a:gd name="T0" fmla="*/ 29 w 51"/>
                  <a:gd name="T1" fmla="*/ 0 h 55"/>
                  <a:gd name="T2" fmla="*/ 21 w 51"/>
                  <a:gd name="T3" fmla="*/ 1 h 55"/>
                  <a:gd name="T4" fmla="*/ 0 w 51"/>
                  <a:gd name="T5" fmla="*/ 32 h 55"/>
                  <a:gd name="T6" fmla="*/ 11 w 51"/>
                  <a:gd name="T7" fmla="*/ 40 h 55"/>
                  <a:gd name="T8" fmla="*/ 30 w 51"/>
                  <a:gd name="T9" fmla="*/ 7 h 55"/>
                  <a:gd name="T10" fmla="*/ 29 w 51"/>
                  <a:gd name="T11" fmla="*/ 0 h 55"/>
                  <a:gd name="T12" fmla="*/ 30 w 51"/>
                  <a:gd name="T13" fmla="*/ 7 h 55"/>
                  <a:gd name="T14" fmla="*/ 33 w 51"/>
                  <a:gd name="T15" fmla="*/ 3 h 55"/>
                  <a:gd name="T16" fmla="*/ 29 w 51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55"/>
                  <a:gd name="T29" fmla="*/ 51 w 51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55">
                    <a:moveTo>
                      <a:pt x="44" y="0"/>
                    </a:moveTo>
                    <a:lnTo>
                      <a:pt x="31" y="1"/>
                    </a:lnTo>
                    <a:lnTo>
                      <a:pt x="0" y="44"/>
                    </a:lnTo>
                    <a:lnTo>
                      <a:pt x="15" y="54"/>
                    </a:lnTo>
                    <a:lnTo>
                      <a:pt x="46" y="11"/>
                    </a:lnTo>
                    <a:lnTo>
                      <a:pt x="44" y="0"/>
                    </a:lnTo>
                    <a:lnTo>
                      <a:pt x="46" y="11"/>
                    </a:lnTo>
                    <a:lnTo>
                      <a:pt x="50" y="3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2" name="Freeform 69"/>
              <p:cNvSpPr>
                <a:spLocks noChangeArrowheads="1"/>
              </p:cNvSpPr>
              <p:nvPr/>
            </p:nvSpPr>
            <p:spPr bwMode="auto">
              <a:xfrm>
                <a:off x="4964" y="3164"/>
                <a:ext cx="12" cy="15"/>
              </a:xfrm>
              <a:custGeom>
                <a:avLst/>
                <a:gdLst>
                  <a:gd name="T0" fmla="*/ 0 w 14"/>
                  <a:gd name="T1" fmla="*/ 10 h 16"/>
                  <a:gd name="T2" fmla="*/ 7 w 14"/>
                  <a:gd name="T3" fmla="*/ 0 h 16"/>
                  <a:gd name="T4" fmla="*/ 7 w 14"/>
                  <a:gd name="T5" fmla="*/ 2 h 16"/>
                  <a:gd name="T6" fmla="*/ 3 w 14"/>
                  <a:gd name="T7" fmla="*/ 11 h 16"/>
                  <a:gd name="T8" fmla="*/ 0 w 14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4"/>
                    </a:moveTo>
                    <a:lnTo>
                      <a:pt x="12" y="0"/>
                    </a:lnTo>
                    <a:lnTo>
                      <a:pt x="13" y="2"/>
                    </a:lnTo>
                    <a:lnTo>
                      <a:pt x="3" y="15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3" name="Freeform 70"/>
              <p:cNvSpPr>
                <a:spLocks noChangeArrowheads="1"/>
              </p:cNvSpPr>
              <p:nvPr/>
            </p:nvSpPr>
            <p:spPr bwMode="auto">
              <a:xfrm>
                <a:off x="4937" y="3147"/>
                <a:ext cx="24" cy="22"/>
              </a:xfrm>
              <a:custGeom>
                <a:avLst/>
                <a:gdLst>
                  <a:gd name="T0" fmla="*/ 0 w 27"/>
                  <a:gd name="T1" fmla="*/ 10 h 24"/>
                  <a:gd name="T2" fmla="*/ 7 w 27"/>
                  <a:gd name="T3" fmla="*/ 0 h 24"/>
                  <a:gd name="T4" fmla="*/ 16 w 27"/>
                  <a:gd name="T5" fmla="*/ 6 h 24"/>
                  <a:gd name="T6" fmla="*/ 10 w 27"/>
                  <a:gd name="T7" fmla="*/ 16 h 24"/>
                  <a:gd name="T8" fmla="*/ 0 w 27"/>
                  <a:gd name="T9" fmla="*/ 1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4"/>
                  <a:gd name="T17" fmla="*/ 27 w 2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4">
                    <a:moveTo>
                      <a:pt x="0" y="14"/>
                    </a:moveTo>
                    <a:lnTo>
                      <a:pt x="11" y="0"/>
                    </a:lnTo>
                    <a:lnTo>
                      <a:pt x="26" y="9"/>
                    </a:lnTo>
                    <a:lnTo>
                      <a:pt x="15" y="23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4" name="Freeform 71"/>
              <p:cNvSpPr>
                <a:spLocks noChangeArrowheads="1"/>
              </p:cNvSpPr>
              <p:nvPr/>
            </p:nvSpPr>
            <p:spPr bwMode="auto">
              <a:xfrm>
                <a:off x="4924" y="3136"/>
                <a:ext cx="11" cy="15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11 h 16"/>
                  <a:gd name="T4" fmla="*/ 7 w 12"/>
                  <a:gd name="T5" fmla="*/ 1 h 16"/>
                  <a:gd name="T6" fmla="*/ 6 w 12"/>
                  <a:gd name="T7" fmla="*/ 1 h 16"/>
                  <a:gd name="T8" fmla="*/ 4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4" y="0"/>
                    </a:moveTo>
                    <a:lnTo>
                      <a:pt x="0" y="15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5" name="Rectangle 72"/>
              <p:cNvSpPr>
                <a:spLocks noChangeArrowheads="1"/>
              </p:cNvSpPr>
              <p:nvPr/>
            </p:nvSpPr>
            <p:spPr bwMode="auto">
              <a:xfrm>
                <a:off x="4914" y="3136"/>
                <a:ext cx="14" cy="14"/>
              </a:xfrm>
              <a:prstGeom prst="rect">
                <a:avLst/>
              </a:pr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bs-Latn-BA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56" name="Freeform 73"/>
              <p:cNvSpPr>
                <a:spLocks noChangeArrowheads="1"/>
              </p:cNvSpPr>
              <p:nvPr/>
            </p:nvSpPr>
            <p:spPr bwMode="auto">
              <a:xfrm>
                <a:off x="4852" y="3136"/>
                <a:ext cx="46" cy="15"/>
              </a:xfrm>
              <a:custGeom>
                <a:avLst/>
                <a:gdLst>
                  <a:gd name="T0" fmla="*/ 0 w 51"/>
                  <a:gd name="T1" fmla="*/ 3 h 16"/>
                  <a:gd name="T2" fmla="*/ 5 w 51"/>
                  <a:gd name="T3" fmla="*/ 11 h 16"/>
                  <a:gd name="T4" fmla="*/ 33 w 51"/>
                  <a:gd name="T5" fmla="*/ 11 h 16"/>
                  <a:gd name="T6" fmla="*/ 33 w 51"/>
                  <a:gd name="T7" fmla="*/ 0 h 16"/>
                  <a:gd name="T8" fmla="*/ 5 w 51"/>
                  <a:gd name="T9" fmla="*/ 0 h 16"/>
                  <a:gd name="T10" fmla="*/ 0 w 51"/>
                  <a:gd name="T11" fmla="*/ 3 h 16"/>
                  <a:gd name="T12" fmla="*/ 5 w 51"/>
                  <a:gd name="T13" fmla="*/ 0 h 16"/>
                  <a:gd name="T14" fmla="*/ 3 w 51"/>
                  <a:gd name="T15" fmla="*/ 0 h 16"/>
                  <a:gd name="T16" fmla="*/ 0 w 51"/>
                  <a:gd name="T17" fmla="*/ 3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16"/>
                  <a:gd name="T29" fmla="*/ 51 w 51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16">
                    <a:moveTo>
                      <a:pt x="0" y="3"/>
                    </a:moveTo>
                    <a:lnTo>
                      <a:pt x="6" y="15"/>
                    </a:lnTo>
                    <a:lnTo>
                      <a:pt x="50" y="15"/>
                    </a:lnTo>
                    <a:lnTo>
                      <a:pt x="50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7" name="Freeform 74"/>
              <p:cNvSpPr>
                <a:spLocks noChangeArrowheads="1"/>
              </p:cNvSpPr>
              <p:nvPr/>
            </p:nvSpPr>
            <p:spPr bwMode="auto">
              <a:xfrm>
                <a:off x="4826" y="3139"/>
                <a:ext cx="38" cy="40"/>
              </a:xfrm>
              <a:custGeom>
                <a:avLst/>
                <a:gdLst>
                  <a:gd name="T0" fmla="*/ 9 w 42"/>
                  <a:gd name="T1" fmla="*/ 31 h 43"/>
                  <a:gd name="T2" fmla="*/ 0 w 42"/>
                  <a:gd name="T3" fmla="*/ 23 h 43"/>
                  <a:gd name="T4" fmla="*/ 19 w 42"/>
                  <a:gd name="T5" fmla="*/ 0 h 43"/>
                  <a:gd name="T6" fmla="*/ 27 w 42"/>
                  <a:gd name="T7" fmla="*/ 7 h 43"/>
                  <a:gd name="T8" fmla="*/ 9 w 42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3"/>
                  <a:gd name="T17" fmla="*/ 42 w 42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3">
                    <a:moveTo>
                      <a:pt x="13" y="42"/>
                    </a:moveTo>
                    <a:lnTo>
                      <a:pt x="0" y="31"/>
                    </a:lnTo>
                    <a:lnTo>
                      <a:pt x="28" y="0"/>
                    </a:lnTo>
                    <a:lnTo>
                      <a:pt x="41" y="10"/>
                    </a:lnTo>
                    <a:lnTo>
                      <a:pt x="13" y="4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8" name="Freeform 75"/>
              <p:cNvSpPr>
                <a:spLocks noChangeArrowheads="1"/>
              </p:cNvSpPr>
              <p:nvPr/>
            </p:nvSpPr>
            <p:spPr bwMode="auto">
              <a:xfrm>
                <a:off x="4810" y="3181"/>
                <a:ext cx="20" cy="17"/>
              </a:xfrm>
              <a:custGeom>
                <a:avLst/>
                <a:gdLst>
                  <a:gd name="T0" fmla="*/ 8 w 22"/>
                  <a:gd name="T1" fmla="*/ 13 h 18"/>
                  <a:gd name="T2" fmla="*/ 12 w 22"/>
                  <a:gd name="T3" fmla="*/ 12 h 18"/>
                  <a:gd name="T4" fmla="*/ 14 w 22"/>
                  <a:gd name="T5" fmla="*/ 9 h 18"/>
                  <a:gd name="T6" fmla="*/ 5 w 22"/>
                  <a:gd name="T7" fmla="*/ 0 h 18"/>
                  <a:gd name="T8" fmla="*/ 0 w 22"/>
                  <a:gd name="T9" fmla="*/ 6 h 18"/>
                  <a:gd name="T10" fmla="*/ 8 w 22"/>
                  <a:gd name="T11" fmla="*/ 13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8"/>
                  <a:gd name="T20" fmla="*/ 22 w 22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8">
                    <a:moveTo>
                      <a:pt x="12" y="17"/>
                    </a:moveTo>
                    <a:lnTo>
                      <a:pt x="16" y="16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12" y="1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9" name="Freeform 76"/>
              <p:cNvSpPr>
                <a:spLocks noChangeArrowheads="1"/>
              </p:cNvSpPr>
              <p:nvPr/>
            </p:nvSpPr>
            <p:spPr bwMode="auto">
              <a:xfrm>
                <a:off x="4807" y="3184"/>
                <a:ext cx="14" cy="18"/>
              </a:xfrm>
              <a:custGeom>
                <a:avLst/>
                <a:gdLst>
                  <a:gd name="T0" fmla="*/ 4 w 16"/>
                  <a:gd name="T1" fmla="*/ 12 h 20"/>
                  <a:gd name="T2" fmla="*/ 0 w 16"/>
                  <a:gd name="T3" fmla="*/ 2 h 20"/>
                  <a:gd name="T4" fmla="*/ 5 w 16"/>
                  <a:gd name="T5" fmla="*/ 0 h 20"/>
                  <a:gd name="T6" fmla="*/ 9 w 16"/>
                  <a:gd name="T7" fmla="*/ 10 h 20"/>
                  <a:gd name="T8" fmla="*/ 4 w 16"/>
                  <a:gd name="T9" fmla="*/ 1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6" y="19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15" y="14"/>
                    </a:lnTo>
                    <a:lnTo>
                      <a:pt x="6" y="1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0" name="Freeform 77"/>
              <p:cNvSpPr>
                <a:spLocks noChangeArrowheads="1"/>
              </p:cNvSpPr>
              <p:nvPr/>
            </p:nvSpPr>
            <p:spPr bwMode="auto">
              <a:xfrm>
                <a:off x="4776" y="3191"/>
                <a:ext cx="22" cy="22"/>
              </a:xfrm>
              <a:custGeom>
                <a:avLst/>
                <a:gdLst>
                  <a:gd name="T0" fmla="*/ 6 w 24"/>
                  <a:gd name="T1" fmla="*/ 16 h 24"/>
                  <a:gd name="T2" fmla="*/ 0 w 24"/>
                  <a:gd name="T3" fmla="*/ 6 h 24"/>
                  <a:gd name="T4" fmla="*/ 13 w 24"/>
                  <a:gd name="T5" fmla="*/ 0 h 24"/>
                  <a:gd name="T6" fmla="*/ 16 w 24"/>
                  <a:gd name="T7" fmla="*/ 13 h 24"/>
                  <a:gd name="T8" fmla="*/ 6 w 24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6" y="23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3" y="17"/>
                    </a:lnTo>
                    <a:lnTo>
                      <a:pt x="6" y="2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1" name="Freeform 78"/>
              <p:cNvSpPr>
                <a:spLocks noChangeArrowheads="1"/>
              </p:cNvSpPr>
              <p:nvPr/>
            </p:nvSpPr>
            <p:spPr bwMode="auto">
              <a:xfrm>
                <a:off x="4686" y="3205"/>
                <a:ext cx="83" cy="44"/>
              </a:xfrm>
              <a:custGeom>
                <a:avLst/>
                <a:gdLst>
                  <a:gd name="T0" fmla="*/ 5 w 92"/>
                  <a:gd name="T1" fmla="*/ 35 h 47"/>
                  <a:gd name="T2" fmla="*/ 0 w 92"/>
                  <a:gd name="T3" fmla="*/ 22 h 47"/>
                  <a:gd name="T4" fmla="*/ 54 w 92"/>
                  <a:gd name="T5" fmla="*/ 0 h 47"/>
                  <a:gd name="T6" fmla="*/ 60 w 92"/>
                  <a:gd name="T7" fmla="*/ 10 h 47"/>
                  <a:gd name="T8" fmla="*/ 5 w 92"/>
                  <a:gd name="T9" fmla="*/ 35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7"/>
                  <a:gd name="T17" fmla="*/ 92 w 9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7">
                    <a:moveTo>
                      <a:pt x="6" y="46"/>
                    </a:moveTo>
                    <a:lnTo>
                      <a:pt x="0" y="29"/>
                    </a:lnTo>
                    <a:lnTo>
                      <a:pt x="82" y="0"/>
                    </a:lnTo>
                    <a:lnTo>
                      <a:pt x="91" y="14"/>
                    </a:lnTo>
                    <a:lnTo>
                      <a:pt x="6" y="4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2" name="Freeform 79"/>
              <p:cNvSpPr>
                <a:spLocks noChangeArrowheads="1"/>
              </p:cNvSpPr>
              <p:nvPr/>
            </p:nvSpPr>
            <p:spPr bwMode="auto">
              <a:xfrm>
                <a:off x="4652" y="3238"/>
                <a:ext cx="23" cy="19"/>
              </a:xfrm>
              <a:custGeom>
                <a:avLst/>
                <a:gdLst>
                  <a:gd name="T0" fmla="*/ 0 w 26"/>
                  <a:gd name="T1" fmla="*/ 8 h 21"/>
                  <a:gd name="T2" fmla="*/ 8 w 26"/>
                  <a:gd name="T3" fmla="*/ 13 h 21"/>
                  <a:gd name="T4" fmla="*/ 15 w 26"/>
                  <a:gd name="T5" fmla="*/ 11 h 21"/>
                  <a:gd name="T6" fmla="*/ 12 w 26"/>
                  <a:gd name="T7" fmla="*/ 0 h 21"/>
                  <a:gd name="T8" fmla="*/ 4 w 26"/>
                  <a:gd name="T9" fmla="*/ 5 h 21"/>
                  <a:gd name="T10" fmla="*/ 0 w 26"/>
                  <a:gd name="T11" fmla="*/ 8 h 21"/>
                  <a:gd name="T12" fmla="*/ 4 w 26"/>
                  <a:gd name="T13" fmla="*/ 5 h 21"/>
                  <a:gd name="T14" fmla="*/ 0 w 26"/>
                  <a:gd name="T15" fmla="*/ 5 h 21"/>
                  <a:gd name="T16" fmla="*/ 0 w 26"/>
                  <a:gd name="T17" fmla="*/ 8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1"/>
                  <a:gd name="T29" fmla="*/ 26 w 2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1">
                    <a:moveTo>
                      <a:pt x="0" y="12"/>
                    </a:moveTo>
                    <a:lnTo>
                      <a:pt x="12" y="20"/>
                    </a:lnTo>
                    <a:lnTo>
                      <a:pt x="25" y="15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3" name="Freeform 80"/>
              <p:cNvSpPr>
                <a:spLocks noChangeArrowheads="1"/>
              </p:cNvSpPr>
              <p:nvPr/>
            </p:nvSpPr>
            <p:spPr bwMode="auto">
              <a:xfrm>
                <a:off x="4652" y="3249"/>
                <a:ext cx="17" cy="5"/>
              </a:xfrm>
              <a:custGeom>
                <a:avLst/>
                <a:gdLst>
                  <a:gd name="T0" fmla="*/ 12 w 19"/>
                  <a:gd name="T1" fmla="*/ 4 h 5"/>
                  <a:gd name="T2" fmla="*/ 0 w 19"/>
                  <a:gd name="T3" fmla="*/ 4 h 5"/>
                  <a:gd name="T4" fmla="*/ 0 w 19"/>
                  <a:gd name="T5" fmla="*/ 0 h 5"/>
                  <a:gd name="T6" fmla="*/ 12 w 19"/>
                  <a:gd name="T7" fmla="*/ 1 h 5"/>
                  <a:gd name="T8" fmla="*/ 12 w 19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18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8" y="1"/>
                    </a:lnTo>
                    <a:lnTo>
                      <a:pt x="18" y="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4" name="Freeform 81"/>
              <p:cNvSpPr>
                <a:spLocks noChangeArrowheads="1"/>
              </p:cNvSpPr>
              <p:nvPr/>
            </p:nvSpPr>
            <p:spPr bwMode="auto">
              <a:xfrm>
                <a:off x="4650" y="3268"/>
                <a:ext cx="20" cy="17"/>
              </a:xfrm>
              <a:custGeom>
                <a:avLst/>
                <a:gdLst>
                  <a:gd name="T0" fmla="*/ 13 w 22"/>
                  <a:gd name="T1" fmla="*/ 13 h 18"/>
                  <a:gd name="T2" fmla="*/ 0 w 22"/>
                  <a:gd name="T3" fmla="*/ 11 h 18"/>
                  <a:gd name="T4" fmla="*/ 0 w 22"/>
                  <a:gd name="T5" fmla="*/ 0 h 18"/>
                  <a:gd name="T6" fmla="*/ 14 w 22"/>
                  <a:gd name="T7" fmla="*/ 1 h 18"/>
                  <a:gd name="T8" fmla="*/ 13 w 22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8"/>
                  <a:gd name="T17" fmla="*/ 22 w 2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8">
                    <a:moveTo>
                      <a:pt x="18" y="17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21" y="1"/>
                    </a:lnTo>
                    <a:lnTo>
                      <a:pt x="18" y="1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5" name="Freeform 82"/>
              <p:cNvSpPr>
                <a:spLocks noChangeArrowheads="1"/>
              </p:cNvSpPr>
              <p:nvPr/>
            </p:nvSpPr>
            <p:spPr bwMode="auto">
              <a:xfrm>
                <a:off x="4649" y="3299"/>
                <a:ext cx="18" cy="18"/>
              </a:xfrm>
              <a:custGeom>
                <a:avLst/>
                <a:gdLst>
                  <a:gd name="T0" fmla="*/ 11 w 20"/>
                  <a:gd name="T1" fmla="*/ 12 h 20"/>
                  <a:gd name="T2" fmla="*/ 11 w 20"/>
                  <a:gd name="T3" fmla="*/ 11 h 20"/>
                  <a:gd name="T4" fmla="*/ 12 w 20"/>
                  <a:gd name="T5" fmla="*/ 0 h 20"/>
                  <a:gd name="T6" fmla="*/ 1 w 20"/>
                  <a:gd name="T7" fmla="*/ 0 h 20"/>
                  <a:gd name="T8" fmla="*/ 0 w 20"/>
                  <a:gd name="T9" fmla="*/ 9 h 20"/>
                  <a:gd name="T10" fmla="*/ 11 w 20"/>
                  <a:gd name="T11" fmla="*/ 12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0"/>
                  <a:gd name="T20" fmla="*/ 20 w 20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0">
                    <a:moveTo>
                      <a:pt x="16" y="19"/>
                    </a:moveTo>
                    <a:lnTo>
                      <a:pt x="16" y="16"/>
                    </a:lnTo>
                    <a:lnTo>
                      <a:pt x="19" y="0"/>
                    </a:lnTo>
                    <a:lnTo>
                      <a:pt x="1" y="0"/>
                    </a:lnTo>
                    <a:lnTo>
                      <a:pt x="0" y="13"/>
                    </a:lnTo>
                    <a:lnTo>
                      <a:pt x="16" y="1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6" name="Freeform 83"/>
              <p:cNvSpPr>
                <a:spLocks noChangeArrowheads="1"/>
              </p:cNvSpPr>
              <p:nvPr/>
            </p:nvSpPr>
            <p:spPr bwMode="auto">
              <a:xfrm>
                <a:off x="4617" y="3310"/>
                <a:ext cx="47" cy="62"/>
              </a:xfrm>
              <a:custGeom>
                <a:avLst/>
                <a:gdLst>
                  <a:gd name="T0" fmla="*/ 11 w 52"/>
                  <a:gd name="T1" fmla="*/ 48 h 67"/>
                  <a:gd name="T2" fmla="*/ 0 w 52"/>
                  <a:gd name="T3" fmla="*/ 43 h 67"/>
                  <a:gd name="T4" fmla="*/ 24 w 52"/>
                  <a:gd name="T5" fmla="*/ 0 h 67"/>
                  <a:gd name="T6" fmla="*/ 34 w 52"/>
                  <a:gd name="T7" fmla="*/ 6 h 67"/>
                  <a:gd name="T8" fmla="*/ 11 w 52"/>
                  <a:gd name="T9" fmla="*/ 48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7"/>
                  <a:gd name="T17" fmla="*/ 52 w 5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7">
                    <a:moveTo>
                      <a:pt x="15" y="66"/>
                    </a:moveTo>
                    <a:lnTo>
                      <a:pt x="0" y="58"/>
                    </a:lnTo>
                    <a:lnTo>
                      <a:pt x="36" y="0"/>
                    </a:lnTo>
                    <a:lnTo>
                      <a:pt x="51" y="7"/>
                    </a:lnTo>
                    <a:lnTo>
                      <a:pt x="15" y="6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7" name="Freeform 84"/>
              <p:cNvSpPr>
                <a:spLocks noChangeArrowheads="1"/>
              </p:cNvSpPr>
              <p:nvPr/>
            </p:nvSpPr>
            <p:spPr bwMode="auto">
              <a:xfrm>
                <a:off x="4601" y="3378"/>
                <a:ext cx="22" cy="22"/>
              </a:xfrm>
              <a:custGeom>
                <a:avLst/>
                <a:gdLst>
                  <a:gd name="T0" fmla="*/ 9 w 25"/>
                  <a:gd name="T1" fmla="*/ 18 h 23"/>
                  <a:gd name="T2" fmla="*/ 0 w 25"/>
                  <a:gd name="T3" fmla="*/ 11 h 23"/>
                  <a:gd name="T4" fmla="*/ 5 w 25"/>
                  <a:gd name="T5" fmla="*/ 0 h 23"/>
                  <a:gd name="T6" fmla="*/ 14 w 25"/>
                  <a:gd name="T7" fmla="*/ 8 h 23"/>
                  <a:gd name="T8" fmla="*/ 9 w 25"/>
                  <a:gd name="T9" fmla="*/ 1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3"/>
                  <a:gd name="T17" fmla="*/ 25 w 2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3">
                    <a:moveTo>
                      <a:pt x="15" y="22"/>
                    </a:moveTo>
                    <a:lnTo>
                      <a:pt x="0" y="14"/>
                    </a:lnTo>
                    <a:lnTo>
                      <a:pt x="9" y="0"/>
                    </a:lnTo>
                    <a:lnTo>
                      <a:pt x="24" y="8"/>
                    </a:lnTo>
                    <a:lnTo>
                      <a:pt x="15" y="2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8" name="Freeform 85"/>
              <p:cNvSpPr>
                <a:spLocks noChangeArrowheads="1"/>
              </p:cNvSpPr>
              <p:nvPr/>
            </p:nvSpPr>
            <p:spPr bwMode="auto">
              <a:xfrm>
                <a:off x="4599" y="3407"/>
                <a:ext cx="19" cy="19"/>
              </a:xfrm>
              <a:custGeom>
                <a:avLst/>
                <a:gdLst>
                  <a:gd name="T0" fmla="*/ 13 w 21"/>
                  <a:gd name="T1" fmla="*/ 13 h 21"/>
                  <a:gd name="T2" fmla="*/ 2 w 21"/>
                  <a:gd name="T3" fmla="*/ 13 h 21"/>
                  <a:gd name="T4" fmla="*/ 0 w 21"/>
                  <a:gd name="T5" fmla="*/ 2 h 21"/>
                  <a:gd name="T6" fmla="*/ 12 w 21"/>
                  <a:gd name="T7" fmla="*/ 0 h 21"/>
                  <a:gd name="T8" fmla="*/ 13 w 21"/>
                  <a:gd name="T9" fmla="*/ 1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20" y="19"/>
                    </a:moveTo>
                    <a:lnTo>
                      <a:pt x="2" y="20"/>
                    </a:lnTo>
                    <a:lnTo>
                      <a:pt x="0" y="2"/>
                    </a:lnTo>
                    <a:lnTo>
                      <a:pt x="17" y="0"/>
                    </a:lnTo>
                    <a:lnTo>
                      <a:pt x="20" y="1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9" name="Freeform 86"/>
              <p:cNvSpPr>
                <a:spLocks noChangeArrowheads="1"/>
              </p:cNvSpPr>
              <p:nvPr/>
            </p:nvSpPr>
            <p:spPr bwMode="auto">
              <a:xfrm>
                <a:off x="4604" y="3438"/>
                <a:ext cx="26" cy="77"/>
              </a:xfrm>
              <a:custGeom>
                <a:avLst/>
                <a:gdLst>
                  <a:gd name="T0" fmla="*/ 18 w 29"/>
                  <a:gd name="T1" fmla="*/ 60 h 83"/>
                  <a:gd name="T2" fmla="*/ 6 w 29"/>
                  <a:gd name="T3" fmla="*/ 61 h 83"/>
                  <a:gd name="T4" fmla="*/ 0 w 29"/>
                  <a:gd name="T5" fmla="*/ 2 h 83"/>
                  <a:gd name="T6" fmla="*/ 11 w 29"/>
                  <a:gd name="T7" fmla="*/ 0 h 83"/>
                  <a:gd name="T8" fmla="*/ 18 w 29"/>
                  <a:gd name="T9" fmla="*/ 6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83"/>
                  <a:gd name="T17" fmla="*/ 29 w 2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83">
                    <a:moveTo>
                      <a:pt x="28" y="81"/>
                    </a:moveTo>
                    <a:lnTo>
                      <a:pt x="10" y="82"/>
                    </a:lnTo>
                    <a:lnTo>
                      <a:pt x="0" y="2"/>
                    </a:lnTo>
                    <a:lnTo>
                      <a:pt x="17" y="0"/>
                    </a:lnTo>
                    <a:lnTo>
                      <a:pt x="28" y="8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0" name="Freeform 87"/>
              <p:cNvSpPr>
                <a:spLocks noChangeArrowheads="1"/>
              </p:cNvSpPr>
              <p:nvPr/>
            </p:nvSpPr>
            <p:spPr bwMode="auto">
              <a:xfrm>
                <a:off x="4615" y="3530"/>
                <a:ext cx="19" cy="17"/>
              </a:xfrm>
              <a:custGeom>
                <a:avLst/>
                <a:gdLst>
                  <a:gd name="T0" fmla="*/ 13 w 21"/>
                  <a:gd name="T1" fmla="*/ 11 h 18"/>
                  <a:gd name="T2" fmla="*/ 3 w 21"/>
                  <a:gd name="T3" fmla="*/ 13 h 18"/>
                  <a:gd name="T4" fmla="*/ 0 w 21"/>
                  <a:gd name="T5" fmla="*/ 2 h 18"/>
                  <a:gd name="T6" fmla="*/ 13 w 21"/>
                  <a:gd name="T7" fmla="*/ 0 h 18"/>
                  <a:gd name="T8" fmla="*/ 13 w 21"/>
                  <a:gd name="T9" fmla="*/ 1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8"/>
                  <a:gd name="T17" fmla="*/ 21 w 2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8">
                    <a:moveTo>
                      <a:pt x="20" y="15"/>
                    </a:moveTo>
                    <a:lnTo>
                      <a:pt x="3" y="17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0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1" name="Freeform 88"/>
              <p:cNvSpPr>
                <a:spLocks noChangeArrowheads="1"/>
              </p:cNvSpPr>
              <p:nvPr/>
            </p:nvSpPr>
            <p:spPr bwMode="auto">
              <a:xfrm>
                <a:off x="4618" y="3559"/>
                <a:ext cx="20" cy="18"/>
              </a:xfrm>
              <a:custGeom>
                <a:avLst/>
                <a:gdLst>
                  <a:gd name="T0" fmla="*/ 14 w 22"/>
                  <a:gd name="T1" fmla="*/ 12 h 19"/>
                  <a:gd name="T2" fmla="*/ 3 w 22"/>
                  <a:gd name="T3" fmla="*/ 14 h 19"/>
                  <a:gd name="T4" fmla="*/ 0 w 22"/>
                  <a:gd name="T5" fmla="*/ 2 h 19"/>
                  <a:gd name="T6" fmla="*/ 13 w 22"/>
                  <a:gd name="T7" fmla="*/ 0 h 19"/>
                  <a:gd name="T8" fmla="*/ 14 w 22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9"/>
                  <a:gd name="T17" fmla="*/ 22 w 2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9">
                    <a:moveTo>
                      <a:pt x="21" y="16"/>
                    </a:moveTo>
                    <a:lnTo>
                      <a:pt x="3" y="18"/>
                    </a:lnTo>
                    <a:lnTo>
                      <a:pt x="0" y="2"/>
                    </a:lnTo>
                    <a:lnTo>
                      <a:pt x="18" y="0"/>
                    </a:lnTo>
                    <a:lnTo>
                      <a:pt x="21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2" name="Freeform 89"/>
              <p:cNvSpPr>
                <a:spLocks noChangeArrowheads="1"/>
              </p:cNvSpPr>
              <p:nvPr/>
            </p:nvSpPr>
            <p:spPr bwMode="auto">
              <a:xfrm>
                <a:off x="4539" y="3576"/>
                <a:ext cx="83" cy="22"/>
              </a:xfrm>
              <a:custGeom>
                <a:avLst/>
                <a:gdLst>
                  <a:gd name="T0" fmla="*/ 0 w 92"/>
                  <a:gd name="T1" fmla="*/ 16 h 24"/>
                  <a:gd name="T2" fmla="*/ 0 w 92"/>
                  <a:gd name="T3" fmla="*/ 6 h 24"/>
                  <a:gd name="T4" fmla="*/ 58 w 92"/>
                  <a:gd name="T5" fmla="*/ 0 h 24"/>
                  <a:gd name="T6" fmla="*/ 60 w 92"/>
                  <a:gd name="T7" fmla="*/ 12 h 24"/>
                  <a:gd name="T8" fmla="*/ 0 w 92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24"/>
                  <a:gd name="T17" fmla="*/ 92 w 9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24">
                    <a:moveTo>
                      <a:pt x="0" y="23"/>
                    </a:moveTo>
                    <a:lnTo>
                      <a:pt x="0" y="8"/>
                    </a:lnTo>
                    <a:lnTo>
                      <a:pt x="88" y="0"/>
                    </a:lnTo>
                    <a:lnTo>
                      <a:pt x="91" y="16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3" name="Freeform 90"/>
              <p:cNvSpPr>
                <a:spLocks noChangeArrowheads="1"/>
              </p:cNvSpPr>
              <p:nvPr/>
            </p:nvSpPr>
            <p:spPr bwMode="auto">
              <a:xfrm>
                <a:off x="4506" y="3584"/>
                <a:ext cx="18" cy="17"/>
              </a:xfrm>
              <a:custGeom>
                <a:avLst/>
                <a:gdLst>
                  <a:gd name="T0" fmla="*/ 3 w 20"/>
                  <a:gd name="T1" fmla="*/ 13 h 18"/>
                  <a:gd name="T2" fmla="*/ 0 w 20"/>
                  <a:gd name="T3" fmla="*/ 2 h 18"/>
                  <a:gd name="T4" fmla="*/ 12 w 20"/>
                  <a:gd name="T5" fmla="*/ 0 h 18"/>
                  <a:gd name="T6" fmla="*/ 12 w 20"/>
                  <a:gd name="T7" fmla="*/ 13 h 18"/>
                  <a:gd name="T8" fmla="*/ 3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8"/>
                  <a:gd name="T17" fmla="*/ 20 w 2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8">
                    <a:moveTo>
                      <a:pt x="3" y="17"/>
                    </a:moveTo>
                    <a:lnTo>
                      <a:pt x="0" y="2"/>
                    </a:lnTo>
                    <a:lnTo>
                      <a:pt x="18" y="0"/>
                    </a:lnTo>
                    <a:lnTo>
                      <a:pt x="19" y="17"/>
                    </a:lnTo>
                    <a:lnTo>
                      <a:pt x="3" y="1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4" name="Freeform 91"/>
              <p:cNvSpPr>
                <a:spLocks noChangeArrowheads="1"/>
              </p:cNvSpPr>
              <p:nvPr/>
            </p:nvSpPr>
            <p:spPr bwMode="auto">
              <a:xfrm>
                <a:off x="4474" y="3594"/>
                <a:ext cx="24" cy="22"/>
              </a:xfrm>
              <a:custGeom>
                <a:avLst/>
                <a:gdLst>
                  <a:gd name="T0" fmla="*/ 9 w 27"/>
                  <a:gd name="T1" fmla="*/ 16 h 24"/>
                  <a:gd name="T2" fmla="*/ 0 w 27"/>
                  <a:gd name="T3" fmla="*/ 7 h 24"/>
                  <a:gd name="T4" fmla="*/ 10 w 27"/>
                  <a:gd name="T5" fmla="*/ 0 h 24"/>
                  <a:gd name="T6" fmla="*/ 16 w 27"/>
                  <a:gd name="T7" fmla="*/ 8 h 24"/>
                  <a:gd name="T8" fmla="*/ 9 w 27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4"/>
                  <a:gd name="T17" fmla="*/ 27 w 2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4">
                    <a:moveTo>
                      <a:pt x="13" y="23"/>
                    </a:moveTo>
                    <a:lnTo>
                      <a:pt x="0" y="11"/>
                    </a:lnTo>
                    <a:lnTo>
                      <a:pt x="16" y="0"/>
                    </a:lnTo>
                    <a:lnTo>
                      <a:pt x="26" y="12"/>
                    </a:lnTo>
                    <a:lnTo>
                      <a:pt x="13" y="2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5" name="Freeform 92"/>
              <p:cNvSpPr>
                <a:spLocks noChangeArrowheads="1"/>
              </p:cNvSpPr>
              <p:nvPr/>
            </p:nvSpPr>
            <p:spPr bwMode="auto">
              <a:xfrm>
                <a:off x="4415" y="3615"/>
                <a:ext cx="60" cy="48"/>
              </a:xfrm>
              <a:custGeom>
                <a:avLst/>
                <a:gdLst>
                  <a:gd name="T0" fmla="*/ 0 w 67"/>
                  <a:gd name="T1" fmla="*/ 31 h 52"/>
                  <a:gd name="T2" fmla="*/ 11 w 67"/>
                  <a:gd name="T3" fmla="*/ 37 h 52"/>
                  <a:gd name="T4" fmla="*/ 42 w 67"/>
                  <a:gd name="T5" fmla="*/ 8 h 52"/>
                  <a:gd name="T6" fmla="*/ 34 w 67"/>
                  <a:gd name="T7" fmla="*/ 0 h 52"/>
                  <a:gd name="T8" fmla="*/ 4 w 67"/>
                  <a:gd name="T9" fmla="*/ 28 h 52"/>
                  <a:gd name="T10" fmla="*/ 0 w 67"/>
                  <a:gd name="T11" fmla="*/ 3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52"/>
                  <a:gd name="T20" fmla="*/ 67 w 67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52">
                    <a:moveTo>
                      <a:pt x="0" y="43"/>
                    </a:moveTo>
                    <a:lnTo>
                      <a:pt x="16" y="51"/>
                    </a:lnTo>
                    <a:lnTo>
                      <a:pt x="66" y="12"/>
                    </a:lnTo>
                    <a:lnTo>
                      <a:pt x="53" y="0"/>
                    </a:lnTo>
                    <a:lnTo>
                      <a:pt x="5" y="39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6" name="Freeform 93"/>
              <p:cNvSpPr>
                <a:spLocks noChangeArrowheads="1"/>
              </p:cNvSpPr>
              <p:nvPr/>
            </p:nvSpPr>
            <p:spPr bwMode="auto">
              <a:xfrm>
                <a:off x="4412" y="3655"/>
                <a:ext cx="22" cy="24"/>
              </a:xfrm>
              <a:custGeom>
                <a:avLst/>
                <a:gdLst>
                  <a:gd name="T0" fmla="*/ 14 w 24"/>
                  <a:gd name="T1" fmla="*/ 18 h 26"/>
                  <a:gd name="T2" fmla="*/ 0 w 24"/>
                  <a:gd name="T3" fmla="*/ 17 h 26"/>
                  <a:gd name="T4" fmla="*/ 4 w 24"/>
                  <a:gd name="T5" fmla="*/ 0 h 26"/>
                  <a:gd name="T6" fmla="*/ 16 w 24"/>
                  <a:gd name="T7" fmla="*/ 2 h 26"/>
                  <a:gd name="T8" fmla="*/ 14 w 24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6"/>
                  <a:gd name="T17" fmla="*/ 24 w 2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6">
                    <a:moveTo>
                      <a:pt x="19" y="25"/>
                    </a:moveTo>
                    <a:lnTo>
                      <a:pt x="0" y="23"/>
                    </a:lnTo>
                    <a:lnTo>
                      <a:pt x="4" y="0"/>
                    </a:lnTo>
                    <a:lnTo>
                      <a:pt x="23" y="2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7" name="Freeform 94"/>
              <p:cNvSpPr>
                <a:spLocks noChangeArrowheads="1"/>
              </p:cNvSpPr>
              <p:nvPr/>
            </p:nvSpPr>
            <p:spPr bwMode="auto">
              <a:xfrm>
                <a:off x="4407" y="3692"/>
                <a:ext cx="20" cy="20"/>
              </a:xfrm>
              <a:custGeom>
                <a:avLst/>
                <a:gdLst>
                  <a:gd name="T0" fmla="*/ 13 w 22"/>
                  <a:gd name="T1" fmla="*/ 16 h 21"/>
                  <a:gd name="T2" fmla="*/ 0 w 22"/>
                  <a:gd name="T3" fmla="*/ 11 h 21"/>
                  <a:gd name="T4" fmla="*/ 3 w 22"/>
                  <a:gd name="T5" fmla="*/ 0 h 21"/>
                  <a:gd name="T6" fmla="*/ 14 w 22"/>
                  <a:gd name="T7" fmla="*/ 2 h 21"/>
                  <a:gd name="T8" fmla="*/ 13 w 22"/>
                  <a:gd name="T9" fmla="*/ 16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18" y="20"/>
                    </a:moveTo>
                    <a:lnTo>
                      <a:pt x="0" y="15"/>
                    </a:lnTo>
                    <a:lnTo>
                      <a:pt x="3" y="0"/>
                    </a:lnTo>
                    <a:lnTo>
                      <a:pt x="21" y="2"/>
                    </a:lnTo>
                    <a:lnTo>
                      <a:pt x="18" y="2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8" name="Freeform 95"/>
              <p:cNvSpPr>
                <a:spLocks noChangeArrowheads="1"/>
              </p:cNvSpPr>
              <p:nvPr/>
            </p:nvSpPr>
            <p:spPr bwMode="auto">
              <a:xfrm>
                <a:off x="4402" y="3721"/>
                <a:ext cx="20" cy="18"/>
              </a:xfrm>
              <a:custGeom>
                <a:avLst/>
                <a:gdLst>
                  <a:gd name="T0" fmla="*/ 10 w 23"/>
                  <a:gd name="T1" fmla="*/ 12 h 20"/>
                  <a:gd name="T2" fmla="*/ 0 w 23"/>
                  <a:gd name="T3" fmla="*/ 11 h 20"/>
                  <a:gd name="T4" fmla="*/ 3 w 23"/>
                  <a:gd name="T5" fmla="*/ 0 h 20"/>
                  <a:gd name="T6" fmla="*/ 13 w 23"/>
                  <a:gd name="T7" fmla="*/ 3 h 20"/>
                  <a:gd name="T8" fmla="*/ 10 w 23"/>
                  <a:gd name="T9" fmla="*/ 1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0"/>
                  <a:gd name="T17" fmla="*/ 23 w 2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0">
                    <a:moveTo>
                      <a:pt x="18" y="19"/>
                    </a:moveTo>
                    <a:lnTo>
                      <a:pt x="0" y="17"/>
                    </a:lnTo>
                    <a:lnTo>
                      <a:pt x="3" y="0"/>
                    </a:lnTo>
                    <a:lnTo>
                      <a:pt x="22" y="3"/>
                    </a:lnTo>
                    <a:lnTo>
                      <a:pt x="18" y="1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9" name="Freeform 96"/>
              <p:cNvSpPr>
                <a:spLocks noChangeArrowheads="1"/>
              </p:cNvSpPr>
              <p:nvPr/>
            </p:nvSpPr>
            <p:spPr bwMode="auto">
              <a:xfrm>
                <a:off x="4404" y="3750"/>
                <a:ext cx="46" cy="71"/>
              </a:xfrm>
              <a:custGeom>
                <a:avLst/>
                <a:gdLst>
                  <a:gd name="T0" fmla="*/ 31 w 51"/>
                  <a:gd name="T1" fmla="*/ 57 h 76"/>
                  <a:gd name="T2" fmla="*/ 31 w 51"/>
                  <a:gd name="T3" fmla="*/ 52 h 76"/>
                  <a:gd name="T4" fmla="*/ 12 w 51"/>
                  <a:gd name="T5" fmla="*/ 0 h 76"/>
                  <a:gd name="T6" fmla="*/ 0 w 51"/>
                  <a:gd name="T7" fmla="*/ 6 h 76"/>
                  <a:gd name="T8" fmla="*/ 21 w 51"/>
                  <a:gd name="T9" fmla="*/ 56 h 76"/>
                  <a:gd name="T10" fmla="*/ 31 w 51"/>
                  <a:gd name="T11" fmla="*/ 57 h 76"/>
                  <a:gd name="T12" fmla="*/ 33 w 51"/>
                  <a:gd name="T13" fmla="*/ 54 h 76"/>
                  <a:gd name="T14" fmla="*/ 31 w 51"/>
                  <a:gd name="T15" fmla="*/ 52 h 76"/>
                  <a:gd name="T16" fmla="*/ 31 w 51"/>
                  <a:gd name="T17" fmla="*/ 57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76"/>
                  <a:gd name="T29" fmla="*/ 51 w 51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76">
                    <a:moveTo>
                      <a:pt x="47" y="75"/>
                    </a:moveTo>
                    <a:lnTo>
                      <a:pt x="47" y="6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32" y="74"/>
                    </a:lnTo>
                    <a:lnTo>
                      <a:pt x="47" y="75"/>
                    </a:lnTo>
                    <a:lnTo>
                      <a:pt x="50" y="71"/>
                    </a:lnTo>
                    <a:lnTo>
                      <a:pt x="47" y="68"/>
                    </a:lnTo>
                    <a:lnTo>
                      <a:pt x="47" y="7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0" name="Freeform 97"/>
              <p:cNvSpPr>
                <a:spLocks noChangeArrowheads="1"/>
              </p:cNvSpPr>
              <p:nvPr/>
            </p:nvSpPr>
            <p:spPr bwMode="auto">
              <a:xfrm>
                <a:off x="4427" y="3811"/>
                <a:ext cx="21" cy="17"/>
              </a:xfrm>
              <a:custGeom>
                <a:avLst/>
                <a:gdLst>
                  <a:gd name="T0" fmla="*/ 12 w 23"/>
                  <a:gd name="T1" fmla="*/ 12 h 19"/>
                  <a:gd name="T2" fmla="*/ 0 w 23"/>
                  <a:gd name="T3" fmla="*/ 4 h 19"/>
                  <a:gd name="T4" fmla="*/ 5 w 23"/>
                  <a:gd name="T5" fmla="*/ 0 h 19"/>
                  <a:gd name="T6" fmla="*/ 15 w 23"/>
                  <a:gd name="T7" fmla="*/ 6 h 19"/>
                  <a:gd name="T8" fmla="*/ 12 w 23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9"/>
                  <a:gd name="T17" fmla="*/ 23 w 2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9">
                    <a:moveTo>
                      <a:pt x="1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22" y="10"/>
                    </a:lnTo>
                    <a:lnTo>
                      <a:pt x="16" y="1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1" name="Freeform 98"/>
              <p:cNvSpPr>
                <a:spLocks noChangeArrowheads="1"/>
              </p:cNvSpPr>
              <p:nvPr/>
            </p:nvSpPr>
            <p:spPr bwMode="auto">
              <a:xfrm>
                <a:off x="4407" y="3829"/>
                <a:ext cx="23" cy="20"/>
              </a:xfrm>
              <a:custGeom>
                <a:avLst/>
                <a:gdLst>
                  <a:gd name="T0" fmla="*/ 9 w 26"/>
                  <a:gd name="T1" fmla="*/ 14 h 22"/>
                  <a:gd name="T2" fmla="*/ 0 w 26"/>
                  <a:gd name="T3" fmla="*/ 8 h 22"/>
                  <a:gd name="T4" fmla="*/ 8 w 26"/>
                  <a:gd name="T5" fmla="*/ 0 h 22"/>
                  <a:gd name="T6" fmla="*/ 15 w 26"/>
                  <a:gd name="T7" fmla="*/ 5 h 22"/>
                  <a:gd name="T8" fmla="*/ 9 w 26"/>
                  <a:gd name="T9" fmla="*/ 1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2"/>
                  <a:gd name="T17" fmla="*/ 26 w 2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2">
                    <a:moveTo>
                      <a:pt x="14" y="21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25" y="9"/>
                    </a:lnTo>
                    <a:lnTo>
                      <a:pt x="14" y="2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2" name="Freeform 99"/>
              <p:cNvSpPr>
                <a:spLocks noChangeArrowheads="1"/>
              </p:cNvSpPr>
              <p:nvPr/>
            </p:nvSpPr>
            <p:spPr bwMode="auto">
              <a:xfrm>
                <a:off x="4394" y="3851"/>
                <a:ext cx="16" cy="14"/>
              </a:xfrm>
              <a:custGeom>
                <a:avLst/>
                <a:gdLst>
                  <a:gd name="T0" fmla="*/ 0 w 18"/>
                  <a:gd name="T1" fmla="*/ 6 h 15"/>
                  <a:gd name="T2" fmla="*/ 9 w 18"/>
                  <a:gd name="T3" fmla="*/ 10 h 15"/>
                  <a:gd name="T4" fmla="*/ 11 w 18"/>
                  <a:gd name="T5" fmla="*/ 8 h 15"/>
                  <a:gd name="T6" fmla="*/ 1 w 18"/>
                  <a:gd name="T7" fmla="*/ 0 h 15"/>
                  <a:gd name="T8" fmla="*/ 0 w 18"/>
                  <a:gd name="T9" fmla="*/ 5 h 15"/>
                  <a:gd name="T10" fmla="*/ 0 w 18"/>
                  <a:gd name="T11" fmla="*/ 6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5"/>
                  <a:gd name="T20" fmla="*/ 18 w 18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5">
                    <a:moveTo>
                      <a:pt x="0" y="6"/>
                    </a:moveTo>
                    <a:lnTo>
                      <a:pt x="14" y="14"/>
                    </a:lnTo>
                    <a:lnTo>
                      <a:pt x="17" y="1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3" name="Freeform 100"/>
              <p:cNvSpPr>
                <a:spLocks noChangeArrowheads="1"/>
              </p:cNvSpPr>
              <p:nvPr/>
            </p:nvSpPr>
            <p:spPr bwMode="auto">
              <a:xfrm>
                <a:off x="4389" y="3856"/>
                <a:ext cx="19" cy="18"/>
              </a:xfrm>
              <a:custGeom>
                <a:avLst/>
                <a:gdLst>
                  <a:gd name="T0" fmla="*/ 11 w 21"/>
                  <a:gd name="T1" fmla="*/ 12 h 20"/>
                  <a:gd name="T2" fmla="*/ 0 w 21"/>
                  <a:gd name="T3" fmla="*/ 8 h 20"/>
                  <a:gd name="T4" fmla="*/ 5 w 21"/>
                  <a:gd name="T5" fmla="*/ 0 h 20"/>
                  <a:gd name="T6" fmla="*/ 13 w 21"/>
                  <a:gd name="T7" fmla="*/ 5 h 20"/>
                  <a:gd name="T8" fmla="*/ 11 w 21"/>
                  <a:gd name="T9" fmla="*/ 1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16" y="19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20" y="6"/>
                    </a:lnTo>
                    <a:lnTo>
                      <a:pt x="16" y="1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4" name="Freeform 101"/>
              <p:cNvSpPr>
                <a:spLocks noChangeArrowheads="1"/>
              </p:cNvSpPr>
              <p:nvPr/>
            </p:nvSpPr>
            <p:spPr bwMode="auto">
              <a:xfrm>
                <a:off x="4369" y="3883"/>
                <a:ext cx="28" cy="33"/>
              </a:xfrm>
              <a:custGeom>
                <a:avLst/>
                <a:gdLst>
                  <a:gd name="T0" fmla="*/ 1 w 31"/>
                  <a:gd name="T1" fmla="*/ 26 h 35"/>
                  <a:gd name="T2" fmla="*/ 12 w 31"/>
                  <a:gd name="T3" fmla="*/ 26 h 35"/>
                  <a:gd name="T4" fmla="*/ 20 w 31"/>
                  <a:gd name="T5" fmla="*/ 6 h 35"/>
                  <a:gd name="T6" fmla="*/ 10 w 31"/>
                  <a:gd name="T7" fmla="*/ 0 h 35"/>
                  <a:gd name="T8" fmla="*/ 1 w 31"/>
                  <a:gd name="T9" fmla="*/ 23 h 35"/>
                  <a:gd name="T10" fmla="*/ 1 w 31"/>
                  <a:gd name="T11" fmla="*/ 26 h 35"/>
                  <a:gd name="T12" fmla="*/ 1 w 31"/>
                  <a:gd name="T13" fmla="*/ 23 h 35"/>
                  <a:gd name="T14" fmla="*/ 0 w 31"/>
                  <a:gd name="T15" fmla="*/ 25 h 35"/>
                  <a:gd name="T16" fmla="*/ 1 w 31"/>
                  <a:gd name="T17" fmla="*/ 26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5"/>
                  <a:gd name="T29" fmla="*/ 31 w 3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5">
                    <a:moveTo>
                      <a:pt x="1" y="34"/>
                    </a:moveTo>
                    <a:lnTo>
                      <a:pt x="17" y="34"/>
                    </a:lnTo>
                    <a:lnTo>
                      <a:pt x="30" y="6"/>
                    </a:lnTo>
                    <a:lnTo>
                      <a:pt x="14" y="0"/>
                    </a:lnTo>
                    <a:lnTo>
                      <a:pt x="1" y="28"/>
                    </a:lnTo>
                    <a:lnTo>
                      <a:pt x="1" y="34"/>
                    </a:lnTo>
                    <a:lnTo>
                      <a:pt x="1" y="28"/>
                    </a:lnTo>
                    <a:lnTo>
                      <a:pt x="0" y="32"/>
                    </a:lnTo>
                    <a:lnTo>
                      <a:pt x="1" y="3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5" name="Freeform 102"/>
              <p:cNvSpPr>
                <a:spLocks noChangeArrowheads="1"/>
              </p:cNvSpPr>
              <p:nvPr/>
            </p:nvSpPr>
            <p:spPr bwMode="auto">
              <a:xfrm>
                <a:off x="4370" y="3909"/>
                <a:ext cx="37" cy="49"/>
              </a:xfrm>
              <a:custGeom>
                <a:avLst/>
                <a:gdLst>
                  <a:gd name="T0" fmla="*/ 26 w 41"/>
                  <a:gd name="T1" fmla="*/ 34 h 53"/>
                  <a:gd name="T2" fmla="*/ 14 w 41"/>
                  <a:gd name="T3" fmla="*/ 38 h 53"/>
                  <a:gd name="T4" fmla="*/ 0 w 41"/>
                  <a:gd name="T5" fmla="*/ 6 h 53"/>
                  <a:gd name="T6" fmla="*/ 11 w 41"/>
                  <a:gd name="T7" fmla="*/ 0 h 53"/>
                  <a:gd name="T8" fmla="*/ 26 w 41"/>
                  <a:gd name="T9" fmla="*/ 3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3"/>
                  <a:gd name="T17" fmla="*/ 41 w 41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3">
                    <a:moveTo>
                      <a:pt x="40" y="46"/>
                    </a:moveTo>
                    <a:lnTo>
                      <a:pt x="22" y="5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40" y="4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6" name="Freeform 103"/>
              <p:cNvSpPr>
                <a:spLocks noChangeArrowheads="1"/>
              </p:cNvSpPr>
              <p:nvPr/>
            </p:nvSpPr>
            <p:spPr bwMode="auto">
              <a:xfrm>
                <a:off x="4398" y="3966"/>
                <a:ext cx="23" cy="21"/>
              </a:xfrm>
              <a:custGeom>
                <a:avLst/>
                <a:gdLst>
                  <a:gd name="T0" fmla="*/ 15 w 26"/>
                  <a:gd name="T1" fmla="*/ 12 h 23"/>
                  <a:gd name="T2" fmla="*/ 4 w 26"/>
                  <a:gd name="T3" fmla="*/ 15 h 23"/>
                  <a:gd name="T4" fmla="*/ 0 w 26"/>
                  <a:gd name="T5" fmla="*/ 5 h 23"/>
                  <a:gd name="T6" fmla="*/ 10 w 26"/>
                  <a:gd name="T7" fmla="*/ 0 h 23"/>
                  <a:gd name="T8" fmla="*/ 15 w 26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25" y="16"/>
                    </a:moveTo>
                    <a:lnTo>
                      <a:pt x="7" y="22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25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7" name="Freeform 104"/>
              <p:cNvSpPr>
                <a:spLocks noChangeArrowheads="1"/>
              </p:cNvSpPr>
              <p:nvPr/>
            </p:nvSpPr>
            <p:spPr bwMode="auto">
              <a:xfrm>
                <a:off x="4410" y="3993"/>
                <a:ext cx="24" cy="20"/>
              </a:xfrm>
              <a:custGeom>
                <a:avLst/>
                <a:gdLst>
                  <a:gd name="T0" fmla="*/ 16 w 27"/>
                  <a:gd name="T1" fmla="*/ 11 h 22"/>
                  <a:gd name="T2" fmla="*/ 5 w 27"/>
                  <a:gd name="T3" fmla="*/ 14 h 22"/>
                  <a:gd name="T4" fmla="*/ 0 w 27"/>
                  <a:gd name="T5" fmla="*/ 5 h 22"/>
                  <a:gd name="T6" fmla="*/ 11 w 27"/>
                  <a:gd name="T7" fmla="*/ 0 h 22"/>
                  <a:gd name="T8" fmla="*/ 16 w 27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2"/>
                  <a:gd name="T17" fmla="*/ 27 w 2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2">
                    <a:moveTo>
                      <a:pt x="26" y="15"/>
                    </a:moveTo>
                    <a:lnTo>
                      <a:pt x="9" y="21"/>
                    </a:lnTo>
                    <a:lnTo>
                      <a:pt x="0" y="7"/>
                    </a:lnTo>
                    <a:lnTo>
                      <a:pt x="18" y="0"/>
                    </a:lnTo>
                    <a:lnTo>
                      <a:pt x="26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8" name="Freeform 105"/>
              <p:cNvSpPr>
                <a:spLocks noChangeArrowheads="1"/>
              </p:cNvSpPr>
              <p:nvPr/>
            </p:nvSpPr>
            <p:spPr bwMode="auto">
              <a:xfrm>
                <a:off x="4433" y="4013"/>
                <a:ext cx="83" cy="43"/>
              </a:xfrm>
              <a:custGeom>
                <a:avLst/>
                <a:gdLst>
                  <a:gd name="T0" fmla="*/ 58 w 93"/>
                  <a:gd name="T1" fmla="*/ 29 h 46"/>
                  <a:gd name="T2" fmla="*/ 55 w 93"/>
                  <a:gd name="T3" fmla="*/ 22 h 46"/>
                  <a:gd name="T4" fmla="*/ 4 w 93"/>
                  <a:gd name="T5" fmla="*/ 0 h 46"/>
                  <a:gd name="T6" fmla="*/ 0 w 93"/>
                  <a:gd name="T7" fmla="*/ 12 h 46"/>
                  <a:gd name="T8" fmla="*/ 49 w 93"/>
                  <a:gd name="T9" fmla="*/ 34 h 46"/>
                  <a:gd name="T10" fmla="*/ 58 w 93"/>
                  <a:gd name="T11" fmla="*/ 29 h 46"/>
                  <a:gd name="T12" fmla="*/ 58 w 93"/>
                  <a:gd name="T13" fmla="*/ 23 h 46"/>
                  <a:gd name="T14" fmla="*/ 55 w 93"/>
                  <a:gd name="T15" fmla="*/ 22 h 46"/>
                  <a:gd name="T16" fmla="*/ 58 w 93"/>
                  <a:gd name="T17" fmla="*/ 29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46"/>
                  <a:gd name="T29" fmla="*/ 93 w 9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46">
                    <a:moveTo>
                      <a:pt x="92" y="37"/>
                    </a:moveTo>
                    <a:lnTo>
                      <a:pt x="86" y="3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78" y="45"/>
                    </a:lnTo>
                    <a:lnTo>
                      <a:pt x="92" y="37"/>
                    </a:lnTo>
                    <a:lnTo>
                      <a:pt x="92" y="31"/>
                    </a:lnTo>
                    <a:lnTo>
                      <a:pt x="86" y="30"/>
                    </a:lnTo>
                    <a:lnTo>
                      <a:pt x="92" y="3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9" name="Rectangle 106"/>
              <p:cNvSpPr>
                <a:spLocks noChangeArrowheads="1"/>
              </p:cNvSpPr>
              <p:nvPr/>
            </p:nvSpPr>
            <p:spPr bwMode="auto">
              <a:xfrm>
                <a:off x="4500" y="4047"/>
                <a:ext cx="16" cy="5"/>
              </a:xfrm>
              <a:prstGeom prst="rect">
                <a:avLst/>
              </a:pr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bs-Latn-BA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90" name="Freeform 107"/>
              <p:cNvSpPr>
                <a:spLocks noChangeArrowheads="1"/>
              </p:cNvSpPr>
              <p:nvPr/>
            </p:nvSpPr>
            <p:spPr bwMode="auto">
              <a:xfrm>
                <a:off x="4500" y="4066"/>
                <a:ext cx="18" cy="18"/>
              </a:xfrm>
              <a:custGeom>
                <a:avLst/>
                <a:gdLst>
                  <a:gd name="T0" fmla="*/ 12 w 20"/>
                  <a:gd name="T1" fmla="*/ 14 h 19"/>
                  <a:gd name="T2" fmla="*/ 0 w 20"/>
                  <a:gd name="T3" fmla="*/ 14 h 19"/>
                  <a:gd name="T4" fmla="*/ 0 w 20"/>
                  <a:gd name="T5" fmla="*/ 2 h 19"/>
                  <a:gd name="T6" fmla="*/ 12 w 20"/>
                  <a:gd name="T7" fmla="*/ 0 h 19"/>
                  <a:gd name="T8" fmla="*/ 12 w 20"/>
                  <a:gd name="T9" fmla="*/ 1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9"/>
                  <a:gd name="T17" fmla="*/ 20 w 2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9">
                    <a:moveTo>
                      <a:pt x="19" y="18"/>
                    </a:moveTo>
                    <a:lnTo>
                      <a:pt x="0" y="18"/>
                    </a:lnTo>
                    <a:lnTo>
                      <a:pt x="0" y="2"/>
                    </a:lnTo>
                    <a:lnTo>
                      <a:pt x="18" y="0"/>
                    </a:lnTo>
                    <a:lnTo>
                      <a:pt x="19" y="1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1" name="Freeform 108"/>
              <p:cNvSpPr>
                <a:spLocks noChangeArrowheads="1"/>
              </p:cNvSpPr>
              <p:nvPr/>
            </p:nvSpPr>
            <p:spPr bwMode="auto">
              <a:xfrm>
                <a:off x="4500" y="4098"/>
                <a:ext cx="18" cy="17"/>
              </a:xfrm>
              <a:custGeom>
                <a:avLst/>
                <a:gdLst>
                  <a:gd name="T0" fmla="*/ 12 w 20"/>
                  <a:gd name="T1" fmla="*/ 12 h 18"/>
                  <a:gd name="T2" fmla="*/ 3 w 20"/>
                  <a:gd name="T3" fmla="*/ 13 h 18"/>
                  <a:gd name="T4" fmla="*/ 0 w 20"/>
                  <a:gd name="T5" fmla="*/ 0 h 18"/>
                  <a:gd name="T6" fmla="*/ 12 w 20"/>
                  <a:gd name="T7" fmla="*/ 0 h 18"/>
                  <a:gd name="T8" fmla="*/ 12 w 20"/>
                  <a:gd name="T9" fmla="*/ 1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8"/>
                  <a:gd name="T17" fmla="*/ 20 w 2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8">
                    <a:moveTo>
                      <a:pt x="19" y="16"/>
                    </a:moveTo>
                    <a:lnTo>
                      <a:pt x="3" y="17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2" name="Freeform 109"/>
              <p:cNvSpPr>
                <a:spLocks noChangeArrowheads="1"/>
              </p:cNvSpPr>
              <p:nvPr/>
            </p:nvSpPr>
            <p:spPr bwMode="auto">
              <a:xfrm>
                <a:off x="4502" y="4128"/>
                <a:ext cx="18" cy="44"/>
              </a:xfrm>
              <a:custGeom>
                <a:avLst/>
                <a:gdLst>
                  <a:gd name="T0" fmla="*/ 11 w 20"/>
                  <a:gd name="T1" fmla="*/ 35 h 47"/>
                  <a:gd name="T2" fmla="*/ 12 w 20"/>
                  <a:gd name="T3" fmla="*/ 31 h 47"/>
                  <a:gd name="T4" fmla="*/ 11 w 20"/>
                  <a:gd name="T5" fmla="*/ 0 h 47"/>
                  <a:gd name="T6" fmla="*/ 0 w 20"/>
                  <a:gd name="T7" fmla="*/ 0 h 47"/>
                  <a:gd name="T8" fmla="*/ 1 w 20"/>
                  <a:gd name="T9" fmla="*/ 31 h 47"/>
                  <a:gd name="T10" fmla="*/ 11 w 20"/>
                  <a:gd name="T11" fmla="*/ 35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47"/>
                  <a:gd name="T20" fmla="*/ 20 w 20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47">
                    <a:moveTo>
                      <a:pt x="16" y="46"/>
                    </a:moveTo>
                    <a:lnTo>
                      <a:pt x="19" y="4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1" y="40"/>
                    </a:lnTo>
                    <a:lnTo>
                      <a:pt x="16" y="4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3" name="Freeform 110"/>
              <p:cNvSpPr>
                <a:spLocks noChangeArrowheads="1"/>
              </p:cNvSpPr>
              <p:nvPr/>
            </p:nvSpPr>
            <p:spPr bwMode="auto">
              <a:xfrm>
                <a:off x="4478" y="4161"/>
                <a:ext cx="39" cy="43"/>
              </a:xfrm>
              <a:custGeom>
                <a:avLst/>
                <a:gdLst>
                  <a:gd name="T0" fmla="*/ 10 w 44"/>
                  <a:gd name="T1" fmla="*/ 34 h 46"/>
                  <a:gd name="T2" fmla="*/ 0 w 44"/>
                  <a:gd name="T3" fmla="*/ 24 h 46"/>
                  <a:gd name="T4" fmla="*/ 19 w 44"/>
                  <a:gd name="T5" fmla="*/ 0 h 46"/>
                  <a:gd name="T6" fmla="*/ 27 w 44"/>
                  <a:gd name="T7" fmla="*/ 7 h 46"/>
                  <a:gd name="T8" fmla="*/ 10 w 44"/>
                  <a:gd name="T9" fmla="*/ 34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6"/>
                  <a:gd name="T17" fmla="*/ 44 w 4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6">
                    <a:moveTo>
                      <a:pt x="15" y="45"/>
                    </a:moveTo>
                    <a:lnTo>
                      <a:pt x="0" y="32"/>
                    </a:lnTo>
                    <a:lnTo>
                      <a:pt x="30" y="0"/>
                    </a:lnTo>
                    <a:lnTo>
                      <a:pt x="43" y="11"/>
                    </a:lnTo>
                    <a:lnTo>
                      <a:pt x="15" y="4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4" name="Freeform 111"/>
              <p:cNvSpPr>
                <a:spLocks noChangeArrowheads="1"/>
              </p:cNvSpPr>
              <p:nvPr/>
            </p:nvSpPr>
            <p:spPr bwMode="auto">
              <a:xfrm>
                <a:off x="4458" y="4204"/>
                <a:ext cx="25" cy="23"/>
              </a:xfrm>
              <a:custGeom>
                <a:avLst/>
                <a:gdLst>
                  <a:gd name="T0" fmla="*/ 10 w 28"/>
                  <a:gd name="T1" fmla="*/ 17 h 25"/>
                  <a:gd name="T2" fmla="*/ 0 w 28"/>
                  <a:gd name="T3" fmla="*/ 7 h 25"/>
                  <a:gd name="T4" fmla="*/ 8 w 28"/>
                  <a:gd name="T5" fmla="*/ 0 h 25"/>
                  <a:gd name="T6" fmla="*/ 17 w 28"/>
                  <a:gd name="T7" fmla="*/ 6 h 25"/>
                  <a:gd name="T8" fmla="*/ 10 w 28"/>
                  <a:gd name="T9" fmla="*/ 1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5"/>
                  <a:gd name="T17" fmla="*/ 28 w 2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5">
                    <a:moveTo>
                      <a:pt x="15" y="24"/>
                    </a:moveTo>
                    <a:lnTo>
                      <a:pt x="0" y="11"/>
                    </a:lnTo>
                    <a:lnTo>
                      <a:pt x="12" y="0"/>
                    </a:lnTo>
                    <a:lnTo>
                      <a:pt x="27" y="10"/>
                    </a:lnTo>
                    <a:lnTo>
                      <a:pt x="15" y="2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5" name="Freeform 112"/>
              <p:cNvSpPr>
                <a:spLocks noChangeArrowheads="1"/>
              </p:cNvSpPr>
              <p:nvPr/>
            </p:nvSpPr>
            <p:spPr bwMode="auto">
              <a:xfrm>
                <a:off x="4446" y="4227"/>
                <a:ext cx="16" cy="14"/>
              </a:xfrm>
              <a:custGeom>
                <a:avLst/>
                <a:gdLst>
                  <a:gd name="T0" fmla="*/ 0 w 18"/>
                  <a:gd name="T1" fmla="*/ 6 h 15"/>
                  <a:gd name="T2" fmla="*/ 9 w 18"/>
                  <a:gd name="T3" fmla="*/ 10 h 15"/>
                  <a:gd name="T4" fmla="*/ 11 w 18"/>
                  <a:gd name="T5" fmla="*/ 7 h 15"/>
                  <a:gd name="T6" fmla="*/ 4 w 18"/>
                  <a:gd name="T7" fmla="*/ 0 h 15"/>
                  <a:gd name="T8" fmla="*/ 0 w 18"/>
                  <a:gd name="T9" fmla="*/ 5 h 15"/>
                  <a:gd name="T10" fmla="*/ 0 w 18"/>
                  <a:gd name="T11" fmla="*/ 6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5"/>
                  <a:gd name="T20" fmla="*/ 18 w 18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5">
                    <a:moveTo>
                      <a:pt x="0" y="6"/>
                    </a:moveTo>
                    <a:lnTo>
                      <a:pt x="14" y="14"/>
                    </a:lnTo>
                    <a:lnTo>
                      <a:pt x="17" y="1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6" name="Freeform 113"/>
              <p:cNvSpPr>
                <a:spLocks noChangeArrowheads="1"/>
              </p:cNvSpPr>
              <p:nvPr/>
            </p:nvSpPr>
            <p:spPr bwMode="auto">
              <a:xfrm>
                <a:off x="4441" y="4233"/>
                <a:ext cx="20" cy="16"/>
              </a:xfrm>
              <a:custGeom>
                <a:avLst/>
                <a:gdLst>
                  <a:gd name="T0" fmla="*/ 10 w 23"/>
                  <a:gd name="T1" fmla="*/ 12 h 17"/>
                  <a:gd name="T2" fmla="*/ 0 w 23"/>
                  <a:gd name="T3" fmla="*/ 9 h 17"/>
                  <a:gd name="T4" fmla="*/ 3 w 23"/>
                  <a:gd name="T5" fmla="*/ 0 h 17"/>
                  <a:gd name="T6" fmla="*/ 13 w 23"/>
                  <a:gd name="T7" fmla="*/ 6 h 17"/>
                  <a:gd name="T8" fmla="*/ 10 w 23"/>
                  <a:gd name="T9" fmla="*/ 1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7"/>
                  <a:gd name="T17" fmla="*/ 23 w 2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7">
                    <a:moveTo>
                      <a:pt x="18" y="16"/>
                    </a:moveTo>
                    <a:lnTo>
                      <a:pt x="0" y="13"/>
                    </a:lnTo>
                    <a:lnTo>
                      <a:pt x="5" y="0"/>
                    </a:lnTo>
                    <a:lnTo>
                      <a:pt x="22" y="6"/>
                    </a:lnTo>
                    <a:lnTo>
                      <a:pt x="18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7" name="Freeform 114"/>
              <p:cNvSpPr>
                <a:spLocks noChangeArrowheads="1"/>
              </p:cNvSpPr>
              <p:nvPr/>
            </p:nvSpPr>
            <p:spPr bwMode="auto">
              <a:xfrm>
                <a:off x="4430" y="4259"/>
                <a:ext cx="22" cy="34"/>
              </a:xfrm>
              <a:custGeom>
                <a:avLst/>
                <a:gdLst>
                  <a:gd name="T0" fmla="*/ 7 w 25"/>
                  <a:gd name="T1" fmla="*/ 26 h 37"/>
                  <a:gd name="T2" fmla="*/ 11 w 25"/>
                  <a:gd name="T3" fmla="*/ 22 h 37"/>
                  <a:gd name="T4" fmla="*/ 14 w 25"/>
                  <a:gd name="T5" fmla="*/ 5 h 37"/>
                  <a:gd name="T6" fmla="*/ 4 w 25"/>
                  <a:gd name="T7" fmla="*/ 0 h 37"/>
                  <a:gd name="T8" fmla="*/ 0 w 25"/>
                  <a:gd name="T9" fmla="*/ 16 h 37"/>
                  <a:gd name="T10" fmla="*/ 7 w 25"/>
                  <a:gd name="T11" fmla="*/ 26 h 37"/>
                  <a:gd name="T12" fmla="*/ 9 w 25"/>
                  <a:gd name="T13" fmla="*/ 24 h 37"/>
                  <a:gd name="T14" fmla="*/ 11 w 25"/>
                  <a:gd name="T15" fmla="*/ 22 h 37"/>
                  <a:gd name="T16" fmla="*/ 7 w 25"/>
                  <a:gd name="T17" fmla="*/ 26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7"/>
                  <a:gd name="T29" fmla="*/ 25 w 2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7">
                    <a:moveTo>
                      <a:pt x="11" y="36"/>
                    </a:moveTo>
                    <a:lnTo>
                      <a:pt x="18" y="30"/>
                    </a:lnTo>
                    <a:lnTo>
                      <a:pt x="24" y="5"/>
                    </a:lnTo>
                    <a:lnTo>
                      <a:pt x="6" y="0"/>
                    </a:lnTo>
                    <a:lnTo>
                      <a:pt x="0" y="23"/>
                    </a:lnTo>
                    <a:lnTo>
                      <a:pt x="11" y="36"/>
                    </a:lnTo>
                    <a:lnTo>
                      <a:pt x="15" y="34"/>
                    </a:lnTo>
                    <a:lnTo>
                      <a:pt x="18" y="30"/>
                    </a:lnTo>
                    <a:lnTo>
                      <a:pt x="11" y="3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8" name="Freeform 115"/>
              <p:cNvSpPr>
                <a:spLocks noChangeArrowheads="1"/>
              </p:cNvSpPr>
              <p:nvPr/>
            </p:nvSpPr>
            <p:spPr bwMode="auto">
              <a:xfrm>
                <a:off x="4381" y="4278"/>
                <a:ext cx="59" cy="32"/>
              </a:xfrm>
              <a:custGeom>
                <a:avLst/>
                <a:gdLst>
                  <a:gd name="T0" fmla="*/ 4 w 66"/>
                  <a:gd name="T1" fmla="*/ 24 h 35"/>
                  <a:gd name="T2" fmla="*/ 0 w 66"/>
                  <a:gd name="T3" fmla="*/ 13 h 35"/>
                  <a:gd name="T4" fmla="*/ 37 w 66"/>
                  <a:gd name="T5" fmla="*/ 0 h 35"/>
                  <a:gd name="T6" fmla="*/ 41 w 66"/>
                  <a:gd name="T7" fmla="*/ 12 h 35"/>
                  <a:gd name="T8" fmla="*/ 4 w 66"/>
                  <a:gd name="T9" fmla="*/ 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35"/>
                  <a:gd name="T17" fmla="*/ 66 w 6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35">
                    <a:moveTo>
                      <a:pt x="6" y="34"/>
                    </a:moveTo>
                    <a:lnTo>
                      <a:pt x="0" y="18"/>
                    </a:lnTo>
                    <a:lnTo>
                      <a:pt x="57" y="0"/>
                    </a:lnTo>
                    <a:lnTo>
                      <a:pt x="65" y="16"/>
                    </a:lnTo>
                    <a:lnTo>
                      <a:pt x="6" y="3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9" name="Freeform 116"/>
              <p:cNvSpPr>
                <a:spLocks noChangeArrowheads="1"/>
              </p:cNvSpPr>
              <p:nvPr/>
            </p:nvSpPr>
            <p:spPr bwMode="auto">
              <a:xfrm>
                <a:off x="4351" y="4291"/>
                <a:ext cx="25" cy="21"/>
              </a:xfrm>
              <a:custGeom>
                <a:avLst/>
                <a:gdLst>
                  <a:gd name="T0" fmla="*/ 0 w 28"/>
                  <a:gd name="T1" fmla="*/ 8 h 23"/>
                  <a:gd name="T2" fmla="*/ 8 w 28"/>
                  <a:gd name="T3" fmla="*/ 0 h 23"/>
                  <a:gd name="T4" fmla="*/ 17 w 28"/>
                  <a:gd name="T5" fmla="*/ 5 h 23"/>
                  <a:gd name="T6" fmla="*/ 10 w 28"/>
                  <a:gd name="T7" fmla="*/ 15 h 23"/>
                  <a:gd name="T8" fmla="*/ 0 w 28"/>
                  <a:gd name="T9" fmla="*/ 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3"/>
                  <a:gd name="T17" fmla="*/ 28 w 28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3">
                    <a:moveTo>
                      <a:pt x="0" y="12"/>
                    </a:moveTo>
                    <a:lnTo>
                      <a:pt x="12" y="0"/>
                    </a:lnTo>
                    <a:lnTo>
                      <a:pt x="27" y="9"/>
                    </a:lnTo>
                    <a:lnTo>
                      <a:pt x="14" y="22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0" name="Freeform 117"/>
              <p:cNvSpPr>
                <a:spLocks noChangeArrowheads="1"/>
              </p:cNvSpPr>
              <p:nvPr/>
            </p:nvSpPr>
            <p:spPr bwMode="auto">
              <a:xfrm>
                <a:off x="4325" y="4270"/>
                <a:ext cx="25" cy="23"/>
              </a:xfrm>
              <a:custGeom>
                <a:avLst/>
                <a:gdLst>
                  <a:gd name="T0" fmla="*/ 0 w 28"/>
                  <a:gd name="T1" fmla="*/ 7 h 25"/>
                  <a:gd name="T2" fmla="*/ 10 w 28"/>
                  <a:gd name="T3" fmla="*/ 0 h 25"/>
                  <a:gd name="T4" fmla="*/ 17 w 28"/>
                  <a:gd name="T5" fmla="*/ 6 h 25"/>
                  <a:gd name="T6" fmla="*/ 10 w 28"/>
                  <a:gd name="T7" fmla="*/ 17 h 25"/>
                  <a:gd name="T8" fmla="*/ 0 w 28"/>
                  <a:gd name="T9" fmla="*/ 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5"/>
                  <a:gd name="T17" fmla="*/ 28 w 2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5">
                    <a:moveTo>
                      <a:pt x="0" y="11"/>
                    </a:moveTo>
                    <a:lnTo>
                      <a:pt x="14" y="0"/>
                    </a:lnTo>
                    <a:lnTo>
                      <a:pt x="27" y="10"/>
                    </a:lnTo>
                    <a:lnTo>
                      <a:pt x="15" y="2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1" name="Freeform 118"/>
              <p:cNvSpPr>
                <a:spLocks noChangeArrowheads="1"/>
              </p:cNvSpPr>
              <p:nvPr/>
            </p:nvSpPr>
            <p:spPr bwMode="auto">
              <a:xfrm>
                <a:off x="4268" y="4221"/>
                <a:ext cx="57" cy="52"/>
              </a:xfrm>
              <a:custGeom>
                <a:avLst/>
                <a:gdLst>
                  <a:gd name="T0" fmla="*/ 4 w 64"/>
                  <a:gd name="T1" fmla="*/ 0 h 56"/>
                  <a:gd name="T2" fmla="*/ 0 w 64"/>
                  <a:gd name="T3" fmla="*/ 11 h 56"/>
                  <a:gd name="T4" fmla="*/ 32 w 64"/>
                  <a:gd name="T5" fmla="*/ 41 h 56"/>
                  <a:gd name="T6" fmla="*/ 40 w 64"/>
                  <a:gd name="T7" fmla="*/ 31 h 56"/>
                  <a:gd name="T8" fmla="*/ 9 w 64"/>
                  <a:gd name="T9" fmla="*/ 1 h 56"/>
                  <a:gd name="T10" fmla="*/ 4 w 6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56"/>
                  <a:gd name="T20" fmla="*/ 64 w 6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56">
                    <a:moveTo>
                      <a:pt x="6" y="0"/>
                    </a:moveTo>
                    <a:lnTo>
                      <a:pt x="0" y="15"/>
                    </a:lnTo>
                    <a:lnTo>
                      <a:pt x="50" y="55"/>
                    </a:lnTo>
                    <a:lnTo>
                      <a:pt x="63" y="41"/>
                    </a:lnTo>
                    <a:lnTo>
                      <a:pt x="13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2" name="Freeform 119"/>
              <p:cNvSpPr>
                <a:spLocks noChangeArrowheads="1"/>
              </p:cNvSpPr>
              <p:nvPr/>
            </p:nvSpPr>
            <p:spPr bwMode="auto">
              <a:xfrm>
                <a:off x="4251" y="4221"/>
                <a:ext cx="24" cy="18"/>
              </a:xfrm>
              <a:custGeom>
                <a:avLst/>
                <a:gdLst>
                  <a:gd name="T0" fmla="*/ 0 w 27"/>
                  <a:gd name="T1" fmla="*/ 12 h 19"/>
                  <a:gd name="T2" fmla="*/ 3 w 27"/>
                  <a:gd name="T3" fmla="*/ 0 h 19"/>
                  <a:gd name="T4" fmla="*/ 16 w 27"/>
                  <a:gd name="T5" fmla="*/ 0 h 19"/>
                  <a:gd name="T6" fmla="*/ 16 w 27"/>
                  <a:gd name="T7" fmla="*/ 14 h 19"/>
                  <a:gd name="T8" fmla="*/ 0 w 27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9"/>
                  <a:gd name="T17" fmla="*/ 27 w 2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9">
                    <a:moveTo>
                      <a:pt x="0" y="16"/>
                    </a:moveTo>
                    <a:lnTo>
                      <a:pt x="3" y="0"/>
                    </a:lnTo>
                    <a:lnTo>
                      <a:pt x="26" y="0"/>
                    </a:lnTo>
                    <a:lnTo>
                      <a:pt x="26" y="1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3" name="Freeform 120"/>
              <p:cNvSpPr>
                <a:spLocks noChangeArrowheads="1"/>
              </p:cNvSpPr>
              <p:nvPr/>
            </p:nvSpPr>
            <p:spPr bwMode="auto">
              <a:xfrm>
                <a:off x="4221" y="4217"/>
                <a:ext cx="18" cy="17"/>
              </a:xfrm>
              <a:custGeom>
                <a:avLst/>
                <a:gdLst>
                  <a:gd name="T0" fmla="*/ 0 w 20"/>
                  <a:gd name="T1" fmla="*/ 13 h 18"/>
                  <a:gd name="T2" fmla="*/ 0 w 20"/>
                  <a:gd name="T3" fmla="*/ 0 h 18"/>
                  <a:gd name="T4" fmla="*/ 12 w 20"/>
                  <a:gd name="T5" fmla="*/ 2 h 18"/>
                  <a:gd name="T6" fmla="*/ 11 w 20"/>
                  <a:gd name="T7" fmla="*/ 13 h 18"/>
                  <a:gd name="T8" fmla="*/ 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8"/>
                  <a:gd name="T17" fmla="*/ 20 w 2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8">
                    <a:moveTo>
                      <a:pt x="0" y="17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6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4" name="Freeform 121"/>
              <p:cNvSpPr>
                <a:spLocks noChangeArrowheads="1"/>
              </p:cNvSpPr>
              <p:nvPr/>
            </p:nvSpPr>
            <p:spPr bwMode="auto">
              <a:xfrm>
                <a:off x="4187" y="4214"/>
                <a:ext cx="19" cy="18"/>
              </a:xfrm>
              <a:custGeom>
                <a:avLst/>
                <a:gdLst>
                  <a:gd name="T0" fmla="*/ 0 w 21"/>
                  <a:gd name="T1" fmla="*/ 11 h 20"/>
                  <a:gd name="T2" fmla="*/ 3 w 21"/>
                  <a:gd name="T3" fmla="*/ 0 h 20"/>
                  <a:gd name="T4" fmla="*/ 13 w 21"/>
                  <a:gd name="T5" fmla="*/ 2 h 20"/>
                  <a:gd name="T6" fmla="*/ 13 w 21"/>
                  <a:gd name="T7" fmla="*/ 12 h 20"/>
                  <a:gd name="T8" fmla="*/ 0 w 21"/>
                  <a:gd name="T9" fmla="*/ 1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0" y="17"/>
                    </a:moveTo>
                    <a:lnTo>
                      <a:pt x="3" y="0"/>
                    </a:lnTo>
                    <a:lnTo>
                      <a:pt x="20" y="2"/>
                    </a:lnTo>
                    <a:lnTo>
                      <a:pt x="19" y="19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5" name="Freeform 122"/>
              <p:cNvSpPr>
                <a:spLocks noChangeArrowheads="1"/>
              </p:cNvSpPr>
              <p:nvPr/>
            </p:nvSpPr>
            <p:spPr bwMode="auto">
              <a:xfrm>
                <a:off x="4103" y="4210"/>
                <a:ext cx="70" cy="21"/>
              </a:xfrm>
              <a:custGeom>
                <a:avLst/>
                <a:gdLst>
                  <a:gd name="T0" fmla="*/ 0 w 78"/>
                  <a:gd name="T1" fmla="*/ 9 h 23"/>
                  <a:gd name="T2" fmla="*/ 4 w 78"/>
                  <a:gd name="T3" fmla="*/ 14 h 23"/>
                  <a:gd name="T4" fmla="*/ 50 w 78"/>
                  <a:gd name="T5" fmla="*/ 15 h 23"/>
                  <a:gd name="T6" fmla="*/ 50 w 78"/>
                  <a:gd name="T7" fmla="*/ 5 h 23"/>
                  <a:gd name="T8" fmla="*/ 5 w 78"/>
                  <a:gd name="T9" fmla="*/ 0 h 23"/>
                  <a:gd name="T10" fmla="*/ 0 w 78"/>
                  <a:gd name="T11" fmla="*/ 9 h 23"/>
                  <a:gd name="T12" fmla="*/ 3 w 78"/>
                  <a:gd name="T13" fmla="*/ 12 h 23"/>
                  <a:gd name="T14" fmla="*/ 4 w 78"/>
                  <a:gd name="T15" fmla="*/ 14 h 23"/>
                  <a:gd name="T16" fmla="*/ 0 w 78"/>
                  <a:gd name="T17" fmla="*/ 9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3"/>
                  <a:gd name="T29" fmla="*/ 78 w 7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3">
                    <a:moveTo>
                      <a:pt x="0" y="13"/>
                    </a:moveTo>
                    <a:lnTo>
                      <a:pt x="6" y="19"/>
                    </a:lnTo>
                    <a:lnTo>
                      <a:pt x="77" y="22"/>
                    </a:lnTo>
                    <a:lnTo>
                      <a:pt x="77" y="6"/>
                    </a:lnTo>
                    <a:lnTo>
                      <a:pt x="9" y="0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6" name="Freeform 123"/>
              <p:cNvSpPr>
                <a:spLocks noChangeArrowheads="1"/>
              </p:cNvSpPr>
              <p:nvPr/>
            </p:nvSpPr>
            <p:spPr bwMode="auto">
              <a:xfrm>
                <a:off x="4096" y="4198"/>
                <a:ext cx="24" cy="24"/>
              </a:xfrm>
              <a:custGeom>
                <a:avLst/>
                <a:gdLst>
                  <a:gd name="T0" fmla="*/ 0 w 27"/>
                  <a:gd name="T1" fmla="*/ 6 h 26"/>
                  <a:gd name="T2" fmla="*/ 11 w 27"/>
                  <a:gd name="T3" fmla="*/ 0 h 26"/>
                  <a:gd name="T4" fmla="*/ 16 w 27"/>
                  <a:gd name="T5" fmla="*/ 14 h 26"/>
                  <a:gd name="T6" fmla="*/ 4 w 27"/>
                  <a:gd name="T7" fmla="*/ 18 h 26"/>
                  <a:gd name="T8" fmla="*/ 0 w 27"/>
                  <a:gd name="T9" fmla="*/ 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6"/>
                  <a:gd name="T17" fmla="*/ 27 w 2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6">
                    <a:moveTo>
                      <a:pt x="0" y="6"/>
                    </a:moveTo>
                    <a:lnTo>
                      <a:pt x="17" y="0"/>
                    </a:lnTo>
                    <a:lnTo>
                      <a:pt x="26" y="18"/>
                    </a:lnTo>
                    <a:lnTo>
                      <a:pt x="8" y="2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7" name="Freeform 124"/>
              <p:cNvSpPr>
                <a:spLocks noChangeArrowheads="1"/>
              </p:cNvSpPr>
              <p:nvPr/>
            </p:nvSpPr>
            <p:spPr bwMode="auto">
              <a:xfrm>
                <a:off x="4083" y="4169"/>
                <a:ext cx="22" cy="22"/>
              </a:xfrm>
              <a:custGeom>
                <a:avLst/>
                <a:gdLst>
                  <a:gd name="T0" fmla="*/ 0 w 25"/>
                  <a:gd name="T1" fmla="*/ 6 h 24"/>
                  <a:gd name="T2" fmla="*/ 11 w 25"/>
                  <a:gd name="T3" fmla="*/ 0 h 24"/>
                  <a:gd name="T4" fmla="*/ 14 w 25"/>
                  <a:gd name="T5" fmla="*/ 13 h 24"/>
                  <a:gd name="T6" fmla="*/ 4 w 25"/>
                  <a:gd name="T7" fmla="*/ 16 h 24"/>
                  <a:gd name="T8" fmla="*/ 0 w 25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4"/>
                  <a:gd name="T17" fmla="*/ 25 w 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4">
                    <a:moveTo>
                      <a:pt x="0" y="6"/>
                    </a:moveTo>
                    <a:lnTo>
                      <a:pt x="18" y="0"/>
                    </a:lnTo>
                    <a:lnTo>
                      <a:pt x="24" y="17"/>
                    </a:lnTo>
                    <a:lnTo>
                      <a:pt x="6" y="2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8" name="Freeform 125"/>
              <p:cNvSpPr>
                <a:spLocks noChangeArrowheads="1"/>
              </p:cNvSpPr>
              <p:nvPr/>
            </p:nvSpPr>
            <p:spPr bwMode="auto">
              <a:xfrm>
                <a:off x="4068" y="4151"/>
                <a:ext cx="18" cy="16"/>
              </a:xfrm>
              <a:custGeom>
                <a:avLst/>
                <a:gdLst>
                  <a:gd name="T0" fmla="*/ 0 w 20"/>
                  <a:gd name="T1" fmla="*/ 12 h 17"/>
                  <a:gd name="T2" fmla="*/ 3 w 20"/>
                  <a:gd name="T3" fmla="*/ 0 h 17"/>
                  <a:gd name="T4" fmla="*/ 12 w 20"/>
                  <a:gd name="T5" fmla="*/ 0 h 17"/>
                  <a:gd name="T6" fmla="*/ 11 w 20"/>
                  <a:gd name="T7" fmla="*/ 12 h 17"/>
                  <a:gd name="T8" fmla="*/ 0 w 20"/>
                  <a:gd name="T9" fmla="*/ 1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7"/>
                  <a:gd name="T17" fmla="*/ 20 w 2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7">
                    <a:moveTo>
                      <a:pt x="0" y="16"/>
                    </a:moveTo>
                    <a:lnTo>
                      <a:pt x="3" y="0"/>
                    </a:lnTo>
                    <a:lnTo>
                      <a:pt x="19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9" name="Freeform 126"/>
              <p:cNvSpPr>
                <a:spLocks noChangeArrowheads="1"/>
              </p:cNvSpPr>
              <p:nvPr/>
            </p:nvSpPr>
            <p:spPr bwMode="auto">
              <a:xfrm>
                <a:off x="4009" y="4147"/>
                <a:ext cx="43" cy="19"/>
              </a:xfrm>
              <a:custGeom>
                <a:avLst/>
                <a:gdLst>
                  <a:gd name="T0" fmla="*/ 0 w 48"/>
                  <a:gd name="T1" fmla="*/ 10 h 21"/>
                  <a:gd name="T2" fmla="*/ 4 w 48"/>
                  <a:gd name="T3" fmla="*/ 11 h 21"/>
                  <a:gd name="T4" fmla="*/ 30 w 48"/>
                  <a:gd name="T5" fmla="*/ 13 h 21"/>
                  <a:gd name="T6" fmla="*/ 30 w 48"/>
                  <a:gd name="T7" fmla="*/ 2 h 21"/>
                  <a:gd name="T8" fmla="*/ 5 w 48"/>
                  <a:gd name="T9" fmla="*/ 0 h 21"/>
                  <a:gd name="T10" fmla="*/ 0 w 48"/>
                  <a:gd name="T11" fmla="*/ 10 h 21"/>
                  <a:gd name="T12" fmla="*/ 3 w 48"/>
                  <a:gd name="T13" fmla="*/ 11 h 21"/>
                  <a:gd name="T14" fmla="*/ 4 w 48"/>
                  <a:gd name="T15" fmla="*/ 11 h 21"/>
                  <a:gd name="T16" fmla="*/ 0 w 48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21"/>
                  <a:gd name="T29" fmla="*/ 48 w 4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21">
                    <a:moveTo>
                      <a:pt x="0" y="14"/>
                    </a:moveTo>
                    <a:lnTo>
                      <a:pt x="6" y="15"/>
                    </a:lnTo>
                    <a:lnTo>
                      <a:pt x="47" y="20"/>
                    </a:lnTo>
                    <a:lnTo>
                      <a:pt x="47" y="2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0" name="Freeform 127"/>
              <p:cNvSpPr>
                <a:spLocks noChangeArrowheads="1"/>
              </p:cNvSpPr>
              <p:nvPr/>
            </p:nvSpPr>
            <p:spPr bwMode="auto">
              <a:xfrm>
                <a:off x="3982" y="4118"/>
                <a:ext cx="42" cy="43"/>
              </a:xfrm>
              <a:custGeom>
                <a:avLst/>
                <a:gdLst>
                  <a:gd name="T0" fmla="*/ 0 w 47"/>
                  <a:gd name="T1" fmla="*/ 7 h 46"/>
                  <a:gd name="T2" fmla="*/ 9 w 47"/>
                  <a:gd name="T3" fmla="*/ 0 h 46"/>
                  <a:gd name="T4" fmla="*/ 29 w 47"/>
                  <a:gd name="T5" fmla="*/ 27 h 46"/>
                  <a:gd name="T6" fmla="*/ 20 w 47"/>
                  <a:gd name="T7" fmla="*/ 34 h 46"/>
                  <a:gd name="T8" fmla="*/ 0 w 47"/>
                  <a:gd name="T9" fmla="*/ 7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46"/>
                  <a:gd name="T17" fmla="*/ 47 w 4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46">
                    <a:moveTo>
                      <a:pt x="0" y="9"/>
                    </a:moveTo>
                    <a:lnTo>
                      <a:pt x="13" y="0"/>
                    </a:lnTo>
                    <a:lnTo>
                      <a:pt x="46" y="35"/>
                    </a:lnTo>
                    <a:lnTo>
                      <a:pt x="31" y="45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1" name="Freeform 128"/>
              <p:cNvSpPr>
                <a:spLocks noChangeArrowheads="1"/>
              </p:cNvSpPr>
              <p:nvPr/>
            </p:nvSpPr>
            <p:spPr bwMode="auto">
              <a:xfrm>
                <a:off x="3961" y="4094"/>
                <a:ext cx="23" cy="20"/>
              </a:xfrm>
              <a:custGeom>
                <a:avLst/>
                <a:gdLst>
                  <a:gd name="T0" fmla="*/ 0 w 26"/>
                  <a:gd name="T1" fmla="*/ 5 h 22"/>
                  <a:gd name="T2" fmla="*/ 10 w 26"/>
                  <a:gd name="T3" fmla="*/ 0 h 22"/>
                  <a:gd name="T4" fmla="*/ 15 w 26"/>
                  <a:gd name="T5" fmla="*/ 8 h 22"/>
                  <a:gd name="T6" fmla="*/ 8 w 26"/>
                  <a:gd name="T7" fmla="*/ 14 h 22"/>
                  <a:gd name="T8" fmla="*/ 0 w 26"/>
                  <a:gd name="T9" fmla="*/ 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2"/>
                  <a:gd name="T17" fmla="*/ 26 w 2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2">
                    <a:moveTo>
                      <a:pt x="0" y="9"/>
                    </a:moveTo>
                    <a:lnTo>
                      <a:pt x="15" y="0"/>
                    </a:lnTo>
                    <a:lnTo>
                      <a:pt x="25" y="12"/>
                    </a:lnTo>
                    <a:lnTo>
                      <a:pt x="12" y="21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2" name="Freeform 129"/>
              <p:cNvSpPr>
                <a:spLocks noChangeArrowheads="1"/>
              </p:cNvSpPr>
              <p:nvPr/>
            </p:nvSpPr>
            <p:spPr bwMode="auto">
              <a:xfrm>
                <a:off x="3941" y="4071"/>
                <a:ext cx="24" cy="20"/>
              </a:xfrm>
              <a:custGeom>
                <a:avLst/>
                <a:gdLst>
                  <a:gd name="T0" fmla="*/ 0 w 27"/>
                  <a:gd name="T1" fmla="*/ 9 h 21"/>
                  <a:gd name="T2" fmla="*/ 9 w 27"/>
                  <a:gd name="T3" fmla="*/ 0 h 21"/>
                  <a:gd name="T4" fmla="*/ 16 w 27"/>
                  <a:gd name="T5" fmla="*/ 10 h 21"/>
                  <a:gd name="T6" fmla="*/ 6 w 27"/>
                  <a:gd name="T7" fmla="*/ 16 h 21"/>
                  <a:gd name="T8" fmla="*/ 0 w 27"/>
                  <a:gd name="T9" fmla="*/ 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1"/>
                  <a:gd name="T17" fmla="*/ 27 w 2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1">
                    <a:moveTo>
                      <a:pt x="0" y="9"/>
                    </a:moveTo>
                    <a:lnTo>
                      <a:pt x="13" y="0"/>
                    </a:lnTo>
                    <a:lnTo>
                      <a:pt x="26" y="11"/>
                    </a:lnTo>
                    <a:lnTo>
                      <a:pt x="10" y="2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3" name="Freeform 130"/>
              <p:cNvSpPr>
                <a:spLocks noChangeArrowheads="1"/>
              </p:cNvSpPr>
              <p:nvPr/>
            </p:nvSpPr>
            <p:spPr bwMode="auto">
              <a:xfrm>
                <a:off x="3859" y="4023"/>
                <a:ext cx="83" cy="48"/>
              </a:xfrm>
              <a:custGeom>
                <a:avLst/>
                <a:gdLst>
                  <a:gd name="T0" fmla="*/ 0 w 92"/>
                  <a:gd name="T1" fmla="*/ 10 h 52"/>
                  <a:gd name="T2" fmla="*/ 5 w 92"/>
                  <a:gd name="T3" fmla="*/ 0 h 52"/>
                  <a:gd name="T4" fmla="*/ 60 w 92"/>
                  <a:gd name="T5" fmla="*/ 25 h 52"/>
                  <a:gd name="T6" fmla="*/ 54 w 92"/>
                  <a:gd name="T7" fmla="*/ 37 h 52"/>
                  <a:gd name="T8" fmla="*/ 0 w 92"/>
                  <a:gd name="T9" fmla="*/ 1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2"/>
                  <a:gd name="T17" fmla="*/ 92 w 92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2">
                    <a:moveTo>
                      <a:pt x="0" y="14"/>
                    </a:moveTo>
                    <a:lnTo>
                      <a:pt x="8" y="0"/>
                    </a:lnTo>
                    <a:lnTo>
                      <a:pt x="91" y="34"/>
                    </a:lnTo>
                    <a:lnTo>
                      <a:pt x="82" y="5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4" name="Freeform 131"/>
              <p:cNvSpPr>
                <a:spLocks noChangeArrowheads="1"/>
              </p:cNvSpPr>
              <p:nvPr/>
            </p:nvSpPr>
            <p:spPr bwMode="auto">
              <a:xfrm>
                <a:off x="3829" y="4012"/>
                <a:ext cx="22" cy="20"/>
              </a:xfrm>
              <a:custGeom>
                <a:avLst/>
                <a:gdLst>
                  <a:gd name="T0" fmla="*/ 0 w 25"/>
                  <a:gd name="T1" fmla="*/ 9 h 22"/>
                  <a:gd name="T2" fmla="*/ 5 w 25"/>
                  <a:gd name="T3" fmla="*/ 0 h 22"/>
                  <a:gd name="T4" fmla="*/ 14 w 25"/>
                  <a:gd name="T5" fmla="*/ 5 h 22"/>
                  <a:gd name="T6" fmla="*/ 11 w 25"/>
                  <a:gd name="T7" fmla="*/ 14 h 22"/>
                  <a:gd name="T8" fmla="*/ 0 w 25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2"/>
                  <a:gd name="T17" fmla="*/ 25 w 2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2">
                    <a:moveTo>
                      <a:pt x="0" y="13"/>
                    </a:moveTo>
                    <a:lnTo>
                      <a:pt x="9" y="0"/>
                    </a:lnTo>
                    <a:lnTo>
                      <a:pt x="24" y="6"/>
                    </a:lnTo>
                    <a:lnTo>
                      <a:pt x="18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5" name="Freeform 132"/>
              <p:cNvSpPr>
                <a:spLocks noChangeArrowheads="1"/>
              </p:cNvSpPr>
              <p:nvPr/>
            </p:nvSpPr>
            <p:spPr bwMode="auto">
              <a:xfrm>
                <a:off x="3818" y="3989"/>
                <a:ext cx="18" cy="18"/>
              </a:xfrm>
              <a:custGeom>
                <a:avLst/>
                <a:gdLst>
                  <a:gd name="T0" fmla="*/ 0 w 20"/>
                  <a:gd name="T1" fmla="*/ 2 h 19"/>
                  <a:gd name="T2" fmla="*/ 12 w 20"/>
                  <a:gd name="T3" fmla="*/ 0 h 19"/>
                  <a:gd name="T4" fmla="*/ 12 w 20"/>
                  <a:gd name="T5" fmla="*/ 14 h 19"/>
                  <a:gd name="T6" fmla="*/ 0 w 20"/>
                  <a:gd name="T7" fmla="*/ 14 h 19"/>
                  <a:gd name="T8" fmla="*/ 0 w 20"/>
                  <a:gd name="T9" fmla="*/ 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9"/>
                  <a:gd name="T17" fmla="*/ 20 w 2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9">
                    <a:moveTo>
                      <a:pt x="0" y="2"/>
                    </a:moveTo>
                    <a:lnTo>
                      <a:pt x="18" y="0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6" name="Freeform 133"/>
              <p:cNvSpPr>
                <a:spLocks noChangeArrowheads="1"/>
              </p:cNvSpPr>
              <p:nvPr/>
            </p:nvSpPr>
            <p:spPr bwMode="auto">
              <a:xfrm>
                <a:off x="3815" y="3966"/>
                <a:ext cx="17" cy="11"/>
              </a:xfrm>
              <a:custGeom>
                <a:avLst/>
                <a:gdLst>
                  <a:gd name="T0" fmla="*/ 10 w 19"/>
                  <a:gd name="T1" fmla="*/ 0 h 12"/>
                  <a:gd name="T2" fmla="*/ 0 w 19"/>
                  <a:gd name="T3" fmla="*/ 5 h 12"/>
                  <a:gd name="T4" fmla="*/ 0 w 19"/>
                  <a:gd name="T5" fmla="*/ 7 h 12"/>
                  <a:gd name="T6" fmla="*/ 12 w 19"/>
                  <a:gd name="T7" fmla="*/ 6 h 12"/>
                  <a:gd name="T8" fmla="*/ 12 w 19"/>
                  <a:gd name="T9" fmla="*/ 4 h 12"/>
                  <a:gd name="T10" fmla="*/ 10 w 19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2"/>
                  <a:gd name="T20" fmla="*/ 19 w 19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2">
                    <a:moveTo>
                      <a:pt x="14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7" name="Freeform 134"/>
              <p:cNvSpPr>
                <a:spLocks noChangeArrowheads="1"/>
              </p:cNvSpPr>
              <p:nvPr/>
            </p:nvSpPr>
            <p:spPr bwMode="auto">
              <a:xfrm>
                <a:off x="3759" y="3917"/>
                <a:ext cx="70" cy="60"/>
              </a:xfrm>
              <a:custGeom>
                <a:avLst/>
                <a:gdLst>
                  <a:gd name="T0" fmla="*/ 0 w 78"/>
                  <a:gd name="T1" fmla="*/ 10 h 64"/>
                  <a:gd name="T2" fmla="*/ 9 w 78"/>
                  <a:gd name="T3" fmla="*/ 0 h 64"/>
                  <a:gd name="T4" fmla="*/ 50 w 78"/>
                  <a:gd name="T5" fmla="*/ 39 h 64"/>
                  <a:gd name="T6" fmla="*/ 42 w 78"/>
                  <a:gd name="T7" fmla="*/ 49 h 64"/>
                  <a:gd name="T8" fmla="*/ 0 w 78"/>
                  <a:gd name="T9" fmla="*/ 1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64"/>
                  <a:gd name="T17" fmla="*/ 78 w 7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64">
                    <a:moveTo>
                      <a:pt x="0" y="14"/>
                    </a:moveTo>
                    <a:lnTo>
                      <a:pt x="13" y="0"/>
                    </a:lnTo>
                    <a:lnTo>
                      <a:pt x="77" y="51"/>
                    </a:lnTo>
                    <a:lnTo>
                      <a:pt x="65" y="63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8" name="Freeform 135"/>
              <p:cNvSpPr>
                <a:spLocks noChangeArrowheads="1"/>
              </p:cNvSpPr>
              <p:nvPr/>
            </p:nvSpPr>
            <p:spPr bwMode="auto">
              <a:xfrm>
                <a:off x="3736" y="3898"/>
                <a:ext cx="22" cy="23"/>
              </a:xfrm>
              <a:custGeom>
                <a:avLst/>
                <a:gdLst>
                  <a:gd name="T0" fmla="*/ 0 w 25"/>
                  <a:gd name="T1" fmla="*/ 9 h 25"/>
                  <a:gd name="T2" fmla="*/ 6 w 25"/>
                  <a:gd name="T3" fmla="*/ 0 h 25"/>
                  <a:gd name="T4" fmla="*/ 14 w 25"/>
                  <a:gd name="T5" fmla="*/ 8 h 25"/>
                  <a:gd name="T6" fmla="*/ 8 w 25"/>
                  <a:gd name="T7" fmla="*/ 17 h 25"/>
                  <a:gd name="T8" fmla="*/ 0 w 25"/>
                  <a:gd name="T9" fmla="*/ 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13"/>
                    </a:moveTo>
                    <a:lnTo>
                      <a:pt x="10" y="0"/>
                    </a:lnTo>
                    <a:lnTo>
                      <a:pt x="24" y="12"/>
                    </a:lnTo>
                    <a:lnTo>
                      <a:pt x="13" y="2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9" name="Freeform 136"/>
              <p:cNvSpPr>
                <a:spLocks noChangeArrowheads="1"/>
              </p:cNvSpPr>
              <p:nvPr/>
            </p:nvSpPr>
            <p:spPr bwMode="auto">
              <a:xfrm>
                <a:off x="3710" y="3880"/>
                <a:ext cx="24" cy="20"/>
              </a:xfrm>
              <a:custGeom>
                <a:avLst/>
                <a:gdLst>
                  <a:gd name="T0" fmla="*/ 0 w 27"/>
                  <a:gd name="T1" fmla="*/ 8 h 22"/>
                  <a:gd name="T2" fmla="*/ 6 w 27"/>
                  <a:gd name="T3" fmla="*/ 0 h 22"/>
                  <a:gd name="T4" fmla="*/ 16 w 27"/>
                  <a:gd name="T5" fmla="*/ 5 h 22"/>
                  <a:gd name="T6" fmla="*/ 9 w 27"/>
                  <a:gd name="T7" fmla="*/ 14 h 22"/>
                  <a:gd name="T8" fmla="*/ 0 w 27"/>
                  <a:gd name="T9" fmla="*/ 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2"/>
                  <a:gd name="T17" fmla="*/ 27 w 2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2">
                    <a:moveTo>
                      <a:pt x="0" y="12"/>
                    </a:moveTo>
                    <a:lnTo>
                      <a:pt x="10" y="0"/>
                    </a:lnTo>
                    <a:lnTo>
                      <a:pt x="26" y="9"/>
                    </a:lnTo>
                    <a:lnTo>
                      <a:pt x="13" y="21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0" name="Freeform 137"/>
              <p:cNvSpPr>
                <a:spLocks noChangeArrowheads="1"/>
              </p:cNvSpPr>
              <p:nvPr/>
            </p:nvSpPr>
            <p:spPr bwMode="auto">
              <a:xfrm>
                <a:off x="3657" y="3838"/>
                <a:ext cx="52" cy="44"/>
              </a:xfrm>
              <a:custGeom>
                <a:avLst/>
                <a:gdLst>
                  <a:gd name="T0" fmla="*/ 0 w 58"/>
                  <a:gd name="T1" fmla="*/ 7 h 47"/>
                  <a:gd name="T2" fmla="*/ 4 w 58"/>
                  <a:gd name="T3" fmla="*/ 10 h 47"/>
                  <a:gd name="T4" fmla="*/ 30 w 58"/>
                  <a:gd name="T5" fmla="*/ 35 h 47"/>
                  <a:gd name="T6" fmla="*/ 37 w 58"/>
                  <a:gd name="T7" fmla="*/ 24 h 47"/>
                  <a:gd name="T8" fmla="*/ 11 w 58"/>
                  <a:gd name="T9" fmla="*/ 0 h 47"/>
                  <a:gd name="T10" fmla="*/ 0 w 58"/>
                  <a:gd name="T11" fmla="*/ 7 h 47"/>
                  <a:gd name="T12" fmla="*/ 0 w 58"/>
                  <a:gd name="T13" fmla="*/ 7 h 47"/>
                  <a:gd name="T14" fmla="*/ 4 w 58"/>
                  <a:gd name="T15" fmla="*/ 10 h 47"/>
                  <a:gd name="T16" fmla="*/ 0 w 58"/>
                  <a:gd name="T17" fmla="*/ 7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47"/>
                  <a:gd name="T29" fmla="*/ 58 w 58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47">
                    <a:moveTo>
                      <a:pt x="0" y="8"/>
                    </a:moveTo>
                    <a:lnTo>
                      <a:pt x="5" y="14"/>
                    </a:lnTo>
                    <a:lnTo>
                      <a:pt x="47" y="46"/>
                    </a:lnTo>
                    <a:lnTo>
                      <a:pt x="57" y="32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1" name="Freeform 138"/>
              <p:cNvSpPr>
                <a:spLocks noChangeArrowheads="1"/>
              </p:cNvSpPr>
              <p:nvPr/>
            </p:nvSpPr>
            <p:spPr bwMode="auto">
              <a:xfrm>
                <a:off x="3656" y="3814"/>
                <a:ext cx="18" cy="34"/>
              </a:xfrm>
              <a:custGeom>
                <a:avLst/>
                <a:gdLst>
                  <a:gd name="T0" fmla="*/ 0 w 20"/>
                  <a:gd name="T1" fmla="*/ 1 h 36"/>
                  <a:gd name="T2" fmla="*/ 12 w 20"/>
                  <a:gd name="T3" fmla="*/ 0 h 36"/>
                  <a:gd name="T4" fmla="*/ 12 w 20"/>
                  <a:gd name="T5" fmla="*/ 25 h 36"/>
                  <a:gd name="T6" fmla="*/ 1 w 20"/>
                  <a:gd name="T7" fmla="*/ 27 h 36"/>
                  <a:gd name="T8" fmla="*/ 0 w 20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36"/>
                  <a:gd name="T17" fmla="*/ 20 w 20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36">
                    <a:moveTo>
                      <a:pt x="0" y="1"/>
                    </a:moveTo>
                    <a:lnTo>
                      <a:pt x="19" y="0"/>
                    </a:lnTo>
                    <a:lnTo>
                      <a:pt x="19" y="33"/>
                    </a:lnTo>
                    <a:lnTo>
                      <a:pt x="1" y="35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2" name="Freeform 139"/>
              <p:cNvSpPr>
                <a:spLocks noChangeArrowheads="1"/>
              </p:cNvSpPr>
              <p:nvPr/>
            </p:nvSpPr>
            <p:spPr bwMode="auto">
              <a:xfrm>
                <a:off x="3653" y="3784"/>
                <a:ext cx="19" cy="15"/>
              </a:xfrm>
              <a:custGeom>
                <a:avLst/>
                <a:gdLst>
                  <a:gd name="T0" fmla="*/ 0 w 21"/>
                  <a:gd name="T1" fmla="*/ 0 h 16"/>
                  <a:gd name="T2" fmla="*/ 13 w 21"/>
                  <a:gd name="T3" fmla="*/ 0 h 16"/>
                  <a:gd name="T4" fmla="*/ 13 w 21"/>
                  <a:gd name="T5" fmla="*/ 11 h 16"/>
                  <a:gd name="T6" fmla="*/ 3 w 21"/>
                  <a:gd name="T7" fmla="*/ 11 h 16"/>
                  <a:gd name="T8" fmla="*/ 0 w 2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6"/>
                  <a:gd name="T17" fmla="*/ 21 w 2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6">
                    <a:moveTo>
                      <a:pt x="0" y="0"/>
                    </a:moveTo>
                    <a:lnTo>
                      <a:pt x="20" y="0"/>
                    </a:lnTo>
                    <a:lnTo>
                      <a:pt x="20" y="15"/>
                    </a:lnTo>
                    <a:lnTo>
                      <a:pt x="3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3" name="Freeform 140"/>
              <p:cNvSpPr>
                <a:spLocks noChangeArrowheads="1"/>
              </p:cNvSpPr>
              <p:nvPr/>
            </p:nvSpPr>
            <p:spPr bwMode="auto">
              <a:xfrm>
                <a:off x="3644" y="3769"/>
                <a:ext cx="25" cy="22"/>
              </a:xfrm>
              <a:custGeom>
                <a:avLst/>
                <a:gdLst>
                  <a:gd name="T0" fmla="*/ 10 w 28"/>
                  <a:gd name="T1" fmla="*/ 16 h 24"/>
                  <a:gd name="T2" fmla="*/ 0 w 28"/>
                  <a:gd name="T3" fmla="*/ 10 h 24"/>
                  <a:gd name="T4" fmla="*/ 8 w 28"/>
                  <a:gd name="T5" fmla="*/ 0 h 24"/>
                  <a:gd name="T6" fmla="*/ 17 w 28"/>
                  <a:gd name="T7" fmla="*/ 6 h 24"/>
                  <a:gd name="T8" fmla="*/ 10 w 28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4"/>
                  <a:gd name="T17" fmla="*/ 28 w 2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4">
                    <a:moveTo>
                      <a:pt x="15" y="23"/>
                    </a:moveTo>
                    <a:lnTo>
                      <a:pt x="0" y="14"/>
                    </a:lnTo>
                    <a:lnTo>
                      <a:pt x="12" y="0"/>
                    </a:lnTo>
                    <a:lnTo>
                      <a:pt x="27" y="9"/>
                    </a:lnTo>
                    <a:lnTo>
                      <a:pt x="15" y="2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4" name="Freeform 141"/>
              <p:cNvSpPr>
                <a:spLocks noChangeArrowheads="1"/>
              </p:cNvSpPr>
              <p:nvPr/>
            </p:nvSpPr>
            <p:spPr bwMode="auto">
              <a:xfrm>
                <a:off x="3624" y="3792"/>
                <a:ext cx="25" cy="31"/>
              </a:xfrm>
              <a:custGeom>
                <a:avLst/>
                <a:gdLst>
                  <a:gd name="T0" fmla="*/ 3 w 28"/>
                  <a:gd name="T1" fmla="*/ 22 h 33"/>
                  <a:gd name="T2" fmla="*/ 10 w 28"/>
                  <a:gd name="T3" fmla="*/ 21 h 33"/>
                  <a:gd name="T4" fmla="*/ 17 w 28"/>
                  <a:gd name="T5" fmla="*/ 8 h 33"/>
                  <a:gd name="T6" fmla="*/ 8 w 28"/>
                  <a:gd name="T7" fmla="*/ 0 h 33"/>
                  <a:gd name="T8" fmla="*/ 0 w 28"/>
                  <a:gd name="T9" fmla="*/ 13 h 33"/>
                  <a:gd name="T10" fmla="*/ 3 w 28"/>
                  <a:gd name="T11" fmla="*/ 22 h 33"/>
                  <a:gd name="T12" fmla="*/ 5 w 28"/>
                  <a:gd name="T13" fmla="*/ 24 h 33"/>
                  <a:gd name="T14" fmla="*/ 10 w 28"/>
                  <a:gd name="T15" fmla="*/ 21 h 33"/>
                  <a:gd name="T16" fmla="*/ 3 w 28"/>
                  <a:gd name="T17" fmla="*/ 22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33"/>
                  <a:gd name="T29" fmla="*/ 28 w 28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33">
                    <a:moveTo>
                      <a:pt x="3" y="28"/>
                    </a:moveTo>
                    <a:lnTo>
                      <a:pt x="15" y="26"/>
                    </a:lnTo>
                    <a:lnTo>
                      <a:pt x="27" y="9"/>
                    </a:lnTo>
                    <a:lnTo>
                      <a:pt x="12" y="0"/>
                    </a:lnTo>
                    <a:lnTo>
                      <a:pt x="0" y="17"/>
                    </a:lnTo>
                    <a:lnTo>
                      <a:pt x="3" y="28"/>
                    </a:lnTo>
                    <a:lnTo>
                      <a:pt x="9" y="32"/>
                    </a:lnTo>
                    <a:lnTo>
                      <a:pt x="15" y="26"/>
                    </a:lnTo>
                    <a:lnTo>
                      <a:pt x="3" y="2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5" name="Freeform 142"/>
              <p:cNvSpPr>
                <a:spLocks noChangeArrowheads="1"/>
              </p:cNvSpPr>
              <p:nvPr/>
            </p:nvSpPr>
            <p:spPr bwMode="auto">
              <a:xfrm>
                <a:off x="3583" y="3782"/>
                <a:ext cx="52" cy="37"/>
              </a:xfrm>
              <a:custGeom>
                <a:avLst/>
                <a:gdLst>
                  <a:gd name="T0" fmla="*/ 4 w 58"/>
                  <a:gd name="T1" fmla="*/ 0 h 40"/>
                  <a:gd name="T2" fmla="*/ 0 w 58"/>
                  <a:gd name="T3" fmla="*/ 11 h 40"/>
                  <a:gd name="T4" fmla="*/ 31 w 58"/>
                  <a:gd name="T5" fmla="*/ 29 h 40"/>
                  <a:gd name="T6" fmla="*/ 37 w 58"/>
                  <a:gd name="T7" fmla="*/ 18 h 40"/>
                  <a:gd name="T8" fmla="*/ 5 w 58"/>
                  <a:gd name="T9" fmla="*/ 2 h 40"/>
                  <a:gd name="T10" fmla="*/ 4 w 58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40"/>
                  <a:gd name="T20" fmla="*/ 58 w 58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40">
                    <a:moveTo>
                      <a:pt x="6" y="0"/>
                    </a:moveTo>
                    <a:lnTo>
                      <a:pt x="0" y="15"/>
                    </a:lnTo>
                    <a:lnTo>
                      <a:pt x="48" y="39"/>
                    </a:lnTo>
                    <a:lnTo>
                      <a:pt x="57" y="25"/>
                    </a:lnTo>
                    <a:lnTo>
                      <a:pt x="9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6" name="Freeform 143"/>
              <p:cNvSpPr>
                <a:spLocks noChangeArrowheads="1"/>
              </p:cNvSpPr>
              <p:nvPr/>
            </p:nvSpPr>
            <p:spPr bwMode="auto">
              <a:xfrm>
                <a:off x="3572" y="3779"/>
                <a:ext cx="19" cy="17"/>
              </a:xfrm>
              <a:custGeom>
                <a:avLst/>
                <a:gdLst>
                  <a:gd name="T0" fmla="*/ 0 w 21"/>
                  <a:gd name="T1" fmla="*/ 12 h 19"/>
                  <a:gd name="T2" fmla="*/ 1 w 21"/>
                  <a:gd name="T3" fmla="*/ 0 h 19"/>
                  <a:gd name="T4" fmla="*/ 13 w 21"/>
                  <a:gd name="T5" fmla="*/ 2 h 19"/>
                  <a:gd name="T6" fmla="*/ 12 w 21"/>
                  <a:gd name="T7" fmla="*/ 12 h 19"/>
                  <a:gd name="T8" fmla="*/ 0 w 21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0" y="18"/>
                    </a:moveTo>
                    <a:lnTo>
                      <a:pt x="1" y="0"/>
                    </a:lnTo>
                    <a:lnTo>
                      <a:pt x="20" y="2"/>
                    </a:lnTo>
                    <a:lnTo>
                      <a:pt x="17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7" name="Freeform 144"/>
              <p:cNvSpPr>
                <a:spLocks noChangeArrowheads="1"/>
              </p:cNvSpPr>
              <p:nvPr/>
            </p:nvSpPr>
            <p:spPr bwMode="auto">
              <a:xfrm>
                <a:off x="3541" y="3776"/>
                <a:ext cx="18" cy="20"/>
              </a:xfrm>
              <a:custGeom>
                <a:avLst/>
                <a:gdLst>
                  <a:gd name="T0" fmla="*/ 0 w 20"/>
                  <a:gd name="T1" fmla="*/ 14 h 21"/>
                  <a:gd name="T2" fmla="*/ 1 w 20"/>
                  <a:gd name="T3" fmla="*/ 0 h 21"/>
                  <a:gd name="T4" fmla="*/ 12 w 20"/>
                  <a:gd name="T5" fmla="*/ 1 h 21"/>
                  <a:gd name="T6" fmla="*/ 11 w 20"/>
                  <a:gd name="T7" fmla="*/ 16 h 21"/>
                  <a:gd name="T8" fmla="*/ 0 w 20"/>
                  <a:gd name="T9" fmla="*/ 14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1"/>
                  <a:gd name="T17" fmla="*/ 20 w 2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1">
                    <a:moveTo>
                      <a:pt x="0" y="18"/>
                    </a:moveTo>
                    <a:lnTo>
                      <a:pt x="1" y="0"/>
                    </a:lnTo>
                    <a:lnTo>
                      <a:pt x="19" y="1"/>
                    </a:lnTo>
                    <a:lnTo>
                      <a:pt x="16" y="2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8" name="Freeform 145"/>
              <p:cNvSpPr>
                <a:spLocks noChangeArrowheads="1"/>
              </p:cNvSpPr>
              <p:nvPr/>
            </p:nvSpPr>
            <p:spPr bwMode="auto">
              <a:xfrm>
                <a:off x="3507" y="3775"/>
                <a:ext cx="19" cy="17"/>
              </a:xfrm>
              <a:custGeom>
                <a:avLst/>
                <a:gdLst>
                  <a:gd name="T0" fmla="*/ 0 w 21"/>
                  <a:gd name="T1" fmla="*/ 12 h 18"/>
                  <a:gd name="T2" fmla="*/ 3 w 21"/>
                  <a:gd name="T3" fmla="*/ 0 h 18"/>
                  <a:gd name="T4" fmla="*/ 13 w 21"/>
                  <a:gd name="T5" fmla="*/ 0 h 18"/>
                  <a:gd name="T6" fmla="*/ 12 w 21"/>
                  <a:gd name="T7" fmla="*/ 13 h 18"/>
                  <a:gd name="T8" fmla="*/ 0 w 21"/>
                  <a:gd name="T9" fmla="*/ 1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8"/>
                  <a:gd name="T17" fmla="*/ 21 w 2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8">
                    <a:moveTo>
                      <a:pt x="0" y="16"/>
                    </a:moveTo>
                    <a:lnTo>
                      <a:pt x="3" y="0"/>
                    </a:lnTo>
                    <a:lnTo>
                      <a:pt x="20" y="0"/>
                    </a:lnTo>
                    <a:lnTo>
                      <a:pt x="17" y="17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9" name="Freeform 146"/>
              <p:cNvSpPr>
                <a:spLocks noChangeArrowheads="1"/>
              </p:cNvSpPr>
              <p:nvPr/>
            </p:nvSpPr>
            <p:spPr bwMode="auto">
              <a:xfrm>
                <a:off x="3476" y="3771"/>
                <a:ext cx="18" cy="18"/>
              </a:xfrm>
              <a:custGeom>
                <a:avLst/>
                <a:gdLst>
                  <a:gd name="T0" fmla="*/ 0 w 20"/>
                  <a:gd name="T1" fmla="*/ 1 h 19"/>
                  <a:gd name="T2" fmla="*/ 4 w 20"/>
                  <a:gd name="T3" fmla="*/ 12 h 19"/>
                  <a:gd name="T4" fmla="*/ 11 w 20"/>
                  <a:gd name="T5" fmla="*/ 14 h 19"/>
                  <a:gd name="T6" fmla="*/ 12 w 20"/>
                  <a:gd name="T7" fmla="*/ 1 h 19"/>
                  <a:gd name="T8" fmla="*/ 5 w 20"/>
                  <a:gd name="T9" fmla="*/ 0 h 19"/>
                  <a:gd name="T10" fmla="*/ 0 w 20"/>
                  <a:gd name="T11" fmla="*/ 1 h 19"/>
                  <a:gd name="T12" fmla="*/ 5 w 20"/>
                  <a:gd name="T13" fmla="*/ 0 h 19"/>
                  <a:gd name="T14" fmla="*/ 1 w 20"/>
                  <a:gd name="T15" fmla="*/ 0 h 19"/>
                  <a:gd name="T16" fmla="*/ 0 w 20"/>
                  <a:gd name="T17" fmla="*/ 1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9"/>
                  <a:gd name="T29" fmla="*/ 20 w 20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9">
                    <a:moveTo>
                      <a:pt x="0" y="1"/>
                    </a:moveTo>
                    <a:lnTo>
                      <a:pt x="4" y="16"/>
                    </a:lnTo>
                    <a:lnTo>
                      <a:pt x="16" y="18"/>
                    </a:lnTo>
                    <a:lnTo>
                      <a:pt x="19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30" name="Freeform 147"/>
              <p:cNvSpPr>
                <a:spLocks noChangeArrowheads="1"/>
              </p:cNvSpPr>
              <p:nvPr/>
            </p:nvSpPr>
            <p:spPr bwMode="auto">
              <a:xfrm>
                <a:off x="3423" y="3772"/>
                <a:ext cx="66" cy="64"/>
              </a:xfrm>
              <a:custGeom>
                <a:avLst/>
                <a:gdLst>
                  <a:gd name="T0" fmla="*/ 0 w 73"/>
                  <a:gd name="T1" fmla="*/ 42 h 69"/>
                  <a:gd name="T2" fmla="*/ 9 w 73"/>
                  <a:gd name="T3" fmla="*/ 45 h 69"/>
                  <a:gd name="T4" fmla="*/ 48 w 73"/>
                  <a:gd name="T5" fmla="*/ 9 h 69"/>
                  <a:gd name="T6" fmla="*/ 39 w 73"/>
                  <a:gd name="T7" fmla="*/ 0 h 69"/>
                  <a:gd name="T8" fmla="*/ 3 w 73"/>
                  <a:gd name="T9" fmla="*/ 36 h 69"/>
                  <a:gd name="T10" fmla="*/ 0 w 73"/>
                  <a:gd name="T11" fmla="*/ 42 h 69"/>
                  <a:gd name="T12" fmla="*/ 4 w 73"/>
                  <a:gd name="T13" fmla="*/ 50 h 69"/>
                  <a:gd name="T14" fmla="*/ 9 w 73"/>
                  <a:gd name="T15" fmla="*/ 45 h 69"/>
                  <a:gd name="T16" fmla="*/ 0 w 73"/>
                  <a:gd name="T17" fmla="*/ 42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69"/>
                  <a:gd name="T29" fmla="*/ 73 w 73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69">
                    <a:moveTo>
                      <a:pt x="0" y="57"/>
                    </a:moveTo>
                    <a:lnTo>
                      <a:pt x="13" y="60"/>
                    </a:lnTo>
                    <a:lnTo>
                      <a:pt x="72" y="13"/>
                    </a:lnTo>
                    <a:lnTo>
                      <a:pt x="59" y="0"/>
                    </a:lnTo>
                    <a:lnTo>
                      <a:pt x="3" y="48"/>
                    </a:lnTo>
                    <a:lnTo>
                      <a:pt x="0" y="57"/>
                    </a:lnTo>
                    <a:lnTo>
                      <a:pt x="4" y="68"/>
                    </a:lnTo>
                    <a:lnTo>
                      <a:pt x="13" y="60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31" name="Freeform 148"/>
              <p:cNvSpPr>
                <a:spLocks noChangeArrowheads="1"/>
              </p:cNvSpPr>
              <p:nvPr/>
            </p:nvSpPr>
            <p:spPr bwMode="auto">
              <a:xfrm>
                <a:off x="3423" y="3818"/>
                <a:ext cx="14" cy="7"/>
              </a:xfrm>
              <a:custGeom>
                <a:avLst/>
                <a:gdLst>
                  <a:gd name="T0" fmla="*/ 0 w 16"/>
                  <a:gd name="T1" fmla="*/ 4 h 8"/>
                  <a:gd name="T2" fmla="*/ 9 w 16"/>
                  <a:gd name="T3" fmla="*/ 0 h 8"/>
                  <a:gd name="T4" fmla="*/ 0 w 16"/>
                  <a:gd name="T5" fmla="*/ 4 h 8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8"/>
                  <a:gd name="T11" fmla="*/ 16 w 16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8">
                    <a:moveTo>
                      <a:pt x="0" y="7"/>
                    </a:moveTo>
                    <a:lnTo>
                      <a:pt x="15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32" name="Freeform 149"/>
              <p:cNvSpPr>
                <a:spLocks noChangeArrowheads="1"/>
              </p:cNvSpPr>
              <p:nvPr/>
            </p:nvSpPr>
            <p:spPr bwMode="auto">
              <a:xfrm>
                <a:off x="3407" y="3790"/>
                <a:ext cx="22" cy="21"/>
              </a:xfrm>
              <a:custGeom>
                <a:avLst/>
                <a:gdLst>
                  <a:gd name="T0" fmla="*/ 0 w 25"/>
                  <a:gd name="T1" fmla="*/ 5 h 23"/>
                  <a:gd name="T2" fmla="*/ 11 w 25"/>
                  <a:gd name="T3" fmla="*/ 0 h 23"/>
                  <a:gd name="T4" fmla="*/ 14 w 25"/>
                  <a:gd name="T5" fmla="*/ 10 h 23"/>
                  <a:gd name="T6" fmla="*/ 5 w 25"/>
                  <a:gd name="T7" fmla="*/ 15 h 23"/>
                  <a:gd name="T8" fmla="*/ 0 w 25"/>
                  <a:gd name="T9" fmla="*/ 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3"/>
                  <a:gd name="T17" fmla="*/ 25 w 2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3">
                    <a:moveTo>
                      <a:pt x="0" y="8"/>
                    </a:moveTo>
                    <a:lnTo>
                      <a:pt x="18" y="0"/>
                    </a:lnTo>
                    <a:lnTo>
                      <a:pt x="24" y="14"/>
                    </a:lnTo>
                    <a:lnTo>
                      <a:pt x="9" y="22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33" name="Freeform 150"/>
              <p:cNvSpPr>
                <a:spLocks noChangeArrowheads="1"/>
              </p:cNvSpPr>
              <p:nvPr/>
            </p:nvSpPr>
            <p:spPr bwMode="auto">
              <a:xfrm>
                <a:off x="3394" y="3764"/>
                <a:ext cx="22" cy="21"/>
              </a:xfrm>
              <a:custGeom>
                <a:avLst/>
                <a:gdLst>
                  <a:gd name="T0" fmla="*/ 0 w 24"/>
                  <a:gd name="T1" fmla="*/ 5 h 23"/>
                  <a:gd name="T2" fmla="*/ 10 w 24"/>
                  <a:gd name="T3" fmla="*/ 0 h 23"/>
                  <a:gd name="T4" fmla="*/ 16 w 24"/>
                  <a:gd name="T5" fmla="*/ 11 h 23"/>
                  <a:gd name="T6" fmla="*/ 6 w 24"/>
                  <a:gd name="T7" fmla="*/ 15 h 23"/>
                  <a:gd name="T8" fmla="*/ 0 w 24"/>
                  <a:gd name="T9" fmla="*/ 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0" y="8"/>
                    </a:moveTo>
                    <a:lnTo>
                      <a:pt x="14" y="0"/>
                    </a:lnTo>
                    <a:lnTo>
                      <a:pt x="23" y="15"/>
                    </a:lnTo>
                    <a:lnTo>
                      <a:pt x="6" y="22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34" name="Freeform 151"/>
              <p:cNvSpPr>
                <a:spLocks noChangeArrowheads="1"/>
              </p:cNvSpPr>
              <p:nvPr/>
            </p:nvSpPr>
            <p:spPr bwMode="auto">
              <a:xfrm>
                <a:off x="3368" y="3719"/>
                <a:ext cx="32" cy="38"/>
              </a:xfrm>
              <a:custGeom>
                <a:avLst/>
                <a:gdLst>
                  <a:gd name="T0" fmla="*/ 4 w 36"/>
                  <a:gd name="T1" fmla="*/ 0 h 41"/>
                  <a:gd name="T2" fmla="*/ 4 w 36"/>
                  <a:gd name="T3" fmla="*/ 8 h 41"/>
                  <a:gd name="T4" fmla="*/ 12 w 36"/>
                  <a:gd name="T5" fmla="*/ 30 h 41"/>
                  <a:gd name="T6" fmla="*/ 22 w 36"/>
                  <a:gd name="T7" fmla="*/ 26 h 41"/>
                  <a:gd name="T8" fmla="*/ 12 w 36"/>
                  <a:gd name="T9" fmla="*/ 5 h 41"/>
                  <a:gd name="T10" fmla="*/ 4 w 36"/>
                  <a:gd name="T11" fmla="*/ 0 h 41"/>
                  <a:gd name="T12" fmla="*/ 0 w 36"/>
                  <a:gd name="T13" fmla="*/ 5 h 41"/>
                  <a:gd name="T14" fmla="*/ 4 w 36"/>
                  <a:gd name="T15" fmla="*/ 8 h 41"/>
                  <a:gd name="T16" fmla="*/ 4 w 36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41"/>
                  <a:gd name="T29" fmla="*/ 36 w 3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41">
                    <a:moveTo>
                      <a:pt x="8" y="0"/>
                    </a:moveTo>
                    <a:lnTo>
                      <a:pt x="4" y="12"/>
                    </a:lnTo>
                    <a:lnTo>
                      <a:pt x="19" y="40"/>
                    </a:lnTo>
                    <a:lnTo>
                      <a:pt x="35" y="34"/>
                    </a:lnTo>
                    <a:lnTo>
                      <a:pt x="19" y="5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35" name="Freeform 152"/>
              <p:cNvSpPr>
                <a:spLocks noChangeArrowheads="1"/>
              </p:cNvSpPr>
              <p:nvPr/>
            </p:nvSpPr>
            <p:spPr bwMode="auto">
              <a:xfrm>
                <a:off x="3375" y="3699"/>
                <a:ext cx="52" cy="36"/>
              </a:xfrm>
              <a:custGeom>
                <a:avLst/>
                <a:gdLst>
                  <a:gd name="T0" fmla="*/ 31 w 58"/>
                  <a:gd name="T1" fmla="*/ 0 h 39"/>
                  <a:gd name="T2" fmla="*/ 37 w 58"/>
                  <a:gd name="T3" fmla="*/ 9 h 39"/>
                  <a:gd name="T4" fmla="*/ 4 w 58"/>
                  <a:gd name="T5" fmla="*/ 28 h 39"/>
                  <a:gd name="T6" fmla="*/ 0 w 58"/>
                  <a:gd name="T7" fmla="*/ 16 h 39"/>
                  <a:gd name="T8" fmla="*/ 31 w 5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39"/>
                  <a:gd name="T17" fmla="*/ 58 w 5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39">
                    <a:moveTo>
                      <a:pt x="49" y="0"/>
                    </a:moveTo>
                    <a:lnTo>
                      <a:pt x="57" y="13"/>
                    </a:lnTo>
                    <a:lnTo>
                      <a:pt x="6" y="38"/>
                    </a:lnTo>
                    <a:lnTo>
                      <a:pt x="0" y="21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36" name="Freeform 153"/>
              <p:cNvSpPr>
                <a:spLocks noChangeArrowheads="1"/>
              </p:cNvSpPr>
              <p:nvPr/>
            </p:nvSpPr>
            <p:spPr bwMode="auto">
              <a:xfrm>
                <a:off x="3435" y="3684"/>
                <a:ext cx="22" cy="21"/>
              </a:xfrm>
              <a:custGeom>
                <a:avLst/>
                <a:gdLst>
                  <a:gd name="T0" fmla="*/ 9 w 25"/>
                  <a:gd name="T1" fmla="*/ 0 h 23"/>
                  <a:gd name="T2" fmla="*/ 14 w 25"/>
                  <a:gd name="T3" fmla="*/ 10 h 23"/>
                  <a:gd name="T4" fmla="*/ 4 w 25"/>
                  <a:gd name="T5" fmla="*/ 15 h 23"/>
                  <a:gd name="T6" fmla="*/ 0 w 25"/>
                  <a:gd name="T7" fmla="*/ 5 h 23"/>
                  <a:gd name="T8" fmla="*/ 9 w 25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3"/>
                  <a:gd name="T17" fmla="*/ 25 w 2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3">
                    <a:moveTo>
                      <a:pt x="15" y="0"/>
                    </a:moveTo>
                    <a:lnTo>
                      <a:pt x="24" y="14"/>
                    </a:lnTo>
                    <a:lnTo>
                      <a:pt x="6" y="22"/>
                    </a:lnTo>
                    <a:lnTo>
                      <a:pt x="0" y="8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37" name="Freeform 154"/>
              <p:cNvSpPr>
                <a:spLocks noChangeArrowheads="1"/>
              </p:cNvSpPr>
              <p:nvPr/>
            </p:nvSpPr>
            <p:spPr bwMode="auto">
              <a:xfrm>
                <a:off x="3462" y="3670"/>
                <a:ext cx="24" cy="20"/>
              </a:xfrm>
              <a:custGeom>
                <a:avLst/>
                <a:gdLst>
                  <a:gd name="T0" fmla="*/ 11 w 27"/>
                  <a:gd name="T1" fmla="*/ 0 h 22"/>
                  <a:gd name="T2" fmla="*/ 16 w 27"/>
                  <a:gd name="T3" fmla="*/ 11 h 22"/>
                  <a:gd name="T4" fmla="*/ 5 w 27"/>
                  <a:gd name="T5" fmla="*/ 14 h 22"/>
                  <a:gd name="T6" fmla="*/ 0 w 27"/>
                  <a:gd name="T7" fmla="*/ 5 h 22"/>
                  <a:gd name="T8" fmla="*/ 11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2"/>
                  <a:gd name="T17" fmla="*/ 27 w 2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2">
                    <a:moveTo>
                      <a:pt x="17" y="0"/>
                    </a:moveTo>
                    <a:lnTo>
                      <a:pt x="26" y="15"/>
                    </a:lnTo>
                    <a:lnTo>
                      <a:pt x="9" y="21"/>
                    </a:lnTo>
                    <a:lnTo>
                      <a:pt x="0" y="7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38" name="Freeform 155"/>
              <p:cNvSpPr>
                <a:spLocks noChangeArrowheads="1"/>
              </p:cNvSpPr>
              <p:nvPr/>
            </p:nvSpPr>
            <p:spPr bwMode="auto">
              <a:xfrm>
                <a:off x="3452" y="3589"/>
                <a:ext cx="39" cy="77"/>
              </a:xfrm>
              <a:custGeom>
                <a:avLst/>
                <a:gdLst>
                  <a:gd name="T0" fmla="*/ 0 w 43"/>
                  <a:gd name="T1" fmla="*/ 3 h 83"/>
                  <a:gd name="T2" fmla="*/ 13 w 43"/>
                  <a:gd name="T3" fmla="*/ 0 h 83"/>
                  <a:gd name="T4" fmla="*/ 28 w 43"/>
                  <a:gd name="T5" fmla="*/ 58 h 83"/>
                  <a:gd name="T6" fmla="*/ 16 w 43"/>
                  <a:gd name="T7" fmla="*/ 61 h 83"/>
                  <a:gd name="T8" fmla="*/ 0 w 43"/>
                  <a:gd name="T9" fmla="*/ 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83"/>
                  <a:gd name="T17" fmla="*/ 43 w 4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83">
                    <a:moveTo>
                      <a:pt x="0" y="3"/>
                    </a:moveTo>
                    <a:lnTo>
                      <a:pt x="18" y="0"/>
                    </a:lnTo>
                    <a:lnTo>
                      <a:pt x="42" y="79"/>
                    </a:lnTo>
                    <a:lnTo>
                      <a:pt x="24" y="82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39" name="Freeform 156"/>
              <p:cNvSpPr>
                <a:spLocks noChangeArrowheads="1"/>
              </p:cNvSpPr>
              <p:nvPr/>
            </p:nvSpPr>
            <p:spPr bwMode="auto">
              <a:xfrm>
                <a:off x="3443" y="3559"/>
                <a:ext cx="20" cy="20"/>
              </a:xfrm>
              <a:custGeom>
                <a:avLst/>
                <a:gdLst>
                  <a:gd name="T0" fmla="*/ 0 w 22"/>
                  <a:gd name="T1" fmla="*/ 4 h 21"/>
                  <a:gd name="T2" fmla="*/ 12 w 22"/>
                  <a:gd name="T3" fmla="*/ 0 h 21"/>
                  <a:gd name="T4" fmla="*/ 14 w 22"/>
                  <a:gd name="T5" fmla="*/ 11 h 21"/>
                  <a:gd name="T6" fmla="*/ 4 w 22"/>
                  <a:gd name="T7" fmla="*/ 16 h 21"/>
                  <a:gd name="T8" fmla="*/ 0 w 22"/>
                  <a:gd name="T9" fmla="*/ 4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4"/>
                    </a:moveTo>
                    <a:lnTo>
                      <a:pt x="17" y="0"/>
                    </a:lnTo>
                    <a:lnTo>
                      <a:pt x="21" y="15"/>
                    </a:lnTo>
                    <a:lnTo>
                      <a:pt x="4" y="2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40" name="Freeform 157"/>
              <p:cNvSpPr>
                <a:spLocks noChangeArrowheads="1"/>
              </p:cNvSpPr>
              <p:nvPr/>
            </p:nvSpPr>
            <p:spPr bwMode="auto">
              <a:xfrm>
                <a:off x="3435" y="3530"/>
                <a:ext cx="20" cy="18"/>
              </a:xfrm>
              <a:custGeom>
                <a:avLst/>
                <a:gdLst>
                  <a:gd name="T0" fmla="*/ 0 w 22"/>
                  <a:gd name="T1" fmla="*/ 3 h 20"/>
                  <a:gd name="T2" fmla="*/ 12 w 22"/>
                  <a:gd name="T3" fmla="*/ 0 h 20"/>
                  <a:gd name="T4" fmla="*/ 14 w 22"/>
                  <a:gd name="T5" fmla="*/ 10 h 20"/>
                  <a:gd name="T6" fmla="*/ 5 w 22"/>
                  <a:gd name="T7" fmla="*/ 12 h 20"/>
                  <a:gd name="T8" fmla="*/ 0 w 22"/>
                  <a:gd name="T9" fmla="*/ 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0" y="3"/>
                    </a:moveTo>
                    <a:lnTo>
                      <a:pt x="17" y="0"/>
                    </a:lnTo>
                    <a:lnTo>
                      <a:pt x="21" y="15"/>
                    </a:lnTo>
                    <a:lnTo>
                      <a:pt x="5" y="19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41" name="Freeform 158"/>
              <p:cNvSpPr>
                <a:spLocks noChangeArrowheads="1"/>
              </p:cNvSpPr>
              <p:nvPr/>
            </p:nvSpPr>
            <p:spPr bwMode="auto">
              <a:xfrm>
                <a:off x="3356" y="3482"/>
                <a:ext cx="85" cy="45"/>
              </a:xfrm>
              <a:custGeom>
                <a:avLst/>
                <a:gdLst>
                  <a:gd name="T0" fmla="*/ 0 w 94"/>
                  <a:gd name="T1" fmla="*/ 11 h 48"/>
                  <a:gd name="T2" fmla="*/ 5 w 94"/>
                  <a:gd name="T3" fmla="*/ 0 h 48"/>
                  <a:gd name="T4" fmla="*/ 62 w 94"/>
                  <a:gd name="T5" fmla="*/ 24 h 48"/>
                  <a:gd name="T6" fmla="*/ 58 w 94"/>
                  <a:gd name="T7" fmla="*/ 36 h 48"/>
                  <a:gd name="T8" fmla="*/ 0 w 94"/>
                  <a:gd name="T9" fmla="*/ 1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48"/>
                  <a:gd name="T17" fmla="*/ 94 w 94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48">
                    <a:moveTo>
                      <a:pt x="0" y="15"/>
                    </a:moveTo>
                    <a:lnTo>
                      <a:pt x="8" y="0"/>
                    </a:lnTo>
                    <a:lnTo>
                      <a:pt x="93" y="32"/>
                    </a:lnTo>
                    <a:lnTo>
                      <a:pt x="87" y="47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42" name="Freeform 159"/>
              <p:cNvSpPr>
                <a:spLocks noChangeArrowheads="1"/>
              </p:cNvSpPr>
              <p:nvPr/>
            </p:nvSpPr>
            <p:spPr bwMode="auto">
              <a:xfrm>
                <a:off x="3327" y="3472"/>
                <a:ext cx="23" cy="21"/>
              </a:xfrm>
              <a:custGeom>
                <a:avLst/>
                <a:gdLst>
                  <a:gd name="T0" fmla="*/ 0 w 26"/>
                  <a:gd name="T1" fmla="*/ 11 h 22"/>
                  <a:gd name="T2" fmla="*/ 4 w 26"/>
                  <a:gd name="T3" fmla="*/ 0 h 22"/>
                  <a:gd name="T4" fmla="*/ 15 w 26"/>
                  <a:gd name="T5" fmla="*/ 6 h 22"/>
                  <a:gd name="T6" fmla="*/ 10 w 26"/>
                  <a:gd name="T7" fmla="*/ 17 h 22"/>
                  <a:gd name="T8" fmla="*/ 0 w 26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2"/>
                  <a:gd name="T17" fmla="*/ 26 w 2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2">
                    <a:moveTo>
                      <a:pt x="0" y="13"/>
                    </a:moveTo>
                    <a:lnTo>
                      <a:pt x="7" y="0"/>
                    </a:lnTo>
                    <a:lnTo>
                      <a:pt x="25" y="6"/>
                    </a:lnTo>
                    <a:lnTo>
                      <a:pt x="16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43" name="Freeform 160"/>
              <p:cNvSpPr>
                <a:spLocks noChangeArrowheads="1"/>
              </p:cNvSpPr>
              <p:nvPr/>
            </p:nvSpPr>
            <p:spPr bwMode="auto">
              <a:xfrm>
                <a:off x="3296" y="3459"/>
                <a:ext cx="22" cy="20"/>
              </a:xfrm>
              <a:custGeom>
                <a:avLst/>
                <a:gdLst>
                  <a:gd name="T0" fmla="*/ 0 w 25"/>
                  <a:gd name="T1" fmla="*/ 11 h 22"/>
                  <a:gd name="T2" fmla="*/ 4 w 25"/>
                  <a:gd name="T3" fmla="*/ 0 h 22"/>
                  <a:gd name="T4" fmla="*/ 14 w 25"/>
                  <a:gd name="T5" fmla="*/ 5 h 22"/>
                  <a:gd name="T6" fmla="*/ 11 w 25"/>
                  <a:gd name="T7" fmla="*/ 14 h 22"/>
                  <a:gd name="T8" fmla="*/ 0 w 25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2"/>
                  <a:gd name="T17" fmla="*/ 25 w 2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2">
                    <a:moveTo>
                      <a:pt x="0" y="15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18" y="2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44" name="Freeform 161"/>
              <p:cNvSpPr>
                <a:spLocks noChangeArrowheads="1"/>
              </p:cNvSpPr>
              <p:nvPr/>
            </p:nvSpPr>
            <p:spPr bwMode="auto">
              <a:xfrm>
                <a:off x="3251" y="3442"/>
                <a:ext cx="38" cy="26"/>
              </a:xfrm>
              <a:custGeom>
                <a:avLst/>
                <a:gdLst>
                  <a:gd name="T0" fmla="*/ 0 w 42"/>
                  <a:gd name="T1" fmla="*/ 9 h 28"/>
                  <a:gd name="T2" fmla="*/ 4 w 42"/>
                  <a:gd name="T3" fmla="*/ 11 h 28"/>
                  <a:gd name="T4" fmla="*/ 24 w 42"/>
                  <a:gd name="T5" fmla="*/ 20 h 28"/>
                  <a:gd name="T6" fmla="*/ 27 w 42"/>
                  <a:gd name="T7" fmla="*/ 8 h 28"/>
                  <a:gd name="T8" fmla="*/ 6 w 42"/>
                  <a:gd name="T9" fmla="*/ 0 h 28"/>
                  <a:gd name="T10" fmla="*/ 0 w 42"/>
                  <a:gd name="T11" fmla="*/ 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28"/>
                  <a:gd name="T20" fmla="*/ 42 w 42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28">
                    <a:moveTo>
                      <a:pt x="0" y="13"/>
                    </a:moveTo>
                    <a:lnTo>
                      <a:pt x="4" y="15"/>
                    </a:lnTo>
                    <a:lnTo>
                      <a:pt x="35" y="27"/>
                    </a:lnTo>
                    <a:lnTo>
                      <a:pt x="41" y="12"/>
                    </a:lnTo>
                    <a:lnTo>
                      <a:pt x="10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45" name="Freeform 162"/>
              <p:cNvSpPr>
                <a:spLocks noChangeArrowheads="1"/>
              </p:cNvSpPr>
              <p:nvPr/>
            </p:nvSpPr>
            <p:spPr bwMode="auto">
              <a:xfrm>
                <a:off x="3216" y="3409"/>
                <a:ext cx="46" cy="46"/>
              </a:xfrm>
              <a:custGeom>
                <a:avLst/>
                <a:gdLst>
                  <a:gd name="T0" fmla="*/ 0 w 52"/>
                  <a:gd name="T1" fmla="*/ 6 h 50"/>
                  <a:gd name="T2" fmla="*/ 9 w 52"/>
                  <a:gd name="T3" fmla="*/ 0 h 50"/>
                  <a:gd name="T4" fmla="*/ 31 w 52"/>
                  <a:gd name="T5" fmla="*/ 27 h 50"/>
                  <a:gd name="T6" fmla="*/ 24 w 52"/>
                  <a:gd name="T7" fmla="*/ 35 h 50"/>
                  <a:gd name="T8" fmla="*/ 0 w 52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50"/>
                  <a:gd name="T17" fmla="*/ 52 w 5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50">
                    <a:moveTo>
                      <a:pt x="0" y="10"/>
                    </a:moveTo>
                    <a:lnTo>
                      <a:pt x="14" y="0"/>
                    </a:lnTo>
                    <a:lnTo>
                      <a:pt x="51" y="37"/>
                    </a:lnTo>
                    <a:lnTo>
                      <a:pt x="38" y="49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46" name="Freeform 163"/>
              <p:cNvSpPr>
                <a:spLocks noChangeArrowheads="1"/>
              </p:cNvSpPr>
              <p:nvPr/>
            </p:nvSpPr>
            <p:spPr bwMode="auto">
              <a:xfrm>
                <a:off x="3195" y="3385"/>
                <a:ext cx="23" cy="22"/>
              </a:xfrm>
              <a:custGeom>
                <a:avLst/>
                <a:gdLst>
                  <a:gd name="T0" fmla="*/ 0 w 26"/>
                  <a:gd name="T1" fmla="*/ 7 h 24"/>
                  <a:gd name="T2" fmla="*/ 8 w 26"/>
                  <a:gd name="T3" fmla="*/ 0 h 24"/>
                  <a:gd name="T4" fmla="*/ 15 w 26"/>
                  <a:gd name="T5" fmla="*/ 7 h 24"/>
                  <a:gd name="T6" fmla="*/ 8 w 26"/>
                  <a:gd name="T7" fmla="*/ 16 h 24"/>
                  <a:gd name="T8" fmla="*/ 0 w 26"/>
                  <a:gd name="T9" fmla="*/ 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0" y="11"/>
                    </a:moveTo>
                    <a:lnTo>
                      <a:pt x="12" y="0"/>
                    </a:lnTo>
                    <a:lnTo>
                      <a:pt x="25" y="11"/>
                    </a:lnTo>
                    <a:lnTo>
                      <a:pt x="12" y="23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47" name="Freeform 164"/>
              <p:cNvSpPr>
                <a:spLocks noChangeArrowheads="1"/>
              </p:cNvSpPr>
              <p:nvPr/>
            </p:nvSpPr>
            <p:spPr bwMode="auto">
              <a:xfrm>
                <a:off x="3177" y="3361"/>
                <a:ext cx="22" cy="21"/>
              </a:xfrm>
              <a:custGeom>
                <a:avLst/>
                <a:gdLst>
                  <a:gd name="T0" fmla="*/ 0 w 25"/>
                  <a:gd name="T1" fmla="*/ 5 h 23"/>
                  <a:gd name="T2" fmla="*/ 10 w 25"/>
                  <a:gd name="T3" fmla="*/ 0 h 23"/>
                  <a:gd name="T4" fmla="*/ 14 w 25"/>
                  <a:gd name="T5" fmla="*/ 12 h 23"/>
                  <a:gd name="T6" fmla="*/ 4 w 25"/>
                  <a:gd name="T7" fmla="*/ 15 h 23"/>
                  <a:gd name="T8" fmla="*/ 0 w 25"/>
                  <a:gd name="T9" fmla="*/ 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3"/>
                  <a:gd name="T17" fmla="*/ 25 w 25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3">
                    <a:moveTo>
                      <a:pt x="0" y="8"/>
                    </a:moveTo>
                    <a:lnTo>
                      <a:pt x="16" y="0"/>
                    </a:lnTo>
                    <a:lnTo>
                      <a:pt x="24" y="16"/>
                    </a:lnTo>
                    <a:lnTo>
                      <a:pt x="7" y="22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48" name="Freeform 165"/>
              <p:cNvSpPr>
                <a:spLocks noChangeArrowheads="1"/>
              </p:cNvSpPr>
              <p:nvPr/>
            </p:nvSpPr>
            <p:spPr bwMode="auto">
              <a:xfrm>
                <a:off x="3147" y="3295"/>
                <a:ext cx="38" cy="59"/>
              </a:xfrm>
              <a:custGeom>
                <a:avLst/>
                <a:gdLst>
                  <a:gd name="T0" fmla="*/ 5 w 42"/>
                  <a:gd name="T1" fmla="*/ 0 h 64"/>
                  <a:gd name="T2" fmla="*/ 0 w 42"/>
                  <a:gd name="T3" fmla="*/ 6 h 64"/>
                  <a:gd name="T4" fmla="*/ 16 w 42"/>
                  <a:gd name="T5" fmla="*/ 45 h 64"/>
                  <a:gd name="T6" fmla="*/ 27 w 42"/>
                  <a:gd name="T7" fmla="*/ 41 h 64"/>
                  <a:gd name="T8" fmla="*/ 12 w 42"/>
                  <a:gd name="T9" fmla="*/ 3 h 64"/>
                  <a:gd name="T10" fmla="*/ 5 w 42"/>
                  <a:gd name="T11" fmla="*/ 0 h 64"/>
                  <a:gd name="T12" fmla="*/ 12 w 42"/>
                  <a:gd name="T13" fmla="*/ 3 h 64"/>
                  <a:gd name="T14" fmla="*/ 11 w 42"/>
                  <a:gd name="T15" fmla="*/ 0 h 64"/>
                  <a:gd name="T16" fmla="*/ 5 w 4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64"/>
                  <a:gd name="T29" fmla="*/ 42 w 4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64">
                    <a:moveTo>
                      <a:pt x="9" y="0"/>
                    </a:moveTo>
                    <a:lnTo>
                      <a:pt x="0" y="10"/>
                    </a:lnTo>
                    <a:lnTo>
                      <a:pt x="24" y="63"/>
                    </a:lnTo>
                    <a:lnTo>
                      <a:pt x="41" y="57"/>
                    </a:lnTo>
                    <a:lnTo>
                      <a:pt x="18" y="3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15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49" name="Freeform 166"/>
              <p:cNvSpPr>
                <a:spLocks noChangeArrowheads="1"/>
              </p:cNvSpPr>
              <p:nvPr/>
            </p:nvSpPr>
            <p:spPr bwMode="auto">
              <a:xfrm>
                <a:off x="3130" y="3292"/>
                <a:ext cx="26" cy="19"/>
              </a:xfrm>
              <a:custGeom>
                <a:avLst/>
                <a:gdLst>
                  <a:gd name="T0" fmla="*/ 0 w 29"/>
                  <a:gd name="T1" fmla="*/ 11 h 20"/>
                  <a:gd name="T2" fmla="*/ 3 w 29"/>
                  <a:gd name="T3" fmla="*/ 0 h 20"/>
                  <a:gd name="T4" fmla="*/ 18 w 29"/>
                  <a:gd name="T5" fmla="*/ 3 h 20"/>
                  <a:gd name="T6" fmla="*/ 16 w 29"/>
                  <a:gd name="T7" fmla="*/ 15 h 20"/>
                  <a:gd name="T8" fmla="*/ 0 w 29"/>
                  <a:gd name="T9" fmla="*/ 1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0"/>
                  <a:gd name="T17" fmla="*/ 29 w 2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0">
                    <a:moveTo>
                      <a:pt x="0" y="15"/>
                    </a:moveTo>
                    <a:lnTo>
                      <a:pt x="3" y="0"/>
                    </a:lnTo>
                    <a:lnTo>
                      <a:pt x="28" y="3"/>
                    </a:lnTo>
                    <a:lnTo>
                      <a:pt x="25" y="19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0" name="Freeform 167"/>
              <p:cNvSpPr>
                <a:spLocks noChangeArrowheads="1"/>
              </p:cNvSpPr>
              <p:nvPr/>
            </p:nvSpPr>
            <p:spPr bwMode="auto">
              <a:xfrm>
                <a:off x="3097" y="3287"/>
                <a:ext cx="20" cy="19"/>
              </a:xfrm>
              <a:custGeom>
                <a:avLst/>
                <a:gdLst>
                  <a:gd name="T0" fmla="*/ 0 w 22"/>
                  <a:gd name="T1" fmla="*/ 13 h 20"/>
                  <a:gd name="T2" fmla="*/ 2 w 22"/>
                  <a:gd name="T3" fmla="*/ 0 h 20"/>
                  <a:gd name="T4" fmla="*/ 14 w 22"/>
                  <a:gd name="T5" fmla="*/ 2 h 20"/>
                  <a:gd name="T6" fmla="*/ 12 w 22"/>
                  <a:gd name="T7" fmla="*/ 15 h 20"/>
                  <a:gd name="T8" fmla="*/ 0 w 22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0" y="17"/>
                    </a:moveTo>
                    <a:lnTo>
                      <a:pt x="2" y="0"/>
                    </a:lnTo>
                    <a:lnTo>
                      <a:pt x="21" y="2"/>
                    </a:lnTo>
                    <a:lnTo>
                      <a:pt x="17" y="19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1" name="Freeform 168"/>
              <p:cNvSpPr>
                <a:spLocks noChangeArrowheads="1"/>
              </p:cNvSpPr>
              <p:nvPr/>
            </p:nvSpPr>
            <p:spPr bwMode="auto">
              <a:xfrm>
                <a:off x="3065" y="3284"/>
                <a:ext cx="18" cy="18"/>
              </a:xfrm>
              <a:custGeom>
                <a:avLst/>
                <a:gdLst>
                  <a:gd name="T0" fmla="*/ 0 w 20"/>
                  <a:gd name="T1" fmla="*/ 12 h 19"/>
                  <a:gd name="T2" fmla="*/ 3 w 20"/>
                  <a:gd name="T3" fmla="*/ 0 h 19"/>
                  <a:gd name="T4" fmla="*/ 12 w 20"/>
                  <a:gd name="T5" fmla="*/ 2 h 19"/>
                  <a:gd name="T6" fmla="*/ 12 w 20"/>
                  <a:gd name="T7" fmla="*/ 14 h 19"/>
                  <a:gd name="T8" fmla="*/ 0 w 20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9"/>
                  <a:gd name="T17" fmla="*/ 20 w 2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9">
                    <a:moveTo>
                      <a:pt x="0" y="16"/>
                    </a:moveTo>
                    <a:lnTo>
                      <a:pt x="3" y="0"/>
                    </a:lnTo>
                    <a:lnTo>
                      <a:pt x="19" y="2"/>
                    </a:lnTo>
                    <a:lnTo>
                      <a:pt x="18" y="1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2" name="Freeform 169"/>
              <p:cNvSpPr>
                <a:spLocks noChangeArrowheads="1"/>
              </p:cNvSpPr>
              <p:nvPr/>
            </p:nvSpPr>
            <p:spPr bwMode="auto">
              <a:xfrm>
                <a:off x="3014" y="3207"/>
                <a:ext cx="52" cy="75"/>
              </a:xfrm>
              <a:custGeom>
                <a:avLst/>
                <a:gdLst>
                  <a:gd name="T0" fmla="*/ 0 w 58"/>
                  <a:gd name="T1" fmla="*/ 6 h 81"/>
                  <a:gd name="T2" fmla="*/ 11 w 58"/>
                  <a:gd name="T3" fmla="*/ 0 h 81"/>
                  <a:gd name="T4" fmla="*/ 37 w 58"/>
                  <a:gd name="T5" fmla="*/ 53 h 81"/>
                  <a:gd name="T6" fmla="*/ 26 w 58"/>
                  <a:gd name="T7" fmla="*/ 59 h 81"/>
                  <a:gd name="T8" fmla="*/ 0 w 58"/>
                  <a:gd name="T9" fmla="*/ 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1"/>
                  <a:gd name="T17" fmla="*/ 58 w 5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1">
                    <a:moveTo>
                      <a:pt x="0" y="6"/>
                    </a:moveTo>
                    <a:lnTo>
                      <a:pt x="16" y="0"/>
                    </a:lnTo>
                    <a:lnTo>
                      <a:pt x="57" y="72"/>
                    </a:lnTo>
                    <a:lnTo>
                      <a:pt x="40" y="8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3" name="Freeform 170"/>
              <p:cNvSpPr>
                <a:spLocks noChangeArrowheads="1"/>
              </p:cNvSpPr>
              <p:nvPr/>
            </p:nvSpPr>
            <p:spPr bwMode="auto">
              <a:xfrm>
                <a:off x="3000" y="3178"/>
                <a:ext cx="22" cy="22"/>
              </a:xfrm>
              <a:custGeom>
                <a:avLst/>
                <a:gdLst>
                  <a:gd name="T0" fmla="*/ 0 w 24"/>
                  <a:gd name="T1" fmla="*/ 6 h 24"/>
                  <a:gd name="T2" fmla="*/ 13 w 24"/>
                  <a:gd name="T3" fmla="*/ 0 h 24"/>
                  <a:gd name="T4" fmla="*/ 16 w 24"/>
                  <a:gd name="T5" fmla="*/ 11 h 24"/>
                  <a:gd name="T6" fmla="*/ 6 w 24"/>
                  <a:gd name="T7" fmla="*/ 16 h 24"/>
                  <a:gd name="T8" fmla="*/ 0 w 24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0" y="6"/>
                    </a:moveTo>
                    <a:lnTo>
                      <a:pt x="17" y="0"/>
                    </a:lnTo>
                    <a:lnTo>
                      <a:pt x="23" y="15"/>
                    </a:lnTo>
                    <a:lnTo>
                      <a:pt x="8" y="2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4" name="Freeform 171"/>
              <p:cNvSpPr>
                <a:spLocks noChangeArrowheads="1"/>
              </p:cNvSpPr>
              <p:nvPr/>
            </p:nvSpPr>
            <p:spPr bwMode="auto">
              <a:xfrm>
                <a:off x="2985" y="3154"/>
                <a:ext cx="21" cy="18"/>
              </a:xfrm>
              <a:custGeom>
                <a:avLst/>
                <a:gdLst>
                  <a:gd name="T0" fmla="*/ 0 w 24"/>
                  <a:gd name="T1" fmla="*/ 5 h 20"/>
                  <a:gd name="T2" fmla="*/ 1 w 24"/>
                  <a:gd name="T3" fmla="*/ 5 h 20"/>
                  <a:gd name="T4" fmla="*/ 5 w 24"/>
                  <a:gd name="T5" fmla="*/ 12 h 20"/>
                  <a:gd name="T6" fmla="*/ 14 w 24"/>
                  <a:gd name="T7" fmla="*/ 7 h 20"/>
                  <a:gd name="T8" fmla="*/ 10 w 24"/>
                  <a:gd name="T9" fmla="*/ 0 h 20"/>
                  <a:gd name="T10" fmla="*/ 0 w 24"/>
                  <a:gd name="T11" fmla="*/ 5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0"/>
                  <a:gd name="T20" fmla="*/ 24 w 24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0">
                    <a:moveTo>
                      <a:pt x="0" y="6"/>
                    </a:moveTo>
                    <a:lnTo>
                      <a:pt x="1" y="7"/>
                    </a:lnTo>
                    <a:lnTo>
                      <a:pt x="9" y="19"/>
                    </a:lnTo>
                    <a:lnTo>
                      <a:pt x="23" y="11"/>
                    </a:lnTo>
                    <a:lnTo>
                      <a:pt x="1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5" name="Freeform 172"/>
              <p:cNvSpPr>
                <a:spLocks noChangeArrowheads="1"/>
              </p:cNvSpPr>
              <p:nvPr/>
            </p:nvSpPr>
            <p:spPr bwMode="auto">
              <a:xfrm>
                <a:off x="2985" y="3154"/>
                <a:ext cx="16" cy="5"/>
              </a:xfrm>
              <a:custGeom>
                <a:avLst/>
                <a:gdLst>
                  <a:gd name="T0" fmla="*/ 0 w 18"/>
                  <a:gd name="T1" fmla="*/ 1 h 6"/>
                  <a:gd name="T2" fmla="*/ 11 w 18"/>
                  <a:gd name="T3" fmla="*/ 0 h 6"/>
                  <a:gd name="T4" fmla="*/ 11 w 18"/>
                  <a:gd name="T5" fmla="*/ 3 h 6"/>
                  <a:gd name="T6" fmla="*/ 0 w 18"/>
                  <a:gd name="T7" fmla="*/ 3 h 6"/>
                  <a:gd name="T8" fmla="*/ 0 w 18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"/>
                  <a:gd name="T17" fmla="*/ 18 w 1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">
                    <a:moveTo>
                      <a:pt x="0" y="1"/>
                    </a:moveTo>
                    <a:lnTo>
                      <a:pt x="17" y="0"/>
                    </a:lnTo>
                    <a:lnTo>
                      <a:pt x="17" y="3"/>
                    </a:lnTo>
                    <a:lnTo>
                      <a:pt x="0" y="5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6" name="Freeform 173"/>
              <p:cNvSpPr>
                <a:spLocks noChangeArrowheads="1"/>
              </p:cNvSpPr>
              <p:nvPr/>
            </p:nvSpPr>
            <p:spPr bwMode="auto">
              <a:xfrm>
                <a:off x="2972" y="3062"/>
                <a:ext cx="29" cy="80"/>
              </a:xfrm>
              <a:custGeom>
                <a:avLst/>
                <a:gdLst>
                  <a:gd name="T0" fmla="*/ 0 w 32"/>
                  <a:gd name="T1" fmla="*/ 3 h 86"/>
                  <a:gd name="T2" fmla="*/ 12 w 32"/>
                  <a:gd name="T3" fmla="*/ 0 h 86"/>
                  <a:gd name="T4" fmla="*/ 21 w 32"/>
                  <a:gd name="T5" fmla="*/ 62 h 86"/>
                  <a:gd name="T6" fmla="*/ 9 w 32"/>
                  <a:gd name="T7" fmla="*/ 63 h 86"/>
                  <a:gd name="T8" fmla="*/ 0 w 32"/>
                  <a:gd name="T9" fmla="*/ 3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86"/>
                  <a:gd name="T17" fmla="*/ 32 w 32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86">
                    <a:moveTo>
                      <a:pt x="0" y="3"/>
                    </a:moveTo>
                    <a:lnTo>
                      <a:pt x="17" y="0"/>
                    </a:lnTo>
                    <a:lnTo>
                      <a:pt x="31" y="83"/>
                    </a:lnTo>
                    <a:lnTo>
                      <a:pt x="13" y="8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7" name="Freeform 174"/>
              <p:cNvSpPr>
                <a:spLocks noChangeArrowheads="1"/>
              </p:cNvSpPr>
              <p:nvPr/>
            </p:nvSpPr>
            <p:spPr bwMode="auto">
              <a:xfrm>
                <a:off x="2975" y="3032"/>
                <a:ext cx="22" cy="22"/>
              </a:xfrm>
              <a:custGeom>
                <a:avLst/>
                <a:gdLst>
                  <a:gd name="T0" fmla="*/ 6 w 24"/>
                  <a:gd name="T1" fmla="*/ 0 h 23"/>
                  <a:gd name="T2" fmla="*/ 16 w 24"/>
                  <a:gd name="T3" fmla="*/ 6 h 23"/>
                  <a:gd name="T4" fmla="*/ 10 w 24"/>
                  <a:gd name="T5" fmla="*/ 18 h 23"/>
                  <a:gd name="T6" fmla="*/ 0 w 24"/>
                  <a:gd name="T7" fmla="*/ 11 h 23"/>
                  <a:gd name="T8" fmla="*/ 6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6" y="0"/>
                    </a:moveTo>
                    <a:lnTo>
                      <a:pt x="23" y="6"/>
                    </a:lnTo>
                    <a:lnTo>
                      <a:pt x="14" y="22"/>
                    </a:lnTo>
                    <a:lnTo>
                      <a:pt x="0" y="1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8" name="Freeform 175"/>
              <p:cNvSpPr>
                <a:spLocks noChangeArrowheads="1"/>
              </p:cNvSpPr>
              <p:nvPr/>
            </p:nvSpPr>
            <p:spPr bwMode="auto">
              <a:xfrm>
                <a:off x="2987" y="3005"/>
                <a:ext cx="22" cy="20"/>
              </a:xfrm>
              <a:custGeom>
                <a:avLst/>
                <a:gdLst>
                  <a:gd name="T0" fmla="*/ 4 w 25"/>
                  <a:gd name="T1" fmla="*/ 0 h 22"/>
                  <a:gd name="T2" fmla="*/ 14 w 25"/>
                  <a:gd name="T3" fmla="*/ 5 h 22"/>
                  <a:gd name="T4" fmla="*/ 9 w 25"/>
                  <a:gd name="T5" fmla="*/ 14 h 22"/>
                  <a:gd name="T6" fmla="*/ 0 w 25"/>
                  <a:gd name="T7" fmla="*/ 9 h 22"/>
                  <a:gd name="T8" fmla="*/ 4 w 25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2"/>
                  <a:gd name="T17" fmla="*/ 25 w 2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2">
                    <a:moveTo>
                      <a:pt x="8" y="0"/>
                    </a:moveTo>
                    <a:lnTo>
                      <a:pt x="24" y="6"/>
                    </a:lnTo>
                    <a:lnTo>
                      <a:pt x="15" y="21"/>
                    </a:lnTo>
                    <a:lnTo>
                      <a:pt x="0" y="13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9" name="Freeform 176"/>
              <p:cNvSpPr>
                <a:spLocks noChangeArrowheads="1"/>
              </p:cNvSpPr>
              <p:nvPr/>
            </p:nvSpPr>
            <p:spPr bwMode="auto">
              <a:xfrm>
                <a:off x="2923" y="2943"/>
                <a:ext cx="73" cy="61"/>
              </a:xfrm>
              <a:custGeom>
                <a:avLst/>
                <a:gdLst>
                  <a:gd name="T0" fmla="*/ 0 w 81"/>
                  <a:gd name="T1" fmla="*/ 8 h 66"/>
                  <a:gd name="T2" fmla="*/ 6 w 81"/>
                  <a:gd name="T3" fmla="*/ 0 h 66"/>
                  <a:gd name="T4" fmla="*/ 53 w 81"/>
                  <a:gd name="T5" fmla="*/ 39 h 66"/>
                  <a:gd name="T6" fmla="*/ 46 w 81"/>
                  <a:gd name="T7" fmla="*/ 47 h 66"/>
                  <a:gd name="T8" fmla="*/ 0 w 81"/>
                  <a:gd name="T9" fmla="*/ 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6"/>
                  <a:gd name="T17" fmla="*/ 81 w 81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6">
                    <a:moveTo>
                      <a:pt x="0" y="12"/>
                    </a:moveTo>
                    <a:lnTo>
                      <a:pt x="10" y="0"/>
                    </a:lnTo>
                    <a:lnTo>
                      <a:pt x="80" y="53"/>
                    </a:lnTo>
                    <a:lnTo>
                      <a:pt x="70" y="65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60" name="Freeform 177"/>
              <p:cNvSpPr>
                <a:spLocks noChangeArrowheads="1"/>
              </p:cNvSpPr>
              <p:nvPr/>
            </p:nvSpPr>
            <p:spPr bwMode="auto">
              <a:xfrm>
                <a:off x="2894" y="2932"/>
                <a:ext cx="22" cy="19"/>
              </a:xfrm>
              <a:custGeom>
                <a:avLst/>
                <a:gdLst>
                  <a:gd name="T0" fmla="*/ 0 w 25"/>
                  <a:gd name="T1" fmla="*/ 11 h 21"/>
                  <a:gd name="T2" fmla="*/ 4 w 25"/>
                  <a:gd name="T3" fmla="*/ 0 h 21"/>
                  <a:gd name="T4" fmla="*/ 14 w 25"/>
                  <a:gd name="T5" fmla="*/ 4 h 21"/>
                  <a:gd name="T6" fmla="*/ 11 w 25"/>
                  <a:gd name="T7" fmla="*/ 13 h 21"/>
                  <a:gd name="T8" fmla="*/ 0 w 25"/>
                  <a:gd name="T9" fmla="*/ 1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1"/>
                  <a:gd name="T17" fmla="*/ 25 w 2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1">
                    <a:moveTo>
                      <a:pt x="0" y="15"/>
                    </a:moveTo>
                    <a:lnTo>
                      <a:pt x="6" y="0"/>
                    </a:lnTo>
                    <a:lnTo>
                      <a:pt x="24" y="4"/>
                    </a:lnTo>
                    <a:lnTo>
                      <a:pt x="18" y="2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61" name="Freeform 178"/>
              <p:cNvSpPr>
                <a:spLocks noChangeArrowheads="1"/>
              </p:cNvSpPr>
              <p:nvPr/>
            </p:nvSpPr>
            <p:spPr bwMode="auto">
              <a:xfrm>
                <a:off x="2865" y="2922"/>
                <a:ext cx="20" cy="18"/>
              </a:xfrm>
              <a:custGeom>
                <a:avLst/>
                <a:gdLst>
                  <a:gd name="T0" fmla="*/ 0 w 22"/>
                  <a:gd name="T1" fmla="*/ 11 h 20"/>
                  <a:gd name="T2" fmla="*/ 4 w 22"/>
                  <a:gd name="T3" fmla="*/ 0 h 20"/>
                  <a:gd name="T4" fmla="*/ 14 w 22"/>
                  <a:gd name="T5" fmla="*/ 4 h 20"/>
                  <a:gd name="T6" fmla="*/ 12 w 22"/>
                  <a:gd name="T7" fmla="*/ 12 h 20"/>
                  <a:gd name="T8" fmla="*/ 0 w 22"/>
                  <a:gd name="T9" fmla="*/ 1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0" y="16"/>
                    </a:moveTo>
                    <a:lnTo>
                      <a:pt x="4" y="0"/>
                    </a:lnTo>
                    <a:lnTo>
                      <a:pt x="21" y="4"/>
                    </a:lnTo>
                    <a:lnTo>
                      <a:pt x="16" y="19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62" name="Freeform 179"/>
              <p:cNvSpPr>
                <a:spLocks noChangeArrowheads="1"/>
              </p:cNvSpPr>
              <p:nvPr/>
            </p:nvSpPr>
            <p:spPr bwMode="auto">
              <a:xfrm>
                <a:off x="2809" y="2907"/>
                <a:ext cx="45" cy="25"/>
              </a:xfrm>
              <a:custGeom>
                <a:avLst/>
                <a:gdLst>
                  <a:gd name="T0" fmla="*/ 0 w 50"/>
                  <a:gd name="T1" fmla="*/ 8 h 27"/>
                  <a:gd name="T2" fmla="*/ 5 w 50"/>
                  <a:gd name="T3" fmla="*/ 10 h 27"/>
                  <a:gd name="T4" fmla="*/ 29 w 50"/>
                  <a:gd name="T5" fmla="*/ 19 h 27"/>
                  <a:gd name="T6" fmla="*/ 32 w 50"/>
                  <a:gd name="T7" fmla="*/ 6 h 27"/>
                  <a:gd name="T8" fmla="*/ 8 w 50"/>
                  <a:gd name="T9" fmla="*/ 0 h 27"/>
                  <a:gd name="T10" fmla="*/ 0 w 50"/>
                  <a:gd name="T11" fmla="*/ 8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27"/>
                  <a:gd name="T20" fmla="*/ 50 w 50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27">
                    <a:moveTo>
                      <a:pt x="0" y="12"/>
                    </a:moveTo>
                    <a:lnTo>
                      <a:pt x="6" y="14"/>
                    </a:lnTo>
                    <a:lnTo>
                      <a:pt x="44" y="26"/>
                    </a:lnTo>
                    <a:lnTo>
                      <a:pt x="49" y="9"/>
                    </a:lnTo>
                    <a:lnTo>
                      <a:pt x="12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63" name="Freeform 180"/>
              <p:cNvSpPr>
                <a:spLocks noChangeArrowheads="1"/>
              </p:cNvSpPr>
              <p:nvPr/>
            </p:nvSpPr>
            <p:spPr bwMode="auto">
              <a:xfrm>
                <a:off x="2786" y="2873"/>
                <a:ext cx="38" cy="46"/>
              </a:xfrm>
              <a:custGeom>
                <a:avLst/>
                <a:gdLst>
                  <a:gd name="T0" fmla="*/ 0 w 42"/>
                  <a:gd name="T1" fmla="*/ 6 h 50"/>
                  <a:gd name="T2" fmla="*/ 12 w 42"/>
                  <a:gd name="T3" fmla="*/ 0 h 50"/>
                  <a:gd name="T4" fmla="*/ 27 w 42"/>
                  <a:gd name="T5" fmla="*/ 27 h 50"/>
                  <a:gd name="T6" fmla="*/ 18 w 42"/>
                  <a:gd name="T7" fmla="*/ 35 h 50"/>
                  <a:gd name="T8" fmla="*/ 0 w 42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0"/>
                  <a:gd name="T17" fmla="*/ 42 w 4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0">
                    <a:moveTo>
                      <a:pt x="0" y="7"/>
                    </a:moveTo>
                    <a:lnTo>
                      <a:pt x="18" y="0"/>
                    </a:lnTo>
                    <a:lnTo>
                      <a:pt x="41" y="38"/>
                    </a:lnTo>
                    <a:lnTo>
                      <a:pt x="26" y="49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64" name="Freeform 181"/>
              <p:cNvSpPr>
                <a:spLocks noChangeArrowheads="1"/>
              </p:cNvSpPr>
              <p:nvPr/>
            </p:nvSpPr>
            <p:spPr bwMode="auto">
              <a:xfrm>
                <a:off x="2777" y="2855"/>
                <a:ext cx="17" cy="13"/>
              </a:xfrm>
              <a:custGeom>
                <a:avLst/>
                <a:gdLst>
                  <a:gd name="T0" fmla="*/ 9 w 19"/>
                  <a:gd name="T1" fmla="*/ 0 h 14"/>
                  <a:gd name="T2" fmla="*/ 0 w 19"/>
                  <a:gd name="T3" fmla="*/ 7 h 14"/>
                  <a:gd name="T4" fmla="*/ 0 w 19"/>
                  <a:gd name="T5" fmla="*/ 9 h 14"/>
                  <a:gd name="T6" fmla="*/ 12 w 19"/>
                  <a:gd name="T7" fmla="*/ 5 h 14"/>
                  <a:gd name="T8" fmla="*/ 10 w 19"/>
                  <a:gd name="T9" fmla="*/ 2 h 14"/>
                  <a:gd name="T10" fmla="*/ 9 w 19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4"/>
                  <a:gd name="T20" fmla="*/ 19 w 1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4">
                    <a:moveTo>
                      <a:pt x="13" y="0"/>
                    </a:moveTo>
                    <a:lnTo>
                      <a:pt x="0" y="11"/>
                    </a:lnTo>
                    <a:lnTo>
                      <a:pt x="0" y="13"/>
                    </a:lnTo>
                    <a:lnTo>
                      <a:pt x="18" y="5"/>
                    </a:lnTo>
                    <a:lnTo>
                      <a:pt x="15" y="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65" name="Freeform 182"/>
              <p:cNvSpPr>
                <a:spLocks noChangeArrowheads="1"/>
              </p:cNvSpPr>
              <p:nvPr/>
            </p:nvSpPr>
            <p:spPr bwMode="auto">
              <a:xfrm>
                <a:off x="2769" y="2849"/>
                <a:ext cx="22" cy="20"/>
              </a:xfrm>
              <a:custGeom>
                <a:avLst/>
                <a:gdLst>
                  <a:gd name="T0" fmla="*/ 0 w 24"/>
                  <a:gd name="T1" fmla="*/ 9 h 22"/>
                  <a:gd name="T2" fmla="*/ 6 w 24"/>
                  <a:gd name="T3" fmla="*/ 0 h 22"/>
                  <a:gd name="T4" fmla="*/ 16 w 24"/>
                  <a:gd name="T5" fmla="*/ 5 h 22"/>
                  <a:gd name="T6" fmla="*/ 11 w 24"/>
                  <a:gd name="T7" fmla="*/ 14 h 22"/>
                  <a:gd name="T8" fmla="*/ 0 w 24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2"/>
                  <a:gd name="T17" fmla="*/ 24 w 2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2">
                    <a:moveTo>
                      <a:pt x="0" y="13"/>
                    </a:moveTo>
                    <a:lnTo>
                      <a:pt x="9" y="0"/>
                    </a:lnTo>
                    <a:lnTo>
                      <a:pt x="23" y="7"/>
                    </a:lnTo>
                    <a:lnTo>
                      <a:pt x="15" y="2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66" name="Freeform 183"/>
              <p:cNvSpPr>
                <a:spLocks noChangeArrowheads="1"/>
              </p:cNvSpPr>
              <p:nvPr/>
            </p:nvSpPr>
            <p:spPr bwMode="auto">
              <a:xfrm>
                <a:off x="2739" y="2832"/>
                <a:ext cx="25" cy="21"/>
              </a:xfrm>
              <a:custGeom>
                <a:avLst/>
                <a:gdLst>
                  <a:gd name="T0" fmla="*/ 0 w 28"/>
                  <a:gd name="T1" fmla="*/ 10 h 23"/>
                  <a:gd name="T2" fmla="*/ 8 w 28"/>
                  <a:gd name="T3" fmla="*/ 0 h 23"/>
                  <a:gd name="T4" fmla="*/ 17 w 28"/>
                  <a:gd name="T5" fmla="*/ 5 h 23"/>
                  <a:gd name="T6" fmla="*/ 12 w 28"/>
                  <a:gd name="T7" fmla="*/ 15 h 23"/>
                  <a:gd name="T8" fmla="*/ 0 w 28"/>
                  <a:gd name="T9" fmla="*/ 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3"/>
                  <a:gd name="T17" fmla="*/ 28 w 28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3">
                    <a:moveTo>
                      <a:pt x="0" y="14"/>
                    </a:moveTo>
                    <a:lnTo>
                      <a:pt x="12" y="0"/>
                    </a:lnTo>
                    <a:lnTo>
                      <a:pt x="27" y="8"/>
                    </a:lnTo>
                    <a:lnTo>
                      <a:pt x="18" y="2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67" name="Freeform 184"/>
              <p:cNvSpPr>
                <a:spLocks noChangeArrowheads="1"/>
              </p:cNvSpPr>
              <p:nvPr/>
            </p:nvSpPr>
            <p:spPr bwMode="auto">
              <a:xfrm>
                <a:off x="2668" y="2794"/>
                <a:ext cx="68" cy="45"/>
              </a:xfrm>
              <a:custGeom>
                <a:avLst/>
                <a:gdLst>
                  <a:gd name="T0" fmla="*/ 0 w 76"/>
                  <a:gd name="T1" fmla="*/ 8 h 48"/>
                  <a:gd name="T2" fmla="*/ 3 w 76"/>
                  <a:gd name="T3" fmla="*/ 10 h 48"/>
                  <a:gd name="T4" fmla="*/ 42 w 76"/>
                  <a:gd name="T5" fmla="*/ 36 h 48"/>
                  <a:gd name="T6" fmla="*/ 48 w 76"/>
                  <a:gd name="T7" fmla="*/ 26 h 48"/>
                  <a:gd name="T8" fmla="*/ 10 w 76"/>
                  <a:gd name="T9" fmla="*/ 0 h 48"/>
                  <a:gd name="T10" fmla="*/ 0 w 76"/>
                  <a:gd name="T11" fmla="*/ 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48"/>
                  <a:gd name="T20" fmla="*/ 76 w 76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48">
                    <a:moveTo>
                      <a:pt x="0" y="9"/>
                    </a:moveTo>
                    <a:lnTo>
                      <a:pt x="3" y="14"/>
                    </a:lnTo>
                    <a:lnTo>
                      <a:pt x="65" y="47"/>
                    </a:lnTo>
                    <a:lnTo>
                      <a:pt x="75" y="34"/>
                    </a:lnTo>
                    <a:lnTo>
                      <a:pt x="14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68" name="Freeform 185"/>
              <p:cNvSpPr>
                <a:spLocks noChangeArrowheads="1"/>
              </p:cNvSpPr>
              <p:nvPr/>
            </p:nvSpPr>
            <p:spPr bwMode="auto">
              <a:xfrm>
                <a:off x="2659" y="2781"/>
                <a:ext cx="24" cy="22"/>
              </a:xfrm>
              <a:custGeom>
                <a:avLst/>
                <a:gdLst>
                  <a:gd name="T0" fmla="*/ 0 w 27"/>
                  <a:gd name="T1" fmla="*/ 6 h 24"/>
                  <a:gd name="T2" fmla="*/ 11 w 27"/>
                  <a:gd name="T3" fmla="*/ 0 h 24"/>
                  <a:gd name="T4" fmla="*/ 16 w 27"/>
                  <a:gd name="T5" fmla="*/ 11 h 24"/>
                  <a:gd name="T6" fmla="*/ 6 w 27"/>
                  <a:gd name="T7" fmla="*/ 16 h 24"/>
                  <a:gd name="T8" fmla="*/ 0 w 27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4"/>
                  <a:gd name="T17" fmla="*/ 27 w 2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4">
                    <a:moveTo>
                      <a:pt x="0" y="9"/>
                    </a:moveTo>
                    <a:lnTo>
                      <a:pt x="17" y="0"/>
                    </a:lnTo>
                    <a:lnTo>
                      <a:pt x="26" y="15"/>
                    </a:lnTo>
                    <a:lnTo>
                      <a:pt x="10" y="2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69" name="Freeform 186"/>
              <p:cNvSpPr>
                <a:spLocks noChangeArrowheads="1"/>
              </p:cNvSpPr>
              <p:nvPr/>
            </p:nvSpPr>
            <p:spPr bwMode="auto">
              <a:xfrm>
                <a:off x="2643" y="2755"/>
                <a:ext cx="25" cy="21"/>
              </a:xfrm>
              <a:custGeom>
                <a:avLst/>
                <a:gdLst>
                  <a:gd name="T0" fmla="*/ 0 w 28"/>
                  <a:gd name="T1" fmla="*/ 5 h 23"/>
                  <a:gd name="T2" fmla="*/ 12 w 28"/>
                  <a:gd name="T3" fmla="*/ 0 h 23"/>
                  <a:gd name="T4" fmla="*/ 17 w 28"/>
                  <a:gd name="T5" fmla="*/ 10 h 23"/>
                  <a:gd name="T6" fmla="*/ 5 w 28"/>
                  <a:gd name="T7" fmla="*/ 15 h 23"/>
                  <a:gd name="T8" fmla="*/ 0 w 28"/>
                  <a:gd name="T9" fmla="*/ 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3"/>
                  <a:gd name="T17" fmla="*/ 28 w 28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3">
                    <a:moveTo>
                      <a:pt x="0" y="8"/>
                    </a:moveTo>
                    <a:lnTo>
                      <a:pt x="18" y="0"/>
                    </a:lnTo>
                    <a:lnTo>
                      <a:pt x="27" y="14"/>
                    </a:lnTo>
                    <a:lnTo>
                      <a:pt x="9" y="22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70" name="Freeform 187"/>
              <p:cNvSpPr>
                <a:spLocks noChangeArrowheads="1"/>
              </p:cNvSpPr>
              <p:nvPr/>
            </p:nvSpPr>
            <p:spPr bwMode="auto">
              <a:xfrm>
                <a:off x="2628" y="2728"/>
                <a:ext cx="22" cy="22"/>
              </a:xfrm>
              <a:custGeom>
                <a:avLst/>
                <a:gdLst>
                  <a:gd name="T0" fmla="*/ 0 w 24"/>
                  <a:gd name="T1" fmla="*/ 6 h 24"/>
                  <a:gd name="T2" fmla="*/ 11 w 24"/>
                  <a:gd name="T3" fmla="*/ 0 h 24"/>
                  <a:gd name="T4" fmla="*/ 16 w 24"/>
                  <a:gd name="T5" fmla="*/ 11 h 24"/>
                  <a:gd name="T6" fmla="*/ 6 w 24"/>
                  <a:gd name="T7" fmla="*/ 16 h 24"/>
                  <a:gd name="T8" fmla="*/ 0 w 24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0" y="8"/>
                    </a:moveTo>
                    <a:lnTo>
                      <a:pt x="15" y="0"/>
                    </a:lnTo>
                    <a:lnTo>
                      <a:pt x="23" y="15"/>
                    </a:lnTo>
                    <a:lnTo>
                      <a:pt x="9" y="2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71" name="Freeform 188"/>
              <p:cNvSpPr>
                <a:spLocks noChangeArrowheads="1"/>
              </p:cNvSpPr>
              <p:nvPr/>
            </p:nvSpPr>
            <p:spPr bwMode="auto">
              <a:xfrm>
                <a:off x="2582" y="2650"/>
                <a:ext cx="52" cy="73"/>
              </a:xfrm>
              <a:custGeom>
                <a:avLst/>
                <a:gdLst>
                  <a:gd name="T0" fmla="*/ 9 w 58"/>
                  <a:gd name="T1" fmla="*/ 0 h 78"/>
                  <a:gd name="T2" fmla="*/ 0 w 58"/>
                  <a:gd name="T3" fmla="*/ 7 h 78"/>
                  <a:gd name="T4" fmla="*/ 27 w 58"/>
                  <a:gd name="T5" fmla="*/ 59 h 78"/>
                  <a:gd name="T6" fmla="*/ 37 w 58"/>
                  <a:gd name="T7" fmla="*/ 53 h 78"/>
                  <a:gd name="T8" fmla="*/ 11 w 58"/>
                  <a:gd name="T9" fmla="*/ 1 h 78"/>
                  <a:gd name="T10" fmla="*/ 9 w 58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78"/>
                  <a:gd name="T20" fmla="*/ 58 w 58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78">
                    <a:moveTo>
                      <a:pt x="13" y="0"/>
                    </a:moveTo>
                    <a:lnTo>
                      <a:pt x="0" y="9"/>
                    </a:lnTo>
                    <a:lnTo>
                      <a:pt x="41" y="77"/>
                    </a:lnTo>
                    <a:lnTo>
                      <a:pt x="57" y="69"/>
                    </a:lnTo>
                    <a:lnTo>
                      <a:pt x="16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72" name="Freeform 189"/>
              <p:cNvSpPr>
                <a:spLocks noChangeArrowheads="1"/>
              </p:cNvSpPr>
              <p:nvPr/>
            </p:nvSpPr>
            <p:spPr bwMode="auto">
              <a:xfrm>
                <a:off x="2580" y="2646"/>
                <a:ext cx="14" cy="16"/>
              </a:xfrm>
              <a:custGeom>
                <a:avLst/>
                <a:gdLst>
                  <a:gd name="T0" fmla="*/ 0 w 16"/>
                  <a:gd name="T1" fmla="*/ 8 h 17"/>
                  <a:gd name="T2" fmla="*/ 7 w 16"/>
                  <a:gd name="T3" fmla="*/ 0 h 17"/>
                  <a:gd name="T4" fmla="*/ 9 w 16"/>
                  <a:gd name="T5" fmla="*/ 5 h 17"/>
                  <a:gd name="T6" fmla="*/ 2 w 16"/>
                  <a:gd name="T7" fmla="*/ 12 h 17"/>
                  <a:gd name="T8" fmla="*/ 0 w 16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0"/>
                    </a:lnTo>
                    <a:lnTo>
                      <a:pt x="15" y="5"/>
                    </a:lnTo>
                    <a:lnTo>
                      <a:pt x="2" y="16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73" name="Freeform 190"/>
              <p:cNvSpPr>
                <a:spLocks noChangeArrowheads="1"/>
              </p:cNvSpPr>
              <p:nvPr/>
            </p:nvSpPr>
            <p:spPr bwMode="auto">
              <a:xfrm>
                <a:off x="2555" y="2627"/>
                <a:ext cx="25" cy="22"/>
              </a:xfrm>
              <a:custGeom>
                <a:avLst/>
                <a:gdLst>
                  <a:gd name="T0" fmla="*/ 0 w 28"/>
                  <a:gd name="T1" fmla="*/ 10 h 24"/>
                  <a:gd name="T2" fmla="*/ 9 w 28"/>
                  <a:gd name="T3" fmla="*/ 0 h 24"/>
                  <a:gd name="T4" fmla="*/ 17 w 28"/>
                  <a:gd name="T5" fmla="*/ 7 h 24"/>
                  <a:gd name="T6" fmla="*/ 10 w 28"/>
                  <a:gd name="T7" fmla="*/ 16 h 24"/>
                  <a:gd name="T8" fmla="*/ 0 w 28"/>
                  <a:gd name="T9" fmla="*/ 1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4"/>
                  <a:gd name="T17" fmla="*/ 28 w 2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4">
                    <a:moveTo>
                      <a:pt x="0" y="14"/>
                    </a:moveTo>
                    <a:lnTo>
                      <a:pt x="13" y="0"/>
                    </a:lnTo>
                    <a:lnTo>
                      <a:pt x="27" y="11"/>
                    </a:lnTo>
                    <a:lnTo>
                      <a:pt x="15" y="23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74" name="Freeform 191"/>
              <p:cNvSpPr>
                <a:spLocks noChangeArrowheads="1"/>
              </p:cNvSpPr>
              <p:nvPr/>
            </p:nvSpPr>
            <p:spPr bwMode="auto">
              <a:xfrm>
                <a:off x="2532" y="2607"/>
                <a:ext cx="22" cy="22"/>
              </a:xfrm>
              <a:custGeom>
                <a:avLst/>
                <a:gdLst>
                  <a:gd name="T0" fmla="*/ 0 w 25"/>
                  <a:gd name="T1" fmla="*/ 10 h 24"/>
                  <a:gd name="T2" fmla="*/ 6 w 25"/>
                  <a:gd name="T3" fmla="*/ 0 h 24"/>
                  <a:gd name="T4" fmla="*/ 14 w 25"/>
                  <a:gd name="T5" fmla="*/ 7 h 24"/>
                  <a:gd name="T6" fmla="*/ 8 w 25"/>
                  <a:gd name="T7" fmla="*/ 16 h 24"/>
                  <a:gd name="T8" fmla="*/ 0 w 25"/>
                  <a:gd name="T9" fmla="*/ 1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4"/>
                  <a:gd name="T17" fmla="*/ 25 w 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4">
                    <a:moveTo>
                      <a:pt x="0" y="14"/>
                    </a:moveTo>
                    <a:lnTo>
                      <a:pt x="10" y="0"/>
                    </a:lnTo>
                    <a:lnTo>
                      <a:pt x="24" y="11"/>
                    </a:lnTo>
                    <a:lnTo>
                      <a:pt x="13" y="23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75" name="Freeform 192"/>
              <p:cNvSpPr>
                <a:spLocks noChangeArrowheads="1"/>
              </p:cNvSpPr>
              <p:nvPr/>
            </p:nvSpPr>
            <p:spPr bwMode="auto">
              <a:xfrm>
                <a:off x="2458" y="2545"/>
                <a:ext cx="72" cy="64"/>
              </a:xfrm>
              <a:custGeom>
                <a:avLst/>
                <a:gdLst>
                  <a:gd name="T0" fmla="*/ 0 w 80"/>
                  <a:gd name="T1" fmla="*/ 10 h 69"/>
                  <a:gd name="T2" fmla="*/ 6 w 80"/>
                  <a:gd name="T3" fmla="*/ 0 h 69"/>
                  <a:gd name="T4" fmla="*/ 52 w 80"/>
                  <a:gd name="T5" fmla="*/ 42 h 69"/>
                  <a:gd name="T6" fmla="*/ 43 w 80"/>
                  <a:gd name="T7" fmla="*/ 50 h 69"/>
                  <a:gd name="T8" fmla="*/ 0 w 80"/>
                  <a:gd name="T9" fmla="*/ 1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9"/>
                  <a:gd name="T17" fmla="*/ 80 w 8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9">
                    <a:moveTo>
                      <a:pt x="0" y="14"/>
                    </a:moveTo>
                    <a:lnTo>
                      <a:pt x="10" y="0"/>
                    </a:lnTo>
                    <a:lnTo>
                      <a:pt x="79" y="56"/>
                    </a:lnTo>
                    <a:lnTo>
                      <a:pt x="66" y="68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76" name="Freeform 193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23" cy="22"/>
              </a:xfrm>
              <a:custGeom>
                <a:avLst/>
                <a:gdLst>
                  <a:gd name="T0" fmla="*/ 0 w 26"/>
                  <a:gd name="T1" fmla="*/ 9 h 24"/>
                  <a:gd name="T2" fmla="*/ 8 w 26"/>
                  <a:gd name="T3" fmla="*/ 0 h 24"/>
                  <a:gd name="T4" fmla="*/ 15 w 26"/>
                  <a:gd name="T5" fmla="*/ 7 h 24"/>
                  <a:gd name="T6" fmla="*/ 9 w 26"/>
                  <a:gd name="T7" fmla="*/ 16 h 24"/>
                  <a:gd name="T8" fmla="*/ 0 w 26"/>
                  <a:gd name="T9" fmla="*/ 9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0" y="13"/>
                    </a:moveTo>
                    <a:lnTo>
                      <a:pt x="12" y="0"/>
                    </a:lnTo>
                    <a:lnTo>
                      <a:pt x="25" y="11"/>
                    </a:lnTo>
                    <a:lnTo>
                      <a:pt x="14" y="2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77" name="Freeform 194"/>
              <p:cNvSpPr>
                <a:spLocks noChangeArrowheads="1"/>
              </p:cNvSpPr>
              <p:nvPr/>
            </p:nvSpPr>
            <p:spPr bwMode="auto">
              <a:xfrm>
                <a:off x="2409" y="2508"/>
                <a:ext cx="25" cy="20"/>
              </a:xfrm>
              <a:custGeom>
                <a:avLst/>
                <a:gdLst>
                  <a:gd name="T0" fmla="*/ 0 w 28"/>
                  <a:gd name="T1" fmla="*/ 8 h 22"/>
                  <a:gd name="T2" fmla="*/ 8 w 28"/>
                  <a:gd name="T3" fmla="*/ 0 h 22"/>
                  <a:gd name="T4" fmla="*/ 17 w 28"/>
                  <a:gd name="T5" fmla="*/ 5 h 22"/>
                  <a:gd name="T6" fmla="*/ 9 w 28"/>
                  <a:gd name="T7" fmla="*/ 14 h 22"/>
                  <a:gd name="T8" fmla="*/ 0 w 28"/>
                  <a:gd name="T9" fmla="*/ 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2"/>
                  <a:gd name="T17" fmla="*/ 28 w 28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2">
                    <a:moveTo>
                      <a:pt x="0" y="12"/>
                    </a:moveTo>
                    <a:lnTo>
                      <a:pt x="12" y="0"/>
                    </a:lnTo>
                    <a:lnTo>
                      <a:pt x="27" y="9"/>
                    </a:lnTo>
                    <a:lnTo>
                      <a:pt x="13" y="21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78" name="Freeform 195"/>
              <p:cNvSpPr>
                <a:spLocks noChangeArrowheads="1"/>
              </p:cNvSpPr>
              <p:nvPr/>
            </p:nvSpPr>
            <p:spPr bwMode="auto">
              <a:xfrm>
                <a:off x="2337" y="2450"/>
                <a:ext cx="71" cy="59"/>
              </a:xfrm>
              <a:custGeom>
                <a:avLst/>
                <a:gdLst>
                  <a:gd name="T0" fmla="*/ 0 w 79"/>
                  <a:gd name="T1" fmla="*/ 7 h 63"/>
                  <a:gd name="T2" fmla="*/ 4 w 79"/>
                  <a:gd name="T3" fmla="*/ 8 h 63"/>
                  <a:gd name="T4" fmla="*/ 42 w 79"/>
                  <a:gd name="T5" fmla="*/ 48 h 63"/>
                  <a:gd name="T6" fmla="*/ 51 w 79"/>
                  <a:gd name="T7" fmla="*/ 37 h 63"/>
                  <a:gd name="T8" fmla="*/ 10 w 79"/>
                  <a:gd name="T9" fmla="*/ 0 h 63"/>
                  <a:gd name="T10" fmla="*/ 0 w 79"/>
                  <a:gd name="T11" fmla="*/ 7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63"/>
                  <a:gd name="T20" fmla="*/ 79 w 79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63">
                    <a:moveTo>
                      <a:pt x="0" y="8"/>
                    </a:moveTo>
                    <a:lnTo>
                      <a:pt x="4" y="12"/>
                    </a:lnTo>
                    <a:lnTo>
                      <a:pt x="64" y="62"/>
                    </a:lnTo>
                    <a:lnTo>
                      <a:pt x="78" y="49"/>
                    </a:lnTo>
                    <a:lnTo>
                      <a:pt x="14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79" name="Freeform 196"/>
              <p:cNvSpPr>
                <a:spLocks noChangeArrowheads="1"/>
              </p:cNvSpPr>
              <p:nvPr/>
            </p:nvSpPr>
            <p:spPr bwMode="auto">
              <a:xfrm>
                <a:off x="2337" y="2448"/>
                <a:ext cx="18" cy="10"/>
              </a:xfrm>
              <a:custGeom>
                <a:avLst/>
                <a:gdLst>
                  <a:gd name="T0" fmla="*/ 0 w 20"/>
                  <a:gd name="T1" fmla="*/ 2 h 11"/>
                  <a:gd name="T2" fmla="*/ 11 w 20"/>
                  <a:gd name="T3" fmla="*/ 0 h 11"/>
                  <a:gd name="T4" fmla="*/ 12 w 20"/>
                  <a:gd name="T5" fmla="*/ 5 h 11"/>
                  <a:gd name="T6" fmla="*/ 0 w 20"/>
                  <a:gd name="T7" fmla="*/ 6 h 11"/>
                  <a:gd name="T8" fmla="*/ 0 w 20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1"/>
                  <a:gd name="T17" fmla="*/ 20 w 2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1">
                    <a:moveTo>
                      <a:pt x="0" y="2"/>
                    </a:moveTo>
                    <a:lnTo>
                      <a:pt x="16" y="0"/>
                    </a:lnTo>
                    <a:lnTo>
                      <a:pt x="19" y="6"/>
                    </a:lnTo>
                    <a:lnTo>
                      <a:pt x="0" y="1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0" name="Freeform 197"/>
              <p:cNvSpPr>
                <a:spLocks noChangeArrowheads="1"/>
              </p:cNvSpPr>
              <p:nvPr/>
            </p:nvSpPr>
            <p:spPr bwMode="auto">
              <a:xfrm>
                <a:off x="2330" y="2418"/>
                <a:ext cx="20" cy="19"/>
              </a:xfrm>
              <a:custGeom>
                <a:avLst/>
                <a:gdLst>
                  <a:gd name="T0" fmla="*/ 0 w 23"/>
                  <a:gd name="T1" fmla="*/ 4 h 21"/>
                  <a:gd name="T2" fmla="*/ 10 w 23"/>
                  <a:gd name="T3" fmla="*/ 0 h 21"/>
                  <a:gd name="T4" fmla="*/ 13 w 23"/>
                  <a:gd name="T5" fmla="*/ 12 h 21"/>
                  <a:gd name="T6" fmla="*/ 3 w 23"/>
                  <a:gd name="T7" fmla="*/ 13 h 21"/>
                  <a:gd name="T8" fmla="*/ 0 w 23"/>
                  <a:gd name="T9" fmla="*/ 4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1"/>
                  <a:gd name="T17" fmla="*/ 23 w 2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1">
                    <a:moveTo>
                      <a:pt x="0" y="4"/>
                    </a:moveTo>
                    <a:lnTo>
                      <a:pt x="18" y="0"/>
                    </a:lnTo>
                    <a:lnTo>
                      <a:pt x="22" y="18"/>
                    </a:lnTo>
                    <a:lnTo>
                      <a:pt x="3" y="2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1" name="Freeform 198"/>
              <p:cNvSpPr>
                <a:spLocks noChangeArrowheads="1"/>
              </p:cNvSpPr>
              <p:nvPr/>
            </p:nvSpPr>
            <p:spPr bwMode="auto">
              <a:xfrm>
                <a:off x="2324" y="2389"/>
                <a:ext cx="21" cy="18"/>
              </a:xfrm>
              <a:custGeom>
                <a:avLst/>
                <a:gdLst>
                  <a:gd name="T0" fmla="*/ 0 w 23"/>
                  <a:gd name="T1" fmla="*/ 1 h 19"/>
                  <a:gd name="T2" fmla="*/ 13 w 23"/>
                  <a:gd name="T3" fmla="*/ 0 h 19"/>
                  <a:gd name="T4" fmla="*/ 15 w 23"/>
                  <a:gd name="T5" fmla="*/ 11 h 19"/>
                  <a:gd name="T6" fmla="*/ 3 w 23"/>
                  <a:gd name="T7" fmla="*/ 14 h 19"/>
                  <a:gd name="T8" fmla="*/ 0 w 23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9"/>
                  <a:gd name="T17" fmla="*/ 23 w 2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9">
                    <a:moveTo>
                      <a:pt x="0" y="1"/>
                    </a:moveTo>
                    <a:lnTo>
                      <a:pt x="18" y="0"/>
                    </a:lnTo>
                    <a:lnTo>
                      <a:pt x="22" y="15"/>
                    </a:lnTo>
                    <a:lnTo>
                      <a:pt x="3" y="18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2" name="Freeform 199"/>
              <p:cNvSpPr>
                <a:spLocks noChangeArrowheads="1"/>
              </p:cNvSpPr>
              <p:nvPr/>
            </p:nvSpPr>
            <p:spPr bwMode="auto">
              <a:xfrm>
                <a:off x="2321" y="2365"/>
                <a:ext cx="18" cy="11"/>
              </a:xfrm>
              <a:custGeom>
                <a:avLst/>
                <a:gdLst>
                  <a:gd name="T0" fmla="*/ 10 w 20"/>
                  <a:gd name="T1" fmla="*/ 0 h 12"/>
                  <a:gd name="T2" fmla="*/ 0 w 20"/>
                  <a:gd name="T3" fmla="*/ 6 h 12"/>
                  <a:gd name="T4" fmla="*/ 3 w 20"/>
                  <a:gd name="T5" fmla="*/ 7 h 12"/>
                  <a:gd name="T6" fmla="*/ 12 w 20"/>
                  <a:gd name="T7" fmla="*/ 6 h 12"/>
                  <a:gd name="T8" fmla="*/ 12 w 20"/>
                  <a:gd name="T9" fmla="*/ 5 h 12"/>
                  <a:gd name="T10" fmla="*/ 10 w 2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2"/>
                  <a:gd name="T20" fmla="*/ 20 w 2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2">
                    <a:moveTo>
                      <a:pt x="15" y="0"/>
                    </a:moveTo>
                    <a:lnTo>
                      <a:pt x="0" y="9"/>
                    </a:lnTo>
                    <a:lnTo>
                      <a:pt x="3" y="11"/>
                    </a:lnTo>
                    <a:lnTo>
                      <a:pt x="19" y="9"/>
                    </a:lnTo>
                    <a:lnTo>
                      <a:pt x="19" y="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3" name="Freeform 200"/>
              <p:cNvSpPr>
                <a:spLocks noChangeArrowheads="1"/>
              </p:cNvSpPr>
              <p:nvPr/>
            </p:nvSpPr>
            <p:spPr bwMode="auto">
              <a:xfrm>
                <a:off x="2262" y="2320"/>
                <a:ext cx="74" cy="58"/>
              </a:xfrm>
              <a:custGeom>
                <a:avLst/>
                <a:gdLst>
                  <a:gd name="T0" fmla="*/ 0 w 82"/>
                  <a:gd name="T1" fmla="*/ 10 h 62"/>
                  <a:gd name="T2" fmla="*/ 8 w 82"/>
                  <a:gd name="T3" fmla="*/ 0 h 62"/>
                  <a:gd name="T4" fmla="*/ 54 w 82"/>
                  <a:gd name="T5" fmla="*/ 37 h 62"/>
                  <a:gd name="T6" fmla="*/ 46 w 82"/>
                  <a:gd name="T7" fmla="*/ 47 h 62"/>
                  <a:gd name="T8" fmla="*/ 0 w 82"/>
                  <a:gd name="T9" fmla="*/ 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62"/>
                  <a:gd name="T17" fmla="*/ 82 w 8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62">
                    <a:moveTo>
                      <a:pt x="0" y="14"/>
                    </a:moveTo>
                    <a:lnTo>
                      <a:pt x="12" y="0"/>
                    </a:lnTo>
                    <a:lnTo>
                      <a:pt x="81" y="49"/>
                    </a:lnTo>
                    <a:lnTo>
                      <a:pt x="69" y="6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4" name="Freeform 201"/>
              <p:cNvSpPr>
                <a:spLocks noChangeArrowheads="1"/>
              </p:cNvSpPr>
              <p:nvPr/>
            </p:nvSpPr>
            <p:spPr bwMode="auto">
              <a:xfrm>
                <a:off x="2236" y="2302"/>
                <a:ext cx="23" cy="22"/>
              </a:xfrm>
              <a:custGeom>
                <a:avLst/>
                <a:gdLst>
                  <a:gd name="T0" fmla="*/ 0 w 26"/>
                  <a:gd name="T1" fmla="*/ 10 h 24"/>
                  <a:gd name="T2" fmla="*/ 8 w 26"/>
                  <a:gd name="T3" fmla="*/ 0 h 24"/>
                  <a:gd name="T4" fmla="*/ 15 w 26"/>
                  <a:gd name="T5" fmla="*/ 6 h 24"/>
                  <a:gd name="T6" fmla="*/ 9 w 26"/>
                  <a:gd name="T7" fmla="*/ 16 h 24"/>
                  <a:gd name="T8" fmla="*/ 0 w 26"/>
                  <a:gd name="T9" fmla="*/ 1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0" y="14"/>
                    </a:moveTo>
                    <a:lnTo>
                      <a:pt x="12" y="0"/>
                    </a:lnTo>
                    <a:lnTo>
                      <a:pt x="25" y="9"/>
                    </a:lnTo>
                    <a:lnTo>
                      <a:pt x="13" y="23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5" name="Freeform 202"/>
              <p:cNvSpPr>
                <a:spLocks noChangeArrowheads="1"/>
              </p:cNvSpPr>
              <p:nvPr/>
            </p:nvSpPr>
            <p:spPr bwMode="auto">
              <a:xfrm>
                <a:off x="2209" y="2283"/>
                <a:ext cx="25" cy="22"/>
              </a:xfrm>
              <a:custGeom>
                <a:avLst/>
                <a:gdLst>
                  <a:gd name="T0" fmla="*/ 0 w 28"/>
                  <a:gd name="T1" fmla="*/ 10 h 24"/>
                  <a:gd name="T2" fmla="*/ 8 w 28"/>
                  <a:gd name="T3" fmla="*/ 0 h 24"/>
                  <a:gd name="T4" fmla="*/ 17 w 28"/>
                  <a:gd name="T5" fmla="*/ 6 h 24"/>
                  <a:gd name="T6" fmla="*/ 10 w 28"/>
                  <a:gd name="T7" fmla="*/ 16 h 24"/>
                  <a:gd name="T8" fmla="*/ 0 w 28"/>
                  <a:gd name="T9" fmla="*/ 1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4"/>
                  <a:gd name="T17" fmla="*/ 28 w 2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4">
                    <a:moveTo>
                      <a:pt x="0" y="14"/>
                    </a:moveTo>
                    <a:lnTo>
                      <a:pt x="12" y="0"/>
                    </a:lnTo>
                    <a:lnTo>
                      <a:pt x="27" y="9"/>
                    </a:lnTo>
                    <a:lnTo>
                      <a:pt x="15" y="23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86" name="Freeform 203"/>
              <p:cNvSpPr>
                <a:spLocks noChangeArrowheads="1"/>
              </p:cNvSpPr>
              <p:nvPr/>
            </p:nvSpPr>
            <p:spPr bwMode="auto">
              <a:xfrm>
                <a:off x="2194" y="2272"/>
                <a:ext cx="14" cy="15"/>
              </a:xfrm>
              <a:custGeom>
                <a:avLst/>
                <a:gdLst>
                  <a:gd name="T0" fmla="*/ 0 w 16"/>
                  <a:gd name="T1" fmla="*/ 8 h 16"/>
                  <a:gd name="T2" fmla="*/ 2 w 16"/>
                  <a:gd name="T3" fmla="*/ 10 h 16"/>
                  <a:gd name="T4" fmla="*/ 4 w 16"/>
                  <a:gd name="T5" fmla="*/ 11 h 16"/>
                  <a:gd name="T6" fmla="*/ 9 w 16"/>
                  <a:gd name="T7" fmla="*/ 2 h 16"/>
                  <a:gd name="T8" fmla="*/ 7 w 16"/>
                  <a:gd name="T9" fmla="*/ 0 h 16"/>
                  <a:gd name="T10" fmla="*/ 0 w 16"/>
                  <a:gd name="T11" fmla="*/ 8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0" y="12"/>
                    </a:moveTo>
                    <a:lnTo>
                      <a:pt x="2" y="14"/>
                    </a:lnTo>
                    <a:lnTo>
                      <a:pt x="4" y="1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DA272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52" name="Freeform 270"/>
            <p:cNvSpPr>
              <a:spLocks noChangeArrowheads="1"/>
            </p:cNvSpPr>
            <p:nvPr/>
          </p:nvSpPr>
          <p:spPr bwMode="auto">
            <a:xfrm>
              <a:off x="2041525" y="609600"/>
              <a:ext cx="7045325" cy="6238875"/>
            </a:xfrm>
            <a:custGeom>
              <a:avLst/>
              <a:gdLst>
                <a:gd name="T0" fmla="*/ 2147483647 w 4935"/>
                <a:gd name="T1" fmla="*/ 2147483647 h 4219"/>
                <a:gd name="T2" fmla="*/ 2147483647 w 4935"/>
                <a:gd name="T3" fmla="*/ 2147483647 h 4219"/>
                <a:gd name="T4" fmla="*/ 2147483647 w 4935"/>
                <a:gd name="T5" fmla="*/ 2147483647 h 4219"/>
                <a:gd name="T6" fmla="*/ 2147483647 w 4935"/>
                <a:gd name="T7" fmla="*/ 2147483647 h 4219"/>
                <a:gd name="T8" fmla="*/ 2147483647 w 4935"/>
                <a:gd name="T9" fmla="*/ 2147483647 h 4219"/>
                <a:gd name="T10" fmla="*/ 2147483647 w 4935"/>
                <a:gd name="T11" fmla="*/ 2147483647 h 4219"/>
                <a:gd name="T12" fmla="*/ 2147483647 w 4935"/>
                <a:gd name="T13" fmla="*/ 2147483647 h 4219"/>
                <a:gd name="T14" fmla="*/ 2147483647 w 4935"/>
                <a:gd name="T15" fmla="*/ 2147483647 h 4219"/>
                <a:gd name="T16" fmla="*/ 2147483647 w 4935"/>
                <a:gd name="T17" fmla="*/ 2147483647 h 4219"/>
                <a:gd name="T18" fmla="*/ 2147483647 w 4935"/>
                <a:gd name="T19" fmla="*/ 2147483647 h 4219"/>
                <a:gd name="T20" fmla="*/ 2147483647 w 4935"/>
                <a:gd name="T21" fmla="*/ 2147483647 h 4219"/>
                <a:gd name="T22" fmla="*/ 2147483647 w 4935"/>
                <a:gd name="T23" fmla="*/ 2147483647 h 4219"/>
                <a:gd name="T24" fmla="*/ 2147483647 w 4935"/>
                <a:gd name="T25" fmla="*/ 2147483647 h 4219"/>
                <a:gd name="T26" fmla="*/ 2147483647 w 4935"/>
                <a:gd name="T27" fmla="*/ 2147483647 h 4219"/>
                <a:gd name="T28" fmla="*/ 2147483647 w 4935"/>
                <a:gd name="T29" fmla="*/ 2147483647 h 4219"/>
                <a:gd name="T30" fmla="*/ 2147483647 w 4935"/>
                <a:gd name="T31" fmla="*/ 2147483647 h 4219"/>
                <a:gd name="T32" fmla="*/ 2147483647 w 4935"/>
                <a:gd name="T33" fmla="*/ 2147483647 h 4219"/>
                <a:gd name="T34" fmla="*/ 2147483647 w 4935"/>
                <a:gd name="T35" fmla="*/ 2147483647 h 4219"/>
                <a:gd name="T36" fmla="*/ 2147483647 w 4935"/>
                <a:gd name="T37" fmla="*/ 2147483647 h 4219"/>
                <a:gd name="T38" fmla="*/ 2147483647 w 4935"/>
                <a:gd name="T39" fmla="*/ 2147483647 h 4219"/>
                <a:gd name="T40" fmla="*/ 2147483647 w 4935"/>
                <a:gd name="T41" fmla="*/ 2147483647 h 4219"/>
                <a:gd name="T42" fmla="*/ 2147483647 w 4935"/>
                <a:gd name="T43" fmla="*/ 2147483647 h 4219"/>
                <a:gd name="T44" fmla="*/ 2147483647 w 4935"/>
                <a:gd name="T45" fmla="*/ 2147483647 h 4219"/>
                <a:gd name="T46" fmla="*/ 2147483647 w 4935"/>
                <a:gd name="T47" fmla="*/ 2147483647 h 4219"/>
                <a:gd name="T48" fmla="*/ 2147483647 w 4935"/>
                <a:gd name="T49" fmla="*/ 2147483647 h 4219"/>
                <a:gd name="T50" fmla="*/ 2147483647 w 4935"/>
                <a:gd name="T51" fmla="*/ 2147483647 h 4219"/>
                <a:gd name="T52" fmla="*/ 2147483647 w 4935"/>
                <a:gd name="T53" fmla="*/ 2147483647 h 4219"/>
                <a:gd name="T54" fmla="*/ 2147483647 w 4935"/>
                <a:gd name="T55" fmla="*/ 2147483647 h 4219"/>
                <a:gd name="T56" fmla="*/ 2147483647 w 4935"/>
                <a:gd name="T57" fmla="*/ 2147483647 h 4219"/>
                <a:gd name="T58" fmla="*/ 2147483647 w 4935"/>
                <a:gd name="T59" fmla="*/ 2147483647 h 4219"/>
                <a:gd name="T60" fmla="*/ 2147483647 w 4935"/>
                <a:gd name="T61" fmla="*/ 2147483647 h 4219"/>
                <a:gd name="T62" fmla="*/ 2147483647 w 4935"/>
                <a:gd name="T63" fmla="*/ 2147483647 h 4219"/>
                <a:gd name="T64" fmla="*/ 2147483647 w 4935"/>
                <a:gd name="T65" fmla="*/ 2147483647 h 4219"/>
                <a:gd name="T66" fmla="*/ 2147483647 w 4935"/>
                <a:gd name="T67" fmla="*/ 2147483647 h 4219"/>
                <a:gd name="T68" fmla="*/ 2147483647 w 4935"/>
                <a:gd name="T69" fmla="*/ 2147483647 h 4219"/>
                <a:gd name="T70" fmla="*/ 2147483647 w 4935"/>
                <a:gd name="T71" fmla="*/ 2147483647 h 4219"/>
                <a:gd name="T72" fmla="*/ 2147483647 w 4935"/>
                <a:gd name="T73" fmla="*/ 2147483647 h 4219"/>
                <a:gd name="T74" fmla="*/ 2147483647 w 4935"/>
                <a:gd name="T75" fmla="*/ 2147483647 h 4219"/>
                <a:gd name="T76" fmla="*/ 2147483647 w 4935"/>
                <a:gd name="T77" fmla="*/ 2147483647 h 4219"/>
                <a:gd name="T78" fmla="*/ 2147483647 w 4935"/>
                <a:gd name="T79" fmla="*/ 2147483647 h 4219"/>
                <a:gd name="T80" fmla="*/ 2147483647 w 4935"/>
                <a:gd name="T81" fmla="*/ 2147483647 h 4219"/>
                <a:gd name="T82" fmla="*/ 2147483647 w 4935"/>
                <a:gd name="T83" fmla="*/ 2147483647 h 4219"/>
                <a:gd name="T84" fmla="*/ 2147483647 w 4935"/>
                <a:gd name="T85" fmla="*/ 2147483647 h 4219"/>
                <a:gd name="T86" fmla="*/ 2147483647 w 4935"/>
                <a:gd name="T87" fmla="*/ 2147483647 h 4219"/>
                <a:gd name="T88" fmla="*/ 2147483647 w 4935"/>
                <a:gd name="T89" fmla="*/ 2147483647 h 4219"/>
                <a:gd name="T90" fmla="*/ 2147483647 w 4935"/>
                <a:gd name="T91" fmla="*/ 2147483647 h 4219"/>
                <a:gd name="T92" fmla="*/ 2147483647 w 4935"/>
                <a:gd name="T93" fmla="*/ 2147483647 h 4219"/>
                <a:gd name="T94" fmla="*/ 2147483647 w 4935"/>
                <a:gd name="T95" fmla="*/ 2147483647 h 4219"/>
                <a:gd name="T96" fmla="*/ 2147483647 w 4935"/>
                <a:gd name="T97" fmla="*/ 2147483647 h 4219"/>
                <a:gd name="T98" fmla="*/ 2147483647 w 4935"/>
                <a:gd name="T99" fmla="*/ 2147483647 h 42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35"/>
                <a:gd name="T151" fmla="*/ 0 h 4219"/>
                <a:gd name="T152" fmla="*/ 4935 w 4935"/>
                <a:gd name="T153" fmla="*/ 4219 h 42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35" h="4219">
                  <a:moveTo>
                    <a:pt x="351" y="48"/>
                  </a:moveTo>
                  <a:lnTo>
                    <a:pt x="255" y="63"/>
                  </a:lnTo>
                  <a:lnTo>
                    <a:pt x="106" y="48"/>
                  </a:lnTo>
                  <a:lnTo>
                    <a:pt x="44" y="118"/>
                  </a:lnTo>
                  <a:lnTo>
                    <a:pt x="44" y="244"/>
                  </a:lnTo>
                  <a:lnTo>
                    <a:pt x="18" y="346"/>
                  </a:lnTo>
                  <a:lnTo>
                    <a:pt x="44" y="409"/>
                  </a:lnTo>
                  <a:lnTo>
                    <a:pt x="18" y="449"/>
                  </a:lnTo>
                  <a:lnTo>
                    <a:pt x="44" y="622"/>
                  </a:lnTo>
                  <a:lnTo>
                    <a:pt x="0" y="669"/>
                  </a:lnTo>
                  <a:lnTo>
                    <a:pt x="87" y="834"/>
                  </a:lnTo>
                  <a:lnTo>
                    <a:pt x="193" y="780"/>
                  </a:lnTo>
                  <a:lnTo>
                    <a:pt x="281" y="913"/>
                  </a:lnTo>
                  <a:lnTo>
                    <a:pt x="360" y="937"/>
                  </a:lnTo>
                  <a:lnTo>
                    <a:pt x="368" y="992"/>
                  </a:lnTo>
                  <a:lnTo>
                    <a:pt x="334" y="1054"/>
                  </a:lnTo>
                  <a:lnTo>
                    <a:pt x="368" y="1102"/>
                  </a:lnTo>
                  <a:lnTo>
                    <a:pt x="439" y="1117"/>
                  </a:lnTo>
                  <a:lnTo>
                    <a:pt x="464" y="1259"/>
                  </a:lnTo>
                  <a:lnTo>
                    <a:pt x="456" y="1346"/>
                  </a:lnTo>
                  <a:lnTo>
                    <a:pt x="570" y="1401"/>
                  </a:lnTo>
                  <a:lnTo>
                    <a:pt x="491" y="1511"/>
                  </a:lnTo>
                  <a:lnTo>
                    <a:pt x="535" y="1590"/>
                  </a:lnTo>
                  <a:lnTo>
                    <a:pt x="666" y="1684"/>
                  </a:lnTo>
                  <a:lnTo>
                    <a:pt x="701" y="1787"/>
                  </a:lnTo>
                  <a:lnTo>
                    <a:pt x="815" y="1834"/>
                  </a:lnTo>
                  <a:lnTo>
                    <a:pt x="867" y="1928"/>
                  </a:lnTo>
                  <a:lnTo>
                    <a:pt x="946" y="1936"/>
                  </a:lnTo>
                  <a:lnTo>
                    <a:pt x="1016" y="2046"/>
                  </a:lnTo>
                  <a:lnTo>
                    <a:pt x="1165" y="2133"/>
                  </a:lnTo>
                  <a:lnTo>
                    <a:pt x="1184" y="2219"/>
                  </a:lnTo>
                  <a:lnTo>
                    <a:pt x="1332" y="2361"/>
                  </a:lnTo>
                  <a:lnTo>
                    <a:pt x="1438" y="2431"/>
                  </a:lnTo>
                  <a:lnTo>
                    <a:pt x="1489" y="2510"/>
                  </a:lnTo>
                  <a:lnTo>
                    <a:pt x="1542" y="2597"/>
                  </a:lnTo>
                  <a:lnTo>
                    <a:pt x="1674" y="2659"/>
                  </a:lnTo>
                  <a:lnTo>
                    <a:pt x="1700" y="2730"/>
                  </a:lnTo>
                  <a:lnTo>
                    <a:pt x="1823" y="2747"/>
                  </a:lnTo>
                  <a:lnTo>
                    <a:pt x="1911" y="2817"/>
                  </a:lnTo>
                  <a:lnTo>
                    <a:pt x="1885" y="2881"/>
                  </a:lnTo>
                  <a:lnTo>
                    <a:pt x="1893" y="2975"/>
                  </a:lnTo>
                  <a:lnTo>
                    <a:pt x="1945" y="3045"/>
                  </a:lnTo>
                  <a:lnTo>
                    <a:pt x="1981" y="3124"/>
                  </a:lnTo>
                  <a:lnTo>
                    <a:pt x="2086" y="3139"/>
                  </a:lnTo>
                  <a:lnTo>
                    <a:pt x="2112" y="3218"/>
                  </a:lnTo>
                  <a:lnTo>
                    <a:pt x="2217" y="3298"/>
                  </a:lnTo>
                  <a:lnTo>
                    <a:pt x="2349" y="3344"/>
                  </a:lnTo>
                  <a:lnTo>
                    <a:pt x="2410" y="3384"/>
                  </a:lnTo>
                  <a:lnTo>
                    <a:pt x="2445" y="3478"/>
                  </a:lnTo>
                  <a:lnTo>
                    <a:pt x="2463" y="3541"/>
                  </a:lnTo>
                  <a:lnTo>
                    <a:pt x="2392" y="3573"/>
                  </a:lnTo>
                  <a:lnTo>
                    <a:pt x="2331" y="3596"/>
                  </a:lnTo>
                  <a:lnTo>
                    <a:pt x="2384" y="3706"/>
                  </a:lnTo>
                  <a:lnTo>
                    <a:pt x="2445" y="3644"/>
                  </a:lnTo>
                  <a:lnTo>
                    <a:pt x="2516" y="3644"/>
                  </a:lnTo>
                  <a:lnTo>
                    <a:pt x="2603" y="3675"/>
                  </a:lnTo>
                  <a:lnTo>
                    <a:pt x="2655" y="3644"/>
                  </a:lnTo>
                  <a:lnTo>
                    <a:pt x="2655" y="3715"/>
                  </a:lnTo>
                  <a:lnTo>
                    <a:pt x="2691" y="3769"/>
                  </a:lnTo>
                  <a:lnTo>
                    <a:pt x="2761" y="3824"/>
                  </a:lnTo>
                  <a:lnTo>
                    <a:pt x="2831" y="3848"/>
                  </a:lnTo>
                  <a:lnTo>
                    <a:pt x="2831" y="3895"/>
                  </a:lnTo>
                  <a:lnTo>
                    <a:pt x="2953" y="3943"/>
                  </a:lnTo>
                  <a:lnTo>
                    <a:pt x="2997" y="3998"/>
                  </a:lnTo>
                  <a:lnTo>
                    <a:pt x="3059" y="4044"/>
                  </a:lnTo>
                  <a:lnTo>
                    <a:pt x="3119" y="4052"/>
                  </a:lnTo>
                  <a:lnTo>
                    <a:pt x="3155" y="4123"/>
                  </a:lnTo>
                  <a:lnTo>
                    <a:pt x="3251" y="4115"/>
                  </a:lnTo>
                  <a:lnTo>
                    <a:pt x="3339" y="4123"/>
                  </a:lnTo>
                  <a:lnTo>
                    <a:pt x="3435" y="4218"/>
                  </a:lnTo>
                  <a:lnTo>
                    <a:pt x="3523" y="4178"/>
                  </a:lnTo>
                  <a:lnTo>
                    <a:pt x="3549" y="4115"/>
                  </a:lnTo>
                  <a:lnTo>
                    <a:pt x="3594" y="4060"/>
                  </a:lnTo>
                  <a:lnTo>
                    <a:pt x="3584" y="3935"/>
                  </a:lnTo>
                  <a:lnTo>
                    <a:pt x="3505" y="3911"/>
                  </a:lnTo>
                  <a:lnTo>
                    <a:pt x="3453" y="3785"/>
                  </a:lnTo>
                  <a:lnTo>
                    <a:pt x="3470" y="3722"/>
                  </a:lnTo>
                  <a:lnTo>
                    <a:pt x="3515" y="3690"/>
                  </a:lnTo>
                  <a:lnTo>
                    <a:pt x="3488" y="3620"/>
                  </a:lnTo>
                  <a:lnTo>
                    <a:pt x="3488" y="3526"/>
                  </a:lnTo>
                  <a:lnTo>
                    <a:pt x="3567" y="3455"/>
                  </a:lnTo>
                  <a:lnTo>
                    <a:pt x="3716" y="3439"/>
                  </a:lnTo>
                  <a:lnTo>
                    <a:pt x="3724" y="3384"/>
                  </a:lnTo>
                  <a:lnTo>
                    <a:pt x="3698" y="3250"/>
                  </a:lnTo>
                  <a:lnTo>
                    <a:pt x="3760" y="3172"/>
                  </a:lnTo>
                  <a:lnTo>
                    <a:pt x="3760" y="3085"/>
                  </a:lnTo>
                  <a:lnTo>
                    <a:pt x="3856" y="3053"/>
                  </a:lnTo>
                  <a:lnTo>
                    <a:pt x="3935" y="3014"/>
                  </a:lnTo>
                  <a:lnTo>
                    <a:pt x="3969" y="2959"/>
                  </a:lnTo>
                  <a:lnTo>
                    <a:pt x="4057" y="2959"/>
                  </a:lnTo>
                  <a:lnTo>
                    <a:pt x="4101" y="2998"/>
                  </a:lnTo>
                  <a:lnTo>
                    <a:pt x="4075" y="3038"/>
                  </a:lnTo>
                  <a:lnTo>
                    <a:pt x="4163" y="3124"/>
                  </a:lnTo>
                  <a:lnTo>
                    <a:pt x="4224" y="3038"/>
                  </a:lnTo>
                  <a:lnTo>
                    <a:pt x="4268" y="3069"/>
                  </a:lnTo>
                  <a:lnTo>
                    <a:pt x="4295" y="3006"/>
                  </a:lnTo>
                  <a:lnTo>
                    <a:pt x="4224" y="2982"/>
                  </a:lnTo>
                  <a:lnTo>
                    <a:pt x="4216" y="2927"/>
                  </a:lnTo>
                  <a:lnTo>
                    <a:pt x="4189" y="2841"/>
                  </a:lnTo>
                  <a:lnTo>
                    <a:pt x="4137" y="2817"/>
                  </a:lnTo>
                  <a:lnTo>
                    <a:pt x="4101" y="2739"/>
                  </a:lnTo>
                  <a:lnTo>
                    <a:pt x="4137" y="2644"/>
                  </a:lnTo>
                  <a:lnTo>
                    <a:pt x="4206" y="2699"/>
                  </a:lnTo>
                  <a:lnTo>
                    <a:pt x="4320" y="2691"/>
                  </a:lnTo>
                  <a:lnTo>
                    <a:pt x="4461" y="2699"/>
                  </a:lnTo>
                  <a:lnTo>
                    <a:pt x="4470" y="2581"/>
                  </a:lnTo>
                  <a:lnTo>
                    <a:pt x="4645" y="2565"/>
                  </a:lnTo>
                  <a:lnTo>
                    <a:pt x="4679" y="2652"/>
                  </a:lnTo>
                  <a:lnTo>
                    <a:pt x="4794" y="2628"/>
                  </a:lnTo>
                  <a:lnTo>
                    <a:pt x="4768" y="2518"/>
                  </a:lnTo>
                  <a:lnTo>
                    <a:pt x="4820" y="2527"/>
                  </a:lnTo>
                  <a:lnTo>
                    <a:pt x="4820" y="2447"/>
                  </a:lnTo>
                  <a:lnTo>
                    <a:pt x="4768" y="2337"/>
                  </a:lnTo>
                  <a:lnTo>
                    <a:pt x="4670" y="2259"/>
                  </a:lnTo>
                  <a:lnTo>
                    <a:pt x="4557" y="2141"/>
                  </a:lnTo>
                  <a:lnTo>
                    <a:pt x="4521" y="2070"/>
                  </a:lnTo>
                  <a:lnTo>
                    <a:pt x="4434" y="1913"/>
                  </a:lnTo>
                  <a:lnTo>
                    <a:pt x="4548" y="1951"/>
                  </a:lnTo>
                  <a:lnTo>
                    <a:pt x="4600" y="2007"/>
                  </a:lnTo>
                  <a:lnTo>
                    <a:pt x="4794" y="2014"/>
                  </a:lnTo>
                  <a:lnTo>
                    <a:pt x="4864" y="1936"/>
                  </a:lnTo>
                  <a:lnTo>
                    <a:pt x="4934" y="1888"/>
                  </a:lnTo>
                  <a:lnTo>
                    <a:pt x="4881" y="1818"/>
                  </a:lnTo>
                  <a:lnTo>
                    <a:pt x="4847" y="1850"/>
                  </a:lnTo>
                  <a:lnTo>
                    <a:pt x="4776" y="1818"/>
                  </a:lnTo>
                  <a:lnTo>
                    <a:pt x="4741" y="1708"/>
                  </a:lnTo>
                  <a:lnTo>
                    <a:pt x="4697" y="1739"/>
                  </a:lnTo>
                  <a:lnTo>
                    <a:pt x="4592" y="1668"/>
                  </a:lnTo>
                  <a:lnTo>
                    <a:pt x="4540" y="1534"/>
                  </a:lnTo>
                  <a:lnTo>
                    <a:pt x="4425" y="1559"/>
                  </a:lnTo>
                  <a:lnTo>
                    <a:pt x="4399" y="1503"/>
                  </a:lnTo>
                  <a:lnTo>
                    <a:pt x="4346" y="1503"/>
                  </a:lnTo>
                  <a:lnTo>
                    <a:pt x="4259" y="1377"/>
                  </a:lnTo>
                  <a:lnTo>
                    <a:pt x="4303" y="1322"/>
                  </a:lnTo>
                  <a:lnTo>
                    <a:pt x="4276" y="1149"/>
                  </a:lnTo>
                  <a:lnTo>
                    <a:pt x="4355" y="1094"/>
                  </a:lnTo>
                  <a:lnTo>
                    <a:pt x="4478" y="874"/>
                  </a:lnTo>
                  <a:lnTo>
                    <a:pt x="4521" y="811"/>
                  </a:lnTo>
                  <a:lnTo>
                    <a:pt x="4470" y="724"/>
                  </a:lnTo>
                  <a:lnTo>
                    <a:pt x="4487" y="669"/>
                  </a:lnTo>
                  <a:lnTo>
                    <a:pt x="4583" y="661"/>
                  </a:lnTo>
                  <a:lnTo>
                    <a:pt x="4557" y="598"/>
                  </a:lnTo>
                  <a:lnTo>
                    <a:pt x="4513" y="551"/>
                  </a:lnTo>
                  <a:lnTo>
                    <a:pt x="4443" y="520"/>
                  </a:lnTo>
                  <a:lnTo>
                    <a:pt x="4373" y="559"/>
                  </a:lnTo>
                  <a:lnTo>
                    <a:pt x="4303" y="528"/>
                  </a:lnTo>
                  <a:lnTo>
                    <a:pt x="4127" y="606"/>
                  </a:lnTo>
                  <a:lnTo>
                    <a:pt x="4040" y="614"/>
                  </a:lnTo>
                  <a:lnTo>
                    <a:pt x="3961" y="614"/>
                  </a:lnTo>
                  <a:lnTo>
                    <a:pt x="3847" y="566"/>
                  </a:lnTo>
                  <a:lnTo>
                    <a:pt x="3794" y="535"/>
                  </a:lnTo>
                  <a:lnTo>
                    <a:pt x="3873" y="496"/>
                  </a:lnTo>
                  <a:lnTo>
                    <a:pt x="3830" y="417"/>
                  </a:lnTo>
                  <a:lnTo>
                    <a:pt x="3769" y="378"/>
                  </a:lnTo>
                  <a:lnTo>
                    <a:pt x="3707" y="338"/>
                  </a:lnTo>
                  <a:lnTo>
                    <a:pt x="3707" y="268"/>
                  </a:lnTo>
                  <a:lnTo>
                    <a:pt x="3549" y="252"/>
                  </a:lnTo>
                  <a:lnTo>
                    <a:pt x="3505" y="323"/>
                  </a:lnTo>
                  <a:lnTo>
                    <a:pt x="3426" y="283"/>
                  </a:lnTo>
                  <a:lnTo>
                    <a:pt x="3366" y="244"/>
                  </a:lnTo>
                  <a:lnTo>
                    <a:pt x="3268" y="252"/>
                  </a:lnTo>
                  <a:lnTo>
                    <a:pt x="3190" y="181"/>
                  </a:lnTo>
                  <a:lnTo>
                    <a:pt x="3102" y="229"/>
                  </a:lnTo>
                  <a:lnTo>
                    <a:pt x="3102" y="283"/>
                  </a:lnTo>
                  <a:lnTo>
                    <a:pt x="2962" y="268"/>
                  </a:lnTo>
                  <a:lnTo>
                    <a:pt x="2901" y="174"/>
                  </a:lnTo>
                  <a:lnTo>
                    <a:pt x="2804" y="212"/>
                  </a:lnTo>
                  <a:lnTo>
                    <a:pt x="2725" y="300"/>
                  </a:lnTo>
                  <a:lnTo>
                    <a:pt x="2629" y="323"/>
                  </a:lnTo>
                  <a:lnTo>
                    <a:pt x="2567" y="283"/>
                  </a:lnTo>
                  <a:lnTo>
                    <a:pt x="2445" y="237"/>
                  </a:lnTo>
                  <a:lnTo>
                    <a:pt x="2445" y="189"/>
                  </a:lnTo>
                  <a:lnTo>
                    <a:pt x="2375" y="237"/>
                  </a:lnTo>
                  <a:lnTo>
                    <a:pt x="2288" y="221"/>
                  </a:lnTo>
                  <a:lnTo>
                    <a:pt x="2200" y="229"/>
                  </a:lnTo>
                  <a:lnTo>
                    <a:pt x="2147" y="158"/>
                  </a:lnTo>
                  <a:lnTo>
                    <a:pt x="2033" y="205"/>
                  </a:lnTo>
                  <a:lnTo>
                    <a:pt x="1981" y="142"/>
                  </a:lnTo>
                  <a:lnTo>
                    <a:pt x="1911" y="134"/>
                  </a:lnTo>
                  <a:lnTo>
                    <a:pt x="1875" y="189"/>
                  </a:lnTo>
                  <a:lnTo>
                    <a:pt x="1727" y="158"/>
                  </a:lnTo>
                  <a:lnTo>
                    <a:pt x="1621" y="63"/>
                  </a:lnTo>
                  <a:lnTo>
                    <a:pt x="1568" y="32"/>
                  </a:lnTo>
                  <a:lnTo>
                    <a:pt x="1481" y="55"/>
                  </a:lnTo>
                  <a:lnTo>
                    <a:pt x="1464" y="0"/>
                  </a:lnTo>
                  <a:lnTo>
                    <a:pt x="1385" y="55"/>
                  </a:lnTo>
                  <a:lnTo>
                    <a:pt x="1367" y="118"/>
                  </a:lnTo>
                  <a:lnTo>
                    <a:pt x="1315" y="142"/>
                  </a:lnTo>
                  <a:lnTo>
                    <a:pt x="1289" y="87"/>
                  </a:lnTo>
                  <a:lnTo>
                    <a:pt x="1227" y="103"/>
                  </a:lnTo>
                  <a:lnTo>
                    <a:pt x="1122" y="71"/>
                  </a:lnTo>
                  <a:lnTo>
                    <a:pt x="1061" y="55"/>
                  </a:lnTo>
                  <a:lnTo>
                    <a:pt x="990" y="55"/>
                  </a:lnTo>
                  <a:lnTo>
                    <a:pt x="912" y="189"/>
                  </a:lnTo>
                  <a:lnTo>
                    <a:pt x="815" y="252"/>
                  </a:lnTo>
                  <a:lnTo>
                    <a:pt x="788" y="346"/>
                  </a:lnTo>
                  <a:lnTo>
                    <a:pt x="701" y="394"/>
                  </a:lnTo>
                  <a:lnTo>
                    <a:pt x="631" y="363"/>
                  </a:lnTo>
                  <a:lnTo>
                    <a:pt x="543" y="283"/>
                  </a:lnTo>
                  <a:lnTo>
                    <a:pt x="439" y="181"/>
                  </a:lnTo>
                  <a:lnTo>
                    <a:pt x="394" y="158"/>
                  </a:lnTo>
                  <a:lnTo>
                    <a:pt x="394" y="79"/>
                  </a:lnTo>
                  <a:lnTo>
                    <a:pt x="351" y="48"/>
                  </a:lnTo>
                </a:path>
              </a:pathLst>
            </a:custGeom>
            <a:noFill/>
            <a:ln w="255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53" name="Group 340"/>
            <p:cNvGrpSpPr>
              <a:grpSpLocks/>
            </p:cNvGrpSpPr>
            <p:nvPr/>
          </p:nvGrpSpPr>
          <p:grpSpPr bwMode="auto">
            <a:xfrm>
              <a:off x="-214346" y="623912"/>
              <a:ext cx="9286940" cy="6234112"/>
              <a:chOff x="-214346" y="623912"/>
              <a:chExt cx="9286940" cy="6234112"/>
            </a:xfrm>
          </p:grpSpPr>
          <p:sp>
            <p:nvSpPr>
              <p:cNvPr id="9218" name="Text Box 2"/>
              <p:cNvSpPr txBox="1">
                <a:spLocks noChangeArrowheads="1"/>
              </p:cNvSpPr>
              <p:nvPr/>
            </p:nvSpPr>
            <p:spPr bwMode="auto">
              <a:xfrm>
                <a:off x="-214346" y="1538293"/>
                <a:ext cx="1939933" cy="10334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0800" rIns="18000" bIns="10800">
                <a:spAutoFit/>
              </a:bodyPr>
              <a:lstStyle/>
              <a:p>
                <a:pPr>
                  <a:spcBef>
                    <a:spcPts val="20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 sz="1200" u="sng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1200" u="sng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mont</a:t>
                </a:r>
                <a:r>
                  <a:rPr lang="hr-HR" sz="1200" u="sng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1200" u="sng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hr-HR" sz="1200" u="sng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1200" u="sng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ourses</a:t>
                </a:r>
                <a:r>
                  <a:rPr lang="en-US" sz="8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spcBef>
                    <a:spcPts val="125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endParaRPr lang="hr-HR" sz="5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25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1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elementary </a:t>
                </a:r>
              </a:p>
              <a:p>
                <a:pPr>
                  <a:spcBef>
                    <a:spcPts val="25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 sz="1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 pre-intermediate</a:t>
                </a:r>
              </a:p>
              <a:p>
                <a:pPr>
                  <a:spcBef>
                    <a:spcPts val="25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bs-Latn-BA" sz="1000" u="sng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2-3 times per year</a:t>
                </a:r>
              </a:p>
              <a:p>
                <a:pPr>
                  <a:spcBef>
                    <a:spcPts val="250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bs-Latn-BA" sz="1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(264-396 stds per year)</a:t>
                </a:r>
              </a:p>
            </p:txBody>
          </p:sp>
          <p:grpSp>
            <p:nvGrpSpPr>
              <p:cNvPr id="27655" name="Group 339"/>
              <p:cNvGrpSpPr>
                <a:grpSpLocks/>
              </p:cNvGrpSpPr>
              <p:nvPr/>
            </p:nvGrpSpPr>
            <p:grpSpPr bwMode="auto">
              <a:xfrm>
                <a:off x="71469" y="623912"/>
                <a:ext cx="9001125" cy="6234112"/>
                <a:chOff x="76200" y="611188"/>
                <a:chExt cx="9001125" cy="6234112"/>
              </a:xfrm>
            </p:grpSpPr>
            <p:sp>
              <p:nvSpPr>
                <p:cNvPr id="27656" name="Freeform 272"/>
                <p:cNvSpPr>
                  <a:spLocks noChangeArrowheads="1"/>
                </p:cNvSpPr>
                <p:nvPr/>
              </p:nvSpPr>
              <p:spPr bwMode="auto">
                <a:xfrm>
                  <a:off x="2032000" y="679450"/>
                  <a:ext cx="6027738" cy="6030913"/>
                </a:xfrm>
                <a:custGeom>
                  <a:avLst/>
                  <a:gdLst>
                    <a:gd name="T0" fmla="*/ 2147483647 w 4223"/>
                    <a:gd name="T1" fmla="*/ 2147483647 h 4078"/>
                    <a:gd name="T2" fmla="*/ 2147483647 w 4223"/>
                    <a:gd name="T3" fmla="*/ 2147483647 h 4078"/>
                    <a:gd name="T4" fmla="*/ 2147483647 w 4223"/>
                    <a:gd name="T5" fmla="*/ 2147483647 h 4078"/>
                    <a:gd name="T6" fmla="*/ 2147483647 w 4223"/>
                    <a:gd name="T7" fmla="*/ 2147483647 h 4078"/>
                    <a:gd name="T8" fmla="*/ 2147483647 w 4223"/>
                    <a:gd name="T9" fmla="*/ 2147483647 h 4078"/>
                    <a:gd name="T10" fmla="*/ 2147483647 w 4223"/>
                    <a:gd name="T11" fmla="*/ 2147483647 h 4078"/>
                    <a:gd name="T12" fmla="*/ 2147483647 w 4223"/>
                    <a:gd name="T13" fmla="*/ 2147483647 h 4078"/>
                    <a:gd name="T14" fmla="*/ 2147483647 w 4223"/>
                    <a:gd name="T15" fmla="*/ 2147483647 h 4078"/>
                    <a:gd name="T16" fmla="*/ 2147483647 w 4223"/>
                    <a:gd name="T17" fmla="*/ 2147483647 h 4078"/>
                    <a:gd name="T18" fmla="*/ 2147483647 w 4223"/>
                    <a:gd name="T19" fmla="*/ 2147483647 h 4078"/>
                    <a:gd name="T20" fmla="*/ 2147483647 w 4223"/>
                    <a:gd name="T21" fmla="*/ 2147483647 h 4078"/>
                    <a:gd name="T22" fmla="*/ 2147483647 w 4223"/>
                    <a:gd name="T23" fmla="*/ 2147483647 h 4078"/>
                    <a:gd name="T24" fmla="*/ 2147483647 w 4223"/>
                    <a:gd name="T25" fmla="*/ 2147483647 h 4078"/>
                    <a:gd name="T26" fmla="*/ 2147483647 w 4223"/>
                    <a:gd name="T27" fmla="*/ 2147483647 h 4078"/>
                    <a:gd name="T28" fmla="*/ 2147483647 w 4223"/>
                    <a:gd name="T29" fmla="*/ 2147483647 h 4078"/>
                    <a:gd name="T30" fmla="*/ 2147483647 w 4223"/>
                    <a:gd name="T31" fmla="*/ 2147483647 h 4078"/>
                    <a:gd name="T32" fmla="*/ 2147483647 w 4223"/>
                    <a:gd name="T33" fmla="*/ 2147483647 h 4078"/>
                    <a:gd name="T34" fmla="*/ 2147483647 w 4223"/>
                    <a:gd name="T35" fmla="*/ 2147483647 h 4078"/>
                    <a:gd name="T36" fmla="*/ 2147483647 w 4223"/>
                    <a:gd name="T37" fmla="*/ 2147483647 h 4078"/>
                    <a:gd name="T38" fmla="*/ 2147483647 w 4223"/>
                    <a:gd name="T39" fmla="*/ 2147483647 h 4078"/>
                    <a:gd name="T40" fmla="*/ 2147483647 w 4223"/>
                    <a:gd name="T41" fmla="*/ 2147483647 h 4078"/>
                    <a:gd name="T42" fmla="*/ 2147483647 w 4223"/>
                    <a:gd name="T43" fmla="*/ 2147483647 h 4078"/>
                    <a:gd name="T44" fmla="*/ 2147483647 w 4223"/>
                    <a:gd name="T45" fmla="*/ 2147483647 h 4078"/>
                    <a:gd name="T46" fmla="*/ 2147483647 w 4223"/>
                    <a:gd name="T47" fmla="*/ 2147483647 h 4078"/>
                    <a:gd name="T48" fmla="*/ 2147483647 w 4223"/>
                    <a:gd name="T49" fmla="*/ 2147483647 h 4078"/>
                    <a:gd name="T50" fmla="*/ 2147483647 w 4223"/>
                    <a:gd name="T51" fmla="*/ 2147483647 h 4078"/>
                    <a:gd name="T52" fmla="*/ 2147483647 w 4223"/>
                    <a:gd name="T53" fmla="*/ 2147483647 h 4078"/>
                    <a:gd name="T54" fmla="*/ 2147483647 w 4223"/>
                    <a:gd name="T55" fmla="*/ 2147483647 h 4078"/>
                    <a:gd name="T56" fmla="*/ 2147483647 w 4223"/>
                    <a:gd name="T57" fmla="*/ 2147483647 h 4078"/>
                    <a:gd name="T58" fmla="*/ 2147483647 w 4223"/>
                    <a:gd name="T59" fmla="*/ 2147483647 h 4078"/>
                    <a:gd name="T60" fmla="*/ 2147483647 w 4223"/>
                    <a:gd name="T61" fmla="*/ 2147483647 h 4078"/>
                    <a:gd name="T62" fmla="*/ 2147483647 w 4223"/>
                    <a:gd name="T63" fmla="*/ 2147483647 h 4078"/>
                    <a:gd name="T64" fmla="*/ 2147483647 w 4223"/>
                    <a:gd name="T65" fmla="*/ 2147483647 h 4078"/>
                    <a:gd name="T66" fmla="*/ 2147483647 w 4223"/>
                    <a:gd name="T67" fmla="*/ 2147483647 h 4078"/>
                    <a:gd name="T68" fmla="*/ 2147483647 w 4223"/>
                    <a:gd name="T69" fmla="*/ 2147483647 h 4078"/>
                    <a:gd name="T70" fmla="*/ 2147483647 w 4223"/>
                    <a:gd name="T71" fmla="*/ 2147483647 h 4078"/>
                    <a:gd name="T72" fmla="*/ 2147483647 w 4223"/>
                    <a:gd name="T73" fmla="*/ 2147483647 h 4078"/>
                    <a:gd name="T74" fmla="*/ 2147483647 w 4223"/>
                    <a:gd name="T75" fmla="*/ 2147483647 h 4078"/>
                    <a:gd name="T76" fmla="*/ 2147483647 w 4223"/>
                    <a:gd name="T77" fmla="*/ 2147483647 h 4078"/>
                    <a:gd name="T78" fmla="*/ 2147483647 w 4223"/>
                    <a:gd name="T79" fmla="*/ 2147483647 h 4078"/>
                    <a:gd name="T80" fmla="*/ 2147483647 w 4223"/>
                    <a:gd name="T81" fmla="*/ 2147483647 h 4078"/>
                    <a:gd name="T82" fmla="*/ 2147483647 w 4223"/>
                    <a:gd name="T83" fmla="*/ 2147483647 h 4078"/>
                    <a:gd name="T84" fmla="*/ 2147483647 w 4223"/>
                    <a:gd name="T85" fmla="*/ 2147483647 h 4078"/>
                    <a:gd name="T86" fmla="*/ 2147483647 w 4223"/>
                    <a:gd name="T87" fmla="*/ 2147483647 h 4078"/>
                    <a:gd name="T88" fmla="*/ 2147483647 w 4223"/>
                    <a:gd name="T89" fmla="*/ 2147483647 h 4078"/>
                    <a:gd name="T90" fmla="*/ 2147483647 w 4223"/>
                    <a:gd name="T91" fmla="*/ 2147483647 h 4078"/>
                    <a:gd name="T92" fmla="*/ 2147483647 w 4223"/>
                    <a:gd name="T93" fmla="*/ 2147483647 h 4078"/>
                    <a:gd name="T94" fmla="*/ 2147483647 w 4223"/>
                    <a:gd name="T95" fmla="*/ 2147483647 h 4078"/>
                    <a:gd name="T96" fmla="*/ 2147483647 w 4223"/>
                    <a:gd name="T97" fmla="*/ 2147483647 h 4078"/>
                    <a:gd name="T98" fmla="*/ 2147483647 w 4223"/>
                    <a:gd name="T99" fmla="*/ 2147483647 h 4078"/>
                    <a:gd name="T100" fmla="*/ 2147483647 w 4223"/>
                    <a:gd name="T101" fmla="*/ 2147483647 h 4078"/>
                    <a:gd name="T102" fmla="*/ 2147483647 w 4223"/>
                    <a:gd name="T103" fmla="*/ 2147483647 h 4078"/>
                    <a:gd name="T104" fmla="*/ 2147483647 w 4223"/>
                    <a:gd name="T105" fmla="*/ 2147483647 h 4078"/>
                    <a:gd name="T106" fmla="*/ 2147483647 w 4223"/>
                    <a:gd name="T107" fmla="*/ 2147483647 h 4078"/>
                    <a:gd name="T108" fmla="*/ 2147483647 w 4223"/>
                    <a:gd name="T109" fmla="*/ 0 h 4078"/>
                    <a:gd name="T110" fmla="*/ 2147483647 w 4223"/>
                    <a:gd name="T111" fmla="*/ 2147483647 h 4078"/>
                    <a:gd name="T112" fmla="*/ 2147483647 w 4223"/>
                    <a:gd name="T113" fmla="*/ 2147483647 h 4078"/>
                    <a:gd name="T114" fmla="*/ 2147483647 w 4223"/>
                    <a:gd name="T115" fmla="*/ 2147483647 h 4078"/>
                    <a:gd name="T116" fmla="*/ 2147483647 w 4223"/>
                    <a:gd name="T117" fmla="*/ 2147483647 h 4078"/>
                    <a:gd name="T118" fmla="*/ 2147483647 w 4223"/>
                    <a:gd name="T119" fmla="*/ 2147483647 h 4078"/>
                    <a:gd name="T120" fmla="*/ 2147483647 w 4223"/>
                    <a:gd name="T121" fmla="*/ 2147483647 h 4078"/>
                    <a:gd name="T122" fmla="*/ 2147483647 w 4223"/>
                    <a:gd name="T123" fmla="*/ 2147483647 h 4078"/>
                    <a:gd name="T124" fmla="*/ 2147483647 w 4223"/>
                    <a:gd name="T125" fmla="*/ 2147483647 h 40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223"/>
                    <a:gd name="T190" fmla="*/ 0 h 4078"/>
                    <a:gd name="T191" fmla="*/ 4223 w 4223"/>
                    <a:gd name="T192" fmla="*/ 4078 h 40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223" h="4078">
                      <a:moveTo>
                        <a:pt x="3255" y="4064"/>
                      </a:moveTo>
                      <a:lnTo>
                        <a:pt x="3214" y="4018"/>
                      </a:lnTo>
                      <a:lnTo>
                        <a:pt x="3160" y="3973"/>
                      </a:lnTo>
                      <a:lnTo>
                        <a:pt x="3099" y="3920"/>
                      </a:lnTo>
                      <a:lnTo>
                        <a:pt x="3052" y="3875"/>
                      </a:lnTo>
                      <a:lnTo>
                        <a:pt x="3011" y="3842"/>
                      </a:lnTo>
                      <a:lnTo>
                        <a:pt x="2977" y="3823"/>
                      </a:lnTo>
                      <a:lnTo>
                        <a:pt x="2943" y="3797"/>
                      </a:lnTo>
                      <a:lnTo>
                        <a:pt x="2916" y="3770"/>
                      </a:lnTo>
                      <a:lnTo>
                        <a:pt x="2855" y="3712"/>
                      </a:lnTo>
                      <a:lnTo>
                        <a:pt x="2835" y="3679"/>
                      </a:lnTo>
                      <a:lnTo>
                        <a:pt x="2815" y="3646"/>
                      </a:lnTo>
                      <a:lnTo>
                        <a:pt x="2808" y="3614"/>
                      </a:lnTo>
                      <a:lnTo>
                        <a:pt x="2815" y="3581"/>
                      </a:lnTo>
                      <a:lnTo>
                        <a:pt x="2822" y="3555"/>
                      </a:lnTo>
                      <a:lnTo>
                        <a:pt x="2822" y="3529"/>
                      </a:lnTo>
                      <a:lnTo>
                        <a:pt x="2822" y="3503"/>
                      </a:lnTo>
                      <a:lnTo>
                        <a:pt x="2822" y="3483"/>
                      </a:lnTo>
                      <a:lnTo>
                        <a:pt x="2815" y="3457"/>
                      </a:lnTo>
                      <a:lnTo>
                        <a:pt x="2822" y="3431"/>
                      </a:lnTo>
                      <a:lnTo>
                        <a:pt x="2849" y="3412"/>
                      </a:lnTo>
                      <a:lnTo>
                        <a:pt x="2862" y="3392"/>
                      </a:lnTo>
                      <a:lnTo>
                        <a:pt x="2889" y="3366"/>
                      </a:lnTo>
                      <a:lnTo>
                        <a:pt x="2896" y="3340"/>
                      </a:lnTo>
                      <a:lnTo>
                        <a:pt x="2896" y="3314"/>
                      </a:lnTo>
                      <a:lnTo>
                        <a:pt x="2862" y="3294"/>
                      </a:lnTo>
                      <a:lnTo>
                        <a:pt x="2842" y="3281"/>
                      </a:lnTo>
                      <a:lnTo>
                        <a:pt x="2828" y="3268"/>
                      </a:lnTo>
                      <a:lnTo>
                        <a:pt x="2815" y="3255"/>
                      </a:lnTo>
                      <a:lnTo>
                        <a:pt x="2815" y="3236"/>
                      </a:lnTo>
                      <a:lnTo>
                        <a:pt x="2815" y="3216"/>
                      </a:lnTo>
                      <a:lnTo>
                        <a:pt x="2815" y="3183"/>
                      </a:lnTo>
                      <a:lnTo>
                        <a:pt x="2815" y="3144"/>
                      </a:lnTo>
                      <a:lnTo>
                        <a:pt x="2815" y="3112"/>
                      </a:lnTo>
                      <a:lnTo>
                        <a:pt x="2822" y="3085"/>
                      </a:lnTo>
                      <a:lnTo>
                        <a:pt x="2849" y="3020"/>
                      </a:lnTo>
                      <a:lnTo>
                        <a:pt x="2869" y="2968"/>
                      </a:lnTo>
                      <a:lnTo>
                        <a:pt x="2876" y="2935"/>
                      </a:lnTo>
                      <a:lnTo>
                        <a:pt x="2882" y="2896"/>
                      </a:lnTo>
                      <a:lnTo>
                        <a:pt x="2882" y="2877"/>
                      </a:lnTo>
                      <a:lnTo>
                        <a:pt x="2876" y="2844"/>
                      </a:lnTo>
                      <a:lnTo>
                        <a:pt x="2855" y="2779"/>
                      </a:lnTo>
                      <a:lnTo>
                        <a:pt x="2842" y="2720"/>
                      </a:lnTo>
                      <a:lnTo>
                        <a:pt x="2842" y="2701"/>
                      </a:lnTo>
                      <a:lnTo>
                        <a:pt x="2849" y="2681"/>
                      </a:lnTo>
                      <a:lnTo>
                        <a:pt x="2862" y="2675"/>
                      </a:lnTo>
                      <a:lnTo>
                        <a:pt x="2882" y="2675"/>
                      </a:lnTo>
                      <a:lnTo>
                        <a:pt x="2937" y="2688"/>
                      </a:lnTo>
                      <a:lnTo>
                        <a:pt x="2998" y="2707"/>
                      </a:lnTo>
                      <a:lnTo>
                        <a:pt x="3052" y="2720"/>
                      </a:lnTo>
                      <a:lnTo>
                        <a:pt x="3085" y="2727"/>
                      </a:lnTo>
                      <a:lnTo>
                        <a:pt x="3113" y="2727"/>
                      </a:lnTo>
                      <a:lnTo>
                        <a:pt x="3160" y="2733"/>
                      </a:lnTo>
                      <a:lnTo>
                        <a:pt x="3201" y="2733"/>
                      </a:lnTo>
                      <a:lnTo>
                        <a:pt x="3214" y="2727"/>
                      </a:lnTo>
                      <a:lnTo>
                        <a:pt x="3234" y="2714"/>
                      </a:lnTo>
                      <a:lnTo>
                        <a:pt x="3241" y="2668"/>
                      </a:lnTo>
                      <a:lnTo>
                        <a:pt x="3255" y="2635"/>
                      </a:lnTo>
                      <a:lnTo>
                        <a:pt x="3261" y="2609"/>
                      </a:lnTo>
                      <a:lnTo>
                        <a:pt x="3268" y="2596"/>
                      </a:lnTo>
                      <a:lnTo>
                        <a:pt x="3282" y="2583"/>
                      </a:lnTo>
                      <a:lnTo>
                        <a:pt x="3309" y="2570"/>
                      </a:lnTo>
                      <a:lnTo>
                        <a:pt x="3322" y="2551"/>
                      </a:lnTo>
                      <a:lnTo>
                        <a:pt x="3329" y="2531"/>
                      </a:lnTo>
                      <a:lnTo>
                        <a:pt x="3329" y="2505"/>
                      </a:lnTo>
                      <a:lnTo>
                        <a:pt x="3322" y="2485"/>
                      </a:lnTo>
                      <a:lnTo>
                        <a:pt x="3322" y="2472"/>
                      </a:lnTo>
                      <a:lnTo>
                        <a:pt x="3329" y="2466"/>
                      </a:lnTo>
                      <a:lnTo>
                        <a:pt x="3356" y="2446"/>
                      </a:lnTo>
                      <a:lnTo>
                        <a:pt x="3397" y="2433"/>
                      </a:lnTo>
                      <a:lnTo>
                        <a:pt x="3431" y="2433"/>
                      </a:lnTo>
                      <a:lnTo>
                        <a:pt x="3464" y="2433"/>
                      </a:lnTo>
                      <a:lnTo>
                        <a:pt x="3485" y="2440"/>
                      </a:lnTo>
                      <a:lnTo>
                        <a:pt x="3498" y="2459"/>
                      </a:lnTo>
                      <a:lnTo>
                        <a:pt x="3505" y="2472"/>
                      </a:lnTo>
                      <a:lnTo>
                        <a:pt x="3525" y="2485"/>
                      </a:lnTo>
                      <a:lnTo>
                        <a:pt x="3552" y="2492"/>
                      </a:lnTo>
                      <a:lnTo>
                        <a:pt x="3579" y="2498"/>
                      </a:lnTo>
                      <a:lnTo>
                        <a:pt x="3613" y="2498"/>
                      </a:lnTo>
                      <a:lnTo>
                        <a:pt x="3647" y="2511"/>
                      </a:lnTo>
                      <a:lnTo>
                        <a:pt x="3701" y="2531"/>
                      </a:lnTo>
                      <a:lnTo>
                        <a:pt x="3755" y="2551"/>
                      </a:lnTo>
                      <a:lnTo>
                        <a:pt x="3816" y="2577"/>
                      </a:lnTo>
                      <a:lnTo>
                        <a:pt x="3870" y="2590"/>
                      </a:lnTo>
                      <a:lnTo>
                        <a:pt x="3918" y="2590"/>
                      </a:lnTo>
                      <a:lnTo>
                        <a:pt x="3965" y="2577"/>
                      </a:lnTo>
                      <a:lnTo>
                        <a:pt x="4006" y="2564"/>
                      </a:lnTo>
                      <a:lnTo>
                        <a:pt x="4040" y="2551"/>
                      </a:lnTo>
                      <a:lnTo>
                        <a:pt x="4067" y="2538"/>
                      </a:lnTo>
                      <a:lnTo>
                        <a:pt x="4094" y="2524"/>
                      </a:lnTo>
                      <a:lnTo>
                        <a:pt x="4107" y="2518"/>
                      </a:lnTo>
                      <a:lnTo>
                        <a:pt x="4128" y="2498"/>
                      </a:lnTo>
                      <a:lnTo>
                        <a:pt x="4155" y="2479"/>
                      </a:lnTo>
                      <a:lnTo>
                        <a:pt x="4188" y="2459"/>
                      </a:lnTo>
                      <a:lnTo>
                        <a:pt x="4209" y="2433"/>
                      </a:lnTo>
                      <a:lnTo>
                        <a:pt x="4222" y="2407"/>
                      </a:lnTo>
                      <a:lnTo>
                        <a:pt x="4222" y="2387"/>
                      </a:lnTo>
                      <a:lnTo>
                        <a:pt x="4209" y="2368"/>
                      </a:lnTo>
                      <a:lnTo>
                        <a:pt x="4168" y="2329"/>
                      </a:lnTo>
                      <a:lnTo>
                        <a:pt x="4148" y="2316"/>
                      </a:lnTo>
                      <a:lnTo>
                        <a:pt x="4114" y="2309"/>
                      </a:lnTo>
                      <a:lnTo>
                        <a:pt x="4087" y="2303"/>
                      </a:lnTo>
                      <a:lnTo>
                        <a:pt x="4053" y="2303"/>
                      </a:lnTo>
                      <a:lnTo>
                        <a:pt x="4019" y="2316"/>
                      </a:lnTo>
                      <a:lnTo>
                        <a:pt x="3985" y="2335"/>
                      </a:lnTo>
                      <a:lnTo>
                        <a:pt x="3952" y="2361"/>
                      </a:lnTo>
                      <a:lnTo>
                        <a:pt x="3918" y="2387"/>
                      </a:lnTo>
                      <a:lnTo>
                        <a:pt x="3857" y="2433"/>
                      </a:lnTo>
                      <a:lnTo>
                        <a:pt x="3830" y="2446"/>
                      </a:lnTo>
                      <a:lnTo>
                        <a:pt x="3796" y="2453"/>
                      </a:lnTo>
                      <a:lnTo>
                        <a:pt x="3762" y="2446"/>
                      </a:lnTo>
                      <a:lnTo>
                        <a:pt x="3735" y="2433"/>
                      </a:lnTo>
                      <a:lnTo>
                        <a:pt x="3701" y="2414"/>
                      </a:lnTo>
                      <a:lnTo>
                        <a:pt x="3667" y="2394"/>
                      </a:lnTo>
                      <a:lnTo>
                        <a:pt x="3640" y="2374"/>
                      </a:lnTo>
                      <a:lnTo>
                        <a:pt x="3620" y="2355"/>
                      </a:lnTo>
                      <a:lnTo>
                        <a:pt x="3593" y="2342"/>
                      </a:lnTo>
                      <a:lnTo>
                        <a:pt x="3566" y="2329"/>
                      </a:lnTo>
                      <a:lnTo>
                        <a:pt x="3532" y="2335"/>
                      </a:lnTo>
                      <a:lnTo>
                        <a:pt x="3498" y="2348"/>
                      </a:lnTo>
                      <a:lnTo>
                        <a:pt x="3458" y="2361"/>
                      </a:lnTo>
                      <a:lnTo>
                        <a:pt x="3444" y="2355"/>
                      </a:lnTo>
                      <a:lnTo>
                        <a:pt x="3431" y="2348"/>
                      </a:lnTo>
                      <a:lnTo>
                        <a:pt x="3417" y="2335"/>
                      </a:lnTo>
                      <a:lnTo>
                        <a:pt x="3403" y="2309"/>
                      </a:lnTo>
                      <a:lnTo>
                        <a:pt x="3370" y="2251"/>
                      </a:lnTo>
                      <a:lnTo>
                        <a:pt x="3349" y="2192"/>
                      </a:lnTo>
                      <a:lnTo>
                        <a:pt x="3343" y="2166"/>
                      </a:lnTo>
                      <a:lnTo>
                        <a:pt x="3349" y="2153"/>
                      </a:lnTo>
                      <a:lnTo>
                        <a:pt x="3383" y="2140"/>
                      </a:lnTo>
                      <a:lnTo>
                        <a:pt x="3410" y="2146"/>
                      </a:lnTo>
                      <a:lnTo>
                        <a:pt x="3444" y="2159"/>
                      </a:lnTo>
                      <a:lnTo>
                        <a:pt x="3471" y="2172"/>
                      </a:lnTo>
                      <a:lnTo>
                        <a:pt x="3498" y="2192"/>
                      </a:lnTo>
                      <a:lnTo>
                        <a:pt x="3525" y="2205"/>
                      </a:lnTo>
                      <a:lnTo>
                        <a:pt x="3546" y="2205"/>
                      </a:lnTo>
                      <a:lnTo>
                        <a:pt x="3559" y="2198"/>
                      </a:lnTo>
                      <a:lnTo>
                        <a:pt x="3566" y="2185"/>
                      </a:lnTo>
                      <a:lnTo>
                        <a:pt x="3573" y="2172"/>
                      </a:lnTo>
                      <a:lnTo>
                        <a:pt x="3559" y="2133"/>
                      </a:lnTo>
                      <a:lnTo>
                        <a:pt x="3546" y="2087"/>
                      </a:lnTo>
                      <a:lnTo>
                        <a:pt x="3539" y="2042"/>
                      </a:lnTo>
                      <a:lnTo>
                        <a:pt x="3546" y="1963"/>
                      </a:lnTo>
                      <a:lnTo>
                        <a:pt x="3552" y="1924"/>
                      </a:lnTo>
                      <a:lnTo>
                        <a:pt x="3566" y="1885"/>
                      </a:lnTo>
                      <a:lnTo>
                        <a:pt x="3593" y="1859"/>
                      </a:lnTo>
                      <a:lnTo>
                        <a:pt x="3627" y="1840"/>
                      </a:lnTo>
                      <a:lnTo>
                        <a:pt x="3661" y="1813"/>
                      </a:lnTo>
                      <a:lnTo>
                        <a:pt x="3694" y="1787"/>
                      </a:lnTo>
                      <a:lnTo>
                        <a:pt x="3755" y="1729"/>
                      </a:lnTo>
                      <a:lnTo>
                        <a:pt x="3782" y="1696"/>
                      </a:lnTo>
                      <a:lnTo>
                        <a:pt x="3796" y="1657"/>
                      </a:lnTo>
                      <a:lnTo>
                        <a:pt x="3803" y="1611"/>
                      </a:lnTo>
                      <a:lnTo>
                        <a:pt x="3796" y="1559"/>
                      </a:lnTo>
                      <a:lnTo>
                        <a:pt x="3789" y="1507"/>
                      </a:lnTo>
                      <a:lnTo>
                        <a:pt x="3789" y="1461"/>
                      </a:lnTo>
                      <a:lnTo>
                        <a:pt x="3789" y="1429"/>
                      </a:lnTo>
                      <a:lnTo>
                        <a:pt x="3789" y="1409"/>
                      </a:lnTo>
                      <a:lnTo>
                        <a:pt x="3789" y="1389"/>
                      </a:lnTo>
                      <a:lnTo>
                        <a:pt x="3803" y="1363"/>
                      </a:lnTo>
                      <a:lnTo>
                        <a:pt x="3843" y="1311"/>
                      </a:lnTo>
                      <a:lnTo>
                        <a:pt x="3870" y="1292"/>
                      </a:lnTo>
                      <a:lnTo>
                        <a:pt x="3897" y="1272"/>
                      </a:lnTo>
                      <a:lnTo>
                        <a:pt x="3931" y="1272"/>
                      </a:lnTo>
                      <a:lnTo>
                        <a:pt x="3972" y="1272"/>
                      </a:lnTo>
                      <a:lnTo>
                        <a:pt x="4006" y="1279"/>
                      </a:lnTo>
                      <a:lnTo>
                        <a:pt x="4040" y="1272"/>
                      </a:lnTo>
                      <a:lnTo>
                        <a:pt x="4060" y="1259"/>
                      </a:lnTo>
                      <a:lnTo>
                        <a:pt x="4080" y="1239"/>
                      </a:lnTo>
                      <a:lnTo>
                        <a:pt x="4107" y="1187"/>
                      </a:lnTo>
                      <a:lnTo>
                        <a:pt x="4121" y="1155"/>
                      </a:lnTo>
                      <a:lnTo>
                        <a:pt x="4141" y="1115"/>
                      </a:lnTo>
                      <a:lnTo>
                        <a:pt x="4148" y="1083"/>
                      </a:lnTo>
                      <a:lnTo>
                        <a:pt x="4155" y="1050"/>
                      </a:lnTo>
                      <a:lnTo>
                        <a:pt x="4141" y="1018"/>
                      </a:lnTo>
                      <a:lnTo>
                        <a:pt x="4128" y="992"/>
                      </a:lnTo>
                      <a:lnTo>
                        <a:pt x="4100" y="972"/>
                      </a:lnTo>
                      <a:lnTo>
                        <a:pt x="4080" y="965"/>
                      </a:lnTo>
                      <a:lnTo>
                        <a:pt x="4060" y="978"/>
                      </a:lnTo>
                      <a:lnTo>
                        <a:pt x="4033" y="1005"/>
                      </a:lnTo>
                      <a:lnTo>
                        <a:pt x="4006" y="1037"/>
                      </a:lnTo>
                      <a:lnTo>
                        <a:pt x="3972" y="1057"/>
                      </a:lnTo>
                      <a:lnTo>
                        <a:pt x="3945" y="1070"/>
                      </a:lnTo>
                      <a:lnTo>
                        <a:pt x="3911" y="1076"/>
                      </a:lnTo>
                      <a:lnTo>
                        <a:pt x="3850" y="1070"/>
                      </a:lnTo>
                      <a:lnTo>
                        <a:pt x="3796" y="1050"/>
                      </a:lnTo>
                      <a:lnTo>
                        <a:pt x="3749" y="1024"/>
                      </a:lnTo>
                      <a:lnTo>
                        <a:pt x="3735" y="1005"/>
                      </a:lnTo>
                      <a:lnTo>
                        <a:pt x="3715" y="985"/>
                      </a:lnTo>
                      <a:lnTo>
                        <a:pt x="3701" y="965"/>
                      </a:lnTo>
                      <a:lnTo>
                        <a:pt x="3701" y="952"/>
                      </a:lnTo>
                      <a:lnTo>
                        <a:pt x="3701" y="946"/>
                      </a:lnTo>
                      <a:lnTo>
                        <a:pt x="3708" y="926"/>
                      </a:lnTo>
                      <a:lnTo>
                        <a:pt x="3722" y="913"/>
                      </a:lnTo>
                      <a:lnTo>
                        <a:pt x="3742" y="900"/>
                      </a:lnTo>
                      <a:lnTo>
                        <a:pt x="3769" y="881"/>
                      </a:lnTo>
                      <a:lnTo>
                        <a:pt x="3816" y="855"/>
                      </a:lnTo>
                      <a:lnTo>
                        <a:pt x="3864" y="835"/>
                      </a:lnTo>
                      <a:lnTo>
                        <a:pt x="3897" y="822"/>
                      </a:lnTo>
                      <a:lnTo>
                        <a:pt x="3918" y="815"/>
                      </a:lnTo>
                      <a:lnTo>
                        <a:pt x="3931" y="809"/>
                      </a:lnTo>
                      <a:lnTo>
                        <a:pt x="3945" y="809"/>
                      </a:lnTo>
                      <a:lnTo>
                        <a:pt x="3952" y="802"/>
                      </a:lnTo>
                      <a:lnTo>
                        <a:pt x="3965" y="783"/>
                      </a:lnTo>
                      <a:lnTo>
                        <a:pt x="3965" y="763"/>
                      </a:lnTo>
                      <a:lnTo>
                        <a:pt x="3952" y="737"/>
                      </a:lnTo>
                      <a:lnTo>
                        <a:pt x="3938" y="724"/>
                      </a:lnTo>
                      <a:lnTo>
                        <a:pt x="3911" y="718"/>
                      </a:lnTo>
                      <a:lnTo>
                        <a:pt x="3877" y="718"/>
                      </a:lnTo>
                      <a:lnTo>
                        <a:pt x="3843" y="718"/>
                      </a:lnTo>
                      <a:lnTo>
                        <a:pt x="3809" y="724"/>
                      </a:lnTo>
                      <a:lnTo>
                        <a:pt x="3782" y="737"/>
                      </a:lnTo>
                      <a:lnTo>
                        <a:pt x="3762" y="757"/>
                      </a:lnTo>
                      <a:lnTo>
                        <a:pt x="3735" y="770"/>
                      </a:lnTo>
                      <a:lnTo>
                        <a:pt x="3701" y="783"/>
                      </a:lnTo>
                      <a:lnTo>
                        <a:pt x="3654" y="776"/>
                      </a:lnTo>
                      <a:lnTo>
                        <a:pt x="3593" y="770"/>
                      </a:lnTo>
                      <a:lnTo>
                        <a:pt x="3539" y="750"/>
                      </a:lnTo>
                      <a:lnTo>
                        <a:pt x="3512" y="744"/>
                      </a:lnTo>
                      <a:lnTo>
                        <a:pt x="3498" y="731"/>
                      </a:lnTo>
                      <a:lnTo>
                        <a:pt x="3491" y="718"/>
                      </a:lnTo>
                      <a:lnTo>
                        <a:pt x="3485" y="705"/>
                      </a:lnTo>
                      <a:lnTo>
                        <a:pt x="3498" y="665"/>
                      </a:lnTo>
                      <a:lnTo>
                        <a:pt x="3505" y="633"/>
                      </a:lnTo>
                      <a:lnTo>
                        <a:pt x="3505" y="613"/>
                      </a:lnTo>
                      <a:lnTo>
                        <a:pt x="3498" y="600"/>
                      </a:lnTo>
                      <a:lnTo>
                        <a:pt x="3471" y="561"/>
                      </a:lnTo>
                      <a:lnTo>
                        <a:pt x="3424" y="522"/>
                      </a:lnTo>
                      <a:lnTo>
                        <a:pt x="3376" y="496"/>
                      </a:lnTo>
                      <a:lnTo>
                        <a:pt x="3356" y="489"/>
                      </a:lnTo>
                      <a:lnTo>
                        <a:pt x="3336" y="483"/>
                      </a:lnTo>
                      <a:lnTo>
                        <a:pt x="3322" y="489"/>
                      </a:lnTo>
                      <a:lnTo>
                        <a:pt x="3302" y="502"/>
                      </a:lnTo>
                      <a:lnTo>
                        <a:pt x="3275" y="541"/>
                      </a:lnTo>
                      <a:lnTo>
                        <a:pt x="3248" y="587"/>
                      </a:lnTo>
                      <a:lnTo>
                        <a:pt x="3214" y="620"/>
                      </a:lnTo>
                      <a:lnTo>
                        <a:pt x="3173" y="639"/>
                      </a:lnTo>
                      <a:lnTo>
                        <a:pt x="3119" y="652"/>
                      </a:lnTo>
                      <a:lnTo>
                        <a:pt x="3079" y="665"/>
                      </a:lnTo>
                      <a:lnTo>
                        <a:pt x="3058" y="672"/>
                      </a:lnTo>
                      <a:lnTo>
                        <a:pt x="3052" y="685"/>
                      </a:lnTo>
                      <a:lnTo>
                        <a:pt x="3045" y="718"/>
                      </a:lnTo>
                      <a:lnTo>
                        <a:pt x="3058" y="763"/>
                      </a:lnTo>
                      <a:lnTo>
                        <a:pt x="3085" y="796"/>
                      </a:lnTo>
                      <a:lnTo>
                        <a:pt x="3106" y="822"/>
                      </a:lnTo>
                      <a:lnTo>
                        <a:pt x="3133" y="828"/>
                      </a:lnTo>
                      <a:lnTo>
                        <a:pt x="3160" y="828"/>
                      </a:lnTo>
                      <a:lnTo>
                        <a:pt x="3187" y="822"/>
                      </a:lnTo>
                      <a:lnTo>
                        <a:pt x="3221" y="828"/>
                      </a:lnTo>
                      <a:lnTo>
                        <a:pt x="3255" y="855"/>
                      </a:lnTo>
                      <a:lnTo>
                        <a:pt x="3288" y="887"/>
                      </a:lnTo>
                      <a:lnTo>
                        <a:pt x="3322" y="926"/>
                      </a:lnTo>
                      <a:lnTo>
                        <a:pt x="3349" y="965"/>
                      </a:lnTo>
                      <a:lnTo>
                        <a:pt x="3376" y="1005"/>
                      </a:lnTo>
                      <a:lnTo>
                        <a:pt x="3397" y="1044"/>
                      </a:lnTo>
                      <a:lnTo>
                        <a:pt x="3410" y="1076"/>
                      </a:lnTo>
                      <a:lnTo>
                        <a:pt x="3410" y="1102"/>
                      </a:lnTo>
                      <a:lnTo>
                        <a:pt x="3397" y="1109"/>
                      </a:lnTo>
                      <a:lnTo>
                        <a:pt x="3370" y="1109"/>
                      </a:lnTo>
                      <a:lnTo>
                        <a:pt x="3336" y="1102"/>
                      </a:lnTo>
                      <a:lnTo>
                        <a:pt x="3302" y="1096"/>
                      </a:lnTo>
                      <a:lnTo>
                        <a:pt x="3261" y="1076"/>
                      </a:lnTo>
                      <a:lnTo>
                        <a:pt x="3214" y="1057"/>
                      </a:lnTo>
                      <a:lnTo>
                        <a:pt x="3173" y="1031"/>
                      </a:lnTo>
                      <a:lnTo>
                        <a:pt x="3140" y="1024"/>
                      </a:lnTo>
                      <a:lnTo>
                        <a:pt x="3126" y="1037"/>
                      </a:lnTo>
                      <a:lnTo>
                        <a:pt x="3126" y="1063"/>
                      </a:lnTo>
                      <a:lnTo>
                        <a:pt x="3133" y="1083"/>
                      </a:lnTo>
                      <a:lnTo>
                        <a:pt x="3126" y="1102"/>
                      </a:lnTo>
                      <a:lnTo>
                        <a:pt x="3119" y="1109"/>
                      </a:lnTo>
                      <a:lnTo>
                        <a:pt x="3106" y="1115"/>
                      </a:lnTo>
                      <a:lnTo>
                        <a:pt x="3085" y="1115"/>
                      </a:lnTo>
                      <a:lnTo>
                        <a:pt x="3065" y="1109"/>
                      </a:lnTo>
                      <a:lnTo>
                        <a:pt x="3045" y="1102"/>
                      </a:lnTo>
                      <a:lnTo>
                        <a:pt x="3025" y="1089"/>
                      </a:lnTo>
                      <a:lnTo>
                        <a:pt x="3004" y="1070"/>
                      </a:lnTo>
                      <a:lnTo>
                        <a:pt x="2991" y="1050"/>
                      </a:lnTo>
                      <a:lnTo>
                        <a:pt x="2984" y="1018"/>
                      </a:lnTo>
                      <a:lnTo>
                        <a:pt x="2991" y="978"/>
                      </a:lnTo>
                      <a:lnTo>
                        <a:pt x="2991" y="933"/>
                      </a:lnTo>
                      <a:lnTo>
                        <a:pt x="2984" y="900"/>
                      </a:lnTo>
                      <a:lnTo>
                        <a:pt x="2964" y="841"/>
                      </a:lnTo>
                      <a:lnTo>
                        <a:pt x="2943" y="815"/>
                      </a:lnTo>
                      <a:lnTo>
                        <a:pt x="2916" y="802"/>
                      </a:lnTo>
                      <a:lnTo>
                        <a:pt x="2869" y="802"/>
                      </a:lnTo>
                      <a:lnTo>
                        <a:pt x="2815" y="802"/>
                      </a:lnTo>
                      <a:lnTo>
                        <a:pt x="2761" y="815"/>
                      </a:lnTo>
                      <a:lnTo>
                        <a:pt x="2720" y="822"/>
                      </a:lnTo>
                      <a:lnTo>
                        <a:pt x="2700" y="841"/>
                      </a:lnTo>
                      <a:lnTo>
                        <a:pt x="2693" y="861"/>
                      </a:lnTo>
                      <a:lnTo>
                        <a:pt x="2693" y="881"/>
                      </a:lnTo>
                      <a:lnTo>
                        <a:pt x="2693" y="913"/>
                      </a:lnTo>
                      <a:lnTo>
                        <a:pt x="2707" y="959"/>
                      </a:lnTo>
                      <a:lnTo>
                        <a:pt x="2720" y="1011"/>
                      </a:lnTo>
                      <a:lnTo>
                        <a:pt x="2740" y="1070"/>
                      </a:lnTo>
                      <a:lnTo>
                        <a:pt x="2747" y="1089"/>
                      </a:lnTo>
                      <a:lnTo>
                        <a:pt x="2747" y="1109"/>
                      </a:lnTo>
                      <a:lnTo>
                        <a:pt x="2734" y="1135"/>
                      </a:lnTo>
                      <a:lnTo>
                        <a:pt x="2713" y="1148"/>
                      </a:lnTo>
                      <a:lnTo>
                        <a:pt x="2686" y="1155"/>
                      </a:lnTo>
                      <a:lnTo>
                        <a:pt x="2659" y="1174"/>
                      </a:lnTo>
                      <a:lnTo>
                        <a:pt x="2646" y="1207"/>
                      </a:lnTo>
                      <a:lnTo>
                        <a:pt x="2632" y="1246"/>
                      </a:lnTo>
                      <a:lnTo>
                        <a:pt x="2612" y="1279"/>
                      </a:lnTo>
                      <a:lnTo>
                        <a:pt x="2578" y="1311"/>
                      </a:lnTo>
                      <a:lnTo>
                        <a:pt x="2551" y="1318"/>
                      </a:lnTo>
                      <a:lnTo>
                        <a:pt x="2524" y="1331"/>
                      </a:lnTo>
                      <a:lnTo>
                        <a:pt x="2449" y="1344"/>
                      </a:lnTo>
                      <a:lnTo>
                        <a:pt x="2382" y="1350"/>
                      </a:lnTo>
                      <a:lnTo>
                        <a:pt x="2348" y="1357"/>
                      </a:lnTo>
                      <a:lnTo>
                        <a:pt x="2321" y="1357"/>
                      </a:lnTo>
                      <a:lnTo>
                        <a:pt x="2280" y="1363"/>
                      </a:lnTo>
                      <a:lnTo>
                        <a:pt x="2253" y="1370"/>
                      </a:lnTo>
                      <a:lnTo>
                        <a:pt x="2226" y="1370"/>
                      </a:lnTo>
                      <a:lnTo>
                        <a:pt x="2199" y="1363"/>
                      </a:lnTo>
                      <a:lnTo>
                        <a:pt x="2186" y="1344"/>
                      </a:lnTo>
                      <a:lnTo>
                        <a:pt x="2179" y="1311"/>
                      </a:lnTo>
                      <a:lnTo>
                        <a:pt x="2165" y="1285"/>
                      </a:lnTo>
                      <a:lnTo>
                        <a:pt x="2138" y="1259"/>
                      </a:lnTo>
                      <a:lnTo>
                        <a:pt x="2091" y="1239"/>
                      </a:lnTo>
                      <a:lnTo>
                        <a:pt x="2037" y="1213"/>
                      </a:lnTo>
                      <a:lnTo>
                        <a:pt x="1976" y="1200"/>
                      </a:lnTo>
                      <a:lnTo>
                        <a:pt x="1928" y="1200"/>
                      </a:lnTo>
                      <a:lnTo>
                        <a:pt x="1888" y="1220"/>
                      </a:lnTo>
                      <a:lnTo>
                        <a:pt x="1854" y="1259"/>
                      </a:lnTo>
                      <a:lnTo>
                        <a:pt x="1827" y="1305"/>
                      </a:lnTo>
                      <a:lnTo>
                        <a:pt x="1807" y="1344"/>
                      </a:lnTo>
                      <a:lnTo>
                        <a:pt x="1807" y="1389"/>
                      </a:lnTo>
                      <a:lnTo>
                        <a:pt x="1820" y="1435"/>
                      </a:lnTo>
                      <a:lnTo>
                        <a:pt x="1834" y="1481"/>
                      </a:lnTo>
                      <a:lnTo>
                        <a:pt x="1854" y="1520"/>
                      </a:lnTo>
                      <a:lnTo>
                        <a:pt x="1874" y="1559"/>
                      </a:lnTo>
                      <a:lnTo>
                        <a:pt x="1895" y="1585"/>
                      </a:lnTo>
                      <a:lnTo>
                        <a:pt x="1935" y="1637"/>
                      </a:lnTo>
                      <a:lnTo>
                        <a:pt x="1969" y="1690"/>
                      </a:lnTo>
                      <a:lnTo>
                        <a:pt x="1976" y="1709"/>
                      </a:lnTo>
                      <a:lnTo>
                        <a:pt x="1983" y="1729"/>
                      </a:lnTo>
                      <a:lnTo>
                        <a:pt x="1976" y="1735"/>
                      </a:lnTo>
                      <a:lnTo>
                        <a:pt x="1962" y="1742"/>
                      </a:lnTo>
                      <a:lnTo>
                        <a:pt x="1942" y="1742"/>
                      </a:lnTo>
                      <a:lnTo>
                        <a:pt x="1928" y="1748"/>
                      </a:lnTo>
                      <a:lnTo>
                        <a:pt x="1928" y="1761"/>
                      </a:lnTo>
                      <a:lnTo>
                        <a:pt x="1935" y="1781"/>
                      </a:lnTo>
                      <a:lnTo>
                        <a:pt x="1935" y="1794"/>
                      </a:lnTo>
                      <a:lnTo>
                        <a:pt x="1928" y="1807"/>
                      </a:lnTo>
                      <a:lnTo>
                        <a:pt x="1908" y="1820"/>
                      </a:lnTo>
                      <a:lnTo>
                        <a:pt x="1874" y="1833"/>
                      </a:lnTo>
                      <a:lnTo>
                        <a:pt x="1840" y="1840"/>
                      </a:lnTo>
                      <a:lnTo>
                        <a:pt x="1807" y="1840"/>
                      </a:lnTo>
                      <a:lnTo>
                        <a:pt x="1739" y="1833"/>
                      </a:lnTo>
                      <a:lnTo>
                        <a:pt x="1705" y="1820"/>
                      </a:lnTo>
                      <a:lnTo>
                        <a:pt x="1678" y="1800"/>
                      </a:lnTo>
                      <a:lnTo>
                        <a:pt x="1665" y="1774"/>
                      </a:lnTo>
                      <a:lnTo>
                        <a:pt x="1658" y="1742"/>
                      </a:lnTo>
                      <a:lnTo>
                        <a:pt x="1644" y="1709"/>
                      </a:lnTo>
                      <a:lnTo>
                        <a:pt x="1631" y="1683"/>
                      </a:lnTo>
                      <a:lnTo>
                        <a:pt x="1604" y="1676"/>
                      </a:lnTo>
                      <a:lnTo>
                        <a:pt x="1570" y="1670"/>
                      </a:lnTo>
                      <a:lnTo>
                        <a:pt x="1536" y="1670"/>
                      </a:lnTo>
                      <a:lnTo>
                        <a:pt x="1509" y="1657"/>
                      </a:lnTo>
                      <a:lnTo>
                        <a:pt x="1495" y="1637"/>
                      </a:lnTo>
                      <a:lnTo>
                        <a:pt x="1482" y="1605"/>
                      </a:lnTo>
                      <a:lnTo>
                        <a:pt x="1468" y="1572"/>
                      </a:lnTo>
                      <a:lnTo>
                        <a:pt x="1441" y="1546"/>
                      </a:lnTo>
                      <a:lnTo>
                        <a:pt x="1407" y="1533"/>
                      </a:lnTo>
                      <a:lnTo>
                        <a:pt x="1367" y="1526"/>
                      </a:lnTo>
                      <a:lnTo>
                        <a:pt x="1326" y="1526"/>
                      </a:lnTo>
                      <a:lnTo>
                        <a:pt x="1299" y="1513"/>
                      </a:lnTo>
                      <a:lnTo>
                        <a:pt x="1286" y="1500"/>
                      </a:lnTo>
                      <a:lnTo>
                        <a:pt x="1279" y="1481"/>
                      </a:lnTo>
                      <a:lnTo>
                        <a:pt x="1272" y="1455"/>
                      </a:lnTo>
                      <a:lnTo>
                        <a:pt x="1265" y="1435"/>
                      </a:lnTo>
                      <a:lnTo>
                        <a:pt x="1245" y="1422"/>
                      </a:lnTo>
                      <a:lnTo>
                        <a:pt x="1218" y="1409"/>
                      </a:lnTo>
                      <a:lnTo>
                        <a:pt x="1191" y="1402"/>
                      </a:lnTo>
                      <a:lnTo>
                        <a:pt x="1164" y="1383"/>
                      </a:lnTo>
                      <a:lnTo>
                        <a:pt x="1116" y="1344"/>
                      </a:lnTo>
                      <a:lnTo>
                        <a:pt x="1089" y="1324"/>
                      </a:lnTo>
                      <a:lnTo>
                        <a:pt x="1062" y="1292"/>
                      </a:lnTo>
                      <a:lnTo>
                        <a:pt x="1042" y="1272"/>
                      </a:lnTo>
                      <a:lnTo>
                        <a:pt x="1015" y="1252"/>
                      </a:lnTo>
                      <a:lnTo>
                        <a:pt x="947" y="1213"/>
                      </a:lnTo>
                      <a:lnTo>
                        <a:pt x="920" y="1194"/>
                      </a:lnTo>
                      <a:lnTo>
                        <a:pt x="900" y="1174"/>
                      </a:lnTo>
                      <a:lnTo>
                        <a:pt x="893" y="1161"/>
                      </a:lnTo>
                      <a:lnTo>
                        <a:pt x="893" y="1148"/>
                      </a:lnTo>
                      <a:lnTo>
                        <a:pt x="913" y="1142"/>
                      </a:lnTo>
                      <a:lnTo>
                        <a:pt x="947" y="1142"/>
                      </a:lnTo>
                      <a:lnTo>
                        <a:pt x="995" y="1148"/>
                      </a:lnTo>
                      <a:lnTo>
                        <a:pt x="1042" y="1155"/>
                      </a:lnTo>
                      <a:lnTo>
                        <a:pt x="1144" y="1168"/>
                      </a:lnTo>
                      <a:lnTo>
                        <a:pt x="1191" y="1174"/>
                      </a:lnTo>
                      <a:lnTo>
                        <a:pt x="1231" y="1174"/>
                      </a:lnTo>
                      <a:lnTo>
                        <a:pt x="1299" y="1168"/>
                      </a:lnTo>
                      <a:lnTo>
                        <a:pt x="1360" y="1161"/>
                      </a:lnTo>
                      <a:lnTo>
                        <a:pt x="1407" y="1148"/>
                      </a:lnTo>
                      <a:lnTo>
                        <a:pt x="1441" y="1129"/>
                      </a:lnTo>
                      <a:lnTo>
                        <a:pt x="1462" y="1102"/>
                      </a:lnTo>
                      <a:lnTo>
                        <a:pt x="1462" y="1070"/>
                      </a:lnTo>
                      <a:lnTo>
                        <a:pt x="1455" y="1031"/>
                      </a:lnTo>
                      <a:lnTo>
                        <a:pt x="1441" y="985"/>
                      </a:lnTo>
                      <a:lnTo>
                        <a:pt x="1414" y="939"/>
                      </a:lnTo>
                      <a:lnTo>
                        <a:pt x="1387" y="887"/>
                      </a:lnTo>
                      <a:lnTo>
                        <a:pt x="1347" y="835"/>
                      </a:lnTo>
                      <a:lnTo>
                        <a:pt x="1313" y="789"/>
                      </a:lnTo>
                      <a:lnTo>
                        <a:pt x="1238" y="705"/>
                      </a:lnTo>
                      <a:lnTo>
                        <a:pt x="1198" y="665"/>
                      </a:lnTo>
                      <a:lnTo>
                        <a:pt x="1157" y="639"/>
                      </a:lnTo>
                      <a:lnTo>
                        <a:pt x="1103" y="620"/>
                      </a:lnTo>
                      <a:lnTo>
                        <a:pt x="1049" y="613"/>
                      </a:lnTo>
                      <a:lnTo>
                        <a:pt x="988" y="607"/>
                      </a:lnTo>
                      <a:lnTo>
                        <a:pt x="934" y="600"/>
                      </a:lnTo>
                      <a:lnTo>
                        <a:pt x="819" y="574"/>
                      </a:lnTo>
                      <a:lnTo>
                        <a:pt x="765" y="554"/>
                      </a:lnTo>
                      <a:lnTo>
                        <a:pt x="717" y="541"/>
                      </a:lnTo>
                      <a:lnTo>
                        <a:pt x="677" y="528"/>
                      </a:lnTo>
                      <a:lnTo>
                        <a:pt x="636" y="509"/>
                      </a:lnTo>
                      <a:lnTo>
                        <a:pt x="609" y="496"/>
                      </a:lnTo>
                      <a:lnTo>
                        <a:pt x="589" y="476"/>
                      </a:lnTo>
                      <a:lnTo>
                        <a:pt x="575" y="463"/>
                      </a:lnTo>
                      <a:lnTo>
                        <a:pt x="575" y="444"/>
                      </a:lnTo>
                      <a:lnTo>
                        <a:pt x="582" y="411"/>
                      </a:lnTo>
                      <a:lnTo>
                        <a:pt x="595" y="398"/>
                      </a:lnTo>
                      <a:lnTo>
                        <a:pt x="609" y="378"/>
                      </a:lnTo>
                      <a:lnTo>
                        <a:pt x="629" y="365"/>
                      </a:lnTo>
                      <a:lnTo>
                        <a:pt x="636" y="352"/>
                      </a:lnTo>
                      <a:lnTo>
                        <a:pt x="636" y="346"/>
                      </a:lnTo>
                      <a:lnTo>
                        <a:pt x="636" y="339"/>
                      </a:lnTo>
                      <a:lnTo>
                        <a:pt x="623" y="339"/>
                      </a:lnTo>
                      <a:lnTo>
                        <a:pt x="616" y="326"/>
                      </a:lnTo>
                      <a:lnTo>
                        <a:pt x="602" y="307"/>
                      </a:lnTo>
                      <a:lnTo>
                        <a:pt x="589" y="287"/>
                      </a:lnTo>
                      <a:lnTo>
                        <a:pt x="541" y="235"/>
                      </a:lnTo>
                      <a:lnTo>
                        <a:pt x="440" y="137"/>
                      </a:lnTo>
                      <a:lnTo>
                        <a:pt x="392" y="111"/>
                      </a:lnTo>
                      <a:lnTo>
                        <a:pt x="392" y="33"/>
                      </a:lnTo>
                      <a:lnTo>
                        <a:pt x="352" y="0"/>
                      </a:lnTo>
                      <a:lnTo>
                        <a:pt x="257" y="13"/>
                      </a:lnTo>
                      <a:lnTo>
                        <a:pt x="108" y="0"/>
                      </a:lnTo>
                      <a:lnTo>
                        <a:pt x="47" y="72"/>
                      </a:lnTo>
                      <a:lnTo>
                        <a:pt x="47" y="196"/>
                      </a:lnTo>
                      <a:lnTo>
                        <a:pt x="20" y="300"/>
                      </a:lnTo>
                      <a:lnTo>
                        <a:pt x="47" y="359"/>
                      </a:lnTo>
                      <a:lnTo>
                        <a:pt x="20" y="404"/>
                      </a:lnTo>
                      <a:lnTo>
                        <a:pt x="47" y="574"/>
                      </a:lnTo>
                      <a:lnTo>
                        <a:pt x="0" y="620"/>
                      </a:lnTo>
                      <a:lnTo>
                        <a:pt x="88" y="789"/>
                      </a:lnTo>
                      <a:lnTo>
                        <a:pt x="196" y="731"/>
                      </a:lnTo>
                      <a:lnTo>
                        <a:pt x="284" y="868"/>
                      </a:lnTo>
                      <a:lnTo>
                        <a:pt x="359" y="887"/>
                      </a:lnTo>
                      <a:lnTo>
                        <a:pt x="365" y="946"/>
                      </a:lnTo>
                      <a:lnTo>
                        <a:pt x="332" y="1011"/>
                      </a:lnTo>
                      <a:lnTo>
                        <a:pt x="365" y="1057"/>
                      </a:lnTo>
                      <a:lnTo>
                        <a:pt x="440" y="1070"/>
                      </a:lnTo>
                      <a:lnTo>
                        <a:pt x="467" y="1213"/>
                      </a:lnTo>
                      <a:lnTo>
                        <a:pt x="453" y="1298"/>
                      </a:lnTo>
                      <a:lnTo>
                        <a:pt x="568" y="1350"/>
                      </a:lnTo>
                      <a:lnTo>
                        <a:pt x="494" y="1461"/>
                      </a:lnTo>
                      <a:lnTo>
                        <a:pt x="535" y="1539"/>
                      </a:lnTo>
                      <a:lnTo>
                        <a:pt x="663" y="1637"/>
                      </a:lnTo>
                      <a:lnTo>
                        <a:pt x="704" y="1742"/>
                      </a:lnTo>
                      <a:lnTo>
                        <a:pt x="819" y="1787"/>
                      </a:lnTo>
                      <a:lnTo>
                        <a:pt x="866" y="1885"/>
                      </a:lnTo>
                      <a:lnTo>
                        <a:pt x="947" y="1892"/>
                      </a:lnTo>
                      <a:lnTo>
                        <a:pt x="1015" y="1996"/>
                      </a:lnTo>
                      <a:lnTo>
                        <a:pt x="1164" y="2087"/>
                      </a:lnTo>
                      <a:lnTo>
                        <a:pt x="1184" y="2172"/>
                      </a:lnTo>
                      <a:lnTo>
                        <a:pt x="1333" y="2316"/>
                      </a:lnTo>
                      <a:lnTo>
                        <a:pt x="1441" y="2381"/>
                      </a:lnTo>
                      <a:lnTo>
                        <a:pt x="1489" y="2466"/>
                      </a:lnTo>
                      <a:lnTo>
                        <a:pt x="1543" y="2551"/>
                      </a:lnTo>
                      <a:lnTo>
                        <a:pt x="1671" y="2616"/>
                      </a:lnTo>
                      <a:lnTo>
                        <a:pt x="1698" y="2681"/>
                      </a:lnTo>
                      <a:lnTo>
                        <a:pt x="1820" y="2701"/>
                      </a:lnTo>
                      <a:lnTo>
                        <a:pt x="1908" y="2772"/>
                      </a:lnTo>
                      <a:lnTo>
                        <a:pt x="1888" y="2831"/>
                      </a:lnTo>
                      <a:lnTo>
                        <a:pt x="1895" y="2929"/>
                      </a:lnTo>
                      <a:lnTo>
                        <a:pt x="1949" y="3001"/>
                      </a:lnTo>
                      <a:lnTo>
                        <a:pt x="1983" y="3079"/>
                      </a:lnTo>
                      <a:lnTo>
                        <a:pt x="2084" y="3092"/>
                      </a:lnTo>
                      <a:lnTo>
                        <a:pt x="2111" y="3170"/>
                      </a:lnTo>
                      <a:lnTo>
                        <a:pt x="2219" y="3249"/>
                      </a:lnTo>
                      <a:lnTo>
                        <a:pt x="2348" y="3294"/>
                      </a:lnTo>
                      <a:lnTo>
                        <a:pt x="2409" y="3333"/>
                      </a:lnTo>
                      <a:lnTo>
                        <a:pt x="2443" y="3431"/>
                      </a:lnTo>
                      <a:lnTo>
                        <a:pt x="2463" y="3496"/>
                      </a:lnTo>
                      <a:lnTo>
                        <a:pt x="2395" y="3529"/>
                      </a:lnTo>
                      <a:lnTo>
                        <a:pt x="2328" y="3549"/>
                      </a:lnTo>
                      <a:lnTo>
                        <a:pt x="2382" y="3660"/>
                      </a:lnTo>
                      <a:lnTo>
                        <a:pt x="2443" y="3594"/>
                      </a:lnTo>
                      <a:lnTo>
                        <a:pt x="2517" y="3594"/>
                      </a:lnTo>
                      <a:lnTo>
                        <a:pt x="2605" y="3627"/>
                      </a:lnTo>
                      <a:lnTo>
                        <a:pt x="2652" y="3594"/>
                      </a:lnTo>
                      <a:lnTo>
                        <a:pt x="2652" y="3666"/>
                      </a:lnTo>
                      <a:lnTo>
                        <a:pt x="2693" y="3725"/>
                      </a:lnTo>
                      <a:lnTo>
                        <a:pt x="2761" y="3777"/>
                      </a:lnTo>
                      <a:lnTo>
                        <a:pt x="2828" y="3803"/>
                      </a:lnTo>
                      <a:lnTo>
                        <a:pt x="2828" y="3849"/>
                      </a:lnTo>
                      <a:lnTo>
                        <a:pt x="2950" y="3894"/>
                      </a:lnTo>
                      <a:lnTo>
                        <a:pt x="2998" y="3953"/>
                      </a:lnTo>
                      <a:lnTo>
                        <a:pt x="3058" y="3999"/>
                      </a:lnTo>
                      <a:lnTo>
                        <a:pt x="3119" y="4005"/>
                      </a:lnTo>
                      <a:lnTo>
                        <a:pt x="3153" y="4077"/>
                      </a:lnTo>
                      <a:lnTo>
                        <a:pt x="3248" y="4070"/>
                      </a:lnTo>
                      <a:lnTo>
                        <a:pt x="3255" y="4070"/>
                      </a:lnTo>
                      <a:lnTo>
                        <a:pt x="3255" y="4064"/>
                      </a:lnTo>
                    </a:path>
                  </a:pathLst>
                </a:custGeom>
                <a:noFill/>
                <a:ln w="12600">
                  <a:solidFill>
                    <a:srgbClr val="A886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57" name="Rectangle 299"/>
                <p:cNvSpPr>
                  <a:spLocks noChangeArrowheads="1"/>
                </p:cNvSpPr>
                <p:nvPr/>
              </p:nvSpPr>
              <p:spPr bwMode="auto">
                <a:xfrm>
                  <a:off x="76200" y="1416017"/>
                  <a:ext cx="1381125" cy="1139825"/>
                </a:xfrm>
                <a:prstGeom prst="rect">
                  <a:avLst/>
                </a:prstGeom>
                <a:noFill/>
                <a:ln w="19080">
                  <a:solidFill>
                    <a:srgbClr val="0033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658" name="Freeform 310"/>
                <p:cNvSpPr>
                  <a:spLocks noChangeArrowheads="1"/>
                </p:cNvSpPr>
                <p:nvPr/>
              </p:nvSpPr>
              <p:spPr bwMode="auto">
                <a:xfrm>
                  <a:off x="2859088" y="611188"/>
                  <a:ext cx="6218237" cy="6234112"/>
                </a:xfrm>
                <a:custGeom>
                  <a:avLst/>
                  <a:gdLst>
                    <a:gd name="T0" fmla="*/ 2147483647 w 4356"/>
                    <a:gd name="T1" fmla="*/ 2147483647 h 4216"/>
                    <a:gd name="T2" fmla="*/ 2147483647 w 4356"/>
                    <a:gd name="T3" fmla="*/ 2147483647 h 4216"/>
                    <a:gd name="T4" fmla="*/ 2147483647 w 4356"/>
                    <a:gd name="T5" fmla="*/ 2147483647 h 4216"/>
                    <a:gd name="T6" fmla="*/ 2147483647 w 4356"/>
                    <a:gd name="T7" fmla="*/ 2147483647 h 4216"/>
                    <a:gd name="T8" fmla="*/ 2147483647 w 4356"/>
                    <a:gd name="T9" fmla="*/ 2147483647 h 4216"/>
                    <a:gd name="T10" fmla="*/ 2147483647 w 4356"/>
                    <a:gd name="T11" fmla="*/ 2147483647 h 4216"/>
                    <a:gd name="T12" fmla="*/ 2147483647 w 4356"/>
                    <a:gd name="T13" fmla="*/ 2147483647 h 4216"/>
                    <a:gd name="T14" fmla="*/ 2147483647 w 4356"/>
                    <a:gd name="T15" fmla="*/ 2147483647 h 4216"/>
                    <a:gd name="T16" fmla="*/ 2147483647 w 4356"/>
                    <a:gd name="T17" fmla="*/ 2147483647 h 4216"/>
                    <a:gd name="T18" fmla="*/ 2147483647 w 4356"/>
                    <a:gd name="T19" fmla="*/ 2147483647 h 4216"/>
                    <a:gd name="T20" fmla="*/ 2147483647 w 4356"/>
                    <a:gd name="T21" fmla="*/ 2147483647 h 4216"/>
                    <a:gd name="T22" fmla="*/ 2147483647 w 4356"/>
                    <a:gd name="T23" fmla="*/ 2147483647 h 4216"/>
                    <a:gd name="T24" fmla="*/ 2147483647 w 4356"/>
                    <a:gd name="T25" fmla="*/ 2147483647 h 4216"/>
                    <a:gd name="T26" fmla="*/ 2147483647 w 4356"/>
                    <a:gd name="T27" fmla="*/ 2147483647 h 4216"/>
                    <a:gd name="T28" fmla="*/ 2147483647 w 4356"/>
                    <a:gd name="T29" fmla="*/ 2147483647 h 4216"/>
                    <a:gd name="T30" fmla="*/ 2147483647 w 4356"/>
                    <a:gd name="T31" fmla="*/ 2147483647 h 4216"/>
                    <a:gd name="T32" fmla="*/ 2147483647 w 4356"/>
                    <a:gd name="T33" fmla="*/ 2147483647 h 4216"/>
                    <a:gd name="T34" fmla="*/ 2147483647 w 4356"/>
                    <a:gd name="T35" fmla="*/ 0 h 4216"/>
                    <a:gd name="T36" fmla="*/ 2147483647 w 4356"/>
                    <a:gd name="T37" fmla="*/ 2147483647 h 4216"/>
                    <a:gd name="T38" fmla="*/ 2147483647 w 4356"/>
                    <a:gd name="T39" fmla="*/ 2147483647 h 4216"/>
                    <a:gd name="T40" fmla="*/ 2147483647 w 4356"/>
                    <a:gd name="T41" fmla="*/ 2147483647 h 4216"/>
                    <a:gd name="T42" fmla="*/ 2147483647 w 4356"/>
                    <a:gd name="T43" fmla="*/ 2147483647 h 4216"/>
                    <a:gd name="T44" fmla="*/ 2147483647 w 4356"/>
                    <a:gd name="T45" fmla="*/ 2147483647 h 4216"/>
                    <a:gd name="T46" fmla="*/ 2147483647 w 4356"/>
                    <a:gd name="T47" fmla="*/ 2147483647 h 4216"/>
                    <a:gd name="T48" fmla="*/ 2147483647 w 4356"/>
                    <a:gd name="T49" fmla="*/ 2147483647 h 4216"/>
                    <a:gd name="T50" fmla="*/ 2147483647 w 4356"/>
                    <a:gd name="T51" fmla="*/ 2147483647 h 4216"/>
                    <a:gd name="T52" fmla="*/ 2147483647 w 4356"/>
                    <a:gd name="T53" fmla="*/ 2147483647 h 4216"/>
                    <a:gd name="T54" fmla="*/ 2147483647 w 4356"/>
                    <a:gd name="T55" fmla="*/ 2147483647 h 4216"/>
                    <a:gd name="T56" fmla="*/ 2147483647 w 4356"/>
                    <a:gd name="T57" fmla="*/ 2147483647 h 4216"/>
                    <a:gd name="T58" fmla="*/ 2147483647 w 4356"/>
                    <a:gd name="T59" fmla="*/ 2147483647 h 4216"/>
                    <a:gd name="T60" fmla="*/ 2147483647 w 4356"/>
                    <a:gd name="T61" fmla="*/ 2147483647 h 4216"/>
                    <a:gd name="T62" fmla="*/ 2147483647 w 4356"/>
                    <a:gd name="T63" fmla="*/ 2147483647 h 4216"/>
                    <a:gd name="T64" fmla="*/ 2147483647 w 4356"/>
                    <a:gd name="T65" fmla="*/ 2147483647 h 4216"/>
                    <a:gd name="T66" fmla="*/ 2147483647 w 4356"/>
                    <a:gd name="T67" fmla="*/ 2147483647 h 4216"/>
                    <a:gd name="T68" fmla="*/ 2147483647 w 4356"/>
                    <a:gd name="T69" fmla="*/ 2147483647 h 4216"/>
                    <a:gd name="T70" fmla="*/ 2147483647 w 4356"/>
                    <a:gd name="T71" fmla="*/ 2147483647 h 4216"/>
                    <a:gd name="T72" fmla="*/ 2147483647 w 4356"/>
                    <a:gd name="T73" fmla="*/ 2147483647 h 4216"/>
                    <a:gd name="T74" fmla="*/ 2147483647 w 4356"/>
                    <a:gd name="T75" fmla="*/ 2147483647 h 4216"/>
                    <a:gd name="T76" fmla="*/ 2147483647 w 4356"/>
                    <a:gd name="T77" fmla="*/ 2147483647 h 4216"/>
                    <a:gd name="T78" fmla="*/ 2147483647 w 4356"/>
                    <a:gd name="T79" fmla="*/ 2147483647 h 4216"/>
                    <a:gd name="T80" fmla="*/ 2147483647 w 4356"/>
                    <a:gd name="T81" fmla="*/ 2147483647 h 4216"/>
                    <a:gd name="T82" fmla="*/ 2147483647 w 4356"/>
                    <a:gd name="T83" fmla="*/ 2147483647 h 4216"/>
                    <a:gd name="T84" fmla="*/ 2147483647 w 4356"/>
                    <a:gd name="T85" fmla="*/ 2147483647 h 4216"/>
                    <a:gd name="T86" fmla="*/ 2147483647 w 4356"/>
                    <a:gd name="T87" fmla="*/ 2147483647 h 4216"/>
                    <a:gd name="T88" fmla="*/ 2147483647 w 4356"/>
                    <a:gd name="T89" fmla="*/ 2147483647 h 4216"/>
                    <a:gd name="T90" fmla="*/ 2147483647 w 4356"/>
                    <a:gd name="T91" fmla="*/ 2147483647 h 4216"/>
                    <a:gd name="T92" fmla="*/ 2147483647 w 4356"/>
                    <a:gd name="T93" fmla="*/ 2147483647 h 4216"/>
                    <a:gd name="T94" fmla="*/ 2147483647 w 4356"/>
                    <a:gd name="T95" fmla="*/ 2147483647 h 4216"/>
                    <a:gd name="T96" fmla="*/ 2147483647 w 4356"/>
                    <a:gd name="T97" fmla="*/ 2147483647 h 4216"/>
                    <a:gd name="T98" fmla="*/ 2147483647 w 4356"/>
                    <a:gd name="T99" fmla="*/ 2147483647 h 4216"/>
                    <a:gd name="T100" fmla="*/ 2147483647 w 4356"/>
                    <a:gd name="T101" fmla="*/ 2147483647 h 4216"/>
                    <a:gd name="T102" fmla="*/ 2147483647 w 4356"/>
                    <a:gd name="T103" fmla="*/ 2147483647 h 4216"/>
                    <a:gd name="T104" fmla="*/ 2147483647 w 4356"/>
                    <a:gd name="T105" fmla="*/ 2147483647 h 4216"/>
                    <a:gd name="T106" fmla="*/ 2147483647 w 4356"/>
                    <a:gd name="T107" fmla="*/ 2147483647 h 4216"/>
                    <a:gd name="T108" fmla="*/ 2147483647 w 4356"/>
                    <a:gd name="T109" fmla="*/ 2147483647 h 4216"/>
                    <a:gd name="T110" fmla="*/ 2147483647 w 4356"/>
                    <a:gd name="T111" fmla="*/ 2147483647 h 4216"/>
                    <a:gd name="T112" fmla="*/ 2147483647 w 4356"/>
                    <a:gd name="T113" fmla="*/ 2147483647 h 42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356"/>
                    <a:gd name="T172" fmla="*/ 0 h 4216"/>
                    <a:gd name="T173" fmla="*/ 4356 w 4356"/>
                    <a:gd name="T174" fmla="*/ 4216 h 421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356" h="4216">
                      <a:moveTo>
                        <a:pt x="3368" y="767"/>
                      </a:moveTo>
                      <a:lnTo>
                        <a:pt x="3333" y="743"/>
                      </a:lnTo>
                      <a:lnTo>
                        <a:pt x="3232" y="761"/>
                      </a:lnTo>
                      <a:lnTo>
                        <a:pt x="3145" y="824"/>
                      </a:lnTo>
                      <a:lnTo>
                        <a:pt x="3007" y="814"/>
                      </a:lnTo>
                      <a:lnTo>
                        <a:pt x="2901" y="757"/>
                      </a:lnTo>
                      <a:lnTo>
                        <a:pt x="2914" y="684"/>
                      </a:lnTo>
                      <a:lnTo>
                        <a:pt x="2932" y="668"/>
                      </a:lnTo>
                      <a:lnTo>
                        <a:pt x="2856" y="577"/>
                      </a:lnTo>
                      <a:lnTo>
                        <a:pt x="2753" y="520"/>
                      </a:lnTo>
                      <a:lnTo>
                        <a:pt x="2650" y="653"/>
                      </a:lnTo>
                      <a:lnTo>
                        <a:pt x="2486" y="722"/>
                      </a:lnTo>
                      <a:lnTo>
                        <a:pt x="2493" y="799"/>
                      </a:lnTo>
                      <a:lnTo>
                        <a:pt x="2549" y="887"/>
                      </a:lnTo>
                      <a:lnTo>
                        <a:pt x="2677" y="870"/>
                      </a:lnTo>
                      <a:lnTo>
                        <a:pt x="2812" y="1063"/>
                      </a:lnTo>
                      <a:lnTo>
                        <a:pt x="2829" y="1151"/>
                      </a:lnTo>
                      <a:lnTo>
                        <a:pt x="2757" y="1149"/>
                      </a:lnTo>
                      <a:lnTo>
                        <a:pt x="2564" y="1078"/>
                      </a:lnTo>
                      <a:lnTo>
                        <a:pt x="2543" y="1140"/>
                      </a:lnTo>
                      <a:lnTo>
                        <a:pt x="2486" y="1145"/>
                      </a:lnTo>
                      <a:lnTo>
                        <a:pt x="2401" y="1090"/>
                      </a:lnTo>
                      <a:lnTo>
                        <a:pt x="2395" y="907"/>
                      </a:lnTo>
                      <a:lnTo>
                        <a:pt x="2318" y="838"/>
                      </a:lnTo>
                      <a:lnTo>
                        <a:pt x="2123" y="865"/>
                      </a:lnTo>
                      <a:lnTo>
                        <a:pt x="2110" y="970"/>
                      </a:lnTo>
                      <a:lnTo>
                        <a:pt x="2164" y="1157"/>
                      </a:lnTo>
                      <a:lnTo>
                        <a:pt x="2077" y="1214"/>
                      </a:lnTo>
                      <a:lnTo>
                        <a:pt x="2013" y="1321"/>
                      </a:lnTo>
                      <a:lnTo>
                        <a:pt x="1928" y="1370"/>
                      </a:lnTo>
                      <a:lnTo>
                        <a:pt x="1628" y="1415"/>
                      </a:lnTo>
                      <a:lnTo>
                        <a:pt x="1566" y="1319"/>
                      </a:lnTo>
                      <a:lnTo>
                        <a:pt x="1499" y="1268"/>
                      </a:lnTo>
                      <a:lnTo>
                        <a:pt x="1373" y="1236"/>
                      </a:lnTo>
                      <a:lnTo>
                        <a:pt x="1254" y="1307"/>
                      </a:lnTo>
                      <a:lnTo>
                        <a:pt x="1227" y="1411"/>
                      </a:lnTo>
                      <a:lnTo>
                        <a:pt x="1289" y="1583"/>
                      </a:lnTo>
                      <a:lnTo>
                        <a:pt x="1403" y="1760"/>
                      </a:lnTo>
                      <a:lnTo>
                        <a:pt x="1358" y="1782"/>
                      </a:lnTo>
                      <a:lnTo>
                        <a:pt x="1349" y="1839"/>
                      </a:lnTo>
                      <a:lnTo>
                        <a:pt x="1255" y="1882"/>
                      </a:lnTo>
                      <a:lnTo>
                        <a:pt x="1114" y="1862"/>
                      </a:lnTo>
                      <a:lnTo>
                        <a:pt x="1049" y="1734"/>
                      </a:lnTo>
                      <a:lnTo>
                        <a:pt x="932" y="1719"/>
                      </a:lnTo>
                      <a:lnTo>
                        <a:pt x="882" y="1604"/>
                      </a:lnTo>
                      <a:lnTo>
                        <a:pt x="715" y="1560"/>
                      </a:lnTo>
                      <a:lnTo>
                        <a:pt x="675" y="1481"/>
                      </a:lnTo>
                      <a:lnTo>
                        <a:pt x="602" y="1447"/>
                      </a:lnTo>
                      <a:lnTo>
                        <a:pt x="349" y="1242"/>
                      </a:lnTo>
                      <a:lnTo>
                        <a:pt x="326" y="1197"/>
                      </a:lnTo>
                      <a:lnTo>
                        <a:pt x="377" y="1171"/>
                      </a:lnTo>
                      <a:lnTo>
                        <a:pt x="723" y="1212"/>
                      </a:lnTo>
                      <a:lnTo>
                        <a:pt x="873" y="1173"/>
                      </a:lnTo>
                      <a:lnTo>
                        <a:pt x="875" y="1052"/>
                      </a:lnTo>
                      <a:lnTo>
                        <a:pt x="788" y="889"/>
                      </a:lnTo>
                      <a:lnTo>
                        <a:pt x="596" y="682"/>
                      </a:lnTo>
                      <a:lnTo>
                        <a:pt x="415" y="645"/>
                      </a:lnTo>
                      <a:lnTo>
                        <a:pt x="110" y="577"/>
                      </a:lnTo>
                      <a:lnTo>
                        <a:pt x="0" y="501"/>
                      </a:lnTo>
                      <a:lnTo>
                        <a:pt x="51" y="384"/>
                      </a:lnTo>
                      <a:lnTo>
                        <a:pt x="110" y="389"/>
                      </a:lnTo>
                      <a:lnTo>
                        <a:pt x="205" y="341"/>
                      </a:lnTo>
                      <a:lnTo>
                        <a:pt x="236" y="235"/>
                      </a:lnTo>
                      <a:lnTo>
                        <a:pt x="339" y="173"/>
                      </a:lnTo>
                      <a:lnTo>
                        <a:pt x="404" y="43"/>
                      </a:lnTo>
                      <a:lnTo>
                        <a:pt x="543" y="63"/>
                      </a:lnTo>
                      <a:lnTo>
                        <a:pt x="634" y="94"/>
                      </a:lnTo>
                      <a:lnTo>
                        <a:pt x="706" y="79"/>
                      </a:lnTo>
                      <a:lnTo>
                        <a:pt x="744" y="142"/>
                      </a:lnTo>
                      <a:lnTo>
                        <a:pt x="793" y="106"/>
                      </a:lnTo>
                      <a:lnTo>
                        <a:pt x="793" y="48"/>
                      </a:lnTo>
                      <a:lnTo>
                        <a:pt x="879" y="0"/>
                      </a:lnTo>
                      <a:lnTo>
                        <a:pt x="897" y="51"/>
                      </a:lnTo>
                      <a:lnTo>
                        <a:pt x="975" y="23"/>
                      </a:lnTo>
                      <a:lnTo>
                        <a:pt x="1142" y="154"/>
                      </a:lnTo>
                      <a:lnTo>
                        <a:pt x="1277" y="185"/>
                      </a:lnTo>
                      <a:lnTo>
                        <a:pt x="1317" y="134"/>
                      </a:lnTo>
                      <a:lnTo>
                        <a:pt x="1386" y="134"/>
                      </a:lnTo>
                      <a:lnTo>
                        <a:pt x="1456" y="201"/>
                      </a:lnTo>
                      <a:lnTo>
                        <a:pt x="1562" y="157"/>
                      </a:lnTo>
                      <a:lnTo>
                        <a:pt x="1610" y="230"/>
                      </a:lnTo>
                      <a:lnTo>
                        <a:pt x="1710" y="221"/>
                      </a:lnTo>
                      <a:lnTo>
                        <a:pt x="1766" y="242"/>
                      </a:lnTo>
                      <a:lnTo>
                        <a:pt x="1851" y="190"/>
                      </a:lnTo>
                      <a:lnTo>
                        <a:pt x="1869" y="242"/>
                      </a:lnTo>
                      <a:lnTo>
                        <a:pt x="2025" y="313"/>
                      </a:lnTo>
                      <a:lnTo>
                        <a:pt x="2138" y="305"/>
                      </a:lnTo>
                      <a:lnTo>
                        <a:pt x="2212" y="217"/>
                      </a:lnTo>
                      <a:lnTo>
                        <a:pt x="2296" y="173"/>
                      </a:lnTo>
                      <a:lnTo>
                        <a:pt x="2380" y="267"/>
                      </a:lnTo>
                      <a:lnTo>
                        <a:pt x="2514" y="278"/>
                      </a:lnTo>
                      <a:lnTo>
                        <a:pt x="2594" y="367"/>
                      </a:lnTo>
                      <a:lnTo>
                        <a:pt x="2662" y="409"/>
                      </a:lnTo>
                      <a:lnTo>
                        <a:pt x="2684" y="457"/>
                      </a:lnTo>
                      <a:lnTo>
                        <a:pt x="2775" y="438"/>
                      </a:lnTo>
                      <a:lnTo>
                        <a:pt x="2838" y="347"/>
                      </a:lnTo>
                      <a:lnTo>
                        <a:pt x="2912" y="325"/>
                      </a:lnTo>
                      <a:lnTo>
                        <a:pt x="2920" y="418"/>
                      </a:lnTo>
                      <a:lnTo>
                        <a:pt x="3079" y="457"/>
                      </a:lnTo>
                      <a:lnTo>
                        <a:pt x="3142" y="501"/>
                      </a:lnTo>
                      <a:lnTo>
                        <a:pt x="3218" y="526"/>
                      </a:lnTo>
                      <a:lnTo>
                        <a:pt x="3353" y="615"/>
                      </a:lnTo>
                      <a:lnTo>
                        <a:pt x="3521" y="615"/>
                      </a:lnTo>
                      <a:lnTo>
                        <a:pt x="3712" y="531"/>
                      </a:lnTo>
                      <a:lnTo>
                        <a:pt x="3788" y="558"/>
                      </a:lnTo>
                      <a:lnTo>
                        <a:pt x="3853" y="511"/>
                      </a:lnTo>
                      <a:lnTo>
                        <a:pt x="3904" y="534"/>
                      </a:lnTo>
                      <a:lnTo>
                        <a:pt x="4001" y="654"/>
                      </a:lnTo>
                      <a:lnTo>
                        <a:pt x="3919" y="666"/>
                      </a:lnTo>
                      <a:lnTo>
                        <a:pt x="3875" y="730"/>
                      </a:lnTo>
                      <a:lnTo>
                        <a:pt x="3931" y="801"/>
                      </a:lnTo>
                      <a:lnTo>
                        <a:pt x="3779" y="1086"/>
                      </a:lnTo>
                      <a:lnTo>
                        <a:pt x="3690" y="1129"/>
                      </a:lnTo>
                      <a:lnTo>
                        <a:pt x="3712" y="1321"/>
                      </a:lnTo>
                      <a:lnTo>
                        <a:pt x="3659" y="1376"/>
                      </a:lnTo>
                      <a:lnTo>
                        <a:pt x="3749" y="1498"/>
                      </a:lnTo>
                      <a:lnTo>
                        <a:pt x="3806" y="1506"/>
                      </a:lnTo>
                      <a:lnTo>
                        <a:pt x="3848" y="1557"/>
                      </a:lnTo>
                      <a:lnTo>
                        <a:pt x="3940" y="1538"/>
                      </a:lnTo>
                      <a:lnTo>
                        <a:pt x="4001" y="1686"/>
                      </a:lnTo>
                      <a:lnTo>
                        <a:pt x="4105" y="1729"/>
                      </a:lnTo>
                      <a:lnTo>
                        <a:pt x="4160" y="1705"/>
                      </a:lnTo>
                      <a:lnTo>
                        <a:pt x="4186" y="1819"/>
                      </a:lnTo>
                      <a:lnTo>
                        <a:pt x="4251" y="1843"/>
                      </a:lnTo>
                      <a:lnTo>
                        <a:pt x="4290" y="1803"/>
                      </a:lnTo>
                      <a:lnTo>
                        <a:pt x="4355" y="1890"/>
                      </a:lnTo>
                      <a:lnTo>
                        <a:pt x="4273" y="1925"/>
                      </a:lnTo>
                      <a:lnTo>
                        <a:pt x="4202" y="2015"/>
                      </a:lnTo>
                      <a:lnTo>
                        <a:pt x="4014" y="2007"/>
                      </a:lnTo>
                      <a:lnTo>
                        <a:pt x="3961" y="1953"/>
                      </a:lnTo>
                      <a:lnTo>
                        <a:pt x="3853" y="1910"/>
                      </a:lnTo>
                      <a:lnTo>
                        <a:pt x="3961" y="2141"/>
                      </a:lnTo>
                      <a:lnTo>
                        <a:pt x="4182" y="2343"/>
                      </a:lnTo>
                      <a:lnTo>
                        <a:pt x="4233" y="2442"/>
                      </a:lnTo>
                      <a:lnTo>
                        <a:pt x="4229" y="2525"/>
                      </a:lnTo>
                      <a:lnTo>
                        <a:pt x="4186" y="2510"/>
                      </a:lnTo>
                      <a:lnTo>
                        <a:pt x="4202" y="2635"/>
                      </a:lnTo>
                      <a:lnTo>
                        <a:pt x="4096" y="2644"/>
                      </a:lnTo>
                      <a:lnTo>
                        <a:pt x="4048" y="2561"/>
                      </a:lnTo>
                      <a:lnTo>
                        <a:pt x="3888" y="2581"/>
                      </a:lnTo>
                      <a:lnTo>
                        <a:pt x="3870" y="2684"/>
                      </a:lnTo>
                      <a:lnTo>
                        <a:pt x="3741" y="2689"/>
                      </a:lnTo>
                      <a:lnTo>
                        <a:pt x="3612" y="2701"/>
                      </a:lnTo>
                      <a:lnTo>
                        <a:pt x="3555" y="2647"/>
                      </a:lnTo>
                      <a:lnTo>
                        <a:pt x="3516" y="2732"/>
                      </a:lnTo>
                      <a:lnTo>
                        <a:pt x="3543" y="2815"/>
                      </a:lnTo>
                      <a:lnTo>
                        <a:pt x="3603" y="2843"/>
                      </a:lnTo>
                      <a:lnTo>
                        <a:pt x="3634" y="2976"/>
                      </a:lnTo>
                      <a:lnTo>
                        <a:pt x="3703" y="3008"/>
                      </a:lnTo>
                      <a:lnTo>
                        <a:pt x="3677" y="3070"/>
                      </a:lnTo>
                      <a:lnTo>
                        <a:pt x="3638" y="3038"/>
                      </a:lnTo>
                      <a:lnTo>
                        <a:pt x="3577" y="3116"/>
                      </a:lnTo>
                      <a:lnTo>
                        <a:pt x="3490" y="3042"/>
                      </a:lnTo>
                      <a:lnTo>
                        <a:pt x="3521" y="2996"/>
                      </a:lnTo>
                      <a:lnTo>
                        <a:pt x="3473" y="2965"/>
                      </a:lnTo>
                      <a:lnTo>
                        <a:pt x="3395" y="2965"/>
                      </a:lnTo>
                      <a:lnTo>
                        <a:pt x="3349" y="3016"/>
                      </a:lnTo>
                      <a:lnTo>
                        <a:pt x="3175" y="3081"/>
                      </a:lnTo>
                      <a:lnTo>
                        <a:pt x="3170" y="3148"/>
                      </a:lnTo>
                      <a:lnTo>
                        <a:pt x="3114" y="3238"/>
                      </a:lnTo>
                      <a:lnTo>
                        <a:pt x="3140" y="3437"/>
                      </a:lnTo>
                      <a:lnTo>
                        <a:pt x="2997" y="3449"/>
                      </a:lnTo>
                      <a:lnTo>
                        <a:pt x="2912" y="3517"/>
                      </a:lnTo>
                      <a:lnTo>
                        <a:pt x="2894" y="3611"/>
                      </a:lnTo>
                      <a:lnTo>
                        <a:pt x="2929" y="3687"/>
                      </a:lnTo>
                      <a:lnTo>
                        <a:pt x="2885" y="3733"/>
                      </a:lnTo>
                      <a:lnTo>
                        <a:pt x="2860" y="3790"/>
                      </a:lnTo>
                      <a:lnTo>
                        <a:pt x="2916" y="3905"/>
                      </a:lnTo>
                      <a:lnTo>
                        <a:pt x="3005" y="3937"/>
                      </a:lnTo>
                      <a:lnTo>
                        <a:pt x="3010" y="4063"/>
                      </a:lnTo>
                      <a:lnTo>
                        <a:pt x="2942" y="4139"/>
                      </a:lnTo>
                      <a:lnTo>
                        <a:pt x="2925" y="4191"/>
                      </a:lnTo>
                      <a:lnTo>
                        <a:pt x="2851" y="4215"/>
                      </a:lnTo>
                      <a:lnTo>
                        <a:pt x="2747" y="4131"/>
                      </a:lnTo>
                      <a:lnTo>
                        <a:pt x="2647" y="4076"/>
                      </a:lnTo>
                      <a:lnTo>
                        <a:pt x="2377" y="3848"/>
                      </a:lnTo>
                      <a:lnTo>
                        <a:pt x="2283" y="3759"/>
                      </a:lnTo>
                      <a:lnTo>
                        <a:pt x="2233" y="3681"/>
                      </a:lnTo>
                      <a:lnTo>
                        <a:pt x="2242" y="3617"/>
                      </a:lnTo>
                      <a:lnTo>
                        <a:pt x="2238" y="3468"/>
                      </a:lnTo>
                      <a:lnTo>
                        <a:pt x="2321" y="3389"/>
                      </a:lnTo>
                      <a:lnTo>
                        <a:pt x="2242" y="3304"/>
                      </a:lnTo>
                      <a:lnTo>
                        <a:pt x="2240" y="3136"/>
                      </a:lnTo>
                      <a:lnTo>
                        <a:pt x="2303" y="2933"/>
                      </a:lnTo>
                      <a:lnTo>
                        <a:pt x="2267" y="2734"/>
                      </a:lnTo>
                      <a:lnTo>
                        <a:pt x="2332" y="2706"/>
                      </a:lnTo>
                      <a:lnTo>
                        <a:pt x="2471" y="2760"/>
                      </a:lnTo>
                      <a:lnTo>
                        <a:pt x="2616" y="2777"/>
                      </a:lnTo>
                      <a:lnTo>
                        <a:pt x="2658" y="2742"/>
                      </a:lnTo>
                      <a:lnTo>
                        <a:pt x="2677" y="2649"/>
                      </a:lnTo>
                      <a:lnTo>
                        <a:pt x="2729" y="2616"/>
                      </a:lnTo>
                      <a:lnTo>
                        <a:pt x="2756" y="2550"/>
                      </a:lnTo>
                      <a:lnTo>
                        <a:pt x="2738" y="2510"/>
                      </a:lnTo>
                      <a:lnTo>
                        <a:pt x="2834" y="2464"/>
                      </a:lnTo>
                      <a:lnTo>
                        <a:pt x="2894" y="2479"/>
                      </a:lnTo>
                      <a:lnTo>
                        <a:pt x="2948" y="2525"/>
                      </a:lnTo>
                      <a:lnTo>
                        <a:pt x="3069" y="2543"/>
                      </a:lnTo>
                      <a:lnTo>
                        <a:pt x="3296" y="2635"/>
                      </a:lnTo>
                      <a:lnTo>
                        <a:pt x="3509" y="2562"/>
                      </a:lnTo>
                      <a:lnTo>
                        <a:pt x="3640" y="2453"/>
                      </a:lnTo>
                      <a:lnTo>
                        <a:pt x="3594" y="2373"/>
                      </a:lnTo>
                      <a:lnTo>
                        <a:pt x="3487" y="2337"/>
                      </a:lnTo>
                      <a:lnTo>
                        <a:pt x="3232" y="2498"/>
                      </a:lnTo>
                      <a:lnTo>
                        <a:pt x="3097" y="2440"/>
                      </a:lnTo>
                      <a:lnTo>
                        <a:pt x="2994" y="2371"/>
                      </a:lnTo>
                      <a:lnTo>
                        <a:pt x="2873" y="2397"/>
                      </a:lnTo>
                      <a:lnTo>
                        <a:pt x="2771" y="2261"/>
                      </a:lnTo>
                      <a:lnTo>
                        <a:pt x="2799" y="2186"/>
                      </a:lnTo>
                      <a:lnTo>
                        <a:pt x="2864" y="2190"/>
                      </a:lnTo>
                      <a:lnTo>
                        <a:pt x="2951" y="2248"/>
                      </a:lnTo>
                      <a:lnTo>
                        <a:pt x="2994" y="2206"/>
                      </a:lnTo>
                      <a:lnTo>
                        <a:pt x="2960" y="2055"/>
                      </a:lnTo>
                      <a:lnTo>
                        <a:pt x="2970" y="1942"/>
                      </a:lnTo>
                      <a:lnTo>
                        <a:pt x="3151" y="1794"/>
                      </a:lnTo>
                      <a:lnTo>
                        <a:pt x="3220" y="1695"/>
                      </a:lnTo>
                      <a:lnTo>
                        <a:pt x="3211" y="1441"/>
                      </a:lnTo>
                      <a:lnTo>
                        <a:pt x="3264" y="1348"/>
                      </a:lnTo>
                      <a:lnTo>
                        <a:pt x="3345" y="1305"/>
                      </a:lnTo>
                      <a:lnTo>
                        <a:pt x="3446" y="1319"/>
                      </a:lnTo>
                      <a:lnTo>
                        <a:pt x="3530" y="1242"/>
                      </a:lnTo>
                      <a:lnTo>
                        <a:pt x="3564" y="1151"/>
                      </a:lnTo>
                      <a:lnTo>
                        <a:pt x="3558" y="1031"/>
                      </a:lnTo>
                      <a:lnTo>
                        <a:pt x="3501" y="1013"/>
                      </a:lnTo>
                      <a:lnTo>
                        <a:pt x="3421" y="1084"/>
                      </a:lnTo>
                      <a:lnTo>
                        <a:pt x="3277" y="1122"/>
                      </a:lnTo>
                      <a:lnTo>
                        <a:pt x="3166" y="1060"/>
                      </a:lnTo>
                      <a:lnTo>
                        <a:pt x="3132" y="998"/>
                      </a:lnTo>
                      <a:lnTo>
                        <a:pt x="3170" y="916"/>
                      </a:lnTo>
                      <a:lnTo>
                        <a:pt x="3274" y="870"/>
                      </a:lnTo>
                      <a:lnTo>
                        <a:pt x="3374" y="847"/>
                      </a:lnTo>
                      <a:lnTo>
                        <a:pt x="3368" y="767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59" name="Freeform 204"/>
                <p:cNvSpPr>
                  <a:spLocks noChangeArrowheads="1"/>
                </p:cNvSpPr>
                <p:nvPr/>
              </p:nvSpPr>
              <p:spPr bwMode="auto">
                <a:xfrm>
                  <a:off x="3486150" y="3514725"/>
                  <a:ext cx="90488" cy="111125"/>
                </a:xfrm>
                <a:custGeom>
                  <a:avLst/>
                  <a:gdLst>
                    <a:gd name="T0" fmla="*/ 0 w 64"/>
                    <a:gd name="T1" fmla="*/ 2147483647 h 75"/>
                    <a:gd name="T2" fmla="*/ 2147483647 w 64"/>
                    <a:gd name="T3" fmla="*/ 0 h 75"/>
                    <a:gd name="T4" fmla="*/ 2147483647 w 64"/>
                    <a:gd name="T5" fmla="*/ 2147483647 h 75"/>
                    <a:gd name="T6" fmla="*/ 2147483647 w 64"/>
                    <a:gd name="T7" fmla="*/ 2147483647 h 75"/>
                    <a:gd name="T8" fmla="*/ 0 w 64"/>
                    <a:gd name="T9" fmla="*/ 2147483647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75"/>
                    <a:gd name="T17" fmla="*/ 64 w 64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75">
                      <a:moveTo>
                        <a:pt x="0" y="7"/>
                      </a:moveTo>
                      <a:lnTo>
                        <a:pt x="15" y="0"/>
                      </a:lnTo>
                      <a:lnTo>
                        <a:pt x="63" y="65"/>
                      </a:lnTo>
                      <a:lnTo>
                        <a:pt x="48" y="74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0" name="Freeform 205"/>
                <p:cNvSpPr>
                  <a:spLocks noChangeArrowheads="1"/>
                </p:cNvSpPr>
                <p:nvPr/>
              </p:nvSpPr>
              <p:spPr bwMode="auto">
                <a:xfrm>
                  <a:off x="3454400" y="3473450"/>
                  <a:ext cx="38100" cy="34925"/>
                </a:xfrm>
                <a:custGeom>
                  <a:avLst/>
                  <a:gdLst>
                    <a:gd name="T0" fmla="*/ 0 w 27"/>
                    <a:gd name="T1" fmla="*/ 2147483647 h 23"/>
                    <a:gd name="T2" fmla="*/ 2147483647 w 27"/>
                    <a:gd name="T3" fmla="*/ 0 h 23"/>
                    <a:gd name="T4" fmla="*/ 2147483647 w 27"/>
                    <a:gd name="T5" fmla="*/ 2147483647 h 23"/>
                    <a:gd name="T6" fmla="*/ 2147483647 w 27"/>
                    <a:gd name="T7" fmla="*/ 2147483647 h 23"/>
                    <a:gd name="T8" fmla="*/ 0 w 27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3"/>
                    <a:gd name="T17" fmla="*/ 27 w 2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3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26" y="14"/>
                      </a:lnTo>
                      <a:lnTo>
                        <a:pt x="10" y="22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1" name="Rectangle 206"/>
                <p:cNvSpPr>
                  <a:spLocks noChangeArrowheads="1"/>
                </p:cNvSpPr>
                <p:nvPr/>
              </p:nvSpPr>
              <p:spPr bwMode="auto">
                <a:xfrm>
                  <a:off x="3422650" y="3454400"/>
                  <a:ext cx="23813" cy="23813"/>
                </a:xfrm>
                <a:prstGeom prst="rect">
                  <a:avLst/>
                </a:pr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662" name="Freeform 207"/>
                <p:cNvSpPr>
                  <a:spLocks noChangeArrowheads="1"/>
                </p:cNvSpPr>
                <p:nvPr/>
              </p:nvSpPr>
              <p:spPr bwMode="auto">
                <a:xfrm>
                  <a:off x="3333750" y="3446463"/>
                  <a:ext cx="65088" cy="28575"/>
                </a:xfrm>
                <a:custGeom>
                  <a:avLst/>
                  <a:gdLst>
                    <a:gd name="T0" fmla="*/ 0 w 46"/>
                    <a:gd name="T1" fmla="*/ 2147483647 h 19"/>
                    <a:gd name="T2" fmla="*/ 2147483647 w 46"/>
                    <a:gd name="T3" fmla="*/ 2147483647 h 19"/>
                    <a:gd name="T4" fmla="*/ 2147483647 w 46"/>
                    <a:gd name="T5" fmla="*/ 2147483647 h 19"/>
                    <a:gd name="T6" fmla="*/ 2147483647 w 46"/>
                    <a:gd name="T7" fmla="*/ 2147483647 h 19"/>
                    <a:gd name="T8" fmla="*/ 2147483647 w 46"/>
                    <a:gd name="T9" fmla="*/ 0 h 19"/>
                    <a:gd name="T10" fmla="*/ 0 w 46"/>
                    <a:gd name="T11" fmla="*/ 2147483647 h 19"/>
                    <a:gd name="T12" fmla="*/ 2147483647 w 46"/>
                    <a:gd name="T13" fmla="*/ 2147483647 h 19"/>
                    <a:gd name="T14" fmla="*/ 2147483647 w 46"/>
                    <a:gd name="T15" fmla="*/ 2147483647 h 19"/>
                    <a:gd name="T16" fmla="*/ 0 w 46"/>
                    <a:gd name="T17" fmla="*/ 2147483647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19"/>
                    <a:gd name="T29" fmla="*/ 46 w 46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19">
                      <a:moveTo>
                        <a:pt x="0" y="12"/>
                      </a:moveTo>
                      <a:lnTo>
                        <a:pt x="6" y="16"/>
                      </a:lnTo>
                      <a:lnTo>
                        <a:pt x="44" y="18"/>
                      </a:lnTo>
                      <a:lnTo>
                        <a:pt x="45" y="1"/>
                      </a:lnTo>
                      <a:lnTo>
                        <a:pt x="8" y="0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6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3" name="Freeform 208"/>
                <p:cNvSpPr>
                  <a:spLocks noChangeArrowheads="1"/>
                </p:cNvSpPr>
                <p:nvPr/>
              </p:nvSpPr>
              <p:spPr bwMode="auto">
                <a:xfrm>
                  <a:off x="3298825" y="3389313"/>
                  <a:ext cx="58738" cy="77787"/>
                </a:xfrm>
                <a:custGeom>
                  <a:avLst/>
                  <a:gdLst>
                    <a:gd name="T0" fmla="*/ 0 w 41"/>
                    <a:gd name="T1" fmla="*/ 2147483647 h 52"/>
                    <a:gd name="T2" fmla="*/ 2147483647 w 41"/>
                    <a:gd name="T3" fmla="*/ 0 h 52"/>
                    <a:gd name="T4" fmla="*/ 2147483647 w 41"/>
                    <a:gd name="T5" fmla="*/ 2147483647 h 52"/>
                    <a:gd name="T6" fmla="*/ 2147483647 w 41"/>
                    <a:gd name="T7" fmla="*/ 2147483647 h 52"/>
                    <a:gd name="T8" fmla="*/ 0 w 41"/>
                    <a:gd name="T9" fmla="*/ 2147483647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52"/>
                    <a:gd name="T17" fmla="*/ 41 w 41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52">
                      <a:moveTo>
                        <a:pt x="0" y="8"/>
                      </a:moveTo>
                      <a:lnTo>
                        <a:pt x="15" y="0"/>
                      </a:lnTo>
                      <a:lnTo>
                        <a:pt x="40" y="43"/>
                      </a:lnTo>
                      <a:lnTo>
                        <a:pt x="25" y="51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4" name="Freeform 209"/>
                <p:cNvSpPr>
                  <a:spLocks noChangeArrowheads="1"/>
                </p:cNvSpPr>
                <p:nvPr/>
              </p:nvSpPr>
              <p:spPr bwMode="auto">
                <a:xfrm>
                  <a:off x="3275013" y="3348038"/>
                  <a:ext cx="34925" cy="34925"/>
                </a:xfrm>
                <a:custGeom>
                  <a:avLst/>
                  <a:gdLst>
                    <a:gd name="T0" fmla="*/ 0 w 25"/>
                    <a:gd name="T1" fmla="*/ 2147483647 h 23"/>
                    <a:gd name="T2" fmla="*/ 2147483647 w 25"/>
                    <a:gd name="T3" fmla="*/ 0 h 23"/>
                    <a:gd name="T4" fmla="*/ 2147483647 w 25"/>
                    <a:gd name="T5" fmla="*/ 2147483647 h 23"/>
                    <a:gd name="T6" fmla="*/ 2147483647 w 25"/>
                    <a:gd name="T7" fmla="*/ 2147483647 h 23"/>
                    <a:gd name="T8" fmla="*/ 0 w 25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3"/>
                    <a:gd name="T17" fmla="*/ 25 w 25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3">
                      <a:moveTo>
                        <a:pt x="0" y="6"/>
                      </a:moveTo>
                      <a:lnTo>
                        <a:pt x="15" y="0"/>
                      </a:lnTo>
                      <a:lnTo>
                        <a:pt x="24" y="14"/>
                      </a:lnTo>
                      <a:lnTo>
                        <a:pt x="8" y="22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5" name="Freeform 210"/>
                <p:cNvSpPr>
                  <a:spLocks noChangeArrowheads="1"/>
                </p:cNvSpPr>
                <p:nvPr/>
              </p:nvSpPr>
              <p:spPr bwMode="auto">
                <a:xfrm>
                  <a:off x="3252788" y="3302000"/>
                  <a:ext cx="33337" cy="36513"/>
                </a:xfrm>
                <a:custGeom>
                  <a:avLst/>
                  <a:gdLst>
                    <a:gd name="T0" fmla="*/ 2147483647 w 23"/>
                    <a:gd name="T1" fmla="*/ 0 h 25"/>
                    <a:gd name="T2" fmla="*/ 0 w 23"/>
                    <a:gd name="T3" fmla="*/ 2147483647 h 25"/>
                    <a:gd name="T4" fmla="*/ 2147483647 w 23"/>
                    <a:gd name="T5" fmla="*/ 2147483647 h 25"/>
                    <a:gd name="T6" fmla="*/ 2147483647 w 23"/>
                    <a:gd name="T7" fmla="*/ 2147483647 h 25"/>
                    <a:gd name="T8" fmla="*/ 2147483647 w 23"/>
                    <a:gd name="T9" fmla="*/ 2147483647 h 25"/>
                    <a:gd name="T10" fmla="*/ 2147483647 w 23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25"/>
                    <a:gd name="T20" fmla="*/ 23 w 23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25">
                      <a:moveTo>
                        <a:pt x="10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  <a:lnTo>
                        <a:pt x="22" y="17"/>
                      </a:lnTo>
                      <a:lnTo>
                        <a:pt x="16" y="4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6" name="Freeform 211"/>
                <p:cNvSpPr>
                  <a:spLocks noChangeArrowheads="1"/>
                </p:cNvSpPr>
                <p:nvPr/>
              </p:nvSpPr>
              <p:spPr bwMode="auto">
                <a:xfrm>
                  <a:off x="3254375" y="3302000"/>
                  <a:ext cx="14288" cy="26988"/>
                </a:xfrm>
                <a:custGeom>
                  <a:avLst/>
                  <a:gdLst>
                    <a:gd name="T0" fmla="*/ 0 w 10"/>
                    <a:gd name="T1" fmla="*/ 2147483647 h 18"/>
                    <a:gd name="T2" fmla="*/ 2147483647 w 10"/>
                    <a:gd name="T3" fmla="*/ 0 h 18"/>
                    <a:gd name="T4" fmla="*/ 2147483647 w 10"/>
                    <a:gd name="T5" fmla="*/ 0 h 18"/>
                    <a:gd name="T6" fmla="*/ 2147483647 w 10"/>
                    <a:gd name="T7" fmla="*/ 2147483647 h 18"/>
                    <a:gd name="T8" fmla="*/ 0 w 10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8"/>
                    <a:gd name="T17" fmla="*/ 10 w 1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8">
                      <a:moveTo>
                        <a:pt x="0" y="15"/>
                      </a:move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3" y="17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7" name="Freeform 212"/>
                <p:cNvSpPr>
                  <a:spLocks noChangeArrowheads="1"/>
                </p:cNvSpPr>
                <p:nvPr/>
              </p:nvSpPr>
              <p:spPr bwMode="auto">
                <a:xfrm>
                  <a:off x="3109913" y="3248025"/>
                  <a:ext cx="131762" cy="66675"/>
                </a:xfrm>
                <a:custGeom>
                  <a:avLst/>
                  <a:gdLst>
                    <a:gd name="T0" fmla="*/ 0 w 92"/>
                    <a:gd name="T1" fmla="*/ 2147483647 h 44"/>
                    <a:gd name="T2" fmla="*/ 2147483647 w 92"/>
                    <a:gd name="T3" fmla="*/ 0 h 44"/>
                    <a:gd name="T4" fmla="*/ 2147483647 w 92"/>
                    <a:gd name="T5" fmla="*/ 2147483647 h 44"/>
                    <a:gd name="T6" fmla="*/ 2147483647 w 92"/>
                    <a:gd name="T7" fmla="*/ 2147483647 h 44"/>
                    <a:gd name="T8" fmla="*/ 0 w 92"/>
                    <a:gd name="T9" fmla="*/ 2147483647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44"/>
                    <a:gd name="T17" fmla="*/ 92 w 92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44">
                      <a:moveTo>
                        <a:pt x="0" y="15"/>
                      </a:moveTo>
                      <a:lnTo>
                        <a:pt x="6" y="0"/>
                      </a:lnTo>
                      <a:lnTo>
                        <a:pt x="91" y="29"/>
                      </a:lnTo>
                      <a:lnTo>
                        <a:pt x="85" y="4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8" name="Freeform 213"/>
                <p:cNvSpPr>
                  <a:spLocks noChangeArrowheads="1"/>
                </p:cNvSpPr>
                <p:nvPr/>
              </p:nvSpPr>
              <p:spPr bwMode="auto">
                <a:xfrm>
                  <a:off x="3060700" y="3232150"/>
                  <a:ext cx="33338" cy="33338"/>
                </a:xfrm>
                <a:custGeom>
                  <a:avLst/>
                  <a:gdLst>
                    <a:gd name="T0" fmla="*/ 0 w 24"/>
                    <a:gd name="T1" fmla="*/ 2147483647 h 23"/>
                    <a:gd name="T2" fmla="*/ 2147483647 w 24"/>
                    <a:gd name="T3" fmla="*/ 0 h 23"/>
                    <a:gd name="T4" fmla="*/ 2147483647 w 24"/>
                    <a:gd name="T5" fmla="*/ 2147483647 h 23"/>
                    <a:gd name="T6" fmla="*/ 2147483647 w 24"/>
                    <a:gd name="T7" fmla="*/ 2147483647 h 23"/>
                    <a:gd name="T8" fmla="*/ 0 w 24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3"/>
                    <a:gd name="T17" fmla="*/ 24 w 2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3">
                      <a:moveTo>
                        <a:pt x="0" y="16"/>
                      </a:moveTo>
                      <a:lnTo>
                        <a:pt x="6" y="0"/>
                      </a:lnTo>
                      <a:lnTo>
                        <a:pt x="23" y="6"/>
                      </a:lnTo>
                      <a:lnTo>
                        <a:pt x="17" y="22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9" name="Freeform 214"/>
                <p:cNvSpPr>
                  <a:spLocks noChangeArrowheads="1"/>
                </p:cNvSpPr>
                <p:nvPr/>
              </p:nvSpPr>
              <p:spPr bwMode="auto">
                <a:xfrm>
                  <a:off x="3048000" y="3195638"/>
                  <a:ext cx="30163" cy="26987"/>
                </a:xfrm>
                <a:custGeom>
                  <a:avLst/>
                  <a:gdLst>
                    <a:gd name="T0" fmla="*/ 0 w 21"/>
                    <a:gd name="T1" fmla="*/ 0 h 18"/>
                    <a:gd name="T2" fmla="*/ 2147483647 w 21"/>
                    <a:gd name="T3" fmla="*/ 0 h 18"/>
                    <a:gd name="T4" fmla="*/ 2147483647 w 21"/>
                    <a:gd name="T5" fmla="*/ 2147483647 h 18"/>
                    <a:gd name="T6" fmla="*/ 2147483647 w 21"/>
                    <a:gd name="T7" fmla="*/ 2147483647 h 18"/>
                    <a:gd name="T8" fmla="*/ 0 w 21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8"/>
                    <a:gd name="T17" fmla="*/ 21 w 21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0" y="17"/>
                      </a:lnTo>
                      <a:lnTo>
                        <a:pt x="3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0" name="Freeform 215"/>
                <p:cNvSpPr>
                  <a:spLocks noChangeArrowheads="1"/>
                </p:cNvSpPr>
                <p:nvPr/>
              </p:nvSpPr>
              <p:spPr bwMode="auto">
                <a:xfrm>
                  <a:off x="3044825" y="3079750"/>
                  <a:ext cx="28575" cy="96838"/>
                </a:xfrm>
                <a:custGeom>
                  <a:avLst/>
                  <a:gdLst>
                    <a:gd name="T0" fmla="*/ 2147483647 w 20"/>
                    <a:gd name="T1" fmla="*/ 0 h 65"/>
                    <a:gd name="T2" fmla="*/ 0 w 20"/>
                    <a:gd name="T3" fmla="*/ 2147483647 h 65"/>
                    <a:gd name="T4" fmla="*/ 2147483647 w 20"/>
                    <a:gd name="T5" fmla="*/ 2147483647 h 65"/>
                    <a:gd name="T6" fmla="*/ 2147483647 w 20"/>
                    <a:gd name="T7" fmla="*/ 2147483647 h 65"/>
                    <a:gd name="T8" fmla="*/ 2147483647 w 20"/>
                    <a:gd name="T9" fmla="*/ 2147483647 h 65"/>
                    <a:gd name="T10" fmla="*/ 2147483647 w 20"/>
                    <a:gd name="T11" fmla="*/ 0 h 65"/>
                    <a:gd name="T12" fmla="*/ 2147483647 w 20"/>
                    <a:gd name="T13" fmla="*/ 2147483647 h 65"/>
                    <a:gd name="T14" fmla="*/ 2147483647 w 20"/>
                    <a:gd name="T15" fmla="*/ 2147483647 h 65"/>
                    <a:gd name="T16" fmla="*/ 2147483647 w 20"/>
                    <a:gd name="T17" fmla="*/ 0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65"/>
                    <a:gd name="T29" fmla="*/ 20 w 2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65">
                      <a:moveTo>
                        <a:pt x="15" y="0"/>
                      </a:moveTo>
                      <a:lnTo>
                        <a:pt x="0" y="8"/>
                      </a:lnTo>
                      <a:lnTo>
                        <a:pt x="3" y="64"/>
                      </a:lnTo>
                      <a:lnTo>
                        <a:pt x="19" y="62"/>
                      </a:lnTo>
                      <a:lnTo>
                        <a:pt x="18" y="6"/>
                      </a:lnTo>
                      <a:lnTo>
                        <a:pt x="15" y="0"/>
                      </a:lnTo>
                      <a:lnTo>
                        <a:pt x="18" y="6"/>
                      </a:lnTo>
                      <a:lnTo>
                        <a:pt x="18" y="2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1" name="Freeform 216"/>
                <p:cNvSpPr>
                  <a:spLocks noChangeArrowheads="1"/>
                </p:cNvSpPr>
                <p:nvPr/>
              </p:nvSpPr>
              <p:spPr bwMode="auto">
                <a:xfrm>
                  <a:off x="3016250" y="3057525"/>
                  <a:ext cx="50800" cy="44450"/>
                </a:xfrm>
                <a:custGeom>
                  <a:avLst/>
                  <a:gdLst>
                    <a:gd name="T0" fmla="*/ 0 w 36"/>
                    <a:gd name="T1" fmla="*/ 2147483647 h 30"/>
                    <a:gd name="T2" fmla="*/ 2147483647 w 36"/>
                    <a:gd name="T3" fmla="*/ 0 h 30"/>
                    <a:gd name="T4" fmla="*/ 2147483647 w 36"/>
                    <a:gd name="T5" fmla="*/ 2147483647 h 30"/>
                    <a:gd name="T6" fmla="*/ 2147483647 w 36"/>
                    <a:gd name="T7" fmla="*/ 2147483647 h 30"/>
                    <a:gd name="T8" fmla="*/ 0 w 36"/>
                    <a:gd name="T9" fmla="*/ 2147483647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0"/>
                    <a:gd name="T17" fmla="*/ 36 w 36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0">
                      <a:moveTo>
                        <a:pt x="0" y="14"/>
                      </a:moveTo>
                      <a:lnTo>
                        <a:pt x="10" y="0"/>
                      </a:lnTo>
                      <a:lnTo>
                        <a:pt x="35" y="15"/>
                      </a:lnTo>
                      <a:lnTo>
                        <a:pt x="25" y="29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2" name="Freeform 217"/>
                <p:cNvSpPr>
                  <a:spLocks noChangeArrowheads="1"/>
                </p:cNvSpPr>
                <p:nvPr/>
              </p:nvSpPr>
              <p:spPr bwMode="auto">
                <a:xfrm>
                  <a:off x="2932113" y="2998788"/>
                  <a:ext cx="36512" cy="36512"/>
                </a:xfrm>
                <a:custGeom>
                  <a:avLst/>
                  <a:gdLst>
                    <a:gd name="T0" fmla="*/ 0 w 26"/>
                    <a:gd name="T1" fmla="*/ 2147483647 h 25"/>
                    <a:gd name="T2" fmla="*/ 2147483647 w 26"/>
                    <a:gd name="T3" fmla="*/ 0 h 25"/>
                    <a:gd name="T4" fmla="*/ 2147483647 w 26"/>
                    <a:gd name="T5" fmla="*/ 2147483647 h 25"/>
                    <a:gd name="T6" fmla="*/ 2147483647 w 26"/>
                    <a:gd name="T7" fmla="*/ 2147483647 h 25"/>
                    <a:gd name="T8" fmla="*/ 0 w 26"/>
                    <a:gd name="T9" fmla="*/ 2147483647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5"/>
                    <a:gd name="T17" fmla="*/ 26 w 2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5">
                      <a:moveTo>
                        <a:pt x="0" y="14"/>
                      </a:moveTo>
                      <a:lnTo>
                        <a:pt x="12" y="0"/>
                      </a:lnTo>
                      <a:lnTo>
                        <a:pt x="25" y="10"/>
                      </a:lnTo>
                      <a:lnTo>
                        <a:pt x="13" y="2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3" name="Freeform 218"/>
                <p:cNvSpPr>
                  <a:spLocks noChangeArrowheads="1"/>
                </p:cNvSpPr>
                <p:nvPr/>
              </p:nvSpPr>
              <p:spPr bwMode="auto">
                <a:xfrm>
                  <a:off x="2878138" y="2963863"/>
                  <a:ext cx="50800" cy="41275"/>
                </a:xfrm>
                <a:custGeom>
                  <a:avLst/>
                  <a:gdLst>
                    <a:gd name="T0" fmla="*/ 0 w 36"/>
                    <a:gd name="T1" fmla="*/ 2147483647 h 28"/>
                    <a:gd name="T2" fmla="*/ 2147483647 w 36"/>
                    <a:gd name="T3" fmla="*/ 2147483647 h 28"/>
                    <a:gd name="T4" fmla="*/ 2147483647 w 36"/>
                    <a:gd name="T5" fmla="*/ 2147483647 h 28"/>
                    <a:gd name="T6" fmla="*/ 2147483647 w 36"/>
                    <a:gd name="T7" fmla="*/ 2147483647 h 28"/>
                    <a:gd name="T8" fmla="*/ 2147483647 w 36"/>
                    <a:gd name="T9" fmla="*/ 0 h 28"/>
                    <a:gd name="T10" fmla="*/ 0 w 36"/>
                    <a:gd name="T11" fmla="*/ 2147483647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28"/>
                    <a:gd name="T20" fmla="*/ 36 w 36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28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23" y="27"/>
                      </a:lnTo>
                      <a:lnTo>
                        <a:pt x="35" y="13"/>
                      </a:lnTo>
                      <a:lnTo>
                        <a:pt x="13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4" name="Freeform 219"/>
                <p:cNvSpPr>
                  <a:spLocks noChangeArrowheads="1"/>
                </p:cNvSpPr>
                <p:nvPr/>
              </p:nvSpPr>
              <p:spPr bwMode="auto">
                <a:xfrm>
                  <a:off x="2830513" y="2892425"/>
                  <a:ext cx="69850" cy="87313"/>
                </a:xfrm>
                <a:custGeom>
                  <a:avLst/>
                  <a:gdLst>
                    <a:gd name="T0" fmla="*/ 0 w 49"/>
                    <a:gd name="T1" fmla="*/ 2147483647 h 58"/>
                    <a:gd name="T2" fmla="*/ 2147483647 w 49"/>
                    <a:gd name="T3" fmla="*/ 0 h 58"/>
                    <a:gd name="T4" fmla="*/ 2147483647 w 49"/>
                    <a:gd name="T5" fmla="*/ 2147483647 h 58"/>
                    <a:gd name="T6" fmla="*/ 2147483647 w 49"/>
                    <a:gd name="T7" fmla="*/ 2147483647 h 58"/>
                    <a:gd name="T8" fmla="*/ 0 w 49"/>
                    <a:gd name="T9" fmla="*/ 2147483647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58"/>
                    <a:gd name="T17" fmla="*/ 49 w 49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58">
                      <a:moveTo>
                        <a:pt x="0" y="8"/>
                      </a:moveTo>
                      <a:lnTo>
                        <a:pt x="15" y="0"/>
                      </a:lnTo>
                      <a:lnTo>
                        <a:pt x="48" y="49"/>
                      </a:lnTo>
                      <a:lnTo>
                        <a:pt x="33" y="5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5" name="Freeform 220"/>
                <p:cNvSpPr>
                  <a:spLocks noChangeArrowheads="1"/>
                </p:cNvSpPr>
                <p:nvPr/>
              </p:nvSpPr>
              <p:spPr bwMode="auto">
                <a:xfrm>
                  <a:off x="2806700" y="2851150"/>
                  <a:ext cx="33338" cy="34925"/>
                </a:xfrm>
                <a:custGeom>
                  <a:avLst/>
                  <a:gdLst>
                    <a:gd name="T0" fmla="*/ 0 w 24"/>
                    <a:gd name="T1" fmla="*/ 2147483647 h 25"/>
                    <a:gd name="T2" fmla="*/ 2147483647 w 24"/>
                    <a:gd name="T3" fmla="*/ 0 h 25"/>
                    <a:gd name="T4" fmla="*/ 2147483647 w 24"/>
                    <a:gd name="T5" fmla="*/ 2147483647 h 25"/>
                    <a:gd name="T6" fmla="*/ 2147483647 w 24"/>
                    <a:gd name="T7" fmla="*/ 2147483647 h 25"/>
                    <a:gd name="T8" fmla="*/ 0 w 24"/>
                    <a:gd name="T9" fmla="*/ 2147483647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5"/>
                    <a:gd name="T17" fmla="*/ 24 w 2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5">
                      <a:moveTo>
                        <a:pt x="0" y="7"/>
                      </a:moveTo>
                      <a:lnTo>
                        <a:pt x="15" y="0"/>
                      </a:lnTo>
                      <a:lnTo>
                        <a:pt x="23" y="16"/>
                      </a:lnTo>
                      <a:lnTo>
                        <a:pt x="9" y="24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6" name="Freeform 221"/>
                <p:cNvSpPr>
                  <a:spLocks noChangeArrowheads="1"/>
                </p:cNvSpPr>
                <p:nvPr/>
              </p:nvSpPr>
              <p:spPr bwMode="auto">
                <a:xfrm>
                  <a:off x="2787650" y="2827338"/>
                  <a:ext cx="28575" cy="12700"/>
                </a:xfrm>
                <a:custGeom>
                  <a:avLst/>
                  <a:gdLst>
                    <a:gd name="T0" fmla="*/ 2147483647 w 20"/>
                    <a:gd name="T1" fmla="*/ 0 h 10"/>
                    <a:gd name="T2" fmla="*/ 2147483647 w 20"/>
                    <a:gd name="T3" fmla="*/ 2147483647 h 10"/>
                    <a:gd name="T4" fmla="*/ 2147483647 w 20"/>
                    <a:gd name="T5" fmla="*/ 2147483647 h 10"/>
                    <a:gd name="T6" fmla="*/ 2147483647 w 20"/>
                    <a:gd name="T7" fmla="*/ 2147483647 h 10"/>
                    <a:gd name="T8" fmla="*/ 2147483647 w 20"/>
                    <a:gd name="T9" fmla="*/ 0 h 10"/>
                    <a:gd name="T10" fmla="*/ 2147483647 w 20"/>
                    <a:gd name="T11" fmla="*/ 0 h 10"/>
                    <a:gd name="T12" fmla="*/ 0 w 20"/>
                    <a:gd name="T13" fmla="*/ 2147483647 h 10"/>
                    <a:gd name="T14" fmla="*/ 2147483647 w 20"/>
                    <a:gd name="T15" fmla="*/ 2147483647 h 10"/>
                    <a:gd name="T16" fmla="*/ 2147483647 w 20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0"/>
                    <a:gd name="T29" fmla="*/ 20 w 2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0">
                      <a:moveTo>
                        <a:pt x="1" y="0"/>
                      </a:moveTo>
                      <a:lnTo>
                        <a:pt x="1" y="8"/>
                      </a:lnTo>
                      <a:lnTo>
                        <a:pt x="4" y="9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7" name="Freeform 222"/>
                <p:cNvSpPr>
                  <a:spLocks noChangeArrowheads="1"/>
                </p:cNvSpPr>
                <p:nvPr/>
              </p:nvSpPr>
              <p:spPr bwMode="auto">
                <a:xfrm>
                  <a:off x="2789238" y="2808288"/>
                  <a:ext cx="36512" cy="30162"/>
                </a:xfrm>
                <a:custGeom>
                  <a:avLst/>
                  <a:gdLst>
                    <a:gd name="T0" fmla="*/ 2147483647 w 26"/>
                    <a:gd name="T1" fmla="*/ 0 h 21"/>
                    <a:gd name="T2" fmla="*/ 2147483647 w 26"/>
                    <a:gd name="T3" fmla="*/ 2147483647 h 21"/>
                    <a:gd name="T4" fmla="*/ 2147483647 w 26"/>
                    <a:gd name="T5" fmla="*/ 2147483647 h 21"/>
                    <a:gd name="T6" fmla="*/ 0 w 26"/>
                    <a:gd name="T7" fmla="*/ 2147483647 h 21"/>
                    <a:gd name="T8" fmla="*/ 2147483647 w 2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1"/>
                    <a:gd name="T17" fmla="*/ 26 w 2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1">
                      <a:moveTo>
                        <a:pt x="9" y="0"/>
                      </a:moveTo>
                      <a:lnTo>
                        <a:pt x="25" y="8"/>
                      </a:lnTo>
                      <a:lnTo>
                        <a:pt x="16" y="20"/>
                      </a:lnTo>
                      <a:lnTo>
                        <a:pt x="0" y="12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8" name="Freeform 223"/>
                <p:cNvSpPr>
                  <a:spLocks noChangeArrowheads="1"/>
                </p:cNvSpPr>
                <p:nvPr/>
              </p:nvSpPr>
              <p:spPr bwMode="auto">
                <a:xfrm>
                  <a:off x="2819400" y="2687638"/>
                  <a:ext cx="90488" cy="115887"/>
                </a:xfrm>
                <a:custGeom>
                  <a:avLst/>
                  <a:gdLst>
                    <a:gd name="T0" fmla="*/ 2147483647 w 64"/>
                    <a:gd name="T1" fmla="*/ 0 h 78"/>
                    <a:gd name="T2" fmla="*/ 2147483647 w 64"/>
                    <a:gd name="T3" fmla="*/ 2147483647 h 78"/>
                    <a:gd name="T4" fmla="*/ 2147483647 w 64"/>
                    <a:gd name="T5" fmla="*/ 2147483647 h 78"/>
                    <a:gd name="T6" fmla="*/ 0 w 64"/>
                    <a:gd name="T7" fmla="*/ 2147483647 h 78"/>
                    <a:gd name="T8" fmla="*/ 2147483647 w 64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78"/>
                    <a:gd name="T17" fmla="*/ 64 w 64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78">
                      <a:moveTo>
                        <a:pt x="48" y="0"/>
                      </a:moveTo>
                      <a:lnTo>
                        <a:pt x="63" y="9"/>
                      </a:lnTo>
                      <a:lnTo>
                        <a:pt x="14" y="77"/>
                      </a:lnTo>
                      <a:lnTo>
                        <a:pt x="0" y="6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9" name="Freeform 224"/>
                <p:cNvSpPr>
                  <a:spLocks noChangeArrowheads="1"/>
                </p:cNvSpPr>
                <p:nvPr/>
              </p:nvSpPr>
              <p:spPr bwMode="auto">
                <a:xfrm>
                  <a:off x="2762250" y="2586038"/>
                  <a:ext cx="82550" cy="52387"/>
                </a:xfrm>
                <a:custGeom>
                  <a:avLst/>
                  <a:gdLst>
                    <a:gd name="T0" fmla="*/ 0 w 58"/>
                    <a:gd name="T1" fmla="*/ 2147483647 h 35"/>
                    <a:gd name="T2" fmla="*/ 2147483647 w 58"/>
                    <a:gd name="T3" fmla="*/ 2147483647 h 35"/>
                    <a:gd name="T4" fmla="*/ 2147483647 w 58"/>
                    <a:gd name="T5" fmla="*/ 2147483647 h 35"/>
                    <a:gd name="T6" fmla="*/ 2147483647 w 58"/>
                    <a:gd name="T7" fmla="*/ 2147483647 h 35"/>
                    <a:gd name="T8" fmla="*/ 2147483647 w 58"/>
                    <a:gd name="T9" fmla="*/ 0 h 35"/>
                    <a:gd name="T10" fmla="*/ 0 w 58"/>
                    <a:gd name="T11" fmla="*/ 2147483647 h 35"/>
                    <a:gd name="T12" fmla="*/ 2147483647 w 58"/>
                    <a:gd name="T13" fmla="*/ 2147483647 h 35"/>
                    <a:gd name="T14" fmla="*/ 2147483647 w 58"/>
                    <a:gd name="T15" fmla="*/ 2147483647 h 35"/>
                    <a:gd name="T16" fmla="*/ 0 w 58"/>
                    <a:gd name="T17" fmla="*/ 2147483647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35"/>
                    <a:gd name="T29" fmla="*/ 58 w 58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35">
                      <a:moveTo>
                        <a:pt x="0" y="8"/>
                      </a:moveTo>
                      <a:lnTo>
                        <a:pt x="6" y="14"/>
                      </a:lnTo>
                      <a:lnTo>
                        <a:pt x="51" y="34"/>
                      </a:lnTo>
                      <a:lnTo>
                        <a:pt x="57" y="18"/>
                      </a:lnTo>
                      <a:lnTo>
                        <a:pt x="13" y="0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6" y="14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0" name="Freeform 225"/>
                <p:cNvSpPr>
                  <a:spLocks noChangeArrowheads="1"/>
                </p:cNvSpPr>
                <p:nvPr/>
              </p:nvSpPr>
              <p:spPr bwMode="auto">
                <a:xfrm>
                  <a:off x="2755900" y="2540000"/>
                  <a:ext cx="34925" cy="60325"/>
                </a:xfrm>
                <a:custGeom>
                  <a:avLst/>
                  <a:gdLst>
                    <a:gd name="T0" fmla="*/ 0 w 24"/>
                    <a:gd name="T1" fmla="*/ 2147483647 h 40"/>
                    <a:gd name="T2" fmla="*/ 2147483647 w 24"/>
                    <a:gd name="T3" fmla="*/ 0 h 40"/>
                    <a:gd name="T4" fmla="*/ 2147483647 w 24"/>
                    <a:gd name="T5" fmla="*/ 2147483647 h 40"/>
                    <a:gd name="T6" fmla="*/ 2147483647 w 24"/>
                    <a:gd name="T7" fmla="*/ 2147483647 h 40"/>
                    <a:gd name="T8" fmla="*/ 0 w 24"/>
                    <a:gd name="T9" fmla="*/ 2147483647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0"/>
                    <a:gd name="T17" fmla="*/ 24 w 24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0">
                      <a:moveTo>
                        <a:pt x="0" y="2"/>
                      </a:moveTo>
                      <a:lnTo>
                        <a:pt x="17" y="0"/>
                      </a:lnTo>
                      <a:lnTo>
                        <a:pt x="23" y="37"/>
                      </a:lnTo>
                      <a:lnTo>
                        <a:pt x="4" y="39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1" name="Freeform 226"/>
                <p:cNvSpPr>
                  <a:spLocks noChangeArrowheads="1"/>
                </p:cNvSpPr>
                <p:nvPr/>
              </p:nvSpPr>
              <p:spPr bwMode="auto">
                <a:xfrm>
                  <a:off x="2749550" y="2489200"/>
                  <a:ext cx="31750" cy="33338"/>
                </a:xfrm>
                <a:custGeom>
                  <a:avLst/>
                  <a:gdLst>
                    <a:gd name="T0" fmla="*/ 0 w 22"/>
                    <a:gd name="T1" fmla="*/ 2147483647 h 21"/>
                    <a:gd name="T2" fmla="*/ 2147483647 w 22"/>
                    <a:gd name="T3" fmla="*/ 0 h 21"/>
                    <a:gd name="T4" fmla="*/ 2147483647 w 22"/>
                    <a:gd name="T5" fmla="*/ 2147483647 h 21"/>
                    <a:gd name="T6" fmla="*/ 2147483647 w 22"/>
                    <a:gd name="T7" fmla="*/ 2147483647 h 21"/>
                    <a:gd name="T8" fmla="*/ 0 w 22"/>
                    <a:gd name="T9" fmla="*/ 2147483647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1"/>
                    <a:gd name="T17" fmla="*/ 22 w 2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1">
                      <a:moveTo>
                        <a:pt x="0" y="2"/>
                      </a:moveTo>
                      <a:lnTo>
                        <a:pt x="18" y="0"/>
                      </a:lnTo>
                      <a:lnTo>
                        <a:pt x="21" y="19"/>
                      </a:lnTo>
                      <a:lnTo>
                        <a:pt x="3" y="2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2" name="Freeform 227"/>
                <p:cNvSpPr>
                  <a:spLocks noChangeArrowheads="1"/>
                </p:cNvSpPr>
                <p:nvPr/>
              </p:nvSpPr>
              <p:spPr bwMode="auto">
                <a:xfrm>
                  <a:off x="2740025" y="2444750"/>
                  <a:ext cx="31750" cy="26988"/>
                </a:xfrm>
                <a:custGeom>
                  <a:avLst/>
                  <a:gdLst>
                    <a:gd name="T0" fmla="*/ 0 w 22"/>
                    <a:gd name="T1" fmla="*/ 2147483647 h 18"/>
                    <a:gd name="T2" fmla="*/ 2147483647 w 22"/>
                    <a:gd name="T3" fmla="*/ 0 h 18"/>
                    <a:gd name="T4" fmla="*/ 2147483647 w 22"/>
                    <a:gd name="T5" fmla="*/ 2147483647 h 18"/>
                    <a:gd name="T6" fmla="*/ 2147483647 w 22"/>
                    <a:gd name="T7" fmla="*/ 2147483647 h 18"/>
                    <a:gd name="T8" fmla="*/ 0 w 22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8"/>
                    <a:gd name="T17" fmla="*/ 22 w 2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8">
                      <a:moveTo>
                        <a:pt x="0" y="2"/>
                      </a:moveTo>
                      <a:lnTo>
                        <a:pt x="20" y="0"/>
                      </a:lnTo>
                      <a:lnTo>
                        <a:pt x="21" y="16"/>
                      </a:lnTo>
                      <a:lnTo>
                        <a:pt x="5" y="17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3" name="Freeform 228"/>
                <p:cNvSpPr>
                  <a:spLocks noChangeArrowheads="1"/>
                </p:cNvSpPr>
                <p:nvPr/>
              </p:nvSpPr>
              <p:spPr bwMode="auto">
                <a:xfrm>
                  <a:off x="2722563" y="2300288"/>
                  <a:ext cx="44450" cy="125412"/>
                </a:xfrm>
                <a:custGeom>
                  <a:avLst/>
                  <a:gdLst>
                    <a:gd name="T0" fmla="*/ 0 w 32"/>
                    <a:gd name="T1" fmla="*/ 2147483647 h 85"/>
                    <a:gd name="T2" fmla="*/ 2147483647 w 32"/>
                    <a:gd name="T3" fmla="*/ 0 h 85"/>
                    <a:gd name="T4" fmla="*/ 2147483647 w 32"/>
                    <a:gd name="T5" fmla="*/ 2147483647 h 85"/>
                    <a:gd name="T6" fmla="*/ 2147483647 w 32"/>
                    <a:gd name="T7" fmla="*/ 2147483647 h 85"/>
                    <a:gd name="T8" fmla="*/ 0 w 32"/>
                    <a:gd name="T9" fmla="*/ 2147483647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85"/>
                    <a:gd name="T17" fmla="*/ 32 w 32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85">
                      <a:moveTo>
                        <a:pt x="0" y="1"/>
                      </a:moveTo>
                      <a:lnTo>
                        <a:pt x="18" y="0"/>
                      </a:lnTo>
                      <a:lnTo>
                        <a:pt x="31" y="80"/>
                      </a:lnTo>
                      <a:lnTo>
                        <a:pt x="12" y="84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4" name="Freeform 229"/>
                <p:cNvSpPr>
                  <a:spLocks noChangeArrowheads="1"/>
                </p:cNvSpPr>
                <p:nvPr/>
              </p:nvSpPr>
              <p:spPr bwMode="auto">
                <a:xfrm>
                  <a:off x="2716213" y="2251075"/>
                  <a:ext cx="28575" cy="30163"/>
                </a:xfrm>
                <a:custGeom>
                  <a:avLst/>
                  <a:gdLst>
                    <a:gd name="T0" fmla="*/ 0 w 20"/>
                    <a:gd name="T1" fmla="*/ 2147483647 h 20"/>
                    <a:gd name="T2" fmla="*/ 2147483647 w 20"/>
                    <a:gd name="T3" fmla="*/ 0 h 20"/>
                    <a:gd name="T4" fmla="*/ 2147483647 w 20"/>
                    <a:gd name="T5" fmla="*/ 2147483647 h 20"/>
                    <a:gd name="T6" fmla="*/ 2147483647 w 20"/>
                    <a:gd name="T7" fmla="*/ 2147483647 h 20"/>
                    <a:gd name="T8" fmla="*/ 0 w 20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0"/>
                    <a:gd name="T17" fmla="*/ 20 w 20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0">
                      <a:moveTo>
                        <a:pt x="0" y="2"/>
                      </a:moveTo>
                      <a:lnTo>
                        <a:pt x="16" y="0"/>
                      </a:lnTo>
                      <a:lnTo>
                        <a:pt x="19" y="17"/>
                      </a:lnTo>
                      <a:lnTo>
                        <a:pt x="1" y="19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5" name="Freeform 230"/>
                <p:cNvSpPr>
                  <a:spLocks noChangeArrowheads="1"/>
                </p:cNvSpPr>
                <p:nvPr/>
              </p:nvSpPr>
              <p:spPr bwMode="auto">
                <a:xfrm>
                  <a:off x="2682875" y="2228850"/>
                  <a:ext cx="26988" cy="28575"/>
                </a:xfrm>
                <a:custGeom>
                  <a:avLst/>
                  <a:gdLst>
                    <a:gd name="T0" fmla="*/ 0 w 20"/>
                    <a:gd name="T1" fmla="*/ 2147483647 h 19"/>
                    <a:gd name="T2" fmla="*/ 2147483647 w 20"/>
                    <a:gd name="T3" fmla="*/ 0 h 19"/>
                    <a:gd name="T4" fmla="*/ 2147483647 w 20"/>
                    <a:gd name="T5" fmla="*/ 2147483647 h 19"/>
                    <a:gd name="T6" fmla="*/ 2147483647 w 20"/>
                    <a:gd name="T7" fmla="*/ 2147483647 h 19"/>
                    <a:gd name="T8" fmla="*/ 0 w 20"/>
                    <a:gd name="T9" fmla="*/ 2147483647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9"/>
                    <a:gd name="T17" fmla="*/ 20 w 20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9">
                      <a:moveTo>
                        <a:pt x="0" y="16"/>
                      </a:moveTo>
                      <a:lnTo>
                        <a:pt x="3" y="0"/>
                      </a:lnTo>
                      <a:lnTo>
                        <a:pt x="19" y="2"/>
                      </a:lnTo>
                      <a:lnTo>
                        <a:pt x="18" y="18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6" name="Freeform 231"/>
                <p:cNvSpPr>
                  <a:spLocks noChangeArrowheads="1"/>
                </p:cNvSpPr>
                <p:nvPr/>
              </p:nvSpPr>
              <p:spPr bwMode="auto">
                <a:xfrm>
                  <a:off x="2627313" y="2222500"/>
                  <a:ext cx="33337" cy="28575"/>
                </a:xfrm>
                <a:custGeom>
                  <a:avLst/>
                  <a:gdLst>
                    <a:gd name="T0" fmla="*/ 0 w 23"/>
                    <a:gd name="T1" fmla="*/ 2147483647 h 20"/>
                    <a:gd name="T2" fmla="*/ 2147483647 w 23"/>
                    <a:gd name="T3" fmla="*/ 2147483647 h 20"/>
                    <a:gd name="T4" fmla="*/ 2147483647 w 23"/>
                    <a:gd name="T5" fmla="*/ 2147483647 h 20"/>
                    <a:gd name="T6" fmla="*/ 2147483647 w 23"/>
                    <a:gd name="T7" fmla="*/ 2147483647 h 20"/>
                    <a:gd name="T8" fmla="*/ 2147483647 w 23"/>
                    <a:gd name="T9" fmla="*/ 0 h 20"/>
                    <a:gd name="T10" fmla="*/ 0 w 23"/>
                    <a:gd name="T11" fmla="*/ 2147483647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20"/>
                    <a:gd name="T20" fmla="*/ 23 w 23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20">
                      <a:moveTo>
                        <a:pt x="0" y="13"/>
                      </a:moveTo>
                      <a:lnTo>
                        <a:pt x="6" y="17"/>
                      </a:lnTo>
                      <a:lnTo>
                        <a:pt x="18" y="19"/>
                      </a:lnTo>
                      <a:lnTo>
                        <a:pt x="22" y="2"/>
                      </a:lnTo>
                      <a:lnTo>
                        <a:pt x="9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7" name="Freeform 232"/>
                <p:cNvSpPr>
                  <a:spLocks noChangeArrowheads="1"/>
                </p:cNvSpPr>
                <p:nvPr/>
              </p:nvSpPr>
              <p:spPr bwMode="auto">
                <a:xfrm>
                  <a:off x="2554288" y="2144713"/>
                  <a:ext cx="98425" cy="98425"/>
                </a:xfrm>
                <a:custGeom>
                  <a:avLst/>
                  <a:gdLst>
                    <a:gd name="T0" fmla="*/ 2147483647 w 68"/>
                    <a:gd name="T1" fmla="*/ 0 h 66"/>
                    <a:gd name="T2" fmla="*/ 2147483647 w 68"/>
                    <a:gd name="T3" fmla="*/ 2147483647 h 66"/>
                    <a:gd name="T4" fmla="*/ 2147483647 w 68"/>
                    <a:gd name="T5" fmla="*/ 2147483647 h 66"/>
                    <a:gd name="T6" fmla="*/ 2147483647 w 68"/>
                    <a:gd name="T7" fmla="*/ 2147483647 h 66"/>
                    <a:gd name="T8" fmla="*/ 2147483647 w 68"/>
                    <a:gd name="T9" fmla="*/ 0 h 66"/>
                    <a:gd name="T10" fmla="*/ 2147483647 w 68"/>
                    <a:gd name="T11" fmla="*/ 0 h 66"/>
                    <a:gd name="T12" fmla="*/ 0 w 68"/>
                    <a:gd name="T13" fmla="*/ 2147483647 h 66"/>
                    <a:gd name="T14" fmla="*/ 2147483647 w 68"/>
                    <a:gd name="T15" fmla="*/ 2147483647 h 66"/>
                    <a:gd name="T16" fmla="*/ 2147483647 w 68"/>
                    <a:gd name="T17" fmla="*/ 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8"/>
                    <a:gd name="T28" fmla="*/ 0 h 66"/>
                    <a:gd name="T29" fmla="*/ 68 w 68"/>
                    <a:gd name="T30" fmla="*/ 66 h 6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8" h="66">
                      <a:moveTo>
                        <a:pt x="4" y="0"/>
                      </a:moveTo>
                      <a:lnTo>
                        <a:pt x="4" y="9"/>
                      </a:lnTo>
                      <a:lnTo>
                        <a:pt x="52" y="65"/>
                      </a:lnTo>
                      <a:lnTo>
                        <a:pt x="67" y="55"/>
                      </a:lnTo>
                      <a:lnTo>
                        <a:pt x="17" y="0"/>
                      </a:ln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4" y="9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8" name="Freeform 233"/>
                <p:cNvSpPr>
                  <a:spLocks noChangeArrowheads="1"/>
                </p:cNvSpPr>
                <p:nvPr/>
              </p:nvSpPr>
              <p:spPr bwMode="auto">
                <a:xfrm>
                  <a:off x="2560638" y="2144713"/>
                  <a:ext cx="22225" cy="14287"/>
                </a:xfrm>
                <a:custGeom>
                  <a:avLst/>
                  <a:gdLst>
                    <a:gd name="T0" fmla="*/ 0 w 16"/>
                    <a:gd name="T1" fmla="*/ 0 h 10"/>
                    <a:gd name="T2" fmla="*/ 2147483647 w 16"/>
                    <a:gd name="T3" fmla="*/ 2147483647 h 10"/>
                    <a:gd name="T4" fmla="*/ 0 w 1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10"/>
                    <a:gd name="T11" fmla="*/ 16 w 1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10">
                      <a:moveTo>
                        <a:pt x="0" y="0"/>
                      </a:moveTo>
                      <a:lnTo>
                        <a:pt x="15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9" name="Freeform 234"/>
                <p:cNvSpPr>
                  <a:spLocks noChangeArrowheads="1"/>
                </p:cNvSpPr>
                <p:nvPr/>
              </p:nvSpPr>
              <p:spPr bwMode="auto">
                <a:xfrm>
                  <a:off x="2576513" y="2106613"/>
                  <a:ext cx="38100" cy="33337"/>
                </a:xfrm>
                <a:custGeom>
                  <a:avLst/>
                  <a:gdLst>
                    <a:gd name="T0" fmla="*/ 2147483647 w 27"/>
                    <a:gd name="T1" fmla="*/ 0 h 22"/>
                    <a:gd name="T2" fmla="*/ 2147483647 w 27"/>
                    <a:gd name="T3" fmla="*/ 2147483647 h 22"/>
                    <a:gd name="T4" fmla="*/ 2147483647 w 27"/>
                    <a:gd name="T5" fmla="*/ 2147483647 h 22"/>
                    <a:gd name="T6" fmla="*/ 0 w 27"/>
                    <a:gd name="T7" fmla="*/ 2147483647 h 22"/>
                    <a:gd name="T8" fmla="*/ 2147483647 w 2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10" y="0"/>
                      </a:moveTo>
                      <a:lnTo>
                        <a:pt x="26" y="9"/>
                      </a:lnTo>
                      <a:lnTo>
                        <a:pt x="14" y="21"/>
                      </a:lnTo>
                      <a:lnTo>
                        <a:pt x="0" y="12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0" name="Freeform 235"/>
                <p:cNvSpPr>
                  <a:spLocks noChangeArrowheads="1"/>
                </p:cNvSpPr>
                <p:nvPr/>
              </p:nvSpPr>
              <p:spPr bwMode="auto">
                <a:xfrm>
                  <a:off x="2606675" y="2066925"/>
                  <a:ext cx="39688" cy="34925"/>
                </a:xfrm>
                <a:custGeom>
                  <a:avLst/>
                  <a:gdLst>
                    <a:gd name="T0" fmla="*/ 2147483647 w 28"/>
                    <a:gd name="T1" fmla="*/ 0 h 24"/>
                    <a:gd name="T2" fmla="*/ 2147483647 w 28"/>
                    <a:gd name="T3" fmla="*/ 2147483647 h 24"/>
                    <a:gd name="T4" fmla="*/ 2147483647 w 28"/>
                    <a:gd name="T5" fmla="*/ 2147483647 h 24"/>
                    <a:gd name="T6" fmla="*/ 0 w 28"/>
                    <a:gd name="T7" fmla="*/ 2147483647 h 24"/>
                    <a:gd name="T8" fmla="*/ 2147483647 w 28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4"/>
                    <a:gd name="T17" fmla="*/ 28 w 2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4">
                      <a:moveTo>
                        <a:pt x="12" y="0"/>
                      </a:moveTo>
                      <a:lnTo>
                        <a:pt x="27" y="9"/>
                      </a:lnTo>
                      <a:lnTo>
                        <a:pt x="15" y="23"/>
                      </a:lnTo>
                      <a:lnTo>
                        <a:pt x="0" y="1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1" name="Freeform 236"/>
                <p:cNvSpPr>
                  <a:spLocks noChangeArrowheads="1"/>
                </p:cNvSpPr>
                <p:nvPr/>
              </p:nvSpPr>
              <p:spPr bwMode="auto">
                <a:xfrm>
                  <a:off x="2613025" y="1990725"/>
                  <a:ext cx="46038" cy="68263"/>
                </a:xfrm>
                <a:custGeom>
                  <a:avLst/>
                  <a:gdLst>
                    <a:gd name="T0" fmla="*/ 2147483647 w 32"/>
                    <a:gd name="T1" fmla="*/ 0 h 47"/>
                    <a:gd name="T2" fmla="*/ 0 w 32"/>
                    <a:gd name="T3" fmla="*/ 2147483647 h 47"/>
                    <a:gd name="T4" fmla="*/ 2147483647 w 32"/>
                    <a:gd name="T5" fmla="*/ 2147483647 h 47"/>
                    <a:gd name="T6" fmla="*/ 2147483647 w 32"/>
                    <a:gd name="T7" fmla="*/ 2147483647 h 47"/>
                    <a:gd name="T8" fmla="*/ 2147483647 w 32"/>
                    <a:gd name="T9" fmla="*/ 2147483647 h 47"/>
                    <a:gd name="T10" fmla="*/ 2147483647 w 32"/>
                    <a:gd name="T11" fmla="*/ 0 h 47"/>
                    <a:gd name="T12" fmla="*/ 2147483647 w 32"/>
                    <a:gd name="T13" fmla="*/ 2147483647 h 47"/>
                    <a:gd name="T14" fmla="*/ 2147483647 w 32"/>
                    <a:gd name="T15" fmla="*/ 0 h 47"/>
                    <a:gd name="T16" fmla="*/ 2147483647 w 32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"/>
                    <a:gd name="T28" fmla="*/ 0 h 47"/>
                    <a:gd name="T29" fmla="*/ 32 w 32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" h="47">
                      <a:moveTo>
                        <a:pt x="13" y="0"/>
                      </a:moveTo>
                      <a:lnTo>
                        <a:pt x="0" y="9"/>
                      </a:lnTo>
                      <a:lnTo>
                        <a:pt x="13" y="46"/>
                      </a:lnTo>
                      <a:lnTo>
                        <a:pt x="31" y="42"/>
                      </a:lnTo>
                      <a:lnTo>
                        <a:pt x="17" y="4"/>
                      </a:lnTo>
                      <a:lnTo>
                        <a:pt x="13" y="0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2" name="Freeform 237"/>
                <p:cNvSpPr>
                  <a:spLocks noChangeArrowheads="1"/>
                </p:cNvSpPr>
                <p:nvPr/>
              </p:nvSpPr>
              <p:spPr bwMode="auto">
                <a:xfrm>
                  <a:off x="2555875" y="1966913"/>
                  <a:ext cx="77788" cy="46037"/>
                </a:xfrm>
                <a:custGeom>
                  <a:avLst/>
                  <a:gdLst>
                    <a:gd name="T0" fmla="*/ 0 w 54"/>
                    <a:gd name="T1" fmla="*/ 2147483647 h 31"/>
                    <a:gd name="T2" fmla="*/ 2147483647 w 54"/>
                    <a:gd name="T3" fmla="*/ 0 h 31"/>
                    <a:gd name="T4" fmla="*/ 2147483647 w 54"/>
                    <a:gd name="T5" fmla="*/ 2147483647 h 31"/>
                    <a:gd name="T6" fmla="*/ 2147483647 w 54"/>
                    <a:gd name="T7" fmla="*/ 2147483647 h 31"/>
                    <a:gd name="T8" fmla="*/ 0 w 54"/>
                    <a:gd name="T9" fmla="*/ 2147483647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31"/>
                    <a:gd name="T17" fmla="*/ 54 w 54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31">
                      <a:moveTo>
                        <a:pt x="0" y="16"/>
                      </a:moveTo>
                      <a:lnTo>
                        <a:pt x="6" y="0"/>
                      </a:lnTo>
                      <a:lnTo>
                        <a:pt x="53" y="16"/>
                      </a:lnTo>
                      <a:lnTo>
                        <a:pt x="47" y="3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3" name="Freeform 238"/>
                <p:cNvSpPr>
                  <a:spLocks noChangeArrowheads="1"/>
                </p:cNvSpPr>
                <p:nvPr/>
              </p:nvSpPr>
              <p:spPr bwMode="auto">
                <a:xfrm>
                  <a:off x="2511425" y="1952625"/>
                  <a:ext cx="31750" cy="30163"/>
                </a:xfrm>
                <a:custGeom>
                  <a:avLst/>
                  <a:gdLst>
                    <a:gd name="T0" fmla="*/ 0 w 23"/>
                    <a:gd name="T1" fmla="*/ 2147483647 h 21"/>
                    <a:gd name="T2" fmla="*/ 2147483647 w 23"/>
                    <a:gd name="T3" fmla="*/ 2147483647 h 21"/>
                    <a:gd name="T4" fmla="*/ 2147483647 w 23"/>
                    <a:gd name="T5" fmla="*/ 2147483647 h 21"/>
                    <a:gd name="T6" fmla="*/ 2147483647 w 23"/>
                    <a:gd name="T7" fmla="*/ 2147483647 h 21"/>
                    <a:gd name="T8" fmla="*/ 2147483647 w 23"/>
                    <a:gd name="T9" fmla="*/ 0 h 21"/>
                    <a:gd name="T10" fmla="*/ 0 w 23"/>
                    <a:gd name="T11" fmla="*/ 2147483647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21"/>
                    <a:gd name="T20" fmla="*/ 23 w 23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21">
                      <a:moveTo>
                        <a:pt x="0" y="14"/>
                      </a:moveTo>
                      <a:lnTo>
                        <a:pt x="4" y="16"/>
                      </a:lnTo>
                      <a:lnTo>
                        <a:pt x="16" y="20"/>
                      </a:lnTo>
                      <a:lnTo>
                        <a:pt x="22" y="4"/>
                      </a:lnTo>
                      <a:lnTo>
                        <a:pt x="10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4" name="Freeform 239"/>
                <p:cNvSpPr>
                  <a:spLocks noChangeArrowheads="1"/>
                </p:cNvSpPr>
                <p:nvPr/>
              </p:nvSpPr>
              <p:spPr bwMode="auto">
                <a:xfrm>
                  <a:off x="2505075" y="1952625"/>
                  <a:ext cx="30163" cy="22225"/>
                </a:xfrm>
                <a:custGeom>
                  <a:avLst/>
                  <a:gdLst>
                    <a:gd name="T0" fmla="*/ 0 w 21"/>
                    <a:gd name="T1" fmla="*/ 2147483647 h 15"/>
                    <a:gd name="T2" fmla="*/ 2147483647 w 21"/>
                    <a:gd name="T3" fmla="*/ 0 h 15"/>
                    <a:gd name="T4" fmla="*/ 2147483647 w 21"/>
                    <a:gd name="T5" fmla="*/ 2147483647 h 15"/>
                    <a:gd name="T6" fmla="*/ 2147483647 w 21"/>
                    <a:gd name="T7" fmla="*/ 2147483647 h 15"/>
                    <a:gd name="T8" fmla="*/ 0 w 21"/>
                    <a:gd name="T9" fmla="*/ 214748364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5"/>
                    <a:gd name="T17" fmla="*/ 21 w 21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5">
                      <a:moveTo>
                        <a:pt x="0" y="8"/>
                      </a:move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4" y="14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5" name="Freeform 240"/>
                <p:cNvSpPr>
                  <a:spLocks noChangeArrowheads="1"/>
                </p:cNvSpPr>
                <p:nvPr/>
              </p:nvSpPr>
              <p:spPr bwMode="auto">
                <a:xfrm>
                  <a:off x="2476500" y="1911350"/>
                  <a:ext cx="36513" cy="36513"/>
                </a:xfrm>
                <a:custGeom>
                  <a:avLst/>
                  <a:gdLst>
                    <a:gd name="T0" fmla="*/ 0 w 25"/>
                    <a:gd name="T1" fmla="*/ 2147483647 h 25"/>
                    <a:gd name="T2" fmla="*/ 2147483647 w 25"/>
                    <a:gd name="T3" fmla="*/ 0 h 25"/>
                    <a:gd name="T4" fmla="*/ 2147483647 w 25"/>
                    <a:gd name="T5" fmla="*/ 2147483647 h 25"/>
                    <a:gd name="T6" fmla="*/ 2147483647 w 25"/>
                    <a:gd name="T7" fmla="*/ 2147483647 h 25"/>
                    <a:gd name="T8" fmla="*/ 0 w 25"/>
                    <a:gd name="T9" fmla="*/ 2147483647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5"/>
                    <a:gd name="T17" fmla="*/ 25 w 2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5">
                      <a:moveTo>
                        <a:pt x="0" y="10"/>
                      </a:moveTo>
                      <a:lnTo>
                        <a:pt x="15" y="0"/>
                      </a:lnTo>
                      <a:lnTo>
                        <a:pt x="24" y="14"/>
                      </a:lnTo>
                      <a:lnTo>
                        <a:pt x="9" y="24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6" name="Freeform 241"/>
                <p:cNvSpPr>
                  <a:spLocks noChangeArrowheads="1"/>
                </p:cNvSpPr>
                <p:nvPr/>
              </p:nvSpPr>
              <p:spPr bwMode="auto">
                <a:xfrm>
                  <a:off x="2386013" y="1792288"/>
                  <a:ext cx="98425" cy="114300"/>
                </a:xfrm>
                <a:custGeom>
                  <a:avLst/>
                  <a:gdLst>
                    <a:gd name="T0" fmla="*/ 0 w 69"/>
                    <a:gd name="T1" fmla="*/ 2147483647 h 78"/>
                    <a:gd name="T2" fmla="*/ 2147483647 w 69"/>
                    <a:gd name="T3" fmla="*/ 0 h 78"/>
                    <a:gd name="T4" fmla="*/ 2147483647 w 69"/>
                    <a:gd name="T5" fmla="*/ 2147483647 h 78"/>
                    <a:gd name="T6" fmla="*/ 2147483647 w 69"/>
                    <a:gd name="T7" fmla="*/ 2147483647 h 78"/>
                    <a:gd name="T8" fmla="*/ 0 w 69"/>
                    <a:gd name="T9" fmla="*/ 2147483647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8"/>
                      </a:moveTo>
                      <a:lnTo>
                        <a:pt x="15" y="0"/>
                      </a:lnTo>
                      <a:lnTo>
                        <a:pt x="68" y="66"/>
                      </a:lnTo>
                      <a:lnTo>
                        <a:pt x="53" y="7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7" name="Freeform 242"/>
                <p:cNvSpPr>
                  <a:spLocks noChangeArrowheads="1"/>
                </p:cNvSpPr>
                <p:nvPr/>
              </p:nvSpPr>
              <p:spPr bwMode="auto">
                <a:xfrm>
                  <a:off x="2371725" y="1763713"/>
                  <a:ext cx="23813" cy="23812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2147483647 w 16"/>
                    <a:gd name="T5" fmla="*/ 2147483647 h 16"/>
                    <a:gd name="T6" fmla="*/ 2147483647 w 16"/>
                    <a:gd name="T7" fmla="*/ 2147483647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0 h 16"/>
                    <a:gd name="T14" fmla="*/ 2147483647 w 16"/>
                    <a:gd name="T15" fmla="*/ 2147483647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16"/>
                    <a:gd name="T26" fmla="*/ 16 w 1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16">
                      <a:moveTo>
                        <a:pt x="4" y="2"/>
                      </a:moveTo>
                      <a:lnTo>
                        <a:pt x="0" y="14"/>
                      </a:lnTo>
                      <a:lnTo>
                        <a:pt x="1" y="15"/>
                      </a:lnTo>
                      <a:lnTo>
                        <a:pt x="15" y="6"/>
                      </a:lnTo>
                      <a:lnTo>
                        <a:pt x="4" y="2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4" y="2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8" name="Freeform 243"/>
                <p:cNvSpPr>
                  <a:spLocks noChangeArrowheads="1"/>
                </p:cNvSpPr>
                <p:nvPr/>
              </p:nvSpPr>
              <p:spPr bwMode="auto">
                <a:xfrm>
                  <a:off x="2355850" y="1766888"/>
                  <a:ext cx="34925" cy="31750"/>
                </a:xfrm>
                <a:custGeom>
                  <a:avLst/>
                  <a:gdLst>
                    <a:gd name="T0" fmla="*/ 2147483647 w 25"/>
                    <a:gd name="T1" fmla="*/ 2147483647 h 22"/>
                    <a:gd name="T2" fmla="*/ 0 w 25"/>
                    <a:gd name="T3" fmla="*/ 2147483647 h 22"/>
                    <a:gd name="T4" fmla="*/ 2147483647 w 25"/>
                    <a:gd name="T5" fmla="*/ 0 h 22"/>
                    <a:gd name="T6" fmla="*/ 2147483647 w 25"/>
                    <a:gd name="T7" fmla="*/ 2147483647 h 22"/>
                    <a:gd name="T8" fmla="*/ 2147483647 w 25"/>
                    <a:gd name="T9" fmla="*/ 2147483647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2"/>
                    <a:gd name="T17" fmla="*/ 25 w 2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2">
                      <a:moveTo>
                        <a:pt x="6" y="21"/>
                      </a:moveTo>
                      <a:lnTo>
                        <a:pt x="0" y="7"/>
                      </a:lnTo>
                      <a:lnTo>
                        <a:pt x="15" y="0"/>
                      </a:lnTo>
                      <a:lnTo>
                        <a:pt x="24" y="15"/>
                      </a:lnTo>
                      <a:lnTo>
                        <a:pt x="6" y="21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9" name="Freeform 244"/>
                <p:cNvSpPr>
                  <a:spLocks noChangeArrowheads="1"/>
                </p:cNvSpPr>
                <p:nvPr/>
              </p:nvSpPr>
              <p:spPr bwMode="auto">
                <a:xfrm>
                  <a:off x="2309813" y="1785938"/>
                  <a:ext cx="34925" cy="33337"/>
                </a:xfrm>
                <a:custGeom>
                  <a:avLst/>
                  <a:gdLst>
                    <a:gd name="T0" fmla="*/ 2147483647 w 25"/>
                    <a:gd name="T1" fmla="*/ 2147483647 h 23"/>
                    <a:gd name="T2" fmla="*/ 0 w 25"/>
                    <a:gd name="T3" fmla="*/ 2147483647 h 23"/>
                    <a:gd name="T4" fmla="*/ 2147483647 w 25"/>
                    <a:gd name="T5" fmla="*/ 0 h 23"/>
                    <a:gd name="T6" fmla="*/ 2147483647 w 25"/>
                    <a:gd name="T7" fmla="*/ 2147483647 h 23"/>
                    <a:gd name="T8" fmla="*/ 2147483647 w 25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3"/>
                    <a:gd name="T17" fmla="*/ 25 w 25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3">
                      <a:moveTo>
                        <a:pt x="6" y="22"/>
                      </a:moveTo>
                      <a:lnTo>
                        <a:pt x="0" y="8"/>
                      </a:lnTo>
                      <a:lnTo>
                        <a:pt x="15" y="0"/>
                      </a:lnTo>
                      <a:lnTo>
                        <a:pt x="24" y="16"/>
                      </a:lnTo>
                      <a:lnTo>
                        <a:pt x="6" y="22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0" name="Freeform 245"/>
                <p:cNvSpPr>
                  <a:spLocks noChangeArrowheads="1"/>
                </p:cNvSpPr>
                <p:nvPr/>
              </p:nvSpPr>
              <p:spPr bwMode="auto">
                <a:xfrm>
                  <a:off x="2228850" y="1808163"/>
                  <a:ext cx="69850" cy="53975"/>
                </a:xfrm>
                <a:custGeom>
                  <a:avLst/>
                  <a:gdLst>
                    <a:gd name="T0" fmla="*/ 0 w 48"/>
                    <a:gd name="T1" fmla="*/ 2147483647 h 35"/>
                    <a:gd name="T2" fmla="*/ 2147483647 w 48"/>
                    <a:gd name="T3" fmla="*/ 2147483647 h 35"/>
                    <a:gd name="T4" fmla="*/ 2147483647 w 48"/>
                    <a:gd name="T5" fmla="*/ 2147483647 h 35"/>
                    <a:gd name="T6" fmla="*/ 2147483647 w 48"/>
                    <a:gd name="T7" fmla="*/ 0 h 35"/>
                    <a:gd name="T8" fmla="*/ 2147483647 w 48"/>
                    <a:gd name="T9" fmla="*/ 2147483647 h 35"/>
                    <a:gd name="T10" fmla="*/ 0 w 48"/>
                    <a:gd name="T11" fmla="*/ 2147483647 h 35"/>
                    <a:gd name="T12" fmla="*/ 2147483647 w 48"/>
                    <a:gd name="T13" fmla="*/ 2147483647 h 35"/>
                    <a:gd name="T14" fmla="*/ 2147483647 w 48"/>
                    <a:gd name="T15" fmla="*/ 2147483647 h 35"/>
                    <a:gd name="T16" fmla="*/ 0 w 48"/>
                    <a:gd name="T17" fmla="*/ 2147483647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35"/>
                    <a:gd name="T29" fmla="*/ 48 w 48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35">
                      <a:moveTo>
                        <a:pt x="0" y="26"/>
                      </a:moveTo>
                      <a:lnTo>
                        <a:pt x="10" y="29"/>
                      </a:lnTo>
                      <a:lnTo>
                        <a:pt x="47" y="14"/>
                      </a:lnTo>
                      <a:lnTo>
                        <a:pt x="38" y="0"/>
                      </a:lnTo>
                      <a:lnTo>
                        <a:pt x="4" y="14"/>
                      </a:lnTo>
                      <a:lnTo>
                        <a:pt x="0" y="26"/>
                      </a:lnTo>
                      <a:lnTo>
                        <a:pt x="4" y="34"/>
                      </a:lnTo>
                      <a:lnTo>
                        <a:pt x="10" y="29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1" name="Freeform 246"/>
                <p:cNvSpPr>
                  <a:spLocks noChangeArrowheads="1"/>
                </p:cNvSpPr>
                <p:nvPr/>
              </p:nvSpPr>
              <p:spPr bwMode="auto">
                <a:xfrm>
                  <a:off x="2198688" y="1774825"/>
                  <a:ext cx="53975" cy="74613"/>
                </a:xfrm>
                <a:custGeom>
                  <a:avLst/>
                  <a:gdLst>
                    <a:gd name="T0" fmla="*/ 0 w 38"/>
                    <a:gd name="T1" fmla="*/ 2147483647 h 50"/>
                    <a:gd name="T2" fmla="*/ 2147483647 w 38"/>
                    <a:gd name="T3" fmla="*/ 0 h 50"/>
                    <a:gd name="T4" fmla="*/ 2147483647 w 38"/>
                    <a:gd name="T5" fmla="*/ 2147483647 h 50"/>
                    <a:gd name="T6" fmla="*/ 2147483647 w 38"/>
                    <a:gd name="T7" fmla="*/ 2147483647 h 50"/>
                    <a:gd name="T8" fmla="*/ 0 w 38"/>
                    <a:gd name="T9" fmla="*/ 214748364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50"/>
                    <a:gd name="T17" fmla="*/ 38 w 38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50">
                      <a:moveTo>
                        <a:pt x="0" y="7"/>
                      </a:moveTo>
                      <a:lnTo>
                        <a:pt x="15" y="0"/>
                      </a:lnTo>
                      <a:lnTo>
                        <a:pt x="37" y="41"/>
                      </a:lnTo>
                      <a:lnTo>
                        <a:pt x="22" y="49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2" name="Freeform 247"/>
                <p:cNvSpPr>
                  <a:spLocks noChangeArrowheads="1"/>
                </p:cNvSpPr>
                <p:nvPr/>
              </p:nvSpPr>
              <p:spPr bwMode="auto">
                <a:xfrm>
                  <a:off x="2174875" y="1730375"/>
                  <a:ext cx="38100" cy="34925"/>
                </a:xfrm>
                <a:custGeom>
                  <a:avLst/>
                  <a:gdLst>
                    <a:gd name="T0" fmla="*/ 0 w 26"/>
                    <a:gd name="T1" fmla="*/ 2147483647 h 23"/>
                    <a:gd name="T2" fmla="*/ 2147483647 w 26"/>
                    <a:gd name="T3" fmla="*/ 0 h 23"/>
                    <a:gd name="T4" fmla="*/ 2147483647 w 26"/>
                    <a:gd name="T5" fmla="*/ 2147483647 h 23"/>
                    <a:gd name="T6" fmla="*/ 2147483647 w 26"/>
                    <a:gd name="T7" fmla="*/ 2147483647 h 23"/>
                    <a:gd name="T8" fmla="*/ 0 w 26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3"/>
                    <a:gd name="T17" fmla="*/ 26 w 26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3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25" y="16"/>
                      </a:lnTo>
                      <a:lnTo>
                        <a:pt x="7" y="22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3" name="Freeform 248"/>
                <p:cNvSpPr>
                  <a:spLocks noChangeArrowheads="1"/>
                </p:cNvSpPr>
                <p:nvPr/>
              </p:nvSpPr>
              <p:spPr bwMode="auto">
                <a:xfrm>
                  <a:off x="2152650" y="1687513"/>
                  <a:ext cx="36513" cy="34925"/>
                </a:xfrm>
                <a:custGeom>
                  <a:avLst/>
                  <a:gdLst>
                    <a:gd name="T0" fmla="*/ 0 w 26"/>
                    <a:gd name="T1" fmla="*/ 2147483647 h 24"/>
                    <a:gd name="T2" fmla="*/ 2147483647 w 26"/>
                    <a:gd name="T3" fmla="*/ 0 h 24"/>
                    <a:gd name="T4" fmla="*/ 2147483647 w 26"/>
                    <a:gd name="T5" fmla="*/ 2147483647 h 24"/>
                    <a:gd name="T6" fmla="*/ 2147483647 w 26"/>
                    <a:gd name="T7" fmla="*/ 2147483647 h 24"/>
                    <a:gd name="T8" fmla="*/ 0 w 26"/>
                    <a:gd name="T9" fmla="*/ 2147483647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4"/>
                    <a:gd name="T17" fmla="*/ 26 w 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4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25" y="16"/>
                      </a:lnTo>
                      <a:lnTo>
                        <a:pt x="7" y="2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4" name="Freeform 249"/>
                <p:cNvSpPr>
                  <a:spLocks noChangeArrowheads="1"/>
                </p:cNvSpPr>
                <p:nvPr/>
              </p:nvSpPr>
              <p:spPr bwMode="auto">
                <a:xfrm>
                  <a:off x="2101850" y="1587500"/>
                  <a:ext cx="61913" cy="87313"/>
                </a:xfrm>
                <a:custGeom>
                  <a:avLst/>
                  <a:gdLst>
                    <a:gd name="T0" fmla="*/ 2147483647 w 44"/>
                    <a:gd name="T1" fmla="*/ 0 h 60"/>
                    <a:gd name="T2" fmla="*/ 2147483647 w 44"/>
                    <a:gd name="T3" fmla="*/ 2147483647 h 60"/>
                    <a:gd name="T4" fmla="*/ 2147483647 w 44"/>
                    <a:gd name="T5" fmla="*/ 2147483647 h 60"/>
                    <a:gd name="T6" fmla="*/ 2147483647 w 44"/>
                    <a:gd name="T7" fmla="*/ 2147483647 h 60"/>
                    <a:gd name="T8" fmla="*/ 2147483647 w 44"/>
                    <a:gd name="T9" fmla="*/ 2147483647 h 60"/>
                    <a:gd name="T10" fmla="*/ 2147483647 w 44"/>
                    <a:gd name="T11" fmla="*/ 0 h 60"/>
                    <a:gd name="T12" fmla="*/ 0 w 44"/>
                    <a:gd name="T13" fmla="*/ 2147483647 h 60"/>
                    <a:gd name="T14" fmla="*/ 2147483647 w 44"/>
                    <a:gd name="T15" fmla="*/ 2147483647 h 60"/>
                    <a:gd name="T16" fmla="*/ 2147483647 w 44"/>
                    <a:gd name="T17" fmla="*/ 0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60"/>
                    <a:gd name="T29" fmla="*/ 44 w 44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60">
                      <a:moveTo>
                        <a:pt x="3" y="0"/>
                      </a:moveTo>
                      <a:lnTo>
                        <a:pt x="3" y="8"/>
                      </a:lnTo>
                      <a:lnTo>
                        <a:pt x="28" y="59"/>
                      </a:lnTo>
                      <a:lnTo>
                        <a:pt x="43" y="53"/>
                      </a:lnTo>
                      <a:lnTo>
                        <a:pt x="18" y="2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3" y="8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5" name="Freeform 250"/>
                <p:cNvSpPr>
                  <a:spLocks noChangeArrowheads="1"/>
                </p:cNvSpPr>
                <p:nvPr/>
              </p:nvSpPr>
              <p:spPr bwMode="auto">
                <a:xfrm>
                  <a:off x="2103438" y="1558925"/>
                  <a:ext cx="50800" cy="44450"/>
                </a:xfrm>
                <a:custGeom>
                  <a:avLst/>
                  <a:gdLst>
                    <a:gd name="T0" fmla="*/ 2147483647 w 35"/>
                    <a:gd name="T1" fmla="*/ 0 h 31"/>
                    <a:gd name="T2" fmla="*/ 2147483647 w 35"/>
                    <a:gd name="T3" fmla="*/ 2147483647 h 31"/>
                    <a:gd name="T4" fmla="*/ 2147483647 w 35"/>
                    <a:gd name="T5" fmla="*/ 2147483647 h 31"/>
                    <a:gd name="T6" fmla="*/ 0 w 35"/>
                    <a:gd name="T7" fmla="*/ 2147483647 h 31"/>
                    <a:gd name="T8" fmla="*/ 2147483647 w 35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1"/>
                    <a:gd name="T17" fmla="*/ 35 w 35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1">
                      <a:moveTo>
                        <a:pt x="18" y="0"/>
                      </a:moveTo>
                      <a:lnTo>
                        <a:pt x="34" y="10"/>
                      </a:lnTo>
                      <a:lnTo>
                        <a:pt x="16" y="30"/>
                      </a:lnTo>
                      <a:lnTo>
                        <a:pt x="0" y="2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6" name="Freeform 251"/>
                <p:cNvSpPr>
                  <a:spLocks noChangeArrowheads="1"/>
                </p:cNvSpPr>
                <p:nvPr/>
              </p:nvSpPr>
              <p:spPr bwMode="auto">
                <a:xfrm>
                  <a:off x="2144713" y="1520825"/>
                  <a:ext cx="38100" cy="33338"/>
                </a:xfrm>
                <a:custGeom>
                  <a:avLst/>
                  <a:gdLst>
                    <a:gd name="T0" fmla="*/ 2147483647 w 26"/>
                    <a:gd name="T1" fmla="*/ 0 h 23"/>
                    <a:gd name="T2" fmla="*/ 2147483647 w 26"/>
                    <a:gd name="T3" fmla="*/ 2147483647 h 23"/>
                    <a:gd name="T4" fmla="*/ 2147483647 w 26"/>
                    <a:gd name="T5" fmla="*/ 2147483647 h 23"/>
                    <a:gd name="T6" fmla="*/ 0 w 26"/>
                    <a:gd name="T7" fmla="*/ 2147483647 h 23"/>
                    <a:gd name="T8" fmla="*/ 2147483647 w 26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3"/>
                    <a:gd name="T17" fmla="*/ 26 w 26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3">
                      <a:moveTo>
                        <a:pt x="12" y="0"/>
                      </a:moveTo>
                      <a:lnTo>
                        <a:pt x="25" y="10"/>
                      </a:lnTo>
                      <a:lnTo>
                        <a:pt x="15" y="22"/>
                      </a:lnTo>
                      <a:lnTo>
                        <a:pt x="0" y="13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7" name="Freeform 252"/>
                <p:cNvSpPr>
                  <a:spLocks noChangeArrowheads="1"/>
                </p:cNvSpPr>
                <p:nvPr/>
              </p:nvSpPr>
              <p:spPr bwMode="auto">
                <a:xfrm>
                  <a:off x="2166938" y="1479550"/>
                  <a:ext cx="28575" cy="33338"/>
                </a:xfrm>
                <a:custGeom>
                  <a:avLst/>
                  <a:gdLst>
                    <a:gd name="T0" fmla="*/ 0 w 20"/>
                    <a:gd name="T1" fmla="*/ 2147483647 h 21"/>
                    <a:gd name="T2" fmla="*/ 2147483647 w 20"/>
                    <a:gd name="T3" fmla="*/ 0 h 21"/>
                    <a:gd name="T4" fmla="*/ 2147483647 w 20"/>
                    <a:gd name="T5" fmla="*/ 2147483647 h 21"/>
                    <a:gd name="T6" fmla="*/ 2147483647 w 20"/>
                    <a:gd name="T7" fmla="*/ 2147483647 h 21"/>
                    <a:gd name="T8" fmla="*/ 0 w 20"/>
                    <a:gd name="T9" fmla="*/ 2147483647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1"/>
                    <a:gd name="T17" fmla="*/ 20 w 20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1">
                      <a:moveTo>
                        <a:pt x="0" y="1"/>
                      </a:moveTo>
                      <a:lnTo>
                        <a:pt x="18" y="0"/>
                      </a:lnTo>
                      <a:lnTo>
                        <a:pt x="19" y="15"/>
                      </a:lnTo>
                      <a:lnTo>
                        <a:pt x="3" y="2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8" name="Freeform 253"/>
                <p:cNvSpPr>
                  <a:spLocks noChangeArrowheads="1"/>
                </p:cNvSpPr>
                <p:nvPr/>
              </p:nvSpPr>
              <p:spPr bwMode="auto">
                <a:xfrm>
                  <a:off x="2141538" y="1338263"/>
                  <a:ext cx="47625" cy="123825"/>
                </a:xfrm>
                <a:custGeom>
                  <a:avLst/>
                  <a:gdLst>
                    <a:gd name="T0" fmla="*/ 0 w 34"/>
                    <a:gd name="T1" fmla="*/ 2147483647 h 84"/>
                    <a:gd name="T2" fmla="*/ 2147483647 w 34"/>
                    <a:gd name="T3" fmla="*/ 0 h 84"/>
                    <a:gd name="T4" fmla="*/ 2147483647 w 34"/>
                    <a:gd name="T5" fmla="*/ 2147483647 h 84"/>
                    <a:gd name="T6" fmla="*/ 2147483647 w 34"/>
                    <a:gd name="T7" fmla="*/ 2147483647 h 84"/>
                    <a:gd name="T8" fmla="*/ 0 w 34"/>
                    <a:gd name="T9" fmla="*/ 2147483647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84"/>
                    <a:gd name="T17" fmla="*/ 34 w 34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84">
                      <a:moveTo>
                        <a:pt x="0" y="1"/>
                      </a:moveTo>
                      <a:lnTo>
                        <a:pt x="18" y="0"/>
                      </a:lnTo>
                      <a:lnTo>
                        <a:pt x="33" y="81"/>
                      </a:lnTo>
                      <a:lnTo>
                        <a:pt x="14" y="83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9" name="Freeform 254"/>
                <p:cNvSpPr>
                  <a:spLocks noChangeArrowheads="1"/>
                </p:cNvSpPr>
                <p:nvPr/>
              </p:nvSpPr>
              <p:spPr bwMode="auto">
                <a:xfrm>
                  <a:off x="2132013" y="1287463"/>
                  <a:ext cx="31750" cy="30162"/>
                </a:xfrm>
                <a:custGeom>
                  <a:avLst/>
                  <a:gdLst>
                    <a:gd name="T0" fmla="*/ 0 w 22"/>
                    <a:gd name="T1" fmla="*/ 2147483647 h 21"/>
                    <a:gd name="T2" fmla="*/ 2147483647 w 22"/>
                    <a:gd name="T3" fmla="*/ 0 h 21"/>
                    <a:gd name="T4" fmla="*/ 2147483647 w 22"/>
                    <a:gd name="T5" fmla="*/ 2147483647 h 21"/>
                    <a:gd name="T6" fmla="*/ 2147483647 w 22"/>
                    <a:gd name="T7" fmla="*/ 2147483647 h 21"/>
                    <a:gd name="T8" fmla="*/ 0 w 22"/>
                    <a:gd name="T9" fmla="*/ 2147483647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1"/>
                    <a:gd name="T17" fmla="*/ 22 w 2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1">
                      <a:moveTo>
                        <a:pt x="0" y="4"/>
                      </a:moveTo>
                      <a:lnTo>
                        <a:pt x="20" y="0"/>
                      </a:lnTo>
                      <a:lnTo>
                        <a:pt x="21" y="15"/>
                      </a:lnTo>
                      <a:lnTo>
                        <a:pt x="5" y="2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0" name="Freeform 255"/>
                <p:cNvSpPr>
                  <a:spLocks noChangeArrowheads="1"/>
                </p:cNvSpPr>
                <p:nvPr/>
              </p:nvSpPr>
              <p:spPr bwMode="auto">
                <a:xfrm>
                  <a:off x="2127250" y="1241425"/>
                  <a:ext cx="28575" cy="26988"/>
                </a:xfrm>
                <a:custGeom>
                  <a:avLst/>
                  <a:gdLst>
                    <a:gd name="T0" fmla="*/ 2147483647 w 20"/>
                    <a:gd name="T1" fmla="*/ 0 h 18"/>
                    <a:gd name="T2" fmla="*/ 0 w 20"/>
                    <a:gd name="T3" fmla="*/ 2147483647 h 18"/>
                    <a:gd name="T4" fmla="*/ 2147483647 w 20"/>
                    <a:gd name="T5" fmla="*/ 2147483647 h 18"/>
                    <a:gd name="T6" fmla="*/ 2147483647 w 20"/>
                    <a:gd name="T7" fmla="*/ 2147483647 h 18"/>
                    <a:gd name="T8" fmla="*/ 2147483647 w 20"/>
                    <a:gd name="T9" fmla="*/ 2147483647 h 18"/>
                    <a:gd name="T10" fmla="*/ 2147483647 w 20"/>
                    <a:gd name="T11" fmla="*/ 0 h 18"/>
                    <a:gd name="T12" fmla="*/ 0 w 20"/>
                    <a:gd name="T13" fmla="*/ 2147483647 h 18"/>
                    <a:gd name="T14" fmla="*/ 0 w 20"/>
                    <a:gd name="T15" fmla="*/ 2147483647 h 18"/>
                    <a:gd name="T16" fmla="*/ 2147483647 w 20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8"/>
                    <a:gd name="T29" fmla="*/ 20 w 20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8">
                      <a:moveTo>
                        <a:pt x="4" y="0"/>
                      </a:moveTo>
                      <a:lnTo>
                        <a:pt x="0" y="8"/>
                      </a:lnTo>
                      <a:lnTo>
                        <a:pt x="3" y="17"/>
                      </a:lnTo>
                      <a:lnTo>
                        <a:pt x="19" y="15"/>
                      </a:lnTo>
                      <a:lnTo>
                        <a:pt x="19" y="3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8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1" name="Freeform 256"/>
                <p:cNvSpPr>
                  <a:spLocks noChangeArrowheads="1"/>
                </p:cNvSpPr>
                <p:nvPr/>
              </p:nvSpPr>
              <p:spPr bwMode="auto">
                <a:xfrm>
                  <a:off x="2132013" y="1233488"/>
                  <a:ext cx="23812" cy="26987"/>
                </a:xfrm>
                <a:custGeom>
                  <a:avLst/>
                  <a:gdLst>
                    <a:gd name="T0" fmla="*/ 2147483647 w 16"/>
                    <a:gd name="T1" fmla="*/ 0 h 18"/>
                    <a:gd name="T2" fmla="*/ 2147483647 w 16"/>
                    <a:gd name="T3" fmla="*/ 2147483647 h 18"/>
                    <a:gd name="T4" fmla="*/ 2147483647 w 16"/>
                    <a:gd name="T5" fmla="*/ 2147483647 h 18"/>
                    <a:gd name="T6" fmla="*/ 0 w 16"/>
                    <a:gd name="T7" fmla="*/ 2147483647 h 18"/>
                    <a:gd name="T8" fmla="*/ 2147483647 w 16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8"/>
                    <a:gd name="T17" fmla="*/ 16 w 1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8">
                      <a:moveTo>
                        <a:pt x="5" y="0"/>
                      </a:moveTo>
                      <a:lnTo>
                        <a:pt x="15" y="15"/>
                      </a:lnTo>
                      <a:lnTo>
                        <a:pt x="11" y="17"/>
                      </a:lnTo>
                      <a:lnTo>
                        <a:pt x="0" y="5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2" name="Freeform 257"/>
                <p:cNvSpPr>
                  <a:spLocks noChangeArrowheads="1"/>
                </p:cNvSpPr>
                <p:nvPr/>
              </p:nvSpPr>
              <p:spPr bwMode="auto">
                <a:xfrm>
                  <a:off x="2160588" y="1211263"/>
                  <a:ext cx="39687" cy="31750"/>
                </a:xfrm>
                <a:custGeom>
                  <a:avLst/>
                  <a:gdLst>
                    <a:gd name="T0" fmla="*/ 2147483647 w 27"/>
                    <a:gd name="T1" fmla="*/ 2147483647 h 21"/>
                    <a:gd name="T2" fmla="*/ 2147483647 w 27"/>
                    <a:gd name="T3" fmla="*/ 0 h 21"/>
                    <a:gd name="T4" fmla="*/ 0 w 27"/>
                    <a:gd name="T5" fmla="*/ 2147483647 h 21"/>
                    <a:gd name="T6" fmla="*/ 2147483647 w 27"/>
                    <a:gd name="T7" fmla="*/ 2147483647 h 21"/>
                    <a:gd name="T8" fmla="*/ 2147483647 w 27"/>
                    <a:gd name="T9" fmla="*/ 2147483647 h 21"/>
                    <a:gd name="T10" fmla="*/ 2147483647 w 27"/>
                    <a:gd name="T11" fmla="*/ 2147483647 h 21"/>
                    <a:gd name="T12" fmla="*/ 2147483647 w 27"/>
                    <a:gd name="T13" fmla="*/ 2147483647 h 21"/>
                    <a:gd name="T14" fmla="*/ 2147483647 w 27"/>
                    <a:gd name="T15" fmla="*/ 2147483647 h 21"/>
                    <a:gd name="T16" fmla="*/ 2147483647 w 27"/>
                    <a:gd name="T17" fmla="*/ 2147483647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21"/>
                    <a:gd name="T29" fmla="*/ 27 w 27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21">
                      <a:moveTo>
                        <a:pt x="23" y="4"/>
                      </a:move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10" y="20"/>
                      </a:lnTo>
                      <a:lnTo>
                        <a:pt x="22" y="12"/>
                      </a:lnTo>
                      <a:lnTo>
                        <a:pt x="23" y="4"/>
                      </a:lnTo>
                      <a:lnTo>
                        <a:pt x="22" y="12"/>
                      </a:lnTo>
                      <a:lnTo>
                        <a:pt x="26" y="9"/>
                      </a:lnTo>
                      <a:lnTo>
                        <a:pt x="23" y="4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3" name="Freeform 258"/>
                <p:cNvSpPr>
                  <a:spLocks noChangeArrowheads="1"/>
                </p:cNvSpPr>
                <p:nvPr/>
              </p:nvSpPr>
              <p:spPr bwMode="auto">
                <a:xfrm>
                  <a:off x="2135188" y="1117600"/>
                  <a:ext cx="60325" cy="106363"/>
                </a:xfrm>
                <a:custGeom>
                  <a:avLst/>
                  <a:gdLst>
                    <a:gd name="T0" fmla="*/ 0 w 42"/>
                    <a:gd name="T1" fmla="*/ 2147483647 h 72"/>
                    <a:gd name="T2" fmla="*/ 2147483647 w 42"/>
                    <a:gd name="T3" fmla="*/ 0 h 72"/>
                    <a:gd name="T4" fmla="*/ 2147483647 w 42"/>
                    <a:gd name="T5" fmla="*/ 2147483647 h 72"/>
                    <a:gd name="T6" fmla="*/ 2147483647 w 42"/>
                    <a:gd name="T7" fmla="*/ 2147483647 h 72"/>
                    <a:gd name="T8" fmla="*/ 0 w 42"/>
                    <a:gd name="T9" fmla="*/ 2147483647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72"/>
                    <a:gd name="T17" fmla="*/ 42 w 4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72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41" y="66"/>
                      </a:lnTo>
                      <a:lnTo>
                        <a:pt x="26" y="71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4" name="Freeform 259"/>
                <p:cNvSpPr>
                  <a:spLocks noChangeArrowheads="1"/>
                </p:cNvSpPr>
                <p:nvPr/>
              </p:nvSpPr>
              <p:spPr bwMode="auto">
                <a:xfrm>
                  <a:off x="2130425" y="1073150"/>
                  <a:ext cx="28575" cy="31750"/>
                </a:xfrm>
                <a:custGeom>
                  <a:avLst/>
                  <a:gdLst>
                    <a:gd name="T0" fmla="*/ 2147483647 w 20"/>
                    <a:gd name="T1" fmla="*/ 0 h 20"/>
                    <a:gd name="T2" fmla="*/ 2147483647 w 20"/>
                    <a:gd name="T3" fmla="*/ 2147483647 h 20"/>
                    <a:gd name="T4" fmla="*/ 2147483647 w 20"/>
                    <a:gd name="T5" fmla="*/ 2147483647 h 20"/>
                    <a:gd name="T6" fmla="*/ 0 w 20"/>
                    <a:gd name="T7" fmla="*/ 2147483647 h 20"/>
                    <a:gd name="T8" fmla="*/ 2147483647 w 20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0"/>
                    <a:gd name="T17" fmla="*/ 20 w 20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0">
                      <a:moveTo>
                        <a:pt x="1" y="0"/>
                      </a:moveTo>
                      <a:lnTo>
                        <a:pt x="19" y="2"/>
                      </a:lnTo>
                      <a:lnTo>
                        <a:pt x="16" y="19"/>
                      </a:lnTo>
                      <a:lnTo>
                        <a:pt x="0" y="17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5" name="Freeform 260"/>
                <p:cNvSpPr>
                  <a:spLocks noChangeArrowheads="1"/>
                </p:cNvSpPr>
                <p:nvPr/>
              </p:nvSpPr>
              <p:spPr bwMode="auto">
                <a:xfrm>
                  <a:off x="2139950" y="1023938"/>
                  <a:ext cx="31750" cy="31750"/>
                </a:xfrm>
                <a:custGeom>
                  <a:avLst/>
                  <a:gdLst>
                    <a:gd name="T0" fmla="*/ 2147483647 w 22"/>
                    <a:gd name="T1" fmla="*/ 0 h 21"/>
                    <a:gd name="T2" fmla="*/ 2147483647 w 22"/>
                    <a:gd name="T3" fmla="*/ 2147483647 h 21"/>
                    <a:gd name="T4" fmla="*/ 2147483647 w 22"/>
                    <a:gd name="T5" fmla="*/ 2147483647 h 21"/>
                    <a:gd name="T6" fmla="*/ 0 w 22"/>
                    <a:gd name="T7" fmla="*/ 2147483647 h 21"/>
                    <a:gd name="T8" fmla="*/ 2147483647 w 22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1"/>
                    <a:gd name="T17" fmla="*/ 22 w 2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1">
                      <a:moveTo>
                        <a:pt x="1" y="0"/>
                      </a:moveTo>
                      <a:lnTo>
                        <a:pt x="21" y="5"/>
                      </a:lnTo>
                      <a:lnTo>
                        <a:pt x="16" y="20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6" name="Freeform 261"/>
                <p:cNvSpPr>
                  <a:spLocks noChangeArrowheads="1"/>
                </p:cNvSpPr>
                <p:nvPr/>
              </p:nvSpPr>
              <p:spPr bwMode="auto">
                <a:xfrm>
                  <a:off x="2147888" y="955675"/>
                  <a:ext cx="38100" cy="53975"/>
                </a:xfrm>
                <a:custGeom>
                  <a:avLst/>
                  <a:gdLst>
                    <a:gd name="T0" fmla="*/ 2147483647 w 27"/>
                    <a:gd name="T1" fmla="*/ 0 h 36"/>
                    <a:gd name="T2" fmla="*/ 2147483647 w 27"/>
                    <a:gd name="T3" fmla="*/ 0 h 36"/>
                    <a:gd name="T4" fmla="*/ 0 w 27"/>
                    <a:gd name="T5" fmla="*/ 2147483647 h 36"/>
                    <a:gd name="T6" fmla="*/ 2147483647 w 27"/>
                    <a:gd name="T7" fmla="*/ 2147483647 h 36"/>
                    <a:gd name="T8" fmla="*/ 2147483647 w 27"/>
                    <a:gd name="T9" fmla="*/ 2147483647 h 36"/>
                    <a:gd name="T10" fmla="*/ 2147483647 w 27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36"/>
                    <a:gd name="T20" fmla="*/ 27 w 27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36">
                      <a:moveTo>
                        <a:pt x="26" y="0"/>
                      </a:moveTo>
                      <a:lnTo>
                        <a:pt x="6" y="0"/>
                      </a:lnTo>
                      <a:lnTo>
                        <a:pt x="0" y="31"/>
                      </a:lnTo>
                      <a:lnTo>
                        <a:pt x="17" y="35"/>
                      </a:lnTo>
                      <a:lnTo>
                        <a:pt x="26" y="2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7" name="Freeform 262"/>
                <p:cNvSpPr>
                  <a:spLocks noChangeArrowheads="1"/>
                </p:cNvSpPr>
                <p:nvPr/>
              </p:nvSpPr>
              <p:spPr bwMode="auto">
                <a:xfrm>
                  <a:off x="2152650" y="884238"/>
                  <a:ext cx="33338" cy="76200"/>
                </a:xfrm>
                <a:custGeom>
                  <a:avLst/>
                  <a:gdLst>
                    <a:gd name="T0" fmla="*/ 0 w 24"/>
                    <a:gd name="T1" fmla="*/ 2147483647 h 52"/>
                    <a:gd name="T2" fmla="*/ 2147483647 w 24"/>
                    <a:gd name="T3" fmla="*/ 0 h 52"/>
                    <a:gd name="T4" fmla="*/ 2147483647 w 24"/>
                    <a:gd name="T5" fmla="*/ 2147483647 h 52"/>
                    <a:gd name="T6" fmla="*/ 2147483647 w 24"/>
                    <a:gd name="T7" fmla="*/ 2147483647 h 52"/>
                    <a:gd name="T8" fmla="*/ 0 w 24"/>
                    <a:gd name="T9" fmla="*/ 2147483647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52"/>
                    <a:gd name="T17" fmla="*/ 24 w 2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52">
                      <a:moveTo>
                        <a:pt x="0" y="1"/>
                      </a:moveTo>
                      <a:lnTo>
                        <a:pt x="17" y="0"/>
                      </a:lnTo>
                      <a:lnTo>
                        <a:pt x="23" y="49"/>
                      </a:lnTo>
                      <a:lnTo>
                        <a:pt x="4" y="5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8" name="Freeform 263"/>
                <p:cNvSpPr>
                  <a:spLocks noChangeArrowheads="1"/>
                </p:cNvSpPr>
                <p:nvPr/>
              </p:nvSpPr>
              <p:spPr bwMode="auto">
                <a:xfrm>
                  <a:off x="2144713" y="835025"/>
                  <a:ext cx="28575" cy="28575"/>
                </a:xfrm>
                <a:custGeom>
                  <a:avLst/>
                  <a:gdLst>
                    <a:gd name="T0" fmla="*/ 0 w 20"/>
                    <a:gd name="T1" fmla="*/ 2147483647 h 20"/>
                    <a:gd name="T2" fmla="*/ 2147483647 w 20"/>
                    <a:gd name="T3" fmla="*/ 0 h 20"/>
                    <a:gd name="T4" fmla="*/ 2147483647 w 20"/>
                    <a:gd name="T5" fmla="*/ 2147483647 h 20"/>
                    <a:gd name="T6" fmla="*/ 2147483647 w 20"/>
                    <a:gd name="T7" fmla="*/ 2147483647 h 20"/>
                    <a:gd name="T8" fmla="*/ 0 w 20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0"/>
                    <a:gd name="T17" fmla="*/ 20 w 20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0">
                      <a:moveTo>
                        <a:pt x="0" y="2"/>
                      </a:moveTo>
                      <a:lnTo>
                        <a:pt x="18" y="0"/>
                      </a:lnTo>
                      <a:lnTo>
                        <a:pt x="19" y="17"/>
                      </a:lnTo>
                      <a:lnTo>
                        <a:pt x="3" y="19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9" name="Freeform 264"/>
                <p:cNvSpPr>
                  <a:spLocks noChangeArrowheads="1"/>
                </p:cNvSpPr>
                <p:nvPr/>
              </p:nvSpPr>
              <p:spPr bwMode="auto">
                <a:xfrm>
                  <a:off x="2141538" y="787400"/>
                  <a:ext cx="30162" cy="26988"/>
                </a:xfrm>
                <a:custGeom>
                  <a:avLst/>
                  <a:gdLst>
                    <a:gd name="T0" fmla="*/ 0 w 21"/>
                    <a:gd name="T1" fmla="*/ 2147483647 h 18"/>
                    <a:gd name="T2" fmla="*/ 2147483647 w 21"/>
                    <a:gd name="T3" fmla="*/ 0 h 18"/>
                    <a:gd name="T4" fmla="*/ 2147483647 w 21"/>
                    <a:gd name="T5" fmla="*/ 2147483647 h 18"/>
                    <a:gd name="T6" fmla="*/ 0 w 21"/>
                    <a:gd name="T7" fmla="*/ 2147483647 h 18"/>
                    <a:gd name="T8" fmla="*/ 0 w 21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8"/>
                    <a:gd name="T17" fmla="*/ 21 w 21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8">
                      <a:moveTo>
                        <a:pt x="0" y="1"/>
                      </a:moveTo>
                      <a:lnTo>
                        <a:pt x="17" y="0"/>
                      </a:lnTo>
                      <a:lnTo>
                        <a:pt x="20" y="15"/>
                      </a:lnTo>
                      <a:lnTo>
                        <a:pt x="0" y="1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0" name="Freeform 265"/>
                <p:cNvSpPr>
                  <a:spLocks noChangeArrowheads="1"/>
                </p:cNvSpPr>
                <p:nvPr/>
              </p:nvSpPr>
              <p:spPr bwMode="auto">
                <a:xfrm>
                  <a:off x="2157413" y="676275"/>
                  <a:ext cx="114300" cy="104775"/>
                </a:xfrm>
                <a:custGeom>
                  <a:avLst/>
                  <a:gdLst>
                    <a:gd name="T0" fmla="*/ 2147483647 w 80"/>
                    <a:gd name="T1" fmla="*/ 0 h 71"/>
                    <a:gd name="T2" fmla="*/ 2147483647 w 80"/>
                    <a:gd name="T3" fmla="*/ 2147483647 h 71"/>
                    <a:gd name="T4" fmla="*/ 2147483647 w 80"/>
                    <a:gd name="T5" fmla="*/ 2147483647 h 71"/>
                    <a:gd name="T6" fmla="*/ 0 w 80"/>
                    <a:gd name="T7" fmla="*/ 2147483647 h 71"/>
                    <a:gd name="T8" fmla="*/ 2147483647 w 80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1"/>
                    <a:gd name="T17" fmla="*/ 80 w 80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1">
                      <a:moveTo>
                        <a:pt x="66" y="0"/>
                      </a:moveTo>
                      <a:lnTo>
                        <a:pt x="79" y="12"/>
                      </a:lnTo>
                      <a:lnTo>
                        <a:pt x="13" y="70"/>
                      </a:lnTo>
                      <a:lnTo>
                        <a:pt x="0" y="57"/>
                      </a:lnTo>
                      <a:lnTo>
                        <a:pt x="66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1" name="Freeform 266"/>
                <p:cNvSpPr>
                  <a:spLocks noChangeArrowheads="1"/>
                </p:cNvSpPr>
                <p:nvPr/>
              </p:nvSpPr>
              <p:spPr bwMode="auto">
                <a:xfrm>
                  <a:off x="7002463" y="1389063"/>
                  <a:ext cx="852487" cy="441325"/>
                </a:xfrm>
                <a:custGeom>
                  <a:avLst/>
                  <a:gdLst>
                    <a:gd name="T0" fmla="*/ 2147483647 w 597"/>
                    <a:gd name="T1" fmla="*/ 2147483647 h 299"/>
                    <a:gd name="T2" fmla="*/ 0 w 597"/>
                    <a:gd name="T3" fmla="*/ 2147483647 h 299"/>
                    <a:gd name="T4" fmla="*/ 2147483647 w 597"/>
                    <a:gd name="T5" fmla="*/ 2147483647 h 299"/>
                    <a:gd name="T6" fmla="*/ 2147483647 w 597"/>
                    <a:gd name="T7" fmla="*/ 2147483647 h 299"/>
                    <a:gd name="T8" fmla="*/ 2147483647 w 597"/>
                    <a:gd name="T9" fmla="*/ 2147483647 h 299"/>
                    <a:gd name="T10" fmla="*/ 2147483647 w 597"/>
                    <a:gd name="T11" fmla="*/ 2147483647 h 299"/>
                    <a:gd name="T12" fmla="*/ 2147483647 w 597"/>
                    <a:gd name="T13" fmla="*/ 2147483647 h 299"/>
                    <a:gd name="T14" fmla="*/ 2147483647 w 597"/>
                    <a:gd name="T15" fmla="*/ 2147483647 h 299"/>
                    <a:gd name="T16" fmla="*/ 2147483647 w 597"/>
                    <a:gd name="T17" fmla="*/ 2147483647 h 299"/>
                    <a:gd name="T18" fmla="*/ 2147483647 w 597"/>
                    <a:gd name="T19" fmla="*/ 2147483647 h 299"/>
                    <a:gd name="T20" fmla="*/ 2147483647 w 597"/>
                    <a:gd name="T21" fmla="*/ 0 h 299"/>
                    <a:gd name="T22" fmla="*/ 2147483647 w 597"/>
                    <a:gd name="T23" fmla="*/ 2147483647 h 299"/>
                    <a:gd name="T24" fmla="*/ 2147483647 w 597"/>
                    <a:gd name="T25" fmla="*/ 2147483647 h 299"/>
                    <a:gd name="T26" fmla="*/ 2147483647 w 597"/>
                    <a:gd name="T27" fmla="*/ 2147483647 h 299"/>
                    <a:gd name="T28" fmla="*/ 2147483647 w 597"/>
                    <a:gd name="T29" fmla="*/ 2147483647 h 299"/>
                    <a:gd name="T30" fmla="*/ 2147483647 w 597"/>
                    <a:gd name="T31" fmla="*/ 2147483647 h 299"/>
                    <a:gd name="T32" fmla="*/ 2147483647 w 597"/>
                    <a:gd name="T33" fmla="*/ 2147483647 h 29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97"/>
                    <a:gd name="T52" fmla="*/ 0 h 299"/>
                    <a:gd name="T53" fmla="*/ 597 w 597"/>
                    <a:gd name="T54" fmla="*/ 299 h 29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97" h="299">
                      <a:moveTo>
                        <a:pt x="10" y="156"/>
                      </a:moveTo>
                      <a:lnTo>
                        <a:pt x="0" y="233"/>
                      </a:lnTo>
                      <a:lnTo>
                        <a:pt x="104" y="288"/>
                      </a:lnTo>
                      <a:lnTo>
                        <a:pt x="244" y="298"/>
                      </a:lnTo>
                      <a:lnTo>
                        <a:pt x="329" y="233"/>
                      </a:lnTo>
                      <a:lnTo>
                        <a:pt x="433" y="217"/>
                      </a:lnTo>
                      <a:lnTo>
                        <a:pt x="527" y="191"/>
                      </a:lnTo>
                      <a:lnTo>
                        <a:pt x="539" y="162"/>
                      </a:lnTo>
                      <a:lnTo>
                        <a:pt x="596" y="87"/>
                      </a:lnTo>
                      <a:lnTo>
                        <a:pt x="448" y="88"/>
                      </a:lnTo>
                      <a:lnTo>
                        <a:pt x="315" y="0"/>
                      </a:lnTo>
                      <a:lnTo>
                        <a:pt x="301" y="17"/>
                      </a:lnTo>
                      <a:lnTo>
                        <a:pt x="229" y="20"/>
                      </a:lnTo>
                      <a:lnTo>
                        <a:pt x="194" y="43"/>
                      </a:lnTo>
                      <a:lnTo>
                        <a:pt x="167" y="119"/>
                      </a:lnTo>
                      <a:lnTo>
                        <a:pt x="91" y="140"/>
                      </a:lnTo>
                      <a:lnTo>
                        <a:pt x="10" y="15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2" name="Freeform 267"/>
                <p:cNvSpPr>
                  <a:spLocks noChangeArrowheads="1"/>
                </p:cNvSpPr>
                <p:nvPr/>
              </p:nvSpPr>
              <p:spPr bwMode="auto">
                <a:xfrm>
                  <a:off x="2901950" y="2651125"/>
                  <a:ext cx="39688" cy="30163"/>
                </a:xfrm>
                <a:custGeom>
                  <a:avLst/>
                  <a:gdLst>
                    <a:gd name="T0" fmla="*/ 2147483647 w 28"/>
                    <a:gd name="T1" fmla="*/ 0 h 21"/>
                    <a:gd name="T2" fmla="*/ 2147483647 w 28"/>
                    <a:gd name="T3" fmla="*/ 2147483647 h 21"/>
                    <a:gd name="T4" fmla="*/ 0 w 28"/>
                    <a:gd name="T5" fmla="*/ 2147483647 h 21"/>
                    <a:gd name="T6" fmla="*/ 2147483647 w 28"/>
                    <a:gd name="T7" fmla="*/ 2147483647 h 21"/>
                    <a:gd name="T8" fmla="*/ 2147483647 w 28"/>
                    <a:gd name="T9" fmla="*/ 2147483647 h 21"/>
                    <a:gd name="T10" fmla="*/ 2147483647 w 28"/>
                    <a:gd name="T11" fmla="*/ 0 h 21"/>
                    <a:gd name="T12" fmla="*/ 2147483647 w 28"/>
                    <a:gd name="T13" fmla="*/ 2147483647 h 21"/>
                    <a:gd name="T14" fmla="*/ 2147483647 w 28"/>
                    <a:gd name="T15" fmla="*/ 2147483647 h 21"/>
                    <a:gd name="T16" fmla="*/ 2147483647 w 28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21"/>
                    <a:gd name="T29" fmla="*/ 28 w 28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21">
                      <a:moveTo>
                        <a:pt x="18" y="0"/>
                      </a:moveTo>
                      <a:lnTo>
                        <a:pt x="5" y="2"/>
                      </a:lnTo>
                      <a:lnTo>
                        <a:pt x="0" y="11"/>
                      </a:lnTo>
                      <a:lnTo>
                        <a:pt x="15" y="20"/>
                      </a:lnTo>
                      <a:lnTo>
                        <a:pt x="21" y="13"/>
                      </a:lnTo>
                      <a:lnTo>
                        <a:pt x="18" y="0"/>
                      </a:lnTo>
                      <a:lnTo>
                        <a:pt x="21" y="13"/>
                      </a:lnTo>
                      <a:lnTo>
                        <a:pt x="27" y="5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3" name="Freeform 268"/>
                <p:cNvSpPr>
                  <a:spLocks noChangeArrowheads="1"/>
                </p:cNvSpPr>
                <p:nvPr/>
              </p:nvSpPr>
              <p:spPr bwMode="auto">
                <a:xfrm>
                  <a:off x="2901950" y="2646363"/>
                  <a:ext cx="26988" cy="26987"/>
                </a:xfrm>
                <a:custGeom>
                  <a:avLst/>
                  <a:gdLst>
                    <a:gd name="T0" fmla="*/ 0 w 19"/>
                    <a:gd name="T1" fmla="*/ 2147483647 h 18"/>
                    <a:gd name="T2" fmla="*/ 2147483647 w 19"/>
                    <a:gd name="T3" fmla="*/ 0 h 18"/>
                    <a:gd name="T4" fmla="*/ 2147483647 w 19"/>
                    <a:gd name="T5" fmla="*/ 2147483647 h 18"/>
                    <a:gd name="T6" fmla="*/ 2147483647 w 19"/>
                    <a:gd name="T7" fmla="*/ 2147483647 h 18"/>
                    <a:gd name="T8" fmla="*/ 0 w 19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8"/>
                    <a:gd name="T17" fmla="*/ 19 w 19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8">
                      <a:moveTo>
                        <a:pt x="0" y="16"/>
                      </a:move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9" y="17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4" name="Freeform 269"/>
                <p:cNvSpPr>
                  <a:spLocks noChangeArrowheads="1"/>
                </p:cNvSpPr>
                <p:nvPr/>
              </p:nvSpPr>
              <p:spPr bwMode="auto">
                <a:xfrm>
                  <a:off x="2854325" y="2625725"/>
                  <a:ext cx="39688" cy="33338"/>
                </a:xfrm>
                <a:custGeom>
                  <a:avLst/>
                  <a:gdLst>
                    <a:gd name="T0" fmla="*/ 0 w 27"/>
                    <a:gd name="T1" fmla="*/ 2147483647 h 23"/>
                    <a:gd name="T2" fmla="*/ 2147483647 w 27"/>
                    <a:gd name="T3" fmla="*/ 0 h 23"/>
                    <a:gd name="T4" fmla="*/ 2147483647 w 27"/>
                    <a:gd name="T5" fmla="*/ 2147483647 h 23"/>
                    <a:gd name="T6" fmla="*/ 2147483647 w 27"/>
                    <a:gd name="T7" fmla="*/ 2147483647 h 23"/>
                    <a:gd name="T8" fmla="*/ 0 w 27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3"/>
                    <a:gd name="T17" fmla="*/ 27 w 27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3">
                      <a:moveTo>
                        <a:pt x="0" y="16"/>
                      </a:moveTo>
                      <a:lnTo>
                        <a:pt x="9" y="0"/>
                      </a:lnTo>
                      <a:lnTo>
                        <a:pt x="26" y="8"/>
                      </a:lnTo>
                      <a:lnTo>
                        <a:pt x="17" y="22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DA27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5" name="Freeform 271"/>
                <p:cNvSpPr>
                  <a:spLocks noChangeArrowheads="1"/>
                </p:cNvSpPr>
                <p:nvPr/>
              </p:nvSpPr>
              <p:spPr bwMode="auto">
                <a:xfrm>
                  <a:off x="6602413" y="911225"/>
                  <a:ext cx="1074737" cy="520700"/>
                </a:xfrm>
                <a:custGeom>
                  <a:avLst/>
                  <a:gdLst>
                    <a:gd name="T0" fmla="*/ 2147483647 w 753"/>
                    <a:gd name="T1" fmla="*/ 2147483647 h 352"/>
                    <a:gd name="T2" fmla="*/ 2147483647 w 753"/>
                    <a:gd name="T3" fmla="*/ 2147483647 h 352"/>
                    <a:gd name="T4" fmla="*/ 2147483647 w 753"/>
                    <a:gd name="T5" fmla="*/ 2147483647 h 352"/>
                    <a:gd name="T6" fmla="*/ 2147483647 w 753"/>
                    <a:gd name="T7" fmla="*/ 2147483647 h 352"/>
                    <a:gd name="T8" fmla="*/ 2147483647 w 753"/>
                    <a:gd name="T9" fmla="*/ 2147483647 h 352"/>
                    <a:gd name="T10" fmla="*/ 2147483647 w 753"/>
                    <a:gd name="T11" fmla="*/ 2147483647 h 352"/>
                    <a:gd name="T12" fmla="*/ 2147483647 w 753"/>
                    <a:gd name="T13" fmla="*/ 2147483647 h 352"/>
                    <a:gd name="T14" fmla="*/ 2147483647 w 753"/>
                    <a:gd name="T15" fmla="*/ 2147483647 h 352"/>
                    <a:gd name="T16" fmla="*/ 2147483647 w 753"/>
                    <a:gd name="T17" fmla="*/ 2147483647 h 352"/>
                    <a:gd name="T18" fmla="*/ 2147483647 w 753"/>
                    <a:gd name="T19" fmla="*/ 2147483647 h 352"/>
                    <a:gd name="T20" fmla="*/ 2147483647 w 753"/>
                    <a:gd name="T21" fmla="*/ 2147483647 h 352"/>
                    <a:gd name="T22" fmla="*/ 2147483647 w 753"/>
                    <a:gd name="T23" fmla="*/ 2147483647 h 352"/>
                    <a:gd name="T24" fmla="*/ 2147483647 w 753"/>
                    <a:gd name="T25" fmla="*/ 2147483647 h 352"/>
                    <a:gd name="T26" fmla="*/ 2147483647 w 753"/>
                    <a:gd name="T27" fmla="*/ 2147483647 h 352"/>
                    <a:gd name="T28" fmla="*/ 2147483647 w 753"/>
                    <a:gd name="T29" fmla="*/ 2147483647 h 352"/>
                    <a:gd name="T30" fmla="*/ 2147483647 w 753"/>
                    <a:gd name="T31" fmla="*/ 2147483647 h 352"/>
                    <a:gd name="T32" fmla="*/ 2147483647 w 753"/>
                    <a:gd name="T33" fmla="*/ 2147483647 h 352"/>
                    <a:gd name="T34" fmla="*/ 2147483647 w 753"/>
                    <a:gd name="T35" fmla="*/ 2147483647 h 352"/>
                    <a:gd name="T36" fmla="*/ 2147483647 w 753"/>
                    <a:gd name="T37" fmla="*/ 2147483647 h 352"/>
                    <a:gd name="T38" fmla="*/ 2147483647 w 753"/>
                    <a:gd name="T39" fmla="*/ 2147483647 h 352"/>
                    <a:gd name="T40" fmla="*/ 2147483647 w 753"/>
                    <a:gd name="T41" fmla="*/ 2147483647 h 352"/>
                    <a:gd name="T42" fmla="*/ 2147483647 w 753"/>
                    <a:gd name="T43" fmla="*/ 2147483647 h 352"/>
                    <a:gd name="T44" fmla="*/ 2147483647 w 753"/>
                    <a:gd name="T45" fmla="*/ 2147483647 h 352"/>
                    <a:gd name="T46" fmla="*/ 2147483647 w 753"/>
                    <a:gd name="T47" fmla="*/ 2147483647 h 352"/>
                    <a:gd name="T48" fmla="*/ 2147483647 w 753"/>
                    <a:gd name="T49" fmla="*/ 2147483647 h 352"/>
                    <a:gd name="T50" fmla="*/ 2147483647 w 753"/>
                    <a:gd name="T51" fmla="*/ 2147483647 h 352"/>
                    <a:gd name="T52" fmla="*/ 2147483647 w 753"/>
                    <a:gd name="T53" fmla="*/ 2147483647 h 352"/>
                    <a:gd name="T54" fmla="*/ 2147483647 w 753"/>
                    <a:gd name="T55" fmla="*/ 2147483647 h 352"/>
                    <a:gd name="T56" fmla="*/ 2147483647 w 753"/>
                    <a:gd name="T57" fmla="*/ 2147483647 h 352"/>
                    <a:gd name="T58" fmla="*/ 2147483647 w 753"/>
                    <a:gd name="T59" fmla="*/ 2147483647 h 352"/>
                    <a:gd name="T60" fmla="*/ 2147483647 w 753"/>
                    <a:gd name="T61" fmla="*/ 2147483647 h 352"/>
                    <a:gd name="T62" fmla="*/ 2147483647 w 753"/>
                    <a:gd name="T63" fmla="*/ 0 h 352"/>
                    <a:gd name="T64" fmla="*/ 2147483647 w 753"/>
                    <a:gd name="T65" fmla="*/ 2147483647 h 352"/>
                    <a:gd name="T66" fmla="*/ 0 w 753"/>
                    <a:gd name="T67" fmla="*/ 2147483647 h 352"/>
                    <a:gd name="T68" fmla="*/ 2147483647 w 753"/>
                    <a:gd name="T69" fmla="*/ 2147483647 h 3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53"/>
                    <a:gd name="T106" fmla="*/ 0 h 352"/>
                    <a:gd name="T107" fmla="*/ 753 w 753"/>
                    <a:gd name="T108" fmla="*/ 352 h 35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53" h="352">
                      <a:moveTo>
                        <a:pt x="34" y="114"/>
                      </a:moveTo>
                      <a:lnTo>
                        <a:pt x="51" y="153"/>
                      </a:lnTo>
                      <a:lnTo>
                        <a:pt x="74" y="188"/>
                      </a:lnTo>
                      <a:lnTo>
                        <a:pt x="110" y="205"/>
                      </a:lnTo>
                      <a:lnTo>
                        <a:pt x="147" y="222"/>
                      </a:lnTo>
                      <a:lnTo>
                        <a:pt x="153" y="262"/>
                      </a:lnTo>
                      <a:lnTo>
                        <a:pt x="195" y="267"/>
                      </a:lnTo>
                      <a:lnTo>
                        <a:pt x="232" y="267"/>
                      </a:lnTo>
                      <a:lnTo>
                        <a:pt x="286" y="237"/>
                      </a:lnTo>
                      <a:lnTo>
                        <a:pt x="328" y="168"/>
                      </a:lnTo>
                      <a:lnTo>
                        <a:pt x="382" y="129"/>
                      </a:lnTo>
                      <a:lnTo>
                        <a:pt x="410" y="114"/>
                      </a:lnTo>
                      <a:lnTo>
                        <a:pt x="376" y="168"/>
                      </a:lnTo>
                      <a:lnTo>
                        <a:pt x="396" y="218"/>
                      </a:lnTo>
                      <a:lnTo>
                        <a:pt x="447" y="247"/>
                      </a:lnTo>
                      <a:lnTo>
                        <a:pt x="515" y="262"/>
                      </a:lnTo>
                      <a:lnTo>
                        <a:pt x="560" y="267"/>
                      </a:lnTo>
                      <a:lnTo>
                        <a:pt x="622" y="316"/>
                      </a:lnTo>
                      <a:lnTo>
                        <a:pt x="684" y="351"/>
                      </a:lnTo>
                      <a:lnTo>
                        <a:pt x="752" y="307"/>
                      </a:lnTo>
                      <a:lnTo>
                        <a:pt x="729" y="237"/>
                      </a:lnTo>
                      <a:lnTo>
                        <a:pt x="628" y="168"/>
                      </a:lnTo>
                      <a:lnTo>
                        <a:pt x="605" y="104"/>
                      </a:lnTo>
                      <a:lnTo>
                        <a:pt x="577" y="79"/>
                      </a:lnTo>
                      <a:lnTo>
                        <a:pt x="452" y="62"/>
                      </a:lnTo>
                      <a:lnTo>
                        <a:pt x="418" y="101"/>
                      </a:lnTo>
                      <a:lnTo>
                        <a:pt x="373" y="116"/>
                      </a:lnTo>
                      <a:lnTo>
                        <a:pt x="317" y="79"/>
                      </a:lnTo>
                      <a:lnTo>
                        <a:pt x="266" y="59"/>
                      </a:lnTo>
                      <a:lnTo>
                        <a:pt x="181" y="69"/>
                      </a:lnTo>
                      <a:lnTo>
                        <a:pt x="119" y="20"/>
                      </a:lnTo>
                      <a:lnTo>
                        <a:pt x="79" y="0"/>
                      </a:lnTo>
                      <a:lnTo>
                        <a:pt x="23" y="35"/>
                      </a:lnTo>
                      <a:lnTo>
                        <a:pt x="0" y="64"/>
                      </a:lnTo>
                      <a:lnTo>
                        <a:pt x="34" y="114"/>
                      </a:lnTo>
                    </a:path>
                  </a:pathLst>
                </a:custGeom>
                <a:noFill/>
                <a:ln w="12600">
                  <a:solidFill>
                    <a:srgbClr val="A886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89" name="Rectangle 273"/>
                <p:cNvSpPr>
                  <a:spLocks noChangeArrowheads="1"/>
                </p:cNvSpPr>
                <p:nvPr/>
              </p:nvSpPr>
              <p:spPr bwMode="auto">
                <a:xfrm>
                  <a:off x="6210259" y="3709977"/>
                  <a:ext cx="1404942" cy="24765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hr-HR" sz="1000" u="sng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RAJLOVAC</a:t>
                  </a:r>
                </a:p>
              </p:txBody>
            </p:sp>
            <p:sp>
              <p:nvSpPr>
                <p:cNvPr id="949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274960" y="1565256"/>
                  <a:ext cx="1012829" cy="24765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hr-HR" sz="1000" u="sng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BANJA LUKA</a:t>
                  </a:r>
                </a:p>
              </p:txBody>
            </p:sp>
            <p:sp>
              <p:nvSpPr>
                <p:cNvPr id="9491" name="Rectangle 275"/>
                <p:cNvSpPr>
                  <a:spLocks noChangeArrowheads="1"/>
                </p:cNvSpPr>
                <p:nvPr/>
              </p:nvSpPr>
              <p:spPr bwMode="auto">
                <a:xfrm>
                  <a:off x="5870533" y="3933815"/>
                  <a:ext cx="1439867" cy="24765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hr-HR" sz="1000" u="sng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SARAJEVO</a:t>
                  </a:r>
                </a:p>
              </p:txBody>
            </p:sp>
            <p:sp>
              <p:nvSpPr>
                <p:cNvPr id="9492" name="Rectangle 276"/>
                <p:cNvSpPr>
                  <a:spLocks noChangeArrowheads="1"/>
                </p:cNvSpPr>
                <p:nvPr/>
              </p:nvSpPr>
              <p:spPr bwMode="auto">
                <a:xfrm>
                  <a:off x="5213305" y="1706545"/>
                  <a:ext cx="622302" cy="24765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hr-HR" sz="1000" u="sng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DOBOJ</a:t>
                  </a:r>
                </a:p>
              </p:txBody>
            </p:sp>
            <p:sp>
              <p:nvSpPr>
                <p:cNvPr id="9493" name="Rectangle 277"/>
                <p:cNvSpPr>
                  <a:spLocks noChangeArrowheads="1"/>
                </p:cNvSpPr>
                <p:nvPr/>
              </p:nvSpPr>
              <p:spPr bwMode="auto">
                <a:xfrm>
                  <a:off x="6889711" y="2333609"/>
                  <a:ext cx="622302" cy="24765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hr-HR" sz="1000" u="sng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TUZLA</a:t>
                  </a:r>
                </a:p>
              </p:txBody>
            </p:sp>
            <p:sp>
              <p:nvSpPr>
                <p:cNvPr id="9494" name="Rectangle 278"/>
                <p:cNvSpPr>
                  <a:spLocks noChangeArrowheads="1"/>
                </p:cNvSpPr>
                <p:nvPr/>
              </p:nvSpPr>
              <p:spPr bwMode="auto">
                <a:xfrm>
                  <a:off x="5441906" y="5376858"/>
                  <a:ext cx="830265" cy="24765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hr-HR" sz="1000" u="sng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CAPLJINA</a:t>
                  </a:r>
                </a:p>
              </p:txBody>
            </p:sp>
            <p:sp>
              <p:nvSpPr>
                <p:cNvPr id="27732" name="Rectangle 279"/>
                <p:cNvSpPr>
                  <a:spLocks noChangeArrowheads="1"/>
                </p:cNvSpPr>
                <p:nvPr/>
              </p:nvSpPr>
              <p:spPr bwMode="auto">
                <a:xfrm>
                  <a:off x="1606550" y="869950"/>
                  <a:ext cx="1143000" cy="735013"/>
                </a:xfrm>
                <a:prstGeom prst="rect">
                  <a:avLst/>
                </a:prstGeom>
                <a:solidFill>
                  <a:srgbClr val="DDDDDD"/>
                </a:solidFill>
                <a:ln w="3816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733" name="Rectangle 280"/>
                <p:cNvSpPr>
                  <a:spLocks noChangeArrowheads="1"/>
                </p:cNvSpPr>
                <p:nvPr/>
              </p:nvSpPr>
              <p:spPr bwMode="auto">
                <a:xfrm>
                  <a:off x="4268788" y="858838"/>
                  <a:ext cx="1143000" cy="711200"/>
                </a:xfrm>
                <a:prstGeom prst="rect">
                  <a:avLst/>
                </a:prstGeom>
                <a:solidFill>
                  <a:srgbClr val="DDDDDD"/>
                </a:solidFill>
                <a:ln w="3816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734" name="Rectangle 281"/>
                <p:cNvSpPr>
                  <a:spLocks noChangeArrowheads="1"/>
                </p:cNvSpPr>
                <p:nvPr/>
              </p:nvSpPr>
              <p:spPr bwMode="auto">
                <a:xfrm>
                  <a:off x="5580063" y="852488"/>
                  <a:ext cx="1143000" cy="711200"/>
                </a:xfrm>
                <a:prstGeom prst="rect">
                  <a:avLst/>
                </a:prstGeom>
                <a:solidFill>
                  <a:srgbClr val="DDDDDD"/>
                </a:solidFill>
                <a:ln w="3816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735" name="Rectangle 282"/>
                <p:cNvSpPr>
                  <a:spLocks noChangeArrowheads="1"/>
                </p:cNvSpPr>
                <p:nvPr/>
              </p:nvSpPr>
              <p:spPr bwMode="auto">
                <a:xfrm>
                  <a:off x="7031038" y="838200"/>
                  <a:ext cx="1143000" cy="711200"/>
                </a:xfrm>
                <a:prstGeom prst="rect">
                  <a:avLst/>
                </a:prstGeom>
                <a:solidFill>
                  <a:srgbClr val="DDDDDD"/>
                </a:solidFill>
                <a:ln w="3816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7736" name="Group 283"/>
                <p:cNvGrpSpPr>
                  <a:grpSpLocks/>
                </p:cNvGrpSpPr>
                <p:nvPr/>
              </p:nvGrpSpPr>
              <p:grpSpPr bwMode="auto">
                <a:xfrm>
                  <a:off x="2420939" y="882650"/>
                  <a:ext cx="1624013" cy="711200"/>
                  <a:chOff x="1525" y="556"/>
                  <a:chExt cx="1023" cy="448"/>
                </a:xfrm>
              </p:grpSpPr>
              <p:sp>
                <p:nvSpPr>
                  <p:cNvPr id="27783" name="Freeform 284"/>
                  <p:cNvSpPr>
                    <a:spLocks noChangeArrowheads="1"/>
                  </p:cNvSpPr>
                  <p:nvPr/>
                </p:nvSpPr>
                <p:spPr bwMode="auto">
                  <a:xfrm>
                    <a:off x="2033" y="721"/>
                    <a:ext cx="42" cy="41"/>
                  </a:xfrm>
                  <a:custGeom>
                    <a:avLst/>
                    <a:gdLst>
                      <a:gd name="T0" fmla="*/ 12 w 46"/>
                      <a:gd name="T1" fmla="*/ 0 h 44"/>
                      <a:gd name="T2" fmla="*/ 15 w 46"/>
                      <a:gd name="T3" fmla="*/ 2 h 44"/>
                      <a:gd name="T4" fmla="*/ 19 w 46"/>
                      <a:gd name="T5" fmla="*/ 4 h 44"/>
                      <a:gd name="T6" fmla="*/ 22 w 46"/>
                      <a:gd name="T7" fmla="*/ 7 h 44"/>
                      <a:gd name="T8" fmla="*/ 22 w 46"/>
                      <a:gd name="T9" fmla="*/ 8 h 44"/>
                      <a:gd name="T10" fmla="*/ 22 w 46"/>
                      <a:gd name="T11" fmla="*/ 12 h 44"/>
                      <a:gd name="T12" fmla="*/ 19 w 46"/>
                      <a:gd name="T13" fmla="*/ 17 h 44"/>
                      <a:gd name="T14" fmla="*/ 15 w 46"/>
                      <a:gd name="T15" fmla="*/ 18 h 44"/>
                      <a:gd name="T16" fmla="*/ 12 w 46"/>
                      <a:gd name="T17" fmla="*/ 19 h 44"/>
                      <a:gd name="T18" fmla="*/ 7 w 46"/>
                      <a:gd name="T19" fmla="*/ 18 h 44"/>
                      <a:gd name="T20" fmla="*/ 5 w 46"/>
                      <a:gd name="T21" fmla="*/ 17 h 44"/>
                      <a:gd name="T22" fmla="*/ 1 w 46"/>
                      <a:gd name="T23" fmla="*/ 12 h 44"/>
                      <a:gd name="T24" fmla="*/ 0 w 46"/>
                      <a:gd name="T25" fmla="*/ 8 h 44"/>
                      <a:gd name="T26" fmla="*/ 1 w 46"/>
                      <a:gd name="T27" fmla="*/ 7 h 44"/>
                      <a:gd name="T28" fmla="*/ 5 w 46"/>
                      <a:gd name="T29" fmla="*/ 4 h 44"/>
                      <a:gd name="T30" fmla="*/ 7 w 46"/>
                      <a:gd name="T31" fmla="*/ 2 h 44"/>
                      <a:gd name="T32" fmla="*/ 12 w 46"/>
                      <a:gd name="T33" fmla="*/ 0 h 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44"/>
                      <a:gd name="T53" fmla="*/ 46 w 46"/>
                      <a:gd name="T54" fmla="*/ 44 h 4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44">
                        <a:moveTo>
                          <a:pt x="23" y="0"/>
                        </a:moveTo>
                        <a:lnTo>
                          <a:pt x="32" y="2"/>
                        </a:lnTo>
                        <a:lnTo>
                          <a:pt x="39" y="8"/>
                        </a:lnTo>
                        <a:lnTo>
                          <a:pt x="44" y="14"/>
                        </a:lnTo>
                        <a:lnTo>
                          <a:pt x="45" y="22"/>
                        </a:lnTo>
                        <a:lnTo>
                          <a:pt x="44" y="29"/>
                        </a:lnTo>
                        <a:lnTo>
                          <a:pt x="39" y="37"/>
                        </a:lnTo>
                        <a:lnTo>
                          <a:pt x="32" y="42"/>
                        </a:lnTo>
                        <a:lnTo>
                          <a:pt x="23" y="43"/>
                        </a:lnTo>
                        <a:lnTo>
                          <a:pt x="15" y="42"/>
                        </a:lnTo>
                        <a:lnTo>
                          <a:pt x="6" y="37"/>
                        </a:lnTo>
                        <a:lnTo>
                          <a:pt x="1" y="29"/>
                        </a:lnTo>
                        <a:lnTo>
                          <a:pt x="0" y="22"/>
                        </a:lnTo>
                        <a:lnTo>
                          <a:pt x="1" y="14"/>
                        </a:lnTo>
                        <a:lnTo>
                          <a:pt x="6" y="8"/>
                        </a:lnTo>
                        <a:lnTo>
                          <a:pt x="15" y="2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FFF5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84" name="Freeform 285"/>
                  <p:cNvSpPr>
                    <a:spLocks noChangeArrowheads="1"/>
                  </p:cNvSpPr>
                  <p:nvPr/>
                </p:nvSpPr>
                <p:spPr bwMode="auto">
                  <a:xfrm>
                    <a:off x="2033" y="721"/>
                    <a:ext cx="42" cy="41"/>
                  </a:xfrm>
                  <a:custGeom>
                    <a:avLst/>
                    <a:gdLst>
                      <a:gd name="T0" fmla="*/ 12 w 46"/>
                      <a:gd name="T1" fmla="*/ 0 h 44"/>
                      <a:gd name="T2" fmla="*/ 15 w 46"/>
                      <a:gd name="T3" fmla="*/ 2 h 44"/>
                      <a:gd name="T4" fmla="*/ 19 w 46"/>
                      <a:gd name="T5" fmla="*/ 4 h 44"/>
                      <a:gd name="T6" fmla="*/ 22 w 46"/>
                      <a:gd name="T7" fmla="*/ 7 h 44"/>
                      <a:gd name="T8" fmla="*/ 22 w 46"/>
                      <a:gd name="T9" fmla="*/ 8 h 44"/>
                      <a:gd name="T10" fmla="*/ 22 w 46"/>
                      <a:gd name="T11" fmla="*/ 12 h 44"/>
                      <a:gd name="T12" fmla="*/ 19 w 46"/>
                      <a:gd name="T13" fmla="*/ 17 h 44"/>
                      <a:gd name="T14" fmla="*/ 15 w 46"/>
                      <a:gd name="T15" fmla="*/ 18 h 44"/>
                      <a:gd name="T16" fmla="*/ 12 w 46"/>
                      <a:gd name="T17" fmla="*/ 19 h 44"/>
                      <a:gd name="T18" fmla="*/ 7 w 46"/>
                      <a:gd name="T19" fmla="*/ 18 h 44"/>
                      <a:gd name="T20" fmla="*/ 5 w 46"/>
                      <a:gd name="T21" fmla="*/ 17 h 44"/>
                      <a:gd name="T22" fmla="*/ 1 w 46"/>
                      <a:gd name="T23" fmla="*/ 12 h 44"/>
                      <a:gd name="T24" fmla="*/ 0 w 46"/>
                      <a:gd name="T25" fmla="*/ 8 h 44"/>
                      <a:gd name="T26" fmla="*/ 1 w 46"/>
                      <a:gd name="T27" fmla="*/ 7 h 44"/>
                      <a:gd name="T28" fmla="*/ 5 w 46"/>
                      <a:gd name="T29" fmla="*/ 4 h 44"/>
                      <a:gd name="T30" fmla="*/ 7 w 46"/>
                      <a:gd name="T31" fmla="*/ 2 h 44"/>
                      <a:gd name="T32" fmla="*/ 12 w 46"/>
                      <a:gd name="T33" fmla="*/ 0 h 4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44"/>
                      <a:gd name="T53" fmla="*/ 46 w 46"/>
                      <a:gd name="T54" fmla="*/ 44 h 4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44">
                        <a:moveTo>
                          <a:pt x="23" y="0"/>
                        </a:moveTo>
                        <a:lnTo>
                          <a:pt x="32" y="2"/>
                        </a:lnTo>
                        <a:lnTo>
                          <a:pt x="39" y="8"/>
                        </a:lnTo>
                        <a:lnTo>
                          <a:pt x="44" y="14"/>
                        </a:lnTo>
                        <a:lnTo>
                          <a:pt x="45" y="22"/>
                        </a:lnTo>
                        <a:lnTo>
                          <a:pt x="44" y="29"/>
                        </a:lnTo>
                        <a:lnTo>
                          <a:pt x="39" y="37"/>
                        </a:lnTo>
                        <a:lnTo>
                          <a:pt x="32" y="42"/>
                        </a:lnTo>
                        <a:lnTo>
                          <a:pt x="23" y="43"/>
                        </a:lnTo>
                        <a:lnTo>
                          <a:pt x="15" y="42"/>
                        </a:lnTo>
                        <a:lnTo>
                          <a:pt x="6" y="37"/>
                        </a:lnTo>
                        <a:lnTo>
                          <a:pt x="1" y="29"/>
                        </a:lnTo>
                        <a:lnTo>
                          <a:pt x="0" y="22"/>
                        </a:lnTo>
                        <a:lnTo>
                          <a:pt x="1" y="14"/>
                        </a:lnTo>
                        <a:lnTo>
                          <a:pt x="6" y="8"/>
                        </a:lnTo>
                        <a:lnTo>
                          <a:pt x="15" y="2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00">
                    <a:solidFill>
                      <a:srgbClr val="1F1A17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85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1828" y="556"/>
                    <a:ext cx="720" cy="448"/>
                  </a:xfrm>
                  <a:prstGeom prst="rect">
                    <a:avLst/>
                  </a:prstGeom>
                  <a:solidFill>
                    <a:srgbClr val="DDDDDD"/>
                  </a:solidFill>
                  <a:ln w="38160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bs-Latn-BA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503" name="Text Box 2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5" y="574"/>
                    <a:ext cx="964" cy="386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spcBef>
                        <a:spcPts val="250"/>
                      </a:spcBef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/>
                    </a:pPr>
                    <a:r>
                      <a:rPr lang="en-US" sz="10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              Mi</a:t>
                    </a:r>
                    <a:r>
                      <a:rPr lang="hr-HR" sz="10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en-US" sz="100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i Center</a:t>
                    </a:r>
                    <a:r>
                      <a:rPr lang="en-US" sz="100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spcBef>
                        <a:spcPts val="250"/>
                      </a:spcBef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/>
                    </a:pPr>
                    <a:r>
                      <a:rPr lang="en-US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    Banja Luka</a:t>
                    </a:r>
                  </a:p>
                  <a:p>
                    <a:pPr>
                      <a:spcBef>
                        <a:spcPts val="250"/>
                      </a:spcBef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/>
                    </a:pPr>
                    <a:r>
                      <a:rPr lang="en-US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    </a:t>
                    </a:r>
                    <a:r>
                      <a:rPr lang="bs-Latn-BA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36</a:t>
                    </a:r>
                    <a:r>
                      <a:rPr lang="en-US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stds</a:t>
                    </a:r>
                    <a:r>
                      <a:rPr lang="bs-Latn-BA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/ </a:t>
                    </a:r>
                    <a:r>
                      <a:rPr lang="en-US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 </a:t>
                    </a:r>
                    <a:r>
                      <a:rPr lang="bs-Latn-BA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groups</a:t>
                    </a:r>
                  </a:p>
                </p:txBody>
              </p:sp>
            </p:grpSp>
            <p:sp>
              <p:nvSpPr>
                <p:cNvPr id="9504" name="Text Box 288"/>
                <p:cNvSpPr txBox="1">
                  <a:spLocks noChangeArrowheads="1"/>
                </p:cNvSpPr>
                <p:nvPr/>
              </p:nvSpPr>
              <p:spPr bwMode="auto">
                <a:xfrm>
                  <a:off x="6994487" y="833417"/>
                  <a:ext cx="1036641" cy="61277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Mini Center</a:t>
                  </a:r>
                  <a:r>
                    <a:rPr lang="en-US" sz="100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Doboj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hr-HR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stds</a:t>
                  </a:r>
                  <a:r>
                    <a:rPr lang="bs-Latn-BA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/</a:t>
                  </a: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1 </a:t>
                  </a:r>
                  <a:r>
                    <a:rPr lang="bs-Latn-BA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group</a:t>
                  </a:r>
                </a:p>
              </p:txBody>
            </p:sp>
            <p:sp>
              <p:nvSpPr>
                <p:cNvPr id="9505" name="Text Box 289"/>
                <p:cNvSpPr txBox="1">
                  <a:spLocks noChangeArrowheads="1"/>
                </p:cNvSpPr>
                <p:nvPr/>
              </p:nvSpPr>
              <p:spPr bwMode="auto">
                <a:xfrm>
                  <a:off x="5548268" y="857229"/>
                  <a:ext cx="1085854" cy="61277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Mini Center</a:t>
                  </a:r>
                  <a:r>
                    <a:rPr lang="en-US" sz="100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Tuzla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24</a:t>
                  </a: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stds</a:t>
                  </a:r>
                  <a:r>
                    <a:rPr lang="bs-Latn-BA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/ </a:t>
                  </a: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bs-Latn-BA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groups</a:t>
                  </a:r>
                </a:p>
              </p:txBody>
            </p:sp>
            <p:sp>
              <p:nvSpPr>
                <p:cNvPr id="9506" name="Text Box 290"/>
                <p:cNvSpPr txBox="1">
                  <a:spLocks noChangeArrowheads="1"/>
                </p:cNvSpPr>
                <p:nvPr/>
              </p:nvSpPr>
              <p:spPr bwMode="auto">
                <a:xfrm>
                  <a:off x="4217939" y="877867"/>
                  <a:ext cx="1085854" cy="61277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Mi</a:t>
                  </a:r>
                  <a:r>
                    <a:rPr lang="hr-HR" sz="100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sz="100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i Center</a:t>
                  </a:r>
                  <a:r>
                    <a:rPr lang="en-US" sz="100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Capljina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24</a:t>
                  </a: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stds</a:t>
                  </a:r>
                  <a:r>
                    <a:rPr lang="bs-Latn-BA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/ 2 groups</a:t>
                  </a:r>
                </a:p>
              </p:txBody>
            </p:sp>
            <p:sp>
              <p:nvSpPr>
                <p:cNvPr id="9507" name="Text Box 291"/>
                <p:cNvSpPr txBox="1">
                  <a:spLocks noChangeArrowheads="1"/>
                </p:cNvSpPr>
                <p:nvPr/>
              </p:nvSpPr>
              <p:spPr bwMode="auto">
                <a:xfrm>
                  <a:off x="1254066" y="893742"/>
                  <a:ext cx="1692281" cy="61277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Mi</a:t>
                  </a:r>
                  <a:r>
                    <a:rPr lang="hr-HR" sz="100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sz="100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i Center</a:t>
                  </a:r>
                  <a:r>
                    <a:rPr lang="en-US" sz="100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Rajlovac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36</a:t>
                  </a: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stds</a:t>
                  </a:r>
                  <a:r>
                    <a:rPr lang="bs-Latn-BA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/ </a:t>
                  </a: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 </a:t>
                  </a:r>
                  <a:r>
                    <a:rPr lang="bs-Latn-BA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groups</a:t>
                  </a:r>
                </a:p>
              </p:txBody>
            </p:sp>
            <p:pic>
              <p:nvPicPr>
                <p:cNvPr id="27741" name="Picture 29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439975" y="927084"/>
                  <a:ext cx="274637" cy="2159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7742" name="Picture 29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29785" y="930929"/>
                  <a:ext cx="274637" cy="2159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7743" name="Picture 29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03813" y="896938"/>
                  <a:ext cx="274637" cy="2159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7744" name="Picture 29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32457" y="892175"/>
                  <a:ext cx="274637" cy="2159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7745" name="Picture 29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859713" y="879475"/>
                  <a:ext cx="274637" cy="21431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7746" name="Rectangle 297"/>
                <p:cNvSpPr>
                  <a:spLocks noChangeArrowheads="1"/>
                </p:cNvSpPr>
                <p:nvPr/>
              </p:nvSpPr>
              <p:spPr bwMode="auto">
                <a:xfrm>
                  <a:off x="4492608" y="4346575"/>
                  <a:ext cx="1611312" cy="1055688"/>
                </a:xfrm>
                <a:prstGeom prst="rect">
                  <a:avLst/>
                </a:prstGeom>
                <a:solidFill>
                  <a:srgbClr val="DDDDDD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14" name="Text Box 298"/>
                <p:cNvSpPr txBox="1">
                  <a:spLocks noChangeArrowheads="1"/>
                </p:cNvSpPr>
                <p:nvPr/>
              </p:nvSpPr>
              <p:spPr bwMode="auto">
                <a:xfrm>
                  <a:off x="4148088" y="4759318"/>
                  <a:ext cx="2243146" cy="44291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050" dirty="0">
                      <a:solidFill>
                        <a:srgbClr val="000066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Test  </a:t>
                  </a:r>
                  <a:r>
                    <a:rPr lang="en-US" sz="1050" dirty="0">
                      <a:solidFill>
                        <a:srgbClr val="000066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STANAG </a:t>
                  </a:r>
                  <a:r>
                    <a:rPr lang="en-US" sz="1050" dirty="0">
                      <a:solidFill>
                        <a:srgbClr val="000066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6001</a:t>
                  </a:r>
                </a:p>
                <a:p>
                  <a:pPr>
                    <a:spcBef>
                      <a:spcPts val="2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50" dirty="0">
                      <a:solidFill>
                        <a:srgbClr val="000066"/>
                      </a:solidFill>
                      <a:latin typeface="Times New Roman" pitchFamily="18" charset="0"/>
                      <a:cs typeface="Times New Roman" pitchFamily="18" charset="0"/>
                    </a:rPr>
                    <a:t>SLP </a:t>
                  </a:r>
                  <a:r>
                    <a:rPr lang="en-US" sz="1050" dirty="0">
                      <a:solidFill>
                        <a:srgbClr val="000066"/>
                      </a:solidFill>
                      <a:latin typeface="Times New Roman" pitchFamily="18" charset="0"/>
                      <a:cs typeface="Times New Roman" pitchFamily="18" charset="0"/>
                    </a:rPr>
                    <a:t>: 2 – 3 in 4 skills</a:t>
                  </a:r>
                </a:p>
              </p:txBody>
            </p:sp>
            <p:sp>
              <p:nvSpPr>
                <p:cNvPr id="27748" name="Rectangle 300"/>
                <p:cNvSpPr>
                  <a:spLocks noChangeArrowheads="1"/>
                </p:cNvSpPr>
                <p:nvPr/>
              </p:nvSpPr>
              <p:spPr bwMode="auto">
                <a:xfrm>
                  <a:off x="1511300" y="713594"/>
                  <a:ext cx="6723063" cy="1260475"/>
                </a:xfrm>
                <a:prstGeom prst="rect">
                  <a:avLst/>
                </a:prstGeom>
                <a:noFill/>
                <a:ln w="2844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749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79763" y="2492375"/>
                  <a:ext cx="4732337" cy="12795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750" name="Rectangle 302"/>
                <p:cNvSpPr>
                  <a:spLocks noChangeArrowheads="1"/>
                </p:cNvSpPr>
                <p:nvPr/>
              </p:nvSpPr>
              <p:spPr bwMode="auto">
                <a:xfrm>
                  <a:off x="2890838" y="2582863"/>
                  <a:ext cx="4941887" cy="1138237"/>
                </a:xfrm>
                <a:prstGeom prst="rect">
                  <a:avLst/>
                </a:prstGeom>
                <a:noFill/>
                <a:ln w="3816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751" name="Line 303"/>
                <p:cNvSpPr>
                  <a:spLocks noChangeShapeType="1"/>
                </p:cNvSpPr>
                <p:nvPr/>
              </p:nvSpPr>
              <p:spPr bwMode="auto">
                <a:xfrm>
                  <a:off x="5219659" y="1970088"/>
                  <a:ext cx="1587" cy="606425"/>
                </a:xfrm>
                <a:prstGeom prst="line">
                  <a:avLst/>
                </a:prstGeom>
                <a:noFill/>
                <a:ln w="3816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2" name="Line 304"/>
                <p:cNvSpPr>
                  <a:spLocks noChangeShapeType="1"/>
                </p:cNvSpPr>
                <p:nvPr/>
              </p:nvSpPr>
              <p:spPr bwMode="auto">
                <a:xfrm>
                  <a:off x="5291098" y="3700463"/>
                  <a:ext cx="1587" cy="650875"/>
                </a:xfrm>
                <a:prstGeom prst="line">
                  <a:avLst/>
                </a:prstGeom>
                <a:noFill/>
                <a:ln w="3816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3" name="Rectangle 305"/>
                <p:cNvSpPr>
                  <a:spLocks noChangeArrowheads="1"/>
                </p:cNvSpPr>
                <p:nvPr/>
              </p:nvSpPr>
              <p:spPr bwMode="auto">
                <a:xfrm>
                  <a:off x="4386263" y="2116138"/>
                  <a:ext cx="1914525" cy="222250"/>
                </a:xfrm>
                <a:prstGeom prst="rect">
                  <a:avLst/>
                </a:prstGeom>
                <a:solidFill>
                  <a:srgbClr val="EAEAEA"/>
                </a:solidFill>
                <a:ln w="1908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22" name="Rectangle 306"/>
                <p:cNvSpPr>
                  <a:spLocks noChangeArrowheads="1"/>
                </p:cNvSpPr>
                <p:nvPr/>
              </p:nvSpPr>
              <p:spPr bwMode="auto">
                <a:xfrm>
                  <a:off x="4352877" y="2095483"/>
                  <a:ext cx="1784356" cy="24765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Students with the best results</a:t>
                  </a:r>
                </a:p>
              </p:txBody>
            </p:sp>
            <p:sp>
              <p:nvSpPr>
                <p:cNvPr id="27755" name="Rectangle 307"/>
                <p:cNvSpPr>
                  <a:spLocks noChangeArrowheads="1"/>
                </p:cNvSpPr>
                <p:nvPr/>
              </p:nvSpPr>
              <p:spPr bwMode="auto">
                <a:xfrm>
                  <a:off x="4219524" y="3868738"/>
                  <a:ext cx="1914525" cy="223837"/>
                </a:xfrm>
                <a:prstGeom prst="rect">
                  <a:avLst/>
                </a:prstGeom>
                <a:solidFill>
                  <a:srgbClr val="EAEAEA"/>
                </a:solidFill>
                <a:ln w="1908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24" name="Rectangle 308"/>
                <p:cNvSpPr>
                  <a:spLocks noChangeArrowheads="1"/>
                </p:cNvSpPr>
                <p:nvPr/>
              </p:nvSpPr>
              <p:spPr bwMode="auto">
                <a:xfrm>
                  <a:off x="4290964" y="3883015"/>
                  <a:ext cx="1784356" cy="24765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Students with the best results</a:t>
                  </a:r>
                </a:p>
              </p:txBody>
            </p:sp>
            <p:pic>
              <p:nvPicPr>
                <p:cNvPr id="27757" name="Picture 30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884845" y="4365625"/>
                  <a:ext cx="182563" cy="38893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7758" name="Rectangle 311"/>
                <p:cNvSpPr>
                  <a:spLocks noChangeArrowheads="1"/>
                </p:cNvSpPr>
                <p:nvPr/>
              </p:nvSpPr>
              <p:spPr bwMode="auto">
                <a:xfrm>
                  <a:off x="5329238" y="2679700"/>
                  <a:ext cx="2341562" cy="946150"/>
                </a:xfrm>
                <a:prstGeom prst="rect">
                  <a:avLst/>
                </a:prstGeom>
                <a:solidFill>
                  <a:srgbClr val="DDDDDD"/>
                </a:solidFill>
                <a:ln w="38160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28" name="Text Box 312"/>
                <p:cNvSpPr txBox="1">
                  <a:spLocks noChangeArrowheads="1"/>
                </p:cNvSpPr>
                <p:nvPr/>
              </p:nvSpPr>
              <p:spPr bwMode="auto">
                <a:xfrm>
                  <a:off x="5335543" y="2663810"/>
                  <a:ext cx="2309821" cy="84931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hr-HR" sz="1200" dirty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AMERICAN LANGUAGE COURSE </a:t>
                  </a:r>
                  <a:r>
                    <a:rPr lang="hr-HR" sz="1100" i="1" dirty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(DLI</a:t>
                  </a:r>
                  <a:r>
                    <a:rPr lang="en-US" sz="1100" i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bs-Latn-BA" sz="1100" i="1" dirty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PROGRAM)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Sarajevo</a:t>
                  </a:r>
                  <a:endParaRPr lang="en-US" sz="1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hr-HR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64</a:t>
                  </a:r>
                  <a:r>
                    <a:rPr lang="en-US" sz="10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stds</a:t>
                  </a: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/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groups</a:t>
                  </a:r>
                </a:p>
              </p:txBody>
            </p:sp>
            <p:pic>
              <p:nvPicPr>
                <p:cNvPr id="27760" name="Picture 31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362825" y="2951163"/>
                  <a:ext cx="274638" cy="2143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7761" name="Picture 31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361238" y="2725738"/>
                  <a:ext cx="274637" cy="2143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7762" name="Rectangle 315"/>
                <p:cNvSpPr>
                  <a:spLocks noChangeArrowheads="1"/>
                </p:cNvSpPr>
                <p:nvPr/>
              </p:nvSpPr>
              <p:spPr bwMode="auto">
                <a:xfrm>
                  <a:off x="3668713" y="2886075"/>
                  <a:ext cx="944562" cy="706438"/>
                </a:xfrm>
                <a:prstGeom prst="rect">
                  <a:avLst/>
                </a:prstGeom>
                <a:solidFill>
                  <a:srgbClr val="DDDDDD"/>
                </a:solidFill>
                <a:ln w="19080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763" name="Text Box 316"/>
                <p:cNvSpPr txBox="1">
                  <a:spLocks noChangeArrowheads="1"/>
                </p:cNvSpPr>
                <p:nvPr/>
              </p:nvSpPr>
              <p:spPr bwMode="auto">
                <a:xfrm>
                  <a:off x="3571875" y="2881313"/>
                  <a:ext cx="1025525" cy="5746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spcBef>
                      <a:spcPts val="225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bs-Latn-BA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Banja Luka</a:t>
                  </a:r>
                </a:p>
                <a:p>
                  <a:pPr>
                    <a:spcBef>
                      <a:spcPts val="225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hr-HR" sz="9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ts val="225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hr-HR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 24</a:t>
                  </a:r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stds</a:t>
                  </a:r>
                  <a:r>
                    <a:rPr lang="bs-Latn-BA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/</a:t>
                  </a:r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bs-Latn-BA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groups</a:t>
                  </a:r>
                </a:p>
              </p:txBody>
            </p:sp>
            <p:pic>
              <p:nvPicPr>
                <p:cNvPr id="27764" name="Picture 31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418573" y="2884488"/>
                  <a:ext cx="227012" cy="2143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7765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5275" y="4521200"/>
                  <a:ext cx="2119313" cy="1258888"/>
                </a:xfrm>
                <a:prstGeom prst="rect">
                  <a:avLst/>
                </a:prstGeom>
                <a:noFill/>
                <a:ln w="28440">
                  <a:solidFill>
                    <a:srgbClr val="0033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35" name="Rectangle 319"/>
                <p:cNvSpPr>
                  <a:spLocks noChangeArrowheads="1"/>
                </p:cNvSpPr>
                <p:nvPr/>
              </p:nvSpPr>
              <p:spPr bwMode="auto">
                <a:xfrm>
                  <a:off x="290450" y="4344979"/>
                  <a:ext cx="2143133" cy="141923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3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endParaRPr lang="hr-HR" sz="1200" i="1" u="sng" dirty="0">
                    <a:solidFill>
                      <a:srgbClr val="FFFF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ts val="275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200" u="sng" dirty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No</a:t>
                  </a:r>
                  <a:r>
                    <a:rPr lang="hr-HR" sz="1200" u="sng" dirty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lang="en-US" sz="1200" u="sng" dirty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intensive courses</a:t>
                  </a:r>
                </a:p>
                <a:p>
                  <a:pPr>
                    <a:lnSpc>
                      <a:spcPct val="140000"/>
                    </a:lnSpc>
                    <a:spcBef>
                      <a:spcPts val="225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9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MoD</a:t>
                  </a:r>
                  <a:r>
                    <a:rPr lang="en-US" sz="9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Key Personnel</a:t>
                  </a:r>
                </a:p>
                <a:p>
                  <a:pPr>
                    <a:spcBef>
                      <a:spcPts val="2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9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Supp.COM Key Personnel</a:t>
                  </a:r>
                  <a:r>
                    <a:rPr lang="en-US" sz="800" u="sng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80000"/>
                    </a:lnSpc>
                    <a:spcBef>
                      <a:spcPts val="2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endParaRPr lang="en-US" sz="800" u="sng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80000"/>
                    </a:lnSpc>
                    <a:spcBef>
                      <a:spcPts val="225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9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BH </a:t>
                  </a:r>
                  <a:r>
                    <a:rPr lang="en-US" sz="9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Presidency Key Personnel</a:t>
                  </a:r>
                </a:p>
                <a:p>
                  <a:pPr>
                    <a:lnSpc>
                      <a:spcPct val="80000"/>
                    </a:lnSpc>
                    <a:spcBef>
                      <a:spcPts val="225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endParaRPr lang="en-US" sz="9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80000"/>
                    </a:lnSpc>
                    <a:spcBef>
                      <a:spcPts val="225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hr-HR" sz="9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MoD/</a:t>
                  </a:r>
                  <a:r>
                    <a:rPr lang="en-US" sz="9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JS Key Personnel</a:t>
                  </a:r>
                </a:p>
              </p:txBody>
            </p:sp>
            <p:pic>
              <p:nvPicPr>
                <p:cNvPr id="27767" name="Picture 32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572108" y="4376738"/>
                  <a:ext cx="274637" cy="2159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7768" name="Rectangle 324"/>
                <p:cNvSpPr>
                  <a:spLocks noChangeArrowheads="1"/>
                </p:cNvSpPr>
                <p:nvPr/>
              </p:nvSpPr>
              <p:spPr bwMode="auto">
                <a:xfrm>
                  <a:off x="1443038" y="2597150"/>
                  <a:ext cx="1384300" cy="1119188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41" name="Text Box 325"/>
                <p:cNvSpPr txBox="1">
                  <a:spLocks noChangeArrowheads="1"/>
                </p:cNvSpPr>
                <p:nvPr/>
              </p:nvSpPr>
              <p:spPr bwMode="auto">
                <a:xfrm>
                  <a:off x="1185803" y="2663810"/>
                  <a:ext cx="1866907" cy="96837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18000" tIns="10800" rIns="18000" bIns="10800"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ts val="2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hr-HR" sz="1200" u="sng" dirty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sz="1200" u="sng" dirty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 month </a:t>
                  </a:r>
                  <a:r>
                    <a:rPr lang="hr-HR" sz="1200" u="sng" dirty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1200" u="sng" dirty="0" err="1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ourses</a:t>
                  </a:r>
                  <a:r>
                    <a:rPr lang="en-US" sz="800" dirty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85000"/>
                    </a:lnSpc>
                    <a:spcBef>
                      <a:spcPts val="10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- intermediate </a:t>
                  </a:r>
                </a:p>
                <a:p>
                  <a:pPr>
                    <a:lnSpc>
                      <a:spcPct val="85000"/>
                    </a:lnSpc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- upper-intermediate</a:t>
                  </a:r>
                </a:p>
                <a:p>
                  <a:pPr>
                    <a:lnSpc>
                      <a:spcPct val="85000"/>
                    </a:lnSpc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- advanced</a:t>
                  </a:r>
                </a:p>
                <a:p>
                  <a:pPr>
                    <a:lnSpc>
                      <a:spcPct val="85000"/>
                    </a:lnSpc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000" u="sng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2-3 times per year</a:t>
                  </a:r>
                </a:p>
                <a:p>
                  <a:pPr>
                    <a:lnSpc>
                      <a:spcPct val="85000"/>
                    </a:lnSpc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(176-264 stds per year)</a:t>
                  </a:r>
                </a:p>
              </p:txBody>
            </p:sp>
            <p:sp>
              <p:nvSpPr>
                <p:cNvPr id="27770" name="Rectangle 326"/>
                <p:cNvSpPr>
                  <a:spLocks noChangeArrowheads="1"/>
                </p:cNvSpPr>
                <p:nvPr/>
              </p:nvSpPr>
              <p:spPr bwMode="auto">
                <a:xfrm>
                  <a:off x="7045325" y="4370388"/>
                  <a:ext cx="1927225" cy="1219200"/>
                </a:xfrm>
                <a:prstGeom prst="rect">
                  <a:avLst/>
                </a:prstGeom>
                <a:noFill/>
                <a:ln w="28440">
                  <a:solidFill>
                    <a:srgbClr val="0033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43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7064337" y="4379904"/>
                  <a:ext cx="1893894" cy="117157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endParaRPr lang="bs-Latn-BA" sz="600" u="sng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ts val="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200" u="sng" dirty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ELT </a:t>
                  </a:r>
                  <a:r>
                    <a:rPr lang="en-US" sz="1200" u="sng" dirty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- PSO PLATOONS</a:t>
                  </a:r>
                </a:p>
                <a:p>
                  <a:pPr>
                    <a:spcBef>
                      <a:spcPts val="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INFRANTY platoons</a:t>
                  </a:r>
                </a:p>
                <a:p>
                  <a:pPr>
                    <a:spcBef>
                      <a:spcPts val="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0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rom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4</a:t>
                  </a:r>
                  <a:r>
                    <a:rPr lang="en-US" sz="1000" baseline="30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th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B</a:t>
                  </a: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de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– </a:t>
                  </a:r>
                  <a:r>
                    <a:rPr lang="en-US" sz="10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Livno</a:t>
                  </a:r>
                  <a:endParaRPr lang="bs-Latn-BA" sz="1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ts val="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0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rom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r>
                    <a:rPr lang="en-US" sz="1000" baseline="300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th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B</a:t>
                  </a: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de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– </a:t>
                  </a: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Tuzla</a:t>
                  </a:r>
                  <a:endParaRPr lang="en-US" sz="1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Bef>
                      <a:spcPts val="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0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rom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6</a:t>
                  </a:r>
                  <a:r>
                    <a:rPr lang="en-US" sz="1000" baseline="30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th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0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Bde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– </a:t>
                  </a:r>
                  <a:r>
                    <a:rPr lang="en-US" sz="10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Banja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Luka</a:t>
                  </a:r>
                </a:p>
                <a:p>
                  <a:pPr>
                    <a:spcBef>
                      <a:spcPts val="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0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rom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EOD </a:t>
                  </a:r>
                  <a:r>
                    <a:rPr lang="hr-HR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Unit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 – </a:t>
                  </a:r>
                  <a:r>
                    <a:rPr lang="en-US" sz="10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Bugojno</a:t>
                  </a:r>
                  <a:endParaRPr lang="en-US" sz="10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772" name="Line 328"/>
                <p:cNvSpPr>
                  <a:spLocks noChangeShapeType="1"/>
                </p:cNvSpPr>
                <p:nvPr/>
              </p:nvSpPr>
              <p:spPr bwMode="auto">
                <a:xfrm>
                  <a:off x="2116138" y="5656169"/>
                  <a:ext cx="611187" cy="1588"/>
                </a:xfrm>
                <a:prstGeom prst="line">
                  <a:avLst/>
                </a:prstGeom>
                <a:noFill/>
                <a:ln w="44280">
                  <a:solidFill>
                    <a:srgbClr val="002776"/>
                  </a:solidFill>
                  <a:miter lim="800000"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3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693988" y="4487862"/>
                  <a:ext cx="1108075" cy="7778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ALC DLI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Non-intensive  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Sarajevo JS</a:t>
                  </a:r>
                </a:p>
                <a:p>
                  <a:pPr>
                    <a:spcBef>
                      <a:spcPts val="225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52 stds</a:t>
                  </a:r>
                  <a:r>
                    <a:rPr lang="bs-Latn-BA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/</a:t>
                  </a:r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 groups</a:t>
                  </a:r>
                </a:p>
              </p:txBody>
            </p:sp>
            <p:sp>
              <p:nvSpPr>
                <p:cNvPr id="27774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2628900" y="5345121"/>
                  <a:ext cx="1257300" cy="5937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New Headway </a:t>
                  </a:r>
                </a:p>
                <a:p>
                  <a:pPr>
                    <a:spcBef>
                      <a:spcPts val="250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Sarajevo MoD</a:t>
                  </a:r>
                </a:p>
                <a:p>
                  <a:pPr>
                    <a:spcBef>
                      <a:spcPts val="225"/>
                    </a:spcBef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 33 stds</a:t>
                  </a:r>
                  <a:r>
                    <a:rPr lang="bs-Latn-BA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/3</a:t>
                  </a:r>
                  <a:r>
                    <a:rPr lang="hr-HR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Classes</a:t>
                  </a:r>
                </a:p>
              </p:txBody>
            </p:sp>
            <p:sp>
              <p:nvSpPr>
                <p:cNvPr id="27775" name="Rectangle 331"/>
                <p:cNvSpPr>
                  <a:spLocks noChangeArrowheads="1"/>
                </p:cNvSpPr>
                <p:nvPr/>
              </p:nvSpPr>
              <p:spPr bwMode="auto">
                <a:xfrm>
                  <a:off x="2735263" y="4487862"/>
                  <a:ext cx="1228725" cy="1568450"/>
                </a:xfrm>
                <a:prstGeom prst="rect">
                  <a:avLst/>
                </a:prstGeom>
                <a:noFill/>
                <a:ln w="38160">
                  <a:solidFill>
                    <a:srgbClr val="0033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bs-Latn-BA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7776" name="Group 332"/>
                <p:cNvGrpSpPr>
                  <a:grpSpLocks/>
                </p:cNvGrpSpPr>
                <p:nvPr/>
              </p:nvGrpSpPr>
              <p:grpSpPr bwMode="auto">
                <a:xfrm>
                  <a:off x="2774951" y="4525962"/>
                  <a:ext cx="1146176" cy="711199"/>
                  <a:chOff x="1748" y="2851"/>
                  <a:chExt cx="722" cy="448"/>
                </a:xfrm>
              </p:grpSpPr>
              <p:sp>
                <p:nvSpPr>
                  <p:cNvPr id="27781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1748" y="2851"/>
                    <a:ext cx="720" cy="448"/>
                  </a:xfrm>
                  <a:prstGeom prst="rect">
                    <a:avLst/>
                  </a:prstGeom>
                  <a:noFill/>
                  <a:ln w="19080">
                    <a:solidFill>
                      <a:srgbClr val="000099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bs-Latn-BA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pic>
                <p:nvPicPr>
                  <p:cNvPr id="27782" name="Picture 334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297" y="2865"/>
                    <a:ext cx="173" cy="13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</p:pic>
            </p:grpSp>
            <p:grpSp>
              <p:nvGrpSpPr>
                <p:cNvPr id="27777" name="Group 335"/>
                <p:cNvGrpSpPr>
                  <a:grpSpLocks/>
                </p:cNvGrpSpPr>
                <p:nvPr/>
              </p:nvGrpSpPr>
              <p:grpSpPr bwMode="auto">
                <a:xfrm>
                  <a:off x="2778126" y="5300661"/>
                  <a:ext cx="1146176" cy="711199"/>
                  <a:chOff x="1750" y="3339"/>
                  <a:chExt cx="722" cy="448"/>
                </a:xfrm>
              </p:grpSpPr>
              <p:sp>
                <p:nvSpPr>
                  <p:cNvPr id="27779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1750" y="3339"/>
                    <a:ext cx="720" cy="448"/>
                  </a:xfrm>
                  <a:prstGeom prst="rect">
                    <a:avLst/>
                  </a:prstGeom>
                  <a:noFill/>
                  <a:ln w="19080">
                    <a:solidFill>
                      <a:srgbClr val="000099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bs-Latn-BA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pic>
                <p:nvPicPr>
                  <p:cNvPr id="27780" name="Picture 337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299" y="3353"/>
                    <a:ext cx="173" cy="13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</p:grpSp>
            <p:sp>
              <p:nvSpPr>
                <p:cNvPr id="9554" name="Rectangle 338"/>
                <p:cNvSpPr>
                  <a:spLocks noChangeArrowheads="1"/>
                </p:cNvSpPr>
                <p:nvPr/>
              </p:nvSpPr>
              <p:spPr bwMode="auto">
                <a:xfrm>
                  <a:off x="3597225" y="2644760"/>
                  <a:ext cx="1141416" cy="20637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18000" tIns="10800" rIns="18000" bIns="10800">
                  <a:spAutoFit/>
                </a:bodyPr>
                <a:lstStyle/>
                <a:p>
                  <a: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bs-Latn-BA" sz="12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MAIN CENTER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ENGLISH LANGUAGE COURSES</a:t>
            </a:r>
            <a: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CPD/TRADOC  FLD</a:t>
            </a:r>
            <a:r>
              <a:rPr lang="bs-Latn-BA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2875" y="928688"/>
            <a:ext cx="9001125" cy="592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6425" indent="-606425">
              <a:spcBef>
                <a:spcPts val="8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                        ENGLISH LANGUAGE TRAINING IS ORGANIZED AT FIVE LEVELS:</a:t>
            </a:r>
            <a:r>
              <a:rPr lang="en-US" sz="5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Elementary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Entry standards: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1800" b="0">
                <a:latin typeface="Times New Roman" pitchFamily="18" charset="0"/>
                <a:cs typeface="Times New Roman" pitchFamily="18" charset="0"/>
              </a:rPr>
              <a:t>Unit Commander’s recommendation ,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1800" b="0">
                <a:latin typeface="Times New Roman" pitchFamily="18" charset="0"/>
                <a:cs typeface="Times New Roman" pitchFamily="18" charset="0"/>
              </a:rPr>
              <a:t>	- ALCPT  Score : 0-29 ,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1800" b="0">
                <a:latin typeface="Times New Roman" pitchFamily="18" charset="0"/>
                <a:cs typeface="Times New Roman" pitchFamily="18" charset="0"/>
              </a:rPr>
              <a:t>	- First time attending.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Pre-intermediate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 Entry standards:</a:t>
            </a:r>
            <a:r>
              <a:rPr lang="en-US" sz="1800" b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0">
                <a:latin typeface="Times New Roman" pitchFamily="18" charset="0"/>
                <a:cs typeface="Times New Roman" pitchFamily="18" charset="0"/>
              </a:rPr>
              <a:t>- Elementary level accomplished,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1800" b="0">
                <a:latin typeface="Times New Roman" pitchFamily="18" charset="0"/>
                <a:cs typeface="Times New Roman" pitchFamily="18" charset="0"/>
              </a:rPr>
              <a:t>	- ALCPT  Score : 30-44,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1800" b="0">
                <a:latin typeface="Times New Roman" pitchFamily="18" charset="0"/>
                <a:cs typeface="Times New Roman" pitchFamily="18" charset="0"/>
              </a:rPr>
              <a:t>	- Recommended by instructor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Intermediate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 i="1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Entry standards:</a:t>
            </a:r>
            <a:r>
              <a:rPr lang="en-US" sz="1800" b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0">
                <a:latin typeface="Times New Roman" pitchFamily="18" charset="0"/>
                <a:cs typeface="Times New Roman" pitchFamily="18" charset="0"/>
              </a:rPr>
              <a:t>- Pre-intermediate level accomplished,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1800" b="0">
                <a:latin typeface="Times New Roman" pitchFamily="18" charset="0"/>
                <a:cs typeface="Times New Roman" pitchFamily="18" charset="0"/>
              </a:rPr>
              <a:t>	-ALCPT  Score : 45-60,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1800" b="0">
                <a:latin typeface="Times New Roman" pitchFamily="18" charset="0"/>
                <a:cs typeface="Times New Roman" pitchFamily="18" charset="0"/>
              </a:rPr>
              <a:t>	-Recommended by instructor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90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504EA-2465-459B-B362-DF72A4BB3AFF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ENGLISH LANGUAGE COURSES</a:t>
            </a:r>
            <a: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s-Latn-BA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CPD/TRADOC  FLD</a:t>
            </a:r>
            <a:r>
              <a:rPr lang="bs-Latn-BA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cont.</a:t>
            </a:r>
            <a:endParaRPr lang="bs-Latn-BA" sz="28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2875" y="928688"/>
            <a:ext cx="9001125" cy="592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6425" indent="-606425">
              <a:spcBef>
                <a:spcPts val="8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                        ENGLISH LANGUAGE TRAINING IS ORGANIZED AT FIVE LEVELS:</a:t>
            </a:r>
            <a:r>
              <a:rPr lang="en-US" sz="5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Upper-intermediate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Entry standards: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1800" b="0">
                <a:latin typeface="Times New Roman" pitchFamily="18" charset="0"/>
                <a:cs typeface="Times New Roman" pitchFamily="18" charset="0"/>
              </a:rPr>
              <a:t>Intermediate level accomplished,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1800" b="0">
                <a:latin typeface="Times New Roman" pitchFamily="18" charset="0"/>
                <a:cs typeface="Times New Roman" pitchFamily="18" charset="0"/>
              </a:rPr>
              <a:t>	- ALCPT  Score : 61-70,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1800" b="0">
                <a:latin typeface="Times New Roman" pitchFamily="18" charset="0"/>
                <a:cs typeface="Times New Roman" pitchFamily="18" charset="0"/>
              </a:rPr>
              <a:t>	- Recommended by instructor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s-Latn-BA" sz="2000" u="sng">
                <a:latin typeface="Times New Roman" pitchFamily="18" charset="0"/>
                <a:cs typeface="Times New Roman" pitchFamily="18" charset="0"/>
              </a:rPr>
              <a:t>dvanced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 Entry standards:</a:t>
            </a:r>
            <a:r>
              <a:rPr lang="en-US" sz="1800" b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0">
                <a:latin typeface="Times New Roman" pitchFamily="18" charset="0"/>
                <a:cs typeface="Times New Roman" pitchFamily="18" charset="0"/>
              </a:rPr>
              <a:t>-Upper-intermediate level accomplished,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1800" b="0">
                <a:latin typeface="Times New Roman" pitchFamily="18" charset="0"/>
                <a:cs typeface="Times New Roman" pitchFamily="18" charset="0"/>
              </a:rPr>
              <a:t>	-ALCPT  Score : 71+,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1800" b="0">
                <a:latin typeface="Times New Roman" pitchFamily="18" charset="0"/>
                <a:cs typeface="Times New Roman" pitchFamily="18" charset="0"/>
              </a:rPr>
              <a:t>	-Recommended by instructor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  <a:p>
            <a:pPr marL="606425" indent="-606425" algn="l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r>
              <a:rPr lang="en-US" sz="90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CC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CC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1153</Words>
  <Application>Microsoft Office PowerPoint</Application>
  <PresentationFormat>On-screen Show (4:3)</PresentationFormat>
  <Paragraphs>375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Tahoma</vt:lpstr>
      <vt:lpstr>Times New Roman</vt:lpstr>
      <vt:lpstr>Garamond</vt:lpstr>
      <vt:lpstr>Wingdings</vt:lpstr>
      <vt:lpstr>Comic Sans MS</vt:lpstr>
      <vt:lpstr>Default Design</vt:lpstr>
      <vt:lpstr>Default Design</vt:lpstr>
      <vt:lpstr>Default Design</vt:lpstr>
      <vt:lpstr> BOSNIA AND HERZEGOVINA MINISTRY OF DEFENSE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AMERICAN LANGUAGE COURSE 1998-2007  </vt:lpstr>
      <vt:lpstr>    AMERICAN LANGUAGE COURSE 2007-2011  </vt:lpstr>
      <vt:lpstr>AMERICAN LANGUAGE COURSE 1998-2011  IN TOTAL 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dafoe.sl2</cp:lastModifiedBy>
  <cp:revision>290</cp:revision>
  <dcterms:created xsi:type="dcterms:W3CDTF">2008-09-23T16:50:10Z</dcterms:created>
  <dcterms:modified xsi:type="dcterms:W3CDTF">2011-11-01T19:55:53Z</dcterms:modified>
</cp:coreProperties>
</file>